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98" r:id="rId4"/>
    <p:sldId id="279" r:id="rId5"/>
    <p:sldId id="277" r:id="rId6"/>
    <p:sldId id="278" r:id="rId7"/>
    <p:sldId id="276" r:id="rId8"/>
    <p:sldId id="289" r:id="rId9"/>
    <p:sldId id="258" r:id="rId10"/>
    <p:sldId id="264" r:id="rId11"/>
    <p:sldId id="280" r:id="rId12"/>
    <p:sldId id="265" r:id="rId13"/>
    <p:sldId id="281" r:id="rId14"/>
    <p:sldId id="266" r:id="rId15"/>
    <p:sldId id="282" r:id="rId16"/>
    <p:sldId id="283" r:id="rId17"/>
    <p:sldId id="268" r:id="rId18"/>
    <p:sldId id="290" r:id="rId19"/>
    <p:sldId id="284" r:id="rId20"/>
    <p:sldId id="288" r:id="rId21"/>
    <p:sldId id="292" r:id="rId22"/>
    <p:sldId id="294" r:id="rId23"/>
    <p:sldId id="287" r:id="rId24"/>
    <p:sldId id="293" r:id="rId25"/>
    <p:sldId id="296" r:id="rId26"/>
    <p:sldId id="269" r:id="rId27"/>
    <p:sldId id="297" r:id="rId28"/>
    <p:sldId id="299" r:id="rId29"/>
    <p:sldId id="272" r:id="rId30"/>
    <p:sldId id="273" r:id="rId31"/>
    <p:sldId id="274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67B1-B411-4B80-A02D-A92408649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354BC-4444-4869-9DD0-71EB6E02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5398B-B7E7-47A6-9FC5-A529EFCA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9455-CB9E-4EB1-AC23-4D18563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B1EE7-3DF5-4D6F-BF0B-54A9D01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1CD7-5895-4E85-86C2-70DA79EF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3CED9-E3F6-4939-A089-824A25BF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75F8C-0965-43D8-98C3-B2B484C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803C-9B8D-455F-BBA2-E6554D4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CC70E-BABF-4216-A339-B61BA21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8DB22-10D6-452E-B500-E991DADF5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4751E-F372-4A2A-BF96-C2897C4F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4542-D709-4FF0-9CF0-10CA6C53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2CDD8-EFAD-487B-B69B-5351E91A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C96F-D3BE-4680-AB94-BB063F10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6C24-361E-4AEE-9687-8AABE81A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07284-BBF0-461C-8358-EB52360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FA7EF-F79F-4452-ADDC-0923A32A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C967B-3D89-405A-AFB6-C98F8786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E9A55-CBC4-44D6-8A0F-270BACE8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53D1F-54A3-454E-84C7-48F8C4F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33ADA-D8C8-40A5-BD53-326EE4B7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6EF62-513D-4147-A02D-035B029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045C-B241-4967-AECF-EBBA5ED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22B8C-EBC6-4978-A917-8EFB8CA2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7647-EB5B-4DAA-97A2-E207DC3B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0E404-C953-4382-BF4F-4CB78F9F6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8413B-9717-440B-91C6-FCC35791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A8503-AD37-4D60-8733-C5EADB7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69C58-E2D6-4C10-A6B8-B31CC1F7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A256C-9F35-4337-8589-715A4DE2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E19A-1198-4FAF-B4C3-93DBAC7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942B1-A881-4484-BC2C-48B04665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8ACC8-195F-482F-A544-C858EB5E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07B768-C1E4-493F-B16E-0C7EDBCB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F7E8-72FD-44AA-9A91-E546A8A5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ACC22-B28F-4C1F-A51B-3F7FDAEA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58E71-E48A-4FBA-9EB5-99DA61D7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7EDD2-BF7A-4405-B778-6017C83F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B6B4-61D4-4F0D-A3EB-F5B1ACB2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4CB60-0BA9-4C88-82F4-FE14DA54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02B09-FF28-4F5D-8EF5-DC0E7AC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5345E-DF2A-47A4-9B82-A3C6A37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D5B29-1BC5-445E-8F97-B97363A5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EB187-6289-43C7-8967-C44A26D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C0480-168B-493E-AD03-FA60B3BB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9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6A42-11B0-4199-BCF6-2CF4313F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7703D-1949-4BF3-9E47-B7D602B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1B269-E8DC-424F-A123-2BE0C484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92B46-E226-4DDB-B881-75FBA56A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3E7D0-A178-4FD9-A07A-752E242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70D64-3B8F-4F5D-88CF-A6E741AE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3C7F-DD69-4A6B-832B-E2FA8C63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A189F-F05A-4771-8EB3-D42B2EE7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7B844-6E38-452E-94CC-5C11EA629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2CE8A-17CE-417E-966F-C3C01CB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09B33-4508-48C3-977D-898924EC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C0842-CD6C-4D6C-84C3-28E1A66E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66BA48-6852-498B-86B6-B0E323AF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D97EE-F49C-4ECB-8E54-A0C5BDD0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1186-E17D-44D9-BEB4-F1D9E2301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A29C-2F6B-4A37-B7F2-FDD29C71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3EB4F-57AF-452B-A1D7-79548B82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6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D9DE431-A8A8-4C20-ACC5-92861B9C015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240168" y="2028565"/>
            <a:ext cx="1322676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1793063-3E19-420B-8E98-0CFE259B5AB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240168" y="2028566"/>
            <a:ext cx="1322676" cy="1400433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218B26-47F9-44EC-8498-80444A78FA0F}"/>
              </a:ext>
            </a:extLst>
          </p:cNvPr>
          <p:cNvSpPr/>
          <p:nvPr/>
        </p:nvSpPr>
        <p:spPr>
          <a:xfrm>
            <a:off x="4460794" y="1678457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F4A4A4-3652-40B3-AAAD-1905CBEEBCBA}"/>
              </a:ext>
            </a:extLst>
          </p:cNvPr>
          <p:cNvSpPr/>
          <p:nvPr/>
        </p:nvSpPr>
        <p:spPr>
          <a:xfrm>
            <a:off x="7562844" y="167845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EF4BD0-1DE8-44EB-AB64-32DB2225F5C3}"/>
              </a:ext>
            </a:extLst>
          </p:cNvPr>
          <p:cNvSpPr/>
          <p:nvPr/>
        </p:nvSpPr>
        <p:spPr>
          <a:xfrm>
            <a:off x="7562844" y="307889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D87F4-8073-4060-89CA-6DCAB8402D7A}"/>
              </a:ext>
            </a:extLst>
          </p:cNvPr>
          <p:cNvSpPr txBox="1"/>
          <p:nvPr/>
        </p:nvSpPr>
        <p:spPr>
          <a:xfrm>
            <a:off x="9619662" y="1843898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48EF6-8C7A-42B6-8E56-0223BAAED289}"/>
              </a:ext>
            </a:extLst>
          </p:cNvPr>
          <p:cNvSpPr txBox="1"/>
          <p:nvPr/>
        </p:nvSpPr>
        <p:spPr>
          <a:xfrm>
            <a:off x="9619662" y="3244332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 Week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CFB191C-6A1C-4216-B7C3-2C3C3D956C7C}"/>
              </a:ext>
            </a:extLst>
          </p:cNvPr>
          <p:cNvSpPr/>
          <p:nvPr/>
        </p:nvSpPr>
        <p:spPr>
          <a:xfrm>
            <a:off x="864977" y="307889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6C3ACC1-3070-4E99-8B71-0DD16B7A347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240168" y="4829433"/>
            <a:ext cx="1322676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63B2D08-1A65-47A6-ACAA-2F402083E08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40168" y="4829434"/>
            <a:ext cx="1322676" cy="1400433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019639-283E-48BC-9822-AB8A31340C3B}"/>
              </a:ext>
            </a:extLst>
          </p:cNvPr>
          <p:cNvSpPr/>
          <p:nvPr/>
        </p:nvSpPr>
        <p:spPr>
          <a:xfrm>
            <a:off x="4460794" y="447932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E041B8-90D6-46B2-96F9-9AC611A0251D}"/>
              </a:ext>
            </a:extLst>
          </p:cNvPr>
          <p:cNvSpPr/>
          <p:nvPr/>
        </p:nvSpPr>
        <p:spPr>
          <a:xfrm>
            <a:off x="7562844" y="447932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AFA4ACC-3285-487B-83D8-29E240790933}"/>
              </a:ext>
            </a:extLst>
          </p:cNvPr>
          <p:cNvSpPr/>
          <p:nvPr/>
        </p:nvSpPr>
        <p:spPr>
          <a:xfrm>
            <a:off x="7562844" y="587975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A4663B-581E-4E86-BC19-C8DB705DFC43}"/>
              </a:ext>
            </a:extLst>
          </p:cNvPr>
          <p:cNvSpPr txBox="1"/>
          <p:nvPr/>
        </p:nvSpPr>
        <p:spPr>
          <a:xfrm>
            <a:off x="9619662" y="4644766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F2027-DB7C-406E-A869-93AAE51F4AEC}"/>
              </a:ext>
            </a:extLst>
          </p:cNvPr>
          <p:cNvSpPr txBox="1"/>
          <p:nvPr/>
        </p:nvSpPr>
        <p:spPr>
          <a:xfrm>
            <a:off x="9619662" y="6045200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Week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055203-6A83-427B-8B08-AF97E3B14D36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644351" y="2028566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014954-0166-4BC0-ADDE-8ECFF7A6503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644351" y="3429000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2B1146-858B-4DF7-A342-DBE7BF8C7517}"/>
              </a:ext>
            </a:extLst>
          </p:cNvPr>
          <p:cNvSpPr/>
          <p:nvPr/>
        </p:nvSpPr>
        <p:spPr>
          <a:xfrm>
            <a:off x="7562844" y="27802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37C12A6-F250-4397-B634-9DEAA9BD041C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6240168" y="628130"/>
            <a:ext cx="1322676" cy="140043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9F63F2-520A-48DE-86D8-ACED9DC8CB94}"/>
              </a:ext>
            </a:extLst>
          </p:cNvPr>
          <p:cNvSpPr txBox="1"/>
          <p:nvPr/>
        </p:nvSpPr>
        <p:spPr>
          <a:xfrm>
            <a:off x="9619662" y="443464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Week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0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6F11CC-5D40-4B20-942E-B34A220C4250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AEC47D1-75C2-44F2-A84E-708D3B0CA407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1458AA-AAFB-4D20-AADF-4A461F2F0CB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D0F3B19-6C8C-4FB2-99D7-7C36D3B45637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  <p:pic>
        <p:nvPicPr>
          <p:cNvPr id="20" name="Picture 2" descr="https://i.stack.imgur.com/8Cue4.png">
            <a:extLst>
              <a:ext uri="{FF2B5EF4-FFF2-40B4-BE49-F238E27FC236}">
                <a16:creationId xmlns:a16="http://schemas.microsoft.com/office/drawing/2014/main" id="{6AD1DFA6-A6DE-4319-B1E4-C3857389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54" y="1799294"/>
            <a:ext cx="3718574" cy="32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KNN Classification">
            <a:extLst>
              <a:ext uri="{FF2B5EF4-FFF2-40B4-BE49-F238E27FC236}">
                <a16:creationId xmlns:a16="http://schemas.microsoft.com/office/drawing/2014/main" id="{825993A6-5CBF-44E4-BF6C-CC61B4FE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86" y="1672225"/>
            <a:ext cx="3232337" cy="28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3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.png">
            <a:extLst>
              <a:ext uri="{FF2B5EF4-FFF2-40B4-BE49-F238E27FC236}">
                <a16:creationId xmlns:a16="http://schemas.microsoft.com/office/drawing/2014/main" id="{0AE17231-6506-4829-916C-1BF79D8C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85" y="305960"/>
            <a:ext cx="3736374" cy="217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A2E4F6-17C6-4CC2-8EA9-54A40F43736A}"/>
              </a:ext>
            </a:extLst>
          </p:cNvPr>
          <p:cNvSpPr txBox="1"/>
          <p:nvPr/>
        </p:nvSpPr>
        <p:spPr>
          <a:xfrm>
            <a:off x="7380511" y="62295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어느 영화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9DD5E-8E69-4A99-AD0C-E70BD31C689E}"/>
              </a:ext>
            </a:extLst>
          </p:cNvPr>
          <p:cNvSpPr txBox="1"/>
          <p:nvPr/>
        </p:nvSpPr>
        <p:spPr>
          <a:xfrm>
            <a:off x="7380511" y="3136690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키에 따른 몸무게를 유추해보자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주변에 있는 </a:t>
            </a:r>
            <a:r>
              <a:rPr lang="en-US" altLang="ko-KR" dirty="0"/>
              <a:t>K</a:t>
            </a:r>
            <a:r>
              <a:rPr lang="ko-KR" altLang="en-US" dirty="0"/>
              <a:t>명의 사람들의 평균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7B56C-767E-4CB6-83D5-92477A05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30" y="2985776"/>
            <a:ext cx="3332077" cy="2789393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412117-1534-4F6E-A7C4-A3B4CC148873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3FD2378-9315-42A9-8124-3AF15FB3F893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94E0048-0F5F-4703-A639-B62B5F115F1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922F576-81FB-499B-B850-71A994F3071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13812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1FFDFC-E50C-495F-B0CD-42AEEBB5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08" y="404788"/>
            <a:ext cx="3332077" cy="2789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5F4B5-6072-4F8C-97AF-23E7B3CC6E2C}"/>
              </a:ext>
            </a:extLst>
          </p:cNvPr>
          <p:cNvSpPr txBox="1"/>
          <p:nvPr/>
        </p:nvSpPr>
        <p:spPr>
          <a:xfrm>
            <a:off x="6887977" y="99298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KNN</a:t>
            </a:r>
            <a:r>
              <a:rPr lang="ko-KR" altLang="en-US" dirty="0"/>
              <a:t>의 제한성 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KNN</a:t>
            </a:r>
            <a:r>
              <a:rPr lang="ko-KR" altLang="en-US" dirty="0"/>
              <a:t>에서 키가 </a:t>
            </a:r>
            <a:r>
              <a:rPr lang="en-US" altLang="ko-KR" dirty="0"/>
              <a:t>60</a:t>
            </a:r>
            <a:r>
              <a:rPr lang="ko-KR" altLang="en-US" dirty="0"/>
              <a:t>인 사람의 </a:t>
            </a:r>
            <a:endParaRPr lang="en-US" altLang="ko-KR" dirty="0"/>
          </a:p>
          <a:p>
            <a:r>
              <a:rPr lang="ko-KR" altLang="en-US" dirty="0"/>
              <a:t>몸무게를 구할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45172-F438-466E-87F7-70C823C7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71" y="3479800"/>
            <a:ext cx="3790950" cy="2714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205814-0A07-44DC-9DA8-5959C162396A}"/>
              </a:ext>
            </a:extLst>
          </p:cNvPr>
          <p:cNvSpPr txBox="1"/>
          <p:nvPr/>
        </p:nvSpPr>
        <p:spPr>
          <a:xfrm>
            <a:off x="6893721" y="4456991"/>
            <a:ext cx="3142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위 </a:t>
            </a:r>
            <a:r>
              <a:rPr lang="en-US" altLang="ko-KR" dirty="0"/>
              <a:t>KNN regression</a:t>
            </a:r>
            <a:r>
              <a:rPr lang="ko-KR" altLang="en-US" dirty="0"/>
              <a:t>의 결과를</a:t>
            </a:r>
            <a:endParaRPr lang="en-US" altLang="ko-KR" dirty="0"/>
          </a:p>
          <a:p>
            <a:pPr algn="ctr"/>
            <a:r>
              <a:rPr lang="ko-KR" altLang="en-US" dirty="0"/>
              <a:t>하나의 직선으로 표기하자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F93947-20D5-4BD1-ABAD-637BC78B6098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7DD905-B851-4851-BFE5-79467B08E8A7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00AEA8-EB3E-42C9-BEA8-9175C25F228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C0E6DF-44AE-470B-88A8-73A970FC76DF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4781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ar regression">
            <a:extLst>
              <a:ext uri="{FF2B5EF4-FFF2-40B4-BE49-F238E27FC236}">
                <a16:creationId xmlns:a16="http://schemas.microsoft.com/office/drawing/2014/main" id="{ACB84C6B-7DE7-4657-9948-C0E76BBF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84" y="213247"/>
            <a:ext cx="4404977" cy="34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24D68-C527-46C4-B7F5-6FE094A86705}"/>
              </a:ext>
            </a:extLst>
          </p:cNvPr>
          <p:cNvSpPr txBox="1"/>
          <p:nvPr/>
        </p:nvSpPr>
        <p:spPr>
          <a:xfrm>
            <a:off x="7573307" y="622954"/>
            <a:ext cx="247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Linear Regression</a:t>
            </a:r>
            <a:r>
              <a:rPr lang="ko-KR" altLang="en-US" dirty="0"/>
              <a:t>이란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F61F253-02BA-498D-91FB-D6AC015278CC}"/>
              </a:ext>
            </a:extLst>
          </p:cNvPr>
          <p:cNvSpPr/>
          <p:nvPr/>
        </p:nvSpPr>
        <p:spPr>
          <a:xfrm>
            <a:off x="5338119" y="4366054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X+b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6D2347-20C0-4C4C-BEEE-F36AEFA111CD}"/>
              </a:ext>
            </a:extLst>
          </p:cNvPr>
          <p:cNvSpPr/>
          <p:nvPr/>
        </p:nvSpPr>
        <p:spPr>
          <a:xfrm>
            <a:off x="3017906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5AB3D7-EFC7-42B8-9A5E-142D19C9F8C8}"/>
              </a:ext>
            </a:extLst>
          </p:cNvPr>
          <p:cNvSpPr/>
          <p:nvPr/>
        </p:nvSpPr>
        <p:spPr>
          <a:xfrm>
            <a:off x="7751637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71AB9C-10EE-436B-995D-8EF992E3F49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>
            <a:off x="4294771" y="5004487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205E22-3C1E-47AC-B9BB-59B30A359E79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6614984" y="5004487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8DBF7C-4D4D-47D9-9F21-7085F1D0B8E2}"/>
              </a:ext>
            </a:extLst>
          </p:cNvPr>
          <p:cNvSpPr txBox="1"/>
          <p:nvPr/>
        </p:nvSpPr>
        <p:spPr>
          <a:xfrm>
            <a:off x="5707887" y="40215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22A2EE0-5E8A-4289-8472-59CBC1093075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E29003-897D-47C8-9D75-72065FE200C4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27CBFA5-2103-475D-8AB5-7EDB90B8E4C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D73DC06-19C9-4878-8365-AF80A3AF7F47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2907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8A3E8-F57C-48ED-8F21-6B3ECFD2B6CA}"/>
              </a:ext>
            </a:extLst>
          </p:cNvPr>
          <p:cNvSpPr txBox="1"/>
          <p:nvPr/>
        </p:nvSpPr>
        <p:spPr>
          <a:xfrm>
            <a:off x="7535384" y="993891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 - Linear Regression</a:t>
            </a:r>
            <a:r>
              <a:rPr lang="ko-KR" altLang="en-US" dirty="0"/>
              <a:t>의 한계</a:t>
            </a:r>
            <a:r>
              <a:rPr lang="en-US" altLang="ko-KR" dirty="0"/>
              <a:t> - </a:t>
            </a:r>
          </a:p>
          <a:p>
            <a:pPr algn="ctr"/>
            <a:r>
              <a:rPr lang="ko-KR" altLang="en-US" dirty="0"/>
              <a:t>혼합물을 가열할 때</a:t>
            </a:r>
            <a:r>
              <a:rPr lang="en-US" altLang="ko-KR" dirty="0"/>
              <a:t>, </a:t>
            </a:r>
            <a:r>
              <a:rPr lang="ko-KR" altLang="en-US" dirty="0"/>
              <a:t>혼합물들의 상태는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7E8DB-9CE0-4C0A-B14A-132565800D5F}"/>
              </a:ext>
            </a:extLst>
          </p:cNvPr>
          <p:cNvSpPr txBox="1"/>
          <p:nvPr/>
        </p:nvSpPr>
        <p:spPr>
          <a:xfrm>
            <a:off x="7563488" y="3634552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혼합물은 특정 온도부터 기화하기 시작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특정 온도에는 기화가 모두 끝남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직선이 아닌 곡선에 해당하는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D73FD8-3D3E-4011-BB48-C997AC777C8A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540B25B-7DC3-4D67-A385-D0FEC825017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52D2A2C-084B-4C73-894A-416894F75380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271290-13EC-4D30-B4B3-245DE080246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8647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33" y="1371731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ED745-2E7F-4C18-B140-52A87340A534}"/>
              </a:ext>
            </a:extLst>
          </p:cNvPr>
          <p:cNvSpPr txBox="1"/>
          <p:nvPr/>
        </p:nvSpPr>
        <p:spPr>
          <a:xfrm>
            <a:off x="7641771" y="1758589"/>
            <a:ext cx="3974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가지 상태를 판별하기에도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가로등에 불을 언제부터 켜야 하는가</a:t>
            </a:r>
            <a:endParaRPr lang="en-US" altLang="ko-KR" dirty="0"/>
          </a:p>
          <a:p>
            <a:r>
              <a:rPr lang="ko-KR" altLang="en-US" dirty="0"/>
              <a:t>시험에 합격</a:t>
            </a:r>
            <a:r>
              <a:rPr lang="en-US" altLang="ko-KR" dirty="0"/>
              <a:t>?</a:t>
            </a:r>
            <a:r>
              <a:rPr lang="ko-KR" altLang="en-US" dirty="0"/>
              <a:t> 불합격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고객 신용도 평가</a:t>
            </a:r>
            <a:endParaRPr lang="en-US" altLang="ko-KR" dirty="0"/>
          </a:p>
          <a:p>
            <a:r>
              <a:rPr lang="ko-KR" altLang="en-US" dirty="0"/>
              <a:t>질병 예측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513132-1E77-480E-B690-036EF5D3F4BF}"/>
              </a:ext>
            </a:extLst>
          </p:cNvPr>
          <p:cNvSpPr/>
          <p:nvPr/>
        </p:nvSpPr>
        <p:spPr>
          <a:xfrm>
            <a:off x="5457567" y="4333102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6A4932-CCD9-4B8E-87A9-A84CC5EBAE8D}"/>
              </a:ext>
            </a:extLst>
          </p:cNvPr>
          <p:cNvSpPr/>
          <p:nvPr/>
        </p:nvSpPr>
        <p:spPr>
          <a:xfrm>
            <a:off x="3137354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C06BBB-33D2-4C52-AF28-79A03DD806D0}"/>
              </a:ext>
            </a:extLst>
          </p:cNvPr>
          <p:cNvSpPr/>
          <p:nvPr/>
        </p:nvSpPr>
        <p:spPr>
          <a:xfrm>
            <a:off x="7871085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A0340F-FD63-4C3E-9F85-F5E22E503A6C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4414219" y="4971535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FDC35A-9488-4190-A9B5-62D59F9CBB6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734432" y="4971535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80C89F-9EF5-4747-91F7-67FC729464D6}"/>
              </a:ext>
            </a:extLst>
          </p:cNvPr>
          <p:cNvSpPr txBox="1"/>
          <p:nvPr/>
        </p:nvSpPr>
        <p:spPr>
          <a:xfrm>
            <a:off x="5827335" y="56249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5514DD-4CF8-4DD0-8B5C-AC4734F435D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410465" y="3204519"/>
            <a:ext cx="2047102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48F1EE-CCAE-498C-A45C-DFD17ECCA05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734432" y="3204519"/>
            <a:ext cx="506628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DC2CBD-7CF3-4316-B6EA-FE7528379F23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11B148-D327-45B5-B6F9-F4DE371A8F74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4B29E2E-5AEE-4FCA-BF68-AA679B91010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021310C-8EA6-4276-9C16-0F47DC8D9F8F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82584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s://mblogthumb-phinf.pstatic.net/MjAyMDAyMjVfMTQ3/MDAxNTgyNjA5NDY3MTY3.228bUv_5mrol1w7X0NiFMD1UNru9zyf3yIJGcON-An0g.3Kzynlja9y_F9yTfANl937elQAK1pTGoJ_al7Om7TYsg.PNG.handuelly/image.png?type=w800">
            <a:extLst>
              <a:ext uri="{FF2B5EF4-FFF2-40B4-BE49-F238E27FC236}">
                <a16:creationId xmlns:a16="http://schemas.microsoft.com/office/drawing/2014/main" id="{FE169346-0403-4C1E-885B-3D7754E4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69" y="1713918"/>
            <a:ext cx="4333048" cy="20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F76FB01-598B-4891-9570-E218249A7C1E}"/>
              </a:ext>
            </a:extLst>
          </p:cNvPr>
          <p:cNvSpPr/>
          <p:nvPr/>
        </p:nvSpPr>
        <p:spPr>
          <a:xfrm>
            <a:off x="7638252" y="5052316"/>
            <a:ext cx="1429834" cy="1429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err="1">
                <a:solidFill>
                  <a:schemeClr val="accent1">
                    <a:lumMod val="75000"/>
                  </a:schemeClr>
                </a:solidFill>
              </a:rPr>
              <a:t>Sigmod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(X)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40B9EE-3932-41D0-880C-80D07FD86E4A}"/>
              </a:ext>
            </a:extLst>
          </p:cNvPr>
          <p:cNvSpPr/>
          <p:nvPr/>
        </p:nvSpPr>
        <p:spPr>
          <a:xfrm>
            <a:off x="5377703" y="5139109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000A16-C8D8-4358-9AA8-2D43B260AEA3}"/>
              </a:ext>
            </a:extLst>
          </p:cNvPr>
          <p:cNvSpPr/>
          <p:nvPr/>
        </p:nvSpPr>
        <p:spPr>
          <a:xfrm>
            <a:off x="10051770" y="5128390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BC7EE8-61C7-4485-B4BC-BA9D69AE0038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6654568" y="5767233"/>
            <a:ext cx="983684" cy="1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4D9587-6DF7-4E93-AE29-C4ACFC113F6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9068086" y="5766823"/>
            <a:ext cx="983684" cy="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F39B3B-6232-448F-91BD-A25C89D105AE}"/>
              </a:ext>
            </a:extLst>
          </p:cNvPr>
          <p:cNvSpPr txBox="1"/>
          <p:nvPr/>
        </p:nvSpPr>
        <p:spPr>
          <a:xfrm>
            <a:off x="8084505" y="46829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8017F4-699D-44C9-B5E3-410D85278508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E6794E-444F-413B-B6DD-E7DC528B0D7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ED7F95-D625-4689-83C4-CF832F844C6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FAA412-2655-4A2F-92FB-B8043FDF6B7D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35922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71" y="3416279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B63A4-9BC7-4592-80B1-367CBF07339C}"/>
              </a:ext>
            </a:extLst>
          </p:cNvPr>
          <p:cNvSpPr txBox="1"/>
          <p:nvPr/>
        </p:nvSpPr>
        <p:spPr>
          <a:xfrm>
            <a:off x="8285949" y="560651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의 종류가 많아질 때의 그림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1E5FD-3535-44AA-9787-19040F87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545" y="4127307"/>
            <a:ext cx="2762250" cy="1028700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61067F7-CFF2-4204-BCDD-7892B57093C9}"/>
              </a:ext>
            </a:extLst>
          </p:cNvPr>
          <p:cNvSpPr/>
          <p:nvPr/>
        </p:nvSpPr>
        <p:spPr>
          <a:xfrm>
            <a:off x="3715265" y="3274309"/>
            <a:ext cx="3616411" cy="894037"/>
          </a:xfrm>
          <a:custGeom>
            <a:avLst/>
            <a:gdLst>
              <a:gd name="connsiteX0" fmla="*/ 0 w 3616411"/>
              <a:gd name="connsiteY0" fmla="*/ 894037 h 894037"/>
              <a:gd name="connsiteX1" fmla="*/ 1276865 w 3616411"/>
              <a:gd name="connsiteY1" fmla="*/ 20826 h 894037"/>
              <a:gd name="connsiteX2" fmla="*/ 3616411 w 3616411"/>
              <a:gd name="connsiteY2" fmla="*/ 358577 h 89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411" h="894037">
                <a:moveTo>
                  <a:pt x="0" y="894037"/>
                </a:moveTo>
                <a:cubicBezTo>
                  <a:pt x="337065" y="502053"/>
                  <a:pt x="674130" y="110069"/>
                  <a:pt x="1276865" y="20826"/>
                </a:cubicBezTo>
                <a:cubicBezTo>
                  <a:pt x="1879600" y="-68417"/>
                  <a:pt x="2748005" y="145080"/>
                  <a:pt x="3616411" y="358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E6C6CA2-4D0F-43D2-9E53-7CD7A7A1505E}"/>
              </a:ext>
            </a:extLst>
          </p:cNvPr>
          <p:cNvSpPr/>
          <p:nvPr/>
        </p:nvSpPr>
        <p:spPr>
          <a:xfrm>
            <a:off x="4209535" y="3565655"/>
            <a:ext cx="3089189" cy="619167"/>
          </a:xfrm>
          <a:custGeom>
            <a:avLst/>
            <a:gdLst>
              <a:gd name="connsiteX0" fmla="*/ 0 w 3089189"/>
              <a:gd name="connsiteY0" fmla="*/ 619167 h 619167"/>
              <a:gd name="connsiteX1" fmla="*/ 724930 w 3089189"/>
              <a:gd name="connsiteY1" fmla="*/ 1329 h 619167"/>
              <a:gd name="connsiteX2" fmla="*/ 3089189 w 3089189"/>
              <a:gd name="connsiteY2" fmla="*/ 487361 h 61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189" h="619167">
                <a:moveTo>
                  <a:pt x="0" y="619167"/>
                </a:moveTo>
                <a:cubicBezTo>
                  <a:pt x="105032" y="321232"/>
                  <a:pt x="210065" y="23297"/>
                  <a:pt x="724930" y="1329"/>
                </a:cubicBezTo>
                <a:cubicBezTo>
                  <a:pt x="1239795" y="-20639"/>
                  <a:pt x="2164492" y="233361"/>
                  <a:pt x="3089189" y="4873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662004-BCDD-457C-B666-427B6CDB07CB}"/>
              </a:ext>
            </a:extLst>
          </p:cNvPr>
          <p:cNvSpPr/>
          <p:nvPr/>
        </p:nvSpPr>
        <p:spPr>
          <a:xfrm>
            <a:off x="4695568" y="3772308"/>
            <a:ext cx="2611394" cy="733789"/>
          </a:xfrm>
          <a:custGeom>
            <a:avLst/>
            <a:gdLst>
              <a:gd name="connsiteX0" fmla="*/ 0 w 2611394"/>
              <a:gd name="connsiteY0" fmla="*/ 396038 h 733789"/>
              <a:gd name="connsiteX1" fmla="*/ 667264 w 2611394"/>
              <a:gd name="connsiteY1" fmla="*/ 8860 h 733789"/>
              <a:gd name="connsiteX2" fmla="*/ 2611394 w 2611394"/>
              <a:gd name="connsiteY2" fmla="*/ 733789 h 7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4" h="733789">
                <a:moveTo>
                  <a:pt x="0" y="396038"/>
                </a:moveTo>
                <a:cubicBezTo>
                  <a:pt x="116016" y="174303"/>
                  <a:pt x="232032" y="-47432"/>
                  <a:pt x="667264" y="8860"/>
                </a:cubicBezTo>
                <a:cubicBezTo>
                  <a:pt x="1102496" y="65152"/>
                  <a:pt x="1856945" y="399470"/>
                  <a:pt x="2611394" y="7337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AC86265-7A0C-4EEF-956D-60CAEFE3EEC5}"/>
              </a:ext>
            </a:extLst>
          </p:cNvPr>
          <p:cNvSpPr/>
          <p:nvPr/>
        </p:nvSpPr>
        <p:spPr>
          <a:xfrm>
            <a:off x="5478162" y="4020479"/>
            <a:ext cx="1812324" cy="1202310"/>
          </a:xfrm>
          <a:custGeom>
            <a:avLst/>
            <a:gdLst>
              <a:gd name="connsiteX0" fmla="*/ 0 w 1812324"/>
              <a:gd name="connsiteY0" fmla="*/ 172580 h 1202310"/>
              <a:gd name="connsiteX1" fmla="*/ 453081 w 1812324"/>
              <a:gd name="connsiteY1" fmla="*/ 81964 h 1202310"/>
              <a:gd name="connsiteX2" fmla="*/ 1812324 w 1812324"/>
              <a:gd name="connsiteY2" fmla="*/ 1202310 h 120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324" h="1202310">
                <a:moveTo>
                  <a:pt x="0" y="172580"/>
                </a:moveTo>
                <a:cubicBezTo>
                  <a:pt x="75513" y="41461"/>
                  <a:pt x="151027" y="-89658"/>
                  <a:pt x="453081" y="81964"/>
                </a:cubicBezTo>
                <a:cubicBezTo>
                  <a:pt x="755135" y="253586"/>
                  <a:pt x="1283729" y="727948"/>
                  <a:pt x="1812324" y="1202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Linear regression">
            <a:extLst>
              <a:ext uri="{FF2B5EF4-FFF2-40B4-BE49-F238E27FC236}">
                <a16:creationId xmlns:a16="http://schemas.microsoft.com/office/drawing/2014/main" id="{B7BAC033-1833-4D6A-AF2A-5D526575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36" y="421202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inear regression">
            <a:extLst>
              <a:ext uri="{FF2B5EF4-FFF2-40B4-BE49-F238E27FC236}">
                <a16:creationId xmlns:a16="http://schemas.microsoft.com/office/drawing/2014/main" id="{A1C33A01-BE8B-4CB1-A84B-77CB08E8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74" y="459948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Linear regression">
            <a:extLst>
              <a:ext uri="{FF2B5EF4-FFF2-40B4-BE49-F238E27FC236}">
                <a16:creationId xmlns:a16="http://schemas.microsoft.com/office/drawing/2014/main" id="{CA557FBC-05D9-4897-8A9F-4EC4FA44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40" y="448406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5CD91E-2DA1-4227-89EC-080BD4E0415D}"/>
              </a:ext>
            </a:extLst>
          </p:cNvPr>
          <p:cNvCxnSpPr>
            <a:stCxn id="31" idx="2"/>
          </p:cNvCxnSpPr>
          <p:nvPr/>
        </p:nvCxnSpPr>
        <p:spPr>
          <a:xfrm>
            <a:off x="4104860" y="2172071"/>
            <a:ext cx="3982280" cy="160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1FC13A-AAB7-4569-867F-C5F467EF37FC}"/>
              </a:ext>
            </a:extLst>
          </p:cNvPr>
          <p:cNvCxnSpPr>
            <a:stCxn id="32" idx="2"/>
          </p:cNvCxnSpPr>
          <p:nvPr/>
        </p:nvCxnSpPr>
        <p:spPr>
          <a:xfrm>
            <a:off x="6703898" y="2210817"/>
            <a:ext cx="1383242" cy="1809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5E215C-C68C-4D89-83C7-1A0A129DF312}"/>
              </a:ext>
            </a:extLst>
          </p:cNvPr>
          <p:cNvCxnSpPr>
            <a:stCxn id="33" idx="2"/>
          </p:cNvCxnSpPr>
          <p:nvPr/>
        </p:nvCxnSpPr>
        <p:spPr>
          <a:xfrm flipH="1">
            <a:off x="8367381" y="2199275"/>
            <a:ext cx="834283" cy="218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FCE9E6-5DB9-42E0-B07D-26256AEB1B7C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165070D-6F1C-41B8-B314-1784C75CB351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121C37C-9079-43EB-8649-2D02E3A5D4E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30C8938-A05C-4BF4-A7C8-EBDC5E5F27C6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3682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93" y="2090064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FCE9E6-5DB9-42E0-B07D-26256AEB1B7C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165070D-6F1C-41B8-B314-1784C75CB351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121C37C-9079-43EB-8649-2D02E3A5D4E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30C8938-A05C-4BF4-A7C8-EBDC5E5F27C6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98DAEF-6E08-4F2B-BC0F-75BB318F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53" y="2017807"/>
            <a:ext cx="4009151" cy="227078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419555-8179-4192-B3E2-1A51A291339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896843" y="3102427"/>
            <a:ext cx="581609" cy="46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EAD4104-D817-432E-8223-25350775AA1E}"/>
              </a:ext>
            </a:extLst>
          </p:cNvPr>
          <p:cNvSpPr/>
          <p:nvPr/>
        </p:nvSpPr>
        <p:spPr>
          <a:xfrm>
            <a:off x="5478452" y="2901819"/>
            <a:ext cx="401215" cy="40121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68F43-B2BB-4A2E-A842-2C9214D08277}"/>
              </a:ext>
            </a:extLst>
          </p:cNvPr>
          <p:cNvSpPr txBox="1"/>
          <p:nvPr/>
        </p:nvSpPr>
        <p:spPr>
          <a:xfrm>
            <a:off x="5262117" y="2566121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sigmoid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2D4854-E190-49A9-A192-03801614DE2B}"/>
              </a:ext>
            </a:extLst>
          </p:cNvPr>
          <p:cNvCxnSpPr/>
          <p:nvPr/>
        </p:nvCxnSpPr>
        <p:spPr>
          <a:xfrm>
            <a:off x="5879667" y="3102426"/>
            <a:ext cx="5598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8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5C029A22-9B2A-4C73-8D4A-73C1B539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6" y="219141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8D309A-99C9-4802-83E1-FDFC7A5F8B50}"/>
              </a:ext>
            </a:extLst>
          </p:cNvPr>
          <p:cNvSpPr txBox="1"/>
          <p:nvPr/>
        </p:nvSpPr>
        <p:spPr>
          <a:xfrm>
            <a:off x="7405191" y="3935525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특징을 여러 개 고려해서 판단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63BF7-338C-48DB-B7EC-2ED58D32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27" y="1961871"/>
            <a:ext cx="4009151" cy="227078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BC99D0-E987-4C69-B85F-27E46411C18A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D426AA6-4022-445B-B91B-BB37BF571445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7F3ECF-5D31-4108-AEB9-505689671AE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AB6DE6-BEC0-4323-BFB3-65CB008E583D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19332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C8F364-3B86-488F-B93E-CB4D8C9278CB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1E2FC-2DFE-4A45-AD39-249C9AB09EEE}"/>
              </a:ext>
            </a:extLst>
          </p:cNvPr>
          <p:cNvSpPr txBox="1"/>
          <p:nvPr/>
        </p:nvSpPr>
        <p:spPr>
          <a:xfrm>
            <a:off x="3823447" y="255537"/>
            <a:ext cx="376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각종 예시를 활용한 단어 설명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인공지능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머신 러닝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딥러닝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등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932EA78-FA06-413A-AE02-6990B3D6CD8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342875" y="578703"/>
            <a:ext cx="1480572" cy="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1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F4009B-05FF-4490-9E11-F9DA81F8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84" y="1360778"/>
            <a:ext cx="6457950" cy="371475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116F099-21FD-46B4-838B-042B1CB9C32A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6B785B2-D978-4B3D-9358-2A714E24ED3D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0AD7AF-AB05-483E-A994-CF16B93FA0C0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282DD7-FE54-4C35-A247-38E03D3F42D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251046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백두산 호랑이' 멸종을 막아라!">
            <a:extLst>
              <a:ext uri="{FF2B5EF4-FFF2-40B4-BE49-F238E27FC236}">
                <a16:creationId xmlns:a16="http://schemas.microsoft.com/office/drawing/2014/main" id="{8E3A794A-6E58-47BC-BA13-1928D441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44" y="870379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치와와 성격과 특징, 단모치와와 손질법과 기르는법">
            <a:extLst>
              <a:ext uri="{FF2B5EF4-FFF2-40B4-BE49-F238E27FC236}">
                <a16:creationId xmlns:a16="http://schemas.microsoft.com/office/drawing/2014/main" id="{F990C996-DE0F-4575-947D-0F275AC2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58" y="2861531"/>
            <a:ext cx="1796196" cy="15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4" name="Picture 6" descr="샤워 후 습진에 걸린 강아지, 어떻게 관리해야 하나요? | 전성기">
            <a:extLst>
              <a:ext uri="{FF2B5EF4-FFF2-40B4-BE49-F238E27FC236}">
                <a16:creationId xmlns:a16="http://schemas.microsoft.com/office/drawing/2014/main" id="{F7FA8CCA-93D4-4E4D-A770-F84A00E7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15" y="4760239"/>
            <a:ext cx="2866154" cy="1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post">
            <a:extLst>
              <a:ext uri="{FF2B5EF4-FFF2-40B4-BE49-F238E27FC236}">
                <a16:creationId xmlns:a16="http://schemas.microsoft.com/office/drawing/2014/main" id="{6C5832E8-B652-4CDF-B93E-988688B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81" y="807620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41A253-7C59-4C71-9766-F483ECDFA5DB}"/>
              </a:ext>
            </a:extLst>
          </p:cNvPr>
          <p:cNvCxnSpPr>
            <a:cxnSpLocks/>
          </p:cNvCxnSpPr>
          <p:nvPr/>
        </p:nvCxnSpPr>
        <p:spPr>
          <a:xfrm>
            <a:off x="7661189" y="818051"/>
            <a:ext cx="280087" cy="944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B5D49F-A547-4355-9730-0C52D7C1800E}"/>
              </a:ext>
            </a:extLst>
          </p:cNvPr>
          <p:cNvSpPr txBox="1"/>
          <p:nvPr/>
        </p:nvSpPr>
        <p:spPr>
          <a:xfrm>
            <a:off x="6827977" y="40690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43C7E3-0E87-4D31-86FC-149660ECB64B}"/>
              </a:ext>
            </a:extLst>
          </p:cNvPr>
          <p:cNvCxnSpPr>
            <a:cxnSpLocks/>
          </p:cNvCxnSpPr>
          <p:nvPr/>
        </p:nvCxnSpPr>
        <p:spPr>
          <a:xfrm>
            <a:off x="6647935" y="1005016"/>
            <a:ext cx="1293341" cy="121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A7A716-D276-4781-AAA4-0BAE9E8623F1}"/>
              </a:ext>
            </a:extLst>
          </p:cNvPr>
          <p:cNvSpPr txBox="1"/>
          <p:nvPr/>
        </p:nvSpPr>
        <p:spPr>
          <a:xfrm>
            <a:off x="5751820" y="72165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민무늬인가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18E9DB-F17E-464E-B860-7A21161EDA93}"/>
              </a:ext>
            </a:extLst>
          </p:cNvPr>
          <p:cNvCxnSpPr>
            <a:cxnSpLocks/>
          </p:cNvCxnSpPr>
          <p:nvPr/>
        </p:nvCxnSpPr>
        <p:spPr>
          <a:xfrm flipH="1">
            <a:off x="9242855" y="688701"/>
            <a:ext cx="548961" cy="601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550C93-5717-41BC-B260-02687FBC228A}"/>
              </a:ext>
            </a:extLst>
          </p:cNvPr>
          <p:cNvSpPr txBox="1"/>
          <p:nvPr/>
        </p:nvSpPr>
        <p:spPr>
          <a:xfrm>
            <a:off x="8443325" y="23340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삐죽하면서 </a:t>
            </a:r>
            <a:r>
              <a:rPr lang="ko-KR" altLang="en-US" dirty="0" err="1"/>
              <a:t>민무늬</a:t>
            </a:r>
            <a:r>
              <a:rPr lang="ko-KR" altLang="en-US" dirty="0"/>
              <a:t>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E95DBA-87D7-4CAF-BDE6-875B80B97919}"/>
              </a:ext>
            </a:extLst>
          </p:cNvPr>
          <p:cNvCxnSpPr/>
          <p:nvPr/>
        </p:nvCxnSpPr>
        <p:spPr>
          <a:xfrm flipH="1">
            <a:off x="9242855" y="1397000"/>
            <a:ext cx="548961" cy="36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C84415-A3C3-4B6D-8CC9-3EDB12163EF2}"/>
              </a:ext>
            </a:extLst>
          </p:cNvPr>
          <p:cNvSpPr txBox="1"/>
          <p:nvPr/>
        </p:nvSpPr>
        <p:spPr>
          <a:xfrm>
            <a:off x="9654854" y="870379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삐죽하지 않으면서</a:t>
            </a:r>
            <a:endParaRPr lang="en-US" altLang="ko-KR" dirty="0"/>
          </a:p>
          <a:p>
            <a:r>
              <a:rPr lang="ko-KR" altLang="en-US" dirty="0"/>
              <a:t>민무늬가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20354E-6CD3-4B18-A269-C89DABEF22DA}"/>
              </a:ext>
            </a:extLst>
          </p:cNvPr>
          <p:cNvCxnSpPr>
            <a:cxnSpLocks/>
          </p:cNvCxnSpPr>
          <p:nvPr/>
        </p:nvCxnSpPr>
        <p:spPr>
          <a:xfrm flipV="1">
            <a:off x="6647935" y="3303373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897605-80D5-4510-8A53-A5480B2FF80A}"/>
              </a:ext>
            </a:extLst>
          </p:cNvPr>
          <p:cNvSpPr txBox="1"/>
          <p:nvPr/>
        </p:nvSpPr>
        <p:spPr>
          <a:xfrm>
            <a:off x="5480110" y="437306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1F361-621D-4456-B267-B8A7910261B0}"/>
              </a:ext>
            </a:extLst>
          </p:cNvPr>
          <p:cNvCxnSpPr>
            <a:cxnSpLocks/>
          </p:cNvCxnSpPr>
          <p:nvPr/>
        </p:nvCxnSpPr>
        <p:spPr>
          <a:xfrm flipV="1">
            <a:off x="6796278" y="3811121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F062E5-18BE-4BD0-BE90-AD1DF951F26F}"/>
              </a:ext>
            </a:extLst>
          </p:cNvPr>
          <p:cNvSpPr txBox="1"/>
          <p:nvPr/>
        </p:nvSpPr>
        <p:spPr>
          <a:xfrm>
            <a:off x="5643107" y="5304794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3F5CE-938F-409F-A8A7-9FEBDBE043C9}"/>
              </a:ext>
            </a:extLst>
          </p:cNvPr>
          <p:cNvCxnSpPr>
            <a:cxnSpLocks/>
          </p:cNvCxnSpPr>
          <p:nvPr/>
        </p:nvCxnSpPr>
        <p:spPr>
          <a:xfrm flipH="1" flipV="1">
            <a:off x="9233685" y="4288590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4CE9DB6-D77B-4DCE-8732-E84D2F8DB7EA}"/>
              </a:ext>
            </a:extLst>
          </p:cNvPr>
          <p:cNvSpPr txBox="1"/>
          <p:nvPr/>
        </p:nvSpPr>
        <p:spPr>
          <a:xfrm>
            <a:off x="9452255" y="485437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7500DA3-0687-474A-8F41-62B1C920C37C}"/>
              </a:ext>
            </a:extLst>
          </p:cNvPr>
          <p:cNvCxnSpPr>
            <a:cxnSpLocks/>
          </p:cNvCxnSpPr>
          <p:nvPr/>
        </p:nvCxnSpPr>
        <p:spPr>
          <a:xfrm flipH="1" flipV="1">
            <a:off x="9274884" y="3762308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1559C0-A848-42B9-A953-D59BB50F8FB8}"/>
              </a:ext>
            </a:extLst>
          </p:cNvPr>
          <p:cNvSpPr txBox="1"/>
          <p:nvPr/>
        </p:nvSpPr>
        <p:spPr>
          <a:xfrm>
            <a:off x="9561374" y="409606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29493E-ED28-418D-B0D7-6751B0941FC3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</p:spTree>
    <p:extLst>
      <p:ext uri="{BB962C8B-B14F-4D97-AF65-F5344CB8AC3E}">
        <p14:creationId xmlns:p14="http://schemas.microsoft.com/office/powerpoint/2010/main" val="324610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치와와 성격과 특징, 단모치와와 손질법과 기르는법">
            <a:extLst>
              <a:ext uri="{FF2B5EF4-FFF2-40B4-BE49-F238E27FC236}">
                <a16:creationId xmlns:a16="http://schemas.microsoft.com/office/drawing/2014/main" id="{F990C996-DE0F-4575-947D-0F275AC2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41" y="461125"/>
            <a:ext cx="1796196" cy="15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1" name="Picture 4" descr="Image for post">
            <a:extLst>
              <a:ext uri="{FF2B5EF4-FFF2-40B4-BE49-F238E27FC236}">
                <a16:creationId xmlns:a16="http://schemas.microsoft.com/office/drawing/2014/main" id="{6C5832E8-B652-4CDF-B93E-988688B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73" y="605386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로미(장모치와와)">
            <a:extLst>
              <a:ext uri="{FF2B5EF4-FFF2-40B4-BE49-F238E27FC236}">
                <a16:creationId xmlns:a16="http://schemas.microsoft.com/office/drawing/2014/main" id="{BC1A1B1F-7619-472A-9CE8-D61F44042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49" y="27316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털이 없는 치와와발 5 개월 입석 흰색 배경 0명에 대한 스톡 사진 및 기타 이미지 - iStock">
            <a:extLst>
              <a:ext uri="{FF2B5EF4-FFF2-40B4-BE49-F238E27FC236}">
                <a16:creationId xmlns:a16="http://schemas.microsoft.com/office/drawing/2014/main" id="{1628B5F8-FAF6-4315-B076-1302A388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01" y="264926"/>
            <a:ext cx="1615729" cy="22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치와와 성격과 특성 장모 치와와 알아보아요. : 네이버 블로그">
            <a:extLst>
              <a:ext uri="{FF2B5EF4-FFF2-40B4-BE49-F238E27FC236}">
                <a16:creationId xmlns:a16="http://schemas.microsoft.com/office/drawing/2014/main" id="{65D8CD53-BFF6-4436-96F7-CEE75578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45" y="3201985"/>
            <a:ext cx="1935464" cy="167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허스키! 행복하자~ 아프지말고!">
            <a:extLst>
              <a:ext uri="{FF2B5EF4-FFF2-40B4-BE49-F238E27FC236}">
                <a16:creationId xmlns:a16="http://schemas.microsoft.com/office/drawing/2014/main" id="{4BC32C8A-7D69-4633-9E43-D48CC86C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64" y="4426593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773A19-A100-4BB8-8A2C-C4F19727DD7F}"/>
              </a:ext>
            </a:extLst>
          </p:cNvPr>
          <p:cNvSpPr txBox="1"/>
          <p:nvPr/>
        </p:nvSpPr>
        <p:spPr>
          <a:xfrm>
            <a:off x="8350898" y="4869376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F90D-2C67-4AAD-96CA-A522BC5A5FEE}"/>
              </a:ext>
            </a:extLst>
          </p:cNvPr>
          <p:cNvSpPr txBox="1"/>
          <p:nvPr/>
        </p:nvSpPr>
        <p:spPr>
          <a:xfrm>
            <a:off x="3115141" y="5177152"/>
            <a:ext cx="361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치와와 사진만으로</a:t>
            </a:r>
            <a:endParaRPr lang="en-US" altLang="ko-KR" dirty="0"/>
          </a:p>
          <a:p>
            <a:pPr algn="ctr"/>
            <a:r>
              <a:rPr lang="ko-KR" altLang="en-US" dirty="0"/>
              <a:t>개를 판단하는 모델을 만들면</a:t>
            </a:r>
            <a:endParaRPr lang="en-US" altLang="ko-KR" dirty="0"/>
          </a:p>
          <a:p>
            <a:pPr algn="ctr"/>
            <a:r>
              <a:rPr lang="ko-KR" altLang="en-US" dirty="0"/>
              <a:t>허스키 사진을 판단할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8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1032" name="Picture 8" descr="강아지종류]101마리 달마시안의 점박이 강아지 달마시안! : 네이버 블로그">
            <a:extLst>
              <a:ext uri="{FF2B5EF4-FFF2-40B4-BE49-F238E27FC236}">
                <a16:creationId xmlns:a16="http://schemas.microsoft.com/office/drawing/2014/main" id="{3DCD93CF-DC66-46A3-A45A-6DAF7A81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55" y="123719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마켓 - 기타강아지패션용품">
            <a:extLst>
              <a:ext uri="{FF2B5EF4-FFF2-40B4-BE49-F238E27FC236}">
                <a16:creationId xmlns:a16="http://schemas.microsoft.com/office/drawing/2014/main" id="{8E6998AB-DB09-45FB-BFD6-D724B503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21" y="3345747"/>
            <a:ext cx="2290828" cy="22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Image for post">
            <a:extLst>
              <a:ext uri="{FF2B5EF4-FFF2-40B4-BE49-F238E27FC236}">
                <a16:creationId xmlns:a16="http://schemas.microsoft.com/office/drawing/2014/main" id="{2E2532E4-F18D-4211-87E3-133BA2BA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70" y="1539444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D248A62-E3A0-4794-87F3-FA999895492F}"/>
              </a:ext>
            </a:extLst>
          </p:cNvPr>
          <p:cNvCxnSpPr>
            <a:cxnSpLocks/>
          </p:cNvCxnSpPr>
          <p:nvPr/>
        </p:nvCxnSpPr>
        <p:spPr>
          <a:xfrm>
            <a:off x="7655578" y="1549875"/>
            <a:ext cx="280087" cy="944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31BC463-CED3-40E3-A3B5-F5B72EE3B1D1}"/>
              </a:ext>
            </a:extLst>
          </p:cNvPr>
          <p:cNvSpPr txBox="1"/>
          <p:nvPr/>
        </p:nvSpPr>
        <p:spPr>
          <a:xfrm>
            <a:off x="6822366" y="1138733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3F8B759-0E44-41FB-B08A-3E8D5BBEB29A}"/>
              </a:ext>
            </a:extLst>
          </p:cNvPr>
          <p:cNvCxnSpPr>
            <a:cxnSpLocks/>
          </p:cNvCxnSpPr>
          <p:nvPr/>
        </p:nvCxnSpPr>
        <p:spPr>
          <a:xfrm>
            <a:off x="6642324" y="1736840"/>
            <a:ext cx="1293341" cy="121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01318E7-0252-4049-88FE-D42E435C1BD0}"/>
              </a:ext>
            </a:extLst>
          </p:cNvPr>
          <p:cNvSpPr txBox="1"/>
          <p:nvPr/>
        </p:nvSpPr>
        <p:spPr>
          <a:xfrm>
            <a:off x="5746209" y="145347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민무늬인가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080A15B-F72C-4A8D-9976-DD21CDD4D9A4}"/>
              </a:ext>
            </a:extLst>
          </p:cNvPr>
          <p:cNvCxnSpPr>
            <a:cxnSpLocks/>
          </p:cNvCxnSpPr>
          <p:nvPr/>
        </p:nvCxnSpPr>
        <p:spPr>
          <a:xfrm flipH="1">
            <a:off x="9237244" y="1420525"/>
            <a:ext cx="548961" cy="601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3B6713-59F4-47C2-9AEF-D22AFF6FD6AF}"/>
              </a:ext>
            </a:extLst>
          </p:cNvPr>
          <p:cNvSpPr txBox="1"/>
          <p:nvPr/>
        </p:nvSpPr>
        <p:spPr>
          <a:xfrm>
            <a:off x="8437714" y="965225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삐죽하면서 </a:t>
            </a:r>
            <a:r>
              <a:rPr lang="ko-KR" altLang="en-US" dirty="0" err="1"/>
              <a:t>민무늬</a:t>
            </a:r>
            <a:r>
              <a:rPr lang="ko-KR" altLang="en-US" dirty="0"/>
              <a:t>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55B6235-8DBD-4F23-BA6C-3A148E88C12A}"/>
              </a:ext>
            </a:extLst>
          </p:cNvPr>
          <p:cNvCxnSpPr/>
          <p:nvPr/>
        </p:nvCxnSpPr>
        <p:spPr>
          <a:xfrm flipH="1">
            <a:off x="9237244" y="2128824"/>
            <a:ext cx="548961" cy="36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E98CD8B-46AB-4DBE-BAE7-721D1B96A7B0}"/>
              </a:ext>
            </a:extLst>
          </p:cNvPr>
          <p:cNvSpPr txBox="1"/>
          <p:nvPr/>
        </p:nvSpPr>
        <p:spPr>
          <a:xfrm>
            <a:off x="9649243" y="1602203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삐죽하지 않으면서</a:t>
            </a:r>
            <a:endParaRPr lang="en-US" altLang="ko-KR" dirty="0"/>
          </a:p>
          <a:p>
            <a:r>
              <a:rPr lang="ko-KR" altLang="en-US" dirty="0"/>
              <a:t>민무늬가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E464F5-5A56-419B-857A-DDC2C34C37D7}"/>
              </a:ext>
            </a:extLst>
          </p:cNvPr>
          <p:cNvSpPr txBox="1"/>
          <p:nvPr/>
        </p:nvSpPr>
        <p:spPr>
          <a:xfrm>
            <a:off x="5287317" y="12688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14BB94-3A89-4254-A32A-463291EF7DA7}"/>
              </a:ext>
            </a:extLst>
          </p:cNvPr>
          <p:cNvSpPr txBox="1"/>
          <p:nvPr/>
        </p:nvSpPr>
        <p:spPr>
          <a:xfrm>
            <a:off x="5231714" y="33457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17C572-FE59-446A-9DB2-0BCC51FD284A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</p:spTree>
    <p:extLst>
      <p:ext uri="{BB962C8B-B14F-4D97-AF65-F5344CB8AC3E}">
        <p14:creationId xmlns:p14="http://schemas.microsoft.com/office/powerpoint/2010/main" val="544541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5" name="Picture 4" descr="Image for post">
            <a:extLst>
              <a:ext uri="{FF2B5EF4-FFF2-40B4-BE49-F238E27FC236}">
                <a16:creationId xmlns:a16="http://schemas.microsoft.com/office/drawing/2014/main" id="{87139BFC-E9F0-4315-B160-311400CB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0" y="703087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EAAB6A-DD31-42BC-B1E8-27DAEAAF47FF}"/>
              </a:ext>
            </a:extLst>
          </p:cNvPr>
          <p:cNvCxnSpPr>
            <a:cxnSpLocks/>
          </p:cNvCxnSpPr>
          <p:nvPr/>
        </p:nvCxnSpPr>
        <p:spPr>
          <a:xfrm flipV="1">
            <a:off x="6638604" y="3198840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A9FE4-C696-418E-8707-754D48D04227}"/>
              </a:ext>
            </a:extLst>
          </p:cNvPr>
          <p:cNvSpPr txBox="1"/>
          <p:nvPr/>
        </p:nvSpPr>
        <p:spPr>
          <a:xfrm>
            <a:off x="5470779" y="426852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F85500-BDB4-44BE-8F9B-7A31710DD762}"/>
              </a:ext>
            </a:extLst>
          </p:cNvPr>
          <p:cNvCxnSpPr>
            <a:cxnSpLocks/>
          </p:cNvCxnSpPr>
          <p:nvPr/>
        </p:nvCxnSpPr>
        <p:spPr>
          <a:xfrm flipV="1">
            <a:off x="6786947" y="3706588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513790-1153-49FE-BFD8-EA8274F2E43A}"/>
              </a:ext>
            </a:extLst>
          </p:cNvPr>
          <p:cNvSpPr txBox="1"/>
          <p:nvPr/>
        </p:nvSpPr>
        <p:spPr>
          <a:xfrm>
            <a:off x="5633776" y="5200261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5E5506-AE16-42F6-9C47-4B2AE0DBCF84}"/>
              </a:ext>
            </a:extLst>
          </p:cNvPr>
          <p:cNvCxnSpPr>
            <a:cxnSpLocks/>
          </p:cNvCxnSpPr>
          <p:nvPr/>
        </p:nvCxnSpPr>
        <p:spPr>
          <a:xfrm flipH="1" flipV="1">
            <a:off x="9224354" y="4184057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19CE5A-F750-464E-8D5A-187F4C81B019}"/>
              </a:ext>
            </a:extLst>
          </p:cNvPr>
          <p:cNvSpPr txBox="1"/>
          <p:nvPr/>
        </p:nvSpPr>
        <p:spPr>
          <a:xfrm>
            <a:off x="9442924" y="474984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4CB987-0535-4752-8CEA-0ECAE91B8E57}"/>
              </a:ext>
            </a:extLst>
          </p:cNvPr>
          <p:cNvCxnSpPr>
            <a:cxnSpLocks/>
          </p:cNvCxnSpPr>
          <p:nvPr/>
        </p:nvCxnSpPr>
        <p:spPr>
          <a:xfrm flipH="1" flipV="1">
            <a:off x="9265553" y="3657775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79DECF-E4DC-4C24-9A08-062C29E167A1}"/>
              </a:ext>
            </a:extLst>
          </p:cNvPr>
          <p:cNvSpPr txBox="1"/>
          <p:nvPr/>
        </p:nvSpPr>
        <p:spPr>
          <a:xfrm>
            <a:off x="9552043" y="399152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218" name="Picture 2" descr="초고화질백호사진입니다. (폰배경으로쓰세요) | 짤방-이전자료5 | 일베저장소">
            <a:extLst>
              <a:ext uri="{FF2B5EF4-FFF2-40B4-BE49-F238E27FC236}">
                <a16:creationId xmlns:a16="http://schemas.microsoft.com/office/drawing/2014/main" id="{7D71E144-8C25-4715-AF66-F32A1493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94" y="588791"/>
            <a:ext cx="1938478" cy="33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인종별 피지컬 특징: 흑인 [상동피티/상동PT/헬스/운동] : 네이버 블로그">
            <a:extLst>
              <a:ext uri="{FF2B5EF4-FFF2-40B4-BE49-F238E27FC236}">
                <a16:creationId xmlns:a16="http://schemas.microsoft.com/office/drawing/2014/main" id="{ED488FE8-2999-463E-BD65-3BD45177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56" y="4331330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C0DB24-EED1-456F-BB30-BFF0B145B171}"/>
              </a:ext>
            </a:extLst>
          </p:cNvPr>
          <p:cNvSpPr txBox="1"/>
          <p:nvPr/>
        </p:nvSpPr>
        <p:spPr>
          <a:xfrm>
            <a:off x="4848138" y="6446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38F8A-4BD6-4D44-87FC-CAA7FC067C39}"/>
              </a:ext>
            </a:extLst>
          </p:cNvPr>
          <p:cNvSpPr txBox="1"/>
          <p:nvPr/>
        </p:nvSpPr>
        <p:spPr>
          <a:xfrm>
            <a:off x="5065062" y="43700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4E8B46-5C37-4F78-B616-191E36A81E86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</p:spTree>
    <p:extLst>
      <p:ext uri="{BB962C8B-B14F-4D97-AF65-F5344CB8AC3E}">
        <p14:creationId xmlns:p14="http://schemas.microsoft.com/office/powerpoint/2010/main" val="306163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B6779C2-6A9B-4DE7-A41B-1B0AFC8937F4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C4E28D0-1FFA-4517-A6A4-8771A8EF0F3E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825E1E-0014-484F-83AF-CD9774C2A7E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CAD110-DFB5-495C-A12B-79239EA6ED22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5" name="Picture 4" descr="Image for post">
            <a:extLst>
              <a:ext uri="{FF2B5EF4-FFF2-40B4-BE49-F238E27FC236}">
                <a16:creationId xmlns:a16="http://schemas.microsoft.com/office/drawing/2014/main" id="{87139BFC-E9F0-4315-B160-311400CB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0" y="703087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EAAB6A-DD31-42BC-B1E8-27DAEAAF47FF}"/>
              </a:ext>
            </a:extLst>
          </p:cNvPr>
          <p:cNvCxnSpPr>
            <a:cxnSpLocks/>
          </p:cNvCxnSpPr>
          <p:nvPr/>
        </p:nvCxnSpPr>
        <p:spPr>
          <a:xfrm flipV="1">
            <a:off x="6638604" y="3198840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A9FE4-C696-418E-8707-754D48D04227}"/>
              </a:ext>
            </a:extLst>
          </p:cNvPr>
          <p:cNvSpPr txBox="1"/>
          <p:nvPr/>
        </p:nvSpPr>
        <p:spPr>
          <a:xfrm>
            <a:off x="5470779" y="426852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F85500-BDB4-44BE-8F9B-7A31710DD762}"/>
              </a:ext>
            </a:extLst>
          </p:cNvPr>
          <p:cNvCxnSpPr>
            <a:cxnSpLocks/>
          </p:cNvCxnSpPr>
          <p:nvPr/>
        </p:nvCxnSpPr>
        <p:spPr>
          <a:xfrm flipV="1">
            <a:off x="6786947" y="3706588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513790-1153-49FE-BFD8-EA8274F2E43A}"/>
              </a:ext>
            </a:extLst>
          </p:cNvPr>
          <p:cNvSpPr txBox="1"/>
          <p:nvPr/>
        </p:nvSpPr>
        <p:spPr>
          <a:xfrm>
            <a:off x="5633776" y="5200261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5E5506-AE16-42F6-9C47-4B2AE0DBCF84}"/>
              </a:ext>
            </a:extLst>
          </p:cNvPr>
          <p:cNvCxnSpPr>
            <a:cxnSpLocks/>
          </p:cNvCxnSpPr>
          <p:nvPr/>
        </p:nvCxnSpPr>
        <p:spPr>
          <a:xfrm flipH="1" flipV="1">
            <a:off x="9224354" y="4184057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19CE5A-F750-464E-8D5A-187F4C81B019}"/>
              </a:ext>
            </a:extLst>
          </p:cNvPr>
          <p:cNvSpPr txBox="1"/>
          <p:nvPr/>
        </p:nvSpPr>
        <p:spPr>
          <a:xfrm>
            <a:off x="9442924" y="474984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4CB987-0535-4752-8CEA-0ECAE91B8E57}"/>
              </a:ext>
            </a:extLst>
          </p:cNvPr>
          <p:cNvCxnSpPr>
            <a:cxnSpLocks/>
          </p:cNvCxnSpPr>
          <p:nvPr/>
        </p:nvCxnSpPr>
        <p:spPr>
          <a:xfrm flipH="1" flipV="1">
            <a:off x="9265553" y="3657775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79DECF-E4DC-4C24-9A08-062C29E167A1}"/>
              </a:ext>
            </a:extLst>
          </p:cNvPr>
          <p:cNvSpPr txBox="1"/>
          <p:nvPr/>
        </p:nvSpPr>
        <p:spPr>
          <a:xfrm>
            <a:off x="9552043" y="399152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218" name="Picture 2" descr="초고화질백호사진입니다. (폰배경으로쓰세요) | 짤방-이전자료5 | 일베저장소">
            <a:extLst>
              <a:ext uri="{FF2B5EF4-FFF2-40B4-BE49-F238E27FC236}">
                <a16:creationId xmlns:a16="http://schemas.microsoft.com/office/drawing/2014/main" id="{7D71E144-8C25-4715-AF66-F32A1493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94" y="588791"/>
            <a:ext cx="1938478" cy="33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인종별 피지컬 특징: 흑인 [상동피티/상동PT/헬스/운동] : 네이버 블로그">
            <a:extLst>
              <a:ext uri="{FF2B5EF4-FFF2-40B4-BE49-F238E27FC236}">
                <a16:creationId xmlns:a16="http://schemas.microsoft.com/office/drawing/2014/main" id="{ED488FE8-2999-463E-BD65-3BD45177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56" y="4331330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C0DB24-EED1-456F-BB30-BFF0B145B171}"/>
              </a:ext>
            </a:extLst>
          </p:cNvPr>
          <p:cNvSpPr txBox="1"/>
          <p:nvPr/>
        </p:nvSpPr>
        <p:spPr>
          <a:xfrm>
            <a:off x="4848138" y="6446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38F8A-4BD6-4D44-87FC-CAA7FC067C39}"/>
              </a:ext>
            </a:extLst>
          </p:cNvPr>
          <p:cNvSpPr txBox="1"/>
          <p:nvPr/>
        </p:nvSpPr>
        <p:spPr>
          <a:xfrm>
            <a:off x="5065062" y="43700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7DF887-7387-49BC-BA0C-C74BEF588CEA}"/>
              </a:ext>
            </a:extLst>
          </p:cNvPr>
          <p:cNvCxnSpPr/>
          <p:nvPr/>
        </p:nvCxnSpPr>
        <p:spPr>
          <a:xfrm flipH="1">
            <a:off x="8875925" y="3808291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56C6D9-4611-41EE-91B2-28A53BAD0B25}"/>
              </a:ext>
            </a:extLst>
          </p:cNvPr>
          <p:cNvCxnSpPr>
            <a:cxnSpLocks/>
          </p:cNvCxnSpPr>
          <p:nvPr/>
        </p:nvCxnSpPr>
        <p:spPr>
          <a:xfrm>
            <a:off x="8875924" y="3808291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83E991-9BC2-48C2-92DF-A97EF962D817}"/>
              </a:ext>
            </a:extLst>
          </p:cNvPr>
          <p:cNvCxnSpPr/>
          <p:nvPr/>
        </p:nvCxnSpPr>
        <p:spPr>
          <a:xfrm flipH="1">
            <a:off x="8847186" y="3342368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EC4AA5-BE53-4360-9138-BD92E2A7CE39}"/>
              </a:ext>
            </a:extLst>
          </p:cNvPr>
          <p:cNvCxnSpPr>
            <a:cxnSpLocks/>
          </p:cNvCxnSpPr>
          <p:nvPr/>
        </p:nvCxnSpPr>
        <p:spPr>
          <a:xfrm>
            <a:off x="8847185" y="3342368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648718-C772-481B-94D2-E9932277DA3B}"/>
              </a:ext>
            </a:extLst>
          </p:cNvPr>
          <p:cNvSpPr txBox="1"/>
          <p:nvPr/>
        </p:nvSpPr>
        <p:spPr>
          <a:xfrm>
            <a:off x="7916106" y="4209670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Dropout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F01FA-DB3C-46A6-A38F-5AA67C31B04D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</p:spTree>
    <p:extLst>
      <p:ext uri="{BB962C8B-B14F-4D97-AF65-F5344CB8AC3E}">
        <p14:creationId xmlns:p14="http://schemas.microsoft.com/office/powerpoint/2010/main" val="74987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tatic.packt-cdn.com/products/9781789138139/graphics/57b07b69-9550-4cda-a798-0578c8e30c74.png">
            <a:extLst>
              <a:ext uri="{FF2B5EF4-FFF2-40B4-BE49-F238E27FC236}">
                <a16:creationId xmlns:a16="http://schemas.microsoft.com/office/drawing/2014/main" id="{283DED1E-462E-4826-967E-3068F826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01" y="3506022"/>
            <a:ext cx="7846078" cy="29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for post">
            <a:extLst>
              <a:ext uri="{FF2B5EF4-FFF2-40B4-BE49-F238E27FC236}">
                <a16:creationId xmlns:a16="http://schemas.microsoft.com/office/drawing/2014/main" id="{58B5FB9A-768B-4945-90FD-C63D771E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72" y="149177"/>
            <a:ext cx="3787757" cy="32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1714FE-6B61-4B06-81E5-4194F6BBA23F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C16C9-3C0A-46D4-8FDB-DED3B1DB07DF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772BAE-C7F7-4FA9-A6D4-3139AB286A8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13D72A-D33C-4CDD-93AC-DEE6085F480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74241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1714FE-6B61-4B06-81E5-4194F6BBA23F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C16C9-3C0A-46D4-8FDB-DED3B1DB07DF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772BAE-C7F7-4FA9-A6D4-3139AB286A8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13D72A-D33C-4CDD-93AC-DEE6085F480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4CBA79-3D40-41EF-9CD4-7ACAE541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14" y="854819"/>
            <a:ext cx="3600852" cy="48169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812605-7846-4DCF-97CB-BF49EB7D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59" y="854819"/>
            <a:ext cx="3600851" cy="48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1714FE-6B61-4B06-81E5-4194F6BBA23F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C16C9-3C0A-46D4-8FDB-DED3B1DB07DF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772BAE-C7F7-4FA9-A6D4-3139AB286A8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13D72A-D33C-4CDD-93AC-DEE6085F480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pic>
        <p:nvPicPr>
          <p:cNvPr id="1028" name="Picture 4" descr="Convolutional neural network Very-large-scale integration AlexNet  Handwriting recognition Artificial neural network, Energy Conversion  Efficiency, text, plan, engineering png | PNGWing">
            <a:extLst>
              <a:ext uri="{FF2B5EF4-FFF2-40B4-BE49-F238E27FC236}">
                <a16:creationId xmlns:a16="http://schemas.microsoft.com/office/drawing/2014/main" id="{99119603-C87A-4619-8906-AF9D9847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532" y="1026367"/>
            <a:ext cx="7108107" cy="43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4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N(Generative Adversarial Network)">
            <a:extLst>
              <a:ext uri="{FF2B5EF4-FFF2-40B4-BE49-F238E27FC236}">
                <a16:creationId xmlns:a16="http://schemas.microsoft.com/office/drawing/2014/main" id="{BE27CF84-D525-465B-924F-06645CB75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77" y="182661"/>
            <a:ext cx="6545133" cy="28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N 모델의 이해와 구현">
            <a:extLst>
              <a:ext uri="{FF2B5EF4-FFF2-40B4-BE49-F238E27FC236}">
                <a16:creationId xmlns:a16="http://schemas.microsoft.com/office/drawing/2014/main" id="{B414B632-2748-4EEA-B888-F8AB7AE7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00" y="3529208"/>
            <a:ext cx="5497286" cy="27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633B40-0D11-45CE-B2D4-E0A6FA3D1705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B95BC15-E49B-41B0-ACE6-726E279C53A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A219B6-D33F-45D7-BDFC-E7C2CB36916E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64AA7FB-5D08-4C67-9616-5023DB0397F3}"/>
              </a:ext>
            </a:extLst>
          </p:cNvPr>
          <p:cNvSpPr/>
          <p:nvPr/>
        </p:nvSpPr>
        <p:spPr>
          <a:xfrm>
            <a:off x="492515" y="4869376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14078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848960-7B9F-4C25-A67A-12243A98FBC5}"/>
              </a:ext>
            </a:extLst>
          </p:cNvPr>
          <p:cNvSpPr/>
          <p:nvPr/>
        </p:nvSpPr>
        <p:spPr>
          <a:xfrm>
            <a:off x="554171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Supervised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0B5307-AE01-4C56-A86A-ACE5BE71CF10}"/>
              </a:ext>
            </a:extLst>
          </p:cNvPr>
          <p:cNvSpPr/>
          <p:nvPr/>
        </p:nvSpPr>
        <p:spPr>
          <a:xfrm>
            <a:off x="2880242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Unsupervised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64083-7776-4161-8747-0754F9B3A41B}"/>
              </a:ext>
            </a:extLst>
          </p:cNvPr>
          <p:cNvSpPr/>
          <p:nvPr/>
        </p:nvSpPr>
        <p:spPr>
          <a:xfrm>
            <a:off x="5206313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36FDB9-9363-4BF4-BEEA-1C7B2E53E0EA}"/>
              </a:ext>
            </a:extLst>
          </p:cNvPr>
          <p:cNvSpPr/>
          <p:nvPr/>
        </p:nvSpPr>
        <p:spPr>
          <a:xfrm>
            <a:off x="7532384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A527324-2683-43F2-BB3B-EDF37573EA26}"/>
              </a:ext>
            </a:extLst>
          </p:cNvPr>
          <p:cNvSpPr/>
          <p:nvPr/>
        </p:nvSpPr>
        <p:spPr>
          <a:xfrm>
            <a:off x="9858455" y="398504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285285-0CC0-4122-874F-D670B222745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557130" y="3208634"/>
            <a:ext cx="663145" cy="88968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D5C8D42-7DD9-4A73-8264-787DD51E8D5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2720165" y="2935285"/>
            <a:ext cx="663145" cy="14363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A5C8E7-3FF4-4BD9-8963-8E55F84F29B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3883200" y="1772249"/>
            <a:ext cx="663144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02F7B-4464-4D3E-BA46-208FCB5F404C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5046236" y="609214"/>
            <a:ext cx="663144" cy="608852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84117-7AAB-4FB3-9577-E8D0775A3326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209272" y="-553823"/>
            <a:ext cx="663143" cy="84145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5002598"/>
            <a:ext cx="575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 탐지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Clustering),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(Unsupervised,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Clustrering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Regression)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D3920C8-A755-499F-8B11-02B5DF673570}"/>
              </a:ext>
            </a:extLst>
          </p:cNvPr>
          <p:cNvSpPr txBox="1"/>
          <p:nvPr/>
        </p:nvSpPr>
        <p:spPr>
          <a:xfrm>
            <a:off x="3471512" y="4448769"/>
            <a:ext cx="211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2W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분기 내용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Review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9DD1F64-B3CC-4600-93F7-77077FC11918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342875" y="4771935"/>
            <a:ext cx="1128637" cy="807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E06180-AF4C-4821-963E-E7851F2A82C7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A598BA7-FE55-48A9-B333-9427B85F5596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01D261-30D8-46B0-9850-2E868BAFD3EC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3B244C-454E-424C-B506-8F44396AE309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559C95-006F-4840-ACC7-235B2645ADD0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2571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73F29A-7E44-4FDA-A267-8ABA2B012FC3}"/>
              </a:ext>
            </a:extLst>
          </p:cNvPr>
          <p:cNvSpPr/>
          <p:nvPr/>
        </p:nvSpPr>
        <p:spPr>
          <a:xfrm>
            <a:off x="7110913" y="3559059"/>
            <a:ext cx="198944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 function,</a:t>
            </a:r>
            <a:br>
              <a:rPr lang="en-US" altLang="ko-KR" dirty="0"/>
            </a:br>
            <a:r>
              <a:rPr lang="en-US" altLang="ko-KR" dirty="0"/>
              <a:t>epsilon, </a:t>
            </a:r>
            <a:r>
              <a:rPr lang="en-US" altLang="ko-KR" dirty="0" err="1"/>
              <a:t>lambd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5B520-9D95-4C14-995B-3E80A725F7FD}"/>
              </a:ext>
            </a:extLst>
          </p:cNvPr>
          <p:cNvSpPr txBox="1"/>
          <p:nvPr/>
        </p:nvSpPr>
        <p:spPr>
          <a:xfrm>
            <a:off x="15887404" y="204402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DDFCB-2EA4-49FB-9BD8-BFC0BA04BE35}"/>
              </a:ext>
            </a:extLst>
          </p:cNvPr>
          <p:cNvSpPr txBox="1"/>
          <p:nvPr/>
        </p:nvSpPr>
        <p:spPr>
          <a:xfrm>
            <a:off x="15887403" y="319320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95E720-7DED-49C6-84FA-2BDC39DE8CC3}"/>
              </a:ext>
            </a:extLst>
          </p:cNvPr>
          <p:cNvSpPr txBox="1"/>
          <p:nvPr/>
        </p:nvSpPr>
        <p:spPr>
          <a:xfrm>
            <a:off x="15887403" y="4371227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B80DF1C-7B74-48B1-8DDC-2505ED82C085}"/>
              </a:ext>
            </a:extLst>
          </p:cNvPr>
          <p:cNvCxnSpPr>
            <a:cxnSpLocks/>
            <a:stCxn id="28" idx="3"/>
            <a:endCxn id="65" idx="1"/>
          </p:cNvCxnSpPr>
          <p:nvPr/>
        </p:nvCxnSpPr>
        <p:spPr>
          <a:xfrm flipV="1">
            <a:off x="2342875" y="3909169"/>
            <a:ext cx="1471242" cy="227127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B72ADEC-BCCC-4324-9D0F-EBC96F687AF3}"/>
              </a:ext>
            </a:extLst>
          </p:cNvPr>
          <p:cNvCxnSpPr>
            <a:cxnSpLocks/>
            <a:stCxn id="28" idx="3"/>
            <a:endCxn id="64" idx="1"/>
          </p:cNvCxnSpPr>
          <p:nvPr/>
        </p:nvCxnSpPr>
        <p:spPr>
          <a:xfrm flipV="1">
            <a:off x="2342875" y="2781820"/>
            <a:ext cx="1471241" cy="339861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79C2328-5CF3-4A1D-A774-F31C06C5CF9E}"/>
              </a:ext>
            </a:extLst>
          </p:cNvPr>
          <p:cNvCxnSpPr>
            <a:cxnSpLocks/>
            <a:stCxn id="28" idx="3"/>
            <a:endCxn id="66" idx="1"/>
          </p:cNvCxnSpPr>
          <p:nvPr/>
        </p:nvCxnSpPr>
        <p:spPr>
          <a:xfrm flipV="1">
            <a:off x="2342875" y="1646185"/>
            <a:ext cx="1471241" cy="453425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464BB66-F2B2-43FA-931C-0527C9DB9530}"/>
              </a:ext>
            </a:extLst>
          </p:cNvPr>
          <p:cNvCxnSpPr>
            <a:cxnSpLocks/>
            <a:stCxn id="28" idx="3"/>
            <a:endCxn id="119" idx="1"/>
          </p:cNvCxnSpPr>
          <p:nvPr/>
        </p:nvCxnSpPr>
        <p:spPr>
          <a:xfrm>
            <a:off x="2342875" y="6180439"/>
            <a:ext cx="1471241" cy="127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FAB2FE7-5881-422A-A124-A3766CB8ADDD}"/>
              </a:ext>
            </a:extLst>
          </p:cNvPr>
          <p:cNvCxnSpPr>
            <a:cxnSpLocks/>
            <a:stCxn id="28" idx="3"/>
            <a:endCxn id="67" idx="1"/>
          </p:cNvCxnSpPr>
          <p:nvPr/>
        </p:nvCxnSpPr>
        <p:spPr>
          <a:xfrm flipV="1">
            <a:off x="2342875" y="510550"/>
            <a:ext cx="1471241" cy="566988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2B1A1-4645-4A2B-A9DD-1DC27239A224}"/>
              </a:ext>
            </a:extLst>
          </p:cNvPr>
          <p:cNvSpPr/>
          <p:nvPr/>
        </p:nvSpPr>
        <p:spPr>
          <a:xfrm>
            <a:off x="3814116" y="2431711"/>
            <a:ext cx="203804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Dimension Movement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30FF61E-DC3B-402F-8D35-41DDC182A455}"/>
              </a:ext>
            </a:extLst>
          </p:cNvPr>
          <p:cNvSpPr/>
          <p:nvPr/>
        </p:nvSpPr>
        <p:spPr>
          <a:xfrm>
            <a:off x="3814117" y="3559060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GridWorld</a:t>
            </a:r>
            <a:endParaRPr lang="en-US" altLang="ko-KR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003003-E3D2-4AC0-80A6-95E06298DA94}"/>
              </a:ext>
            </a:extLst>
          </p:cNvPr>
          <p:cNvSpPr/>
          <p:nvPr/>
        </p:nvSpPr>
        <p:spPr>
          <a:xfrm>
            <a:off x="3814116" y="1296076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 Dimension Movement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B402FBF-48F0-4372-87C2-222DAB26A5D0}"/>
              </a:ext>
            </a:extLst>
          </p:cNvPr>
          <p:cNvSpPr/>
          <p:nvPr/>
        </p:nvSpPr>
        <p:spPr>
          <a:xfrm>
            <a:off x="3814116" y="160441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80BD55-07DA-4E94-9134-271E000FEF79}"/>
              </a:ext>
            </a:extLst>
          </p:cNvPr>
          <p:cNvSpPr/>
          <p:nvPr/>
        </p:nvSpPr>
        <p:spPr>
          <a:xfrm>
            <a:off x="3814117" y="4694695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Ray Observation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C5B79E5-BB6D-4E65-AA97-A292FA32A38B}"/>
              </a:ext>
            </a:extLst>
          </p:cNvPr>
          <p:cNvCxnSpPr>
            <a:cxnSpLocks/>
            <a:stCxn id="65" idx="3"/>
            <a:endCxn id="29" idx="1"/>
          </p:cNvCxnSpPr>
          <p:nvPr/>
        </p:nvCxnSpPr>
        <p:spPr>
          <a:xfrm flipV="1">
            <a:off x="5852159" y="3909168"/>
            <a:ext cx="1258754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74BB0D6-E2F8-4872-BA95-6135F244EB3B}"/>
              </a:ext>
            </a:extLst>
          </p:cNvPr>
          <p:cNvSpPr/>
          <p:nvPr/>
        </p:nvSpPr>
        <p:spPr>
          <a:xfrm>
            <a:off x="3814116" y="5830330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 Project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E636C489-79FA-468F-B14C-3706324A878D}"/>
              </a:ext>
            </a:extLst>
          </p:cNvPr>
          <p:cNvCxnSpPr>
            <a:cxnSpLocks/>
            <a:stCxn id="28" idx="3"/>
            <a:endCxn id="68" idx="1"/>
          </p:cNvCxnSpPr>
          <p:nvPr/>
        </p:nvCxnSpPr>
        <p:spPr>
          <a:xfrm flipV="1">
            <a:off x="2342875" y="5044804"/>
            <a:ext cx="1471242" cy="11356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73D310-32FF-48AA-B9E1-8E560FA795D4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7044AAF-2427-40B2-9061-510683E1AD17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BF2E3E3-AEDC-412D-ACB5-FA1BE0B1EC85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B68AE8C-74C9-44EC-BEA4-4FD1B6609FA9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99D747-201D-4751-A445-596386282C8F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070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3564919"/>
            <a:ext cx="575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스팸메일을 찾기 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시스템을 구성하기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책정을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자율주행 자동차가 길을 찾기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체스게임을 하기위한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Does Diamond Carat Mean? | What is a Carat? | Shining Diamonds">
            <a:extLst>
              <a:ext uri="{FF2B5EF4-FFF2-40B4-BE49-F238E27FC236}">
                <a16:creationId xmlns:a16="http://schemas.microsoft.com/office/drawing/2014/main" id="{EE8457A1-64D5-487E-9D31-7E856FAF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7" y="4195122"/>
            <a:ext cx="319767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1 carat diamond price for 1 ct diamond rings?">
            <a:extLst>
              <a:ext uri="{FF2B5EF4-FFF2-40B4-BE49-F238E27FC236}">
                <a16:creationId xmlns:a16="http://schemas.microsoft.com/office/drawing/2014/main" id="{E263CA35-3D22-45CD-88CB-771171AE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484" y="4057650"/>
            <a:ext cx="25622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 Color Diamonds - Are They Good Enough For Engagement Rings?">
            <a:extLst>
              <a:ext uri="{FF2B5EF4-FFF2-40B4-BE49-F238E27FC236}">
                <a16:creationId xmlns:a16="http://schemas.microsoft.com/office/drawing/2014/main" id="{058C380C-1EE2-4F6D-83E2-ADDCD7D5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96" y="1888530"/>
            <a:ext cx="3621203" cy="48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Representation &amp; Reasoning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4시간 후 계정 종료?… 네이버 사칭 스팸 메일 '사용자 혼란' | Save Internet 뉴데일리">
            <a:extLst>
              <a:ext uri="{FF2B5EF4-FFF2-40B4-BE49-F238E27FC236}">
                <a16:creationId xmlns:a16="http://schemas.microsoft.com/office/drawing/2014/main" id="{A7EA17AE-DC19-4C14-BAD2-F179E740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3" y="3850935"/>
            <a:ext cx="4876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요즘 오는 각종 스팸 메일 종류 - 뽐뿌:자유게시판">
            <a:extLst>
              <a:ext uri="{FF2B5EF4-FFF2-40B4-BE49-F238E27FC236}">
                <a16:creationId xmlns:a16="http://schemas.microsoft.com/office/drawing/2014/main" id="{3C732F10-32D9-43C7-921F-AF2043AE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87" y="3669959"/>
            <a:ext cx="4000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3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848960-7B9F-4C25-A67A-12243A98FBC5}"/>
              </a:ext>
            </a:extLst>
          </p:cNvPr>
          <p:cNvSpPr/>
          <p:nvPr/>
        </p:nvSpPr>
        <p:spPr>
          <a:xfrm>
            <a:off x="554171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Supervised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0B5307-AE01-4C56-A86A-ACE5BE71CF10}"/>
              </a:ext>
            </a:extLst>
          </p:cNvPr>
          <p:cNvSpPr/>
          <p:nvPr/>
        </p:nvSpPr>
        <p:spPr>
          <a:xfrm>
            <a:off x="2880242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Unsupervised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64083-7776-4161-8747-0754F9B3A41B}"/>
              </a:ext>
            </a:extLst>
          </p:cNvPr>
          <p:cNvSpPr/>
          <p:nvPr/>
        </p:nvSpPr>
        <p:spPr>
          <a:xfrm>
            <a:off x="5206313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36FDB9-9363-4BF4-BEEA-1C7B2E53E0EA}"/>
              </a:ext>
            </a:extLst>
          </p:cNvPr>
          <p:cNvSpPr/>
          <p:nvPr/>
        </p:nvSpPr>
        <p:spPr>
          <a:xfrm>
            <a:off x="7532384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A527324-2683-43F2-BB3B-EDF37573EA26}"/>
              </a:ext>
            </a:extLst>
          </p:cNvPr>
          <p:cNvSpPr/>
          <p:nvPr/>
        </p:nvSpPr>
        <p:spPr>
          <a:xfrm>
            <a:off x="9858455" y="398504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285285-0CC0-4122-874F-D670B222745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557130" y="3208634"/>
            <a:ext cx="663145" cy="88968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D5C8D42-7DD9-4A73-8264-787DD51E8D5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2720165" y="2935285"/>
            <a:ext cx="663145" cy="14363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A5C8E7-3FF4-4BD9-8963-8E55F84F29B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3883200" y="1772249"/>
            <a:ext cx="663144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02F7B-4464-4D3E-BA46-208FCB5F404C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5046236" y="609214"/>
            <a:ext cx="663144" cy="608852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84117-7AAB-4FB3-9577-E8D0775A3326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209272" y="-553823"/>
            <a:ext cx="663143" cy="84145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5002598"/>
            <a:ext cx="575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 탐지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Clustering),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(Unsupervised,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Clustrering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Regression)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F1F6661-0F20-488B-B1A1-59202AF5AE86}"/>
              </a:ext>
            </a:extLst>
          </p:cNvPr>
          <p:cNvSpPr/>
          <p:nvPr/>
        </p:nvSpPr>
        <p:spPr>
          <a:xfrm>
            <a:off x="3814117" y="47985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numpy</a:t>
            </a:r>
            <a:endParaRPr lang="en-US" altLang="ko-KR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AA9044E-A24E-4791-ACCA-2AB381E5D27A}"/>
              </a:ext>
            </a:extLst>
          </p:cNvPr>
          <p:cNvSpPr/>
          <p:nvPr/>
        </p:nvSpPr>
        <p:spPr>
          <a:xfrm>
            <a:off x="3814117" y="162902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pandas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63199A3-86F7-4489-81F6-B98A6BDFE6E6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 flipV="1">
            <a:off x="2342875" y="829960"/>
            <a:ext cx="1471242" cy="1149178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EF6D24F-FA68-4EA7-BFC8-3C468426C0C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 flipV="1">
            <a:off x="2342875" y="1979137"/>
            <a:ext cx="147124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C8F364-3B86-488F-B93E-CB4D8C9278CB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1CF02-D9B2-4611-BF40-1236F56C7D76}"/>
              </a:ext>
            </a:extLst>
          </p:cNvPr>
          <p:cNvSpPr txBox="1"/>
          <p:nvPr/>
        </p:nvSpPr>
        <p:spPr>
          <a:xfrm>
            <a:off x="6096000" y="1259696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행렬데이터 다루기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BD23E9-FAB1-42CF-962F-4C2F4035BDA6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7F6D525-229F-420B-994F-A612F5FBDB11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189EC1-C05B-4FFA-8F4B-BD6FF0A9EA67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71CBA6-68DD-4AC5-BB35-E48003CD0356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555BDF3-D113-4080-AF4E-A1CA0C65D591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DD4D7F4-C801-4DAA-B571-7899219294D4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>
            <a:off x="2342875" y="3379571"/>
            <a:ext cx="2879996" cy="178286"/>
          </a:xfrm>
          <a:prstGeom prst="bentConnector3">
            <a:avLst>
              <a:gd name="adj1" fmla="val 1306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C6B712B-7DDB-4892-82E5-8C760C1E1355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 flipV="1">
            <a:off x="2342875" y="2119013"/>
            <a:ext cx="760234" cy="1260558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28A3750-514F-42E2-94A0-B70B399CE4B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2342875" y="1234561"/>
            <a:ext cx="751260" cy="214501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30674D3-A9D4-4A40-AF5A-8AE231C9EBE7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2342875" y="3379571"/>
            <a:ext cx="2871021" cy="1952347"/>
          </a:xfrm>
          <a:prstGeom prst="bentConnector3">
            <a:avLst>
              <a:gd name="adj1" fmla="val 13601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D38312D-815E-4AD0-ADBD-CBEC62A1DF7A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2342875" y="350109"/>
            <a:ext cx="760234" cy="302946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52D6BA-8982-47EC-AC9C-FA2F9D8DAA86}"/>
              </a:ext>
            </a:extLst>
          </p:cNvPr>
          <p:cNvSpPr/>
          <p:nvPr/>
        </p:nvSpPr>
        <p:spPr>
          <a:xfrm>
            <a:off x="3103109" y="1768904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CCBBFE-7FBD-44DB-9D50-3778240762FE}"/>
              </a:ext>
            </a:extLst>
          </p:cNvPr>
          <p:cNvSpPr/>
          <p:nvPr/>
        </p:nvSpPr>
        <p:spPr>
          <a:xfrm>
            <a:off x="5222871" y="3207748"/>
            <a:ext cx="1935466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E43D673-EC97-42A9-BC63-9B633BBF5F04}"/>
              </a:ext>
            </a:extLst>
          </p:cNvPr>
          <p:cNvSpPr/>
          <p:nvPr/>
        </p:nvSpPr>
        <p:spPr>
          <a:xfrm>
            <a:off x="3094135" y="884452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635406C-A942-4E6D-ACDB-DDCBA933437F}"/>
              </a:ext>
            </a:extLst>
          </p:cNvPr>
          <p:cNvSpPr/>
          <p:nvPr/>
        </p:nvSpPr>
        <p:spPr>
          <a:xfrm>
            <a:off x="3103109" y="0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E7FBE2-3CFA-49F0-A6AC-762792E7D97A}"/>
              </a:ext>
            </a:extLst>
          </p:cNvPr>
          <p:cNvSpPr/>
          <p:nvPr/>
        </p:nvSpPr>
        <p:spPr>
          <a:xfrm>
            <a:off x="5213896" y="4981809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78CB6-F64B-420A-9931-150013485B5F}"/>
              </a:ext>
            </a:extLst>
          </p:cNvPr>
          <p:cNvSpPr txBox="1"/>
          <p:nvPr/>
        </p:nvSpPr>
        <p:spPr>
          <a:xfrm>
            <a:off x="5181286" y="165442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비슷한 케이스 찾기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0E8198-5D33-4138-8A01-B80B95BF6B02}"/>
              </a:ext>
            </a:extLst>
          </p:cNvPr>
          <p:cNvSpPr txBox="1"/>
          <p:nvPr/>
        </p:nvSpPr>
        <p:spPr>
          <a:xfrm>
            <a:off x="5172311" y="1049894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차 방정식 구하기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703E4-BBF7-40AD-B65D-95175A9F36A7}"/>
              </a:ext>
            </a:extLst>
          </p:cNvPr>
          <p:cNvSpPr txBox="1"/>
          <p:nvPr/>
        </p:nvSpPr>
        <p:spPr>
          <a:xfrm>
            <a:off x="5181286" y="1946953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판단하기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184236-A985-44F0-B437-4DD0F1951E01}"/>
              </a:ext>
            </a:extLst>
          </p:cNvPr>
          <p:cNvSpPr txBox="1"/>
          <p:nvPr/>
        </p:nvSpPr>
        <p:spPr>
          <a:xfrm>
            <a:off x="7301047" y="3381475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신경망 구성하기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152055-7E25-48FF-BCD4-8469DAF4D787}"/>
              </a:ext>
            </a:extLst>
          </p:cNvPr>
          <p:cNvSpPr txBox="1"/>
          <p:nvPr/>
        </p:nvSpPr>
        <p:spPr>
          <a:xfrm>
            <a:off x="7292072" y="5008751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특징을 추출하여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학습하기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(2W)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994821-EBCC-4A6D-9803-44BC669D1A16}"/>
              </a:ext>
            </a:extLst>
          </p:cNvPr>
          <p:cNvSpPr/>
          <p:nvPr/>
        </p:nvSpPr>
        <p:spPr>
          <a:xfrm>
            <a:off x="5213896" y="4098009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7D974-2633-4163-B6E6-D37F77EB8A1F}"/>
              </a:ext>
            </a:extLst>
          </p:cNvPr>
          <p:cNvSpPr txBox="1"/>
          <p:nvPr/>
        </p:nvSpPr>
        <p:spPr>
          <a:xfrm>
            <a:off x="7292072" y="4124951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과적합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현상과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해결방법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2FA420F-CD53-4DDB-9EF1-64D4F695197C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2342875" y="3379571"/>
            <a:ext cx="2871021" cy="1068547"/>
          </a:xfrm>
          <a:prstGeom prst="bentConnector3">
            <a:avLst>
              <a:gd name="adj1" fmla="val 13601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6D4895F-D871-4D0C-8781-B8503BAFD583}"/>
              </a:ext>
            </a:extLst>
          </p:cNvPr>
          <p:cNvSpPr/>
          <p:nvPr/>
        </p:nvSpPr>
        <p:spPr>
          <a:xfrm>
            <a:off x="5213896" y="5919495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0D4028-D0C0-4F7A-9488-AC651B7E66A4}"/>
              </a:ext>
            </a:extLst>
          </p:cNvPr>
          <p:cNvSpPr txBox="1"/>
          <p:nvPr/>
        </p:nvSpPr>
        <p:spPr>
          <a:xfrm>
            <a:off x="7301047" y="5973687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위조 데이터 만들기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(2W)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75F7F25-84B5-4FE5-9EA6-23AAFABE32B6}"/>
              </a:ext>
            </a:extLst>
          </p:cNvPr>
          <p:cNvCxnSpPr>
            <a:cxnSpLocks/>
            <a:stCxn id="21" idx="3"/>
            <a:endCxn id="67" idx="1"/>
          </p:cNvCxnSpPr>
          <p:nvPr/>
        </p:nvCxnSpPr>
        <p:spPr>
          <a:xfrm>
            <a:off x="2342875" y="3379571"/>
            <a:ext cx="2871021" cy="2890033"/>
          </a:xfrm>
          <a:prstGeom prst="bentConnector3">
            <a:avLst>
              <a:gd name="adj1" fmla="val 1327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03DF1F9-25F1-463F-A65C-17F42A7D6057}"/>
              </a:ext>
            </a:extLst>
          </p:cNvPr>
          <p:cNvSpPr/>
          <p:nvPr/>
        </p:nvSpPr>
        <p:spPr>
          <a:xfrm>
            <a:off x="3103109" y="2651504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</a:t>
            </a:r>
          </a:p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474E41-A130-4410-B55A-70816194F60C}"/>
              </a:ext>
            </a:extLst>
          </p:cNvPr>
          <p:cNvSpPr txBox="1"/>
          <p:nvPr/>
        </p:nvSpPr>
        <p:spPr>
          <a:xfrm>
            <a:off x="5181286" y="2829553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차원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88987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811</Words>
  <Application>Microsoft Office PowerPoint</Application>
  <PresentationFormat>와이드스크린</PresentationFormat>
  <Paragraphs>306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62</cp:revision>
  <dcterms:created xsi:type="dcterms:W3CDTF">2020-12-08T02:28:52Z</dcterms:created>
  <dcterms:modified xsi:type="dcterms:W3CDTF">2021-01-12T04:48:10Z</dcterms:modified>
</cp:coreProperties>
</file>