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811" r:id="rId2"/>
    <p:sldId id="263" r:id="rId3"/>
    <p:sldId id="592" r:id="rId4"/>
    <p:sldId id="593" r:id="rId5"/>
    <p:sldId id="960" r:id="rId6"/>
    <p:sldId id="987" r:id="rId7"/>
    <p:sldId id="988" r:id="rId8"/>
    <p:sldId id="995" r:id="rId9"/>
    <p:sldId id="990" r:id="rId10"/>
    <p:sldId id="989" r:id="rId11"/>
    <p:sldId id="979" r:id="rId12"/>
    <p:sldId id="991" r:id="rId13"/>
    <p:sldId id="993" r:id="rId14"/>
    <p:sldId id="992" r:id="rId15"/>
    <p:sldId id="994" r:id="rId16"/>
    <p:sldId id="983" r:id="rId17"/>
    <p:sldId id="984" r:id="rId18"/>
    <p:sldId id="961" r:id="rId19"/>
    <p:sldId id="986" r:id="rId20"/>
  </p:sldIdLst>
  <p:sldSz cx="12192000" cy="6858000"/>
  <p:notesSz cx="9866313" cy="67357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목차" id="{52BE9BA6-6B88-4C4B-B393-B59A9EFD5FFA}">
          <p14:sldIdLst>
            <p14:sldId id="811"/>
            <p14:sldId id="263"/>
          </p14:sldIdLst>
        </p14:section>
        <p14:section name="00. Intro" id="{A65421C7-FD42-4A8D-BB9E-6672D588A54A}">
          <p14:sldIdLst>
            <p14:sldId id="592"/>
            <p14:sldId id="593"/>
          </p14:sldIdLst>
        </p14:section>
        <p14:section name="01. 컴퓨터는 그림을 어떻게 갖고있을까?" id="{5812C5FF-86C7-4A49-B165-99BED5E1C7D1}">
          <p14:sldIdLst>
            <p14:sldId id="960"/>
            <p14:sldId id="987"/>
            <p14:sldId id="988"/>
            <p14:sldId id="995"/>
            <p14:sldId id="990"/>
            <p14:sldId id="989"/>
            <p14:sldId id="979"/>
            <p14:sldId id="991"/>
          </p14:sldIdLst>
        </p14:section>
        <p14:section name="02. 이미지에서 특징 찾기" id="{A9962540-AE95-44E2-ABBC-2001467F4F9E}">
          <p14:sldIdLst>
            <p14:sldId id="993"/>
            <p14:sldId id="992"/>
            <p14:sldId id="994"/>
          </p14:sldIdLst>
        </p14:section>
        <p14:section name="02. 오차" id="{D7B91F50-461D-4658-9746-0C355EF0D48C}">
          <p14:sldIdLst>
            <p14:sldId id="983"/>
            <p14:sldId id="984"/>
            <p14:sldId id="961"/>
            <p14:sldId id="986"/>
          </p14:sldIdLst>
        </p14:section>
        <p14:section name="02. 반복적 프로그래밍" id="{FDE286B6-89C2-411A-81D2-C57592EADFAE}">
          <p14:sldIdLst/>
        </p14:section>
        <p14:section name="03. 함수" id="{0B3D4709-D70F-4642-AB0E-72B5455A2AC0}">
          <p14:sldIdLst/>
        </p14:section>
        <p14:section name="04. 함수형 프로그래밍" id="{0C04D13B-2B11-4CDC-AEA1-FC567EAA7E3E}">
          <p14:sldIdLst/>
        </p14:section>
        <p14:section name="08. Challenge" id="{999AD048-7FE0-4F01-BC57-8B1667ADC683}">
          <p14:sldIdLst/>
        </p14:section>
        <p14:section name="09. Quiz" id="{10090855-EE2C-40C3-A40B-006098692723}">
          <p14:sldIdLst/>
        </p14:section>
        <p14:section name="10. Summary" id="{AAAB0EBE-FD6A-427E-9B7F-563A3110322C}">
          <p14:sldIdLst/>
        </p14:section>
        <p14:section name="제목 없는 구역" id="{ED619AF8-F24B-411F-BA94-6C864256A28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씨큐브코딩" initials="씨" lastIdx="27" clrIdx="0">
    <p:extLst>
      <p:ext uri="{19B8F6BF-5375-455C-9EA6-DF929625EA0E}">
        <p15:presenceInfo xmlns:p15="http://schemas.microsoft.com/office/powerpoint/2012/main" userId="7ce1c1d57c01c487" providerId="Windows Live"/>
      </p:ext>
    </p:extLst>
  </p:cmAuthor>
  <p:cmAuthor id="2" name="soo" initials="s" lastIdx="18" clrIdx="1">
    <p:extLst>
      <p:ext uri="{19B8F6BF-5375-455C-9EA6-DF929625EA0E}">
        <p15:presenceInfo xmlns:p15="http://schemas.microsoft.com/office/powerpoint/2012/main" userId="soo" providerId="None"/>
      </p:ext>
    </p:extLst>
  </p:cmAuthor>
  <p:cmAuthor id="3" name="user" initials="u" lastIdx="35" clrIdx="2">
    <p:extLst>
      <p:ext uri="{19B8F6BF-5375-455C-9EA6-DF929625EA0E}">
        <p15:presenceInfo xmlns:p15="http://schemas.microsoft.com/office/powerpoint/2012/main" userId="user" providerId="None"/>
      </p:ext>
    </p:extLst>
  </p:cmAuthor>
  <p:cmAuthor id="4" name=" " initials="" lastIdx="1" clrIdx="3">
    <p:extLst>
      <p:ext uri="{19B8F6BF-5375-455C-9EA6-DF929625EA0E}">
        <p15:presenceInfo xmlns:p15="http://schemas.microsoft.com/office/powerpoint/2012/main" userId="d73ae2afa58823c5" providerId="Windows Live"/>
      </p:ext>
    </p:extLst>
  </p:cmAuthor>
  <p:cmAuthor id="5" name="김현진" initials="김" lastIdx="3" clrIdx="4">
    <p:extLst>
      <p:ext uri="{19B8F6BF-5375-455C-9EA6-DF929625EA0E}">
        <p15:presenceInfo xmlns:p15="http://schemas.microsoft.com/office/powerpoint/2012/main" userId="김현진" providerId="None"/>
      </p:ext>
    </p:extLst>
  </p:cmAuthor>
  <p:cmAuthor id="6" name="김 현진" initials="김현" lastIdx="2" clrIdx="5">
    <p:extLst>
      <p:ext uri="{19B8F6BF-5375-455C-9EA6-DF929625EA0E}">
        <p15:presenceInfo xmlns:p15="http://schemas.microsoft.com/office/powerpoint/2012/main" userId="70cd9b3f293b9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C2D7"/>
    <a:srgbClr val="F5FBFC"/>
    <a:srgbClr val="FFFFFF"/>
    <a:srgbClr val="F5F9FD"/>
    <a:srgbClr val="5B9BD5"/>
    <a:srgbClr val="9DC2D4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4" autoAdjust="0"/>
    <p:restoredTop sz="91899" autoAdjust="0"/>
  </p:normalViewPr>
  <p:slideViewPr>
    <p:cSldViewPr snapToGrid="0">
      <p:cViewPr varScale="1">
        <p:scale>
          <a:sx n="106" d="100"/>
          <a:sy n="106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5403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8629" y="0"/>
            <a:ext cx="4275403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37A5F-3096-43F1-98D2-8CF1D387A2EF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632" y="3241587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397807"/>
            <a:ext cx="4275403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9" y="6397807"/>
            <a:ext cx="4275403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DA1A5-C7AE-4304-AB51-D1B1605F38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2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73:notes"/>
          <p:cNvSpPr txBox="1">
            <a:spLocks noGrp="1"/>
          </p:cNvSpPr>
          <p:nvPr>
            <p:ph type="body" idx="1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1501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73:notes"/>
          <p:cNvSpPr txBox="1">
            <a:spLocks noGrp="1"/>
          </p:cNvSpPr>
          <p:nvPr>
            <p:ph type="body" idx="1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043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DA1A5-C7AE-4304-AB51-D1B1605F38C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304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DA1A5-C7AE-4304-AB51-D1B1605F38C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008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DA1A5-C7AE-4304-AB51-D1B1605F38C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77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DA1A5-C7AE-4304-AB51-D1B1605F38C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080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DA1A5-C7AE-4304-AB51-D1B1605F38C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8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DA1A5-C7AE-4304-AB51-D1B1605F38C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172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DA1A5-C7AE-4304-AB51-D1B1605F38C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37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D9A-5B24-4FC5-8518-CCFBC6BC6EDB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83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D9A-5B24-4FC5-8518-CCFBC6BC6EDB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47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D9A-5B24-4FC5-8518-CCFBC6BC6EDB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90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D9A-5B24-4FC5-8518-CCFBC6BC6EDB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8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D9A-5B24-4FC5-8518-CCFBC6BC6EDB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21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D9A-5B24-4FC5-8518-CCFBC6BC6EDB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98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D9A-5B24-4FC5-8518-CCFBC6BC6EDB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81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D9A-5B24-4FC5-8518-CCFBC6BC6EDB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3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D9A-5B24-4FC5-8518-CCFBC6BC6EDB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75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D9A-5B24-4FC5-8518-CCFBC6BC6EDB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D9A-5B24-4FC5-8518-CCFBC6BC6EDB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65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07D9A-5B24-4FC5-8518-CCFBC6BC6EDB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3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png"/><Relationship Id="rId7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7.jpeg"/><Relationship Id="rId4" Type="http://schemas.openxmlformats.org/officeDocument/2006/relationships/image" Target="../media/image3.png"/><Relationship Id="rId9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23A771A-9F40-423D-9EF0-A8D4E534C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701700"/>
              </p:ext>
            </p:extLst>
          </p:nvPr>
        </p:nvGraphicFramePr>
        <p:xfrm>
          <a:off x="471728" y="213360"/>
          <a:ext cx="3199013" cy="6400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22593">
                  <a:extLst>
                    <a:ext uri="{9D8B030D-6E8A-4147-A177-3AD203B41FA5}">
                      <a16:colId xmlns:a16="http://schemas.microsoft.com/office/drawing/2014/main" val="308441280"/>
                    </a:ext>
                  </a:extLst>
                </a:gridCol>
                <a:gridCol w="349568">
                  <a:extLst>
                    <a:ext uri="{9D8B030D-6E8A-4147-A177-3AD203B41FA5}">
                      <a16:colId xmlns:a16="http://schemas.microsoft.com/office/drawing/2014/main" val="3287881112"/>
                    </a:ext>
                  </a:extLst>
                </a:gridCol>
                <a:gridCol w="2426852">
                  <a:extLst>
                    <a:ext uri="{9D8B030D-6E8A-4147-A177-3AD203B41FA5}">
                      <a16:colId xmlns:a16="http://schemas.microsoft.com/office/drawing/2014/main" val="2800088789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Review 2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3651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260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Review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2267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Overview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78004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반복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594215"/>
                  </a:ext>
                </a:extLst>
              </a:tr>
              <a:tr h="174306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반복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4807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반복의 종류 이해하기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57194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:  </a:t>
                      </a:r>
                      <a:r>
                        <a:rPr lang="ko-KR" altLang="en-US" sz="900" dirty="0"/>
                        <a:t>반복의 종류 분류하기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4721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while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51757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while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7078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while </a:t>
                      </a:r>
                      <a:r>
                        <a:rPr lang="ko-KR" altLang="en-US" sz="900" dirty="0"/>
                        <a:t>살펴보기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74311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1 : </a:t>
                      </a:r>
                      <a:r>
                        <a:rPr lang="ko-KR" altLang="en-US" sz="900" dirty="0"/>
                        <a:t>카운트다운 하기 </a:t>
                      </a: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97801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2 : </a:t>
                      </a:r>
                      <a:r>
                        <a:rPr lang="ko-KR" altLang="en-US" sz="900" dirty="0"/>
                        <a:t>운동장 달리기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292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3 : </a:t>
                      </a:r>
                      <a:r>
                        <a:rPr lang="ko-KR" altLang="en-US" sz="900" dirty="0"/>
                        <a:t>용돈 계산하기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7202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For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4679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for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8909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for </a:t>
                      </a:r>
                      <a:r>
                        <a:rPr lang="ko-KR" altLang="en-US" sz="900" dirty="0"/>
                        <a:t>살펴보기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84656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range()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21674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1 : </a:t>
                      </a:r>
                      <a:r>
                        <a:rPr lang="ko-KR" altLang="en-US" sz="900" dirty="0"/>
                        <a:t>카운트다운 하기 </a:t>
                      </a:r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59319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Practice 2 : </a:t>
                      </a:r>
                      <a:r>
                        <a:rPr lang="ko-KR" altLang="en-US" sz="900" dirty="0"/>
                        <a:t>준비 운동하기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00433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3 : </a:t>
                      </a:r>
                      <a:r>
                        <a:rPr lang="ko-KR" altLang="en-US" sz="900" dirty="0"/>
                        <a:t>종이컵 쌓기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183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226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90156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/>
                        <a:t>len</a:t>
                      </a:r>
                      <a:r>
                        <a:rPr lang="en-US" altLang="ko-KR" sz="900" dirty="0"/>
                        <a:t>()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481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인덱스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0230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1 : </a:t>
                      </a:r>
                      <a:r>
                        <a:rPr lang="ko-KR" altLang="en-US" sz="900" dirty="0"/>
                        <a:t>카운트다운 하기 </a:t>
                      </a:r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73762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2 : </a:t>
                      </a:r>
                      <a:r>
                        <a:rPr lang="ko-KR" altLang="en-US" sz="900" dirty="0"/>
                        <a:t>무지개 색 거꾸로 말하기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6669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append() 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43642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AA23D9-D666-4922-A7B2-538914B07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856056"/>
              </p:ext>
            </p:extLst>
          </p:nvPr>
        </p:nvGraphicFramePr>
        <p:xfrm>
          <a:off x="4251345" y="441960"/>
          <a:ext cx="3455084" cy="6172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305">
                  <a:extLst>
                    <a:ext uri="{9D8B030D-6E8A-4147-A177-3AD203B41FA5}">
                      <a16:colId xmlns:a16="http://schemas.microsoft.com/office/drawing/2014/main" val="1623739444"/>
                    </a:ext>
                  </a:extLst>
                </a:gridCol>
                <a:gridCol w="349568">
                  <a:extLst>
                    <a:ext uri="{9D8B030D-6E8A-4147-A177-3AD203B41FA5}">
                      <a16:colId xmlns:a16="http://schemas.microsoft.com/office/drawing/2014/main" val="3825178910"/>
                    </a:ext>
                  </a:extLst>
                </a:gridCol>
                <a:gridCol w="2728211">
                  <a:extLst>
                    <a:ext uri="{9D8B030D-6E8A-4147-A177-3AD203B41FA5}">
                      <a16:colId xmlns:a16="http://schemas.microsoft.com/office/drawing/2014/main" val="896538905"/>
                    </a:ext>
                  </a:extLst>
                </a:gridCol>
              </a:tblGrid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3 : </a:t>
                      </a:r>
                      <a:r>
                        <a:rPr lang="ko-KR" altLang="en-US" sz="900" dirty="0"/>
                        <a:t>물품 수량 세기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64239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continue</a:t>
                      </a:r>
                      <a:r>
                        <a:rPr lang="ko-KR" altLang="en-US" sz="900" dirty="0"/>
                        <a:t>와</a:t>
                      </a:r>
                      <a:r>
                        <a:rPr lang="en-US" altLang="ko-KR" sz="900" dirty="0"/>
                        <a:t> break 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52178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 continue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4328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1 : </a:t>
                      </a:r>
                      <a:r>
                        <a:rPr lang="ko-KR" altLang="en-US" sz="900" dirty="0"/>
                        <a:t>허들 뛰어넘기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54080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break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1837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2 : </a:t>
                      </a:r>
                      <a:r>
                        <a:rPr lang="ko-KR" altLang="en-US" sz="900" dirty="0"/>
                        <a:t>생각하는 숫자 맞추기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44772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3 : </a:t>
                      </a:r>
                      <a:r>
                        <a:rPr lang="ko-KR" altLang="en-US" sz="900" dirty="0"/>
                        <a:t>청소 당번 뽑기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325659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73092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173438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함수 정의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16244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매개 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00133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반환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9950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함수 호출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32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함수 호출 이해하기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34885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1 : </a:t>
                      </a:r>
                      <a:r>
                        <a:rPr lang="ko-KR" altLang="en-US" sz="900" dirty="0"/>
                        <a:t>인사하기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15114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2 : </a:t>
                      </a:r>
                      <a:r>
                        <a:rPr lang="ko-KR" altLang="en-US" sz="900" dirty="0"/>
                        <a:t>이름 붙여 인사하기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81112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09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3 : </a:t>
                      </a:r>
                      <a:r>
                        <a:rPr lang="ko-KR" altLang="en-US" sz="900" dirty="0"/>
                        <a:t>주사위 굴리기 </a:t>
                      </a: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996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4 : </a:t>
                      </a:r>
                      <a:r>
                        <a:rPr lang="ko-KR" altLang="en-US" sz="900" dirty="0"/>
                        <a:t>주사위 굴리기 </a:t>
                      </a:r>
                      <a:r>
                        <a:rPr lang="en-US" altLang="ko-KR" sz="900" dirty="0"/>
                        <a:t>2 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3631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전역 변수와 지역 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6218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전역 변수와 지역 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38529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전역 변수 선언과 접근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15252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전역 변수와 지역 변수의 이해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25658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: </a:t>
                      </a:r>
                      <a:r>
                        <a:rPr lang="ko-KR" altLang="en-US" sz="900" dirty="0"/>
                        <a:t>게임 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6534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57938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8067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49626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95877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CAF76F8-5DF9-44AD-8171-B9C31C4F3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574926"/>
              </p:ext>
            </p:extLst>
          </p:nvPr>
        </p:nvGraphicFramePr>
        <p:xfrm>
          <a:off x="8287034" y="441960"/>
          <a:ext cx="3455084" cy="6172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305">
                  <a:extLst>
                    <a:ext uri="{9D8B030D-6E8A-4147-A177-3AD203B41FA5}">
                      <a16:colId xmlns:a16="http://schemas.microsoft.com/office/drawing/2014/main" val="1623739444"/>
                    </a:ext>
                  </a:extLst>
                </a:gridCol>
                <a:gridCol w="349568">
                  <a:extLst>
                    <a:ext uri="{9D8B030D-6E8A-4147-A177-3AD203B41FA5}">
                      <a16:colId xmlns:a16="http://schemas.microsoft.com/office/drawing/2014/main" val="3825178910"/>
                    </a:ext>
                  </a:extLst>
                </a:gridCol>
                <a:gridCol w="2728211">
                  <a:extLst>
                    <a:ext uri="{9D8B030D-6E8A-4147-A177-3AD203B41FA5}">
                      <a16:colId xmlns:a16="http://schemas.microsoft.com/office/drawing/2014/main" val="896538905"/>
                    </a:ext>
                  </a:extLst>
                </a:gridCol>
              </a:tblGrid>
              <a:tr h="18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64239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Challenge 1 : </a:t>
                      </a:r>
                      <a:r>
                        <a:rPr lang="ko-KR" altLang="en-US" sz="900" dirty="0"/>
                        <a:t>비밀번호 맞추기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52178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Challenge 2 : </a:t>
                      </a:r>
                      <a:r>
                        <a:rPr lang="ko-KR" altLang="en-US" sz="900" dirty="0"/>
                        <a:t>혼내기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4328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Challenge 3 : </a:t>
                      </a:r>
                      <a:r>
                        <a:rPr lang="ko-KR" altLang="en-US" sz="900" dirty="0"/>
                        <a:t>사탕 숨긴 손 맞추기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54080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Challenge 4 : </a:t>
                      </a:r>
                      <a:r>
                        <a:rPr lang="ko-KR" altLang="en-US" sz="900" dirty="0"/>
                        <a:t>전등 켜기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1837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Challenge 5 : </a:t>
                      </a:r>
                      <a:r>
                        <a:rPr lang="ko-KR" altLang="en-US" sz="900" dirty="0"/>
                        <a:t>컴퓨터 게임 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44772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Challenge 6 : </a:t>
                      </a:r>
                      <a:r>
                        <a:rPr lang="ko-KR" altLang="en-US" sz="900" dirty="0"/>
                        <a:t>시험 평균 점수 구하기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325659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09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73092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Quiz 1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173438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Quiz 2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16244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Quiz 3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00133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Quiz 4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9950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Quiz 5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32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34885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Summary 1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15114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Summary 2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81112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996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3631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6218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38529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15252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25658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6534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57938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8067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49626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958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34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26850" y="700793"/>
            <a:ext cx="9852036" cy="4802076"/>
            <a:chOff x="2026850" y="700793"/>
            <a:chExt cx="9852036" cy="480207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4BBCA43-C57F-4538-ABCD-580BEB9427C6}"/>
                </a:ext>
              </a:extLst>
            </p:cNvPr>
            <p:cNvSpPr/>
            <p:nvPr/>
          </p:nvSpPr>
          <p:spPr>
            <a:xfrm>
              <a:off x="2026850" y="700793"/>
              <a:ext cx="9852036" cy="48020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294170" y="1902784"/>
              <a:ext cx="9232478" cy="3210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순차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561632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259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명암이 있는 </a:t>
            </a:r>
            <a:r>
              <a:rPr lang="ko-KR" altLang="en-US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회색조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이미지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1902D1-69F8-4A36-A27A-925519AD93C5}"/>
              </a:ext>
            </a:extLst>
          </p:cNvPr>
          <p:cNvSpPr/>
          <p:nvPr/>
        </p:nvSpPr>
        <p:spPr>
          <a:xfrm>
            <a:off x="2118333" y="1302160"/>
            <a:ext cx="6844598" cy="54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흑백 이미지로 실제 세상을 그리기에는 밝기를 표현할 수 없습니다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회색조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이미지는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 pixel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밝기를 좀 더 많은 숫자로 표현하여 이미지를 좀더 실제 세상에 가깝게 저장합니다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871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5D56528-2293-4569-A3EB-31F7A49AEE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7254" y="3328485"/>
            <a:ext cx="4259017" cy="27941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D81FCB-954E-4470-95C8-84A98292C6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4743" y="2162657"/>
            <a:ext cx="1104900" cy="2047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E25345-7C3A-4ECA-8FE2-20E200101B2E}"/>
              </a:ext>
            </a:extLst>
          </p:cNvPr>
          <p:cNvSpPr txBox="1"/>
          <p:nvPr/>
        </p:nvSpPr>
        <p:spPr>
          <a:xfrm>
            <a:off x="2636948" y="4209599"/>
            <a:ext cx="1941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밝을 수록 </a:t>
            </a:r>
            <a:r>
              <a:rPr lang="en-US" altLang="ko-KR" dirty="0"/>
              <a:t>255, </a:t>
            </a:r>
          </a:p>
          <a:p>
            <a:r>
              <a:rPr lang="ko-KR" altLang="en-US" dirty="0"/>
              <a:t>어두울 수록 </a:t>
            </a:r>
            <a:r>
              <a:rPr lang="en-US" altLang="ko-KR" dirty="0"/>
              <a:t>0</a:t>
            </a:r>
            <a:r>
              <a:rPr lang="ko-KR" altLang="en-US" dirty="0"/>
              <a:t>을 </a:t>
            </a:r>
            <a:endParaRPr lang="en-US" altLang="ko-KR" dirty="0"/>
          </a:p>
          <a:p>
            <a:r>
              <a:rPr lang="ko-KR" altLang="en-US" dirty="0"/>
              <a:t>저장합니다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 descr="여전히 신비로운 지구의 위성, 달 – Sciencetimes">
            <a:extLst>
              <a:ext uri="{FF2B5EF4-FFF2-40B4-BE49-F238E27FC236}">
                <a16:creationId xmlns:a16="http://schemas.microsoft.com/office/drawing/2014/main" id="{F541FCC6-27BB-4C3D-908A-A815BAA17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241" y="2456455"/>
            <a:ext cx="3064447" cy="291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1250779E-13C2-4AC1-9CBB-7A4A01DAD625}"/>
              </a:ext>
            </a:extLst>
          </p:cNvPr>
          <p:cNvSpPr/>
          <p:nvPr/>
        </p:nvSpPr>
        <p:spPr>
          <a:xfrm>
            <a:off x="4556839" y="3550851"/>
            <a:ext cx="339014" cy="361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471AA5-F2A9-4B06-A65C-464424C93995}"/>
              </a:ext>
            </a:extLst>
          </p:cNvPr>
          <p:cNvSpPr/>
          <p:nvPr/>
        </p:nvSpPr>
        <p:spPr>
          <a:xfrm>
            <a:off x="2522900" y="2135021"/>
            <a:ext cx="1941557" cy="301779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2B36D74-7E7F-4466-97E1-33974C1AAFD4}"/>
              </a:ext>
            </a:extLst>
          </p:cNvPr>
          <p:cNvSpPr/>
          <p:nvPr/>
        </p:nvSpPr>
        <p:spPr>
          <a:xfrm>
            <a:off x="8172942" y="3410220"/>
            <a:ext cx="339014" cy="361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5EF183-9ED9-4355-87BA-B27B2D793563}"/>
              </a:ext>
            </a:extLst>
          </p:cNvPr>
          <p:cNvSpPr/>
          <p:nvPr/>
        </p:nvSpPr>
        <p:spPr>
          <a:xfrm>
            <a:off x="8179701" y="5764811"/>
            <a:ext cx="2716040" cy="10275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4C5102-4ABF-4D0A-A3DF-E84F1B122C49}"/>
              </a:ext>
            </a:extLst>
          </p:cNvPr>
          <p:cNvSpPr txBox="1"/>
          <p:nvPr/>
        </p:nvSpPr>
        <p:spPr>
          <a:xfrm>
            <a:off x="8457629" y="5864172"/>
            <a:ext cx="2276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옆의 이미지 일부를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pixel</a:t>
            </a:r>
            <a:r>
              <a:rPr lang="ko-KR" altLang="en-US" dirty="0">
                <a:solidFill>
                  <a:srgbClr val="FF0000"/>
                </a:solidFill>
              </a:rPr>
              <a:t>이 구분될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정도까지 확대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4D8C77-759B-4C29-8E0D-0C5D9EE1F2BB}"/>
              </a:ext>
            </a:extLst>
          </p:cNvPr>
          <p:cNvSpPr txBox="1"/>
          <p:nvPr/>
        </p:nvSpPr>
        <p:spPr>
          <a:xfrm>
            <a:off x="8661603" y="2584814"/>
            <a:ext cx="3292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Pixel</a:t>
            </a:r>
            <a:r>
              <a:rPr lang="ko-KR" altLang="en-US" dirty="0"/>
              <a:t>을 구분할 수 있을 정도로</a:t>
            </a:r>
            <a:endParaRPr lang="en-US" altLang="ko-KR" dirty="0"/>
          </a:p>
          <a:p>
            <a:r>
              <a:rPr lang="ko-KR" altLang="en-US" dirty="0"/>
              <a:t>확대한 그림입니다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772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52577" y="701801"/>
            <a:ext cx="9852036" cy="5714188"/>
            <a:chOff x="2026850" y="700793"/>
            <a:chExt cx="9852036" cy="480207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4BBCA43-C57F-4538-ABCD-580BEB9427C6}"/>
                </a:ext>
              </a:extLst>
            </p:cNvPr>
            <p:cNvSpPr/>
            <p:nvPr/>
          </p:nvSpPr>
          <p:spPr>
            <a:xfrm>
              <a:off x="2026850" y="700793"/>
              <a:ext cx="9852036" cy="48020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294170" y="1902784"/>
              <a:ext cx="9232478" cy="3210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순차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561632"/>
              <a:ext cx="8438584" cy="296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컴퓨터는 사람에게 이미지를 보여줄 때 빛을 이용합니다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2616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사람이 바라보는 세상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1902D1-69F8-4A36-A27A-925519AD93C5}"/>
              </a:ext>
            </a:extLst>
          </p:cNvPr>
          <p:cNvSpPr/>
          <p:nvPr/>
        </p:nvSpPr>
        <p:spPr>
          <a:xfrm flipH="1">
            <a:off x="2052577" y="1311881"/>
            <a:ext cx="5455128" cy="788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사람은 빛을 이용해 세상을 봅니다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/>
              <a:t>빛은 </a:t>
            </a:r>
            <a:r>
              <a:rPr lang="en-US" altLang="ko-KR" sz="1050" dirty="0"/>
              <a:t>Red, Green, Blue</a:t>
            </a:r>
            <a:r>
              <a:rPr lang="ko-KR" altLang="en-US" sz="1050" dirty="0"/>
              <a:t>의 </a:t>
            </a:r>
            <a:r>
              <a:rPr lang="en-US" altLang="ko-KR" sz="1050" dirty="0"/>
              <a:t>3</a:t>
            </a:r>
            <a:r>
              <a:rPr lang="ko-KR" altLang="en-US" sz="1050" dirty="0"/>
              <a:t>가지 색으로 모든 색을 만들 수 있습니다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/>
              <a:t>컴퓨터가 사람에게 이미지를 보여줄 때</a:t>
            </a:r>
            <a:r>
              <a:rPr lang="en-US" altLang="ko-KR" sz="1050" dirty="0"/>
              <a:t>, </a:t>
            </a:r>
            <a:r>
              <a:rPr lang="ko-KR" altLang="en-US" sz="1050" dirty="0"/>
              <a:t>최소한 어떤 색들이 필요할까요</a:t>
            </a:r>
            <a:r>
              <a:rPr lang="en-US" altLang="ko-KR" sz="1050" dirty="0"/>
              <a:t>?</a:t>
            </a:r>
            <a:endParaRPr lang="ko-KR" altLang="en-US" sz="1050" dirty="0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871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122" name="Picture 2" descr="https://encrypted-tbn0.gstatic.com/images?q=tbn:ANd9GcSPsfvhzZuKFICJpZ4cCtKSbS1dIybp9RHnZg&amp;usqp=CAU">
            <a:extLst>
              <a:ext uri="{FF2B5EF4-FFF2-40B4-BE49-F238E27FC236}">
                <a16:creationId xmlns:a16="http://schemas.microsoft.com/office/drawing/2014/main" id="{48475438-7C2D-465F-B237-CBB97B08D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0788" y="2237924"/>
            <a:ext cx="1694218" cy="134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GB_illumination.jpg (400×300)">
            <a:extLst>
              <a:ext uri="{FF2B5EF4-FFF2-40B4-BE49-F238E27FC236}">
                <a16:creationId xmlns:a16="http://schemas.microsoft.com/office/drawing/2014/main" id="{12871391-AD9D-416E-A034-2B4D72C75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782" y="2288520"/>
            <a:ext cx="2048763" cy="153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669383-8084-40A5-8600-0E857BB59C45}"/>
              </a:ext>
            </a:extLst>
          </p:cNvPr>
          <p:cNvCxnSpPr>
            <a:cxnSpLocks/>
          </p:cNvCxnSpPr>
          <p:nvPr/>
        </p:nvCxnSpPr>
        <p:spPr>
          <a:xfrm flipV="1">
            <a:off x="3782408" y="2288520"/>
            <a:ext cx="1927374" cy="347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A799758-2330-4320-B797-1DCCB6AE168F}"/>
              </a:ext>
            </a:extLst>
          </p:cNvPr>
          <p:cNvCxnSpPr>
            <a:cxnSpLocks/>
          </p:cNvCxnSpPr>
          <p:nvPr/>
        </p:nvCxnSpPr>
        <p:spPr>
          <a:xfrm>
            <a:off x="3782408" y="3288035"/>
            <a:ext cx="1927374" cy="537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 descr="https://encrypted-tbn0.gstatic.com/images?q=tbn:ANd9GcSPsfvhzZuKFICJpZ4cCtKSbS1dIybp9RHnZg&amp;usqp=CAU">
            <a:extLst>
              <a:ext uri="{FF2B5EF4-FFF2-40B4-BE49-F238E27FC236}">
                <a16:creationId xmlns:a16="http://schemas.microsoft.com/office/drawing/2014/main" id="{C3D26383-7405-43FF-9045-D7AA8A6C3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55482" y="4010440"/>
            <a:ext cx="1694218" cy="134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평면 디자인 컴퓨터 모니터 아이콘 벡터 일러스트 레이션 로열티 무료 사진, 그림, 이미지 그리고 스톡포토그래피. Image  61116758.">
            <a:extLst>
              <a:ext uri="{FF2B5EF4-FFF2-40B4-BE49-F238E27FC236}">
                <a16:creationId xmlns:a16="http://schemas.microsoft.com/office/drawing/2014/main" id="{B768513F-739E-4522-B263-8E916B292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228" y="3854837"/>
            <a:ext cx="1766427" cy="176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RGB_illumination.jpg (400×300)">
            <a:extLst>
              <a:ext uri="{FF2B5EF4-FFF2-40B4-BE49-F238E27FC236}">
                <a16:creationId xmlns:a16="http://schemas.microsoft.com/office/drawing/2014/main" id="{4240077C-5197-4137-AC49-A4BBDBD9A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786" y="4201891"/>
            <a:ext cx="1271923" cy="86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233A98C-ADB9-46CF-9722-05CE812806C5}"/>
              </a:ext>
            </a:extLst>
          </p:cNvPr>
          <p:cNvCxnSpPr/>
          <p:nvPr/>
        </p:nvCxnSpPr>
        <p:spPr>
          <a:xfrm flipH="1">
            <a:off x="3897745" y="4201891"/>
            <a:ext cx="1970041" cy="213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9C566CB-E022-4AB2-B276-A3A2B2516178}"/>
              </a:ext>
            </a:extLst>
          </p:cNvPr>
          <p:cNvCxnSpPr>
            <a:cxnSpLocks/>
          </p:cNvCxnSpPr>
          <p:nvPr/>
        </p:nvCxnSpPr>
        <p:spPr>
          <a:xfrm flipH="1" flipV="1">
            <a:off x="3782409" y="4951141"/>
            <a:ext cx="2085377" cy="114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CCB39AD-56E8-45CE-9236-1F7C4215E684}"/>
              </a:ext>
            </a:extLst>
          </p:cNvPr>
          <p:cNvSpPr/>
          <p:nvPr/>
        </p:nvSpPr>
        <p:spPr>
          <a:xfrm>
            <a:off x="8735463" y="2412086"/>
            <a:ext cx="2580237" cy="2807467"/>
          </a:xfrm>
          <a:prstGeom prst="rect">
            <a:avLst/>
          </a:prstGeom>
          <a:solidFill>
            <a:srgbClr val="4DC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8469EB-6625-4715-AA8D-5F4DEE8E6482}"/>
              </a:ext>
            </a:extLst>
          </p:cNvPr>
          <p:cNvSpPr/>
          <p:nvPr/>
        </p:nvSpPr>
        <p:spPr>
          <a:xfrm>
            <a:off x="8993335" y="2595570"/>
            <a:ext cx="2064492" cy="351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090C439-3BD9-48C3-9246-5249B724686F}"/>
              </a:ext>
            </a:extLst>
          </p:cNvPr>
          <p:cNvSpPr/>
          <p:nvPr/>
        </p:nvSpPr>
        <p:spPr>
          <a:xfrm>
            <a:off x="8999919" y="3146210"/>
            <a:ext cx="2064492" cy="351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Green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D277557-7606-4063-A8C2-B9F1B7A87AD2}"/>
              </a:ext>
            </a:extLst>
          </p:cNvPr>
          <p:cNvSpPr/>
          <p:nvPr/>
        </p:nvSpPr>
        <p:spPr>
          <a:xfrm>
            <a:off x="8993335" y="3728437"/>
            <a:ext cx="2064492" cy="351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Blue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BAD07F7-5C8F-43A3-8FA2-B7FCAA03C261}"/>
              </a:ext>
            </a:extLst>
          </p:cNvPr>
          <p:cNvSpPr/>
          <p:nvPr/>
        </p:nvSpPr>
        <p:spPr>
          <a:xfrm>
            <a:off x="8999919" y="4250635"/>
            <a:ext cx="2064492" cy="351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Black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2DCA0A7-8923-41EC-8814-BF39E45A6A71}"/>
              </a:ext>
            </a:extLst>
          </p:cNvPr>
          <p:cNvSpPr/>
          <p:nvPr/>
        </p:nvSpPr>
        <p:spPr>
          <a:xfrm>
            <a:off x="8999919" y="4752423"/>
            <a:ext cx="2064492" cy="351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White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475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52577" y="701801"/>
            <a:ext cx="9852036" cy="5714188"/>
            <a:chOff x="2026850" y="700793"/>
            <a:chExt cx="9852036" cy="480207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4BBCA43-C57F-4538-ABCD-580BEB9427C6}"/>
                </a:ext>
              </a:extLst>
            </p:cNvPr>
            <p:cNvSpPr/>
            <p:nvPr/>
          </p:nvSpPr>
          <p:spPr>
            <a:xfrm>
              <a:off x="2026850" y="700793"/>
              <a:ext cx="9852036" cy="48020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294170" y="1902784"/>
              <a:ext cx="9232478" cy="3210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순차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561632"/>
              <a:ext cx="8438584" cy="296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2616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컬러 이미지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1902D1-69F8-4A36-A27A-925519AD93C5}"/>
              </a:ext>
            </a:extLst>
          </p:cNvPr>
          <p:cNvSpPr/>
          <p:nvPr/>
        </p:nvSpPr>
        <p:spPr>
          <a:xfrm flipH="1">
            <a:off x="2052577" y="1311881"/>
            <a:ext cx="5455128" cy="545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컬러 이미지는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Red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Green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Blue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이미지를 합쳐 다양한 색을 만듭니다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pixel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Red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0~255,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Green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0~255,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Blue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0~255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가지 숫자를 저장합니다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50" dirty="0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871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AE1EF81-83BE-4B17-BCA7-F5E8F39C7E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8050" y="3004507"/>
            <a:ext cx="2324100" cy="1752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90DE9B-70B8-4387-8221-05A3FA0249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4620" y="2324793"/>
            <a:ext cx="2647950" cy="286702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13E1F25-6E34-4F0E-BD63-45E56197BF0A}"/>
              </a:ext>
            </a:extLst>
          </p:cNvPr>
          <p:cNvCxnSpPr/>
          <p:nvPr/>
        </p:nvCxnSpPr>
        <p:spPr>
          <a:xfrm flipV="1">
            <a:off x="4942150" y="3112655"/>
            <a:ext cx="618141" cy="44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FFF6893-37B2-4575-8158-0E1B1E765E03}"/>
              </a:ext>
            </a:extLst>
          </p:cNvPr>
          <p:cNvCxnSpPr>
            <a:cxnSpLocks/>
          </p:cNvCxnSpPr>
          <p:nvPr/>
        </p:nvCxnSpPr>
        <p:spPr>
          <a:xfrm>
            <a:off x="4942150" y="3955472"/>
            <a:ext cx="885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DA0D407-68CB-444B-94CF-93F849AA4001}"/>
              </a:ext>
            </a:extLst>
          </p:cNvPr>
          <p:cNvCxnSpPr>
            <a:cxnSpLocks/>
          </p:cNvCxnSpPr>
          <p:nvPr/>
        </p:nvCxnSpPr>
        <p:spPr>
          <a:xfrm>
            <a:off x="4942150" y="4320309"/>
            <a:ext cx="1320105" cy="29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D68D23-AE23-477A-A173-9727EDC336BF}"/>
              </a:ext>
            </a:extLst>
          </p:cNvPr>
          <p:cNvSpPr txBox="1"/>
          <p:nvPr/>
        </p:nvSpPr>
        <p:spPr>
          <a:xfrm>
            <a:off x="7482927" y="2554617"/>
            <a:ext cx="265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빨강에 가까울 수록 </a:t>
            </a:r>
            <a:r>
              <a:rPr lang="en-US" altLang="ko-KR" sz="1400" dirty="0"/>
              <a:t>255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9E211-ED49-40BA-A24A-48BAC0075C0E}"/>
              </a:ext>
            </a:extLst>
          </p:cNvPr>
          <p:cNvSpPr txBox="1"/>
          <p:nvPr/>
        </p:nvSpPr>
        <p:spPr>
          <a:xfrm>
            <a:off x="7913060" y="3292401"/>
            <a:ext cx="265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초록에 </a:t>
            </a:r>
            <a:r>
              <a:rPr lang="ko-KR" altLang="en-US" sz="1400" dirty="0"/>
              <a:t>가까울 수록 </a:t>
            </a:r>
            <a:r>
              <a:rPr lang="en-US" altLang="ko-KR" sz="1400" dirty="0"/>
              <a:t>255</a:t>
            </a:r>
            <a:endParaRPr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942FA0-D2C1-4B7E-9E58-E2D52AD90B6B}"/>
              </a:ext>
            </a:extLst>
          </p:cNvPr>
          <p:cNvSpPr txBox="1"/>
          <p:nvPr/>
        </p:nvSpPr>
        <p:spPr>
          <a:xfrm>
            <a:off x="8345677" y="4314472"/>
            <a:ext cx="265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파랑에 가까울 수록 </a:t>
            </a:r>
            <a:r>
              <a:rPr lang="en-US" altLang="ko-KR" sz="1400" dirty="0"/>
              <a:t>255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5102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E9847DD-AAE1-45AB-A85E-C10B052548EB}"/>
              </a:ext>
            </a:extLst>
          </p:cNvPr>
          <p:cNvSpPr/>
          <p:nvPr/>
        </p:nvSpPr>
        <p:spPr>
          <a:xfrm>
            <a:off x="2026850" y="700792"/>
            <a:ext cx="9852036" cy="4895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202-02-01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9F0A1649-7A81-43E4-B4F1-FE84BA65B69A}"/>
              </a:ext>
            </a:extLst>
          </p:cNvPr>
          <p:cNvSpPr/>
          <p:nvPr/>
        </p:nvSpPr>
        <p:spPr>
          <a:xfrm>
            <a:off x="2878294" y="1887821"/>
            <a:ext cx="8266522" cy="4507736"/>
          </a:xfrm>
          <a:prstGeom prst="roundRect">
            <a:avLst>
              <a:gd name="adj" fmla="val 31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539175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78294" y="5687162"/>
              <a:ext cx="8438584" cy="5270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어떤 이미지의 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pixel</a:t>
              </a: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을 하나하나 따로 보면서 무슨 이미지인지 알아보려고 하면 어렵습니다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하지만 여러 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pixel</a:t>
              </a: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을 한번에 보면 그 이미지가 삼각형인지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사각형인지 쉽게 구분할 수 있습니다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D8FE55F-7DD3-4548-B9FC-C2A87BB4E2D6}"/>
              </a:ext>
            </a:extLst>
          </p:cNvPr>
          <p:cNvSpPr/>
          <p:nvPr/>
        </p:nvSpPr>
        <p:spPr>
          <a:xfrm>
            <a:off x="2064082" y="894278"/>
            <a:ext cx="1898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Consolas" panose="020B0609020204030204" pitchFamily="49" charset="0"/>
                <a:ea typeface="나눔고딕" panose="020D0604000000000000" pitchFamily="50" charset="-127"/>
              </a:rPr>
              <a:t>이미지에서 특징 찾기</a:t>
            </a:r>
            <a:endParaRPr lang="en-US" altLang="ko-KR" sz="1400" b="1" dirty="0">
              <a:latin typeface="Consolas" panose="020B0609020204030204" pitchFamily="49" charset="0"/>
              <a:ea typeface="나눔고딕" panose="020D0604000000000000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A2B37A2-70F2-462A-973D-957D242DCB52}"/>
              </a:ext>
            </a:extLst>
          </p:cNvPr>
          <p:cNvSpPr/>
          <p:nvPr/>
        </p:nvSpPr>
        <p:spPr>
          <a:xfrm>
            <a:off x="2052043" y="1282665"/>
            <a:ext cx="8793222" cy="54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아래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표는 어떤 이미지의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pixel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값이 숨어있습니다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Pixel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눌러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pixel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값들을 확인하고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어떤 도형인지 맞춰봅시다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77D104FF-7435-4285-BC5A-593A9DEBB698}"/>
              </a:ext>
            </a:extLst>
          </p:cNvPr>
          <p:cNvGrpSpPr/>
          <p:nvPr/>
        </p:nvGrpSpPr>
        <p:grpSpPr>
          <a:xfrm>
            <a:off x="253073" y="639900"/>
            <a:ext cx="1668057" cy="480901"/>
            <a:chOff x="0" y="554175"/>
            <a:chExt cx="1759206" cy="480901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08C486A-C9D0-4E2D-AD41-2AC06F4D4867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61AE711-8EEC-407E-AA46-C573A549DC06}"/>
                </a:ext>
              </a:extLst>
            </p:cNvPr>
            <p:cNvSpPr txBox="1"/>
            <p:nvPr/>
          </p:nvSpPr>
          <p:spPr>
            <a:xfrm>
              <a:off x="92052" y="554175"/>
              <a:ext cx="1599597" cy="4809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Chapter 2.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Review 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</p:grp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20A07CD8-1153-4508-8EED-E9DD02B8CCCB}"/>
              </a:ext>
            </a:extLst>
          </p:cNvPr>
          <p:cNvGraphicFramePr>
            <a:graphicFrameLocks noGrp="1"/>
          </p:cNvGraphicFramePr>
          <p:nvPr/>
        </p:nvGraphicFramePr>
        <p:xfrm>
          <a:off x="273888" y="1229628"/>
          <a:ext cx="1647242" cy="38862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반복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>
                          <a:latin typeface="Consolas" panose="020B0609020204030204" pitchFamily="49" charset="0"/>
                        </a:rPr>
                        <a:t>loop</a:t>
                      </a:r>
                      <a:endParaRPr lang="ko-KR" altLang="en-US" sz="9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67676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dirty="0">
                          <a:latin typeface="Consolas" panose="020B0609020204030204" pitchFamily="49" charset="0"/>
                          <a:ea typeface="+mn-ea"/>
                        </a:rPr>
                        <a:t>while, for</a:t>
                      </a:r>
                      <a:endParaRPr lang="ko-KR" altLang="en-US" sz="9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63849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0296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648014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63257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dirty="0">
                          <a:latin typeface="Consolas" panose="020B0609020204030204" pitchFamily="49" charset="0"/>
                          <a:ea typeface="+mn-ea"/>
                        </a:rPr>
                        <a:t>range()</a:t>
                      </a:r>
                      <a:endParaRPr lang="ko-KR" altLang="en-US" sz="9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80126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44363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00345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5302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>
                          <a:latin typeface="Consolas" panose="020B0609020204030204" pitchFamily="49" charset="0"/>
                        </a:rPr>
                        <a:t>continue</a:t>
                      </a:r>
                      <a:r>
                        <a:rPr lang="ko-KR" altLang="en-US" sz="900" dirty="0"/>
                        <a:t>와 </a:t>
                      </a:r>
                      <a:r>
                        <a:rPr lang="en-US" altLang="ko-KR" sz="900" dirty="0">
                          <a:latin typeface="Consolas" panose="020B0609020204030204" pitchFamily="49" charset="0"/>
                        </a:rPr>
                        <a:t>break</a:t>
                      </a:r>
                      <a:endParaRPr lang="ko-KR" altLang="en-US" sz="9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07939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리스트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5013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95355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95926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47048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42AE863-5569-499B-8CFF-AFDB4FB4F9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1960" y="2049256"/>
            <a:ext cx="3509595" cy="2703213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F3848D-46FD-4AF5-9762-810F3AB96243}"/>
              </a:ext>
            </a:extLst>
          </p:cNvPr>
          <p:cNvSpPr/>
          <p:nvPr/>
        </p:nvSpPr>
        <p:spPr>
          <a:xfrm>
            <a:off x="8265028" y="2057240"/>
            <a:ext cx="2580237" cy="2807467"/>
          </a:xfrm>
          <a:prstGeom prst="rect">
            <a:avLst/>
          </a:prstGeom>
          <a:solidFill>
            <a:srgbClr val="4DC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70766FD-B61A-41CF-954B-BC44BCACC7F4}"/>
              </a:ext>
            </a:extLst>
          </p:cNvPr>
          <p:cNvSpPr/>
          <p:nvPr/>
        </p:nvSpPr>
        <p:spPr>
          <a:xfrm>
            <a:off x="8522900" y="2240724"/>
            <a:ext cx="2064492" cy="351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삼각형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771BD4-717F-485F-BB8E-5D798C9677AC}"/>
              </a:ext>
            </a:extLst>
          </p:cNvPr>
          <p:cNvSpPr/>
          <p:nvPr/>
        </p:nvSpPr>
        <p:spPr>
          <a:xfrm>
            <a:off x="8529484" y="2791364"/>
            <a:ext cx="2064492" cy="351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사각형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F0C6F0B-1506-48E0-9811-0B5F0CB1F043}"/>
              </a:ext>
            </a:extLst>
          </p:cNvPr>
          <p:cNvSpPr/>
          <p:nvPr/>
        </p:nvSpPr>
        <p:spPr>
          <a:xfrm>
            <a:off x="8522900" y="3373591"/>
            <a:ext cx="2064492" cy="351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D9A366C-A257-4C0B-B4DE-EE50E1466468}"/>
              </a:ext>
            </a:extLst>
          </p:cNvPr>
          <p:cNvSpPr/>
          <p:nvPr/>
        </p:nvSpPr>
        <p:spPr>
          <a:xfrm>
            <a:off x="8529484" y="4009303"/>
            <a:ext cx="2064492" cy="351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오각형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61BD4DD-284B-47BA-B303-3786E35D2828}"/>
              </a:ext>
            </a:extLst>
          </p:cNvPr>
          <p:cNvSpPr/>
          <p:nvPr/>
        </p:nvSpPr>
        <p:spPr>
          <a:xfrm>
            <a:off x="4242438" y="5053696"/>
            <a:ext cx="508150" cy="277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2B4569-FF1D-4D1A-B5B9-9747691B9558}"/>
              </a:ext>
            </a:extLst>
          </p:cNvPr>
          <p:cNvSpPr/>
          <p:nvPr/>
        </p:nvSpPr>
        <p:spPr>
          <a:xfrm>
            <a:off x="3838099" y="4697303"/>
            <a:ext cx="2837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한 번에 확인할 </a:t>
            </a:r>
            <a:r>
              <a:rPr lang="en-US" altLang="ko-KR" dirty="0"/>
              <a:t>pixel </a:t>
            </a:r>
            <a:r>
              <a:rPr lang="ko-KR" altLang="en-US" dirty="0"/>
              <a:t>개수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6A7068E-82DF-4914-991A-84EE64BC3C82}"/>
              </a:ext>
            </a:extLst>
          </p:cNvPr>
          <p:cNvSpPr/>
          <p:nvPr/>
        </p:nvSpPr>
        <p:spPr>
          <a:xfrm>
            <a:off x="6065980" y="5059395"/>
            <a:ext cx="508150" cy="277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49EFE43-7F76-4976-826E-C9A0A3B99C81}"/>
              </a:ext>
            </a:extLst>
          </p:cNvPr>
          <p:cNvSpPr/>
          <p:nvPr/>
        </p:nvSpPr>
        <p:spPr>
          <a:xfrm>
            <a:off x="3407532" y="5015277"/>
            <a:ext cx="86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가로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49A33C-D588-426F-B4FB-31484EA12BD1}"/>
              </a:ext>
            </a:extLst>
          </p:cNvPr>
          <p:cNvSpPr/>
          <p:nvPr/>
        </p:nvSpPr>
        <p:spPr>
          <a:xfrm>
            <a:off x="5262308" y="5011444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세로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B9E98D5-9838-47D3-8B83-4724D9B968CA}"/>
              </a:ext>
            </a:extLst>
          </p:cNvPr>
          <p:cNvSpPr/>
          <p:nvPr/>
        </p:nvSpPr>
        <p:spPr>
          <a:xfrm>
            <a:off x="1713864" y="3065652"/>
            <a:ext cx="1703208" cy="15385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누른 위치를 기준으로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설정한 </a:t>
            </a:r>
            <a:r>
              <a:rPr lang="en-US" altLang="ko-KR" dirty="0">
                <a:solidFill>
                  <a:srgbClr val="FF0000"/>
                </a:solidFill>
              </a:rPr>
              <a:t>pixel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ko-KR" altLang="en-US" dirty="0" err="1">
                <a:solidFill>
                  <a:srgbClr val="FF0000"/>
                </a:solidFill>
              </a:rPr>
              <a:t>개수만큼씩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pixel</a:t>
            </a:r>
            <a:r>
              <a:rPr lang="ko-KR" altLang="en-US" dirty="0">
                <a:solidFill>
                  <a:srgbClr val="FF0000"/>
                </a:solidFill>
              </a:rPr>
              <a:t>값이 보임 </a:t>
            </a:r>
          </a:p>
        </p:txBody>
      </p:sp>
    </p:spTree>
    <p:extLst>
      <p:ext uri="{BB962C8B-B14F-4D97-AF65-F5344CB8AC3E}">
        <p14:creationId xmlns:p14="http://schemas.microsoft.com/office/powerpoint/2010/main" val="12063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E9847DD-AAE1-45AB-A85E-C10B052548EB}"/>
              </a:ext>
            </a:extLst>
          </p:cNvPr>
          <p:cNvSpPr/>
          <p:nvPr/>
        </p:nvSpPr>
        <p:spPr>
          <a:xfrm>
            <a:off x="2026850" y="700792"/>
            <a:ext cx="9852036" cy="4895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202-02-01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9F0A1649-7A81-43E4-B4F1-FE84BA65B69A}"/>
              </a:ext>
            </a:extLst>
          </p:cNvPr>
          <p:cNvSpPr/>
          <p:nvPr/>
        </p:nvSpPr>
        <p:spPr>
          <a:xfrm>
            <a:off x="2878294" y="1887821"/>
            <a:ext cx="8266522" cy="4507736"/>
          </a:xfrm>
          <a:prstGeom prst="roundRect">
            <a:avLst>
              <a:gd name="adj" fmla="val 31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539175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78294" y="5687162"/>
              <a:ext cx="8438584" cy="5270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컴퓨터가 여러 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pixel</a:t>
              </a: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을 한번에 보면서 어떤 모양인지 바로 구별하지 못합니다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그래서 같은 부분이라도 다양한 모양으로 확인합니다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D8FE55F-7DD3-4548-B9FC-C2A87BB4E2D6}"/>
              </a:ext>
            </a:extLst>
          </p:cNvPr>
          <p:cNvSpPr/>
          <p:nvPr/>
        </p:nvSpPr>
        <p:spPr>
          <a:xfrm>
            <a:off x="2064082" y="894278"/>
            <a:ext cx="1898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Consolas" panose="020B0609020204030204" pitchFamily="49" charset="0"/>
                <a:ea typeface="나눔고딕" panose="020D0604000000000000" pitchFamily="50" charset="-127"/>
              </a:rPr>
              <a:t>이미지에서 특징 찾기</a:t>
            </a:r>
            <a:endParaRPr lang="en-US" altLang="ko-KR" sz="1400" b="1" dirty="0">
              <a:latin typeface="Consolas" panose="020B0609020204030204" pitchFamily="49" charset="0"/>
              <a:ea typeface="나눔고딕" panose="020D0604000000000000" pitchFamily="50" charset="-127"/>
            </a:endParaRP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77D104FF-7435-4285-BC5A-593A9DEBB698}"/>
              </a:ext>
            </a:extLst>
          </p:cNvPr>
          <p:cNvGrpSpPr/>
          <p:nvPr/>
        </p:nvGrpSpPr>
        <p:grpSpPr>
          <a:xfrm>
            <a:off x="253073" y="639900"/>
            <a:ext cx="1668057" cy="480901"/>
            <a:chOff x="0" y="554175"/>
            <a:chExt cx="1759206" cy="480901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08C486A-C9D0-4E2D-AD41-2AC06F4D4867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61AE711-8EEC-407E-AA46-C573A549DC06}"/>
                </a:ext>
              </a:extLst>
            </p:cNvPr>
            <p:cNvSpPr txBox="1"/>
            <p:nvPr/>
          </p:nvSpPr>
          <p:spPr>
            <a:xfrm>
              <a:off x="92052" y="554175"/>
              <a:ext cx="1599597" cy="4809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Chapter 2.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Review 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</p:grp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20A07CD8-1153-4508-8EED-E9DD02B8CCCB}"/>
              </a:ext>
            </a:extLst>
          </p:cNvPr>
          <p:cNvGraphicFramePr>
            <a:graphicFrameLocks noGrp="1"/>
          </p:cNvGraphicFramePr>
          <p:nvPr/>
        </p:nvGraphicFramePr>
        <p:xfrm>
          <a:off x="273888" y="1229628"/>
          <a:ext cx="1647242" cy="38862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반복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>
                          <a:latin typeface="Consolas" panose="020B0609020204030204" pitchFamily="49" charset="0"/>
                        </a:rPr>
                        <a:t>loop</a:t>
                      </a:r>
                      <a:endParaRPr lang="ko-KR" altLang="en-US" sz="9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67676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dirty="0">
                          <a:latin typeface="Consolas" panose="020B0609020204030204" pitchFamily="49" charset="0"/>
                          <a:ea typeface="+mn-ea"/>
                        </a:rPr>
                        <a:t>while, for</a:t>
                      </a:r>
                      <a:endParaRPr lang="ko-KR" altLang="en-US" sz="9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63849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0296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648014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63257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dirty="0">
                          <a:latin typeface="Consolas" panose="020B0609020204030204" pitchFamily="49" charset="0"/>
                          <a:ea typeface="+mn-ea"/>
                        </a:rPr>
                        <a:t>range()</a:t>
                      </a:r>
                      <a:endParaRPr lang="ko-KR" altLang="en-US" sz="9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80126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44363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00345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5302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>
                          <a:latin typeface="Consolas" panose="020B0609020204030204" pitchFamily="49" charset="0"/>
                        </a:rPr>
                        <a:t>continue</a:t>
                      </a:r>
                      <a:r>
                        <a:rPr lang="ko-KR" altLang="en-US" sz="900" dirty="0"/>
                        <a:t>와 </a:t>
                      </a:r>
                      <a:r>
                        <a:rPr lang="en-US" altLang="ko-KR" sz="900" dirty="0">
                          <a:latin typeface="Consolas" panose="020B0609020204030204" pitchFamily="49" charset="0"/>
                        </a:rPr>
                        <a:t>break</a:t>
                      </a:r>
                      <a:endParaRPr lang="ko-KR" altLang="en-US" sz="9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07939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리스트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5013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95355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95926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47048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20840651-4DC9-48BC-B5EC-7C00B22E6A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0587" y="2049256"/>
            <a:ext cx="3476625" cy="127635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A75224-A4FD-468B-AB58-77FCBEE60862}"/>
              </a:ext>
            </a:extLst>
          </p:cNvPr>
          <p:cNvSpPr/>
          <p:nvPr/>
        </p:nvSpPr>
        <p:spPr>
          <a:xfrm>
            <a:off x="6391369" y="2102984"/>
            <a:ext cx="1050202" cy="202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 descr="head.png (886×227)">
            <a:extLst>
              <a:ext uri="{FF2B5EF4-FFF2-40B4-BE49-F238E27FC236}">
                <a16:creationId xmlns:a16="http://schemas.microsoft.com/office/drawing/2014/main" id="{2C262C99-6531-4017-80A3-BEB148BFE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893" y="3537546"/>
            <a:ext cx="6160165" cy="157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D57E00-02A7-4AB6-9A99-7373BDD101ED}"/>
              </a:ext>
            </a:extLst>
          </p:cNvPr>
          <p:cNvSpPr/>
          <p:nvPr/>
        </p:nvSpPr>
        <p:spPr>
          <a:xfrm>
            <a:off x="4904942" y="3488515"/>
            <a:ext cx="5434116" cy="353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A9D8986-2D8B-4C34-AF7C-4817CA51C047}"/>
              </a:ext>
            </a:extLst>
          </p:cNvPr>
          <p:cNvSpPr/>
          <p:nvPr/>
        </p:nvSpPr>
        <p:spPr>
          <a:xfrm>
            <a:off x="5004883" y="4924443"/>
            <a:ext cx="4933444" cy="353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A2B37A2-70F2-462A-973D-957D242DCB52}"/>
              </a:ext>
            </a:extLst>
          </p:cNvPr>
          <p:cNvSpPr/>
          <p:nvPr/>
        </p:nvSpPr>
        <p:spPr>
          <a:xfrm>
            <a:off x="2052043" y="1282665"/>
            <a:ext cx="8793222" cy="1033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컴퓨터에서도 어떤 그림인지 확인할 때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여러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pixel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들을 한번에 보면 어떤 그림인지 구분하기 쉬워집니다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이렇게 여러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pixel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한번에 보는 것을 특징 추출이라고 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여러 선을 합쳐 알파벳이라는 특징이 생기는 것처럼 이미지에서 한번 추출한 특징들을 합쳐 새로운 특징을 만들 수 있습니다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이를 반복해 나가는 것을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CNN(Convolutional neural network)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이라고 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587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E9847DD-AAE1-45AB-A85E-C10B052548EB}"/>
              </a:ext>
            </a:extLst>
          </p:cNvPr>
          <p:cNvSpPr/>
          <p:nvPr/>
        </p:nvSpPr>
        <p:spPr>
          <a:xfrm>
            <a:off x="2026850" y="700792"/>
            <a:ext cx="9852036" cy="4895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202-02-01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9F0A1649-7A81-43E4-B4F1-FE84BA65B69A}"/>
              </a:ext>
            </a:extLst>
          </p:cNvPr>
          <p:cNvSpPr/>
          <p:nvPr/>
        </p:nvSpPr>
        <p:spPr>
          <a:xfrm>
            <a:off x="2878294" y="1887821"/>
            <a:ext cx="8266522" cy="4507736"/>
          </a:xfrm>
          <a:prstGeom prst="roundRect">
            <a:avLst>
              <a:gd name="adj" fmla="val 31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539175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78294" y="5687162"/>
              <a:ext cx="8438584" cy="296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D8FE55F-7DD3-4548-B9FC-C2A87BB4E2D6}"/>
              </a:ext>
            </a:extLst>
          </p:cNvPr>
          <p:cNvSpPr/>
          <p:nvPr/>
        </p:nvSpPr>
        <p:spPr>
          <a:xfrm>
            <a:off x="2064082" y="894278"/>
            <a:ext cx="1898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Consolas" panose="020B0609020204030204" pitchFamily="49" charset="0"/>
                <a:ea typeface="나눔고딕" panose="020D0604000000000000" pitchFamily="50" charset="-127"/>
              </a:rPr>
              <a:t>이미지에서 특징 찾기</a:t>
            </a:r>
            <a:endParaRPr lang="en-US" altLang="ko-KR" sz="1400" b="1" dirty="0">
              <a:latin typeface="Consolas" panose="020B0609020204030204" pitchFamily="49" charset="0"/>
              <a:ea typeface="나눔고딕" panose="020D0604000000000000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A2B37A2-70F2-462A-973D-957D242DCB52}"/>
              </a:ext>
            </a:extLst>
          </p:cNvPr>
          <p:cNvSpPr/>
          <p:nvPr/>
        </p:nvSpPr>
        <p:spPr>
          <a:xfrm>
            <a:off x="2052043" y="1282665"/>
            <a:ext cx="8793222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물고기들이 어떤 특징이 있는지 찾아봅시다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77D104FF-7435-4285-BC5A-593A9DEBB698}"/>
              </a:ext>
            </a:extLst>
          </p:cNvPr>
          <p:cNvGrpSpPr/>
          <p:nvPr/>
        </p:nvGrpSpPr>
        <p:grpSpPr>
          <a:xfrm>
            <a:off x="253073" y="639900"/>
            <a:ext cx="1668057" cy="480901"/>
            <a:chOff x="0" y="554175"/>
            <a:chExt cx="1759206" cy="480901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08C486A-C9D0-4E2D-AD41-2AC06F4D4867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61AE711-8EEC-407E-AA46-C573A549DC06}"/>
                </a:ext>
              </a:extLst>
            </p:cNvPr>
            <p:cNvSpPr txBox="1"/>
            <p:nvPr/>
          </p:nvSpPr>
          <p:spPr>
            <a:xfrm>
              <a:off x="92052" y="554175"/>
              <a:ext cx="1599597" cy="4809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Chapter 2.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Review 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</p:grp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20A07CD8-1153-4508-8EED-E9DD02B8CCCB}"/>
              </a:ext>
            </a:extLst>
          </p:cNvPr>
          <p:cNvGraphicFramePr>
            <a:graphicFrameLocks noGrp="1"/>
          </p:cNvGraphicFramePr>
          <p:nvPr/>
        </p:nvGraphicFramePr>
        <p:xfrm>
          <a:off x="273888" y="1229628"/>
          <a:ext cx="1647242" cy="38862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반복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>
                          <a:latin typeface="Consolas" panose="020B0609020204030204" pitchFamily="49" charset="0"/>
                        </a:rPr>
                        <a:t>loop</a:t>
                      </a:r>
                      <a:endParaRPr lang="ko-KR" altLang="en-US" sz="9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67676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dirty="0">
                          <a:latin typeface="Consolas" panose="020B0609020204030204" pitchFamily="49" charset="0"/>
                          <a:ea typeface="+mn-ea"/>
                        </a:rPr>
                        <a:t>while, for</a:t>
                      </a:r>
                      <a:endParaRPr lang="ko-KR" altLang="en-US" sz="9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63849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0296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648014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63257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dirty="0">
                          <a:latin typeface="Consolas" panose="020B0609020204030204" pitchFamily="49" charset="0"/>
                          <a:ea typeface="+mn-ea"/>
                        </a:rPr>
                        <a:t>range()</a:t>
                      </a:r>
                      <a:endParaRPr lang="ko-KR" altLang="en-US" sz="900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80126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44363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00345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5302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>
                          <a:latin typeface="Consolas" panose="020B0609020204030204" pitchFamily="49" charset="0"/>
                        </a:rPr>
                        <a:t>continue</a:t>
                      </a:r>
                      <a:r>
                        <a:rPr lang="ko-KR" altLang="en-US" sz="900" dirty="0"/>
                        <a:t>와 </a:t>
                      </a:r>
                      <a:r>
                        <a:rPr lang="en-US" altLang="ko-KR" sz="900" dirty="0">
                          <a:latin typeface="Consolas" panose="020B0609020204030204" pitchFamily="49" charset="0"/>
                        </a:rPr>
                        <a:t>break</a:t>
                      </a:r>
                      <a:endParaRPr lang="ko-KR" altLang="en-US" sz="9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07939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리스트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5013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95355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95926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47048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pic>
        <p:nvPicPr>
          <p:cNvPr id="11274" name="Picture 10" descr="귀여운 물고기 벡터 일러스트 레이 션 아이콘을 설정합니다. 로열티 무료 사진, 그림, 이미지 그리고 스톡포토그래피. Image  50475293.">
            <a:extLst>
              <a:ext uri="{FF2B5EF4-FFF2-40B4-BE49-F238E27FC236}">
                <a16:creationId xmlns:a16="http://schemas.microsoft.com/office/drawing/2014/main" id="{A3C12465-D57F-4FC6-B1E7-12E9157D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846" y="2049256"/>
            <a:ext cx="4436906" cy="341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00EB8903-7C16-4EE1-8333-A935F2FF35F6}"/>
              </a:ext>
            </a:extLst>
          </p:cNvPr>
          <p:cNvSpPr/>
          <p:nvPr/>
        </p:nvSpPr>
        <p:spPr>
          <a:xfrm>
            <a:off x="8265028" y="2309765"/>
            <a:ext cx="2580237" cy="2807467"/>
          </a:xfrm>
          <a:prstGeom prst="rect">
            <a:avLst/>
          </a:prstGeom>
          <a:solidFill>
            <a:srgbClr val="4DC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5D7F5B-33BD-41DB-915E-B22E58E31492}"/>
              </a:ext>
            </a:extLst>
          </p:cNvPr>
          <p:cNvSpPr/>
          <p:nvPr/>
        </p:nvSpPr>
        <p:spPr>
          <a:xfrm>
            <a:off x="8522900" y="2493249"/>
            <a:ext cx="2064492" cy="351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특징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ABF57C-2931-42B8-BD74-0849E1D8C387}"/>
              </a:ext>
            </a:extLst>
          </p:cNvPr>
          <p:cNvSpPr/>
          <p:nvPr/>
        </p:nvSpPr>
        <p:spPr>
          <a:xfrm>
            <a:off x="8529484" y="3043889"/>
            <a:ext cx="2064492" cy="351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특징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45C3100-6398-4146-9823-5D771B93B662}"/>
              </a:ext>
            </a:extLst>
          </p:cNvPr>
          <p:cNvSpPr/>
          <p:nvPr/>
        </p:nvSpPr>
        <p:spPr>
          <a:xfrm>
            <a:off x="8522900" y="3626116"/>
            <a:ext cx="2064492" cy="351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특징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A75E1A5-E85D-49DA-8FB5-685A588A1711}"/>
              </a:ext>
            </a:extLst>
          </p:cNvPr>
          <p:cNvSpPr/>
          <p:nvPr/>
        </p:nvSpPr>
        <p:spPr>
          <a:xfrm>
            <a:off x="8529484" y="4261828"/>
            <a:ext cx="2064492" cy="351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특징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960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026850" y="700793"/>
            <a:ext cx="9852036" cy="4674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객체를 제어하려면</a:t>
                      </a:r>
                      <a:r>
                        <a:rPr lang="en-US" altLang="ko-KR" sz="900" dirty="0"/>
                        <a:t>?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648392"/>
              <a:ext cx="8438584" cy="5270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Weight</a:t>
              </a: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는 그래프의 기울기를 의미합니다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  <a:defRPr lang="ko-KR" altLang="en-US"/>
              </a:pP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Bias</a:t>
              </a: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는 그래프의 높이를 의미합니다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4118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오차가 있는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직선 그래프 구하기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1849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541638-185C-4D8A-B69A-C2FBB4F4A167}"/>
              </a:ext>
            </a:extLst>
          </p:cNvPr>
          <p:cNvSpPr/>
          <p:nvPr/>
        </p:nvSpPr>
        <p:spPr>
          <a:xfrm>
            <a:off x="2142276" y="1167954"/>
            <a:ext cx="9499653" cy="791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 생활에선 직선 그래프와 완벽하게 일치하는 경우는 거의 존재하지 않습니다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직선 그래프와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거의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일치하는 경우는 많습니다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아래와 같은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있을 때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가장 알맞은 직선 그래프를 찾아봅시다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6A1F79-D143-4EE0-954A-6CA5831777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2170" y="1924506"/>
            <a:ext cx="7694926" cy="3481566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C6C5477-9FD3-4B88-BBF9-596AE278A074}"/>
              </a:ext>
            </a:extLst>
          </p:cNvPr>
          <p:cNvSpPr txBox="1"/>
          <p:nvPr/>
        </p:nvSpPr>
        <p:spPr>
          <a:xfrm>
            <a:off x="3395547" y="3774602"/>
            <a:ext cx="2783194" cy="55399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 b="1" u="sng" dirty="0"/>
              <a:t>Condition1</a:t>
            </a:r>
          </a:p>
          <a:p>
            <a:pPr lvl="0">
              <a:defRPr lang="ko-KR" altLang="en-US"/>
            </a:pPr>
            <a:r>
              <a:rPr lang="en-US" altLang="ko-KR" sz="1000" dirty="0" err="1"/>
              <a:t>Wegith</a:t>
            </a:r>
            <a:r>
              <a:rPr lang="ko-KR" altLang="en-US" sz="1000" dirty="0"/>
              <a:t>와 </a:t>
            </a:r>
            <a:r>
              <a:rPr lang="en-US" altLang="ko-KR" sz="1000" dirty="0"/>
              <a:t>Bias</a:t>
            </a:r>
            <a:r>
              <a:rPr lang="ko-KR" altLang="en-US" sz="1000" dirty="0"/>
              <a:t>를 입력하고</a:t>
            </a:r>
            <a:r>
              <a:rPr lang="en-US" altLang="ko-KR" sz="1000" dirty="0"/>
              <a:t>, </a:t>
            </a:r>
            <a:r>
              <a:rPr lang="ko-KR" altLang="en-US" sz="1000" dirty="0"/>
              <a:t>그에 맞는 그래프가 우측에 그려집니다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99048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026850" y="700793"/>
            <a:ext cx="9852036" cy="4674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객체를 제어하려면</a:t>
                      </a:r>
                      <a:r>
                        <a:rPr lang="en-US" altLang="ko-KR" sz="900" dirty="0"/>
                        <a:t>?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648392"/>
              <a:ext cx="8438584" cy="5270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Weight</a:t>
              </a: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는 그래프의 기울기를 의미합니다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  <a:defRPr lang="ko-KR" altLang="en-US"/>
              </a:pP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Bias</a:t>
              </a: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는 그래프의 높이를 의미합니다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4118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오차란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1849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541638-185C-4D8A-B69A-C2FBB4F4A167}"/>
              </a:ext>
            </a:extLst>
          </p:cNvPr>
          <p:cNvSpPr/>
          <p:nvPr/>
        </p:nvSpPr>
        <p:spPr>
          <a:xfrm>
            <a:off x="2972430" y="881913"/>
            <a:ext cx="8813878" cy="1033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Father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키가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158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때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 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에는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Son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키가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194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이지만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직선 그래프를 활용해 예측한 값은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161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였습니다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직선 그래프와 일치하지 않으므로 이 직선 그래프는 완벽한 직선 그래프가 아닙니다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예상한 값의 차이를 오차라고 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오차를 이용하여 직선 그래프가 얼마나 맞았는지를 확인할 수 있습니다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DAABDA8-7EF9-4B28-9E94-EDA12E835435}"/>
              </a:ext>
            </a:extLst>
          </p:cNvPr>
          <p:cNvSpPr/>
          <p:nvPr/>
        </p:nvSpPr>
        <p:spPr>
          <a:xfrm>
            <a:off x="2878294" y="1887821"/>
            <a:ext cx="8266522" cy="3492981"/>
          </a:xfrm>
          <a:prstGeom prst="roundRect">
            <a:avLst>
              <a:gd name="adj" fmla="val 31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6A1F79-D143-4EE0-954A-6CA58317774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0368"/>
          <a:stretch/>
        </p:blipFill>
        <p:spPr>
          <a:xfrm>
            <a:off x="5341544" y="1887821"/>
            <a:ext cx="3819179" cy="3481566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8811730F-BF19-4795-AC3F-67A2CA2DF858}"/>
              </a:ext>
            </a:extLst>
          </p:cNvPr>
          <p:cNvSpPr/>
          <p:nvPr/>
        </p:nvSpPr>
        <p:spPr>
          <a:xfrm>
            <a:off x="6174464" y="2625034"/>
            <a:ext cx="81481" cy="814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4AE3042-9D87-4F7C-820F-42F4F8B0D4A3}"/>
              </a:ext>
            </a:extLst>
          </p:cNvPr>
          <p:cNvCxnSpPr>
            <a:stCxn id="4" idx="4"/>
          </p:cNvCxnSpPr>
          <p:nvPr/>
        </p:nvCxnSpPr>
        <p:spPr>
          <a:xfrm flipH="1">
            <a:off x="6212878" y="2706515"/>
            <a:ext cx="2327" cy="12065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16FF9F6-441C-498D-B0FA-946D8F2F7F62}"/>
              </a:ext>
            </a:extLst>
          </p:cNvPr>
          <p:cNvCxnSpPr>
            <a:cxnSpLocks/>
          </p:cNvCxnSpPr>
          <p:nvPr/>
        </p:nvCxnSpPr>
        <p:spPr>
          <a:xfrm flipH="1" flipV="1">
            <a:off x="6220733" y="2706515"/>
            <a:ext cx="2327" cy="12065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2972DF41-4FEE-43A5-B63D-8422E586A685}"/>
              </a:ext>
            </a:extLst>
          </p:cNvPr>
          <p:cNvSpPr/>
          <p:nvPr/>
        </p:nvSpPr>
        <p:spPr>
          <a:xfrm>
            <a:off x="3053880" y="2069516"/>
            <a:ext cx="2145672" cy="812776"/>
          </a:xfrm>
          <a:prstGeom prst="wedgeRectCallout">
            <a:avLst>
              <a:gd name="adj1" fmla="val 95594"/>
              <a:gd name="adj2" fmla="val 21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</a:p>
          <a:p>
            <a:pPr algn="ctr"/>
            <a:r>
              <a:rPr lang="en-US" altLang="ko-KR" dirty="0"/>
              <a:t>Father : 158</a:t>
            </a:r>
          </a:p>
          <a:p>
            <a:pPr algn="ctr"/>
            <a:r>
              <a:rPr lang="en-US" altLang="ko-KR" dirty="0"/>
              <a:t>Son : 194</a:t>
            </a:r>
            <a:endParaRPr lang="ko-KR" altLang="en-US" dirty="0"/>
          </a:p>
        </p:txBody>
      </p:sp>
      <p:sp>
        <p:nvSpPr>
          <p:cNvPr id="41" name="말풍선: 사각형 40">
            <a:extLst>
              <a:ext uri="{FF2B5EF4-FFF2-40B4-BE49-F238E27FC236}">
                <a16:creationId xmlns:a16="http://schemas.microsoft.com/office/drawing/2014/main" id="{4F0CC263-C915-4820-9BFB-A0A0475AF82F}"/>
              </a:ext>
            </a:extLst>
          </p:cNvPr>
          <p:cNvSpPr/>
          <p:nvPr/>
        </p:nvSpPr>
        <p:spPr>
          <a:xfrm>
            <a:off x="3195872" y="4341160"/>
            <a:ext cx="2145672" cy="812776"/>
          </a:xfrm>
          <a:prstGeom prst="wedgeRectCallout">
            <a:avLst>
              <a:gd name="adj1" fmla="val 88421"/>
              <a:gd name="adj2" fmla="val -101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예측값</a:t>
            </a:r>
            <a:endParaRPr lang="en-US" altLang="ko-KR" dirty="0"/>
          </a:p>
          <a:p>
            <a:pPr algn="ctr"/>
            <a:r>
              <a:rPr lang="en-US" altLang="ko-KR" dirty="0"/>
              <a:t>Father : 158</a:t>
            </a:r>
          </a:p>
          <a:p>
            <a:pPr algn="ctr"/>
            <a:r>
              <a:rPr lang="en-US" altLang="ko-KR" dirty="0"/>
              <a:t>Son : 161</a:t>
            </a:r>
            <a:endParaRPr lang="ko-KR" altLang="en-US" dirty="0"/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4DC4F2A9-72F4-4846-9E15-0840CE4AC64B}"/>
              </a:ext>
            </a:extLst>
          </p:cNvPr>
          <p:cNvSpPr/>
          <p:nvPr/>
        </p:nvSpPr>
        <p:spPr>
          <a:xfrm>
            <a:off x="9008198" y="2308634"/>
            <a:ext cx="2017098" cy="1339913"/>
          </a:xfrm>
          <a:prstGeom prst="wedgeRectCallout">
            <a:avLst>
              <a:gd name="adj1" fmla="val -185289"/>
              <a:gd name="adj2" fmla="val 178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는 </a:t>
            </a:r>
            <a:r>
              <a:rPr lang="en-US" altLang="ko-KR" dirty="0"/>
              <a:t>33</a:t>
            </a:r>
            <a:r>
              <a:rPr lang="ko-KR" altLang="en-US" dirty="0"/>
              <a:t>만큼의 차이가 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597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026850" y="700793"/>
            <a:ext cx="9852036" cy="4674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객체를 제어하려면</a:t>
                      </a:r>
                      <a:r>
                        <a:rPr lang="en-US" altLang="ko-KR" sz="900" dirty="0"/>
                        <a:t>?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648392"/>
              <a:ext cx="8438584" cy="5270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오차 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은 직선과 점 사이의 거리를 모두 합한 값입니다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  <a:defRPr lang="ko-KR" altLang="en-US"/>
              </a:pP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오차 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는 오차 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을 제곱한 값입니다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4118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오차를 고려하여 직선 그래프 만들기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1849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541638-185C-4D8A-B69A-C2FBB4F4A167}"/>
              </a:ext>
            </a:extLst>
          </p:cNvPr>
          <p:cNvSpPr/>
          <p:nvPr/>
        </p:nvSpPr>
        <p:spPr>
          <a:xfrm>
            <a:off x="2122579" y="1259057"/>
            <a:ext cx="9499653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오차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오차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확인하면서 기울기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(Weight)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높이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(Bias)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조정해 완벽에 가까운 그래프를 만들어 봅시다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6A1F79-D143-4EE0-954A-6CA5831777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2170" y="1924506"/>
            <a:ext cx="7694926" cy="3481566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21143DA-FC4F-43FB-A82A-8B0916EBDB27}"/>
              </a:ext>
            </a:extLst>
          </p:cNvPr>
          <p:cNvSpPr txBox="1"/>
          <p:nvPr/>
        </p:nvSpPr>
        <p:spPr>
          <a:xfrm>
            <a:off x="7623668" y="1745126"/>
            <a:ext cx="2783194" cy="55399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 b="1" u="sng" dirty="0"/>
              <a:t>Condition2</a:t>
            </a:r>
          </a:p>
          <a:p>
            <a:pPr lvl="0">
              <a:defRPr lang="ko-KR" altLang="en-US"/>
            </a:pPr>
            <a:r>
              <a:rPr lang="ko-KR" altLang="en-US" sz="1000" dirty="0"/>
              <a:t>좌측에 입력한 </a:t>
            </a:r>
            <a:r>
              <a:rPr lang="en-US" altLang="ko-KR" sz="1000" dirty="0"/>
              <a:t>Weight</a:t>
            </a:r>
            <a:r>
              <a:rPr lang="ko-KR" altLang="en-US" sz="1000" dirty="0"/>
              <a:t>와 </a:t>
            </a:r>
            <a:r>
              <a:rPr lang="en-US" altLang="ko-KR" sz="1000" dirty="0"/>
              <a:t>Bias</a:t>
            </a:r>
            <a:r>
              <a:rPr lang="ko-KR" altLang="en-US" sz="1000" dirty="0"/>
              <a:t>에 해당하는 그래프가 그려집니다</a:t>
            </a:r>
            <a:r>
              <a:rPr lang="en-US" altLang="ko-KR" sz="1000" dirty="0"/>
              <a:t>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C6C5477-9FD3-4B88-BBF9-596AE278A074}"/>
              </a:ext>
            </a:extLst>
          </p:cNvPr>
          <p:cNvSpPr txBox="1"/>
          <p:nvPr/>
        </p:nvSpPr>
        <p:spPr>
          <a:xfrm>
            <a:off x="3332173" y="4440351"/>
            <a:ext cx="2783194" cy="55399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 b="1" u="sng" dirty="0"/>
              <a:t>Condition1</a:t>
            </a:r>
          </a:p>
          <a:p>
            <a:pPr lvl="0">
              <a:defRPr lang="ko-KR" altLang="en-US"/>
            </a:pPr>
            <a:r>
              <a:rPr lang="en-US" altLang="ko-KR" sz="1000" dirty="0"/>
              <a:t>Weight</a:t>
            </a:r>
            <a:r>
              <a:rPr lang="ko-KR" altLang="en-US" sz="1000" dirty="0"/>
              <a:t>와 </a:t>
            </a:r>
            <a:r>
              <a:rPr lang="en-US" altLang="ko-KR" sz="1000" dirty="0"/>
              <a:t>Bias</a:t>
            </a:r>
            <a:r>
              <a:rPr lang="ko-KR" altLang="en-US" sz="1000" dirty="0"/>
              <a:t>를 입력하고</a:t>
            </a:r>
            <a:r>
              <a:rPr lang="en-US" altLang="ko-KR" sz="1000" dirty="0"/>
              <a:t>, </a:t>
            </a:r>
            <a:r>
              <a:rPr lang="ko-KR" altLang="en-US" sz="1000" dirty="0"/>
              <a:t>그에 따른 </a:t>
            </a:r>
            <a:r>
              <a:rPr lang="en-US" altLang="ko-KR" sz="1000" dirty="0"/>
              <a:t>Error</a:t>
            </a:r>
            <a:r>
              <a:rPr lang="ko-KR" altLang="en-US" sz="1000" dirty="0"/>
              <a:t>를 보여줍니다</a:t>
            </a:r>
            <a:r>
              <a:rPr lang="en-US" altLang="ko-KR" sz="1000" dirty="0"/>
              <a:t>.</a:t>
            </a: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38E242B2-9DD4-465F-A987-F94424785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504142"/>
              </p:ext>
            </p:extLst>
          </p:nvPr>
        </p:nvGraphicFramePr>
        <p:xfrm>
          <a:off x="3334926" y="2880360"/>
          <a:ext cx="338849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249">
                  <a:extLst>
                    <a:ext uri="{9D8B030D-6E8A-4147-A177-3AD203B41FA5}">
                      <a16:colId xmlns:a16="http://schemas.microsoft.com/office/drawing/2014/main" val="1857544681"/>
                    </a:ext>
                  </a:extLst>
                </a:gridCol>
                <a:gridCol w="1694249">
                  <a:extLst>
                    <a:ext uri="{9D8B030D-6E8A-4147-A177-3AD203B41FA5}">
                      <a16:colId xmlns:a16="http://schemas.microsoft.com/office/drawing/2014/main" val="595205087"/>
                    </a:ext>
                  </a:extLst>
                </a:gridCol>
              </a:tblGrid>
              <a:tr h="242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04313"/>
                  </a:ext>
                </a:extLst>
              </a:tr>
              <a:tr h="242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Bias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582216"/>
                  </a:ext>
                </a:extLst>
              </a:tr>
              <a:tr h="242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Error1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693529"/>
                  </a:ext>
                </a:extLst>
              </a:tr>
              <a:tr h="242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Error2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623553"/>
                  </a:ext>
                </a:extLst>
              </a:tr>
            </a:tbl>
          </a:graphicData>
        </a:graphic>
      </p:graphicFrame>
      <p:sp>
        <p:nvSpPr>
          <p:cNvPr id="84" name="직사각형 83">
            <a:extLst>
              <a:ext uri="{FF2B5EF4-FFF2-40B4-BE49-F238E27FC236}">
                <a16:creationId xmlns:a16="http://schemas.microsoft.com/office/drawing/2014/main" id="{DDFD0DA8-B26B-4EC7-9A3E-1DF51ACB9EE4}"/>
              </a:ext>
            </a:extLst>
          </p:cNvPr>
          <p:cNvSpPr/>
          <p:nvPr/>
        </p:nvSpPr>
        <p:spPr>
          <a:xfrm>
            <a:off x="3333820" y="2880360"/>
            <a:ext cx="3365295" cy="7280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7F10E1F-2B89-43D9-B504-6FA9B4ACB47C}"/>
              </a:ext>
            </a:extLst>
          </p:cNvPr>
          <p:cNvSpPr/>
          <p:nvPr/>
        </p:nvSpPr>
        <p:spPr>
          <a:xfrm>
            <a:off x="3332173" y="3608441"/>
            <a:ext cx="3365295" cy="7280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387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026850" y="700793"/>
            <a:ext cx="9852036" cy="4674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객체를 제어하려면</a:t>
                      </a:r>
                      <a:r>
                        <a:rPr lang="en-US" altLang="ko-KR" sz="900" dirty="0"/>
                        <a:t>?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648392"/>
              <a:ext cx="8438584" cy="5270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오차 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은 직선과 점 사이의 거리를 모두 합한 값입니다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  <a:defRPr lang="ko-KR" altLang="en-US"/>
              </a:pP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오차 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는 오차 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을 제곱한 값입니다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4118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오차를 고려하여 직선 그래프 만들기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1849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541638-185C-4D8A-B69A-C2FBB4F4A167}"/>
              </a:ext>
            </a:extLst>
          </p:cNvPr>
          <p:cNvSpPr/>
          <p:nvPr/>
        </p:nvSpPr>
        <p:spPr>
          <a:xfrm>
            <a:off x="2122579" y="1430853"/>
            <a:ext cx="9499653" cy="2730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앞의 활동에서 기록한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따른 오차를 그린 그래프입니다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오차가 가장 작은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찾을 때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오차의 변동이 클 수록 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많이 움직이는 것을 볼 수 있습니다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오차의 변동이 클 수록 그래프의 경사가 크고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오차의 변동이 작을 수록 그래프의 경사가 작아 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그래프의 경사를 따라서 아래로 내려간다는 의미로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이러한 방법을 </a:t>
            </a:r>
            <a:r>
              <a:rPr lang="ko-KR" altLang="en-US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경사하강법이라고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Learning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Rate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활용해 같은 경사라도 얼마나 이동할지를 정할 수 있습니다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026" name="Picture 2" descr="5 Regression Loss Functions All Machine Learners Should Know | by Prince  Grover | Heartbeat">
            <a:extLst>
              <a:ext uri="{FF2B5EF4-FFF2-40B4-BE49-F238E27FC236}">
                <a16:creationId xmlns:a16="http://schemas.microsoft.com/office/drawing/2014/main" id="{3244D8D0-28BD-4F84-8686-1F701303DD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97"/>
          <a:stretch/>
        </p:blipFill>
        <p:spPr bwMode="auto">
          <a:xfrm>
            <a:off x="6893601" y="1363490"/>
            <a:ext cx="4598416" cy="288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오른쪽 대괄호 8">
            <a:extLst>
              <a:ext uri="{FF2B5EF4-FFF2-40B4-BE49-F238E27FC236}">
                <a16:creationId xmlns:a16="http://schemas.microsoft.com/office/drawing/2014/main" id="{590E31B9-7AFD-4EFB-BCC7-B6C33FAADD59}"/>
              </a:ext>
            </a:extLst>
          </p:cNvPr>
          <p:cNvSpPr/>
          <p:nvPr/>
        </p:nvSpPr>
        <p:spPr>
          <a:xfrm rot="5400000">
            <a:off x="10816509" y="3724587"/>
            <a:ext cx="167740" cy="434547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D16239C-07FF-4FC7-8F7E-E16F118F5F76}"/>
              </a:ext>
            </a:extLst>
          </p:cNvPr>
          <p:cNvCxnSpPr>
            <a:cxnSpLocks/>
          </p:cNvCxnSpPr>
          <p:nvPr/>
        </p:nvCxnSpPr>
        <p:spPr>
          <a:xfrm>
            <a:off x="10683093" y="2733069"/>
            <a:ext cx="0" cy="11242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FDEF1AC-3C92-41FE-B4FC-9C59132ADFA1}"/>
              </a:ext>
            </a:extLst>
          </p:cNvPr>
          <p:cNvCxnSpPr>
            <a:cxnSpLocks/>
          </p:cNvCxnSpPr>
          <p:nvPr/>
        </p:nvCxnSpPr>
        <p:spPr>
          <a:xfrm>
            <a:off x="11117653" y="2034445"/>
            <a:ext cx="0" cy="18228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말풍선: 사각형 61">
            <a:extLst>
              <a:ext uri="{FF2B5EF4-FFF2-40B4-BE49-F238E27FC236}">
                <a16:creationId xmlns:a16="http://schemas.microsoft.com/office/drawing/2014/main" id="{0587222F-3498-430F-A3A8-36D799D488FE}"/>
              </a:ext>
            </a:extLst>
          </p:cNvPr>
          <p:cNvSpPr/>
          <p:nvPr/>
        </p:nvSpPr>
        <p:spPr>
          <a:xfrm>
            <a:off x="9192809" y="4495984"/>
            <a:ext cx="1970794" cy="812776"/>
          </a:xfrm>
          <a:prstGeom prst="wedgeRectCallout">
            <a:avLst>
              <a:gd name="adj1" fmla="val 35469"/>
              <a:gd name="adj2" fmla="val -1042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한번에 이동하는 정도를 </a:t>
            </a:r>
            <a:r>
              <a:rPr lang="en-US" altLang="ko-KR" sz="1200" dirty="0"/>
              <a:t>Machine Learning</a:t>
            </a:r>
            <a:r>
              <a:rPr lang="ko-KR" altLang="en-US" sz="1200" dirty="0"/>
              <a:t>에선 </a:t>
            </a:r>
            <a:r>
              <a:rPr lang="en-US" altLang="ko-KR" sz="1200" dirty="0"/>
              <a:t>Learning Rate</a:t>
            </a:r>
            <a:r>
              <a:rPr lang="ko-KR" altLang="en-US" sz="1200" dirty="0"/>
              <a:t>라고 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9285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414680"/>
              </p:ext>
            </p:extLst>
          </p:nvPr>
        </p:nvGraphicFramePr>
        <p:xfrm>
          <a:off x="471728" y="213360"/>
          <a:ext cx="3199013" cy="6400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22593">
                  <a:extLst>
                    <a:ext uri="{9D8B030D-6E8A-4147-A177-3AD203B41FA5}">
                      <a16:colId xmlns:a16="http://schemas.microsoft.com/office/drawing/2014/main" val="308441280"/>
                    </a:ext>
                  </a:extLst>
                </a:gridCol>
                <a:gridCol w="349568">
                  <a:extLst>
                    <a:ext uri="{9D8B030D-6E8A-4147-A177-3AD203B41FA5}">
                      <a16:colId xmlns:a16="http://schemas.microsoft.com/office/drawing/2014/main" val="3287881112"/>
                    </a:ext>
                  </a:extLst>
                </a:gridCol>
                <a:gridCol w="2426852">
                  <a:extLst>
                    <a:ext uri="{9D8B030D-6E8A-4147-A177-3AD203B41FA5}">
                      <a16:colId xmlns:a16="http://schemas.microsoft.com/office/drawing/2014/main" val="2800088789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3651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260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2267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78004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59421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4807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57194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4721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51757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7078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74311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97801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292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7202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4679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8909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84656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21674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59319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00433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183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226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90156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481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0230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73762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6669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43642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394200" y="441960"/>
          <a:ext cx="3455084" cy="6172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305">
                  <a:extLst>
                    <a:ext uri="{9D8B030D-6E8A-4147-A177-3AD203B41FA5}">
                      <a16:colId xmlns:a16="http://schemas.microsoft.com/office/drawing/2014/main" val="1623739444"/>
                    </a:ext>
                  </a:extLst>
                </a:gridCol>
                <a:gridCol w="349568">
                  <a:extLst>
                    <a:ext uri="{9D8B030D-6E8A-4147-A177-3AD203B41FA5}">
                      <a16:colId xmlns:a16="http://schemas.microsoft.com/office/drawing/2014/main" val="3825178910"/>
                    </a:ext>
                  </a:extLst>
                </a:gridCol>
                <a:gridCol w="2728211">
                  <a:extLst>
                    <a:ext uri="{9D8B030D-6E8A-4147-A177-3AD203B41FA5}">
                      <a16:colId xmlns:a16="http://schemas.microsoft.com/office/drawing/2014/main" val="896538905"/>
                    </a:ext>
                  </a:extLst>
                </a:gridCol>
              </a:tblGrid>
              <a:tr h="18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64239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52178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4328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54080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1837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44772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325659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73092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173438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16244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00133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9950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32959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34885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15114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81112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996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3631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6218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38529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15252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25658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6534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57938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8067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49626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958777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460510" y="441960"/>
          <a:ext cx="3281608" cy="6172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8223">
                  <a:extLst>
                    <a:ext uri="{9D8B030D-6E8A-4147-A177-3AD203B41FA5}">
                      <a16:colId xmlns:a16="http://schemas.microsoft.com/office/drawing/2014/main" val="1623739444"/>
                    </a:ext>
                  </a:extLst>
                </a:gridCol>
                <a:gridCol w="286068">
                  <a:extLst>
                    <a:ext uri="{9D8B030D-6E8A-4147-A177-3AD203B41FA5}">
                      <a16:colId xmlns:a16="http://schemas.microsoft.com/office/drawing/2014/main" val="3825178910"/>
                    </a:ext>
                  </a:extLst>
                </a:gridCol>
                <a:gridCol w="2427317">
                  <a:extLst>
                    <a:ext uri="{9D8B030D-6E8A-4147-A177-3AD203B41FA5}">
                      <a16:colId xmlns:a16="http://schemas.microsoft.com/office/drawing/2014/main" val="425725270"/>
                    </a:ext>
                  </a:extLst>
                </a:gridCol>
              </a:tblGrid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64239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52178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4328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54080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1837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44772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325659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73092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173438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16244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00133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9950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32959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34885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15114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81112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996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3631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6218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38529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15252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25658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6534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57938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8067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49626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95877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241916" y="164961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ENG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5973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1A10873-C33A-4AD1-A3FA-96D507D84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825611"/>
              </p:ext>
            </p:extLst>
          </p:nvPr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201-00-01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Review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C1867E8-9FD3-4D05-B043-A899DBA75AEF}"/>
              </a:ext>
            </a:extLst>
          </p:cNvPr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45ACD50-5802-42BD-B824-8E8DAF15D357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06844D0-17ED-43E6-8527-B95211B3FD60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C5529D99-4BBC-46D9-B456-17BFA27025AC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1E746211-BDF7-41C4-BB0D-EE3FEFA299EA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40" name="직사각형 39">
                    <a:extLst>
                      <a:ext uri="{FF2B5EF4-FFF2-40B4-BE49-F238E27FC236}">
                        <a16:creationId xmlns:a16="http://schemas.microsoft.com/office/drawing/2014/main" id="{3FD8C360-616A-477D-9987-9B44A57778E2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41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F4C89F-E9ED-4C34-B2F3-65BD327E8256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42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02C4AD5B-B3D5-4DBB-BC34-87451169FDEE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6681B712-6229-46CE-B2DA-94B56ABE0D3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52DB8481-E2A8-4126-8D61-B54605B8DA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7F9EB8CB-ED7B-4A60-939D-59955C62FA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79EDEB3-5383-4D12-9174-B7F5EA6F21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EC6F0A2-C650-4EA5-AE49-C4AB769B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25609"/>
              </p:ext>
            </p:extLst>
          </p:nvPr>
        </p:nvGraphicFramePr>
        <p:xfrm>
          <a:off x="273888" y="1229628"/>
          <a:ext cx="1647242" cy="2514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맑은 고딕 (본문)"/>
                          <a:ea typeface="+mn-ea"/>
                        </a:rPr>
                        <a:t>      Review</a:t>
                      </a:r>
                      <a:endParaRPr lang="ko-KR" altLang="en-US" sz="900" dirty="0">
                        <a:latin typeface="맑은 고딕 (본문)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1515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맑은 고딕 (본문)"/>
                        </a:rPr>
                        <a:t>      Overview</a:t>
                      </a:r>
                      <a:endParaRPr lang="ko-KR" altLang="en-US" sz="900" dirty="0">
                        <a:latin typeface="맑은 고딕 (본문)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3940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반복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>
                          <a:latin typeface="Consolas" panose="020B0609020204030204" pitchFamily="49" charset="0"/>
                        </a:rPr>
                        <a:t>Loop</a:t>
                      </a:r>
                      <a:endParaRPr lang="ko-KR" altLang="en-US" sz="9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67676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>
                          <a:latin typeface="Consolas" panose="020B0609020204030204" pitchFamily="49" charset="0"/>
                        </a:rPr>
                        <a:t>continue</a:t>
                      </a:r>
                      <a:r>
                        <a:rPr lang="ko-KR" altLang="en-US" sz="900" dirty="0"/>
                        <a:t>와 </a:t>
                      </a:r>
                      <a:r>
                        <a:rPr lang="en-US" altLang="ko-KR" sz="900" dirty="0">
                          <a:latin typeface="Consolas" panose="020B0609020204030204" pitchFamily="49" charset="0"/>
                        </a:rPr>
                        <a:t>break</a:t>
                      </a:r>
                      <a:endParaRPr lang="ko-KR" altLang="en-US" sz="9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44363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리스트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07939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95355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95926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47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82A341BF-765F-48AA-9B85-D16941CB1F65}"/>
              </a:ext>
            </a:extLst>
          </p:cNvPr>
          <p:cNvGrpSpPr/>
          <p:nvPr/>
        </p:nvGrpSpPr>
        <p:grpSpPr>
          <a:xfrm>
            <a:off x="253073" y="639900"/>
            <a:ext cx="1668057" cy="480901"/>
            <a:chOff x="0" y="554175"/>
            <a:chExt cx="1759206" cy="48090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D4ED9C-68B4-434A-82DF-1B4722B6C88A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CAA76AA-AE1D-42BA-9E9A-933AFD84CB40}"/>
                </a:ext>
              </a:extLst>
            </p:cNvPr>
            <p:cNvSpPr txBox="1"/>
            <p:nvPr/>
          </p:nvSpPr>
          <p:spPr>
            <a:xfrm>
              <a:off x="92052" y="554175"/>
              <a:ext cx="1599597" cy="4809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Chapter 2.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Review 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</p:grpSp>
      <p:sp>
        <p:nvSpPr>
          <p:cNvPr id="44" name="모서리가 둥근 직사각형 16">
            <a:extLst>
              <a:ext uri="{FF2B5EF4-FFF2-40B4-BE49-F238E27FC236}">
                <a16:creationId xmlns:a16="http://schemas.microsoft.com/office/drawing/2014/main" id="{6550F704-E357-4A6F-B6DD-B111B395692A}"/>
              </a:ext>
            </a:extLst>
          </p:cNvPr>
          <p:cNvSpPr/>
          <p:nvPr/>
        </p:nvSpPr>
        <p:spPr>
          <a:xfrm>
            <a:off x="5639857" y="1841728"/>
            <a:ext cx="5852160" cy="3805000"/>
          </a:xfrm>
          <a:prstGeom prst="roundRect">
            <a:avLst>
              <a:gd name="adj" fmla="val 347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8156031-30CF-43AB-924F-E2E92A17D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6403" y="2247428"/>
            <a:ext cx="1939350" cy="269075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9DBBE2C-FD27-4921-9A98-3E3F3D5B3ECC}"/>
              </a:ext>
            </a:extLst>
          </p:cNvPr>
          <p:cNvSpPr txBox="1"/>
          <p:nvPr/>
        </p:nvSpPr>
        <p:spPr>
          <a:xfrm>
            <a:off x="5822018" y="2041839"/>
            <a:ext cx="5419898" cy="340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여러분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lvl="0">
              <a:lnSpc>
                <a:spcPct val="200000"/>
              </a:lnSpc>
              <a:defRPr/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오늘도 즐겁고 힘차게 수업을 시작해 볼까요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lvl="0">
              <a:lnSpc>
                <a:spcPct val="200000"/>
              </a:lnSpc>
              <a:defRPr/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200000"/>
              </a:lnSpc>
              <a:defRPr/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먼저 지난 수업에서 배운 내용을 떠올려 봅시다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0">
              <a:lnSpc>
                <a:spcPct val="200000"/>
              </a:lnSpc>
              <a:defRPr/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순차 구조란 컴퓨터에서 명령을 실행할 때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순서대로 하나씩 처리하는 것을 말합니다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 구조란 조건에 따라 선택을 하여 다른 동작을 수행하는 구조를 말합니다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50" dirty="0"/>
              <a:t>- </a:t>
            </a:r>
            <a:r>
              <a:rPr lang="ko-KR" altLang="en-US" sz="1050" dirty="0"/>
              <a:t>프로그램 안에서 객체의 동작을 제어하기 위해 함수를 사용합니다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50" dirty="0"/>
              <a:t>- </a:t>
            </a:r>
            <a:r>
              <a:rPr lang="ko-KR" altLang="en-US" sz="1050" dirty="0"/>
              <a:t>변수란 데이터를 저장하는 공간이며</a:t>
            </a:r>
            <a:r>
              <a:rPr lang="en-US" altLang="ko-KR" sz="1050" dirty="0"/>
              <a:t>, </a:t>
            </a:r>
            <a:r>
              <a:rPr lang="ko-KR" altLang="en-US" sz="1050" dirty="0"/>
              <a:t>데이터 타입으로는 정수</a:t>
            </a:r>
            <a:r>
              <a:rPr lang="en-US" altLang="ko-KR" sz="1050" dirty="0"/>
              <a:t>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), </a:t>
            </a:r>
            <a:r>
              <a:rPr lang="ko-KR" altLang="en-US" sz="1050" dirty="0"/>
              <a:t>실수</a:t>
            </a:r>
            <a:r>
              <a:rPr lang="en-US" altLang="ko-KR" sz="1050" dirty="0"/>
              <a:t>(float), </a:t>
            </a:r>
            <a:r>
              <a:rPr lang="ko-KR" altLang="en-US" sz="1050" dirty="0"/>
              <a:t>문자열</a:t>
            </a:r>
            <a:r>
              <a:rPr lang="en-US" altLang="ko-KR" sz="1050" dirty="0"/>
              <a:t>(</a:t>
            </a:r>
            <a:r>
              <a:rPr lang="en-US" altLang="ko-KR" sz="1050" dirty="0" err="1"/>
              <a:t>str</a:t>
            </a:r>
            <a:r>
              <a:rPr lang="en-US" altLang="ko-KR" sz="1050" dirty="0"/>
              <a:t>)</a:t>
            </a:r>
            <a:r>
              <a:rPr lang="ko-KR" altLang="en-US" sz="1050" dirty="0"/>
              <a:t>이 있습니다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50" dirty="0"/>
              <a:t>- </a:t>
            </a:r>
            <a:r>
              <a:rPr lang="ko-KR" altLang="en-US" sz="1050" dirty="0"/>
              <a:t>컴퓨터 연산에는 산술 연산</a:t>
            </a:r>
            <a:r>
              <a:rPr lang="en-US" altLang="ko-KR" sz="1050" dirty="0"/>
              <a:t>, </a:t>
            </a:r>
            <a:r>
              <a:rPr lang="ko-KR" altLang="en-US" sz="1050" dirty="0"/>
              <a:t>문자열 연산</a:t>
            </a:r>
            <a:r>
              <a:rPr lang="en-US" altLang="ko-KR" sz="1050" dirty="0"/>
              <a:t>, </a:t>
            </a:r>
            <a:r>
              <a:rPr lang="ko-KR" altLang="en-US" sz="1050" dirty="0"/>
              <a:t>논리 연산</a:t>
            </a:r>
            <a:r>
              <a:rPr lang="en-US" altLang="ko-KR" sz="1050" dirty="0"/>
              <a:t>, </a:t>
            </a:r>
            <a:r>
              <a:rPr lang="ko-KR" altLang="en-US" sz="1050" dirty="0"/>
              <a:t>멤버 연산 등이 있습니다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50" dirty="0"/>
              <a:t>- </a:t>
            </a:r>
            <a:r>
              <a:rPr lang="ko-KR" altLang="en-US" sz="1050" dirty="0" err="1"/>
              <a:t>조건문은</a:t>
            </a:r>
            <a:r>
              <a:rPr lang="ko-KR" altLang="en-US" sz="1050" dirty="0"/>
              <a:t> </a:t>
            </a:r>
            <a:r>
              <a:rPr lang="en-US" altLang="ko-KR" sz="1050" dirty="0"/>
              <a:t>if, </a:t>
            </a:r>
            <a:r>
              <a:rPr lang="en-US" altLang="ko-KR" sz="1050" dirty="0" err="1"/>
              <a:t>elif</a:t>
            </a:r>
            <a:r>
              <a:rPr lang="en-US" altLang="ko-KR" sz="1050" dirty="0"/>
              <a:t>, else </a:t>
            </a:r>
            <a:r>
              <a:rPr lang="ko-KR" altLang="en-US" sz="1050" dirty="0"/>
              <a:t>키워드를 활용하여 작성합니다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5381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7F32BCB4-9D43-43E0-B943-DD42A881934C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107CAEC-8D63-4BE1-9B17-897A30524E82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E50A077E-A169-4414-B7AD-6F06F622CA5C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A191032E-B48A-42AB-AF2B-580DF80535EE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38" name="직사각형 37">
                    <a:extLst>
                      <a:ext uri="{FF2B5EF4-FFF2-40B4-BE49-F238E27FC236}">
                        <a16:creationId xmlns:a16="http://schemas.microsoft.com/office/drawing/2014/main" id="{99E4FBDF-ED9B-4B14-8178-B2254FD1AD34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39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97BE06A7-61EB-4B96-8870-D0F32BA2569B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40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FE6C656F-C315-4152-85B7-EDD59D14539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537C6B2-072D-420D-ACA3-5FC8D47C3E17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37" name="그림 36">
                  <a:extLst>
                    <a:ext uri="{FF2B5EF4-FFF2-40B4-BE49-F238E27FC236}">
                      <a16:creationId xmlns:a16="http://schemas.microsoft.com/office/drawing/2014/main" id="{97727F94-F396-471A-BEC9-3076137666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A8631F2A-CA68-4755-8E01-B42662BFCF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CFF0755-47B6-4D18-AC85-3D3373FA0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97A03CB-003F-4932-84FE-846F67E6C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300854"/>
              </p:ext>
            </p:extLst>
          </p:nvPr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202-00-02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Overview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2F854F6B-14EA-4A88-AE29-0C8ED0E69B92}"/>
              </a:ext>
            </a:extLst>
          </p:cNvPr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A7BB6D1-BAC7-4E2F-AB22-9FB0E582B9DF}"/>
              </a:ext>
            </a:extLst>
          </p:cNvPr>
          <p:cNvGrpSpPr/>
          <p:nvPr/>
        </p:nvGrpSpPr>
        <p:grpSpPr>
          <a:xfrm>
            <a:off x="253073" y="639900"/>
            <a:ext cx="1668057" cy="480901"/>
            <a:chOff x="0" y="554175"/>
            <a:chExt cx="1759206" cy="48090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058A4B5-98BD-4296-A4E9-AA5CA8B141A5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6462AF7-869F-46C0-84F9-463B4BE12F16}"/>
                </a:ext>
              </a:extLst>
            </p:cNvPr>
            <p:cNvSpPr txBox="1"/>
            <p:nvPr/>
          </p:nvSpPr>
          <p:spPr>
            <a:xfrm>
              <a:off x="92052" y="554175"/>
              <a:ext cx="1599597" cy="4809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Chapter 2.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Review 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E23D44E8-0F56-4FF0-93EC-609378BA9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96763"/>
              </p:ext>
            </p:extLst>
          </p:nvPr>
        </p:nvGraphicFramePr>
        <p:xfrm>
          <a:off x="273888" y="1229628"/>
          <a:ext cx="1647242" cy="2514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맑은 고딕 (본문)"/>
                          <a:ea typeface="+mn-ea"/>
                        </a:rPr>
                        <a:t>      Review</a:t>
                      </a:r>
                      <a:endParaRPr lang="ko-KR" altLang="en-US" sz="900" dirty="0">
                        <a:latin typeface="맑은 고딕 (본문)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01515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맑은 고딕 (본문)"/>
                        </a:rPr>
                        <a:t>      Overview</a:t>
                      </a:r>
                      <a:endParaRPr lang="ko-KR" altLang="en-US" sz="900" dirty="0">
                        <a:latin typeface="맑은 고딕 (본문)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3940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반복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>
                          <a:latin typeface="Consolas" panose="020B0609020204030204" pitchFamily="49" charset="0"/>
                        </a:rPr>
                        <a:t>Loop</a:t>
                      </a:r>
                      <a:endParaRPr lang="ko-KR" altLang="en-US" sz="9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67676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>
                          <a:latin typeface="Consolas" panose="020B0609020204030204" pitchFamily="49" charset="0"/>
                        </a:rPr>
                        <a:t>continue</a:t>
                      </a:r>
                      <a:r>
                        <a:rPr lang="ko-KR" altLang="en-US" sz="900" dirty="0"/>
                        <a:t>와 </a:t>
                      </a:r>
                      <a:r>
                        <a:rPr lang="en-US" altLang="ko-KR" sz="900" dirty="0">
                          <a:latin typeface="Consolas" panose="020B0609020204030204" pitchFamily="49" charset="0"/>
                        </a:rPr>
                        <a:t>break</a:t>
                      </a:r>
                      <a:endParaRPr lang="ko-KR" altLang="en-US" sz="9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44363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리스트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07939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5013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95355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25703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959266"/>
                  </a:ext>
                </a:extLst>
              </a:tr>
            </a:tbl>
          </a:graphicData>
        </a:graphic>
      </p:graphicFrame>
      <p:sp>
        <p:nvSpPr>
          <p:cNvPr id="67" name="모서리가 둥근 직사각형 16">
            <a:extLst>
              <a:ext uri="{FF2B5EF4-FFF2-40B4-BE49-F238E27FC236}">
                <a16:creationId xmlns:a16="http://schemas.microsoft.com/office/drawing/2014/main" id="{4C68C3AA-AB21-4E9B-A2CC-019D38EA1A16}"/>
              </a:ext>
            </a:extLst>
          </p:cNvPr>
          <p:cNvSpPr/>
          <p:nvPr/>
        </p:nvSpPr>
        <p:spPr>
          <a:xfrm>
            <a:off x="5664146" y="2102886"/>
            <a:ext cx="5852160" cy="2979842"/>
          </a:xfrm>
          <a:prstGeom prst="roundRect">
            <a:avLst>
              <a:gd name="adj" fmla="val 347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0900A295-6292-4A4C-AB76-18E103A6A6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6403" y="2247428"/>
            <a:ext cx="1939350" cy="269075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2730507-9628-4F57-8460-2B6E9FB6A3F3}"/>
              </a:ext>
            </a:extLst>
          </p:cNvPr>
          <p:cNvSpPr txBox="1"/>
          <p:nvPr/>
        </p:nvSpPr>
        <p:spPr>
          <a:xfrm>
            <a:off x="5880277" y="2276448"/>
            <a:ext cx="5419898" cy="3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ko-KR" altLang="en-US" sz="1050" dirty="0">
                <a:latin typeface="+mn-ea"/>
              </a:rPr>
              <a:t>이번 시간에는 반복과 함수에 대해 알아보겠습니다</a:t>
            </a:r>
            <a:r>
              <a:rPr lang="en-US" altLang="ko-KR" sz="105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37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26850" y="700793"/>
            <a:ext cx="9852036" cy="4802076"/>
            <a:chOff x="2026850" y="700793"/>
            <a:chExt cx="9852036" cy="480207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4BBCA43-C57F-4538-ABCD-580BEB9427C6}"/>
                </a:ext>
              </a:extLst>
            </p:cNvPr>
            <p:cNvSpPr/>
            <p:nvPr/>
          </p:nvSpPr>
          <p:spPr>
            <a:xfrm>
              <a:off x="2026850" y="700793"/>
              <a:ext cx="9852036" cy="48020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294170" y="1902784"/>
              <a:ext cx="9232478" cy="3210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순차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561632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259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그려진 그림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1902D1-69F8-4A36-A27A-925519AD93C5}"/>
              </a:ext>
            </a:extLst>
          </p:cNvPr>
          <p:cNvSpPr/>
          <p:nvPr/>
        </p:nvSpPr>
        <p:spPr>
          <a:xfrm>
            <a:off x="2118333" y="1302160"/>
            <a:ext cx="5455128" cy="54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아래 표는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숫자만으로 어떤 그림을 숨겨 놓았습니다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숨겨진 그림을 찾아봅시다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871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9D01756-924A-4E1C-8EBA-B243F3CA2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0008" y="2084241"/>
            <a:ext cx="3895725" cy="21621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4BF343F-78DE-459E-A440-13944B94A8DA}"/>
              </a:ext>
            </a:extLst>
          </p:cNvPr>
          <p:cNvSpPr/>
          <p:nvPr/>
        </p:nvSpPr>
        <p:spPr>
          <a:xfrm>
            <a:off x="3987751" y="4436575"/>
            <a:ext cx="2580237" cy="416459"/>
          </a:xfrm>
          <a:prstGeom prst="rect">
            <a:avLst/>
          </a:prstGeom>
          <a:solidFill>
            <a:srgbClr val="4DC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0967FD-9751-48A9-940D-DE4919AB4B44}"/>
              </a:ext>
            </a:extLst>
          </p:cNvPr>
          <p:cNvSpPr/>
          <p:nvPr/>
        </p:nvSpPr>
        <p:spPr>
          <a:xfrm>
            <a:off x="4272934" y="4471518"/>
            <a:ext cx="2064492" cy="351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B0D134D-B23E-4BD6-B12E-D15EC3492569}"/>
              </a:ext>
            </a:extLst>
          </p:cNvPr>
          <p:cNvSpPr/>
          <p:nvPr/>
        </p:nvSpPr>
        <p:spPr>
          <a:xfrm>
            <a:off x="8449713" y="2015879"/>
            <a:ext cx="2580237" cy="2807467"/>
          </a:xfrm>
          <a:prstGeom prst="rect">
            <a:avLst/>
          </a:prstGeom>
          <a:solidFill>
            <a:srgbClr val="4DC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1649DA7-CB2D-436A-9D94-8EBD75FA40B4}"/>
              </a:ext>
            </a:extLst>
          </p:cNvPr>
          <p:cNvSpPr/>
          <p:nvPr/>
        </p:nvSpPr>
        <p:spPr>
          <a:xfrm>
            <a:off x="8707585" y="2199363"/>
            <a:ext cx="2064492" cy="351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하트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1D0598F-DD0A-4376-87B8-481ACFEF2FEA}"/>
              </a:ext>
            </a:extLst>
          </p:cNvPr>
          <p:cNvSpPr/>
          <p:nvPr/>
        </p:nvSpPr>
        <p:spPr>
          <a:xfrm>
            <a:off x="8714169" y="2750003"/>
            <a:ext cx="2064492" cy="351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B428BE-F496-4EF8-A5ED-ACB31178F448}"/>
              </a:ext>
            </a:extLst>
          </p:cNvPr>
          <p:cNvSpPr/>
          <p:nvPr/>
        </p:nvSpPr>
        <p:spPr>
          <a:xfrm>
            <a:off x="8707585" y="3332230"/>
            <a:ext cx="2064492" cy="351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집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C8715D4-E5E3-464A-B6EF-58C40E75C136}"/>
              </a:ext>
            </a:extLst>
          </p:cNvPr>
          <p:cNvSpPr/>
          <p:nvPr/>
        </p:nvSpPr>
        <p:spPr>
          <a:xfrm>
            <a:off x="8714169" y="3967942"/>
            <a:ext cx="2064492" cy="351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책상</a:t>
            </a:r>
          </a:p>
        </p:txBody>
      </p:sp>
    </p:spTree>
    <p:extLst>
      <p:ext uri="{BB962C8B-B14F-4D97-AF65-F5344CB8AC3E}">
        <p14:creationId xmlns:p14="http://schemas.microsoft.com/office/powerpoint/2010/main" val="329554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26850" y="700792"/>
            <a:ext cx="9852036" cy="5234735"/>
            <a:chOff x="2026850" y="700793"/>
            <a:chExt cx="9852036" cy="480207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4BBCA43-C57F-4538-ABCD-580BEB9427C6}"/>
                </a:ext>
              </a:extLst>
            </p:cNvPr>
            <p:cNvSpPr/>
            <p:nvPr/>
          </p:nvSpPr>
          <p:spPr>
            <a:xfrm>
              <a:off x="2026850" y="700793"/>
              <a:ext cx="9852036" cy="48020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294170" y="1902784"/>
              <a:ext cx="9232478" cy="3210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순차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561632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259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흑백 이미지와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pixel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1902D1-69F8-4A36-A27A-925519AD93C5}"/>
              </a:ext>
            </a:extLst>
          </p:cNvPr>
          <p:cNvSpPr/>
          <p:nvPr/>
        </p:nvSpPr>
        <p:spPr>
          <a:xfrm>
            <a:off x="2118333" y="1302160"/>
            <a:ext cx="5455128" cy="791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흑백 이미지는 흰색과 검정색의 단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색 있습니다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컴퓨터는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흰색으로 나타내고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검은색으로 나타내 그림을 흑백 이미지로 표현합니다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이때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칸의 숫자를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pixel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이라고 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871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9D01756-924A-4E1C-8EBA-B243F3CA2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0788" y="2347911"/>
            <a:ext cx="3895725" cy="2162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0DB04D-FB55-42BF-9518-34229BF8A3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8474" y="2324098"/>
            <a:ext cx="3933825" cy="220980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1D96BFC-D60A-4782-8F01-66C7B29C89B5}"/>
              </a:ext>
            </a:extLst>
          </p:cNvPr>
          <p:cNvSpPr/>
          <p:nvPr/>
        </p:nvSpPr>
        <p:spPr>
          <a:xfrm>
            <a:off x="6411021" y="3043877"/>
            <a:ext cx="1041148" cy="760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C733EFF-8BDB-4B48-A21B-9B1A912EEEE9}"/>
              </a:ext>
            </a:extLst>
          </p:cNvPr>
          <p:cNvSpPr/>
          <p:nvPr/>
        </p:nvSpPr>
        <p:spPr>
          <a:xfrm>
            <a:off x="7418474" y="4262304"/>
            <a:ext cx="359553" cy="226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5F36C8A-EE2D-41E3-9A44-93C52B875879}"/>
              </a:ext>
            </a:extLst>
          </p:cNvPr>
          <p:cNvCxnSpPr>
            <a:stCxn id="47" idx="2"/>
          </p:cNvCxnSpPr>
          <p:nvPr/>
        </p:nvCxnSpPr>
        <p:spPr>
          <a:xfrm flipH="1">
            <a:off x="7598250" y="4488641"/>
            <a:ext cx="1" cy="3549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313EA9-3B45-4687-B23A-A9461029089F}"/>
              </a:ext>
            </a:extLst>
          </p:cNvPr>
          <p:cNvSpPr txBox="1"/>
          <p:nvPr/>
        </p:nvSpPr>
        <p:spPr>
          <a:xfrm>
            <a:off x="7242772" y="4816640"/>
            <a:ext cx="95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 pixel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66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26850" y="700792"/>
            <a:ext cx="9852036" cy="5234735"/>
            <a:chOff x="2026850" y="700793"/>
            <a:chExt cx="9852036" cy="480207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4BBCA43-C57F-4538-ABCD-580BEB9427C6}"/>
                </a:ext>
              </a:extLst>
            </p:cNvPr>
            <p:cNvSpPr/>
            <p:nvPr/>
          </p:nvSpPr>
          <p:spPr>
            <a:xfrm>
              <a:off x="2026850" y="700793"/>
              <a:ext cx="9852036" cy="48020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294170" y="1902784"/>
              <a:ext cx="9232478" cy="3210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순차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561632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259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Practice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1902D1-69F8-4A36-A27A-925519AD93C5}"/>
              </a:ext>
            </a:extLst>
          </p:cNvPr>
          <p:cNvSpPr/>
          <p:nvPr/>
        </p:nvSpPr>
        <p:spPr>
          <a:xfrm>
            <a:off x="2118333" y="1302160"/>
            <a:ext cx="5455128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흑백 이미지를 보고 컴퓨터가 저장하고 있는 형태를 맞춰봅시다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871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7B0B495B-1878-42ED-BFE7-DEB806A66E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2705" y="2364652"/>
            <a:ext cx="3343275" cy="2628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4924DE-6F5F-4554-B532-CA27223526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6442" y="2347580"/>
            <a:ext cx="3700144" cy="2645972"/>
          </a:xfrm>
          <a:prstGeom prst="rect">
            <a:avLst/>
          </a:prstGeom>
        </p:spPr>
      </p:pic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9A26B591-F992-4B6E-808F-E90EE4B13D82}"/>
              </a:ext>
            </a:extLst>
          </p:cNvPr>
          <p:cNvSpPr/>
          <p:nvPr/>
        </p:nvSpPr>
        <p:spPr>
          <a:xfrm>
            <a:off x="6126022" y="3343056"/>
            <a:ext cx="1041148" cy="760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06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26850" y="700792"/>
            <a:ext cx="9852036" cy="5234735"/>
            <a:chOff x="2026850" y="700793"/>
            <a:chExt cx="9852036" cy="480207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4BBCA43-C57F-4538-ABCD-580BEB9427C6}"/>
                </a:ext>
              </a:extLst>
            </p:cNvPr>
            <p:cNvSpPr/>
            <p:nvPr/>
          </p:nvSpPr>
          <p:spPr>
            <a:xfrm>
              <a:off x="2026850" y="700793"/>
              <a:ext cx="9852036" cy="48020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294170" y="1902784"/>
              <a:ext cx="9232478" cy="3210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순차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561632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259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Practice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1902D1-69F8-4A36-A27A-925519AD93C5}"/>
              </a:ext>
            </a:extLst>
          </p:cNvPr>
          <p:cNvSpPr/>
          <p:nvPr/>
        </p:nvSpPr>
        <p:spPr>
          <a:xfrm>
            <a:off x="2118333" y="1302160"/>
            <a:ext cx="5455128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로된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이미지를 그려봅시다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871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44924DE-6F5F-4554-B532-CA27223526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5793" y="2428721"/>
            <a:ext cx="3700144" cy="26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0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26850" y="700792"/>
            <a:ext cx="9852036" cy="5234735"/>
            <a:chOff x="2026850" y="700793"/>
            <a:chExt cx="9852036" cy="480207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4BBCA43-C57F-4538-ABCD-580BEB9427C6}"/>
                </a:ext>
              </a:extLst>
            </p:cNvPr>
            <p:cNvSpPr/>
            <p:nvPr/>
          </p:nvSpPr>
          <p:spPr>
            <a:xfrm>
              <a:off x="2026850" y="700793"/>
              <a:ext cx="9852036" cy="48020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294170" y="1902784"/>
              <a:ext cx="9232478" cy="3210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순차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561632"/>
              <a:ext cx="8438584" cy="5270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pixel</a:t>
              </a: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을 작게 그릴수록 어떤 그림인지 알아보기 쉬워집니다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  <a:defRPr lang="ko-KR" altLang="en-US"/>
              </a:pP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같은 그림을 표현해도 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pixel</a:t>
              </a: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을 작게 그려 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pixel</a:t>
              </a: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수를 늘릴 수록 이미지를 잘 표현할 수 있습니다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259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Practice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1902D1-69F8-4A36-A27A-925519AD93C5}"/>
              </a:ext>
            </a:extLst>
          </p:cNvPr>
          <p:cNvSpPr/>
          <p:nvPr/>
        </p:nvSpPr>
        <p:spPr>
          <a:xfrm>
            <a:off x="2118333" y="1302160"/>
            <a:ext cx="5455128" cy="54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컴퓨터가 저장하고 있는 흑백 이미지에서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생략하고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 보여주고 있습니다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어떤 그림을 저장하고 있는지 맞춰봅시다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871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7B0B495B-1878-42ED-BFE7-DEB806A66E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2705" y="2364652"/>
            <a:ext cx="3343275" cy="26289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C56157B2-176E-4637-876B-37D077BBFA87}"/>
              </a:ext>
            </a:extLst>
          </p:cNvPr>
          <p:cNvSpPr/>
          <p:nvPr/>
        </p:nvSpPr>
        <p:spPr>
          <a:xfrm>
            <a:off x="8449713" y="2279177"/>
            <a:ext cx="2580237" cy="2807467"/>
          </a:xfrm>
          <a:prstGeom prst="rect">
            <a:avLst/>
          </a:prstGeom>
          <a:solidFill>
            <a:srgbClr val="4DC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A84D881-F8BC-4D04-9F0C-71E949D7BCA6}"/>
              </a:ext>
            </a:extLst>
          </p:cNvPr>
          <p:cNvSpPr/>
          <p:nvPr/>
        </p:nvSpPr>
        <p:spPr>
          <a:xfrm>
            <a:off x="8707585" y="2462661"/>
            <a:ext cx="2064492" cy="351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하트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C811DC-C9A7-4001-A044-A4D131E947EB}"/>
              </a:ext>
            </a:extLst>
          </p:cNvPr>
          <p:cNvSpPr/>
          <p:nvPr/>
        </p:nvSpPr>
        <p:spPr>
          <a:xfrm>
            <a:off x="8714169" y="3013301"/>
            <a:ext cx="2064492" cy="351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CCC3DBC-A337-4DC2-89D3-A5E1C12E9F0D}"/>
              </a:ext>
            </a:extLst>
          </p:cNvPr>
          <p:cNvSpPr/>
          <p:nvPr/>
        </p:nvSpPr>
        <p:spPr>
          <a:xfrm>
            <a:off x="8707585" y="3595528"/>
            <a:ext cx="2064492" cy="351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집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211E8C8-2A62-45EC-A8A0-3BBB4DB40447}"/>
              </a:ext>
            </a:extLst>
          </p:cNvPr>
          <p:cNvSpPr/>
          <p:nvPr/>
        </p:nvSpPr>
        <p:spPr>
          <a:xfrm>
            <a:off x="8714169" y="4231240"/>
            <a:ext cx="2064492" cy="351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책상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6601E2-E429-4BA8-B335-B41FE8827E22}"/>
              </a:ext>
            </a:extLst>
          </p:cNvPr>
          <p:cNvSpPr/>
          <p:nvPr/>
        </p:nvSpPr>
        <p:spPr>
          <a:xfrm>
            <a:off x="4463358" y="2204537"/>
            <a:ext cx="2716040" cy="10275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404A1-F963-4EA3-8ECA-5CE618DBEC93}"/>
              </a:ext>
            </a:extLst>
          </p:cNvPr>
          <p:cNvSpPr txBox="1"/>
          <p:nvPr/>
        </p:nvSpPr>
        <p:spPr>
          <a:xfrm>
            <a:off x="4754029" y="2281673"/>
            <a:ext cx="2246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숫자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로만 그려진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Pixel </a:t>
            </a:r>
            <a:r>
              <a:rPr lang="ko-KR" altLang="en-US" dirty="0">
                <a:solidFill>
                  <a:srgbClr val="FF0000"/>
                </a:solidFill>
              </a:rPr>
              <a:t>수가 상당히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많은 이미지로 대체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E5EB192-C7B0-4C28-B793-EC32399E790E}"/>
              </a:ext>
            </a:extLst>
          </p:cNvPr>
          <p:cNvCxnSpPr/>
          <p:nvPr/>
        </p:nvCxnSpPr>
        <p:spPr>
          <a:xfrm>
            <a:off x="3533869" y="5242187"/>
            <a:ext cx="2562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ACB186A7-1EFC-467A-8A4B-89DFA07DC5D6}"/>
              </a:ext>
            </a:extLst>
          </p:cNvPr>
          <p:cNvSpPr/>
          <p:nvPr/>
        </p:nvSpPr>
        <p:spPr>
          <a:xfrm>
            <a:off x="3590682" y="5114915"/>
            <a:ext cx="226337" cy="232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AC238C-B3E2-48D7-B80C-8C59D550D042}"/>
              </a:ext>
            </a:extLst>
          </p:cNvPr>
          <p:cNvSpPr txBox="1"/>
          <p:nvPr/>
        </p:nvSpPr>
        <p:spPr>
          <a:xfrm>
            <a:off x="2394608" y="5032683"/>
            <a:ext cx="120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Pixel </a:t>
            </a:r>
            <a:r>
              <a:rPr lang="ko-KR" altLang="en-US" dirty="0"/>
              <a:t>개수</a:t>
            </a:r>
          </a:p>
        </p:txBody>
      </p:sp>
    </p:spTree>
    <p:extLst>
      <p:ext uri="{BB962C8B-B14F-4D97-AF65-F5344CB8AC3E}">
        <p14:creationId xmlns:p14="http://schemas.microsoft.com/office/powerpoint/2010/main" val="1320868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37930</TotalTime>
  <Words>2364</Words>
  <Application>Microsoft Office PowerPoint</Application>
  <PresentationFormat>와이드스크린</PresentationFormat>
  <Paragraphs>894</Paragraphs>
  <Slides>19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나눔고딕</vt:lpstr>
      <vt:lpstr>맑은 고딕</vt:lpstr>
      <vt:lpstr>맑은 고딕 (본문)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user</cp:lastModifiedBy>
  <cp:revision>1953</cp:revision>
  <cp:lastPrinted>2020-10-21T06:42:27Z</cp:lastPrinted>
  <dcterms:created xsi:type="dcterms:W3CDTF">2020-07-07T06:56:07Z</dcterms:created>
  <dcterms:modified xsi:type="dcterms:W3CDTF">2021-01-28T09:38:02Z</dcterms:modified>
</cp:coreProperties>
</file>