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811" r:id="rId2"/>
    <p:sldId id="263" r:id="rId3"/>
    <p:sldId id="592" r:id="rId4"/>
    <p:sldId id="593" r:id="rId5"/>
    <p:sldId id="996" r:id="rId6"/>
    <p:sldId id="997" r:id="rId7"/>
    <p:sldId id="999" r:id="rId8"/>
    <p:sldId id="1000" r:id="rId9"/>
    <p:sldId id="1004" r:id="rId10"/>
    <p:sldId id="1001" r:id="rId11"/>
    <p:sldId id="1002" r:id="rId12"/>
    <p:sldId id="1005" r:id="rId13"/>
    <p:sldId id="1006" r:id="rId14"/>
    <p:sldId id="1007" r:id="rId15"/>
    <p:sldId id="916" r:id="rId16"/>
    <p:sldId id="1010" r:id="rId17"/>
    <p:sldId id="1008" r:id="rId18"/>
    <p:sldId id="1009" r:id="rId19"/>
    <p:sldId id="948" r:id="rId20"/>
    <p:sldId id="1011" r:id="rId21"/>
    <p:sldId id="1012" r:id="rId22"/>
    <p:sldId id="1017" r:id="rId23"/>
    <p:sldId id="1013" r:id="rId24"/>
    <p:sldId id="1015" r:id="rId25"/>
    <p:sldId id="1014" r:id="rId26"/>
    <p:sldId id="1016" r:id="rId27"/>
    <p:sldId id="1018" r:id="rId28"/>
    <p:sldId id="1019" r:id="rId29"/>
    <p:sldId id="1020" r:id="rId30"/>
  </p:sldIdLst>
  <p:sldSz cx="12192000" cy="6858000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52BE9BA6-6B88-4C4B-B393-B59A9EFD5FFA}">
          <p14:sldIdLst>
            <p14:sldId id="811"/>
            <p14:sldId id="263"/>
          </p14:sldIdLst>
        </p14:section>
        <p14:section name="00. Intro" id="{A65421C7-FD42-4A8D-BB9E-6672D588A54A}">
          <p14:sldIdLst>
            <p14:sldId id="592"/>
            <p14:sldId id="593"/>
          </p14:sldIdLst>
        </p14:section>
        <p14:section name="01.Overview" id="{391D4A69-66C9-4E69-9037-239619BE2348}">
          <p14:sldIdLst>
            <p14:sldId id="996"/>
          </p14:sldIdLst>
        </p14:section>
        <p14:section name="02. 비슷하다는 무엇일까?" id="{5812C5FF-86C7-4A49-B165-99BED5E1C7D1}">
          <p14:sldIdLst>
            <p14:sldId id="997"/>
            <p14:sldId id="999"/>
            <p14:sldId id="1000"/>
            <p14:sldId id="1004"/>
          </p14:sldIdLst>
        </p14:section>
        <p14:section name="03. KNN" id="{1BC7958B-E7AF-4438-A529-D06F2FC11B5D}">
          <p14:sldIdLst>
            <p14:sldId id="1001"/>
            <p14:sldId id="1002"/>
            <p14:sldId id="1005"/>
            <p14:sldId id="1006"/>
            <p14:sldId id="1007"/>
          </p14:sldIdLst>
        </p14:section>
        <p14:section name="04. KNN 구현" id="{A9962540-AE95-44E2-ABBC-2001467F4F9E}">
          <p14:sldIdLst>
            <p14:sldId id="916"/>
            <p14:sldId id="1010"/>
            <p14:sldId id="1008"/>
            <p14:sldId id="1009"/>
            <p14:sldId id="948"/>
            <p14:sldId id="1011"/>
          </p14:sldIdLst>
        </p14:section>
        <p14:section name="05. 평가" id="{D7B91F50-461D-4658-9746-0C355EF0D48C}">
          <p14:sldIdLst>
            <p14:sldId id="1012"/>
            <p14:sldId id="1017"/>
            <p14:sldId id="1013"/>
            <p14:sldId id="1015"/>
            <p14:sldId id="1014"/>
            <p14:sldId id="1016"/>
          </p14:sldIdLst>
        </p14:section>
        <p14:section name="06. KNN의 활용" id="{AAAB0EBE-FD6A-427E-9B7F-563A3110322C}">
          <p14:sldIdLst>
            <p14:sldId id="1018"/>
            <p14:sldId id="1019"/>
            <p14:sldId id="1020"/>
          </p14:sldIdLst>
        </p14:section>
        <p14:section name="02. 반복적 프로그래밍" id="{FDE286B6-89C2-411A-81D2-C57592EADFAE}">
          <p14:sldIdLst/>
        </p14:section>
        <p14:section name="03. 함수" id="{0B3D4709-D70F-4642-AB0E-72B5455A2AC0}">
          <p14:sldIdLst/>
        </p14:section>
        <p14:section name="04. 함수형 프로그래밍" id="{0C04D13B-2B11-4CDC-AEA1-FC567EAA7E3E}">
          <p14:sldIdLst/>
        </p14:section>
        <p14:section name="08. Challenge" id="{999AD048-7FE0-4F01-BC57-8B1667ADC683}">
          <p14:sldIdLst/>
        </p14:section>
        <p14:section name="09. Quiz" id="{10090855-EE2C-40C3-A40B-006098692723}">
          <p14:sldIdLst/>
        </p14:section>
        <p14:section name="제목 없는 구역" id="{ED619AF8-F24B-411F-BA94-6C864256A28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씨큐브코딩" initials="씨" lastIdx="27" clrIdx="0">
    <p:extLst>
      <p:ext uri="{19B8F6BF-5375-455C-9EA6-DF929625EA0E}">
        <p15:presenceInfo xmlns:p15="http://schemas.microsoft.com/office/powerpoint/2012/main" userId="7ce1c1d57c01c487" providerId="Windows Live"/>
      </p:ext>
    </p:extLst>
  </p:cmAuthor>
  <p:cmAuthor id="2" name="soo" initials="s" lastIdx="18" clrIdx="1">
    <p:extLst>
      <p:ext uri="{19B8F6BF-5375-455C-9EA6-DF929625EA0E}">
        <p15:presenceInfo xmlns:p15="http://schemas.microsoft.com/office/powerpoint/2012/main" userId="soo" providerId="None"/>
      </p:ext>
    </p:extLst>
  </p:cmAuthor>
  <p:cmAuthor id="3" name="user" initials="u" lastIdx="35" clrIdx="2">
    <p:extLst>
      <p:ext uri="{19B8F6BF-5375-455C-9EA6-DF929625EA0E}">
        <p15:presenceInfo xmlns:p15="http://schemas.microsoft.com/office/powerpoint/2012/main" userId="user" providerId="None"/>
      </p:ext>
    </p:extLst>
  </p:cmAuthor>
  <p:cmAuthor id="4" name=" " initials="" lastIdx="1" clrIdx="3">
    <p:extLst>
      <p:ext uri="{19B8F6BF-5375-455C-9EA6-DF929625EA0E}">
        <p15:presenceInfo xmlns:p15="http://schemas.microsoft.com/office/powerpoint/2012/main" userId="d73ae2afa58823c5" providerId="Windows Live"/>
      </p:ext>
    </p:extLst>
  </p:cmAuthor>
  <p:cmAuthor id="5" name="김현진" initials="김" lastIdx="3" clrIdx="4">
    <p:extLst>
      <p:ext uri="{19B8F6BF-5375-455C-9EA6-DF929625EA0E}">
        <p15:presenceInfo xmlns:p15="http://schemas.microsoft.com/office/powerpoint/2012/main" userId="김현진" providerId="None"/>
      </p:ext>
    </p:extLst>
  </p:cmAuthor>
  <p:cmAuthor id="6" name="김 현진" initials="김현" lastIdx="2" clrIdx="5">
    <p:extLst>
      <p:ext uri="{19B8F6BF-5375-455C-9EA6-DF929625EA0E}">
        <p15:presenceInfo xmlns:p15="http://schemas.microsoft.com/office/powerpoint/2012/main" userId="70cd9b3f293b9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C2D7"/>
    <a:srgbClr val="F5FBFC"/>
    <a:srgbClr val="FFFFFF"/>
    <a:srgbClr val="F5F9FD"/>
    <a:srgbClr val="5B9BD5"/>
    <a:srgbClr val="9DC2D4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1899" autoAdjust="0"/>
  </p:normalViewPr>
  <p:slideViewPr>
    <p:cSldViewPr snapToGrid="0">
      <p:cViewPr varScale="1">
        <p:scale>
          <a:sx n="106" d="100"/>
          <a:sy n="106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I\git_KNN\testcase\clother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I\git_KNN\testcase\clothe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I\git_KNN\testcase\clothe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clother_size!$C$4:$C$6</c:f>
              <c:strCache>
                <c:ptCount val="3"/>
                <c:pt idx="0">
                  <c:v>M</c:v>
                </c:pt>
                <c:pt idx="1">
                  <c:v>M</c:v>
                </c:pt>
                <c:pt idx="2">
                  <c:v>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clother_size!$A$4:$A$6</c:f>
              <c:numCache>
                <c:formatCode>General</c:formatCode>
                <c:ptCount val="3"/>
                <c:pt idx="0">
                  <c:v>54</c:v>
                </c:pt>
                <c:pt idx="1">
                  <c:v>52</c:v>
                </c:pt>
                <c:pt idx="2">
                  <c:v>62</c:v>
                </c:pt>
              </c:numCache>
            </c:numRef>
          </c:xVal>
          <c:yVal>
            <c:numRef>
              <c:f>clother_size!$B$4:$B$6</c:f>
              <c:numCache>
                <c:formatCode>General</c:formatCode>
                <c:ptCount val="3"/>
                <c:pt idx="0">
                  <c:v>157.47999999999999</c:v>
                </c:pt>
                <c:pt idx="1">
                  <c:v>154.94</c:v>
                </c:pt>
                <c:pt idx="2">
                  <c:v>162.66999999999999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9B-4554-BAC6-D088231EBF2C}"/>
            </c:ext>
          </c:extLst>
        </c:ser>
        <c:ser>
          <c:idx val="0"/>
          <c:order val="1"/>
          <c:tx>
            <c:strRef>
              <c:f>clother_size!$C$2:$C$3</c:f>
              <c:strCache>
                <c:ptCount val="2"/>
                <c:pt idx="0">
                  <c:v>L</c:v>
                </c:pt>
                <c:pt idx="1">
                  <c:v>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clother_size!$A$2:$A$3</c:f>
              <c:numCache>
                <c:formatCode>General</c:formatCode>
                <c:ptCount val="2"/>
                <c:pt idx="0">
                  <c:v>65</c:v>
                </c:pt>
                <c:pt idx="1">
                  <c:v>63</c:v>
                </c:pt>
              </c:numCache>
            </c:numRef>
          </c:xVal>
          <c:yVal>
            <c:numRef>
              <c:f>clother_size!$B$2:$B$3</c:f>
              <c:numCache>
                <c:formatCode>General</c:formatCode>
                <c:ptCount val="2"/>
                <c:pt idx="0">
                  <c:v>170.18</c:v>
                </c:pt>
                <c:pt idx="1">
                  <c:v>168.01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39B-4554-BAC6-D088231EB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934671"/>
        <c:axId val="1931803679"/>
      </c:scatterChart>
      <c:valAx>
        <c:axId val="1683934671"/>
        <c:scaling>
          <c:orientation val="minMax"/>
          <c:min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1803679"/>
        <c:crosses val="autoZero"/>
        <c:crossBetween val="midCat"/>
      </c:valAx>
      <c:valAx>
        <c:axId val="1931803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39346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clother!$D$4:$D$6</c:f>
              <c:strCache>
                <c:ptCount val="3"/>
                <c:pt idx="0">
                  <c:v>M</c:v>
                </c:pt>
                <c:pt idx="1">
                  <c:v>M</c:v>
                </c:pt>
                <c:pt idx="2">
                  <c:v>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clother!$B$4:$B$6</c:f>
              <c:numCache>
                <c:formatCode>General</c:formatCode>
                <c:ptCount val="3"/>
                <c:pt idx="0">
                  <c:v>54</c:v>
                </c:pt>
                <c:pt idx="1">
                  <c:v>52</c:v>
                </c:pt>
                <c:pt idx="2">
                  <c:v>62</c:v>
                </c:pt>
              </c:numCache>
            </c:numRef>
          </c:xVal>
          <c:yVal>
            <c:numRef>
              <c:f>clother!$C$4:$C$6</c:f>
              <c:numCache>
                <c:formatCode>General</c:formatCode>
                <c:ptCount val="3"/>
                <c:pt idx="0">
                  <c:v>157.47999999999999</c:v>
                </c:pt>
                <c:pt idx="1">
                  <c:v>154.94</c:v>
                </c:pt>
                <c:pt idx="2">
                  <c:v>162.66999999999999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9B-4554-BAC6-D088231EBF2C}"/>
            </c:ext>
          </c:extLst>
        </c:ser>
        <c:ser>
          <c:idx val="0"/>
          <c:order val="1"/>
          <c:tx>
            <c:strRef>
              <c:f>clother!$D$2:$D$3</c:f>
              <c:strCache>
                <c:ptCount val="2"/>
                <c:pt idx="0">
                  <c:v>L</c:v>
                </c:pt>
                <c:pt idx="1">
                  <c:v>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clother!$B$2:$B$3</c:f>
              <c:numCache>
                <c:formatCode>General</c:formatCode>
                <c:ptCount val="2"/>
                <c:pt idx="0">
                  <c:v>65</c:v>
                </c:pt>
                <c:pt idx="1">
                  <c:v>63</c:v>
                </c:pt>
              </c:numCache>
            </c:numRef>
          </c:xVal>
          <c:yVal>
            <c:numRef>
              <c:f>clother!$C$2:$C$3</c:f>
              <c:numCache>
                <c:formatCode>General</c:formatCode>
                <c:ptCount val="2"/>
                <c:pt idx="0">
                  <c:v>170.18</c:v>
                </c:pt>
                <c:pt idx="1">
                  <c:v>168.01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39B-4554-BAC6-D088231EB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934671"/>
        <c:axId val="1931803679"/>
      </c:scatterChart>
      <c:valAx>
        <c:axId val="1683934671"/>
        <c:scaling>
          <c:orientation val="minMax"/>
          <c:min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1803679"/>
        <c:crosses val="autoZero"/>
        <c:crossBetween val="midCat"/>
      </c:valAx>
      <c:valAx>
        <c:axId val="1931803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39346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clother!$D$4:$D$6</c:f>
              <c:strCache>
                <c:ptCount val="3"/>
                <c:pt idx="0">
                  <c:v>M</c:v>
                </c:pt>
                <c:pt idx="1">
                  <c:v>M</c:v>
                </c:pt>
                <c:pt idx="2">
                  <c:v>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clother!$B$4:$B$6</c:f>
              <c:numCache>
                <c:formatCode>General</c:formatCode>
                <c:ptCount val="3"/>
                <c:pt idx="0">
                  <c:v>54</c:v>
                </c:pt>
                <c:pt idx="1">
                  <c:v>52</c:v>
                </c:pt>
                <c:pt idx="2">
                  <c:v>62</c:v>
                </c:pt>
              </c:numCache>
            </c:numRef>
          </c:xVal>
          <c:yVal>
            <c:numRef>
              <c:f>clother!$C$4:$C$6</c:f>
              <c:numCache>
                <c:formatCode>General</c:formatCode>
                <c:ptCount val="3"/>
                <c:pt idx="0">
                  <c:v>157.47999999999999</c:v>
                </c:pt>
                <c:pt idx="1">
                  <c:v>154.94</c:v>
                </c:pt>
                <c:pt idx="2">
                  <c:v>162.66999999999999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9B-4554-BAC6-D088231EBF2C}"/>
            </c:ext>
          </c:extLst>
        </c:ser>
        <c:ser>
          <c:idx val="0"/>
          <c:order val="1"/>
          <c:tx>
            <c:strRef>
              <c:f>clother!$D$2:$D$3</c:f>
              <c:strCache>
                <c:ptCount val="2"/>
                <c:pt idx="0">
                  <c:v>L</c:v>
                </c:pt>
                <c:pt idx="1">
                  <c:v>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clother!$B$2:$B$3</c:f>
              <c:numCache>
                <c:formatCode>General</c:formatCode>
                <c:ptCount val="2"/>
                <c:pt idx="0">
                  <c:v>65</c:v>
                </c:pt>
                <c:pt idx="1">
                  <c:v>63</c:v>
                </c:pt>
              </c:numCache>
            </c:numRef>
          </c:xVal>
          <c:yVal>
            <c:numRef>
              <c:f>clother!$C$2:$C$3</c:f>
              <c:numCache>
                <c:formatCode>General</c:formatCode>
                <c:ptCount val="2"/>
                <c:pt idx="0">
                  <c:v>170.18</c:v>
                </c:pt>
                <c:pt idx="1">
                  <c:v>168.01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39B-4554-BAC6-D088231EB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934671"/>
        <c:axId val="1931803679"/>
      </c:scatterChart>
      <c:valAx>
        <c:axId val="1683934671"/>
        <c:scaling>
          <c:orientation val="minMax"/>
          <c:min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1803679"/>
        <c:crosses val="autoZero"/>
        <c:crossBetween val="midCat"/>
      </c:valAx>
      <c:valAx>
        <c:axId val="1931803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39346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9" y="0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37A5F-3096-43F1-98D2-8CF1D387A2E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7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9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DA1A5-C7AE-4304-AB51-D1B1605F38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2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3:notes"/>
          <p:cNvSpPr txBox="1">
            <a:spLocks noGrp="1"/>
          </p:cNvSpPr>
          <p:nvPr>
            <p:ph type="body" idx="1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50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3:notes"/>
          <p:cNvSpPr txBox="1">
            <a:spLocks noGrp="1"/>
          </p:cNvSpPr>
          <p:nvPr>
            <p:ph type="body" idx="1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04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DA1A5-C7AE-4304-AB51-D1B1605F38C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536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DA1A5-C7AE-4304-AB51-D1B1605F38C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5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DA1A5-C7AE-4304-AB51-D1B1605F38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8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DA1A5-C7AE-4304-AB51-D1B1605F38C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7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3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47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90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8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21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98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81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3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75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5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7D9A-5B24-4FC5-8518-CCFBC6BC6EDB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3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Relationship Id="rId1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4.jpeg"/><Relationship Id="rId5" Type="http://schemas.openxmlformats.org/officeDocument/2006/relationships/image" Target="../media/image5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23A771A-9F40-423D-9EF0-A8D4E534C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01700"/>
              </p:ext>
            </p:extLst>
          </p:nvPr>
        </p:nvGraphicFramePr>
        <p:xfrm>
          <a:off x="471728" y="213360"/>
          <a:ext cx="3199013" cy="640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308441280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3287881112"/>
                    </a:ext>
                  </a:extLst>
                </a:gridCol>
                <a:gridCol w="2426852">
                  <a:extLst>
                    <a:ext uri="{9D8B030D-6E8A-4147-A177-3AD203B41FA5}">
                      <a16:colId xmlns:a16="http://schemas.microsoft.com/office/drawing/2014/main" val="2800088789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Review 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3651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60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Review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267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Overview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78004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594215"/>
                  </a:ext>
                </a:extLst>
              </a:tr>
              <a:tr h="174306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807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반복의 종류 이해하기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57194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:  </a:t>
                      </a:r>
                      <a:r>
                        <a:rPr lang="ko-KR" altLang="en-US" sz="900" dirty="0"/>
                        <a:t>반복의 종류 분류하기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721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while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1757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while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7078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while </a:t>
                      </a:r>
                      <a:r>
                        <a:rPr lang="ko-KR" altLang="en-US" sz="900" dirty="0"/>
                        <a:t>살펴보기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4311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1 : </a:t>
                      </a:r>
                      <a:r>
                        <a:rPr lang="ko-KR" altLang="en-US" sz="900" dirty="0"/>
                        <a:t>카운트다운 하기 </a:t>
                      </a: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97801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2 : </a:t>
                      </a:r>
                      <a:r>
                        <a:rPr lang="ko-KR" altLang="en-US" sz="900" dirty="0"/>
                        <a:t>운동장 달리기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292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3 : </a:t>
                      </a:r>
                      <a:r>
                        <a:rPr lang="ko-KR" altLang="en-US" sz="900" dirty="0"/>
                        <a:t>용돈 계산하기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7202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For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4679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for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8909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for </a:t>
                      </a:r>
                      <a:r>
                        <a:rPr lang="ko-KR" altLang="en-US" sz="900" dirty="0"/>
                        <a:t>살펴보기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4656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range()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1674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1 : </a:t>
                      </a:r>
                      <a:r>
                        <a:rPr lang="ko-KR" altLang="en-US" sz="900" dirty="0"/>
                        <a:t>카운트다운 하기 </a:t>
                      </a: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59319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Practice 2 : </a:t>
                      </a:r>
                      <a:r>
                        <a:rPr lang="ko-KR" altLang="en-US" sz="900" dirty="0"/>
                        <a:t>준비 운동하기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00433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3 : </a:t>
                      </a:r>
                      <a:r>
                        <a:rPr lang="ko-KR" altLang="en-US" sz="900" dirty="0"/>
                        <a:t>종이컵 쌓기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183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26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90156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len</a:t>
                      </a:r>
                      <a:r>
                        <a:rPr lang="en-US" altLang="ko-KR" sz="900" dirty="0"/>
                        <a:t>()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481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인덱스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0230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1 : </a:t>
                      </a:r>
                      <a:r>
                        <a:rPr lang="ko-KR" altLang="en-US" sz="900" dirty="0"/>
                        <a:t>카운트다운 하기 </a:t>
                      </a: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73762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2 : </a:t>
                      </a:r>
                      <a:r>
                        <a:rPr lang="ko-KR" altLang="en-US" sz="900" dirty="0"/>
                        <a:t>무지개 색 거꾸로 말하기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669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append() 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3642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AA23D9-D666-4922-A7B2-538914B07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56056"/>
              </p:ext>
            </p:extLst>
          </p:nvPr>
        </p:nvGraphicFramePr>
        <p:xfrm>
          <a:off x="4251345" y="441960"/>
          <a:ext cx="3455084" cy="617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305">
                  <a:extLst>
                    <a:ext uri="{9D8B030D-6E8A-4147-A177-3AD203B41FA5}">
                      <a16:colId xmlns:a16="http://schemas.microsoft.com/office/drawing/2014/main" val="1623739444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3825178910"/>
                    </a:ext>
                  </a:extLst>
                </a:gridCol>
                <a:gridCol w="2728211">
                  <a:extLst>
                    <a:ext uri="{9D8B030D-6E8A-4147-A177-3AD203B41FA5}">
                      <a16:colId xmlns:a16="http://schemas.microsoft.com/office/drawing/2014/main" val="896538905"/>
                    </a:ext>
                  </a:extLst>
                </a:gridCol>
              </a:tblGrid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3 : </a:t>
                      </a:r>
                      <a:r>
                        <a:rPr lang="ko-KR" altLang="en-US" sz="900" dirty="0"/>
                        <a:t>물품 수량 세기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4239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continue</a:t>
                      </a:r>
                      <a:r>
                        <a:rPr lang="ko-KR" altLang="en-US" sz="900" dirty="0"/>
                        <a:t>와</a:t>
                      </a:r>
                      <a:r>
                        <a:rPr lang="en-US" altLang="ko-KR" sz="900" dirty="0"/>
                        <a:t> break 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2178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continue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432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1 : </a:t>
                      </a:r>
                      <a:r>
                        <a:rPr lang="ko-KR" altLang="en-US" sz="900" dirty="0"/>
                        <a:t>허들 뛰어넘기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4080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break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183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2 : </a:t>
                      </a:r>
                      <a:r>
                        <a:rPr lang="ko-KR" altLang="en-US" sz="900" dirty="0"/>
                        <a:t>생각하는 숫자 맞추기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4772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3 : </a:t>
                      </a:r>
                      <a:r>
                        <a:rPr lang="ko-KR" altLang="en-US" sz="900" dirty="0"/>
                        <a:t>청소 당번 뽑기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25659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309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17343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함수 정의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16244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매개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0133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반환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950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함수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2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함수 호출 이해하기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34885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1 : </a:t>
                      </a:r>
                      <a:r>
                        <a:rPr lang="ko-KR" altLang="en-US" sz="900" dirty="0"/>
                        <a:t>인사하기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15114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2 : </a:t>
                      </a:r>
                      <a:r>
                        <a:rPr lang="ko-KR" altLang="en-US" sz="900" dirty="0"/>
                        <a:t>이름 붙여 인사하기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81112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3 : </a:t>
                      </a:r>
                      <a:r>
                        <a:rPr lang="ko-KR" altLang="en-US" sz="900" dirty="0"/>
                        <a:t>주사위 굴리기 </a:t>
                      </a: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996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4 : </a:t>
                      </a:r>
                      <a:r>
                        <a:rPr lang="ko-KR" altLang="en-US" sz="900" dirty="0"/>
                        <a:t>주사위 굴리기 </a:t>
                      </a:r>
                      <a:r>
                        <a:rPr lang="en-US" altLang="ko-KR" sz="900" dirty="0"/>
                        <a:t>2 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3631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전역 변수와 지역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621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전역 변수와 지역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8529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전역 변수 선언과 접근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525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전역 변수와 지역 변수의 이해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2565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: </a:t>
                      </a:r>
                      <a:r>
                        <a:rPr lang="ko-KR" altLang="en-US" sz="900" dirty="0"/>
                        <a:t>게임 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6534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7938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806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49626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5877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CAF76F8-5DF9-44AD-8171-B9C31C4F3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574926"/>
              </p:ext>
            </p:extLst>
          </p:nvPr>
        </p:nvGraphicFramePr>
        <p:xfrm>
          <a:off x="8287034" y="441960"/>
          <a:ext cx="3455084" cy="617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305">
                  <a:extLst>
                    <a:ext uri="{9D8B030D-6E8A-4147-A177-3AD203B41FA5}">
                      <a16:colId xmlns:a16="http://schemas.microsoft.com/office/drawing/2014/main" val="1623739444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3825178910"/>
                    </a:ext>
                  </a:extLst>
                </a:gridCol>
                <a:gridCol w="2728211">
                  <a:extLst>
                    <a:ext uri="{9D8B030D-6E8A-4147-A177-3AD203B41FA5}">
                      <a16:colId xmlns:a16="http://schemas.microsoft.com/office/drawing/2014/main" val="896538905"/>
                    </a:ext>
                  </a:extLst>
                </a:gridCol>
              </a:tblGrid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4239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Challenge 1 : </a:t>
                      </a:r>
                      <a:r>
                        <a:rPr lang="ko-KR" altLang="en-US" sz="900" dirty="0"/>
                        <a:t>비밀번호 맞추기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2178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Challenge 2 : </a:t>
                      </a:r>
                      <a:r>
                        <a:rPr lang="ko-KR" altLang="en-US" sz="900" dirty="0"/>
                        <a:t>혼내기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432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Challenge 3 : </a:t>
                      </a:r>
                      <a:r>
                        <a:rPr lang="ko-KR" altLang="en-US" sz="900" dirty="0"/>
                        <a:t>사탕 숨긴 손 맞추기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4080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Challenge 4 : </a:t>
                      </a:r>
                      <a:r>
                        <a:rPr lang="ko-KR" altLang="en-US" sz="900" dirty="0"/>
                        <a:t>전등 켜기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183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Challenge 5 : </a:t>
                      </a:r>
                      <a:r>
                        <a:rPr lang="ko-KR" altLang="en-US" sz="900" dirty="0"/>
                        <a:t>컴퓨터 게임 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4772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Challenge 6 : </a:t>
                      </a:r>
                      <a:r>
                        <a:rPr lang="ko-KR" altLang="en-US" sz="900" dirty="0"/>
                        <a:t>시험 평균 점수 구하기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25659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309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Quiz 1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17343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Quiz 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16244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Quiz 3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0133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Quiz 4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950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Quiz 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2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34885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Summary 1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15114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Summary 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81112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996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3631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621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8529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525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2565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6534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7938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806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49626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58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34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2026850" y="700793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94170" y="1902784"/>
            <a:ext cx="9232478" cy="383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나는 어떤 옷을 입는게 맞을까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259625" y="1230627"/>
            <a:ext cx="6051456" cy="79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 몸무게가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57,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키가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161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나는 어떤 친구와 같은 사이즈의 옷을 입어야 맞을까요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나랑 가장 체형이 비슷한 친구를 찾아봅시다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0" name="차트 59">
            <a:extLst>
              <a:ext uri="{FF2B5EF4-FFF2-40B4-BE49-F238E27FC236}">
                <a16:creationId xmlns:a16="http://schemas.microsoft.com/office/drawing/2014/main" id="{CA84AB77-709E-401C-9D88-61BBB75059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987364"/>
              </p:ext>
            </p:extLst>
          </p:nvPr>
        </p:nvGraphicFramePr>
        <p:xfrm>
          <a:off x="3796512" y="2051942"/>
          <a:ext cx="5827322" cy="342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4098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A00D801D-3AB7-4E3D-B86B-180C76545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4653481" y="4446325"/>
            <a:ext cx="434567" cy="672522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2D28AD5-908B-4067-8D60-777805BD53B0}"/>
              </a:ext>
            </a:extLst>
          </p:cNvPr>
          <p:cNvSpPr txBox="1"/>
          <p:nvPr/>
        </p:nvSpPr>
        <p:spPr>
          <a:xfrm>
            <a:off x="9235679" y="2247843"/>
            <a:ext cx="891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5</a:t>
            </a:r>
            <a:r>
              <a:rPr lang="ko-KR" altLang="en-US" sz="1100" dirty="0"/>
              <a:t>번</a:t>
            </a:r>
            <a:endParaRPr lang="en-US" altLang="ko-KR" sz="1100" dirty="0"/>
          </a:p>
          <a:p>
            <a:r>
              <a:rPr lang="ko-KR" altLang="en-US" sz="1100" dirty="0"/>
              <a:t>몸무게 </a:t>
            </a:r>
            <a:r>
              <a:rPr lang="en-US" altLang="ko-KR" sz="1100" dirty="0"/>
              <a:t>: 65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170.18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L</a:t>
            </a:r>
          </a:p>
        </p:txBody>
      </p:sp>
      <p:pic>
        <p:nvPicPr>
          <p:cNvPr id="62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D280A198-28C8-427C-B8B6-4FA87121C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8870887" y="2177144"/>
            <a:ext cx="434567" cy="672522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021C623A-5FD8-4654-B977-599436A87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8210922" y="2451322"/>
            <a:ext cx="434567" cy="672522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CF413EB6-70D7-401C-B554-B4EF7DCA1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5340010" y="4144618"/>
            <a:ext cx="434567" cy="67252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  <p:pic>
        <p:nvPicPr>
          <p:cNvPr id="65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12C5588E-CC4E-4532-94E2-0848CB9F5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7823328" y="3381664"/>
            <a:ext cx="434567" cy="672522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D7339A7-815E-4915-9629-829A55FBE535}"/>
              </a:ext>
            </a:extLst>
          </p:cNvPr>
          <p:cNvSpPr txBox="1"/>
          <p:nvPr/>
        </p:nvSpPr>
        <p:spPr>
          <a:xfrm>
            <a:off x="7390505" y="2231642"/>
            <a:ext cx="891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4</a:t>
            </a:r>
            <a:r>
              <a:rPr lang="ko-KR" altLang="en-US" sz="1100" dirty="0"/>
              <a:t>번</a:t>
            </a:r>
            <a:endParaRPr lang="en-US" altLang="ko-KR" sz="1100" dirty="0"/>
          </a:p>
          <a:p>
            <a:r>
              <a:rPr lang="ko-KR" altLang="en-US" sz="1100" dirty="0"/>
              <a:t>몸무게 </a:t>
            </a:r>
            <a:r>
              <a:rPr lang="en-US" altLang="ko-KR" sz="1100" dirty="0"/>
              <a:t>: 63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168.01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E827C5-2BA5-4A73-A4AF-BA9D4549C317}"/>
              </a:ext>
            </a:extLst>
          </p:cNvPr>
          <p:cNvSpPr txBox="1"/>
          <p:nvPr/>
        </p:nvSpPr>
        <p:spPr>
          <a:xfrm>
            <a:off x="7594815" y="4081790"/>
            <a:ext cx="891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3</a:t>
            </a:r>
            <a:r>
              <a:rPr lang="ko-KR" altLang="en-US" sz="1100" dirty="0"/>
              <a:t>번</a:t>
            </a:r>
            <a:endParaRPr lang="en-US" altLang="ko-KR" sz="1100" dirty="0"/>
          </a:p>
          <a:p>
            <a:r>
              <a:rPr lang="ko-KR" altLang="en-US" sz="1100" dirty="0"/>
              <a:t>몸무게 </a:t>
            </a:r>
            <a:r>
              <a:rPr lang="en-US" altLang="ko-KR" sz="1100" dirty="0"/>
              <a:t>: 62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162.67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3C8AD2-23AF-4E70-B325-5317863E889F}"/>
              </a:ext>
            </a:extLst>
          </p:cNvPr>
          <p:cNvSpPr txBox="1"/>
          <p:nvPr/>
        </p:nvSpPr>
        <p:spPr>
          <a:xfrm>
            <a:off x="5174389" y="3355519"/>
            <a:ext cx="891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번</a:t>
            </a:r>
            <a:endParaRPr lang="en-US" altLang="ko-KR" sz="1100" dirty="0"/>
          </a:p>
          <a:p>
            <a:r>
              <a:rPr lang="ko-KR" altLang="en-US" sz="1100" dirty="0"/>
              <a:t>몸무게 </a:t>
            </a:r>
            <a:r>
              <a:rPr lang="en-US" altLang="ko-KR" sz="1100" dirty="0"/>
              <a:t>: 54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157.48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D6CF73-EB01-4160-A179-CA5930DABAD9}"/>
              </a:ext>
            </a:extLst>
          </p:cNvPr>
          <p:cNvSpPr txBox="1"/>
          <p:nvPr/>
        </p:nvSpPr>
        <p:spPr>
          <a:xfrm>
            <a:off x="4402097" y="3697070"/>
            <a:ext cx="891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      1</a:t>
            </a:r>
            <a:r>
              <a:rPr lang="ko-KR" altLang="en-US" sz="1100" dirty="0"/>
              <a:t>번</a:t>
            </a:r>
            <a:endParaRPr lang="en-US" altLang="ko-KR" sz="1100" dirty="0"/>
          </a:p>
          <a:p>
            <a:r>
              <a:rPr lang="ko-KR" altLang="en-US" sz="1100" dirty="0"/>
              <a:t>몸무게 </a:t>
            </a:r>
            <a:r>
              <a:rPr lang="en-US" altLang="ko-KR" sz="1100" dirty="0"/>
              <a:t>: 52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154.94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M</a:t>
            </a:r>
          </a:p>
        </p:txBody>
      </p:sp>
      <p:pic>
        <p:nvPicPr>
          <p:cNvPr id="70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97ADFF7C-235B-48F0-9065-C324D0D8E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6266694" y="3681746"/>
            <a:ext cx="434567" cy="67252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E6128-99A6-4736-A978-249BBBD03C71}"/>
              </a:ext>
            </a:extLst>
          </p:cNvPr>
          <p:cNvSpPr/>
          <p:nvPr/>
        </p:nvSpPr>
        <p:spPr>
          <a:xfrm>
            <a:off x="7620000" y="699134"/>
            <a:ext cx="2835564" cy="1144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개의 사람 이미지들을 클릭할 수 있음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왼쪽에서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번째 이미지가 정답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76AC53-3E31-4C85-808E-154C99FED2D0}"/>
              </a:ext>
            </a:extLst>
          </p:cNvPr>
          <p:cNvSpPr txBox="1"/>
          <p:nvPr/>
        </p:nvSpPr>
        <p:spPr>
          <a:xfrm>
            <a:off x="6067206" y="4351699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나</a:t>
            </a:r>
            <a:endParaRPr lang="en-US" altLang="ko-KR" sz="1100" dirty="0"/>
          </a:p>
          <a:p>
            <a:r>
              <a:rPr lang="ko-KR" altLang="en-US" sz="1100" dirty="0"/>
              <a:t>몸무게 </a:t>
            </a:r>
            <a:r>
              <a:rPr lang="en-US" altLang="ko-KR" sz="1100" dirty="0"/>
              <a:t>: 57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161</a:t>
            </a:r>
          </a:p>
        </p:txBody>
      </p:sp>
    </p:spTree>
    <p:extLst>
      <p:ext uri="{BB962C8B-B14F-4D97-AF65-F5344CB8AC3E}">
        <p14:creationId xmlns:p14="http://schemas.microsoft.com/office/powerpoint/2010/main" val="178492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2026850" y="700793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94170" y="1902784"/>
            <a:ext cx="9232478" cy="383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나는 어떤 옷을 입는게 맞을까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259625" y="1230627"/>
            <a:ext cx="6051456" cy="79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나랑 비슷한 체형은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친구입니다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친구보다 내가 조금 더 커서 같은 사이즈여도 옷이 </a:t>
            </a:r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작을까봐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고민됩니다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내가 옷 사이즈를 좀 더 확실하게 고르기 위해선 어떻게 하는게 가장 적절한지 골라봅시다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0" name="차트 59">
            <a:extLst>
              <a:ext uri="{FF2B5EF4-FFF2-40B4-BE49-F238E27FC236}">
                <a16:creationId xmlns:a16="http://schemas.microsoft.com/office/drawing/2014/main" id="{CA84AB77-709E-401C-9D88-61BBB75059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73626"/>
              </p:ext>
            </p:extLst>
          </p:nvPr>
        </p:nvGraphicFramePr>
        <p:xfrm>
          <a:off x="2428116" y="2051490"/>
          <a:ext cx="5827322" cy="342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4098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A00D801D-3AB7-4E3D-B86B-180C76545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3285085" y="4445873"/>
            <a:ext cx="434567" cy="672522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2D28AD5-908B-4067-8D60-777805BD53B0}"/>
              </a:ext>
            </a:extLst>
          </p:cNvPr>
          <p:cNvSpPr txBox="1"/>
          <p:nvPr/>
        </p:nvSpPr>
        <p:spPr>
          <a:xfrm>
            <a:off x="7867283" y="1887714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몸무게 </a:t>
            </a:r>
            <a:r>
              <a:rPr lang="en-US" altLang="ko-KR" sz="1100" dirty="0"/>
              <a:t>: 65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170.18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L</a:t>
            </a:r>
          </a:p>
        </p:txBody>
      </p:sp>
      <p:pic>
        <p:nvPicPr>
          <p:cNvPr id="62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D280A198-28C8-427C-B8B6-4FA87121C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7502491" y="2176692"/>
            <a:ext cx="434567" cy="672522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021C623A-5FD8-4654-B977-599436A87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6842526" y="2450870"/>
            <a:ext cx="434567" cy="672522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CF413EB6-70D7-401C-B554-B4EF7DCA1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3971614" y="4144166"/>
            <a:ext cx="434567" cy="67252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  <p:pic>
        <p:nvPicPr>
          <p:cNvPr id="65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12C5588E-CC4E-4532-94E2-0848CB9F5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6454932" y="3381212"/>
            <a:ext cx="434567" cy="672522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D7339A7-815E-4915-9629-829A55FBE535}"/>
              </a:ext>
            </a:extLst>
          </p:cNvPr>
          <p:cNvSpPr txBox="1"/>
          <p:nvPr/>
        </p:nvSpPr>
        <p:spPr>
          <a:xfrm>
            <a:off x="6115826" y="2297764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몸무게 </a:t>
            </a:r>
            <a:r>
              <a:rPr lang="en-US" altLang="ko-KR" sz="1100" dirty="0"/>
              <a:t>: 63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168.01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E827C5-2BA5-4A73-A4AF-BA9D4549C317}"/>
              </a:ext>
            </a:extLst>
          </p:cNvPr>
          <p:cNvSpPr txBox="1"/>
          <p:nvPr/>
        </p:nvSpPr>
        <p:spPr>
          <a:xfrm>
            <a:off x="6937128" y="3417391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몸무게 </a:t>
            </a:r>
            <a:r>
              <a:rPr lang="en-US" altLang="ko-KR" sz="1100" dirty="0"/>
              <a:t>: 62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162.67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3C8AD2-23AF-4E70-B325-5317863E889F}"/>
              </a:ext>
            </a:extLst>
          </p:cNvPr>
          <p:cNvSpPr txBox="1"/>
          <p:nvPr/>
        </p:nvSpPr>
        <p:spPr>
          <a:xfrm>
            <a:off x="3758134" y="3614157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몸무게 </a:t>
            </a:r>
            <a:r>
              <a:rPr lang="en-US" altLang="ko-KR" sz="1100" dirty="0"/>
              <a:t>: 54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157.48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D6CF73-EB01-4160-A179-CA5930DABAD9}"/>
              </a:ext>
            </a:extLst>
          </p:cNvPr>
          <p:cNvSpPr txBox="1"/>
          <p:nvPr/>
        </p:nvSpPr>
        <p:spPr>
          <a:xfrm>
            <a:off x="3034550" y="3925202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몸무게 </a:t>
            </a:r>
            <a:r>
              <a:rPr lang="en-US" altLang="ko-KR" sz="1100" dirty="0"/>
              <a:t>: 52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154.94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M</a:t>
            </a:r>
          </a:p>
        </p:txBody>
      </p:sp>
      <p:pic>
        <p:nvPicPr>
          <p:cNvPr id="70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97ADFF7C-235B-48F0-9065-C324D0D8E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4898298" y="3681294"/>
            <a:ext cx="434567" cy="67252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1683E827-5065-42ED-AEA8-0477B3A4A079}"/>
              </a:ext>
            </a:extLst>
          </p:cNvPr>
          <p:cNvSpPr/>
          <p:nvPr/>
        </p:nvSpPr>
        <p:spPr>
          <a:xfrm>
            <a:off x="8243274" y="2466934"/>
            <a:ext cx="3211646" cy="2840380"/>
          </a:xfrm>
          <a:prstGeom prst="rect">
            <a:avLst/>
          </a:prstGeom>
          <a:solidFill>
            <a:srgbClr val="4DC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86E38F-75F9-47F5-B24D-1D4F01BA0E3A}"/>
              </a:ext>
            </a:extLst>
          </p:cNvPr>
          <p:cNvSpPr/>
          <p:nvPr/>
        </p:nvSpPr>
        <p:spPr>
          <a:xfrm>
            <a:off x="8629563" y="2637931"/>
            <a:ext cx="2040091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내 키를 줄인다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4367E38-76A3-42C1-835B-33BE6F6BDA58}"/>
              </a:ext>
            </a:extLst>
          </p:cNvPr>
          <p:cNvSpPr/>
          <p:nvPr/>
        </p:nvSpPr>
        <p:spPr>
          <a:xfrm>
            <a:off x="8555148" y="3389860"/>
            <a:ext cx="2768196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내가 다이어트를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43B8A5-9AE7-4F4B-BBC6-2484E9DF2700}"/>
              </a:ext>
            </a:extLst>
          </p:cNvPr>
          <p:cNvSpPr/>
          <p:nvPr/>
        </p:nvSpPr>
        <p:spPr>
          <a:xfrm>
            <a:off x="8534571" y="4144167"/>
            <a:ext cx="2817835" cy="972518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나랑 체형이 비슷한 친구 여럿의 사이즈를 확인한다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050CE0-8AD0-4362-9A86-D0B5BCC5935D}"/>
              </a:ext>
            </a:extLst>
          </p:cNvPr>
          <p:cNvSpPr txBox="1"/>
          <p:nvPr/>
        </p:nvSpPr>
        <p:spPr>
          <a:xfrm>
            <a:off x="4685314" y="4344766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나</a:t>
            </a:r>
            <a:endParaRPr lang="en-US" altLang="ko-KR" sz="1100" dirty="0"/>
          </a:p>
          <a:p>
            <a:r>
              <a:rPr lang="ko-KR" altLang="en-US" sz="1100" dirty="0"/>
              <a:t>몸무게 </a:t>
            </a:r>
            <a:r>
              <a:rPr lang="en-US" altLang="ko-KR" sz="1100" dirty="0"/>
              <a:t>: 57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161</a:t>
            </a:r>
          </a:p>
        </p:txBody>
      </p:sp>
    </p:spTree>
    <p:extLst>
      <p:ext uri="{BB962C8B-B14F-4D97-AF65-F5344CB8AC3E}">
        <p14:creationId xmlns:p14="http://schemas.microsoft.com/office/powerpoint/2010/main" val="275380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2026850" y="700793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94170" y="1902784"/>
            <a:ext cx="9232478" cy="383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나는 어떤 옷을 입는게 맞을까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259625" y="1230627"/>
            <a:ext cx="605145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나랑 체형이 비슷한 체형으로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명부터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명까지 고려해볼 때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 옷 사이즈는 어떻게 되는지 골라봅시다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0" name="차트 59">
            <a:extLst>
              <a:ext uri="{FF2B5EF4-FFF2-40B4-BE49-F238E27FC236}">
                <a16:creationId xmlns:a16="http://schemas.microsoft.com/office/drawing/2014/main" id="{CA84AB77-709E-401C-9D88-61BBB750593D}"/>
              </a:ext>
            </a:extLst>
          </p:cNvPr>
          <p:cNvGraphicFramePr>
            <a:graphicFrameLocks/>
          </p:cNvGraphicFramePr>
          <p:nvPr/>
        </p:nvGraphicFramePr>
        <p:xfrm>
          <a:off x="2428116" y="2051490"/>
          <a:ext cx="5827322" cy="342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4098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A00D801D-3AB7-4E3D-B86B-180C76545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3285085" y="4445873"/>
            <a:ext cx="434567" cy="672522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2D28AD5-908B-4067-8D60-777805BD53B0}"/>
              </a:ext>
            </a:extLst>
          </p:cNvPr>
          <p:cNvSpPr txBox="1"/>
          <p:nvPr/>
        </p:nvSpPr>
        <p:spPr>
          <a:xfrm>
            <a:off x="7867283" y="1887714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몸무게 </a:t>
            </a:r>
            <a:r>
              <a:rPr lang="en-US" altLang="ko-KR" sz="1100" dirty="0"/>
              <a:t>: 65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170.18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L</a:t>
            </a:r>
          </a:p>
        </p:txBody>
      </p:sp>
      <p:pic>
        <p:nvPicPr>
          <p:cNvPr id="62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D280A198-28C8-427C-B8B6-4FA87121C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7502491" y="2176692"/>
            <a:ext cx="434567" cy="672522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021C623A-5FD8-4654-B977-599436A87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6842526" y="2450870"/>
            <a:ext cx="434567" cy="672522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CF413EB6-70D7-401C-B554-B4EF7DCA1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3971614" y="4144166"/>
            <a:ext cx="434567" cy="67252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  <p:pic>
        <p:nvPicPr>
          <p:cNvPr id="65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12C5588E-CC4E-4532-94E2-0848CB9F5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6454932" y="3381212"/>
            <a:ext cx="434567" cy="672522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D7339A7-815E-4915-9629-829A55FBE535}"/>
              </a:ext>
            </a:extLst>
          </p:cNvPr>
          <p:cNvSpPr txBox="1"/>
          <p:nvPr/>
        </p:nvSpPr>
        <p:spPr>
          <a:xfrm>
            <a:off x="6115826" y="2297764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몸무게 </a:t>
            </a:r>
            <a:r>
              <a:rPr lang="en-US" altLang="ko-KR" sz="1100" dirty="0"/>
              <a:t>: 63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168.01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E827C5-2BA5-4A73-A4AF-BA9D4549C317}"/>
              </a:ext>
            </a:extLst>
          </p:cNvPr>
          <p:cNvSpPr txBox="1"/>
          <p:nvPr/>
        </p:nvSpPr>
        <p:spPr>
          <a:xfrm>
            <a:off x="6937128" y="3417391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몸무게 </a:t>
            </a:r>
            <a:r>
              <a:rPr lang="en-US" altLang="ko-KR" sz="1100" dirty="0"/>
              <a:t>: 62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162.67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3C8AD2-23AF-4E70-B325-5317863E889F}"/>
              </a:ext>
            </a:extLst>
          </p:cNvPr>
          <p:cNvSpPr txBox="1"/>
          <p:nvPr/>
        </p:nvSpPr>
        <p:spPr>
          <a:xfrm>
            <a:off x="3758134" y="3614157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몸무게 </a:t>
            </a:r>
            <a:r>
              <a:rPr lang="en-US" altLang="ko-KR" sz="1100" dirty="0"/>
              <a:t>: 54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157.48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D6CF73-EB01-4160-A179-CA5930DABAD9}"/>
              </a:ext>
            </a:extLst>
          </p:cNvPr>
          <p:cNvSpPr txBox="1"/>
          <p:nvPr/>
        </p:nvSpPr>
        <p:spPr>
          <a:xfrm>
            <a:off x="3034550" y="3925202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몸무게 </a:t>
            </a:r>
            <a:r>
              <a:rPr lang="en-US" altLang="ko-KR" sz="1100" dirty="0"/>
              <a:t>: 52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154.94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M</a:t>
            </a:r>
          </a:p>
        </p:txBody>
      </p:sp>
      <p:pic>
        <p:nvPicPr>
          <p:cNvPr id="70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97ADFF7C-235B-48F0-9065-C324D0D8E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4898298" y="3681294"/>
            <a:ext cx="434567" cy="67252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1683E827-5065-42ED-AEA8-0477B3A4A079}"/>
              </a:ext>
            </a:extLst>
          </p:cNvPr>
          <p:cNvSpPr/>
          <p:nvPr/>
        </p:nvSpPr>
        <p:spPr>
          <a:xfrm>
            <a:off x="8243274" y="2466934"/>
            <a:ext cx="3211646" cy="3136040"/>
          </a:xfrm>
          <a:prstGeom prst="rect">
            <a:avLst/>
          </a:prstGeom>
          <a:solidFill>
            <a:srgbClr val="4DC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86E38F-75F9-47F5-B24D-1D4F01BA0E3A}"/>
              </a:ext>
            </a:extLst>
          </p:cNvPr>
          <p:cNvSpPr/>
          <p:nvPr/>
        </p:nvSpPr>
        <p:spPr>
          <a:xfrm>
            <a:off x="8629564" y="2637931"/>
            <a:ext cx="661270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명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0F8406-444C-4041-BF54-24DC2F6FF364}"/>
              </a:ext>
            </a:extLst>
          </p:cNvPr>
          <p:cNvSpPr/>
          <p:nvPr/>
        </p:nvSpPr>
        <p:spPr>
          <a:xfrm>
            <a:off x="9560132" y="2624917"/>
            <a:ext cx="1681784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 / 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E057E2F-3EAB-40DA-8968-80C6CF795AD4}"/>
              </a:ext>
            </a:extLst>
          </p:cNvPr>
          <p:cNvSpPr/>
          <p:nvPr/>
        </p:nvSpPr>
        <p:spPr>
          <a:xfrm>
            <a:off x="8629564" y="3232495"/>
            <a:ext cx="661270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명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0A87ED-E966-4195-BDE0-12D140F1E4DA}"/>
              </a:ext>
            </a:extLst>
          </p:cNvPr>
          <p:cNvSpPr/>
          <p:nvPr/>
        </p:nvSpPr>
        <p:spPr>
          <a:xfrm>
            <a:off x="9560132" y="3219481"/>
            <a:ext cx="1681784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 / 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E4A3D5-B077-461C-89F1-B615A183A49F}"/>
              </a:ext>
            </a:extLst>
          </p:cNvPr>
          <p:cNvSpPr/>
          <p:nvPr/>
        </p:nvSpPr>
        <p:spPr>
          <a:xfrm>
            <a:off x="8627555" y="3838256"/>
            <a:ext cx="661270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명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719886B-7A29-4DAB-BD46-66B2998FD756}"/>
              </a:ext>
            </a:extLst>
          </p:cNvPr>
          <p:cNvSpPr/>
          <p:nvPr/>
        </p:nvSpPr>
        <p:spPr>
          <a:xfrm>
            <a:off x="9558123" y="3825242"/>
            <a:ext cx="1681784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 / 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6FD9B12-28DA-4BAE-862A-9372B2933597}"/>
              </a:ext>
            </a:extLst>
          </p:cNvPr>
          <p:cNvSpPr/>
          <p:nvPr/>
        </p:nvSpPr>
        <p:spPr>
          <a:xfrm>
            <a:off x="8635071" y="4444017"/>
            <a:ext cx="661270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명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10A15D-9EB7-43C4-9AFB-E4FB9725EF34}"/>
              </a:ext>
            </a:extLst>
          </p:cNvPr>
          <p:cNvSpPr/>
          <p:nvPr/>
        </p:nvSpPr>
        <p:spPr>
          <a:xfrm>
            <a:off x="9565639" y="4431003"/>
            <a:ext cx="1681784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 / 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0CBB0F8-A6A4-4306-9705-9131D45798E4}"/>
              </a:ext>
            </a:extLst>
          </p:cNvPr>
          <p:cNvSpPr/>
          <p:nvPr/>
        </p:nvSpPr>
        <p:spPr>
          <a:xfrm>
            <a:off x="8648586" y="5011022"/>
            <a:ext cx="661270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명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830CCFE-A0AC-4A75-B79D-555D453B2734}"/>
              </a:ext>
            </a:extLst>
          </p:cNvPr>
          <p:cNvSpPr/>
          <p:nvPr/>
        </p:nvSpPr>
        <p:spPr>
          <a:xfrm>
            <a:off x="9579154" y="4998008"/>
            <a:ext cx="1681784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 / 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ECC953-104F-4C4D-AF2D-85D8096BAD32}"/>
              </a:ext>
            </a:extLst>
          </p:cNvPr>
          <p:cNvSpPr txBox="1"/>
          <p:nvPr/>
        </p:nvSpPr>
        <p:spPr>
          <a:xfrm>
            <a:off x="4685314" y="4344766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나</a:t>
            </a:r>
            <a:endParaRPr lang="en-US" altLang="ko-KR" sz="1100" dirty="0"/>
          </a:p>
          <a:p>
            <a:r>
              <a:rPr lang="ko-KR" altLang="en-US" sz="1100" dirty="0"/>
              <a:t>몸무게 </a:t>
            </a:r>
            <a:r>
              <a:rPr lang="en-US" altLang="ko-KR" sz="1100" dirty="0"/>
              <a:t>: 57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161</a:t>
            </a:r>
          </a:p>
        </p:txBody>
      </p:sp>
    </p:spTree>
    <p:extLst>
      <p:ext uri="{BB962C8B-B14F-4D97-AF65-F5344CB8AC3E}">
        <p14:creationId xmlns:p14="http://schemas.microsoft.com/office/powerpoint/2010/main" val="80112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1998471" y="694209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259625" y="1230627"/>
            <a:ext cx="6051456" cy="1760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나랑 비슷한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(Nearest)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이웃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DATA(Neighbor)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보고 내가 어디에 속하는지를 찾는 알고리즘입니다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너무 작아도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너무 커도 틀릴 수 있기 때문에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적절한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골라 주는 것이 중요합니다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8172B58-B87C-4995-87DE-A42E380789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2511" y="742618"/>
            <a:ext cx="3143600" cy="27536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9B699A-2A6E-4884-B51B-72C032B334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6406" y="3496222"/>
            <a:ext cx="3246869" cy="28039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CCE754-D286-40EA-80ED-F8939EAA3967}"/>
              </a:ext>
            </a:extLst>
          </p:cNvPr>
          <p:cNvSpPr/>
          <p:nvPr/>
        </p:nvSpPr>
        <p:spPr>
          <a:xfrm>
            <a:off x="5550181" y="3151137"/>
            <a:ext cx="1923378" cy="10001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K</a:t>
            </a:r>
            <a:r>
              <a:rPr lang="ko-KR" altLang="en-US" dirty="0">
                <a:solidFill>
                  <a:srgbClr val="FF0000"/>
                </a:solidFill>
              </a:rPr>
              <a:t>를 바꿔가며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영역이 바뀌는 것을 직접 보기</a:t>
            </a:r>
          </a:p>
        </p:txBody>
      </p:sp>
    </p:spTree>
    <p:extLst>
      <p:ext uri="{BB962C8B-B14F-4D97-AF65-F5344CB8AC3E}">
        <p14:creationId xmlns:p14="http://schemas.microsoft.com/office/powerpoint/2010/main" val="386091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1998471" y="694209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259625" y="1230627"/>
            <a:ext cx="605145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손글씨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분류를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진행하는 것을 직접 확인해봅시다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FCA415E-085C-459D-B672-A1CC7F0E95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0408" y="1533456"/>
            <a:ext cx="8438584" cy="45491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60C14E-1010-4B22-8050-B5292573BBC8}"/>
              </a:ext>
            </a:extLst>
          </p:cNvPr>
          <p:cNvSpPr/>
          <p:nvPr/>
        </p:nvSpPr>
        <p:spPr>
          <a:xfrm>
            <a:off x="6010315" y="122844"/>
            <a:ext cx="3848060" cy="1760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Google </a:t>
            </a:r>
            <a:r>
              <a:rPr lang="en-US" altLang="ko-KR" dirty="0" err="1">
                <a:solidFill>
                  <a:srgbClr val="FF0000"/>
                </a:solidFill>
              </a:rPr>
              <a:t>experimen</a:t>
            </a:r>
            <a:r>
              <a:rPr lang="ko-KR" altLang="en-US" dirty="0">
                <a:solidFill>
                  <a:srgbClr val="FF0000"/>
                </a:solidFill>
              </a:rPr>
              <a:t>의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Embedding Projector </a:t>
            </a:r>
            <a:r>
              <a:rPr lang="ko-KR" altLang="en-US" dirty="0">
                <a:solidFill>
                  <a:srgbClr val="FF0000"/>
                </a:solidFill>
              </a:rPr>
              <a:t>사용이 가능하면 추가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License</a:t>
            </a:r>
            <a:r>
              <a:rPr lang="ko-KR" altLang="en-US" dirty="0">
                <a:solidFill>
                  <a:srgbClr val="FF0000"/>
                </a:solidFill>
              </a:rPr>
              <a:t>상에는 문제 없음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웹형식이라 구현 가능성은 있으나 챕터의 범용성에선 떨어질 수 있음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0F76132-BB56-4A8C-B556-E980CD5D8385}"/>
              </a:ext>
            </a:extLst>
          </p:cNvPr>
          <p:cNvSpPr/>
          <p:nvPr/>
        </p:nvSpPr>
        <p:spPr>
          <a:xfrm>
            <a:off x="7953375" y="4484096"/>
            <a:ext cx="3190875" cy="1760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Image</a:t>
            </a:r>
            <a:r>
              <a:rPr lang="ko-KR" altLang="en-US" dirty="0">
                <a:solidFill>
                  <a:srgbClr val="FF0000"/>
                </a:solidFill>
              </a:rPr>
              <a:t>나 </a:t>
            </a:r>
            <a:r>
              <a:rPr lang="en-US" altLang="ko-KR" dirty="0">
                <a:solidFill>
                  <a:srgbClr val="FF0000"/>
                </a:solidFill>
              </a:rPr>
              <a:t>word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en-US" altLang="ko-KR" dirty="0">
                <a:solidFill>
                  <a:srgbClr val="FF0000"/>
                </a:solidFill>
              </a:rPr>
              <a:t>vector</a:t>
            </a:r>
            <a:r>
              <a:rPr lang="ko-KR" altLang="en-US" dirty="0">
                <a:solidFill>
                  <a:srgbClr val="FF0000"/>
                </a:solidFill>
              </a:rPr>
              <a:t>화 시켜 각 </a:t>
            </a:r>
            <a:r>
              <a:rPr lang="en-US" altLang="ko-KR" dirty="0">
                <a:solidFill>
                  <a:srgbClr val="FF0000"/>
                </a:solidFill>
              </a:rPr>
              <a:t>label</a:t>
            </a:r>
            <a:r>
              <a:rPr lang="ko-KR" altLang="en-US" dirty="0">
                <a:solidFill>
                  <a:srgbClr val="FF0000"/>
                </a:solidFill>
              </a:rPr>
              <a:t>별로 분포를 시각화해 보여줄 수 있으며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각 </a:t>
            </a:r>
            <a:r>
              <a:rPr lang="en-US" altLang="ko-KR" dirty="0">
                <a:solidFill>
                  <a:srgbClr val="FF0000"/>
                </a:solidFill>
              </a:rPr>
              <a:t>label</a:t>
            </a:r>
            <a:r>
              <a:rPr lang="ko-KR" altLang="en-US" dirty="0">
                <a:solidFill>
                  <a:srgbClr val="FF0000"/>
                </a:solidFill>
              </a:rPr>
              <a:t>별 </a:t>
            </a:r>
            <a:r>
              <a:rPr lang="en-US" altLang="ko-KR" dirty="0">
                <a:solidFill>
                  <a:srgbClr val="FF0000"/>
                </a:solidFill>
              </a:rPr>
              <a:t>neighbors</a:t>
            </a:r>
            <a:r>
              <a:rPr lang="ko-KR" altLang="en-US" dirty="0">
                <a:solidFill>
                  <a:srgbClr val="FF0000"/>
                </a:solidFill>
              </a:rPr>
              <a:t>를 골라볼 수 있음</a:t>
            </a:r>
          </a:p>
        </p:txBody>
      </p:sp>
    </p:spTree>
    <p:extLst>
      <p:ext uri="{BB962C8B-B14F-4D97-AF65-F5344CB8AC3E}">
        <p14:creationId xmlns:p14="http://schemas.microsoft.com/office/powerpoint/2010/main" val="222902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동작 함수 </a:t>
                      </a: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672397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C1C302C-EA13-4650-9D1D-E3E4451109A2}"/>
              </a:ext>
            </a:extLst>
          </p:cNvPr>
          <p:cNvSpPr/>
          <p:nvPr/>
        </p:nvSpPr>
        <p:spPr>
          <a:xfrm>
            <a:off x="2052579" y="1401522"/>
            <a:ext cx="2904476" cy="127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MachineLearning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위한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다음과 같이 만들어져 있습니다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File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가장 오른쪽 줄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File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가장 오른쪽 줄을 제외한 줄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D8FE55F-7DD3-4548-B9FC-C2A87BB4E2D6}"/>
              </a:ext>
            </a:extLst>
          </p:cNvPr>
          <p:cNvSpPr/>
          <p:nvPr/>
        </p:nvSpPr>
        <p:spPr>
          <a:xfrm>
            <a:off x="2064082" y="894278"/>
            <a:ext cx="16802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맞는 옷 사이즈 찾기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7986AC-AD2F-4205-9DA4-1C68FAFE4B70}"/>
              </a:ext>
            </a:extLst>
          </p:cNvPr>
          <p:cNvSpPr/>
          <p:nvPr/>
        </p:nvSpPr>
        <p:spPr>
          <a:xfrm>
            <a:off x="4832419" y="1278865"/>
            <a:ext cx="3123600" cy="4080674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 dirty="0">
              <a:ea typeface="나눔고딕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A2A761E-FE5E-4316-AB1D-1BA168E668D4}"/>
              </a:ext>
            </a:extLst>
          </p:cNvPr>
          <p:cNvSpPr/>
          <p:nvPr/>
        </p:nvSpPr>
        <p:spPr>
          <a:xfrm>
            <a:off x="5103198" y="1362948"/>
            <a:ext cx="28388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//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weight</a:t>
            </a:r>
            <a:r>
              <a:rPr lang="ko-KR" altLang="en-US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와 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height</a:t>
            </a:r>
          </a:p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//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size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Print(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Print(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653DB9-E2CE-43F4-89F7-090EACA003D3}"/>
              </a:ext>
            </a:extLst>
          </p:cNvPr>
          <p:cNvSpPr txBox="1"/>
          <p:nvPr/>
        </p:nvSpPr>
        <p:spPr>
          <a:xfrm>
            <a:off x="4816086" y="1362948"/>
            <a:ext cx="325795" cy="27084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5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6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7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8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9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10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15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16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17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8153" y="775115"/>
            <a:ext cx="3227291" cy="4627007"/>
          </a:xfrm>
          <a:prstGeom prst="rect">
            <a:avLst/>
          </a:prstGeom>
        </p:spPr>
      </p:pic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13206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3D3DF121-E99F-4540-AC71-5B915C9CCA1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263" t="-25572" b="-1"/>
          <a:stretch/>
        </p:blipFill>
        <p:spPr>
          <a:xfrm>
            <a:off x="7739366" y="506619"/>
            <a:ext cx="4289046" cy="320891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66377FD6-0C53-4DFC-A0FE-B9A0621EBB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9367" y="828203"/>
            <a:ext cx="4289044" cy="4833431"/>
          </a:xfrm>
          <a:prstGeom prst="rect">
            <a:avLst/>
          </a:prstGeom>
          <a:ln>
            <a:solidFill>
              <a:srgbClr val="FF0000">
                <a:alpha val="0"/>
              </a:srgbClr>
            </a:solidFill>
          </a:ln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7DD50F3-DA88-4BC2-8A57-94F8C9962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81105"/>
              </p:ext>
            </p:extLst>
          </p:nvPr>
        </p:nvGraphicFramePr>
        <p:xfrm>
          <a:off x="7739363" y="5662619"/>
          <a:ext cx="4273393" cy="86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222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691474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769288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367409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28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4956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2E003B05-7666-48D5-BAB4-89C89FC023B9}"/>
              </a:ext>
            </a:extLst>
          </p:cNvPr>
          <p:cNvSpPr/>
          <p:nvPr/>
        </p:nvSpPr>
        <p:spPr>
          <a:xfrm>
            <a:off x="7723708" y="5703754"/>
            <a:ext cx="1414145" cy="3065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33A7CA-9A13-4AF0-9FFA-A36FD129D4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498" y="814791"/>
            <a:ext cx="426697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3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동작 함수 </a:t>
                      </a: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672397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C1C302C-EA13-4650-9D1D-E3E4451109A2}"/>
              </a:ext>
            </a:extLst>
          </p:cNvPr>
          <p:cNvSpPr/>
          <p:nvPr/>
        </p:nvSpPr>
        <p:spPr>
          <a:xfrm>
            <a:off x="2052579" y="1401522"/>
            <a:ext cx="2904476" cy="127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MachineLearning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위한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다음과 같이 만들어져 있습니다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File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가장 오른쪽 줄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File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가장 오른쪽 줄을 제외한 줄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D8FE55F-7DD3-4548-B9FC-C2A87BB4E2D6}"/>
              </a:ext>
            </a:extLst>
          </p:cNvPr>
          <p:cNvSpPr/>
          <p:nvPr/>
        </p:nvSpPr>
        <p:spPr>
          <a:xfrm>
            <a:off x="2064082" y="894278"/>
            <a:ext cx="16802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맞는 옷 사이즈 찾기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7986AC-AD2F-4205-9DA4-1C68FAFE4B70}"/>
              </a:ext>
            </a:extLst>
          </p:cNvPr>
          <p:cNvSpPr/>
          <p:nvPr/>
        </p:nvSpPr>
        <p:spPr>
          <a:xfrm>
            <a:off x="4832419" y="1278865"/>
            <a:ext cx="3123600" cy="4080674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 dirty="0">
              <a:ea typeface="나눔고딕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A2A761E-FE5E-4316-AB1D-1BA168E668D4}"/>
              </a:ext>
            </a:extLst>
          </p:cNvPr>
          <p:cNvSpPr/>
          <p:nvPr/>
        </p:nvSpPr>
        <p:spPr>
          <a:xfrm>
            <a:off x="5103198" y="1362948"/>
            <a:ext cx="28388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//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weight</a:t>
            </a:r>
            <a:r>
              <a:rPr lang="ko-KR" altLang="en-US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와 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height</a:t>
            </a:r>
          </a:p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//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size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Print(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Print(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653DB9-E2CE-43F4-89F7-090EACA003D3}"/>
              </a:ext>
            </a:extLst>
          </p:cNvPr>
          <p:cNvSpPr txBox="1"/>
          <p:nvPr/>
        </p:nvSpPr>
        <p:spPr>
          <a:xfrm>
            <a:off x="4816086" y="1362948"/>
            <a:ext cx="325795" cy="27084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5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6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7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8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9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10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15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16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17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8153" y="775115"/>
            <a:ext cx="3227291" cy="4627007"/>
          </a:xfrm>
          <a:prstGeom prst="rect">
            <a:avLst/>
          </a:prstGeom>
        </p:spPr>
      </p:pic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13206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3D3DF121-E99F-4540-AC71-5B915C9CCA1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263" t="-25572" b="-1"/>
          <a:stretch/>
        </p:blipFill>
        <p:spPr>
          <a:xfrm>
            <a:off x="7739366" y="506619"/>
            <a:ext cx="4289046" cy="320891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66377FD6-0C53-4DFC-A0FE-B9A0621EBB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9367" y="828203"/>
            <a:ext cx="4289044" cy="4833431"/>
          </a:xfrm>
          <a:prstGeom prst="rect">
            <a:avLst/>
          </a:prstGeom>
          <a:ln>
            <a:solidFill>
              <a:srgbClr val="FF0000">
                <a:alpha val="0"/>
              </a:srgbClr>
            </a:solidFill>
          </a:ln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7DD50F3-DA88-4BC2-8A57-94F8C99625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9363" y="5662619"/>
          <a:ext cx="4273393" cy="86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222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691474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769288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367409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28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4956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2E003B05-7666-48D5-BAB4-89C89FC023B9}"/>
              </a:ext>
            </a:extLst>
          </p:cNvPr>
          <p:cNvSpPr/>
          <p:nvPr/>
        </p:nvSpPr>
        <p:spPr>
          <a:xfrm>
            <a:off x="9214012" y="5696221"/>
            <a:ext cx="1414145" cy="3065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33A7CA-9A13-4AF0-9FFA-A36FD129D4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498" y="814791"/>
            <a:ext cx="4266970" cy="4867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EC7A80-5FEA-4435-92C1-01091AA2FA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61174" y="825569"/>
            <a:ext cx="4137389" cy="48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5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동작 함수 </a:t>
                      </a: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672397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C1C302C-EA13-4650-9D1D-E3E4451109A2}"/>
              </a:ext>
            </a:extLst>
          </p:cNvPr>
          <p:cNvSpPr/>
          <p:nvPr/>
        </p:nvSpPr>
        <p:spPr>
          <a:xfrm>
            <a:off x="2052579" y="1401522"/>
            <a:ext cx="2904476" cy="2245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사용하는 함수는 아래와 같습니다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KNNclassification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n_neighbor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n_neighbor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둔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만듭니다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Model.training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(data): data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객체를 훈련시킵니다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Model.predict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(data): data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결과를 반환합니다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D8FE55F-7DD3-4548-B9FC-C2A87BB4E2D6}"/>
              </a:ext>
            </a:extLst>
          </p:cNvPr>
          <p:cNvSpPr/>
          <p:nvPr/>
        </p:nvSpPr>
        <p:spPr>
          <a:xfrm>
            <a:off x="2064082" y="894278"/>
            <a:ext cx="16802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맞는 옷 사이즈 찾기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7986AC-AD2F-4205-9DA4-1C68FAFE4B70}"/>
              </a:ext>
            </a:extLst>
          </p:cNvPr>
          <p:cNvSpPr/>
          <p:nvPr/>
        </p:nvSpPr>
        <p:spPr>
          <a:xfrm>
            <a:off x="4832419" y="1278865"/>
            <a:ext cx="3123600" cy="4080674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 dirty="0">
              <a:ea typeface="나눔고딕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A2A761E-FE5E-4316-AB1D-1BA168E668D4}"/>
              </a:ext>
            </a:extLst>
          </p:cNvPr>
          <p:cNvSpPr/>
          <p:nvPr/>
        </p:nvSpPr>
        <p:spPr>
          <a:xfrm>
            <a:off x="5103198" y="1362948"/>
            <a:ext cx="28388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//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weight</a:t>
            </a:r>
            <a:r>
              <a:rPr lang="ko-KR" altLang="en-US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와 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height</a:t>
            </a:r>
          </a:p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//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size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weight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[“weight”]</a:t>
            </a: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height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[“height”]</a:t>
            </a: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clothes_size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[“size”]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Model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KNNclassification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(5)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Model.training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Result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Model.predict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([67, 170.68])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653DB9-E2CE-43F4-89F7-090EACA003D3}"/>
              </a:ext>
            </a:extLst>
          </p:cNvPr>
          <p:cNvSpPr txBox="1"/>
          <p:nvPr/>
        </p:nvSpPr>
        <p:spPr>
          <a:xfrm>
            <a:off x="4816086" y="1362948"/>
            <a:ext cx="325795" cy="27084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5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6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7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8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9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10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15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16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17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8153" y="775115"/>
            <a:ext cx="3227291" cy="4627007"/>
          </a:xfrm>
          <a:prstGeom prst="rect">
            <a:avLst/>
          </a:prstGeom>
        </p:spPr>
      </p:pic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13206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3D3DF121-E99F-4540-AC71-5B915C9CCA1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263" t="-25572" b="-1"/>
          <a:stretch/>
        </p:blipFill>
        <p:spPr>
          <a:xfrm>
            <a:off x="7739366" y="506619"/>
            <a:ext cx="4289046" cy="320891"/>
          </a:xfrm>
          <a:prstGeom prst="rect">
            <a:avLst/>
          </a:prstGeom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7DD50F3-DA88-4BC2-8A57-94F8C9962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19949"/>
              </p:ext>
            </p:extLst>
          </p:nvPr>
        </p:nvGraphicFramePr>
        <p:xfrm>
          <a:off x="7739363" y="5662619"/>
          <a:ext cx="4273393" cy="86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222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691474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769288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367409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28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4956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2E003B05-7666-48D5-BAB4-89C89FC023B9}"/>
              </a:ext>
            </a:extLst>
          </p:cNvPr>
          <p:cNvSpPr/>
          <p:nvPr/>
        </p:nvSpPr>
        <p:spPr>
          <a:xfrm>
            <a:off x="10628841" y="5684307"/>
            <a:ext cx="1414145" cy="3065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D4CF9C-5618-40DA-BDEF-CBB43DAF3A33}"/>
              </a:ext>
            </a:extLst>
          </p:cNvPr>
          <p:cNvSpPr/>
          <p:nvPr/>
        </p:nvSpPr>
        <p:spPr>
          <a:xfrm>
            <a:off x="7739363" y="775115"/>
            <a:ext cx="4269106" cy="4887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969E16-A9F4-4399-9612-DA7226C5DE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3156" y="869761"/>
            <a:ext cx="3600450" cy="2343150"/>
          </a:xfrm>
          <a:prstGeom prst="rect">
            <a:avLst/>
          </a:prstGeom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066502C-B841-48F3-B523-7285DF376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94909"/>
              </p:ext>
            </p:extLst>
          </p:nvPr>
        </p:nvGraphicFramePr>
        <p:xfrm>
          <a:off x="8133156" y="3713474"/>
          <a:ext cx="3678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168">
                  <a:extLst>
                    <a:ext uri="{9D8B030D-6E8A-4147-A177-3AD203B41FA5}">
                      <a16:colId xmlns:a16="http://schemas.microsoft.com/office/drawing/2014/main" val="3627845204"/>
                    </a:ext>
                  </a:extLst>
                </a:gridCol>
                <a:gridCol w="1839168">
                  <a:extLst>
                    <a:ext uri="{9D8B030D-6E8A-4147-A177-3AD203B41FA5}">
                      <a16:colId xmlns:a16="http://schemas.microsoft.com/office/drawing/2014/main" val="42231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Value1(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점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label1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bg1"/>
                          </a:solidFill>
                        </a:rPr>
                        <a:t>clothes_size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03011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57AD6FD-0B36-44DC-8756-DBB8848ED5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17562" y="837469"/>
            <a:ext cx="38195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7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동작 함수 </a:t>
                      </a: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672397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C1C302C-EA13-4650-9D1D-E3E4451109A2}"/>
              </a:ext>
            </a:extLst>
          </p:cNvPr>
          <p:cNvSpPr/>
          <p:nvPr/>
        </p:nvSpPr>
        <p:spPr>
          <a:xfrm>
            <a:off x="2052579" y="1401522"/>
            <a:ext cx="2904476" cy="2245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사용하는 함수는 아래와 같습니다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KNNclassification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n_neighbor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n_neighbor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둔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만듭니다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Model.training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(data): data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객체를 훈련시킵니다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Model.predict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(data): data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결과를 반환합니다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D8FE55F-7DD3-4548-B9FC-C2A87BB4E2D6}"/>
              </a:ext>
            </a:extLst>
          </p:cNvPr>
          <p:cNvSpPr/>
          <p:nvPr/>
        </p:nvSpPr>
        <p:spPr>
          <a:xfrm>
            <a:off x="2064082" y="894278"/>
            <a:ext cx="16802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맞는 옷 사이즈 찾기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7986AC-AD2F-4205-9DA4-1C68FAFE4B70}"/>
              </a:ext>
            </a:extLst>
          </p:cNvPr>
          <p:cNvSpPr/>
          <p:nvPr/>
        </p:nvSpPr>
        <p:spPr>
          <a:xfrm>
            <a:off x="4832419" y="1278865"/>
            <a:ext cx="3123600" cy="4080674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 dirty="0">
              <a:ea typeface="나눔고딕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A2A761E-FE5E-4316-AB1D-1BA168E668D4}"/>
              </a:ext>
            </a:extLst>
          </p:cNvPr>
          <p:cNvSpPr/>
          <p:nvPr/>
        </p:nvSpPr>
        <p:spPr>
          <a:xfrm>
            <a:off x="5103198" y="1362948"/>
            <a:ext cx="28388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//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weight</a:t>
            </a:r>
            <a:r>
              <a:rPr lang="ko-KR" altLang="en-US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와 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height</a:t>
            </a:r>
          </a:p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//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size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weight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[“weight”]</a:t>
            </a: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height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[“height”]</a:t>
            </a: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clothes_size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[“size”]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Model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KNNclassification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(5)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Model.training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Result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Model.predict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([67, 170.68])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653DB9-E2CE-43F4-89F7-090EACA003D3}"/>
              </a:ext>
            </a:extLst>
          </p:cNvPr>
          <p:cNvSpPr txBox="1"/>
          <p:nvPr/>
        </p:nvSpPr>
        <p:spPr>
          <a:xfrm>
            <a:off x="4816086" y="1362948"/>
            <a:ext cx="325795" cy="27084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5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6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7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8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9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10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15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16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17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8153" y="775115"/>
            <a:ext cx="3227291" cy="4627007"/>
          </a:xfrm>
          <a:prstGeom prst="rect">
            <a:avLst/>
          </a:prstGeom>
        </p:spPr>
      </p:pic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13206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7DD50F3-DA88-4BC2-8A57-94F8C99625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9363" y="5662619"/>
          <a:ext cx="4273393" cy="86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222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691474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769288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367409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28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4956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2E003B05-7666-48D5-BAB4-89C89FC023B9}"/>
              </a:ext>
            </a:extLst>
          </p:cNvPr>
          <p:cNvSpPr/>
          <p:nvPr/>
        </p:nvSpPr>
        <p:spPr>
          <a:xfrm>
            <a:off x="9876059" y="6053385"/>
            <a:ext cx="2136019" cy="4691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CEC0FF-0507-4D52-9273-E4263E7367B0}"/>
              </a:ext>
            </a:extLst>
          </p:cNvPr>
          <p:cNvSpPr/>
          <p:nvPr/>
        </p:nvSpPr>
        <p:spPr>
          <a:xfrm>
            <a:off x="8419561" y="2362305"/>
            <a:ext cx="3439719" cy="1409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Mia</a:t>
            </a:r>
            <a:r>
              <a:rPr lang="ko-KR" altLang="en-US" dirty="0">
                <a:solidFill>
                  <a:srgbClr val="FF0000"/>
                </a:solidFill>
              </a:rPr>
              <a:t>의 앞에 다양한 사이즈의 옷들이 있고</a:t>
            </a:r>
            <a:r>
              <a:rPr lang="en-US" altLang="ko-KR" dirty="0">
                <a:solidFill>
                  <a:srgbClr val="FF0000"/>
                </a:solidFill>
              </a:rPr>
              <a:t>, Result</a:t>
            </a:r>
            <a:r>
              <a:rPr lang="ko-KR" altLang="en-US" dirty="0">
                <a:solidFill>
                  <a:srgbClr val="FF0000"/>
                </a:solidFill>
              </a:rPr>
              <a:t>의 값에 따라 해당 옷 앞으로 간다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203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870CD696-877A-43E8-B0B9-83786594A6E0}"/>
              </a:ext>
            </a:extLst>
          </p:cNvPr>
          <p:cNvGrpSpPr/>
          <p:nvPr/>
        </p:nvGrpSpPr>
        <p:grpSpPr>
          <a:xfrm>
            <a:off x="8411757" y="1227958"/>
            <a:ext cx="3330361" cy="4252619"/>
            <a:chOff x="8411757" y="1227958"/>
            <a:chExt cx="3330361" cy="4252619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D7376B46-6948-428B-B527-AC1E51F39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1757" y="1227958"/>
              <a:ext cx="3330361" cy="4252619"/>
            </a:xfrm>
            <a:prstGeom prst="rect">
              <a:avLst/>
            </a:prstGeom>
          </p:spPr>
        </p:pic>
        <p:sp>
          <p:nvSpPr>
            <p:cNvPr id="44" name="자유형 41">
              <a:extLst>
                <a:ext uri="{FF2B5EF4-FFF2-40B4-BE49-F238E27FC236}">
                  <a16:creationId xmlns:a16="http://schemas.microsoft.com/office/drawing/2014/main" id="{6666F14A-B7F3-4EC0-89E4-CC11E911D836}"/>
                </a:ext>
              </a:extLst>
            </p:cNvPr>
            <p:cNvSpPr/>
            <p:nvPr/>
          </p:nvSpPr>
          <p:spPr>
            <a:xfrm>
              <a:off x="8412480" y="3350029"/>
              <a:ext cx="1662545" cy="1047404"/>
            </a:xfrm>
            <a:custGeom>
              <a:avLst/>
              <a:gdLst>
                <a:gd name="connsiteX0" fmla="*/ 8313 w 1662545"/>
                <a:gd name="connsiteY0" fmla="*/ 191193 h 1047404"/>
                <a:gd name="connsiteX1" fmla="*/ 1039091 w 1662545"/>
                <a:gd name="connsiteY1" fmla="*/ 0 h 1047404"/>
                <a:gd name="connsiteX2" fmla="*/ 1662545 w 1662545"/>
                <a:gd name="connsiteY2" fmla="*/ 423949 h 1047404"/>
                <a:gd name="connsiteX3" fmla="*/ 1587731 w 1662545"/>
                <a:gd name="connsiteY3" fmla="*/ 581891 h 1047404"/>
                <a:gd name="connsiteX4" fmla="*/ 1579418 w 1662545"/>
                <a:gd name="connsiteY4" fmla="*/ 673331 h 1047404"/>
                <a:gd name="connsiteX5" fmla="*/ 1571105 w 1662545"/>
                <a:gd name="connsiteY5" fmla="*/ 689956 h 1047404"/>
                <a:gd name="connsiteX6" fmla="*/ 241069 w 1662545"/>
                <a:gd name="connsiteY6" fmla="*/ 1047404 h 1047404"/>
                <a:gd name="connsiteX7" fmla="*/ 0 w 1662545"/>
                <a:gd name="connsiteY7" fmla="*/ 822960 h 1047404"/>
                <a:gd name="connsiteX8" fmla="*/ 8313 w 1662545"/>
                <a:gd name="connsiteY8" fmla="*/ 191193 h 104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2545" h="1047404">
                  <a:moveTo>
                    <a:pt x="8313" y="191193"/>
                  </a:moveTo>
                  <a:lnTo>
                    <a:pt x="1039091" y="0"/>
                  </a:lnTo>
                  <a:lnTo>
                    <a:pt x="1662545" y="423949"/>
                  </a:lnTo>
                  <a:lnTo>
                    <a:pt x="1587731" y="581891"/>
                  </a:lnTo>
                  <a:lnTo>
                    <a:pt x="1579418" y="673331"/>
                  </a:lnTo>
                  <a:lnTo>
                    <a:pt x="1571105" y="689956"/>
                  </a:lnTo>
                  <a:lnTo>
                    <a:pt x="241069" y="1047404"/>
                  </a:lnTo>
                  <a:lnTo>
                    <a:pt x="0" y="822960"/>
                  </a:lnTo>
                  <a:lnTo>
                    <a:pt x="8313" y="191193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415143-E6E7-4605-920A-167941BB2CFE}"/>
                </a:ext>
              </a:extLst>
            </p:cNvPr>
            <p:cNvSpPr txBox="1"/>
            <p:nvPr/>
          </p:nvSpPr>
          <p:spPr>
            <a:xfrm rot="1029210">
              <a:off x="8526968" y="3341138"/>
              <a:ext cx="947651" cy="954107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short  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tall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grande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venti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419F8A-FF84-4CAC-8A0A-7D387C1A1408}"/>
                </a:ext>
              </a:extLst>
            </p:cNvPr>
            <p:cNvSpPr txBox="1"/>
            <p:nvPr/>
          </p:nvSpPr>
          <p:spPr>
            <a:xfrm rot="909620">
              <a:off x="9032398" y="3238910"/>
              <a:ext cx="947651" cy="892552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2000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2500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3000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3500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201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201-02-04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: </a:t>
                      </a:r>
                      <a:r>
                        <a:rPr lang="ko-KR" altLang="en-US" sz="900" dirty="0"/>
                        <a:t>주문 받아 계산하기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85DD1D5-9FBE-44A7-BADE-8F6E624409B3}"/>
              </a:ext>
            </a:extLst>
          </p:cNvPr>
          <p:cNvGrpSpPr/>
          <p:nvPr/>
        </p:nvGrpSpPr>
        <p:grpSpPr>
          <a:xfrm>
            <a:off x="253073" y="639900"/>
            <a:ext cx="1668057" cy="480901"/>
            <a:chOff x="0" y="554175"/>
            <a:chExt cx="1759206" cy="48090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16B5938-72DD-4EC9-BFFF-4DF49B5BE205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DA764C-D4B1-472D-A869-98780E72CD09}"/>
                </a:ext>
              </a:extLst>
            </p:cNvPr>
            <p:cNvSpPr txBox="1"/>
            <p:nvPr/>
          </p:nvSpPr>
          <p:spPr>
            <a:xfrm>
              <a:off x="92052" y="554175"/>
              <a:ext cx="1599597" cy="4809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Chapter 1.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Review 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72A19B2-7CED-460C-B6FF-53EB2BE1E848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14EAADCB-BAC6-4781-80AC-74C95A192AFA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7B7A4073-0D68-4A67-9A84-1BE76F8F8E48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127" name="그룹 126">
                  <a:extLst>
                    <a:ext uri="{FF2B5EF4-FFF2-40B4-BE49-F238E27FC236}">
                      <a16:creationId xmlns:a16="http://schemas.microsoft.com/office/drawing/2014/main" id="{5FB373E6-1AE2-4AA1-B2DC-628646F5DAF7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CC9F927E-ECA3-4444-B919-4E7AB57BD160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0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4D30220F-8DEF-420B-ABF1-EC1AD35CA49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1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490E0B23-6E98-4952-AE4C-C4773B4D7A0E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72905EC0-5D49-49E8-B0CD-F7FACACD67D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87431E65-2463-43AB-B0E1-460F361D3C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FE4A90A3-CEE3-4BDB-81CD-838EC8609C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25BD217C-D684-44D6-B91C-6B849C4EF6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5525C35-2C42-430F-B846-4BFD04F67A70}"/>
              </a:ext>
            </a:extLst>
          </p:cNvPr>
          <p:cNvSpPr/>
          <p:nvPr/>
        </p:nvSpPr>
        <p:spPr>
          <a:xfrm>
            <a:off x="2045866" y="1975128"/>
            <a:ext cx="6338827" cy="3905137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 dirty="0">
              <a:ea typeface="나눔고딕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4D95851-9138-4F95-8079-8D6A88BB031B}"/>
              </a:ext>
            </a:extLst>
          </p:cNvPr>
          <p:cNvSpPr/>
          <p:nvPr/>
        </p:nvSpPr>
        <p:spPr>
          <a:xfrm>
            <a:off x="8204598" y="2475002"/>
            <a:ext cx="84964" cy="1274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0253765-D6CC-402E-8283-59AA309CF1AD}"/>
              </a:ext>
            </a:extLst>
          </p:cNvPr>
          <p:cNvSpPr/>
          <p:nvPr/>
        </p:nvSpPr>
        <p:spPr>
          <a:xfrm>
            <a:off x="2054060" y="1200413"/>
            <a:ext cx="6122419" cy="757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Leo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는 아들의 키는 아빠의 키에 영향을 받는다는 이야기를 들었습니다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ea typeface="나눔고딕"/>
              </a:rPr>
              <a:t>Leo</a:t>
            </a:r>
            <a:r>
              <a:rPr lang="ko-KR" altLang="en-US" sz="1000" dirty="0">
                <a:ea typeface="나눔고딕"/>
              </a:rPr>
              <a:t>의 아빠 키가 </a:t>
            </a:r>
            <a:r>
              <a:rPr lang="en-US" altLang="ko-KR" sz="1000" dirty="0">
                <a:ea typeface="나눔고딕"/>
              </a:rPr>
              <a:t>173.6</a:t>
            </a:r>
            <a:r>
              <a:rPr lang="ko-KR" altLang="en-US" sz="1000" dirty="0">
                <a:ea typeface="나눔고딕"/>
              </a:rPr>
              <a:t>일 때 </a:t>
            </a:r>
            <a:r>
              <a:rPr lang="en-US" altLang="ko-KR" sz="1000" dirty="0">
                <a:ea typeface="나눔고딕"/>
              </a:rPr>
              <a:t>Pearson.csv</a:t>
            </a:r>
            <a:r>
              <a:rPr lang="ko-KR" altLang="en-US" sz="1000" dirty="0">
                <a:ea typeface="나눔고딕"/>
              </a:rPr>
              <a:t>에서 가장 가까운 </a:t>
            </a:r>
            <a:r>
              <a:rPr lang="en-US" altLang="ko-KR" sz="1000" dirty="0">
                <a:ea typeface="나눔고딕"/>
              </a:rPr>
              <a:t>31</a:t>
            </a:r>
            <a:r>
              <a:rPr lang="ko-KR" altLang="en-US" sz="1000" dirty="0">
                <a:ea typeface="나눔고딕"/>
              </a:rPr>
              <a:t>개의 </a:t>
            </a:r>
            <a:r>
              <a:rPr lang="en-US" altLang="ko-KR" sz="1000" dirty="0">
                <a:ea typeface="나눔고딕"/>
              </a:rPr>
              <a:t>data</a:t>
            </a:r>
            <a:r>
              <a:rPr lang="ko-KR" altLang="en-US" sz="1000" dirty="0">
                <a:ea typeface="나눔고딕"/>
              </a:rPr>
              <a:t>를 이용하여 </a:t>
            </a:r>
            <a:endParaRPr lang="en-US" altLang="ko-KR" sz="1000" dirty="0">
              <a:ea typeface="나눔고딕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ea typeface="나눔고딕"/>
              </a:rPr>
              <a:t>Leo</a:t>
            </a:r>
            <a:r>
              <a:rPr lang="ko-KR" altLang="en-US" sz="1000" dirty="0">
                <a:ea typeface="나눔고딕"/>
              </a:rPr>
              <a:t>가 어디까지 클지 예측해 봅시다</a:t>
            </a:r>
            <a:r>
              <a:rPr lang="en-US" altLang="ko-KR" sz="1000" dirty="0">
                <a:ea typeface="나눔고딕"/>
              </a:rPr>
              <a:t>.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D4BB088-DC03-48A5-8549-9B800ED7F86F}"/>
              </a:ext>
            </a:extLst>
          </p:cNvPr>
          <p:cNvSpPr/>
          <p:nvPr/>
        </p:nvSpPr>
        <p:spPr>
          <a:xfrm>
            <a:off x="2035579" y="1227958"/>
            <a:ext cx="6338827" cy="7048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>
              <a:ea typeface="나눔고딕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2D69048-FADB-4BB1-B787-211D43487AAA}"/>
              </a:ext>
            </a:extLst>
          </p:cNvPr>
          <p:cNvSpPr txBox="1"/>
          <p:nvPr/>
        </p:nvSpPr>
        <p:spPr>
          <a:xfrm>
            <a:off x="1998228" y="2102840"/>
            <a:ext cx="325795" cy="2400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5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6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7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8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9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10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15</a:t>
            </a: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2831E66-B280-4974-A214-92DFB800DAFC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145" name="모서리가 둥근 직사각형 124">
              <a:extLst>
                <a:ext uri="{FF2B5EF4-FFF2-40B4-BE49-F238E27FC236}">
                  <a16:creationId xmlns:a16="http://schemas.microsoft.com/office/drawing/2014/main" id="{70D20F41-3461-495F-92EB-867A14261B64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DF798B2-D2F9-4CC7-B550-48762C4E106D}"/>
                </a:ext>
              </a:extLst>
            </p:cNvPr>
            <p:cNvSpPr txBox="1"/>
            <p:nvPr/>
          </p:nvSpPr>
          <p:spPr>
            <a:xfrm>
              <a:off x="2875375" y="5750268"/>
              <a:ext cx="84385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000" dirty="0"/>
                <a:t>가격과 수량 등을 입력 받을 때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정수로 입력 받아야 하므로 </a:t>
              </a:r>
              <a:r>
                <a:rPr lang="en-US" altLang="ko-KR" sz="1000" dirty="0" err="1"/>
                <a:t>int</a:t>
              </a:r>
              <a:r>
                <a:rPr lang="ko-KR" altLang="en-US" sz="1000" dirty="0"/>
                <a:t>형으로 변환시켜야 해요</a:t>
              </a:r>
              <a:r>
                <a:rPr lang="en-US" altLang="ko-KR" sz="1000" dirty="0"/>
                <a:t>.</a:t>
              </a:r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9ED2719A-B810-46DE-AB99-682525FCA8FB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FED263CA-CCA6-49B7-94DB-EDCDA01D63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9307349-5AAE-419C-BE5F-5FD9C0DD677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4F8FCA6C-D8F1-4C74-96D0-6947F24DC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DA35D52-87DA-4BEC-8AD8-B7DDF304E17F}"/>
              </a:ext>
            </a:extLst>
          </p:cNvPr>
          <p:cNvGrpSpPr/>
          <p:nvPr/>
        </p:nvGrpSpPr>
        <p:grpSpPr>
          <a:xfrm>
            <a:off x="8190147" y="1341212"/>
            <a:ext cx="99417" cy="528415"/>
            <a:chOff x="11588919" y="1032125"/>
            <a:chExt cx="127050" cy="45461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E9496C70-35C6-4F86-83F9-D204D7A81FD5}"/>
                </a:ext>
              </a:extLst>
            </p:cNvPr>
            <p:cNvSpPr/>
            <p:nvPr/>
          </p:nvSpPr>
          <p:spPr>
            <a:xfrm>
              <a:off x="11588919" y="1032125"/>
              <a:ext cx="109583" cy="454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5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5E295CA-BB9E-43A7-984D-05DF3CF04D55}"/>
                </a:ext>
              </a:extLst>
            </p:cNvPr>
            <p:cNvSpPr/>
            <p:nvPr/>
          </p:nvSpPr>
          <p:spPr>
            <a:xfrm>
              <a:off x="11588920" y="1185863"/>
              <a:ext cx="127049" cy="30087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50"/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62E3F91-8BF2-4E7D-980E-5546C36BC2C8}"/>
              </a:ext>
            </a:extLst>
          </p:cNvPr>
          <p:cNvSpPr/>
          <p:nvPr/>
        </p:nvSpPr>
        <p:spPr>
          <a:xfrm>
            <a:off x="2015204" y="894278"/>
            <a:ext cx="1075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아빠와 아들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3D35E3-D0F9-47CF-8772-1F951EA62B28}"/>
              </a:ext>
            </a:extLst>
          </p:cNvPr>
          <p:cNvSpPr txBox="1"/>
          <p:nvPr/>
        </p:nvSpPr>
        <p:spPr>
          <a:xfrm>
            <a:off x="273888" y="5803853"/>
            <a:ext cx="1647242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000" dirty="0"/>
              <a:t>산술 연산자 학습</a:t>
            </a:r>
            <a:endParaRPr lang="en-US" altLang="ko-KR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0CDBBC-2821-432A-B010-0A29C83EB101}"/>
              </a:ext>
            </a:extLst>
          </p:cNvPr>
          <p:cNvSpPr/>
          <p:nvPr/>
        </p:nvSpPr>
        <p:spPr>
          <a:xfrm>
            <a:off x="2257034" y="2084049"/>
            <a:ext cx="46962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#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Father</a:t>
            </a:r>
          </a:p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#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Son</a:t>
            </a: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Model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KNNclassification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    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Model.training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    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Result = 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03FF8C2D-A59F-4A70-B889-44B4B19AFD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80" y="1145702"/>
          <a:ext cx="1647242" cy="34290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순차적 프로그램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111284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77450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535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4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50215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0111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3414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8159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575681CF-CCAF-4439-B75C-371768ACA5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8153" y="775115"/>
            <a:ext cx="3227291" cy="4627007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1830D867-3056-4212-921C-FF514887724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263" t="-25572" b="-1"/>
          <a:stretch/>
        </p:blipFill>
        <p:spPr>
          <a:xfrm>
            <a:off x="7739366" y="506619"/>
            <a:ext cx="4289046" cy="32089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7F06F00-0126-4DB3-A12D-761C5808C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9367" y="828203"/>
            <a:ext cx="4289044" cy="4833431"/>
          </a:xfrm>
          <a:prstGeom prst="rect">
            <a:avLst/>
          </a:prstGeom>
          <a:ln>
            <a:solidFill>
              <a:srgbClr val="FF0000">
                <a:alpha val="0"/>
              </a:srgbClr>
            </a:solidFill>
          </a:ln>
        </p:spPr>
      </p:pic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658856A3-39B5-4AC9-9402-2330BE1F9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38876"/>
              </p:ext>
            </p:extLst>
          </p:nvPr>
        </p:nvGraphicFramePr>
        <p:xfrm>
          <a:off x="7739363" y="5662619"/>
          <a:ext cx="4273393" cy="86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222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691474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769288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367409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28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4956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E02E67-586E-478C-B1E9-04112B952D1D}"/>
              </a:ext>
            </a:extLst>
          </p:cNvPr>
          <p:cNvSpPr/>
          <p:nvPr/>
        </p:nvSpPr>
        <p:spPr>
          <a:xfrm>
            <a:off x="7723708" y="5703754"/>
            <a:ext cx="1414145" cy="3065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165FF3D1-B0CA-49FC-B813-27B2A00B8E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498" y="814791"/>
            <a:ext cx="4266970" cy="4867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1DB63D-962D-4738-AC5A-4E46F2383C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41497" y="803768"/>
            <a:ext cx="4260259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5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14680"/>
              </p:ext>
            </p:extLst>
          </p:nvPr>
        </p:nvGraphicFramePr>
        <p:xfrm>
          <a:off x="471728" y="213360"/>
          <a:ext cx="3199013" cy="640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308441280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3287881112"/>
                    </a:ext>
                  </a:extLst>
                </a:gridCol>
                <a:gridCol w="2426852">
                  <a:extLst>
                    <a:ext uri="{9D8B030D-6E8A-4147-A177-3AD203B41FA5}">
                      <a16:colId xmlns:a16="http://schemas.microsoft.com/office/drawing/2014/main" val="2800088789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3651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60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267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78004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59421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807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57194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721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1757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7078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4311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97801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292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7202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4679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8909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4656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1674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59319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00433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183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26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90156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481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0230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73762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669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3642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394200" y="441960"/>
          <a:ext cx="3455084" cy="617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305">
                  <a:extLst>
                    <a:ext uri="{9D8B030D-6E8A-4147-A177-3AD203B41FA5}">
                      <a16:colId xmlns:a16="http://schemas.microsoft.com/office/drawing/2014/main" val="1623739444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3825178910"/>
                    </a:ext>
                  </a:extLst>
                </a:gridCol>
                <a:gridCol w="2728211">
                  <a:extLst>
                    <a:ext uri="{9D8B030D-6E8A-4147-A177-3AD203B41FA5}">
                      <a16:colId xmlns:a16="http://schemas.microsoft.com/office/drawing/2014/main" val="896538905"/>
                    </a:ext>
                  </a:extLst>
                </a:gridCol>
              </a:tblGrid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4239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2178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432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4080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183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4772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25659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309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17343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16244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0133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950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2959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34885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15114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81112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996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3631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621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8529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525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2565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6534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7938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806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49626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5877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460510" y="441960"/>
          <a:ext cx="3281608" cy="617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8223">
                  <a:extLst>
                    <a:ext uri="{9D8B030D-6E8A-4147-A177-3AD203B41FA5}">
                      <a16:colId xmlns:a16="http://schemas.microsoft.com/office/drawing/2014/main" val="1623739444"/>
                    </a:ext>
                  </a:extLst>
                </a:gridCol>
                <a:gridCol w="286068">
                  <a:extLst>
                    <a:ext uri="{9D8B030D-6E8A-4147-A177-3AD203B41FA5}">
                      <a16:colId xmlns:a16="http://schemas.microsoft.com/office/drawing/2014/main" val="3825178910"/>
                    </a:ext>
                  </a:extLst>
                </a:gridCol>
                <a:gridCol w="2427317">
                  <a:extLst>
                    <a:ext uri="{9D8B030D-6E8A-4147-A177-3AD203B41FA5}">
                      <a16:colId xmlns:a16="http://schemas.microsoft.com/office/drawing/2014/main" val="425725270"/>
                    </a:ext>
                  </a:extLst>
                </a:gridCol>
              </a:tblGrid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4239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2178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432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4080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183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4772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25659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309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17343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16244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0133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950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2959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34885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15114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81112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996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3631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621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8529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525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2565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6534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7938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806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49626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5877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41916" y="164961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ENG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59735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870CD696-877A-43E8-B0B9-83786594A6E0}"/>
              </a:ext>
            </a:extLst>
          </p:cNvPr>
          <p:cNvGrpSpPr/>
          <p:nvPr/>
        </p:nvGrpSpPr>
        <p:grpSpPr>
          <a:xfrm>
            <a:off x="8411757" y="1227958"/>
            <a:ext cx="3330361" cy="4252619"/>
            <a:chOff x="8411757" y="1227958"/>
            <a:chExt cx="3330361" cy="4252619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D7376B46-6948-428B-B527-AC1E51F39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1757" y="1227958"/>
              <a:ext cx="3330361" cy="4252619"/>
            </a:xfrm>
            <a:prstGeom prst="rect">
              <a:avLst/>
            </a:prstGeom>
          </p:spPr>
        </p:pic>
        <p:sp>
          <p:nvSpPr>
            <p:cNvPr id="44" name="자유형 41">
              <a:extLst>
                <a:ext uri="{FF2B5EF4-FFF2-40B4-BE49-F238E27FC236}">
                  <a16:creationId xmlns:a16="http://schemas.microsoft.com/office/drawing/2014/main" id="{6666F14A-B7F3-4EC0-89E4-CC11E911D836}"/>
                </a:ext>
              </a:extLst>
            </p:cNvPr>
            <p:cNvSpPr/>
            <p:nvPr/>
          </p:nvSpPr>
          <p:spPr>
            <a:xfrm>
              <a:off x="8412480" y="3350029"/>
              <a:ext cx="1662545" cy="1047404"/>
            </a:xfrm>
            <a:custGeom>
              <a:avLst/>
              <a:gdLst>
                <a:gd name="connsiteX0" fmla="*/ 8313 w 1662545"/>
                <a:gd name="connsiteY0" fmla="*/ 191193 h 1047404"/>
                <a:gd name="connsiteX1" fmla="*/ 1039091 w 1662545"/>
                <a:gd name="connsiteY1" fmla="*/ 0 h 1047404"/>
                <a:gd name="connsiteX2" fmla="*/ 1662545 w 1662545"/>
                <a:gd name="connsiteY2" fmla="*/ 423949 h 1047404"/>
                <a:gd name="connsiteX3" fmla="*/ 1587731 w 1662545"/>
                <a:gd name="connsiteY3" fmla="*/ 581891 h 1047404"/>
                <a:gd name="connsiteX4" fmla="*/ 1579418 w 1662545"/>
                <a:gd name="connsiteY4" fmla="*/ 673331 h 1047404"/>
                <a:gd name="connsiteX5" fmla="*/ 1571105 w 1662545"/>
                <a:gd name="connsiteY5" fmla="*/ 689956 h 1047404"/>
                <a:gd name="connsiteX6" fmla="*/ 241069 w 1662545"/>
                <a:gd name="connsiteY6" fmla="*/ 1047404 h 1047404"/>
                <a:gd name="connsiteX7" fmla="*/ 0 w 1662545"/>
                <a:gd name="connsiteY7" fmla="*/ 822960 h 1047404"/>
                <a:gd name="connsiteX8" fmla="*/ 8313 w 1662545"/>
                <a:gd name="connsiteY8" fmla="*/ 191193 h 104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2545" h="1047404">
                  <a:moveTo>
                    <a:pt x="8313" y="191193"/>
                  </a:moveTo>
                  <a:lnTo>
                    <a:pt x="1039091" y="0"/>
                  </a:lnTo>
                  <a:lnTo>
                    <a:pt x="1662545" y="423949"/>
                  </a:lnTo>
                  <a:lnTo>
                    <a:pt x="1587731" y="581891"/>
                  </a:lnTo>
                  <a:lnTo>
                    <a:pt x="1579418" y="673331"/>
                  </a:lnTo>
                  <a:lnTo>
                    <a:pt x="1571105" y="689956"/>
                  </a:lnTo>
                  <a:lnTo>
                    <a:pt x="241069" y="1047404"/>
                  </a:lnTo>
                  <a:lnTo>
                    <a:pt x="0" y="822960"/>
                  </a:lnTo>
                  <a:lnTo>
                    <a:pt x="8313" y="191193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415143-E6E7-4605-920A-167941BB2CFE}"/>
                </a:ext>
              </a:extLst>
            </p:cNvPr>
            <p:cNvSpPr txBox="1"/>
            <p:nvPr/>
          </p:nvSpPr>
          <p:spPr>
            <a:xfrm rot="1029210">
              <a:off x="8526968" y="3341138"/>
              <a:ext cx="947651" cy="954107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short  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tall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grande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venti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419F8A-FF84-4CAC-8A0A-7D387C1A1408}"/>
                </a:ext>
              </a:extLst>
            </p:cNvPr>
            <p:cNvSpPr txBox="1"/>
            <p:nvPr/>
          </p:nvSpPr>
          <p:spPr>
            <a:xfrm rot="909620">
              <a:off x="9032398" y="3238910"/>
              <a:ext cx="947651" cy="892552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2000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2500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3000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3500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201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201-02-04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: </a:t>
                      </a:r>
                      <a:r>
                        <a:rPr lang="ko-KR" altLang="en-US" sz="900" dirty="0"/>
                        <a:t>주문 받아 계산하기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85DD1D5-9FBE-44A7-BADE-8F6E624409B3}"/>
              </a:ext>
            </a:extLst>
          </p:cNvPr>
          <p:cNvGrpSpPr/>
          <p:nvPr/>
        </p:nvGrpSpPr>
        <p:grpSpPr>
          <a:xfrm>
            <a:off x="253073" y="639900"/>
            <a:ext cx="1668057" cy="480901"/>
            <a:chOff x="0" y="554175"/>
            <a:chExt cx="1759206" cy="48090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16B5938-72DD-4EC9-BFFF-4DF49B5BE205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DA764C-D4B1-472D-A869-98780E72CD09}"/>
                </a:ext>
              </a:extLst>
            </p:cNvPr>
            <p:cNvSpPr txBox="1"/>
            <p:nvPr/>
          </p:nvSpPr>
          <p:spPr>
            <a:xfrm>
              <a:off x="92052" y="554175"/>
              <a:ext cx="1599597" cy="4809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Chapter 1.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Review 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72A19B2-7CED-460C-B6FF-53EB2BE1E848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14EAADCB-BAC6-4781-80AC-74C95A192AFA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7B7A4073-0D68-4A67-9A84-1BE76F8F8E48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127" name="그룹 126">
                  <a:extLst>
                    <a:ext uri="{FF2B5EF4-FFF2-40B4-BE49-F238E27FC236}">
                      <a16:creationId xmlns:a16="http://schemas.microsoft.com/office/drawing/2014/main" id="{5FB373E6-1AE2-4AA1-B2DC-628646F5DAF7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CC9F927E-ECA3-4444-B919-4E7AB57BD160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0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4D30220F-8DEF-420B-ABF1-EC1AD35CA49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1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490E0B23-6E98-4952-AE4C-C4773B4D7A0E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72905EC0-5D49-49E8-B0CD-F7FACACD67D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87431E65-2463-43AB-B0E1-460F361D3C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FE4A90A3-CEE3-4BDB-81CD-838EC8609C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25BD217C-D684-44D6-B91C-6B849C4EF6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5525C35-2C42-430F-B846-4BFD04F67A70}"/>
              </a:ext>
            </a:extLst>
          </p:cNvPr>
          <p:cNvSpPr/>
          <p:nvPr/>
        </p:nvSpPr>
        <p:spPr>
          <a:xfrm>
            <a:off x="2045866" y="1975128"/>
            <a:ext cx="6338827" cy="3905137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 dirty="0">
              <a:ea typeface="나눔고딕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4D95851-9138-4F95-8079-8D6A88BB031B}"/>
              </a:ext>
            </a:extLst>
          </p:cNvPr>
          <p:cNvSpPr/>
          <p:nvPr/>
        </p:nvSpPr>
        <p:spPr>
          <a:xfrm>
            <a:off x="8204598" y="2475002"/>
            <a:ext cx="84964" cy="1274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0253765-D6CC-402E-8283-59AA309CF1AD}"/>
              </a:ext>
            </a:extLst>
          </p:cNvPr>
          <p:cNvSpPr/>
          <p:nvPr/>
        </p:nvSpPr>
        <p:spPr>
          <a:xfrm>
            <a:off x="2054060" y="1200413"/>
            <a:ext cx="6122419" cy="757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Leo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는 아들의 키는 아빠의 키에 영향을 받는다는 이야기를 들었습니다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ea typeface="나눔고딕"/>
              </a:rPr>
              <a:t>Leo</a:t>
            </a:r>
            <a:r>
              <a:rPr lang="ko-KR" altLang="en-US" sz="1000" dirty="0">
                <a:ea typeface="나눔고딕"/>
              </a:rPr>
              <a:t>의 아빠 키가 </a:t>
            </a:r>
            <a:r>
              <a:rPr lang="en-US" altLang="ko-KR" sz="1000" dirty="0">
                <a:ea typeface="나눔고딕"/>
              </a:rPr>
              <a:t>173.6</a:t>
            </a:r>
            <a:r>
              <a:rPr lang="ko-KR" altLang="en-US" sz="1000" dirty="0">
                <a:ea typeface="나눔고딕"/>
              </a:rPr>
              <a:t>일 때 </a:t>
            </a:r>
            <a:r>
              <a:rPr lang="en-US" altLang="ko-KR" sz="1000" dirty="0">
                <a:ea typeface="나눔고딕"/>
              </a:rPr>
              <a:t>Pearson.csv</a:t>
            </a:r>
            <a:r>
              <a:rPr lang="ko-KR" altLang="en-US" sz="1000" dirty="0">
                <a:ea typeface="나눔고딕"/>
              </a:rPr>
              <a:t>에서 가장 가까운 </a:t>
            </a:r>
            <a:r>
              <a:rPr lang="en-US" altLang="ko-KR" sz="1000" dirty="0">
                <a:ea typeface="나눔고딕"/>
              </a:rPr>
              <a:t>31</a:t>
            </a:r>
            <a:r>
              <a:rPr lang="ko-KR" altLang="en-US" sz="1000" dirty="0">
                <a:ea typeface="나눔고딕"/>
              </a:rPr>
              <a:t>개의 </a:t>
            </a:r>
            <a:r>
              <a:rPr lang="en-US" altLang="ko-KR" sz="1000" dirty="0">
                <a:ea typeface="나눔고딕"/>
              </a:rPr>
              <a:t>data</a:t>
            </a:r>
            <a:r>
              <a:rPr lang="ko-KR" altLang="en-US" sz="1000" dirty="0">
                <a:ea typeface="나눔고딕"/>
              </a:rPr>
              <a:t>를 이용하여 </a:t>
            </a:r>
            <a:endParaRPr lang="en-US" altLang="ko-KR" sz="1000" dirty="0">
              <a:ea typeface="나눔고딕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ea typeface="나눔고딕"/>
              </a:rPr>
              <a:t>Leo</a:t>
            </a:r>
            <a:r>
              <a:rPr lang="ko-KR" altLang="en-US" sz="1000" dirty="0">
                <a:ea typeface="나눔고딕"/>
              </a:rPr>
              <a:t>가 어디까지 클지 예측해 봅시다</a:t>
            </a:r>
            <a:r>
              <a:rPr lang="en-US" altLang="ko-KR" sz="1000" dirty="0">
                <a:ea typeface="나눔고딕"/>
              </a:rPr>
              <a:t>.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D4BB088-DC03-48A5-8549-9B800ED7F86F}"/>
              </a:ext>
            </a:extLst>
          </p:cNvPr>
          <p:cNvSpPr/>
          <p:nvPr/>
        </p:nvSpPr>
        <p:spPr>
          <a:xfrm>
            <a:off x="2035579" y="1227958"/>
            <a:ext cx="6338827" cy="7048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>
              <a:ea typeface="나눔고딕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2D69048-FADB-4BB1-B787-211D43487AAA}"/>
              </a:ext>
            </a:extLst>
          </p:cNvPr>
          <p:cNvSpPr txBox="1"/>
          <p:nvPr/>
        </p:nvSpPr>
        <p:spPr>
          <a:xfrm>
            <a:off x="1998228" y="2102840"/>
            <a:ext cx="325795" cy="2400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5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6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7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8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9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10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15</a:t>
            </a: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2831E66-B280-4974-A214-92DFB800DAFC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145" name="모서리가 둥근 직사각형 124">
              <a:extLst>
                <a:ext uri="{FF2B5EF4-FFF2-40B4-BE49-F238E27FC236}">
                  <a16:creationId xmlns:a16="http://schemas.microsoft.com/office/drawing/2014/main" id="{70D20F41-3461-495F-92EB-867A14261B64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DF798B2-D2F9-4CC7-B550-48762C4E106D}"/>
                </a:ext>
              </a:extLst>
            </p:cNvPr>
            <p:cNvSpPr txBox="1"/>
            <p:nvPr/>
          </p:nvSpPr>
          <p:spPr>
            <a:xfrm>
              <a:off x="2875375" y="5750268"/>
              <a:ext cx="84385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000" dirty="0"/>
                <a:t>가격과 수량 등을 입력 받을 때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정수로 입력 받아야 하므로 </a:t>
              </a:r>
              <a:r>
                <a:rPr lang="en-US" altLang="ko-KR" sz="1000" dirty="0" err="1"/>
                <a:t>int</a:t>
              </a:r>
              <a:r>
                <a:rPr lang="ko-KR" altLang="en-US" sz="1000" dirty="0"/>
                <a:t>형으로 변환시켜야 해요</a:t>
              </a:r>
              <a:r>
                <a:rPr lang="en-US" altLang="ko-KR" sz="1000" dirty="0"/>
                <a:t>.</a:t>
              </a:r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9ED2719A-B810-46DE-AB99-682525FCA8FB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FED263CA-CCA6-49B7-94DB-EDCDA01D63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9307349-5AAE-419C-BE5F-5FD9C0DD677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4F8FCA6C-D8F1-4C74-96D0-6947F24DC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DA35D52-87DA-4BEC-8AD8-B7DDF304E17F}"/>
              </a:ext>
            </a:extLst>
          </p:cNvPr>
          <p:cNvGrpSpPr/>
          <p:nvPr/>
        </p:nvGrpSpPr>
        <p:grpSpPr>
          <a:xfrm>
            <a:off x="8190147" y="1341212"/>
            <a:ext cx="99417" cy="528415"/>
            <a:chOff x="11588919" y="1032125"/>
            <a:chExt cx="127050" cy="45461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E9496C70-35C6-4F86-83F9-D204D7A81FD5}"/>
                </a:ext>
              </a:extLst>
            </p:cNvPr>
            <p:cNvSpPr/>
            <p:nvPr/>
          </p:nvSpPr>
          <p:spPr>
            <a:xfrm>
              <a:off x="11588919" y="1032125"/>
              <a:ext cx="109583" cy="454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5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5E295CA-BB9E-43A7-984D-05DF3CF04D55}"/>
                </a:ext>
              </a:extLst>
            </p:cNvPr>
            <p:cNvSpPr/>
            <p:nvPr/>
          </p:nvSpPr>
          <p:spPr>
            <a:xfrm>
              <a:off x="11588920" y="1185863"/>
              <a:ext cx="127049" cy="30087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50"/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62E3F91-8BF2-4E7D-980E-5546C36BC2C8}"/>
              </a:ext>
            </a:extLst>
          </p:cNvPr>
          <p:cNvSpPr/>
          <p:nvPr/>
        </p:nvSpPr>
        <p:spPr>
          <a:xfrm>
            <a:off x="2015204" y="894278"/>
            <a:ext cx="1075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아빠와 아들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3D35E3-D0F9-47CF-8772-1F951EA62B28}"/>
              </a:ext>
            </a:extLst>
          </p:cNvPr>
          <p:cNvSpPr txBox="1"/>
          <p:nvPr/>
        </p:nvSpPr>
        <p:spPr>
          <a:xfrm>
            <a:off x="273888" y="5803853"/>
            <a:ext cx="1647242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000" dirty="0"/>
              <a:t>산술 연산자 학습</a:t>
            </a:r>
            <a:endParaRPr lang="en-US" altLang="ko-KR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0CDBBC-2821-432A-B010-0A29C83EB101}"/>
              </a:ext>
            </a:extLst>
          </p:cNvPr>
          <p:cNvSpPr/>
          <p:nvPr/>
        </p:nvSpPr>
        <p:spPr>
          <a:xfrm>
            <a:off x="2257034" y="2084049"/>
            <a:ext cx="46962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#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Father</a:t>
            </a:r>
          </a:p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#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Son</a:t>
            </a: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Model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KNNclassification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    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Model.training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    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Result = 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03FF8C2D-A59F-4A70-B889-44B4B19AFD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80" y="1145702"/>
          <a:ext cx="1647242" cy="34290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순차적 프로그램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111284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77450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535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4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50215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0111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3414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8159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575681CF-CCAF-4439-B75C-371768ACA5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8153" y="775115"/>
            <a:ext cx="3227291" cy="4627007"/>
          </a:xfrm>
          <a:prstGeom prst="rect">
            <a:avLst/>
          </a:prstGeom>
        </p:spPr>
      </p:pic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658856A3-39B5-4AC9-9402-2330BE1F9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9363" y="5662619"/>
          <a:ext cx="4273393" cy="86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222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691474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769288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367409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28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4956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E02E67-586E-478C-B1E9-04112B952D1D}"/>
              </a:ext>
            </a:extLst>
          </p:cNvPr>
          <p:cNvSpPr/>
          <p:nvPr/>
        </p:nvSpPr>
        <p:spPr>
          <a:xfrm>
            <a:off x="9876059" y="6066093"/>
            <a:ext cx="2136019" cy="4440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8BC1733-B400-4C28-89A7-7911B1921E9C}"/>
              </a:ext>
            </a:extLst>
          </p:cNvPr>
          <p:cNvSpPr/>
          <p:nvPr/>
        </p:nvSpPr>
        <p:spPr>
          <a:xfrm>
            <a:off x="8439167" y="2460436"/>
            <a:ext cx="3439719" cy="1409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Leo</a:t>
            </a:r>
            <a:r>
              <a:rPr lang="ko-KR" altLang="en-US" dirty="0">
                <a:solidFill>
                  <a:srgbClr val="FF0000"/>
                </a:solidFill>
              </a:rPr>
              <a:t>가 거울을 보고 있는 장면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Result</a:t>
            </a:r>
            <a:r>
              <a:rPr lang="ko-KR" altLang="en-US" dirty="0">
                <a:solidFill>
                  <a:srgbClr val="FF0000"/>
                </a:solidFill>
              </a:rPr>
              <a:t>값에 따라 키가 바뀜</a:t>
            </a:r>
          </a:p>
        </p:txBody>
      </p:sp>
    </p:spTree>
    <p:extLst>
      <p:ext uri="{BB962C8B-B14F-4D97-AF65-F5344CB8AC3E}">
        <p14:creationId xmlns:p14="http://schemas.microsoft.com/office/powerpoint/2010/main" val="2860907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2026850" y="700793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94170" y="2627844"/>
            <a:ext cx="9232478" cy="310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평가하기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259625" y="1230627"/>
            <a:ext cx="7988898" cy="127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따라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사이즈를 살 수도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사이즈를 살 수도 있습니다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사이즈를 샀는데 작을 수도 있고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M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사이즈를 샀을 때 클 수도 있는 상황은 </a:t>
            </a:r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달라진게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없습니다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좀 더 정확한 사이즈를 찾아줄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찾을 수 있습니다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사람들의 사이즈를 예측해보고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진짜 그 사이즈가 맞았는지를 보면서 제일 많이 맞춘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제일 정확합니다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테스트를 해보고 그 테스트의 결과가 얼마나 맞았는지에 대한 평가가 꼭 필요합니다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01572BD-986F-4C78-AEBA-0C055A665F4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3084"/>
          <a:stretch/>
        </p:blipFill>
        <p:spPr>
          <a:xfrm>
            <a:off x="2390209" y="2997177"/>
            <a:ext cx="1967242" cy="2381844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02B21FD4-E1C6-454A-9353-0FE72E0082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560" r="181"/>
          <a:stretch/>
        </p:blipFill>
        <p:spPr>
          <a:xfrm>
            <a:off x="6325712" y="3061431"/>
            <a:ext cx="977774" cy="2381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90170D-231F-41C6-BF95-B188970DAA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2996" y="2992585"/>
            <a:ext cx="977774" cy="2381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0D915-A2E2-4AF4-855B-201B8FE4692B}"/>
              </a:ext>
            </a:extLst>
          </p:cNvPr>
          <p:cNvSpPr txBox="1"/>
          <p:nvPr/>
        </p:nvSpPr>
        <p:spPr>
          <a:xfrm>
            <a:off x="2490788" y="2627845"/>
            <a:ext cx="174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테스트용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B1C2B4-82E9-4E0D-98D1-43703E897F3E}"/>
              </a:ext>
            </a:extLst>
          </p:cNvPr>
          <p:cNvSpPr txBox="1"/>
          <p:nvPr/>
        </p:nvSpPr>
        <p:spPr>
          <a:xfrm>
            <a:off x="4962290" y="26035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77892B-4CCB-4787-964E-2CB666A886E6}"/>
              </a:ext>
            </a:extLst>
          </p:cNvPr>
          <p:cNvSpPr txBox="1"/>
          <p:nvPr/>
        </p:nvSpPr>
        <p:spPr>
          <a:xfrm>
            <a:off x="5998524" y="2623253"/>
            <a:ext cx="18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테스트용 </a:t>
            </a:r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BADACA8-A839-4F23-94C8-EDD96EBFC249}"/>
              </a:ext>
            </a:extLst>
          </p:cNvPr>
          <p:cNvSpPr/>
          <p:nvPr/>
        </p:nvSpPr>
        <p:spPr>
          <a:xfrm>
            <a:off x="4374831" y="3902044"/>
            <a:ext cx="429398" cy="371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4EA4D8F5-869A-4899-9CA4-2A639FB61255}"/>
              </a:ext>
            </a:extLst>
          </p:cNvPr>
          <p:cNvSpPr/>
          <p:nvPr/>
        </p:nvSpPr>
        <p:spPr>
          <a:xfrm>
            <a:off x="5885472" y="3900427"/>
            <a:ext cx="406198" cy="371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3FE09B-B02F-4668-9394-36EACA7406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7198" y="2873993"/>
            <a:ext cx="1037284" cy="2500436"/>
          </a:xfrm>
          <a:prstGeom prst="rect">
            <a:avLst/>
          </a:prstGeom>
        </p:spPr>
      </p:pic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AEB1F168-7804-4F64-8292-4473B76E98B1}"/>
              </a:ext>
            </a:extLst>
          </p:cNvPr>
          <p:cNvSpPr/>
          <p:nvPr/>
        </p:nvSpPr>
        <p:spPr>
          <a:xfrm>
            <a:off x="7432465" y="3900427"/>
            <a:ext cx="389828" cy="371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42DB8C-3618-40DD-9E5C-250983EF36D2}"/>
              </a:ext>
            </a:extLst>
          </p:cNvPr>
          <p:cNvSpPr txBox="1"/>
          <p:nvPr/>
        </p:nvSpPr>
        <p:spPr>
          <a:xfrm>
            <a:off x="9212342" y="3286372"/>
            <a:ext cx="205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맞은 개수</a:t>
            </a:r>
            <a:r>
              <a:rPr lang="en-US" altLang="ko-KR" dirty="0"/>
              <a:t>/</a:t>
            </a:r>
            <a:r>
              <a:rPr lang="ko-KR" altLang="en-US" dirty="0"/>
              <a:t>총 개수</a:t>
            </a:r>
            <a:endParaRPr lang="en-US" altLang="ko-KR" dirty="0"/>
          </a:p>
          <a:p>
            <a:r>
              <a:rPr lang="en-US" altLang="ko-KR" dirty="0"/>
              <a:t>= 5/8 </a:t>
            </a:r>
          </a:p>
          <a:p>
            <a:r>
              <a:rPr lang="en-US" altLang="ko-KR" dirty="0"/>
              <a:t>= 0.625 </a:t>
            </a:r>
          </a:p>
          <a:p>
            <a:r>
              <a:rPr lang="en-US" altLang="ko-KR" dirty="0"/>
              <a:t>= 62.5%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691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2026850" y="700793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94170" y="1986400"/>
            <a:ext cx="9232478" cy="3746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평가하기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259625" y="1230627"/>
            <a:ext cx="7988898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Machine Learning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아래와 같은 단계로 진행됩니다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F401423-82DE-472F-93A1-C6352C583E46}"/>
              </a:ext>
            </a:extLst>
          </p:cNvPr>
          <p:cNvSpPr/>
          <p:nvPr/>
        </p:nvSpPr>
        <p:spPr>
          <a:xfrm>
            <a:off x="3068350" y="2205076"/>
            <a:ext cx="1549203" cy="6226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301B635-CACF-462F-BC38-FAA8BF4F0F02}"/>
              </a:ext>
            </a:extLst>
          </p:cNvPr>
          <p:cNvSpPr/>
          <p:nvPr/>
        </p:nvSpPr>
        <p:spPr>
          <a:xfrm>
            <a:off x="4617553" y="2827748"/>
            <a:ext cx="1549203" cy="6226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552C172-8DD2-4127-ADC1-EEB42015CB1A}"/>
              </a:ext>
            </a:extLst>
          </p:cNvPr>
          <p:cNvSpPr/>
          <p:nvPr/>
        </p:nvSpPr>
        <p:spPr>
          <a:xfrm>
            <a:off x="6164885" y="3449165"/>
            <a:ext cx="1549203" cy="6226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학습하기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7300440-2458-4000-A0DC-67DFBEF00812}"/>
              </a:ext>
            </a:extLst>
          </p:cNvPr>
          <p:cNvSpPr/>
          <p:nvPr/>
        </p:nvSpPr>
        <p:spPr>
          <a:xfrm>
            <a:off x="7712217" y="4005175"/>
            <a:ext cx="1549203" cy="6226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평가하기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CE01416-78F4-478C-B55E-C0E71ED4B899}"/>
              </a:ext>
            </a:extLst>
          </p:cNvPr>
          <p:cNvSpPr/>
          <p:nvPr/>
        </p:nvSpPr>
        <p:spPr>
          <a:xfrm>
            <a:off x="9259549" y="4627848"/>
            <a:ext cx="1549203" cy="6226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개선하기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99C1000-FD71-4560-ACCD-699606DF24CD}"/>
              </a:ext>
            </a:extLst>
          </p:cNvPr>
          <p:cNvCxnSpPr>
            <a:stCxn id="10" idx="3"/>
            <a:endCxn id="42" idx="0"/>
          </p:cNvCxnSpPr>
          <p:nvPr/>
        </p:nvCxnSpPr>
        <p:spPr>
          <a:xfrm>
            <a:off x="4617553" y="2516413"/>
            <a:ext cx="774602" cy="311335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2BE7D6BB-6CF9-44E5-B1D0-040A5A51BEB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>
            <a:off x="6166756" y="3139085"/>
            <a:ext cx="772731" cy="310080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B6985E8-001D-4BD6-81D4-C14466A29FAC}"/>
              </a:ext>
            </a:extLst>
          </p:cNvPr>
          <p:cNvCxnSpPr>
            <a:cxnSpLocks/>
            <a:stCxn id="43" idx="3"/>
            <a:endCxn id="44" idx="0"/>
          </p:cNvCxnSpPr>
          <p:nvPr/>
        </p:nvCxnSpPr>
        <p:spPr>
          <a:xfrm>
            <a:off x="7714088" y="3760502"/>
            <a:ext cx="772731" cy="24467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C5B42F1E-1A8D-4041-AE6C-7967B20E192F}"/>
              </a:ext>
            </a:extLst>
          </p:cNvPr>
          <p:cNvCxnSpPr>
            <a:cxnSpLocks/>
            <a:stCxn id="44" idx="3"/>
            <a:endCxn id="45" idx="0"/>
          </p:cNvCxnSpPr>
          <p:nvPr/>
        </p:nvCxnSpPr>
        <p:spPr>
          <a:xfrm>
            <a:off x="9261420" y="4316512"/>
            <a:ext cx="772731" cy="311336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4FC85FA-3E24-4C5A-A719-672BF8C92B2A}"/>
              </a:ext>
            </a:extLst>
          </p:cNvPr>
          <p:cNvSpPr/>
          <p:nvPr/>
        </p:nvSpPr>
        <p:spPr>
          <a:xfrm>
            <a:off x="3068350" y="2203820"/>
            <a:ext cx="1549203" cy="6226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</a:t>
            </a:r>
          </a:p>
          <a:p>
            <a:pPr algn="ctr"/>
            <a:r>
              <a:rPr lang="ko-KR" altLang="en-US" dirty="0"/>
              <a:t>모으기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CE82DE5-62C1-45CC-8849-D6F8B433E9A9}"/>
              </a:ext>
            </a:extLst>
          </p:cNvPr>
          <p:cNvSpPr/>
          <p:nvPr/>
        </p:nvSpPr>
        <p:spPr>
          <a:xfrm>
            <a:off x="4617553" y="2826492"/>
            <a:ext cx="1549203" cy="6226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</a:p>
          <a:p>
            <a:pPr algn="ctr"/>
            <a:r>
              <a:rPr lang="ko-KR" altLang="en-US" dirty="0"/>
              <a:t>가공하기</a:t>
            </a:r>
          </a:p>
        </p:txBody>
      </p:sp>
      <p:sp>
        <p:nvSpPr>
          <p:cNvPr id="49" name="말풍선: 모서리가 둥근 사각형 48">
            <a:extLst>
              <a:ext uri="{FF2B5EF4-FFF2-40B4-BE49-F238E27FC236}">
                <a16:creationId xmlns:a16="http://schemas.microsoft.com/office/drawing/2014/main" id="{7CAAA420-AB1F-4707-B948-EAEA600AC773}"/>
              </a:ext>
            </a:extLst>
          </p:cNvPr>
          <p:cNvSpPr/>
          <p:nvPr/>
        </p:nvSpPr>
        <p:spPr>
          <a:xfrm>
            <a:off x="2456110" y="3557978"/>
            <a:ext cx="1549203" cy="1281263"/>
          </a:xfrm>
          <a:prstGeom prst="wedgeRoundRectCallout">
            <a:avLst>
              <a:gd name="adj1" fmla="val 5465"/>
              <a:gd name="adj2" fmla="val -10496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원하는 결과를 구할 수 있는 </a:t>
            </a:r>
            <a:r>
              <a:rPr lang="en-US" altLang="ko-KR" sz="1200" dirty="0">
                <a:solidFill>
                  <a:schemeClr val="tx1"/>
                </a:solidFill>
              </a:rPr>
              <a:t>DATA</a:t>
            </a:r>
            <a:r>
              <a:rPr lang="ko-KR" altLang="en-US" sz="1200" dirty="0">
                <a:solidFill>
                  <a:schemeClr val="tx1"/>
                </a:solidFill>
              </a:rPr>
              <a:t>를 모읍니다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말풍선: 모서리가 둥근 사각형 62">
            <a:extLst>
              <a:ext uri="{FF2B5EF4-FFF2-40B4-BE49-F238E27FC236}">
                <a16:creationId xmlns:a16="http://schemas.microsoft.com/office/drawing/2014/main" id="{F43B73FC-0FDD-4358-92A1-B71522A1B23E}"/>
              </a:ext>
            </a:extLst>
          </p:cNvPr>
          <p:cNvSpPr/>
          <p:nvPr/>
        </p:nvSpPr>
        <p:spPr>
          <a:xfrm>
            <a:off x="4219983" y="4048728"/>
            <a:ext cx="1549203" cy="1281263"/>
          </a:xfrm>
          <a:prstGeom prst="wedgeRoundRectCallout">
            <a:avLst>
              <a:gd name="adj1" fmla="val 18322"/>
              <a:gd name="adj2" fmla="val -957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필요없는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DATA</a:t>
            </a:r>
            <a:r>
              <a:rPr lang="ko-KR" altLang="en-US" sz="1200" dirty="0">
                <a:solidFill>
                  <a:schemeClr val="tx1"/>
                </a:solidFill>
              </a:rPr>
              <a:t>를 버리거나 미리 알 수 있는 결과들을 구해 놓습니다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말풍선: 모서리가 둥근 사각형 63">
            <a:extLst>
              <a:ext uri="{FF2B5EF4-FFF2-40B4-BE49-F238E27FC236}">
                <a16:creationId xmlns:a16="http://schemas.microsoft.com/office/drawing/2014/main" id="{54901AB4-8362-48FB-B706-499C221104DE}"/>
              </a:ext>
            </a:extLst>
          </p:cNvPr>
          <p:cNvSpPr/>
          <p:nvPr/>
        </p:nvSpPr>
        <p:spPr>
          <a:xfrm>
            <a:off x="6049275" y="4521180"/>
            <a:ext cx="1549203" cy="898560"/>
          </a:xfrm>
          <a:prstGeom prst="wedgeRoundRectCallout">
            <a:avLst>
              <a:gd name="adj1" fmla="val 18322"/>
              <a:gd name="adj2" fmla="val -957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</a:t>
            </a:r>
            <a:r>
              <a:rPr lang="ko-KR" altLang="en-US" sz="1200" dirty="0">
                <a:solidFill>
                  <a:schemeClr val="tx1"/>
                </a:solidFill>
              </a:rPr>
              <a:t>를 기반으로 인공지능이 학습합니다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말풍선: 모서리가 둥근 사각형 64">
            <a:extLst>
              <a:ext uri="{FF2B5EF4-FFF2-40B4-BE49-F238E27FC236}">
                <a16:creationId xmlns:a16="http://schemas.microsoft.com/office/drawing/2014/main" id="{21A71385-03C2-4915-88CB-7635DD8E7DEE}"/>
              </a:ext>
            </a:extLst>
          </p:cNvPr>
          <p:cNvSpPr/>
          <p:nvPr/>
        </p:nvSpPr>
        <p:spPr>
          <a:xfrm>
            <a:off x="7731468" y="2627676"/>
            <a:ext cx="1549203" cy="898560"/>
          </a:xfrm>
          <a:prstGeom prst="wedgeRoundRectCallout">
            <a:avLst>
              <a:gd name="adj1" fmla="val 21828"/>
              <a:gd name="adj2" fmla="val 10371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인공지능이 얼마나 정확한지 평가합니다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말풍선: 모서리가 둥근 사각형 65">
            <a:extLst>
              <a:ext uri="{FF2B5EF4-FFF2-40B4-BE49-F238E27FC236}">
                <a16:creationId xmlns:a16="http://schemas.microsoft.com/office/drawing/2014/main" id="{DAEAC788-8E99-4EB2-A7E6-075E03493206}"/>
              </a:ext>
            </a:extLst>
          </p:cNvPr>
          <p:cNvSpPr/>
          <p:nvPr/>
        </p:nvSpPr>
        <p:spPr>
          <a:xfrm>
            <a:off x="9400835" y="3229956"/>
            <a:ext cx="1549203" cy="898560"/>
          </a:xfrm>
          <a:prstGeom prst="wedgeRoundRectCallout">
            <a:avLst>
              <a:gd name="adj1" fmla="val 21828"/>
              <a:gd name="adj2" fmla="val 10371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평가를 기반으로 </a:t>
            </a:r>
            <a:r>
              <a:rPr lang="en-US" altLang="ko-KR" sz="1200" dirty="0">
                <a:solidFill>
                  <a:schemeClr val="tx1"/>
                </a:solidFill>
              </a:rPr>
              <a:t>DATA</a:t>
            </a:r>
            <a:r>
              <a:rPr lang="ko-KR" altLang="en-US" sz="1200" dirty="0">
                <a:solidFill>
                  <a:schemeClr val="tx1"/>
                </a:solidFill>
              </a:rPr>
              <a:t>를 수정하거나 학습방법을 고쳐 개선합니다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53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870CD696-877A-43E8-B0B9-83786594A6E0}"/>
              </a:ext>
            </a:extLst>
          </p:cNvPr>
          <p:cNvGrpSpPr/>
          <p:nvPr/>
        </p:nvGrpSpPr>
        <p:grpSpPr>
          <a:xfrm>
            <a:off x="8411757" y="1227958"/>
            <a:ext cx="3330361" cy="4252619"/>
            <a:chOff x="8411757" y="1227958"/>
            <a:chExt cx="3330361" cy="4252619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D7376B46-6948-428B-B527-AC1E51F39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1757" y="1227958"/>
              <a:ext cx="3330361" cy="4252619"/>
            </a:xfrm>
            <a:prstGeom prst="rect">
              <a:avLst/>
            </a:prstGeom>
          </p:spPr>
        </p:pic>
        <p:sp>
          <p:nvSpPr>
            <p:cNvPr id="44" name="자유형 41">
              <a:extLst>
                <a:ext uri="{FF2B5EF4-FFF2-40B4-BE49-F238E27FC236}">
                  <a16:creationId xmlns:a16="http://schemas.microsoft.com/office/drawing/2014/main" id="{6666F14A-B7F3-4EC0-89E4-CC11E911D836}"/>
                </a:ext>
              </a:extLst>
            </p:cNvPr>
            <p:cNvSpPr/>
            <p:nvPr/>
          </p:nvSpPr>
          <p:spPr>
            <a:xfrm>
              <a:off x="8412480" y="3350029"/>
              <a:ext cx="1662545" cy="1047404"/>
            </a:xfrm>
            <a:custGeom>
              <a:avLst/>
              <a:gdLst>
                <a:gd name="connsiteX0" fmla="*/ 8313 w 1662545"/>
                <a:gd name="connsiteY0" fmla="*/ 191193 h 1047404"/>
                <a:gd name="connsiteX1" fmla="*/ 1039091 w 1662545"/>
                <a:gd name="connsiteY1" fmla="*/ 0 h 1047404"/>
                <a:gd name="connsiteX2" fmla="*/ 1662545 w 1662545"/>
                <a:gd name="connsiteY2" fmla="*/ 423949 h 1047404"/>
                <a:gd name="connsiteX3" fmla="*/ 1587731 w 1662545"/>
                <a:gd name="connsiteY3" fmla="*/ 581891 h 1047404"/>
                <a:gd name="connsiteX4" fmla="*/ 1579418 w 1662545"/>
                <a:gd name="connsiteY4" fmla="*/ 673331 h 1047404"/>
                <a:gd name="connsiteX5" fmla="*/ 1571105 w 1662545"/>
                <a:gd name="connsiteY5" fmla="*/ 689956 h 1047404"/>
                <a:gd name="connsiteX6" fmla="*/ 241069 w 1662545"/>
                <a:gd name="connsiteY6" fmla="*/ 1047404 h 1047404"/>
                <a:gd name="connsiteX7" fmla="*/ 0 w 1662545"/>
                <a:gd name="connsiteY7" fmla="*/ 822960 h 1047404"/>
                <a:gd name="connsiteX8" fmla="*/ 8313 w 1662545"/>
                <a:gd name="connsiteY8" fmla="*/ 191193 h 104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2545" h="1047404">
                  <a:moveTo>
                    <a:pt x="8313" y="191193"/>
                  </a:moveTo>
                  <a:lnTo>
                    <a:pt x="1039091" y="0"/>
                  </a:lnTo>
                  <a:lnTo>
                    <a:pt x="1662545" y="423949"/>
                  </a:lnTo>
                  <a:lnTo>
                    <a:pt x="1587731" y="581891"/>
                  </a:lnTo>
                  <a:lnTo>
                    <a:pt x="1579418" y="673331"/>
                  </a:lnTo>
                  <a:lnTo>
                    <a:pt x="1571105" y="689956"/>
                  </a:lnTo>
                  <a:lnTo>
                    <a:pt x="241069" y="1047404"/>
                  </a:lnTo>
                  <a:lnTo>
                    <a:pt x="0" y="822960"/>
                  </a:lnTo>
                  <a:lnTo>
                    <a:pt x="8313" y="191193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415143-E6E7-4605-920A-167941BB2CFE}"/>
                </a:ext>
              </a:extLst>
            </p:cNvPr>
            <p:cNvSpPr txBox="1"/>
            <p:nvPr/>
          </p:nvSpPr>
          <p:spPr>
            <a:xfrm rot="1029210">
              <a:off x="8526968" y="3341138"/>
              <a:ext cx="947651" cy="954107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short  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tall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grande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venti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419F8A-FF84-4CAC-8A0A-7D387C1A1408}"/>
                </a:ext>
              </a:extLst>
            </p:cNvPr>
            <p:cNvSpPr txBox="1"/>
            <p:nvPr/>
          </p:nvSpPr>
          <p:spPr>
            <a:xfrm rot="909620">
              <a:off x="9032398" y="3238910"/>
              <a:ext cx="947651" cy="892552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2000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2500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3000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3500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201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201-02-04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: </a:t>
                      </a:r>
                      <a:r>
                        <a:rPr lang="ko-KR" altLang="en-US" sz="900" dirty="0"/>
                        <a:t>주문 받아 계산하기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85DD1D5-9FBE-44A7-BADE-8F6E624409B3}"/>
              </a:ext>
            </a:extLst>
          </p:cNvPr>
          <p:cNvGrpSpPr/>
          <p:nvPr/>
        </p:nvGrpSpPr>
        <p:grpSpPr>
          <a:xfrm>
            <a:off x="253073" y="639900"/>
            <a:ext cx="1668057" cy="480901"/>
            <a:chOff x="0" y="554175"/>
            <a:chExt cx="1759206" cy="48090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16B5938-72DD-4EC9-BFFF-4DF49B5BE205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DA764C-D4B1-472D-A869-98780E72CD09}"/>
                </a:ext>
              </a:extLst>
            </p:cNvPr>
            <p:cNvSpPr txBox="1"/>
            <p:nvPr/>
          </p:nvSpPr>
          <p:spPr>
            <a:xfrm>
              <a:off x="92052" y="554175"/>
              <a:ext cx="1599597" cy="4809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Chapter 1.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Review 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72A19B2-7CED-460C-B6FF-53EB2BE1E848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14EAADCB-BAC6-4781-80AC-74C95A192AFA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7B7A4073-0D68-4A67-9A84-1BE76F8F8E48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127" name="그룹 126">
                  <a:extLst>
                    <a:ext uri="{FF2B5EF4-FFF2-40B4-BE49-F238E27FC236}">
                      <a16:creationId xmlns:a16="http://schemas.microsoft.com/office/drawing/2014/main" id="{5FB373E6-1AE2-4AA1-B2DC-628646F5DAF7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CC9F927E-ECA3-4444-B919-4E7AB57BD160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0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4D30220F-8DEF-420B-ABF1-EC1AD35CA49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1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490E0B23-6E98-4952-AE4C-C4773B4D7A0E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72905EC0-5D49-49E8-B0CD-F7FACACD67D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87431E65-2463-43AB-B0E1-460F361D3C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FE4A90A3-CEE3-4BDB-81CD-838EC8609C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25BD217C-D684-44D6-B91C-6B849C4EF6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5525C35-2C42-430F-B846-4BFD04F67A70}"/>
              </a:ext>
            </a:extLst>
          </p:cNvPr>
          <p:cNvSpPr/>
          <p:nvPr/>
        </p:nvSpPr>
        <p:spPr>
          <a:xfrm>
            <a:off x="2045866" y="1975128"/>
            <a:ext cx="6338827" cy="3905137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 dirty="0">
              <a:ea typeface="나눔고딕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4D95851-9138-4F95-8079-8D6A88BB031B}"/>
              </a:ext>
            </a:extLst>
          </p:cNvPr>
          <p:cNvSpPr/>
          <p:nvPr/>
        </p:nvSpPr>
        <p:spPr>
          <a:xfrm>
            <a:off x="8204598" y="2475002"/>
            <a:ext cx="84964" cy="1274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0253765-D6CC-402E-8283-59AA309CF1AD}"/>
              </a:ext>
            </a:extLst>
          </p:cNvPr>
          <p:cNvSpPr/>
          <p:nvPr/>
        </p:nvSpPr>
        <p:spPr>
          <a:xfrm>
            <a:off x="2054060" y="1200413"/>
            <a:ext cx="6122419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Mia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가 옷을 사려 합니다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옷에 대한 후기로 키와 몸무게에 따라 어떤 옷이 맞는지가 있습니다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이를 활용해 가장 잘 맞을 옷을 골라주고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얼마나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믿을만한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예측인지 출력하여 봅시다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lang="en-US" altLang="ko-KR" sz="1000" dirty="0">
              <a:ea typeface="나눔고딕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D4BB088-DC03-48A5-8549-9B800ED7F86F}"/>
              </a:ext>
            </a:extLst>
          </p:cNvPr>
          <p:cNvSpPr/>
          <p:nvPr/>
        </p:nvSpPr>
        <p:spPr>
          <a:xfrm>
            <a:off x="2035579" y="1227958"/>
            <a:ext cx="6338827" cy="7048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>
              <a:ea typeface="나눔고딕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2D69048-FADB-4BB1-B787-211D43487AAA}"/>
              </a:ext>
            </a:extLst>
          </p:cNvPr>
          <p:cNvSpPr txBox="1"/>
          <p:nvPr/>
        </p:nvSpPr>
        <p:spPr>
          <a:xfrm>
            <a:off x="1998228" y="2102840"/>
            <a:ext cx="325795" cy="2400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5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6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7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8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9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10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15</a:t>
            </a: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2831E66-B280-4974-A214-92DFB800DAFC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145" name="모서리가 둥근 직사각형 124">
              <a:extLst>
                <a:ext uri="{FF2B5EF4-FFF2-40B4-BE49-F238E27FC236}">
                  <a16:creationId xmlns:a16="http://schemas.microsoft.com/office/drawing/2014/main" id="{70D20F41-3461-495F-92EB-867A14261B64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DF798B2-D2F9-4CC7-B550-48762C4E106D}"/>
                </a:ext>
              </a:extLst>
            </p:cNvPr>
            <p:cNvSpPr txBox="1"/>
            <p:nvPr/>
          </p:nvSpPr>
          <p:spPr>
            <a:xfrm>
              <a:off x="2875375" y="5750268"/>
              <a:ext cx="84385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000" dirty="0"/>
                <a:t>가격과 수량 등을 입력 받을 때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정수로 입력 받아야 하므로 </a:t>
              </a:r>
              <a:r>
                <a:rPr lang="en-US" altLang="ko-KR" sz="1000" dirty="0" err="1"/>
                <a:t>int</a:t>
              </a:r>
              <a:r>
                <a:rPr lang="ko-KR" altLang="en-US" sz="1000" dirty="0"/>
                <a:t>형으로 변환시켜야 해요</a:t>
              </a:r>
              <a:r>
                <a:rPr lang="en-US" altLang="ko-KR" sz="1000" dirty="0"/>
                <a:t>.</a:t>
              </a:r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9ED2719A-B810-46DE-AB99-682525FCA8FB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FED263CA-CCA6-49B7-94DB-EDCDA01D63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9307349-5AAE-419C-BE5F-5FD9C0DD677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4F8FCA6C-D8F1-4C74-96D0-6947F24DC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DA35D52-87DA-4BEC-8AD8-B7DDF304E17F}"/>
              </a:ext>
            </a:extLst>
          </p:cNvPr>
          <p:cNvGrpSpPr/>
          <p:nvPr/>
        </p:nvGrpSpPr>
        <p:grpSpPr>
          <a:xfrm>
            <a:off x="8190147" y="1341212"/>
            <a:ext cx="99417" cy="528415"/>
            <a:chOff x="11588919" y="1032125"/>
            <a:chExt cx="127050" cy="45461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E9496C70-35C6-4F86-83F9-D204D7A81FD5}"/>
                </a:ext>
              </a:extLst>
            </p:cNvPr>
            <p:cNvSpPr/>
            <p:nvPr/>
          </p:nvSpPr>
          <p:spPr>
            <a:xfrm>
              <a:off x="11588919" y="1032125"/>
              <a:ext cx="109583" cy="454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5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5E295CA-BB9E-43A7-984D-05DF3CF04D55}"/>
                </a:ext>
              </a:extLst>
            </p:cNvPr>
            <p:cNvSpPr/>
            <p:nvPr/>
          </p:nvSpPr>
          <p:spPr>
            <a:xfrm>
              <a:off x="11588920" y="1185863"/>
              <a:ext cx="127049" cy="30087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50"/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62E3F91-8BF2-4E7D-980E-5546C36BC2C8}"/>
              </a:ext>
            </a:extLst>
          </p:cNvPr>
          <p:cNvSpPr/>
          <p:nvPr/>
        </p:nvSpPr>
        <p:spPr>
          <a:xfrm>
            <a:off x="2015204" y="894278"/>
            <a:ext cx="90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옷 사이즈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3D35E3-D0F9-47CF-8772-1F951EA62B28}"/>
              </a:ext>
            </a:extLst>
          </p:cNvPr>
          <p:cNvSpPr txBox="1"/>
          <p:nvPr/>
        </p:nvSpPr>
        <p:spPr>
          <a:xfrm>
            <a:off x="273888" y="5803853"/>
            <a:ext cx="1647242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000" dirty="0"/>
              <a:t>산술 연산자 학습</a:t>
            </a:r>
            <a:endParaRPr lang="en-US" altLang="ko-KR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0CDBBC-2821-432A-B010-0A29C83EB101}"/>
              </a:ext>
            </a:extLst>
          </p:cNvPr>
          <p:cNvSpPr/>
          <p:nvPr/>
        </p:nvSpPr>
        <p:spPr>
          <a:xfrm>
            <a:off x="2257034" y="2084049"/>
            <a:ext cx="469621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#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Father</a:t>
            </a:r>
          </a:p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#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Son</a:t>
            </a: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test_data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test_label</a:t>
            </a:r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Model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KNNclassification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    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Model.training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    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Result = 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Print(   )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03FF8C2D-A59F-4A70-B889-44B4B19AFD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80" y="1145702"/>
          <a:ext cx="1647242" cy="34290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순차적 프로그램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111284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77450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535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4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50215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0111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3414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8159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575681CF-CCAF-4439-B75C-371768ACA5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8153" y="775115"/>
            <a:ext cx="3227291" cy="4627007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1830D867-3056-4212-921C-FF514887724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263" t="-25572" b="-1"/>
          <a:stretch/>
        </p:blipFill>
        <p:spPr>
          <a:xfrm>
            <a:off x="7739366" y="506619"/>
            <a:ext cx="4289046" cy="32089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7F06F00-0126-4DB3-A12D-761C5808C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9367" y="828203"/>
            <a:ext cx="4289044" cy="4833431"/>
          </a:xfrm>
          <a:prstGeom prst="rect">
            <a:avLst/>
          </a:prstGeom>
          <a:ln>
            <a:solidFill>
              <a:srgbClr val="FF0000">
                <a:alpha val="0"/>
              </a:srgbClr>
            </a:solidFill>
          </a:ln>
        </p:spPr>
      </p:pic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658856A3-39B5-4AC9-9402-2330BE1F9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9363" y="5662619"/>
          <a:ext cx="4273393" cy="86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222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691474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769288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367409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28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4956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E02E67-586E-478C-B1E9-04112B952D1D}"/>
              </a:ext>
            </a:extLst>
          </p:cNvPr>
          <p:cNvSpPr/>
          <p:nvPr/>
        </p:nvSpPr>
        <p:spPr>
          <a:xfrm>
            <a:off x="7723708" y="5703754"/>
            <a:ext cx="1414145" cy="3065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165FF3D1-B0CA-49FC-B813-27B2A00B8E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498" y="814791"/>
            <a:ext cx="426697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45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870CD696-877A-43E8-B0B9-83786594A6E0}"/>
              </a:ext>
            </a:extLst>
          </p:cNvPr>
          <p:cNvGrpSpPr/>
          <p:nvPr/>
        </p:nvGrpSpPr>
        <p:grpSpPr>
          <a:xfrm>
            <a:off x="8411757" y="1227958"/>
            <a:ext cx="3330361" cy="4252619"/>
            <a:chOff x="8411757" y="1227958"/>
            <a:chExt cx="3330361" cy="4252619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D7376B46-6948-428B-B527-AC1E51F39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1757" y="1227958"/>
              <a:ext cx="3330361" cy="4252619"/>
            </a:xfrm>
            <a:prstGeom prst="rect">
              <a:avLst/>
            </a:prstGeom>
          </p:spPr>
        </p:pic>
        <p:sp>
          <p:nvSpPr>
            <p:cNvPr id="44" name="자유형 41">
              <a:extLst>
                <a:ext uri="{FF2B5EF4-FFF2-40B4-BE49-F238E27FC236}">
                  <a16:creationId xmlns:a16="http://schemas.microsoft.com/office/drawing/2014/main" id="{6666F14A-B7F3-4EC0-89E4-CC11E911D836}"/>
                </a:ext>
              </a:extLst>
            </p:cNvPr>
            <p:cNvSpPr/>
            <p:nvPr/>
          </p:nvSpPr>
          <p:spPr>
            <a:xfrm>
              <a:off x="8412480" y="3350029"/>
              <a:ext cx="1662545" cy="1047404"/>
            </a:xfrm>
            <a:custGeom>
              <a:avLst/>
              <a:gdLst>
                <a:gd name="connsiteX0" fmla="*/ 8313 w 1662545"/>
                <a:gd name="connsiteY0" fmla="*/ 191193 h 1047404"/>
                <a:gd name="connsiteX1" fmla="*/ 1039091 w 1662545"/>
                <a:gd name="connsiteY1" fmla="*/ 0 h 1047404"/>
                <a:gd name="connsiteX2" fmla="*/ 1662545 w 1662545"/>
                <a:gd name="connsiteY2" fmla="*/ 423949 h 1047404"/>
                <a:gd name="connsiteX3" fmla="*/ 1587731 w 1662545"/>
                <a:gd name="connsiteY3" fmla="*/ 581891 h 1047404"/>
                <a:gd name="connsiteX4" fmla="*/ 1579418 w 1662545"/>
                <a:gd name="connsiteY4" fmla="*/ 673331 h 1047404"/>
                <a:gd name="connsiteX5" fmla="*/ 1571105 w 1662545"/>
                <a:gd name="connsiteY5" fmla="*/ 689956 h 1047404"/>
                <a:gd name="connsiteX6" fmla="*/ 241069 w 1662545"/>
                <a:gd name="connsiteY6" fmla="*/ 1047404 h 1047404"/>
                <a:gd name="connsiteX7" fmla="*/ 0 w 1662545"/>
                <a:gd name="connsiteY7" fmla="*/ 822960 h 1047404"/>
                <a:gd name="connsiteX8" fmla="*/ 8313 w 1662545"/>
                <a:gd name="connsiteY8" fmla="*/ 191193 h 104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2545" h="1047404">
                  <a:moveTo>
                    <a:pt x="8313" y="191193"/>
                  </a:moveTo>
                  <a:lnTo>
                    <a:pt x="1039091" y="0"/>
                  </a:lnTo>
                  <a:lnTo>
                    <a:pt x="1662545" y="423949"/>
                  </a:lnTo>
                  <a:lnTo>
                    <a:pt x="1587731" y="581891"/>
                  </a:lnTo>
                  <a:lnTo>
                    <a:pt x="1579418" y="673331"/>
                  </a:lnTo>
                  <a:lnTo>
                    <a:pt x="1571105" y="689956"/>
                  </a:lnTo>
                  <a:lnTo>
                    <a:pt x="241069" y="1047404"/>
                  </a:lnTo>
                  <a:lnTo>
                    <a:pt x="0" y="822960"/>
                  </a:lnTo>
                  <a:lnTo>
                    <a:pt x="8313" y="191193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415143-E6E7-4605-920A-167941BB2CFE}"/>
                </a:ext>
              </a:extLst>
            </p:cNvPr>
            <p:cNvSpPr txBox="1"/>
            <p:nvPr/>
          </p:nvSpPr>
          <p:spPr>
            <a:xfrm rot="1029210">
              <a:off x="8526968" y="3341138"/>
              <a:ext cx="947651" cy="954107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short  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tall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grande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venti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419F8A-FF84-4CAC-8A0A-7D387C1A1408}"/>
                </a:ext>
              </a:extLst>
            </p:cNvPr>
            <p:cNvSpPr txBox="1"/>
            <p:nvPr/>
          </p:nvSpPr>
          <p:spPr>
            <a:xfrm rot="909620">
              <a:off x="9032398" y="3238910"/>
              <a:ext cx="947651" cy="892552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2000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2500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3000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3500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201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201-02-04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: </a:t>
                      </a:r>
                      <a:r>
                        <a:rPr lang="ko-KR" altLang="en-US" sz="900" dirty="0"/>
                        <a:t>주문 받아 계산하기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85DD1D5-9FBE-44A7-BADE-8F6E624409B3}"/>
              </a:ext>
            </a:extLst>
          </p:cNvPr>
          <p:cNvGrpSpPr/>
          <p:nvPr/>
        </p:nvGrpSpPr>
        <p:grpSpPr>
          <a:xfrm>
            <a:off x="253073" y="639900"/>
            <a:ext cx="1668057" cy="480901"/>
            <a:chOff x="0" y="554175"/>
            <a:chExt cx="1759206" cy="48090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16B5938-72DD-4EC9-BFFF-4DF49B5BE205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DA764C-D4B1-472D-A869-98780E72CD09}"/>
                </a:ext>
              </a:extLst>
            </p:cNvPr>
            <p:cNvSpPr txBox="1"/>
            <p:nvPr/>
          </p:nvSpPr>
          <p:spPr>
            <a:xfrm>
              <a:off x="92052" y="554175"/>
              <a:ext cx="1599597" cy="4809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Chapter 1.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Review 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72A19B2-7CED-460C-B6FF-53EB2BE1E848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14EAADCB-BAC6-4781-80AC-74C95A192AFA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7B7A4073-0D68-4A67-9A84-1BE76F8F8E48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127" name="그룹 126">
                  <a:extLst>
                    <a:ext uri="{FF2B5EF4-FFF2-40B4-BE49-F238E27FC236}">
                      <a16:creationId xmlns:a16="http://schemas.microsoft.com/office/drawing/2014/main" id="{5FB373E6-1AE2-4AA1-B2DC-628646F5DAF7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CC9F927E-ECA3-4444-B919-4E7AB57BD160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0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4D30220F-8DEF-420B-ABF1-EC1AD35CA49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1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490E0B23-6E98-4952-AE4C-C4773B4D7A0E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72905EC0-5D49-49E8-B0CD-F7FACACD67D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87431E65-2463-43AB-B0E1-460F361D3C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FE4A90A3-CEE3-4BDB-81CD-838EC8609C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25BD217C-D684-44D6-B91C-6B849C4EF6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5525C35-2C42-430F-B846-4BFD04F67A70}"/>
              </a:ext>
            </a:extLst>
          </p:cNvPr>
          <p:cNvSpPr/>
          <p:nvPr/>
        </p:nvSpPr>
        <p:spPr>
          <a:xfrm>
            <a:off x="2045866" y="1975128"/>
            <a:ext cx="6338827" cy="3905137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 dirty="0">
              <a:ea typeface="나눔고딕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4D95851-9138-4F95-8079-8D6A88BB031B}"/>
              </a:ext>
            </a:extLst>
          </p:cNvPr>
          <p:cNvSpPr/>
          <p:nvPr/>
        </p:nvSpPr>
        <p:spPr>
          <a:xfrm>
            <a:off x="8204598" y="2475002"/>
            <a:ext cx="84964" cy="1274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0253765-D6CC-402E-8283-59AA309CF1AD}"/>
              </a:ext>
            </a:extLst>
          </p:cNvPr>
          <p:cNvSpPr/>
          <p:nvPr/>
        </p:nvSpPr>
        <p:spPr>
          <a:xfrm>
            <a:off x="2054060" y="1200413"/>
            <a:ext cx="6122419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Mia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가 옷을 사려 합니다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옷에 대한 후기로 키와 몸무게에 따라 어떤 옷이 맞는지가 있습니다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이를 활용해 가장 잘 맞을 옷을 골라주고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얼마나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믿을만한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예측인지 출력하여 봅시다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lang="en-US" altLang="ko-KR" sz="1000" dirty="0">
              <a:ea typeface="나눔고딕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D4BB088-DC03-48A5-8549-9B800ED7F86F}"/>
              </a:ext>
            </a:extLst>
          </p:cNvPr>
          <p:cNvSpPr/>
          <p:nvPr/>
        </p:nvSpPr>
        <p:spPr>
          <a:xfrm>
            <a:off x="2035579" y="1227958"/>
            <a:ext cx="6338827" cy="7048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>
              <a:ea typeface="나눔고딕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2D69048-FADB-4BB1-B787-211D43487AAA}"/>
              </a:ext>
            </a:extLst>
          </p:cNvPr>
          <p:cNvSpPr txBox="1"/>
          <p:nvPr/>
        </p:nvSpPr>
        <p:spPr>
          <a:xfrm>
            <a:off x="1998228" y="2102840"/>
            <a:ext cx="325795" cy="2400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5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6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7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8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9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10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15</a:t>
            </a: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2831E66-B280-4974-A214-92DFB800DAFC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145" name="모서리가 둥근 직사각형 124">
              <a:extLst>
                <a:ext uri="{FF2B5EF4-FFF2-40B4-BE49-F238E27FC236}">
                  <a16:creationId xmlns:a16="http://schemas.microsoft.com/office/drawing/2014/main" id="{70D20F41-3461-495F-92EB-867A14261B64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DF798B2-D2F9-4CC7-B550-48762C4E106D}"/>
                </a:ext>
              </a:extLst>
            </p:cNvPr>
            <p:cNvSpPr txBox="1"/>
            <p:nvPr/>
          </p:nvSpPr>
          <p:spPr>
            <a:xfrm>
              <a:off x="2875375" y="5750268"/>
              <a:ext cx="84385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000" dirty="0"/>
                <a:t>가격과 수량 등을 입력 받을 때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정수로 입력 받아야 하므로 </a:t>
              </a:r>
              <a:r>
                <a:rPr lang="en-US" altLang="ko-KR" sz="1000" dirty="0" err="1"/>
                <a:t>int</a:t>
              </a:r>
              <a:r>
                <a:rPr lang="ko-KR" altLang="en-US" sz="1000" dirty="0"/>
                <a:t>형으로 변환시켜야 해요</a:t>
              </a:r>
              <a:r>
                <a:rPr lang="en-US" altLang="ko-KR" sz="1000" dirty="0"/>
                <a:t>.</a:t>
              </a:r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9ED2719A-B810-46DE-AB99-682525FCA8FB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FED263CA-CCA6-49B7-94DB-EDCDA01D63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9307349-5AAE-419C-BE5F-5FD9C0DD677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4F8FCA6C-D8F1-4C74-96D0-6947F24DC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DA35D52-87DA-4BEC-8AD8-B7DDF304E17F}"/>
              </a:ext>
            </a:extLst>
          </p:cNvPr>
          <p:cNvGrpSpPr/>
          <p:nvPr/>
        </p:nvGrpSpPr>
        <p:grpSpPr>
          <a:xfrm>
            <a:off x="8190147" y="1341212"/>
            <a:ext cx="99417" cy="528415"/>
            <a:chOff x="11588919" y="1032125"/>
            <a:chExt cx="127050" cy="45461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E9496C70-35C6-4F86-83F9-D204D7A81FD5}"/>
                </a:ext>
              </a:extLst>
            </p:cNvPr>
            <p:cNvSpPr/>
            <p:nvPr/>
          </p:nvSpPr>
          <p:spPr>
            <a:xfrm>
              <a:off x="11588919" y="1032125"/>
              <a:ext cx="109583" cy="454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5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5E295CA-BB9E-43A7-984D-05DF3CF04D55}"/>
                </a:ext>
              </a:extLst>
            </p:cNvPr>
            <p:cNvSpPr/>
            <p:nvPr/>
          </p:nvSpPr>
          <p:spPr>
            <a:xfrm>
              <a:off x="11588920" y="1185863"/>
              <a:ext cx="127049" cy="30087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50"/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62E3F91-8BF2-4E7D-980E-5546C36BC2C8}"/>
              </a:ext>
            </a:extLst>
          </p:cNvPr>
          <p:cNvSpPr/>
          <p:nvPr/>
        </p:nvSpPr>
        <p:spPr>
          <a:xfrm>
            <a:off x="2015204" y="894278"/>
            <a:ext cx="90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옷 사이즈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3D35E3-D0F9-47CF-8772-1F951EA62B28}"/>
              </a:ext>
            </a:extLst>
          </p:cNvPr>
          <p:cNvSpPr txBox="1"/>
          <p:nvPr/>
        </p:nvSpPr>
        <p:spPr>
          <a:xfrm>
            <a:off x="273888" y="5803853"/>
            <a:ext cx="1647242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000" dirty="0"/>
              <a:t>산술 연산자 학습</a:t>
            </a:r>
            <a:endParaRPr lang="en-US" altLang="ko-KR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0CDBBC-2821-432A-B010-0A29C83EB101}"/>
              </a:ext>
            </a:extLst>
          </p:cNvPr>
          <p:cNvSpPr/>
          <p:nvPr/>
        </p:nvSpPr>
        <p:spPr>
          <a:xfrm>
            <a:off x="2257034" y="2084049"/>
            <a:ext cx="469621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#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Father</a:t>
            </a:r>
          </a:p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#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Son</a:t>
            </a: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 ,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test_data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test_label</a:t>
            </a:r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Model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KNNclassification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    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Model.training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    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Result = 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Print(   )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03FF8C2D-A59F-4A70-B889-44B4B19AFD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80" y="1145702"/>
          <a:ext cx="1647242" cy="34290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순차적 프로그램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111284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77450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535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4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50215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0111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3414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8159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575681CF-CCAF-4439-B75C-371768ACA5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8153" y="775115"/>
            <a:ext cx="3227291" cy="4627007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1830D867-3056-4212-921C-FF514887724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263" t="-25572" b="-1"/>
          <a:stretch/>
        </p:blipFill>
        <p:spPr>
          <a:xfrm>
            <a:off x="7739366" y="506619"/>
            <a:ext cx="4289046" cy="320891"/>
          </a:xfrm>
          <a:prstGeom prst="rect">
            <a:avLst/>
          </a:prstGeom>
        </p:spPr>
      </p:pic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658856A3-39B5-4AC9-9402-2330BE1F9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9363" y="5662619"/>
          <a:ext cx="4273393" cy="86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222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691474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769288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367409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28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4956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E02E67-586E-478C-B1E9-04112B952D1D}"/>
              </a:ext>
            </a:extLst>
          </p:cNvPr>
          <p:cNvSpPr/>
          <p:nvPr/>
        </p:nvSpPr>
        <p:spPr>
          <a:xfrm>
            <a:off x="9876059" y="6048587"/>
            <a:ext cx="2136019" cy="4615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88A31B0-4860-4039-A10B-459FC7BCA5EC}"/>
              </a:ext>
            </a:extLst>
          </p:cNvPr>
          <p:cNvSpPr/>
          <p:nvPr/>
        </p:nvSpPr>
        <p:spPr>
          <a:xfrm>
            <a:off x="8300790" y="2082322"/>
            <a:ext cx="3578096" cy="15315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Mia</a:t>
            </a:r>
            <a:r>
              <a:rPr lang="ko-KR" altLang="en-US" dirty="0">
                <a:solidFill>
                  <a:srgbClr val="FF0000"/>
                </a:solidFill>
              </a:rPr>
              <a:t>와 로봇이 서로 마주보며 서있고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로봇은 옷을 하나 들고있다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로봇이 들고 있는 옷의 사이즈가 </a:t>
            </a:r>
            <a:r>
              <a:rPr lang="en-US" altLang="ko-KR" dirty="0">
                <a:solidFill>
                  <a:srgbClr val="FF0000"/>
                </a:solidFill>
              </a:rPr>
              <a:t>Result</a:t>
            </a:r>
            <a:r>
              <a:rPr lang="ko-KR" altLang="en-US" dirty="0">
                <a:solidFill>
                  <a:srgbClr val="FF0000"/>
                </a:solidFill>
              </a:rPr>
              <a:t>값에 따라 바뀐다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870CD696-877A-43E8-B0B9-83786594A6E0}"/>
              </a:ext>
            </a:extLst>
          </p:cNvPr>
          <p:cNvGrpSpPr/>
          <p:nvPr/>
        </p:nvGrpSpPr>
        <p:grpSpPr>
          <a:xfrm>
            <a:off x="8411757" y="1227958"/>
            <a:ext cx="3330361" cy="4252619"/>
            <a:chOff x="8411757" y="1227958"/>
            <a:chExt cx="3330361" cy="4252619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D7376B46-6948-428B-B527-AC1E51F39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1757" y="1227958"/>
              <a:ext cx="3330361" cy="4252619"/>
            </a:xfrm>
            <a:prstGeom prst="rect">
              <a:avLst/>
            </a:prstGeom>
          </p:spPr>
        </p:pic>
        <p:sp>
          <p:nvSpPr>
            <p:cNvPr id="44" name="자유형 41">
              <a:extLst>
                <a:ext uri="{FF2B5EF4-FFF2-40B4-BE49-F238E27FC236}">
                  <a16:creationId xmlns:a16="http://schemas.microsoft.com/office/drawing/2014/main" id="{6666F14A-B7F3-4EC0-89E4-CC11E911D836}"/>
                </a:ext>
              </a:extLst>
            </p:cNvPr>
            <p:cNvSpPr/>
            <p:nvPr/>
          </p:nvSpPr>
          <p:spPr>
            <a:xfrm>
              <a:off x="8412480" y="3350029"/>
              <a:ext cx="1662545" cy="1047404"/>
            </a:xfrm>
            <a:custGeom>
              <a:avLst/>
              <a:gdLst>
                <a:gd name="connsiteX0" fmla="*/ 8313 w 1662545"/>
                <a:gd name="connsiteY0" fmla="*/ 191193 h 1047404"/>
                <a:gd name="connsiteX1" fmla="*/ 1039091 w 1662545"/>
                <a:gd name="connsiteY1" fmla="*/ 0 h 1047404"/>
                <a:gd name="connsiteX2" fmla="*/ 1662545 w 1662545"/>
                <a:gd name="connsiteY2" fmla="*/ 423949 h 1047404"/>
                <a:gd name="connsiteX3" fmla="*/ 1587731 w 1662545"/>
                <a:gd name="connsiteY3" fmla="*/ 581891 h 1047404"/>
                <a:gd name="connsiteX4" fmla="*/ 1579418 w 1662545"/>
                <a:gd name="connsiteY4" fmla="*/ 673331 h 1047404"/>
                <a:gd name="connsiteX5" fmla="*/ 1571105 w 1662545"/>
                <a:gd name="connsiteY5" fmla="*/ 689956 h 1047404"/>
                <a:gd name="connsiteX6" fmla="*/ 241069 w 1662545"/>
                <a:gd name="connsiteY6" fmla="*/ 1047404 h 1047404"/>
                <a:gd name="connsiteX7" fmla="*/ 0 w 1662545"/>
                <a:gd name="connsiteY7" fmla="*/ 822960 h 1047404"/>
                <a:gd name="connsiteX8" fmla="*/ 8313 w 1662545"/>
                <a:gd name="connsiteY8" fmla="*/ 191193 h 104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2545" h="1047404">
                  <a:moveTo>
                    <a:pt x="8313" y="191193"/>
                  </a:moveTo>
                  <a:lnTo>
                    <a:pt x="1039091" y="0"/>
                  </a:lnTo>
                  <a:lnTo>
                    <a:pt x="1662545" y="423949"/>
                  </a:lnTo>
                  <a:lnTo>
                    <a:pt x="1587731" y="581891"/>
                  </a:lnTo>
                  <a:lnTo>
                    <a:pt x="1579418" y="673331"/>
                  </a:lnTo>
                  <a:lnTo>
                    <a:pt x="1571105" y="689956"/>
                  </a:lnTo>
                  <a:lnTo>
                    <a:pt x="241069" y="1047404"/>
                  </a:lnTo>
                  <a:lnTo>
                    <a:pt x="0" y="822960"/>
                  </a:lnTo>
                  <a:lnTo>
                    <a:pt x="8313" y="191193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415143-E6E7-4605-920A-167941BB2CFE}"/>
                </a:ext>
              </a:extLst>
            </p:cNvPr>
            <p:cNvSpPr txBox="1"/>
            <p:nvPr/>
          </p:nvSpPr>
          <p:spPr>
            <a:xfrm rot="1029210">
              <a:off x="8526968" y="3341138"/>
              <a:ext cx="947651" cy="954107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short  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tall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grande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venti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419F8A-FF84-4CAC-8A0A-7D387C1A1408}"/>
                </a:ext>
              </a:extLst>
            </p:cNvPr>
            <p:cNvSpPr txBox="1"/>
            <p:nvPr/>
          </p:nvSpPr>
          <p:spPr>
            <a:xfrm rot="909620">
              <a:off x="9032398" y="3238910"/>
              <a:ext cx="947651" cy="892552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2000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2500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3000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3500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201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201-02-04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: </a:t>
                      </a:r>
                      <a:r>
                        <a:rPr lang="ko-KR" altLang="en-US" sz="900" dirty="0"/>
                        <a:t>주문 받아 계산하기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85DD1D5-9FBE-44A7-BADE-8F6E624409B3}"/>
              </a:ext>
            </a:extLst>
          </p:cNvPr>
          <p:cNvGrpSpPr/>
          <p:nvPr/>
        </p:nvGrpSpPr>
        <p:grpSpPr>
          <a:xfrm>
            <a:off x="253073" y="639900"/>
            <a:ext cx="1668057" cy="480901"/>
            <a:chOff x="0" y="554175"/>
            <a:chExt cx="1759206" cy="48090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16B5938-72DD-4EC9-BFFF-4DF49B5BE205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DA764C-D4B1-472D-A869-98780E72CD09}"/>
                </a:ext>
              </a:extLst>
            </p:cNvPr>
            <p:cNvSpPr txBox="1"/>
            <p:nvPr/>
          </p:nvSpPr>
          <p:spPr>
            <a:xfrm>
              <a:off x="92052" y="554175"/>
              <a:ext cx="1599597" cy="4809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Chapter 1.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Review 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72A19B2-7CED-460C-B6FF-53EB2BE1E848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14EAADCB-BAC6-4781-80AC-74C95A192AFA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7B7A4073-0D68-4A67-9A84-1BE76F8F8E48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127" name="그룹 126">
                  <a:extLst>
                    <a:ext uri="{FF2B5EF4-FFF2-40B4-BE49-F238E27FC236}">
                      <a16:creationId xmlns:a16="http://schemas.microsoft.com/office/drawing/2014/main" id="{5FB373E6-1AE2-4AA1-B2DC-628646F5DAF7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CC9F927E-ECA3-4444-B919-4E7AB57BD160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0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4D30220F-8DEF-420B-ABF1-EC1AD35CA49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1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490E0B23-6E98-4952-AE4C-C4773B4D7A0E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72905EC0-5D49-49E8-B0CD-F7FACACD67D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87431E65-2463-43AB-B0E1-460F361D3C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FE4A90A3-CEE3-4BDB-81CD-838EC8609C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25BD217C-D684-44D6-B91C-6B849C4EF6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5525C35-2C42-430F-B846-4BFD04F67A70}"/>
              </a:ext>
            </a:extLst>
          </p:cNvPr>
          <p:cNvSpPr/>
          <p:nvPr/>
        </p:nvSpPr>
        <p:spPr>
          <a:xfrm>
            <a:off x="2045866" y="2214472"/>
            <a:ext cx="6338827" cy="3665793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 dirty="0">
              <a:ea typeface="나눔고딕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4D95851-9138-4F95-8079-8D6A88BB031B}"/>
              </a:ext>
            </a:extLst>
          </p:cNvPr>
          <p:cNvSpPr/>
          <p:nvPr/>
        </p:nvSpPr>
        <p:spPr>
          <a:xfrm>
            <a:off x="8204598" y="2475002"/>
            <a:ext cx="84964" cy="1274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0253765-D6CC-402E-8283-59AA309CF1AD}"/>
              </a:ext>
            </a:extLst>
          </p:cNvPr>
          <p:cNvSpPr/>
          <p:nvPr/>
        </p:nvSpPr>
        <p:spPr>
          <a:xfrm>
            <a:off x="2054060" y="1200413"/>
            <a:ext cx="6122419" cy="9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Leo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는 키보드를 사용하는데 미숙합니다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Mia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가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Leo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를 위해 인공지능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손글씨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판별기를 만들기로 했습니다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Mia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는 이를 위해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Leo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가 쓴 숫자들을 모아 놨습니다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ea typeface="나눔고딕"/>
              </a:rPr>
              <a:t>Leo</a:t>
            </a:r>
            <a:r>
              <a:rPr lang="ko-KR" altLang="en-US" sz="1000" dirty="0">
                <a:ea typeface="나눔고딕"/>
              </a:rPr>
              <a:t>가 숫자를 쓰면 인공지능이 그 숫자가 무엇인지 최대한 정확하게 말해주는 프로그램을 완성해봅시다</a:t>
            </a:r>
            <a:r>
              <a:rPr lang="en-US" altLang="ko-KR" sz="1000" dirty="0">
                <a:ea typeface="나눔고딕"/>
              </a:rPr>
              <a:t>.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D4BB088-DC03-48A5-8549-9B800ED7F86F}"/>
              </a:ext>
            </a:extLst>
          </p:cNvPr>
          <p:cNvSpPr/>
          <p:nvPr/>
        </p:nvSpPr>
        <p:spPr>
          <a:xfrm>
            <a:off x="2035579" y="1227958"/>
            <a:ext cx="6338827" cy="7048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>
              <a:ea typeface="나눔고딕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2D69048-FADB-4BB1-B787-211D43487AAA}"/>
              </a:ext>
            </a:extLst>
          </p:cNvPr>
          <p:cNvSpPr txBox="1"/>
          <p:nvPr/>
        </p:nvSpPr>
        <p:spPr>
          <a:xfrm>
            <a:off x="2005460" y="2210513"/>
            <a:ext cx="325795" cy="2400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5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6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7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8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9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10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15</a:t>
            </a: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2831E66-B280-4974-A214-92DFB800DAFC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145" name="모서리가 둥근 직사각형 124">
              <a:extLst>
                <a:ext uri="{FF2B5EF4-FFF2-40B4-BE49-F238E27FC236}">
                  <a16:creationId xmlns:a16="http://schemas.microsoft.com/office/drawing/2014/main" id="{70D20F41-3461-495F-92EB-867A14261B64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DF798B2-D2F9-4CC7-B550-48762C4E106D}"/>
                </a:ext>
              </a:extLst>
            </p:cNvPr>
            <p:cNvSpPr txBox="1"/>
            <p:nvPr/>
          </p:nvSpPr>
          <p:spPr>
            <a:xfrm>
              <a:off x="2875375" y="5750268"/>
              <a:ext cx="84385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endParaRPr lang="en-US" altLang="ko-KR" sz="1000" dirty="0"/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9ED2719A-B810-46DE-AB99-682525FCA8FB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FED263CA-CCA6-49B7-94DB-EDCDA01D63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9307349-5AAE-419C-BE5F-5FD9C0DD677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4F8FCA6C-D8F1-4C74-96D0-6947F24DC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DA35D52-87DA-4BEC-8AD8-B7DDF304E17F}"/>
              </a:ext>
            </a:extLst>
          </p:cNvPr>
          <p:cNvGrpSpPr/>
          <p:nvPr/>
        </p:nvGrpSpPr>
        <p:grpSpPr>
          <a:xfrm>
            <a:off x="8190147" y="1341212"/>
            <a:ext cx="99417" cy="528415"/>
            <a:chOff x="11588919" y="1032125"/>
            <a:chExt cx="127050" cy="45461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E9496C70-35C6-4F86-83F9-D204D7A81FD5}"/>
                </a:ext>
              </a:extLst>
            </p:cNvPr>
            <p:cNvSpPr/>
            <p:nvPr/>
          </p:nvSpPr>
          <p:spPr>
            <a:xfrm>
              <a:off x="11588919" y="1032125"/>
              <a:ext cx="109583" cy="454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5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5E295CA-BB9E-43A7-984D-05DF3CF04D55}"/>
                </a:ext>
              </a:extLst>
            </p:cNvPr>
            <p:cNvSpPr/>
            <p:nvPr/>
          </p:nvSpPr>
          <p:spPr>
            <a:xfrm>
              <a:off x="11588920" y="1185863"/>
              <a:ext cx="127049" cy="30087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50"/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62E3F91-8BF2-4E7D-980E-5546C36BC2C8}"/>
              </a:ext>
            </a:extLst>
          </p:cNvPr>
          <p:cNvSpPr/>
          <p:nvPr/>
        </p:nvSpPr>
        <p:spPr>
          <a:xfrm>
            <a:off x="2015204" y="894278"/>
            <a:ext cx="1462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 글씨 판별하기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3D35E3-D0F9-47CF-8772-1F951EA62B28}"/>
              </a:ext>
            </a:extLst>
          </p:cNvPr>
          <p:cNvSpPr txBox="1"/>
          <p:nvPr/>
        </p:nvSpPr>
        <p:spPr>
          <a:xfrm>
            <a:off x="273888" y="5803853"/>
            <a:ext cx="1647242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000" dirty="0"/>
              <a:t>산술 연산자 학습</a:t>
            </a:r>
            <a:endParaRPr lang="en-US" altLang="ko-KR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0CDBBC-2821-432A-B010-0A29C83EB101}"/>
              </a:ext>
            </a:extLst>
          </p:cNvPr>
          <p:cNvSpPr/>
          <p:nvPr/>
        </p:nvSpPr>
        <p:spPr>
          <a:xfrm>
            <a:off x="2264266" y="2191722"/>
            <a:ext cx="469621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#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Father</a:t>
            </a:r>
          </a:p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#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Son</a:t>
            </a: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 ,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test_data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test_label</a:t>
            </a:r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Model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KNNclassification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    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Model.training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    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Result = 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Print(   )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03FF8C2D-A59F-4A70-B889-44B4B19AFD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80" y="1145702"/>
          <a:ext cx="1647242" cy="34290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순차적 프로그램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111284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77450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535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4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50215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0111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3414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8159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575681CF-CCAF-4439-B75C-371768ACA5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8153" y="775115"/>
            <a:ext cx="3227291" cy="4627007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1830D867-3056-4212-921C-FF514887724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263" t="-25572" b="-1"/>
          <a:stretch/>
        </p:blipFill>
        <p:spPr>
          <a:xfrm>
            <a:off x="7739366" y="506619"/>
            <a:ext cx="4289046" cy="32089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7F06F00-0126-4DB3-A12D-761C5808C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9367" y="828203"/>
            <a:ext cx="4289044" cy="4833431"/>
          </a:xfrm>
          <a:prstGeom prst="rect">
            <a:avLst/>
          </a:prstGeom>
          <a:ln>
            <a:solidFill>
              <a:srgbClr val="FF0000">
                <a:alpha val="0"/>
              </a:srgbClr>
            </a:solidFill>
          </a:ln>
        </p:spPr>
      </p:pic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658856A3-39B5-4AC9-9402-2330BE1F9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9363" y="5662619"/>
          <a:ext cx="4273393" cy="86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222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691474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769288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367409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28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4956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E02E67-586E-478C-B1E9-04112B952D1D}"/>
              </a:ext>
            </a:extLst>
          </p:cNvPr>
          <p:cNvSpPr/>
          <p:nvPr/>
        </p:nvSpPr>
        <p:spPr>
          <a:xfrm>
            <a:off x="7723708" y="5703754"/>
            <a:ext cx="1414145" cy="3065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165FF3D1-B0CA-49FC-B813-27B2A00B8E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498" y="814791"/>
            <a:ext cx="4266970" cy="4867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29314D-1F33-4C0F-9F9A-9556BA5BAB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06250" y="818994"/>
            <a:ext cx="1556820" cy="48689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270C9C-8CA8-4A1A-8CCB-0E8250B59D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49619" y="821579"/>
            <a:ext cx="1498822" cy="48084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489D50-6972-4A17-91F8-43EE94094C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91044" y="809532"/>
            <a:ext cx="1512276" cy="48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10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870CD696-877A-43E8-B0B9-83786594A6E0}"/>
              </a:ext>
            </a:extLst>
          </p:cNvPr>
          <p:cNvGrpSpPr/>
          <p:nvPr/>
        </p:nvGrpSpPr>
        <p:grpSpPr>
          <a:xfrm>
            <a:off x="8411757" y="1227958"/>
            <a:ext cx="3330361" cy="4252619"/>
            <a:chOff x="8411757" y="1227958"/>
            <a:chExt cx="3330361" cy="4252619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D7376B46-6948-428B-B527-AC1E51F39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1757" y="1227958"/>
              <a:ext cx="3330361" cy="4252619"/>
            </a:xfrm>
            <a:prstGeom prst="rect">
              <a:avLst/>
            </a:prstGeom>
          </p:spPr>
        </p:pic>
        <p:sp>
          <p:nvSpPr>
            <p:cNvPr id="44" name="자유형 41">
              <a:extLst>
                <a:ext uri="{FF2B5EF4-FFF2-40B4-BE49-F238E27FC236}">
                  <a16:creationId xmlns:a16="http://schemas.microsoft.com/office/drawing/2014/main" id="{6666F14A-B7F3-4EC0-89E4-CC11E911D836}"/>
                </a:ext>
              </a:extLst>
            </p:cNvPr>
            <p:cNvSpPr/>
            <p:nvPr/>
          </p:nvSpPr>
          <p:spPr>
            <a:xfrm>
              <a:off x="8412480" y="3350029"/>
              <a:ext cx="1662545" cy="1047404"/>
            </a:xfrm>
            <a:custGeom>
              <a:avLst/>
              <a:gdLst>
                <a:gd name="connsiteX0" fmla="*/ 8313 w 1662545"/>
                <a:gd name="connsiteY0" fmla="*/ 191193 h 1047404"/>
                <a:gd name="connsiteX1" fmla="*/ 1039091 w 1662545"/>
                <a:gd name="connsiteY1" fmla="*/ 0 h 1047404"/>
                <a:gd name="connsiteX2" fmla="*/ 1662545 w 1662545"/>
                <a:gd name="connsiteY2" fmla="*/ 423949 h 1047404"/>
                <a:gd name="connsiteX3" fmla="*/ 1587731 w 1662545"/>
                <a:gd name="connsiteY3" fmla="*/ 581891 h 1047404"/>
                <a:gd name="connsiteX4" fmla="*/ 1579418 w 1662545"/>
                <a:gd name="connsiteY4" fmla="*/ 673331 h 1047404"/>
                <a:gd name="connsiteX5" fmla="*/ 1571105 w 1662545"/>
                <a:gd name="connsiteY5" fmla="*/ 689956 h 1047404"/>
                <a:gd name="connsiteX6" fmla="*/ 241069 w 1662545"/>
                <a:gd name="connsiteY6" fmla="*/ 1047404 h 1047404"/>
                <a:gd name="connsiteX7" fmla="*/ 0 w 1662545"/>
                <a:gd name="connsiteY7" fmla="*/ 822960 h 1047404"/>
                <a:gd name="connsiteX8" fmla="*/ 8313 w 1662545"/>
                <a:gd name="connsiteY8" fmla="*/ 191193 h 104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2545" h="1047404">
                  <a:moveTo>
                    <a:pt x="8313" y="191193"/>
                  </a:moveTo>
                  <a:lnTo>
                    <a:pt x="1039091" y="0"/>
                  </a:lnTo>
                  <a:lnTo>
                    <a:pt x="1662545" y="423949"/>
                  </a:lnTo>
                  <a:lnTo>
                    <a:pt x="1587731" y="581891"/>
                  </a:lnTo>
                  <a:lnTo>
                    <a:pt x="1579418" y="673331"/>
                  </a:lnTo>
                  <a:lnTo>
                    <a:pt x="1571105" y="689956"/>
                  </a:lnTo>
                  <a:lnTo>
                    <a:pt x="241069" y="1047404"/>
                  </a:lnTo>
                  <a:lnTo>
                    <a:pt x="0" y="822960"/>
                  </a:lnTo>
                  <a:lnTo>
                    <a:pt x="8313" y="191193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415143-E6E7-4605-920A-167941BB2CFE}"/>
                </a:ext>
              </a:extLst>
            </p:cNvPr>
            <p:cNvSpPr txBox="1"/>
            <p:nvPr/>
          </p:nvSpPr>
          <p:spPr>
            <a:xfrm rot="1029210">
              <a:off x="8526968" y="3341138"/>
              <a:ext cx="947651" cy="954107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short  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tall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grande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venti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419F8A-FF84-4CAC-8A0A-7D387C1A1408}"/>
                </a:ext>
              </a:extLst>
            </p:cNvPr>
            <p:cNvSpPr txBox="1"/>
            <p:nvPr/>
          </p:nvSpPr>
          <p:spPr>
            <a:xfrm rot="909620">
              <a:off x="9032398" y="3238910"/>
              <a:ext cx="947651" cy="892552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2000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2500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3000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3500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201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201-02-04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: </a:t>
                      </a:r>
                      <a:r>
                        <a:rPr lang="ko-KR" altLang="en-US" sz="900" dirty="0"/>
                        <a:t>주문 받아 계산하기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85DD1D5-9FBE-44A7-BADE-8F6E624409B3}"/>
              </a:ext>
            </a:extLst>
          </p:cNvPr>
          <p:cNvGrpSpPr/>
          <p:nvPr/>
        </p:nvGrpSpPr>
        <p:grpSpPr>
          <a:xfrm>
            <a:off x="253073" y="639900"/>
            <a:ext cx="1668057" cy="480901"/>
            <a:chOff x="0" y="554175"/>
            <a:chExt cx="1759206" cy="48090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16B5938-72DD-4EC9-BFFF-4DF49B5BE205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DA764C-D4B1-472D-A869-98780E72CD09}"/>
                </a:ext>
              </a:extLst>
            </p:cNvPr>
            <p:cNvSpPr txBox="1"/>
            <p:nvPr/>
          </p:nvSpPr>
          <p:spPr>
            <a:xfrm>
              <a:off x="92052" y="554175"/>
              <a:ext cx="1599597" cy="4809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Chapter 1.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Review 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72A19B2-7CED-460C-B6FF-53EB2BE1E848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14EAADCB-BAC6-4781-80AC-74C95A192AFA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7B7A4073-0D68-4A67-9A84-1BE76F8F8E48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127" name="그룹 126">
                  <a:extLst>
                    <a:ext uri="{FF2B5EF4-FFF2-40B4-BE49-F238E27FC236}">
                      <a16:creationId xmlns:a16="http://schemas.microsoft.com/office/drawing/2014/main" id="{5FB373E6-1AE2-4AA1-B2DC-628646F5DAF7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CC9F927E-ECA3-4444-B919-4E7AB57BD160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0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4D30220F-8DEF-420B-ABF1-EC1AD35CA49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1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490E0B23-6E98-4952-AE4C-C4773B4D7A0E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72905EC0-5D49-49E8-B0CD-F7FACACD67D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87431E65-2463-43AB-B0E1-460F361D3C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FE4A90A3-CEE3-4BDB-81CD-838EC8609C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25BD217C-D684-44D6-B91C-6B849C4EF6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5525C35-2C42-430F-B846-4BFD04F67A70}"/>
              </a:ext>
            </a:extLst>
          </p:cNvPr>
          <p:cNvSpPr/>
          <p:nvPr/>
        </p:nvSpPr>
        <p:spPr>
          <a:xfrm>
            <a:off x="2045866" y="2214472"/>
            <a:ext cx="6338827" cy="3665793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 dirty="0">
              <a:ea typeface="나눔고딕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4D95851-9138-4F95-8079-8D6A88BB031B}"/>
              </a:ext>
            </a:extLst>
          </p:cNvPr>
          <p:cNvSpPr/>
          <p:nvPr/>
        </p:nvSpPr>
        <p:spPr>
          <a:xfrm>
            <a:off x="8204598" y="2475002"/>
            <a:ext cx="84964" cy="1274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0253765-D6CC-402E-8283-59AA309CF1AD}"/>
              </a:ext>
            </a:extLst>
          </p:cNvPr>
          <p:cNvSpPr/>
          <p:nvPr/>
        </p:nvSpPr>
        <p:spPr>
          <a:xfrm>
            <a:off x="2054060" y="1200413"/>
            <a:ext cx="6122419" cy="9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Leo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는 키보드를 사용하는데 미숙합니다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Mia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가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Leo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를 위해 인공지능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손글씨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판별기를 만들기로 했습니다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Mia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는 이를 위해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Leo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가 쓴 숫자들을 모아 놨습니다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ea typeface="나눔고딕"/>
              </a:rPr>
              <a:t>Leo</a:t>
            </a:r>
            <a:r>
              <a:rPr lang="ko-KR" altLang="en-US" sz="1000" dirty="0">
                <a:ea typeface="나눔고딕"/>
              </a:rPr>
              <a:t>가 숫자를 쓰면 인공지능이 그 숫자가 무엇인지 최대한 정확하게 말해주는 프로그램을 완성해봅시다</a:t>
            </a:r>
            <a:r>
              <a:rPr lang="en-US" altLang="ko-KR" sz="1000" dirty="0">
                <a:ea typeface="나눔고딕"/>
              </a:rPr>
              <a:t>.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D4BB088-DC03-48A5-8549-9B800ED7F86F}"/>
              </a:ext>
            </a:extLst>
          </p:cNvPr>
          <p:cNvSpPr/>
          <p:nvPr/>
        </p:nvSpPr>
        <p:spPr>
          <a:xfrm>
            <a:off x="2035579" y="1227958"/>
            <a:ext cx="6338827" cy="7048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>
              <a:ea typeface="나눔고딕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2D69048-FADB-4BB1-B787-211D43487AAA}"/>
              </a:ext>
            </a:extLst>
          </p:cNvPr>
          <p:cNvSpPr txBox="1"/>
          <p:nvPr/>
        </p:nvSpPr>
        <p:spPr>
          <a:xfrm>
            <a:off x="2005460" y="2210513"/>
            <a:ext cx="325795" cy="2400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5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6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7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8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9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10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15</a:t>
            </a: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2831E66-B280-4974-A214-92DFB800DAFC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145" name="모서리가 둥근 직사각형 124">
              <a:extLst>
                <a:ext uri="{FF2B5EF4-FFF2-40B4-BE49-F238E27FC236}">
                  <a16:creationId xmlns:a16="http://schemas.microsoft.com/office/drawing/2014/main" id="{70D20F41-3461-495F-92EB-867A14261B64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DF798B2-D2F9-4CC7-B550-48762C4E106D}"/>
                </a:ext>
              </a:extLst>
            </p:cNvPr>
            <p:cNvSpPr txBox="1"/>
            <p:nvPr/>
          </p:nvSpPr>
          <p:spPr>
            <a:xfrm>
              <a:off x="2875375" y="5750268"/>
              <a:ext cx="84385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endParaRPr lang="en-US" altLang="ko-KR" sz="1000" dirty="0"/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9ED2719A-B810-46DE-AB99-682525FCA8FB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FED263CA-CCA6-49B7-94DB-EDCDA01D63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9307349-5AAE-419C-BE5F-5FD9C0DD677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4F8FCA6C-D8F1-4C74-96D0-6947F24DC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DA35D52-87DA-4BEC-8AD8-B7DDF304E17F}"/>
              </a:ext>
            </a:extLst>
          </p:cNvPr>
          <p:cNvGrpSpPr/>
          <p:nvPr/>
        </p:nvGrpSpPr>
        <p:grpSpPr>
          <a:xfrm>
            <a:off x="8190147" y="1341212"/>
            <a:ext cx="99417" cy="528415"/>
            <a:chOff x="11588919" y="1032125"/>
            <a:chExt cx="127050" cy="45461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E9496C70-35C6-4F86-83F9-D204D7A81FD5}"/>
                </a:ext>
              </a:extLst>
            </p:cNvPr>
            <p:cNvSpPr/>
            <p:nvPr/>
          </p:nvSpPr>
          <p:spPr>
            <a:xfrm>
              <a:off x="11588919" y="1032125"/>
              <a:ext cx="109583" cy="454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5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5E295CA-BB9E-43A7-984D-05DF3CF04D55}"/>
                </a:ext>
              </a:extLst>
            </p:cNvPr>
            <p:cNvSpPr/>
            <p:nvPr/>
          </p:nvSpPr>
          <p:spPr>
            <a:xfrm>
              <a:off x="11588920" y="1185863"/>
              <a:ext cx="127049" cy="30087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50"/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62E3F91-8BF2-4E7D-980E-5546C36BC2C8}"/>
              </a:ext>
            </a:extLst>
          </p:cNvPr>
          <p:cNvSpPr/>
          <p:nvPr/>
        </p:nvSpPr>
        <p:spPr>
          <a:xfrm>
            <a:off x="2015204" y="894278"/>
            <a:ext cx="1462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 글씨 판별하기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3D35E3-D0F9-47CF-8772-1F951EA62B28}"/>
              </a:ext>
            </a:extLst>
          </p:cNvPr>
          <p:cNvSpPr txBox="1"/>
          <p:nvPr/>
        </p:nvSpPr>
        <p:spPr>
          <a:xfrm>
            <a:off x="273888" y="5803853"/>
            <a:ext cx="1647242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000" dirty="0"/>
              <a:t>산술 연산자 학습</a:t>
            </a:r>
            <a:endParaRPr lang="en-US" altLang="ko-KR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0CDBBC-2821-432A-B010-0A29C83EB101}"/>
              </a:ext>
            </a:extLst>
          </p:cNvPr>
          <p:cNvSpPr/>
          <p:nvPr/>
        </p:nvSpPr>
        <p:spPr>
          <a:xfrm>
            <a:off x="2264266" y="2191722"/>
            <a:ext cx="469621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#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Father</a:t>
            </a:r>
          </a:p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#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Son</a:t>
            </a: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 ,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test_data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test_label</a:t>
            </a:r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Model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KNNclassification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    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Model.training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    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Result = 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Print(   )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03FF8C2D-A59F-4A70-B889-44B4B19AFD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80" y="1145702"/>
          <a:ext cx="1647242" cy="34290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순차적 프로그램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111284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77450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535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4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50215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0111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3414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8159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575681CF-CCAF-4439-B75C-371768ACA5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8153" y="775115"/>
            <a:ext cx="3227291" cy="4627007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1830D867-3056-4212-921C-FF514887724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263" t="-25572" b="-1"/>
          <a:stretch/>
        </p:blipFill>
        <p:spPr>
          <a:xfrm>
            <a:off x="7739366" y="506619"/>
            <a:ext cx="4289046" cy="320891"/>
          </a:xfrm>
          <a:prstGeom prst="rect">
            <a:avLst/>
          </a:prstGeom>
        </p:spPr>
      </p:pic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658856A3-39B5-4AC9-9402-2330BE1F9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9363" y="5662619"/>
          <a:ext cx="4273393" cy="86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222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691474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769288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367409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28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4956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E02E67-586E-478C-B1E9-04112B952D1D}"/>
              </a:ext>
            </a:extLst>
          </p:cNvPr>
          <p:cNvSpPr/>
          <p:nvPr/>
        </p:nvSpPr>
        <p:spPr>
          <a:xfrm>
            <a:off x="7723708" y="5703754"/>
            <a:ext cx="1414145" cy="3065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E473BE1-4AA4-44CD-B8D3-B78B4606650B}"/>
              </a:ext>
            </a:extLst>
          </p:cNvPr>
          <p:cNvSpPr/>
          <p:nvPr/>
        </p:nvSpPr>
        <p:spPr>
          <a:xfrm>
            <a:off x="8274399" y="1952836"/>
            <a:ext cx="3439719" cy="1409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로봇과 </a:t>
            </a:r>
            <a:r>
              <a:rPr lang="en-US" altLang="ko-KR" dirty="0">
                <a:solidFill>
                  <a:srgbClr val="FF0000"/>
                </a:solidFill>
              </a:rPr>
              <a:t>Leo</a:t>
            </a:r>
            <a:r>
              <a:rPr lang="ko-KR" altLang="en-US" dirty="0">
                <a:solidFill>
                  <a:srgbClr val="FF0000"/>
                </a:solidFill>
              </a:rPr>
              <a:t>앞에 숫자가 </a:t>
            </a:r>
            <a:r>
              <a:rPr lang="ko-KR" altLang="en-US" dirty="0" err="1">
                <a:solidFill>
                  <a:srgbClr val="FF0000"/>
                </a:solidFill>
              </a:rPr>
              <a:t>써있는</a:t>
            </a:r>
            <a:r>
              <a:rPr lang="ko-KR" altLang="en-US" dirty="0">
                <a:solidFill>
                  <a:srgbClr val="FF0000"/>
                </a:solidFill>
              </a:rPr>
              <a:t> 종이가 있는 장면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코드의 </a:t>
            </a:r>
            <a:r>
              <a:rPr lang="en-US" altLang="ko-KR" dirty="0">
                <a:solidFill>
                  <a:srgbClr val="FF0000"/>
                </a:solidFill>
              </a:rPr>
              <a:t>Model</a:t>
            </a:r>
            <a:r>
              <a:rPr lang="ko-KR" altLang="en-US" dirty="0">
                <a:solidFill>
                  <a:srgbClr val="FF0000"/>
                </a:solidFill>
              </a:rPr>
              <a:t>을 사용해 그 숫자가 무엇인지 판별하여 말한다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9763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2026850" y="700793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94170" y="1442698"/>
            <a:ext cx="9232478" cy="4317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활용분야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기상 위성 사진 인공위성이 촬영한 사진구름 분포 통해 일기예보 도움 | 한경닷컴">
            <a:extLst>
              <a:ext uri="{FF2B5EF4-FFF2-40B4-BE49-F238E27FC236}">
                <a16:creationId xmlns:a16="http://schemas.microsoft.com/office/drawing/2014/main" id="{4C22A759-F9F3-4382-9366-C2E24141D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209" y="2492230"/>
            <a:ext cx="2144223" cy="204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A5072AE-9268-40C5-89C1-DEAADD0A42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4216" y="2648573"/>
            <a:ext cx="6902432" cy="1734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2BBD8-FF7E-4330-8768-F4952317BED5}"/>
              </a:ext>
            </a:extLst>
          </p:cNvPr>
          <p:cNvSpPr txBox="1"/>
          <p:nvPr/>
        </p:nvSpPr>
        <p:spPr>
          <a:xfrm>
            <a:off x="2938262" y="1874544"/>
            <a:ext cx="801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과거 우리나라 날씨를 보고</a:t>
            </a:r>
            <a:r>
              <a:rPr lang="en-US" altLang="ko-KR" sz="1400" dirty="0"/>
              <a:t>, </a:t>
            </a:r>
            <a:r>
              <a:rPr lang="ko-KR" altLang="en-US" sz="1400" dirty="0"/>
              <a:t>오늘과 날씨가 비슷했던 날들을 찾아 내일 날씨를 예측할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4361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2026850" y="700793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94170" y="1442698"/>
            <a:ext cx="9232478" cy="4317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활용분야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C52BBD8-FF7E-4330-8768-F4952317BED5}"/>
              </a:ext>
            </a:extLst>
          </p:cNvPr>
          <p:cNvSpPr txBox="1"/>
          <p:nvPr/>
        </p:nvSpPr>
        <p:spPr>
          <a:xfrm>
            <a:off x="2426904" y="1886890"/>
            <a:ext cx="9039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과거 고속도로를 사용하는 차량 수를 보고</a:t>
            </a:r>
            <a:r>
              <a:rPr lang="en-US" altLang="ko-KR" sz="1400" dirty="0"/>
              <a:t>, </a:t>
            </a:r>
            <a:r>
              <a:rPr lang="ko-KR" altLang="en-US" sz="1400" dirty="0"/>
              <a:t>원하는 날짜의 고속도로를 사용하는 차량 수를 예측할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050" name="Picture 2" descr="연휴 막바지 귀경길 고속도로 소통 원활…“빗길 운전 주의”">
            <a:extLst>
              <a:ext uri="{FF2B5EF4-FFF2-40B4-BE49-F238E27FC236}">
                <a16:creationId xmlns:a16="http://schemas.microsoft.com/office/drawing/2014/main" id="{BC807512-4FEA-48F7-A7C9-DE281D520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33" y="2671178"/>
            <a:ext cx="3717124" cy="209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321594-C6D2-4B56-8BED-C6ED6096E4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6731" y="2302717"/>
            <a:ext cx="3740263" cy="293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65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2026850" y="700793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94170" y="1442698"/>
            <a:ext cx="9232478" cy="4317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활용분야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C52BBD8-FF7E-4330-8768-F4952317BED5}"/>
              </a:ext>
            </a:extLst>
          </p:cNvPr>
          <p:cNvSpPr txBox="1"/>
          <p:nvPr/>
        </p:nvSpPr>
        <p:spPr>
          <a:xfrm>
            <a:off x="3068105" y="2046895"/>
            <a:ext cx="775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검색어를 보고 다른 사람들이 해당 검색어와 같이 검색한 단어들을 연관 검색어로 띄워 줍니다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30FFEF-5227-4EF3-9689-00CF20D707D1}"/>
              </a:ext>
            </a:extLst>
          </p:cNvPr>
          <p:cNvSpPr/>
          <p:nvPr/>
        </p:nvSpPr>
        <p:spPr>
          <a:xfrm>
            <a:off x="3620655" y="2604655"/>
            <a:ext cx="6899563" cy="492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438D82-3669-4D19-9CDF-FA14889429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1" y="2614315"/>
            <a:ext cx="489527" cy="492873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952E14-A7F0-48A0-994D-9E637DF6BAAC}"/>
              </a:ext>
            </a:extLst>
          </p:cNvPr>
          <p:cNvSpPr txBox="1"/>
          <p:nvPr/>
        </p:nvSpPr>
        <p:spPr>
          <a:xfrm>
            <a:off x="4525727" y="3331179"/>
            <a:ext cx="11897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 영어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검색설정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검색엔진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28FC35-EBF4-447E-9D44-E6CF366C68F9}"/>
              </a:ext>
            </a:extLst>
          </p:cNvPr>
          <p:cNvSpPr/>
          <p:nvPr/>
        </p:nvSpPr>
        <p:spPr>
          <a:xfrm>
            <a:off x="6910409" y="3331179"/>
            <a:ext cx="14777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검색순위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검색기록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 검색</a:t>
            </a:r>
          </a:p>
        </p:txBody>
      </p:sp>
    </p:spTree>
    <p:extLst>
      <p:ext uri="{BB962C8B-B14F-4D97-AF65-F5344CB8AC3E}">
        <p14:creationId xmlns:p14="http://schemas.microsoft.com/office/powerpoint/2010/main" val="413076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1A10873-C33A-4AD1-A3FA-96D507D84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25611"/>
              </p:ext>
            </p:extLst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201-00-01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Review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C1867E8-9FD3-4D05-B043-A899DBA75AEF}"/>
              </a:ext>
            </a:extLst>
          </p:cNvPr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5ACD50-5802-42BD-B824-8E8DAF15D357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06844D0-17ED-43E6-8527-B95211B3FD60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5529D99-4BBC-46D9-B456-17BFA27025AC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1E746211-BDF7-41C4-BB0D-EE3FEFA299EA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3FD8C360-616A-477D-9987-9B44A57778E2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41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F4C89F-E9ED-4C34-B2F3-65BD327E8256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42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02C4AD5B-B3D5-4DBB-BC34-87451169FDEE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6681B712-6229-46CE-B2DA-94B56ABE0D3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52DB8481-E2A8-4126-8D61-B54605B8DA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7F9EB8CB-ED7B-4A60-939D-59955C62FA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79EDEB3-5383-4D12-9174-B7F5EA6F21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EC6F0A2-C650-4EA5-AE49-C4AB769B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25609"/>
              </p:ext>
            </p:extLst>
          </p:nvPr>
        </p:nvGraphicFramePr>
        <p:xfrm>
          <a:off x="273888" y="1229628"/>
          <a:ext cx="1647242" cy="2514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맑은 고딕 (본문)"/>
                          <a:ea typeface="+mn-ea"/>
                        </a:rPr>
                        <a:t>      Review</a:t>
                      </a:r>
                      <a:endParaRPr lang="ko-KR" altLang="en-US" sz="900" dirty="0">
                        <a:latin typeface="맑은 고딕 (본문)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1515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맑은 고딕 (본문)"/>
                        </a:rPr>
                        <a:t>      Overview</a:t>
                      </a:r>
                      <a:endParaRPr lang="ko-KR" altLang="en-US" sz="900" dirty="0">
                        <a:latin typeface="맑은 고딕 (본문)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3940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반복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Loop</a:t>
                      </a:r>
                      <a:endParaRPr lang="ko-KR" altLang="en-US" sz="9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67676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continue</a:t>
                      </a:r>
                      <a:r>
                        <a:rPr lang="ko-KR" altLang="en-US" sz="900" dirty="0"/>
                        <a:t>와 </a:t>
                      </a: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break</a:t>
                      </a:r>
                      <a:endParaRPr lang="ko-KR" altLang="en-US" sz="9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44363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리스트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07939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95355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95926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47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82A341BF-765F-48AA-9B85-D16941CB1F65}"/>
              </a:ext>
            </a:extLst>
          </p:cNvPr>
          <p:cNvGrpSpPr/>
          <p:nvPr/>
        </p:nvGrpSpPr>
        <p:grpSpPr>
          <a:xfrm>
            <a:off x="253073" y="639900"/>
            <a:ext cx="1668057" cy="480901"/>
            <a:chOff x="0" y="554175"/>
            <a:chExt cx="1759206" cy="48090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D4ED9C-68B4-434A-82DF-1B4722B6C88A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AA76AA-AE1D-42BA-9E9A-933AFD84CB40}"/>
                </a:ext>
              </a:extLst>
            </p:cNvPr>
            <p:cNvSpPr txBox="1"/>
            <p:nvPr/>
          </p:nvSpPr>
          <p:spPr>
            <a:xfrm>
              <a:off x="92052" y="554175"/>
              <a:ext cx="1599597" cy="4809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Chapter 2.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Review 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sp>
        <p:nvSpPr>
          <p:cNvPr id="44" name="모서리가 둥근 직사각형 16">
            <a:extLst>
              <a:ext uri="{FF2B5EF4-FFF2-40B4-BE49-F238E27FC236}">
                <a16:creationId xmlns:a16="http://schemas.microsoft.com/office/drawing/2014/main" id="{6550F704-E357-4A6F-B6DD-B111B395692A}"/>
              </a:ext>
            </a:extLst>
          </p:cNvPr>
          <p:cNvSpPr/>
          <p:nvPr/>
        </p:nvSpPr>
        <p:spPr>
          <a:xfrm>
            <a:off x="5639857" y="1841728"/>
            <a:ext cx="5852160" cy="3805000"/>
          </a:xfrm>
          <a:prstGeom prst="roundRect">
            <a:avLst>
              <a:gd name="adj" fmla="val 347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8156031-30CF-43AB-924F-E2E92A17D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6403" y="2247428"/>
            <a:ext cx="1939350" cy="269075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9DBBE2C-FD27-4921-9A98-3E3F3D5B3ECC}"/>
              </a:ext>
            </a:extLst>
          </p:cNvPr>
          <p:cNvSpPr txBox="1"/>
          <p:nvPr/>
        </p:nvSpPr>
        <p:spPr>
          <a:xfrm>
            <a:off x="5822018" y="2041839"/>
            <a:ext cx="5419898" cy="340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여러분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lvl="0">
              <a:lnSpc>
                <a:spcPct val="200000"/>
              </a:lnSpc>
              <a:defRPr/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오늘도 즐겁고 힘차게 수업을 시작해 볼까요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lvl="0">
              <a:lnSpc>
                <a:spcPct val="200000"/>
              </a:lnSpc>
              <a:defRPr/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200000"/>
              </a:lnSpc>
              <a:defRPr/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먼저 지난 수업에서 배운 내용을 떠올려 봅시다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>
              <a:lnSpc>
                <a:spcPct val="200000"/>
              </a:lnSpc>
              <a:defRPr/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순차 구조란 컴퓨터에서 명령을 실행할 때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순서대로 하나씩 처리하는 것을 말합니다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구조란 조건에 따라 선택을 하여 다른 동작을 수행하는 구조를 말합니다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50" dirty="0"/>
              <a:t>- </a:t>
            </a:r>
            <a:r>
              <a:rPr lang="ko-KR" altLang="en-US" sz="1050" dirty="0"/>
              <a:t>프로그램 안에서 객체의 동작을 제어하기 위해 함수를 사용합니다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50" dirty="0"/>
              <a:t>- </a:t>
            </a:r>
            <a:r>
              <a:rPr lang="ko-KR" altLang="en-US" sz="1050" dirty="0"/>
              <a:t>변수란 데이터를 저장하는 공간이며</a:t>
            </a:r>
            <a:r>
              <a:rPr lang="en-US" altLang="ko-KR" sz="1050" dirty="0"/>
              <a:t>, </a:t>
            </a:r>
            <a:r>
              <a:rPr lang="ko-KR" altLang="en-US" sz="1050" dirty="0"/>
              <a:t>데이터 타입으로는 정수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), </a:t>
            </a:r>
            <a:r>
              <a:rPr lang="ko-KR" altLang="en-US" sz="1050" dirty="0"/>
              <a:t>실수</a:t>
            </a:r>
            <a:r>
              <a:rPr lang="en-US" altLang="ko-KR" sz="1050" dirty="0"/>
              <a:t>(float), </a:t>
            </a:r>
            <a:r>
              <a:rPr lang="ko-KR" altLang="en-US" sz="1050" dirty="0"/>
              <a:t>문자열</a:t>
            </a:r>
            <a:r>
              <a:rPr lang="en-US" altLang="ko-KR" sz="1050" dirty="0"/>
              <a:t>(</a:t>
            </a:r>
            <a:r>
              <a:rPr lang="en-US" altLang="ko-KR" sz="1050" dirty="0" err="1"/>
              <a:t>str</a:t>
            </a:r>
            <a:r>
              <a:rPr lang="en-US" altLang="ko-KR" sz="1050" dirty="0"/>
              <a:t>)</a:t>
            </a:r>
            <a:r>
              <a:rPr lang="ko-KR" altLang="en-US" sz="1050" dirty="0"/>
              <a:t>이 있습니다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50" dirty="0"/>
              <a:t>- </a:t>
            </a:r>
            <a:r>
              <a:rPr lang="ko-KR" altLang="en-US" sz="1050" dirty="0"/>
              <a:t>컴퓨터 연산에는 산술 연산</a:t>
            </a:r>
            <a:r>
              <a:rPr lang="en-US" altLang="ko-KR" sz="1050" dirty="0"/>
              <a:t>, </a:t>
            </a:r>
            <a:r>
              <a:rPr lang="ko-KR" altLang="en-US" sz="1050" dirty="0"/>
              <a:t>문자열 연산</a:t>
            </a:r>
            <a:r>
              <a:rPr lang="en-US" altLang="ko-KR" sz="1050" dirty="0"/>
              <a:t>, </a:t>
            </a:r>
            <a:r>
              <a:rPr lang="ko-KR" altLang="en-US" sz="1050" dirty="0"/>
              <a:t>논리 연산</a:t>
            </a:r>
            <a:r>
              <a:rPr lang="en-US" altLang="ko-KR" sz="1050" dirty="0"/>
              <a:t>, </a:t>
            </a:r>
            <a:r>
              <a:rPr lang="ko-KR" altLang="en-US" sz="1050" dirty="0"/>
              <a:t>멤버 연산 등이 있습니다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50" dirty="0"/>
              <a:t>- </a:t>
            </a:r>
            <a:r>
              <a:rPr lang="ko-KR" altLang="en-US" sz="1050" dirty="0" err="1"/>
              <a:t>조건문은</a:t>
            </a:r>
            <a:r>
              <a:rPr lang="ko-KR" altLang="en-US" sz="1050" dirty="0"/>
              <a:t> </a:t>
            </a:r>
            <a:r>
              <a:rPr lang="en-US" altLang="ko-KR" sz="1050" dirty="0"/>
              <a:t>if, </a:t>
            </a:r>
            <a:r>
              <a:rPr lang="en-US" altLang="ko-KR" sz="1050" dirty="0" err="1"/>
              <a:t>elif</a:t>
            </a:r>
            <a:r>
              <a:rPr lang="en-US" altLang="ko-KR" sz="1050" dirty="0"/>
              <a:t>, else </a:t>
            </a:r>
            <a:r>
              <a:rPr lang="ko-KR" altLang="en-US" sz="1050" dirty="0"/>
              <a:t>키워드를 활용하여 작성합니다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5381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7F32BCB4-9D43-43E0-B943-DD42A881934C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107CAEC-8D63-4BE1-9B17-897A30524E82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E50A077E-A169-4414-B7AD-6F06F622CA5C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A191032E-B48A-42AB-AF2B-580DF80535EE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99E4FBDF-ED9B-4B14-8178-B2254FD1AD34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39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97BE06A7-61EB-4B96-8870-D0F32BA2569B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40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FE6C656F-C315-4152-85B7-EDD59D14539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537C6B2-072D-420D-ACA3-5FC8D47C3E17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97727F94-F396-471A-BEC9-3076137666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A8631F2A-CA68-4755-8E01-B42662BFCF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CFF0755-47B6-4D18-AC85-3D3373FA0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97A03CB-003F-4932-84FE-846F67E6C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00854"/>
              </p:ext>
            </p:extLst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202-00-02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Overview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2F854F6B-14EA-4A88-AE29-0C8ED0E69B92}"/>
              </a:ext>
            </a:extLst>
          </p:cNvPr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A7BB6D1-BAC7-4E2F-AB22-9FB0E582B9DF}"/>
              </a:ext>
            </a:extLst>
          </p:cNvPr>
          <p:cNvGrpSpPr/>
          <p:nvPr/>
        </p:nvGrpSpPr>
        <p:grpSpPr>
          <a:xfrm>
            <a:off x="253073" y="639900"/>
            <a:ext cx="1668057" cy="480901"/>
            <a:chOff x="0" y="554175"/>
            <a:chExt cx="1759206" cy="48090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058A4B5-98BD-4296-A4E9-AA5CA8B141A5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6462AF7-869F-46C0-84F9-463B4BE12F16}"/>
                </a:ext>
              </a:extLst>
            </p:cNvPr>
            <p:cNvSpPr txBox="1"/>
            <p:nvPr/>
          </p:nvSpPr>
          <p:spPr>
            <a:xfrm>
              <a:off x="92052" y="554175"/>
              <a:ext cx="1599597" cy="4809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Chapter 2.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Review 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E23D44E8-0F56-4FF0-93EC-609378BA9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96763"/>
              </p:ext>
            </p:extLst>
          </p:nvPr>
        </p:nvGraphicFramePr>
        <p:xfrm>
          <a:off x="273888" y="1229628"/>
          <a:ext cx="1647242" cy="2514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맑은 고딕 (본문)"/>
                          <a:ea typeface="+mn-ea"/>
                        </a:rPr>
                        <a:t>      Review</a:t>
                      </a:r>
                      <a:endParaRPr lang="ko-KR" altLang="en-US" sz="900" dirty="0">
                        <a:latin typeface="맑은 고딕 (본문)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01515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맑은 고딕 (본문)"/>
                        </a:rPr>
                        <a:t>      Overview</a:t>
                      </a:r>
                      <a:endParaRPr lang="ko-KR" altLang="en-US" sz="900" dirty="0">
                        <a:latin typeface="맑은 고딕 (본문)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3940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반복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Loop</a:t>
                      </a:r>
                      <a:endParaRPr lang="ko-KR" altLang="en-US" sz="9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67676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continue</a:t>
                      </a:r>
                      <a:r>
                        <a:rPr lang="ko-KR" altLang="en-US" sz="900" dirty="0"/>
                        <a:t>와 </a:t>
                      </a: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break</a:t>
                      </a:r>
                      <a:endParaRPr lang="ko-KR" altLang="en-US" sz="9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44363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리스트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07939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5013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95355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25703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959266"/>
                  </a:ext>
                </a:extLst>
              </a:tr>
            </a:tbl>
          </a:graphicData>
        </a:graphic>
      </p:graphicFrame>
      <p:sp>
        <p:nvSpPr>
          <p:cNvPr id="67" name="모서리가 둥근 직사각형 16">
            <a:extLst>
              <a:ext uri="{FF2B5EF4-FFF2-40B4-BE49-F238E27FC236}">
                <a16:creationId xmlns:a16="http://schemas.microsoft.com/office/drawing/2014/main" id="{4C68C3AA-AB21-4E9B-A2CC-019D38EA1A16}"/>
              </a:ext>
            </a:extLst>
          </p:cNvPr>
          <p:cNvSpPr/>
          <p:nvPr/>
        </p:nvSpPr>
        <p:spPr>
          <a:xfrm>
            <a:off x="5664146" y="2102886"/>
            <a:ext cx="5852160" cy="2979842"/>
          </a:xfrm>
          <a:prstGeom prst="roundRect">
            <a:avLst>
              <a:gd name="adj" fmla="val 347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0900A295-6292-4A4C-AB76-18E103A6A6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6403" y="2247428"/>
            <a:ext cx="1939350" cy="269075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2730507-9628-4F57-8460-2B6E9FB6A3F3}"/>
              </a:ext>
            </a:extLst>
          </p:cNvPr>
          <p:cNvSpPr txBox="1"/>
          <p:nvPr/>
        </p:nvSpPr>
        <p:spPr>
          <a:xfrm>
            <a:off x="5880277" y="2276448"/>
            <a:ext cx="5419898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ko-KR" altLang="en-US" sz="1050" dirty="0">
                <a:latin typeface="+mn-ea"/>
              </a:rPr>
              <a:t>이번 시간에는 반복과 함수에 대해 알아보겠습니다</a:t>
            </a:r>
            <a:r>
              <a:rPr lang="en-US" altLang="ko-KR" sz="105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37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2026850" y="700793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94170" y="1902784"/>
            <a:ext cx="9232478" cy="3700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옷 사이즈 찾기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178042" y="1282524"/>
            <a:ext cx="5444976" cy="2972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옷을 살 때는 항상 사이즈를 고민합니다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옷마다 모든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사이즈가 같지 않고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M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사이즈가 같지 않아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 큰 경우도 있죠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그럼 옷은 항상 </a:t>
            </a:r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입어보고만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사야할까요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내가 아직 </a:t>
            </a:r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입어보진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않았지만 나랑 체형이 비슷한 친구가 입어보니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딱 맞았다고 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그럼 나는 어떤 사이즈의 옷이 맞을까요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이렇게 비슷한 사례를 찾고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사례에 따라 내가 </a:t>
            </a:r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어떤게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맞는지를 찾는 것을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KNN(K-Nearest Neighbor)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이라고 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그럼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무엇인지 우리 함께 배워볼까요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https://cdn.crowdpic.net/list-thumb/thumb_l_28DAD866B03E8A3D8385040576A74362.jpg">
            <a:extLst>
              <a:ext uri="{FF2B5EF4-FFF2-40B4-BE49-F238E27FC236}">
                <a16:creationId xmlns:a16="http://schemas.microsoft.com/office/drawing/2014/main" id="{DD3B16A8-C42E-44FD-A2F7-7911073CE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604" y="2284600"/>
            <a:ext cx="5143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F4482F-FFF2-472F-83C4-D234FD607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11" r="28171" b="47432"/>
          <a:stretch/>
        </p:blipFill>
        <p:spPr bwMode="auto">
          <a:xfrm>
            <a:off x="5131631" y="2792119"/>
            <a:ext cx="1344763" cy="176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31800CF5-EB5E-4FC4-9176-B086F44AB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11" r="28171" b="47432"/>
          <a:stretch/>
        </p:blipFill>
        <p:spPr bwMode="auto">
          <a:xfrm>
            <a:off x="9581824" y="2463716"/>
            <a:ext cx="1660092" cy="218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3C8336-771B-444E-B8A7-0A00A3B7F7F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99" b="47956"/>
          <a:stretch/>
        </p:blipFill>
        <p:spPr>
          <a:xfrm rot="1985608">
            <a:off x="8677547" y="2237744"/>
            <a:ext cx="899235" cy="117386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91EEB04-9CCF-49A9-9DB3-3D18C8CF436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99" b="47956"/>
          <a:stretch/>
        </p:blipFill>
        <p:spPr>
          <a:xfrm rot="19857317">
            <a:off x="6342505" y="2545222"/>
            <a:ext cx="899235" cy="1173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92F731-D521-4B54-8253-155A05C0A3DA}"/>
              </a:ext>
            </a:extLst>
          </p:cNvPr>
          <p:cNvSpPr txBox="1"/>
          <p:nvPr/>
        </p:nvSpPr>
        <p:spPr>
          <a:xfrm>
            <a:off x="5609888" y="4436865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</a:t>
            </a:r>
            <a:endParaRPr lang="ko-KR" altLang="en-US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0F64F2-1375-4B99-8E84-56F44E40AD46}"/>
              </a:ext>
            </a:extLst>
          </p:cNvPr>
          <p:cNvSpPr txBox="1"/>
          <p:nvPr/>
        </p:nvSpPr>
        <p:spPr>
          <a:xfrm>
            <a:off x="10216909" y="4508940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2362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2026850" y="700793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94170" y="1902784"/>
            <a:ext cx="9232478" cy="383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호랑이는 개과보다 고양이과와 비슷합니다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비슷한 것 찾기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294169" y="1342393"/>
            <a:ext cx="4532143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호랑이는 개과와 고양이과 중 어디에 속할까요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CA04677-7BDC-4CCE-9BFF-25F165C816D6}"/>
              </a:ext>
            </a:extLst>
          </p:cNvPr>
          <p:cNvSpPr/>
          <p:nvPr/>
        </p:nvSpPr>
        <p:spPr>
          <a:xfrm>
            <a:off x="2363992" y="3886723"/>
            <a:ext cx="3209871" cy="1475811"/>
          </a:xfrm>
          <a:prstGeom prst="rect">
            <a:avLst/>
          </a:prstGeom>
          <a:solidFill>
            <a:srgbClr val="4DC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8DF1376-A2CF-40DF-80D1-69FBF4289A72}"/>
              </a:ext>
            </a:extLst>
          </p:cNvPr>
          <p:cNvSpPr/>
          <p:nvPr/>
        </p:nvSpPr>
        <p:spPr>
          <a:xfrm>
            <a:off x="8015216" y="3946544"/>
            <a:ext cx="3425915" cy="1465778"/>
          </a:xfrm>
          <a:prstGeom prst="rect">
            <a:avLst/>
          </a:prstGeom>
          <a:solidFill>
            <a:srgbClr val="4DC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6.1~6.6 자연을 죽이고 삶터 빼앗는 '범죄경제">
            <a:extLst>
              <a:ext uri="{FF2B5EF4-FFF2-40B4-BE49-F238E27FC236}">
                <a16:creationId xmlns:a16="http://schemas.microsoft.com/office/drawing/2014/main" id="{178533F1-38EB-487B-AACD-CDD749EFC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175" y="4412843"/>
            <a:ext cx="1437147" cy="95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늑대는 왜 개로 변했을까 개와 늑대의 차이점에 대해서 알아보자">
            <a:extLst>
              <a:ext uri="{FF2B5EF4-FFF2-40B4-BE49-F238E27FC236}">
                <a16:creationId xmlns:a16="http://schemas.microsoft.com/office/drawing/2014/main" id="{46011E5A-1BC5-46BD-8D45-19D5B618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674" y="4313922"/>
            <a:ext cx="1521375" cy="101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2간지중 11번째 꿈 해몽~ 개(강아지) 정말 개꿈인가요? : 네이버 블로그">
            <a:extLst>
              <a:ext uri="{FF2B5EF4-FFF2-40B4-BE49-F238E27FC236}">
                <a16:creationId xmlns:a16="http://schemas.microsoft.com/office/drawing/2014/main" id="{2B88D5FC-23B0-44E4-BC39-A84490FA1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006" y="4229185"/>
            <a:ext cx="1450309" cy="108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뉴질랜드 마을이 고양이 키우는 것을 금지하는 이유 - BBC News 코리아">
            <a:extLst>
              <a:ext uri="{FF2B5EF4-FFF2-40B4-BE49-F238E27FC236}">
                <a16:creationId xmlns:a16="http://schemas.microsoft.com/office/drawing/2014/main" id="{2CD7EEF0-40D3-42BD-8728-A902EC94A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424" y="4340709"/>
            <a:ext cx="1910243" cy="107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27CA09-8AC6-4F45-AA83-B2CEDF70275E}"/>
              </a:ext>
            </a:extLst>
          </p:cNvPr>
          <p:cNvSpPr txBox="1"/>
          <p:nvPr/>
        </p:nvSpPr>
        <p:spPr>
          <a:xfrm>
            <a:off x="3645761" y="34425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AB685E-5857-4D2F-91DD-0225D3E301BF}"/>
              </a:ext>
            </a:extLst>
          </p:cNvPr>
          <p:cNvSpPr txBox="1"/>
          <p:nvPr/>
        </p:nvSpPr>
        <p:spPr>
          <a:xfrm>
            <a:off x="9259004" y="34394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고양이과</a:t>
            </a:r>
          </a:p>
        </p:txBody>
      </p:sp>
      <p:pic>
        <p:nvPicPr>
          <p:cNvPr id="3074" name="Picture 2" descr="귀여운 호랑이 &gt; 고시사진게시판 | 변리사시험 &amp; 학원 커뮤니티">
            <a:extLst>
              <a:ext uri="{FF2B5EF4-FFF2-40B4-BE49-F238E27FC236}">
                <a16:creationId xmlns:a16="http://schemas.microsoft.com/office/drawing/2014/main" id="{8A067F51-BC0C-4EA1-B915-3054ABF77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87" y="2018740"/>
            <a:ext cx="1528850" cy="15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8E81E4EF-1E4C-4362-98E3-2D1FCEE6C1EA}"/>
              </a:ext>
            </a:extLst>
          </p:cNvPr>
          <p:cNvSpPr/>
          <p:nvPr/>
        </p:nvSpPr>
        <p:spPr>
          <a:xfrm>
            <a:off x="2618050" y="2571184"/>
            <a:ext cx="160303" cy="16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745AD-BE5F-4DB3-BE54-A9127B6DA9E5}"/>
              </a:ext>
            </a:extLst>
          </p:cNvPr>
          <p:cNvSpPr txBox="1"/>
          <p:nvPr/>
        </p:nvSpPr>
        <p:spPr>
          <a:xfrm>
            <a:off x="2778353" y="2465973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호랑이는 개과이다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F49CB8A-F3BD-4A9B-9ECB-2C10C2B29E9B}"/>
              </a:ext>
            </a:extLst>
          </p:cNvPr>
          <p:cNvSpPr/>
          <p:nvPr/>
        </p:nvSpPr>
        <p:spPr>
          <a:xfrm>
            <a:off x="8331459" y="2591643"/>
            <a:ext cx="160303" cy="16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275E6C-BB52-4898-8E95-F2E35CD8639E}"/>
              </a:ext>
            </a:extLst>
          </p:cNvPr>
          <p:cNvSpPr txBox="1"/>
          <p:nvPr/>
        </p:nvSpPr>
        <p:spPr>
          <a:xfrm>
            <a:off x="8491762" y="2486432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호랑이는 고양이과이다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73735D-DAA3-44AD-A921-DC3D962D1364}"/>
              </a:ext>
            </a:extLst>
          </p:cNvPr>
          <p:cNvSpPr/>
          <p:nvPr/>
        </p:nvSpPr>
        <p:spPr>
          <a:xfrm>
            <a:off x="9098733" y="805758"/>
            <a:ext cx="2143183" cy="92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고양이과를 선택하면 정답처리</a:t>
            </a:r>
          </a:p>
        </p:txBody>
      </p:sp>
    </p:spTree>
    <p:extLst>
      <p:ext uri="{BB962C8B-B14F-4D97-AF65-F5344CB8AC3E}">
        <p14:creationId xmlns:p14="http://schemas.microsoft.com/office/powerpoint/2010/main" val="29761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2026850" y="700793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94170" y="1902784"/>
            <a:ext cx="9232478" cy="383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비슷한 것 찾기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259625" y="1230627"/>
            <a:ext cx="4532143" cy="79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호랑이는 개과 동물보다 고양이과 동물과 비슷해 고양이과로 분류합니다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 비슷하다는 것을 우린 어떻게 알 수 있었을까요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비슷하다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의미를 갖는 문장들을 찾아봅시다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C1B8DE5-DF4B-4AEB-9391-EF8CD1910302}"/>
              </a:ext>
            </a:extLst>
          </p:cNvPr>
          <p:cNvSpPr/>
          <p:nvPr/>
        </p:nvSpPr>
        <p:spPr>
          <a:xfrm>
            <a:off x="2778353" y="3499174"/>
            <a:ext cx="1197365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비슷하다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E56072-2289-43AC-B973-285878E98126}"/>
              </a:ext>
            </a:extLst>
          </p:cNvPr>
          <p:cNvSpPr/>
          <p:nvPr/>
        </p:nvSpPr>
        <p:spPr>
          <a:xfrm>
            <a:off x="4909877" y="2604266"/>
            <a:ext cx="6120073" cy="2327412"/>
          </a:xfrm>
          <a:prstGeom prst="rect">
            <a:avLst/>
          </a:prstGeom>
          <a:solidFill>
            <a:srgbClr val="4DC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0A2618-99F6-4DC9-AB91-311FC47471C6}"/>
              </a:ext>
            </a:extLst>
          </p:cNvPr>
          <p:cNvSpPr/>
          <p:nvPr/>
        </p:nvSpPr>
        <p:spPr>
          <a:xfrm>
            <a:off x="5323438" y="2842570"/>
            <a:ext cx="1468330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거의 같다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5FAFCB0-F7A3-4FF9-B5B5-13E843B8FBFC}"/>
              </a:ext>
            </a:extLst>
          </p:cNvPr>
          <p:cNvSpPr/>
          <p:nvPr/>
        </p:nvSpPr>
        <p:spPr>
          <a:xfrm>
            <a:off x="7243550" y="2837517"/>
            <a:ext cx="1468330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닮다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6A296C-A2ED-45F2-9C28-588116790562}"/>
              </a:ext>
            </a:extLst>
          </p:cNvPr>
          <p:cNvSpPr/>
          <p:nvPr/>
        </p:nvSpPr>
        <p:spPr>
          <a:xfrm>
            <a:off x="9163664" y="2842568"/>
            <a:ext cx="1468331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동일하다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13CB13E-3578-47F3-88FD-C04BAA7C6A42}"/>
              </a:ext>
            </a:extLst>
          </p:cNvPr>
          <p:cNvSpPr/>
          <p:nvPr/>
        </p:nvSpPr>
        <p:spPr>
          <a:xfrm>
            <a:off x="9163664" y="3550305"/>
            <a:ext cx="1468331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흡사하다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86861F7-1408-48C4-850A-A2A5D028D6DD}"/>
              </a:ext>
            </a:extLst>
          </p:cNvPr>
          <p:cNvSpPr/>
          <p:nvPr/>
        </p:nvSpPr>
        <p:spPr>
          <a:xfrm>
            <a:off x="5323437" y="3542739"/>
            <a:ext cx="1468331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차이가 적다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DEED62-4EDD-4F09-B858-23DB850E7815}"/>
              </a:ext>
            </a:extLst>
          </p:cNvPr>
          <p:cNvSpPr/>
          <p:nvPr/>
        </p:nvSpPr>
        <p:spPr>
          <a:xfrm>
            <a:off x="7243549" y="3561787"/>
            <a:ext cx="1468331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똑같다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0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2026850" y="700793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94170" y="1902784"/>
            <a:ext cx="9232478" cy="383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비슷한 것 찾기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259625" y="1230627"/>
            <a:ext cx="605145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앞에서 찾은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비슷하다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의미의 문장들 중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차이가 적다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수학 기호로 나타낼 수 있습니다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913C3A-43F0-479A-8436-C6AF0F0A10A9}"/>
              </a:ext>
            </a:extLst>
          </p:cNvPr>
          <p:cNvSpPr/>
          <p:nvPr/>
        </p:nvSpPr>
        <p:spPr>
          <a:xfrm>
            <a:off x="3832231" y="2290456"/>
            <a:ext cx="6156356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호랑이와 고양이의 차이가 호랑이와 개의 차이보다 적다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2" name="Picture 2" descr="6.1~6.6 자연을 죽이고 삶터 빼앗는 '범죄경제">
            <a:extLst>
              <a:ext uri="{FF2B5EF4-FFF2-40B4-BE49-F238E27FC236}">
                <a16:creationId xmlns:a16="http://schemas.microsoft.com/office/drawing/2014/main" id="{7B0CED73-D955-46C0-B99E-6CECDA911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865" y="4168066"/>
            <a:ext cx="1437147" cy="95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늑대는 왜 개로 변했을까 개와 늑대의 차이점에 대해서 알아보자">
            <a:extLst>
              <a:ext uri="{FF2B5EF4-FFF2-40B4-BE49-F238E27FC236}">
                <a16:creationId xmlns:a16="http://schemas.microsoft.com/office/drawing/2014/main" id="{E3DD9842-AFF2-4DEA-849A-05FE937C7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935" y="4140408"/>
            <a:ext cx="1521375" cy="101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귀여운 호랑이 &gt; 고시사진게시판 | 변리사시험 &amp; 학원 커뮤니티">
            <a:extLst>
              <a:ext uri="{FF2B5EF4-FFF2-40B4-BE49-F238E27FC236}">
                <a16:creationId xmlns:a16="http://schemas.microsoft.com/office/drawing/2014/main" id="{58AA9FA3-DA19-4605-80A9-45C52ED50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572" y="3842397"/>
            <a:ext cx="1528850" cy="15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D4EF3729-DE88-46BE-B1A4-C4CE6E22E756}"/>
              </a:ext>
            </a:extLst>
          </p:cNvPr>
          <p:cNvSpPr/>
          <p:nvPr/>
        </p:nvSpPr>
        <p:spPr>
          <a:xfrm>
            <a:off x="3832231" y="3066426"/>
            <a:ext cx="6156356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호랑이 특징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개 특징 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ko-KR" altLang="en-US" dirty="0">
                <a:solidFill>
                  <a:schemeClr val="tx1"/>
                </a:solidFill>
              </a:rPr>
              <a:t>호랑이 특징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고양이 특징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35EEF0-6D96-4221-9274-21546DBF5B51}"/>
              </a:ext>
            </a:extLst>
          </p:cNvPr>
          <p:cNvCxnSpPr/>
          <p:nvPr/>
        </p:nvCxnSpPr>
        <p:spPr>
          <a:xfrm flipH="1">
            <a:off x="5689600" y="2603414"/>
            <a:ext cx="480291" cy="52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5AD99B-B1F9-48C5-85E4-827F9529B649}"/>
              </a:ext>
            </a:extLst>
          </p:cNvPr>
          <p:cNvCxnSpPr/>
          <p:nvPr/>
        </p:nvCxnSpPr>
        <p:spPr>
          <a:xfrm flipH="1">
            <a:off x="8192655" y="2603414"/>
            <a:ext cx="277090" cy="61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55EEEC2-0976-4A43-A8A6-E3184973C771}"/>
              </a:ext>
            </a:extLst>
          </p:cNvPr>
          <p:cNvCxnSpPr/>
          <p:nvPr/>
        </p:nvCxnSpPr>
        <p:spPr>
          <a:xfrm flipH="1">
            <a:off x="6722997" y="2603414"/>
            <a:ext cx="2818167" cy="61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D0F94A26-A3FE-46FF-8F42-DB32B0328060}"/>
              </a:ext>
            </a:extLst>
          </p:cNvPr>
          <p:cNvSpPr/>
          <p:nvPr/>
        </p:nvSpPr>
        <p:spPr>
          <a:xfrm>
            <a:off x="4367995" y="2749311"/>
            <a:ext cx="969367" cy="341565"/>
          </a:xfrm>
          <a:prstGeom prst="wedgeRectCallout">
            <a:avLst>
              <a:gd name="adj1" fmla="val 104609"/>
              <a:gd name="adj2" fmla="val -6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차이 </a:t>
            </a:r>
            <a:r>
              <a:rPr lang="en-US" altLang="ko-KR" dirty="0"/>
              <a:t>: -</a:t>
            </a:r>
            <a:endParaRPr lang="ko-KR" altLang="en-US" dirty="0"/>
          </a:p>
        </p:txBody>
      </p:sp>
      <p:sp>
        <p:nvSpPr>
          <p:cNvPr id="56" name="말풍선: 사각형 55">
            <a:extLst>
              <a:ext uri="{FF2B5EF4-FFF2-40B4-BE49-F238E27FC236}">
                <a16:creationId xmlns:a16="http://schemas.microsoft.com/office/drawing/2014/main" id="{47E9BD7B-F854-4C47-9DF3-C86A123D09F9}"/>
              </a:ext>
            </a:extLst>
          </p:cNvPr>
          <p:cNvSpPr/>
          <p:nvPr/>
        </p:nvSpPr>
        <p:spPr>
          <a:xfrm>
            <a:off x="8704519" y="2864160"/>
            <a:ext cx="969367" cy="341565"/>
          </a:xfrm>
          <a:prstGeom prst="wedgeRectCallout">
            <a:avLst>
              <a:gd name="adj1" fmla="val -89767"/>
              <a:gd name="adj2" fmla="val -87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차이 </a:t>
            </a:r>
            <a:r>
              <a:rPr lang="en-US" altLang="ko-KR" dirty="0"/>
              <a:t>: -</a:t>
            </a:r>
            <a:endParaRPr lang="ko-KR" altLang="en-US" dirty="0"/>
          </a:p>
        </p:txBody>
      </p:sp>
      <p:sp>
        <p:nvSpPr>
          <p:cNvPr id="57" name="말풍선: 사각형 56">
            <a:extLst>
              <a:ext uri="{FF2B5EF4-FFF2-40B4-BE49-F238E27FC236}">
                <a16:creationId xmlns:a16="http://schemas.microsoft.com/office/drawing/2014/main" id="{02CC6550-5A4F-42E7-A61F-D3566B9CBF9E}"/>
              </a:ext>
            </a:extLst>
          </p:cNvPr>
          <p:cNvSpPr/>
          <p:nvPr/>
        </p:nvSpPr>
        <p:spPr>
          <a:xfrm>
            <a:off x="6243837" y="2705203"/>
            <a:ext cx="1099072" cy="341565"/>
          </a:xfrm>
          <a:prstGeom prst="wedgeRectCallout">
            <a:avLst>
              <a:gd name="adj1" fmla="val 73119"/>
              <a:gd name="adj2" fmla="val 37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적다 </a:t>
            </a:r>
            <a:r>
              <a:rPr lang="en-US" altLang="ko-KR" dirty="0"/>
              <a:t>: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47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2026850" y="700793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94170" y="1902784"/>
            <a:ext cx="9232478" cy="383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Practice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 필요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259625" y="1230627"/>
            <a:ext cx="605145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image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기반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 기반 등으로 비슷한 것으로 분류해보기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438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38739</TotalTime>
  <Words>4370</Words>
  <Application>Microsoft Office PowerPoint</Application>
  <PresentationFormat>와이드스크린</PresentationFormat>
  <Paragraphs>1703</Paragraphs>
  <Slides>29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나눔고딕</vt:lpstr>
      <vt:lpstr>맑은 고딕</vt:lpstr>
      <vt:lpstr>맑은 고딕</vt:lpstr>
      <vt:lpstr>맑은 고딕 (본문)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user</cp:lastModifiedBy>
  <cp:revision>1998</cp:revision>
  <cp:lastPrinted>2020-10-21T06:42:27Z</cp:lastPrinted>
  <dcterms:created xsi:type="dcterms:W3CDTF">2020-07-07T06:56:07Z</dcterms:created>
  <dcterms:modified xsi:type="dcterms:W3CDTF">2021-02-03T05:10:21Z</dcterms:modified>
</cp:coreProperties>
</file>