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66" r:id="rId7"/>
    <p:sldId id="257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D81A-C5FB-4B0C-B08A-8E48413BA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8D310-6D0F-4068-8F60-551756028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1875E-D931-4532-BE6D-FABF76B3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636E-D07D-4B77-BA15-FD461C2D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AD5D4-2E80-4443-9A7D-C168D5D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3927-9FE1-415F-B2CC-DEF9D8AE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BA0A5-831E-410A-B81A-FA1A4AF4D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EBFAC-858A-4311-A87D-82F96753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9504-8E33-41D1-8B89-354ECBC7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2D3B1-6437-479B-86B4-00BD5C85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C2678D-D053-4746-9359-DE3A687E3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0D054-87C5-4C34-A176-7C525201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05AD1-DBCD-410E-85ED-02AB4B72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F13EB-6530-4A1F-A34D-64C7D4F4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F6FAF-7D57-4E30-8719-68BDCF7A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5BFBF-F249-4489-9504-318CB1C6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10F3B-B286-4A4E-A93A-F76253B5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23F4F-50CF-4803-BEB5-C0D3549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0DEF3-3421-484F-95EA-3DE254DC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81BFD-1D3F-45C3-AD62-2CDFC14D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9584C-667E-424E-8F6B-8F810F08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D7103-EC6E-474E-A228-81A91AB8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0E89F-08A6-454B-BD32-5FCE4F84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24449-9F82-4B15-B139-08D48F97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02A8D-7C34-4B83-BD3E-83CE45D1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8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D171-9449-4688-AA6F-6F24F0A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C632-C716-4F1E-8B50-4C9E1BD20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C9C993-451D-47F0-BFDD-6FA4002C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3490A-B5D1-4361-9B6C-F1F61CFF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B7540-D3C6-4582-93DD-97A141F4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9AF72-7548-4FA1-91CC-B8C0CB34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B8EEA-43F5-41C5-A126-BB241492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7B050-3123-4CD8-9705-88200C76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B546E-B3D2-4CEE-9B6C-D51316640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7DADE-240D-4BDA-9B28-3E842FA90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21DA9-4A20-41FF-B0C1-C68011437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D2145C-9E34-4F7A-951F-9ADF91DD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08B2E-558B-42DD-8CE0-3CD71B54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35834C-8FC6-492B-92C2-44242047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6B22-702A-4CA3-85F5-35E5FC76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BCAEA-A999-462B-9151-45E31105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FB5F1-3057-42A6-A27B-1734D94A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F67FA-50AF-4C1F-9214-7BCBA70B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C173B-55C6-43D0-8B64-9CDD3137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726AF0-08F2-41B3-8E50-35C5D385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60BBF-8626-46D7-A541-0046DA15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2834-C095-4A44-B23C-0D2F7BAC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14031-8FA1-46E7-A339-6730A604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06B56-C749-4716-B26F-E44D09E6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BE736-DECB-4C0D-8DA2-67FE5C96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9FEE0-106E-485E-8065-B7E79947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B6B18-BA3D-460A-B8D9-8ED3880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55BAB-B15B-4B98-9AF6-509641BC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71E589-14EA-4BBD-9198-55E4867F6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1C09C-79DB-42A9-A751-55236DB0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E7C71-53DE-44FC-9408-0D71D088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A8CE9-B2B6-4617-A23A-BD85F1D9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B4147-1B42-44A2-A1BB-457DA053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48DB4-6204-4984-9FBF-546B22E2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F784D-BE10-4C58-8760-F19D4A89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B4516-B496-41FB-9110-D0EF6BE74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6D95-F950-4F16-ACAC-28F1AA29DEE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BFC7F-3E92-4AF8-9E3E-09AA21F06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3E007-F0A7-4DE0-9B48-78B82B80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862E-F964-4E5C-85DD-5157B85D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D8AE0C-C2D7-490B-98DD-DB8E922B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58" y="689297"/>
            <a:ext cx="7480343" cy="57461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E62B99-456E-466F-B2FD-DB0DC53E20DA}"/>
              </a:ext>
            </a:extLst>
          </p:cNvPr>
          <p:cNvSpPr/>
          <p:nvPr/>
        </p:nvSpPr>
        <p:spPr>
          <a:xfrm>
            <a:off x="396959" y="788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사람과 기계의 지각 차이</a:t>
            </a:r>
          </a:p>
          <a:p>
            <a:r>
              <a:rPr lang="ko-KR" altLang="en-US" sz="1400" dirty="0"/>
              <a:t>센서로 받은 값에 대한 </a:t>
            </a:r>
            <a:r>
              <a:rPr lang="ko-KR" altLang="en-US" sz="1400" dirty="0" err="1"/>
              <a:t>perception</a:t>
            </a:r>
            <a:endParaRPr lang="ko-KR" altLang="en-US" sz="1400" dirty="0"/>
          </a:p>
          <a:p>
            <a:r>
              <a:rPr lang="ko-KR" altLang="en-US" sz="1400" dirty="0" err="1"/>
              <a:t>perception은</a:t>
            </a:r>
            <a:r>
              <a:rPr lang="ko-KR" altLang="en-US" sz="1400" dirty="0"/>
              <a:t> 어떻게 이루어 지는가?</a:t>
            </a:r>
          </a:p>
          <a:p>
            <a:r>
              <a:rPr lang="ko-KR" altLang="en-US" sz="1400" dirty="0" err="1"/>
              <a:t>Intelligent와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non-intelligent의</a:t>
            </a:r>
            <a:r>
              <a:rPr lang="ko-KR" altLang="en-US" sz="1400" dirty="0"/>
              <a:t> 차이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F2FCD9-59CC-45A9-9A3D-8884B7FFA309}"/>
              </a:ext>
            </a:extLst>
          </p:cNvPr>
          <p:cNvSpPr/>
          <p:nvPr/>
        </p:nvSpPr>
        <p:spPr>
          <a:xfrm>
            <a:off x="7983495" y="78893"/>
            <a:ext cx="41418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representations과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reasoning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algorithms의</a:t>
            </a:r>
            <a:r>
              <a:rPr lang="ko-KR" altLang="en-US" sz="1400" dirty="0"/>
              <a:t> 종류</a:t>
            </a:r>
          </a:p>
          <a:p>
            <a:r>
              <a:rPr lang="ko-KR" altLang="en-US" sz="1400" dirty="0" err="1"/>
              <a:t>reasoning에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representation이</a:t>
            </a:r>
            <a:r>
              <a:rPr lang="ko-KR" altLang="en-US" sz="1400" dirty="0"/>
              <a:t> 어떻게 작용하는가?</a:t>
            </a:r>
          </a:p>
          <a:p>
            <a:r>
              <a:rPr lang="ko-KR" altLang="en-US" sz="1400" dirty="0" err="1"/>
              <a:t>reasoning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algorithms의</a:t>
            </a:r>
            <a:r>
              <a:rPr lang="ko-KR" altLang="en-US" sz="1400" dirty="0"/>
              <a:t> 작동 방식 및 </a:t>
            </a:r>
            <a:r>
              <a:rPr lang="ko-KR" altLang="en-US" sz="1400" dirty="0" err="1"/>
              <a:t>제한점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BB8DE-2E45-4102-AFA8-477256ABDF80}"/>
              </a:ext>
            </a:extLst>
          </p:cNvPr>
          <p:cNvSpPr/>
          <p:nvPr/>
        </p:nvSpPr>
        <p:spPr>
          <a:xfrm>
            <a:off x="9199542" y="4281011"/>
            <a:ext cx="304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Machine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learning의</a:t>
            </a:r>
            <a:r>
              <a:rPr lang="ko-KR" altLang="en-US" sz="1400" dirty="0"/>
              <a:t> 접근 방식</a:t>
            </a:r>
          </a:p>
          <a:p>
            <a:r>
              <a:rPr lang="ko-KR" altLang="en-US" sz="1400" dirty="0" err="1"/>
              <a:t>neural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network의</a:t>
            </a:r>
            <a:r>
              <a:rPr lang="ko-KR" altLang="en-US" sz="1400" dirty="0"/>
              <a:t> 기초</a:t>
            </a:r>
          </a:p>
          <a:p>
            <a:r>
              <a:rPr lang="ko-KR" altLang="en-US" sz="1400" dirty="0" err="1"/>
              <a:t>neural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network의</a:t>
            </a:r>
            <a:r>
              <a:rPr lang="ko-KR" altLang="en-US" sz="1400" dirty="0"/>
              <a:t> 구조 종류</a:t>
            </a:r>
          </a:p>
          <a:p>
            <a:r>
              <a:rPr lang="ko-KR" altLang="en-US" sz="1400" dirty="0" err="1"/>
              <a:t>data가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learning에</a:t>
            </a:r>
            <a:r>
              <a:rPr lang="ko-KR" altLang="en-US" sz="1400" dirty="0"/>
              <a:t> 미치는 영향</a:t>
            </a:r>
          </a:p>
          <a:p>
            <a:r>
              <a:rPr lang="ko-KR" altLang="en-US" sz="1400" dirty="0" err="1"/>
              <a:t>machine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learning의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제한점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6F5177-145B-4F72-9C1E-74C917D202DE}"/>
              </a:ext>
            </a:extLst>
          </p:cNvPr>
          <p:cNvSpPr/>
          <p:nvPr/>
        </p:nvSpPr>
        <p:spPr>
          <a:xfrm>
            <a:off x="596984" y="4395311"/>
            <a:ext cx="2847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Natural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Language를</a:t>
            </a:r>
            <a:r>
              <a:rPr lang="ko-KR" altLang="en-US" sz="1400" dirty="0"/>
              <a:t> 이해한다.</a:t>
            </a:r>
          </a:p>
          <a:p>
            <a:r>
              <a:rPr lang="ko-KR" altLang="en-US" sz="1400" dirty="0" err="1"/>
              <a:t>Affective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computing이란</a:t>
            </a:r>
            <a:endParaRPr lang="ko-KR" altLang="en-US" sz="1400" dirty="0"/>
          </a:p>
          <a:p>
            <a:r>
              <a:rPr lang="ko-KR" altLang="en-US" sz="1400" dirty="0"/>
              <a:t>마음에 대한 철학과 자각</a:t>
            </a:r>
          </a:p>
          <a:p>
            <a:r>
              <a:rPr lang="ko-KR" altLang="en-US" sz="1400" dirty="0" err="1"/>
              <a:t>Human-robot의</a:t>
            </a:r>
            <a:r>
              <a:rPr lang="ko-KR" altLang="en-US" sz="1400" dirty="0"/>
              <a:t> 상호작용</a:t>
            </a:r>
          </a:p>
          <a:p>
            <a:r>
              <a:rPr lang="ko-KR" altLang="en-US" sz="1400" dirty="0" err="1"/>
              <a:t>Natural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interaction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AI의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제한점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1DF035-A96F-4801-9E1C-5802F48262B8}"/>
              </a:ext>
            </a:extLst>
          </p:cNvPr>
          <p:cNvSpPr/>
          <p:nvPr/>
        </p:nvSpPr>
        <p:spPr>
          <a:xfrm>
            <a:off x="8970942" y="2591134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AI가</a:t>
            </a:r>
            <a:r>
              <a:rPr lang="ko-KR" altLang="en-US" sz="1400" dirty="0"/>
              <a:t> 사회에 미칠 영향</a:t>
            </a:r>
            <a:endParaRPr lang="en-US" altLang="ko-KR" sz="1400" dirty="0"/>
          </a:p>
          <a:p>
            <a:r>
              <a:rPr lang="ko-KR" altLang="en-US" sz="1400" dirty="0" err="1"/>
              <a:t>AI의</a:t>
            </a:r>
            <a:r>
              <a:rPr lang="ko-KR" altLang="en-US" sz="1400" dirty="0"/>
              <a:t> 윤리적 영향을 생각해본다.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E2E98D-8A6F-43A8-A134-92E67C97D6BC}"/>
              </a:ext>
            </a:extLst>
          </p:cNvPr>
          <p:cNvCxnSpPr/>
          <p:nvPr/>
        </p:nvCxnSpPr>
        <p:spPr>
          <a:xfrm flipV="1">
            <a:off x="6619875" y="2867025"/>
            <a:ext cx="2314575" cy="695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4A475-1CA1-464D-99B4-7AFAC4E4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5019675" cy="67151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DF9277-C140-4B1D-8175-B2160B9F5B59}"/>
              </a:ext>
            </a:extLst>
          </p:cNvPr>
          <p:cNvCxnSpPr>
            <a:cxnSpLocks/>
          </p:cNvCxnSpPr>
          <p:nvPr/>
        </p:nvCxnSpPr>
        <p:spPr>
          <a:xfrm>
            <a:off x="6029325" y="4962525"/>
            <a:ext cx="7239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9DB263-100F-4BFF-8923-45EF704A1053}"/>
              </a:ext>
            </a:extLst>
          </p:cNvPr>
          <p:cNvCxnSpPr/>
          <p:nvPr/>
        </p:nvCxnSpPr>
        <p:spPr>
          <a:xfrm>
            <a:off x="4552950" y="3800475"/>
            <a:ext cx="2038350" cy="1162050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54CC79A-982D-430E-90EE-B44F3A0201B1}"/>
              </a:ext>
            </a:extLst>
          </p:cNvPr>
          <p:cNvCxnSpPr>
            <a:cxnSpLocks/>
          </p:cNvCxnSpPr>
          <p:nvPr/>
        </p:nvCxnSpPr>
        <p:spPr>
          <a:xfrm flipV="1">
            <a:off x="4552950" y="4962525"/>
            <a:ext cx="2038350" cy="1162050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22F9D6-F47C-44C6-A596-3473A30E3621}"/>
              </a:ext>
            </a:extLst>
          </p:cNvPr>
          <p:cNvSpPr/>
          <p:nvPr/>
        </p:nvSpPr>
        <p:spPr>
          <a:xfrm>
            <a:off x="6753225" y="4639359"/>
            <a:ext cx="5086350" cy="923330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AI application </a:t>
            </a:r>
            <a:r>
              <a:rPr lang="ko-KR" altLang="en-US" b="1" dirty="0"/>
              <a:t>개발</a:t>
            </a:r>
            <a:r>
              <a:rPr lang="en-US" altLang="ko-KR" b="1" dirty="0"/>
              <a:t>(Calypso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Teachable machine </a:t>
            </a:r>
            <a:r>
              <a:rPr lang="ko-KR" altLang="en-US" dirty="0"/>
              <a:t>및 이미 훈련된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Code</a:t>
            </a:r>
            <a:r>
              <a:rPr lang="ko-KR" altLang="en-US" dirty="0"/>
              <a:t>작성</a:t>
            </a:r>
            <a:r>
              <a:rPr lang="en-US" altLang="ko-KR" dirty="0"/>
              <a:t>(Block Coding)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11B8DF-8891-4249-B6FB-C0F8DEAD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96" y="477947"/>
            <a:ext cx="6359654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0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22F9D6-F47C-44C6-A596-3473A30E3621}"/>
              </a:ext>
            </a:extLst>
          </p:cNvPr>
          <p:cNvSpPr/>
          <p:nvPr/>
        </p:nvSpPr>
        <p:spPr>
          <a:xfrm>
            <a:off x="5686425" y="913537"/>
            <a:ext cx="5086350" cy="203132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4. natural interaction</a:t>
            </a:r>
          </a:p>
          <a:p>
            <a:r>
              <a:rPr lang="en-US" altLang="ko-KR" b="1" dirty="0"/>
              <a:t>   (Calypso, Google Speech demo)</a:t>
            </a:r>
          </a:p>
          <a:p>
            <a:r>
              <a:rPr lang="en-US" altLang="ko-KR" dirty="0"/>
              <a:t>Natural Language</a:t>
            </a:r>
            <a:r>
              <a:rPr lang="ko-KR" altLang="en-US" dirty="0"/>
              <a:t>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Affective computing</a:t>
            </a:r>
            <a:r>
              <a:rPr lang="ko-KR" altLang="en-US" dirty="0"/>
              <a:t>이란</a:t>
            </a:r>
          </a:p>
          <a:p>
            <a:r>
              <a:rPr lang="ko-KR" altLang="en-US" dirty="0"/>
              <a:t>마음에 대한 철학과 자각</a:t>
            </a:r>
          </a:p>
          <a:p>
            <a:r>
              <a:rPr lang="en-US" altLang="ko-KR" dirty="0"/>
              <a:t>Human-robot</a:t>
            </a:r>
            <a:r>
              <a:rPr lang="ko-KR" altLang="en-US" dirty="0"/>
              <a:t>의 상호작용</a:t>
            </a:r>
          </a:p>
          <a:p>
            <a:r>
              <a:rPr lang="en-US" altLang="ko-KR" dirty="0"/>
              <a:t>Natural interaction AI</a:t>
            </a:r>
            <a:r>
              <a:rPr lang="ko-KR" altLang="en-US" dirty="0"/>
              <a:t>의 </a:t>
            </a:r>
            <a:r>
              <a:rPr lang="ko-KR" altLang="en-US" dirty="0" err="1"/>
              <a:t>제한점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C4E2F1-11EC-49A9-A3F7-A70A89D8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77947"/>
            <a:ext cx="5010150" cy="55435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DF9277-C140-4B1D-8175-B2160B9F5B59}"/>
              </a:ext>
            </a:extLst>
          </p:cNvPr>
          <p:cNvCxnSpPr>
            <a:cxnSpLocks/>
          </p:cNvCxnSpPr>
          <p:nvPr/>
        </p:nvCxnSpPr>
        <p:spPr>
          <a:xfrm>
            <a:off x="4962525" y="1790700"/>
            <a:ext cx="7239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23FC3-0FBA-4C63-9C13-4A1A5A0EECB2}"/>
              </a:ext>
            </a:extLst>
          </p:cNvPr>
          <p:cNvCxnSpPr>
            <a:cxnSpLocks/>
          </p:cNvCxnSpPr>
          <p:nvPr/>
        </p:nvCxnSpPr>
        <p:spPr>
          <a:xfrm>
            <a:off x="6267452" y="4274478"/>
            <a:ext cx="7239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3EABAF0-5E18-42E9-97E7-A30C174D01E9}"/>
              </a:ext>
            </a:extLst>
          </p:cNvPr>
          <p:cNvCxnSpPr/>
          <p:nvPr/>
        </p:nvCxnSpPr>
        <p:spPr>
          <a:xfrm>
            <a:off x="4791077" y="3112428"/>
            <a:ext cx="2038350" cy="1162050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643E474-9D0A-42C6-972B-A596E9345461}"/>
              </a:ext>
            </a:extLst>
          </p:cNvPr>
          <p:cNvCxnSpPr>
            <a:cxnSpLocks/>
          </p:cNvCxnSpPr>
          <p:nvPr/>
        </p:nvCxnSpPr>
        <p:spPr>
          <a:xfrm flipV="1">
            <a:off x="4791077" y="4274478"/>
            <a:ext cx="2038350" cy="1162050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4CC8B2-1DA2-4121-ABD2-13590E88718B}"/>
              </a:ext>
            </a:extLst>
          </p:cNvPr>
          <p:cNvSpPr/>
          <p:nvPr/>
        </p:nvSpPr>
        <p:spPr>
          <a:xfrm>
            <a:off x="6991352" y="3951312"/>
            <a:ext cx="5086350" cy="1200329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AI application </a:t>
            </a:r>
            <a:r>
              <a:rPr lang="ko-KR" altLang="en-US" b="1" dirty="0"/>
              <a:t>자율 프로젝트 개발</a:t>
            </a:r>
            <a:endParaRPr lang="en-US" altLang="ko-KR" b="1" dirty="0"/>
          </a:p>
          <a:p>
            <a:r>
              <a:rPr lang="en-US" altLang="ko-KR" b="1" dirty="0"/>
              <a:t>(Calypso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Teachable machine </a:t>
            </a:r>
            <a:r>
              <a:rPr lang="ko-KR" altLang="en-US" dirty="0"/>
              <a:t>및 이미 훈련된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Code</a:t>
            </a:r>
            <a:r>
              <a:rPr lang="ko-KR" altLang="en-US" dirty="0"/>
              <a:t>작성</a:t>
            </a:r>
            <a:r>
              <a:rPr lang="en-US" altLang="ko-KR" dirty="0"/>
              <a:t>(Block Coding)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8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C7E2D0-1EBA-4413-9701-21B9353A9BAA}"/>
              </a:ext>
            </a:extLst>
          </p:cNvPr>
          <p:cNvSpPr/>
          <p:nvPr/>
        </p:nvSpPr>
        <p:spPr>
          <a:xfrm>
            <a:off x="628649" y="1220391"/>
            <a:ext cx="11163301" cy="3970318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1. perception</a:t>
            </a:r>
          </a:p>
          <a:p>
            <a:r>
              <a:rPr lang="ko-KR" altLang="en-US" dirty="0"/>
              <a:t>사람과 기계의 지각 차이</a:t>
            </a:r>
          </a:p>
          <a:p>
            <a:r>
              <a:rPr lang="ko-KR" altLang="en-US" dirty="0"/>
              <a:t>센서로 받은 값에 대한 </a:t>
            </a:r>
            <a:r>
              <a:rPr lang="en-US" altLang="ko-KR" dirty="0"/>
              <a:t>perception</a:t>
            </a:r>
          </a:p>
          <a:p>
            <a:r>
              <a:rPr lang="en-US" altLang="ko-KR" dirty="0"/>
              <a:t>perception</a:t>
            </a:r>
            <a:r>
              <a:rPr lang="ko-KR" altLang="en-US" dirty="0"/>
              <a:t>은 어떻게 이루어 지는가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Intelligent</a:t>
            </a:r>
            <a:r>
              <a:rPr lang="ko-KR" altLang="en-US" dirty="0"/>
              <a:t>와 </a:t>
            </a:r>
            <a:r>
              <a:rPr lang="en-US" altLang="ko-KR" dirty="0"/>
              <a:t>non-intelligent</a:t>
            </a:r>
            <a:r>
              <a:rPr lang="ko-KR" altLang="en-US" dirty="0"/>
              <a:t>의 차이</a:t>
            </a:r>
          </a:p>
          <a:p>
            <a:endParaRPr lang="ko-KR" altLang="en-US" dirty="0"/>
          </a:p>
          <a:p>
            <a:r>
              <a:rPr lang="en-US" altLang="ko-KR" b="1" dirty="0"/>
              <a:t>- K 3-5</a:t>
            </a:r>
          </a:p>
          <a:p>
            <a:r>
              <a:rPr lang="en-US" altLang="ko-KR" dirty="0"/>
              <a:t>  1) </a:t>
            </a:r>
            <a:r>
              <a:rPr lang="ko-KR" altLang="en-US" dirty="0"/>
              <a:t>입력으론 어떤 것들이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2) </a:t>
            </a:r>
            <a:r>
              <a:rPr lang="ko-KR" altLang="en-US" dirty="0"/>
              <a:t>컴퓨터의 </a:t>
            </a:r>
            <a:r>
              <a:rPr lang="en-US" altLang="ko-KR" dirty="0"/>
              <a:t>perception</a:t>
            </a:r>
            <a:r>
              <a:rPr lang="ko-KR" altLang="en-US" dirty="0"/>
              <a:t>에 대한 한계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3) perception</a:t>
            </a:r>
            <a:r>
              <a:rPr lang="ko-KR" altLang="en-US" dirty="0"/>
              <a:t>을 활용한 앱 개발</a:t>
            </a:r>
            <a:r>
              <a:rPr lang="en-US" altLang="ko-KR" dirty="0"/>
              <a:t>(ex. </a:t>
            </a:r>
            <a:r>
              <a:rPr lang="ko-KR" altLang="en-US" dirty="0"/>
              <a:t>스크래치</a:t>
            </a:r>
            <a:r>
              <a:rPr lang="en-US" altLang="ko-KR" dirty="0"/>
              <a:t>, Calypso)</a:t>
            </a:r>
          </a:p>
          <a:p>
            <a:r>
              <a:rPr lang="en-US" altLang="ko-KR" b="1" dirty="0"/>
              <a:t>- K 6-8</a:t>
            </a:r>
          </a:p>
          <a:p>
            <a:r>
              <a:rPr lang="en-US" altLang="ko-KR" dirty="0"/>
              <a:t>  1) sensor</a:t>
            </a:r>
            <a:r>
              <a:rPr lang="ko-KR" altLang="en-US" dirty="0"/>
              <a:t>에 대한 제약이 </a:t>
            </a:r>
            <a:r>
              <a:rPr lang="en-US" altLang="ko-KR" dirty="0"/>
              <a:t>perception</a:t>
            </a:r>
            <a:r>
              <a:rPr lang="ko-KR" altLang="en-US" dirty="0"/>
              <a:t>에 어떻게 영향을 주는가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2) </a:t>
            </a:r>
            <a:r>
              <a:rPr lang="ko-KR" altLang="en-US" dirty="0"/>
              <a:t>여러 알고리즘 및 센서를 그린 </a:t>
            </a:r>
            <a:r>
              <a:rPr lang="en-US" altLang="ko-KR" dirty="0"/>
              <a:t>perception system</a:t>
            </a:r>
            <a:r>
              <a:rPr lang="ko-KR" altLang="en-US" dirty="0"/>
              <a:t>에 대한 설명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3) </a:t>
            </a:r>
            <a:r>
              <a:rPr lang="ko-KR" altLang="en-US" dirty="0"/>
              <a:t>여러 센서를 활용한 </a:t>
            </a:r>
            <a:r>
              <a:rPr lang="en-US" altLang="ko-KR" dirty="0"/>
              <a:t>perception system </a:t>
            </a:r>
            <a:r>
              <a:rPr lang="ko-KR" altLang="en-US" dirty="0"/>
              <a:t>앱 개발</a:t>
            </a:r>
            <a:r>
              <a:rPr lang="en-US" altLang="ko-KR" dirty="0"/>
              <a:t>(ex. </a:t>
            </a:r>
            <a:r>
              <a:rPr lang="ko-KR" altLang="en-US" dirty="0"/>
              <a:t>스크래치</a:t>
            </a:r>
            <a:r>
              <a:rPr lang="en-US" altLang="ko-KR" dirty="0"/>
              <a:t>, Calypso)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D3596-4C3C-4E3B-BB3F-17452D2CA582}"/>
              </a:ext>
            </a:extLst>
          </p:cNvPr>
          <p:cNvSpPr/>
          <p:nvPr/>
        </p:nvSpPr>
        <p:spPr>
          <a:xfrm>
            <a:off x="542924" y="316142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Big Idea 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07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C7E2D0-1EBA-4413-9701-21B9353A9BAA}"/>
              </a:ext>
            </a:extLst>
          </p:cNvPr>
          <p:cNvSpPr/>
          <p:nvPr/>
        </p:nvSpPr>
        <p:spPr>
          <a:xfrm>
            <a:off x="628649" y="1220391"/>
            <a:ext cx="11163301" cy="3139321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2. Representation and Reasoning</a:t>
            </a:r>
          </a:p>
          <a:p>
            <a:r>
              <a:rPr lang="en-US" altLang="ko-KR" dirty="0"/>
              <a:t>representations</a:t>
            </a:r>
            <a:r>
              <a:rPr lang="ko-KR" altLang="en-US" dirty="0"/>
              <a:t>과 </a:t>
            </a:r>
            <a:r>
              <a:rPr lang="en-US" altLang="ko-KR" dirty="0"/>
              <a:t>reasoning algorithms</a:t>
            </a:r>
            <a:r>
              <a:rPr lang="ko-KR" altLang="en-US" dirty="0"/>
              <a:t>에 대한 종류</a:t>
            </a:r>
          </a:p>
          <a:p>
            <a:r>
              <a:rPr lang="en-US" altLang="ko-KR" dirty="0"/>
              <a:t>reasoning</a:t>
            </a:r>
            <a:r>
              <a:rPr lang="ko-KR" altLang="en-US" dirty="0"/>
              <a:t>에 </a:t>
            </a:r>
            <a:r>
              <a:rPr lang="en-US" altLang="ko-KR" dirty="0"/>
              <a:t>representation</a:t>
            </a:r>
            <a:r>
              <a:rPr lang="ko-KR" altLang="en-US" dirty="0"/>
              <a:t>이 어떻게 작용하는가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reasoning algorithms</a:t>
            </a:r>
            <a:r>
              <a:rPr lang="ko-KR" altLang="en-US" dirty="0"/>
              <a:t>의 작동 방식 및 </a:t>
            </a:r>
            <a:r>
              <a:rPr lang="ko-KR" altLang="en-US" dirty="0" err="1"/>
              <a:t>제한점</a:t>
            </a:r>
            <a:endParaRPr lang="ko-KR" altLang="en-US" dirty="0"/>
          </a:p>
          <a:p>
            <a:endParaRPr lang="ko-KR" altLang="en-US" b="1" dirty="0"/>
          </a:p>
          <a:p>
            <a:r>
              <a:rPr lang="en-US" altLang="ko-KR" b="1" dirty="0"/>
              <a:t>- K 3-5</a:t>
            </a:r>
          </a:p>
          <a:p>
            <a:r>
              <a:rPr lang="en-US" altLang="ko-KR" dirty="0"/>
              <a:t>  1) tree </a:t>
            </a:r>
            <a:r>
              <a:rPr lang="ko-KR" altLang="en-US" dirty="0"/>
              <a:t>구조로 </a:t>
            </a:r>
            <a:r>
              <a:rPr lang="en-US" altLang="ko-KR" dirty="0"/>
              <a:t>animal classification system </a:t>
            </a:r>
            <a:r>
              <a:rPr lang="ko-KR" altLang="en-US" dirty="0"/>
              <a:t>만들기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2) representations</a:t>
            </a:r>
            <a:r>
              <a:rPr lang="ko-KR" altLang="en-US" dirty="0"/>
              <a:t>가 </a:t>
            </a:r>
            <a:r>
              <a:rPr lang="en-US" altLang="ko-KR" dirty="0" err="1"/>
              <a:t>resoning</a:t>
            </a:r>
            <a:r>
              <a:rPr lang="ko-KR" altLang="en-US" dirty="0"/>
              <a:t>에 어떻게 작용하는지 설명할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 K 6-8</a:t>
            </a:r>
          </a:p>
          <a:p>
            <a:r>
              <a:rPr lang="en-US" altLang="ko-KR" dirty="0"/>
              <a:t>  1) </a:t>
            </a:r>
            <a:r>
              <a:rPr lang="ko-KR" altLang="en-US" dirty="0"/>
              <a:t>지도를 </a:t>
            </a:r>
            <a:r>
              <a:rPr lang="en-US" altLang="ko-KR" dirty="0"/>
              <a:t>graph</a:t>
            </a:r>
            <a:r>
              <a:rPr lang="ko-KR" altLang="en-US" dirty="0"/>
              <a:t>모델로 그리고</a:t>
            </a:r>
            <a:r>
              <a:rPr lang="en-US" altLang="ko-KR" dirty="0"/>
              <a:t>, </a:t>
            </a:r>
            <a:r>
              <a:rPr lang="ko-KR" altLang="en-US" dirty="0"/>
              <a:t>최단거리를 구하는 </a:t>
            </a:r>
            <a:r>
              <a:rPr lang="en-US" altLang="ko-KR" dirty="0"/>
              <a:t>reasoning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2) tree </a:t>
            </a:r>
            <a:r>
              <a:rPr lang="ko-KR" altLang="en-US" dirty="0"/>
              <a:t>구조로 </a:t>
            </a:r>
            <a:r>
              <a:rPr lang="en-US" altLang="ko-KR" dirty="0"/>
              <a:t>animal classification system </a:t>
            </a:r>
            <a:r>
              <a:rPr lang="ko-KR" altLang="en-US" dirty="0"/>
              <a:t>만들기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D3596-4C3C-4E3B-BB3F-17452D2CA582}"/>
              </a:ext>
            </a:extLst>
          </p:cNvPr>
          <p:cNvSpPr/>
          <p:nvPr/>
        </p:nvSpPr>
        <p:spPr>
          <a:xfrm>
            <a:off x="542924" y="316142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Big Idea 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632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C7E2D0-1EBA-4413-9701-21B9353A9BAA}"/>
              </a:ext>
            </a:extLst>
          </p:cNvPr>
          <p:cNvSpPr/>
          <p:nvPr/>
        </p:nvSpPr>
        <p:spPr>
          <a:xfrm>
            <a:off x="628649" y="1220391"/>
            <a:ext cx="11163301" cy="3970318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3. Learning Computer from data</a:t>
            </a:r>
          </a:p>
          <a:p>
            <a:r>
              <a:rPr lang="en-US" altLang="ko-KR" dirty="0"/>
              <a:t>Machine learning</a:t>
            </a:r>
            <a:r>
              <a:rPr lang="ko-KR" altLang="en-US" dirty="0"/>
              <a:t>의 접근 방식</a:t>
            </a:r>
          </a:p>
          <a:p>
            <a:r>
              <a:rPr lang="en-US" altLang="ko-KR" dirty="0"/>
              <a:t>neural network</a:t>
            </a:r>
            <a:r>
              <a:rPr lang="ko-KR" altLang="en-US" dirty="0"/>
              <a:t>의 기초</a:t>
            </a:r>
          </a:p>
          <a:p>
            <a:r>
              <a:rPr lang="en-US" altLang="ko-KR" dirty="0"/>
              <a:t>neural network</a:t>
            </a:r>
            <a:r>
              <a:rPr lang="ko-KR" altLang="en-US" dirty="0"/>
              <a:t>의 구조 종류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learning</a:t>
            </a:r>
            <a:r>
              <a:rPr lang="ko-KR" altLang="en-US" dirty="0"/>
              <a:t>에 미치는 영향</a:t>
            </a:r>
          </a:p>
          <a:p>
            <a:r>
              <a:rPr lang="en-US" altLang="ko-KR" dirty="0"/>
              <a:t>machine learning</a:t>
            </a:r>
            <a:r>
              <a:rPr lang="ko-KR" altLang="en-US" dirty="0"/>
              <a:t>의 </a:t>
            </a:r>
            <a:r>
              <a:rPr lang="ko-KR" altLang="en-US" dirty="0" err="1"/>
              <a:t>제한점</a:t>
            </a:r>
            <a:endParaRPr lang="ko-KR" altLang="en-US" dirty="0"/>
          </a:p>
          <a:p>
            <a:endParaRPr lang="ko-KR" altLang="en-US" b="1" dirty="0"/>
          </a:p>
          <a:p>
            <a:r>
              <a:rPr lang="en-US" altLang="ko-KR" b="1" dirty="0"/>
              <a:t>- K 3-5</a:t>
            </a:r>
          </a:p>
          <a:p>
            <a:r>
              <a:rPr lang="en-US" altLang="ko-KR" dirty="0"/>
              <a:t>  1) supervised, unsupervised, reinforcement learning</a:t>
            </a:r>
            <a:r>
              <a:rPr lang="ko-KR" altLang="en-US" dirty="0"/>
              <a:t>의 차이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2) interactive machine learning</a:t>
            </a:r>
            <a:r>
              <a:rPr lang="ko-KR" altLang="en-US" dirty="0"/>
              <a:t>에서 </a:t>
            </a:r>
            <a:r>
              <a:rPr lang="en-US" altLang="ko-KR" dirty="0"/>
              <a:t>training model</a:t>
            </a:r>
            <a:r>
              <a:rPr lang="ko-KR" altLang="en-US" dirty="0"/>
              <a:t>을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3) algorithm</a:t>
            </a:r>
            <a:r>
              <a:rPr lang="ko-KR" altLang="en-US" dirty="0"/>
              <a:t>과 </a:t>
            </a:r>
            <a:r>
              <a:rPr lang="en-US" altLang="ko-KR" dirty="0"/>
              <a:t>machine learning</a:t>
            </a:r>
            <a:r>
              <a:rPr lang="ko-KR" altLang="en-US" dirty="0"/>
              <a:t>에서 편향에 대해 설명할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 K 6-8</a:t>
            </a:r>
          </a:p>
          <a:p>
            <a:r>
              <a:rPr lang="en-US" altLang="ko-KR" dirty="0"/>
              <a:t>  1) training data set</a:t>
            </a:r>
            <a:r>
              <a:rPr lang="ko-KR" altLang="en-US" dirty="0"/>
              <a:t>에서 편향이 생기는 이유를 알고</a:t>
            </a:r>
            <a:r>
              <a:rPr lang="en-US" altLang="ko-KR" dirty="0"/>
              <a:t>, </a:t>
            </a:r>
            <a:r>
              <a:rPr lang="ko-KR" altLang="en-US" dirty="0"/>
              <a:t>이를 해결하도록 </a:t>
            </a:r>
            <a:r>
              <a:rPr lang="en-US" altLang="ko-KR" dirty="0"/>
              <a:t>training data</a:t>
            </a:r>
            <a:r>
              <a:rPr lang="ko-KR" altLang="en-US" dirty="0"/>
              <a:t>를 수정할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2) </a:t>
            </a:r>
            <a:r>
              <a:rPr lang="ko-KR" altLang="en-US" dirty="0"/>
              <a:t>간단한 </a:t>
            </a:r>
            <a:r>
              <a:rPr lang="en-US" altLang="ko-KR" dirty="0"/>
              <a:t>neural network</a:t>
            </a:r>
            <a:r>
              <a:rPr lang="ko-KR" altLang="en-US" dirty="0"/>
              <a:t>를 활용해 </a:t>
            </a:r>
            <a:r>
              <a:rPr lang="en-US" altLang="ko-KR" dirty="0"/>
              <a:t>hand-</a:t>
            </a:r>
            <a:r>
              <a:rPr lang="en-US" altLang="ko-KR" dirty="0" err="1"/>
              <a:t>simulater</a:t>
            </a:r>
            <a:r>
              <a:rPr lang="ko-KR" altLang="en-US" dirty="0"/>
              <a:t>를 훈련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D3596-4C3C-4E3B-BB3F-17452D2CA582}"/>
              </a:ext>
            </a:extLst>
          </p:cNvPr>
          <p:cNvSpPr/>
          <p:nvPr/>
        </p:nvSpPr>
        <p:spPr>
          <a:xfrm>
            <a:off x="542924" y="316142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Big Idea 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241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C7E2D0-1EBA-4413-9701-21B9353A9BAA}"/>
              </a:ext>
            </a:extLst>
          </p:cNvPr>
          <p:cNvSpPr/>
          <p:nvPr/>
        </p:nvSpPr>
        <p:spPr>
          <a:xfrm>
            <a:off x="628649" y="1220391"/>
            <a:ext cx="11163301" cy="3416320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4. natural interaction</a:t>
            </a:r>
          </a:p>
          <a:p>
            <a:r>
              <a:rPr lang="en-US" altLang="ko-KR" dirty="0"/>
              <a:t>Natural Language</a:t>
            </a:r>
            <a:r>
              <a:rPr lang="ko-KR" altLang="en-US" dirty="0"/>
              <a:t>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Affective computing</a:t>
            </a:r>
            <a:r>
              <a:rPr lang="ko-KR" altLang="en-US" dirty="0"/>
              <a:t>이란</a:t>
            </a:r>
          </a:p>
          <a:p>
            <a:r>
              <a:rPr lang="ko-KR" altLang="en-US" dirty="0"/>
              <a:t>마음에 대한 철학과 자각</a:t>
            </a:r>
          </a:p>
          <a:p>
            <a:r>
              <a:rPr lang="en-US" altLang="ko-KR" dirty="0"/>
              <a:t>Human-robot</a:t>
            </a:r>
            <a:r>
              <a:rPr lang="ko-KR" altLang="en-US" dirty="0"/>
              <a:t>의 상호작용</a:t>
            </a:r>
          </a:p>
          <a:p>
            <a:r>
              <a:rPr lang="en-US" altLang="ko-KR" dirty="0"/>
              <a:t>Natural interaction AI</a:t>
            </a:r>
            <a:r>
              <a:rPr lang="ko-KR" altLang="en-US" dirty="0"/>
              <a:t>의 </a:t>
            </a:r>
            <a:r>
              <a:rPr lang="ko-KR" altLang="en-US" dirty="0" err="1"/>
              <a:t>제한점</a:t>
            </a:r>
            <a:endParaRPr lang="ko-KR" altLang="en-US" dirty="0"/>
          </a:p>
          <a:p>
            <a:endParaRPr lang="ko-KR" altLang="en-US" b="1" dirty="0"/>
          </a:p>
          <a:p>
            <a:r>
              <a:rPr lang="en-US" altLang="ko-KR" b="1" dirty="0"/>
              <a:t>5. societal impact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가 사회에 미칠 영향</a:t>
            </a:r>
          </a:p>
          <a:p>
            <a:r>
              <a:rPr lang="en-US" altLang="ko-KR" dirty="0"/>
              <a:t>- ex) </a:t>
            </a:r>
            <a:r>
              <a:rPr lang="ko-KR" altLang="en-US" dirty="0"/>
              <a:t>로봇 하인</a:t>
            </a:r>
            <a:r>
              <a:rPr lang="en-US" altLang="ko-KR" dirty="0"/>
              <a:t>, </a:t>
            </a:r>
            <a:r>
              <a:rPr lang="ko-KR" altLang="en-US" dirty="0"/>
              <a:t>구조 대원</a:t>
            </a:r>
            <a:r>
              <a:rPr lang="en-US" altLang="ko-KR" dirty="0"/>
              <a:t>, </a:t>
            </a:r>
            <a:r>
              <a:rPr lang="ko-KR" altLang="en-US" dirty="0"/>
              <a:t>동반자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의 윤리적 영향을 생각해본다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ex) </a:t>
            </a:r>
            <a:r>
              <a:rPr lang="ko-KR" altLang="en-US" dirty="0"/>
              <a:t>보안</a:t>
            </a:r>
            <a:r>
              <a:rPr lang="en-US" altLang="ko-KR" dirty="0"/>
              <a:t>(</a:t>
            </a:r>
            <a:r>
              <a:rPr lang="ko-KR" altLang="en-US" dirty="0"/>
              <a:t>프라이버시</a:t>
            </a:r>
            <a:r>
              <a:rPr lang="en-US" altLang="ko-KR" dirty="0"/>
              <a:t>)</a:t>
            </a:r>
            <a:r>
              <a:rPr lang="ko-KR" altLang="en-US" dirty="0"/>
              <a:t>적 관점</a:t>
            </a:r>
            <a:r>
              <a:rPr lang="en-US" altLang="ko-KR" dirty="0"/>
              <a:t>, </a:t>
            </a:r>
            <a:r>
              <a:rPr lang="ko-KR" altLang="en-US" dirty="0"/>
              <a:t>이루다의 사례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D3596-4C3C-4E3B-BB3F-17452D2CA582}"/>
              </a:ext>
            </a:extLst>
          </p:cNvPr>
          <p:cNvSpPr/>
          <p:nvPr/>
        </p:nvSpPr>
        <p:spPr>
          <a:xfrm>
            <a:off x="542924" y="316142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Big Idea 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30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C7E2D0-1EBA-4413-9701-21B9353A9BAA}"/>
              </a:ext>
            </a:extLst>
          </p:cNvPr>
          <p:cNvSpPr/>
          <p:nvPr/>
        </p:nvSpPr>
        <p:spPr>
          <a:xfrm>
            <a:off x="628649" y="1220391"/>
            <a:ext cx="11163301" cy="923330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AI는</a:t>
            </a:r>
            <a:r>
              <a:rPr lang="ko-KR" altLang="en-US" dirty="0"/>
              <a:t> </a:t>
            </a:r>
            <a:r>
              <a:rPr lang="ko-KR" altLang="en-US" dirty="0" err="1"/>
              <a:t>black</a:t>
            </a:r>
            <a:r>
              <a:rPr lang="ko-KR" altLang="en-US" dirty="0"/>
              <a:t> </a:t>
            </a:r>
            <a:r>
              <a:rPr lang="ko-KR" altLang="en-US" dirty="0" err="1"/>
              <a:t>box일</a:t>
            </a:r>
            <a:r>
              <a:rPr lang="ko-KR" altLang="en-US" dirty="0"/>
              <a:t> 뿐, </a:t>
            </a:r>
            <a:r>
              <a:rPr lang="ko-KR" altLang="en-US" dirty="0" err="1"/>
              <a:t>Magic이</a:t>
            </a:r>
            <a:r>
              <a:rPr lang="ko-KR" altLang="en-US" dirty="0"/>
              <a:t> 아니다.(환상을 심지 마라)</a:t>
            </a:r>
          </a:p>
          <a:p>
            <a:r>
              <a:rPr lang="ko-KR" altLang="en-US" dirty="0"/>
              <a:t>2. AI </a:t>
            </a:r>
            <a:r>
              <a:rPr lang="ko-KR" altLang="en-US" dirty="0" err="1"/>
              <a:t>apllication의</a:t>
            </a:r>
            <a:r>
              <a:rPr lang="ko-KR" altLang="en-US" dirty="0"/>
              <a:t> 내부에서 어떤 작용이 일어나는지 이해하는데 주력하라.</a:t>
            </a:r>
          </a:p>
          <a:p>
            <a:r>
              <a:rPr lang="ko-KR" altLang="en-US" dirty="0"/>
              <a:t>3. AI </a:t>
            </a:r>
            <a:r>
              <a:rPr lang="ko-KR" altLang="en-US" dirty="0" err="1"/>
              <a:t>service를</a:t>
            </a:r>
            <a:r>
              <a:rPr lang="ko-KR" altLang="en-US" dirty="0"/>
              <a:t> 활용해 AI 앱을 만들기를 장려하라.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D3596-4C3C-4E3B-BB3F-17452D2CA582}"/>
              </a:ext>
            </a:extLst>
          </p:cNvPr>
          <p:cNvSpPr/>
          <p:nvPr/>
        </p:nvSpPr>
        <p:spPr>
          <a:xfrm>
            <a:off x="542924" y="697171"/>
            <a:ext cx="547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K-12 </a:t>
            </a:r>
            <a:r>
              <a:rPr lang="ko-KR" altLang="en-US" sz="2800" b="1" dirty="0" err="1"/>
              <a:t>students에</a:t>
            </a:r>
            <a:r>
              <a:rPr lang="ko-KR" altLang="en-US" sz="2800" b="1" dirty="0"/>
              <a:t> 대한 </a:t>
            </a:r>
            <a:r>
              <a:rPr lang="ko-KR" altLang="en-US" sz="2800" b="1" dirty="0" err="1"/>
              <a:t>Guidlines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EF1210-2A9F-4D52-AA7C-A90D6535419D}"/>
              </a:ext>
            </a:extLst>
          </p:cNvPr>
          <p:cNvSpPr/>
          <p:nvPr/>
        </p:nvSpPr>
        <p:spPr>
          <a:xfrm>
            <a:off x="628649" y="3952220"/>
            <a:ext cx="11163301" cy="1477328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AI가</a:t>
            </a:r>
            <a:r>
              <a:rPr lang="ko-KR" altLang="en-US" dirty="0"/>
              <a:t> 어떻게 작동하는가.</a:t>
            </a:r>
          </a:p>
          <a:p>
            <a:r>
              <a:rPr lang="ko-KR" altLang="en-US" dirty="0"/>
              <a:t>2. </a:t>
            </a:r>
            <a:r>
              <a:rPr lang="ko-KR" altLang="en-US" dirty="0" err="1"/>
              <a:t>AI의</a:t>
            </a:r>
            <a:r>
              <a:rPr lang="ko-KR" altLang="en-US" dirty="0"/>
              <a:t> 제한성 이해</a:t>
            </a:r>
          </a:p>
          <a:p>
            <a:r>
              <a:rPr lang="ko-KR" altLang="en-US" dirty="0"/>
              <a:t>3. System이 어떻게 구성되는지를 생각한다.</a:t>
            </a:r>
          </a:p>
          <a:p>
            <a:r>
              <a:rPr lang="ko-KR" altLang="en-US" dirty="0"/>
              <a:t>4. </a:t>
            </a:r>
            <a:r>
              <a:rPr lang="ko-KR" altLang="en-US" dirty="0" err="1"/>
              <a:t>AI에서</a:t>
            </a:r>
            <a:r>
              <a:rPr lang="ko-KR" altLang="en-US" dirty="0"/>
              <a:t> 편향이 이루어지는 원인</a:t>
            </a:r>
          </a:p>
          <a:p>
            <a:r>
              <a:rPr lang="ko-KR" altLang="en-US" dirty="0"/>
              <a:t>5. AI </a:t>
            </a:r>
            <a:r>
              <a:rPr lang="ko-KR" altLang="en-US" dirty="0" err="1"/>
              <a:t>system이</a:t>
            </a:r>
            <a:r>
              <a:rPr lang="ko-KR" altLang="en-US" dirty="0"/>
              <a:t> 사회에 미치는 영향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E1793A-8969-4EE8-BB79-9430BF36F5F3}"/>
              </a:ext>
            </a:extLst>
          </p:cNvPr>
          <p:cNvSpPr/>
          <p:nvPr/>
        </p:nvSpPr>
        <p:spPr>
          <a:xfrm>
            <a:off x="542924" y="3429000"/>
            <a:ext cx="6174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Student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Activity에서</a:t>
            </a:r>
            <a:r>
              <a:rPr lang="ko-KR" altLang="en-US" sz="2800" b="1" dirty="0"/>
              <a:t> 추구해야 할 점</a:t>
            </a:r>
          </a:p>
        </p:txBody>
      </p:sp>
    </p:spTree>
    <p:extLst>
      <p:ext uri="{BB962C8B-B14F-4D97-AF65-F5344CB8AC3E}">
        <p14:creationId xmlns:p14="http://schemas.microsoft.com/office/powerpoint/2010/main" val="3038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4A475-1CA1-464D-99B4-7AFAC4E4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66675"/>
            <a:ext cx="5019675" cy="6715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9FCB61-1149-441A-9315-EB7A7D18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2" y="66675"/>
            <a:ext cx="50101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4A475-1CA1-464D-99B4-7AFAC4E4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5019675" cy="671512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3AB7338-67EF-49A4-9B4B-60AD8C22D39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838700" y="1257300"/>
            <a:ext cx="7239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2A49DE-F57D-41E3-B44E-E408875EDA39}"/>
              </a:ext>
            </a:extLst>
          </p:cNvPr>
          <p:cNvSpPr txBox="1"/>
          <p:nvPr/>
        </p:nvSpPr>
        <p:spPr>
          <a:xfrm>
            <a:off x="5562600" y="1072634"/>
            <a:ext cx="6096000" cy="36933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 Big Idea</a:t>
            </a:r>
            <a:r>
              <a:rPr lang="ko-KR" altLang="en-US" b="1" dirty="0"/>
              <a:t>에 대한 </a:t>
            </a:r>
            <a:r>
              <a:rPr lang="en-US" altLang="ko-KR" b="1" dirty="0"/>
              <a:t>Overview &amp; Thinking 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DF9277-C140-4B1D-8175-B2160B9F5B59}"/>
              </a:ext>
            </a:extLst>
          </p:cNvPr>
          <p:cNvCxnSpPr>
            <a:cxnSpLocks/>
          </p:cNvCxnSpPr>
          <p:nvPr/>
        </p:nvCxnSpPr>
        <p:spPr>
          <a:xfrm>
            <a:off x="4838700" y="2495550"/>
            <a:ext cx="7239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630D78-38FC-4F0D-B546-EB0F733953CA}"/>
              </a:ext>
            </a:extLst>
          </p:cNvPr>
          <p:cNvSpPr/>
          <p:nvPr/>
        </p:nvSpPr>
        <p:spPr>
          <a:xfrm>
            <a:off x="5562600" y="2093386"/>
            <a:ext cx="6096000" cy="3970318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altLang="ko-KR" b="1" dirty="0"/>
              <a:t>Big Idea </a:t>
            </a:r>
            <a:r>
              <a:rPr lang="ko-KR" altLang="en-US" b="1" dirty="0"/>
              <a:t>2 </a:t>
            </a:r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ko-KR" altLang="en-US" b="1" dirty="0" err="1"/>
              <a:t>Representation</a:t>
            </a:r>
            <a:r>
              <a:rPr lang="ko-KR" altLang="en-US" b="1" dirty="0"/>
              <a:t> and </a:t>
            </a:r>
            <a:r>
              <a:rPr lang="ko-KR" altLang="en-US" b="1" dirty="0" err="1"/>
              <a:t>Reasoning</a:t>
            </a:r>
            <a:endParaRPr lang="ko-KR" altLang="en-US" b="1" dirty="0"/>
          </a:p>
          <a:p>
            <a:r>
              <a:rPr lang="ko-KR" altLang="en-US" dirty="0" err="1"/>
              <a:t>representations과</a:t>
            </a:r>
            <a:r>
              <a:rPr lang="ko-KR" altLang="en-US" dirty="0"/>
              <a:t> </a:t>
            </a:r>
            <a:r>
              <a:rPr lang="ko-KR" altLang="en-US" dirty="0" err="1"/>
              <a:t>reasoning</a:t>
            </a:r>
            <a:r>
              <a:rPr lang="ko-KR" altLang="en-US" dirty="0"/>
              <a:t> </a:t>
            </a:r>
            <a:r>
              <a:rPr lang="ko-KR" altLang="en-US" dirty="0" err="1"/>
              <a:t>algorithms에</a:t>
            </a:r>
            <a:r>
              <a:rPr lang="ko-KR" altLang="en-US" dirty="0"/>
              <a:t> 대한 종류</a:t>
            </a:r>
            <a:endParaRPr lang="en-US" altLang="ko-KR" dirty="0"/>
          </a:p>
          <a:p>
            <a:r>
              <a:rPr lang="en-US" altLang="ko-KR" dirty="0"/>
              <a:t>  - ex) supervised, unsupervised, classification</a:t>
            </a:r>
            <a:endParaRPr lang="ko-KR" altLang="en-US" dirty="0"/>
          </a:p>
          <a:p>
            <a:r>
              <a:rPr lang="ko-KR" altLang="en-US" dirty="0" err="1"/>
              <a:t>reasoning에</a:t>
            </a:r>
            <a:r>
              <a:rPr lang="ko-KR" altLang="en-US" dirty="0"/>
              <a:t> </a:t>
            </a:r>
            <a:r>
              <a:rPr lang="ko-KR" altLang="en-US" dirty="0" err="1"/>
              <a:t>representation이</a:t>
            </a:r>
            <a:r>
              <a:rPr lang="ko-KR" altLang="en-US" dirty="0"/>
              <a:t> 어떻게 작용하는가?</a:t>
            </a:r>
          </a:p>
          <a:p>
            <a:r>
              <a:rPr lang="ko-KR" altLang="en-US" dirty="0" err="1"/>
              <a:t>reasoning</a:t>
            </a:r>
            <a:r>
              <a:rPr lang="ko-KR" altLang="en-US" dirty="0"/>
              <a:t> </a:t>
            </a:r>
            <a:r>
              <a:rPr lang="ko-KR" altLang="en-US" dirty="0" err="1"/>
              <a:t>algorithms의</a:t>
            </a:r>
            <a:r>
              <a:rPr lang="ko-KR" altLang="en-US" dirty="0"/>
              <a:t> 작동 방식 및 </a:t>
            </a:r>
            <a:r>
              <a:rPr lang="ko-KR" altLang="en-US" dirty="0" err="1"/>
              <a:t>제한점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b="1" dirty="0"/>
              <a:t>- K 3-5</a:t>
            </a:r>
          </a:p>
          <a:p>
            <a:r>
              <a:rPr lang="ko-KR" altLang="en-US" dirty="0"/>
              <a:t>  1) </a:t>
            </a:r>
            <a:r>
              <a:rPr lang="ko-KR" altLang="en-US" dirty="0" err="1"/>
              <a:t>tree</a:t>
            </a:r>
            <a:r>
              <a:rPr lang="ko-KR" altLang="en-US" dirty="0"/>
              <a:t> 구조로 </a:t>
            </a:r>
            <a:r>
              <a:rPr lang="ko-KR" altLang="en-US" dirty="0" err="1"/>
              <a:t>animal</a:t>
            </a:r>
            <a:r>
              <a:rPr lang="ko-KR" altLang="en-US" dirty="0"/>
              <a:t> </a:t>
            </a:r>
            <a:r>
              <a:rPr lang="ko-KR" altLang="en-US" dirty="0" err="1"/>
              <a:t>classification</a:t>
            </a:r>
            <a:r>
              <a:rPr lang="ko-KR" altLang="en-US" dirty="0"/>
              <a:t> </a:t>
            </a:r>
            <a:r>
              <a:rPr lang="ko-KR" altLang="en-US" dirty="0" err="1"/>
              <a:t>system</a:t>
            </a:r>
            <a:r>
              <a:rPr lang="ko-KR" altLang="en-US" dirty="0"/>
              <a:t> 만들기</a:t>
            </a:r>
          </a:p>
          <a:p>
            <a:r>
              <a:rPr lang="ko-KR" altLang="en-US" dirty="0"/>
              <a:t>  2) </a:t>
            </a:r>
            <a:r>
              <a:rPr lang="ko-KR" altLang="en-US" dirty="0" err="1"/>
              <a:t>representations가</a:t>
            </a:r>
            <a:r>
              <a:rPr lang="ko-KR" altLang="en-US" dirty="0"/>
              <a:t> </a:t>
            </a:r>
            <a:r>
              <a:rPr lang="ko-KR" altLang="en-US" dirty="0" err="1"/>
              <a:t>resoning에</a:t>
            </a:r>
            <a:r>
              <a:rPr lang="ko-KR" altLang="en-US" dirty="0"/>
              <a:t> 어떻게 작용하는지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설명할 수 있다.</a:t>
            </a:r>
          </a:p>
          <a:p>
            <a:r>
              <a:rPr lang="ko-KR" altLang="en-US" b="1" dirty="0"/>
              <a:t>- K 6-8</a:t>
            </a:r>
          </a:p>
          <a:p>
            <a:r>
              <a:rPr lang="ko-KR" altLang="en-US" dirty="0"/>
              <a:t>  1) 지도를 </a:t>
            </a:r>
            <a:r>
              <a:rPr lang="ko-KR" altLang="en-US" dirty="0" err="1"/>
              <a:t>graph모델로</a:t>
            </a:r>
            <a:r>
              <a:rPr lang="ko-KR" altLang="en-US" dirty="0"/>
              <a:t> 그리고, 최단거리를 구하는  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 err="1"/>
              <a:t>reasoning을</a:t>
            </a:r>
            <a:r>
              <a:rPr lang="ko-KR" altLang="en-US" dirty="0"/>
              <a:t> 적용한다.</a:t>
            </a:r>
          </a:p>
          <a:p>
            <a:r>
              <a:rPr lang="ko-KR" altLang="en-US" dirty="0"/>
              <a:t>  2) </a:t>
            </a:r>
            <a:r>
              <a:rPr lang="ko-KR" altLang="en-US" dirty="0" err="1"/>
              <a:t>tree</a:t>
            </a:r>
            <a:r>
              <a:rPr lang="ko-KR" altLang="en-US" dirty="0"/>
              <a:t> 구조로 </a:t>
            </a:r>
            <a:r>
              <a:rPr lang="ko-KR" altLang="en-US" dirty="0" err="1"/>
              <a:t>animal</a:t>
            </a:r>
            <a:r>
              <a:rPr lang="ko-KR" altLang="en-US" dirty="0"/>
              <a:t> </a:t>
            </a:r>
            <a:r>
              <a:rPr lang="ko-KR" altLang="en-US" dirty="0" err="1"/>
              <a:t>classification</a:t>
            </a:r>
            <a:r>
              <a:rPr lang="ko-KR" altLang="en-US" dirty="0"/>
              <a:t> </a:t>
            </a:r>
            <a:r>
              <a:rPr lang="ko-KR" altLang="en-US" dirty="0" err="1"/>
              <a:t>system</a:t>
            </a:r>
            <a:r>
              <a:rPr lang="ko-KR" altLang="en-US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12143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4A475-1CA1-464D-99B4-7AFAC4E4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5019675" cy="67151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DF9277-C140-4B1D-8175-B2160B9F5B59}"/>
              </a:ext>
            </a:extLst>
          </p:cNvPr>
          <p:cNvCxnSpPr>
            <a:cxnSpLocks/>
          </p:cNvCxnSpPr>
          <p:nvPr/>
        </p:nvCxnSpPr>
        <p:spPr>
          <a:xfrm>
            <a:off x="4838700" y="2495550"/>
            <a:ext cx="7239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630D78-38FC-4F0D-B546-EB0F733953CA}"/>
              </a:ext>
            </a:extLst>
          </p:cNvPr>
          <p:cNvSpPr/>
          <p:nvPr/>
        </p:nvSpPr>
        <p:spPr>
          <a:xfrm>
            <a:off x="5562600" y="2093386"/>
            <a:ext cx="6562725" cy="452431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Big Idea 3 - Learning Computer from data</a:t>
            </a:r>
          </a:p>
          <a:p>
            <a:r>
              <a:rPr lang="en-US" altLang="ko-KR" b="1" dirty="0"/>
              <a:t>                 (</a:t>
            </a:r>
            <a:r>
              <a:rPr lang="en-US" altLang="ko-KR" b="1" dirty="0" err="1"/>
              <a:t>TeachableMachine</a:t>
            </a:r>
            <a:r>
              <a:rPr lang="ko-KR" altLang="en-US" b="1" dirty="0"/>
              <a:t> 사용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Machine learning</a:t>
            </a:r>
            <a:r>
              <a:rPr lang="ko-KR" altLang="en-US" dirty="0"/>
              <a:t>의 접근 방식</a:t>
            </a:r>
          </a:p>
          <a:p>
            <a:r>
              <a:rPr lang="en-US" altLang="ko-KR" dirty="0"/>
              <a:t>neural network</a:t>
            </a:r>
            <a:r>
              <a:rPr lang="ko-KR" altLang="en-US" dirty="0"/>
              <a:t>의 기초</a:t>
            </a:r>
          </a:p>
          <a:p>
            <a:r>
              <a:rPr lang="en-US" altLang="ko-KR" dirty="0"/>
              <a:t>neural network</a:t>
            </a:r>
            <a:r>
              <a:rPr lang="ko-KR" altLang="en-US" dirty="0"/>
              <a:t>의 구조 종류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learning</a:t>
            </a:r>
            <a:r>
              <a:rPr lang="ko-KR" altLang="en-US" dirty="0"/>
              <a:t>에 미치는 영향</a:t>
            </a:r>
          </a:p>
          <a:p>
            <a:r>
              <a:rPr lang="en-US" altLang="ko-KR" dirty="0"/>
              <a:t>machine learning</a:t>
            </a:r>
            <a:r>
              <a:rPr lang="ko-KR" altLang="en-US" dirty="0"/>
              <a:t>의 </a:t>
            </a:r>
            <a:r>
              <a:rPr lang="ko-KR" altLang="en-US" dirty="0" err="1"/>
              <a:t>제한점</a:t>
            </a:r>
            <a:endParaRPr lang="ko-KR" altLang="en-US" dirty="0"/>
          </a:p>
          <a:p>
            <a:endParaRPr lang="ko-KR" altLang="en-US" b="1" dirty="0"/>
          </a:p>
          <a:p>
            <a:r>
              <a:rPr lang="en-US" altLang="ko-KR" b="1" dirty="0"/>
              <a:t>- K 3-5</a:t>
            </a:r>
          </a:p>
          <a:p>
            <a:r>
              <a:rPr lang="en-US" altLang="ko-KR" dirty="0"/>
              <a:t>  1) supervised, unsupervised, reinforcement learning</a:t>
            </a:r>
            <a:r>
              <a:rPr lang="ko-KR" altLang="en-US" dirty="0"/>
              <a:t>의 차이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2) interactive machine learning</a:t>
            </a:r>
            <a:r>
              <a:rPr lang="ko-KR" altLang="en-US" dirty="0"/>
              <a:t>에서 </a:t>
            </a:r>
            <a:r>
              <a:rPr lang="en-US" altLang="ko-KR" dirty="0"/>
              <a:t>training model</a:t>
            </a:r>
            <a:r>
              <a:rPr lang="ko-KR" altLang="en-US" dirty="0"/>
              <a:t>을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3) algorithm</a:t>
            </a:r>
            <a:r>
              <a:rPr lang="ko-KR" altLang="en-US" dirty="0"/>
              <a:t>과 </a:t>
            </a:r>
            <a:r>
              <a:rPr lang="en-US" altLang="ko-KR" dirty="0"/>
              <a:t>machine learning</a:t>
            </a:r>
            <a:r>
              <a:rPr lang="ko-KR" altLang="en-US" dirty="0"/>
              <a:t>에서 편향에 대해</a:t>
            </a:r>
            <a:endParaRPr lang="en-US" altLang="ko-KR" dirty="0"/>
          </a:p>
          <a:p>
            <a:r>
              <a:rPr lang="en-US" altLang="ko-KR" b="1" dirty="0"/>
              <a:t>- K 6-8</a:t>
            </a:r>
          </a:p>
          <a:p>
            <a:r>
              <a:rPr lang="en-US" altLang="ko-KR" dirty="0"/>
              <a:t>  1) training data set</a:t>
            </a:r>
            <a:r>
              <a:rPr lang="ko-KR" altLang="en-US" dirty="0"/>
              <a:t>에서 편향이 생기는 이유를 알고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이를 해결하도록 </a:t>
            </a:r>
            <a:r>
              <a:rPr lang="en-US" altLang="ko-KR" dirty="0"/>
              <a:t>training data</a:t>
            </a:r>
            <a:r>
              <a:rPr lang="ko-KR" altLang="en-US" dirty="0"/>
              <a:t>를 수정할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2) </a:t>
            </a:r>
            <a:r>
              <a:rPr lang="ko-KR" altLang="en-US" dirty="0"/>
              <a:t>간단한 </a:t>
            </a:r>
            <a:r>
              <a:rPr lang="en-US" altLang="ko-KR" dirty="0"/>
              <a:t>neural network</a:t>
            </a:r>
            <a:r>
              <a:rPr lang="ko-KR" altLang="en-US" dirty="0"/>
              <a:t>를 활용해 </a:t>
            </a:r>
            <a:r>
              <a:rPr lang="en-US" altLang="ko-KR" dirty="0"/>
              <a:t>hand-</a:t>
            </a:r>
            <a:r>
              <a:rPr lang="en-US" altLang="ko-KR" dirty="0" err="1"/>
              <a:t>simulater</a:t>
            </a:r>
            <a:r>
              <a:rPr lang="ko-KR" altLang="en-US" dirty="0"/>
              <a:t>를 훈련</a:t>
            </a:r>
          </a:p>
        </p:txBody>
      </p:sp>
    </p:spTree>
    <p:extLst>
      <p:ext uri="{BB962C8B-B14F-4D97-AF65-F5344CB8AC3E}">
        <p14:creationId xmlns:p14="http://schemas.microsoft.com/office/powerpoint/2010/main" val="227429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821</Words>
  <Application>Microsoft Office PowerPoint</Application>
  <PresentationFormat>와이드스크린</PresentationFormat>
  <Paragraphs>129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2021-01-12T07:31:51Z</dcterms:created>
  <dcterms:modified xsi:type="dcterms:W3CDTF">2021-01-12T09:38:45Z</dcterms:modified>
</cp:coreProperties>
</file>