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98" r:id="rId4"/>
    <p:sldId id="279" r:id="rId5"/>
    <p:sldId id="277" r:id="rId6"/>
    <p:sldId id="278" r:id="rId7"/>
    <p:sldId id="276" r:id="rId8"/>
    <p:sldId id="289" r:id="rId9"/>
    <p:sldId id="258" r:id="rId10"/>
    <p:sldId id="264" r:id="rId11"/>
    <p:sldId id="280" r:id="rId12"/>
    <p:sldId id="265" r:id="rId13"/>
    <p:sldId id="281" r:id="rId14"/>
    <p:sldId id="266" r:id="rId15"/>
    <p:sldId id="282" r:id="rId16"/>
    <p:sldId id="283" r:id="rId17"/>
    <p:sldId id="268" r:id="rId18"/>
    <p:sldId id="290" r:id="rId19"/>
    <p:sldId id="284" r:id="rId20"/>
    <p:sldId id="288" r:id="rId21"/>
    <p:sldId id="292" r:id="rId22"/>
    <p:sldId id="294" r:id="rId23"/>
    <p:sldId id="287" r:id="rId24"/>
    <p:sldId id="293" r:id="rId25"/>
    <p:sldId id="296" r:id="rId26"/>
    <p:sldId id="269" r:id="rId27"/>
    <p:sldId id="297" r:id="rId28"/>
    <p:sldId id="299" r:id="rId29"/>
    <p:sldId id="272" r:id="rId30"/>
    <p:sldId id="273" r:id="rId31"/>
    <p:sldId id="274" r:id="rId32"/>
  </p:sldIdLst>
  <p:sldSz cx="12192000" cy="6858000"/>
  <p:notesSz cx="6858000" cy="9144000"/>
  <p:embeddedFontLs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67B1-B411-4B80-A02D-A92408649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F354BC-4444-4869-9DD0-71EB6E02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5398B-B7E7-47A6-9FC5-A529EFCA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F9455-CB9E-4EB1-AC23-4D18563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B1EE7-3DF5-4D6F-BF0B-54A9D01A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1CD7-5895-4E85-86C2-70DA79EF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3CED9-E3F6-4939-A089-824A25BF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75F8C-0965-43D8-98C3-B2B484C2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1803C-9B8D-455F-BBA2-E6554D4D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CC70E-BABF-4216-A339-B61BA214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38DB22-10D6-452E-B500-E991DADF5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4751E-F372-4A2A-BF96-C2897C4F9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4542-D709-4FF0-9CF0-10CA6C53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2CDD8-EFAD-487B-B69B-5351E91A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5C96F-D3BE-4680-AB94-BB063F10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6C24-361E-4AEE-9687-8AABE81A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07284-BBF0-461C-8358-EB523609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FA7EF-F79F-4452-ADDC-0923A32A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C967B-3D89-405A-AFB6-C98F8786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E9A55-CBC4-44D6-8A0F-270BACE8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53D1F-54A3-454E-84C7-48F8C4F9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33ADA-D8C8-40A5-BD53-326EE4B7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6EF62-513D-4147-A02D-035B029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3045C-B241-4967-AECF-EBBA5ED7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22B8C-EBC6-4978-A917-8EFB8CA2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7647-EB5B-4DAA-97A2-E207DC3B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0E404-C953-4382-BF4F-4CB78F9F6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8413B-9717-440B-91C6-FCC35791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A8503-AD37-4D60-8733-C5EADB75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69C58-E2D6-4C10-A6B8-B31CC1F7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A256C-9F35-4337-8589-715A4DE2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BE19A-1198-4FAF-B4C3-93DBAC7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942B1-A881-4484-BC2C-48B04665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8ACC8-195F-482F-A544-C858EB5EB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07B768-C1E4-493F-B16E-0C7EDBCB9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0F7E8-72FD-44AA-9A91-E546A8A5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5ACC22-B28F-4C1F-A51B-3F7FDAEA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358E71-E48A-4FBA-9EB5-99DA61D7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F7EDD2-BF7A-4405-B778-6017C83F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B6B4-61D4-4F0D-A3EB-F5B1ACB2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4CB60-0BA9-4C88-82F4-FE14DA54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F02B09-FF28-4F5D-8EF5-DC0E7AC4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55345E-DF2A-47A4-9B82-A3C6A37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5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9D5B29-1BC5-445E-8F97-B97363A5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EB187-6289-43C7-8967-C44A26D9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C0480-168B-493E-AD03-FA60B3BB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9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06A42-11B0-4199-BCF6-2CF4313F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7703D-1949-4BF3-9E47-B7D602B2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1B269-E8DC-424F-A123-2BE0C4844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92B46-E226-4DDB-B881-75FBA56A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3E7D0-A178-4FD9-A07A-752E2420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70D64-3B8F-4F5D-88CF-A6E741AE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6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63C7F-DD69-4A6B-832B-E2FA8C63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8A189F-F05A-4771-8EB3-D42B2EE7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27B844-6E38-452E-94CC-5C11EA629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2CE8A-17CE-417E-966F-C3C01CB8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09B33-4508-48C3-977D-898924EC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C0842-CD6C-4D6C-84C3-28E1A66E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66BA48-6852-498B-86B6-B0E323AF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D97EE-F49C-4ECB-8E54-A0C5BDD0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61186-E17D-44D9-BEB4-F1D9E2301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B2740-61DE-4A8F-81E2-0B40A1BCC892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A29C-2F6B-4A37-B7F2-FDD29C716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3EB4F-57AF-452B-A1D7-79548B82E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F9FA-8D68-4368-BF20-B1DBBD2C79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6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D9DE431-A8A8-4C20-ACC5-92861B9C0153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240168" y="2028565"/>
            <a:ext cx="1322676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1793063-3E19-420B-8E98-0CFE259B5AB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6240168" y="2028566"/>
            <a:ext cx="1322676" cy="1400433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218B26-47F9-44EC-8498-80444A78FA0F}"/>
              </a:ext>
            </a:extLst>
          </p:cNvPr>
          <p:cNvSpPr/>
          <p:nvPr/>
        </p:nvSpPr>
        <p:spPr>
          <a:xfrm>
            <a:off x="4460794" y="1678457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분기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F4A4A4-3652-40B3-AAAD-1905CBEEBCBA}"/>
              </a:ext>
            </a:extLst>
          </p:cNvPr>
          <p:cNvSpPr/>
          <p:nvPr/>
        </p:nvSpPr>
        <p:spPr>
          <a:xfrm>
            <a:off x="7562844" y="1678456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DEF4BD0-1DE8-44EB-AB64-32DB2225F5C3}"/>
              </a:ext>
            </a:extLst>
          </p:cNvPr>
          <p:cNvSpPr/>
          <p:nvPr/>
        </p:nvSpPr>
        <p:spPr>
          <a:xfrm>
            <a:off x="7562844" y="307889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D87F4-8073-4060-89CA-6DCAB8402D7A}"/>
              </a:ext>
            </a:extLst>
          </p:cNvPr>
          <p:cNvSpPr txBox="1"/>
          <p:nvPr/>
        </p:nvSpPr>
        <p:spPr>
          <a:xfrm>
            <a:off x="9619662" y="1843898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48EF6-8C7A-42B6-8E56-0223BAAED289}"/>
              </a:ext>
            </a:extLst>
          </p:cNvPr>
          <p:cNvSpPr txBox="1"/>
          <p:nvPr/>
        </p:nvSpPr>
        <p:spPr>
          <a:xfrm>
            <a:off x="9619662" y="3244332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 Week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CFB191C-6A1C-4216-B7C3-2C3C3D956C7C}"/>
              </a:ext>
            </a:extLst>
          </p:cNvPr>
          <p:cNvSpPr/>
          <p:nvPr/>
        </p:nvSpPr>
        <p:spPr>
          <a:xfrm>
            <a:off x="864977" y="307889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6C3ACC1-3070-4E99-8B71-0DD16B7A347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240168" y="4829433"/>
            <a:ext cx="1322676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63B2D08-1A65-47A6-ACAA-2F402083E088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6240168" y="4829434"/>
            <a:ext cx="1322676" cy="1400433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019639-283E-48BC-9822-AB8A31340C3B}"/>
              </a:ext>
            </a:extLst>
          </p:cNvPr>
          <p:cNvSpPr/>
          <p:nvPr/>
        </p:nvSpPr>
        <p:spPr>
          <a:xfrm>
            <a:off x="4460794" y="4479325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분기</a:t>
            </a:r>
            <a:endParaRPr lang="en-US" altLang="ko-KR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7E041B8-90D6-46B2-96F9-9AC611A0251D}"/>
              </a:ext>
            </a:extLst>
          </p:cNvPr>
          <p:cNvSpPr/>
          <p:nvPr/>
        </p:nvSpPr>
        <p:spPr>
          <a:xfrm>
            <a:off x="7562844" y="4479324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AFA4ACC-3285-487B-83D8-29E240790933}"/>
              </a:ext>
            </a:extLst>
          </p:cNvPr>
          <p:cNvSpPr/>
          <p:nvPr/>
        </p:nvSpPr>
        <p:spPr>
          <a:xfrm>
            <a:off x="7562844" y="587975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A4663B-581E-4E86-BC19-C8DB705DFC43}"/>
              </a:ext>
            </a:extLst>
          </p:cNvPr>
          <p:cNvSpPr txBox="1"/>
          <p:nvPr/>
        </p:nvSpPr>
        <p:spPr>
          <a:xfrm>
            <a:off x="9619662" y="4644766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F2027-DB7C-406E-A869-93AAE51F4AEC}"/>
              </a:ext>
            </a:extLst>
          </p:cNvPr>
          <p:cNvSpPr txBox="1"/>
          <p:nvPr/>
        </p:nvSpPr>
        <p:spPr>
          <a:xfrm>
            <a:off x="9619662" y="6045200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Week</a:t>
            </a:r>
            <a:endParaRPr lang="ko-KR" alt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A055203-6A83-427B-8B08-AF97E3B14D36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2644351" y="2028566"/>
            <a:ext cx="1816443" cy="140043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8014954-0166-4BC0-ADDE-8ECFF7A6503B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2644351" y="3429000"/>
            <a:ext cx="1816443" cy="1400434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2B1146-858B-4DF7-A342-DBE7BF8C7517}"/>
              </a:ext>
            </a:extLst>
          </p:cNvPr>
          <p:cNvSpPr/>
          <p:nvPr/>
        </p:nvSpPr>
        <p:spPr>
          <a:xfrm>
            <a:off x="7562844" y="27802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37C12A6-F250-4397-B634-9DEAA9BD041C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 flipV="1">
            <a:off x="6240168" y="628130"/>
            <a:ext cx="1322676" cy="140043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9F63F2-520A-48DE-86D8-ACED9DC8CB94}"/>
              </a:ext>
            </a:extLst>
          </p:cNvPr>
          <p:cNvSpPr txBox="1"/>
          <p:nvPr/>
        </p:nvSpPr>
        <p:spPr>
          <a:xfrm>
            <a:off x="9619662" y="443464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Week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10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E6F11CC-5D40-4B20-942E-B34A220C4250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AEC47D1-75C2-44F2-A84E-708D3B0CA407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1458AA-AAFB-4D20-AADF-4A461F2F0CB3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pic>
        <p:nvPicPr>
          <p:cNvPr id="20" name="Picture 2" descr="https://i.stack.imgur.com/8Cue4.png">
            <a:extLst>
              <a:ext uri="{FF2B5EF4-FFF2-40B4-BE49-F238E27FC236}">
                <a16:creationId xmlns:a16="http://schemas.microsoft.com/office/drawing/2014/main" id="{6AD1DFA6-A6DE-4319-B1E4-C3857389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54" y="1799294"/>
            <a:ext cx="3718574" cy="325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for KNN Classification">
            <a:extLst>
              <a:ext uri="{FF2B5EF4-FFF2-40B4-BE49-F238E27FC236}">
                <a16:creationId xmlns:a16="http://schemas.microsoft.com/office/drawing/2014/main" id="{825993A6-5CBF-44E4-BF6C-CC61B4FE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886" y="1672225"/>
            <a:ext cx="3232337" cy="281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4BF5F5-B9D3-47C1-A333-E938BFB641CA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205343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.png">
            <a:extLst>
              <a:ext uri="{FF2B5EF4-FFF2-40B4-BE49-F238E27FC236}">
                <a16:creationId xmlns:a16="http://schemas.microsoft.com/office/drawing/2014/main" id="{0AE17231-6506-4829-916C-1BF79D8C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85" y="305960"/>
            <a:ext cx="3736374" cy="217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A2E4F6-17C6-4CC2-8EA9-54A40F43736A}"/>
              </a:ext>
            </a:extLst>
          </p:cNvPr>
          <p:cNvSpPr txBox="1"/>
          <p:nvPr/>
        </p:nvSpPr>
        <p:spPr>
          <a:xfrm>
            <a:off x="7380511" y="622954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는 어느 영화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9DD5E-8E69-4A99-AD0C-E70BD31C689E}"/>
              </a:ext>
            </a:extLst>
          </p:cNvPr>
          <p:cNvSpPr txBox="1"/>
          <p:nvPr/>
        </p:nvSpPr>
        <p:spPr>
          <a:xfrm>
            <a:off x="7380511" y="3136690"/>
            <a:ext cx="3648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키에 따른 몸무게를 유추해보자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주변에 있는 </a:t>
            </a:r>
            <a:r>
              <a:rPr lang="en-US" altLang="ko-KR" dirty="0"/>
              <a:t>K</a:t>
            </a:r>
            <a:r>
              <a:rPr lang="ko-KR" altLang="en-US" dirty="0"/>
              <a:t>명의 사람들의 평균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27B56C-767E-4CB6-83D5-92477A051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30" y="2985776"/>
            <a:ext cx="3332077" cy="2789393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3412117-1534-4F6E-A7C4-A3B4CC148873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3FD2378-9315-42A9-8124-3AF15FB3F893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94E0048-0F5F-4703-A639-B62B5F115F11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684BF3-39CB-4E81-B0D9-84985DBB5032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113812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41FFDFC-E50C-495F-B0CD-42AEEBB5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908" y="404788"/>
            <a:ext cx="3332077" cy="2789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5F4B5-6072-4F8C-97AF-23E7B3CC6E2C}"/>
              </a:ext>
            </a:extLst>
          </p:cNvPr>
          <p:cNvSpPr txBox="1"/>
          <p:nvPr/>
        </p:nvSpPr>
        <p:spPr>
          <a:xfrm>
            <a:off x="6887977" y="992981"/>
            <a:ext cx="3100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 KNN</a:t>
            </a:r>
            <a:r>
              <a:rPr lang="ko-KR" altLang="en-US" dirty="0"/>
              <a:t>의 제한성 </a:t>
            </a:r>
            <a:r>
              <a:rPr lang="en-US" altLang="ko-KR" dirty="0"/>
              <a:t>-</a:t>
            </a:r>
          </a:p>
          <a:p>
            <a:endParaRPr lang="en-US" altLang="ko-KR" dirty="0"/>
          </a:p>
          <a:p>
            <a:r>
              <a:rPr lang="en-US" altLang="ko-KR" dirty="0"/>
              <a:t>KNN</a:t>
            </a:r>
            <a:r>
              <a:rPr lang="ko-KR" altLang="en-US" dirty="0"/>
              <a:t>에서 키가 </a:t>
            </a:r>
            <a:r>
              <a:rPr lang="en-US" altLang="ko-KR" dirty="0"/>
              <a:t>60</a:t>
            </a:r>
            <a:r>
              <a:rPr lang="ko-KR" altLang="en-US" dirty="0"/>
              <a:t>인 사람의 </a:t>
            </a:r>
            <a:endParaRPr lang="en-US" altLang="ko-KR" dirty="0"/>
          </a:p>
          <a:p>
            <a:r>
              <a:rPr lang="ko-KR" altLang="en-US" dirty="0"/>
              <a:t>몸무게를 구할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F45172-F438-466E-87F7-70C823C7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471" y="3479800"/>
            <a:ext cx="3790950" cy="2714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205814-0A07-44DC-9DA8-5959C162396A}"/>
              </a:ext>
            </a:extLst>
          </p:cNvPr>
          <p:cNvSpPr txBox="1"/>
          <p:nvPr/>
        </p:nvSpPr>
        <p:spPr>
          <a:xfrm>
            <a:off x="6893721" y="4456991"/>
            <a:ext cx="3142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위 </a:t>
            </a:r>
            <a:r>
              <a:rPr lang="en-US" altLang="ko-KR" dirty="0"/>
              <a:t>KNN regression</a:t>
            </a:r>
            <a:r>
              <a:rPr lang="ko-KR" altLang="en-US" dirty="0"/>
              <a:t>의 결과를</a:t>
            </a:r>
            <a:endParaRPr lang="en-US" altLang="ko-KR" dirty="0"/>
          </a:p>
          <a:p>
            <a:pPr algn="ctr"/>
            <a:r>
              <a:rPr lang="ko-KR" altLang="en-US" dirty="0"/>
              <a:t>하나의 직선으로 표기하자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F93947-20D5-4BD1-ABAD-637BC78B6098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7DD905-B851-4851-BFE5-79467B08E8A7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200AEA8-EB3E-42C9-BEA8-9175C25F2283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6C0AFB1-C2BF-46B6-A648-427B00B74CA8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334781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ear regression">
            <a:extLst>
              <a:ext uri="{FF2B5EF4-FFF2-40B4-BE49-F238E27FC236}">
                <a16:creationId xmlns:a16="http://schemas.microsoft.com/office/drawing/2014/main" id="{ACB84C6B-7DE7-4657-9948-C0E76BBF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84" y="213247"/>
            <a:ext cx="4404977" cy="34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D24D68-C527-46C4-B7F5-6FE094A86705}"/>
              </a:ext>
            </a:extLst>
          </p:cNvPr>
          <p:cNvSpPr txBox="1"/>
          <p:nvPr/>
        </p:nvSpPr>
        <p:spPr>
          <a:xfrm>
            <a:off x="7573307" y="622954"/>
            <a:ext cx="247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Linear Regression</a:t>
            </a:r>
            <a:r>
              <a:rPr lang="ko-KR" altLang="en-US" dirty="0"/>
              <a:t>이란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F61F253-02BA-498D-91FB-D6AC015278CC}"/>
              </a:ext>
            </a:extLst>
          </p:cNvPr>
          <p:cNvSpPr/>
          <p:nvPr/>
        </p:nvSpPr>
        <p:spPr>
          <a:xfrm>
            <a:off x="5338119" y="4366054"/>
            <a:ext cx="1276865" cy="1276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X+b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6D2347-20C0-4C4C-BEEE-F36AEFA111CD}"/>
              </a:ext>
            </a:extLst>
          </p:cNvPr>
          <p:cNvSpPr/>
          <p:nvPr/>
        </p:nvSpPr>
        <p:spPr>
          <a:xfrm>
            <a:off x="3017906" y="4366054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5AB3D7-EFC7-42B8-9A5E-142D19C9F8C8}"/>
              </a:ext>
            </a:extLst>
          </p:cNvPr>
          <p:cNvSpPr/>
          <p:nvPr/>
        </p:nvSpPr>
        <p:spPr>
          <a:xfrm>
            <a:off x="7751637" y="4366054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71AB9C-10EE-436B-995D-8EF992E3F496}"/>
              </a:ext>
            </a:extLst>
          </p:cNvPr>
          <p:cNvCxnSpPr>
            <a:stCxn id="14" idx="6"/>
            <a:endCxn id="3" idx="2"/>
          </p:cNvCxnSpPr>
          <p:nvPr/>
        </p:nvCxnSpPr>
        <p:spPr>
          <a:xfrm>
            <a:off x="4294771" y="5004487"/>
            <a:ext cx="104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205E22-3C1E-47AC-B9BB-59B30A359E79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6614984" y="5004487"/>
            <a:ext cx="113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8DBF7C-4D4D-47D9-9F21-7085F1D0B8E2}"/>
              </a:ext>
            </a:extLst>
          </p:cNvPr>
          <p:cNvSpPr txBox="1"/>
          <p:nvPr/>
        </p:nvSpPr>
        <p:spPr>
          <a:xfrm>
            <a:off x="5707887" y="40215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22A2EE0-5E8A-4289-8472-59CBC1093075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EE29003-897D-47C8-9D75-72065FE200C4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27CBFA5-2103-475D-8AB5-7EDB90B8E4C3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276CBDD-16CC-4FBA-A734-265787C6803D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42907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.wp.com/hleecaster.com/wp-content/uploads/2019/12/logreg01.png?resize=1017%2C467">
            <a:extLst>
              <a:ext uri="{FF2B5EF4-FFF2-40B4-BE49-F238E27FC236}">
                <a16:creationId xmlns:a16="http://schemas.microsoft.com/office/drawing/2014/main" id="{16346FF8-E57F-4231-9E74-9053B125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4" y="375850"/>
            <a:ext cx="4099389" cy="188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5" y="3199297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9EC9F7-3663-4986-9956-D556C67C0D54}"/>
              </a:ext>
            </a:extLst>
          </p:cNvPr>
          <p:cNvSpPr/>
          <p:nvPr/>
        </p:nvSpPr>
        <p:spPr>
          <a:xfrm>
            <a:off x="4988906" y="2480065"/>
            <a:ext cx="282046" cy="497431"/>
          </a:xfrm>
          <a:prstGeom prst="down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8A3E8-F57C-48ED-8F21-6B3ECFD2B6CA}"/>
              </a:ext>
            </a:extLst>
          </p:cNvPr>
          <p:cNvSpPr txBox="1"/>
          <p:nvPr/>
        </p:nvSpPr>
        <p:spPr>
          <a:xfrm>
            <a:off x="7535384" y="993891"/>
            <a:ext cx="436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 - Linear Regression</a:t>
            </a:r>
            <a:r>
              <a:rPr lang="ko-KR" altLang="en-US" dirty="0"/>
              <a:t>의 한계</a:t>
            </a:r>
            <a:r>
              <a:rPr lang="en-US" altLang="ko-KR" dirty="0"/>
              <a:t> - </a:t>
            </a:r>
          </a:p>
          <a:p>
            <a:pPr algn="ctr"/>
            <a:r>
              <a:rPr lang="ko-KR" altLang="en-US" dirty="0"/>
              <a:t>혼합물을 가열할 때</a:t>
            </a:r>
            <a:r>
              <a:rPr lang="en-US" altLang="ko-KR" dirty="0"/>
              <a:t>, </a:t>
            </a:r>
            <a:r>
              <a:rPr lang="ko-KR" altLang="en-US" dirty="0"/>
              <a:t>혼합물들의 상태는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7E8DB-9CE0-4C0A-B14A-132565800D5F}"/>
              </a:ext>
            </a:extLst>
          </p:cNvPr>
          <p:cNvSpPr txBox="1"/>
          <p:nvPr/>
        </p:nvSpPr>
        <p:spPr>
          <a:xfrm>
            <a:off x="7563488" y="3634552"/>
            <a:ext cx="4256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혼합물은 특정 온도부터 기화하기 시작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특정 온도에는 기화가 모두 끝남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직선이 아닌 곡선에 해당하는 그래프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3D73FD8-3D3E-4011-BB48-C997AC777C8A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540B25B-7DC3-4D67-A385-D0FEC825017B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52D2A2C-084B-4C73-894A-416894F75380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EC2C9BE-2EE5-49B4-9F63-DB68CF782E37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386476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33" y="1371731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ED745-2E7F-4C18-B140-52A87340A534}"/>
              </a:ext>
            </a:extLst>
          </p:cNvPr>
          <p:cNvSpPr txBox="1"/>
          <p:nvPr/>
        </p:nvSpPr>
        <p:spPr>
          <a:xfrm>
            <a:off x="7641771" y="1758589"/>
            <a:ext cx="3974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가지 상태를 판별하기에도 용이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가로등에 불을 언제부터 켜야 하는가</a:t>
            </a:r>
            <a:endParaRPr lang="en-US" altLang="ko-KR" dirty="0"/>
          </a:p>
          <a:p>
            <a:r>
              <a:rPr lang="ko-KR" altLang="en-US" dirty="0"/>
              <a:t>시험에 합격</a:t>
            </a:r>
            <a:r>
              <a:rPr lang="en-US" altLang="ko-KR" dirty="0"/>
              <a:t>?</a:t>
            </a:r>
            <a:r>
              <a:rPr lang="ko-KR" altLang="en-US" dirty="0"/>
              <a:t> 불합격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고객 신용도 평가</a:t>
            </a:r>
            <a:endParaRPr lang="en-US" altLang="ko-KR" dirty="0"/>
          </a:p>
          <a:p>
            <a:r>
              <a:rPr lang="ko-KR" altLang="en-US" dirty="0"/>
              <a:t>질병 예측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B513132-1E77-480E-B690-036EF5D3F4BF}"/>
              </a:ext>
            </a:extLst>
          </p:cNvPr>
          <p:cNvSpPr/>
          <p:nvPr/>
        </p:nvSpPr>
        <p:spPr>
          <a:xfrm>
            <a:off x="5457567" y="4333102"/>
            <a:ext cx="1276865" cy="1276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6A4932-CCD9-4B8E-87A9-A84CC5EBAE8D}"/>
              </a:ext>
            </a:extLst>
          </p:cNvPr>
          <p:cNvSpPr/>
          <p:nvPr/>
        </p:nvSpPr>
        <p:spPr>
          <a:xfrm>
            <a:off x="3137354" y="4333102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C06BBB-33D2-4C52-AF28-79A03DD806D0}"/>
              </a:ext>
            </a:extLst>
          </p:cNvPr>
          <p:cNvSpPr/>
          <p:nvPr/>
        </p:nvSpPr>
        <p:spPr>
          <a:xfrm>
            <a:off x="7871085" y="4333102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DA0340F-FD63-4C3E-9F85-F5E22E503A6C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4414219" y="4971535"/>
            <a:ext cx="104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FDC35A-9488-4190-A9B5-62D59F9CBB6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6734432" y="4971535"/>
            <a:ext cx="113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80C89F-9EF5-4747-91F7-67FC729464D6}"/>
              </a:ext>
            </a:extLst>
          </p:cNvPr>
          <p:cNvSpPr txBox="1"/>
          <p:nvPr/>
        </p:nvSpPr>
        <p:spPr>
          <a:xfrm>
            <a:off x="5827335" y="562499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55514DD-4CF8-4DD0-8B5C-AC4734F435D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3410465" y="3204519"/>
            <a:ext cx="2047102" cy="1767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48F1EE-CCAE-498C-A45C-DFD17ECCA053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6734432" y="3204519"/>
            <a:ext cx="506628" cy="1767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DC2CBD-7CF3-4316-B6EA-FE7528379F23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111B148-D327-45B5-B6F9-F4DE371A8F74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4B29E2E-5AEE-4FCA-BF68-AA679B91010C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522FFC5-F69C-48FA-874D-974031BB749C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282584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.wp.com/hleecaster.com/wp-content/uploads/2019/12/logreg01.png?resize=1017%2C467">
            <a:extLst>
              <a:ext uri="{FF2B5EF4-FFF2-40B4-BE49-F238E27FC236}">
                <a16:creationId xmlns:a16="http://schemas.microsoft.com/office/drawing/2014/main" id="{16346FF8-E57F-4231-9E74-9053B125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4" y="375850"/>
            <a:ext cx="4099389" cy="188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0.wp.com/hleecaster.com/wp-content/uploads/2019/12/logreg02.png?resize=973%2C478">
            <a:extLst>
              <a:ext uri="{FF2B5EF4-FFF2-40B4-BE49-F238E27FC236}">
                <a16:creationId xmlns:a16="http://schemas.microsoft.com/office/drawing/2014/main" id="{D7C20305-0D77-44B2-A5D2-EDD30D51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35" y="3199297"/>
            <a:ext cx="4099388" cy="2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9EC9F7-3663-4986-9956-D556C67C0D54}"/>
              </a:ext>
            </a:extLst>
          </p:cNvPr>
          <p:cNvSpPr/>
          <p:nvPr/>
        </p:nvSpPr>
        <p:spPr>
          <a:xfrm>
            <a:off x="4988906" y="2480065"/>
            <a:ext cx="282046" cy="497431"/>
          </a:xfrm>
          <a:prstGeom prst="downArrow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https://mblogthumb-phinf.pstatic.net/MjAyMDAyMjVfMTQ3/MDAxNTgyNjA5NDY3MTY3.228bUv_5mrol1w7X0NiFMD1UNru9zyf3yIJGcON-An0g.3Kzynlja9y_F9yTfANl937elQAK1pTGoJ_al7Om7TYsg.PNG.handuelly/image.png?type=w800">
            <a:extLst>
              <a:ext uri="{FF2B5EF4-FFF2-40B4-BE49-F238E27FC236}">
                <a16:creationId xmlns:a16="http://schemas.microsoft.com/office/drawing/2014/main" id="{FE169346-0403-4C1E-885B-3D7754E4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369" y="1713918"/>
            <a:ext cx="4333048" cy="20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F76FB01-598B-4891-9570-E218249A7C1E}"/>
              </a:ext>
            </a:extLst>
          </p:cNvPr>
          <p:cNvSpPr/>
          <p:nvPr/>
        </p:nvSpPr>
        <p:spPr>
          <a:xfrm>
            <a:off x="7638252" y="5052316"/>
            <a:ext cx="1429834" cy="1429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err="1">
                <a:solidFill>
                  <a:schemeClr val="accent1">
                    <a:lumMod val="75000"/>
                  </a:schemeClr>
                </a:solidFill>
              </a:rPr>
              <a:t>Sigmod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(X)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340B9EE-3932-41D0-880C-80D07FD86E4A}"/>
              </a:ext>
            </a:extLst>
          </p:cNvPr>
          <p:cNvSpPr/>
          <p:nvPr/>
        </p:nvSpPr>
        <p:spPr>
          <a:xfrm>
            <a:off x="5377703" y="5139109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000A16-C8D8-4358-9AA8-2D43B260AEA3}"/>
              </a:ext>
            </a:extLst>
          </p:cNvPr>
          <p:cNvSpPr/>
          <p:nvPr/>
        </p:nvSpPr>
        <p:spPr>
          <a:xfrm>
            <a:off x="10051770" y="5128390"/>
            <a:ext cx="1276865" cy="127686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BC7EE8-61C7-4485-B4BC-BA9D69AE0038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6654568" y="5767233"/>
            <a:ext cx="983684" cy="1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4D9587-6DF7-4E93-AE29-C4ACFC113F60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9068086" y="5766823"/>
            <a:ext cx="983684" cy="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F39B3B-6232-448F-91BD-A25C89D105AE}"/>
              </a:ext>
            </a:extLst>
          </p:cNvPr>
          <p:cNvSpPr txBox="1"/>
          <p:nvPr/>
        </p:nvSpPr>
        <p:spPr>
          <a:xfrm>
            <a:off x="8084505" y="46829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NN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58017F4-699D-44C9-B5E3-410D85278508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E6794E-444F-413B-B6DD-E7DC528B0D7B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ED7F95-D625-4689-83C4-CF832F844C6F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641F7E8-BBC4-4D17-89DD-1515213B6688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135922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ikidocs.net/images/page/35821/multiplelogistic_regression.PNG">
            <a:extLst>
              <a:ext uri="{FF2B5EF4-FFF2-40B4-BE49-F238E27FC236}">
                <a16:creationId xmlns:a16="http://schemas.microsoft.com/office/drawing/2014/main" id="{386C0EFF-A0BF-4852-B1FF-0B7305A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71" y="3416279"/>
            <a:ext cx="2781756" cy="26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5B63A4-9BC7-4592-80B1-367CBF07339C}"/>
              </a:ext>
            </a:extLst>
          </p:cNvPr>
          <p:cNvSpPr txBox="1"/>
          <p:nvPr/>
        </p:nvSpPr>
        <p:spPr>
          <a:xfrm>
            <a:off x="8285949" y="560651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ko-KR" altLang="en-US" dirty="0"/>
              <a:t>의 종류가 많아질 때의 그림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91E5FD-3535-44AA-9787-19040F87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545" y="4127307"/>
            <a:ext cx="2762250" cy="1028700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61067F7-CFF2-4204-BCDD-7892B57093C9}"/>
              </a:ext>
            </a:extLst>
          </p:cNvPr>
          <p:cNvSpPr/>
          <p:nvPr/>
        </p:nvSpPr>
        <p:spPr>
          <a:xfrm>
            <a:off x="3715265" y="3274309"/>
            <a:ext cx="3616411" cy="894037"/>
          </a:xfrm>
          <a:custGeom>
            <a:avLst/>
            <a:gdLst>
              <a:gd name="connsiteX0" fmla="*/ 0 w 3616411"/>
              <a:gd name="connsiteY0" fmla="*/ 894037 h 894037"/>
              <a:gd name="connsiteX1" fmla="*/ 1276865 w 3616411"/>
              <a:gd name="connsiteY1" fmla="*/ 20826 h 894037"/>
              <a:gd name="connsiteX2" fmla="*/ 3616411 w 3616411"/>
              <a:gd name="connsiteY2" fmla="*/ 358577 h 89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6411" h="894037">
                <a:moveTo>
                  <a:pt x="0" y="894037"/>
                </a:moveTo>
                <a:cubicBezTo>
                  <a:pt x="337065" y="502053"/>
                  <a:pt x="674130" y="110069"/>
                  <a:pt x="1276865" y="20826"/>
                </a:cubicBezTo>
                <a:cubicBezTo>
                  <a:pt x="1879600" y="-68417"/>
                  <a:pt x="2748005" y="145080"/>
                  <a:pt x="3616411" y="3585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EE6C6CA2-4D0F-43D2-9E53-7CD7A7A1505E}"/>
              </a:ext>
            </a:extLst>
          </p:cNvPr>
          <p:cNvSpPr/>
          <p:nvPr/>
        </p:nvSpPr>
        <p:spPr>
          <a:xfrm>
            <a:off x="4209535" y="3565655"/>
            <a:ext cx="3089189" cy="619167"/>
          </a:xfrm>
          <a:custGeom>
            <a:avLst/>
            <a:gdLst>
              <a:gd name="connsiteX0" fmla="*/ 0 w 3089189"/>
              <a:gd name="connsiteY0" fmla="*/ 619167 h 619167"/>
              <a:gd name="connsiteX1" fmla="*/ 724930 w 3089189"/>
              <a:gd name="connsiteY1" fmla="*/ 1329 h 619167"/>
              <a:gd name="connsiteX2" fmla="*/ 3089189 w 3089189"/>
              <a:gd name="connsiteY2" fmla="*/ 487361 h 61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189" h="619167">
                <a:moveTo>
                  <a:pt x="0" y="619167"/>
                </a:moveTo>
                <a:cubicBezTo>
                  <a:pt x="105032" y="321232"/>
                  <a:pt x="210065" y="23297"/>
                  <a:pt x="724930" y="1329"/>
                </a:cubicBezTo>
                <a:cubicBezTo>
                  <a:pt x="1239795" y="-20639"/>
                  <a:pt x="2164492" y="233361"/>
                  <a:pt x="3089189" y="4873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F662004-BCDD-457C-B666-427B6CDB07CB}"/>
              </a:ext>
            </a:extLst>
          </p:cNvPr>
          <p:cNvSpPr/>
          <p:nvPr/>
        </p:nvSpPr>
        <p:spPr>
          <a:xfrm>
            <a:off x="4695568" y="3772308"/>
            <a:ext cx="2611394" cy="733789"/>
          </a:xfrm>
          <a:custGeom>
            <a:avLst/>
            <a:gdLst>
              <a:gd name="connsiteX0" fmla="*/ 0 w 2611394"/>
              <a:gd name="connsiteY0" fmla="*/ 396038 h 733789"/>
              <a:gd name="connsiteX1" fmla="*/ 667264 w 2611394"/>
              <a:gd name="connsiteY1" fmla="*/ 8860 h 733789"/>
              <a:gd name="connsiteX2" fmla="*/ 2611394 w 2611394"/>
              <a:gd name="connsiteY2" fmla="*/ 733789 h 73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394" h="733789">
                <a:moveTo>
                  <a:pt x="0" y="396038"/>
                </a:moveTo>
                <a:cubicBezTo>
                  <a:pt x="116016" y="174303"/>
                  <a:pt x="232032" y="-47432"/>
                  <a:pt x="667264" y="8860"/>
                </a:cubicBezTo>
                <a:cubicBezTo>
                  <a:pt x="1102496" y="65152"/>
                  <a:pt x="1856945" y="399470"/>
                  <a:pt x="2611394" y="7337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AC86265-7A0C-4EEF-956D-60CAEFE3EEC5}"/>
              </a:ext>
            </a:extLst>
          </p:cNvPr>
          <p:cNvSpPr/>
          <p:nvPr/>
        </p:nvSpPr>
        <p:spPr>
          <a:xfrm>
            <a:off x="5478162" y="4020479"/>
            <a:ext cx="1812324" cy="1202310"/>
          </a:xfrm>
          <a:custGeom>
            <a:avLst/>
            <a:gdLst>
              <a:gd name="connsiteX0" fmla="*/ 0 w 1812324"/>
              <a:gd name="connsiteY0" fmla="*/ 172580 h 1202310"/>
              <a:gd name="connsiteX1" fmla="*/ 453081 w 1812324"/>
              <a:gd name="connsiteY1" fmla="*/ 81964 h 1202310"/>
              <a:gd name="connsiteX2" fmla="*/ 1812324 w 1812324"/>
              <a:gd name="connsiteY2" fmla="*/ 1202310 h 120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2324" h="1202310">
                <a:moveTo>
                  <a:pt x="0" y="172580"/>
                </a:moveTo>
                <a:cubicBezTo>
                  <a:pt x="75513" y="41461"/>
                  <a:pt x="151027" y="-89658"/>
                  <a:pt x="453081" y="81964"/>
                </a:cubicBezTo>
                <a:cubicBezTo>
                  <a:pt x="755135" y="253586"/>
                  <a:pt x="1283729" y="727948"/>
                  <a:pt x="1812324" y="12023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 descr="Linear regression">
            <a:extLst>
              <a:ext uri="{FF2B5EF4-FFF2-40B4-BE49-F238E27FC236}">
                <a16:creationId xmlns:a16="http://schemas.microsoft.com/office/drawing/2014/main" id="{B7BAC033-1833-4D6A-AF2A-5D526575A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36" y="421202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Linear regression">
            <a:extLst>
              <a:ext uri="{FF2B5EF4-FFF2-40B4-BE49-F238E27FC236}">
                <a16:creationId xmlns:a16="http://schemas.microsoft.com/office/drawing/2014/main" id="{A1C33A01-BE8B-4CB1-A84B-77CB08E8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74" y="459948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Linear regression">
            <a:extLst>
              <a:ext uri="{FF2B5EF4-FFF2-40B4-BE49-F238E27FC236}">
                <a16:creationId xmlns:a16="http://schemas.microsoft.com/office/drawing/2014/main" id="{CA557FBC-05D9-4897-8A9F-4EC4FA44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40" y="448406"/>
            <a:ext cx="2229048" cy="17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5CD91E-2DA1-4227-89EC-080BD4E0415D}"/>
              </a:ext>
            </a:extLst>
          </p:cNvPr>
          <p:cNvCxnSpPr>
            <a:stCxn id="31" idx="2"/>
          </p:cNvCxnSpPr>
          <p:nvPr/>
        </p:nvCxnSpPr>
        <p:spPr>
          <a:xfrm>
            <a:off x="4104860" y="2172071"/>
            <a:ext cx="3982280" cy="160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1FC13A-AAB7-4569-867F-C5F467EF37FC}"/>
              </a:ext>
            </a:extLst>
          </p:cNvPr>
          <p:cNvCxnSpPr>
            <a:stCxn id="32" idx="2"/>
          </p:cNvCxnSpPr>
          <p:nvPr/>
        </p:nvCxnSpPr>
        <p:spPr>
          <a:xfrm>
            <a:off x="6703898" y="2210817"/>
            <a:ext cx="1383242" cy="1809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5E215C-C68C-4D89-83C7-1A0A129DF312}"/>
              </a:ext>
            </a:extLst>
          </p:cNvPr>
          <p:cNvCxnSpPr>
            <a:stCxn id="33" idx="2"/>
          </p:cNvCxnSpPr>
          <p:nvPr/>
        </p:nvCxnSpPr>
        <p:spPr>
          <a:xfrm flipH="1">
            <a:off x="8367381" y="2199275"/>
            <a:ext cx="834283" cy="218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CFCE9E6-5DB9-42E0-B07D-26256AEB1B7C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165070D-6F1C-41B8-B314-1784C75CB351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121C37C-9079-43EB-8649-2D02E3A5D4EF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B58F228-A4C6-4C02-9EFA-D2E17184863D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333682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ikidocs.net/images/page/35821/multiplelogistic_regression.PNG">
            <a:extLst>
              <a:ext uri="{FF2B5EF4-FFF2-40B4-BE49-F238E27FC236}">
                <a16:creationId xmlns:a16="http://schemas.microsoft.com/office/drawing/2014/main" id="{386C0EFF-A0BF-4852-B1FF-0B7305A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93" y="2090064"/>
            <a:ext cx="2781756" cy="267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CFCE9E6-5DB9-42E0-B07D-26256AEB1B7C}"/>
              </a:ext>
            </a:extLst>
          </p:cNvPr>
          <p:cNvSpPr/>
          <p:nvPr/>
        </p:nvSpPr>
        <p:spPr>
          <a:xfrm>
            <a:off x="492516" y="3588373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165070D-6F1C-41B8-B314-1784C75CB351}"/>
              </a:ext>
            </a:extLst>
          </p:cNvPr>
          <p:cNvSpPr/>
          <p:nvPr/>
        </p:nvSpPr>
        <p:spPr>
          <a:xfrm>
            <a:off x="492517" y="2307370"/>
            <a:ext cx="193546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121C37C-9079-43EB-8649-2D02E3A5D4EF}"/>
              </a:ext>
            </a:extLst>
          </p:cNvPr>
          <p:cNvSpPr/>
          <p:nvPr/>
        </p:nvSpPr>
        <p:spPr>
          <a:xfrm>
            <a:off x="492518" y="1026367"/>
            <a:ext cx="1935463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98DAEF-6E08-4F2B-BC0F-75BB318F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953" y="2017807"/>
            <a:ext cx="4009151" cy="227078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2419555-8179-4192-B3E2-1A51A291339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896843" y="3102427"/>
            <a:ext cx="581609" cy="46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7EAD4104-D817-432E-8223-25350775AA1E}"/>
              </a:ext>
            </a:extLst>
          </p:cNvPr>
          <p:cNvSpPr/>
          <p:nvPr/>
        </p:nvSpPr>
        <p:spPr>
          <a:xfrm>
            <a:off x="5478452" y="2901819"/>
            <a:ext cx="401215" cy="40121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68F43-B2BB-4A2E-A842-2C9214D08277}"/>
              </a:ext>
            </a:extLst>
          </p:cNvPr>
          <p:cNvSpPr txBox="1"/>
          <p:nvPr/>
        </p:nvSpPr>
        <p:spPr>
          <a:xfrm>
            <a:off x="5262117" y="2566121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sigmoid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72D4854-E190-49A9-A192-03801614DE2B}"/>
              </a:ext>
            </a:extLst>
          </p:cNvPr>
          <p:cNvCxnSpPr/>
          <p:nvPr/>
        </p:nvCxnSpPr>
        <p:spPr>
          <a:xfrm>
            <a:off x="5879667" y="3102426"/>
            <a:ext cx="5598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E4FD08-076C-4FD9-8A09-CE455455BE6D}"/>
              </a:ext>
            </a:extLst>
          </p:cNvPr>
          <p:cNvSpPr/>
          <p:nvPr/>
        </p:nvSpPr>
        <p:spPr>
          <a:xfrm>
            <a:off x="492515" y="4869376"/>
            <a:ext cx="1935465" cy="8495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</p:spTree>
    <p:extLst>
      <p:ext uri="{BB962C8B-B14F-4D97-AF65-F5344CB8AC3E}">
        <p14:creationId xmlns:p14="http://schemas.microsoft.com/office/powerpoint/2010/main" val="160838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for post">
            <a:extLst>
              <a:ext uri="{FF2B5EF4-FFF2-40B4-BE49-F238E27FC236}">
                <a16:creationId xmlns:a16="http://schemas.microsoft.com/office/drawing/2014/main" id="{5C029A22-9B2A-4C73-8D4A-73C1B539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56" y="219141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8D309A-99C9-4802-83E1-FDFC7A5F8B50}"/>
              </a:ext>
            </a:extLst>
          </p:cNvPr>
          <p:cNvSpPr txBox="1"/>
          <p:nvPr/>
        </p:nvSpPr>
        <p:spPr>
          <a:xfrm>
            <a:off x="7405191" y="3935525"/>
            <a:ext cx="3281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특징을 여러 개 고려해서 판단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63BF7-338C-48DB-B7EC-2ED58D32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27" y="1961871"/>
            <a:ext cx="4009151" cy="2270783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BC99D0-E987-4C69-B85F-27E46411C18A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6AB6DE6-BEC0-4323-BFB3-65CB008E583D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4F9BB10-DEB2-485A-B855-F5F4F999E3D5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19332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59B310-4FE2-46D1-89DF-83F4CE54621F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BA41AF-6141-4575-B707-594BD83F4CFA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4393B6-2268-4CCC-9366-55C9FFBC72E8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8BE4AF-1D7C-40B3-A247-95F22904F31D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C8F364-3B86-488F-B93E-CB4D8C9278CB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1E2FC-2DFE-4A45-AD39-249C9AB09EEE}"/>
              </a:ext>
            </a:extLst>
          </p:cNvPr>
          <p:cNvSpPr txBox="1"/>
          <p:nvPr/>
        </p:nvSpPr>
        <p:spPr>
          <a:xfrm>
            <a:off x="3823447" y="255537"/>
            <a:ext cx="376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각종 예시를 활용한 단어 설명</a:t>
            </a:r>
            <a:b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인공지능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머신 러닝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딥러닝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등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932EA78-FA06-413A-AE02-6990B3D6CD8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342875" y="578703"/>
            <a:ext cx="1480572" cy="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10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F4009B-05FF-4490-9E11-F9DA81F8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84" y="1360778"/>
            <a:ext cx="6457950" cy="37147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89E615-244D-4470-8C05-F3303904D08C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B6D1A0-69B5-450D-92E7-D36CF048ECA2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98E70FB-9882-4164-85D8-A9893F0E28A1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251046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백두산 호랑이' 멸종을 막아라!">
            <a:extLst>
              <a:ext uri="{FF2B5EF4-FFF2-40B4-BE49-F238E27FC236}">
                <a16:creationId xmlns:a16="http://schemas.microsoft.com/office/drawing/2014/main" id="{8E3A794A-6E58-47BC-BA13-1928D441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44" y="870379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치와와 성격과 특징, 단모치와와 손질법과 기르는법">
            <a:extLst>
              <a:ext uri="{FF2B5EF4-FFF2-40B4-BE49-F238E27FC236}">
                <a16:creationId xmlns:a16="http://schemas.microsoft.com/office/drawing/2014/main" id="{F990C996-DE0F-4575-947D-0F275AC2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658" y="2861531"/>
            <a:ext cx="1796196" cy="15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샤워 후 습진에 걸린 강아지, 어떻게 관리해야 하나요? | 전성기">
            <a:extLst>
              <a:ext uri="{FF2B5EF4-FFF2-40B4-BE49-F238E27FC236}">
                <a16:creationId xmlns:a16="http://schemas.microsoft.com/office/drawing/2014/main" id="{F7FA8CCA-93D4-4E4D-A770-F84A00E7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715" y="4760239"/>
            <a:ext cx="2866154" cy="19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for post">
            <a:extLst>
              <a:ext uri="{FF2B5EF4-FFF2-40B4-BE49-F238E27FC236}">
                <a16:creationId xmlns:a16="http://schemas.microsoft.com/office/drawing/2014/main" id="{6C5832E8-B652-4CDF-B93E-988688B7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81" y="807620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941A253-7C59-4C71-9766-F483ECDFA5DB}"/>
              </a:ext>
            </a:extLst>
          </p:cNvPr>
          <p:cNvCxnSpPr>
            <a:cxnSpLocks/>
          </p:cNvCxnSpPr>
          <p:nvPr/>
        </p:nvCxnSpPr>
        <p:spPr>
          <a:xfrm>
            <a:off x="7661189" y="818051"/>
            <a:ext cx="280087" cy="9448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B5D49F-A547-4355-9730-0C52D7C1800E}"/>
              </a:ext>
            </a:extLst>
          </p:cNvPr>
          <p:cNvSpPr txBox="1"/>
          <p:nvPr/>
        </p:nvSpPr>
        <p:spPr>
          <a:xfrm>
            <a:off x="6827977" y="406909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</a:t>
            </a:r>
            <a:r>
              <a:rPr lang="ko-KR" altLang="en-US" dirty="0" err="1"/>
              <a:t>삐죽한가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43C7E3-0E87-4D31-86FC-149660ECB64B}"/>
              </a:ext>
            </a:extLst>
          </p:cNvPr>
          <p:cNvCxnSpPr>
            <a:cxnSpLocks/>
          </p:cNvCxnSpPr>
          <p:nvPr/>
        </p:nvCxnSpPr>
        <p:spPr>
          <a:xfrm>
            <a:off x="6647935" y="1005016"/>
            <a:ext cx="1293341" cy="12109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A7A716-D276-4781-AAA4-0BAE9E8623F1}"/>
              </a:ext>
            </a:extLst>
          </p:cNvPr>
          <p:cNvSpPr txBox="1"/>
          <p:nvPr/>
        </p:nvSpPr>
        <p:spPr>
          <a:xfrm>
            <a:off x="5751820" y="72165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민무늬인가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18E9DB-F17E-464E-B860-7A21161EDA93}"/>
              </a:ext>
            </a:extLst>
          </p:cNvPr>
          <p:cNvCxnSpPr>
            <a:cxnSpLocks/>
          </p:cNvCxnSpPr>
          <p:nvPr/>
        </p:nvCxnSpPr>
        <p:spPr>
          <a:xfrm flipH="1">
            <a:off x="9242855" y="688701"/>
            <a:ext cx="548961" cy="6017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550C93-5717-41BC-B260-02687FBC228A}"/>
              </a:ext>
            </a:extLst>
          </p:cNvPr>
          <p:cNvSpPr txBox="1"/>
          <p:nvPr/>
        </p:nvSpPr>
        <p:spPr>
          <a:xfrm>
            <a:off x="8443325" y="233401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삐죽하면서 </a:t>
            </a:r>
            <a:r>
              <a:rPr lang="ko-KR" altLang="en-US" dirty="0" err="1"/>
              <a:t>민무늬</a:t>
            </a:r>
            <a:r>
              <a:rPr lang="ko-KR" altLang="en-US" dirty="0"/>
              <a:t>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E95DBA-87D7-4CAF-BDE6-875B80B97919}"/>
              </a:ext>
            </a:extLst>
          </p:cNvPr>
          <p:cNvCxnSpPr/>
          <p:nvPr/>
        </p:nvCxnSpPr>
        <p:spPr>
          <a:xfrm flipH="1">
            <a:off x="9242855" y="1397000"/>
            <a:ext cx="548961" cy="365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C84415-A3C3-4B6D-8CC9-3EDB12163EF2}"/>
              </a:ext>
            </a:extLst>
          </p:cNvPr>
          <p:cNvSpPr txBox="1"/>
          <p:nvPr/>
        </p:nvSpPr>
        <p:spPr>
          <a:xfrm>
            <a:off x="9654854" y="870379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삐죽하지 않으면서</a:t>
            </a:r>
            <a:endParaRPr lang="en-US" altLang="ko-KR" dirty="0"/>
          </a:p>
          <a:p>
            <a:r>
              <a:rPr lang="ko-KR" altLang="en-US" dirty="0"/>
              <a:t>민무늬가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F20354E-6CD3-4B18-A269-C89DABEF22DA}"/>
              </a:ext>
            </a:extLst>
          </p:cNvPr>
          <p:cNvCxnSpPr>
            <a:cxnSpLocks/>
          </p:cNvCxnSpPr>
          <p:nvPr/>
        </p:nvCxnSpPr>
        <p:spPr>
          <a:xfrm flipV="1">
            <a:off x="6647935" y="3303373"/>
            <a:ext cx="1293341" cy="1115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897605-80D5-4510-8A53-A5480B2FF80A}"/>
              </a:ext>
            </a:extLst>
          </p:cNvPr>
          <p:cNvSpPr txBox="1"/>
          <p:nvPr/>
        </p:nvSpPr>
        <p:spPr>
          <a:xfrm>
            <a:off x="5480110" y="4373061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C1F361-621D-4456-B267-B8A7910261B0}"/>
              </a:ext>
            </a:extLst>
          </p:cNvPr>
          <p:cNvCxnSpPr>
            <a:cxnSpLocks/>
          </p:cNvCxnSpPr>
          <p:nvPr/>
        </p:nvCxnSpPr>
        <p:spPr>
          <a:xfrm flipV="1">
            <a:off x="6796278" y="3811121"/>
            <a:ext cx="1144998" cy="1520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F062E5-18BE-4BD0-BE90-AD1DF951F26F}"/>
              </a:ext>
            </a:extLst>
          </p:cNvPr>
          <p:cNvSpPr txBox="1"/>
          <p:nvPr/>
        </p:nvSpPr>
        <p:spPr>
          <a:xfrm>
            <a:off x="5643107" y="5304794"/>
            <a:ext cx="19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3F5CE-938F-409F-A8A7-9FEBDBE043C9}"/>
              </a:ext>
            </a:extLst>
          </p:cNvPr>
          <p:cNvCxnSpPr>
            <a:cxnSpLocks/>
          </p:cNvCxnSpPr>
          <p:nvPr/>
        </p:nvCxnSpPr>
        <p:spPr>
          <a:xfrm flipH="1" flipV="1">
            <a:off x="9233685" y="4288590"/>
            <a:ext cx="301011" cy="5409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4CE9DB6-D77B-4DCE-8732-E84D2F8DB7EA}"/>
              </a:ext>
            </a:extLst>
          </p:cNvPr>
          <p:cNvSpPr txBox="1"/>
          <p:nvPr/>
        </p:nvSpPr>
        <p:spPr>
          <a:xfrm>
            <a:off x="9452255" y="485437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검정색이고 </a:t>
            </a:r>
            <a:endParaRPr lang="en-US" altLang="ko-KR" dirty="0"/>
          </a:p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7500DA3-0687-474A-8F41-62B1C920C37C}"/>
              </a:ext>
            </a:extLst>
          </p:cNvPr>
          <p:cNvCxnSpPr>
            <a:cxnSpLocks/>
          </p:cNvCxnSpPr>
          <p:nvPr/>
        </p:nvCxnSpPr>
        <p:spPr>
          <a:xfrm flipH="1" flipV="1">
            <a:off x="9274884" y="3762308"/>
            <a:ext cx="379970" cy="5014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1559C0-A848-42B9-A953-D59BB50F8FB8}"/>
              </a:ext>
            </a:extLst>
          </p:cNvPr>
          <p:cNvSpPr txBox="1"/>
          <p:nvPr/>
        </p:nvSpPr>
        <p:spPr>
          <a:xfrm>
            <a:off x="9561374" y="409606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 아니고 </a:t>
            </a:r>
            <a:endParaRPr lang="en-US" altLang="ko-KR" dirty="0"/>
          </a:p>
          <a:p>
            <a:r>
              <a:rPr lang="ko-KR" altLang="en-US" dirty="0"/>
              <a:t>눈이 검정색이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29493E-ED28-418D-B0D7-6751B0941FC3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39BF073-7B59-40E8-B534-D2F806BB042F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2813A70-917E-43A9-A668-9513BFD6C8D3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02EFED1-A987-4CEE-87BA-9C7C28ED3341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324610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치와와 성격과 특징, 단모치와와 손질법과 기르는법">
            <a:extLst>
              <a:ext uri="{FF2B5EF4-FFF2-40B4-BE49-F238E27FC236}">
                <a16:creationId xmlns:a16="http://schemas.microsoft.com/office/drawing/2014/main" id="{F990C996-DE0F-4575-947D-0F275AC2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41" y="461125"/>
            <a:ext cx="1796196" cy="155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for post">
            <a:extLst>
              <a:ext uri="{FF2B5EF4-FFF2-40B4-BE49-F238E27FC236}">
                <a16:creationId xmlns:a16="http://schemas.microsoft.com/office/drawing/2014/main" id="{6C5832E8-B652-4CDF-B93E-988688B7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173" y="605386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로미(장모치와와)">
            <a:extLst>
              <a:ext uri="{FF2B5EF4-FFF2-40B4-BE49-F238E27FC236}">
                <a16:creationId xmlns:a16="http://schemas.microsoft.com/office/drawing/2014/main" id="{BC1A1B1F-7619-472A-9CE8-D61F44042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49" y="27316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털이 없는 치와와발 5 개월 입석 흰색 배경 0명에 대한 스톡 사진 및 기타 이미지 - iStock">
            <a:extLst>
              <a:ext uri="{FF2B5EF4-FFF2-40B4-BE49-F238E27FC236}">
                <a16:creationId xmlns:a16="http://schemas.microsoft.com/office/drawing/2014/main" id="{1628B5F8-FAF6-4315-B076-1302A388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01" y="264926"/>
            <a:ext cx="1615729" cy="223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치와와 성격과 특성 장모 치와와 알아보아요. : 네이버 블로그">
            <a:extLst>
              <a:ext uri="{FF2B5EF4-FFF2-40B4-BE49-F238E27FC236}">
                <a16:creationId xmlns:a16="http://schemas.microsoft.com/office/drawing/2014/main" id="{65D8CD53-BFF6-4436-96F7-CEE755783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45" y="3201985"/>
            <a:ext cx="1935464" cy="167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허스키! 행복하자~ 아프지말고!">
            <a:extLst>
              <a:ext uri="{FF2B5EF4-FFF2-40B4-BE49-F238E27FC236}">
                <a16:creationId xmlns:a16="http://schemas.microsoft.com/office/drawing/2014/main" id="{4BC32C8A-7D69-4633-9E43-D48CC86C7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64" y="4426593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773A19-A100-4BB8-8A2C-C4F19727DD7F}"/>
              </a:ext>
            </a:extLst>
          </p:cNvPr>
          <p:cNvSpPr txBox="1"/>
          <p:nvPr/>
        </p:nvSpPr>
        <p:spPr>
          <a:xfrm>
            <a:off x="8350898" y="4869376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?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F90D-2C67-4AAD-96CA-A522BC5A5FEE}"/>
              </a:ext>
            </a:extLst>
          </p:cNvPr>
          <p:cNvSpPr txBox="1"/>
          <p:nvPr/>
        </p:nvSpPr>
        <p:spPr>
          <a:xfrm>
            <a:off x="3115141" y="5177152"/>
            <a:ext cx="361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치와와 사진만으로</a:t>
            </a:r>
            <a:endParaRPr lang="en-US" altLang="ko-KR" dirty="0"/>
          </a:p>
          <a:p>
            <a:pPr algn="ctr"/>
            <a:r>
              <a:rPr lang="ko-KR" altLang="en-US" dirty="0"/>
              <a:t>개를 판단하는 모델을 만들면</a:t>
            </a:r>
            <a:endParaRPr lang="en-US" altLang="ko-KR" dirty="0"/>
          </a:p>
          <a:p>
            <a:pPr algn="ctr"/>
            <a:r>
              <a:rPr lang="ko-KR" altLang="en-US" dirty="0"/>
              <a:t>허스키 사진을 판단할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7134ACF-F5DA-4130-9E3D-5EE61D23AC96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B99F69-D2E5-4E63-BDB8-9331CACA1973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7EB952A-4828-4860-B050-EC0C4C1F71D6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10088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강아지종류]101마리 달마시안의 점박이 강아지 달마시안! : 네이버 블로그">
            <a:extLst>
              <a:ext uri="{FF2B5EF4-FFF2-40B4-BE49-F238E27FC236}">
                <a16:creationId xmlns:a16="http://schemas.microsoft.com/office/drawing/2014/main" id="{3DCD93CF-DC66-46A3-A45A-6DAF7A81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55" y="123719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마켓 - 기타강아지패션용품">
            <a:extLst>
              <a:ext uri="{FF2B5EF4-FFF2-40B4-BE49-F238E27FC236}">
                <a16:creationId xmlns:a16="http://schemas.microsoft.com/office/drawing/2014/main" id="{8E6998AB-DB09-45FB-BFD6-D724B503F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821" y="3345747"/>
            <a:ext cx="2290828" cy="22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Image for post">
            <a:extLst>
              <a:ext uri="{FF2B5EF4-FFF2-40B4-BE49-F238E27FC236}">
                <a16:creationId xmlns:a16="http://schemas.microsoft.com/office/drawing/2014/main" id="{2E2532E4-F18D-4211-87E3-133BA2BA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70" y="1539444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D248A62-E3A0-4794-87F3-FA999895492F}"/>
              </a:ext>
            </a:extLst>
          </p:cNvPr>
          <p:cNvCxnSpPr>
            <a:cxnSpLocks/>
          </p:cNvCxnSpPr>
          <p:nvPr/>
        </p:nvCxnSpPr>
        <p:spPr>
          <a:xfrm>
            <a:off x="7655578" y="1549875"/>
            <a:ext cx="280087" cy="9448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31BC463-CED3-40E3-A3B5-F5B72EE3B1D1}"/>
              </a:ext>
            </a:extLst>
          </p:cNvPr>
          <p:cNvSpPr txBox="1"/>
          <p:nvPr/>
        </p:nvSpPr>
        <p:spPr>
          <a:xfrm>
            <a:off x="6822366" y="1138733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</a:t>
            </a:r>
            <a:r>
              <a:rPr lang="ko-KR" altLang="en-US" dirty="0" err="1"/>
              <a:t>삐죽한가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3F8B759-0E44-41FB-B08A-3E8D5BBEB29A}"/>
              </a:ext>
            </a:extLst>
          </p:cNvPr>
          <p:cNvCxnSpPr>
            <a:cxnSpLocks/>
          </p:cNvCxnSpPr>
          <p:nvPr/>
        </p:nvCxnSpPr>
        <p:spPr>
          <a:xfrm>
            <a:off x="6642324" y="1736840"/>
            <a:ext cx="1293341" cy="12109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01318E7-0252-4049-88FE-D42E435C1BD0}"/>
              </a:ext>
            </a:extLst>
          </p:cNvPr>
          <p:cNvSpPr txBox="1"/>
          <p:nvPr/>
        </p:nvSpPr>
        <p:spPr>
          <a:xfrm>
            <a:off x="5746209" y="145347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민무늬인가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080A15B-F72C-4A8D-9976-DD21CDD4D9A4}"/>
              </a:ext>
            </a:extLst>
          </p:cNvPr>
          <p:cNvCxnSpPr>
            <a:cxnSpLocks/>
          </p:cNvCxnSpPr>
          <p:nvPr/>
        </p:nvCxnSpPr>
        <p:spPr>
          <a:xfrm flipH="1">
            <a:off x="9237244" y="1420525"/>
            <a:ext cx="548961" cy="6017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63B6713-59F4-47C2-9AEF-D22AFF6FD6AF}"/>
              </a:ext>
            </a:extLst>
          </p:cNvPr>
          <p:cNvSpPr txBox="1"/>
          <p:nvPr/>
        </p:nvSpPr>
        <p:spPr>
          <a:xfrm>
            <a:off x="8437714" y="965225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삐죽하면서 </a:t>
            </a:r>
            <a:r>
              <a:rPr lang="ko-KR" altLang="en-US" dirty="0" err="1"/>
              <a:t>민무늬</a:t>
            </a:r>
            <a:r>
              <a:rPr lang="ko-KR" altLang="en-US" dirty="0"/>
              <a:t> 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55B6235-8DBD-4F23-BA6C-3A148E88C12A}"/>
              </a:ext>
            </a:extLst>
          </p:cNvPr>
          <p:cNvCxnSpPr/>
          <p:nvPr/>
        </p:nvCxnSpPr>
        <p:spPr>
          <a:xfrm flipH="1">
            <a:off x="9237244" y="2128824"/>
            <a:ext cx="548961" cy="365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E98CD8B-46AB-4DBE-BAE7-721D1B96A7B0}"/>
              </a:ext>
            </a:extLst>
          </p:cNvPr>
          <p:cNvSpPr txBox="1"/>
          <p:nvPr/>
        </p:nvSpPr>
        <p:spPr>
          <a:xfrm>
            <a:off x="9649243" y="1602203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귀가 삐죽하지 않으면서</a:t>
            </a:r>
            <a:endParaRPr lang="en-US" altLang="ko-KR" dirty="0"/>
          </a:p>
          <a:p>
            <a:r>
              <a:rPr lang="ko-KR" altLang="en-US" dirty="0"/>
              <a:t>민무늬가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E464F5-5A56-419B-857A-DDC2C34C37D7}"/>
              </a:ext>
            </a:extLst>
          </p:cNvPr>
          <p:cNvSpPr txBox="1"/>
          <p:nvPr/>
        </p:nvSpPr>
        <p:spPr>
          <a:xfrm>
            <a:off x="5287317" y="12688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14BB94-3A89-4254-A32A-463291EF7DA7}"/>
              </a:ext>
            </a:extLst>
          </p:cNvPr>
          <p:cNvSpPr txBox="1"/>
          <p:nvPr/>
        </p:nvSpPr>
        <p:spPr>
          <a:xfrm>
            <a:off x="5231714" y="33457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617C572-FE59-446A-9DB2-0BCC51FD284A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39F8E5A-3904-4EE8-805E-77CF31727456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918B7F5-57C4-4CC8-BCA3-8ADE52878E4C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203F12-805A-48D4-9A1E-D02EC129EC9E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544541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Image for post">
            <a:extLst>
              <a:ext uri="{FF2B5EF4-FFF2-40B4-BE49-F238E27FC236}">
                <a16:creationId xmlns:a16="http://schemas.microsoft.com/office/drawing/2014/main" id="{87139BFC-E9F0-4315-B160-311400CB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50" y="703087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EAAB6A-DD31-42BC-B1E8-27DAEAAF47FF}"/>
              </a:ext>
            </a:extLst>
          </p:cNvPr>
          <p:cNvCxnSpPr>
            <a:cxnSpLocks/>
          </p:cNvCxnSpPr>
          <p:nvPr/>
        </p:nvCxnSpPr>
        <p:spPr>
          <a:xfrm flipV="1">
            <a:off x="6638604" y="3198840"/>
            <a:ext cx="1293341" cy="1115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A9FE4-C696-418E-8707-754D48D04227}"/>
              </a:ext>
            </a:extLst>
          </p:cNvPr>
          <p:cNvSpPr txBox="1"/>
          <p:nvPr/>
        </p:nvSpPr>
        <p:spPr>
          <a:xfrm>
            <a:off x="5470779" y="426852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F85500-BDB4-44BE-8F9B-7A31710DD762}"/>
              </a:ext>
            </a:extLst>
          </p:cNvPr>
          <p:cNvCxnSpPr>
            <a:cxnSpLocks/>
          </p:cNvCxnSpPr>
          <p:nvPr/>
        </p:nvCxnSpPr>
        <p:spPr>
          <a:xfrm flipV="1">
            <a:off x="6786947" y="3706588"/>
            <a:ext cx="1144998" cy="1520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513790-1153-49FE-BFD8-EA8274F2E43A}"/>
              </a:ext>
            </a:extLst>
          </p:cNvPr>
          <p:cNvSpPr txBox="1"/>
          <p:nvPr/>
        </p:nvSpPr>
        <p:spPr>
          <a:xfrm>
            <a:off x="5633776" y="5200261"/>
            <a:ext cx="19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45E5506-AE16-42F6-9C47-4B2AE0DBCF84}"/>
              </a:ext>
            </a:extLst>
          </p:cNvPr>
          <p:cNvCxnSpPr>
            <a:cxnSpLocks/>
          </p:cNvCxnSpPr>
          <p:nvPr/>
        </p:nvCxnSpPr>
        <p:spPr>
          <a:xfrm flipH="1" flipV="1">
            <a:off x="9224354" y="4184057"/>
            <a:ext cx="301011" cy="5409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19CE5A-F750-464E-8D5A-187F4C81B019}"/>
              </a:ext>
            </a:extLst>
          </p:cNvPr>
          <p:cNvSpPr txBox="1"/>
          <p:nvPr/>
        </p:nvSpPr>
        <p:spPr>
          <a:xfrm>
            <a:off x="9442924" y="4749844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검정색이고 </a:t>
            </a:r>
            <a:endParaRPr lang="en-US" altLang="ko-KR" dirty="0"/>
          </a:p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64CB987-0535-4752-8CEA-0ECAE91B8E57}"/>
              </a:ext>
            </a:extLst>
          </p:cNvPr>
          <p:cNvCxnSpPr>
            <a:cxnSpLocks/>
          </p:cNvCxnSpPr>
          <p:nvPr/>
        </p:nvCxnSpPr>
        <p:spPr>
          <a:xfrm flipH="1" flipV="1">
            <a:off x="9265553" y="3657775"/>
            <a:ext cx="379970" cy="5014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79DECF-E4DC-4C24-9A08-062C29E167A1}"/>
              </a:ext>
            </a:extLst>
          </p:cNvPr>
          <p:cNvSpPr txBox="1"/>
          <p:nvPr/>
        </p:nvSpPr>
        <p:spPr>
          <a:xfrm>
            <a:off x="9552043" y="3991529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 아니고 </a:t>
            </a:r>
            <a:endParaRPr lang="en-US" altLang="ko-KR" dirty="0"/>
          </a:p>
          <a:p>
            <a:r>
              <a:rPr lang="ko-KR" altLang="en-US" dirty="0"/>
              <a:t>눈이 검정색이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218" name="Picture 2" descr="초고화질백호사진입니다. (폰배경으로쓰세요) | 짤방-이전자료5 | 일베저장소">
            <a:extLst>
              <a:ext uri="{FF2B5EF4-FFF2-40B4-BE49-F238E27FC236}">
                <a16:creationId xmlns:a16="http://schemas.microsoft.com/office/drawing/2014/main" id="{7D71E144-8C25-4715-AF66-F32A1493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94" y="588791"/>
            <a:ext cx="1938478" cy="334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인종별 피지컬 특징: 흑인 [상동피티/상동PT/헬스/운동] : 네이버 블로그">
            <a:extLst>
              <a:ext uri="{FF2B5EF4-FFF2-40B4-BE49-F238E27FC236}">
                <a16:creationId xmlns:a16="http://schemas.microsoft.com/office/drawing/2014/main" id="{ED488FE8-2999-463E-BD65-3BD45177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56" y="4331330"/>
            <a:ext cx="2228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C0DB24-EED1-456F-BB30-BFF0B145B171}"/>
              </a:ext>
            </a:extLst>
          </p:cNvPr>
          <p:cNvSpPr txBox="1"/>
          <p:nvPr/>
        </p:nvSpPr>
        <p:spPr>
          <a:xfrm>
            <a:off x="4848138" y="6446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38F8A-4BD6-4D44-87FC-CAA7FC067C39}"/>
              </a:ext>
            </a:extLst>
          </p:cNvPr>
          <p:cNvSpPr txBox="1"/>
          <p:nvPr/>
        </p:nvSpPr>
        <p:spPr>
          <a:xfrm>
            <a:off x="5065062" y="43700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4E8B46-5C37-4F78-B616-191E36A81E86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CB3FA11-349D-407F-92BE-5395845BE40C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6739667-8EE6-479B-A9BC-CA2FC548B99E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4A4F426-02B4-44DD-BB27-999CB31326EF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3061639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Image for post">
            <a:extLst>
              <a:ext uri="{FF2B5EF4-FFF2-40B4-BE49-F238E27FC236}">
                <a16:creationId xmlns:a16="http://schemas.microsoft.com/office/drawing/2014/main" id="{87139BFC-E9F0-4315-B160-311400CB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50" y="703087"/>
            <a:ext cx="4469323" cy="377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EAAB6A-DD31-42BC-B1E8-27DAEAAF47FF}"/>
              </a:ext>
            </a:extLst>
          </p:cNvPr>
          <p:cNvCxnSpPr>
            <a:cxnSpLocks/>
          </p:cNvCxnSpPr>
          <p:nvPr/>
        </p:nvCxnSpPr>
        <p:spPr>
          <a:xfrm flipV="1">
            <a:off x="6638604" y="3198840"/>
            <a:ext cx="1293341" cy="11158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A9FE4-C696-418E-8707-754D48D04227}"/>
              </a:ext>
            </a:extLst>
          </p:cNvPr>
          <p:cNvSpPr txBox="1"/>
          <p:nvPr/>
        </p:nvSpPr>
        <p:spPr>
          <a:xfrm>
            <a:off x="5470779" y="426852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F85500-BDB4-44BE-8F9B-7A31710DD762}"/>
              </a:ext>
            </a:extLst>
          </p:cNvPr>
          <p:cNvCxnSpPr>
            <a:cxnSpLocks/>
          </p:cNvCxnSpPr>
          <p:nvPr/>
        </p:nvCxnSpPr>
        <p:spPr>
          <a:xfrm flipV="1">
            <a:off x="6786947" y="3706588"/>
            <a:ext cx="1144998" cy="15205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513790-1153-49FE-BFD8-EA8274F2E43A}"/>
              </a:ext>
            </a:extLst>
          </p:cNvPr>
          <p:cNvSpPr txBox="1"/>
          <p:nvPr/>
        </p:nvSpPr>
        <p:spPr>
          <a:xfrm>
            <a:off x="5633776" y="5200261"/>
            <a:ext cx="19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45E5506-AE16-42F6-9C47-4B2AE0DBCF84}"/>
              </a:ext>
            </a:extLst>
          </p:cNvPr>
          <p:cNvCxnSpPr>
            <a:cxnSpLocks/>
          </p:cNvCxnSpPr>
          <p:nvPr/>
        </p:nvCxnSpPr>
        <p:spPr>
          <a:xfrm flipH="1" flipV="1">
            <a:off x="9224354" y="4184057"/>
            <a:ext cx="301011" cy="5409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19CE5A-F750-464E-8D5A-187F4C81B019}"/>
              </a:ext>
            </a:extLst>
          </p:cNvPr>
          <p:cNvSpPr txBox="1"/>
          <p:nvPr/>
        </p:nvSpPr>
        <p:spPr>
          <a:xfrm>
            <a:off x="9442924" y="4749844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검정색이고 </a:t>
            </a:r>
            <a:endParaRPr lang="en-US" altLang="ko-KR" dirty="0"/>
          </a:p>
          <a:p>
            <a:r>
              <a:rPr lang="ko-KR" altLang="en-US" dirty="0"/>
              <a:t>눈이 검정색인가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64CB987-0535-4752-8CEA-0ECAE91B8E57}"/>
              </a:ext>
            </a:extLst>
          </p:cNvPr>
          <p:cNvCxnSpPr>
            <a:cxnSpLocks/>
          </p:cNvCxnSpPr>
          <p:nvPr/>
        </p:nvCxnSpPr>
        <p:spPr>
          <a:xfrm flipH="1" flipV="1">
            <a:off x="9265553" y="3657775"/>
            <a:ext cx="379970" cy="5014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79DECF-E4DC-4C24-9A08-062C29E167A1}"/>
              </a:ext>
            </a:extLst>
          </p:cNvPr>
          <p:cNvSpPr txBox="1"/>
          <p:nvPr/>
        </p:nvSpPr>
        <p:spPr>
          <a:xfrm>
            <a:off x="9552043" y="3991529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코가 검정색이 아니고 </a:t>
            </a:r>
            <a:endParaRPr lang="en-US" altLang="ko-KR" dirty="0"/>
          </a:p>
          <a:p>
            <a:r>
              <a:rPr lang="ko-KR" altLang="en-US" dirty="0"/>
              <a:t>눈이 검정색이 아닌가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218" name="Picture 2" descr="초고화질백호사진입니다. (폰배경으로쓰세요) | 짤방-이전자료5 | 일베저장소">
            <a:extLst>
              <a:ext uri="{FF2B5EF4-FFF2-40B4-BE49-F238E27FC236}">
                <a16:creationId xmlns:a16="http://schemas.microsoft.com/office/drawing/2014/main" id="{7D71E144-8C25-4715-AF66-F32A1493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94" y="588791"/>
            <a:ext cx="1938478" cy="334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인종별 피지컬 특징: 흑인 [상동피티/상동PT/헬스/운동] : 네이버 블로그">
            <a:extLst>
              <a:ext uri="{FF2B5EF4-FFF2-40B4-BE49-F238E27FC236}">
                <a16:creationId xmlns:a16="http://schemas.microsoft.com/office/drawing/2014/main" id="{ED488FE8-2999-463E-BD65-3BD45177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56" y="4331330"/>
            <a:ext cx="2228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C0DB24-EED1-456F-BB30-BFF0B145B171}"/>
              </a:ext>
            </a:extLst>
          </p:cNvPr>
          <p:cNvSpPr txBox="1"/>
          <p:nvPr/>
        </p:nvSpPr>
        <p:spPr>
          <a:xfrm>
            <a:off x="4848138" y="6446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38F8A-4BD6-4D44-87FC-CAA7FC067C39}"/>
              </a:ext>
            </a:extLst>
          </p:cNvPr>
          <p:cNvSpPr txBox="1"/>
          <p:nvPr/>
        </p:nvSpPr>
        <p:spPr>
          <a:xfrm>
            <a:off x="5065062" y="43700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7DF887-7387-49BC-BA0C-C74BEF588CEA}"/>
              </a:ext>
            </a:extLst>
          </p:cNvPr>
          <p:cNvCxnSpPr/>
          <p:nvPr/>
        </p:nvCxnSpPr>
        <p:spPr>
          <a:xfrm flipH="1">
            <a:off x="8875925" y="3808291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56C6D9-4611-41EE-91B2-28A53BAD0B25}"/>
              </a:ext>
            </a:extLst>
          </p:cNvPr>
          <p:cNvCxnSpPr>
            <a:cxnSpLocks/>
          </p:cNvCxnSpPr>
          <p:nvPr/>
        </p:nvCxnSpPr>
        <p:spPr>
          <a:xfrm>
            <a:off x="8875924" y="3808291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83E991-9BC2-48C2-92DF-A97EF962D817}"/>
              </a:ext>
            </a:extLst>
          </p:cNvPr>
          <p:cNvCxnSpPr/>
          <p:nvPr/>
        </p:nvCxnSpPr>
        <p:spPr>
          <a:xfrm flipH="1">
            <a:off x="8847186" y="3342368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EC4AA5-BE53-4360-9138-BD92E2A7CE39}"/>
              </a:ext>
            </a:extLst>
          </p:cNvPr>
          <p:cNvCxnSpPr>
            <a:cxnSpLocks/>
          </p:cNvCxnSpPr>
          <p:nvPr/>
        </p:nvCxnSpPr>
        <p:spPr>
          <a:xfrm>
            <a:off x="8847185" y="3342368"/>
            <a:ext cx="475861" cy="48029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648718-C772-481B-94D2-E9932277DA3B}"/>
              </a:ext>
            </a:extLst>
          </p:cNvPr>
          <p:cNvSpPr txBox="1"/>
          <p:nvPr/>
        </p:nvSpPr>
        <p:spPr>
          <a:xfrm>
            <a:off x="7916106" y="4209670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Dropout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3F01FA-DB3C-46A6-A38F-5AA67C31B04D}"/>
              </a:ext>
            </a:extLst>
          </p:cNvPr>
          <p:cNvSpPr txBox="1"/>
          <p:nvPr/>
        </p:nvSpPr>
        <p:spPr>
          <a:xfrm>
            <a:off x="6844052" y="5746310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호랑이인지 개인지 판단하는 모델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641749B-55E9-4778-AA92-4532BE058E0E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66F8FFF-5011-4BD0-9013-9963192A5271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1127584-8BC4-42DD-B2EA-BCD935A36309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74987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tatic.packt-cdn.com/products/9781789138139/graphics/57b07b69-9550-4cda-a798-0578c8e30c74.png">
            <a:extLst>
              <a:ext uri="{FF2B5EF4-FFF2-40B4-BE49-F238E27FC236}">
                <a16:creationId xmlns:a16="http://schemas.microsoft.com/office/drawing/2014/main" id="{283DED1E-462E-4826-967E-3068F826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01" y="3506022"/>
            <a:ext cx="7846078" cy="295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for post">
            <a:extLst>
              <a:ext uri="{FF2B5EF4-FFF2-40B4-BE49-F238E27FC236}">
                <a16:creationId xmlns:a16="http://schemas.microsoft.com/office/drawing/2014/main" id="{58B5FB9A-768B-4945-90FD-C63D771EA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72" y="149177"/>
            <a:ext cx="3787757" cy="320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024491-8E78-4A43-9B00-BE93D08BCC14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E6A2C22-D6CA-4D54-AB36-AEA5BA4D56B7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14F4A5F-2946-4845-B2E4-8947C2BAABB8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74241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4CBA79-3D40-41EF-9CD4-7ACAE541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14" y="854819"/>
            <a:ext cx="3600852" cy="48169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812605-7846-4DCF-97CB-BF49EB7D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559" y="854819"/>
            <a:ext cx="3600851" cy="4819286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DD3EFCF-B75E-43B8-A1CF-0F6727126410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2B3B88-2E02-4153-B085-DA2C3493A4B7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4FD039-AD0E-4632-9A59-64C3C36A8A1B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427921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nvolutional neural network Very-large-scale integration AlexNet  Handwriting recognition Artificial neural network, Energy Conversion  Efficiency, text, plan, engineering png | PNGWing">
            <a:extLst>
              <a:ext uri="{FF2B5EF4-FFF2-40B4-BE49-F238E27FC236}">
                <a16:creationId xmlns:a16="http://schemas.microsoft.com/office/drawing/2014/main" id="{99119603-C87A-4619-8906-AF9D9847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532" y="1026367"/>
            <a:ext cx="7108107" cy="43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AE58EF-C645-4C5D-94C7-2AD13CD89FC8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CC17D4-E9DE-4EE2-ACB7-6CE6091BF413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00C31A9-FE79-4AF2-970A-52D4E382D4DC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1971442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N(Generative Adversarial Network)">
            <a:extLst>
              <a:ext uri="{FF2B5EF4-FFF2-40B4-BE49-F238E27FC236}">
                <a16:creationId xmlns:a16="http://schemas.microsoft.com/office/drawing/2014/main" id="{BE27CF84-D525-465B-924F-06645CB75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77" y="182661"/>
            <a:ext cx="6545133" cy="28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N 모델의 이해와 구현">
            <a:extLst>
              <a:ext uri="{FF2B5EF4-FFF2-40B4-BE49-F238E27FC236}">
                <a16:creationId xmlns:a16="http://schemas.microsoft.com/office/drawing/2014/main" id="{B414B632-2748-4EEA-B888-F8AB7AE7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00" y="3529208"/>
            <a:ext cx="5497286" cy="275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E686CC9-1B3A-4E18-9D5F-34EC572BEB3B}"/>
              </a:ext>
            </a:extLst>
          </p:cNvPr>
          <p:cNvSpPr/>
          <p:nvPr/>
        </p:nvSpPr>
        <p:spPr>
          <a:xfrm>
            <a:off x="483184" y="2877635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2F6EA96-EA2F-488A-B555-10B453987D84}"/>
              </a:ext>
            </a:extLst>
          </p:cNvPr>
          <p:cNvSpPr/>
          <p:nvPr/>
        </p:nvSpPr>
        <p:spPr>
          <a:xfrm>
            <a:off x="483183" y="4158638"/>
            <a:ext cx="193546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947F858-197A-426A-B4FE-F569B9F41CD7}"/>
              </a:ext>
            </a:extLst>
          </p:cNvPr>
          <p:cNvSpPr/>
          <p:nvPr/>
        </p:nvSpPr>
        <p:spPr>
          <a:xfrm>
            <a:off x="483186" y="1406589"/>
            <a:ext cx="1935462" cy="8902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14078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6848960-7B9F-4C25-A67A-12243A98FBC5}"/>
              </a:ext>
            </a:extLst>
          </p:cNvPr>
          <p:cNvSpPr/>
          <p:nvPr/>
        </p:nvSpPr>
        <p:spPr>
          <a:xfrm>
            <a:off x="554171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Supervised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0B5307-AE01-4C56-A86A-ACE5BE71CF10}"/>
              </a:ext>
            </a:extLst>
          </p:cNvPr>
          <p:cNvSpPr/>
          <p:nvPr/>
        </p:nvSpPr>
        <p:spPr>
          <a:xfrm>
            <a:off x="2880242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Unsupervised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7A64083-7776-4161-8747-0754F9B3A41B}"/>
              </a:ext>
            </a:extLst>
          </p:cNvPr>
          <p:cNvSpPr/>
          <p:nvPr/>
        </p:nvSpPr>
        <p:spPr>
          <a:xfrm>
            <a:off x="5206313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736FDB9-9363-4BF4-BEEA-1C7B2E53E0EA}"/>
              </a:ext>
            </a:extLst>
          </p:cNvPr>
          <p:cNvSpPr/>
          <p:nvPr/>
        </p:nvSpPr>
        <p:spPr>
          <a:xfrm>
            <a:off x="7532384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A527324-2683-43F2-BB3B-EDF37573EA26}"/>
              </a:ext>
            </a:extLst>
          </p:cNvPr>
          <p:cNvSpPr/>
          <p:nvPr/>
        </p:nvSpPr>
        <p:spPr>
          <a:xfrm>
            <a:off x="9858455" y="398504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285285-0CC0-4122-874F-D670B2227452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5400000">
            <a:off x="1557130" y="3208634"/>
            <a:ext cx="663145" cy="88968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D5C8D42-7DD9-4A73-8264-787DD51E8D51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16200000" flipH="1">
            <a:off x="2720165" y="2935285"/>
            <a:ext cx="663145" cy="143638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7A5C8E7-3FF4-4BD9-8963-8E55F84F29B0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16200000" flipH="1">
            <a:off x="3883200" y="1772249"/>
            <a:ext cx="663144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AD02F7B-4464-4D3E-BA46-208FCB5F404C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16200000" flipH="1">
            <a:off x="5046236" y="609214"/>
            <a:ext cx="663144" cy="608852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A284117-7AAB-4FB3-9577-E8D0775A3326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6209272" y="-553823"/>
            <a:ext cx="663143" cy="841459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5002598"/>
            <a:ext cx="575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 탐지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Clustering),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(Unsupervised,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Clustrering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Regression)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48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D3920C8-A755-499F-8B11-02B5DF673570}"/>
              </a:ext>
            </a:extLst>
          </p:cNvPr>
          <p:cNvSpPr txBox="1"/>
          <p:nvPr/>
        </p:nvSpPr>
        <p:spPr>
          <a:xfrm>
            <a:off x="3471512" y="4448769"/>
            <a:ext cx="211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2W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분기 내용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Review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9DD1F64-B3CC-4600-93F7-77077FC11918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2342875" y="4771935"/>
            <a:ext cx="1128637" cy="807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BE06180-AF4C-4821-963E-E7851F2A82C7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A598BA7-FE55-48A9-B333-9427B85F5596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01D261-30D8-46B0-9850-2E868BAFD3EC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83B244C-454E-424C-B506-8F44396AE309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4559C95-006F-4840-ACC7-235B2645ADD0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2571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073F29A-7E44-4FDA-A267-8ABA2B012FC3}"/>
              </a:ext>
            </a:extLst>
          </p:cNvPr>
          <p:cNvSpPr/>
          <p:nvPr/>
        </p:nvSpPr>
        <p:spPr>
          <a:xfrm>
            <a:off x="7110913" y="3559059"/>
            <a:ext cx="198944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 function,</a:t>
            </a:r>
            <a:br>
              <a:rPr lang="en-US" altLang="ko-KR" dirty="0"/>
            </a:br>
            <a:r>
              <a:rPr lang="en-US" altLang="ko-KR" dirty="0"/>
              <a:t>epsilon, </a:t>
            </a:r>
            <a:r>
              <a:rPr lang="en-US" altLang="ko-KR" dirty="0" err="1"/>
              <a:t>lambd</a:t>
            </a:r>
            <a:endParaRPr lang="en-US" altLang="ko-K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05B520-9D95-4C14-995B-3E80A725F7FD}"/>
              </a:ext>
            </a:extLst>
          </p:cNvPr>
          <p:cNvSpPr txBox="1"/>
          <p:nvPr/>
        </p:nvSpPr>
        <p:spPr>
          <a:xfrm>
            <a:off x="15887404" y="2044025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9DDFCB-2EA4-49FB-9BD8-BFC0BA04BE35}"/>
              </a:ext>
            </a:extLst>
          </p:cNvPr>
          <p:cNvSpPr txBox="1"/>
          <p:nvPr/>
        </p:nvSpPr>
        <p:spPr>
          <a:xfrm>
            <a:off x="15887403" y="3193205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95E720-7DED-49C6-84FA-2BDC39DE8CC3}"/>
              </a:ext>
            </a:extLst>
          </p:cNvPr>
          <p:cNvSpPr txBox="1"/>
          <p:nvPr/>
        </p:nvSpPr>
        <p:spPr>
          <a:xfrm>
            <a:off x="15887403" y="4371227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Week</a:t>
            </a:r>
            <a:endParaRPr lang="ko-KR" altLang="en-US" dirty="0"/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0B80DF1C-7B74-48B1-8DDC-2505ED82C085}"/>
              </a:ext>
            </a:extLst>
          </p:cNvPr>
          <p:cNvCxnSpPr>
            <a:cxnSpLocks/>
            <a:stCxn id="28" idx="3"/>
            <a:endCxn id="65" idx="1"/>
          </p:cNvCxnSpPr>
          <p:nvPr/>
        </p:nvCxnSpPr>
        <p:spPr>
          <a:xfrm flipV="1">
            <a:off x="2342875" y="3909169"/>
            <a:ext cx="1471242" cy="227127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AB72ADEC-BCCC-4324-9D0F-EBC96F687AF3}"/>
              </a:ext>
            </a:extLst>
          </p:cNvPr>
          <p:cNvCxnSpPr>
            <a:cxnSpLocks/>
            <a:stCxn id="28" idx="3"/>
            <a:endCxn id="64" idx="1"/>
          </p:cNvCxnSpPr>
          <p:nvPr/>
        </p:nvCxnSpPr>
        <p:spPr>
          <a:xfrm flipV="1">
            <a:off x="2342875" y="2781820"/>
            <a:ext cx="1471241" cy="3398619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79C2328-5CF3-4A1D-A774-F31C06C5CF9E}"/>
              </a:ext>
            </a:extLst>
          </p:cNvPr>
          <p:cNvCxnSpPr>
            <a:cxnSpLocks/>
            <a:stCxn id="28" idx="3"/>
            <a:endCxn id="66" idx="1"/>
          </p:cNvCxnSpPr>
          <p:nvPr/>
        </p:nvCxnSpPr>
        <p:spPr>
          <a:xfrm flipV="1">
            <a:off x="2342875" y="1646185"/>
            <a:ext cx="1471241" cy="453425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464BB66-F2B2-43FA-931C-0527C9DB9530}"/>
              </a:ext>
            </a:extLst>
          </p:cNvPr>
          <p:cNvCxnSpPr>
            <a:cxnSpLocks/>
            <a:stCxn id="28" idx="3"/>
            <a:endCxn id="119" idx="1"/>
          </p:cNvCxnSpPr>
          <p:nvPr/>
        </p:nvCxnSpPr>
        <p:spPr>
          <a:xfrm>
            <a:off x="2342875" y="6180439"/>
            <a:ext cx="1471241" cy="1270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FAB2FE7-5881-422A-A124-A3766CB8ADDD}"/>
              </a:ext>
            </a:extLst>
          </p:cNvPr>
          <p:cNvCxnSpPr>
            <a:cxnSpLocks/>
            <a:stCxn id="28" idx="3"/>
            <a:endCxn id="67" idx="1"/>
          </p:cNvCxnSpPr>
          <p:nvPr/>
        </p:nvCxnSpPr>
        <p:spPr>
          <a:xfrm flipV="1">
            <a:off x="2342875" y="510550"/>
            <a:ext cx="1471241" cy="566988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92B1A1-4645-4A2B-A9DD-1DC27239A224}"/>
              </a:ext>
            </a:extLst>
          </p:cNvPr>
          <p:cNvSpPr/>
          <p:nvPr/>
        </p:nvSpPr>
        <p:spPr>
          <a:xfrm>
            <a:off x="3814116" y="2431711"/>
            <a:ext cx="203804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Dimension Movement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30FF61E-DC3B-402F-8D35-41DDC182A455}"/>
              </a:ext>
            </a:extLst>
          </p:cNvPr>
          <p:cNvSpPr/>
          <p:nvPr/>
        </p:nvSpPr>
        <p:spPr>
          <a:xfrm>
            <a:off x="3814117" y="3559060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GridWorld</a:t>
            </a:r>
            <a:endParaRPr lang="en-US" altLang="ko-KR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1003003-E3D2-4AC0-80A6-95E06298DA94}"/>
              </a:ext>
            </a:extLst>
          </p:cNvPr>
          <p:cNvSpPr/>
          <p:nvPr/>
        </p:nvSpPr>
        <p:spPr>
          <a:xfrm>
            <a:off x="3814116" y="1296076"/>
            <a:ext cx="203804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One Dimension Movement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B402FBF-48F0-4372-87C2-222DAB26A5D0}"/>
              </a:ext>
            </a:extLst>
          </p:cNvPr>
          <p:cNvSpPr/>
          <p:nvPr/>
        </p:nvSpPr>
        <p:spPr>
          <a:xfrm>
            <a:off x="3814116" y="160441"/>
            <a:ext cx="203804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80BD55-07DA-4E94-9134-271E000FEF79}"/>
              </a:ext>
            </a:extLst>
          </p:cNvPr>
          <p:cNvSpPr/>
          <p:nvPr/>
        </p:nvSpPr>
        <p:spPr>
          <a:xfrm>
            <a:off x="3814117" y="4694695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Ray Observation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C5B79E5-BB6D-4E65-AA97-A292FA32A38B}"/>
              </a:ext>
            </a:extLst>
          </p:cNvPr>
          <p:cNvCxnSpPr>
            <a:cxnSpLocks/>
            <a:stCxn id="65" idx="3"/>
            <a:endCxn id="29" idx="1"/>
          </p:cNvCxnSpPr>
          <p:nvPr/>
        </p:nvCxnSpPr>
        <p:spPr>
          <a:xfrm flipV="1">
            <a:off x="5852159" y="3909168"/>
            <a:ext cx="1258754" cy="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74BB0D6-E2F8-4872-BA95-6135F244EB3B}"/>
              </a:ext>
            </a:extLst>
          </p:cNvPr>
          <p:cNvSpPr/>
          <p:nvPr/>
        </p:nvSpPr>
        <p:spPr>
          <a:xfrm>
            <a:off x="3814116" y="5830330"/>
            <a:ext cx="203804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 Project</a:t>
            </a: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E636C489-79FA-468F-B14C-3706324A878D}"/>
              </a:ext>
            </a:extLst>
          </p:cNvPr>
          <p:cNvCxnSpPr>
            <a:cxnSpLocks/>
            <a:stCxn id="28" idx="3"/>
            <a:endCxn id="68" idx="1"/>
          </p:cNvCxnSpPr>
          <p:nvPr/>
        </p:nvCxnSpPr>
        <p:spPr>
          <a:xfrm flipV="1">
            <a:off x="2342875" y="5044804"/>
            <a:ext cx="1471242" cy="11356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973D310-32FF-48AA-B9E1-8E560FA795D4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7044AAF-2427-40B2-9061-510683E1AD17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BF2E3E3-AEDC-412D-ACB5-FA1BE0B1EC85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B68AE8C-74C9-44EC-BEA4-4FD1B6609FA9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A99D747-201D-4751-A445-596386282C8F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0700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3564919"/>
            <a:ext cx="575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스팸메일을 찾기 위한 자료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시스템을 구성하기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책정을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자율주행 자동차가 길을 찾기 위한 자료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체스게임을 하기위한 자료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0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hat Does Diamond Carat Mean? | What is a Carat? | Shining Diamonds">
            <a:extLst>
              <a:ext uri="{FF2B5EF4-FFF2-40B4-BE49-F238E27FC236}">
                <a16:creationId xmlns:a16="http://schemas.microsoft.com/office/drawing/2014/main" id="{EE8457A1-64D5-487E-9D31-7E856FAF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7" y="4195122"/>
            <a:ext cx="3197679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1 carat diamond price for 1 ct diamond rings?">
            <a:extLst>
              <a:ext uri="{FF2B5EF4-FFF2-40B4-BE49-F238E27FC236}">
                <a16:creationId xmlns:a16="http://schemas.microsoft.com/office/drawing/2014/main" id="{E263CA35-3D22-45CD-88CB-771171AE6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484" y="4057650"/>
            <a:ext cx="25622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 Color Diamonds - Are They Good Enough For Engagement Rings?">
            <a:extLst>
              <a:ext uri="{FF2B5EF4-FFF2-40B4-BE49-F238E27FC236}">
                <a16:creationId xmlns:a16="http://schemas.microsoft.com/office/drawing/2014/main" id="{058C380C-1EE2-4F6D-83E2-ADDCD7D50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096" y="1888530"/>
            <a:ext cx="3621203" cy="48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9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Representation &amp; Reasoning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24시간 후 계정 종료?… 네이버 사칭 스팸 메일 '사용자 혼란' | Save Internet 뉴데일리">
            <a:extLst>
              <a:ext uri="{FF2B5EF4-FFF2-40B4-BE49-F238E27FC236}">
                <a16:creationId xmlns:a16="http://schemas.microsoft.com/office/drawing/2014/main" id="{A7EA17AE-DC19-4C14-BAD2-F179E740C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3" y="3850935"/>
            <a:ext cx="48768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요즘 오는 각종 스팸 메일 종류 - 뽐뿌:자유게시판">
            <a:extLst>
              <a:ext uri="{FF2B5EF4-FFF2-40B4-BE49-F238E27FC236}">
                <a16:creationId xmlns:a16="http://schemas.microsoft.com/office/drawing/2014/main" id="{3C732F10-32D9-43C7-921F-AF2043AE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687" y="3669959"/>
            <a:ext cx="4000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3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922C711-44E5-4300-99F4-F47907348B54}"/>
              </a:ext>
            </a:extLst>
          </p:cNvPr>
          <p:cNvSpPr/>
          <p:nvPr/>
        </p:nvSpPr>
        <p:spPr>
          <a:xfrm>
            <a:off x="554171" y="97824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9A92BF-77DA-4577-8382-376287FAD647}"/>
              </a:ext>
            </a:extLst>
          </p:cNvPr>
          <p:cNvSpPr/>
          <p:nvPr/>
        </p:nvSpPr>
        <p:spPr>
          <a:xfrm>
            <a:off x="5206313" y="97823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Goal</a:t>
            </a:r>
            <a:br>
              <a:rPr lang="en-US" altLang="ko-KR" dirty="0"/>
            </a:br>
            <a:r>
              <a:rPr lang="en-US" altLang="ko-KR" dirty="0"/>
              <a:t>(What is ML?)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C690B43-4580-4556-B9F1-15557CCD48A8}"/>
              </a:ext>
            </a:extLst>
          </p:cNvPr>
          <p:cNvCxnSpPr>
            <a:cxnSpLocks/>
            <a:stCxn id="32" idx="3"/>
            <a:endCxn id="15" idx="1"/>
          </p:cNvCxnSpPr>
          <p:nvPr/>
        </p:nvCxnSpPr>
        <p:spPr>
          <a:xfrm flipV="1">
            <a:off x="2333545" y="1328348"/>
            <a:ext cx="2872768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6D199F-F837-4EFF-A021-96E412CE618A}"/>
              </a:ext>
            </a:extLst>
          </p:cNvPr>
          <p:cNvSpPr/>
          <p:nvPr/>
        </p:nvSpPr>
        <p:spPr>
          <a:xfrm>
            <a:off x="1443858" y="262168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Kind of ML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318F56-1E23-4EE5-A67D-62A56C2EE756}"/>
              </a:ext>
            </a:extLst>
          </p:cNvPr>
          <p:cNvSpPr/>
          <p:nvPr/>
        </p:nvSpPr>
        <p:spPr>
          <a:xfrm>
            <a:off x="8968770" y="2621688"/>
            <a:ext cx="1927655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Representation &amp; Reasoning</a:t>
            </a:r>
            <a:endParaRPr lang="en-US" altLang="ko-KR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6848960-7B9F-4C25-A67A-12243A98FBC5}"/>
              </a:ext>
            </a:extLst>
          </p:cNvPr>
          <p:cNvSpPr/>
          <p:nvPr/>
        </p:nvSpPr>
        <p:spPr>
          <a:xfrm>
            <a:off x="554171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Supervised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D0B5307-AE01-4C56-A86A-ACE5BE71CF10}"/>
              </a:ext>
            </a:extLst>
          </p:cNvPr>
          <p:cNvSpPr/>
          <p:nvPr/>
        </p:nvSpPr>
        <p:spPr>
          <a:xfrm>
            <a:off x="2880242" y="3985050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Unsupervised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7A64083-7776-4161-8747-0754F9B3A41B}"/>
              </a:ext>
            </a:extLst>
          </p:cNvPr>
          <p:cNvSpPr/>
          <p:nvPr/>
        </p:nvSpPr>
        <p:spPr>
          <a:xfrm>
            <a:off x="5206313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Reinforcement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736FDB9-9363-4BF4-BEEA-1C7B2E53E0EA}"/>
              </a:ext>
            </a:extLst>
          </p:cNvPr>
          <p:cNvSpPr/>
          <p:nvPr/>
        </p:nvSpPr>
        <p:spPr>
          <a:xfrm>
            <a:off x="7532384" y="398504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Regression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A527324-2683-43F2-BB3B-EDF37573EA26}"/>
              </a:ext>
            </a:extLst>
          </p:cNvPr>
          <p:cNvSpPr/>
          <p:nvPr/>
        </p:nvSpPr>
        <p:spPr>
          <a:xfrm>
            <a:off x="9858455" y="398504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Clustering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E8CFE1-E48B-4844-9082-AFAE1216D940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rot="5400000">
            <a:off x="3743157" y="268845"/>
            <a:ext cx="943232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C615304-600A-4320-90C6-DD19DA46F8B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7542683" y="231773"/>
            <a:ext cx="943232" cy="383659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9285285-0CC0-4122-874F-D670B2227452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5400000">
            <a:off x="1557130" y="3208634"/>
            <a:ext cx="663145" cy="88968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D5C8D42-7DD9-4A73-8264-787DD51E8D51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16200000" flipH="1">
            <a:off x="2720165" y="2935285"/>
            <a:ext cx="663145" cy="143638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7A5C8E7-3FF4-4BD9-8963-8E55F84F29B0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16200000" flipH="1">
            <a:off x="3883200" y="1772249"/>
            <a:ext cx="663144" cy="376245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BAD02F7B-4464-4D3E-BA46-208FCB5F404C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16200000" flipH="1">
            <a:off x="5046236" y="609214"/>
            <a:ext cx="663144" cy="6088526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A284117-7AAB-4FB3-9577-E8D0775A3326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6209272" y="-553823"/>
            <a:ext cx="663143" cy="8414597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FEB4D-12A7-4E14-B1DE-FC9D00FE3AFC}"/>
              </a:ext>
            </a:extLst>
          </p:cNvPr>
          <p:cNvSpPr txBox="1"/>
          <p:nvPr/>
        </p:nvSpPr>
        <p:spPr>
          <a:xfrm>
            <a:off x="3223232" y="5002598"/>
            <a:ext cx="575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Explain by Example</a:t>
            </a: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실제로 활용되는 현장을 기초로 설명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ex)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스팸메일 탐지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Clustering),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추천 시스템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(Unsupervised, </a:t>
            </a:r>
            <a:r>
              <a:rPr lang="en-US" altLang="ko-K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Clustrering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</a:t>
            </a:r>
          </a:p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다이아몬드 가격 책정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(Supervised, Regression)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F1F6661-0F20-488B-B1A1-59202AF5AE86}"/>
              </a:ext>
            </a:extLst>
          </p:cNvPr>
          <p:cNvSpPr/>
          <p:nvPr/>
        </p:nvSpPr>
        <p:spPr>
          <a:xfrm>
            <a:off x="3814117" y="479851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numpy</a:t>
            </a:r>
            <a:endParaRPr lang="en-US" altLang="ko-KR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AA9044E-A24E-4791-ACCA-2AB381E5D27A}"/>
              </a:ext>
            </a:extLst>
          </p:cNvPr>
          <p:cNvSpPr/>
          <p:nvPr/>
        </p:nvSpPr>
        <p:spPr>
          <a:xfrm>
            <a:off x="3814117" y="1629028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pandas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63199A3-86F7-4489-81F6-B98A6BDFE6E6}"/>
              </a:ext>
            </a:extLst>
          </p:cNvPr>
          <p:cNvCxnSpPr>
            <a:cxnSpLocks/>
            <a:stCxn id="19" idx="3"/>
            <a:endCxn id="55" idx="1"/>
          </p:cNvCxnSpPr>
          <p:nvPr/>
        </p:nvCxnSpPr>
        <p:spPr>
          <a:xfrm flipV="1">
            <a:off x="2342875" y="829960"/>
            <a:ext cx="1471242" cy="1149178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EF6D24F-FA68-4EA7-BFC8-3C468426C0C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 flipV="1">
            <a:off x="2342875" y="1979137"/>
            <a:ext cx="1471242" cy="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59B310-4FE2-46D1-89DF-83F4CE54621F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BA41AF-6141-4575-B707-594BD83F4CFA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44393B6-2268-4CCC-9366-55C9FFBC72E8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8BE4AF-1D7C-40B3-A247-95F22904F31D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C8F364-3B86-488F-B93E-CB4D8C9278CB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C1CF02-D9B2-4611-BF40-1236F56C7D76}"/>
              </a:ext>
            </a:extLst>
          </p:cNvPr>
          <p:cNvSpPr txBox="1"/>
          <p:nvPr/>
        </p:nvSpPr>
        <p:spPr>
          <a:xfrm>
            <a:off x="6096000" y="1259696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행렬데이터 다루기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BD23E9-FAB1-42CF-962F-4C2F4035BDA6}"/>
              </a:ext>
            </a:extLst>
          </p:cNvPr>
          <p:cNvSpPr/>
          <p:nvPr/>
        </p:nvSpPr>
        <p:spPr>
          <a:xfrm>
            <a:off x="563501" y="1629029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Science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7F6D525-229F-420B-994F-A612F5FBDB11}"/>
              </a:ext>
            </a:extLst>
          </p:cNvPr>
          <p:cNvSpPr/>
          <p:nvPr/>
        </p:nvSpPr>
        <p:spPr>
          <a:xfrm>
            <a:off x="563501" y="3029462"/>
            <a:ext cx="177937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 Basic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F189EC1-C05B-4FFA-8F4B-BD6FF0A9EA67}"/>
              </a:ext>
            </a:extLst>
          </p:cNvPr>
          <p:cNvSpPr/>
          <p:nvPr/>
        </p:nvSpPr>
        <p:spPr>
          <a:xfrm>
            <a:off x="563501" y="4429896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Review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71CBA6-68DD-4AC5-BB35-E48003CD0356}"/>
              </a:ext>
            </a:extLst>
          </p:cNvPr>
          <p:cNvSpPr/>
          <p:nvPr/>
        </p:nvSpPr>
        <p:spPr>
          <a:xfrm>
            <a:off x="563501" y="5830330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ml-agents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555BDF3-D113-4080-AF4E-A1CA0C65D591}"/>
              </a:ext>
            </a:extLst>
          </p:cNvPr>
          <p:cNvSpPr/>
          <p:nvPr/>
        </p:nvSpPr>
        <p:spPr>
          <a:xfrm>
            <a:off x="563501" y="228595"/>
            <a:ext cx="1779374" cy="7002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Overview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C6B712B-7DDB-4892-82E5-8C760C1E1355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 flipV="1">
            <a:off x="2342875" y="2207570"/>
            <a:ext cx="2695694" cy="1172001"/>
          </a:xfrm>
          <a:prstGeom prst="bentConnector3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28A3750-514F-42E2-94A0-B70B399CE4B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2342875" y="1323118"/>
            <a:ext cx="2686720" cy="205645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30674D3-A9D4-4A40-AF5A-8AE231C9EBE7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2342875" y="3379571"/>
            <a:ext cx="4650395" cy="1952347"/>
          </a:xfrm>
          <a:prstGeom prst="bentConnector3">
            <a:avLst>
              <a:gd name="adj1" fmla="val 819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D38312D-815E-4AD0-ADBD-CBEC62A1DF7A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 flipV="1">
            <a:off x="2342875" y="350109"/>
            <a:ext cx="760234" cy="302946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52D6BA-8982-47EC-AC9C-FA2F9D8DAA86}"/>
              </a:ext>
            </a:extLst>
          </p:cNvPr>
          <p:cNvSpPr/>
          <p:nvPr/>
        </p:nvSpPr>
        <p:spPr>
          <a:xfrm>
            <a:off x="5038569" y="1857461"/>
            <a:ext cx="1935465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Logistic Regression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E43D673-EC97-42A9-BC63-9B633BBF5F04}"/>
              </a:ext>
            </a:extLst>
          </p:cNvPr>
          <p:cNvSpPr/>
          <p:nvPr/>
        </p:nvSpPr>
        <p:spPr>
          <a:xfrm>
            <a:off x="5029595" y="973009"/>
            <a:ext cx="1935464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Simple Linear Regression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635406C-A942-4E6D-ACDB-DDCBA933437F}"/>
              </a:ext>
            </a:extLst>
          </p:cNvPr>
          <p:cNvSpPr/>
          <p:nvPr/>
        </p:nvSpPr>
        <p:spPr>
          <a:xfrm>
            <a:off x="3103109" y="0"/>
            <a:ext cx="1935463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K-Nearest Neighbor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FE7FBE2-3CFA-49F0-A6AC-762792E7D97A}"/>
              </a:ext>
            </a:extLst>
          </p:cNvPr>
          <p:cNvSpPr/>
          <p:nvPr/>
        </p:nvSpPr>
        <p:spPr>
          <a:xfrm>
            <a:off x="6993270" y="4981809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Convolutional</a:t>
            </a:r>
            <a:br>
              <a:rPr lang="en-US" altLang="ko-KR" dirty="0"/>
            </a:br>
            <a:r>
              <a:rPr lang="en-US" altLang="ko-KR" dirty="0"/>
              <a:t>neural network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F78CB6-F64B-420A-9931-150013485B5F}"/>
              </a:ext>
            </a:extLst>
          </p:cNvPr>
          <p:cNvSpPr txBox="1"/>
          <p:nvPr/>
        </p:nvSpPr>
        <p:spPr>
          <a:xfrm>
            <a:off x="5181286" y="165442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비슷한 케이스 찾기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0E8198-5D33-4138-8A01-B80B95BF6B02}"/>
              </a:ext>
            </a:extLst>
          </p:cNvPr>
          <p:cNvSpPr txBox="1"/>
          <p:nvPr/>
        </p:nvSpPr>
        <p:spPr>
          <a:xfrm>
            <a:off x="7107771" y="1138451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차 방정식 구하기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703E4-BBF7-40AD-B65D-95175A9F36A7}"/>
              </a:ext>
            </a:extLst>
          </p:cNvPr>
          <p:cNvSpPr txBox="1"/>
          <p:nvPr/>
        </p:nvSpPr>
        <p:spPr>
          <a:xfrm>
            <a:off x="7116746" y="2035510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판단하기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152055-7E25-48FF-BCD4-8469DAF4D787}"/>
              </a:ext>
            </a:extLst>
          </p:cNvPr>
          <p:cNvSpPr txBox="1"/>
          <p:nvPr/>
        </p:nvSpPr>
        <p:spPr>
          <a:xfrm>
            <a:off x="9071446" y="5008751"/>
            <a:ext cx="25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특징을 추출하여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학습하기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(2W)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F994821-EBCC-4A6D-9803-44BC669D1A16}"/>
              </a:ext>
            </a:extLst>
          </p:cNvPr>
          <p:cNvSpPr/>
          <p:nvPr/>
        </p:nvSpPr>
        <p:spPr>
          <a:xfrm>
            <a:off x="5038572" y="3783613"/>
            <a:ext cx="1935462" cy="8902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 Network</a:t>
            </a:r>
          </a:p>
          <a:p>
            <a:pPr algn="ctr"/>
            <a:r>
              <a:rPr lang="en-US" altLang="ko-KR" dirty="0"/>
              <a:t>Overfitting</a:t>
            </a:r>
          </a:p>
          <a:p>
            <a:pPr algn="ctr"/>
            <a:r>
              <a:rPr lang="en-US" altLang="ko-KR" dirty="0"/>
              <a:t>Dropout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7D974-2633-4163-B6E6-D37F77EB8A1F}"/>
              </a:ext>
            </a:extLst>
          </p:cNvPr>
          <p:cNvSpPr txBox="1"/>
          <p:nvPr/>
        </p:nvSpPr>
        <p:spPr>
          <a:xfrm>
            <a:off x="7125723" y="3768759"/>
            <a:ext cx="2548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신경망 구성하기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과적합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현상과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해결방법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2FA420F-CD53-4DDB-9EF1-64D4F695197C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>
            <a:off x="2342875" y="3379571"/>
            <a:ext cx="2695697" cy="84917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6D4895F-D871-4D0C-8781-B8503BAFD583}"/>
              </a:ext>
            </a:extLst>
          </p:cNvPr>
          <p:cNvSpPr/>
          <p:nvPr/>
        </p:nvSpPr>
        <p:spPr>
          <a:xfrm>
            <a:off x="6993270" y="5919495"/>
            <a:ext cx="1935462" cy="7002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E0D4028-D0C0-4F7A-9488-AC651B7E66A4}"/>
              </a:ext>
            </a:extLst>
          </p:cNvPr>
          <p:cNvSpPr txBox="1"/>
          <p:nvPr/>
        </p:nvSpPr>
        <p:spPr>
          <a:xfrm>
            <a:off x="9080421" y="5973687"/>
            <a:ext cx="25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위조 데이터 만들기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(2W)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975F7F25-84B5-4FE5-9EA6-23AAFABE32B6}"/>
              </a:ext>
            </a:extLst>
          </p:cNvPr>
          <p:cNvCxnSpPr>
            <a:cxnSpLocks/>
            <a:stCxn id="21" idx="3"/>
            <a:endCxn id="67" idx="1"/>
          </p:cNvCxnSpPr>
          <p:nvPr/>
        </p:nvCxnSpPr>
        <p:spPr>
          <a:xfrm>
            <a:off x="2342875" y="3379571"/>
            <a:ext cx="4650395" cy="2890033"/>
          </a:xfrm>
          <a:prstGeom prst="bentConnector3">
            <a:avLst>
              <a:gd name="adj1" fmla="val 801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E03DF1F9-25F1-463F-A65C-17F42A7D6057}"/>
              </a:ext>
            </a:extLst>
          </p:cNvPr>
          <p:cNvSpPr/>
          <p:nvPr/>
        </p:nvSpPr>
        <p:spPr>
          <a:xfrm>
            <a:off x="5038569" y="2740061"/>
            <a:ext cx="1935465" cy="8495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Multiple Regression Perceptron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C474E41-A130-4410-B55A-70816194F60C}"/>
              </a:ext>
            </a:extLst>
          </p:cNvPr>
          <p:cNvSpPr txBox="1"/>
          <p:nvPr/>
        </p:nvSpPr>
        <p:spPr>
          <a:xfrm>
            <a:off x="7116746" y="2918110"/>
            <a:ext cx="254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</a:t>
            </a:r>
            <a:r>
              <a:rPr lang="ko-KR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차원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Regression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6B7434E-F1DB-4EF8-8953-71A115D8F6E6}"/>
              </a:ext>
            </a:extLst>
          </p:cNvPr>
          <p:cNvCxnSpPr>
            <a:cxnSpLocks/>
            <a:stCxn id="21" idx="3"/>
            <a:endCxn id="96" idx="1"/>
          </p:cNvCxnSpPr>
          <p:nvPr/>
        </p:nvCxnSpPr>
        <p:spPr>
          <a:xfrm flipV="1">
            <a:off x="2342875" y="3164852"/>
            <a:ext cx="2695694" cy="21471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7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785</Words>
  <Application>Microsoft Office PowerPoint</Application>
  <PresentationFormat>와이드스크린</PresentationFormat>
  <Paragraphs>296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64</cp:revision>
  <dcterms:created xsi:type="dcterms:W3CDTF">2020-12-08T02:28:52Z</dcterms:created>
  <dcterms:modified xsi:type="dcterms:W3CDTF">2021-01-12T09:45:26Z</dcterms:modified>
</cp:coreProperties>
</file>