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79" r:id="rId6"/>
    <p:sldId id="277" r:id="rId7"/>
    <p:sldId id="278" r:id="rId8"/>
    <p:sldId id="276" r:id="rId9"/>
    <p:sldId id="262" r:id="rId10"/>
    <p:sldId id="264" r:id="rId11"/>
    <p:sldId id="280" r:id="rId12"/>
    <p:sldId id="265" r:id="rId13"/>
    <p:sldId id="281" r:id="rId14"/>
    <p:sldId id="266" r:id="rId15"/>
    <p:sldId id="282" r:id="rId16"/>
    <p:sldId id="283" r:id="rId17"/>
    <p:sldId id="268" r:id="rId18"/>
    <p:sldId id="285" r:id="rId19"/>
    <p:sldId id="284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67B1-B411-4B80-A02D-A92408649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F354BC-4444-4869-9DD0-71EB6E02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5398B-B7E7-47A6-9FC5-A529EFCA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F9455-CB9E-4EB1-AC23-4D18563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B1EE7-3DF5-4D6F-BF0B-54A9D01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1CD7-5895-4E85-86C2-70DA79EF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3CED9-E3F6-4939-A089-824A25BF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75F8C-0965-43D8-98C3-B2B484C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1803C-9B8D-455F-BBA2-E6554D4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CC70E-BABF-4216-A339-B61BA214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38DB22-10D6-452E-B500-E991DADF5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4751E-F372-4A2A-BF96-C2897C4F9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4542-D709-4FF0-9CF0-10CA6C53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2CDD8-EFAD-487B-B69B-5351E91A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5C96F-D3BE-4680-AB94-BB063F10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6C24-361E-4AEE-9687-8AABE81A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07284-BBF0-461C-8358-EB523609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FA7EF-F79F-4452-ADDC-0923A32A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C967B-3D89-405A-AFB6-C98F8786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E9A55-CBC4-44D6-8A0F-270BACE8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53D1F-54A3-454E-84C7-48F8C4F9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33ADA-D8C8-40A5-BD53-326EE4B7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6EF62-513D-4147-A02D-035B029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045C-B241-4967-AECF-EBBA5ED7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22B8C-EBC6-4978-A917-8EFB8CA2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7647-EB5B-4DAA-97A2-E207DC3B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0E404-C953-4382-BF4F-4CB78F9F6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8413B-9717-440B-91C6-FCC35791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A8503-AD37-4D60-8733-C5EADB75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69C58-E2D6-4C10-A6B8-B31CC1F7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A256C-9F35-4337-8589-715A4DE2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BE19A-1198-4FAF-B4C3-93DBAC7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942B1-A881-4484-BC2C-48B04665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8ACC8-195F-482F-A544-C858EB5E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07B768-C1E4-493F-B16E-0C7EDBCB9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0F7E8-72FD-44AA-9A91-E546A8A5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5ACC22-B28F-4C1F-A51B-3F7FDAEA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358E71-E48A-4FBA-9EB5-99DA61D7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7EDD2-BF7A-4405-B778-6017C83F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B6B4-61D4-4F0D-A3EB-F5B1ACB2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4CB60-0BA9-4C88-82F4-FE14DA54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F02B09-FF28-4F5D-8EF5-DC0E7AC4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55345E-DF2A-47A4-9B82-A3C6A37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5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9D5B29-1BC5-445E-8F97-B97363A5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EB187-6289-43C7-8967-C44A26D9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C0480-168B-493E-AD03-FA60B3BB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9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06A42-11B0-4199-BCF6-2CF4313F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7703D-1949-4BF3-9E47-B7D602B2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1B269-E8DC-424F-A123-2BE0C4844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92B46-E226-4DDB-B881-75FBA56A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3E7D0-A178-4FD9-A07A-752E2420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70D64-3B8F-4F5D-88CF-A6E741AE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6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63C7F-DD69-4A6B-832B-E2FA8C63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8A189F-F05A-4771-8EB3-D42B2EE7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27B844-6E38-452E-94CC-5C11EA629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2CE8A-17CE-417E-966F-C3C01CB8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09B33-4508-48C3-977D-898924EC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C0842-CD6C-4D6C-84C3-28E1A66E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66BA48-6852-498B-86B6-B0E323AF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D97EE-F49C-4ECB-8E54-A0C5BDD0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61186-E17D-44D9-BEB4-F1D9E2301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B2740-61DE-4A8F-81E2-0B40A1BCC892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A29C-2F6B-4A37-B7F2-FDD29C716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3EB4F-57AF-452B-A1D7-79548B82E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6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D9DE431-A8A8-4C20-ACC5-92861B9C015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240168" y="1328350"/>
            <a:ext cx="1248031" cy="700216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1793063-3E19-420B-8E98-0CFE259B5AB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6240168" y="2028566"/>
            <a:ext cx="1248031" cy="700217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218B26-47F9-44EC-8498-80444A78FA0F}"/>
              </a:ext>
            </a:extLst>
          </p:cNvPr>
          <p:cNvSpPr/>
          <p:nvPr/>
        </p:nvSpPr>
        <p:spPr>
          <a:xfrm>
            <a:off x="4460794" y="1678457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분기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F4A4A4-3652-40B3-AAAD-1905CBEEBCBA}"/>
              </a:ext>
            </a:extLst>
          </p:cNvPr>
          <p:cNvSpPr/>
          <p:nvPr/>
        </p:nvSpPr>
        <p:spPr>
          <a:xfrm>
            <a:off x="7488199" y="97824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DEF4BD0-1DE8-44EB-AB64-32DB2225F5C3}"/>
              </a:ext>
            </a:extLst>
          </p:cNvPr>
          <p:cNvSpPr/>
          <p:nvPr/>
        </p:nvSpPr>
        <p:spPr>
          <a:xfrm>
            <a:off x="7488199" y="237867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D87F4-8073-4060-89CA-6DCAB8402D7A}"/>
              </a:ext>
            </a:extLst>
          </p:cNvPr>
          <p:cNvSpPr txBox="1"/>
          <p:nvPr/>
        </p:nvSpPr>
        <p:spPr>
          <a:xfrm>
            <a:off x="9545017" y="1143682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 Week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48EF6-8C7A-42B6-8E56-0223BAAED289}"/>
              </a:ext>
            </a:extLst>
          </p:cNvPr>
          <p:cNvSpPr txBox="1"/>
          <p:nvPr/>
        </p:nvSpPr>
        <p:spPr>
          <a:xfrm>
            <a:off x="9545017" y="2544116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 Week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CFB191C-6A1C-4216-B7C3-2C3C3D956C7C}"/>
              </a:ext>
            </a:extLst>
          </p:cNvPr>
          <p:cNvSpPr/>
          <p:nvPr/>
        </p:nvSpPr>
        <p:spPr>
          <a:xfrm>
            <a:off x="864977" y="307889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6C3ACC1-3070-4E99-8B71-0DD16B7A347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240168" y="4129217"/>
            <a:ext cx="1248031" cy="700217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63B2D08-1A65-47A6-ACAA-2F402083E088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6240168" y="4829434"/>
            <a:ext cx="1248031" cy="700217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019639-283E-48BC-9822-AB8A31340C3B}"/>
              </a:ext>
            </a:extLst>
          </p:cNvPr>
          <p:cNvSpPr/>
          <p:nvPr/>
        </p:nvSpPr>
        <p:spPr>
          <a:xfrm>
            <a:off x="4460794" y="4479325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분기</a:t>
            </a:r>
            <a:endParaRPr lang="en-US" altLang="ko-KR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7E041B8-90D6-46B2-96F9-9AC611A0251D}"/>
              </a:ext>
            </a:extLst>
          </p:cNvPr>
          <p:cNvSpPr/>
          <p:nvPr/>
        </p:nvSpPr>
        <p:spPr>
          <a:xfrm>
            <a:off x="7488199" y="377910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AFA4ACC-3285-487B-83D8-29E240790933}"/>
              </a:ext>
            </a:extLst>
          </p:cNvPr>
          <p:cNvSpPr/>
          <p:nvPr/>
        </p:nvSpPr>
        <p:spPr>
          <a:xfrm>
            <a:off x="7488199" y="5179542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A4663B-581E-4E86-BC19-C8DB705DFC43}"/>
              </a:ext>
            </a:extLst>
          </p:cNvPr>
          <p:cNvSpPr txBox="1"/>
          <p:nvPr/>
        </p:nvSpPr>
        <p:spPr>
          <a:xfrm>
            <a:off x="9545017" y="3944550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F2027-DB7C-406E-A869-93AAE51F4AEC}"/>
              </a:ext>
            </a:extLst>
          </p:cNvPr>
          <p:cNvSpPr txBox="1"/>
          <p:nvPr/>
        </p:nvSpPr>
        <p:spPr>
          <a:xfrm>
            <a:off x="9545017" y="5344984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Week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A055203-6A83-427B-8B08-AF97E3B14D36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2644351" y="2028566"/>
            <a:ext cx="1816443" cy="140043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8014954-0166-4BC0-ADDE-8ECFF7A6503B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2644351" y="3429000"/>
            <a:ext cx="1816443" cy="140043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0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8Cue4.png">
            <a:extLst>
              <a:ext uri="{FF2B5EF4-FFF2-40B4-BE49-F238E27FC236}">
                <a16:creationId xmlns:a16="http://schemas.microsoft.com/office/drawing/2014/main" id="{82D889DB-DB57-4FA8-8FAC-64F58DC6C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54" y="1799294"/>
            <a:ext cx="3718574" cy="325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KNN Classification">
            <a:extLst>
              <a:ext uri="{FF2B5EF4-FFF2-40B4-BE49-F238E27FC236}">
                <a16:creationId xmlns:a16="http://schemas.microsoft.com/office/drawing/2014/main" id="{8FA3342F-5E81-4CFC-BF7E-07BECEF8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886" y="1672225"/>
            <a:ext cx="3232337" cy="281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FAD4D78-AA59-403C-A14C-211A8D056318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6760C2D-2669-4ED4-AFB5-C8132FD00DB8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7C8E4B9-8180-4537-87A2-79C1D2BABF7E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B9E291D-F0E1-4BB2-AD15-EDC9DE605A0D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F994CBC-0DBE-45ED-ADE3-710F7E856F7E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5343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FAD4D78-AA59-403C-A14C-211A8D056318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6760C2D-2669-4ED4-AFB5-C8132FD00DB8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7C8E4B9-8180-4537-87A2-79C1D2BABF7E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B9E291D-F0E1-4BB2-AD15-EDC9DE605A0D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F994CBC-0DBE-45ED-ADE3-710F7E856F7E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pic>
        <p:nvPicPr>
          <p:cNvPr id="4098" name="Picture 2" descr="image.png">
            <a:extLst>
              <a:ext uri="{FF2B5EF4-FFF2-40B4-BE49-F238E27FC236}">
                <a16:creationId xmlns:a16="http://schemas.microsoft.com/office/drawing/2014/main" id="{0AE17231-6506-4829-916C-1BF79D8C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85" y="305960"/>
            <a:ext cx="3736374" cy="217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A2E4F6-17C6-4CC2-8EA9-54A40F43736A}"/>
              </a:ext>
            </a:extLst>
          </p:cNvPr>
          <p:cNvSpPr txBox="1"/>
          <p:nvPr/>
        </p:nvSpPr>
        <p:spPr>
          <a:xfrm>
            <a:off x="7380511" y="622954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는 어느 영화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9DD5E-8E69-4A99-AD0C-E70BD31C689E}"/>
              </a:ext>
            </a:extLst>
          </p:cNvPr>
          <p:cNvSpPr txBox="1"/>
          <p:nvPr/>
        </p:nvSpPr>
        <p:spPr>
          <a:xfrm>
            <a:off x="7380511" y="3136690"/>
            <a:ext cx="3648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키에 따른 몸무게를 유추해보자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주변에 있는 </a:t>
            </a:r>
            <a:r>
              <a:rPr lang="en-US" altLang="ko-KR" dirty="0"/>
              <a:t>K</a:t>
            </a:r>
            <a:r>
              <a:rPr lang="ko-KR" altLang="en-US" dirty="0"/>
              <a:t>명의 사람들의 평균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27B56C-767E-4CB6-83D5-92477A051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30" y="2985776"/>
            <a:ext cx="3332077" cy="27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78644FD-EC1D-4603-BB0D-136701F8B811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AD63C6F-3759-49F6-A781-C0BC0D19278B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740AD2-9EF9-4FAA-A0F7-97EA85A22D35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12318B4-30AF-43F8-B208-31BDCF782DE7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3B3CE56-5979-40A0-B588-F7B4F5639837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1FFDFC-E50C-495F-B0CD-42AEEBB5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908" y="404788"/>
            <a:ext cx="3332077" cy="2789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5F4B5-6072-4F8C-97AF-23E7B3CC6E2C}"/>
              </a:ext>
            </a:extLst>
          </p:cNvPr>
          <p:cNvSpPr txBox="1"/>
          <p:nvPr/>
        </p:nvSpPr>
        <p:spPr>
          <a:xfrm>
            <a:off x="6887977" y="992981"/>
            <a:ext cx="3100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 KNN</a:t>
            </a:r>
            <a:r>
              <a:rPr lang="ko-KR" altLang="en-US" dirty="0"/>
              <a:t>의 제한성 </a:t>
            </a:r>
            <a:r>
              <a:rPr lang="en-US" altLang="ko-KR" dirty="0"/>
              <a:t>-</a:t>
            </a:r>
          </a:p>
          <a:p>
            <a:endParaRPr lang="en-US" altLang="ko-KR" dirty="0"/>
          </a:p>
          <a:p>
            <a:r>
              <a:rPr lang="en-US" altLang="ko-KR" dirty="0"/>
              <a:t>KNN</a:t>
            </a:r>
            <a:r>
              <a:rPr lang="ko-KR" altLang="en-US" dirty="0"/>
              <a:t>에서 키가 </a:t>
            </a:r>
            <a:r>
              <a:rPr lang="en-US" altLang="ko-KR" dirty="0"/>
              <a:t>60</a:t>
            </a:r>
            <a:r>
              <a:rPr lang="ko-KR" altLang="en-US" dirty="0"/>
              <a:t>인 사람의 </a:t>
            </a:r>
            <a:endParaRPr lang="en-US" altLang="ko-KR" dirty="0"/>
          </a:p>
          <a:p>
            <a:r>
              <a:rPr lang="ko-KR" altLang="en-US" dirty="0"/>
              <a:t>몸무게를 구할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F45172-F438-466E-87F7-70C823C7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471" y="3479800"/>
            <a:ext cx="3790950" cy="2714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205814-0A07-44DC-9DA8-5959C162396A}"/>
              </a:ext>
            </a:extLst>
          </p:cNvPr>
          <p:cNvSpPr txBox="1"/>
          <p:nvPr/>
        </p:nvSpPr>
        <p:spPr>
          <a:xfrm>
            <a:off x="6893721" y="4456991"/>
            <a:ext cx="3142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위 </a:t>
            </a:r>
            <a:r>
              <a:rPr lang="en-US" altLang="ko-KR" dirty="0"/>
              <a:t>KNN regression</a:t>
            </a:r>
            <a:r>
              <a:rPr lang="ko-KR" altLang="en-US" dirty="0"/>
              <a:t>의 결과를</a:t>
            </a:r>
            <a:endParaRPr lang="en-US" altLang="ko-KR" dirty="0"/>
          </a:p>
          <a:p>
            <a:pPr algn="ctr"/>
            <a:r>
              <a:rPr lang="ko-KR" altLang="en-US" dirty="0"/>
              <a:t>하나의 직선으로 표기하자</a:t>
            </a:r>
          </a:p>
        </p:txBody>
      </p:sp>
    </p:spTree>
    <p:extLst>
      <p:ext uri="{BB962C8B-B14F-4D97-AF65-F5344CB8AC3E}">
        <p14:creationId xmlns:p14="http://schemas.microsoft.com/office/powerpoint/2010/main" val="334781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ear regression">
            <a:extLst>
              <a:ext uri="{FF2B5EF4-FFF2-40B4-BE49-F238E27FC236}">
                <a16:creationId xmlns:a16="http://schemas.microsoft.com/office/drawing/2014/main" id="{ACB84C6B-7DE7-4657-9948-C0E76BBF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84" y="213247"/>
            <a:ext cx="4404977" cy="34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78644FD-EC1D-4603-BB0D-136701F8B811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AD63C6F-3759-49F6-A781-C0BC0D19278B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740AD2-9EF9-4FAA-A0F7-97EA85A22D35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12318B4-30AF-43F8-B208-31BDCF782DE7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3B3CE56-5979-40A0-B588-F7B4F5639837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24D68-C527-46C4-B7F5-6FE094A86705}"/>
              </a:ext>
            </a:extLst>
          </p:cNvPr>
          <p:cNvSpPr txBox="1"/>
          <p:nvPr/>
        </p:nvSpPr>
        <p:spPr>
          <a:xfrm>
            <a:off x="7573307" y="622954"/>
            <a:ext cx="247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Linear Regression</a:t>
            </a:r>
            <a:r>
              <a:rPr lang="ko-KR" altLang="en-US" dirty="0"/>
              <a:t>이란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F61F253-02BA-498D-91FB-D6AC015278CC}"/>
              </a:ext>
            </a:extLst>
          </p:cNvPr>
          <p:cNvSpPr/>
          <p:nvPr/>
        </p:nvSpPr>
        <p:spPr>
          <a:xfrm>
            <a:off x="5338119" y="4366054"/>
            <a:ext cx="1276865" cy="1276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X+b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6D2347-20C0-4C4C-BEEE-F36AEFA111CD}"/>
              </a:ext>
            </a:extLst>
          </p:cNvPr>
          <p:cNvSpPr/>
          <p:nvPr/>
        </p:nvSpPr>
        <p:spPr>
          <a:xfrm>
            <a:off x="3017906" y="4366054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5AB3D7-EFC7-42B8-9A5E-142D19C9F8C8}"/>
              </a:ext>
            </a:extLst>
          </p:cNvPr>
          <p:cNvSpPr/>
          <p:nvPr/>
        </p:nvSpPr>
        <p:spPr>
          <a:xfrm>
            <a:off x="7751637" y="4366054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71AB9C-10EE-436B-995D-8EF992E3F49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>
            <a:off x="4294771" y="5004487"/>
            <a:ext cx="104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205E22-3C1E-47AC-B9BB-59B30A359E79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6614984" y="5004487"/>
            <a:ext cx="113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8DBF7C-4D4D-47D9-9F21-7085F1D0B8E2}"/>
              </a:ext>
            </a:extLst>
          </p:cNvPr>
          <p:cNvSpPr txBox="1"/>
          <p:nvPr/>
        </p:nvSpPr>
        <p:spPr>
          <a:xfrm>
            <a:off x="5707887" y="40215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B50663-5DC2-4ABF-819F-D3C1B2B5121E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FD50C6-7943-47E5-BE8F-A2D4D6466259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964282-405D-40BE-938A-43FC30B40881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85A7F5F-A3E5-415E-BA28-E738AB140081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7CE2452-61DA-48FE-8126-918D57FE38F5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pic>
        <p:nvPicPr>
          <p:cNvPr id="3074" name="Picture 2" descr="https://i1.wp.com/hleecaster.com/wp-content/uploads/2019/12/logreg01.png?resize=1017%2C467">
            <a:extLst>
              <a:ext uri="{FF2B5EF4-FFF2-40B4-BE49-F238E27FC236}">
                <a16:creationId xmlns:a16="http://schemas.microsoft.com/office/drawing/2014/main" id="{16346FF8-E57F-4231-9E74-9053B125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4" y="375850"/>
            <a:ext cx="4099389" cy="188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5" y="3199297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9EC9F7-3663-4986-9956-D556C67C0D54}"/>
              </a:ext>
            </a:extLst>
          </p:cNvPr>
          <p:cNvSpPr/>
          <p:nvPr/>
        </p:nvSpPr>
        <p:spPr>
          <a:xfrm>
            <a:off x="4988906" y="2480065"/>
            <a:ext cx="282046" cy="497431"/>
          </a:xfrm>
          <a:prstGeom prst="down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8A3E8-F57C-48ED-8F21-6B3ECFD2B6CA}"/>
              </a:ext>
            </a:extLst>
          </p:cNvPr>
          <p:cNvSpPr txBox="1"/>
          <p:nvPr/>
        </p:nvSpPr>
        <p:spPr>
          <a:xfrm>
            <a:off x="7535384" y="993891"/>
            <a:ext cx="436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 - Linear Regression</a:t>
            </a:r>
            <a:r>
              <a:rPr lang="ko-KR" altLang="en-US" dirty="0"/>
              <a:t>의 한계</a:t>
            </a:r>
            <a:r>
              <a:rPr lang="en-US" altLang="ko-KR" dirty="0"/>
              <a:t> - </a:t>
            </a:r>
          </a:p>
          <a:p>
            <a:pPr algn="ctr"/>
            <a:r>
              <a:rPr lang="ko-KR" altLang="en-US" dirty="0"/>
              <a:t>혼합물을 가열할 때</a:t>
            </a:r>
            <a:r>
              <a:rPr lang="en-US" altLang="ko-KR" dirty="0"/>
              <a:t>, </a:t>
            </a:r>
            <a:r>
              <a:rPr lang="ko-KR" altLang="en-US" dirty="0"/>
              <a:t>혼합물들의 상태는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7E8DB-9CE0-4C0A-B14A-132565800D5F}"/>
              </a:ext>
            </a:extLst>
          </p:cNvPr>
          <p:cNvSpPr txBox="1"/>
          <p:nvPr/>
        </p:nvSpPr>
        <p:spPr>
          <a:xfrm>
            <a:off x="7563488" y="3634552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혼합물은 특정 온도부터 기화하기 시작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특정 온도에는 기화가 모두 끝남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직선이 아닌 곡선에 해당하는 그래프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76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B50663-5DC2-4ABF-819F-D3C1B2B5121E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FD50C6-7943-47E5-BE8F-A2D4D6466259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964282-405D-40BE-938A-43FC30B40881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85A7F5F-A3E5-415E-BA28-E738AB140081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7CE2452-61DA-48FE-8126-918D57FE38F5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33" y="1371731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ED745-2E7F-4C18-B140-52A87340A534}"/>
              </a:ext>
            </a:extLst>
          </p:cNvPr>
          <p:cNvSpPr txBox="1"/>
          <p:nvPr/>
        </p:nvSpPr>
        <p:spPr>
          <a:xfrm>
            <a:off x="7641771" y="1758589"/>
            <a:ext cx="3974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가지 상태를 판별하기에도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가로등에 불을 언제부터 켜야 하는가</a:t>
            </a:r>
            <a:endParaRPr lang="en-US" altLang="ko-KR" dirty="0"/>
          </a:p>
          <a:p>
            <a:r>
              <a:rPr lang="ko-KR" altLang="en-US" dirty="0"/>
              <a:t>시험에 합격</a:t>
            </a:r>
            <a:r>
              <a:rPr lang="en-US" altLang="ko-KR" dirty="0"/>
              <a:t>?</a:t>
            </a:r>
            <a:r>
              <a:rPr lang="ko-KR" altLang="en-US" dirty="0"/>
              <a:t> 불합격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고객 신용도 평가</a:t>
            </a:r>
            <a:endParaRPr lang="en-US" altLang="ko-KR" dirty="0"/>
          </a:p>
          <a:p>
            <a:r>
              <a:rPr lang="ko-KR" altLang="en-US" dirty="0"/>
              <a:t>질병 예측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B513132-1E77-480E-B690-036EF5D3F4BF}"/>
              </a:ext>
            </a:extLst>
          </p:cNvPr>
          <p:cNvSpPr/>
          <p:nvPr/>
        </p:nvSpPr>
        <p:spPr>
          <a:xfrm>
            <a:off x="5457567" y="4333102"/>
            <a:ext cx="1276865" cy="1276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6A4932-CCD9-4B8E-87A9-A84CC5EBAE8D}"/>
              </a:ext>
            </a:extLst>
          </p:cNvPr>
          <p:cNvSpPr/>
          <p:nvPr/>
        </p:nvSpPr>
        <p:spPr>
          <a:xfrm>
            <a:off x="3137354" y="4333102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C06BBB-33D2-4C52-AF28-79A03DD806D0}"/>
              </a:ext>
            </a:extLst>
          </p:cNvPr>
          <p:cNvSpPr/>
          <p:nvPr/>
        </p:nvSpPr>
        <p:spPr>
          <a:xfrm>
            <a:off x="7871085" y="4333102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DA0340F-FD63-4C3E-9F85-F5E22E503A6C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4414219" y="4971535"/>
            <a:ext cx="104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FDC35A-9488-4190-A9B5-62D59F9CBB6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734432" y="4971535"/>
            <a:ext cx="113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80C89F-9EF5-4747-91F7-67FC729464D6}"/>
              </a:ext>
            </a:extLst>
          </p:cNvPr>
          <p:cNvSpPr txBox="1"/>
          <p:nvPr/>
        </p:nvSpPr>
        <p:spPr>
          <a:xfrm>
            <a:off x="5827335" y="562499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5514DD-4CF8-4DD0-8B5C-AC4734F435D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410465" y="3204519"/>
            <a:ext cx="2047102" cy="1767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48F1EE-CCAE-498C-A45C-DFD17ECCA053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6734432" y="3204519"/>
            <a:ext cx="506628" cy="1767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84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B50663-5DC2-4ABF-819F-D3C1B2B5121E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FD50C6-7943-47E5-BE8F-A2D4D6466259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964282-405D-40BE-938A-43FC30B40881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85A7F5F-A3E5-415E-BA28-E738AB140081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7CE2452-61DA-48FE-8126-918D57FE38F5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pic>
        <p:nvPicPr>
          <p:cNvPr id="3074" name="Picture 2" descr="https://i1.wp.com/hleecaster.com/wp-content/uploads/2019/12/logreg01.png?resize=1017%2C467">
            <a:extLst>
              <a:ext uri="{FF2B5EF4-FFF2-40B4-BE49-F238E27FC236}">
                <a16:creationId xmlns:a16="http://schemas.microsoft.com/office/drawing/2014/main" id="{16346FF8-E57F-4231-9E74-9053B125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4" y="375850"/>
            <a:ext cx="4099389" cy="188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5" y="3199297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9EC9F7-3663-4986-9956-D556C67C0D54}"/>
              </a:ext>
            </a:extLst>
          </p:cNvPr>
          <p:cNvSpPr/>
          <p:nvPr/>
        </p:nvSpPr>
        <p:spPr>
          <a:xfrm>
            <a:off x="4988906" y="2480065"/>
            <a:ext cx="282046" cy="497431"/>
          </a:xfrm>
          <a:prstGeom prst="down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https://mblogthumb-phinf.pstatic.net/MjAyMDAyMjVfMTQ3/MDAxNTgyNjA5NDY3MTY3.228bUv_5mrol1w7X0NiFMD1UNru9zyf3yIJGcON-An0g.3Kzynlja9y_F9yTfANl937elQAK1pTGoJ_al7Om7TYsg.PNG.handuelly/image.png?type=w800">
            <a:extLst>
              <a:ext uri="{FF2B5EF4-FFF2-40B4-BE49-F238E27FC236}">
                <a16:creationId xmlns:a16="http://schemas.microsoft.com/office/drawing/2014/main" id="{FE169346-0403-4C1E-885B-3D7754E4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69" y="1713918"/>
            <a:ext cx="4333048" cy="20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F76FB01-598B-4891-9570-E218249A7C1E}"/>
              </a:ext>
            </a:extLst>
          </p:cNvPr>
          <p:cNvSpPr/>
          <p:nvPr/>
        </p:nvSpPr>
        <p:spPr>
          <a:xfrm>
            <a:off x="7638252" y="5052316"/>
            <a:ext cx="1429834" cy="1429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err="1">
                <a:solidFill>
                  <a:schemeClr val="accent1">
                    <a:lumMod val="75000"/>
                  </a:schemeClr>
                </a:solidFill>
              </a:rPr>
              <a:t>Sigmod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(X)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340B9EE-3932-41D0-880C-80D07FD86E4A}"/>
              </a:ext>
            </a:extLst>
          </p:cNvPr>
          <p:cNvSpPr/>
          <p:nvPr/>
        </p:nvSpPr>
        <p:spPr>
          <a:xfrm>
            <a:off x="5377703" y="5139109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000A16-C8D8-4358-9AA8-2D43B260AEA3}"/>
              </a:ext>
            </a:extLst>
          </p:cNvPr>
          <p:cNvSpPr/>
          <p:nvPr/>
        </p:nvSpPr>
        <p:spPr>
          <a:xfrm>
            <a:off x="10051770" y="5128390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BC7EE8-61C7-4485-B4BC-BA9D69AE0038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6654568" y="5767233"/>
            <a:ext cx="983684" cy="1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4D9587-6DF7-4E93-AE29-C4ACFC113F6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9068086" y="5766823"/>
            <a:ext cx="983684" cy="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F39B3B-6232-448F-91BD-A25C89D105AE}"/>
              </a:ext>
            </a:extLst>
          </p:cNvPr>
          <p:cNvSpPr txBox="1"/>
          <p:nvPr/>
        </p:nvSpPr>
        <p:spPr>
          <a:xfrm>
            <a:off x="8084505" y="46829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22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B50663-5DC2-4ABF-819F-D3C1B2B5121E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FD50C6-7943-47E5-BE8F-A2D4D6466259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964282-405D-40BE-938A-43FC30B40881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85A7F5F-A3E5-415E-BA28-E738AB140081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7CE2452-61DA-48FE-8126-918D57FE38F5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pic>
        <p:nvPicPr>
          <p:cNvPr id="6146" name="Picture 2" descr="https://wikidocs.net/images/page/35821/multiplelogistic_regression.PNG">
            <a:extLst>
              <a:ext uri="{FF2B5EF4-FFF2-40B4-BE49-F238E27FC236}">
                <a16:creationId xmlns:a16="http://schemas.microsoft.com/office/drawing/2014/main" id="{386C0EFF-A0BF-4852-B1FF-0B7305A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71" y="3416279"/>
            <a:ext cx="2781756" cy="26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5B63A4-9BC7-4592-80B1-367CBF07339C}"/>
              </a:ext>
            </a:extLst>
          </p:cNvPr>
          <p:cNvSpPr txBox="1"/>
          <p:nvPr/>
        </p:nvSpPr>
        <p:spPr>
          <a:xfrm>
            <a:off x="8367381" y="5216129"/>
            <a:ext cx="327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Multi Regression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의 종류가 많아질 때의 그림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1E5FD-3535-44AA-9787-19040F87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545" y="4127307"/>
            <a:ext cx="2762250" cy="1028700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61067F7-CFF2-4204-BCDD-7892B57093C9}"/>
              </a:ext>
            </a:extLst>
          </p:cNvPr>
          <p:cNvSpPr/>
          <p:nvPr/>
        </p:nvSpPr>
        <p:spPr>
          <a:xfrm>
            <a:off x="3715265" y="3274309"/>
            <a:ext cx="3616411" cy="894037"/>
          </a:xfrm>
          <a:custGeom>
            <a:avLst/>
            <a:gdLst>
              <a:gd name="connsiteX0" fmla="*/ 0 w 3616411"/>
              <a:gd name="connsiteY0" fmla="*/ 894037 h 894037"/>
              <a:gd name="connsiteX1" fmla="*/ 1276865 w 3616411"/>
              <a:gd name="connsiteY1" fmla="*/ 20826 h 894037"/>
              <a:gd name="connsiteX2" fmla="*/ 3616411 w 3616411"/>
              <a:gd name="connsiteY2" fmla="*/ 358577 h 89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6411" h="894037">
                <a:moveTo>
                  <a:pt x="0" y="894037"/>
                </a:moveTo>
                <a:cubicBezTo>
                  <a:pt x="337065" y="502053"/>
                  <a:pt x="674130" y="110069"/>
                  <a:pt x="1276865" y="20826"/>
                </a:cubicBezTo>
                <a:cubicBezTo>
                  <a:pt x="1879600" y="-68417"/>
                  <a:pt x="2748005" y="145080"/>
                  <a:pt x="3616411" y="3585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EE6C6CA2-4D0F-43D2-9E53-7CD7A7A1505E}"/>
              </a:ext>
            </a:extLst>
          </p:cNvPr>
          <p:cNvSpPr/>
          <p:nvPr/>
        </p:nvSpPr>
        <p:spPr>
          <a:xfrm>
            <a:off x="4209535" y="3565655"/>
            <a:ext cx="3089189" cy="619167"/>
          </a:xfrm>
          <a:custGeom>
            <a:avLst/>
            <a:gdLst>
              <a:gd name="connsiteX0" fmla="*/ 0 w 3089189"/>
              <a:gd name="connsiteY0" fmla="*/ 619167 h 619167"/>
              <a:gd name="connsiteX1" fmla="*/ 724930 w 3089189"/>
              <a:gd name="connsiteY1" fmla="*/ 1329 h 619167"/>
              <a:gd name="connsiteX2" fmla="*/ 3089189 w 3089189"/>
              <a:gd name="connsiteY2" fmla="*/ 487361 h 61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189" h="619167">
                <a:moveTo>
                  <a:pt x="0" y="619167"/>
                </a:moveTo>
                <a:cubicBezTo>
                  <a:pt x="105032" y="321232"/>
                  <a:pt x="210065" y="23297"/>
                  <a:pt x="724930" y="1329"/>
                </a:cubicBezTo>
                <a:cubicBezTo>
                  <a:pt x="1239795" y="-20639"/>
                  <a:pt x="2164492" y="233361"/>
                  <a:pt x="3089189" y="4873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F662004-BCDD-457C-B666-427B6CDB07CB}"/>
              </a:ext>
            </a:extLst>
          </p:cNvPr>
          <p:cNvSpPr/>
          <p:nvPr/>
        </p:nvSpPr>
        <p:spPr>
          <a:xfrm>
            <a:off x="4695568" y="3772308"/>
            <a:ext cx="2611394" cy="733789"/>
          </a:xfrm>
          <a:custGeom>
            <a:avLst/>
            <a:gdLst>
              <a:gd name="connsiteX0" fmla="*/ 0 w 2611394"/>
              <a:gd name="connsiteY0" fmla="*/ 396038 h 733789"/>
              <a:gd name="connsiteX1" fmla="*/ 667264 w 2611394"/>
              <a:gd name="connsiteY1" fmla="*/ 8860 h 733789"/>
              <a:gd name="connsiteX2" fmla="*/ 2611394 w 2611394"/>
              <a:gd name="connsiteY2" fmla="*/ 733789 h 73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394" h="733789">
                <a:moveTo>
                  <a:pt x="0" y="396038"/>
                </a:moveTo>
                <a:cubicBezTo>
                  <a:pt x="116016" y="174303"/>
                  <a:pt x="232032" y="-47432"/>
                  <a:pt x="667264" y="8860"/>
                </a:cubicBezTo>
                <a:cubicBezTo>
                  <a:pt x="1102496" y="65152"/>
                  <a:pt x="1856945" y="399470"/>
                  <a:pt x="2611394" y="7337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AC86265-7A0C-4EEF-956D-60CAEFE3EEC5}"/>
              </a:ext>
            </a:extLst>
          </p:cNvPr>
          <p:cNvSpPr/>
          <p:nvPr/>
        </p:nvSpPr>
        <p:spPr>
          <a:xfrm>
            <a:off x="5478162" y="4020479"/>
            <a:ext cx="1812324" cy="1202310"/>
          </a:xfrm>
          <a:custGeom>
            <a:avLst/>
            <a:gdLst>
              <a:gd name="connsiteX0" fmla="*/ 0 w 1812324"/>
              <a:gd name="connsiteY0" fmla="*/ 172580 h 1202310"/>
              <a:gd name="connsiteX1" fmla="*/ 453081 w 1812324"/>
              <a:gd name="connsiteY1" fmla="*/ 81964 h 1202310"/>
              <a:gd name="connsiteX2" fmla="*/ 1812324 w 1812324"/>
              <a:gd name="connsiteY2" fmla="*/ 1202310 h 120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324" h="1202310">
                <a:moveTo>
                  <a:pt x="0" y="172580"/>
                </a:moveTo>
                <a:cubicBezTo>
                  <a:pt x="75513" y="41461"/>
                  <a:pt x="151027" y="-89658"/>
                  <a:pt x="453081" y="81964"/>
                </a:cubicBezTo>
                <a:cubicBezTo>
                  <a:pt x="755135" y="253586"/>
                  <a:pt x="1283729" y="727948"/>
                  <a:pt x="1812324" y="1202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 descr="Linear regression">
            <a:extLst>
              <a:ext uri="{FF2B5EF4-FFF2-40B4-BE49-F238E27FC236}">
                <a16:creationId xmlns:a16="http://schemas.microsoft.com/office/drawing/2014/main" id="{B7BAC033-1833-4D6A-AF2A-5D526575A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36" y="421202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inear regression">
            <a:extLst>
              <a:ext uri="{FF2B5EF4-FFF2-40B4-BE49-F238E27FC236}">
                <a16:creationId xmlns:a16="http://schemas.microsoft.com/office/drawing/2014/main" id="{A1C33A01-BE8B-4CB1-A84B-77CB08E8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74" y="459948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Linear regression">
            <a:extLst>
              <a:ext uri="{FF2B5EF4-FFF2-40B4-BE49-F238E27FC236}">
                <a16:creationId xmlns:a16="http://schemas.microsoft.com/office/drawing/2014/main" id="{CA557FBC-05D9-4897-8A9F-4EC4FA44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40" y="448406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5CD91E-2DA1-4227-89EC-080BD4E0415D}"/>
              </a:ext>
            </a:extLst>
          </p:cNvPr>
          <p:cNvCxnSpPr>
            <a:stCxn id="31" idx="2"/>
          </p:cNvCxnSpPr>
          <p:nvPr/>
        </p:nvCxnSpPr>
        <p:spPr>
          <a:xfrm>
            <a:off x="4104860" y="2172071"/>
            <a:ext cx="3982280" cy="160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1FC13A-AAB7-4569-867F-C5F467EF37FC}"/>
              </a:ext>
            </a:extLst>
          </p:cNvPr>
          <p:cNvCxnSpPr>
            <a:stCxn id="32" idx="2"/>
          </p:cNvCxnSpPr>
          <p:nvPr/>
        </p:nvCxnSpPr>
        <p:spPr>
          <a:xfrm>
            <a:off x="6703898" y="2210817"/>
            <a:ext cx="1383242" cy="1809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5E215C-C68C-4D89-83C7-1A0A129DF312}"/>
              </a:ext>
            </a:extLst>
          </p:cNvPr>
          <p:cNvCxnSpPr>
            <a:stCxn id="33" idx="2"/>
          </p:cNvCxnSpPr>
          <p:nvPr/>
        </p:nvCxnSpPr>
        <p:spPr>
          <a:xfrm flipH="1">
            <a:off x="8367381" y="2199275"/>
            <a:ext cx="834283" cy="218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2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B50663-5DC2-4ABF-819F-D3C1B2B5121E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FD50C6-7943-47E5-BE8F-A2D4D6466259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964282-405D-40BE-938A-43FC30B40881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85A7F5F-A3E5-415E-BA28-E738AB140081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7CE2452-61DA-48FE-8126-918D57FE38F5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pic>
        <p:nvPicPr>
          <p:cNvPr id="6146" name="Picture 2" descr="https://wikidocs.net/images/page/35821/multiplelogistic_regression.PNG">
            <a:extLst>
              <a:ext uri="{FF2B5EF4-FFF2-40B4-BE49-F238E27FC236}">
                <a16:creationId xmlns:a16="http://schemas.microsoft.com/office/drawing/2014/main" id="{386C0EFF-A0BF-4852-B1FF-0B7305A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85" y="451591"/>
            <a:ext cx="2781756" cy="26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91E5FD-3535-44AA-9787-19040F87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259" y="1162619"/>
            <a:ext cx="2762250" cy="1028700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61067F7-CFF2-4204-BCDD-7892B57093C9}"/>
              </a:ext>
            </a:extLst>
          </p:cNvPr>
          <p:cNvSpPr/>
          <p:nvPr/>
        </p:nvSpPr>
        <p:spPr>
          <a:xfrm>
            <a:off x="3739979" y="309621"/>
            <a:ext cx="3616411" cy="894037"/>
          </a:xfrm>
          <a:custGeom>
            <a:avLst/>
            <a:gdLst>
              <a:gd name="connsiteX0" fmla="*/ 0 w 3616411"/>
              <a:gd name="connsiteY0" fmla="*/ 894037 h 894037"/>
              <a:gd name="connsiteX1" fmla="*/ 1276865 w 3616411"/>
              <a:gd name="connsiteY1" fmla="*/ 20826 h 894037"/>
              <a:gd name="connsiteX2" fmla="*/ 3616411 w 3616411"/>
              <a:gd name="connsiteY2" fmla="*/ 358577 h 89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6411" h="894037">
                <a:moveTo>
                  <a:pt x="0" y="894037"/>
                </a:moveTo>
                <a:cubicBezTo>
                  <a:pt x="337065" y="502053"/>
                  <a:pt x="674130" y="110069"/>
                  <a:pt x="1276865" y="20826"/>
                </a:cubicBezTo>
                <a:cubicBezTo>
                  <a:pt x="1879600" y="-68417"/>
                  <a:pt x="2748005" y="145080"/>
                  <a:pt x="3616411" y="3585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EE6C6CA2-4D0F-43D2-9E53-7CD7A7A1505E}"/>
              </a:ext>
            </a:extLst>
          </p:cNvPr>
          <p:cNvSpPr/>
          <p:nvPr/>
        </p:nvSpPr>
        <p:spPr>
          <a:xfrm>
            <a:off x="4234249" y="600967"/>
            <a:ext cx="3089189" cy="619167"/>
          </a:xfrm>
          <a:custGeom>
            <a:avLst/>
            <a:gdLst>
              <a:gd name="connsiteX0" fmla="*/ 0 w 3089189"/>
              <a:gd name="connsiteY0" fmla="*/ 619167 h 619167"/>
              <a:gd name="connsiteX1" fmla="*/ 724930 w 3089189"/>
              <a:gd name="connsiteY1" fmla="*/ 1329 h 619167"/>
              <a:gd name="connsiteX2" fmla="*/ 3089189 w 3089189"/>
              <a:gd name="connsiteY2" fmla="*/ 487361 h 61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189" h="619167">
                <a:moveTo>
                  <a:pt x="0" y="619167"/>
                </a:moveTo>
                <a:cubicBezTo>
                  <a:pt x="105032" y="321232"/>
                  <a:pt x="210065" y="23297"/>
                  <a:pt x="724930" y="1329"/>
                </a:cubicBezTo>
                <a:cubicBezTo>
                  <a:pt x="1239795" y="-20639"/>
                  <a:pt x="2164492" y="233361"/>
                  <a:pt x="3089189" y="4873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F662004-BCDD-457C-B666-427B6CDB07CB}"/>
              </a:ext>
            </a:extLst>
          </p:cNvPr>
          <p:cNvSpPr/>
          <p:nvPr/>
        </p:nvSpPr>
        <p:spPr>
          <a:xfrm>
            <a:off x="4720282" y="807620"/>
            <a:ext cx="2611394" cy="733789"/>
          </a:xfrm>
          <a:custGeom>
            <a:avLst/>
            <a:gdLst>
              <a:gd name="connsiteX0" fmla="*/ 0 w 2611394"/>
              <a:gd name="connsiteY0" fmla="*/ 396038 h 733789"/>
              <a:gd name="connsiteX1" fmla="*/ 667264 w 2611394"/>
              <a:gd name="connsiteY1" fmla="*/ 8860 h 733789"/>
              <a:gd name="connsiteX2" fmla="*/ 2611394 w 2611394"/>
              <a:gd name="connsiteY2" fmla="*/ 733789 h 73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394" h="733789">
                <a:moveTo>
                  <a:pt x="0" y="396038"/>
                </a:moveTo>
                <a:cubicBezTo>
                  <a:pt x="116016" y="174303"/>
                  <a:pt x="232032" y="-47432"/>
                  <a:pt x="667264" y="8860"/>
                </a:cubicBezTo>
                <a:cubicBezTo>
                  <a:pt x="1102496" y="65152"/>
                  <a:pt x="1856945" y="399470"/>
                  <a:pt x="2611394" y="7337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AC86265-7A0C-4EEF-956D-60CAEFE3EEC5}"/>
              </a:ext>
            </a:extLst>
          </p:cNvPr>
          <p:cNvSpPr/>
          <p:nvPr/>
        </p:nvSpPr>
        <p:spPr>
          <a:xfrm>
            <a:off x="5502876" y="1055791"/>
            <a:ext cx="1812324" cy="1202310"/>
          </a:xfrm>
          <a:custGeom>
            <a:avLst/>
            <a:gdLst>
              <a:gd name="connsiteX0" fmla="*/ 0 w 1812324"/>
              <a:gd name="connsiteY0" fmla="*/ 172580 h 1202310"/>
              <a:gd name="connsiteX1" fmla="*/ 453081 w 1812324"/>
              <a:gd name="connsiteY1" fmla="*/ 81964 h 1202310"/>
              <a:gd name="connsiteX2" fmla="*/ 1812324 w 1812324"/>
              <a:gd name="connsiteY2" fmla="*/ 1202310 h 120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324" h="1202310">
                <a:moveTo>
                  <a:pt x="0" y="172580"/>
                </a:moveTo>
                <a:cubicBezTo>
                  <a:pt x="75513" y="41461"/>
                  <a:pt x="151027" y="-89658"/>
                  <a:pt x="453081" y="81964"/>
                </a:cubicBezTo>
                <a:cubicBezTo>
                  <a:pt x="755135" y="253586"/>
                  <a:pt x="1283729" y="727948"/>
                  <a:pt x="1812324" y="1202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49EA97-4FD3-4FB6-A869-7F0FB92103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3234150" y="3277265"/>
            <a:ext cx="2433484" cy="3429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7F48E5C-6856-40AC-85CB-7DE9B19BBE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" t="49915" r="-523" b="85"/>
          <a:stretch/>
        </p:blipFill>
        <p:spPr>
          <a:xfrm>
            <a:off x="6139648" y="3271433"/>
            <a:ext cx="2433484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5BE5A6-EE5E-4E3C-961C-3A4A17DF39D6}"/>
              </a:ext>
            </a:extLst>
          </p:cNvPr>
          <p:cNvSpPr txBox="1"/>
          <p:nvPr/>
        </p:nvSpPr>
        <p:spPr>
          <a:xfrm>
            <a:off x="8826386" y="3856130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결과와는 상당한 </a:t>
            </a:r>
            <a:endParaRPr lang="en-US" altLang="ko-KR" dirty="0"/>
          </a:p>
          <a:p>
            <a:r>
              <a:rPr lang="ko-KR" altLang="en-US" dirty="0"/>
              <a:t>오차가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139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B50663-5DC2-4ABF-819F-D3C1B2B5121E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FD50C6-7943-47E5-BE8F-A2D4D6466259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964282-405D-40BE-938A-43FC30B40881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85A7F5F-A3E5-415E-BA28-E738AB140081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7CE2452-61DA-48FE-8126-918D57FE38F5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pic>
        <p:nvPicPr>
          <p:cNvPr id="6146" name="Picture 2" descr="https://wikidocs.net/images/page/35821/multiplelogistic_regression.PNG">
            <a:extLst>
              <a:ext uri="{FF2B5EF4-FFF2-40B4-BE49-F238E27FC236}">
                <a16:creationId xmlns:a16="http://schemas.microsoft.com/office/drawing/2014/main" id="{386C0EFF-A0BF-4852-B1FF-0B7305A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24" y="908283"/>
            <a:ext cx="2781756" cy="26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for post">
            <a:extLst>
              <a:ext uri="{FF2B5EF4-FFF2-40B4-BE49-F238E27FC236}">
                <a16:creationId xmlns:a16="http://schemas.microsoft.com/office/drawing/2014/main" id="{5C029A22-9B2A-4C73-8D4A-73C1B539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56" y="219141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5B63A4-9BC7-4592-80B1-367CBF07339C}"/>
              </a:ext>
            </a:extLst>
          </p:cNvPr>
          <p:cNvSpPr txBox="1"/>
          <p:nvPr/>
        </p:nvSpPr>
        <p:spPr>
          <a:xfrm>
            <a:off x="2796416" y="3780923"/>
            <a:ext cx="327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Multi Regression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의 종류가 많아질 때의 그림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D309A-99C9-4802-83E1-FDFC7A5F8B50}"/>
              </a:ext>
            </a:extLst>
          </p:cNvPr>
          <p:cNvSpPr txBox="1"/>
          <p:nvPr/>
        </p:nvSpPr>
        <p:spPr>
          <a:xfrm>
            <a:off x="6074698" y="3935525"/>
            <a:ext cx="59426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Multi Regression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DATA</a:t>
            </a:r>
            <a:r>
              <a:rPr lang="ko-KR" altLang="en-US" dirty="0"/>
              <a:t>가 서로에게 영향을 줄 때</a:t>
            </a:r>
            <a:endParaRPr lang="en-US" altLang="ko-KR" dirty="0"/>
          </a:p>
          <a:p>
            <a:pPr algn="ctr"/>
            <a:r>
              <a:rPr lang="en-US" altLang="ko-KR" dirty="0"/>
              <a:t>Ex) </a:t>
            </a:r>
            <a:r>
              <a:rPr lang="ko-KR" altLang="en-US" dirty="0"/>
              <a:t>시너지 효과</a:t>
            </a:r>
            <a:endParaRPr lang="en-US" altLang="ko-KR" dirty="0"/>
          </a:p>
          <a:p>
            <a:pPr algn="ctr"/>
            <a:r>
              <a:rPr lang="ko-KR" altLang="en-US" dirty="0"/>
              <a:t>팀스포츠의 팀 </a:t>
            </a:r>
            <a:r>
              <a:rPr lang="en-US" altLang="ko-KR" dirty="0"/>
              <a:t>-&gt;</a:t>
            </a:r>
            <a:r>
              <a:rPr lang="ko-KR" altLang="en-US" dirty="0"/>
              <a:t> 멤버들 사이의 호흡을 고려해 팀 편성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32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F1F6661-0F20-488B-B1A1-59202AF5AE86}"/>
              </a:ext>
            </a:extLst>
          </p:cNvPr>
          <p:cNvSpPr/>
          <p:nvPr/>
        </p:nvSpPr>
        <p:spPr>
          <a:xfrm>
            <a:off x="3814117" y="47985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numpy</a:t>
            </a:r>
            <a:endParaRPr lang="en-US" altLang="ko-KR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AA9044E-A24E-4791-ACCA-2AB381E5D27A}"/>
              </a:ext>
            </a:extLst>
          </p:cNvPr>
          <p:cNvSpPr/>
          <p:nvPr/>
        </p:nvSpPr>
        <p:spPr>
          <a:xfrm>
            <a:off x="3814117" y="162902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pandas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63199A3-86F7-4489-81F6-B98A6BDFE6E6}"/>
              </a:ext>
            </a:extLst>
          </p:cNvPr>
          <p:cNvCxnSpPr>
            <a:cxnSpLocks/>
            <a:stCxn id="19" idx="3"/>
            <a:endCxn id="55" idx="1"/>
          </p:cNvCxnSpPr>
          <p:nvPr/>
        </p:nvCxnSpPr>
        <p:spPr>
          <a:xfrm flipV="1">
            <a:off x="2333545" y="829960"/>
            <a:ext cx="1480572" cy="49839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EF6D24F-FA68-4EA7-BFC8-3C468426C0C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2333545" y="1328350"/>
            <a:ext cx="1480572" cy="650788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59B310-4FE2-46D1-89DF-83F4CE54621F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BA41AF-6141-4575-B707-594BD83F4CFA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4393B6-2268-4CCC-9366-55C9FFBC72E8}"/>
              </a:ext>
            </a:extLst>
          </p:cNvPr>
          <p:cNvSpPr/>
          <p:nvPr/>
        </p:nvSpPr>
        <p:spPr>
          <a:xfrm>
            <a:off x="554171" y="377910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8BE4AF-1D7C-40B3-A247-95F22904F31D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</p:spTree>
    <p:extLst>
      <p:ext uri="{BB962C8B-B14F-4D97-AF65-F5344CB8AC3E}">
        <p14:creationId xmlns:p14="http://schemas.microsoft.com/office/powerpoint/2010/main" val="2505510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B50663-5DC2-4ABF-819F-D3C1B2B5121E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FD50C6-7943-47E5-BE8F-A2D4D6466259}"/>
              </a:ext>
            </a:extLst>
          </p:cNvPr>
          <p:cNvSpPr/>
          <p:nvPr/>
        </p:nvSpPr>
        <p:spPr>
          <a:xfrm>
            <a:off x="554172" y="3506022"/>
            <a:ext cx="1935466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964282-405D-40BE-938A-43FC30B40881}"/>
              </a:ext>
            </a:extLst>
          </p:cNvPr>
          <p:cNvSpPr/>
          <p:nvPr/>
        </p:nvSpPr>
        <p:spPr>
          <a:xfrm>
            <a:off x="554172" y="1243038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85A7F5F-A3E5-415E-BA28-E738AB140081}"/>
              </a:ext>
            </a:extLst>
          </p:cNvPr>
          <p:cNvSpPr/>
          <p:nvPr/>
        </p:nvSpPr>
        <p:spPr>
          <a:xfrm>
            <a:off x="554171" y="107403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7CE2452-61DA-48FE-8126-918D57FE38F5}"/>
              </a:ext>
            </a:extLst>
          </p:cNvPr>
          <p:cNvSpPr/>
          <p:nvPr/>
        </p:nvSpPr>
        <p:spPr>
          <a:xfrm>
            <a:off x="554172" y="4641657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pic>
        <p:nvPicPr>
          <p:cNvPr id="7170" name="Picture 2" descr="https://static.packt-cdn.com/products/9781789138139/graphics/57b07b69-9550-4cda-a798-0578c8e30c74.png">
            <a:extLst>
              <a:ext uri="{FF2B5EF4-FFF2-40B4-BE49-F238E27FC236}">
                <a16:creationId xmlns:a16="http://schemas.microsoft.com/office/drawing/2014/main" id="{283DED1E-462E-4826-967E-3068F826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911" y="1602895"/>
            <a:ext cx="7846078" cy="295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41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E45074-F3F6-4E98-B497-E1B19AFA60B0}"/>
              </a:ext>
            </a:extLst>
          </p:cNvPr>
          <p:cNvSpPr/>
          <p:nvPr/>
        </p:nvSpPr>
        <p:spPr>
          <a:xfrm>
            <a:off x="3814117" y="2378673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733F9A-0FAC-4015-A7A4-14B19396B9D2}"/>
              </a:ext>
            </a:extLst>
          </p:cNvPr>
          <p:cNvSpPr/>
          <p:nvPr/>
        </p:nvSpPr>
        <p:spPr>
          <a:xfrm>
            <a:off x="3814117" y="3779106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734292-F6E3-417C-A14D-CC36C88B6E23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2333545" y="2728783"/>
            <a:ext cx="1480572" cy="1400432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C54CE51-C292-46C0-B327-E7422BB270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2333545" y="2728782"/>
            <a:ext cx="1480572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7DFB978-B706-4CA0-BE84-915BF8F81571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72C2DEF-E2CB-465C-B7A9-3530C7879610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D0ACFC-0BCA-441A-94D6-95DCF3F14951}"/>
              </a:ext>
            </a:extLst>
          </p:cNvPr>
          <p:cNvSpPr/>
          <p:nvPr/>
        </p:nvSpPr>
        <p:spPr>
          <a:xfrm>
            <a:off x="554171" y="3779107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3A4FC2-99E3-43C4-A5B2-BD880261FF2E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3814117" y="97824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9200C81-5484-4473-BEFD-D031FA77CE9A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2333545" y="1328349"/>
            <a:ext cx="1480572" cy="140043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04B930A-B812-4CAF-BC09-1026190AF77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93491" y="2741483"/>
            <a:ext cx="1480571" cy="1387732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F34C5C8-1A53-4024-8793-E3376CE7325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5593491" y="1334742"/>
            <a:ext cx="1480568" cy="279447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BC27369-395F-462F-9486-7D430D38552B}"/>
              </a:ext>
            </a:extLst>
          </p:cNvPr>
          <p:cNvSpPr/>
          <p:nvPr/>
        </p:nvSpPr>
        <p:spPr>
          <a:xfrm>
            <a:off x="7074056" y="23786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PCA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9F9C4A1-2696-4B59-A4E4-62885E029E6D}"/>
              </a:ext>
            </a:extLst>
          </p:cNvPr>
          <p:cNvSpPr/>
          <p:nvPr/>
        </p:nvSpPr>
        <p:spPr>
          <a:xfrm>
            <a:off x="7074059" y="984633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K-Means Clustering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2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BC27369-395F-462F-9486-7D430D38552B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PCA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9F9C4A1-2696-4B59-A4E4-62885E029E6D}"/>
              </a:ext>
            </a:extLst>
          </p:cNvPr>
          <p:cNvSpPr/>
          <p:nvPr/>
        </p:nvSpPr>
        <p:spPr>
          <a:xfrm>
            <a:off x="554174" y="984633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K-Means Clustering</a:t>
            </a:r>
            <a:endParaRPr lang="en-US" altLang="ko-KR" dirty="0"/>
          </a:p>
        </p:txBody>
      </p:sp>
      <p:pic>
        <p:nvPicPr>
          <p:cNvPr id="9218" name="Picture 2" descr="Algorithm">
            <a:extLst>
              <a:ext uri="{FF2B5EF4-FFF2-40B4-BE49-F238E27FC236}">
                <a16:creationId xmlns:a16="http://schemas.microsoft.com/office/drawing/2014/main" id="{F6C7D9D3-149B-4B1B-AC14-E30093220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66" y="243318"/>
            <a:ext cx="4856319" cy="35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xample1">
            <a:extLst>
              <a:ext uri="{FF2B5EF4-FFF2-40B4-BE49-F238E27FC236}">
                <a16:creationId xmlns:a16="http://schemas.microsoft.com/office/drawing/2014/main" id="{B612773C-ADFC-4482-BDB7-D48243BC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38" y="3429000"/>
            <a:ext cx="4292081" cy="298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56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F033A8-B99C-420C-8C6A-43BC4B28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91" y="465650"/>
            <a:ext cx="6096000" cy="2438400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BC27369-395F-462F-9486-7D430D38552B}"/>
              </a:ext>
            </a:extLst>
          </p:cNvPr>
          <p:cNvSpPr/>
          <p:nvPr/>
        </p:nvSpPr>
        <p:spPr>
          <a:xfrm>
            <a:off x="554171" y="23786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PCA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9F9C4A1-2696-4B59-A4E4-62885E029E6D}"/>
              </a:ext>
            </a:extLst>
          </p:cNvPr>
          <p:cNvSpPr/>
          <p:nvPr/>
        </p:nvSpPr>
        <p:spPr>
          <a:xfrm>
            <a:off x="554174" y="984633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K-Means Clustering</a:t>
            </a:r>
            <a:endParaRPr lang="en-US" altLang="ko-KR" dirty="0"/>
          </a:p>
        </p:txBody>
      </p:sp>
      <p:pic>
        <p:nvPicPr>
          <p:cNvPr id="11266" name="Picture 2" descr="https://t1.daumcdn.net/cfile/tistory/99AC093E5B8A490421">
            <a:extLst>
              <a:ext uri="{FF2B5EF4-FFF2-40B4-BE49-F238E27FC236}">
                <a16:creationId xmlns:a16="http://schemas.microsoft.com/office/drawing/2014/main" id="{DDFF0143-F5C5-48E1-B2F7-E8383584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039" y="366086"/>
            <a:ext cx="6194082" cy="306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t1.daumcdn.net/cfile/tistory/99EABC3E5B8A48781B">
            <a:extLst>
              <a:ext uri="{FF2B5EF4-FFF2-40B4-BE49-F238E27FC236}">
                <a16:creationId xmlns:a16="http://schemas.microsoft.com/office/drawing/2014/main" id="{5C13788C-5047-463D-9A8B-C8F7A655D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91" y="3772713"/>
            <a:ext cx="7810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84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7DFB978-B706-4CA0-BE84-915BF8F81571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72C2DEF-E2CB-465C-B7A9-3530C7879610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D0ACFC-0BCA-441A-94D6-95DCF3F14951}"/>
              </a:ext>
            </a:extLst>
          </p:cNvPr>
          <p:cNvSpPr/>
          <p:nvPr/>
        </p:nvSpPr>
        <p:spPr>
          <a:xfrm>
            <a:off x="554171" y="3779107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3A4FC2-99E3-43C4-A5B2-BD880261FF2E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3920C8-A755-499F-8B11-02B5DF673570}"/>
              </a:ext>
            </a:extLst>
          </p:cNvPr>
          <p:cNvSpPr txBox="1"/>
          <p:nvPr/>
        </p:nvSpPr>
        <p:spPr>
          <a:xfrm>
            <a:off x="3462182" y="3806049"/>
            <a:ext cx="2117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2W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분기 내용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Review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9DD1F64-B3CC-4600-93F7-77077FC11918}"/>
              </a:ext>
            </a:extLst>
          </p:cNvPr>
          <p:cNvCxnSpPr>
            <a:stCxn id="25" idx="3"/>
            <a:endCxn id="22" idx="1"/>
          </p:cNvCxnSpPr>
          <p:nvPr/>
        </p:nvCxnSpPr>
        <p:spPr>
          <a:xfrm flipV="1">
            <a:off x="2333545" y="4129215"/>
            <a:ext cx="1128637" cy="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7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073F29A-7E44-4FDA-A267-8ABA2B012FC3}"/>
              </a:ext>
            </a:extLst>
          </p:cNvPr>
          <p:cNvSpPr/>
          <p:nvPr/>
        </p:nvSpPr>
        <p:spPr>
          <a:xfrm>
            <a:off x="7110913" y="3506022"/>
            <a:ext cx="198944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 function,</a:t>
            </a:r>
            <a:br>
              <a:rPr lang="en-US" altLang="ko-KR" dirty="0"/>
            </a:br>
            <a:r>
              <a:rPr lang="en-US" altLang="ko-KR" dirty="0"/>
              <a:t>epsilon, </a:t>
            </a:r>
            <a:r>
              <a:rPr lang="en-US" altLang="ko-KR" dirty="0" err="1"/>
              <a:t>lambd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05B520-9D95-4C14-995B-3E80A725F7FD}"/>
              </a:ext>
            </a:extLst>
          </p:cNvPr>
          <p:cNvSpPr txBox="1"/>
          <p:nvPr/>
        </p:nvSpPr>
        <p:spPr>
          <a:xfrm>
            <a:off x="15887404" y="2044025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5E53CF-653D-42C0-AAE0-5A2195D237A9}"/>
              </a:ext>
            </a:extLst>
          </p:cNvPr>
          <p:cNvSpPr txBox="1"/>
          <p:nvPr/>
        </p:nvSpPr>
        <p:spPr>
          <a:xfrm>
            <a:off x="12347194" y="894849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9DDFCB-2EA4-49FB-9BD8-BFC0BA04BE35}"/>
              </a:ext>
            </a:extLst>
          </p:cNvPr>
          <p:cNvSpPr txBox="1"/>
          <p:nvPr/>
        </p:nvSpPr>
        <p:spPr>
          <a:xfrm>
            <a:off x="15887403" y="3193205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95E720-7DED-49C6-84FA-2BDC39DE8CC3}"/>
              </a:ext>
            </a:extLst>
          </p:cNvPr>
          <p:cNvSpPr txBox="1"/>
          <p:nvPr/>
        </p:nvSpPr>
        <p:spPr>
          <a:xfrm>
            <a:off x="15887403" y="4371227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3CA7C2-6D85-4D2A-BB92-98CDD953D019}"/>
              </a:ext>
            </a:extLst>
          </p:cNvPr>
          <p:cNvSpPr txBox="1"/>
          <p:nvPr/>
        </p:nvSpPr>
        <p:spPr>
          <a:xfrm>
            <a:off x="12347193" y="5520404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2EB9EB6-B62E-4D84-89D5-CDA09DF7029D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E5E7999-37A0-411B-8096-B89489CF8389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D5E3CD6-5EA0-43BB-91C1-E655B15D59D8}"/>
              </a:ext>
            </a:extLst>
          </p:cNvPr>
          <p:cNvSpPr/>
          <p:nvPr/>
        </p:nvSpPr>
        <p:spPr>
          <a:xfrm>
            <a:off x="554171" y="3779107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6ACC69-6FD2-43C2-A6CC-A1B25362AC98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0B80DF1C-7B74-48B1-8DDC-2505ED82C085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 flipV="1">
            <a:off x="2333545" y="3856132"/>
            <a:ext cx="1480572" cy="167351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AB72ADEC-BCCC-4324-9D0F-EBC96F687AF3}"/>
              </a:ext>
            </a:extLst>
          </p:cNvPr>
          <p:cNvCxnSpPr>
            <a:cxnSpLocks/>
            <a:stCxn id="58" idx="3"/>
            <a:endCxn id="64" idx="1"/>
          </p:cNvCxnSpPr>
          <p:nvPr/>
        </p:nvCxnSpPr>
        <p:spPr>
          <a:xfrm flipV="1">
            <a:off x="2333545" y="2728783"/>
            <a:ext cx="1480571" cy="2800868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79C2328-5CF3-4A1D-A774-F31C06C5CF9E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 flipV="1">
            <a:off x="2333545" y="1593148"/>
            <a:ext cx="1480571" cy="393650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464BB66-F2B2-43FA-931C-0527C9DB9530}"/>
              </a:ext>
            </a:extLst>
          </p:cNvPr>
          <p:cNvCxnSpPr>
            <a:cxnSpLocks/>
            <a:stCxn id="58" idx="3"/>
            <a:endCxn id="119" idx="1"/>
          </p:cNvCxnSpPr>
          <p:nvPr/>
        </p:nvCxnSpPr>
        <p:spPr>
          <a:xfrm>
            <a:off x="2333545" y="5529651"/>
            <a:ext cx="1480571" cy="59775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FAB2FE7-5881-422A-A124-A3766CB8ADDD}"/>
              </a:ext>
            </a:extLst>
          </p:cNvPr>
          <p:cNvCxnSpPr>
            <a:cxnSpLocks/>
            <a:stCxn id="58" idx="3"/>
            <a:endCxn id="67" idx="1"/>
          </p:cNvCxnSpPr>
          <p:nvPr/>
        </p:nvCxnSpPr>
        <p:spPr>
          <a:xfrm flipV="1">
            <a:off x="2333545" y="457513"/>
            <a:ext cx="1480571" cy="507213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92B1A1-4645-4A2B-A9DD-1DC27239A224}"/>
              </a:ext>
            </a:extLst>
          </p:cNvPr>
          <p:cNvSpPr/>
          <p:nvPr/>
        </p:nvSpPr>
        <p:spPr>
          <a:xfrm>
            <a:off x="3814116" y="2378674"/>
            <a:ext cx="203804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Dimension Movement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30FF61E-DC3B-402F-8D35-41DDC182A455}"/>
              </a:ext>
            </a:extLst>
          </p:cNvPr>
          <p:cNvSpPr/>
          <p:nvPr/>
        </p:nvSpPr>
        <p:spPr>
          <a:xfrm>
            <a:off x="3814117" y="3506023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GridWorld</a:t>
            </a:r>
            <a:endParaRPr lang="en-US" altLang="ko-KR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1003003-E3D2-4AC0-80A6-95E06298DA94}"/>
              </a:ext>
            </a:extLst>
          </p:cNvPr>
          <p:cNvSpPr/>
          <p:nvPr/>
        </p:nvSpPr>
        <p:spPr>
          <a:xfrm>
            <a:off x="3814116" y="1243039"/>
            <a:ext cx="203804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 Dimension Movement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B402FBF-48F0-4372-87C2-222DAB26A5D0}"/>
              </a:ext>
            </a:extLst>
          </p:cNvPr>
          <p:cNvSpPr/>
          <p:nvPr/>
        </p:nvSpPr>
        <p:spPr>
          <a:xfrm>
            <a:off x="3814116" y="107404"/>
            <a:ext cx="203804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80BD55-07DA-4E94-9134-271E000FEF79}"/>
              </a:ext>
            </a:extLst>
          </p:cNvPr>
          <p:cNvSpPr/>
          <p:nvPr/>
        </p:nvSpPr>
        <p:spPr>
          <a:xfrm>
            <a:off x="3814117" y="4641658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Ray Observation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C5B79E5-BB6D-4E65-AA97-A292FA32A38B}"/>
              </a:ext>
            </a:extLst>
          </p:cNvPr>
          <p:cNvCxnSpPr>
            <a:cxnSpLocks/>
            <a:stCxn id="65" idx="3"/>
            <a:endCxn id="29" idx="1"/>
          </p:cNvCxnSpPr>
          <p:nvPr/>
        </p:nvCxnSpPr>
        <p:spPr>
          <a:xfrm flipV="1">
            <a:off x="5852159" y="3856131"/>
            <a:ext cx="1258754" cy="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74BB0D6-E2F8-4872-BA95-6135F244EB3B}"/>
              </a:ext>
            </a:extLst>
          </p:cNvPr>
          <p:cNvSpPr/>
          <p:nvPr/>
        </p:nvSpPr>
        <p:spPr>
          <a:xfrm>
            <a:off x="3814116" y="5777293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 Project</a:t>
            </a: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E636C489-79FA-468F-B14C-3706324A878D}"/>
              </a:ext>
            </a:extLst>
          </p:cNvPr>
          <p:cNvCxnSpPr>
            <a:cxnSpLocks/>
            <a:stCxn id="58" idx="3"/>
            <a:endCxn id="68" idx="1"/>
          </p:cNvCxnSpPr>
          <p:nvPr/>
        </p:nvCxnSpPr>
        <p:spPr>
          <a:xfrm flipV="1">
            <a:off x="2333545" y="4991767"/>
            <a:ext cx="1480572" cy="53788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00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E45074-F3F6-4E98-B497-E1B19AFA60B0}"/>
              </a:ext>
            </a:extLst>
          </p:cNvPr>
          <p:cNvSpPr/>
          <p:nvPr/>
        </p:nvSpPr>
        <p:spPr>
          <a:xfrm>
            <a:off x="3814117" y="2378673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733F9A-0FAC-4015-A7A4-14B19396B9D2}"/>
              </a:ext>
            </a:extLst>
          </p:cNvPr>
          <p:cNvSpPr/>
          <p:nvPr/>
        </p:nvSpPr>
        <p:spPr>
          <a:xfrm>
            <a:off x="3814117" y="3779106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734292-F6E3-417C-A14D-CC36C88B6E23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2333545" y="2728783"/>
            <a:ext cx="1480572" cy="1400432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C54CE51-C292-46C0-B327-E7422BB270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2333545" y="2728782"/>
            <a:ext cx="1480572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7DFB978-B706-4CA0-BE84-915BF8F81571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72C2DEF-E2CB-465C-B7A9-3530C7879610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D0ACFC-0BCA-441A-94D6-95DCF3F14951}"/>
              </a:ext>
            </a:extLst>
          </p:cNvPr>
          <p:cNvSpPr/>
          <p:nvPr/>
        </p:nvSpPr>
        <p:spPr>
          <a:xfrm>
            <a:off x="554171" y="3779107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3A4FC2-99E3-43C4-A5B2-BD880261FF2E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3814117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9200C81-5484-4473-BEFD-D031FA77CE9A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2333545" y="1328349"/>
            <a:ext cx="1480572" cy="140043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6B3457-8725-4915-8259-928CC8CD40F5}"/>
              </a:ext>
            </a:extLst>
          </p:cNvPr>
          <p:cNvSpPr txBox="1"/>
          <p:nvPr/>
        </p:nvSpPr>
        <p:spPr>
          <a:xfrm>
            <a:off x="5769243" y="1143682"/>
            <a:ext cx="6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1W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0711EF-615C-412F-AC02-5EFBD86E3117}"/>
              </a:ext>
            </a:extLst>
          </p:cNvPr>
          <p:cNvSpPr txBox="1"/>
          <p:nvPr/>
        </p:nvSpPr>
        <p:spPr>
          <a:xfrm>
            <a:off x="5769242" y="2544115"/>
            <a:ext cx="6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5W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CD7F9D-3F03-41B3-A04F-502110450ECC}"/>
              </a:ext>
            </a:extLst>
          </p:cNvPr>
          <p:cNvSpPr txBox="1"/>
          <p:nvPr/>
        </p:nvSpPr>
        <p:spPr>
          <a:xfrm>
            <a:off x="5769241" y="3944548"/>
            <a:ext cx="65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2W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E45074-F3F6-4E98-B497-E1B19AFA60B0}"/>
              </a:ext>
            </a:extLst>
          </p:cNvPr>
          <p:cNvSpPr/>
          <p:nvPr/>
        </p:nvSpPr>
        <p:spPr>
          <a:xfrm>
            <a:off x="3814117" y="2378673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733F9A-0FAC-4015-A7A4-14B19396B9D2}"/>
              </a:ext>
            </a:extLst>
          </p:cNvPr>
          <p:cNvSpPr/>
          <p:nvPr/>
        </p:nvSpPr>
        <p:spPr>
          <a:xfrm>
            <a:off x="3814117" y="377910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734292-F6E3-417C-A14D-CC36C88B6E23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2333545" y="2728783"/>
            <a:ext cx="1480572" cy="1400432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C54CE51-C292-46C0-B327-E7422BB270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2333545" y="2728782"/>
            <a:ext cx="1480572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7DFB978-B706-4CA0-BE84-915BF8F81571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72C2DEF-E2CB-465C-B7A9-3530C7879610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D0ACFC-0BCA-441A-94D6-95DCF3F14951}"/>
              </a:ext>
            </a:extLst>
          </p:cNvPr>
          <p:cNvSpPr/>
          <p:nvPr/>
        </p:nvSpPr>
        <p:spPr>
          <a:xfrm>
            <a:off x="554171" y="3779107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3A4FC2-99E3-43C4-A5B2-BD880261FF2E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3814117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9200C81-5484-4473-BEFD-D031FA77CE9A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2333545" y="1328349"/>
            <a:ext cx="1480572" cy="140043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85543C-F2CF-4206-9E61-40385C82EC52}"/>
              </a:ext>
            </a:extLst>
          </p:cNvPr>
          <p:cNvSpPr txBox="1"/>
          <p:nvPr/>
        </p:nvSpPr>
        <p:spPr>
          <a:xfrm>
            <a:off x="7074063" y="1005182"/>
            <a:ext cx="376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각종 예시를 활용한 단어 설명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인공지능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머신 러닝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딥러닝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등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8A07FE1-73BE-4F6C-A80C-5496E8788560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 flipV="1">
            <a:off x="5593491" y="1328348"/>
            <a:ext cx="1480572" cy="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6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3564919"/>
            <a:ext cx="575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스팸메일을 찾기 위한 자료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시스템을 구성하기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책정을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자율주행 자동차가 길을 찾기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체스게임을 하기위한 자료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0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Does Diamond Carat Mean? | What is a Carat? | Shining Diamonds">
            <a:extLst>
              <a:ext uri="{FF2B5EF4-FFF2-40B4-BE49-F238E27FC236}">
                <a16:creationId xmlns:a16="http://schemas.microsoft.com/office/drawing/2014/main" id="{EE8457A1-64D5-487E-9D31-7E856FAF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7" y="4195122"/>
            <a:ext cx="3197679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1 carat diamond price for 1 ct diamond rings?">
            <a:extLst>
              <a:ext uri="{FF2B5EF4-FFF2-40B4-BE49-F238E27FC236}">
                <a16:creationId xmlns:a16="http://schemas.microsoft.com/office/drawing/2014/main" id="{E263CA35-3D22-45CD-88CB-771171AE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484" y="4057650"/>
            <a:ext cx="25622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 Color Diamonds - Are They Good Enough For Engagement Rings?">
            <a:extLst>
              <a:ext uri="{FF2B5EF4-FFF2-40B4-BE49-F238E27FC236}">
                <a16:creationId xmlns:a16="http://schemas.microsoft.com/office/drawing/2014/main" id="{058C380C-1EE2-4F6D-83E2-ADDCD7D50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96" y="1888530"/>
            <a:ext cx="3621203" cy="48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9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24시간 후 계정 종료?… 네이버 사칭 스팸 메일 '사용자 혼란' | Save Internet 뉴데일리">
            <a:extLst>
              <a:ext uri="{FF2B5EF4-FFF2-40B4-BE49-F238E27FC236}">
                <a16:creationId xmlns:a16="http://schemas.microsoft.com/office/drawing/2014/main" id="{A7EA17AE-DC19-4C14-BAD2-F179E740C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3" y="3850935"/>
            <a:ext cx="48768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요즘 오는 각종 스팸 메일 종류 - 뽐뿌:자유게시판">
            <a:extLst>
              <a:ext uri="{FF2B5EF4-FFF2-40B4-BE49-F238E27FC236}">
                <a16:creationId xmlns:a16="http://schemas.microsoft.com/office/drawing/2014/main" id="{3C732F10-32D9-43C7-921F-AF2043AE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87" y="3669959"/>
            <a:ext cx="4000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1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6848960-7B9F-4C25-A67A-12243A98FBC5}"/>
              </a:ext>
            </a:extLst>
          </p:cNvPr>
          <p:cNvSpPr/>
          <p:nvPr/>
        </p:nvSpPr>
        <p:spPr>
          <a:xfrm>
            <a:off x="554171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Supervised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0B5307-AE01-4C56-A86A-ACE5BE71CF10}"/>
              </a:ext>
            </a:extLst>
          </p:cNvPr>
          <p:cNvSpPr/>
          <p:nvPr/>
        </p:nvSpPr>
        <p:spPr>
          <a:xfrm>
            <a:off x="2880242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Unsupervised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7A64083-7776-4161-8747-0754F9B3A41B}"/>
              </a:ext>
            </a:extLst>
          </p:cNvPr>
          <p:cNvSpPr/>
          <p:nvPr/>
        </p:nvSpPr>
        <p:spPr>
          <a:xfrm>
            <a:off x="5206313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736FDB9-9363-4BF4-BEEA-1C7B2E53E0EA}"/>
              </a:ext>
            </a:extLst>
          </p:cNvPr>
          <p:cNvSpPr/>
          <p:nvPr/>
        </p:nvSpPr>
        <p:spPr>
          <a:xfrm>
            <a:off x="7532384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A527324-2683-43F2-BB3B-EDF37573EA26}"/>
              </a:ext>
            </a:extLst>
          </p:cNvPr>
          <p:cNvSpPr/>
          <p:nvPr/>
        </p:nvSpPr>
        <p:spPr>
          <a:xfrm>
            <a:off x="9858455" y="398504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285285-0CC0-4122-874F-D670B2227452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5400000">
            <a:off x="1557130" y="3208634"/>
            <a:ext cx="663145" cy="88968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D5C8D42-7DD9-4A73-8264-787DD51E8D51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16200000" flipH="1">
            <a:off x="2720165" y="2935285"/>
            <a:ext cx="663145" cy="143638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7A5C8E7-3FF4-4BD9-8963-8E55F84F29B0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16200000" flipH="1">
            <a:off x="3883200" y="1772249"/>
            <a:ext cx="663144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AD02F7B-4464-4D3E-BA46-208FCB5F404C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16200000" flipH="1">
            <a:off x="5046236" y="609214"/>
            <a:ext cx="663144" cy="608852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A284117-7AAB-4FB3-9577-E8D0775A3326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6209272" y="-553823"/>
            <a:ext cx="663143" cy="841459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5002598"/>
            <a:ext cx="575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 탐지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Clustering),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(Unsupervised,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Clustrering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Regression)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2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E45074-F3F6-4E98-B497-E1B19AFA60B0}"/>
              </a:ext>
            </a:extLst>
          </p:cNvPr>
          <p:cNvSpPr/>
          <p:nvPr/>
        </p:nvSpPr>
        <p:spPr>
          <a:xfrm>
            <a:off x="3814117" y="2378673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733F9A-0FAC-4015-A7A4-14B19396B9D2}"/>
              </a:ext>
            </a:extLst>
          </p:cNvPr>
          <p:cNvSpPr/>
          <p:nvPr/>
        </p:nvSpPr>
        <p:spPr>
          <a:xfrm>
            <a:off x="3814117" y="377910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734292-F6E3-417C-A14D-CC36C88B6E23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2333545" y="2728783"/>
            <a:ext cx="1480572" cy="1400432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C54CE51-C292-46C0-B327-E7422BB270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2333545" y="2728782"/>
            <a:ext cx="1480572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7DFB978-B706-4CA0-BE84-915BF8F81571}"/>
              </a:ext>
            </a:extLst>
          </p:cNvPr>
          <p:cNvSpPr/>
          <p:nvPr/>
        </p:nvSpPr>
        <p:spPr>
          <a:xfrm>
            <a:off x="554171" y="978241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72C2DEF-E2CB-465C-B7A9-3530C7879610}"/>
              </a:ext>
            </a:extLst>
          </p:cNvPr>
          <p:cNvSpPr/>
          <p:nvPr/>
        </p:nvSpPr>
        <p:spPr>
          <a:xfrm>
            <a:off x="554171" y="237867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D0ACFC-0BCA-441A-94D6-95DCF3F14951}"/>
              </a:ext>
            </a:extLst>
          </p:cNvPr>
          <p:cNvSpPr/>
          <p:nvPr/>
        </p:nvSpPr>
        <p:spPr>
          <a:xfrm>
            <a:off x="554171" y="3779107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A3A4FC2-99E3-43C4-A5B2-BD880261FF2E}"/>
              </a:ext>
            </a:extLst>
          </p:cNvPr>
          <p:cNvSpPr/>
          <p:nvPr/>
        </p:nvSpPr>
        <p:spPr>
          <a:xfrm>
            <a:off x="554171" y="517954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3814117" y="97824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9200C81-5484-4473-BEFD-D031FA77CE9A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2333545" y="1328349"/>
            <a:ext cx="1480572" cy="140043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2EB3143-9871-43CC-BD00-15E204295AC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93491" y="2728782"/>
            <a:ext cx="1480572" cy="112734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04B930A-B812-4CAF-BC09-1026190AF77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93491" y="2728782"/>
            <a:ext cx="1480571" cy="1270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85F37DA-B4C7-4967-8860-A12F854CD6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93491" y="1593147"/>
            <a:ext cx="1480572" cy="11356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F34C5C8-1A53-4024-8793-E3376CE7325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93491" y="2728782"/>
            <a:ext cx="1480572" cy="226298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30708ED-7FA6-42F5-900B-CA0E733B1C7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93491" y="457512"/>
            <a:ext cx="1480571" cy="227127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819A297-507C-4F1F-8007-1B821E53B62B}"/>
              </a:ext>
            </a:extLst>
          </p:cNvPr>
          <p:cNvSpPr/>
          <p:nvPr/>
        </p:nvSpPr>
        <p:spPr>
          <a:xfrm>
            <a:off x="7074062" y="23786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84C8580-DF2F-4AF9-8EE7-85F06A9EFF7B}"/>
              </a:ext>
            </a:extLst>
          </p:cNvPr>
          <p:cNvSpPr/>
          <p:nvPr/>
        </p:nvSpPr>
        <p:spPr>
          <a:xfrm>
            <a:off x="7074063" y="3506022"/>
            <a:ext cx="1935466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Perceptron, 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8A3AA4F-7D1A-42B1-988B-5996C6B8A265}"/>
              </a:ext>
            </a:extLst>
          </p:cNvPr>
          <p:cNvSpPr/>
          <p:nvPr/>
        </p:nvSpPr>
        <p:spPr>
          <a:xfrm>
            <a:off x="7074063" y="1243038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D31D591-8D1E-405D-B9C4-E5060DFBDDC8}"/>
              </a:ext>
            </a:extLst>
          </p:cNvPr>
          <p:cNvSpPr/>
          <p:nvPr/>
        </p:nvSpPr>
        <p:spPr>
          <a:xfrm>
            <a:off x="7074062" y="107403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5873208-9404-482D-8320-121EC3143C00}"/>
              </a:ext>
            </a:extLst>
          </p:cNvPr>
          <p:cNvSpPr/>
          <p:nvPr/>
        </p:nvSpPr>
        <p:spPr>
          <a:xfrm>
            <a:off x="7074063" y="4641657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F17C6-EF75-4F33-8022-4960FF8D210B}"/>
              </a:ext>
            </a:extLst>
          </p:cNvPr>
          <p:cNvSpPr txBox="1"/>
          <p:nvPr/>
        </p:nvSpPr>
        <p:spPr>
          <a:xfrm>
            <a:off x="9152239" y="272845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비슷한 케이스 찾기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B7A4F1-BA30-4E8E-A4A0-55EB76AC82E7}"/>
              </a:ext>
            </a:extLst>
          </p:cNvPr>
          <p:cNvSpPr txBox="1"/>
          <p:nvPr/>
        </p:nvSpPr>
        <p:spPr>
          <a:xfrm>
            <a:off x="9152239" y="1408480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차 방정식 구하기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41270D-907B-4B6A-A9ED-C05E45D459F9}"/>
              </a:ext>
            </a:extLst>
          </p:cNvPr>
          <p:cNvSpPr txBox="1"/>
          <p:nvPr/>
        </p:nvSpPr>
        <p:spPr>
          <a:xfrm>
            <a:off x="9152239" y="2405615"/>
            <a:ext cx="25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Threshold </a:t>
            </a:r>
          </a:p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방정식 구하기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5F1FA5-AA44-4379-9D5F-915ED900C692}"/>
              </a:ext>
            </a:extLst>
          </p:cNvPr>
          <p:cNvSpPr txBox="1"/>
          <p:nvPr/>
        </p:nvSpPr>
        <p:spPr>
          <a:xfrm>
            <a:off x="9152239" y="3679749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신경망 구성하기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7654B1-5FAE-4817-9296-3F748EC39C3B}"/>
              </a:ext>
            </a:extLst>
          </p:cNvPr>
          <p:cNvSpPr txBox="1"/>
          <p:nvPr/>
        </p:nvSpPr>
        <p:spPr>
          <a:xfrm>
            <a:off x="9152239" y="4668599"/>
            <a:ext cx="25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특징을 추출하여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학습하기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1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638</Words>
  <Application>Microsoft Office PowerPoint</Application>
  <PresentationFormat>와이드스크린</PresentationFormat>
  <Paragraphs>225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</cp:revision>
  <dcterms:created xsi:type="dcterms:W3CDTF">2020-12-08T02:28:52Z</dcterms:created>
  <dcterms:modified xsi:type="dcterms:W3CDTF">2021-01-06T09:41:56Z</dcterms:modified>
</cp:coreProperties>
</file>