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74" r:id="rId4"/>
    <p:sldId id="269" r:id="rId5"/>
    <p:sldId id="270" r:id="rId6"/>
    <p:sldId id="276" r:id="rId7"/>
    <p:sldId id="277" r:id="rId8"/>
    <p:sldId id="278" r:id="rId9"/>
    <p:sldId id="275" r:id="rId10"/>
    <p:sldId id="273" r:id="rId11"/>
    <p:sldId id="265" r:id="rId12"/>
    <p:sldId id="272" r:id="rId13"/>
    <p:sldId id="280" r:id="rId14"/>
    <p:sldId id="266" r:id="rId15"/>
    <p:sldId id="279" r:id="rId16"/>
    <p:sldId id="281" r:id="rId17"/>
    <p:sldId id="282" r:id="rId18"/>
    <p:sldId id="26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042C9-9012-539C-B325-63EA8E72AF5A}" v="558" dt="2025-02-12T02:35:27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inelle-7/Spracherkennung-Deep-Learning-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el_selection.html" TargetMode="External"/><Relationship Id="rId2" Type="http://schemas.openxmlformats.org/officeDocument/2006/relationships/hyperlink" Target="https://github.com/ksrvap/Audio-classification-using-SVM-and-CNN/blob/main/Audio_Classification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towardsdatascience.com/voice-classification-using-deep-learning-with-python-6eddb958038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81918" cy="1325563"/>
          </a:xfrm>
        </p:spPr>
        <p:txBody>
          <a:bodyPr/>
          <a:lstStyle/>
          <a:p>
            <a:r>
              <a:rPr lang="de-DE" b="1" u="sng" dirty="0">
                <a:cs typeface="Posterama"/>
              </a:rPr>
              <a:t>Vergleiche SVM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splay, Software enthält.&#10;&#10;KI-generierte Inhalte können fehlerhaft sein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4" r="25038" b="183"/>
          <a:stretch/>
        </p:blipFill>
        <p:spPr>
          <a:xfrm>
            <a:off x="5943368" y="2472663"/>
            <a:ext cx="5944884" cy="3428147"/>
          </a:xfrm>
          <a:prstGeom prst="rect">
            <a:avLst/>
          </a:prstGeom>
        </p:spPr>
      </p:pic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002B77E9-027D-6BF4-D515-D5AF5A40E2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0" t="17" r="9363"/>
          <a:stretch/>
        </p:blipFill>
        <p:spPr>
          <a:xfrm>
            <a:off x="306524" y="2472952"/>
            <a:ext cx="5484300" cy="34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Vergleiche SVM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4" r="3084"/>
          <a:stretch/>
        </p:blipFill>
        <p:spPr>
          <a:xfrm>
            <a:off x="6803102" y="2090464"/>
            <a:ext cx="4386974" cy="3574195"/>
          </a:xfrm>
          <a:prstGeom prst="rect">
            <a:avLst/>
          </a:prstGeom>
        </p:spPr>
      </p:pic>
      <p:pic>
        <p:nvPicPr>
          <p:cNvPr id="7" name="Grafik 6" descr="Ein Bild, das Text, Screenshot, Diagramm, Zahl enthält.&#10;&#10;KI-generierte Inhalte können fehlerhaft sein.">
            <a:extLst>
              <a:ext uri="{FF2B5EF4-FFF2-40B4-BE49-F238E27FC236}">
                <a16:creationId xmlns:a16="http://schemas.microsoft.com/office/drawing/2014/main" id="{E3EB0EA0-13DE-DEB3-65E9-976C7480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40" r="2340"/>
          <a:stretch/>
        </p:blipFill>
        <p:spPr>
          <a:xfrm>
            <a:off x="1207298" y="2090235"/>
            <a:ext cx="4543062" cy="35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Vergleiche SVM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5" r="1805"/>
          <a:stretch/>
        </p:blipFill>
        <p:spPr>
          <a:xfrm>
            <a:off x="541525" y="1993456"/>
            <a:ext cx="5004651" cy="4002426"/>
          </a:xfrm>
          <a:prstGeom prst="rect">
            <a:avLst/>
          </a:prstGeom>
        </p:spPr>
      </p:pic>
      <p:pic>
        <p:nvPicPr>
          <p:cNvPr id="4" name="Grafik 3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3" b="1563"/>
          <a:stretch/>
        </p:blipFill>
        <p:spPr>
          <a:xfrm>
            <a:off x="6003795" y="1963477"/>
            <a:ext cx="5425643" cy="40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71FE4-6EB2-B2BC-9318-B7E87428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1C07-CDF2-701A-9C74-CCB14112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Vergleiche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D242A-9077-8AE5-D405-A8D496D6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A2A275D1-F176-8CBF-E928-76BCDC37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170EBC00-8801-DF21-42EA-2C3ABE38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1" t="-382" r="8969" b="-763"/>
          <a:stretch/>
        </p:blipFill>
        <p:spPr>
          <a:xfrm>
            <a:off x="614133" y="2598655"/>
            <a:ext cx="4936886" cy="2885211"/>
          </a:xfrm>
          <a:prstGeom prst="rect">
            <a:avLst/>
          </a:prstGeom>
        </p:spPr>
      </p:pic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565BE848-8871-B1B1-7579-2D3AFECB97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92" t="1431" r="7066" b="483"/>
          <a:stretch/>
        </p:blipFill>
        <p:spPr>
          <a:xfrm>
            <a:off x="6096698" y="2598479"/>
            <a:ext cx="5475264" cy="28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7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Resultate (vergleich geplante Zeit)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2501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Audiodatei Verarbeitung (MFCCs) größtenteils aus Quellen übernommen (=)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Trainingsdaten aufarbeiten (&gt;)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Modellaufbau aus Quellen übernommen (=)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Vorhersagen Aufarbeitung (Glättung) und Ausgabe (&gt;)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Speech-</a:t>
            </a:r>
            <a:r>
              <a:rPr lang="de-DE" sz="2800" dirty="0" err="1">
                <a:cs typeface="Arial"/>
              </a:rPr>
              <a:t>To</a:t>
            </a:r>
            <a:r>
              <a:rPr lang="de-DE" sz="2800" dirty="0">
                <a:cs typeface="Arial"/>
              </a:rPr>
              <a:t>-Text (&lt;)*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Hyperparameteroptimierung (</a:t>
            </a:r>
            <a:r>
              <a:rPr lang="de-DE" sz="2800" dirty="0" err="1">
                <a:cs typeface="Arial"/>
              </a:rPr>
              <a:t>Optuna</a:t>
            </a:r>
            <a:r>
              <a:rPr lang="de-DE" sz="2800" dirty="0">
                <a:cs typeface="Arial"/>
              </a:rPr>
              <a:t>) (=)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Vergleiche erstellen &amp; visualisieren (=)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EAC7-BE99-EBE3-D7AC-EAF8AC38B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A2222-7DDD-9C4A-6B56-6D58DFBB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Zukünftige Verbesserungen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8B348-8A15-649C-0A74-85F38303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15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9EB29BF-4143-173C-0779-05442332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Deutlich mehr Trainingsdaten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Livefunktion extra optimieren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Speech-</a:t>
            </a:r>
            <a:r>
              <a:rPr lang="de-DE" sz="2800" dirty="0" err="1">
                <a:cs typeface="Arial"/>
              </a:rPr>
              <a:t>To</a:t>
            </a:r>
            <a:r>
              <a:rPr lang="de-DE" sz="2800" dirty="0">
                <a:cs typeface="Arial"/>
              </a:rPr>
              <a:t>-Text komplett einbinden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4A8D46AA-A205-344B-F484-ED82D3AA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3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49A2-FC57-96F3-29E9-FE2AC903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F2761-A9AD-533E-2A93-34A2EE73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Github</a:t>
            </a:r>
            <a:r>
              <a:rPr lang="de-DE" b="1" u="sng" dirty="0">
                <a:cs typeface="Posterama"/>
              </a:rPr>
              <a:t> </a:t>
            </a:r>
            <a:r>
              <a:rPr lang="de-DE" b="1" u="sng" dirty="0" err="1">
                <a:cs typeface="Posterama"/>
              </a:rPr>
              <a:t>repository</a:t>
            </a:r>
            <a:endParaRPr lang="de-DE" b="1" u="sng" dirty="0"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B694B-D6C8-2F79-4333-FB4131ED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16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4BC7739-1439-F679-8F14-48434F36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de-DE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lt"/>
                <a:cs typeface="+mn-lt"/>
                <a:hlinkClick r:id="rId2"/>
              </a:rPr>
              <a:t>https://github.com/Linelle-7/Spracherkennung-Deep-Learning-.git</a:t>
            </a:r>
            <a:endParaRPr lang="de-DE" sz="2800" b="0" dirty="0">
              <a:solidFill>
                <a:srgbClr val="CE9178"/>
              </a:solidFill>
              <a:effectLst/>
              <a:latin typeface="Consolas" panose="020B0609020204030204" pitchFamily="49" charset="0"/>
              <a:ea typeface="+mn-lt"/>
              <a:cs typeface="+mn-lt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9C4F499-CA8B-E74C-952C-A6F9C14B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AF7EE-73E4-4C81-6566-0676A3F0B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3BA5C-75D6-C375-34FD-B9C8D372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cs typeface="Posterama"/>
              </a:rPr>
              <a:t>Quellen</a:t>
            </a:r>
            <a:endParaRPr lang="de-DE" b="1" u="sng" dirty="0"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B3FD5-F07F-6812-C3E4-701C6C18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17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F9046C5-614C-377E-BA30-D48F818D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de-DE" sz="2800" dirty="0">
                <a:ea typeface="+mn-lt"/>
                <a:cs typeface="+mn-lt"/>
                <a:hlinkClick r:id="rId2"/>
              </a:rPr>
              <a:t>https://github.com/ksrvap/Audio-classification-using-SVM-and-CNN/blob/main/Audio_Classification.py</a:t>
            </a:r>
            <a:endParaRPr lang="de-DE" dirty="0"/>
          </a:p>
          <a:p>
            <a:pPr marL="457200" indent="-457200">
              <a:buFont typeface="Arial"/>
              <a:buChar char="•"/>
            </a:pPr>
            <a:r>
              <a:rPr lang="de-DE" sz="2800" dirty="0">
                <a:ea typeface="+mn-lt"/>
                <a:cs typeface="+mn-lt"/>
                <a:hlinkClick r:id="rId3"/>
              </a:rPr>
              <a:t>https://scikit-learn.org/stable/model_selection.html</a:t>
            </a:r>
            <a:endParaRPr lang="de-DE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4"/>
              </a:rPr>
              <a:t>https://towardsdatascience.com/voice-classification-using-deep-learning-with-python-6eddb9580381</a:t>
            </a:r>
            <a:endParaRPr lang="de-DE" sz="2800" b="0" dirty="0">
              <a:solidFill>
                <a:srgbClr val="CE9178"/>
              </a:solidFill>
              <a:effectLst/>
              <a:latin typeface="Consolas" panose="020B0609020204030204" pitchFamily="49" charset="0"/>
              <a:ea typeface="+mn-lt"/>
              <a:cs typeface="+mn-lt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7DB744CC-4790-9471-9367-7D02CE230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Aufmerksamkeit.</a:t>
            </a:r>
            <a:br>
              <a:rPr lang="de-DE" sz="4800" b="1" u="sng" dirty="0">
                <a:latin typeface="Lucida Bright"/>
                <a:cs typeface="Posterama"/>
              </a:rPr>
            </a:br>
            <a:br>
              <a:rPr lang="de-DE" sz="4800" b="1" u="sng" dirty="0">
                <a:latin typeface="Lucida Bright"/>
                <a:cs typeface="Posterama"/>
              </a:rPr>
            </a:br>
            <a:r>
              <a:rPr lang="de-DE" sz="4800" b="1" u="sng" dirty="0">
                <a:latin typeface="Lucida Bright"/>
                <a:cs typeface="Posterama"/>
              </a:rPr>
              <a:t>Fragen?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54864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/>
              <a:t>Sprecheridentifikation von: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Liveaufnahmen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Audiodateien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  <a:p>
            <a:r>
              <a:rPr lang="de-DE" sz="2800" dirty="0"/>
              <a:t>Bonus: Speech-</a:t>
            </a:r>
            <a:r>
              <a:rPr lang="de-DE" sz="2800" dirty="0" err="1"/>
              <a:t>To</a:t>
            </a:r>
            <a:r>
              <a:rPr lang="de-DE" sz="2800" dirty="0"/>
              <a:t>-Text (STT)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F73DC1F-C926-3834-EE34-F51307F3285D}"/>
              </a:ext>
            </a:extLst>
          </p:cNvPr>
          <p:cNvSpPr txBox="1">
            <a:spLocks/>
          </p:cNvSpPr>
          <p:nvPr/>
        </p:nvSpPr>
        <p:spPr>
          <a:xfrm>
            <a:off x="6096000" y="2106205"/>
            <a:ext cx="5486400" cy="382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Hilfreich für: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Protokollierungssoftware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Automatisierte Untertitel</a:t>
            </a:r>
          </a:p>
        </p:txBody>
      </p:sp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6ECD-3DA8-C59D-19BE-03462F4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Aufbau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49C2-CD73-5CE4-3E31-14D2AEF7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800" dirty="0"/>
              <a:t>Trainingsdaten einlesen per MFCCs (US-Wahlkampf 2020)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Modelle trainieren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Vorhersage für Audiodateien abgeben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Glättung der Ausgabe (Fehlerkorrektur)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CD8F3-4679-1EE3-3646-7E642ED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Vergleiche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2258605"/>
            <a:ext cx="5486403" cy="45286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dirty="0">
                <a:cs typeface="Arial"/>
              </a:rPr>
              <a:t>Optimiert:</a:t>
            </a:r>
          </a:p>
          <a:p>
            <a:r>
              <a:rPr lang="de-DE" sz="2800" dirty="0">
                <a:cs typeface="Arial"/>
              </a:rPr>
              <a:t>1. Falten: 16 Filter, 5x5 Matrix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Max-Pooling</a:t>
            </a:r>
            <a:br>
              <a:rPr lang="de-DE" sz="2800" dirty="0">
                <a:cs typeface="Arial"/>
              </a:rPr>
            </a:br>
            <a:br>
              <a:rPr lang="de-DE" sz="2800" dirty="0">
                <a:cs typeface="Arial"/>
              </a:rPr>
            </a:b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: 32 Neuronen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Optimierer: </a:t>
            </a:r>
            <a:r>
              <a:rPr lang="de-DE" sz="2800" dirty="0" err="1">
                <a:cs typeface="Arial"/>
              </a:rPr>
              <a:t>RMSprop</a:t>
            </a:r>
            <a:endParaRPr lang="de-DE" sz="2800" dirty="0">
              <a:cs typeface="Arial"/>
            </a:endParaRP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74770DC-C0B7-F20F-D2E2-E689A02386F1}"/>
              </a:ext>
            </a:extLst>
          </p:cNvPr>
          <p:cNvSpPr txBox="1">
            <a:spLocks/>
          </p:cNvSpPr>
          <p:nvPr/>
        </p:nvSpPr>
        <p:spPr>
          <a:xfrm>
            <a:off x="6095999" y="2106205"/>
            <a:ext cx="5486401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800" dirty="0">
              <a:cs typeface="Arial"/>
            </a:endParaRPr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23B71DF6-99D6-0DAC-C42E-86318D612EF3}"/>
              </a:ext>
            </a:extLst>
          </p:cNvPr>
          <p:cNvSpPr txBox="1">
            <a:spLocks/>
          </p:cNvSpPr>
          <p:nvPr/>
        </p:nvSpPr>
        <p:spPr>
          <a:xfrm>
            <a:off x="761999" y="2258605"/>
            <a:ext cx="5333997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cs typeface="Arial"/>
              </a:rPr>
              <a:t>Vorgabe:</a:t>
            </a:r>
          </a:p>
          <a:p>
            <a:r>
              <a:rPr lang="de-DE" sz="2800" dirty="0">
                <a:cs typeface="Arial"/>
              </a:rPr>
              <a:t>1. Falten: 32 Filter, 3x3 Matrix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Max-Pooling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2. Falten: 64 Filter, 3x3 Matrix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2. Max-Pooling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1.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: 64 Neuronen</a:t>
            </a:r>
            <a:br>
              <a:rPr lang="de-DE" sz="2800" dirty="0">
                <a:cs typeface="Arial"/>
              </a:rPr>
            </a:br>
            <a:r>
              <a:rPr lang="de-DE" sz="2800" dirty="0">
                <a:cs typeface="Arial"/>
              </a:rPr>
              <a:t>Optimierer: Adam</a:t>
            </a:r>
          </a:p>
        </p:txBody>
      </p:sp>
    </p:spTree>
    <p:extLst>
      <p:ext uri="{BB962C8B-B14F-4D97-AF65-F5344CB8AC3E}">
        <p14:creationId xmlns:p14="http://schemas.microsoft.com/office/powerpoint/2010/main" val="3917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7" name="Inhaltsplatzhalter 6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AF91E064-008A-914E-8D18-A42129834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2106613"/>
            <a:ext cx="8070850" cy="4035425"/>
          </a:xfrm>
        </p:spPr>
      </p:pic>
    </p:spTree>
    <p:extLst>
      <p:ext uri="{BB962C8B-B14F-4D97-AF65-F5344CB8AC3E}">
        <p14:creationId xmlns:p14="http://schemas.microsoft.com/office/powerpoint/2010/main" val="1029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AC2E-DA05-3916-F144-E6A9A5B4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4382E-F575-58FF-1B1F-DCCDDD76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Segmentierung/Glättung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C14E3-8AE0-D139-673D-488187F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20DB77B9-4231-8262-F7BB-1F83C15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E6A419-0BD2-2F13-0260-0EAB01AE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194012"/>
          </a:xfrm>
        </p:spPr>
        <p:txBody>
          <a:bodyPr>
            <a:noAutofit/>
          </a:bodyPr>
          <a:lstStyle/>
          <a:p>
            <a:r>
              <a:rPr lang="de-DE" sz="2800" dirty="0"/>
              <a:t>Überlappende Fenster zur Glättung der Ausgabe: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Unterteilung in beliebig lange Segmente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Fenstergröße beliebig groß wählbar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Glättung der einzelnen Segmente mittels Vor-/Nachgänger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601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C4A4B-B002-74E5-5C62-C6E042E7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B0B1D-87BA-0E26-05C1-F0A1D625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Beispiel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F75A-FF1E-0EB7-B10F-9D4203DD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9A4EF8FD-C5FD-4452-EAAF-BC1D20C1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3B99-3BB9-1725-64DD-5BDF96D1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1322796"/>
          </a:xfrm>
        </p:spPr>
        <p:txBody>
          <a:bodyPr>
            <a:noAutofit/>
          </a:bodyPr>
          <a:lstStyle/>
          <a:p>
            <a:r>
              <a:rPr lang="de-DE" sz="2800" dirty="0"/>
              <a:t>Segmentgröße: 0.2 Sekunden</a:t>
            </a:r>
          </a:p>
          <a:p>
            <a:r>
              <a:rPr lang="de-DE" sz="2800" dirty="0"/>
              <a:t>Fenstergröße: 5 Segmente</a:t>
            </a:r>
          </a:p>
        </p:txBody>
      </p:sp>
      <p:pic>
        <p:nvPicPr>
          <p:cNvPr id="5" name="Grafik 4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0C8CFDEF-3BD2-D9AE-BCD8-C673F5252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6" y="3433846"/>
            <a:ext cx="7826528" cy="31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4756A-01F8-5D35-E9B4-C2D23DD6D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3B88E-4741-8A43-02E4-3060CCCF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Vergleich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65FA0-A4B1-B8E3-1DF1-03C34EB7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D80DBDFC-2144-7103-F999-EBDD24D6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8" name="Inhaltsplatzhalter 7" descr="Ein Bild, das Text, Screenshot, Farbigkeit, Diagramm enthält.&#10;&#10;KI-generierte Inhalte können fehlerhaft sein.">
            <a:extLst>
              <a:ext uri="{FF2B5EF4-FFF2-40B4-BE49-F238E27FC236}">
                <a16:creationId xmlns:a16="http://schemas.microsoft.com/office/drawing/2014/main" id="{EAEDD676-6C73-870D-4BDA-AD3980F9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06" y="2106613"/>
            <a:ext cx="6801187" cy="4035425"/>
          </a:xfrm>
        </p:spPr>
      </p:pic>
    </p:spTree>
    <p:extLst>
      <p:ext uri="{BB962C8B-B14F-4D97-AF65-F5344CB8AC3E}">
        <p14:creationId xmlns:p14="http://schemas.microsoft.com/office/powerpoint/2010/main" val="30601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u="sng">
                <a:latin typeface="Posterama"/>
                <a:cs typeface="Posterama"/>
              </a:rPr>
              <a:t>Vergleiche SVM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465114-DDAB-D4CD-347C-DFE853BCC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695302"/>
              </p:ext>
            </p:extLst>
          </p:nvPr>
        </p:nvGraphicFramePr>
        <p:xfrm>
          <a:off x="1309076" y="2266461"/>
          <a:ext cx="10136742" cy="35743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78914">
                  <a:extLst>
                    <a:ext uri="{9D8B030D-6E8A-4147-A177-3AD203B41FA5}">
                      <a16:colId xmlns:a16="http://schemas.microsoft.com/office/drawing/2014/main" val="3656775417"/>
                    </a:ext>
                  </a:extLst>
                </a:gridCol>
                <a:gridCol w="3378914">
                  <a:extLst>
                    <a:ext uri="{9D8B030D-6E8A-4147-A177-3AD203B41FA5}">
                      <a16:colId xmlns:a16="http://schemas.microsoft.com/office/drawing/2014/main" val="3669023132"/>
                    </a:ext>
                  </a:extLst>
                </a:gridCol>
                <a:gridCol w="3378914">
                  <a:extLst>
                    <a:ext uri="{9D8B030D-6E8A-4147-A177-3AD203B41FA5}">
                      <a16:colId xmlns:a16="http://schemas.microsoft.com/office/drawing/2014/main" val="3959189761"/>
                    </a:ext>
                  </a:extLst>
                </a:gridCol>
              </a:tblGrid>
              <a:tr h="364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686041"/>
                  </a:ext>
                </a:extLst>
              </a:tr>
              <a:tr h="500549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46285"/>
                  </a:ext>
                </a:extLst>
              </a:tr>
              <a:tr h="583974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15717"/>
                  </a:ext>
                </a:extLst>
              </a:tr>
              <a:tr h="354556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504400"/>
                  </a:ext>
                </a:extLst>
              </a:tr>
              <a:tr h="302415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655324"/>
                  </a:ext>
                </a:extLst>
              </a:tr>
              <a:tr h="302415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58733"/>
                  </a:ext>
                </a:extLst>
              </a:tr>
              <a:tr h="302415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559461"/>
                  </a:ext>
                </a:extLst>
              </a:tr>
              <a:tr h="448409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638274"/>
                  </a:ext>
                </a:extLst>
              </a:tr>
              <a:tr h="406696"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08133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E98C9A4-A9B0-D8F2-BC24-8446495CE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03649"/>
              </p:ext>
            </p:extLst>
          </p:nvPr>
        </p:nvGraphicFramePr>
        <p:xfrm>
          <a:off x="1807307" y="2168769"/>
          <a:ext cx="9133416" cy="39712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4472">
                  <a:extLst>
                    <a:ext uri="{9D8B030D-6E8A-4147-A177-3AD203B41FA5}">
                      <a16:colId xmlns:a16="http://schemas.microsoft.com/office/drawing/2014/main" val="2174707792"/>
                    </a:ext>
                  </a:extLst>
                </a:gridCol>
                <a:gridCol w="3044472">
                  <a:extLst>
                    <a:ext uri="{9D8B030D-6E8A-4147-A177-3AD203B41FA5}">
                      <a16:colId xmlns:a16="http://schemas.microsoft.com/office/drawing/2014/main" val="4258438530"/>
                    </a:ext>
                  </a:extLst>
                </a:gridCol>
                <a:gridCol w="3044472">
                  <a:extLst>
                    <a:ext uri="{9D8B030D-6E8A-4147-A177-3AD203B41FA5}">
                      <a16:colId xmlns:a16="http://schemas.microsoft.com/office/drawing/2014/main" val="2735045627"/>
                    </a:ext>
                  </a:extLst>
                </a:gridCol>
              </a:tblGrid>
              <a:tr h="414260">
                <a:tc>
                  <a:txBody>
                    <a:bodyPr/>
                    <a:lstStyle/>
                    <a:p>
                      <a:r>
                        <a:rPr lang="de-DE" sz="1600" b="1"/>
                        <a:t>Kriterium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RandomizedSearchCV</a:t>
                      </a:r>
                      <a:endParaRPr lang="de-DE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Optuna</a:t>
                      </a:r>
                      <a:endParaRPr lang="de-DE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443520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Optimierungsmethode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Zufällige Suche über vordefinierte Parameterbereiche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0" i="0" u="none" strike="noStrike" noProof="0">
                          <a:latin typeface="Avenir Next LT Pro"/>
                        </a:rPr>
                        <a:t>Optimiert gezielt basierendauf  best-params aus RandomizeSearch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10838"/>
                  </a:ext>
                </a:extLst>
              </a:tr>
              <a:tr h="614247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Beste Hyperparameter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{'C': 6.07, 'degree': 2, 'gamma': 0.1, 'kernel': 'poly', 'probability': True}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{'C': 15.62, 'kernel': 'rbf', 'gamma': 'scale', 'probability': True}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06134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Kreuzvalidierungsgenauigkeit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88.71%</a:t>
                      </a:r>
                      <a:endParaRPr lang="de-DE" sz="12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94.16% </a:t>
                      </a:r>
                      <a:r>
                        <a:rPr lang="de-DE" sz="1200">
                          <a:latin typeface="Avenir Next LT Pro"/>
                        </a:rPr>
                        <a:t>(+5.45%)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320759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Test-Genauigkeit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91.67%</a:t>
                      </a:r>
                      <a:endParaRPr lang="de-DE" sz="12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Avenir Next LT Pro"/>
                        </a:rPr>
                        <a:t>95.43%</a:t>
                      </a:r>
                      <a:r>
                        <a:rPr lang="de-DE" sz="1200">
                          <a:latin typeface="Avenir Next LT Pro"/>
                        </a:rPr>
                        <a:t>  (+3.76%)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00298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Trainingszeit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113.5s</a:t>
                      </a:r>
                      <a:endParaRPr lang="de-DE" sz="12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Avenir Next LT Pro"/>
                        </a:rPr>
                        <a:t>177.31s</a:t>
                      </a:r>
                      <a:r>
                        <a:rPr lang="de-DE" sz="1200">
                          <a:latin typeface="Avenir Next LT Pro"/>
                        </a:rPr>
                        <a:t>  (+56% länger)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36822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F1-Score (Weighted)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latin typeface="Avenir Next LT Pro"/>
                        </a:rPr>
                        <a:t>91.67%</a:t>
                      </a:r>
                      <a:endParaRPr lang="de-DE" sz="12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Avenir Next LT Pro"/>
                        </a:rPr>
                        <a:t>95.41%</a:t>
                      </a:r>
                      <a:r>
                        <a:rPr lang="de-DE" sz="1200">
                          <a:latin typeface="Avenir Next LT Pro"/>
                        </a:rPr>
                        <a:t>  (+3.74%)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367841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Gewählte Kernel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Polynom-Kernel ('poly')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 RBF-Kernel ('rbf')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796519"/>
                  </a:ext>
                </a:extLst>
              </a:tr>
              <a:tr h="414260">
                <a:tc>
                  <a:txBody>
                    <a:bodyPr/>
                    <a:lstStyle/>
                    <a:p>
                      <a:r>
                        <a:rPr lang="de-DE" sz="1400" b="1">
                          <a:latin typeface="Avenir Next LT Pro"/>
                        </a:rPr>
                        <a:t>Regularisierung (C-Wert)</a:t>
                      </a:r>
                      <a:endParaRPr lang="de-DE" sz="1400">
                        <a:latin typeface="Avenir Next LT Pro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C=6.07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Avenir Next LT Pro"/>
                        </a:rPr>
                        <a:t>C=15.62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0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8921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Breitbild</PresentationFormat>
  <Paragraphs>103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Consolas</vt:lpstr>
      <vt:lpstr>Lucida Bright</vt:lpstr>
      <vt:lpstr>Posterama</vt:lpstr>
      <vt:lpstr>SplashVTI</vt:lpstr>
      <vt:lpstr>Protokollierungssoftware zur Sprechererkennung</vt:lpstr>
      <vt:lpstr>Thema</vt:lpstr>
      <vt:lpstr>Aufbau </vt:lpstr>
      <vt:lpstr>Vergleiche CNN</vt:lpstr>
      <vt:lpstr>Vergleich CNN</vt:lpstr>
      <vt:lpstr>Segmentierung/Glättung</vt:lpstr>
      <vt:lpstr>Beispiel</vt:lpstr>
      <vt:lpstr>Vergleich CNN</vt:lpstr>
      <vt:lpstr>Vergleiche SVM</vt:lpstr>
      <vt:lpstr>Vergleiche SVM</vt:lpstr>
      <vt:lpstr>Vergleiche SVM</vt:lpstr>
      <vt:lpstr>Vergleiche SVM</vt:lpstr>
      <vt:lpstr>Vergleiche SVM</vt:lpstr>
      <vt:lpstr>Resultate (vergleich geplante Zeit) </vt:lpstr>
      <vt:lpstr>Zukünftige Verbesserungen</vt:lpstr>
      <vt:lpstr>Github repository</vt:lpstr>
      <vt:lpstr>Quellen</vt:lpstr>
      <vt:lpstr>Danke für Ihre Aufmerksamkeit.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999</cp:revision>
  <dcterms:created xsi:type="dcterms:W3CDTF">2024-10-22T18:21:29Z</dcterms:created>
  <dcterms:modified xsi:type="dcterms:W3CDTF">2025-02-12T09:17:27Z</dcterms:modified>
</cp:coreProperties>
</file>