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3" r:id="rId1"/>
  </p:sldMasterIdLst>
  <p:sldIdLst>
    <p:sldId id="256" r:id="rId2"/>
    <p:sldId id="262" r:id="rId3"/>
    <p:sldId id="274" r:id="rId4"/>
    <p:sldId id="269" r:id="rId5"/>
    <p:sldId id="270" r:id="rId6"/>
    <p:sldId id="265" r:id="rId7"/>
    <p:sldId id="272" r:id="rId8"/>
    <p:sldId id="273" r:id="rId9"/>
    <p:sldId id="271" r:id="rId10"/>
    <p:sldId id="266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2499CD-2104-A00C-A7EF-8BA661A19216}" v="40" dt="2024-12-04T13:49:27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6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70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80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37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98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797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94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05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253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94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98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56" r:id="rId6"/>
    <p:sldLayoutId id="2147483852" r:id="rId7"/>
    <p:sldLayoutId id="2147483853" r:id="rId8"/>
    <p:sldLayoutId id="2147483854" r:id="rId9"/>
    <p:sldLayoutId id="2147483855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" descr="Ein Bild, das Screenshot, Kreis, Text, Grafiken enthält.&#10;&#10;Beschreibung automatisch generiert.">
            <a:extLst>
              <a:ext uri="{FF2B5EF4-FFF2-40B4-BE49-F238E27FC236}">
                <a16:creationId xmlns:a16="http://schemas.microsoft.com/office/drawing/2014/main" id="{8CB2822F-CD4E-7F38-DA7C-A11BE643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67" r="16531" b="-1"/>
          <a:stretch/>
        </p:blipFill>
        <p:spPr>
          <a:xfrm>
            <a:off x="2874" y="3175"/>
            <a:ext cx="7654276" cy="6854825"/>
          </a:xfrm>
          <a:prstGeom prst="rect">
            <a:avLst/>
          </a:prstGeom>
        </p:spPr>
      </p:pic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6947" y="2634456"/>
            <a:ext cx="5051670" cy="1089819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de-DE" sz="2800" i="1" u="sng" dirty="0">
                <a:latin typeface="Lucida Bright"/>
                <a:ea typeface="+mj-lt"/>
                <a:cs typeface="+mj-lt"/>
              </a:rPr>
              <a:t>Protokollierungssoftware zur Sprechererkennung</a:t>
            </a:r>
            <a:endParaRPr lang="de-DE" sz="2800" i="1" u="sng" dirty="0">
              <a:latin typeface="Lucida Br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00134" y="3602038"/>
            <a:ext cx="2182266" cy="500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dirty="0">
                <a:latin typeface="Lucida Bright"/>
              </a:rPr>
              <a:t>Deep Learning</a:t>
            </a:r>
          </a:p>
        </p:txBody>
      </p:sp>
      <p:pic>
        <p:nvPicPr>
          <p:cNvPr id="6" name="Grafik 5" descr="Ein Bild, das Text, Schrift, Grafiken, Screenshot enthält.">
            <a:extLst>
              <a:ext uri="{FF2B5EF4-FFF2-40B4-BE49-F238E27FC236}">
                <a16:creationId xmlns:a16="http://schemas.microsoft.com/office/drawing/2014/main" id="{E7E72234-D082-ACFC-947A-D13C6E69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521" y="47624"/>
            <a:ext cx="3738563" cy="67865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B7A7E5A-7B6C-BA02-396E-77B0702F2B8B}"/>
              </a:ext>
            </a:extLst>
          </p:cNvPr>
          <p:cNvSpPr txBox="1"/>
          <p:nvPr/>
        </p:nvSpPr>
        <p:spPr>
          <a:xfrm>
            <a:off x="7866918" y="1719989"/>
            <a:ext cx="4319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 u="sng" dirty="0">
                <a:latin typeface="Lucida Bright"/>
              </a:rPr>
              <a:t>BI-Projekt Seminar 2024</a:t>
            </a:r>
            <a:r>
              <a:rPr lang="de-DE" b="1" u="sng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E94D6-723B-0F13-0D31-B598CA64138D}"/>
              </a:ext>
            </a:extLst>
          </p:cNvPr>
          <p:cNvSpPr txBox="1"/>
          <p:nvPr/>
        </p:nvSpPr>
        <p:spPr>
          <a:xfrm>
            <a:off x="7136864" y="5714872"/>
            <a:ext cx="45798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>
                <a:latin typeface="Lucida Bright"/>
              </a:rPr>
              <a:t>Meneckdem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Medawe</a:t>
            </a:r>
            <a:r>
              <a:rPr lang="de-DE" i="1" dirty="0">
                <a:latin typeface="Lucida Bright"/>
              </a:rPr>
              <a:t>, </a:t>
            </a:r>
            <a:r>
              <a:rPr lang="de-DE" i="1" dirty="0" err="1">
                <a:latin typeface="Lucida Bright"/>
              </a:rPr>
              <a:t>Linelle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Fontelle</a:t>
            </a:r>
          </a:p>
          <a:p>
            <a:r>
              <a:rPr lang="de-DE" i="1" dirty="0">
                <a:latin typeface="Lucida Bright"/>
              </a:rPr>
              <a:t>Thienel, Felix </a:t>
            </a:r>
            <a:endParaRPr lang="de-DE" i="1" dirty="0">
              <a:solidFill>
                <a:srgbClr val="262626"/>
              </a:solidFill>
              <a:latin typeface="Lucida Bright"/>
              <a:ea typeface="+mn-lt"/>
              <a:cs typeface="+mn-lt"/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4A1397-5D62-2E68-75B4-8FA139B2862D}"/>
              </a:ext>
            </a:extLst>
          </p:cNvPr>
          <p:cNvSpPr txBox="1"/>
          <p:nvPr/>
        </p:nvSpPr>
        <p:spPr>
          <a:xfrm>
            <a:off x="643119" y="6637913"/>
            <a:ext cx="692959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i="1" err="1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Source:https</a:t>
            </a:r>
            <a:r>
              <a:rPr lang="de-DE" sz="800" i="1" dirty="0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://www.nojitter.com/ai-speech-technologies/how-ai-driven-innovation-will-change-speech-technology</a:t>
            </a:r>
            <a:endParaRPr lang="de-DE" sz="800" i="1">
              <a:solidFill>
                <a:schemeClr val="bg1"/>
              </a:solidFill>
              <a:latin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Planung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10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sz="2400" dirty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Weiter Anpassung und Optimierung der Modelle.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Anpassung der Echtzeit-Spracherkennung.</a:t>
            </a:r>
            <a:endParaRPr lang="en-US" sz="2800" dirty="0"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Vergleich von Ansätzen (SVM vs. CNN, verschiedene Fenster/Segment Größen).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Bonus: STT</a:t>
            </a:r>
          </a:p>
          <a:p>
            <a:pPr marL="342900" indent="-3429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b="1" dirty="0">
              <a:cs typeface="Arial"/>
            </a:endParaRPr>
          </a:p>
          <a:p>
            <a:endParaRPr lang="de-DE" sz="2800" dirty="0">
              <a:cs typeface="Arial"/>
            </a:endParaRP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6274"/>
            <a:ext cx="10972800" cy="1167412"/>
          </a:xfrm>
        </p:spPr>
        <p:txBody>
          <a:bodyPr/>
          <a:lstStyle/>
          <a:p>
            <a:pPr algn="ctr"/>
            <a:r>
              <a:rPr lang="de-DE" sz="4800" b="1" u="sng" dirty="0">
                <a:latin typeface="Lucida Bright"/>
                <a:cs typeface="Posterama"/>
              </a:rPr>
              <a:t>Danke für Ihre </a:t>
            </a:r>
            <a:r>
              <a:rPr lang="de-DE" sz="4800" b="1" u="sng" err="1">
                <a:latin typeface="Lucida Bright"/>
                <a:cs typeface="Posterama"/>
              </a:rPr>
              <a:t>Aufmersamkeit</a:t>
            </a:r>
            <a:r>
              <a:rPr lang="de-DE" sz="4800" b="1" u="sng" dirty="0">
                <a:latin typeface="Lucida Bright"/>
                <a:cs typeface="Posterama"/>
              </a:rPr>
              <a:t>.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11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938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Thema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54864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dirty="0"/>
              <a:t>Sprecheridentifikation von: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Liveaufnahmen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Audiodateien</a:t>
            </a:r>
          </a:p>
          <a:p>
            <a:pPr marL="457200" indent="-457200">
              <a:buFontTx/>
              <a:buChar char="-"/>
            </a:pPr>
            <a:endParaRPr lang="de-DE" sz="2800" dirty="0"/>
          </a:p>
          <a:p>
            <a:r>
              <a:rPr lang="de-DE" sz="2800" dirty="0"/>
              <a:t>Bonus: </a:t>
            </a:r>
            <a:r>
              <a:rPr lang="de-DE" sz="2800" dirty="0" err="1"/>
              <a:t>speech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text</a:t>
            </a:r>
            <a:r>
              <a:rPr lang="de-DE" sz="2800" dirty="0"/>
              <a:t> (STT)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72" y="47624"/>
            <a:ext cx="3738563" cy="678658"/>
          </a:xfrm>
          <a:prstGeom prst="rect">
            <a:avLst/>
          </a:prstGeom>
        </p:spPr>
      </p:pic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CF73DC1F-C926-3834-EE34-F51307F3285D}"/>
              </a:ext>
            </a:extLst>
          </p:cNvPr>
          <p:cNvSpPr txBox="1">
            <a:spLocks/>
          </p:cNvSpPr>
          <p:nvPr/>
        </p:nvSpPr>
        <p:spPr>
          <a:xfrm>
            <a:off x="6096000" y="2106205"/>
            <a:ext cx="5486400" cy="3823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Hilfreich für: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Protokollierungssoftware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Automatisierte Untertitel</a:t>
            </a:r>
          </a:p>
        </p:txBody>
      </p:sp>
    </p:spTree>
    <p:extLst>
      <p:ext uri="{BB962C8B-B14F-4D97-AF65-F5344CB8AC3E}">
        <p14:creationId xmlns:p14="http://schemas.microsoft.com/office/powerpoint/2010/main" val="15147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56ECD-3DA8-C59D-19BE-03462F4E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IST-Stand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749C2-CD73-5CE4-3E31-14D2AEF7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sz="2800" dirty="0"/>
              <a:t>Trainingsdaten einlesen per MFCCs</a:t>
            </a:r>
          </a:p>
          <a:p>
            <a:pPr marL="342900" indent="-342900">
              <a:buFontTx/>
              <a:buChar char="-"/>
            </a:pPr>
            <a:r>
              <a:rPr lang="de-DE" sz="2800" dirty="0"/>
              <a:t>Modelle trainieren</a:t>
            </a:r>
          </a:p>
          <a:p>
            <a:pPr marL="342900" indent="-342900">
              <a:buFontTx/>
              <a:buChar char="-"/>
            </a:pPr>
            <a:r>
              <a:rPr lang="de-DE" sz="2800" dirty="0" err="1"/>
              <a:t>Prediction</a:t>
            </a:r>
            <a:r>
              <a:rPr lang="de-DE" sz="2800" dirty="0"/>
              <a:t> für Audiodateien abgeben</a:t>
            </a:r>
          </a:p>
          <a:p>
            <a:pPr marL="342900" indent="-342900">
              <a:buFontTx/>
              <a:buChar char="-"/>
            </a:pPr>
            <a:r>
              <a:rPr lang="de-DE" sz="2800" dirty="0"/>
              <a:t>Glättung der Ausgabe (Fehlerkorrektur)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0CD8F3-4679-1EE3-3646-7E642ED7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5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75C80-285E-6E8A-2170-BD1D8F1E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F30F-D740-A2FF-8F3C-F2F875E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Aufbau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BD3B3-DDF8-1137-5798-B8086E5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CED970B2-FE34-0817-4747-8C1F34D4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B087DA7B-6508-4CB0-6707-2F54F659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06205"/>
            <a:ext cx="5486401" cy="45286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Input 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Erste Faltung 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Erstes Max-Pooling 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Zweite Faltung</a:t>
            </a:r>
          </a:p>
          <a:p>
            <a:pPr marL="514350" indent="-514350">
              <a:buFont typeface="Avenir Next LT Pro" panose="020B0504020202020204" pitchFamily="34" charset="0"/>
              <a:buAutoNum type="arabicPeriod"/>
            </a:pPr>
            <a:r>
              <a:rPr lang="de-DE" sz="2800" dirty="0">
                <a:cs typeface="Arial"/>
              </a:rPr>
              <a:t>Zweites Max-Pooling</a:t>
            </a:r>
          </a:p>
        </p:txBody>
      </p:sp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C74770DC-C0B7-F20F-D2E2-E689A02386F1}"/>
              </a:ext>
            </a:extLst>
          </p:cNvPr>
          <p:cNvSpPr txBox="1">
            <a:spLocks/>
          </p:cNvSpPr>
          <p:nvPr/>
        </p:nvSpPr>
        <p:spPr>
          <a:xfrm>
            <a:off x="6095999" y="2106205"/>
            <a:ext cx="5486401" cy="4528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de-DE" sz="2800" dirty="0">
                <a:cs typeface="Arial"/>
              </a:rPr>
              <a:t>Flatten (1D-Vektor)</a:t>
            </a:r>
          </a:p>
          <a:p>
            <a:pPr marL="514350" indent="-514350">
              <a:buFont typeface="Avenir Next LT Pro" panose="020B0504020202020204" pitchFamily="34" charset="0"/>
              <a:buAutoNum type="arabicPeriod" startAt="6"/>
            </a:pPr>
            <a:r>
              <a:rPr lang="de-DE" sz="2800" dirty="0">
                <a:cs typeface="Arial"/>
              </a:rPr>
              <a:t>Erste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-Schicht (64 Neuronen)</a:t>
            </a:r>
          </a:p>
          <a:p>
            <a:pPr marL="514350" indent="-514350">
              <a:buFont typeface="Avenir Next LT Pro" panose="020B0504020202020204" pitchFamily="34" charset="0"/>
              <a:buAutoNum type="arabicPeriod" startAt="6"/>
            </a:pPr>
            <a:r>
              <a:rPr lang="de-DE" sz="2800" dirty="0">
                <a:cs typeface="Arial"/>
              </a:rPr>
              <a:t>Zweite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-Schicht (1 Neuron/Sprecher)</a:t>
            </a:r>
          </a:p>
          <a:p>
            <a:endParaRPr lang="de-DE" sz="2800" dirty="0">
              <a:cs typeface="Arial"/>
            </a:endParaRPr>
          </a:p>
          <a:p>
            <a:pPr marL="514350" indent="-514350">
              <a:buFont typeface="Avenir Next LT Pro" panose="020B0504020202020204" pitchFamily="34" charset="0"/>
              <a:buAutoNum type="arabicPeriod" startAt="6"/>
            </a:pPr>
            <a:endParaRPr lang="de-DE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75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29A18-C9FC-59D1-3F0C-428B22BE2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C5907-B8E6-AEA9-9829-3AA80902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Training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59095-E8F1-F147-72E0-267363FA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52120D6-828E-1B7E-24C9-50B1997D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11" name="Inhaltsplatzhalter 10" descr="Ein Bild, das Text, Screenshot, Karte Menü enthält.&#10;&#10;Automatisch generierte Beschreibung">
            <a:extLst>
              <a:ext uri="{FF2B5EF4-FFF2-40B4-BE49-F238E27FC236}">
                <a16:creationId xmlns:a16="http://schemas.microsoft.com/office/drawing/2014/main" id="{EA29F647-A1A6-309B-FC91-83475C33E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83" y="2106613"/>
            <a:ext cx="7184234" cy="4035425"/>
          </a:xfrm>
        </p:spPr>
      </p:pic>
    </p:spTree>
    <p:extLst>
      <p:ext uri="{BB962C8B-B14F-4D97-AF65-F5344CB8AC3E}">
        <p14:creationId xmlns:p14="http://schemas.microsoft.com/office/powerpoint/2010/main" val="10290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Stand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6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69" b="7669"/>
          <a:stretch/>
        </p:blipFill>
        <p:spPr>
          <a:xfrm>
            <a:off x="609409" y="2308129"/>
            <a:ext cx="4816865" cy="3272762"/>
          </a:xfrm>
          <a:prstGeom prst="rect">
            <a:avLst/>
          </a:prstGeom>
        </p:spPr>
      </p:pic>
      <p:pic>
        <p:nvPicPr>
          <p:cNvPr id="4" name="Grafik 3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2ABD9218-3D50-D822-23AC-A985DEEC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2" t="-2144" r="-5544" b="3480"/>
          <a:stretch/>
        </p:blipFill>
        <p:spPr>
          <a:xfrm>
            <a:off x="5926863" y="1390375"/>
            <a:ext cx="6099154" cy="4702574"/>
          </a:xfrm>
          <a:prstGeom prst="rect">
            <a:avLst/>
          </a:prstGeom>
        </p:spPr>
      </p:pic>
      <p:pic>
        <p:nvPicPr>
          <p:cNvPr id="5" name="Grafik 4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869B3BF8-09E7-FA27-8FCE-387DACEACDF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21" t="21011" r="2183" b="-81"/>
          <a:stretch/>
        </p:blipFill>
        <p:spPr>
          <a:xfrm>
            <a:off x="4732289" y="5986010"/>
            <a:ext cx="5964235" cy="17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5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Stand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7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66" b="-4354"/>
          <a:stretch/>
        </p:blipFill>
        <p:spPr>
          <a:xfrm>
            <a:off x="609409" y="2128212"/>
            <a:ext cx="4816865" cy="3853205"/>
          </a:xfrm>
          <a:prstGeom prst="rect">
            <a:avLst/>
          </a:prstGeom>
        </p:spPr>
      </p:pic>
      <p:pic>
        <p:nvPicPr>
          <p:cNvPr id="4" name="Grafik 3" descr="Ein Bild, das Text, Screenshot, Display, Rechteck enthält.&#10;&#10;Beschreibung automatisch generiert.">
            <a:extLst>
              <a:ext uri="{FF2B5EF4-FFF2-40B4-BE49-F238E27FC236}">
                <a16:creationId xmlns:a16="http://schemas.microsoft.com/office/drawing/2014/main" id="{2ABD9218-3D50-D822-23AC-A985DEEC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69" r="1069"/>
          <a:stretch/>
        </p:blipFill>
        <p:spPr>
          <a:xfrm>
            <a:off x="5672863" y="1580875"/>
            <a:ext cx="6099154" cy="49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2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Stand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8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83" b="883"/>
          <a:stretch/>
        </p:blipFill>
        <p:spPr>
          <a:xfrm>
            <a:off x="3943159" y="1270963"/>
            <a:ext cx="6912364" cy="52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A0CC2-0F59-2C11-06FA-CF839DEC9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1DDC38-D3E1-447D-8E7A-F1FB7A613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C7A5CC7-A1F9-46CC-BAC8-46E258CD3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7F7793-E54F-F9FF-F8C8-789A33CD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6937612" cy="1339323"/>
          </a:xfrm>
        </p:spPr>
        <p:txBody>
          <a:bodyPr>
            <a:normAutofit/>
          </a:bodyPr>
          <a:lstStyle/>
          <a:p>
            <a:r>
              <a:rPr lang="de-DE" b="1" u="sng" dirty="0">
                <a:cs typeface="Posterama"/>
              </a:rPr>
              <a:t>Segmentierung/Glättung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AF1DFE3-1A6E-D0F5-489E-A683E3AC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44887"/>
            <a:ext cx="6854598" cy="39114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800" dirty="0"/>
              <a:t>Überlappende Fenster zur Glättung der Ausgabe: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Unterteilung in beliebig lange Segmente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Fenstergröße beliebig groß wählbar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Glättung der einzelnen Segmente mittels Vor-/Nachgänger</a:t>
            </a:r>
          </a:p>
          <a:p>
            <a:pPr marL="457200" indent="-457200">
              <a:buFontTx/>
              <a:buChar char="-"/>
            </a:pPr>
            <a:endParaRPr lang="de-DE" sz="2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461DF0-7BFC-B052-EF66-CAD9491E4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597" y="3836317"/>
            <a:ext cx="4563955" cy="1129579"/>
          </a:xfrm>
          <a:prstGeom prst="rect">
            <a:avLst/>
          </a:prstGeom>
        </p:spPr>
      </p:pic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67250A16-3D8D-A8C6-F19D-117FD0027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215" y="136525"/>
            <a:ext cx="4114800" cy="740664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9A034-94B9-14D5-800C-99F5F70F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32229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56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Lucida Bright</vt:lpstr>
      <vt:lpstr>Posterama</vt:lpstr>
      <vt:lpstr>Wingdings</vt:lpstr>
      <vt:lpstr>Wingdings,Sans-Serif</vt:lpstr>
      <vt:lpstr>SplashVTI</vt:lpstr>
      <vt:lpstr>Protokollierungssoftware zur Sprechererkennung</vt:lpstr>
      <vt:lpstr>Thema</vt:lpstr>
      <vt:lpstr>IST-Stand</vt:lpstr>
      <vt:lpstr>Aufbau CNN</vt:lpstr>
      <vt:lpstr>Training CNN</vt:lpstr>
      <vt:lpstr>Stand SVM</vt:lpstr>
      <vt:lpstr>Stand SVM</vt:lpstr>
      <vt:lpstr>Stand SVM</vt:lpstr>
      <vt:lpstr>Segmentierung/Glättung</vt:lpstr>
      <vt:lpstr>Planung</vt:lpstr>
      <vt:lpstr>Danke für Ihre Aufmersamkeit.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Felix Thienel</cp:lastModifiedBy>
  <cp:revision>735</cp:revision>
  <dcterms:created xsi:type="dcterms:W3CDTF">2024-10-22T18:21:29Z</dcterms:created>
  <dcterms:modified xsi:type="dcterms:W3CDTF">2024-12-10T20:10:19Z</dcterms:modified>
</cp:coreProperties>
</file>