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3" r:id="rId1"/>
  </p:sldMasterIdLst>
  <p:sldIdLst>
    <p:sldId id="256" r:id="rId2"/>
    <p:sldId id="262" r:id="rId3"/>
    <p:sldId id="268" r:id="rId4"/>
    <p:sldId id="263" r:id="rId5"/>
    <p:sldId id="265" r:id="rId6"/>
    <p:sldId id="269" r:id="rId7"/>
    <p:sldId id="270" r:id="rId8"/>
    <p:sldId id="266" r:id="rId9"/>
    <p:sldId id="26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C8C839-3CB3-6768-8D68-53CC6D2A165F}" v="63" dt="2024-11-27T12:23:47.238"/>
    <p1510:client id="{F8C6DC59-C682-4620-321F-5B43BCF94AE2}" v="586" dt="2024-11-27T07:39:53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79" d="100"/>
          <a:sy n="79" d="100"/>
        </p:scale>
        <p:origin x="27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161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7082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7804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2372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598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6797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4940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305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6253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6941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7984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8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56" r:id="rId6"/>
    <p:sldLayoutId id="2147483852" r:id="rId7"/>
    <p:sldLayoutId id="2147483853" r:id="rId8"/>
    <p:sldLayoutId id="2147483854" r:id="rId9"/>
    <p:sldLayoutId id="2147483855" r:id="rId10"/>
    <p:sldLayoutId id="214748385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49B6340-9D54-4548-B87C-24BA7EA53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" descr="Ein Bild, das Screenshot, Kreis, Text, Grafiken enthält.&#10;&#10;Beschreibung automatisch generiert.">
            <a:extLst>
              <a:ext uri="{FF2B5EF4-FFF2-40B4-BE49-F238E27FC236}">
                <a16:creationId xmlns:a16="http://schemas.microsoft.com/office/drawing/2014/main" id="{8CB2822F-CD4E-7F38-DA7C-A11BE643C1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67" r="16531" b="-1"/>
          <a:stretch/>
        </p:blipFill>
        <p:spPr>
          <a:xfrm>
            <a:off x="2874" y="3175"/>
            <a:ext cx="7654276" cy="6854825"/>
          </a:xfrm>
          <a:prstGeom prst="rect">
            <a:avLst/>
          </a:prstGeom>
        </p:spPr>
      </p:pic>
      <p:sp useBgFill="1">
        <p:nvSpPr>
          <p:cNvPr id="143" name="Freeform: Shape 142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99031" y="-39157"/>
            <a:ext cx="5592970" cy="6897158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56947" y="2634456"/>
            <a:ext cx="5051670" cy="1089819"/>
          </a:xfrm>
        </p:spPr>
        <p:txBody>
          <a:bodyPr>
            <a:noAutofit/>
          </a:bodyPr>
          <a:lstStyle/>
          <a:p>
            <a:pPr algn="r">
              <a:lnSpc>
                <a:spcPct val="90000"/>
              </a:lnSpc>
            </a:pPr>
            <a:r>
              <a:rPr lang="de-DE" sz="2800" i="1" u="sng" dirty="0">
                <a:latin typeface="Lucida Bright"/>
                <a:ea typeface="+mj-lt"/>
                <a:cs typeface="+mj-lt"/>
              </a:rPr>
              <a:t>Protokollierungssoftware zur Sprechererkennung</a:t>
            </a:r>
            <a:endParaRPr lang="de-DE" sz="2800" i="1" u="sng" dirty="0">
              <a:latin typeface="Lucida Brigh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400134" y="3602038"/>
            <a:ext cx="2182266" cy="5008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Aft>
                <a:spcPts val="600"/>
              </a:spcAft>
            </a:pPr>
            <a:r>
              <a:rPr lang="de-DE" dirty="0">
                <a:latin typeface="Lucida Bright"/>
              </a:rPr>
              <a:t>Deep Learning</a:t>
            </a:r>
          </a:p>
        </p:txBody>
      </p:sp>
      <p:pic>
        <p:nvPicPr>
          <p:cNvPr id="6" name="Grafik 5" descr="Ein Bild, das Text, Schrift, Grafiken, Screenshot enthält.">
            <a:extLst>
              <a:ext uri="{FF2B5EF4-FFF2-40B4-BE49-F238E27FC236}">
                <a16:creationId xmlns:a16="http://schemas.microsoft.com/office/drawing/2014/main" id="{E7E72234-D082-ACFC-947A-D13C6E691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521" y="47624"/>
            <a:ext cx="3738563" cy="67865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B7A7E5A-7B6C-BA02-396E-77B0702F2B8B}"/>
              </a:ext>
            </a:extLst>
          </p:cNvPr>
          <p:cNvSpPr txBox="1"/>
          <p:nvPr/>
        </p:nvSpPr>
        <p:spPr>
          <a:xfrm>
            <a:off x="7866918" y="1719989"/>
            <a:ext cx="43194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b="1" u="sng" dirty="0">
                <a:latin typeface="Lucida Bright"/>
              </a:rPr>
              <a:t>BI-Projekt Seminar 2024</a:t>
            </a:r>
            <a:r>
              <a:rPr lang="de-DE" b="1" u="sng" dirty="0"/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4E94D6-723B-0F13-0D31-B598CA64138D}"/>
              </a:ext>
            </a:extLst>
          </p:cNvPr>
          <p:cNvSpPr txBox="1"/>
          <p:nvPr/>
        </p:nvSpPr>
        <p:spPr>
          <a:xfrm>
            <a:off x="7136864" y="5714872"/>
            <a:ext cx="457984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i="1" dirty="0" err="1">
                <a:latin typeface="Lucida Bright"/>
              </a:rPr>
              <a:t>Meneckdem</a:t>
            </a:r>
            <a:r>
              <a:rPr lang="de-DE" i="1" dirty="0">
                <a:latin typeface="Lucida Bright"/>
              </a:rPr>
              <a:t> </a:t>
            </a:r>
            <a:r>
              <a:rPr lang="de-DE" i="1" dirty="0" err="1">
                <a:latin typeface="Lucida Bright"/>
              </a:rPr>
              <a:t>Medawe</a:t>
            </a:r>
            <a:r>
              <a:rPr lang="de-DE" i="1" dirty="0">
                <a:latin typeface="Lucida Bright"/>
              </a:rPr>
              <a:t>, </a:t>
            </a:r>
            <a:r>
              <a:rPr lang="de-DE" i="1" dirty="0" err="1">
                <a:latin typeface="Lucida Bright"/>
              </a:rPr>
              <a:t>Linelle</a:t>
            </a:r>
            <a:r>
              <a:rPr lang="de-DE" i="1" dirty="0">
                <a:latin typeface="Lucida Bright"/>
              </a:rPr>
              <a:t> </a:t>
            </a:r>
            <a:r>
              <a:rPr lang="de-DE" i="1" dirty="0" err="1">
                <a:latin typeface="Lucida Bright"/>
              </a:rPr>
              <a:t>Fontelle</a:t>
            </a:r>
          </a:p>
          <a:p>
            <a:r>
              <a:rPr lang="de-DE" i="1" dirty="0">
                <a:latin typeface="Lucida Bright"/>
              </a:rPr>
              <a:t>Thienel, Felix </a:t>
            </a:r>
            <a:endParaRPr lang="de-DE" i="1" dirty="0">
              <a:solidFill>
                <a:srgbClr val="262626"/>
              </a:solidFill>
              <a:latin typeface="Lucida Bright"/>
              <a:ea typeface="+mn-lt"/>
              <a:cs typeface="+mn-lt"/>
            </a:endParaRP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4A1397-5D62-2E68-75B4-8FA139B2862D}"/>
              </a:ext>
            </a:extLst>
          </p:cNvPr>
          <p:cNvSpPr txBox="1"/>
          <p:nvPr/>
        </p:nvSpPr>
        <p:spPr>
          <a:xfrm>
            <a:off x="643119" y="6637913"/>
            <a:ext cx="692959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i="1" err="1">
                <a:solidFill>
                  <a:schemeClr val="bg1"/>
                </a:solidFill>
                <a:latin typeface="Lucida Bright"/>
                <a:ea typeface="+mn-lt"/>
                <a:cs typeface="+mn-lt"/>
              </a:rPr>
              <a:t>Source:https</a:t>
            </a:r>
            <a:r>
              <a:rPr lang="de-DE" sz="800" i="1" dirty="0">
                <a:solidFill>
                  <a:schemeClr val="bg1"/>
                </a:solidFill>
                <a:latin typeface="Lucida Bright"/>
                <a:ea typeface="+mn-lt"/>
                <a:cs typeface="+mn-lt"/>
              </a:rPr>
              <a:t>://www.nojitter.com/ai-speech-technologies/how-ai-driven-innovation-will-change-speech-technology</a:t>
            </a:r>
            <a:endParaRPr lang="de-DE" sz="800" i="1">
              <a:solidFill>
                <a:schemeClr val="bg1"/>
              </a:solidFill>
              <a:latin typeface="Lucida Bright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latin typeface="Lucida Bright"/>
                <a:cs typeface="Posterama"/>
              </a:rPr>
              <a:t>Agenda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5F80AF8-CB3F-279A-8E5B-30156FCB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5"/>
            <a:ext cx="10972800" cy="382394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e-DE" sz="2800" dirty="0">
                <a:ea typeface="+mn-lt"/>
                <a:cs typeface="+mn-lt"/>
              </a:rPr>
              <a:t>Automatische Protokollierung </a:t>
            </a:r>
            <a:r>
              <a:rPr lang="de-DE" sz="2800" dirty="0"/>
              <a:t>von live als auch auf Aufnahmen zur Erkennung von:</a:t>
            </a:r>
            <a:endParaRPr lang="de-DE" dirty="0"/>
          </a:p>
          <a:p>
            <a:pPr marL="685800" lvl="1" indent="-457200">
              <a:buFont typeface="Wingdings" panose="05000000000000000000" pitchFamily="2" charset="2"/>
              <a:buChar char="§"/>
            </a:pPr>
            <a:r>
              <a:rPr lang="de-DE" sz="2600" b="1" dirty="0"/>
              <a:t>Thema</a:t>
            </a:r>
          </a:p>
          <a:p>
            <a:pPr marL="685800" lvl="1" indent="-457200">
              <a:buFont typeface="Wingdings" panose="05000000000000000000" pitchFamily="2" charset="2"/>
              <a:buChar char="§"/>
            </a:pPr>
            <a:r>
              <a:rPr lang="de-DE" sz="2600" b="1" dirty="0">
                <a:latin typeface="Avenir Next LT Pro"/>
                <a:cs typeface="Arial"/>
              </a:rPr>
              <a:t>Modellen</a:t>
            </a:r>
          </a:p>
          <a:p>
            <a:pPr marL="685800" lvl="1" indent="-457200">
              <a:buFont typeface="Wingdings" panose="05000000000000000000" pitchFamily="2" charset="2"/>
              <a:buChar char="§"/>
            </a:pPr>
            <a:r>
              <a:rPr lang="de-DE" sz="2600" b="1" dirty="0">
                <a:latin typeface="Avenir Next LT Pro"/>
                <a:cs typeface="Arial"/>
              </a:rPr>
              <a:t>Planung</a:t>
            </a:r>
          </a:p>
          <a:p>
            <a:pPr marL="685800" lvl="1" indent="-457200">
              <a:buFont typeface="Wingdings" panose="05000000000000000000" pitchFamily="2" charset="2"/>
              <a:buChar char="§"/>
            </a:pPr>
            <a:r>
              <a:rPr lang="de-DE" sz="2600" b="1">
                <a:latin typeface="Avenir Next LT Pro"/>
                <a:cs typeface="Arial"/>
              </a:rPr>
              <a:t>Libraries und Quellen</a:t>
            </a:r>
            <a:endParaRPr lang="de-DE" sz="2600" b="1" dirty="0">
              <a:latin typeface="Avenir Next LT Pro"/>
              <a:cs typeface="Arial"/>
            </a:endParaRPr>
          </a:p>
          <a:p>
            <a:pPr marL="457200" indent="-457200">
              <a:buFont typeface="Wingdings,Sans-Serif" panose="05000000000000000000" pitchFamily="2" charset="2"/>
              <a:buChar char="§"/>
            </a:pPr>
            <a:endParaRPr lang="de-DE" sz="2800" dirty="0">
              <a:latin typeface="Arial"/>
              <a:cs typeface="Arial"/>
            </a:endParaRPr>
          </a:p>
          <a:p>
            <a:r>
              <a:rPr lang="de-DE" sz="2800" dirty="0"/>
              <a:t> </a:t>
            </a:r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772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1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>
                <a:latin typeface="Lucida Bright"/>
                <a:cs typeface="Posterama"/>
              </a:rPr>
              <a:t>Thema</a:t>
            </a:r>
            <a:endParaRPr lang="de-DE" b="1" u="sng" dirty="0">
              <a:latin typeface="Lucida Bright"/>
              <a:cs typeface="Posterama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5F80AF8-CB3F-279A-8E5B-30156FCB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5"/>
            <a:ext cx="10972800" cy="382394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de-DE" sz="2800" dirty="0">
                <a:ea typeface="+mn-lt"/>
                <a:cs typeface="+mn-lt"/>
              </a:rPr>
              <a:t>Automatische Protokollierung </a:t>
            </a:r>
            <a:r>
              <a:rPr lang="de-DE" sz="2800" dirty="0"/>
              <a:t>von live als auch auf Aufnahmen zur Erkennung von:</a:t>
            </a:r>
            <a:endParaRPr lang="de-DE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b="1" dirty="0"/>
              <a:t>Sprecher</a:t>
            </a:r>
            <a:r>
              <a:rPr lang="de-DE" sz="2800" dirty="0"/>
              <a:t> (Stimmerkennung)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b="1" dirty="0"/>
              <a:t>Inhalt</a:t>
            </a:r>
            <a:r>
              <a:rPr lang="de-DE" sz="2800" dirty="0"/>
              <a:t> (Audio </a:t>
            </a:r>
            <a:r>
              <a:rPr lang="de-DE" sz="2800" dirty="0">
                <a:sym typeface="Wingdings" panose="05000000000000000000" pitchFamily="2" charset="2"/>
              </a:rPr>
              <a:t></a:t>
            </a:r>
            <a:r>
              <a:rPr lang="de-DE" sz="2800" dirty="0"/>
              <a:t> Text)</a:t>
            </a:r>
          </a:p>
          <a:p>
            <a:endParaRPr lang="de-DE" sz="2800" dirty="0">
              <a:latin typeface="Avenir Next LT Pro"/>
              <a:cs typeface="Arial"/>
            </a:endParaRPr>
          </a:p>
          <a:p>
            <a:r>
              <a:rPr lang="de-DE" sz="2800" b="1" dirty="0">
                <a:latin typeface="Avenir Next LT Pro"/>
                <a:cs typeface="Arial"/>
              </a:rPr>
              <a:t>Nutzen</a:t>
            </a:r>
            <a:r>
              <a:rPr lang="de-DE" sz="2800" dirty="0">
                <a:latin typeface="Avenir Next LT Pro"/>
                <a:cs typeface="Arial"/>
              </a:rPr>
              <a:t>: </a:t>
            </a:r>
            <a:r>
              <a:rPr lang="de-DE" sz="2800" dirty="0" err="1">
                <a:latin typeface="Avenir Next LT Pro"/>
                <a:cs typeface="Arial"/>
              </a:rPr>
              <a:t>Meetingsprotokoll</a:t>
            </a:r>
            <a:r>
              <a:rPr lang="de-DE" sz="2800" dirty="0">
                <a:latin typeface="Avenir Next LT Pro"/>
                <a:cs typeface="Arial"/>
              </a:rPr>
              <a:t>, Untertitel Hörgeräte, Diktiergerät</a:t>
            </a:r>
          </a:p>
          <a:p>
            <a:pPr marL="457200" indent="-457200">
              <a:buFont typeface="Wingdings,Sans-Serif" panose="05000000000000000000" pitchFamily="2" charset="2"/>
              <a:buChar char="§"/>
            </a:pPr>
            <a:endParaRPr lang="de-DE" sz="2800" dirty="0">
              <a:latin typeface="Arial"/>
              <a:cs typeface="Arial"/>
            </a:endParaRPr>
          </a:p>
          <a:p>
            <a:r>
              <a:rPr lang="de-DE" sz="2800" dirty="0"/>
              <a:t> </a:t>
            </a:r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772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4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>
                <a:latin typeface="Lucida Bright"/>
                <a:cs typeface="Posterama"/>
              </a:rPr>
              <a:t>Modellen</a:t>
            </a:r>
            <a:endParaRPr lang="de-DE" b="1" u="sng" dirty="0">
              <a:latin typeface="Lucida Bright"/>
              <a:cs typeface="Posterama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4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5F80AF8-CB3F-279A-8E5B-30156FCB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5"/>
            <a:ext cx="10972800" cy="13320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b="1" dirty="0"/>
              <a:t>CNN</a:t>
            </a:r>
            <a:r>
              <a:rPr lang="de-DE" sz="2800" dirty="0"/>
              <a:t> (Neuronal Netze bei Felix)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b="1" dirty="0"/>
              <a:t>SVM </a:t>
            </a:r>
            <a:r>
              <a:rPr lang="de-DE" sz="2800" dirty="0"/>
              <a:t>(</a:t>
            </a:r>
            <a:r>
              <a:rPr lang="de-DE" sz="2800" dirty="0" err="1"/>
              <a:t>Vecktor</a:t>
            </a:r>
            <a:r>
              <a:rPr lang="de-DE" sz="2800" dirty="0"/>
              <a:t> </a:t>
            </a:r>
            <a:r>
              <a:rPr lang="de-DE" sz="2800" dirty="0" err="1"/>
              <a:t>Machine</a:t>
            </a:r>
            <a:r>
              <a:rPr lang="de-DE" sz="2800" dirty="0"/>
              <a:t> bei </a:t>
            </a:r>
            <a:r>
              <a:rPr lang="de-DE" sz="2800" dirty="0" err="1"/>
              <a:t>Linelle</a:t>
            </a:r>
            <a:r>
              <a:rPr lang="de-DE" sz="2800" dirty="0"/>
              <a:t>)</a:t>
            </a:r>
          </a:p>
          <a:p>
            <a:endParaRPr lang="de-DE" sz="2800" dirty="0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9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latin typeface="Lucida Bright"/>
                <a:cs typeface="Posterama"/>
              </a:rPr>
              <a:t>Stand SVM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5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3" name="Grafik 2" descr="Ein Bild, das Text, Screenshot, Diagramm, Rechteck enthält.&#10;&#10;Beschreibung automatisch generiert.">
            <a:extLst>
              <a:ext uri="{FF2B5EF4-FFF2-40B4-BE49-F238E27FC236}">
                <a16:creationId xmlns:a16="http://schemas.microsoft.com/office/drawing/2014/main" id="{61228266-A1A0-4734-54AE-3A5BE2CBCF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05" t="7591" r="9895" b="-990"/>
          <a:stretch/>
        </p:blipFill>
        <p:spPr>
          <a:xfrm>
            <a:off x="461242" y="2519796"/>
            <a:ext cx="4816865" cy="3272762"/>
          </a:xfrm>
          <a:prstGeom prst="rect">
            <a:avLst/>
          </a:prstGeom>
        </p:spPr>
      </p:pic>
      <p:pic>
        <p:nvPicPr>
          <p:cNvPr id="4" name="Grafik 3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2ABD9218-3D50-D822-23AC-A985DEECEE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52" r="123" b="12000"/>
          <a:stretch/>
        </p:blipFill>
        <p:spPr>
          <a:xfrm>
            <a:off x="6098836" y="903542"/>
            <a:ext cx="5961907" cy="3621024"/>
          </a:xfrm>
          <a:prstGeom prst="rect">
            <a:avLst/>
          </a:prstGeom>
        </p:spPr>
      </p:pic>
      <p:pic>
        <p:nvPicPr>
          <p:cNvPr id="5" name="Grafik 4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869B3BF8-09E7-FA27-8FCE-387DACEACDF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21" t="21011" r="2183" b="-81"/>
          <a:stretch/>
        </p:blipFill>
        <p:spPr>
          <a:xfrm>
            <a:off x="6097539" y="4514927"/>
            <a:ext cx="5964235" cy="174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5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75C80-285E-6E8A-2170-BD1D8F1E6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5F30F-D740-A2FF-8F3C-F2F875EC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latin typeface="Lucida Bright"/>
                <a:cs typeface="Posterama"/>
              </a:rPr>
              <a:t>Aufbau CNN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3BD3B3-DDF8-1137-5798-B8086E53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6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CED970B2-FE34-0817-4747-8C1F34D40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sp>
        <p:nvSpPr>
          <p:cNvPr id="9" name="Inhaltsplatzhalter 10">
            <a:extLst>
              <a:ext uri="{FF2B5EF4-FFF2-40B4-BE49-F238E27FC236}">
                <a16:creationId xmlns:a16="http://schemas.microsoft.com/office/drawing/2014/main" id="{B087DA7B-6508-4CB0-6707-2F54F659C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06205"/>
            <a:ext cx="7515755" cy="45286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Input 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Erste 1D-Faltung (32 </a:t>
            </a:r>
            <a:r>
              <a:rPr lang="de-DE" sz="2800" dirty="0" err="1">
                <a:cs typeface="Arial"/>
              </a:rPr>
              <a:t>Convolutions</a:t>
            </a:r>
            <a:r>
              <a:rPr lang="de-DE" sz="2800" dirty="0">
                <a:cs typeface="Arial"/>
              </a:rPr>
              <a:t>-Filter)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Erstes 1D-Pooling (Abschnittslänge 2)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Zweite 1D-Faltung (64 </a:t>
            </a:r>
            <a:r>
              <a:rPr lang="de-DE" sz="2800" dirty="0" err="1">
                <a:cs typeface="Arial"/>
              </a:rPr>
              <a:t>Convolutions</a:t>
            </a:r>
            <a:r>
              <a:rPr lang="de-DE" sz="2800" dirty="0">
                <a:cs typeface="Arial"/>
              </a:rPr>
              <a:t>-Filter)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Zweites 1D-Pooling (Abschnittslänge 2)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Flatten (1D-Vektor)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Erste </a:t>
            </a:r>
            <a:r>
              <a:rPr lang="de-DE" sz="2800" dirty="0" err="1">
                <a:cs typeface="Arial"/>
              </a:rPr>
              <a:t>Dense</a:t>
            </a:r>
            <a:r>
              <a:rPr lang="de-DE" sz="2800" dirty="0">
                <a:cs typeface="Arial"/>
              </a:rPr>
              <a:t>-Schicht (64 Neuronen)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Zweite </a:t>
            </a:r>
            <a:r>
              <a:rPr lang="de-DE" sz="2800" dirty="0" err="1">
                <a:cs typeface="Arial"/>
              </a:rPr>
              <a:t>Dense</a:t>
            </a:r>
            <a:r>
              <a:rPr lang="de-DE" sz="2800" dirty="0">
                <a:cs typeface="Arial"/>
              </a:rPr>
              <a:t>-Schicht (3 Neuronen/Sprecher)</a:t>
            </a:r>
          </a:p>
          <a:p>
            <a:pPr marL="514350" indent="-514350">
              <a:buAutoNum type="arabicPeriod"/>
            </a:pPr>
            <a:endParaRPr lang="de-DE" sz="2800" dirty="0">
              <a:cs typeface="Arial"/>
            </a:endParaRPr>
          </a:p>
          <a:p>
            <a:pPr marL="514350" indent="-514350">
              <a:buAutoNum type="arabicPeriod"/>
            </a:pPr>
            <a:endParaRPr lang="de-DE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391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29A18-C9FC-59D1-3F0C-428B22BE2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C5907-B8E6-AEA9-9829-3AA80902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latin typeface="Lucida Bright"/>
                <a:cs typeface="Posterama"/>
              </a:rPr>
              <a:t>Training CNN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359095-E8F1-F147-72E0-267363FA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7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52120D6-828E-1B7E-24C9-50B1997DB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11" name="Inhaltsplatzhalter 10" descr="Ein Bild, das Text, Screenshot, Karte Menü enthält.&#10;&#10;Automatisch generierte Beschreibung">
            <a:extLst>
              <a:ext uri="{FF2B5EF4-FFF2-40B4-BE49-F238E27FC236}">
                <a16:creationId xmlns:a16="http://schemas.microsoft.com/office/drawing/2014/main" id="{EA29F647-A1A6-309B-FC91-83475C33E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83" y="2106613"/>
            <a:ext cx="7184234" cy="4035425"/>
          </a:xfrm>
        </p:spPr>
      </p:pic>
    </p:spTree>
    <p:extLst>
      <p:ext uri="{BB962C8B-B14F-4D97-AF65-F5344CB8AC3E}">
        <p14:creationId xmlns:p14="http://schemas.microsoft.com/office/powerpoint/2010/main" val="1010284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>
                <a:latin typeface="Lucida Bright"/>
                <a:cs typeface="Posterama"/>
              </a:rPr>
              <a:t>Planung</a:t>
            </a:r>
            <a:endParaRPr lang="de-DE" b="1" u="sng" dirty="0">
              <a:latin typeface="Lucida Bright"/>
              <a:cs typeface="Posterama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8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5F80AF8-CB3F-279A-8E5B-30156FCB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5"/>
            <a:ext cx="10972800" cy="382394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 sz="2400" dirty="0">
              <a:latin typeface="Arial"/>
              <a:cs typeface="Arial"/>
            </a:endParaRPr>
          </a:p>
          <a:p>
            <a:pPr marL="342900" indent="-342900">
              <a:buFont typeface="Wingdings,Sans-Serif" panose="05000000000000000000" pitchFamily="2" charset="2"/>
              <a:buChar char="§"/>
            </a:pPr>
            <a:r>
              <a:rPr lang="de-DE" sz="2400" dirty="0">
                <a:latin typeface="Arial"/>
                <a:cs typeface="Arial"/>
              </a:rPr>
              <a:t>Weiter Anpassung der Modellen und </a:t>
            </a:r>
            <a:r>
              <a:rPr lang="de-DE" sz="2400" dirty="0" err="1">
                <a:latin typeface="Arial"/>
                <a:cs typeface="Arial"/>
              </a:rPr>
              <a:t>Otimierung</a:t>
            </a:r>
            <a:r>
              <a:rPr lang="de-DE" sz="2400" dirty="0">
                <a:latin typeface="Arial"/>
                <a:cs typeface="Arial"/>
              </a:rPr>
              <a:t>.</a:t>
            </a:r>
          </a:p>
          <a:p>
            <a:pPr marL="342900" indent="-342900">
              <a:buFont typeface="Wingdings,Sans-Serif" panose="05000000000000000000" pitchFamily="2" charset="2"/>
              <a:buChar char="§"/>
            </a:pPr>
            <a:r>
              <a:rPr lang="de-DE" sz="2400" dirty="0">
                <a:latin typeface="Arial"/>
                <a:cs typeface="Arial"/>
              </a:rPr>
              <a:t>Anpassung der Echtzeit-Spracherkennung.</a:t>
            </a:r>
          </a:p>
          <a:p>
            <a:pPr marL="342900" indent="-342900">
              <a:buFont typeface="Wingdings,Sans-Serif" panose="05000000000000000000" pitchFamily="2" charset="2"/>
              <a:buChar char="§"/>
            </a:pPr>
            <a:r>
              <a:rPr lang="de-DE" sz="2400" dirty="0">
                <a:latin typeface="Arial"/>
                <a:cs typeface="Arial"/>
              </a:rPr>
              <a:t>Weiter Bearbeitung des Transkriptionsalgorithmus.</a:t>
            </a:r>
            <a:endParaRPr lang="en-US" sz="2400" dirty="0">
              <a:latin typeface="Arial"/>
              <a:cs typeface="Arial"/>
            </a:endParaRPr>
          </a:p>
          <a:p>
            <a:pPr marL="342900" indent="-342900">
              <a:buFont typeface="Wingdings,Sans-Serif" panose="05000000000000000000" pitchFamily="2" charset="2"/>
              <a:buChar char="§"/>
            </a:pPr>
            <a:r>
              <a:rPr lang="de-DE" sz="2400" dirty="0">
                <a:latin typeface="Arial"/>
                <a:cs typeface="Arial"/>
              </a:rPr>
              <a:t>Vergleich von Ansätzen und Dokumentation.</a:t>
            </a:r>
          </a:p>
          <a:p>
            <a:pPr marL="342900" indent="-342900">
              <a:buFont typeface="Wingdings,Sans-Serif" panose="05000000000000000000" pitchFamily="2" charset="2"/>
              <a:buChar char="§"/>
            </a:pPr>
            <a:r>
              <a:rPr lang="de-DE" sz="2400" dirty="0">
                <a:latin typeface="Arial"/>
                <a:cs typeface="Arial"/>
              </a:rPr>
              <a:t>Vorstellung der Ergebnisse.</a:t>
            </a:r>
            <a:endParaRPr lang="en-US" sz="2400" dirty="0">
              <a:latin typeface="Arial"/>
              <a:cs typeface="Arial"/>
            </a:endParaRPr>
          </a:p>
          <a:p>
            <a:pPr marL="457200" indent="-457200">
              <a:buFont typeface="Wingdings,Sans-Serif" panose="05000000000000000000" pitchFamily="2" charset="2"/>
              <a:buChar char="§"/>
            </a:pPr>
            <a:endParaRPr lang="de-DE" sz="2800" dirty="0">
              <a:latin typeface="Arial"/>
              <a:cs typeface="Arial"/>
            </a:endParaRPr>
          </a:p>
          <a:p>
            <a:pPr marL="342900" indent="-342900">
              <a:buFont typeface="Wingdings,Sans-Serif" panose="05000000000000000000" pitchFamily="2" charset="2"/>
              <a:buChar char="§"/>
            </a:pPr>
            <a:endParaRPr lang="de-DE" sz="3600" dirty="0">
              <a:latin typeface="Arial"/>
              <a:cs typeface="Arial"/>
            </a:endParaRPr>
          </a:p>
          <a:p>
            <a:pPr marL="342900" indent="-342900">
              <a:buFont typeface="Wingdings,Sans-Serif" panose="05000000000000000000" pitchFamily="2" charset="2"/>
              <a:buChar char="§"/>
            </a:pPr>
            <a:endParaRPr lang="de-DE" sz="2800" dirty="0">
              <a:latin typeface="Arial"/>
              <a:cs typeface="Arial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b="1" dirty="0">
              <a:cs typeface="Arial"/>
            </a:endParaRPr>
          </a:p>
          <a:p>
            <a:endParaRPr lang="de-DE" sz="2800" dirty="0">
              <a:cs typeface="Arial"/>
            </a:endParaRPr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86274"/>
            <a:ext cx="10972800" cy="1167412"/>
          </a:xfrm>
        </p:spPr>
        <p:txBody>
          <a:bodyPr/>
          <a:lstStyle/>
          <a:p>
            <a:pPr algn="ctr"/>
            <a:r>
              <a:rPr lang="de-DE" sz="4800" b="1" u="sng" dirty="0">
                <a:latin typeface="Lucida Bright"/>
                <a:cs typeface="Posterama"/>
              </a:rPr>
              <a:t>Danke für Ihre </a:t>
            </a:r>
            <a:r>
              <a:rPr lang="de-DE" sz="4800" b="1" u="sng" err="1">
                <a:latin typeface="Lucida Bright"/>
                <a:cs typeface="Posterama"/>
              </a:rPr>
              <a:t>Aufmersamkeit</a:t>
            </a:r>
            <a:r>
              <a:rPr lang="de-DE" sz="4800" b="1" u="sng" dirty="0">
                <a:latin typeface="Lucida Bright"/>
                <a:cs typeface="Posterama"/>
              </a:rPr>
              <a:t>.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9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938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Breitbild</PresentationFormat>
  <Paragraphs>55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Avenir Next LT Pro</vt:lpstr>
      <vt:lpstr>Lucida Bright</vt:lpstr>
      <vt:lpstr>Posterama</vt:lpstr>
      <vt:lpstr>Wingdings</vt:lpstr>
      <vt:lpstr>Wingdings,Sans-Serif</vt:lpstr>
      <vt:lpstr>SplashVTI</vt:lpstr>
      <vt:lpstr>Protokollierungssoftware zur Sprechererkennung</vt:lpstr>
      <vt:lpstr>Agenda</vt:lpstr>
      <vt:lpstr>Thema</vt:lpstr>
      <vt:lpstr>Modellen</vt:lpstr>
      <vt:lpstr>Stand SVM</vt:lpstr>
      <vt:lpstr>Aufbau CNN</vt:lpstr>
      <vt:lpstr>Training CNN</vt:lpstr>
      <vt:lpstr>Planung</vt:lpstr>
      <vt:lpstr>Danke für Ihre Aufmersamkeit.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Felix Thienel</cp:lastModifiedBy>
  <cp:revision>703</cp:revision>
  <dcterms:created xsi:type="dcterms:W3CDTF">2024-10-22T18:21:29Z</dcterms:created>
  <dcterms:modified xsi:type="dcterms:W3CDTF">2024-12-03T18:03:34Z</dcterms:modified>
</cp:coreProperties>
</file>