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73" r:id="rId4"/>
    <p:sldId id="264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14B"/>
    <a:srgbClr val="4E3306"/>
    <a:srgbClr val="9B650D"/>
    <a:srgbClr val="EDA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00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9874427" y="1"/>
            <a:ext cx="1019564" cy="995803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rgbClr val="EDA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0800000">
            <a:off x="0" y="6157307"/>
            <a:ext cx="12192000" cy="700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 rot="10800000">
            <a:off x="1298009" y="5856992"/>
            <a:ext cx="1019564" cy="1001006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rgbClr val="EDA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90147"/>
            <a:ext cx="12192000" cy="10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10800000">
            <a:off x="0" y="5862195"/>
            <a:ext cx="12192000" cy="10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00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9874427" y="1"/>
            <a:ext cx="1019564" cy="995803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rgbClr val="EDA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0800000">
            <a:off x="0" y="6157307"/>
            <a:ext cx="12192000" cy="700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 rot="10800000">
            <a:off x="1298009" y="5856992"/>
            <a:ext cx="1019564" cy="1001006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rgbClr val="EDA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90147"/>
            <a:ext cx="12192000" cy="10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10800000">
            <a:off x="0" y="5862195"/>
            <a:ext cx="12192000" cy="10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稻壳儿搜索【幻雨工作室】_1"/>
          <p:cNvSpPr txBox="1"/>
          <p:nvPr/>
        </p:nvSpPr>
        <p:spPr>
          <a:xfrm>
            <a:off x="3314065" y="4411345"/>
            <a:ext cx="5563235" cy="1623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Liner Zhang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 ID:20231003496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 ID:A20563408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稻壳儿搜索【幻雨工作室】_3"/>
          <p:cNvSpPr txBox="1">
            <a:spLocks noChangeArrowheads="1"/>
          </p:cNvSpPr>
          <p:nvPr/>
        </p:nvSpPr>
        <p:spPr bwMode="auto">
          <a:xfrm>
            <a:off x="635" y="2345055"/>
            <a:ext cx="1219073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b="1" spc="300" dirty="0">
                <a:solidFill>
                  <a:schemeClr val="accent1"/>
                </a:solidFill>
                <a:latin typeface="微软雅黑" panose="020B0503020204020204" pitchFamily="34" charset="-122"/>
              </a:rPr>
              <a:t>A Comparative Study and Ensemble of Multiple Models </a:t>
            </a:r>
            <a:endParaRPr lang="en-US" altLang="zh-CN" sz="3600" b="1" spc="3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3600" b="1" spc="300" dirty="0">
                <a:solidFill>
                  <a:schemeClr val="accent1"/>
                </a:solidFill>
                <a:latin typeface="微软雅黑" panose="020B0503020204020204" pitchFamily="34" charset="-122"/>
              </a:rPr>
              <a:t>for Imbalanced Multiclass Medical Diagnosis</a:t>
            </a:r>
            <a:endParaRPr lang="en-US" altLang="zh-CN" sz="3600" b="1" spc="3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稻壳儿搜索【幻雨工作室】_4"/>
          <p:cNvSpPr>
            <a:spLocks noChangeAspect="1"/>
          </p:cNvSpPr>
          <p:nvPr/>
        </p:nvSpPr>
        <p:spPr bwMode="auto">
          <a:xfrm>
            <a:off x="5310528" y="1097326"/>
            <a:ext cx="1685244" cy="1300288"/>
          </a:xfrm>
          <a:custGeom>
            <a:avLst/>
            <a:gdLst>
              <a:gd name="connsiteX0" fmla="*/ 469503 w 606325"/>
              <a:gd name="connsiteY0" fmla="*/ 414055 h 467826"/>
              <a:gd name="connsiteX1" fmla="*/ 455707 w 606325"/>
              <a:gd name="connsiteY1" fmla="*/ 427831 h 467826"/>
              <a:gd name="connsiteX2" fmla="*/ 469503 w 606325"/>
              <a:gd name="connsiteY2" fmla="*/ 441607 h 467826"/>
              <a:gd name="connsiteX3" fmla="*/ 483299 w 606325"/>
              <a:gd name="connsiteY3" fmla="*/ 427831 h 467826"/>
              <a:gd name="connsiteX4" fmla="*/ 469503 w 606325"/>
              <a:gd name="connsiteY4" fmla="*/ 414055 h 467826"/>
              <a:gd name="connsiteX5" fmla="*/ 96641 w 606325"/>
              <a:gd name="connsiteY5" fmla="*/ 234748 h 467826"/>
              <a:gd name="connsiteX6" fmla="*/ 110439 w 606325"/>
              <a:gd name="connsiteY6" fmla="*/ 248525 h 467826"/>
              <a:gd name="connsiteX7" fmla="*/ 110439 w 606325"/>
              <a:gd name="connsiteY7" fmla="*/ 351983 h 467826"/>
              <a:gd name="connsiteX8" fmla="*/ 303777 w 606325"/>
              <a:gd name="connsiteY8" fmla="*/ 414022 h 467826"/>
              <a:gd name="connsiteX9" fmla="*/ 383889 w 606325"/>
              <a:gd name="connsiteY9" fmla="*/ 404334 h 467826"/>
              <a:gd name="connsiteX10" fmla="*/ 399111 w 606325"/>
              <a:gd name="connsiteY10" fmla="*/ 414022 h 467826"/>
              <a:gd name="connsiteX11" fmla="*/ 389408 w 606325"/>
              <a:gd name="connsiteY11" fmla="*/ 430554 h 467826"/>
              <a:gd name="connsiteX12" fmla="*/ 303777 w 606325"/>
              <a:gd name="connsiteY12" fmla="*/ 441575 h 467826"/>
              <a:gd name="connsiteX13" fmla="*/ 86939 w 606325"/>
              <a:gd name="connsiteY13" fmla="*/ 368514 h 467826"/>
              <a:gd name="connsiteX14" fmla="*/ 82844 w 606325"/>
              <a:gd name="connsiteY14" fmla="*/ 358826 h 467826"/>
              <a:gd name="connsiteX15" fmla="*/ 82844 w 606325"/>
              <a:gd name="connsiteY15" fmla="*/ 248525 h 467826"/>
              <a:gd name="connsiteX16" fmla="*/ 96641 w 606325"/>
              <a:gd name="connsiteY16" fmla="*/ 234748 h 467826"/>
              <a:gd name="connsiteX17" fmla="*/ 296210 w 606325"/>
              <a:gd name="connsiteY17" fmla="*/ 0 h 467826"/>
              <a:gd name="connsiteX18" fmla="*/ 336974 w 606325"/>
              <a:gd name="connsiteY18" fmla="*/ 7266 h 467826"/>
              <a:gd name="connsiteX19" fmla="*/ 577199 w 606325"/>
              <a:gd name="connsiteY19" fmla="*/ 95520 h 467826"/>
              <a:gd name="connsiteX20" fmla="*/ 606215 w 606325"/>
              <a:gd name="connsiteY20" fmla="*/ 139603 h 467826"/>
              <a:gd name="connsiteX21" fmla="*/ 574440 w 606325"/>
              <a:gd name="connsiteY21" fmla="*/ 183775 h 467826"/>
              <a:gd name="connsiteX22" fmla="*/ 481964 w 606325"/>
              <a:gd name="connsiteY22" fmla="*/ 218260 h 467826"/>
              <a:gd name="connsiteX23" fmla="*/ 481964 w 606325"/>
              <a:gd name="connsiteY23" fmla="*/ 361618 h 467826"/>
              <a:gd name="connsiteX24" fmla="*/ 495760 w 606325"/>
              <a:gd name="connsiteY24" fmla="*/ 352019 h 467826"/>
              <a:gd name="connsiteX25" fmla="*/ 495760 w 606325"/>
              <a:gd name="connsiteY25" fmla="*/ 248567 h 467826"/>
              <a:gd name="connsiteX26" fmla="*/ 509555 w 606325"/>
              <a:gd name="connsiteY26" fmla="*/ 234791 h 467826"/>
              <a:gd name="connsiteX27" fmla="*/ 523351 w 606325"/>
              <a:gd name="connsiteY27" fmla="*/ 248567 h 467826"/>
              <a:gd name="connsiteX28" fmla="*/ 523351 w 606325"/>
              <a:gd name="connsiteY28" fmla="*/ 358863 h 467826"/>
              <a:gd name="connsiteX29" fmla="*/ 519257 w 606325"/>
              <a:gd name="connsiteY29" fmla="*/ 368550 h 467826"/>
              <a:gd name="connsiteX30" fmla="*/ 488817 w 606325"/>
              <a:gd name="connsiteY30" fmla="*/ 390592 h 467826"/>
              <a:gd name="connsiteX31" fmla="*/ 510980 w 606325"/>
              <a:gd name="connsiteY31" fmla="*/ 426409 h 467826"/>
              <a:gd name="connsiteX32" fmla="*/ 469503 w 606325"/>
              <a:gd name="connsiteY32" fmla="*/ 467826 h 467826"/>
              <a:gd name="connsiteX33" fmla="*/ 428116 w 606325"/>
              <a:gd name="connsiteY33" fmla="*/ 426409 h 467826"/>
              <a:gd name="connsiteX34" fmla="*/ 455707 w 606325"/>
              <a:gd name="connsiteY34" fmla="*/ 387837 h 467826"/>
              <a:gd name="connsiteX35" fmla="*/ 455707 w 606325"/>
              <a:gd name="connsiteY35" fmla="*/ 216837 h 467826"/>
              <a:gd name="connsiteX36" fmla="*/ 294163 w 606325"/>
              <a:gd name="connsiteY36" fmla="*/ 152046 h 467826"/>
              <a:gd name="connsiteX37" fmla="*/ 269241 w 606325"/>
              <a:gd name="connsiteY37" fmla="*/ 138270 h 467826"/>
              <a:gd name="connsiteX38" fmla="*/ 296922 w 606325"/>
              <a:gd name="connsiteY38" fmla="*/ 124494 h 467826"/>
              <a:gd name="connsiteX39" fmla="*/ 323178 w 606325"/>
              <a:gd name="connsiteY39" fmla="*/ 134093 h 467826"/>
              <a:gd name="connsiteX40" fmla="*/ 469503 w 606325"/>
              <a:gd name="connsiteY40" fmla="*/ 193374 h 467826"/>
              <a:gd name="connsiteX41" fmla="*/ 566163 w 606325"/>
              <a:gd name="connsiteY41" fmla="*/ 156134 h 467826"/>
              <a:gd name="connsiteX42" fmla="*/ 579959 w 606325"/>
              <a:gd name="connsiteY42" fmla="*/ 138270 h 467826"/>
              <a:gd name="connsiteX43" fmla="*/ 567587 w 606325"/>
              <a:gd name="connsiteY43" fmla="*/ 123072 h 467826"/>
              <a:gd name="connsiteX44" fmla="*/ 327273 w 606325"/>
              <a:gd name="connsiteY44" fmla="*/ 34817 h 467826"/>
              <a:gd name="connsiteX45" fmla="*/ 265147 w 606325"/>
              <a:gd name="connsiteY45" fmla="*/ 34817 h 467826"/>
              <a:gd name="connsiteX46" fmla="*/ 40052 w 606325"/>
              <a:gd name="connsiteY46" fmla="*/ 120317 h 467826"/>
              <a:gd name="connsiteX47" fmla="*/ 27591 w 606325"/>
              <a:gd name="connsiteY47" fmla="*/ 138270 h 467826"/>
              <a:gd name="connsiteX48" fmla="*/ 40052 w 606325"/>
              <a:gd name="connsiteY48" fmla="*/ 154801 h 467826"/>
              <a:gd name="connsiteX49" fmla="*/ 280367 w 606325"/>
              <a:gd name="connsiteY49" fmla="*/ 241634 h 467826"/>
              <a:gd name="connsiteX50" fmla="*/ 339733 w 606325"/>
              <a:gd name="connsiteY50" fmla="*/ 241634 h 467826"/>
              <a:gd name="connsiteX51" fmla="*/ 394917 w 606325"/>
              <a:gd name="connsiteY51" fmla="*/ 221015 h 467826"/>
              <a:gd name="connsiteX52" fmla="*/ 412896 w 606325"/>
              <a:gd name="connsiteY52" fmla="*/ 229280 h 467826"/>
              <a:gd name="connsiteX53" fmla="*/ 404618 w 606325"/>
              <a:gd name="connsiteY53" fmla="*/ 247144 h 467826"/>
              <a:gd name="connsiteX54" fmla="*/ 349346 w 606325"/>
              <a:gd name="connsiteY54" fmla="*/ 267853 h 467826"/>
              <a:gd name="connsiteX55" fmla="*/ 310718 w 606325"/>
              <a:gd name="connsiteY55" fmla="*/ 276118 h 467826"/>
              <a:gd name="connsiteX56" fmla="*/ 270665 w 606325"/>
              <a:gd name="connsiteY56" fmla="*/ 269275 h 467826"/>
              <a:gd name="connsiteX57" fmla="*/ 30351 w 606325"/>
              <a:gd name="connsiteY57" fmla="*/ 181020 h 467826"/>
              <a:gd name="connsiteX58" fmla="*/ 0 w 606325"/>
              <a:gd name="connsiteY58" fmla="*/ 138270 h 467826"/>
              <a:gd name="connsiteX59" fmla="*/ 30351 w 606325"/>
              <a:gd name="connsiteY59" fmla="*/ 94098 h 467826"/>
              <a:gd name="connsiteX60" fmla="*/ 255445 w 606325"/>
              <a:gd name="connsiteY60" fmla="*/ 7266 h 467826"/>
              <a:gd name="connsiteX61" fmla="*/ 296210 w 606325"/>
              <a:gd name="connsiteY61" fmla="*/ 0 h 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6325" h="467826">
                <a:moveTo>
                  <a:pt x="469503" y="414055"/>
                </a:moveTo>
                <a:cubicBezTo>
                  <a:pt x="461226" y="414055"/>
                  <a:pt x="455707" y="419566"/>
                  <a:pt x="455707" y="427831"/>
                </a:cubicBezTo>
                <a:cubicBezTo>
                  <a:pt x="455707" y="436097"/>
                  <a:pt x="461226" y="441607"/>
                  <a:pt x="469503" y="441607"/>
                </a:cubicBezTo>
                <a:cubicBezTo>
                  <a:pt x="477781" y="441607"/>
                  <a:pt x="483299" y="436097"/>
                  <a:pt x="483299" y="427831"/>
                </a:cubicBezTo>
                <a:cubicBezTo>
                  <a:pt x="483299" y="419566"/>
                  <a:pt x="477781" y="414055"/>
                  <a:pt x="469503" y="414055"/>
                </a:cubicBezTo>
                <a:close/>
                <a:moveTo>
                  <a:pt x="96641" y="234748"/>
                </a:moveTo>
                <a:cubicBezTo>
                  <a:pt x="104920" y="234748"/>
                  <a:pt x="110439" y="240259"/>
                  <a:pt x="110439" y="248525"/>
                </a:cubicBezTo>
                <a:lnTo>
                  <a:pt x="110439" y="351983"/>
                </a:lnTo>
                <a:cubicBezTo>
                  <a:pt x="153254" y="387802"/>
                  <a:pt x="234791" y="414022"/>
                  <a:pt x="303777" y="414022"/>
                </a:cubicBezTo>
                <a:cubicBezTo>
                  <a:pt x="328701" y="414022"/>
                  <a:pt x="356295" y="411266"/>
                  <a:pt x="383889" y="404334"/>
                </a:cubicBezTo>
                <a:cubicBezTo>
                  <a:pt x="390833" y="401578"/>
                  <a:pt x="397687" y="407089"/>
                  <a:pt x="399111" y="414022"/>
                </a:cubicBezTo>
                <a:cubicBezTo>
                  <a:pt x="401870" y="420866"/>
                  <a:pt x="396351" y="429132"/>
                  <a:pt x="389408" y="430554"/>
                </a:cubicBezTo>
                <a:cubicBezTo>
                  <a:pt x="360390" y="437486"/>
                  <a:pt x="330036" y="441575"/>
                  <a:pt x="303777" y="441575"/>
                </a:cubicBezTo>
                <a:cubicBezTo>
                  <a:pt x="236126" y="441575"/>
                  <a:pt x="140881" y="416777"/>
                  <a:pt x="86939" y="368514"/>
                </a:cubicBezTo>
                <a:cubicBezTo>
                  <a:pt x="84179" y="367092"/>
                  <a:pt x="82844" y="363004"/>
                  <a:pt x="82844" y="358826"/>
                </a:cubicBezTo>
                <a:lnTo>
                  <a:pt x="82844" y="248525"/>
                </a:lnTo>
                <a:cubicBezTo>
                  <a:pt x="82844" y="240259"/>
                  <a:pt x="88363" y="234748"/>
                  <a:pt x="96641" y="234748"/>
                </a:cubicBezTo>
                <a:close/>
                <a:moveTo>
                  <a:pt x="296210" y="0"/>
                </a:moveTo>
                <a:cubicBezTo>
                  <a:pt x="310028" y="0"/>
                  <a:pt x="323846" y="2422"/>
                  <a:pt x="336974" y="7266"/>
                </a:cubicBezTo>
                <a:lnTo>
                  <a:pt x="577199" y="95520"/>
                </a:lnTo>
                <a:cubicBezTo>
                  <a:pt x="595178" y="102364"/>
                  <a:pt x="607639" y="118984"/>
                  <a:pt x="606215" y="139603"/>
                </a:cubicBezTo>
                <a:cubicBezTo>
                  <a:pt x="606215" y="158979"/>
                  <a:pt x="593843" y="176843"/>
                  <a:pt x="574440" y="183775"/>
                </a:cubicBezTo>
                <a:lnTo>
                  <a:pt x="481964" y="218260"/>
                </a:lnTo>
                <a:lnTo>
                  <a:pt x="481964" y="361618"/>
                </a:lnTo>
                <a:cubicBezTo>
                  <a:pt x="487482" y="358863"/>
                  <a:pt x="491576" y="356108"/>
                  <a:pt x="495760" y="352019"/>
                </a:cubicBezTo>
                <a:lnTo>
                  <a:pt x="495760" y="248567"/>
                </a:lnTo>
                <a:cubicBezTo>
                  <a:pt x="495760" y="240301"/>
                  <a:pt x="501278" y="234791"/>
                  <a:pt x="509555" y="234791"/>
                </a:cubicBezTo>
                <a:cubicBezTo>
                  <a:pt x="517833" y="234791"/>
                  <a:pt x="523351" y="240301"/>
                  <a:pt x="523351" y="248567"/>
                </a:cubicBezTo>
                <a:lnTo>
                  <a:pt x="523351" y="358863"/>
                </a:lnTo>
                <a:cubicBezTo>
                  <a:pt x="523351" y="361618"/>
                  <a:pt x="522016" y="365795"/>
                  <a:pt x="519257" y="368550"/>
                </a:cubicBezTo>
                <a:cubicBezTo>
                  <a:pt x="510980" y="375394"/>
                  <a:pt x="499854" y="383660"/>
                  <a:pt x="488817" y="390592"/>
                </a:cubicBezTo>
                <a:cubicBezTo>
                  <a:pt x="502702" y="397524"/>
                  <a:pt x="510980" y="411300"/>
                  <a:pt x="510980" y="426409"/>
                </a:cubicBezTo>
                <a:cubicBezTo>
                  <a:pt x="510980" y="449873"/>
                  <a:pt x="493000" y="467826"/>
                  <a:pt x="469503" y="467826"/>
                </a:cubicBezTo>
                <a:cubicBezTo>
                  <a:pt x="446006" y="467826"/>
                  <a:pt x="428116" y="449873"/>
                  <a:pt x="428116" y="426409"/>
                </a:cubicBezTo>
                <a:cubicBezTo>
                  <a:pt x="428116" y="408545"/>
                  <a:pt x="439152" y="393347"/>
                  <a:pt x="455707" y="387837"/>
                </a:cubicBezTo>
                <a:lnTo>
                  <a:pt x="455707" y="216837"/>
                </a:lnTo>
                <a:lnTo>
                  <a:pt x="294163" y="152046"/>
                </a:lnTo>
                <a:cubicBezTo>
                  <a:pt x="280367" y="150624"/>
                  <a:pt x="269241" y="145114"/>
                  <a:pt x="269241" y="138270"/>
                </a:cubicBezTo>
                <a:cubicBezTo>
                  <a:pt x="269241" y="131338"/>
                  <a:pt x="281702" y="124494"/>
                  <a:pt x="296922" y="124494"/>
                </a:cubicBezTo>
                <a:cubicBezTo>
                  <a:pt x="309294" y="124494"/>
                  <a:pt x="318995" y="128583"/>
                  <a:pt x="323178" y="134093"/>
                </a:cubicBezTo>
                <a:lnTo>
                  <a:pt x="469503" y="193374"/>
                </a:lnTo>
                <a:lnTo>
                  <a:pt x="566163" y="156134"/>
                </a:lnTo>
                <a:cubicBezTo>
                  <a:pt x="574440" y="153379"/>
                  <a:pt x="579959" y="146536"/>
                  <a:pt x="579959" y="138270"/>
                </a:cubicBezTo>
                <a:cubicBezTo>
                  <a:pt x="579959" y="130005"/>
                  <a:pt x="575864" y="124494"/>
                  <a:pt x="567587" y="123072"/>
                </a:cubicBezTo>
                <a:lnTo>
                  <a:pt x="327273" y="34817"/>
                </a:lnTo>
                <a:cubicBezTo>
                  <a:pt x="306534" y="26552"/>
                  <a:pt x="284461" y="27974"/>
                  <a:pt x="265147" y="34817"/>
                </a:cubicBezTo>
                <a:lnTo>
                  <a:pt x="40052" y="120317"/>
                </a:lnTo>
                <a:cubicBezTo>
                  <a:pt x="29015" y="124494"/>
                  <a:pt x="27591" y="135515"/>
                  <a:pt x="27591" y="138270"/>
                </a:cubicBezTo>
                <a:cubicBezTo>
                  <a:pt x="27591" y="141025"/>
                  <a:pt x="29015" y="150624"/>
                  <a:pt x="40052" y="154801"/>
                </a:cubicBezTo>
                <a:lnTo>
                  <a:pt x="280367" y="241634"/>
                </a:lnTo>
                <a:cubicBezTo>
                  <a:pt x="301016" y="248567"/>
                  <a:pt x="321754" y="248567"/>
                  <a:pt x="339733" y="241634"/>
                </a:cubicBezTo>
                <a:lnTo>
                  <a:pt x="394917" y="221015"/>
                </a:lnTo>
                <a:cubicBezTo>
                  <a:pt x="401859" y="218260"/>
                  <a:pt x="410137" y="222348"/>
                  <a:pt x="412896" y="229280"/>
                </a:cubicBezTo>
                <a:cubicBezTo>
                  <a:pt x="415655" y="236124"/>
                  <a:pt x="411561" y="244389"/>
                  <a:pt x="404618" y="247144"/>
                </a:cubicBezTo>
                <a:lnTo>
                  <a:pt x="349346" y="267853"/>
                </a:lnTo>
                <a:cubicBezTo>
                  <a:pt x="338309" y="273363"/>
                  <a:pt x="324513" y="276118"/>
                  <a:pt x="310718" y="276118"/>
                </a:cubicBezTo>
                <a:cubicBezTo>
                  <a:pt x="296922" y="276118"/>
                  <a:pt x="283126" y="273363"/>
                  <a:pt x="270665" y="269275"/>
                </a:cubicBezTo>
                <a:lnTo>
                  <a:pt x="30351" y="181020"/>
                </a:lnTo>
                <a:cubicBezTo>
                  <a:pt x="12460" y="174088"/>
                  <a:pt x="0" y="157557"/>
                  <a:pt x="0" y="138270"/>
                </a:cubicBezTo>
                <a:cubicBezTo>
                  <a:pt x="0" y="118984"/>
                  <a:pt x="11036" y="101031"/>
                  <a:pt x="30351" y="94098"/>
                </a:cubicBezTo>
                <a:lnTo>
                  <a:pt x="255445" y="7266"/>
                </a:lnTo>
                <a:cubicBezTo>
                  <a:pt x="268574" y="2422"/>
                  <a:pt x="282392" y="0"/>
                  <a:pt x="29621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1"/>
          <p:cNvSpPr/>
          <p:nvPr/>
        </p:nvSpPr>
        <p:spPr>
          <a:xfrm>
            <a:off x="0" y="558799"/>
            <a:ext cx="882127" cy="660401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987425" y="558800"/>
            <a:ext cx="3811270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 Rounded MT Bold" panose="020F0704030504030204" pitchFamily="34" charset="0"/>
              </a:rPr>
              <a:t>Project Objective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4"/>
          <p:cNvSpPr/>
          <p:nvPr/>
        </p:nvSpPr>
        <p:spPr>
          <a:xfrm>
            <a:off x="622300" y="1448435"/>
            <a:ext cx="6057265" cy="479234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lstStyle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12"/>
          <p:cNvSpPr/>
          <p:nvPr/>
        </p:nvSpPr>
        <p:spPr>
          <a:xfrm>
            <a:off x="621665" y="1499235"/>
            <a:ext cx="6057900" cy="47409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Migraine affects </a:t>
            </a:r>
            <a:r>
              <a:rPr lang="en-US" altLang="zh-CN" b="1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10–15% of the global population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, with women three times more likely to suffer than men (Lipton et al., 2001).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In China, </a:t>
            </a:r>
            <a:r>
              <a:rPr lang="en-US" altLang="zh-CN" b="1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over 90 million</a:t>
            </a:r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people are affected, 70% of them women (Li et al., 2018).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This project aims to build an efficient, data-driven </a:t>
            </a:r>
            <a:r>
              <a:rPr lang="en-US" altLang="zh-CN" b="1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diagnostic tool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to help patients quickly identify their migraine type, enabling precise treatment and improving quality of life.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2" name="图片 1" descr="WordCloud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565" y="751840"/>
            <a:ext cx="5196840" cy="573468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4222115" y="3648710"/>
            <a:ext cx="695325" cy="7969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1"/>
          <p:cNvSpPr/>
          <p:nvPr/>
        </p:nvSpPr>
        <p:spPr>
          <a:xfrm>
            <a:off x="0" y="558799"/>
            <a:ext cx="882127" cy="660401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987425" y="558800"/>
            <a:ext cx="3811270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 Rounded MT Bold" panose="020F0704030504030204" pitchFamily="34" charset="0"/>
              </a:rPr>
              <a:t>Data Exploration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4"/>
          <p:cNvSpPr/>
          <p:nvPr/>
        </p:nvSpPr>
        <p:spPr>
          <a:xfrm>
            <a:off x="899795" y="1359535"/>
            <a:ext cx="2588895" cy="238125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lstStyle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795" y="1428750"/>
            <a:ext cx="2588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Original Data</a:t>
            </a:r>
            <a:endParaRPr lang="en-US" altLang="zh-CN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400 entries*24 columns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2305685"/>
            <a:ext cx="2294890" cy="1249045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 rot="16200000">
            <a:off x="3612515" y="2289810"/>
            <a:ext cx="530225" cy="45148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265930" y="2073910"/>
            <a:ext cx="2588895" cy="1122045"/>
            <a:chOff x="6282" y="2270"/>
            <a:chExt cx="4077" cy="1767"/>
          </a:xfrm>
        </p:grpSpPr>
        <p:sp>
          <p:nvSpPr>
            <p:cNvPr id="18" name="稻壳儿搜索【幻雨工作室】_4"/>
            <p:cNvSpPr/>
            <p:nvPr/>
          </p:nvSpPr>
          <p:spPr>
            <a:xfrm>
              <a:off x="6282" y="2270"/>
              <a:ext cx="4077" cy="176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4944" tIns="51846" rIns="103693" bIns="51846" rtlCol="0" anchor="ctr"/>
            <a:p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83" y="2405"/>
              <a:ext cx="4076" cy="131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en-US" altLang="zh-CN" dirty="0">
                  <a:solidFill>
                    <a:srgbClr val="C8414B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lt"/>
                </a:rPr>
                <a:t>missing value imputation</a:t>
              </a:r>
              <a:endPara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endParaRPr>
            </a:p>
            <a:p>
              <a:pPr algn="ctr"/>
              <a:r>
                <a:rPr lang="en-US" altLang="zh-CN" dirty="0">
                  <a:solidFill>
                    <a:srgbClr val="C8414B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lt"/>
                </a:rPr>
                <a:t>duplicates deletion</a:t>
              </a:r>
              <a:endPara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endParaRPr>
            </a:p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lt"/>
                </a:rPr>
                <a:t>394 entries*24 columns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21" name="下箭头 20"/>
          <p:cNvSpPr/>
          <p:nvPr/>
        </p:nvSpPr>
        <p:spPr>
          <a:xfrm rot="16200000">
            <a:off x="6978015" y="2345055"/>
            <a:ext cx="530225" cy="45148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稻壳儿搜索【幻雨工作室】_4"/>
          <p:cNvSpPr/>
          <p:nvPr/>
        </p:nvSpPr>
        <p:spPr>
          <a:xfrm>
            <a:off x="7660005" y="1196975"/>
            <a:ext cx="3590290" cy="284099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52385" y="1266190"/>
            <a:ext cx="3440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Data Transformation</a:t>
            </a:r>
            <a:endParaRPr lang="en-US" altLang="zh-CN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394 entries*24 columns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graphicFrame>
        <p:nvGraphicFramePr>
          <p:cNvPr id="29" name="表格 28"/>
          <p:cNvGraphicFramePr/>
          <p:nvPr>
            <p:custDataLst>
              <p:tags r:id="rId2"/>
            </p:custDataLst>
          </p:nvPr>
        </p:nvGraphicFramePr>
        <p:xfrm>
          <a:off x="7937500" y="1911350"/>
          <a:ext cx="2999105" cy="1920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02840"/>
                <a:gridCol w="596265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Code</a:t>
                      </a:r>
                      <a:endParaRPr lang="en-US" altLang="zh-CN" sz="1200"/>
                    </a:p>
                  </a:txBody>
                  <a:tcPr/>
                </a:tc>
              </a:tr>
              <a:tr h="1949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Basilar-type aura 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/>
                </a:tc>
              </a:tr>
              <a:tr h="248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Familial hemiplegic migraine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Migraine without aura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/>
                </a:tc>
              </a:tr>
              <a:tr h="137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Other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</a:tr>
              <a:tr h="144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Typical aura with migraine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Typical aura without migraine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653020" y="4864735"/>
            <a:ext cx="1487805" cy="14566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800" i="0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Feature Engineering</a:t>
            </a:r>
            <a:endParaRPr lang="en-US" altLang="zh-CN" sz="1800" i="0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 algn="ctr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394 entries *24 columns</a:t>
            </a:r>
            <a:endParaRPr lang="en-US" altLang="zh-CN" sz="1800" i="0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2" name="稻壳儿搜索【幻雨工作室】_4"/>
          <p:cNvSpPr/>
          <p:nvPr/>
        </p:nvSpPr>
        <p:spPr>
          <a:xfrm>
            <a:off x="7722235" y="4540250"/>
            <a:ext cx="3590290" cy="192214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 descr="0.Feature Correlation Heatma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4945" y="4540885"/>
            <a:ext cx="2373630" cy="1780540"/>
          </a:xfrm>
          <a:prstGeom prst="rect">
            <a:avLst/>
          </a:prstGeom>
        </p:spPr>
      </p:pic>
      <p:sp>
        <p:nvSpPr>
          <p:cNvPr id="34" name="下箭头 33"/>
          <p:cNvSpPr/>
          <p:nvPr/>
        </p:nvSpPr>
        <p:spPr>
          <a:xfrm>
            <a:off x="9301480" y="4092575"/>
            <a:ext cx="495300" cy="43815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稻壳儿搜索【幻雨工作室】_4"/>
          <p:cNvSpPr/>
          <p:nvPr/>
        </p:nvSpPr>
        <p:spPr>
          <a:xfrm>
            <a:off x="698500" y="4040505"/>
            <a:ext cx="6444615" cy="2395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9795" y="4040505"/>
            <a:ext cx="644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Other Visualization...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37" name="图片 36" descr="1.Distribution of Migraine Typ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4408805"/>
            <a:ext cx="1515110" cy="947420"/>
          </a:xfrm>
          <a:prstGeom prst="rect">
            <a:avLst/>
          </a:prstGeom>
        </p:spPr>
      </p:pic>
      <p:pic>
        <p:nvPicPr>
          <p:cNvPr id="38" name="图片 37" descr="5.Attack Frequenc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10" y="5476240"/>
            <a:ext cx="1511300" cy="888365"/>
          </a:xfrm>
          <a:prstGeom prst="rect">
            <a:avLst/>
          </a:prstGeom>
        </p:spPr>
      </p:pic>
      <p:pic>
        <p:nvPicPr>
          <p:cNvPr id="39" name="图片 38" descr="2.Distributions of different columns"/>
          <p:cNvPicPr>
            <a:picLocks noChangeAspect="1"/>
          </p:cNvPicPr>
          <p:nvPr/>
        </p:nvPicPr>
        <p:blipFill>
          <a:blip r:embed="rId6"/>
          <a:srcRect b="34796"/>
          <a:stretch>
            <a:fillRect/>
          </a:stretch>
        </p:blipFill>
        <p:spPr>
          <a:xfrm>
            <a:off x="2804795" y="4471670"/>
            <a:ext cx="3870325" cy="1892935"/>
          </a:xfrm>
          <a:prstGeom prst="rect">
            <a:avLst/>
          </a:prstGeom>
        </p:spPr>
      </p:pic>
      <p:sp>
        <p:nvSpPr>
          <p:cNvPr id="40" name="下箭头 39"/>
          <p:cNvSpPr/>
          <p:nvPr/>
        </p:nvSpPr>
        <p:spPr>
          <a:xfrm rot="5400000">
            <a:off x="7129145" y="4971415"/>
            <a:ext cx="517525" cy="49022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1"/>
          <p:cNvSpPr/>
          <p:nvPr/>
        </p:nvSpPr>
        <p:spPr>
          <a:xfrm>
            <a:off x="0" y="558799"/>
            <a:ext cx="882127" cy="660401"/>
          </a:xfrm>
          <a:custGeom>
            <a:avLst/>
            <a:gdLst>
              <a:gd name="connsiteX0" fmla="*/ 0 w 1019564"/>
              <a:gd name="connsiteY0" fmla="*/ 0 h 105657"/>
              <a:gd name="connsiteX1" fmla="*/ 1019564 w 1019564"/>
              <a:gd name="connsiteY1" fmla="*/ 0 h 105657"/>
              <a:gd name="connsiteX2" fmla="*/ 1019564 w 1019564"/>
              <a:gd name="connsiteY2" fmla="*/ 105657 h 105657"/>
              <a:gd name="connsiteX3" fmla="*/ 0 w 1019564"/>
              <a:gd name="connsiteY3" fmla="*/ 105657 h 105657"/>
              <a:gd name="connsiteX4" fmla="*/ 0 w 1019564"/>
              <a:gd name="connsiteY4" fmla="*/ 0 h 1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64" h="105657">
                <a:moveTo>
                  <a:pt x="0" y="0"/>
                </a:moveTo>
                <a:lnTo>
                  <a:pt x="1019564" y="0"/>
                </a:lnTo>
                <a:lnTo>
                  <a:pt x="1019564" y="105657"/>
                </a:lnTo>
                <a:lnTo>
                  <a:pt x="0" y="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987425" y="558800"/>
            <a:ext cx="7539355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 Rounded MT Bold" panose="020F0704030504030204" pitchFamily="34" charset="0"/>
              </a:rPr>
              <a:t>Predictive Classification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8755" y="2075815"/>
            <a:ext cx="2633980" cy="2381250"/>
            <a:chOff x="1389" y="2141"/>
            <a:chExt cx="4148" cy="3750"/>
          </a:xfrm>
        </p:grpSpPr>
        <p:sp>
          <p:nvSpPr>
            <p:cNvPr id="6" name="稻壳儿搜索【幻雨工作室】_4"/>
            <p:cNvSpPr/>
            <p:nvPr/>
          </p:nvSpPr>
          <p:spPr>
            <a:xfrm>
              <a:off x="1417" y="2141"/>
              <a:ext cx="4120" cy="37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4944" tIns="51846" rIns="103693" bIns="51846" rtlCol="0" anchor="ctr"/>
            <a:p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9" y="2250"/>
              <a:ext cx="412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dirty="0">
                  <a:solidFill>
                    <a:srgbClr val="C8414B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lt"/>
                </a:rPr>
                <a:t>Model 1:Decision Tree</a:t>
              </a:r>
              <a:endPara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endParaRPr>
            </a:p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lt"/>
                </a:rPr>
                <a:t>Best alpha: 0.0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555" y="3266"/>
              <a:ext cx="3719" cy="2501"/>
            </a:xfrm>
            <a:prstGeom prst="rect">
              <a:avLst/>
            </a:prstGeom>
          </p:spPr>
        </p:pic>
      </p:grpSp>
      <p:sp>
        <p:nvSpPr>
          <p:cNvPr id="12" name="稻壳儿搜索【幻雨工作室】_4"/>
          <p:cNvSpPr/>
          <p:nvPr/>
        </p:nvSpPr>
        <p:spPr>
          <a:xfrm>
            <a:off x="4297680" y="2075815"/>
            <a:ext cx="2616200" cy="1336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79900" y="2149475"/>
            <a:ext cx="2616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Model 2:KNN</a:t>
            </a:r>
            <a:endParaRPr lang="en-US" altLang="zh-CN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knn__metric: manhattan knn__n_neighbors: 31 'nn__weights: distance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95065" y="1490980"/>
            <a:ext cx="100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SMOTE</a:t>
            </a:r>
            <a:endParaRPr lang="en-US" altLang="zh-CN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4105275" y="-426085"/>
            <a:ext cx="179705" cy="46780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稻壳儿搜索【幻雨工作室】_4"/>
          <p:cNvSpPr/>
          <p:nvPr/>
        </p:nvSpPr>
        <p:spPr>
          <a:xfrm>
            <a:off x="4297680" y="4015105"/>
            <a:ext cx="2616200" cy="441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97680" y="4019550"/>
            <a:ext cx="2616200" cy="437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Model 3:Naive Bayes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29500" y="2075815"/>
            <a:ext cx="2616835" cy="442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Model 4:Random Forest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2" name="稻壳儿搜索【幻雨工作室】_4"/>
          <p:cNvSpPr/>
          <p:nvPr/>
        </p:nvSpPr>
        <p:spPr>
          <a:xfrm>
            <a:off x="7430135" y="2075815"/>
            <a:ext cx="2616200" cy="441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28865" y="2734945"/>
            <a:ext cx="2616835" cy="442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Model 5:Adaboost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4" name="稻壳儿搜索【幻雨工作室】_4"/>
          <p:cNvSpPr/>
          <p:nvPr/>
        </p:nvSpPr>
        <p:spPr>
          <a:xfrm>
            <a:off x="7429500" y="2734945"/>
            <a:ext cx="2616200" cy="441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5645150" y="384175"/>
            <a:ext cx="222250" cy="857821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66850" y="4784725"/>
            <a:ext cx="8579485" cy="44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Accuracy, Precision, Recall, F1 Score, ROC AUC</a:t>
            </a:r>
            <a:endParaRPr lang="en-US" altLang="zh-CN" dirty="0">
              <a:solidFill>
                <a:srgbClr val="C8414B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5509260" y="5128260"/>
            <a:ext cx="480060" cy="5048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28865" y="4014470"/>
            <a:ext cx="2616835" cy="442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Stacking Model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32" name="稻壳儿搜索【幻雨工作室】_4"/>
          <p:cNvSpPr/>
          <p:nvPr/>
        </p:nvSpPr>
        <p:spPr>
          <a:xfrm>
            <a:off x="7429500" y="4014470"/>
            <a:ext cx="2616200" cy="441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4"/>
          <p:cNvSpPr/>
          <p:nvPr/>
        </p:nvSpPr>
        <p:spPr>
          <a:xfrm>
            <a:off x="4419600" y="5703570"/>
            <a:ext cx="2616200" cy="441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44" tIns="51846" rIns="103693" bIns="51846" rtlCol="0" anchor="ctr"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62780" y="5704205"/>
            <a:ext cx="2573020" cy="441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dirty="0">
                <a:solidFill>
                  <a:srgbClr val="C8414B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lt"/>
              </a:rPr>
              <a:t>Model 3:Naive Bayes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稻壳儿搜索【幻雨工作室】_1"/>
          <p:cNvSpPr txBox="1"/>
          <p:nvPr/>
        </p:nvSpPr>
        <p:spPr>
          <a:xfrm>
            <a:off x="3314065" y="4411345"/>
            <a:ext cx="5563235" cy="1623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Liner Zhang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 ID:20231003496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 ID:A20563408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稻壳儿搜索【幻雨工作室】_3"/>
          <p:cNvSpPr txBox="1">
            <a:spLocks noChangeArrowheads="1"/>
          </p:cNvSpPr>
          <p:nvPr/>
        </p:nvSpPr>
        <p:spPr bwMode="auto">
          <a:xfrm>
            <a:off x="635" y="2345055"/>
            <a:ext cx="1219073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b="1" spc="300" dirty="0">
                <a:solidFill>
                  <a:schemeClr val="accent1"/>
                </a:solidFill>
                <a:latin typeface="微软雅黑" panose="020B0503020204020204" pitchFamily="34" charset="-122"/>
              </a:rPr>
              <a:t>Thank you!</a:t>
            </a:r>
            <a:endParaRPr lang="en-US" altLang="zh-CN" sz="3600" b="1" spc="3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稻壳儿搜索【幻雨工作室】_4"/>
          <p:cNvSpPr>
            <a:spLocks noChangeAspect="1"/>
          </p:cNvSpPr>
          <p:nvPr/>
        </p:nvSpPr>
        <p:spPr bwMode="auto">
          <a:xfrm>
            <a:off x="5310528" y="1097326"/>
            <a:ext cx="1685244" cy="1300288"/>
          </a:xfrm>
          <a:custGeom>
            <a:avLst/>
            <a:gdLst>
              <a:gd name="connsiteX0" fmla="*/ 469503 w 606325"/>
              <a:gd name="connsiteY0" fmla="*/ 414055 h 467826"/>
              <a:gd name="connsiteX1" fmla="*/ 455707 w 606325"/>
              <a:gd name="connsiteY1" fmla="*/ 427831 h 467826"/>
              <a:gd name="connsiteX2" fmla="*/ 469503 w 606325"/>
              <a:gd name="connsiteY2" fmla="*/ 441607 h 467826"/>
              <a:gd name="connsiteX3" fmla="*/ 483299 w 606325"/>
              <a:gd name="connsiteY3" fmla="*/ 427831 h 467826"/>
              <a:gd name="connsiteX4" fmla="*/ 469503 w 606325"/>
              <a:gd name="connsiteY4" fmla="*/ 414055 h 467826"/>
              <a:gd name="connsiteX5" fmla="*/ 96641 w 606325"/>
              <a:gd name="connsiteY5" fmla="*/ 234748 h 467826"/>
              <a:gd name="connsiteX6" fmla="*/ 110439 w 606325"/>
              <a:gd name="connsiteY6" fmla="*/ 248525 h 467826"/>
              <a:gd name="connsiteX7" fmla="*/ 110439 w 606325"/>
              <a:gd name="connsiteY7" fmla="*/ 351983 h 467826"/>
              <a:gd name="connsiteX8" fmla="*/ 303777 w 606325"/>
              <a:gd name="connsiteY8" fmla="*/ 414022 h 467826"/>
              <a:gd name="connsiteX9" fmla="*/ 383889 w 606325"/>
              <a:gd name="connsiteY9" fmla="*/ 404334 h 467826"/>
              <a:gd name="connsiteX10" fmla="*/ 399111 w 606325"/>
              <a:gd name="connsiteY10" fmla="*/ 414022 h 467826"/>
              <a:gd name="connsiteX11" fmla="*/ 389408 w 606325"/>
              <a:gd name="connsiteY11" fmla="*/ 430554 h 467826"/>
              <a:gd name="connsiteX12" fmla="*/ 303777 w 606325"/>
              <a:gd name="connsiteY12" fmla="*/ 441575 h 467826"/>
              <a:gd name="connsiteX13" fmla="*/ 86939 w 606325"/>
              <a:gd name="connsiteY13" fmla="*/ 368514 h 467826"/>
              <a:gd name="connsiteX14" fmla="*/ 82844 w 606325"/>
              <a:gd name="connsiteY14" fmla="*/ 358826 h 467826"/>
              <a:gd name="connsiteX15" fmla="*/ 82844 w 606325"/>
              <a:gd name="connsiteY15" fmla="*/ 248525 h 467826"/>
              <a:gd name="connsiteX16" fmla="*/ 96641 w 606325"/>
              <a:gd name="connsiteY16" fmla="*/ 234748 h 467826"/>
              <a:gd name="connsiteX17" fmla="*/ 296210 w 606325"/>
              <a:gd name="connsiteY17" fmla="*/ 0 h 467826"/>
              <a:gd name="connsiteX18" fmla="*/ 336974 w 606325"/>
              <a:gd name="connsiteY18" fmla="*/ 7266 h 467826"/>
              <a:gd name="connsiteX19" fmla="*/ 577199 w 606325"/>
              <a:gd name="connsiteY19" fmla="*/ 95520 h 467826"/>
              <a:gd name="connsiteX20" fmla="*/ 606215 w 606325"/>
              <a:gd name="connsiteY20" fmla="*/ 139603 h 467826"/>
              <a:gd name="connsiteX21" fmla="*/ 574440 w 606325"/>
              <a:gd name="connsiteY21" fmla="*/ 183775 h 467826"/>
              <a:gd name="connsiteX22" fmla="*/ 481964 w 606325"/>
              <a:gd name="connsiteY22" fmla="*/ 218260 h 467826"/>
              <a:gd name="connsiteX23" fmla="*/ 481964 w 606325"/>
              <a:gd name="connsiteY23" fmla="*/ 361618 h 467826"/>
              <a:gd name="connsiteX24" fmla="*/ 495760 w 606325"/>
              <a:gd name="connsiteY24" fmla="*/ 352019 h 467826"/>
              <a:gd name="connsiteX25" fmla="*/ 495760 w 606325"/>
              <a:gd name="connsiteY25" fmla="*/ 248567 h 467826"/>
              <a:gd name="connsiteX26" fmla="*/ 509555 w 606325"/>
              <a:gd name="connsiteY26" fmla="*/ 234791 h 467826"/>
              <a:gd name="connsiteX27" fmla="*/ 523351 w 606325"/>
              <a:gd name="connsiteY27" fmla="*/ 248567 h 467826"/>
              <a:gd name="connsiteX28" fmla="*/ 523351 w 606325"/>
              <a:gd name="connsiteY28" fmla="*/ 358863 h 467826"/>
              <a:gd name="connsiteX29" fmla="*/ 519257 w 606325"/>
              <a:gd name="connsiteY29" fmla="*/ 368550 h 467826"/>
              <a:gd name="connsiteX30" fmla="*/ 488817 w 606325"/>
              <a:gd name="connsiteY30" fmla="*/ 390592 h 467826"/>
              <a:gd name="connsiteX31" fmla="*/ 510980 w 606325"/>
              <a:gd name="connsiteY31" fmla="*/ 426409 h 467826"/>
              <a:gd name="connsiteX32" fmla="*/ 469503 w 606325"/>
              <a:gd name="connsiteY32" fmla="*/ 467826 h 467826"/>
              <a:gd name="connsiteX33" fmla="*/ 428116 w 606325"/>
              <a:gd name="connsiteY33" fmla="*/ 426409 h 467826"/>
              <a:gd name="connsiteX34" fmla="*/ 455707 w 606325"/>
              <a:gd name="connsiteY34" fmla="*/ 387837 h 467826"/>
              <a:gd name="connsiteX35" fmla="*/ 455707 w 606325"/>
              <a:gd name="connsiteY35" fmla="*/ 216837 h 467826"/>
              <a:gd name="connsiteX36" fmla="*/ 294163 w 606325"/>
              <a:gd name="connsiteY36" fmla="*/ 152046 h 467826"/>
              <a:gd name="connsiteX37" fmla="*/ 269241 w 606325"/>
              <a:gd name="connsiteY37" fmla="*/ 138270 h 467826"/>
              <a:gd name="connsiteX38" fmla="*/ 296922 w 606325"/>
              <a:gd name="connsiteY38" fmla="*/ 124494 h 467826"/>
              <a:gd name="connsiteX39" fmla="*/ 323178 w 606325"/>
              <a:gd name="connsiteY39" fmla="*/ 134093 h 467826"/>
              <a:gd name="connsiteX40" fmla="*/ 469503 w 606325"/>
              <a:gd name="connsiteY40" fmla="*/ 193374 h 467826"/>
              <a:gd name="connsiteX41" fmla="*/ 566163 w 606325"/>
              <a:gd name="connsiteY41" fmla="*/ 156134 h 467826"/>
              <a:gd name="connsiteX42" fmla="*/ 579959 w 606325"/>
              <a:gd name="connsiteY42" fmla="*/ 138270 h 467826"/>
              <a:gd name="connsiteX43" fmla="*/ 567587 w 606325"/>
              <a:gd name="connsiteY43" fmla="*/ 123072 h 467826"/>
              <a:gd name="connsiteX44" fmla="*/ 327273 w 606325"/>
              <a:gd name="connsiteY44" fmla="*/ 34817 h 467826"/>
              <a:gd name="connsiteX45" fmla="*/ 265147 w 606325"/>
              <a:gd name="connsiteY45" fmla="*/ 34817 h 467826"/>
              <a:gd name="connsiteX46" fmla="*/ 40052 w 606325"/>
              <a:gd name="connsiteY46" fmla="*/ 120317 h 467826"/>
              <a:gd name="connsiteX47" fmla="*/ 27591 w 606325"/>
              <a:gd name="connsiteY47" fmla="*/ 138270 h 467826"/>
              <a:gd name="connsiteX48" fmla="*/ 40052 w 606325"/>
              <a:gd name="connsiteY48" fmla="*/ 154801 h 467826"/>
              <a:gd name="connsiteX49" fmla="*/ 280367 w 606325"/>
              <a:gd name="connsiteY49" fmla="*/ 241634 h 467826"/>
              <a:gd name="connsiteX50" fmla="*/ 339733 w 606325"/>
              <a:gd name="connsiteY50" fmla="*/ 241634 h 467826"/>
              <a:gd name="connsiteX51" fmla="*/ 394917 w 606325"/>
              <a:gd name="connsiteY51" fmla="*/ 221015 h 467826"/>
              <a:gd name="connsiteX52" fmla="*/ 412896 w 606325"/>
              <a:gd name="connsiteY52" fmla="*/ 229280 h 467826"/>
              <a:gd name="connsiteX53" fmla="*/ 404618 w 606325"/>
              <a:gd name="connsiteY53" fmla="*/ 247144 h 467826"/>
              <a:gd name="connsiteX54" fmla="*/ 349346 w 606325"/>
              <a:gd name="connsiteY54" fmla="*/ 267853 h 467826"/>
              <a:gd name="connsiteX55" fmla="*/ 310718 w 606325"/>
              <a:gd name="connsiteY55" fmla="*/ 276118 h 467826"/>
              <a:gd name="connsiteX56" fmla="*/ 270665 w 606325"/>
              <a:gd name="connsiteY56" fmla="*/ 269275 h 467826"/>
              <a:gd name="connsiteX57" fmla="*/ 30351 w 606325"/>
              <a:gd name="connsiteY57" fmla="*/ 181020 h 467826"/>
              <a:gd name="connsiteX58" fmla="*/ 0 w 606325"/>
              <a:gd name="connsiteY58" fmla="*/ 138270 h 467826"/>
              <a:gd name="connsiteX59" fmla="*/ 30351 w 606325"/>
              <a:gd name="connsiteY59" fmla="*/ 94098 h 467826"/>
              <a:gd name="connsiteX60" fmla="*/ 255445 w 606325"/>
              <a:gd name="connsiteY60" fmla="*/ 7266 h 467826"/>
              <a:gd name="connsiteX61" fmla="*/ 296210 w 606325"/>
              <a:gd name="connsiteY61" fmla="*/ 0 h 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6325" h="467826">
                <a:moveTo>
                  <a:pt x="469503" y="414055"/>
                </a:moveTo>
                <a:cubicBezTo>
                  <a:pt x="461226" y="414055"/>
                  <a:pt x="455707" y="419566"/>
                  <a:pt x="455707" y="427831"/>
                </a:cubicBezTo>
                <a:cubicBezTo>
                  <a:pt x="455707" y="436097"/>
                  <a:pt x="461226" y="441607"/>
                  <a:pt x="469503" y="441607"/>
                </a:cubicBezTo>
                <a:cubicBezTo>
                  <a:pt x="477781" y="441607"/>
                  <a:pt x="483299" y="436097"/>
                  <a:pt x="483299" y="427831"/>
                </a:cubicBezTo>
                <a:cubicBezTo>
                  <a:pt x="483299" y="419566"/>
                  <a:pt x="477781" y="414055"/>
                  <a:pt x="469503" y="414055"/>
                </a:cubicBezTo>
                <a:close/>
                <a:moveTo>
                  <a:pt x="96641" y="234748"/>
                </a:moveTo>
                <a:cubicBezTo>
                  <a:pt x="104920" y="234748"/>
                  <a:pt x="110439" y="240259"/>
                  <a:pt x="110439" y="248525"/>
                </a:cubicBezTo>
                <a:lnTo>
                  <a:pt x="110439" y="351983"/>
                </a:lnTo>
                <a:cubicBezTo>
                  <a:pt x="153254" y="387802"/>
                  <a:pt x="234791" y="414022"/>
                  <a:pt x="303777" y="414022"/>
                </a:cubicBezTo>
                <a:cubicBezTo>
                  <a:pt x="328701" y="414022"/>
                  <a:pt x="356295" y="411266"/>
                  <a:pt x="383889" y="404334"/>
                </a:cubicBezTo>
                <a:cubicBezTo>
                  <a:pt x="390833" y="401578"/>
                  <a:pt x="397687" y="407089"/>
                  <a:pt x="399111" y="414022"/>
                </a:cubicBezTo>
                <a:cubicBezTo>
                  <a:pt x="401870" y="420866"/>
                  <a:pt x="396351" y="429132"/>
                  <a:pt x="389408" y="430554"/>
                </a:cubicBezTo>
                <a:cubicBezTo>
                  <a:pt x="360390" y="437486"/>
                  <a:pt x="330036" y="441575"/>
                  <a:pt x="303777" y="441575"/>
                </a:cubicBezTo>
                <a:cubicBezTo>
                  <a:pt x="236126" y="441575"/>
                  <a:pt x="140881" y="416777"/>
                  <a:pt x="86939" y="368514"/>
                </a:cubicBezTo>
                <a:cubicBezTo>
                  <a:pt x="84179" y="367092"/>
                  <a:pt x="82844" y="363004"/>
                  <a:pt x="82844" y="358826"/>
                </a:cubicBezTo>
                <a:lnTo>
                  <a:pt x="82844" y="248525"/>
                </a:lnTo>
                <a:cubicBezTo>
                  <a:pt x="82844" y="240259"/>
                  <a:pt x="88363" y="234748"/>
                  <a:pt x="96641" y="234748"/>
                </a:cubicBezTo>
                <a:close/>
                <a:moveTo>
                  <a:pt x="296210" y="0"/>
                </a:moveTo>
                <a:cubicBezTo>
                  <a:pt x="310028" y="0"/>
                  <a:pt x="323846" y="2422"/>
                  <a:pt x="336974" y="7266"/>
                </a:cubicBezTo>
                <a:lnTo>
                  <a:pt x="577199" y="95520"/>
                </a:lnTo>
                <a:cubicBezTo>
                  <a:pt x="595178" y="102364"/>
                  <a:pt x="607639" y="118984"/>
                  <a:pt x="606215" y="139603"/>
                </a:cubicBezTo>
                <a:cubicBezTo>
                  <a:pt x="606215" y="158979"/>
                  <a:pt x="593843" y="176843"/>
                  <a:pt x="574440" y="183775"/>
                </a:cubicBezTo>
                <a:lnTo>
                  <a:pt x="481964" y="218260"/>
                </a:lnTo>
                <a:lnTo>
                  <a:pt x="481964" y="361618"/>
                </a:lnTo>
                <a:cubicBezTo>
                  <a:pt x="487482" y="358863"/>
                  <a:pt x="491576" y="356108"/>
                  <a:pt x="495760" y="352019"/>
                </a:cubicBezTo>
                <a:lnTo>
                  <a:pt x="495760" y="248567"/>
                </a:lnTo>
                <a:cubicBezTo>
                  <a:pt x="495760" y="240301"/>
                  <a:pt x="501278" y="234791"/>
                  <a:pt x="509555" y="234791"/>
                </a:cubicBezTo>
                <a:cubicBezTo>
                  <a:pt x="517833" y="234791"/>
                  <a:pt x="523351" y="240301"/>
                  <a:pt x="523351" y="248567"/>
                </a:cubicBezTo>
                <a:lnTo>
                  <a:pt x="523351" y="358863"/>
                </a:lnTo>
                <a:cubicBezTo>
                  <a:pt x="523351" y="361618"/>
                  <a:pt x="522016" y="365795"/>
                  <a:pt x="519257" y="368550"/>
                </a:cubicBezTo>
                <a:cubicBezTo>
                  <a:pt x="510980" y="375394"/>
                  <a:pt x="499854" y="383660"/>
                  <a:pt x="488817" y="390592"/>
                </a:cubicBezTo>
                <a:cubicBezTo>
                  <a:pt x="502702" y="397524"/>
                  <a:pt x="510980" y="411300"/>
                  <a:pt x="510980" y="426409"/>
                </a:cubicBezTo>
                <a:cubicBezTo>
                  <a:pt x="510980" y="449873"/>
                  <a:pt x="493000" y="467826"/>
                  <a:pt x="469503" y="467826"/>
                </a:cubicBezTo>
                <a:cubicBezTo>
                  <a:pt x="446006" y="467826"/>
                  <a:pt x="428116" y="449873"/>
                  <a:pt x="428116" y="426409"/>
                </a:cubicBezTo>
                <a:cubicBezTo>
                  <a:pt x="428116" y="408545"/>
                  <a:pt x="439152" y="393347"/>
                  <a:pt x="455707" y="387837"/>
                </a:cubicBezTo>
                <a:lnTo>
                  <a:pt x="455707" y="216837"/>
                </a:lnTo>
                <a:lnTo>
                  <a:pt x="294163" y="152046"/>
                </a:lnTo>
                <a:cubicBezTo>
                  <a:pt x="280367" y="150624"/>
                  <a:pt x="269241" y="145114"/>
                  <a:pt x="269241" y="138270"/>
                </a:cubicBezTo>
                <a:cubicBezTo>
                  <a:pt x="269241" y="131338"/>
                  <a:pt x="281702" y="124494"/>
                  <a:pt x="296922" y="124494"/>
                </a:cubicBezTo>
                <a:cubicBezTo>
                  <a:pt x="309294" y="124494"/>
                  <a:pt x="318995" y="128583"/>
                  <a:pt x="323178" y="134093"/>
                </a:cubicBezTo>
                <a:lnTo>
                  <a:pt x="469503" y="193374"/>
                </a:lnTo>
                <a:lnTo>
                  <a:pt x="566163" y="156134"/>
                </a:lnTo>
                <a:cubicBezTo>
                  <a:pt x="574440" y="153379"/>
                  <a:pt x="579959" y="146536"/>
                  <a:pt x="579959" y="138270"/>
                </a:cubicBezTo>
                <a:cubicBezTo>
                  <a:pt x="579959" y="130005"/>
                  <a:pt x="575864" y="124494"/>
                  <a:pt x="567587" y="123072"/>
                </a:cubicBezTo>
                <a:lnTo>
                  <a:pt x="327273" y="34817"/>
                </a:lnTo>
                <a:cubicBezTo>
                  <a:pt x="306534" y="26552"/>
                  <a:pt x="284461" y="27974"/>
                  <a:pt x="265147" y="34817"/>
                </a:cubicBezTo>
                <a:lnTo>
                  <a:pt x="40052" y="120317"/>
                </a:lnTo>
                <a:cubicBezTo>
                  <a:pt x="29015" y="124494"/>
                  <a:pt x="27591" y="135515"/>
                  <a:pt x="27591" y="138270"/>
                </a:cubicBezTo>
                <a:cubicBezTo>
                  <a:pt x="27591" y="141025"/>
                  <a:pt x="29015" y="150624"/>
                  <a:pt x="40052" y="154801"/>
                </a:cubicBezTo>
                <a:lnTo>
                  <a:pt x="280367" y="241634"/>
                </a:lnTo>
                <a:cubicBezTo>
                  <a:pt x="301016" y="248567"/>
                  <a:pt x="321754" y="248567"/>
                  <a:pt x="339733" y="241634"/>
                </a:cubicBezTo>
                <a:lnTo>
                  <a:pt x="394917" y="221015"/>
                </a:lnTo>
                <a:cubicBezTo>
                  <a:pt x="401859" y="218260"/>
                  <a:pt x="410137" y="222348"/>
                  <a:pt x="412896" y="229280"/>
                </a:cubicBezTo>
                <a:cubicBezTo>
                  <a:pt x="415655" y="236124"/>
                  <a:pt x="411561" y="244389"/>
                  <a:pt x="404618" y="247144"/>
                </a:cubicBezTo>
                <a:lnTo>
                  <a:pt x="349346" y="267853"/>
                </a:lnTo>
                <a:cubicBezTo>
                  <a:pt x="338309" y="273363"/>
                  <a:pt x="324513" y="276118"/>
                  <a:pt x="310718" y="276118"/>
                </a:cubicBezTo>
                <a:cubicBezTo>
                  <a:pt x="296922" y="276118"/>
                  <a:pt x="283126" y="273363"/>
                  <a:pt x="270665" y="269275"/>
                </a:cubicBezTo>
                <a:lnTo>
                  <a:pt x="30351" y="181020"/>
                </a:lnTo>
                <a:cubicBezTo>
                  <a:pt x="12460" y="174088"/>
                  <a:pt x="0" y="157557"/>
                  <a:pt x="0" y="138270"/>
                </a:cubicBezTo>
                <a:cubicBezTo>
                  <a:pt x="0" y="118984"/>
                  <a:pt x="11036" y="101031"/>
                  <a:pt x="30351" y="94098"/>
                </a:cubicBezTo>
                <a:lnTo>
                  <a:pt x="255445" y="7266"/>
                </a:lnTo>
                <a:cubicBezTo>
                  <a:pt x="268574" y="2422"/>
                  <a:pt x="282392" y="0"/>
                  <a:pt x="29621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36*153"/>
  <p:tag name="TABLE_ENDDRAG_RECT" val="580*179*236*153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宽屏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38" baseType="lpstr">
      <vt:lpstr>Arial</vt:lpstr>
      <vt:lpstr>宋体</vt:lpstr>
      <vt:lpstr>Wingdings</vt:lpstr>
      <vt:lpstr>等线</vt:lpstr>
      <vt:lpstr>微软雅黑</vt:lpstr>
      <vt:lpstr>Nexa Light</vt:lpstr>
      <vt:lpstr>ESRI AMFM Electric</vt:lpstr>
      <vt:lpstr>华文细黑</vt:lpstr>
      <vt:lpstr>Arial</vt:lpstr>
      <vt:lpstr>Lato Black</vt:lpstr>
      <vt:lpstr>FontAwesome</vt:lpstr>
      <vt:lpstr>Arial Rounded MT Bold</vt:lpstr>
      <vt:lpstr>Gill Sans</vt:lpstr>
      <vt:lpstr>Arial Unicode MS</vt:lpstr>
      <vt:lpstr>Calibri</vt:lpstr>
      <vt:lpstr>Gill Sans MT</vt:lpstr>
      <vt:lpstr>The best part</vt:lpstr>
      <vt:lpstr>Times New Roman</vt:lpstr>
      <vt:lpstr>华文新魏</vt:lpstr>
      <vt:lpstr>华文彩云</vt:lpstr>
      <vt:lpstr>方正姚体</vt:lpstr>
      <vt:lpstr>等线 Light</vt:lpstr>
      <vt:lpstr>Malgun Gothic Semilight</vt:lpstr>
      <vt:lpstr>Microsoft YaHei UI</vt:lpstr>
      <vt:lpstr>Noto Sans SC</vt:lpstr>
      <vt:lpstr>Noto Sans SC Black</vt:lpstr>
      <vt:lpstr>Noto Serif SC Black</vt:lpstr>
      <vt:lpstr>Noto Serif SC Light</vt:lpstr>
      <vt:lpstr>Agency FB</vt:lpstr>
      <vt:lpstr>Arial Black</vt:lpstr>
      <vt:lpstr>Helvetica Neue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超级鼠王</cp:lastModifiedBy>
  <cp:revision>17</cp:revision>
  <dcterms:created xsi:type="dcterms:W3CDTF">2019-05-24T08:14:00Z</dcterms:created>
  <dcterms:modified xsi:type="dcterms:W3CDTF">2025-05-29T17:31:25Z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KSOTemplateUUID">
    <vt:lpwstr>v1.0_mb_SekW8h+3zsdFaglg4x00+A==</vt:lpwstr>
  </property>
  <property fmtid="{D5CDD505-2E9C-101B-9397-08002B2CF9AE}" pid="4" name="ICV">
    <vt:lpwstr>DE11FFA1F4074B20869FF70D818321F0_11</vt:lpwstr>
  </property>
</Properties>
</file>