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3"/>
    <p:sldId id="292" r:id="rId4"/>
    <p:sldId id="293" r:id="rId5"/>
    <p:sldId id="295" r:id="rId6"/>
    <p:sldId id="296" r:id="rId7"/>
    <p:sldId id="294" r:id="rId8"/>
    <p:sldId id="301" r:id="rId9"/>
    <p:sldId id="302" r:id="rId10"/>
    <p:sldId id="303" r:id="rId11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charset="-122"/>
      <p:regular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 userDrawn="1">
          <p15:clr>
            <a:srgbClr val="A4A3A4"/>
          </p15:clr>
        </p15:guide>
        <p15:guide id="3" pos="445" userDrawn="1">
          <p15:clr>
            <a:srgbClr val="A4A3A4"/>
          </p15:clr>
        </p15:guide>
        <p15:guide id="6" orient="horz" pos="683" userDrawn="1">
          <p15:clr>
            <a:srgbClr val="A4A3A4"/>
          </p15:clr>
        </p15:guide>
        <p15:guide id="8" orient="horz" pos="3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1626" y="1722"/>
      </p:cViewPr>
      <p:guideLst>
        <p:guide orient="horz" pos="2239"/>
        <p:guide pos="445"/>
        <p:guide orient="horz" pos="683"/>
        <p:guide orient="horz" pos="3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-1" y="0"/>
            <a:ext cx="4476212" cy="3952240"/>
            <a:chOff x="-1" y="0"/>
            <a:chExt cx="4476212" cy="3952240"/>
          </a:xfrm>
        </p:grpSpPr>
        <p:sp>
          <p:nvSpPr>
            <p:cNvPr id="45" name="矩形 44"/>
            <p:cNvSpPr/>
            <p:nvPr/>
          </p:nvSpPr>
          <p:spPr>
            <a:xfrm>
              <a:off x="1" y="0"/>
              <a:ext cx="4476210" cy="3952240"/>
            </a:xfrm>
            <a:prstGeom prst="rect">
              <a:avLst/>
            </a:prstGeom>
            <a:blipFill dpi="0" rotWithShape="1">
              <a:blip r:embed="rId2">
                <a:alphaModFix amt="32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" y="0"/>
              <a:ext cx="4476212" cy="3248622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 userDrawn="1"/>
        </p:nvGrpSpPr>
        <p:grpSpPr>
          <a:xfrm flipH="1" flipV="1">
            <a:off x="7715791" y="2905760"/>
            <a:ext cx="4476212" cy="3952240"/>
            <a:chOff x="-2" y="0"/>
            <a:chExt cx="4556761" cy="4023360"/>
          </a:xfrm>
        </p:grpSpPr>
        <p:sp>
          <p:nvSpPr>
            <p:cNvPr id="48" name="矩形 47"/>
            <p:cNvSpPr/>
            <p:nvPr/>
          </p:nvSpPr>
          <p:spPr>
            <a:xfrm>
              <a:off x="0" y="0"/>
              <a:ext cx="4556759" cy="4023360"/>
            </a:xfrm>
            <a:prstGeom prst="rect">
              <a:avLst/>
            </a:prstGeom>
            <a:blipFill dpi="0" rotWithShape="1">
              <a:blip r:embed="rId2">
                <a:alphaModFix amt="32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2" y="0"/>
              <a:ext cx="4556761" cy="3307080"/>
            </a:xfrm>
            <a:prstGeom prst="rect">
              <a:avLst/>
            </a:prstGeom>
          </p:spPr>
        </p:pic>
      </p:grpSp>
      <p:grpSp>
        <p:nvGrpSpPr>
          <p:cNvPr id="58" name="组合 57"/>
          <p:cNvGrpSpPr/>
          <p:nvPr userDrawn="1"/>
        </p:nvGrpSpPr>
        <p:grpSpPr>
          <a:xfrm>
            <a:off x="3694939" y="1976120"/>
            <a:ext cx="4802125" cy="961991"/>
            <a:chOff x="3694939" y="1547441"/>
            <a:chExt cx="4802125" cy="961991"/>
          </a:xfrm>
        </p:grpSpPr>
        <p:cxnSp>
          <p:nvCxnSpPr>
            <p:cNvPr id="59" name="直接连接符 49"/>
            <p:cNvCxnSpPr/>
            <p:nvPr/>
          </p:nvCxnSpPr>
          <p:spPr>
            <a:xfrm>
              <a:off x="3694939" y="1547441"/>
              <a:ext cx="4802124" cy="0"/>
            </a:xfrm>
            <a:prstGeom prst="line">
              <a:avLst/>
            </a:prstGeom>
            <a:ln w="32131" cap="sq">
              <a:solidFill>
                <a:schemeClr val="accent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2"/>
            <p:cNvCxnSpPr/>
            <p:nvPr/>
          </p:nvCxnSpPr>
          <p:spPr>
            <a:xfrm>
              <a:off x="8497064" y="1547441"/>
              <a:ext cx="0" cy="961991"/>
            </a:xfrm>
            <a:prstGeom prst="line">
              <a:avLst/>
            </a:prstGeom>
            <a:ln w="32131" cap="sq">
              <a:solidFill>
                <a:schemeClr val="accent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52"/>
            <p:cNvCxnSpPr/>
            <p:nvPr/>
          </p:nvCxnSpPr>
          <p:spPr>
            <a:xfrm>
              <a:off x="3694939" y="1547441"/>
              <a:ext cx="0" cy="961991"/>
            </a:xfrm>
            <a:prstGeom prst="line">
              <a:avLst/>
            </a:prstGeom>
            <a:ln w="32131" cap="sq">
              <a:solidFill>
                <a:schemeClr val="accent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 userDrawn="1"/>
        </p:nvGrpSpPr>
        <p:grpSpPr>
          <a:xfrm flipV="1">
            <a:off x="3694939" y="4182182"/>
            <a:ext cx="4802125" cy="961991"/>
            <a:chOff x="3694939" y="1547441"/>
            <a:chExt cx="4802125" cy="961991"/>
          </a:xfrm>
        </p:grpSpPr>
        <p:cxnSp>
          <p:nvCxnSpPr>
            <p:cNvPr id="63" name="直接连接符 49"/>
            <p:cNvCxnSpPr/>
            <p:nvPr/>
          </p:nvCxnSpPr>
          <p:spPr>
            <a:xfrm>
              <a:off x="3694939" y="1547441"/>
              <a:ext cx="4802124" cy="0"/>
            </a:xfrm>
            <a:prstGeom prst="line">
              <a:avLst/>
            </a:prstGeom>
            <a:ln w="32131" cap="sq">
              <a:solidFill>
                <a:schemeClr val="accent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52"/>
            <p:cNvCxnSpPr/>
            <p:nvPr/>
          </p:nvCxnSpPr>
          <p:spPr>
            <a:xfrm>
              <a:off x="8497064" y="1547441"/>
              <a:ext cx="0" cy="961991"/>
            </a:xfrm>
            <a:prstGeom prst="line">
              <a:avLst/>
            </a:prstGeom>
            <a:ln w="32131" cap="sq">
              <a:solidFill>
                <a:schemeClr val="accent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52"/>
            <p:cNvCxnSpPr/>
            <p:nvPr/>
          </p:nvCxnSpPr>
          <p:spPr>
            <a:xfrm>
              <a:off x="3694939" y="1547441"/>
              <a:ext cx="0" cy="961991"/>
            </a:xfrm>
            <a:prstGeom prst="line">
              <a:avLst/>
            </a:prstGeom>
            <a:ln w="32131" cap="sq">
              <a:solidFill>
                <a:schemeClr val="accent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301904" y="657982"/>
            <a:ext cx="3773516" cy="12068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目录</a:t>
            </a: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/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Calibri" panose="020F0502020204030204" pitchFamily="34" charset="0"/>
              </a:rPr>
              <a:t>CONTENTS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64" name="组合 63"/>
          <p:cNvGrpSpPr/>
          <p:nvPr userDrawn="1"/>
        </p:nvGrpSpPr>
        <p:grpSpPr>
          <a:xfrm>
            <a:off x="-1" y="0"/>
            <a:ext cx="3200214" cy="2825607"/>
            <a:chOff x="-1" y="0"/>
            <a:chExt cx="4476212" cy="3952240"/>
          </a:xfrm>
        </p:grpSpPr>
        <p:sp>
          <p:nvSpPr>
            <p:cNvPr id="65" name="矩形 64"/>
            <p:cNvSpPr/>
            <p:nvPr/>
          </p:nvSpPr>
          <p:spPr>
            <a:xfrm>
              <a:off x="1" y="0"/>
              <a:ext cx="4476210" cy="3952240"/>
            </a:xfrm>
            <a:prstGeom prst="rect">
              <a:avLst/>
            </a:prstGeom>
            <a:blipFill dpi="0" rotWithShape="1">
              <a:blip r:embed="rId2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" y="0"/>
              <a:ext cx="4476212" cy="3248622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 userDrawn="1"/>
        </p:nvGrpSpPr>
        <p:grpSpPr>
          <a:xfrm flipH="1" flipV="1">
            <a:off x="8831967" y="3891280"/>
            <a:ext cx="3360036" cy="2966720"/>
            <a:chOff x="-2" y="0"/>
            <a:chExt cx="4556761" cy="4023360"/>
          </a:xfrm>
        </p:grpSpPr>
        <p:sp>
          <p:nvSpPr>
            <p:cNvPr id="68" name="矩形 67"/>
            <p:cNvSpPr/>
            <p:nvPr/>
          </p:nvSpPr>
          <p:spPr>
            <a:xfrm>
              <a:off x="0" y="0"/>
              <a:ext cx="4556759" cy="4023360"/>
            </a:xfrm>
            <a:prstGeom prst="rect">
              <a:avLst/>
            </a:prstGeom>
            <a:blipFill dpi="0" rotWithShape="1">
              <a:blip r:embed="rId2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2" y="0"/>
              <a:ext cx="4556761" cy="330708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1" y="0"/>
            <a:ext cx="3200214" cy="2825607"/>
            <a:chOff x="-1" y="0"/>
            <a:chExt cx="4476212" cy="395224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4476210" cy="3952240"/>
            </a:xfrm>
            <a:prstGeom prst="rect">
              <a:avLst/>
            </a:prstGeom>
            <a:blipFill dpi="0" rotWithShape="1">
              <a:blip r:embed="rId2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" y="0"/>
              <a:ext cx="4476212" cy="3248622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H="1" flipV="1">
            <a:off x="8831967" y="3891280"/>
            <a:ext cx="3360036" cy="2966720"/>
            <a:chOff x="-2" y="0"/>
            <a:chExt cx="4556761" cy="402336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4556759" cy="4023360"/>
            </a:xfrm>
            <a:prstGeom prst="rect">
              <a:avLst/>
            </a:prstGeom>
            <a:blipFill dpi="0" rotWithShape="1">
              <a:blip r:embed="rId2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2" y="0"/>
              <a:ext cx="4556761" cy="330708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1" y="1"/>
            <a:ext cx="1797964" cy="1587500"/>
            <a:chOff x="-1" y="0"/>
            <a:chExt cx="4476212" cy="395224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4476210" cy="3952240"/>
            </a:xfrm>
            <a:prstGeom prst="rect">
              <a:avLst/>
            </a:prstGeom>
            <a:blipFill dpi="0" rotWithShape="1">
              <a:blip r:embed="rId2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" y="0"/>
              <a:ext cx="4476212" cy="3248622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H="1" flipV="1">
            <a:off x="10868701" y="5689600"/>
            <a:ext cx="1323302" cy="1168400"/>
            <a:chOff x="-2" y="0"/>
            <a:chExt cx="4556761" cy="402336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4556759" cy="4023360"/>
            </a:xfrm>
            <a:prstGeom prst="rect">
              <a:avLst/>
            </a:prstGeom>
            <a:blipFill dpi="0" rotWithShape="1">
              <a:blip r:embed="rId2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2" y="0"/>
              <a:ext cx="4556761" cy="330708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 flipH="1">
            <a:off x="10394036" y="1"/>
            <a:ext cx="1797964" cy="1587500"/>
            <a:chOff x="-1" y="0"/>
            <a:chExt cx="4476212" cy="3952240"/>
          </a:xfrm>
        </p:grpSpPr>
        <p:sp>
          <p:nvSpPr>
            <p:cNvPr id="9" name="矩形 8"/>
            <p:cNvSpPr/>
            <p:nvPr/>
          </p:nvSpPr>
          <p:spPr>
            <a:xfrm>
              <a:off x="1" y="0"/>
              <a:ext cx="4476210" cy="3952240"/>
            </a:xfrm>
            <a:prstGeom prst="rect">
              <a:avLst/>
            </a:prstGeom>
            <a:blipFill dpi="0" rotWithShape="1">
              <a:blip r:embed="rId2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" y="0"/>
              <a:ext cx="4476212" cy="324862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 userDrawn="1"/>
        </p:nvGrpSpPr>
        <p:grpSpPr>
          <a:xfrm flipV="1">
            <a:off x="0" y="5689600"/>
            <a:ext cx="1323302" cy="1168400"/>
            <a:chOff x="-2" y="0"/>
            <a:chExt cx="4556761" cy="4023360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4556759" cy="4023360"/>
            </a:xfrm>
            <a:prstGeom prst="rect">
              <a:avLst/>
            </a:prstGeom>
            <a:blipFill dpi="0" rotWithShape="1">
              <a:blip r:embed="rId2">
                <a:alphaModFix amt="3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2" y="0"/>
              <a:ext cx="4556761" cy="3307080"/>
            </a:xfrm>
            <a:prstGeom prst="rect">
              <a:avLst/>
            </a:prstGeom>
          </p:spPr>
        </p:pic>
      </p:grpSp>
      <p:sp>
        <p:nvSpPr>
          <p:cNvPr id="15" name="平行四边形 14"/>
          <p:cNvSpPr/>
          <p:nvPr userDrawn="1"/>
        </p:nvSpPr>
        <p:spPr>
          <a:xfrm>
            <a:off x="6498413" y="1073150"/>
            <a:ext cx="1738425" cy="126189"/>
          </a:xfrm>
          <a:prstGeom prst="parallelogram">
            <a:avLst>
              <a:gd name="adj" fmla="val 77108"/>
            </a:avLst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 userDrawn="1"/>
        </p:nvSpPr>
        <p:spPr>
          <a:xfrm flipH="1">
            <a:off x="3885134" y="1370282"/>
            <a:ext cx="1738425" cy="126189"/>
          </a:xfrm>
          <a:prstGeom prst="parallelogram">
            <a:avLst>
              <a:gd name="adj" fmla="val 77108"/>
            </a:avLst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 userDrawn="1"/>
        </p:nvSpPr>
        <p:spPr>
          <a:xfrm>
            <a:off x="7536028" y="1305224"/>
            <a:ext cx="1143151" cy="64943"/>
          </a:xfrm>
          <a:prstGeom prst="parallelogram">
            <a:avLst>
              <a:gd name="adj" fmla="val 77108"/>
            </a:avLst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 flipH="1">
            <a:off x="3446095" y="1237422"/>
            <a:ext cx="1143151" cy="64943"/>
          </a:xfrm>
          <a:prstGeom prst="parallelogram">
            <a:avLst>
              <a:gd name="adj" fmla="val 77108"/>
            </a:avLst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03831" y="2322564"/>
            <a:ext cx="10023475" cy="2123658"/>
            <a:chOff x="1337716" y="2544776"/>
            <a:chExt cx="10023475" cy="2123658"/>
          </a:xfrm>
        </p:grpSpPr>
        <p:sp>
          <p:nvSpPr>
            <p:cNvPr id="15" name="文本框 14"/>
            <p:cNvSpPr txBox="1"/>
            <p:nvPr/>
          </p:nvSpPr>
          <p:spPr>
            <a:xfrm>
              <a:off x="3515766" y="2676221"/>
              <a:ext cx="7845425" cy="1107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sz="7200" dirty="0">
                  <a:solidFill>
                    <a:schemeClr val="accent1"/>
                  </a:solidFill>
                  <a:cs typeface="+mn-ea"/>
                  <a:sym typeface="+mn-lt"/>
                </a:rPr>
                <a:t>Comlexity Anlysis</a:t>
              </a:r>
              <a:endParaRPr kumimoji="1" lang="en-US" altLang="zh-CN" sz="7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37716" y="2544776"/>
              <a:ext cx="1968488" cy="212365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kumimoji="1" lang="en-US" altLang="zh-CN" sz="13800" dirty="0">
                  <a:solidFill>
                    <a:schemeClr val="accent1"/>
                  </a:solidFill>
                  <a:cs typeface="+mn-ea"/>
                  <a:sym typeface="+mn-lt"/>
                </a:rPr>
                <a:t>03</a:t>
              </a:r>
              <a:endParaRPr kumimoji="1" lang="zh-CN" altLang="en-US" sz="13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90491" y="3985591"/>
              <a:ext cx="5381625" cy="36893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sz="2400" dirty="0">
                  <a:solidFill>
                    <a:schemeClr val="accent1"/>
                  </a:solidFill>
                  <a:cs typeface="+mn-ea"/>
                  <a:sym typeface="+mn-lt"/>
                </a:rPr>
                <a:t>Time Complexity &amp; Space Complexity</a:t>
              </a:r>
              <a:endParaRPr kumimoji="1" lang="en-US" altLang="zh-CN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18" name="直线连接符 5"/>
            <p:cNvCxnSpPr/>
            <p:nvPr/>
          </p:nvCxnSpPr>
          <p:spPr>
            <a:xfrm>
              <a:off x="3667560" y="3823535"/>
              <a:ext cx="7490460" cy="27305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047615" y="4556125"/>
            <a:ext cx="483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Liner Zhang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4681220" y="306705"/>
            <a:ext cx="2857500" cy="1107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kumimoji="1" lang="en-US" altLang="zh-CN" sz="7200" dirty="0">
                <a:solidFill>
                  <a:schemeClr val="accent1"/>
                </a:solidFill>
                <a:cs typeface="+mn-ea"/>
                <a:sym typeface="+mn-lt"/>
              </a:rPr>
              <a:t>Assume</a:t>
            </a:r>
            <a:endParaRPr kumimoji="1" lang="en-US" altLang="zh-CN" sz="7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594485" y="1296670"/>
            <a:ext cx="9002395" cy="4700270"/>
          </a:xfrm>
          <a:prstGeom prst="rect">
            <a:avLst/>
          </a:prstGeom>
          <a:noFill/>
          <a:effectLst/>
        </p:spPr>
        <p:txBody>
          <a:bodyPr wrap="square" lIns="85039" tIns="42520" rIns="85039" bIns="42520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input.txt: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1"/>
                </a:solidFill>
                <a:cs typeface="+mn-ea"/>
                <a:sym typeface="思源黑体 CN Medium" panose="020B0600000000000000" pitchFamily="34" charset="-122"/>
              </a:rPr>
              <a:t>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思源黑体 CN Medium" panose="020B0600000000000000" pitchFamily="34" charset="-122"/>
              </a:rPr>
              <a:t>→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the number on lines input.txt→how many kinds of items needed to buy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1"/>
                </a:solidFill>
                <a:cs typeface="+mn-ea"/>
                <a:sym typeface="思源黑体 CN Medium" panose="020B0600000000000000" pitchFamily="34" charset="-122"/>
              </a:rPr>
              <a:t>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思源黑体 CN Medium" panose="020B0600000000000000" pitchFamily="34" charset="-122"/>
              </a:rPr>
              <a:t>→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the average number of purchase per item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price.txt: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1"/>
                </a:solidFill>
                <a:cs typeface="+mn-ea"/>
                <a:sym typeface="思源黑体 CN Medium" panose="020B0600000000000000" pitchFamily="34" charset="-122"/>
              </a:rPr>
              <a:t>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思源黑体 CN Medium" panose="020B0600000000000000" pitchFamily="34" charset="-122"/>
              </a:rPr>
              <a:t>→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the number of lines in price.txt→how many kinds of items market has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promotions.txt: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1"/>
                </a:solidFill>
                <a:cs typeface="+mn-ea"/>
                <a:sym typeface="思源黑体 CN Medium" panose="020B0600000000000000" pitchFamily="34" charset="-122"/>
              </a:rPr>
              <a:t>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思源黑体 CN Medium" panose="020B0600000000000000" pitchFamily="34" charset="-122"/>
              </a:rPr>
              <a:t>→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the number of lines in promotions.txt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→how many kinds of promotions market has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1"/>
                </a:solidFill>
                <a:cs typeface="+mn-ea"/>
                <a:sym typeface="思源黑体 CN Medium" panose="020B0600000000000000" pitchFamily="34" charset="-122"/>
              </a:rPr>
              <a:t>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(constant)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思源黑体 CN Medium" panose="020B0600000000000000" pitchFamily="34" charset="-122"/>
              </a:rPr>
              <a:t>→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思源黑体 CN Medium" panose="020B0600000000000000" pitchFamily="34" charset="-122"/>
              </a:rPr>
              <a:t>the average length of each line in promotions.txt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2941955" y="306705"/>
            <a:ext cx="6896100" cy="7778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dist"/>
            <a:r>
              <a:rPr kumimoji="1"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input.txt→items list→O(n)</a:t>
            </a:r>
            <a:endParaRPr kumimoji="1" lang="en-US" altLang="zh-CN" sz="4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5736"/>
          <a:stretch>
            <a:fillRect/>
          </a:stretch>
        </p:blipFill>
        <p:spPr>
          <a:xfrm>
            <a:off x="583565" y="1084580"/>
            <a:ext cx="1557020" cy="1320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6155055"/>
            <a:ext cx="10657840" cy="38290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527050" y="2549525"/>
            <a:ext cx="1187450" cy="3537585"/>
          </a:xfrm>
          <a:prstGeom prst="down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b="23994"/>
          <a:stretch>
            <a:fillRect/>
          </a:stretch>
        </p:blipFill>
        <p:spPr>
          <a:xfrm>
            <a:off x="1616075" y="2636520"/>
            <a:ext cx="9518015" cy="2124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07080" y="1558925"/>
            <a:ext cx="5976620" cy="71437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lines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(list)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stores all the lines from the file in memory 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and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the space required is O((n-1)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*3+1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).</a:t>
            </a:r>
            <a:endParaRPr lang="en-US" altLang="zh-CN" sz="200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圆角右箭头 9"/>
          <p:cNvSpPr/>
          <p:nvPr/>
        </p:nvSpPr>
        <p:spPr>
          <a:xfrm>
            <a:off x="2485390" y="1660525"/>
            <a:ext cx="821690" cy="975995"/>
          </a:xfrm>
          <a:prstGeom prst="bent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rot="16200000">
            <a:off x="8273415" y="3008630"/>
            <a:ext cx="332740" cy="757555"/>
          </a:xfrm>
          <a:prstGeom prst="down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22385" y="3138805"/>
            <a:ext cx="789940" cy="41529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O(1)</a:t>
            </a:r>
            <a:endParaRPr lang="en-US" altLang="zh-CN" sz="200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22575" y="4992370"/>
            <a:ext cx="575691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>
              <a:buClrTx/>
              <a:buSzTx/>
              <a:buFontTx/>
            </a:pP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The items list stores (n-1) dictionaries, each with three keys, so its space complexity is O((n-1)*3). </a:t>
            </a:r>
            <a:endParaRPr lang="en-US" altLang="zh-CN" sz="20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4" name="圆角右箭头 13"/>
          <p:cNvSpPr/>
          <p:nvPr/>
        </p:nvSpPr>
        <p:spPr>
          <a:xfrm flipV="1">
            <a:off x="1955800" y="4757420"/>
            <a:ext cx="789940" cy="826135"/>
          </a:xfrm>
          <a:prstGeom prst="bent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2817495" y="306705"/>
            <a:ext cx="7447915" cy="738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kumimoji="1"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price.txt→prices dict</a:t>
            </a:r>
            <a:r>
              <a:rPr kumimoji="1"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→</a:t>
            </a:r>
            <a:r>
              <a:rPr kumimoji="1"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O(m)</a:t>
            </a:r>
            <a:endParaRPr kumimoji="1" lang="en-US" altLang="zh-CN" sz="4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10845" y="4151630"/>
            <a:ext cx="1187450" cy="1852295"/>
          </a:xfrm>
          <a:prstGeom prst="down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85" y="646430"/>
            <a:ext cx="1414145" cy="3446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6062345"/>
            <a:ext cx="11574145" cy="386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4439920"/>
            <a:ext cx="9210675" cy="812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454400" y="1513840"/>
            <a:ext cx="592264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price_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lines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(list) 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stores all the lines from the file in memory 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and 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the space required is O(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m*2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).</a:t>
            </a:r>
            <a:endParaRPr lang="en-US" altLang="zh-CN" sz="20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7" name="圆角右箭头 16"/>
          <p:cNvSpPr/>
          <p:nvPr/>
        </p:nvSpPr>
        <p:spPr>
          <a:xfrm>
            <a:off x="2485390" y="1660525"/>
            <a:ext cx="821690" cy="2779395"/>
          </a:xfrm>
          <a:prstGeom prst="bent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手杖形箭头 18"/>
          <p:cNvSpPr/>
          <p:nvPr/>
        </p:nvSpPr>
        <p:spPr>
          <a:xfrm rot="5400000" flipH="1">
            <a:off x="10115550" y="3478530"/>
            <a:ext cx="2152650" cy="909320"/>
          </a:xfrm>
          <a:prstGeom prst="uturn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71490" y="2758440"/>
            <a:ext cx="545655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The prices dictionary stores a mapping of item IDs to prices, so its space complexity is O(m).</a:t>
            </a:r>
            <a:endParaRPr lang="en-US" altLang="zh-CN" sz="200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1653540" y="306705"/>
            <a:ext cx="10301605" cy="738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kumimoji="1"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promotions.txt→promotions  list→</a:t>
            </a:r>
            <a:r>
              <a:rPr kumimoji="1"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O(p)</a:t>
            </a:r>
            <a:endParaRPr kumimoji="1" lang="en-US" altLang="zh-CN" sz="4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66395" y="2150110"/>
            <a:ext cx="1187450" cy="3225800"/>
          </a:xfrm>
          <a:prstGeom prst="down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1112520"/>
            <a:ext cx="953770" cy="1093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5387975"/>
            <a:ext cx="8648065" cy="1315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5" y="2183130"/>
            <a:ext cx="7367905" cy="2491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82620" y="1210945"/>
            <a:ext cx="567944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promo_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lines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(list) 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stores all the lines from the file in memory 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and 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the space required is O(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p*a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).</a:t>
            </a:r>
            <a:endParaRPr lang="zh-CN" altLang="en-US" sz="20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圆角右箭头 9"/>
          <p:cNvSpPr/>
          <p:nvPr/>
        </p:nvSpPr>
        <p:spPr>
          <a:xfrm>
            <a:off x="2257425" y="1289685"/>
            <a:ext cx="821690" cy="893445"/>
          </a:xfrm>
          <a:prstGeom prst="bent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rot="16200000">
            <a:off x="6388735" y="2317750"/>
            <a:ext cx="332740" cy="757555"/>
          </a:xfrm>
          <a:prstGeom prst="down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34200" y="2489200"/>
            <a:ext cx="789940" cy="41529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O(1)</a:t>
            </a:r>
            <a:endParaRPr lang="en-US" altLang="zh-CN" sz="200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8" name="圆角右箭头 17"/>
          <p:cNvSpPr/>
          <p:nvPr/>
        </p:nvSpPr>
        <p:spPr>
          <a:xfrm rot="5400000" flipH="1">
            <a:off x="8496935" y="3002915"/>
            <a:ext cx="862965" cy="1341755"/>
          </a:xfrm>
          <a:prstGeom prst="bentArrow">
            <a:avLst>
              <a:gd name="adj1" fmla="val 25000"/>
              <a:gd name="adj2" fmla="val 24980"/>
              <a:gd name="adj3" fmla="val 25000"/>
              <a:gd name="adj4" fmla="val 43750"/>
            </a:avLst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22715" y="2240915"/>
            <a:ext cx="3020695" cy="77660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each line contains [(a-2)/2] items, so the space required is O(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  <a:sym typeface="+mn-ea"/>
              </a:rPr>
              <a:t> [(a-2)/2] *2).</a:t>
            </a:r>
            <a:endParaRPr lang="en-US" altLang="zh-CN" sz="200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05595" y="5080000"/>
            <a:ext cx="2749550" cy="42989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O((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  <a:sym typeface="+mn-ea"/>
              </a:rPr>
              <a:t>[(a-2)/2] *2+1)*(p-1)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3" name="圆角右箭头 22"/>
          <p:cNvSpPr/>
          <p:nvPr/>
        </p:nvSpPr>
        <p:spPr>
          <a:xfrm rot="5400000">
            <a:off x="9057640" y="4155440"/>
            <a:ext cx="789305" cy="1059180"/>
          </a:xfrm>
          <a:prstGeom prst="bentArrow">
            <a:avLst>
              <a:gd name="adj1" fmla="val 25000"/>
              <a:gd name="adj2" fmla="val 24969"/>
              <a:gd name="adj3" fmla="val 25000"/>
              <a:gd name="adj4" fmla="val 43750"/>
            </a:avLst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2630805" y="306705"/>
            <a:ext cx="6743065" cy="1107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kumimoji="1"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Recursive Tree</a:t>
            </a:r>
            <a:endParaRPr kumimoji="1" lang="en-US" altLang="zh-CN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rcRect t="2992" r="47172" b="45849"/>
          <a:stretch>
            <a:fillRect/>
          </a:stretch>
        </p:blipFill>
        <p:spPr>
          <a:xfrm>
            <a:off x="981075" y="1365885"/>
            <a:ext cx="6853555" cy="452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8075" y="6049645"/>
            <a:ext cx="606742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T(n) =p+ T(n-1) + T(n-2) + T(n-3)...T(n-p)</a:t>
            </a:r>
            <a:endParaRPr lang="en-US" altLang="zh-CN" sz="24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37195" y="2614295"/>
            <a:ext cx="3498850" cy="163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★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T(n-k) means the left items after using the k.th promotion, which still has the same length.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★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T(0)  means no remaining.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2719070" y="306705"/>
            <a:ext cx="7374890" cy="1107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kumimoji="1"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Guess→Prove</a:t>
            </a:r>
            <a:endParaRPr kumimoji="1" lang="en-US" altLang="zh-CN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1570" y="1414145"/>
            <a:ext cx="9818370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★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Assume: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  <a:p>
            <a:pPr marL="0" indent="0" algn="just" defTabSz="26670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number of levels: n*a(worst case)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  <a:p>
            <a:pPr marL="0" indent="0" algn="just" defTabSz="26670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cost of the i.th level: p^i*p=p^(i+1)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  <a:p>
            <a:pPr marL="0" indent="0" algn="just" defTabSz="26670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sum up all costs from all levels: 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  <a:p>
            <a:pPr marL="0" indent="0" algn="just" defTabSz="26670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T(n)=p^1+p^2+....p^(n*a+2)=O(p^n)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  <a:p>
            <a:pPr marL="0" indent="0" algn="just" defTabSz="26670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★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Prove: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  <a:p>
            <a:pPr marL="0" indent="0" algn="just" defTabSz="26670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Basic case: T(0) =1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  <a:p>
            <a:pPr marL="0" indent="0" algn="just" defTabSz="26670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nduction Case: T(n-1) = O(p^(n-1))....T(n-p) = O(p^(n-p)). T(n)=p+	T(n-1)+...T(n-p)=	O(p^n)</a:t>
            </a:r>
            <a:endParaRPr lang="en-US" altLang="zh-CN" sz="20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943021" y="2367014"/>
            <a:ext cx="7418099" cy="2123440"/>
            <a:chOff x="2048916" y="2589226"/>
            <a:chExt cx="7418099" cy="2123440"/>
          </a:xfrm>
        </p:grpSpPr>
        <p:sp>
          <p:nvSpPr>
            <p:cNvPr id="15" name="文本框 14"/>
            <p:cNvSpPr txBox="1"/>
            <p:nvPr/>
          </p:nvSpPr>
          <p:spPr>
            <a:xfrm>
              <a:off x="4523511" y="2676221"/>
              <a:ext cx="4925695" cy="1107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sz="7200" dirty="0">
                  <a:solidFill>
                    <a:schemeClr val="accent1"/>
                  </a:solidFill>
                  <a:cs typeface="+mn-ea"/>
                  <a:sym typeface="+mn-lt"/>
                </a:rPr>
                <a:t>UI Design</a:t>
              </a:r>
              <a:endParaRPr kumimoji="1" lang="en-US" altLang="zh-CN" sz="7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48916" y="2589226"/>
              <a:ext cx="1752600" cy="2123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kumimoji="1" lang="en-US" altLang="zh-CN" sz="13800" dirty="0">
                  <a:solidFill>
                    <a:schemeClr val="accent1"/>
                  </a:solidFill>
                  <a:cs typeface="+mn-ea"/>
                  <a:sym typeface="+mn-lt"/>
                </a:rPr>
                <a:t>04</a:t>
              </a:r>
              <a:endParaRPr kumimoji="1" lang="zh-CN" altLang="en-US" sz="13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18" name="直线连接符 5"/>
            <p:cNvCxnSpPr/>
            <p:nvPr/>
          </p:nvCxnSpPr>
          <p:spPr>
            <a:xfrm>
              <a:off x="4523540" y="3802580"/>
              <a:ext cx="4943475" cy="41275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4515" y="3789680"/>
            <a:ext cx="4986655" cy="964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2830195"/>
            <a:ext cx="6151245" cy="3711575"/>
          </a:xfrm>
          <a:prstGeom prst="rect">
            <a:avLst/>
          </a:prstGeom>
        </p:spPr>
      </p:pic>
      <p:sp>
        <p:nvSpPr>
          <p:cNvPr id="10" name="圆角右箭头 9"/>
          <p:cNvSpPr/>
          <p:nvPr/>
        </p:nvSpPr>
        <p:spPr>
          <a:xfrm>
            <a:off x="540385" y="2528570"/>
            <a:ext cx="333375" cy="679450"/>
          </a:xfrm>
          <a:prstGeom prst="bent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手杖形箭头 18"/>
          <p:cNvSpPr/>
          <p:nvPr/>
        </p:nvSpPr>
        <p:spPr>
          <a:xfrm rot="10800000" flipH="1">
            <a:off x="975360" y="6476365"/>
            <a:ext cx="6529070" cy="328930"/>
          </a:xfrm>
          <a:prstGeom prst="uturnArrow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22450" y="306705"/>
            <a:ext cx="8954135" cy="1107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kumimoji="1"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Two ways to get data</a:t>
            </a:r>
            <a:endParaRPr kumimoji="1" lang="en-US" altLang="zh-CN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3200" y="4191000"/>
            <a:ext cx="509333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open a file selected by the user and if successful, it displays the content in the input text widget.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5022215"/>
            <a:ext cx="5064125" cy="1329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8370" y="1977390"/>
            <a:ext cx="40938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can directly write down  input text in this widget.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90" y="1414145"/>
            <a:ext cx="4963795" cy="127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81775" y="2722245"/>
            <a:ext cx="506476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Because the system will eventually parse the data from the text widget in caculate process.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5" grpId="0"/>
      <p:bldP spid="5" grpId="1"/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DIAGRAM_VIRTUALLY_FRAME" val="{&quot;height&quot;:316.1366141732284,&quot;left&quot;:125.78976377952756,&quot;top&quot;:160.82015748031498,&quot;width&quot;:701.8749606299214}"/>
</p:tagLst>
</file>

<file path=ppt/tags/tag2.xml><?xml version="1.0" encoding="utf-8"?>
<p:tagLst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commondata" val="eyJoZGlkIjoiODViZmQwYjNiY2EwYTI4N2Q2NWRiMDE2MDM0MTU1YzIifQ=="/>
  <p:tag name="KSO_WPP_MARK_KEY" val="95152db5-2854-4fae-aea9-3d53e2c6fcdc"/>
  <p:tag name="COMMONDATA" val="eyJoZGlkIjoiNzg0NDE3YzllNzczMGY3MTQ1OTYyNGM3NDBkNmM5NTcifQ==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5">
      <a:majorFont>
        <a:latin typeface="思源宋体 CN Heavy"/>
        <a:ea typeface="思源宋体 CN Heavy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演示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Times New Roman</vt:lpstr>
      <vt:lpstr>思源黑体 CN Medium</vt:lpstr>
      <vt:lpstr>黑体</vt:lpstr>
      <vt:lpstr>Times New Roman</vt:lpstr>
      <vt:lpstr>微软雅黑</vt:lpstr>
      <vt:lpstr>思源黑体 CN Regular</vt:lpstr>
      <vt:lpstr>Arial Unicode MS</vt:lpstr>
      <vt:lpstr>思源宋体 CN Heavy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成龙 于</dc:creator>
  <cp:lastModifiedBy>张淋迩</cp:lastModifiedBy>
  <cp:revision>20</cp:revision>
  <dcterms:created xsi:type="dcterms:W3CDTF">2024-01-17T15:47:00Z</dcterms:created>
  <dcterms:modified xsi:type="dcterms:W3CDTF">2024-12-10T12:37:23Z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8624FC331C944924B54024650FC78812_12</vt:lpwstr>
  </property>
  <property fmtid="{D5CDD505-2E9C-101B-9397-08002B2CF9AE}" pid="3" name="KSOProductBuildVer">
    <vt:lpwstr>2052-12.1.0.19302</vt:lpwstr>
  </property>
</Properties>
</file>