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4"/>
  </p:sldMasterIdLst>
  <p:notesMasterIdLst>
    <p:notesMasterId r:id="rId8"/>
  </p:notesMasterIdLst>
  <p:handoutMasterIdLst>
    <p:handoutMasterId r:id="rId9"/>
  </p:handoutMasterIdLst>
  <p:sldIdLst>
    <p:sldId id="297" r:id="rId5"/>
    <p:sldId id="307" r:id="rId6"/>
    <p:sldId id="30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EABE5CF-CB3B-45CB-8A6C-4BE38E42D67E}">
          <p14:sldIdLst>
            <p14:sldId id="297"/>
            <p14:sldId id="307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68247" autoAdjust="0"/>
  </p:normalViewPr>
  <p:slideViewPr>
    <p:cSldViewPr snapToGrid="0">
      <p:cViewPr varScale="1">
        <p:scale>
          <a:sx n="72" d="100"/>
          <a:sy n="72" d="100"/>
        </p:scale>
        <p:origin x="1704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on Robinson" userId="1f5197fbe5ea308e" providerId="LiveId" clId="{1ED96CFD-17D5-483C-9EB5-15E5CB41CC49}"/>
    <pc:docChg chg="delSld modSection">
      <pc:chgData name="Damon Robinson" userId="1f5197fbe5ea308e" providerId="LiveId" clId="{1ED96CFD-17D5-483C-9EB5-15E5CB41CC49}" dt="2024-04-18T00:45:55.007" v="12" actId="47"/>
      <pc:docMkLst>
        <pc:docMk/>
      </pc:docMkLst>
      <pc:sldChg chg="del">
        <pc:chgData name="Damon Robinson" userId="1f5197fbe5ea308e" providerId="LiveId" clId="{1ED96CFD-17D5-483C-9EB5-15E5CB41CC49}" dt="2024-04-18T00:45:50.404" v="6" actId="47"/>
        <pc:sldMkLst>
          <pc:docMk/>
          <pc:sldMk cId="2259308896" sldId="256"/>
        </pc:sldMkLst>
      </pc:sldChg>
      <pc:sldChg chg="del">
        <pc:chgData name="Damon Robinson" userId="1f5197fbe5ea308e" providerId="LiveId" clId="{1ED96CFD-17D5-483C-9EB5-15E5CB41CC49}" dt="2024-04-18T00:45:51.455" v="8" actId="47"/>
        <pc:sldMkLst>
          <pc:docMk/>
          <pc:sldMk cId="1325608595" sldId="257"/>
        </pc:sldMkLst>
      </pc:sldChg>
      <pc:sldChg chg="del">
        <pc:chgData name="Damon Robinson" userId="1f5197fbe5ea308e" providerId="LiveId" clId="{1ED96CFD-17D5-483C-9EB5-15E5CB41CC49}" dt="2024-04-18T00:45:53.882" v="11" actId="47"/>
        <pc:sldMkLst>
          <pc:docMk/>
          <pc:sldMk cId="779750606" sldId="288"/>
        </pc:sldMkLst>
      </pc:sldChg>
      <pc:sldChg chg="del">
        <pc:chgData name="Damon Robinson" userId="1f5197fbe5ea308e" providerId="LiveId" clId="{1ED96CFD-17D5-483C-9EB5-15E5CB41CC49}" dt="2024-04-18T00:45:55.007" v="12" actId="47"/>
        <pc:sldMkLst>
          <pc:docMk/>
          <pc:sldMk cId="2529338794" sldId="289"/>
        </pc:sldMkLst>
      </pc:sldChg>
      <pc:sldChg chg="del">
        <pc:chgData name="Damon Robinson" userId="1f5197fbe5ea308e" providerId="LiveId" clId="{1ED96CFD-17D5-483C-9EB5-15E5CB41CC49}" dt="2024-04-18T00:45:41.329" v="0" actId="47"/>
        <pc:sldMkLst>
          <pc:docMk/>
          <pc:sldMk cId="1265939620" sldId="290"/>
        </pc:sldMkLst>
      </pc:sldChg>
      <pc:sldChg chg="del">
        <pc:chgData name="Damon Robinson" userId="1f5197fbe5ea308e" providerId="LiveId" clId="{1ED96CFD-17D5-483C-9EB5-15E5CB41CC49}" dt="2024-04-18T00:45:42.521" v="1" actId="47"/>
        <pc:sldMkLst>
          <pc:docMk/>
          <pc:sldMk cId="2652102883" sldId="291"/>
        </pc:sldMkLst>
      </pc:sldChg>
      <pc:sldChg chg="del">
        <pc:chgData name="Damon Robinson" userId="1f5197fbe5ea308e" providerId="LiveId" clId="{1ED96CFD-17D5-483C-9EB5-15E5CB41CC49}" dt="2024-04-18T00:45:43.397" v="2" actId="47"/>
        <pc:sldMkLst>
          <pc:docMk/>
          <pc:sldMk cId="853261029" sldId="294"/>
        </pc:sldMkLst>
      </pc:sldChg>
      <pc:sldChg chg="del">
        <pc:chgData name="Damon Robinson" userId="1f5197fbe5ea308e" providerId="LiveId" clId="{1ED96CFD-17D5-483C-9EB5-15E5CB41CC49}" dt="2024-04-18T00:45:47.131" v="4" actId="47"/>
        <pc:sldMkLst>
          <pc:docMk/>
          <pc:sldMk cId="1609673525" sldId="296"/>
        </pc:sldMkLst>
      </pc:sldChg>
      <pc:sldChg chg="del">
        <pc:chgData name="Damon Robinson" userId="1f5197fbe5ea308e" providerId="LiveId" clId="{1ED96CFD-17D5-483C-9EB5-15E5CB41CC49}" dt="2024-04-18T00:45:50.920" v="7" actId="47"/>
        <pc:sldMkLst>
          <pc:docMk/>
          <pc:sldMk cId="1065973906" sldId="300"/>
        </pc:sldMkLst>
      </pc:sldChg>
      <pc:sldChg chg="del">
        <pc:chgData name="Damon Robinson" userId="1f5197fbe5ea308e" providerId="LiveId" clId="{1ED96CFD-17D5-483C-9EB5-15E5CB41CC49}" dt="2024-04-18T00:45:52.698" v="9" actId="47"/>
        <pc:sldMkLst>
          <pc:docMk/>
          <pc:sldMk cId="1784523439" sldId="301"/>
        </pc:sldMkLst>
      </pc:sldChg>
      <pc:sldChg chg="del">
        <pc:chgData name="Damon Robinson" userId="1f5197fbe5ea308e" providerId="LiveId" clId="{1ED96CFD-17D5-483C-9EB5-15E5CB41CC49}" dt="2024-04-18T00:45:47.990" v="5" actId="47"/>
        <pc:sldMkLst>
          <pc:docMk/>
          <pc:sldMk cId="2950155793" sldId="302"/>
        </pc:sldMkLst>
      </pc:sldChg>
      <pc:sldChg chg="del">
        <pc:chgData name="Damon Robinson" userId="1f5197fbe5ea308e" providerId="LiveId" clId="{1ED96CFD-17D5-483C-9EB5-15E5CB41CC49}" dt="2024-04-18T00:45:45.391" v="3" actId="47"/>
        <pc:sldMkLst>
          <pc:docMk/>
          <pc:sldMk cId="801282254" sldId="303"/>
        </pc:sldMkLst>
      </pc:sldChg>
      <pc:sldChg chg="del">
        <pc:chgData name="Damon Robinson" userId="1f5197fbe5ea308e" providerId="LiveId" clId="{1ED96CFD-17D5-483C-9EB5-15E5CB41CC49}" dt="2024-04-18T00:45:53.248" v="10" actId="47"/>
        <pc:sldMkLst>
          <pc:docMk/>
          <pc:sldMk cId="2380661583" sldId="305"/>
        </pc:sldMkLst>
      </pc:sldChg>
      <pc:sldMasterChg chg="delSldLayout">
        <pc:chgData name="Damon Robinson" userId="1f5197fbe5ea308e" providerId="LiveId" clId="{1ED96CFD-17D5-483C-9EB5-15E5CB41CC49}" dt="2024-04-18T00:45:55.007" v="12" actId="47"/>
        <pc:sldMasterMkLst>
          <pc:docMk/>
          <pc:sldMasterMk cId="817292396" sldId="2147483677"/>
        </pc:sldMasterMkLst>
        <pc:sldLayoutChg chg="del">
          <pc:chgData name="Damon Robinson" userId="1f5197fbe5ea308e" providerId="LiveId" clId="{1ED96CFD-17D5-483C-9EB5-15E5CB41CC49}" dt="2024-04-18T00:45:50.404" v="6" actId="47"/>
          <pc:sldLayoutMkLst>
            <pc:docMk/>
            <pc:sldMasterMk cId="817292396" sldId="2147483677"/>
            <pc:sldLayoutMk cId="952413200" sldId="2147483695"/>
          </pc:sldLayoutMkLst>
        </pc:sldLayoutChg>
        <pc:sldLayoutChg chg="del">
          <pc:chgData name="Damon Robinson" userId="1f5197fbe5ea308e" providerId="LiveId" clId="{1ED96CFD-17D5-483C-9EB5-15E5CB41CC49}" dt="2024-04-18T00:45:53.248" v="10" actId="47"/>
          <pc:sldLayoutMkLst>
            <pc:docMk/>
            <pc:sldMasterMk cId="817292396" sldId="2147483677"/>
            <pc:sldLayoutMk cId="1285750666" sldId="2147483696"/>
          </pc:sldLayoutMkLst>
        </pc:sldLayoutChg>
        <pc:sldLayoutChg chg="del">
          <pc:chgData name="Damon Robinson" userId="1f5197fbe5ea308e" providerId="LiveId" clId="{1ED96CFD-17D5-483C-9EB5-15E5CB41CC49}" dt="2024-04-18T00:45:53.882" v="11" actId="47"/>
          <pc:sldLayoutMkLst>
            <pc:docMk/>
            <pc:sldMasterMk cId="817292396" sldId="2147483677"/>
            <pc:sldLayoutMk cId="1685150283" sldId="2147483697"/>
          </pc:sldLayoutMkLst>
        </pc:sldLayoutChg>
        <pc:sldLayoutChg chg="del">
          <pc:chgData name="Damon Robinson" userId="1f5197fbe5ea308e" providerId="LiveId" clId="{1ED96CFD-17D5-483C-9EB5-15E5CB41CC49}" dt="2024-04-18T00:45:55.007" v="12" actId="47"/>
          <pc:sldLayoutMkLst>
            <pc:docMk/>
            <pc:sldMasterMk cId="817292396" sldId="2147483677"/>
            <pc:sldLayoutMk cId="2233214280" sldId="214748369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8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2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013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93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949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7583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280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804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05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345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1551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5CDD1-B5BC-5B80-B698-98FD993CF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5C87C241-1A08-0A2A-D69E-E782EB540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FA0AD626-CA02-12BD-7986-CF9E30FFA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35615565-FFBF-41F6-3A70-5753F85E0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4CEDF4-2975-CD3E-CF29-7C5D09146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E0CAE312-4A26-512C-8480-BC085D3C1BE6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8A39934E-A3A7-F023-C5D6-D6EA8E62613B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104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280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883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744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938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885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6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148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92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73" r:id="rId18"/>
    <p:sldLayoutId id="2147483674" r:id="rId19"/>
    <p:sldLayoutId id="2147483676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425" y="164729"/>
            <a:ext cx="10045149" cy="787309"/>
          </a:xfrm>
        </p:spPr>
        <p:txBody>
          <a:bodyPr/>
          <a:lstStyle/>
          <a:p>
            <a:r>
              <a:rPr lang="en-US" dirty="0"/>
              <a:t>Vulnerable Regions: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25420C-4759-0B20-1BC5-1D2BDFA5310F}"/>
              </a:ext>
            </a:extLst>
          </p:cNvPr>
          <p:cNvSpPr txBox="1">
            <a:spLocks/>
          </p:cNvSpPr>
          <p:nvPr/>
        </p:nvSpPr>
        <p:spPr>
          <a:xfrm>
            <a:off x="1989067" y="905690"/>
            <a:ext cx="8791575" cy="4273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areas are more affected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2E3A7-5B25-F2E1-0050-30B660F4BF20}"/>
              </a:ext>
            </a:extLst>
          </p:cNvPr>
          <p:cNvSpPr txBox="1"/>
          <p:nvPr/>
        </p:nvSpPr>
        <p:spPr>
          <a:xfrm>
            <a:off x="1989067" y="1265283"/>
            <a:ext cx="7739268" cy="103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According to the International Rescue Committee, the top 10 vulnerable regions suffering humanitarian crises are dealing with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various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combinations of climate change, economic turmoil, and political conflict.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B2561A-55BF-7D0E-89A0-5B94CA4827B7}"/>
              </a:ext>
            </a:extLst>
          </p:cNvPr>
          <p:cNvSpPr txBox="1">
            <a:spLocks/>
          </p:cNvSpPr>
          <p:nvPr/>
        </p:nvSpPr>
        <p:spPr>
          <a:xfrm>
            <a:off x="1989067" y="4760767"/>
            <a:ext cx="9288534" cy="1192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-drought				 - political problems</a:t>
            </a:r>
            <a:endParaRPr lang="en-US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country-wide famine			 - increased military confrontation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non-potable Drinking water		- 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flooding</a:t>
            </a:r>
            <a:endParaRPr lang="en-US" sz="1800" kern="100" dirty="0">
              <a:solidFill>
                <a:schemeClr val="tx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Earthquake				- Multiple diseases			 </a:t>
            </a:r>
            <a:endParaRPr lang="en-US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</a:pPr>
            <a:r>
              <a:rPr lang="en-US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		</a:t>
            </a:r>
          </a:p>
          <a:p>
            <a:pPr marL="285750" marR="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066" y="4269146"/>
            <a:ext cx="7739268" cy="427382"/>
          </a:xfrm>
        </p:spPr>
        <p:txBody>
          <a:bodyPr>
            <a:noAutofit/>
          </a:bodyPr>
          <a:lstStyle/>
          <a:p>
            <a:r>
              <a:rPr lang="en-US" dirty="0"/>
              <a:t>concerning Climate decisions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125420C-4759-0B20-1BC5-1D2BDFA5310F}"/>
              </a:ext>
            </a:extLst>
          </p:cNvPr>
          <p:cNvSpPr txBox="1">
            <a:spLocks/>
          </p:cNvSpPr>
          <p:nvPr/>
        </p:nvSpPr>
        <p:spPr>
          <a:xfrm>
            <a:off x="1989066" y="2461597"/>
            <a:ext cx="8791575" cy="42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Determining countries of concern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22E3A7-5B25-F2E1-0050-30B660F4BF20}"/>
              </a:ext>
            </a:extLst>
          </p:cNvPr>
          <p:cNvSpPr txBox="1"/>
          <p:nvPr/>
        </p:nvSpPr>
        <p:spPr>
          <a:xfrm>
            <a:off x="1989066" y="2936751"/>
            <a:ext cx="7739268" cy="103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deciding countries of concern for climate disaster it is necessary to determine which countries are most likely to be affected in the event of a climate disaster with no chance of recovery.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425" y="164729"/>
            <a:ext cx="10045149" cy="787309"/>
          </a:xfrm>
        </p:spPr>
        <p:txBody>
          <a:bodyPr/>
          <a:lstStyle/>
          <a:p>
            <a:r>
              <a:rPr lang="en-US" dirty="0"/>
              <a:t>Vulnerable Regions: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8B2561A-55BF-7D0E-89A0-5B94CA4827B7}"/>
              </a:ext>
            </a:extLst>
          </p:cNvPr>
          <p:cNvSpPr txBox="1">
            <a:spLocks/>
          </p:cNvSpPr>
          <p:nvPr/>
        </p:nvSpPr>
        <p:spPr>
          <a:xfrm>
            <a:off x="1989067" y="2734925"/>
            <a:ext cx="9606585" cy="3791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sz="1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10. </a:t>
            </a:r>
            <a:r>
              <a:rPr lang="en-US" sz="17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Ukraine</a:t>
            </a:r>
            <a:r>
              <a:rPr lang="en-US" sz="1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		9. </a:t>
            </a:r>
            <a:r>
              <a:rPr lang="en-US" sz="17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Haiti</a:t>
            </a:r>
            <a:r>
              <a:rPr lang="en-US" sz="1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				8. </a:t>
            </a:r>
            <a:r>
              <a:rPr lang="en-US" sz="17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Burkina Faso</a:t>
            </a:r>
            <a:r>
              <a:rPr lang="en-US" sz="1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sz="145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Ukraine war 		climate change 			armed group seizing land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5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Russian missile strikes</a:t>
            </a:r>
            <a:r>
              <a:rPr lang="en-US" sz="145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political instability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5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mass displacement crisis 	Gang violence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sz="12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sz="1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 </a:t>
            </a:r>
            <a:r>
              <a:rPr lang="en-US" sz="17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South Sudan</a:t>
            </a:r>
            <a:r>
              <a:rPr lang="en-US" sz="1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en-US" sz="1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</a:t>
            </a:r>
            <a:r>
              <a:rPr lang="en-US" sz="17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Syria</a:t>
            </a:r>
            <a:r>
              <a:rPr lang="en-US" sz="1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				5. </a:t>
            </a:r>
            <a:r>
              <a:rPr lang="en-US" sz="17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Yemen</a:t>
            </a:r>
            <a:r>
              <a:rPr lang="en-US" sz="1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sz="145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climate disasters		decade long war			8-year conflict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5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Floods			destroyed health care system	armed groups VS Governments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sz="145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years of civil war		increased POVERTY </a:t>
            </a:r>
            <a:r>
              <a:rPr lang="en-US" sz="145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&amp; </a:t>
            </a:r>
            <a:r>
              <a:rPr lang="en-US" sz="145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food prices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</a:pPr>
            <a:endParaRPr lang="en-US" sz="1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sz="1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</a:t>
            </a:r>
            <a:r>
              <a:rPr lang="en-US" sz="17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D. R. of Congo</a:t>
            </a:r>
            <a:r>
              <a:rPr lang="en-US" sz="1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	3. </a:t>
            </a:r>
            <a:r>
              <a:rPr lang="en-US" sz="17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Afghanistan			2</a:t>
            </a:r>
            <a:r>
              <a:rPr lang="en-US" sz="1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7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Ethiopia</a:t>
            </a:r>
            <a:endParaRPr lang="en-US" sz="17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major disease &amp; outbreaks 	economic collapse with Taliban 	6</a:t>
            </a:r>
            <a:r>
              <a:rPr lang="en-US" sz="1400" kern="100" baseline="300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consecutive drought season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sz="1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decades-long conflict</a:t>
            </a:r>
            <a:r>
              <a:rPr lang="en-US" sz="145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		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sz="1200" b="1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	</a:t>
            </a:r>
            <a:r>
              <a:rPr lang="en-US" sz="17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Somalia: </a:t>
            </a:r>
          </a:p>
          <a:p>
            <a:pPr marR="0">
              <a:lnSpc>
                <a:spcPct val="100000"/>
              </a:lnSpc>
              <a:spcBef>
                <a:spcPts val="0"/>
              </a:spcBef>
            </a:pPr>
            <a:r>
              <a:rPr lang="en-US" sz="1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	</a:t>
            </a:r>
            <a:r>
              <a:rPr lang="en-US" sz="145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Human-caused climate change </a:t>
            </a:r>
          </a:p>
          <a:p>
            <a:pPr marR="0">
              <a:lnSpc>
                <a:spcPct val="100000"/>
              </a:lnSpc>
              <a:spcBef>
                <a:spcPts val="0"/>
              </a:spcBef>
            </a:pPr>
            <a:r>
              <a:rPr lang="en-US" sz="145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	</a:t>
            </a:r>
            <a:r>
              <a:rPr lang="en-US" sz="145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increased frequency and severity of droughts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 txBox="1">
            <a:spLocks/>
          </p:cNvSpPr>
          <p:nvPr/>
        </p:nvSpPr>
        <p:spPr>
          <a:xfrm>
            <a:off x="1989067" y="2307543"/>
            <a:ext cx="7739268" cy="427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COUNTRIES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DC2FD21-621C-5CCD-9ECB-C52D90018A27}"/>
              </a:ext>
            </a:extLst>
          </p:cNvPr>
          <p:cNvSpPr txBox="1">
            <a:spLocks/>
          </p:cNvSpPr>
          <p:nvPr/>
        </p:nvSpPr>
        <p:spPr>
          <a:xfrm>
            <a:off x="1989067" y="905690"/>
            <a:ext cx="8791575" cy="4273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areas are more affected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22E3A7-5B25-F2E1-0050-30B660F4BF20}"/>
              </a:ext>
            </a:extLst>
          </p:cNvPr>
          <p:cNvSpPr txBox="1"/>
          <p:nvPr/>
        </p:nvSpPr>
        <p:spPr>
          <a:xfrm>
            <a:off x="1989067" y="1327346"/>
            <a:ext cx="7739268" cy="103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the IRC’s top 10 humanitarian list, 7 of those countries are also presently being tracked by the Notre Dame Global Adaptation Initiative to help counter the affects and future risk of climate change.</a:t>
            </a:r>
          </a:p>
        </p:txBody>
      </p:sp>
    </p:spTree>
    <p:extLst>
      <p:ext uri="{BB962C8B-B14F-4D97-AF65-F5344CB8AC3E}">
        <p14:creationId xmlns:p14="http://schemas.microsoft.com/office/powerpoint/2010/main" val="267454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425" y="164729"/>
            <a:ext cx="10045149" cy="787309"/>
          </a:xfrm>
        </p:spPr>
        <p:txBody>
          <a:bodyPr/>
          <a:lstStyle/>
          <a:p>
            <a:r>
              <a:rPr lang="en-US" dirty="0"/>
              <a:t>Vulnerable Regions: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8337" y="2610798"/>
            <a:ext cx="7739268" cy="427382"/>
          </a:xfrm>
        </p:spPr>
        <p:txBody>
          <a:bodyPr>
            <a:noAutofit/>
          </a:bodyPr>
          <a:lstStyle/>
          <a:p>
            <a:r>
              <a:rPr lang="en-US" dirty="0"/>
              <a:t>COUNTRIES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25420C-4759-0B20-1BC5-1D2BDFA5310F}"/>
              </a:ext>
            </a:extLst>
          </p:cNvPr>
          <p:cNvSpPr txBox="1">
            <a:spLocks/>
          </p:cNvSpPr>
          <p:nvPr/>
        </p:nvSpPr>
        <p:spPr>
          <a:xfrm>
            <a:off x="1989067" y="977314"/>
            <a:ext cx="8791575" cy="4273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areas are most affected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B2561A-55BF-7D0E-89A0-5B94CA4827B7}"/>
              </a:ext>
            </a:extLst>
          </p:cNvPr>
          <p:cNvSpPr txBox="1">
            <a:spLocks/>
          </p:cNvSpPr>
          <p:nvPr/>
        </p:nvSpPr>
        <p:spPr>
          <a:xfrm>
            <a:off x="2108337" y="3063456"/>
            <a:ext cx="9606585" cy="2888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sz="16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 </a:t>
            </a:r>
            <a:r>
              <a:rPr lang="en-US" sz="16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South Sudan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          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</a:t>
            </a:r>
            <a:r>
              <a:rPr lang="en-US" sz="16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Syria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			5. </a:t>
            </a:r>
            <a:r>
              <a:rPr lang="en-US" sz="16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Yemen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Floods &amp; climate disasters	            destroyed health care system	armed groups vs government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Food Vulnerability - 3</a:t>
            </a:r>
            <a:r>
              <a:rPr lang="en-US" sz="1300" baseline="300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rd</a:t>
            </a:r>
            <a:r>
              <a:rPr lang="en-US" sz="13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worst</a:t>
            </a:r>
            <a:r>
              <a:rPr lang="en-US" sz="13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            </a:t>
            </a:r>
            <a:r>
              <a:rPr lang="en-US" sz="13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Water Vulnerability – 2</a:t>
            </a:r>
            <a:r>
              <a:rPr lang="en-US" sz="1300" baseline="300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nd</a:t>
            </a:r>
            <a:r>
              <a:rPr lang="en-US" sz="13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worst 	</a:t>
            </a:r>
            <a:r>
              <a:rPr lang="en-US" sz="13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Water Vulnerability – 5</a:t>
            </a:r>
            <a:r>
              <a:rPr lang="en-US" sz="1300" kern="100" baseline="300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</a:t>
            </a:r>
            <a:r>
              <a:rPr lang="en-US" sz="13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worst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Water Vulnerability – 2</a:t>
            </a:r>
            <a:r>
              <a:rPr lang="en-US" sz="1300" baseline="300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nd</a:t>
            </a:r>
            <a:r>
              <a:rPr lang="en-US" sz="13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worst </a:t>
            </a:r>
            <a:r>
              <a:rPr lang="en-US" sz="145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sz="1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</a:t>
            </a:r>
            <a:r>
              <a:rPr lang="en-US" sz="17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D. R. of Congo</a:t>
            </a:r>
            <a:r>
              <a:rPr lang="en-US" sz="1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        </a:t>
            </a:r>
            <a:r>
              <a:rPr lang="en-US" sz="1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</a:t>
            </a:r>
            <a:r>
              <a:rPr lang="en-US" sz="17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Afghanistan		2</a:t>
            </a:r>
            <a:r>
              <a:rPr lang="en-US" sz="1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7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Ethiopia</a:t>
            </a:r>
            <a:endParaRPr lang="en-US" sz="17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Major disease &amp; outbreaks	           economic collapse		6 consecutive drought seasons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 Vulnerability - 2</a:t>
            </a:r>
            <a:r>
              <a:rPr lang="en-US" sz="1200" baseline="300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worst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health Vulnerability – 4</a:t>
            </a:r>
            <a:r>
              <a:rPr lang="en-US" sz="1200" baseline="300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</a:t>
            </a:r>
            <a:r>
              <a:rPr lang="en-US" sz="12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worst 	health Vulnerability – 4</a:t>
            </a:r>
            <a:r>
              <a:rPr lang="en-US" sz="1200" baseline="300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</a:t>
            </a:r>
            <a:r>
              <a:rPr lang="en-US" sz="12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worst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Water Vulnerability – 2</a:t>
            </a:r>
            <a:r>
              <a:rPr lang="en-US" sz="1200" baseline="300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worst </a:t>
            </a:r>
            <a:r>
              <a:rPr lang="en-US" sz="145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		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sz="1200" b="1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	         </a:t>
            </a:r>
            <a:r>
              <a:rPr lang="en-US" sz="17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Somalia: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3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	        human-caused climate change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3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Food Vulnerability - 2</a:t>
            </a:r>
            <a:r>
              <a:rPr lang="en-US" sz="1300" baseline="300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nd</a:t>
            </a:r>
            <a:r>
              <a:rPr lang="en-US" sz="13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worst</a:t>
            </a:r>
            <a:r>
              <a:rPr lang="en-US" sz="13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	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	</a:t>
            </a:r>
            <a:r>
              <a:rPr lang="en-US" sz="13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				         overall Vulnerability – worst </a:t>
            </a:r>
            <a:endParaRPr lang="en-US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D240CD4-E050-6814-3FE3-4E7B0AC5F887}"/>
              </a:ext>
            </a:extLst>
          </p:cNvPr>
          <p:cNvSpPr txBox="1">
            <a:spLocks/>
          </p:cNvSpPr>
          <p:nvPr/>
        </p:nvSpPr>
        <p:spPr>
          <a:xfrm>
            <a:off x="1989067" y="1378302"/>
            <a:ext cx="9024731" cy="1116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According to the ND Gain’s rankings for food, health, water, and overall vulnerability 7 of the IRC’s focus countries occupy over 40% of the ND Gain’s bottom 5 rankings across the 4 categories.</a:t>
            </a: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1452</TotalTime>
  <Words>544</Words>
  <Application>Microsoft Office PowerPoint</Application>
  <PresentationFormat>Widescreen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Tw Cen MT</vt:lpstr>
      <vt:lpstr>Circuit</vt:lpstr>
      <vt:lpstr>Vulnerable Regions:</vt:lpstr>
      <vt:lpstr>Vulnerable Regions:</vt:lpstr>
      <vt:lpstr>Vulnerable Regions: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Global Climate Change</dc:title>
  <dc:creator>Linet Osoro</dc:creator>
  <cp:lastModifiedBy>Damon Robinson</cp:lastModifiedBy>
  <cp:revision>4</cp:revision>
  <dcterms:created xsi:type="dcterms:W3CDTF">2024-04-11T03:58:47Z</dcterms:created>
  <dcterms:modified xsi:type="dcterms:W3CDTF">2024-04-18T00:46:00Z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