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4"/>
  </p:sldMasterIdLst>
  <p:notesMasterIdLst>
    <p:notesMasterId r:id="rId24"/>
  </p:notesMasterIdLst>
  <p:handoutMasterIdLst>
    <p:handoutMasterId r:id="rId25"/>
  </p:handoutMasterIdLst>
  <p:sldIdLst>
    <p:sldId id="256" r:id="rId5"/>
    <p:sldId id="300" r:id="rId6"/>
    <p:sldId id="257" r:id="rId7"/>
    <p:sldId id="310" r:id="rId8"/>
    <p:sldId id="306" r:id="rId9"/>
    <p:sldId id="301" r:id="rId10"/>
    <p:sldId id="305" r:id="rId11"/>
    <p:sldId id="288" r:id="rId12"/>
    <p:sldId id="289" r:id="rId13"/>
    <p:sldId id="311" r:id="rId14"/>
    <p:sldId id="290" r:id="rId15"/>
    <p:sldId id="291" r:id="rId16"/>
    <p:sldId id="294" r:id="rId17"/>
    <p:sldId id="303" r:id="rId18"/>
    <p:sldId id="307" r:id="rId19"/>
    <p:sldId id="308" r:id="rId20"/>
    <p:sldId id="309" r:id="rId21"/>
    <p:sldId id="302" r:id="rId22"/>
    <p:sldId id="29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EABE5CF-CB3B-45CB-8A6C-4BE38E42D67E}">
          <p14:sldIdLst>
            <p14:sldId id="256"/>
            <p14:sldId id="300"/>
            <p14:sldId id="257"/>
            <p14:sldId id="310"/>
            <p14:sldId id="306"/>
            <p14:sldId id="301"/>
            <p14:sldId id="305"/>
            <p14:sldId id="288"/>
            <p14:sldId id="289"/>
            <p14:sldId id="311"/>
            <p14:sldId id="290"/>
            <p14:sldId id="291"/>
            <p14:sldId id="294"/>
            <p14:sldId id="303"/>
            <p14:sldId id="307"/>
            <p14:sldId id="308"/>
            <p14:sldId id="309"/>
            <p14:sldId id="302"/>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68247" autoAdjust="0"/>
  </p:normalViewPr>
  <p:slideViewPr>
    <p:cSldViewPr snapToGrid="0">
      <p:cViewPr varScale="1">
        <p:scale>
          <a:sx n="64" d="100"/>
          <a:sy n="64" d="100"/>
        </p:scale>
        <p:origin x="90" y="2040"/>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FD41BA-F5A8-4062-BF88-8205DD646237}"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42028818-6F1B-4F56-B0C9-8EAAEA2E33A9}">
      <dgm:prSet/>
      <dgm:spPr/>
      <dgm:t>
        <a:bodyPr/>
        <a:lstStyle/>
        <a:p>
          <a:r>
            <a:rPr lang="en-US" dirty="0"/>
            <a:t>Damon Robinson</a:t>
          </a:r>
        </a:p>
      </dgm:t>
    </dgm:pt>
    <dgm:pt modelId="{E6EFF720-85EF-4F2A-8485-B223FB9F6E31}" type="parTrans" cxnId="{B434C56A-4B87-456C-90A9-A2A3BBB02375}">
      <dgm:prSet/>
      <dgm:spPr/>
      <dgm:t>
        <a:bodyPr/>
        <a:lstStyle/>
        <a:p>
          <a:endParaRPr lang="en-US"/>
        </a:p>
      </dgm:t>
    </dgm:pt>
    <dgm:pt modelId="{F6EC8017-939E-45E9-90F2-1265E6B3C0FC}" type="sibTrans" cxnId="{B434C56A-4B87-456C-90A9-A2A3BBB02375}">
      <dgm:prSet/>
      <dgm:spPr/>
      <dgm:t>
        <a:bodyPr/>
        <a:lstStyle/>
        <a:p>
          <a:endParaRPr lang="en-US"/>
        </a:p>
      </dgm:t>
    </dgm:pt>
    <dgm:pt modelId="{C1E9C5E5-2FFA-4B49-8A8A-F4753B785B2E}">
      <dgm:prSet/>
      <dgm:spPr/>
      <dgm:t>
        <a:bodyPr/>
        <a:lstStyle/>
        <a:p>
          <a:r>
            <a:rPr lang="en-US"/>
            <a:t>Jennifer Savage</a:t>
          </a:r>
        </a:p>
      </dgm:t>
    </dgm:pt>
    <dgm:pt modelId="{B335148E-5C44-487B-B17C-8FE85146BED7}" type="parTrans" cxnId="{CFDA59F8-78CF-40B0-A56C-B5FF413F3023}">
      <dgm:prSet/>
      <dgm:spPr/>
      <dgm:t>
        <a:bodyPr/>
        <a:lstStyle/>
        <a:p>
          <a:endParaRPr lang="en-US"/>
        </a:p>
      </dgm:t>
    </dgm:pt>
    <dgm:pt modelId="{7D4EB146-98F2-44B5-9EF4-B99876A5EB28}" type="sibTrans" cxnId="{CFDA59F8-78CF-40B0-A56C-B5FF413F3023}">
      <dgm:prSet/>
      <dgm:spPr/>
      <dgm:t>
        <a:bodyPr/>
        <a:lstStyle/>
        <a:p>
          <a:endParaRPr lang="en-US"/>
        </a:p>
      </dgm:t>
    </dgm:pt>
    <dgm:pt modelId="{BFC52524-CFD1-436E-931B-A1917DFDBD29}">
      <dgm:prSet/>
      <dgm:spPr/>
      <dgm:t>
        <a:bodyPr/>
        <a:lstStyle/>
        <a:p>
          <a:r>
            <a:rPr lang="en-US"/>
            <a:t>Jesse Reed</a:t>
          </a:r>
        </a:p>
      </dgm:t>
    </dgm:pt>
    <dgm:pt modelId="{B9E08D76-AC29-4794-9CE0-DCEBE1A52F43}" type="parTrans" cxnId="{3921ED28-5678-49C5-92B6-DCECDB31FFCF}">
      <dgm:prSet/>
      <dgm:spPr/>
      <dgm:t>
        <a:bodyPr/>
        <a:lstStyle/>
        <a:p>
          <a:endParaRPr lang="en-US"/>
        </a:p>
      </dgm:t>
    </dgm:pt>
    <dgm:pt modelId="{4D83BD48-302D-4A3C-AECB-7F06D16C75E8}" type="sibTrans" cxnId="{3921ED28-5678-49C5-92B6-DCECDB31FFCF}">
      <dgm:prSet/>
      <dgm:spPr/>
      <dgm:t>
        <a:bodyPr/>
        <a:lstStyle/>
        <a:p>
          <a:endParaRPr lang="en-US"/>
        </a:p>
      </dgm:t>
    </dgm:pt>
    <dgm:pt modelId="{4CC2B53A-0168-4F03-8E30-BF90DE0C2A4E}">
      <dgm:prSet/>
      <dgm:spPr/>
      <dgm:t>
        <a:bodyPr/>
        <a:lstStyle/>
        <a:p>
          <a:r>
            <a:rPr lang="en-US" dirty="0"/>
            <a:t>Linet Osoro </a:t>
          </a:r>
        </a:p>
      </dgm:t>
    </dgm:pt>
    <dgm:pt modelId="{F1168931-CCC7-4B04-92FC-AAC7AFC0A0A8}" type="parTrans" cxnId="{B798E91B-F810-4EDE-A927-0EA17EF04E06}">
      <dgm:prSet/>
      <dgm:spPr/>
      <dgm:t>
        <a:bodyPr/>
        <a:lstStyle/>
        <a:p>
          <a:endParaRPr lang="en-US"/>
        </a:p>
      </dgm:t>
    </dgm:pt>
    <dgm:pt modelId="{22427E56-C5B4-4076-8648-F0730A6A12CE}" type="sibTrans" cxnId="{B798E91B-F810-4EDE-A927-0EA17EF04E06}">
      <dgm:prSet/>
      <dgm:spPr/>
      <dgm:t>
        <a:bodyPr/>
        <a:lstStyle/>
        <a:p>
          <a:endParaRPr lang="en-US"/>
        </a:p>
      </dgm:t>
    </dgm:pt>
    <dgm:pt modelId="{675C0FD2-1B70-4790-AEB2-000A31569F0F}" type="pres">
      <dgm:prSet presAssocID="{13FD41BA-F5A8-4062-BF88-8205DD646237}" presName="linear" presStyleCnt="0">
        <dgm:presLayoutVars>
          <dgm:animLvl val="lvl"/>
          <dgm:resizeHandles val="exact"/>
        </dgm:presLayoutVars>
      </dgm:prSet>
      <dgm:spPr/>
    </dgm:pt>
    <dgm:pt modelId="{D5BE9BD5-DF76-4EC6-BE31-B53A87E06586}" type="pres">
      <dgm:prSet presAssocID="{42028818-6F1B-4F56-B0C9-8EAAEA2E33A9}" presName="parentText" presStyleLbl="node1" presStyleIdx="0" presStyleCnt="4">
        <dgm:presLayoutVars>
          <dgm:chMax val="0"/>
          <dgm:bulletEnabled val="1"/>
        </dgm:presLayoutVars>
      </dgm:prSet>
      <dgm:spPr/>
    </dgm:pt>
    <dgm:pt modelId="{5BCCF8ED-95BE-4C06-BEAC-1D51269E3491}" type="pres">
      <dgm:prSet presAssocID="{F6EC8017-939E-45E9-90F2-1265E6B3C0FC}" presName="spacer" presStyleCnt="0"/>
      <dgm:spPr/>
    </dgm:pt>
    <dgm:pt modelId="{699FEF3B-7A80-4CF2-B39A-81FE99742D99}" type="pres">
      <dgm:prSet presAssocID="{C1E9C5E5-2FFA-4B49-8A8A-F4753B785B2E}" presName="parentText" presStyleLbl="node1" presStyleIdx="1" presStyleCnt="4">
        <dgm:presLayoutVars>
          <dgm:chMax val="0"/>
          <dgm:bulletEnabled val="1"/>
        </dgm:presLayoutVars>
      </dgm:prSet>
      <dgm:spPr/>
    </dgm:pt>
    <dgm:pt modelId="{8D9C2BD9-0B9F-4923-AD1C-073FC8738B8B}" type="pres">
      <dgm:prSet presAssocID="{7D4EB146-98F2-44B5-9EF4-B99876A5EB28}" presName="spacer" presStyleCnt="0"/>
      <dgm:spPr/>
    </dgm:pt>
    <dgm:pt modelId="{80F199A0-6C85-4298-BC02-F3EFF455F2C2}" type="pres">
      <dgm:prSet presAssocID="{BFC52524-CFD1-436E-931B-A1917DFDBD29}" presName="parentText" presStyleLbl="node1" presStyleIdx="2" presStyleCnt="4">
        <dgm:presLayoutVars>
          <dgm:chMax val="0"/>
          <dgm:bulletEnabled val="1"/>
        </dgm:presLayoutVars>
      </dgm:prSet>
      <dgm:spPr/>
    </dgm:pt>
    <dgm:pt modelId="{25B6CEB4-7650-49E2-96E7-A495CB157A09}" type="pres">
      <dgm:prSet presAssocID="{4D83BD48-302D-4A3C-AECB-7F06D16C75E8}" presName="spacer" presStyleCnt="0"/>
      <dgm:spPr/>
    </dgm:pt>
    <dgm:pt modelId="{7679DCEA-9645-4FFB-B988-25198BAC4252}" type="pres">
      <dgm:prSet presAssocID="{4CC2B53A-0168-4F03-8E30-BF90DE0C2A4E}" presName="parentText" presStyleLbl="node1" presStyleIdx="3" presStyleCnt="4">
        <dgm:presLayoutVars>
          <dgm:chMax val="0"/>
          <dgm:bulletEnabled val="1"/>
        </dgm:presLayoutVars>
      </dgm:prSet>
      <dgm:spPr/>
    </dgm:pt>
  </dgm:ptLst>
  <dgm:cxnLst>
    <dgm:cxn modelId="{340EB601-4AA2-4085-941E-C645A206E240}" type="presOf" srcId="{BFC52524-CFD1-436E-931B-A1917DFDBD29}" destId="{80F199A0-6C85-4298-BC02-F3EFF455F2C2}" srcOrd="0" destOrd="0" presId="urn:microsoft.com/office/officeart/2005/8/layout/vList2"/>
    <dgm:cxn modelId="{B798E91B-F810-4EDE-A927-0EA17EF04E06}" srcId="{13FD41BA-F5A8-4062-BF88-8205DD646237}" destId="{4CC2B53A-0168-4F03-8E30-BF90DE0C2A4E}" srcOrd="3" destOrd="0" parTransId="{F1168931-CCC7-4B04-92FC-AAC7AFC0A0A8}" sibTransId="{22427E56-C5B4-4076-8648-F0730A6A12CE}"/>
    <dgm:cxn modelId="{3921ED28-5678-49C5-92B6-DCECDB31FFCF}" srcId="{13FD41BA-F5A8-4062-BF88-8205DD646237}" destId="{BFC52524-CFD1-436E-931B-A1917DFDBD29}" srcOrd="2" destOrd="0" parTransId="{B9E08D76-AC29-4794-9CE0-DCEBE1A52F43}" sibTransId="{4D83BD48-302D-4A3C-AECB-7F06D16C75E8}"/>
    <dgm:cxn modelId="{1481BF45-FC63-4A63-8830-3BF99218C03B}" type="presOf" srcId="{13FD41BA-F5A8-4062-BF88-8205DD646237}" destId="{675C0FD2-1B70-4790-AEB2-000A31569F0F}" srcOrd="0" destOrd="0" presId="urn:microsoft.com/office/officeart/2005/8/layout/vList2"/>
    <dgm:cxn modelId="{B434C56A-4B87-456C-90A9-A2A3BBB02375}" srcId="{13FD41BA-F5A8-4062-BF88-8205DD646237}" destId="{42028818-6F1B-4F56-B0C9-8EAAEA2E33A9}" srcOrd="0" destOrd="0" parTransId="{E6EFF720-85EF-4F2A-8485-B223FB9F6E31}" sibTransId="{F6EC8017-939E-45E9-90F2-1265E6B3C0FC}"/>
    <dgm:cxn modelId="{1ED39054-4D48-42E0-BC21-A5E732215473}" type="presOf" srcId="{42028818-6F1B-4F56-B0C9-8EAAEA2E33A9}" destId="{D5BE9BD5-DF76-4EC6-BE31-B53A87E06586}" srcOrd="0" destOrd="0" presId="urn:microsoft.com/office/officeart/2005/8/layout/vList2"/>
    <dgm:cxn modelId="{616893A4-DE11-4CAF-A565-C136599CC0AC}" type="presOf" srcId="{C1E9C5E5-2FFA-4B49-8A8A-F4753B785B2E}" destId="{699FEF3B-7A80-4CF2-B39A-81FE99742D99}" srcOrd="0" destOrd="0" presId="urn:microsoft.com/office/officeart/2005/8/layout/vList2"/>
    <dgm:cxn modelId="{AF640DC9-6BE2-4231-B8BB-476C28E0E61B}" type="presOf" srcId="{4CC2B53A-0168-4F03-8E30-BF90DE0C2A4E}" destId="{7679DCEA-9645-4FFB-B988-25198BAC4252}" srcOrd="0" destOrd="0" presId="urn:microsoft.com/office/officeart/2005/8/layout/vList2"/>
    <dgm:cxn modelId="{CFDA59F8-78CF-40B0-A56C-B5FF413F3023}" srcId="{13FD41BA-F5A8-4062-BF88-8205DD646237}" destId="{C1E9C5E5-2FFA-4B49-8A8A-F4753B785B2E}" srcOrd="1" destOrd="0" parTransId="{B335148E-5C44-487B-B17C-8FE85146BED7}" sibTransId="{7D4EB146-98F2-44B5-9EF4-B99876A5EB28}"/>
    <dgm:cxn modelId="{696398C1-21F6-44E6-A765-C123CBF2402F}" type="presParOf" srcId="{675C0FD2-1B70-4790-AEB2-000A31569F0F}" destId="{D5BE9BD5-DF76-4EC6-BE31-B53A87E06586}" srcOrd="0" destOrd="0" presId="urn:microsoft.com/office/officeart/2005/8/layout/vList2"/>
    <dgm:cxn modelId="{E7C080DD-F47B-40FE-B071-8E379AC3219A}" type="presParOf" srcId="{675C0FD2-1B70-4790-AEB2-000A31569F0F}" destId="{5BCCF8ED-95BE-4C06-BEAC-1D51269E3491}" srcOrd="1" destOrd="0" presId="urn:microsoft.com/office/officeart/2005/8/layout/vList2"/>
    <dgm:cxn modelId="{70AA5563-F05B-4DA4-BBA4-3DF49FDAAA3C}" type="presParOf" srcId="{675C0FD2-1B70-4790-AEB2-000A31569F0F}" destId="{699FEF3B-7A80-4CF2-B39A-81FE99742D99}" srcOrd="2" destOrd="0" presId="urn:microsoft.com/office/officeart/2005/8/layout/vList2"/>
    <dgm:cxn modelId="{FDE2C9B3-D90D-42A2-ACC2-E8374CC487D2}" type="presParOf" srcId="{675C0FD2-1B70-4790-AEB2-000A31569F0F}" destId="{8D9C2BD9-0B9F-4923-AD1C-073FC8738B8B}" srcOrd="3" destOrd="0" presId="urn:microsoft.com/office/officeart/2005/8/layout/vList2"/>
    <dgm:cxn modelId="{33B3B0A8-3AF6-420D-BE00-2E4999A0255B}" type="presParOf" srcId="{675C0FD2-1B70-4790-AEB2-000A31569F0F}" destId="{80F199A0-6C85-4298-BC02-F3EFF455F2C2}" srcOrd="4" destOrd="0" presId="urn:microsoft.com/office/officeart/2005/8/layout/vList2"/>
    <dgm:cxn modelId="{F9C4E26A-B058-4389-8D75-E658A5C005FF}" type="presParOf" srcId="{675C0FD2-1B70-4790-AEB2-000A31569F0F}" destId="{25B6CEB4-7650-49E2-96E7-A495CB157A09}" srcOrd="5" destOrd="0" presId="urn:microsoft.com/office/officeart/2005/8/layout/vList2"/>
    <dgm:cxn modelId="{8406F62D-0F3B-45D9-864F-60179BF174EE}" type="presParOf" srcId="{675C0FD2-1B70-4790-AEB2-000A31569F0F}" destId="{7679DCEA-9645-4FFB-B988-25198BAC425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E9BD5-DF76-4EC6-BE31-B53A87E06586}">
      <dsp:nvSpPr>
        <dsp:cNvPr id="0" name=""/>
        <dsp:cNvSpPr/>
      </dsp:nvSpPr>
      <dsp:spPr>
        <a:xfrm>
          <a:off x="0" y="29612"/>
          <a:ext cx="6692748" cy="95822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Damon Robinson</a:t>
          </a:r>
        </a:p>
      </dsp:txBody>
      <dsp:txXfrm>
        <a:off x="46777" y="76389"/>
        <a:ext cx="6599194" cy="864675"/>
      </dsp:txXfrm>
    </dsp:sp>
    <dsp:sp modelId="{699FEF3B-7A80-4CF2-B39A-81FE99742D99}">
      <dsp:nvSpPr>
        <dsp:cNvPr id="0" name=""/>
        <dsp:cNvSpPr/>
      </dsp:nvSpPr>
      <dsp:spPr>
        <a:xfrm>
          <a:off x="0" y="1108802"/>
          <a:ext cx="6692748" cy="958229"/>
        </a:xfrm>
        <a:prstGeom prst="roundRect">
          <a:avLst/>
        </a:prstGeom>
        <a:gradFill rotWithShape="0">
          <a:gsLst>
            <a:gs pos="0">
              <a:schemeClr val="accent5">
                <a:hueOff val="-1102852"/>
                <a:satOff val="-5923"/>
                <a:lumOff val="2026"/>
                <a:alphaOff val="0"/>
                <a:tint val="94000"/>
                <a:satMod val="105000"/>
                <a:lumMod val="102000"/>
              </a:schemeClr>
            </a:gs>
            <a:gs pos="100000">
              <a:schemeClr val="accent5">
                <a:hueOff val="-1102852"/>
                <a:satOff val="-5923"/>
                <a:lumOff val="20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Jennifer Savage</a:t>
          </a:r>
        </a:p>
      </dsp:txBody>
      <dsp:txXfrm>
        <a:off x="46777" y="1155579"/>
        <a:ext cx="6599194" cy="864675"/>
      </dsp:txXfrm>
    </dsp:sp>
    <dsp:sp modelId="{80F199A0-6C85-4298-BC02-F3EFF455F2C2}">
      <dsp:nvSpPr>
        <dsp:cNvPr id="0" name=""/>
        <dsp:cNvSpPr/>
      </dsp:nvSpPr>
      <dsp:spPr>
        <a:xfrm>
          <a:off x="0" y="2187992"/>
          <a:ext cx="6692748" cy="958229"/>
        </a:xfrm>
        <a:prstGeom prst="roundRect">
          <a:avLst/>
        </a:prstGeom>
        <a:gradFill rotWithShape="0">
          <a:gsLst>
            <a:gs pos="0">
              <a:schemeClr val="accent5">
                <a:hueOff val="-2205704"/>
                <a:satOff val="-11847"/>
                <a:lumOff val="4052"/>
                <a:alphaOff val="0"/>
                <a:tint val="94000"/>
                <a:satMod val="105000"/>
                <a:lumMod val="102000"/>
              </a:schemeClr>
            </a:gs>
            <a:gs pos="100000">
              <a:schemeClr val="accent5">
                <a:hueOff val="-2205704"/>
                <a:satOff val="-11847"/>
                <a:lumOff val="405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Jesse Reed</a:t>
          </a:r>
        </a:p>
      </dsp:txBody>
      <dsp:txXfrm>
        <a:off x="46777" y="2234769"/>
        <a:ext cx="6599194" cy="864675"/>
      </dsp:txXfrm>
    </dsp:sp>
    <dsp:sp modelId="{7679DCEA-9645-4FFB-B988-25198BAC4252}">
      <dsp:nvSpPr>
        <dsp:cNvPr id="0" name=""/>
        <dsp:cNvSpPr/>
      </dsp:nvSpPr>
      <dsp:spPr>
        <a:xfrm>
          <a:off x="0" y="3267182"/>
          <a:ext cx="6692748" cy="958229"/>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Linet Osoro </a:t>
          </a:r>
        </a:p>
      </dsp:txBody>
      <dsp:txXfrm>
        <a:off x="46777" y="3313959"/>
        <a:ext cx="6599194" cy="8646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4/16/2024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have a part to play in helping with combating climate change, by making the right long-term decision that will help reduce our carbon print by taking small steps like recycling, reusing or just turning the AC off in the evening and opening the windows instead.</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Adapting to Climate Change will  help us prepare to reduce the impacts on ecosystems and people's well-being. </a:t>
            </a:r>
          </a:p>
          <a:p>
            <a:endParaRPr lang="en-US" dirty="0"/>
          </a:p>
          <a:p>
            <a:r>
              <a:rPr lang="en-US" dirty="0"/>
              <a:t>Examples of adaptation include strengthening water conservation programs, upgrading stormwater systems, developing early warning systems for extreme heat events, and preparing for stronger storms through better emergency preparation and response strategies.</a:t>
            </a:r>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EPA is Environmental Protection Agency </a:t>
            </a:r>
          </a:p>
          <a:p>
            <a:r>
              <a:rPr lang="en-US" dirty="0"/>
              <a:t>We dropped the null values</a:t>
            </a:r>
          </a:p>
          <a:p>
            <a:r>
              <a:rPr lang="en-US" dirty="0"/>
              <a:t>Sorted the data to temp, emissions, </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089564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Climate change involves significant changes in average conditions—such as temperature, precipitation, wind patterns, and other aspects of climate that occur over years, decades, centuries, or longer. </a:t>
            </a:r>
          </a:p>
          <a:p>
            <a:endParaRPr lang="en-US" dirty="0"/>
          </a:p>
          <a:p>
            <a:r>
              <a:rPr lang="en-US" dirty="0"/>
              <a:t>Climate change involves longer-term trends, such as shifts toward warmer, wetter, or drier conditions. These trends can be caused by natural variability in climate over time, as well as human activities that add greenhouse gases to the atmosphere like burning fossil fuels for energy.</a:t>
            </a:r>
          </a:p>
          <a:p>
            <a:endParaRPr lang="en-US" dirty="0"/>
          </a:p>
          <a:p>
            <a:r>
              <a:rPr lang="en-US" dirty="0"/>
              <a:t>Climate change occurs over a long period of time, typically over decades or longer. In contrast, climate variability includes changes that occur within shorter timeframes, such as a month, season, or year. </a:t>
            </a:r>
          </a:p>
          <a:p>
            <a:endParaRPr lang="en-US" dirty="0"/>
          </a:p>
          <a:p>
            <a:r>
              <a:rPr lang="en-US" dirty="0"/>
              <a:t>Climate variability explains the natural variability within the system. For example, one unusually cold or wet year followed by an unusually warm or dry year would not be considered a sign of climate change.</a:t>
            </a:r>
          </a:p>
          <a:p>
            <a:endParaRPr lang="en-US" dirty="0"/>
          </a:p>
          <a:p>
            <a:r>
              <a:rPr lang="en-US" dirty="0"/>
              <a:t>Higher summer temperatures are linked to an increased risk of heat-related illnesses and death. Older adults, pregnant women, and children are at particular risk, as are people living in urban areas because of the additional heat associated with urban heat islands.</a:t>
            </a:r>
          </a:p>
          <a:p>
            <a:endParaRPr lang="en-US" dirty="0"/>
          </a:p>
          <a:p>
            <a:r>
              <a:rPr lang="en-US" dirty="0"/>
              <a:t>Climate change is expected to expose more people to ticks that carry Lyme disease or other bacterial and viral agents, and to mosquitoes that transmit West Nile and other viruses.</a:t>
            </a:r>
          </a:p>
          <a:p>
            <a:endParaRPr lang="en-US" dirty="0"/>
          </a:p>
          <a:p>
            <a:r>
              <a:rPr lang="en-US" dirty="0"/>
              <a:t>More frequent extreme weather events such as droughts, hurricanes, floods, and wildfires will not only put people’s lives at risk, but can also worsen underlying medical conditions, increase stress, and lead to adverse mental health effects.</a:t>
            </a:r>
          </a:p>
          <a:p>
            <a:endParaRPr lang="en-US" dirty="0"/>
          </a:p>
          <a:p>
            <a:r>
              <a:rPr lang="en-US" dirty="0"/>
              <a:t>Rising temperatures and extreme weather have the potential to disrupt the availability, safety, and nutritional quality of food.</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542050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 activities have contributed substantially to climate change through green house gas emissions. Concentrations of the green house gases have increased since the industrial revolution.  Green house effect causes temperature rises.</a:t>
            </a:r>
          </a:p>
          <a:p>
            <a:endParaRPr lang="en-US" dirty="0"/>
          </a:p>
          <a:p>
            <a:r>
              <a:rPr lang="en-US" dirty="0"/>
              <a:t>Burning fossil fuels changes the climate more than any other human activity.</a:t>
            </a:r>
          </a:p>
          <a:p>
            <a:endParaRPr lang="en-US" dirty="0"/>
          </a:p>
          <a:p>
            <a:r>
              <a:rPr lang="en-US" dirty="0"/>
              <a:t>Carbon dioxide, methane and nitrous oxide are more abundant in the earth atmosphere than in any time in 800, 00 years. </a:t>
            </a:r>
          </a:p>
          <a:p>
            <a:endParaRPr lang="en-US" dirty="0"/>
          </a:p>
          <a:p>
            <a:r>
              <a:rPr lang="en-US" dirty="0"/>
              <a:t>Activities such as agriculture, road construction, and deforestation can change the reflectivity of the earth's surface, leading to local warming or cooling. This effect is observed in heat islands, which are urban centers that are warmer than the surrounding, less populated areas. </a:t>
            </a:r>
          </a:p>
          <a:p>
            <a:endParaRPr lang="en-US" dirty="0"/>
          </a:p>
          <a:p>
            <a:r>
              <a:rPr lang="en-US" dirty="0"/>
              <a:t>Change in suns energy output can affect the intensity of the sunlight that reaches the earth surface. Solar variations have played  little role in the climate change </a:t>
            </a:r>
          </a:p>
          <a:p>
            <a:endParaRPr lang="en-US" dirty="0"/>
          </a:p>
          <a:p>
            <a:r>
              <a:rPr lang="en-US" dirty="0"/>
              <a:t>Volcanoes eruptions release large quantities of carbon dioxide, human activities emit more than 100 times as much carbon dioxide as volcanoes each year.</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4095509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Warmer temperatures increase the frequency, intensity, and duration of heat waves, which can pose health risks, particularly for young children and the elderly.</a:t>
            </a:r>
          </a:p>
          <a:p>
            <a:endParaRPr lang="en-US" dirty="0"/>
          </a:p>
          <a:p>
            <a:r>
              <a:rPr lang="en-US" dirty="0"/>
              <a:t>Climate change can also impact human health by worsening air and water quality, increasing the spread of certain diseases, and altering the frequency or intensity of extreme weather events.</a:t>
            </a:r>
          </a:p>
          <a:p>
            <a:endParaRPr lang="en-US" dirty="0"/>
          </a:p>
          <a:p>
            <a:r>
              <a:rPr lang="en-US" dirty="0"/>
              <a:t>Rising sea level threatens coastal communities and ecosystems.</a:t>
            </a:r>
          </a:p>
          <a:p>
            <a:endParaRPr lang="en-US" dirty="0"/>
          </a:p>
          <a:p>
            <a:r>
              <a:rPr lang="en-US" dirty="0"/>
              <a:t>Changes in the patterns and amount of rainfall, as well as changes in the timing and amount of stream flow, can affect water supplies and water quality and the production of hydroelectricity</a:t>
            </a:r>
          </a:p>
          <a:p>
            <a:endParaRPr lang="en-US" dirty="0"/>
          </a:p>
          <a:p>
            <a:r>
              <a:rPr lang="en-US" dirty="0"/>
              <a:t>Changing ecosystems influence geographic ranges of many plant and animal species and the timing of their lifecycle events, such as migration and reproduction.</a:t>
            </a:r>
          </a:p>
          <a:p>
            <a:endParaRPr lang="en-US" dirty="0"/>
          </a:p>
          <a:p>
            <a:r>
              <a:rPr lang="en-US" dirty="0"/>
              <a:t>Increases in the frequency and intensity of extreme weather events, such as heat waves, droughts, and floods, can increase losses to property, cause costly disruptions to society, and reduce the affordability of insurance.</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global Warming Impact Score scientist are able to know which countries have high scores </a:t>
            </a:r>
          </a:p>
          <a:p>
            <a:endParaRPr lang="en-US" dirty="0"/>
          </a:p>
          <a:p>
            <a:r>
              <a:rPr lang="en-US" dirty="0"/>
              <a:t>Top 5 bottom countries </a:t>
            </a:r>
          </a:p>
          <a:p>
            <a:r>
              <a:rPr lang="en-US" dirty="0"/>
              <a:t>Afghanistan- The country has been hit by drought for 3 consecutive years which, combined with heavy flooding, has further reduced food production and rendered 23 million people highly food insecure.</a:t>
            </a:r>
          </a:p>
          <a:p>
            <a:endParaRPr lang="en-US" dirty="0"/>
          </a:p>
          <a:p>
            <a:r>
              <a:rPr lang="en-US" dirty="0"/>
              <a:t>Mozambique--Mozambique’s 2,300 km coastline makes it highly vulnerable to cyclones, flooding, and rising sea levels resulting in soil salinization and loss of land. According to the INFORM Climate Change Risk Index, it is the 9th most vulnerable country to climate-related hazards such as heatwaves, droughts, and floods. Mozambique was hit by the devastating Cyclone Freddy in March 2023, which caused displacement of more than 20,000 people and destruction of significant infrastructure.</a:t>
            </a:r>
          </a:p>
          <a:p>
            <a:endParaRPr lang="en-US" dirty="0"/>
          </a:p>
          <a:p>
            <a:r>
              <a:rPr lang="en-US" dirty="0"/>
              <a:t>Myanmar---Myanmar has been affected by at least 57 natural disasters caused by global warming since 2000, that have caused more than 7,000 deaths per year on average and an economic loss of $1.5 billion. In May 2023, the country got hit by Cyclone Mocha, the strongest cyclone ever recorded in the North Indian Ocean, that left 250,000 people in dire need of food and shelter.</a:t>
            </a:r>
          </a:p>
          <a:p>
            <a:endParaRPr lang="en-US" dirty="0"/>
          </a:p>
          <a:p>
            <a:r>
              <a:rPr lang="en-US" dirty="0"/>
              <a:t>Pakistan ---One of the worst impacts of global warming and climate change was the devastating monsoon floods experienced by Pakistan in 2022 that impacted the lives and livelihoods of 33 million people, destroyed 4.4 million acres of agricultural land, and killed 800,000 livestock. With increasing temperatures and rapidly melting glaciers, the country is also set to experience periods of drought which could cause more than 14.6 million people to fall prey to acute hunger.</a:t>
            </a:r>
          </a:p>
          <a:p>
            <a:endParaRPr lang="en-US" dirty="0"/>
          </a:p>
          <a:p>
            <a:r>
              <a:rPr lang="en-US" dirty="0"/>
              <a:t>Haiti-- ranks 17th on the Ecological Threat Report (ETR)’s list of countries that are most threatened by climate-related catastrophes. It has been hit by 80 such events since 2000 and has suffered an economic loss of $392 million. It has recently received assistance of $22.4 million from the Green Climate Fund for building climate resilience through reforestation and flood management.</a:t>
            </a:r>
          </a:p>
          <a:p>
            <a:endParaRPr lang="en-US" dirty="0"/>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4853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Climate change is a moral and ethical issue demanding urgent action.</a:t>
            </a:r>
          </a:p>
          <a:p>
            <a:endParaRPr lang="en-US" dirty="0"/>
          </a:p>
          <a:p>
            <a:r>
              <a:rPr lang="en-US" dirty="0"/>
              <a:t>Economic debates often overlook the true value at stake: biodiversity, community well-being, and future generations.</a:t>
            </a:r>
          </a:p>
          <a:p>
            <a:endParaRPr lang="en-US" dirty="0"/>
          </a:p>
          <a:p>
            <a:r>
              <a:rPr lang="en-US" dirty="0"/>
              <a:t>The IPCC warns of severe consequences, including habitat loss, species extinction, and food/water scarcity, particularly impacting the most vulnerable.</a:t>
            </a:r>
          </a:p>
          <a:p>
            <a:endParaRPr lang="en-US" dirty="0"/>
          </a:p>
          <a:p>
            <a:r>
              <a:rPr lang="en-US" dirty="0"/>
              <a:t>Economic analyses struggle to assign value to ecosystems intrinsic worth and the joy they bring.</a:t>
            </a:r>
          </a:p>
          <a:p>
            <a:endParaRPr lang="en-US" dirty="0"/>
          </a:p>
          <a:p>
            <a:r>
              <a:rPr lang="en-US" dirty="0"/>
              <a:t>Climate change raises fundamental ethical questions about our values and priorities as a society.</a:t>
            </a:r>
          </a:p>
          <a:p>
            <a:endParaRPr lang="en-US" dirty="0"/>
          </a:p>
          <a:p>
            <a:r>
              <a:rPr lang="en-US" dirty="0"/>
              <a:t>We must prioritize justice, equity, and sustainability in decision-making, recognizing the priceless value of protecting life on Earth.</a:t>
            </a:r>
          </a:p>
          <a:p>
            <a:endParaRPr lang="en-US" dirty="0"/>
          </a:p>
          <a:p>
            <a:r>
              <a:rPr lang="en-US" dirty="0"/>
              <a:t>Climate action isn't just about numbers; it's a moral imperative for a thriving future for all.</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639086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r>
              <a:rPr lang="en-US"/>
              <a:t>9/8/20XX</a:t>
            </a:r>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82013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214938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331949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27583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200280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881804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19105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1773454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031551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952413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8575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grpSp>
        <p:nvGrpSpPr>
          <p:cNvPr id="7" name="Group 6">
            <a:extLst>
              <a:ext uri="{FF2B5EF4-FFF2-40B4-BE49-F238E27FC236}">
                <a16:creationId xmlns:a16="http://schemas.microsoft.com/office/drawing/2014/main" id="{71D5CDD1-B5BC-5B80-B698-98FD993CFF0F}"/>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8" name="Freeform 3">
              <a:extLst>
                <a:ext uri="{FF2B5EF4-FFF2-40B4-BE49-F238E27FC236}">
                  <a16:creationId xmlns:a16="http://schemas.microsoft.com/office/drawing/2014/main" id="{5C87C241-1A08-0A2A-D69E-E782EB540347}"/>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FA0AD626-CA02-12BD-7986-CF9E30FFAEA1}"/>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 name="Freeform 5">
              <a:extLst>
                <a:ext uri="{FF2B5EF4-FFF2-40B4-BE49-F238E27FC236}">
                  <a16:creationId xmlns:a16="http://schemas.microsoft.com/office/drawing/2014/main" id="{35615565-FFBF-41F6-3A70-5753F85E0C6B}"/>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8C4CEDF4-2975-CD3E-CF29-7C5D09146880}"/>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12" name="Freeform 6">
                <a:extLst>
                  <a:ext uri="{FF2B5EF4-FFF2-40B4-BE49-F238E27FC236}">
                    <a16:creationId xmlns:a16="http://schemas.microsoft.com/office/drawing/2014/main" id="{E0CAE312-4A26-512C-8480-BC085D3C1BE6}"/>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3" name="Freeform 7">
                <a:extLst>
                  <a:ext uri="{FF2B5EF4-FFF2-40B4-BE49-F238E27FC236}">
                    <a16:creationId xmlns:a16="http://schemas.microsoft.com/office/drawing/2014/main" id="{8A39934E-A3A7-F023-C5D6-D6EA8E62613B}"/>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Tree>
    <p:extLst>
      <p:ext uri="{BB962C8B-B14F-4D97-AF65-F5344CB8AC3E}">
        <p14:creationId xmlns:p14="http://schemas.microsoft.com/office/powerpoint/2010/main" val="33331040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85150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332142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133280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04883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638744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241938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386885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35776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475148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6">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9/8/20XX</a:t>
            </a:r>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1729239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73" r:id="rId22"/>
    <p:sldLayoutId id="2147483674" r:id="rId23"/>
    <p:sldLayoutId id="2147483676" r:id="rId24"/>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3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9" name="Group 13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4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4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6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194" name="Group 193">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95" name="Rectangle 194">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5270066" y="1122363"/>
            <a:ext cx="5397933" cy="2387600"/>
          </a:xfrm>
        </p:spPr>
        <p:txBody>
          <a:bodyPr vert="horz" lIns="91440" tIns="45720" rIns="91440" bIns="45720" rtlCol="0" anchor="b">
            <a:normAutofit/>
          </a:bodyPr>
          <a:lstStyle/>
          <a:p>
            <a:r>
              <a:rPr lang="en-US" sz="4800"/>
              <a:t>Understanding Global Climate Change</a:t>
            </a:r>
          </a:p>
        </p:txBody>
      </p:sp>
      <p:pic>
        <p:nvPicPr>
          <p:cNvPr id="196" name="Picture 195">
            <a:extLst>
              <a:ext uri="{FF2B5EF4-FFF2-40B4-BE49-F238E27FC236}">
                <a16:creationId xmlns:a16="http://schemas.microsoft.com/office/drawing/2014/main" id="{0A86B54B-329B-673B-845A-37FF6C9576CA}"/>
              </a:ext>
            </a:extLst>
          </p:cNvPr>
          <p:cNvPicPr>
            <a:picLocks noChangeAspect="1"/>
          </p:cNvPicPr>
          <p:nvPr/>
        </p:nvPicPr>
        <p:blipFill rotWithShape="1">
          <a:blip r:embed="rId5"/>
          <a:srcRect l="29426" r="28328"/>
          <a:stretch/>
        </p:blipFill>
        <p:spPr>
          <a:xfrm>
            <a:off x="-5597" y="10"/>
            <a:ext cx="4635583" cy="6857990"/>
          </a:xfrm>
          <a:prstGeom prst="rect">
            <a:avLst/>
          </a:prstGeom>
        </p:spPr>
      </p:pic>
      <p:grpSp>
        <p:nvGrpSpPr>
          <p:cNvPr id="197" name="Group 196">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98"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99"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0"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1"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02"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3"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4"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5"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6"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7"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8"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9"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0"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1"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2"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3"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4"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5"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6"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7"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8"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9"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0"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1"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2"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3"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4"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5"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6"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27"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8"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9"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0"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1"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2"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3"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4"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5"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6"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7"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8"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39"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0"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1"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2"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3"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4"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5"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6"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7"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8"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9"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0"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1"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252" name="Group 251">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53"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4"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5"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6"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7"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8"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9"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0"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1"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2"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600C-F154-17E5-C0B8-165D3010F1C2}"/>
              </a:ext>
            </a:extLst>
          </p:cNvPr>
          <p:cNvSpPr>
            <a:spLocks noGrp="1"/>
          </p:cNvSpPr>
          <p:nvPr>
            <p:ph type="title"/>
          </p:nvPr>
        </p:nvSpPr>
        <p:spPr/>
        <p:txBody>
          <a:bodyPr/>
          <a:lstStyle/>
          <a:p>
            <a:r>
              <a:rPr lang="en-US" dirty="0"/>
              <a:t>Vulnerable Regions:</a:t>
            </a:r>
          </a:p>
        </p:txBody>
      </p:sp>
      <p:sp>
        <p:nvSpPr>
          <p:cNvPr id="3" name="Content Placeholder 2">
            <a:extLst>
              <a:ext uri="{FF2B5EF4-FFF2-40B4-BE49-F238E27FC236}">
                <a16:creationId xmlns:a16="http://schemas.microsoft.com/office/drawing/2014/main" id="{83C13039-2DE8-5DCE-B9EE-051116F53B5D}"/>
              </a:ext>
            </a:extLst>
          </p:cNvPr>
          <p:cNvSpPr>
            <a:spLocks noGrp="1"/>
          </p:cNvSpPr>
          <p:nvPr>
            <p:ph idx="14"/>
          </p:nvPr>
        </p:nvSpPr>
        <p:spPr/>
        <p:txBody>
          <a:bodyPr/>
          <a:lstStyle/>
          <a:p>
            <a:r>
              <a:rPr lang="en-US" dirty="0"/>
              <a:t>Droughts, flooding, reduced food production contributes to the Global Warming Impact Score</a:t>
            </a:r>
          </a:p>
          <a:p>
            <a:r>
              <a:rPr lang="en-US" dirty="0"/>
              <a:t>ND Gain Index is used to analyze countries that have taken to better climate control measures </a:t>
            </a:r>
          </a:p>
          <a:p>
            <a:endParaRPr lang="en-US" dirty="0"/>
          </a:p>
          <a:p>
            <a:r>
              <a:rPr lang="en-US"/>
              <a:t> Ecological Threat Report (ETR)</a:t>
            </a:r>
            <a:endParaRPr lang="en-US" dirty="0"/>
          </a:p>
        </p:txBody>
      </p:sp>
    </p:spTree>
    <p:extLst>
      <p:ext uri="{BB962C8B-B14F-4D97-AF65-F5344CB8AC3E}">
        <p14:creationId xmlns:p14="http://schemas.microsoft.com/office/powerpoint/2010/main" val="3962948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p:txBody>
          <a:bodyPr/>
          <a:lstStyle/>
          <a:p>
            <a:r>
              <a:rPr lang="en-US" dirty="0"/>
              <a:t>Global Efforts to Address Climate Change</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p:txBody>
          <a:bodyPr/>
          <a:lstStyle/>
          <a:p>
            <a:r>
              <a:rPr lang="en-US" dirty="0"/>
              <a:t>International agreements (e.g., Paris Agreement)</a:t>
            </a:r>
          </a:p>
          <a:p>
            <a:r>
              <a:rPr lang="en-US" dirty="0"/>
              <a:t>National policies and initiatives</a:t>
            </a:r>
          </a:p>
          <a:p>
            <a:r>
              <a:rPr lang="en-US" dirty="0"/>
              <a:t>Role of renewable energy</a:t>
            </a:r>
          </a:p>
          <a:p>
            <a:r>
              <a:rPr lang="en-US" dirty="0"/>
              <a:t>Adaptation strategies</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p:txBody>
          <a:bodyPr/>
          <a:lstStyle/>
          <a:p>
            <a:endParaRPr lang="en-US" dirty="0"/>
          </a:p>
        </p:txBody>
      </p:sp>
    </p:spTree>
    <p:extLst>
      <p:ext uri="{BB962C8B-B14F-4D97-AF65-F5344CB8AC3E}">
        <p14:creationId xmlns:p14="http://schemas.microsoft.com/office/powerpoint/2010/main" val="126593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p:txBody>
          <a:bodyPr/>
          <a:lstStyle/>
          <a:p>
            <a:r>
              <a:rPr lang="en-US" dirty="0"/>
              <a:t>Individual Actions</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
          </p:nvPr>
        </p:nvSpPr>
        <p:spPr/>
        <p:txBody>
          <a:bodyPr>
            <a:normAutofit/>
          </a:bodyPr>
          <a:lstStyle/>
          <a:p>
            <a:r>
              <a:rPr lang="en-US" dirty="0"/>
              <a:t>Reduce carbon footprint (Energy conservation, using renewable energy, etc.)</a:t>
            </a:r>
          </a:p>
          <a:p>
            <a:r>
              <a:rPr lang="en-US" dirty="0"/>
              <a:t>Sustainable lifestyle choices (Reducing waste, eating less meat, etc.)</a:t>
            </a:r>
          </a:p>
          <a:p>
            <a:r>
              <a:rPr lang="en-US" dirty="0"/>
              <a:t>Advocacy and raising awareness</a:t>
            </a:r>
          </a:p>
          <a:p>
            <a:endParaRPr lang="en-US" dirty="0"/>
          </a:p>
        </p:txBody>
      </p:sp>
    </p:spTree>
    <p:extLst>
      <p:ext uri="{BB962C8B-B14F-4D97-AF65-F5344CB8AC3E}">
        <p14:creationId xmlns:p14="http://schemas.microsoft.com/office/powerpoint/2010/main" val="2652102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p:txBody>
          <a:bodyPr anchor="b">
            <a:normAutofit/>
          </a:bodyPr>
          <a:lstStyle/>
          <a:p>
            <a:r>
              <a:rPr lang="en-US" dirty="0"/>
              <a:t>Final tips &amp; takeaways</a:t>
            </a:r>
          </a:p>
        </p:txBody>
      </p:sp>
      <p:sp>
        <p:nvSpPr>
          <p:cNvPr id="11" name="Content Placeholder 3">
            <a:extLst>
              <a:ext uri="{FF2B5EF4-FFF2-40B4-BE49-F238E27FC236}">
                <a16:creationId xmlns:a16="http://schemas.microsoft.com/office/drawing/2014/main" id="{46459875-FFEE-771A-7201-045F7B5106B1}"/>
              </a:ext>
            </a:extLst>
          </p:cNvPr>
          <p:cNvSpPr>
            <a:spLocks noGrp="1"/>
          </p:cNvSpPr>
          <p:nvPr>
            <p:ph idx="1"/>
          </p:nvPr>
        </p:nvSpPr>
        <p:spPr/>
        <p:txBody>
          <a:bodyPr/>
          <a:lstStyle/>
          <a:p>
            <a:r>
              <a:rPr lang="en-US" dirty="0"/>
              <a:t> Importance of collective effort in combating climate change</a:t>
            </a:r>
          </a:p>
        </p:txBody>
      </p:sp>
      <p:sp>
        <p:nvSpPr>
          <p:cNvPr id="4" name="Content Placeholder 3">
            <a:extLst>
              <a:ext uri="{FF2B5EF4-FFF2-40B4-BE49-F238E27FC236}">
                <a16:creationId xmlns:a16="http://schemas.microsoft.com/office/drawing/2014/main" id="{DE5C7B5A-A5C3-15D4-DF71-B692D28942FC}"/>
              </a:ext>
            </a:extLst>
          </p:cNvPr>
          <p:cNvSpPr>
            <a:spLocks noGrp="1"/>
          </p:cNvSpPr>
          <p:nvPr>
            <p:ph idx="4294967295"/>
          </p:nvPr>
        </p:nvSpPr>
        <p:spPr>
          <a:xfrm>
            <a:off x="0" y="2024063"/>
            <a:ext cx="4664075" cy="3332162"/>
          </a:xfrm>
        </p:spPr>
        <p:txBody>
          <a:bodyPr>
            <a:normAutofit/>
          </a:bodyPr>
          <a:lstStyle/>
          <a:p>
            <a:pPr lvl="1"/>
            <a:endParaRPr lang="en-US"/>
          </a:p>
          <a:p>
            <a:endParaRPr lang="en-US" dirty="0"/>
          </a:p>
        </p:txBody>
      </p:sp>
    </p:spTree>
    <p:extLst>
      <p:ext uri="{BB962C8B-B14F-4D97-AF65-F5344CB8AC3E}">
        <p14:creationId xmlns:p14="http://schemas.microsoft.com/office/powerpoint/2010/main" val="85326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698F-8271-D654-A249-00A1FFE07BE3}"/>
              </a:ext>
            </a:extLst>
          </p:cNvPr>
          <p:cNvSpPr>
            <a:spLocks noGrp="1"/>
          </p:cNvSpPr>
          <p:nvPr>
            <p:ph type="title"/>
          </p:nvPr>
        </p:nvSpPr>
        <p:spPr>
          <a:xfrm>
            <a:off x="1141413" y="618518"/>
            <a:ext cx="9905998" cy="905482"/>
          </a:xfrm>
        </p:spPr>
        <p:txBody>
          <a:bodyPr/>
          <a:lstStyle/>
          <a:p>
            <a:r>
              <a:rPr lang="en-US" dirty="0"/>
              <a:t>Resources and Datasets </a:t>
            </a:r>
          </a:p>
        </p:txBody>
      </p:sp>
      <p:sp>
        <p:nvSpPr>
          <p:cNvPr id="3" name="Content Placeholder 2">
            <a:extLst>
              <a:ext uri="{FF2B5EF4-FFF2-40B4-BE49-F238E27FC236}">
                <a16:creationId xmlns:a16="http://schemas.microsoft.com/office/drawing/2014/main" id="{50F78370-EF33-4F30-74A1-6C749FAAF8BD}"/>
              </a:ext>
            </a:extLst>
          </p:cNvPr>
          <p:cNvSpPr>
            <a:spLocks noGrp="1"/>
          </p:cNvSpPr>
          <p:nvPr>
            <p:ph idx="1"/>
          </p:nvPr>
        </p:nvSpPr>
        <p:spPr>
          <a:xfrm>
            <a:off x="1158865" y="2017467"/>
            <a:ext cx="9779182" cy="4840533"/>
          </a:xfrm>
        </p:spPr>
        <p:txBody>
          <a:bodyPr>
            <a:normAutofit fontScale="70000" lnSpcReduction="20000"/>
          </a:bodyPr>
          <a:lstStyle/>
          <a:p>
            <a:r>
              <a:rPr lang="en-US" dirty="0"/>
              <a:t>Climate Change: Earth Surface Temperature Data: https://www.kaggle.com/datasets/berkeleyearth/climate-change-earth-surface-temperature-data</a:t>
            </a:r>
          </a:p>
          <a:p>
            <a:endParaRPr lang="en-US" dirty="0"/>
          </a:p>
          <a:p>
            <a:r>
              <a:rPr lang="en-US" dirty="0"/>
              <a:t>Crop Production&amp; Climate Change: https://www.kaggle.com/datasets/thedevastator/the-relationship-between-crop-production-and-cli</a:t>
            </a:r>
          </a:p>
          <a:p>
            <a:endParaRPr lang="en-US" dirty="0"/>
          </a:p>
          <a:p>
            <a:r>
              <a:rPr lang="en-US" dirty="0"/>
              <a:t>Effects of Climate Change on Global Food Production V1: https://data.world/xprizeai-env/effects-of-climate-change-on-global-food-production-v-1</a:t>
            </a:r>
          </a:p>
          <a:p>
            <a:endParaRPr lang="en-US" dirty="0"/>
          </a:p>
          <a:p>
            <a:r>
              <a:rPr lang="en-US" dirty="0"/>
              <a:t>Global climate change Data: https://data.world/data-society/global-climate-change-data</a:t>
            </a:r>
          </a:p>
          <a:p>
            <a:endParaRPr lang="en-US" dirty="0"/>
          </a:p>
          <a:p>
            <a:r>
              <a:rPr lang="en-US" dirty="0"/>
              <a:t>Causes of climate changes: https://www.epa.gov/climatechange-science/causes-climate-change#:~:text=Scientists%20have%20pieced%20together%20a,earth's%20orbit%20around%20the%20sun.</a:t>
            </a:r>
          </a:p>
        </p:txBody>
      </p:sp>
    </p:spTree>
    <p:extLst>
      <p:ext uri="{BB962C8B-B14F-4D97-AF65-F5344CB8AC3E}">
        <p14:creationId xmlns:p14="http://schemas.microsoft.com/office/powerpoint/2010/main" val="801282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CF4C-E89B-2EA4-04AE-469D67EB48FF}"/>
              </a:ext>
            </a:extLst>
          </p:cNvPr>
          <p:cNvSpPr>
            <a:spLocks noGrp="1"/>
          </p:cNvSpPr>
          <p:nvPr>
            <p:ph type="title"/>
          </p:nvPr>
        </p:nvSpPr>
        <p:spPr>
          <a:xfrm>
            <a:off x="1141413" y="618518"/>
            <a:ext cx="9905998" cy="778482"/>
          </a:xfrm>
        </p:spPr>
        <p:txBody>
          <a:bodyPr/>
          <a:lstStyle/>
          <a:p>
            <a:r>
              <a:rPr lang="en-US" dirty="0"/>
              <a:t>Resources &amp; Datasets</a:t>
            </a:r>
          </a:p>
        </p:txBody>
      </p:sp>
      <p:sp>
        <p:nvSpPr>
          <p:cNvPr id="3" name="Content Placeholder 2">
            <a:extLst>
              <a:ext uri="{FF2B5EF4-FFF2-40B4-BE49-F238E27FC236}">
                <a16:creationId xmlns:a16="http://schemas.microsoft.com/office/drawing/2014/main" id="{ED75A204-9BC8-F775-B26A-EB64C397CC6F}"/>
              </a:ext>
            </a:extLst>
          </p:cNvPr>
          <p:cNvSpPr>
            <a:spLocks noGrp="1"/>
          </p:cNvSpPr>
          <p:nvPr>
            <p:ph idx="1"/>
          </p:nvPr>
        </p:nvSpPr>
        <p:spPr/>
        <p:txBody>
          <a:bodyPr>
            <a:normAutofit fontScale="55000" lnSpcReduction="20000"/>
          </a:bodyPr>
          <a:lstStyle/>
          <a:p>
            <a:r>
              <a:rPr lang="en-US" dirty="0"/>
              <a:t>5 ways to Reduce Corporate Carbon Footprint in 2024: https://research.aimultiple.com/carbon-footprint-reduction/</a:t>
            </a:r>
          </a:p>
          <a:p>
            <a:endParaRPr lang="en-US" dirty="0"/>
          </a:p>
          <a:p>
            <a:r>
              <a:rPr lang="en-US" dirty="0"/>
              <a:t>The Science of Climate Change: https://www.climate.gov/news-features/understanding-climate/climate-change-global-temperature</a:t>
            </a:r>
          </a:p>
          <a:p>
            <a:endParaRPr lang="en-US" dirty="0"/>
          </a:p>
          <a:p>
            <a:r>
              <a:rPr lang="en-US" dirty="0"/>
              <a:t>6 Pressing Questions about Beef and Climate change Answered: https://www.wri.org/insights/6-pressing-questions-about-beef-and-climate-change-answered</a:t>
            </a:r>
          </a:p>
          <a:p>
            <a:endParaRPr lang="en-US" dirty="0"/>
          </a:p>
          <a:p>
            <a:r>
              <a:rPr lang="en-US" dirty="0"/>
              <a:t>The Science of climate Change: https://citizensclimatelobby.org/blog/policy/the-science-behind-climate-change/?utm_source=google&amp;utm_medium=ppc&amp;utm_campaign=the-science-of-climate-change&amp;gad_source=1&amp;gclid=CjwKCAjwoPOwBhAeEiwAJuXRh2QkX7jeRrtXJzkE7CTdiPmXrbopINE_1ji9dXPWxGpLATjBEXGZnhoCIbEQAvD_BwE</a:t>
            </a:r>
          </a:p>
        </p:txBody>
      </p:sp>
    </p:spTree>
    <p:extLst>
      <p:ext uri="{BB962C8B-B14F-4D97-AF65-F5344CB8AC3E}">
        <p14:creationId xmlns:p14="http://schemas.microsoft.com/office/powerpoint/2010/main" val="2407153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E5BCF4C-E89B-2EA4-04AE-469D67EB48FF}"/>
              </a:ext>
            </a:extLst>
          </p:cNvPr>
          <p:cNvSpPr>
            <a:spLocks noGrp="1"/>
          </p:cNvSpPr>
          <p:nvPr>
            <p:ph type="title"/>
          </p:nvPr>
        </p:nvSpPr>
        <p:spPr>
          <a:xfrm>
            <a:off x="1141411" y="748240"/>
            <a:ext cx="9906000" cy="434449"/>
          </a:xfrm>
        </p:spPr>
        <p:txBody>
          <a:bodyPr>
            <a:normAutofit fontScale="90000"/>
          </a:bodyPr>
          <a:lstStyle/>
          <a:p>
            <a:pPr algn="ctr"/>
            <a:r>
              <a:rPr lang="en-US" sz="4000" dirty="0"/>
              <a:t>Resources &amp; DATASETS</a:t>
            </a:r>
          </a:p>
        </p:txBody>
      </p:sp>
      <p:sp>
        <p:nvSpPr>
          <p:cNvPr id="3" name="Content Placeholder 2">
            <a:extLst>
              <a:ext uri="{FF2B5EF4-FFF2-40B4-BE49-F238E27FC236}">
                <a16:creationId xmlns:a16="http://schemas.microsoft.com/office/drawing/2014/main" id="{ED75A204-9BC8-F775-B26A-EB64C397CC6F}"/>
              </a:ext>
            </a:extLst>
          </p:cNvPr>
          <p:cNvSpPr>
            <a:spLocks noGrp="1"/>
          </p:cNvSpPr>
          <p:nvPr>
            <p:ph idx="1"/>
          </p:nvPr>
        </p:nvSpPr>
        <p:spPr>
          <a:xfrm>
            <a:off x="1206500" y="1382713"/>
            <a:ext cx="9840911" cy="4408488"/>
          </a:xfrm>
        </p:spPr>
        <p:txBody>
          <a:bodyPr anchor="t">
            <a:normAutofit fontScale="62500" lnSpcReduction="20000"/>
          </a:bodyPr>
          <a:lstStyle/>
          <a:p>
            <a:r>
              <a:rPr lang="en-US" dirty="0"/>
              <a:t>President Biden's Historic Climate Agenda: https://www.whitehouse.gov/climate/</a:t>
            </a:r>
          </a:p>
          <a:p>
            <a:endParaRPr lang="en-US" dirty="0"/>
          </a:p>
          <a:p>
            <a:r>
              <a:rPr lang="en-US" dirty="0"/>
              <a:t>The Beef with Beef: Why are Beef Prices so High?: https://www.thecommons.earth/blog/the-beef-with-beef-why-are-beef-prices-so-high#:~:text=COVID%2D19%20threw%20a%20curveball&amp;text=It%20caused%20a%20surge%20in,subsequently%20driving%20up%20beef%20prices.</a:t>
            </a:r>
          </a:p>
          <a:p>
            <a:endParaRPr lang="en-US" dirty="0"/>
          </a:p>
          <a:p>
            <a:r>
              <a:rPr lang="en-US" dirty="0"/>
              <a:t>Droughts, complicated by climate change, results in Us beef herd hitting historic low: https://investigatemidwest.org/2024/03/13/droughts-complicated-by-climate-change-lead-to-historically-dwindling-us-beef-herd/</a:t>
            </a:r>
          </a:p>
          <a:p>
            <a:endParaRPr lang="en-US" dirty="0"/>
          </a:p>
          <a:p>
            <a:r>
              <a:rPr lang="en-US" dirty="0"/>
              <a:t>Sustainable pork production in the age of climate change: https://www.pig333.com/articles/sustainable-pork-production-in-the-age-of-climate-change_16467/#:~:text=Increased%20production%20costs%20due%20to,production%20due%20to%20extreme%20weather.</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38687308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9494-954D-2072-B651-A03884911F80}"/>
              </a:ext>
            </a:extLst>
          </p:cNvPr>
          <p:cNvSpPr>
            <a:spLocks noGrp="1"/>
          </p:cNvSpPr>
          <p:nvPr>
            <p:ph type="title"/>
          </p:nvPr>
        </p:nvSpPr>
        <p:spPr>
          <a:xfrm>
            <a:off x="1141413" y="618518"/>
            <a:ext cx="9905998" cy="651482"/>
          </a:xfrm>
        </p:spPr>
        <p:txBody>
          <a:bodyPr/>
          <a:lstStyle/>
          <a:p>
            <a:r>
              <a:rPr lang="en-US" dirty="0"/>
              <a:t>Resources and Datasets</a:t>
            </a:r>
          </a:p>
        </p:txBody>
      </p:sp>
      <p:sp>
        <p:nvSpPr>
          <p:cNvPr id="3" name="Content Placeholder 2">
            <a:extLst>
              <a:ext uri="{FF2B5EF4-FFF2-40B4-BE49-F238E27FC236}">
                <a16:creationId xmlns:a16="http://schemas.microsoft.com/office/drawing/2014/main" id="{3706A615-07B2-9A38-D477-1CCCBC8242E6}"/>
              </a:ext>
            </a:extLst>
          </p:cNvPr>
          <p:cNvSpPr>
            <a:spLocks noGrp="1"/>
          </p:cNvSpPr>
          <p:nvPr>
            <p:ph idx="1"/>
          </p:nvPr>
        </p:nvSpPr>
        <p:spPr>
          <a:xfrm>
            <a:off x="1141412" y="1574800"/>
            <a:ext cx="9905999" cy="4216401"/>
          </a:xfrm>
        </p:spPr>
        <p:txBody>
          <a:bodyPr>
            <a:normAutofit fontScale="62500" lnSpcReduction="20000"/>
          </a:bodyPr>
          <a:lstStyle/>
          <a:p>
            <a:r>
              <a:rPr lang="en-US" dirty="0"/>
              <a:t>Temperature Over Time by State(starts: 1895): https://www.kaggle.com/datasets/thedevastator/analyzing-u-s-warming-rates-insights-into-climat</a:t>
            </a:r>
          </a:p>
          <a:p>
            <a:endParaRPr lang="en-US" dirty="0"/>
          </a:p>
          <a:p>
            <a:r>
              <a:rPr lang="en-US" dirty="0"/>
              <a:t>Atmospheric CO2 Data: https://scrippsco2.ucsd.edu/data/atmospheric_co2/primary_mlo_co2_record.html</a:t>
            </a:r>
          </a:p>
          <a:p>
            <a:endParaRPr lang="en-US" dirty="0"/>
          </a:p>
          <a:p>
            <a:r>
              <a:rPr lang="en-US" dirty="0"/>
              <a:t>Total Precipitation Data: https://kilthub.cmu.edu/articles/dataset/Assessment_of_historical_annual_temperature_and_precipitation_indices_change_in_the_U_S_cities/7961012?file=32875124</a:t>
            </a:r>
          </a:p>
          <a:p>
            <a:endParaRPr lang="en-US" dirty="0"/>
          </a:p>
          <a:p>
            <a:r>
              <a:rPr lang="en-US" dirty="0"/>
              <a:t>Climate Change is a moral and ethical issue: https://friendsoftheearth.uk/climate/climate-change-moral-and-ethical-issue</a:t>
            </a:r>
          </a:p>
          <a:p>
            <a:endParaRPr lang="en-US" dirty="0"/>
          </a:p>
          <a:p>
            <a:r>
              <a:rPr lang="en-US" dirty="0"/>
              <a:t>Climate change is a moral and ethical issue: https://friendsoftheearth.uk/climate/climate-change-moral-and-ethical-issue</a:t>
            </a:r>
          </a:p>
        </p:txBody>
      </p:sp>
    </p:spTree>
    <p:extLst>
      <p:ext uri="{BB962C8B-B14F-4D97-AF65-F5344CB8AC3E}">
        <p14:creationId xmlns:p14="http://schemas.microsoft.com/office/powerpoint/2010/main" val="1633096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698F-8271-D654-A249-00A1FFE07BE3}"/>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50F78370-EF33-4F30-74A1-6C749FAAF8B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50155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title"/>
          </p:nvPr>
        </p:nvSpPr>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idx="1"/>
          </p:nvPr>
        </p:nvSpPr>
        <p:spPr/>
        <p:txBody>
          <a:bodyPr/>
          <a:lstStyle/>
          <a:p>
            <a:r>
              <a:rPr lang="en-US" dirty="0"/>
              <a:t>Damon</a:t>
            </a:r>
          </a:p>
          <a:p>
            <a:r>
              <a:rPr lang="en-US" dirty="0"/>
              <a:t>Jennifer</a:t>
            </a:r>
          </a:p>
          <a:p>
            <a:r>
              <a:rPr lang="en-US" dirty="0"/>
              <a:t>Jesse </a:t>
            </a:r>
          </a:p>
          <a:p>
            <a:r>
              <a:rPr lang="en-US" dirty="0"/>
              <a:t>Linet </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7550413-C395-11B0-F5AB-41452F57A895}"/>
              </a:ext>
            </a:extLst>
          </p:cNvPr>
          <p:cNvSpPr>
            <a:spLocks noGrp="1"/>
          </p:cNvSpPr>
          <p:nvPr>
            <p:ph type="title"/>
          </p:nvPr>
        </p:nvSpPr>
        <p:spPr>
          <a:xfrm>
            <a:off x="853330" y="1134681"/>
            <a:ext cx="2743310" cy="4255025"/>
          </a:xfrm>
        </p:spPr>
        <p:txBody>
          <a:bodyPr>
            <a:normAutofit/>
          </a:bodyPr>
          <a:lstStyle/>
          <a:p>
            <a:br>
              <a:rPr lang="en-US">
                <a:solidFill>
                  <a:srgbClr val="FFFFFF"/>
                </a:solidFill>
              </a:rPr>
            </a:br>
            <a:r>
              <a:rPr lang="en-US">
                <a:solidFill>
                  <a:srgbClr val="FFFFFF"/>
                </a:solidFill>
              </a:rPr>
              <a:t>Presenters </a:t>
            </a:r>
          </a:p>
        </p:txBody>
      </p:sp>
      <p:graphicFrame>
        <p:nvGraphicFramePr>
          <p:cNvPr id="5" name="Content Placeholder 2">
            <a:extLst>
              <a:ext uri="{FF2B5EF4-FFF2-40B4-BE49-F238E27FC236}">
                <a16:creationId xmlns:a16="http://schemas.microsoft.com/office/drawing/2014/main" id="{1D71F131-5DD3-EEA2-65E8-9D18AB7D566F}"/>
              </a:ext>
            </a:extLst>
          </p:cNvPr>
          <p:cNvGraphicFramePr>
            <a:graphicFrameLocks noGrp="1"/>
          </p:cNvGraphicFramePr>
          <p:nvPr>
            <p:ph idx="1"/>
            <p:extLst>
              <p:ext uri="{D42A27DB-BD31-4B8C-83A1-F6EECF244321}">
                <p14:modId xmlns:p14="http://schemas.microsoft.com/office/powerpoint/2010/main" val="2398913036"/>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597390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41413" y="618518"/>
            <a:ext cx="9353405" cy="690737"/>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004342" y="1309255"/>
            <a:ext cx="6460760" cy="4239490"/>
          </a:xfrm>
        </p:spPr>
        <p:txBody>
          <a:bodyPr vert="horz" lIns="91440" tIns="45720" rIns="91440" bIns="45720" rtlCol="0" anchor="t">
            <a:normAutofit fontScale="92500" lnSpcReduction="20000"/>
          </a:bodyPr>
          <a:lstStyle/>
          <a:p>
            <a:r>
              <a:rPr lang="en-US" dirty="0"/>
              <a:t>Define Climate change</a:t>
            </a:r>
          </a:p>
          <a:p>
            <a:r>
              <a:rPr lang="en-US" dirty="0"/>
              <a:t>Importance of understanding and addressing it</a:t>
            </a:r>
          </a:p>
          <a:p>
            <a:r>
              <a:rPr lang="en-US" dirty="0"/>
              <a:t>Causes of climate changes</a:t>
            </a:r>
          </a:p>
          <a:p>
            <a:r>
              <a:rPr lang="en-US" dirty="0"/>
              <a:t>Evidence of climate change </a:t>
            </a:r>
          </a:p>
          <a:p>
            <a:r>
              <a:rPr lang="en-US" dirty="0"/>
              <a:t>Impact of Climate change</a:t>
            </a:r>
          </a:p>
          <a:p>
            <a:r>
              <a:rPr lang="en-US" dirty="0"/>
              <a:t>Vulnerable Regions</a:t>
            </a:r>
          </a:p>
          <a:p>
            <a:r>
              <a:rPr lang="en-US" dirty="0"/>
              <a:t>Global efforts to address Climate Change</a:t>
            </a:r>
          </a:p>
          <a:p>
            <a:r>
              <a:rPr lang="en-US" dirty="0"/>
              <a:t>Individual Actions</a:t>
            </a:r>
          </a:p>
          <a:p>
            <a:r>
              <a:rPr lang="en-US" dirty="0"/>
              <a:t>Final tips &amp; takeaways</a:t>
            </a: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881E-B606-6647-4933-97880527513B}"/>
              </a:ext>
            </a:extLst>
          </p:cNvPr>
          <p:cNvSpPr>
            <a:spLocks noGrp="1"/>
          </p:cNvSpPr>
          <p:nvPr>
            <p:ph type="title"/>
          </p:nvPr>
        </p:nvSpPr>
        <p:spPr/>
        <p:txBody>
          <a:bodyPr/>
          <a:lstStyle/>
          <a:p>
            <a:r>
              <a:rPr lang="en-US" dirty="0"/>
              <a:t>The analysis </a:t>
            </a:r>
          </a:p>
        </p:txBody>
      </p:sp>
      <p:sp>
        <p:nvSpPr>
          <p:cNvPr id="3" name="Content Placeholder 2">
            <a:extLst>
              <a:ext uri="{FF2B5EF4-FFF2-40B4-BE49-F238E27FC236}">
                <a16:creationId xmlns:a16="http://schemas.microsoft.com/office/drawing/2014/main" id="{4210DC43-BC2E-A5FF-3E2C-E7E046676C01}"/>
              </a:ext>
            </a:extLst>
          </p:cNvPr>
          <p:cNvSpPr>
            <a:spLocks noGrp="1"/>
          </p:cNvSpPr>
          <p:nvPr>
            <p:ph idx="1"/>
          </p:nvPr>
        </p:nvSpPr>
        <p:spPr/>
        <p:txBody>
          <a:bodyPr>
            <a:normAutofit fontScale="92500" lnSpcReduction="10000"/>
          </a:bodyPr>
          <a:lstStyle/>
          <a:p>
            <a:r>
              <a:rPr lang="en-US" dirty="0"/>
              <a:t>Meat Analysis </a:t>
            </a:r>
          </a:p>
          <a:p>
            <a:r>
              <a:rPr lang="en-US" dirty="0"/>
              <a:t>Climate Analysis </a:t>
            </a:r>
          </a:p>
          <a:p>
            <a:r>
              <a:rPr lang="en-US" dirty="0"/>
              <a:t>Poultry Analysis </a:t>
            </a:r>
          </a:p>
          <a:p>
            <a:r>
              <a:rPr lang="en-US" dirty="0"/>
              <a:t>Methane Analysis</a:t>
            </a:r>
          </a:p>
          <a:p>
            <a:r>
              <a:rPr lang="en-US" dirty="0"/>
              <a:t>CO2 Analysis </a:t>
            </a:r>
          </a:p>
          <a:p>
            <a:r>
              <a:rPr lang="en-US" dirty="0"/>
              <a:t>Temperature Analysis</a:t>
            </a:r>
          </a:p>
          <a:p>
            <a:r>
              <a:rPr lang="en-US" dirty="0"/>
              <a:t>Crop Analysis</a:t>
            </a:r>
          </a:p>
          <a:p>
            <a:endParaRPr lang="en-US" dirty="0"/>
          </a:p>
        </p:txBody>
      </p:sp>
    </p:spTree>
    <p:extLst>
      <p:ext uri="{BB962C8B-B14F-4D97-AF65-F5344CB8AC3E}">
        <p14:creationId xmlns:p14="http://schemas.microsoft.com/office/powerpoint/2010/main" val="225973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A9A2-32B9-4A7A-C3D5-E4FEE63B5CFF}"/>
              </a:ext>
            </a:extLst>
          </p:cNvPr>
          <p:cNvSpPr>
            <a:spLocks noGrp="1"/>
          </p:cNvSpPr>
          <p:nvPr>
            <p:ph type="title"/>
          </p:nvPr>
        </p:nvSpPr>
        <p:spPr/>
        <p:txBody>
          <a:bodyPr/>
          <a:lstStyle/>
          <a:p>
            <a:r>
              <a:rPr lang="en-US" dirty="0"/>
              <a:t>Data Exploration &amp; Cleaning </a:t>
            </a:r>
          </a:p>
        </p:txBody>
      </p:sp>
      <p:sp>
        <p:nvSpPr>
          <p:cNvPr id="3" name="Content Placeholder 2">
            <a:extLst>
              <a:ext uri="{FF2B5EF4-FFF2-40B4-BE49-F238E27FC236}">
                <a16:creationId xmlns:a16="http://schemas.microsoft.com/office/drawing/2014/main" id="{CFA54208-01B8-DC1A-0977-37889B7FE0E6}"/>
              </a:ext>
            </a:extLst>
          </p:cNvPr>
          <p:cNvSpPr>
            <a:spLocks noGrp="1"/>
          </p:cNvSpPr>
          <p:nvPr>
            <p:ph idx="1"/>
          </p:nvPr>
        </p:nvSpPr>
        <p:spPr/>
        <p:txBody>
          <a:bodyPr/>
          <a:lstStyle/>
          <a:p>
            <a:r>
              <a:rPr lang="en-US" dirty="0"/>
              <a:t>We used data from Kaggle.com, </a:t>
            </a:r>
            <a:r>
              <a:rPr lang="en-US" dirty="0" err="1"/>
              <a:t>data.world</a:t>
            </a:r>
            <a:r>
              <a:rPr lang="en-US" dirty="0"/>
              <a:t>, epa.gov, climate.gov</a:t>
            </a:r>
          </a:p>
          <a:p>
            <a:r>
              <a:rPr lang="en-US" dirty="0"/>
              <a:t>Used SQL to add the CSV to the database and then transported them to CSV to python. </a:t>
            </a:r>
          </a:p>
          <a:p>
            <a:r>
              <a:rPr lang="en-US" dirty="0"/>
              <a:t>We used panda to plot </a:t>
            </a:r>
          </a:p>
          <a:p>
            <a:r>
              <a:rPr lang="en-US" dirty="0"/>
              <a:t>For our new pandas we used the seaborn, folium and </a:t>
            </a:r>
            <a:r>
              <a:rPr lang="en-US" dirty="0" err="1"/>
              <a:t>plotly</a:t>
            </a:r>
            <a:endParaRPr lang="en-US" dirty="0"/>
          </a:p>
          <a:p>
            <a:r>
              <a:rPr lang="en-US" dirty="0"/>
              <a:t>We also have interactive plots using </a:t>
            </a:r>
            <a:r>
              <a:rPr lang="en-US" dirty="0" err="1"/>
              <a:t>plotly</a:t>
            </a:r>
            <a:endParaRPr lang="en-US" dirty="0"/>
          </a:p>
          <a:p>
            <a:endParaRPr lang="en-US" dirty="0"/>
          </a:p>
        </p:txBody>
      </p:sp>
    </p:spTree>
    <p:extLst>
      <p:ext uri="{BB962C8B-B14F-4D97-AF65-F5344CB8AC3E}">
        <p14:creationId xmlns:p14="http://schemas.microsoft.com/office/powerpoint/2010/main" val="8106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9FB3-D845-D54B-CF29-CD87AA250483}"/>
              </a:ext>
            </a:extLst>
          </p:cNvPr>
          <p:cNvSpPr>
            <a:spLocks noGrp="1"/>
          </p:cNvSpPr>
          <p:nvPr>
            <p:ph type="title"/>
          </p:nvPr>
        </p:nvSpPr>
        <p:spPr/>
        <p:txBody>
          <a:bodyPr anchor="b">
            <a:normAutofit/>
          </a:bodyPr>
          <a:lstStyle/>
          <a:p>
            <a:r>
              <a:rPr lang="en-US" dirty="0"/>
              <a:t>Introduction</a:t>
            </a:r>
          </a:p>
        </p:txBody>
      </p:sp>
      <p:sp>
        <p:nvSpPr>
          <p:cNvPr id="3" name="Subtitle 2">
            <a:extLst>
              <a:ext uri="{FF2B5EF4-FFF2-40B4-BE49-F238E27FC236}">
                <a16:creationId xmlns:a16="http://schemas.microsoft.com/office/drawing/2014/main" id="{355371DC-E250-4F4F-A5BB-F8A3206EA896}"/>
              </a:ext>
            </a:extLst>
          </p:cNvPr>
          <p:cNvSpPr>
            <a:spLocks noGrp="1"/>
          </p:cNvSpPr>
          <p:nvPr>
            <p:ph idx="1"/>
          </p:nvPr>
        </p:nvSpPr>
        <p:spPr/>
        <p:txBody>
          <a:bodyPr>
            <a:normAutofit/>
          </a:bodyPr>
          <a:lstStyle/>
          <a:p>
            <a:r>
              <a:rPr lang="en-US" dirty="0"/>
              <a:t>Define climate Change</a:t>
            </a:r>
          </a:p>
          <a:p>
            <a:r>
              <a:rPr lang="en-US" dirty="0"/>
              <a:t> </a:t>
            </a:r>
          </a:p>
          <a:p>
            <a:r>
              <a:rPr lang="en-US" dirty="0"/>
              <a:t>Difference between Climate Change and Climate Variability </a:t>
            </a:r>
          </a:p>
          <a:p>
            <a:endParaRPr lang="en-US" dirty="0"/>
          </a:p>
          <a:p>
            <a:r>
              <a:rPr lang="en-US" dirty="0"/>
              <a:t>Importance of understanding climate change and its affect on people’ health </a:t>
            </a:r>
          </a:p>
          <a:p>
            <a:endParaRPr lang="en-US" dirty="0"/>
          </a:p>
        </p:txBody>
      </p:sp>
    </p:spTree>
    <p:extLst>
      <p:ext uri="{BB962C8B-B14F-4D97-AF65-F5344CB8AC3E}">
        <p14:creationId xmlns:p14="http://schemas.microsoft.com/office/powerpoint/2010/main" val="1784523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1FA3-9301-AB8D-C652-CD5E16258CF2}"/>
              </a:ext>
            </a:extLst>
          </p:cNvPr>
          <p:cNvSpPr>
            <a:spLocks noGrp="1"/>
          </p:cNvSpPr>
          <p:nvPr>
            <p:ph type="title"/>
          </p:nvPr>
        </p:nvSpPr>
        <p:spPr/>
        <p:txBody>
          <a:bodyPr/>
          <a:lstStyle/>
          <a:p>
            <a:r>
              <a:rPr lang="en-US" dirty="0"/>
              <a:t>Causes of climate change </a:t>
            </a:r>
          </a:p>
        </p:txBody>
      </p:sp>
      <p:sp>
        <p:nvSpPr>
          <p:cNvPr id="4" name="Content Placeholder 3">
            <a:extLst>
              <a:ext uri="{FF2B5EF4-FFF2-40B4-BE49-F238E27FC236}">
                <a16:creationId xmlns:a16="http://schemas.microsoft.com/office/drawing/2014/main" id="{131467B7-D052-3372-F7AD-85BD8D72F5C7}"/>
              </a:ext>
            </a:extLst>
          </p:cNvPr>
          <p:cNvSpPr>
            <a:spLocks noGrp="1"/>
          </p:cNvSpPr>
          <p:nvPr>
            <p:ph idx="12"/>
          </p:nvPr>
        </p:nvSpPr>
        <p:spPr>
          <a:xfrm>
            <a:off x="1245326" y="1835844"/>
            <a:ext cx="4663440" cy="3332832"/>
          </a:xfrm>
        </p:spPr>
        <p:txBody>
          <a:bodyPr>
            <a:normAutofit fontScale="92500" lnSpcReduction="20000"/>
          </a:bodyPr>
          <a:lstStyle/>
          <a:p>
            <a:pPr marL="0" indent="0">
              <a:buNone/>
            </a:pPr>
            <a:r>
              <a:rPr lang="en-US" dirty="0"/>
              <a:t>Human causes </a:t>
            </a:r>
          </a:p>
          <a:p>
            <a:pPr marL="0" indent="0">
              <a:buNone/>
            </a:pPr>
            <a:endParaRPr lang="en-US" dirty="0"/>
          </a:p>
          <a:p>
            <a:pPr marL="0" indent="0">
              <a:buNone/>
            </a:pPr>
            <a:r>
              <a:rPr lang="en-US" dirty="0"/>
              <a:t>Green house gas emissions</a:t>
            </a:r>
          </a:p>
          <a:p>
            <a:pPr marL="0" indent="0">
              <a:buNone/>
            </a:pPr>
            <a:endParaRPr lang="en-US" dirty="0"/>
          </a:p>
          <a:p>
            <a:pPr marL="0" indent="0">
              <a:buNone/>
            </a:pPr>
            <a:r>
              <a:rPr lang="en-US" dirty="0"/>
              <a:t>Absorption of the sun’s energy </a:t>
            </a:r>
          </a:p>
          <a:p>
            <a:pPr marL="0" indent="0">
              <a:buNone/>
            </a:pPr>
            <a:endParaRPr lang="en-US" dirty="0"/>
          </a:p>
          <a:p>
            <a:pPr marL="0" indent="0">
              <a:buNone/>
            </a:pPr>
            <a:r>
              <a:rPr lang="en-US" dirty="0"/>
              <a:t>Burning fossil fuels changes the climate more than any other human activity.</a:t>
            </a:r>
          </a:p>
          <a:p>
            <a:endParaRPr lang="en-US" dirty="0"/>
          </a:p>
        </p:txBody>
      </p:sp>
      <p:sp>
        <p:nvSpPr>
          <p:cNvPr id="3" name="Content Placeholder 2">
            <a:extLst>
              <a:ext uri="{FF2B5EF4-FFF2-40B4-BE49-F238E27FC236}">
                <a16:creationId xmlns:a16="http://schemas.microsoft.com/office/drawing/2014/main" id="{055D32ED-3CB6-475C-820D-F04B78728921}"/>
              </a:ext>
            </a:extLst>
          </p:cNvPr>
          <p:cNvSpPr>
            <a:spLocks noGrp="1"/>
          </p:cNvSpPr>
          <p:nvPr>
            <p:ph idx="11"/>
          </p:nvPr>
        </p:nvSpPr>
        <p:spPr>
          <a:xfrm>
            <a:off x="6283235" y="2023983"/>
            <a:ext cx="4663440" cy="4466757"/>
          </a:xfrm>
        </p:spPr>
        <p:txBody>
          <a:bodyPr>
            <a:normAutofit fontScale="32500" lnSpcReduction="20000"/>
          </a:bodyPr>
          <a:lstStyle/>
          <a:p>
            <a:r>
              <a:rPr lang="en-US" sz="5500" dirty="0">
                <a:latin typeface="Body+"/>
              </a:rPr>
              <a:t>Natural Process</a:t>
            </a:r>
          </a:p>
          <a:p>
            <a:endParaRPr lang="en-US" sz="5500" dirty="0">
              <a:latin typeface="Body+"/>
            </a:endParaRPr>
          </a:p>
          <a:p>
            <a:r>
              <a:rPr lang="en-US" sz="5500" dirty="0">
                <a:latin typeface="Body+"/>
              </a:rPr>
              <a:t>Changes in the Earth's Orbit and Rotation</a:t>
            </a:r>
          </a:p>
          <a:p>
            <a:r>
              <a:rPr lang="en-US" sz="5500" dirty="0">
                <a:latin typeface="Body+"/>
              </a:rPr>
              <a:t> </a:t>
            </a:r>
          </a:p>
          <a:p>
            <a:r>
              <a:rPr lang="en-US" sz="5500" dirty="0">
                <a:latin typeface="Body+"/>
              </a:rPr>
              <a:t>Variations in Solar Activity</a:t>
            </a:r>
          </a:p>
          <a:p>
            <a:endParaRPr lang="en-US" sz="5500" dirty="0">
              <a:latin typeface="Body+"/>
            </a:endParaRPr>
          </a:p>
          <a:p>
            <a:r>
              <a:rPr lang="en-US" sz="5500" dirty="0">
                <a:latin typeface="Body+"/>
              </a:rPr>
              <a:t>Volcanic Activity </a:t>
            </a:r>
          </a:p>
          <a:p>
            <a:endParaRPr lang="en-US" sz="5500" dirty="0">
              <a:latin typeface="Body+"/>
            </a:endParaRPr>
          </a:p>
          <a:p>
            <a:r>
              <a:rPr lang="en-US" sz="5500" dirty="0">
                <a:latin typeface="Body+"/>
              </a:rPr>
              <a:t>Changes in Naturally Occurring Carbon Dioxide Concentrations</a:t>
            </a:r>
          </a:p>
          <a:p>
            <a:endParaRPr lang="en-US" dirty="0"/>
          </a:p>
          <a:p>
            <a:endParaRPr lang="en-US" dirty="0"/>
          </a:p>
        </p:txBody>
      </p:sp>
    </p:spTree>
    <p:extLst>
      <p:ext uri="{BB962C8B-B14F-4D97-AF65-F5344CB8AC3E}">
        <p14:creationId xmlns:p14="http://schemas.microsoft.com/office/powerpoint/2010/main" val="238066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p:txBody>
          <a:bodyPr anchor="b">
            <a:normAutofit/>
          </a:bodyPr>
          <a:lstStyle/>
          <a:p>
            <a:r>
              <a:rPr lang="en-US" dirty="0"/>
              <a:t>Evidence of Climate change </a:t>
            </a:r>
          </a:p>
        </p:txBody>
      </p:sp>
      <p:sp>
        <p:nvSpPr>
          <p:cNvPr id="3" name="Subtitle 2">
            <a:extLst>
              <a:ext uri="{FF2B5EF4-FFF2-40B4-BE49-F238E27FC236}">
                <a16:creationId xmlns:a16="http://schemas.microsoft.com/office/drawing/2014/main" id="{26BC9DE8-A5CC-4BE1-0DE5-CB15D01A7919}"/>
              </a:ext>
            </a:extLst>
          </p:cNvPr>
          <p:cNvSpPr>
            <a:spLocks noGrp="1"/>
          </p:cNvSpPr>
          <p:nvPr>
            <p:ph idx="1"/>
          </p:nvPr>
        </p:nvSpPr>
        <p:spPr/>
        <p:txBody>
          <a:bodyPr>
            <a:normAutofit/>
          </a:bodyPr>
          <a:lstStyle/>
          <a:p>
            <a:r>
              <a:rPr lang="en-US" dirty="0"/>
              <a:t>Temperature rise</a:t>
            </a:r>
          </a:p>
          <a:p>
            <a:r>
              <a:rPr lang="en-US" dirty="0"/>
              <a:t>Melting glaciers and ice caps</a:t>
            </a:r>
          </a:p>
          <a:p>
            <a:r>
              <a:rPr lang="en-US" dirty="0"/>
              <a:t>Rising sea levels</a:t>
            </a:r>
          </a:p>
          <a:p>
            <a:r>
              <a:rPr lang="en-US" dirty="0"/>
              <a:t>Extreme weather events</a:t>
            </a:r>
          </a:p>
        </p:txBody>
      </p:sp>
      <p:pic>
        <p:nvPicPr>
          <p:cNvPr id="17" name="Picture Placeholder 16" descr="Two people walking down a sidewalk">
            <a:extLst>
              <a:ext uri="{FF2B5EF4-FFF2-40B4-BE49-F238E27FC236}">
                <a16:creationId xmlns:a16="http://schemas.microsoft.com/office/drawing/2014/main" id="{2ECBBDA4-D2C1-0F46-BA36-5967266F87AD}"/>
              </a:ext>
            </a:extLst>
          </p:cNvPr>
          <p:cNvPicPr>
            <a:picLocks noGrp="1" noChangeAspect="1"/>
          </p:cNvPicPr>
          <p:nvPr>
            <p:ph idx="10"/>
          </p:nvPr>
        </p:nvPicPr>
        <p:blipFill rotWithShape="1">
          <a:blip r:embed="rId3"/>
          <a:stretch/>
        </p:blipFill>
        <p:spPr>
          <a:xfrm>
            <a:off x="6283325" y="2135452"/>
            <a:ext cx="4664075" cy="3109383"/>
          </a:xfrm>
          <a:noFill/>
        </p:spPr>
      </p:pic>
    </p:spTree>
    <p:extLst>
      <p:ext uri="{BB962C8B-B14F-4D97-AF65-F5344CB8AC3E}">
        <p14:creationId xmlns:p14="http://schemas.microsoft.com/office/powerpoint/2010/main" val="77975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p:txBody>
          <a:bodyPr/>
          <a:lstStyle/>
          <a:p>
            <a:r>
              <a:rPr lang="en-US" dirty="0"/>
              <a:t>Impact of Climate change </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071469" cy="1904297"/>
          </a:xfrm>
        </p:spPr>
        <p:txBody>
          <a:bodyPr>
            <a:normAutofit/>
          </a:bodyPr>
          <a:lstStyle/>
          <a:p>
            <a:r>
              <a:rPr lang="en-US" dirty="0"/>
              <a:t>Environmental impacts (Loss of biodiversity, habitat destruction)</a:t>
            </a:r>
          </a:p>
          <a:p>
            <a:r>
              <a:rPr lang="en-US" dirty="0"/>
              <a:t>Social impacts (Food and water scarcity, displacement of communities)</a:t>
            </a:r>
          </a:p>
          <a:p>
            <a:r>
              <a:rPr lang="en-US" dirty="0"/>
              <a:t>Economic impacts (Damage to infrastructure, loss of livelihoods)</a:t>
            </a:r>
          </a:p>
        </p:txBody>
      </p:sp>
    </p:spTree>
    <p:extLst>
      <p:ext uri="{BB962C8B-B14F-4D97-AF65-F5344CB8AC3E}">
        <p14:creationId xmlns:p14="http://schemas.microsoft.com/office/powerpoint/2010/main" val="2529338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TM04033919[[fn=Circuit]]</Template>
  <TotalTime>97</TotalTime>
  <Words>2155</Words>
  <Application>Microsoft Office PowerPoint</Application>
  <PresentationFormat>Widescreen</PresentationFormat>
  <Paragraphs>201</Paragraphs>
  <Slides>19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Body+</vt:lpstr>
      <vt:lpstr>Calibri</vt:lpstr>
      <vt:lpstr>Tw Cen MT</vt:lpstr>
      <vt:lpstr>Circuit</vt:lpstr>
      <vt:lpstr>Understanding Global Climate Change</vt:lpstr>
      <vt:lpstr> Presenters </vt:lpstr>
      <vt:lpstr>Agenda</vt:lpstr>
      <vt:lpstr>The analysis </vt:lpstr>
      <vt:lpstr>Data Exploration &amp; Cleaning </vt:lpstr>
      <vt:lpstr>Introduction</vt:lpstr>
      <vt:lpstr>Causes of climate change </vt:lpstr>
      <vt:lpstr>Evidence of Climate change </vt:lpstr>
      <vt:lpstr>Impact of Climate change </vt:lpstr>
      <vt:lpstr>Vulnerable Regions:</vt:lpstr>
      <vt:lpstr>Global Efforts to Address Climate Change</vt:lpstr>
      <vt:lpstr>Individual Actions</vt:lpstr>
      <vt:lpstr>Final tips &amp; takeaways</vt:lpstr>
      <vt:lpstr>Resources and Datasets </vt:lpstr>
      <vt:lpstr>Resources &amp; Datasets</vt:lpstr>
      <vt:lpstr>Resources &amp; DATASETS</vt:lpstr>
      <vt:lpstr>Resources and Datasets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Global Climate Change</dc:title>
  <dc:creator>Linet Osoro</dc:creator>
  <cp:lastModifiedBy>Linet Osoro</cp:lastModifiedBy>
  <cp:revision>5</cp:revision>
  <dcterms:created xsi:type="dcterms:W3CDTF">2024-04-11T03:58:47Z</dcterms:created>
  <dcterms:modified xsi:type="dcterms:W3CDTF">2024-04-17T04:46:03Z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