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4"/>
  </p:sldMasterIdLst>
  <p:notesMasterIdLst>
    <p:notesMasterId r:id="rId19"/>
  </p:notesMasterIdLst>
  <p:handoutMasterIdLst>
    <p:handoutMasterId r:id="rId20"/>
  </p:handoutMasterIdLst>
  <p:sldIdLst>
    <p:sldId id="256" r:id="rId5"/>
    <p:sldId id="300" r:id="rId6"/>
    <p:sldId id="257" r:id="rId7"/>
    <p:sldId id="301" r:id="rId8"/>
    <p:sldId id="305" r:id="rId9"/>
    <p:sldId id="288" r:id="rId10"/>
    <p:sldId id="289" r:id="rId11"/>
    <p:sldId id="297" r:id="rId12"/>
    <p:sldId id="290" r:id="rId13"/>
    <p:sldId id="291" r:id="rId14"/>
    <p:sldId id="294" r:id="rId15"/>
    <p:sldId id="303" r:id="rId16"/>
    <p:sldId id="302" r:id="rId17"/>
    <p:sldId id="29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EABE5CF-CB3B-45CB-8A6C-4BE38E42D67E}">
          <p14:sldIdLst>
            <p14:sldId id="256"/>
            <p14:sldId id="300"/>
            <p14:sldId id="257"/>
            <p14:sldId id="301"/>
            <p14:sldId id="305"/>
            <p14:sldId id="288"/>
            <p14:sldId id="289"/>
            <p14:sldId id="297"/>
            <p14:sldId id="290"/>
            <p14:sldId id="291"/>
            <p14:sldId id="294"/>
            <p14:sldId id="303"/>
            <p14:sldId id="302"/>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68247" autoAdjust="0"/>
  </p:normalViewPr>
  <p:slideViewPr>
    <p:cSldViewPr snapToGrid="0">
      <p:cViewPr varScale="1">
        <p:scale>
          <a:sx n="46" d="100"/>
          <a:sy n="46" d="100"/>
        </p:scale>
        <p:origin x="78" y="242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D41BA-F5A8-4062-BF88-8205DD64623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2028818-6F1B-4F56-B0C9-8EAAEA2E33A9}">
      <dgm:prSet/>
      <dgm:spPr/>
      <dgm:t>
        <a:bodyPr/>
        <a:lstStyle/>
        <a:p>
          <a:r>
            <a:rPr lang="en-US" dirty="0"/>
            <a:t>Damon Robinson</a:t>
          </a:r>
        </a:p>
      </dgm:t>
    </dgm:pt>
    <dgm:pt modelId="{E6EFF720-85EF-4F2A-8485-B223FB9F6E31}" type="parTrans" cxnId="{B434C56A-4B87-456C-90A9-A2A3BBB02375}">
      <dgm:prSet/>
      <dgm:spPr/>
      <dgm:t>
        <a:bodyPr/>
        <a:lstStyle/>
        <a:p>
          <a:endParaRPr lang="en-US"/>
        </a:p>
      </dgm:t>
    </dgm:pt>
    <dgm:pt modelId="{F6EC8017-939E-45E9-90F2-1265E6B3C0FC}" type="sibTrans" cxnId="{B434C56A-4B87-456C-90A9-A2A3BBB02375}">
      <dgm:prSet/>
      <dgm:spPr/>
      <dgm:t>
        <a:bodyPr/>
        <a:lstStyle/>
        <a:p>
          <a:endParaRPr lang="en-US"/>
        </a:p>
      </dgm:t>
    </dgm:pt>
    <dgm:pt modelId="{C1E9C5E5-2FFA-4B49-8A8A-F4753B785B2E}">
      <dgm:prSet/>
      <dgm:spPr/>
      <dgm:t>
        <a:bodyPr/>
        <a:lstStyle/>
        <a:p>
          <a:r>
            <a:rPr lang="en-US"/>
            <a:t>Jennifer Savage</a:t>
          </a:r>
        </a:p>
      </dgm:t>
    </dgm:pt>
    <dgm:pt modelId="{B335148E-5C44-487B-B17C-8FE85146BED7}" type="parTrans" cxnId="{CFDA59F8-78CF-40B0-A56C-B5FF413F3023}">
      <dgm:prSet/>
      <dgm:spPr/>
      <dgm:t>
        <a:bodyPr/>
        <a:lstStyle/>
        <a:p>
          <a:endParaRPr lang="en-US"/>
        </a:p>
      </dgm:t>
    </dgm:pt>
    <dgm:pt modelId="{7D4EB146-98F2-44B5-9EF4-B99876A5EB28}" type="sibTrans" cxnId="{CFDA59F8-78CF-40B0-A56C-B5FF413F3023}">
      <dgm:prSet/>
      <dgm:spPr/>
      <dgm:t>
        <a:bodyPr/>
        <a:lstStyle/>
        <a:p>
          <a:endParaRPr lang="en-US"/>
        </a:p>
      </dgm:t>
    </dgm:pt>
    <dgm:pt modelId="{BFC52524-CFD1-436E-931B-A1917DFDBD29}">
      <dgm:prSet/>
      <dgm:spPr/>
      <dgm:t>
        <a:bodyPr/>
        <a:lstStyle/>
        <a:p>
          <a:r>
            <a:rPr lang="en-US"/>
            <a:t>Jesse Reed</a:t>
          </a:r>
        </a:p>
      </dgm:t>
    </dgm:pt>
    <dgm:pt modelId="{B9E08D76-AC29-4794-9CE0-DCEBE1A52F43}" type="parTrans" cxnId="{3921ED28-5678-49C5-92B6-DCECDB31FFCF}">
      <dgm:prSet/>
      <dgm:spPr/>
      <dgm:t>
        <a:bodyPr/>
        <a:lstStyle/>
        <a:p>
          <a:endParaRPr lang="en-US"/>
        </a:p>
      </dgm:t>
    </dgm:pt>
    <dgm:pt modelId="{4D83BD48-302D-4A3C-AECB-7F06D16C75E8}" type="sibTrans" cxnId="{3921ED28-5678-49C5-92B6-DCECDB31FFCF}">
      <dgm:prSet/>
      <dgm:spPr/>
      <dgm:t>
        <a:bodyPr/>
        <a:lstStyle/>
        <a:p>
          <a:endParaRPr lang="en-US"/>
        </a:p>
      </dgm:t>
    </dgm:pt>
    <dgm:pt modelId="{4CC2B53A-0168-4F03-8E30-BF90DE0C2A4E}">
      <dgm:prSet/>
      <dgm:spPr/>
      <dgm:t>
        <a:bodyPr/>
        <a:lstStyle/>
        <a:p>
          <a:r>
            <a:rPr lang="en-US" dirty="0"/>
            <a:t>Linet Osoro </a:t>
          </a:r>
        </a:p>
      </dgm:t>
    </dgm:pt>
    <dgm:pt modelId="{F1168931-CCC7-4B04-92FC-AAC7AFC0A0A8}" type="parTrans" cxnId="{B798E91B-F810-4EDE-A927-0EA17EF04E06}">
      <dgm:prSet/>
      <dgm:spPr/>
      <dgm:t>
        <a:bodyPr/>
        <a:lstStyle/>
        <a:p>
          <a:endParaRPr lang="en-US"/>
        </a:p>
      </dgm:t>
    </dgm:pt>
    <dgm:pt modelId="{22427E56-C5B4-4076-8648-F0730A6A12CE}" type="sibTrans" cxnId="{B798E91B-F810-4EDE-A927-0EA17EF04E06}">
      <dgm:prSet/>
      <dgm:spPr/>
      <dgm:t>
        <a:bodyPr/>
        <a:lstStyle/>
        <a:p>
          <a:endParaRPr lang="en-US"/>
        </a:p>
      </dgm:t>
    </dgm:pt>
    <dgm:pt modelId="{675C0FD2-1B70-4790-AEB2-000A31569F0F}" type="pres">
      <dgm:prSet presAssocID="{13FD41BA-F5A8-4062-BF88-8205DD646237}" presName="linear" presStyleCnt="0">
        <dgm:presLayoutVars>
          <dgm:animLvl val="lvl"/>
          <dgm:resizeHandles val="exact"/>
        </dgm:presLayoutVars>
      </dgm:prSet>
      <dgm:spPr/>
    </dgm:pt>
    <dgm:pt modelId="{D5BE9BD5-DF76-4EC6-BE31-B53A87E06586}" type="pres">
      <dgm:prSet presAssocID="{42028818-6F1B-4F56-B0C9-8EAAEA2E33A9}" presName="parentText" presStyleLbl="node1" presStyleIdx="0" presStyleCnt="4">
        <dgm:presLayoutVars>
          <dgm:chMax val="0"/>
          <dgm:bulletEnabled val="1"/>
        </dgm:presLayoutVars>
      </dgm:prSet>
      <dgm:spPr/>
    </dgm:pt>
    <dgm:pt modelId="{5BCCF8ED-95BE-4C06-BEAC-1D51269E3491}" type="pres">
      <dgm:prSet presAssocID="{F6EC8017-939E-45E9-90F2-1265E6B3C0FC}" presName="spacer" presStyleCnt="0"/>
      <dgm:spPr/>
    </dgm:pt>
    <dgm:pt modelId="{699FEF3B-7A80-4CF2-B39A-81FE99742D99}" type="pres">
      <dgm:prSet presAssocID="{C1E9C5E5-2FFA-4B49-8A8A-F4753B785B2E}" presName="parentText" presStyleLbl="node1" presStyleIdx="1" presStyleCnt="4">
        <dgm:presLayoutVars>
          <dgm:chMax val="0"/>
          <dgm:bulletEnabled val="1"/>
        </dgm:presLayoutVars>
      </dgm:prSet>
      <dgm:spPr/>
    </dgm:pt>
    <dgm:pt modelId="{8D9C2BD9-0B9F-4923-AD1C-073FC8738B8B}" type="pres">
      <dgm:prSet presAssocID="{7D4EB146-98F2-44B5-9EF4-B99876A5EB28}" presName="spacer" presStyleCnt="0"/>
      <dgm:spPr/>
    </dgm:pt>
    <dgm:pt modelId="{80F199A0-6C85-4298-BC02-F3EFF455F2C2}" type="pres">
      <dgm:prSet presAssocID="{BFC52524-CFD1-436E-931B-A1917DFDBD29}" presName="parentText" presStyleLbl="node1" presStyleIdx="2" presStyleCnt="4">
        <dgm:presLayoutVars>
          <dgm:chMax val="0"/>
          <dgm:bulletEnabled val="1"/>
        </dgm:presLayoutVars>
      </dgm:prSet>
      <dgm:spPr/>
    </dgm:pt>
    <dgm:pt modelId="{25B6CEB4-7650-49E2-96E7-A495CB157A09}" type="pres">
      <dgm:prSet presAssocID="{4D83BD48-302D-4A3C-AECB-7F06D16C75E8}" presName="spacer" presStyleCnt="0"/>
      <dgm:spPr/>
    </dgm:pt>
    <dgm:pt modelId="{7679DCEA-9645-4FFB-B988-25198BAC4252}" type="pres">
      <dgm:prSet presAssocID="{4CC2B53A-0168-4F03-8E30-BF90DE0C2A4E}" presName="parentText" presStyleLbl="node1" presStyleIdx="3" presStyleCnt="4">
        <dgm:presLayoutVars>
          <dgm:chMax val="0"/>
          <dgm:bulletEnabled val="1"/>
        </dgm:presLayoutVars>
      </dgm:prSet>
      <dgm:spPr/>
    </dgm:pt>
  </dgm:ptLst>
  <dgm:cxnLst>
    <dgm:cxn modelId="{340EB601-4AA2-4085-941E-C645A206E240}" type="presOf" srcId="{BFC52524-CFD1-436E-931B-A1917DFDBD29}" destId="{80F199A0-6C85-4298-BC02-F3EFF455F2C2}" srcOrd="0" destOrd="0" presId="urn:microsoft.com/office/officeart/2005/8/layout/vList2"/>
    <dgm:cxn modelId="{B798E91B-F810-4EDE-A927-0EA17EF04E06}" srcId="{13FD41BA-F5A8-4062-BF88-8205DD646237}" destId="{4CC2B53A-0168-4F03-8E30-BF90DE0C2A4E}" srcOrd="3" destOrd="0" parTransId="{F1168931-CCC7-4B04-92FC-AAC7AFC0A0A8}" sibTransId="{22427E56-C5B4-4076-8648-F0730A6A12CE}"/>
    <dgm:cxn modelId="{3921ED28-5678-49C5-92B6-DCECDB31FFCF}" srcId="{13FD41BA-F5A8-4062-BF88-8205DD646237}" destId="{BFC52524-CFD1-436E-931B-A1917DFDBD29}" srcOrd="2" destOrd="0" parTransId="{B9E08D76-AC29-4794-9CE0-DCEBE1A52F43}" sibTransId="{4D83BD48-302D-4A3C-AECB-7F06D16C75E8}"/>
    <dgm:cxn modelId="{1481BF45-FC63-4A63-8830-3BF99218C03B}" type="presOf" srcId="{13FD41BA-F5A8-4062-BF88-8205DD646237}" destId="{675C0FD2-1B70-4790-AEB2-000A31569F0F}" srcOrd="0" destOrd="0" presId="urn:microsoft.com/office/officeart/2005/8/layout/vList2"/>
    <dgm:cxn modelId="{B434C56A-4B87-456C-90A9-A2A3BBB02375}" srcId="{13FD41BA-F5A8-4062-BF88-8205DD646237}" destId="{42028818-6F1B-4F56-B0C9-8EAAEA2E33A9}" srcOrd="0" destOrd="0" parTransId="{E6EFF720-85EF-4F2A-8485-B223FB9F6E31}" sibTransId="{F6EC8017-939E-45E9-90F2-1265E6B3C0FC}"/>
    <dgm:cxn modelId="{1ED39054-4D48-42E0-BC21-A5E732215473}" type="presOf" srcId="{42028818-6F1B-4F56-B0C9-8EAAEA2E33A9}" destId="{D5BE9BD5-DF76-4EC6-BE31-B53A87E06586}" srcOrd="0" destOrd="0" presId="urn:microsoft.com/office/officeart/2005/8/layout/vList2"/>
    <dgm:cxn modelId="{616893A4-DE11-4CAF-A565-C136599CC0AC}" type="presOf" srcId="{C1E9C5E5-2FFA-4B49-8A8A-F4753B785B2E}" destId="{699FEF3B-7A80-4CF2-B39A-81FE99742D99}" srcOrd="0" destOrd="0" presId="urn:microsoft.com/office/officeart/2005/8/layout/vList2"/>
    <dgm:cxn modelId="{AF640DC9-6BE2-4231-B8BB-476C28E0E61B}" type="presOf" srcId="{4CC2B53A-0168-4F03-8E30-BF90DE0C2A4E}" destId="{7679DCEA-9645-4FFB-B988-25198BAC4252}" srcOrd="0" destOrd="0" presId="urn:microsoft.com/office/officeart/2005/8/layout/vList2"/>
    <dgm:cxn modelId="{CFDA59F8-78CF-40B0-A56C-B5FF413F3023}" srcId="{13FD41BA-F5A8-4062-BF88-8205DD646237}" destId="{C1E9C5E5-2FFA-4B49-8A8A-F4753B785B2E}" srcOrd="1" destOrd="0" parTransId="{B335148E-5C44-487B-B17C-8FE85146BED7}" sibTransId="{7D4EB146-98F2-44B5-9EF4-B99876A5EB28}"/>
    <dgm:cxn modelId="{696398C1-21F6-44E6-A765-C123CBF2402F}" type="presParOf" srcId="{675C0FD2-1B70-4790-AEB2-000A31569F0F}" destId="{D5BE9BD5-DF76-4EC6-BE31-B53A87E06586}" srcOrd="0" destOrd="0" presId="urn:microsoft.com/office/officeart/2005/8/layout/vList2"/>
    <dgm:cxn modelId="{E7C080DD-F47B-40FE-B071-8E379AC3219A}" type="presParOf" srcId="{675C0FD2-1B70-4790-AEB2-000A31569F0F}" destId="{5BCCF8ED-95BE-4C06-BEAC-1D51269E3491}" srcOrd="1" destOrd="0" presId="urn:microsoft.com/office/officeart/2005/8/layout/vList2"/>
    <dgm:cxn modelId="{70AA5563-F05B-4DA4-BBA4-3DF49FDAAA3C}" type="presParOf" srcId="{675C0FD2-1B70-4790-AEB2-000A31569F0F}" destId="{699FEF3B-7A80-4CF2-B39A-81FE99742D99}" srcOrd="2" destOrd="0" presId="urn:microsoft.com/office/officeart/2005/8/layout/vList2"/>
    <dgm:cxn modelId="{FDE2C9B3-D90D-42A2-ACC2-E8374CC487D2}" type="presParOf" srcId="{675C0FD2-1B70-4790-AEB2-000A31569F0F}" destId="{8D9C2BD9-0B9F-4923-AD1C-073FC8738B8B}" srcOrd="3" destOrd="0" presId="urn:microsoft.com/office/officeart/2005/8/layout/vList2"/>
    <dgm:cxn modelId="{33B3B0A8-3AF6-420D-BE00-2E4999A0255B}" type="presParOf" srcId="{675C0FD2-1B70-4790-AEB2-000A31569F0F}" destId="{80F199A0-6C85-4298-BC02-F3EFF455F2C2}" srcOrd="4" destOrd="0" presId="urn:microsoft.com/office/officeart/2005/8/layout/vList2"/>
    <dgm:cxn modelId="{F9C4E26A-B058-4389-8D75-E658A5C005FF}" type="presParOf" srcId="{675C0FD2-1B70-4790-AEB2-000A31569F0F}" destId="{25B6CEB4-7650-49E2-96E7-A495CB157A09}" srcOrd="5" destOrd="0" presId="urn:microsoft.com/office/officeart/2005/8/layout/vList2"/>
    <dgm:cxn modelId="{8406F62D-0F3B-45D9-864F-60179BF174EE}" type="presParOf" srcId="{675C0FD2-1B70-4790-AEB2-000A31569F0F}" destId="{7679DCEA-9645-4FFB-B988-25198BAC425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E9BD5-DF76-4EC6-BE31-B53A87E06586}">
      <dsp:nvSpPr>
        <dsp:cNvPr id="0" name=""/>
        <dsp:cNvSpPr/>
      </dsp:nvSpPr>
      <dsp:spPr>
        <a:xfrm>
          <a:off x="0" y="29612"/>
          <a:ext cx="6692748" cy="95822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Damon Robinson</a:t>
          </a:r>
        </a:p>
      </dsp:txBody>
      <dsp:txXfrm>
        <a:off x="46777" y="76389"/>
        <a:ext cx="6599194" cy="864675"/>
      </dsp:txXfrm>
    </dsp:sp>
    <dsp:sp modelId="{699FEF3B-7A80-4CF2-B39A-81FE99742D99}">
      <dsp:nvSpPr>
        <dsp:cNvPr id="0" name=""/>
        <dsp:cNvSpPr/>
      </dsp:nvSpPr>
      <dsp:spPr>
        <a:xfrm>
          <a:off x="0" y="1108802"/>
          <a:ext cx="6692748" cy="958229"/>
        </a:xfrm>
        <a:prstGeom prst="round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Jennifer Savage</a:t>
          </a:r>
        </a:p>
      </dsp:txBody>
      <dsp:txXfrm>
        <a:off x="46777" y="1155579"/>
        <a:ext cx="6599194" cy="864675"/>
      </dsp:txXfrm>
    </dsp:sp>
    <dsp:sp modelId="{80F199A0-6C85-4298-BC02-F3EFF455F2C2}">
      <dsp:nvSpPr>
        <dsp:cNvPr id="0" name=""/>
        <dsp:cNvSpPr/>
      </dsp:nvSpPr>
      <dsp:spPr>
        <a:xfrm>
          <a:off x="0" y="2187992"/>
          <a:ext cx="6692748" cy="958229"/>
        </a:xfrm>
        <a:prstGeom prst="round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Jesse Reed</a:t>
          </a:r>
        </a:p>
      </dsp:txBody>
      <dsp:txXfrm>
        <a:off x="46777" y="2234769"/>
        <a:ext cx="6599194" cy="864675"/>
      </dsp:txXfrm>
    </dsp:sp>
    <dsp:sp modelId="{7679DCEA-9645-4FFB-B988-25198BAC4252}">
      <dsp:nvSpPr>
        <dsp:cNvPr id="0" name=""/>
        <dsp:cNvSpPr/>
      </dsp:nvSpPr>
      <dsp:spPr>
        <a:xfrm>
          <a:off x="0" y="3267182"/>
          <a:ext cx="6692748" cy="95822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Linet Osoro </a:t>
          </a:r>
        </a:p>
      </dsp:txBody>
      <dsp:txXfrm>
        <a:off x="46777" y="3313959"/>
        <a:ext cx="6599194" cy="864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4/11/2024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Adapting to Climate Change will  help us prepare to reduce the impacts on ecosystems and people's well-being. </a:t>
            </a:r>
          </a:p>
          <a:p>
            <a:endParaRPr lang="en-US" dirty="0"/>
          </a:p>
          <a:p>
            <a:r>
              <a:rPr lang="en-US" dirty="0"/>
              <a:t>Examples of adaptation include strengthening water conservation programs, upgrading stormwater systems, developing early warning systems for extreme heat events, and preparing for stronger storms through better emergency preparation and response strategies.</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Climate change involves significant changes in average conditions—such as temperature, precipitation, wind patterns, and other aspects of climate that occur over years, decades, centuries, or longer. </a:t>
            </a:r>
          </a:p>
          <a:p>
            <a:endParaRPr lang="en-US" dirty="0"/>
          </a:p>
          <a:p>
            <a:r>
              <a:rPr lang="en-US" dirty="0"/>
              <a:t>Climate change involves longer-term trends, such as shifts toward warmer, wetter, or drier conditions. These trends can be caused by natural variability in climate over time, as well as human activities that add greenhouse gases to the atmosphere like burning fossil fuels for energy.</a:t>
            </a:r>
          </a:p>
          <a:p>
            <a:endParaRPr lang="en-US" dirty="0"/>
          </a:p>
          <a:p>
            <a:r>
              <a:rPr lang="en-US" dirty="0"/>
              <a:t>Climate change occurs over a long period of time, typically over decades or longer. In contrast, climate variability includes changes that occur within shorter timeframes, such as a month, season, or year. </a:t>
            </a:r>
          </a:p>
          <a:p>
            <a:endParaRPr lang="en-US" dirty="0"/>
          </a:p>
          <a:p>
            <a:r>
              <a:rPr lang="en-US" dirty="0"/>
              <a:t>Climate variability explains the natural variability within the system. For example, one unusually cold or wet year followed by an unusually warm or dry year would not be considered a sign of climate change.</a:t>
            </a:r>
          </a:p>
          <a:p>
            <a:endParaRPr lang="en-US" dirty="0"/>
          </a:p>
          <a:p>
            <a:r>
              <a:rPr lang="en-US" dirty="0"/>
              <a:t>Higher summer temperatures are linked to an increased risk of heat-related illnesses and death. Older adults, pregnant women, and children are at particular risk, as are people living in urban areas because of the additional heat associated with urban heat islands.</a:t>
            </a:r>
          </a:p>
          <a:p>
            <a:endParaRPr lang="en-US" dirty="0"/>
          </a:p>
          <a:p>
            <a:r>
              <a:rPr lang="en-US" dirty="0"/>
              <a:t>Climate change is expected to expose more people to ticks that carry Lyme disease or other bacterial and viral agents, and to mosquitoes that transmit West Nile and other viruses.</a:t>
            </a:r>
          </a:p>
          <a:p>
            <a:endParaRPr lang="en-US" dirty="0"/>
          </a:p>
          <a:p>
            <a:r>
              <a:rPr lang="en-US" dirty="0"/>
              <a:t>More frequent extreme weather events such as droughts, hurricanes, floods, and wildfires will not only put people’s lives at risk, but can also worsen underlying medical conditions, increase stress, and lead to adverse mental health effects.</a:t>
            </a:r>
          </a:p>
          <a:p>
            <a:endParaRPr lang="en-US" dirty="0"/>
          </a:p>
          <a:p>
            <a:r>
              <a:rPr lang="en-US" dirty="0"/>
              <a:t>Rising temperatures and extreme weather have the potential to disrupt the availability, safety, and nutritional quality of food.</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542050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activities have contributed substantially to climate change through green house gas emissions. Concentrations of the green house gases have increased since the industrial revolution.  Green house effect causes temperature rises.</a:t>
            </a:r>
          </a:p>
          <a:p>
            <a:endParaRPr lang="en-US" dirty="0"/>
          </a:p>
          <a:p>
            <a:r>
              <a:rPr lang="en-US" dirty="0"/>
              <a:t>Burning fossil fuels changes the climate more than any other human activity.</a:t>
            </a:r>
          </a:p>
          <a:p>
            <a:endParaRPr lang="en-US" dirty="0"/>
          </a:p>
          <a:p>
            <a:r>
              <a:rPr lang="en-US" dirty="0"/>
              <a:t>Carbon dioxide, methane and nitrous oxide are more abundant in the earth atmosphere than in any time in 800, 00 years. </a:t>
            </a:r>
          </a:p>
          <a:p>
            <a:endParaRPr lang="en-US" dirty="0"/>
          </a:p>
          <a:p>
            <a:r>
              <a:rPr lang="en-US" dirty="0"/>
              <a:t>Activities such as agriculture, road construction, and deforestation can change the reflectivity of the earth's surface, leading to local warming or cooling. This effect is observed in heat islands, which are urban centers that are warmer than the surrounding, less populated areas. </a:t>
            </a:r>
          </a:p>
          <a:p>
            <a:endParaRPr lang="en-US" dirty="0"/>
          </a:p>
          <a:p>
            <a:r>
              <a:rPr lang="en-US" dirty="0"/>
              <a:t>Change in suns energy output can affect the intensity of the sunlight that reaches the earth surface. Solar variations have played  little role in the climate change </a:t>
            </a:r>
          </a:p>
          <a:p>
            <a:endParaRPr lang="en-US" dirty="0"/>
          </a:p>
          <a:p>
            <a:r>
              <a:rPr lang="en-US" dirty="0"/>
              <a:t>Volcanoes eruptions release large quantities of carbon dioxide, human activities emit more than 100 times as much carbon dioxide as volcanoes each year.</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09550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Warmer temperatures increase the frequency, intensity, and duration of heat waves, which can pose health risks, particularly for young children and the elderly.</a:t>
            </a:r>
          </a:p>
          <a:p>
            <a:endParaRPr lang="en-US" dirty="0"/>
          </a:p>
          <a:p>
            <a:r>
              <a:rPr lang="en-US" dirty="0"/>
              <a:t>Climate change can also impact human health by worsening air and water quality, increasing the spread of certain diseases, and altering the frequency or intensity of extreme weather events.</a:t>
            </a:r>
          </a:p>
          <a:p>
            <a:endParaRPr lang="en-US" dirty="0"/>
          </a:p>
          <a:p>
            <a:r>
              <a:rPr lang="en-US" dirty="0"/>
              <a:t>Rising sea level threatens coastal communities and ecosystems.</a:t>
            </a:r>
          </a:p>
          <a:p>
            <a:endParaRPr lang="en-US" dirty="0"/>
          </a:p>
          <a:p>
            <a:r>
              <a:rPr lang="en-US" dirty="0"/>
              <a:t>Changes in the patterns and amount of rainfall, as well as changes in the timing and amount of stream flow, can affect water supplies and water quality and the production of hydroelectricity</a:t>
            </a:r>
          </a:p>
          <a:p>
            <a:endParaRPr lang="en-US" dirty="0"/>
          </a:p>
          <a:p>
            <a:r>
              <a:rPr lang="en-US" dirty="0"/>
              <a:t>Changing ecosystems influence geographic ranges of many plant and animal species and the timing of their lifecycle events, such as migration and reproduction.</a:t>
            </a:r>
          </a:p>
          <a:p>
            <a:endParaRPr lang="en-US" dirty="0"/>
          </a:p>
          <a:p>
            <a:r>
              <a:rPr lang="en-US" dirty="0"/>
              <a:t>Increases in the frequency and intensity of extreme weather events, such as heat waves, droughts, and floods, can increase losses to property, cause costly disruptions to society, and reduce the affordability of insurance.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964844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r>
              <a:rPr lang="en-US"/>
              <a:t>9/8/20XX</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82013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1493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31949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2758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00280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881804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19105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1773454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031551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952413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8575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71D5CDD1-B5BC-5B80-B698-98FD993CFF0F}"/>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5C87C241-1A08-0A2A-D69E-E782EB540347}"/>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FA0AD626-CA02-12BD-7986-CF9E30FFAEA1}"/>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35615565-FFBF-41F6-3A70-5753F85E0C6B}"/>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8C4CEDF4-2975-CD3E-CF29-7C5D09146880}"/>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E0CAE312-4A26-512C-8480-BC085D3C1BE6}"/>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8A39934E-A3A7-F023-C5D6-D6EA8E62613B}"/>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3333104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85150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332142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133280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04883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638744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241938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386885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35776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475148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6">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9/8/20XX</a:t>
            </a:r>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1729239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73" r:id="rId22"/>
    <p:sldLayoutId id="2147483674" r:id="rId23"/>
    <p:sldLayoutId id="2147483676" r:id="rId24"/>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search.aimultiple.com/carbon-footprint-reduction/" TargetMode="External"/><Relationship Id="rId2" Type="http://schemas.openxmlformats.org/officeDocument/2006/relationships/hyperlink" Target="https://www.epa.gov/climatechange-sci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39" name="Group 13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4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4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5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6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94" name="Group 193">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95" name="Rectangle 194">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270066" y="1122363"/>
            <a:ext cx="5397933" cy="2387600"/>
          </a:xfrm>
        </p:spPr>
        <p:txBody>
          <a:bodyPr vert="horz" lIns="91440" tIns="45720" rIns="91440" bIns="45720" rtlCol="0" anchor="b">
            <a:normAutofit/>
          </a:bodyPr>
          <a:lstStyle/>
          <a:p>
            <a:r>
              <a:rPr lang="en-US" sz="4800"/>
              <a:t>Understanding Global Climate Change</a:t>
            </a:r>
          </a:p>
        </p:txBody>
      </p:sp>
      <p:pic>
        <p:nvPicPr>
          <p:cNvPr id="196" name="Picture 195">
            <a:extLst>
              <a:ext uri="{FF2B5EF4-FFF2-40B4-BE49-F238E27FC236}">
                <a16:creationId xmlns:a16="http://schemas.microsoft.com/office/drawing/2014/main" id="{0A86B54B-329B-673B-845A-37FF6C9576CA}"/>
              </a:ext>
            </a:extLst>
          </p:cNvPr>
          <p:cNvPicPr>
            <a:picLocks noChangeAspect="1"/>
          </p:cNvPicPr>
          <p:nvPr/>
        </p:nvPicPr>
        <p:blipFill rotWithShape="1">
          <a:blip r:embed="rId5"/>
          <a:srcRect l="29426" r="28328"/>
          <a:stretch/>
        </p:blipFill>
        <p:spPr>
          <a:xfrm>
            <a:off x="-5597" y="10"/>
            <a:ext cx="4635583" cy="6857990"/>
          </a:xfrm>
          <a:prstGeom prst="rect">
            <a:avLst/>
          </a:prstGeom>
        </p:spPr>
      </p:pic>
      <p:grpSp>
        <p:nvGrpSpPr>
          <p:cNvPr id="197" name="Group 196">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98"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99"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0"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1"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02"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3"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4"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5"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6"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7"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8"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9"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0"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1"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2"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3"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4"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5"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6"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7"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8"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9"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0"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1"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2"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3"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4"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5"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6"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27"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8"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9"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0"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1"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2"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3"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4"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5"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6"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7"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8"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39"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0"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1"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2"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3"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4"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5"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6"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7"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8"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9"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0"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1"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252" name="Group 251">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3"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4"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5"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6"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7"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8"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9"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0"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1"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2"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p:txBody>
          <a:bodyPr/>
          <a:lstStyle/>
          <a:p>
            <a:r>
              <a:rPr lang="en-US" dirty="0"/>
              <a:t>Individual Actions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
          </p:nvPr>
        </p:nvSpPr>
        <p:spPr/>
        <p:txBody>
          <a:bodyPr>
            <a:normAutofit/>
          </a:bodyPr>
          <a:lstStyle/>
          <a:p>
            <a:r>
              <a:rPr lang="en-US" dirty="0"/>
              <a:t>Reduce carbon footprint (Energy conservation, using renewable energy, etc.)</a:t>
            </a:r>
          </a:p>
          <a:p>
            <a:r>
              <a:rPr lang="en-US" dirty="0"/>
              <a:t>Sustainable lifestyle choices (Reducing waste, eating less meat, etc.)</a:t>
            </a:r>
          </a:p>
          <a:p>
            <a:r>
              <a:rPr lang="en-US" dirty="0"/>
              <a:t>Advocacy and raising awareness</a:t>
            </a:r>
          </a:p>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p:txBody>
          <a:bodyPr anchor="b">
            <a:normAutofit/>
          </a:bodyPr>
          <a:lstStyle/>
          <a:p>
            <a:r>
              <a:rPr lang="en-US" dirty="0"/>
              <a:t>Final tips &amp; takeaways</a:t>
            </a:r>
          </a:p>
        </p:txBody>
      </p:sp>
      <p:sp>
        <p:nvSpPr>
          <p:cNvPr id="11" name="Content Placeholder 3">
            <a:extLst>
              <a:ext uri="{FF2B5EF4-FFF2-40B4-BE49-F238E27FC236}">
                <a16:creationId xmlns:a16="http://schemas.microsoft.com/office/drawing/2014/main" id="{46459875-FFEE-771A-7201-045F7B5106B1}"/>
              </a:ext>
            </a:extLst>
          </p:cNvPr>
          <p:cNvSpPr>
            <a:spLocks noGrp="1"/>
          </p:cNvSpPr>
          <p:nvPr>
            <p:ph idx="1"/>
          </p:nvPr>
        </p:nvSpPr>
        <p:spPr/>
        <p:txBody>
          <a:bodyPr/>
          <a:lstStyle/>
          <a:p>
            <a:r>
              <a:rPr lang="en-US" dirty="0"/>
              <a:t> Importance of collective effort in combating climate change</a:t>
            </a:r>
          </a:p>
        </p:txBody>
      </p:sp>
      <p:sp>
        <p:nvSpPr>
          <p:cNvPr id="4" name="Content Placeholder 3">
            <a:extLst>
              <a:ext uri="{FF2B5EF4-FFF2-40B4-BE49-F238E27FC236}">
                <a16:creationId xmlns:a16="http://schemas.microsoft.com/office/drawing/2014/main" id="{DE5C7B5A-A5C3-15D4-DF71-B692D28942FC}"/>
              </a:ext>
            </a:extLst>
          </p:cNvPr>
          <p:cNvSpPr>
            <a:spLocks noGrp="1"/>
          </p:cNvSpPr>
          <p:nvPr>
            <p:ph idx="4294967295"/>
          </p:nvPr>
        </p:nvSpPr>
        <p:spPr>
          <a:xfrm>
            <a:off x="0" y="2024063"/>
            <a:ext cx="4664075" cy="3332162"/>
          </a:xfrm>
        </p:spPr>
        <p:txBody>
          <a:bodyPr>
            <a:normAutofit/>
          </a:bodyPr>
          <a:lstStyle/>
          <a:p>
            <a:pPr lvl="1"/>
            <a:endParaRPr lang="en-US"/>
          </a:p>
          <a:p>
            <a:endParaRPr lang="en-US" dirty="0"/>
          </a:p>
        </p:txBody>
      </p:sp>
    </p:spTree>
    <p:extLst>
      <p:ext uri="{BB962C8B-B14F-4D97-AF65-F5344CB8AC3E}">
        <p14:creationId xmlns:p14="http://schemas.microsoft.com/office/powerpoint/2010/main" val="85326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698F-8271-D654-A249-00A1FFE07BE3}"/>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50F78370-EF33-4F30-74A1-6C749FAAF8BD}"/>
              </a:ext>
            </a:extLst>
          </p:cNvPr>
          <p:cNvSpPr>
            <a:spLocks noGrp="1"/>
          </p:cNvSpPr>
          <p:nvPr>
            <p:ph idx="1"/>
          </p:nvPr>
        </p:nvSpPr>
        <p:spPr>
          <a:xfrm>
            <a:off x="1158865" y="2017467"/>
            <a:ext cx="9779182" cy="4840533"/>
          </a:xfrm>
        </p:spPr>
        <p:txBody>
          <a:bodyPr/>
          <a:lstStyle/>
          <a:p>
            <a:r>
              <a:rPr lang="en-US" dirty="0"/>
              <a:t>Climate Change Science: </a:t>
            </a:r>
            <a:r>
              <a:rPr lang="en-US" dirty="0">
                <a:hlinkClick r:id="rId2"/>
              </a:rPr>
              <a:t>https://www.epa.gov/climatechange-science</a:t>
            </a:r>
            <a:endParaRPr lang="en-US" dirty="0"/>
          </a:p>
          <a:p>
            <a:endParaRPr lang="en-US" dirty="0"/>
          </a:p>
          <a:p>
            <a:r>
              <a:rPr lang="en-US" dirty="0"/>
              <a:t>5 ways to Reduce Corporate Carbon Foot Print in 2024: </a:t>
            </a:r>
            <a:r>
              <a:rPr lang="en-US" dirty="0">
                <a:hlinkClick r:id="rId3"/>
              </a:rPr>
              <a:t>https://research.aimultiple.com/carbon-footprint-reduction/</a:t>
            </a:r>
            <a:endParaRPr lang="en-US" dirty="0"/>
          </a:p>
          <a:p>
            <a:endParaRPr lang="en-US" dirty="0"/>
          </a:p>
        </p:txBody>
      </p:sp>
    </p:spTree>
    <p:extLst>
      <p:ext uri="{BB962C8B-B14F-4D97-AF65-F5344CB8AC3E}">
        <p14:creationId xmlns:p14="http://schemas.microsoft.com/office/powerpoint/2010/main" val="80128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698F-8271-D654-A249-00A1FFE07BE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50F78370-EF33-4F30-74A1-6C749FAAF8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015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title"/>
          </p:nvPr>
        </p:nvSpPr>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idx="1"/>
          </p:nvPr>
        </p:nvSpPr>
        <p:spPr/>
        <p:txBody>
          <a:bodyPr/>
          <a:lstStyle/>
          <a:p>
            <a:r>
              <a:rPr lang="en-US" dirty="0"/>
              <a:t>Damon</a:t>
            </a:r>
          </a:p>
          <a:p>
            <a:r>
              <a:rPr lang="en-US" dirty="0"/>
              <a:t>Jennifer</a:t>
            </a:r>
          </a:p>
          <a:p>
            <a:r>
              <a:rPr lang="en-US" dirty="0"/>
              <a:t>Jesse </a:t>
            </a:r>
          </a:p>
          <a:p>
            <a:r>
              <a:rPr lang="en-US" dirty="0"/>
              <a:t>Linet </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4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4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550413-C395-11B0-F5AB-41452F57A895}"/>
              </a:ext>
            </a:extLst>
          </p:cNvPr>
          <p:cNvSpPr>
            <a:spLocks noGrp="1"/>
          </p:cNvSpPr>
          <p:nvPr>
            <p:ph type="title"/>
          </p:nvPr>
        </p:nvSpPr>
        <p:spPr>
          <a:xfrm>
            <a:off x="853330" y="1134681"/>
            <a:ext cx="2743310" cy="4255025"/>
          </a:xfrm>
        </p:spPr>
        <p:txBody>
          <a:bodyPr>
            <a:normAutofit/>
          </a:bodyPr>
          <a:lstStyle/>
          <a:p>
            <a:br>
              <a:rPr lang="en-US">
                <a:solidFill>
                  <a:srgbClr val="FFFFFF"/>
                </a:solidFill>
              </a:rPr>
            </a:br>
            <a:r>
              <a:rPr lang="en-US">
                <a:solidFill>
                  <a:srgbClr val="FFFFFF"/>
                </a:solidFill>
              </a:rPr>
              <a:t>Presenters </a:t>
            </a:r>
          </a:p>
        </p:txBody>
      </p:sp>
      <p:graphicFrame>
        <p:nvGraphicFramePr>
          <p:cNvPr id="5" name="Content Placeholder 2">
            <a:extLst>
              <a:ext uri="{FF2B5EF4-FFF2-40B4-BE49-F238E27FC236}">
                <a16:creationId xmlns:a16="http://schemas.microsoft.com/office/drawing/2014/main" id="{1D71F131-5DD3-EEA2-65E8-9D18AB7D566F}"/>
              </a:ext>
            </a:extLst>
          </p:cNvPr>
          <p:cNvGraphicFramePr>
            <a:graphicFrameLocks noGrp="1"/>
          </p:cNvGraphicFramePr>
          <p:nvPr>
            <p:ph idx="1"/>
            <p:extLst>
              <p:ext uri="{D42A27DB-BD31-4B8C-83A1-F6EECF244321}">
                <p14:modId xmlns:p14="http://schemas.microsoft.com/office/powerpoint/2010/main" val="239891303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59739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41413" y="618518"/>
            <a:ext cx="9353405" cy="690737"/>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04342" y="1309255"/>
            <a:ext cx="6460760" cy="4239490"/>
          </a:xfrm>
        </p:spPr>
        <p:txBody>
          <a:bodyPr vert="horz" lIns="91440" tIns="45720" rIns="91440" bIns="45720" rtlCol="0" anchor="t">
            <a:normAutofit fontScale="92500" lnSpcReduction="20000"/>
          </a:bodyPr>
          <a:lstStyle/>
          <a:p>
            <a:r>
              <a:rPr lang="en-US" dirty="0"/>
              <a:t>Define Climate change</a:t>
            </a:r>
          </a:p>
          <a:p>
            <a:r>
              <a:rPr lang="en-US" dirty="0"/>
              <a:t>Importance of understanding and addressing it</a:t>
            </a:r>
          </a:p>
          <a:p>
            <a:r>
              <a:rPr lang="en-US" dirty="0"/>
              <a:t>Causes of climate changes</a:t>
            </a:r>
          </a:p>
          <a:p>
            <a:r>
              <a:rPr lang="en-US" dirty="0"/>
              <a:t>Evidence of climate change </a:t>
            </a:r>
          </a:p>
          <a:p>
            <a:r>
              <a:rPr lang="en-US" dirty="0"/>
              <a:t>Impact of Climate change</a:t>
            </a:r>
          </a:p>
          <a:p>
            <a:r>
              <a:rPr lang="en-US" dirty="0"/>
              <a:t>Vulnerable Regions</a:t>
            </a:r>
          </a:p>
          <a:p>
            <a:r>
              <a:rPr lang="en-US" dirty="0"/>
              <a:t>Global efforts to address Climate Change</a:t>
            </a:r>
          </a:p>
          <a:p>
            <a:r>
              <a:rPr lang="en-US" dirty="0"/>
              <a:t>Individual Actions</a:t>
            </a:r>
          </a:p>
          <a:p>
            <a:r>
              <a:rPr lang="en-US" dirty="0"/>
              <a:t>Final tips &amp; takeaways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9FB3-D845-D54B-CF29-CD87AA250483}"/>
              </a:ext>
            </a:extLst>
          </p:cNvPr>
          <p:cNvSpPr>
            <a:spLocks noGrp="1"/>
          </p:cNvSpPr>
          <p:nvPr>
            <p:ph type="title"/>
          </p:nvPr>
        </p:nvSpPr>
        <p:spPr/>
        <p:txBody>
          <a:bodyPr anchor="b">
            <a:normAutofit/>
          </a:bodyPr>
          <a:lstStyle/>
          <a:p>
            <a:r>
              <a:rPr lang="en-US" dirty="0"/>
              <a:t>Introduction</a:t>
            </a:r>
          </a:p>
        </p:txBody>
      </p:sp>
      <p:sp>
        <p:nvSpPr>
          <p:cNvPr id="3" name="Subtitle 2">
            <a:extLst>
              <a:ext uri="{FF2B5EF4-FFF2-40B4-BE49-F238E27FC236}">
                <a16:creationId xmlns:a16="http://schemas.microsoft.com/office/drawing/2014/main" id="{355371DC-E250-4F4F-A5BB-F8A3206EA896}"/>
              </a:ext>
            </a:extLst>
          </p:cNvPr>
          <p:cNvSpPr>
            <a:spLocks noGrp="1"/>
          </p:cNvSpPr>
          <p:nvPr>
            <p:ph idx="1"/>
          </p:nvPr>
        </p:nvSpPr>
        <p:spPr/>
        <p:txBody>
          <a:bodyPr>
            <a:normAutofit/>
          </a:bodyPr>
          <a:lstStyle/>
          <a:p>
            <a:r>
              <a:rPr lang="en-US" dirty="0"/>
              <a:t>Define climate Change</a:t>
            </a:r>
          </a:p>
          <a:p>
            <a:r>
              <a:rPr lang="en-US" dirty="0"/>
              <a:t> </a:t>
            </a:r>
          </a:p>
          <a:p>
            <a:r>
              <a:rPr lang="en-US" dirty="0"/>
              <a:t>Difference between Climate Change and Climate Variability </a:t>
            </a:r>
          </a:p>
          <a:p>
            <a:endParaRPr lang="en-US" dirty="0"/>
          </a:p>
          <a:p>
            <a:r>
              <a:rPr lang="en-US" dirty="0"/>
              <a:t>Importance of understanding climate change and its affect on people’ health </a:t>
            </a:r>
          </a:p>
          <a:p>
            <a:endParaRPr lang="en-US" dirty="0"/>
          </a:p>
        </p:txBody>
      </p:sp>
    </p:spTree>
    <p:extLst>
      <p:ext uri="{BB962C8B-B14F-4D97-AF65-F5344CB8AC3E}">
        <p14:creationId xmlns:p14="http://schemas.microsoft.com/office/powerpoint/2010/main" val="17845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1FA3-9301-AB8D-C652-CD5E16258CF2}"/>
              </a:ext>
            </a:extLst>
          </p:cNvPr>
          <p:cNvSpPr>
            <a:spLocks noGrp="1"/>
          </p:cNvSpPr>
          <p:nvPr>
            <p:ph type="title"/>
          </p:nvPr>
        </p:nvSpPr>
        <p:spPr/>
        <p:txBody>
          <a:bodyPr/>
          <a:lstStyle/>
          <a:p>
            <a:r>
              <a:rPr lang="en-US" dirty="0"/>
              <a:t>Causes of climate change </a:t>
            </a:r>
          </a:p>
        </p:txBody>
      </p:sp>
      <p:sp>
        <p:nvSpPr>
          <p:cNvPr id="4" name="Content Placeholder 3">
            <a:extLst>
              <a:ext uri="{FF2B5EF4-FFF2-40B4-BE49-F238E27FC236}">
                <a16:creationId xmlns:a16="http://schemas.microsoft.com/office/drawing/2014/main" id="{131467B7-D052-3372-F7AD-85BD8D72F5C7}"/>
              </a:ext>
            </a:extLst>
          </p:cNvPr>
          <p:cNvSpPr>
            <a:spLocks noGrp="1"/>
          </p:cNvSpPr>
          <p:nvPr>
            <p:ph idx="12"/>
          </p:nvPr>
        </p:nvSpPr>
        <p:spPr>
          <a:xfrm>
            <a:off x="1245326" y="1835844"/>
            <a:ext cx="4663440" cy="3332832"/>
          </a:xfrm>
        </p:spPr>
        <p:txBody>
          <a:bodyPr>
            <a:normAutofit fontScale="92500" lnSpcReduction="20000"/>
          </a:bodyPr>
          <a:lstStyle/>
          <a:p>
            <a:pPr marL="0" indent="0">
              <a:buNone/>
            </a:pPr>
            <a:r>
              <a:rPr lang="en-US" dirty="0"/>
              <a:t>Human causes </a:t>
            </a:r>
          </a:p>
          <a:p>
            <a:pPr marL="0" indent="0">
              <a:buNone/>
            </a:pPr>
            <a:endParaRPr lang="en-US" dirty="0"/>
          </a:p>
          <a:p>
            <a:pPr marL="0" indent="0">
              <a:buNone/>
            </a:pPr>
            <a:r>
              <a:rPr lang="en-US" dirty="0"/>
              <a:t>Green house gas emissions</a:t>
            </a:r>
          </a:p>
          <a:p>
            <a:pPr marL="0" indent="0">
              <a:buNone/>
            </a:pPr>
            <a:endParaRPr lang="en-US" dirty="0"/>
          </a:p>
          <a:p>
            <a:pPr marL="0" indent="0">
              <a:buNone/>
            </a:pPr>
            <a:r>
              <a:rPr lang="en-US" dirty="0"/>
              <a:t>Absorption of the sun’s energy </a:t>
            </a:r>
          </a:p>
          <a:p>
            <a:pPr marL="0" indent="0">
              <a:buNone/>
            </a:pPr>
            <a:endParaRPr lang="en-US" dirty="0"/>
          </a:p>
          <a:p>
            <a:pPr marL="0" indent="0">
              <a:buNone/>
            </a:pPr>
            <a:r>
              <a:rPr lang="en-US" dirty="0"/>
              <a:t>Burning fossil fuels changes the climate more than any other human activity.</a:t>
            </a:r>
          </a:p>
          <a:p>
            <a:endParaRPr lang="en-US" dirty="0"/>
          </a:p>
        </p:txBody>
      </p:sp>
      <p:sp>
        <p:nvSpPr>
          <p:cNvPr id="3" name="Content Placeholder 2">
            <a:extLst>
              <a:ext uri="{FF2B5EF4-FFF2-40B4-BE49-F238E27FC236}">
                <a16:creationId xmlns:a16="http://schemas.microsoft.com/office/drawing/2014/main" id="{055D32ED-3CB6-475C-820D-F04B78728921}"/>
              </a:ext>
            </a:extLst>
          </p:cNvPr>
          <p:cNvSpPr>
            <a:spLocks noGrp="1"/>
          </p:cNvSpPr>
          <p:nvPr>
            <p:ph idx="11"/>
          </p:nvPr>
        </p:nvSpPr>
        <p:spPr>
          <a:xfrm>
            <a:off x="6283235" y="2023983"/>
            <a:ext cx="4663440" cy="4466757"/>
          </a:xfrm>
        </p:spPr>
        <p:txBody>
          <a:bodyPr>
            <a:normAutofit fontScale="32500" lnSpcReduction="20000"/>
          </a:bodyPr>
          <a:lstStyle/>
          <a:p>
            <a:r>
              <a:rPr lang="en-US" sz="5500" dirty="0">
                <a:latin typeface="Body+"/>
              </a:rPr>
              <a:t>Natural Process</a:t>
            </a:r>
          </a:p>
          <a:p>
            <a:endParaRPr lang="en-US" sz="5500" dirty="0">
              <a:latin typeface="Body+"/>
            </a:endParaRPr>
          </a:p>
          <a:p>
            <a:r>
              <a:rPr lang="en-US" sz="5500" dirty="0">
                <a:latin typeface="Body+"/>
              </a:rPr>
              <a:t>Changes in the Earth's Orbit and Rotation</a:t>
            </a:r>
          </a:p>
          <a:p>
            <a:r>
              <a:rPr lang="en-US" sz="5500" dirty="0">
                <a:latin typeface="Body+"/>
              </a:rPr>
              <a:t> </a:t>
            </a:r>
          </a:p>
          <a:p>
            <a:r>
              <a:rPr lang="en-US" sz="5500" dirty="0">
                <a:latin typeface="Body+"/>
              </a:rPr>
              <a:t>Variations in Solar Activity</a:t>
            </a:r>
          </a:p>
          <a:p>
            <a:endParaRPr lang="en-US" sz="5500" dirty="0">
              <a:latin typeface="Body+"/>
            </a:endParaRPr>
          </a:p>
          <a:p>
            <a:r>
              <a:rPr lang="en-US" sz="5500" dirty="0">
                <a:latin typeface="Body+"/>
              </a:rPr>
              <a:t>Volcanic Activity </a:t>
            </a:r>
          </a:p>
          <a:p>
            <a:endParaRPr lang="en-US" sz="5500" dirty="0">
              <a:latin typeface="Body+"/>
            </a:endParaRPr>
          </a:p>
          <a:p>
            <a:r>
              <a:rPr lang="en-US" sz="5500" dirty="0">
                <a:latin typeface="Body+"/>
              </a:rPr>
              <a:t>Changes in Naturally Occurring Carbon Dioxide Concentrations</a:t>
            </a:r>
          </a:p>
          <a:p>
            <a:endParaRPr lang="en-US" dirty="0"/>
          </a:p>
          <a:p>
            <a:endParaRPr lang="en-US" dirty="0"/>
          </a:p>
        </p:txBody>
      </p:sp>
    </p:spTree>
    <p:extLst>
      <p:ext uri="{BB962C8B-B14F-4D97-AF65-F5344CB8AC3E}">
        <p14:creationId xmlns:p14="http://schemas.microsoft.com/office/powerpoint/2010/main" val="238066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p:txBody>
          <a:bodyPr anchor="b">
            <a:normAutofit/>
          </a:bodyPr>
          <a:lstStyle/>
          <a:p>
            <a:r>
              <a:rPr lang="en-US" dirty="0"/>
              <a:t>Evidence of Climate change </a:t>
            </a:r>
          </a:p>
        </p:txBody>
      </p:sp>
      <p:sp>
        <p:nvSpPr>
          <p:cNvPr id="3" name="Subtitle 2">
            <a:extLst>
              <a:ext uri="{FF2B5EF4-FFF2-40B4-BE49-F238E27FC236}">
                <a16:creationId xmlns:a16="http://schemas.microsoft.com/office/drawing/2014/main" id="{26BC9DE8-A5CC-4BE1-0DE5-CB15D01A7919}"/>
              </a:ext>
            </a:extLst>
          </p:cNvPr>
          <p:cNvSpPr>
            <a:spLocks noGrp="1"/>
          </p:cNvSpPr>
          <p:nvPr>
            <p:ph idx="1"/>
          </p:nvPr>
        </p:nvSpPr>
        <p:spPr/>
        <p:txBody>
          <a:bodyPr>
            <a:normAutofit/>
          </a:bodyPr>
          <a:lstStyle/>
          <a:p>
            <a:r>
              <a:rPr lang="en-US" dirty="0"/>
              <a:t>Temperature rise</a:t>
            </a:r>
          </a:p>
          <a:p>
            <a:r>
              <a:rPr lang="en-US" dirty="0"/>
              <a:t>Melting glaciers and ice caps</a:t>
            </a:r>
          </a:p>
          <a:p>
            <a:r>
              <a:rPr lang="en-US" dirty="0"/>
              <a:t>Rising sea levels</a:t>
            </a:r>
          </a:p>
          <a:p>
            <a:r>
              <a:rPr lang="en-US" dirty="0"/>
              <a:t>Extreme weather events</a:t>
            </a:r>
          </a:p>
        </p:txBody>
      </p:sp>
      <p:pic>
        <p:nvPicPr>
          <p:cNvPr id="17" name="Picture Placeholder 16" descr="Two people walking down a sidewalk">
            <a:extLst>
              <a:ext uri="{FF2B5EF4-FFF2-40B4-BE49-F238E27FC236}">
                <a16:creationId xmlns:a16="http://schemas.microsoft.com/office/drawing/2014/main" id="{2ECBBDA4-D2C1-0F46-BA36-5967266F87AD}"/>
              </a:ext>
            </a:extLst>
          </p:cNvPr>
          <p:cNvPicPr>
            <a:picLocks noGrp="1" noChangeAspect="1"/>
          </p:cNvPicPr>
          <p:nvPr>
            <p:ph idx="10"/>
          </p:nvPr>
        </p:nvPicPr>
        <p:blipFill rotWithShape="1">
          <a:blip r:embed="rId3"/>
          <a:stretch/>
        </p:blipFill>
        <p:spPr>
          <a:xfrm>
            <a:off x="6283325" y="2135452"/>
            <a:ext cx="4664075" cy="3109383"/>
          </a:xfrm>
          <a:noFill/>
        </p:spPr>
      </p:pic>
    </p:spTree>
    <p:extLst>
      <p:ext uri="{BB962C8B-B14F-4D97-AF65-F5344CB8AC3E}">
        <p14:creationId xmlns:p14="http://schemas.microsoft.com/office/powerpoint/2010/main" val="77975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p:txBody>
          <a:bodyPr/>
          <a:lstStyle/>
          <a:p>
            <a:r>
              <a:rPr lang="en-US" dirty="0"/>
              <a:t>Impact of Climate change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071469" cy="1904297"/>
          </a:xfrm>
        </p:spPr>
        <p:txBody>
          <a:bodyPr>
            <a:normAutofit/>
          </a:bodyPr>
          <a:lstStyle/>
          <a:p>
            <a:r>
              <a:rPr lang="en-US" dirty="0"/>
              <a:t>Environmental impacts (Loss of biodiversity, habitat destruction)</a:t>
            </a:r>
          </a:p>
          <a:p>
            <a:r>
              <a:rPr lang="en-US" dirty="0"/>
              <a:t>Social impacts (Food and water scarcity, displacement of communities)</a:t>
            </a:r>
          </a:p>
          <a:p>
            <a:r>
              <a:rPr lang="en-US" dirty="0"/>
              <a:t>Economic impacts (Damage to infrastructure, loss of livelihoods)</a:t>
            </a:r>
          </a:p>
        </p:txBody>
      </p:sp>
    </p:spTree>
    <p:extLst>
      <p:ext uri="{BB962C8B-B14F-4D97-AF65-F5344CB8AC3E}">
        <p14:creationId xmlns:p14="http://schemas.microsoft.com/office/powerpoint/2010/main" val="252933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3" y="524656"/>
            <a:ext cx="10045149" cy="1229194"/>
          </a:xfrm>
        </p:spPr>
        <p:txBody>
          <a:bodyPr/>
          <a:lstStyle/>
          <a:p>
            <a:r>
              <a:rPr lang="en-US" dirty="0"/>
              <a:t>Vulnerable Regions: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p:txBody>
          <a:bodyPr/>
          <a:lstStyle/>
          <a:p>
            <a:r>
              <a:rPr lang="en-US" dirty="0"/>
              <a:t>What areas are more affected </a:t>
            </a:r>
          </a:p>
          <a:p>
            <a:r>
              <a:rPr lang="en-US" dirty="0"/>
              <a:t>Regions</a:t>
            </a:r>
          </a:p>
        </p:txBody>
      </p:sp>
    </p:spTree>
    <p:extLst>
      <p:ext uri="{BB962C8B-B14F-4D97-AF65-F5344CB8AC3E}">
        <p14:creationId xmlns:p14="http://schemas.microsoft.com/office/powerpoint/2010/main" val="411715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p:txBody>
          <a:bodyPr/>
          <a:lstStyle/>
          <a:p>
            <a:r>
              <a:rPr lang="en-US" dirty="0"/>
              <a:t>Global Efforts to Address Climate Change</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p:txBody>
          <a:bodyPr/>
          <a:lstStyle/>
          <a:p>
            <a:r>
              <a:rPr lang="en-US" dirty="0"/>
              <a:t>International agreements (e.g., Paris Agreement)</a:t>
            </a:r>
          </a:p>
          <a:p>
            <a:r>
              <a:rPr lang="en-US" dirty="0"/>
              <a:t>National policies and initiatives</a:t>
            </a:r>
          </a:p>
          <a:p>
            <a:r>
              <a:rPr lang="en-US" dirty="0"/>
              <a:t>Role of renewable energy</a:t>
            </a:r>
          </a:p>
          <a:p>
            <a:r>
              <a:rPr lang="en-US" dirty="0"/>
              <a:t>Adaptation strategies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p:txBody>
          <a:bodyPr/>
          <a:lstStyle/>
          <a:p>
            <a:endParaRPr lang="en-US" dirty="0"/>
          </a:p>
        </p:txBody>
      </p:sp>
    </p:spTree>
    <p:extLst>
      <p:ext uri="{BB962C8B-B14F-4D97-AF65-F5344CB8AC3E}">
        <p14:creationId xmlns:p14="http://schemas.microsoft.com/office/powerpoint/2010/main" val="1265939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TM04033919[[fn=Circuit]]</Template>
  <TotalTime>78</TotalTime>
  <Words>1011</Words>
  <Application>Microsoft Office PowerPoint</Application>
  <PresentationFormat>Widescreen</PresentationFormat>
  <Paragraphs>123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Body+</vt:lpstr>
      <vt:lpstr>Calibri</vt:lpstr>
      <vt:lpstr>Tw Cen MT</vt:lpstr>
      <vt:lpstr>Circuit</vt:lpstr>
      <vt:lpstr>Understanding Global Climate Change</vt:lpstr>
      <vt:lpstr> Presenters </vt:lpstr>
      <vt:lpstr>Agenda</vt:lpstr>
      <vt:lpstr>Introduction</vt:lpstr>
      <vt:lpstr>Causes of climate change </vt:lpstr>
      <vt:lpstr>Evidence of Climate change </vt:lpstr>
      <vt:lpstr>Impact of Climate change </vt:lpstr>
      <vt:lpstr>Vulnerable Regions:</vt:lpstr>
      <vt:lpstr>Global Efforts to Address Climate Change</vt:lpstr>
      <vt:lpstr>Individual Actions</vt:lpstr>
      <vt:lpstr>Final tips &amp; takeaways</vt:lpstr>
      <vt:lpstr>References </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Global Climate Change</dc:title>
  <dc:creator>Linet Osoro</dc:creator>
  <cp:lastModifiedBy>Linet Osoro</cp:lastModifiedBy>
  <cp:revision>3</cp:revision>
  <dcterms:created xsi:type="dcterms:W3CDTF">2024-04-11T03:58:47Z</dcterms:created>
  <dcterms:modified xsi:type="dcterms:W3CDTF">2024-04-11T05:18:45Z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