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840" r:id="rId1"/>
  </p:sldMasterIdLst>
  <p:sldIdLst>
    <p:sldId id="256" r:id="rId2"/>
    <p:sldId id="260" r:id="rId3"/>
    <p:sldId id="271" r:id="rId4"/>
    <p:sldId id="275" r:id="rId5"/>
    <p:sldId id="261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2" r:id="rId17"/>
    <p:sldId id="276" r:id="rId18"/>
    <p:sldId id="283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7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4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C3BBF-8392-4F86-8DC1-EC9DB843F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047835"/>
            <a:ext cx="9440034" cy="1828801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枚举</a:t>
            </a:r>
          </a:p>
        </p:txBody>
      </p:sp>
    </p:spTree>
    <p:extLst>
      <p:ext uri="{BB962C8B-B14F-4D97-AF65-F5344CB8AC3E}">
        <p14:creationId xmlns:p14="http://schemas.microsoft.com/office/powerpoint/2010/main" val="165001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F2AD82-67B1-401C-946A-A2EDD07566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0" y="-5417"/>
            <a:ext cx="12697707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 hangingPunct="0">
              <a:spcAft>
                <a:spcPct val="0"/>
              </a:spcAft>
            </a:pPr>
            <a:r>
              <a:rPr lang="en-US" altLang="zh-CN" sz="4000" b="1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4000" b="1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x,y,z</a:t>
            </a: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b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for( x = 0; x &lt; 100; x++ )</a:t>
            </a:r>
            <a:b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  for( y = 0; y &lt; 100 ; y++ )</a:t>
            </a:r>
            <a:b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      for( z = 0; z &lt; 100; )</a:t>
            </a:r>
            <a:b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        {</a:t>
            </a:r>
            <a:b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          if( x + y + z == 100 &amp;&amp; 3 * x + 5 * y + z / 3 == 100 )</a:t>
            </a:r>
            <a:b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{</a:t>
            </a:r>
            <a:b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en-US" altLang="zh-CN" sz="4000" b="1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cout</a:t>
            </a: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&lt;&lt; x &lt;&lt; " " &lt;&lt; y &lt;&lt; " " &lt;&lt; z &lt;&lt; </a:t>
            </a:r>
            <a:r>
              <a:rPr lang="en-US" altLang="zh-CN" sz="4000" b="1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endl</a:t>
            </a: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b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}</a:t>
            </a:r>
            <a:b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z += 3;</a:t>
            </a:r>
            <a:b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           }</a:t>
            </a:r>
            <a:endParaRPr lang="zh-CN" altLang="zh-CN" sz="4000" b="1" dirty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35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F2AD82-67B1-401C-946A-A2EDD07566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22193" y="833319"/>
            <a:ext cx="1146980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然而我们可以根据已知条件来进行优化代码，</a:t>
            </a:r>
            <a:b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减少枚举的次数：</a:t>
            </a:r>
            <a:b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三种鸡的和是固定的，</a:t>
            </a:r>
            <a:b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我们只要枚举二种鸡（</a:t>
            </a:r>
            <a:r>
              <a:rPr lang="en-US" altLang="zh-CN" sz="44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x,y</a:t>
            </a: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），</a:t>
            </a:r>
            <a:b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第三种鸡就可以根据约束条件</a:t>
            </a:r>
            <a:b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求得（</a:t>
            </a:r>
            <a: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z = 100 - x - y</a:t>
            </a: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），</a:t>
            </a:r>
            <a:b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这样就缩小了枚举范围。</a:t>
            </a: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82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F2AD82-67B1-401C-946A-A2EDD07566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3947" y="1351508"/>
            <a:ext cx="1203406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另外我们根据方程特点，可以消去一个未知数，</a:t>
            </a:r>
            <a:b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得到下面</a:t>
            </a:r>
            <a:b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4X + 7Y = 100</a:t>
            </a: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b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X + Y + Z = 100</a:t>
            </a: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b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Z &gt; 0, Z%3 == 0</a:t>
            </a: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=&gt;&gt;  0 &lt;= x &lt; = 25</a:t>
            </a:r>
            <a:b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因此代码可以优化为下面这样子：</a:t>
            </a: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62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F2AD82-67B1-401C-946A-A2EDD07566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0" y="16042"/>
            <a:ext cx="12234439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for( x = 0; x &lt;= 25; x++ )</a:t>
            </a:r>
            <a:br>
              <a:rPr lang="es-E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s-E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br>
              <a:rPr lang="es-E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s-E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y = 100 - 4 * x;</a:t>
            </a:r>
            <a:br>
              <a:rPr lang="es-E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s-E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if( y % 7 == 0 &amp;&amp; y &gt;= 0 )</a:t>
            </a:r>
            <a:br>
              <a:rPr lang="es-E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s-E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{</a:t>
            </a:r>
            <a:br>
              <a:rPr lang="es-E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s-E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y /= 7;</a:t>
            </a:r>
            <a:br>
              <a:rPr lang="es-E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s-E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z = 100 - x - y;</a:t>
            </a:r>
            <a:br>
              <a:rPr lang="es-E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s-E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if( z % 3 == 0 &amp;&amp; 3 * x + 5 * y + z / 3 == 100  )</a:t>
            </a:r>
            <a:br>
              <a:rPr lang="es-E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s-E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cout &lt;&lt; x &lt;&lt; " " &lt;&lt; y &lt;&lt; " " &lt;&lt; z &lt;&lt; endl;</a:t>
            </a:r>
            <a:br>
              <a:rPr lang="es-E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s-E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}</a:t>
            </a:r>
            <a:br>
              <a:rPr lang="es-E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s-E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585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F2AD82-67B1-401C-946A-A2EDD07566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60421" y="468465"/>
            <a:ext cx="1174282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采用枚举的方法进行问题求解，需要注意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个问题：</a:t>
            </a:r>
            <a:b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简单数学模型，数学模型中变量数量尽量少，它们之间相互独立。这样问题解的搜索空间的维度就小，反应到程序代码中，循环嵌套的层次就会少。我们上面从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维优化到一维。</a:t>
            </a:r>
            <a:b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减少搜索的空间。利用已有知识，缩小数学模型中各个变量的取值范围，避免不必要的计算。反应到程序代码中，</a:t>
            </a:r>
            <a:b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循环体被执行的次数少。</a:t>
            </a:r>
            <a:b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采用合适的搜索顺序。对搜索空间的遍历顺序要与数学模型中的条件表达式一致。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3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9F5C6-7D36-4C24-9B58-63E555CD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E1107-5FC0-4B4F-8F65-61691E22A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29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F2AD82-67B1-401C-946A-A2EDD07566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0" y="188191"/>
            <a:ext cx="11742821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例题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：砝码称重</a:t>
            </a:r>
            <a:b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问题描述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设有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1g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2g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3g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5g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10g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20g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的砝码各若干枚（其总重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&lt;=1000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），求用这些砝码能称出不同的重量个数。</a:t>
            </a:r>
            <a:b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文件输入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1g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2g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3g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5g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10g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20g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的砝码个数。</a:t>
            </a:r>
            <a:b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文件输出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输出能称出不同重量的个数。</a:t>
            </a:r>
            <a:b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样例输入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】1 1 0 0 0 0</a:t>
            </a:r>
            <a:b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样例输出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】3</a:t>
            </a:r>
            <a:b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58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F2AD82-67B1-401C-946A-A2EDD07566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24589" y="612844"/>
            <a:ext cx="1174282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根据输入的砝码信息，每种砝码可用的最大个数是确定的，而且每种砝码的个数是连续的，能取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到最大个数，所以符合枚举法的两个条件，可以使用枚举法。枚举时，重量可以由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1g,2g,……,20g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砝码中的任何一个或者多个构成，枚举对象可以确定为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种重量的砝码，范围为每种砝码的个数。判定时，只需判断这次得到的重量是新得到的，还是前一次已经得到的，即判重。由于重量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&lt;=1000g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，所以，可以开一个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a[1001]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的数组来判重。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256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F2AD82-67B1-401C-946A-A2EDD07566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24589" y="3044279"/>
            <a:ext cx="1174282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详见代码</a:t>
            </a:r>
          </a:p>
        </p:txBody>
      </p:sp>
    </p:spTree>
    <p:extLst>
      <p:ext uri="{BB962C8B-B14F-4D97-AF65-F5344CB8AC3E}">
        <p14:creationId xmlns:p14="http://schemas.microsoft.com/office/powerpoint/2010/main" val="896859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F2AD82-67B1-401C-946A-A2EDD07566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449179" y="181957"/>
            <a:ext cx="11742821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例题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3(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选讲、课后题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：火柴棒等式</a:t>
            </a:r>
            <a:b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问题描述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给你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根火柴棍，你可以拼出多少个形如“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A+B=C”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的等式？等式中的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是用火柴棍拼出的整数（若该数非零，则最高位不能是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）。用火柴棍拼数字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0-9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的拼法如图所示：注意：</a:t>
            </a:r>
            <a:b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    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加号与等号各自需要两根火柴棍</a:t>
            </a:r>
            <a:b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    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A≠B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，则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A+B=C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B+A=C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视为不同的等式（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C≥0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b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    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 n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根火柴棍必须全部用上</a:t>
            </a:r>
            <a:b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输入一个整数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n≤24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  <a:b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输出能拼成的不同等式的数目。 </a:t>
            </a:r>
            <a:b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问题简述：给你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n(n&lt;=24)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根火柴棒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叫你拼出 “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 + B = C”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这样的等式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求方案数。</a:t>
            </a:r>
            <a:b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" name="图片 10" descr="屏幕剪辑">
            <a:extLst>
              <a:ext uri="{FF2B5EF4-FFF2-40B4-BE49-F238E27FC236}">
                <a16:creationId xmlns:a16="http://schemas.microsoft.com/office/drawing/2014/main" id="{8FA766C1-7420-41DE-9B17-C322E136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713" y="3215640"/>
            <a:ext cx="5229581" cy="9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0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C3BBF-8392-4F86-8DC1-EC9DB843F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671" y="518160"/>
            <a:ext cx="10856657" cy="4902261"/>
          </a:xfrm>
        </p:spPr>
        <p:txBody>
          <a:bodyPr>
            <a:noAutofit/>
          </a:bodyPr>
          <a:lstStyle/>
          <a:p>
            <a:pPr algn="l"/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枚举法，本质上就是搜索算法。</a:t>
            </a:r>
            <a:b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基本思想：</a:t>
            </a:r>
            <a:b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枚举也称作穷举，指的是从问题所有可能的解的集合中一一枚举各元素。</a:t>
            </a:r>
            <a:b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用题目中给定的检验条件判定哪些是无用的，哪些是有用的。能使命题成立。即为其解。</a:t>
            </a: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995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F2AD82-67B1-401C-946A-A2EDD07566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449179" y="1228397"/>
            <a:ext cx="1174282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思路：本题最多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24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根火柴，等号和加号共用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根火柴，所以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A,B,C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个数字需用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根火柴。我们考查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的最大的取值可能：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0~9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个数字所用的火柴数为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6,2,5,5,4,5,6,3,7,6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，很明显数字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用的火柴棒最少只要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根，不妨让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，那么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最多可以使用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18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根火柴，而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C&gt;=A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，满足条件的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的最大取值为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1111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。所以枚举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的范围是从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0~1111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5576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3050B-1FB8-45E6-8321-E6FB72FB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5" y="501266"/>
            <a:ext cx="11855115" cy="5855467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枚举算法的优化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900" indent="0">
              <a:buNone/>
            </a:pP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枚举算法的时间复杂度：状态总数*单个状态的耗时。</a:t>
            </a:r>
          </a:p>
          <a:p>
            <a:pPr marL="36900" indent="0">
              <a:buNone/>
            </a:pP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⑴提取有效信息；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900" indent="0">
              <a:buNone/>
            </a:pP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⑵减少重复计算；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900" indent="0">
              <a:buNone/>
            </a:pP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⑶将原问题化为更小的问题；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900" indent="0">
              <a:buNone/>
            </a:pP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⑷根据问题的</a:t>
            </a:r>
            <a:r>
              <a:rPr lang="zh-CN" altLang="en-US" sz="400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性质进行剪枝；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900" indent="0">
              <a:buNone/>
            </a:pP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⑸引进其他算法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900" indent="0">
              <a:buNone/>
            </a:pP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090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96DAC-DCBE-427C-8EE1-54AA74B4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例题</a:t>
            </a:r>
            <a: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：给你</a:t>
            </a:r>
            <a: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n(n&lt;=105)</a:t>
            </a: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个整数，然后要有</a:t>
            </a:r>
            <a: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m (m&lt;=105)</a:t>
            </a: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个询问。每个询问两个整数</a:t>
            </a:r>
            <a:r>
              <a:rPr lang="en-US" altLang="zh-CN" sz="44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，问第</a:t>
            </a:r>
            <a:r>
              <a:rPr lang="en-US" altLang="zh-CN" sz="44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个数字到第</a:t>
            </a:r>
            <a: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个数字所有数字之和。</a:t>
            </a: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659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2C93EE-AA75-40D9-B3B5-741A3585D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0"/>
            <a:ext cx="10815681" cy="7772400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zh-CN" sz="3200" dirty="0" err="1">
                <a:ea typeface="华文楷体" panose="02010600040101010101" pitchFamily="2" charset="-122"/>
              </a:rPr>
              <a:t>int</a:t>
            </a:r>
            <a:r>
              <a:rPr lang="en-US" altLang="zh-CN" sz="3200" dirty="0">
                <a:ea typeface="华文楷体" panose="02010600040101010101" pitchFamily="2" charset="-122"/>
              </a:rPr>
              <a:t> main( )</a:t>
            </a:r>
          </a:p>
          <a:p>
            <a:pPr marL="36900" indent="0">
              <a:buNone/>
            </a:pPr>
            <a:r>
              <a:rPr lang="en-US" altLang="zh-CN" sz="3200" dirty="0">
                <a:ea typeface="华文楷体" panose="02010600040101010101" pitchFamily="2" charset="-122"/>
              </a:rPr>
              <a:t>{</a:t>
            </a:r>
          </a:p>
          <a:p>
            <a:pPr marL="36900" indent="0">
              <a:buNone/>
            </a:pPr>
            <a:r>
              <a:rPr lang="en-US" altLang="zh-CN" sz="3200" dirty="0">
                <a:ea typeface="华文楷体" panose="02010600040101010101" pitchFamily="2" charset="-122"/>
              </a:rPr>
              <a:t>    </a:t>
            </a:r>
            <a:r>
              <a:rPr lang="en-US" altLang="zh-CN" sz="3200" dirty="0" err="1">
                <a:ea typeface="华文楷体" panose="02010600040101010101" pitchFamily="2" charset="-122"/>
              </a:rPr>
              <a:t>int</a:t>
            </a:r>
            <a:r>
              <a:rPr lang="en-US" altLang="zh-CN" sz="3200" dirty="0">
                <a:ea typeface="华文楷体" panose="02010600040101010101" pitchFamily="2" charset="-122"/>
              </a:rPr>
              <a:t> </a:t>
            </a:r>
            <a:r>
              <a:rPr lang="en-US" altLang="zh-CN" sz="3200" dirty="0" err="1">
                <a:ea typeface="华文楷体" panose="02010600040101010101" pitchFamily="2" charset="-122"/>
              </a:rPr>
              <a:t>sum,n,m,x,y,i,j,a</a:t>
            </a:r>
            <a:r>
              <a:rPr lang="en-US" altLang="zh-CN" sz="3200" dirty="0">
                <a:ea typeface="华文楷体" panose="02010600040101010101" pitchFamily="2" charset="-122"/>
              </a:rPr>
              <a:t>[106];</a:t>
            </a:r>
          </a:p>
          <a:p>
            <a:pPr marL="36900" indent="0">
              <a:buNone/>
            </a:pPr>
            <a:r>
              <a:rPr lang="en-US" altLang="zh-CN" sz="3200" dirty="0">
                <a:ea typeface="华文楷体" panose="02010600040101010101" pitchFamily="2" charset="-122"/>
              </a:rPr>
              <a:t>    </a:t>
            </a:r>
            <a:r>
              <a:rPr lang="en-US" altLang="zh-CN" sz="3200" dirty="0" err="1">
                <a:ea typeface="华文楷体" panose="02010600040101010101" pitchFamily="2" charset="-122"/>
              </a:rPr>
              <a:t>cin</a:t>
            </a:r>
            <a:r>
              <a:rPr lang="en-US" altLang="zh-CN" sz="3200" dirty="0">
                <a:ea typeface="华文楷体" panose="02010600040101010101" pitchFamily="2" charset="-122"/>
              </a:rPr>
              <a:t>&gt;&gt;n&gt;&gt;m;</a:t>
            </a:r>
          </a:p>
          <a:p>
            <a:pPr marL="36900" indent="0">
              <a:buNone/>
            </a:pPr>
            <a:r>
              <a:rPr lang="en-US" altLang="zh-CN" sz="3200" dirty="0">
                <a:ea typeface="华文楷体" panose="02010600040101010101" pitchFamily="2" charset="-122"/>
              </a:rPr>
              <a:t>   for(</a:t>
            </a:r>
            <a:r>
              <a:rPr lang="en-US" altLang="zh-CN" sz="3200" dirty="0" err="1">
                <a:ea typeface="华文楷体" panose="02010600040101010101" pitchFamily="2" charset="-122"/>
              </a:rPr>
              <a:t>i</a:t>
            </a:r>
            <a:r>
              <a:rPr lang="en-US" altLang="zh-CN" sz="3200" dirty="0">
                <a:ea typeface="华文楷体" panose="02010600040101010101" pitchFamily="2" charset="-122"/>
              </a:rPr>
              <a:t>=1; </a:t>
            </a:r>
            <a:r>
              <a:rPr lang="en-US" altLang="zh-CN" sz="3200" dirty="0" err="1">
                <a:ea typeface="华文楷体" panose="02010600040101010101" pitchFamily="2" charset="-122"/>
              </a:rPr>
              <a:t>i</a:t>
            </a:r>
            <a:r>
              <a:rPr lang="en-US" altLang="zh-CN" sz="3200" dirty="0">
                <a:ea typeface="华文楷体" panose="02010600040101010101" pitchFamily="2" charset="-122"/>
              </a:rPr>
              <a:t>&lt;=n; </a:t>
            </a:r>
            <a:r>
              <a:rPr lang="en-US" altLang="zh-CN" sz="3200" dirty="0" err="1">
                <a:ea typeface="华文楷体" panose="02010600040101010101" pitchFamily="2" charset="-122"/>
              </a:rPr>
              <a:t>i</a:t>
            </a:r>
            <a:r>
              <a:rPr lang="en-US" altLang="zh-CN" sz="3200" dirty="0">
                <a:ea typeface="华文楷体" panose="02010600040101010101" pitchFamily="2" charset="-122"/>
              </a:rPr>
              <a:t>++)  </a:t>
            </a:r>
            <a:r>
              <a:rPr lang="en-US" altLang="zh-CN" sz="3200" dirty="0" err="1">
                <a:ea typeface="华文楷体" panose="02010600040101010101" pitchFamily="2" charset="-122"/>
              </a:rPr>
              <a:t>cin</a:t>
            </a:r>
            <a:r>
              <a:rPr lang="en-US" altLang="zh-CN" sz="3200" dirty="0">
                <a:ea typeface="华文楷体" panose="02010600040101010101" pitchFamily="2" charset="-122"/>
              </a:rPr>
              <a:t>&gt;&gt;a[</a:t>
            </a:r>
            <a:r>
              <a:rPr lang="en-US" altLang="zh-CN" sz="3200" dirty="0" err="1">
                <a:ea typeface="华文楷体" panose="02010600040101010101" pitchFamily="2" charset="-122"/>
              </a:rPr>
              <a:t>i</a:t>
            </a:r>
            <a:r>
              <a:rPr lang="en-US" altLang="zh-CN" sz="3200" dirty="0">
                <a:ea typeface="华文楷体" panose="02010600040101010101" pitchFamily="2" charset="-122"/>
              </a:rPr>
              <a:t>];</a:t>
            </a:r>
          </a:p>
          <a:p>
            <a:pPr marL="36900" indent="0">
              <a:buNone/>
            </a:pPr>
            <a:r>
              <a:rPr lang="en-US" altLang="zh-CN" sz="3200" dirty="0">
                <a:ea typeface="华文楷体" panose="02010600040101010101" pitchFamily="2" charset="-122"/>
              </a:rPr>
              <a:t>    for(</a:t>
            </a:r>
            <a:r>
              <a:rPr lang="en-US" altLang="zh-CN" sz="3200" dirty="0" err="1">
                <a:ea typeface="华文楷体" panose="02010600040101010101" pitchFamily="2" charset="-122"/>
              </a:rPr>
              <a:t>i</a:t>
            </a:r>
            <a:r>
              <a:rPr lang="en-US" altLang="zh-CN" sz="3200" dirty="0">
                <a:ea typeface="华文楷体" panose="02010600040101010101" pitchFamily="2" charset="-122"/>
              </a:rPr>
              <a:t>=1; </a:t>
            </a:r>
            <a:r>
              <a:rPr lang="en-US" altLang="zh-CN" sz="3200" dirty="0" err="1">
                <a:ea typeface="华文楷体" panose="02010600040101010101" pitchFamily="2" charset="-122"/>
              </a:rPr>
              <a:t>i</a:t>
            </a:r>
            <a:r>
              <a:rPr lang="en-US" altLang="zh-CN" sz="3200" dirty="0">
                <a:ea typeface="华文楷体" panose="02010600040101010101" pitchFamily="2" charset="-122"/>
              </a:rPr>
              <a:t>&lt;=m; </a:t>
            </a:r>
            <a:r>
              <a:rPr lang="en-US" altLang="zh-CN" sz="3200" dirty="0" err="1">
                <a:ea typeface="华文楷体" panose="02010600040101010101" pitchFamily="2" charset="-122"/>
              </a:rPr>
              <a:t>i</a:t>
            </a:r>
            <a:r>
              <a:rPr lang="en-US" altLang="zh-CN" sz="3200" dirty="0">
                <a:ea typeface="华文楷体" panose="02010600040101010101" pitchFamily="2" charset="-122"/>
              </a:rPr>
              <a:t>++) {</a:t>
            </a:r>
          </a:p>
          <a:p>
            <a:pPr marL="36900" indent="0">
              <a:buNone/>
            </a:pPr>
            <a:r>
              <a:rPr lang="en-US" altLang="zh-CN" sz="3200" dirty="0">
                <a:ea typeface="华文楷体" panose="02010600040101010101" pitchFamily="2" charset="-122"/>
              </a:rPr>
              <a:t>       </a:t>
            </a:r>
            <a:r>
              <a:rPr lang="en-US" altLang="zh-CN" sz="3200" dirty="0" err="1">
                <a:ea typeface="华文楷体" panose="02010600040101010101" pitchFamily="2" charset="-122"/>
              </a:rPr>
              <a:t>cin</a:t>
            </a:r>
            <a:r>
              <a:rPr lang="en-US" altLang="zh-CN" sz="3200" dirty="0">
                <a:ea typeface="华文楷体" panose="02010600040101010101" pitchFamily="2" charset="-122"/>
              </a:rPr>
              <a:t>&gt;&gt;x&gt;&gt;y;</a:t>
            </a:r>
          </a:p>
          <a:p>
            <a:pPr marL="36900" indent="0">
              <a:buNone/>
            </a:pPr>
            <a:r>
              <a:rPr lang="en-US" altLang="zh-CN" sz="3200" dirty="0">
                <a:ea typeface="华文楷体" panose="02010600040101010101" pitchFamily="2" charset="-122"/>
              </a:rPr>
              <a:t>       sum=0;</a:t>
            </a:r>
          </a:p>
          <a:p>
            <a:pPr marL="36900" indent="0">
              <a:buNone/>
            </a:pPr>
            <a:r>
              <a:rPr lang="en-US" altLang="zh-CN" sz="3200" dirty="0">
                <a:ea typeface="华文楷体" panose="02010600040101010101" pitchFamily="2" charset="-122"/>
              </a:rPr>
              <a:t>       for(j=x; j&lt;=y; </a:t>
            </a:r>
            <a:r>
              <a:rPr lang="en-US" altLang="zh-CN" sz="3200" dirty="0" err="1">
                <a:ea typeface="华文楷体" panose="02010600040101010101" pitchFamily="2" charset="-122"/>
              </a:rPr>
              <a:t>j++</a:t>
            </a:r>
            <a:r>
              <a:rPr lang="en-US" altLang="zh-CN" sz="3200" dirty="0">
                <a:ea typeface="华文楷体" panose="02010600040101010101" pitchFamily="2" charset="-122"/>
              </a:rPr>
              <a:t>)  sum+=a[j];</a:t>
            </a:r>
          </a:p>
          <a:p>
            <a:pPr marL="36900" indent="0">
              <a:buNone/>
            </a:pPr>
            <a:r>
              <a:rPr lang="en-US" altLang="zh-CN" sz="3200" dirty="0">
                <a:ea typeface="华文楷体" panose="02010600040101010101" pitchFamily="2" charset="-122"/>
              </a:rPr>
              <a:t>       </a:t>
            </a:r>
            <a:r>
              <a:rPr lang="en-US" altLang="zh-CN" sz="3200" dirty="0" err="1">
                <a:ea typeface="华文楷体" panose="02010600040101010101" pitchFamily="2" charset="-122"/>
              </a:rPr>
              <a:t>cout</a:t>
            </a:r>
            <a:r>
              <a:rPr lang="en-US" altLang="zh-CN" sz="3200" dirty="0">
                <a:ea typeface="华文楷体" panose="02010600040101010101" pitchFamily="2" charset="-122"/>
              </a:rPr>
              <a:t>&lt;&lt;sum&lt;&lt;</a:t>
            </a:r>
            <a:r>
              <a:rPr lang="en-US" altLang="zh-CN" sz="3200" dirty="0" err="1">
                <a:ea typeface="华文楷体" panose="02010600040101010101" pitchFamily="2" charset="-122"/>
              </a:rPr>
              <a:t>endl</a:t>
            </a:r>
            <a:r>
              <a:rPr lang="en-US" altLang="zh-CN" sz="3200" dirty="0">
                <a:ea typeface="华文楷体" panose="02010600040101010101" pitchFamily="2" charset="-122"/>
              </a:rPr>
              <a:t>;</a:t>
            </a:r>
          </a:p>
          <a:p>
            <a:pPr marL="36900" indent="0">
              <a:buNone/>
            </a:pPr>
            <a:r>
              <a:rPr lang="en-US" altLang="zh-CN" sz="3200" dirty="0">
                <a:ea typeface="华文楷体" panose="02010600040101010101" pitchFamily="2" charset="-122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010561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5106F-1F6B-419D-BE2A-8E06850BA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35" y="195664"/>
            <a:ext cx="10353762" cy="646667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zh-CN" altLang="en-US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优化算法：</a:t>
            </a:r>
          </a:p>
          <a:p>
            <a:pPr marL="36900" indent="0">
              <a:buNone/>
            </a:pPr>
            <a:r>
              <a:rPr lang="zh-CN" altLang="en-US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先计算</a:t>
            </a: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s[</a:t>
            </a:r>
            <a:r>
              <a:rPr lang="en-US" altLang="zh-CN" sz="4000" b="1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]=s[i-1]+a[</a:t>
            </a:r>
            <a:r>
              <a:rPr lang="en-US" altLang="zh-CN" sz="4000" b="1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] </a:t>
            </a:r>
            <a:r>
              <a:rPr lang="zh-CN" altLang="en-US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前缀和</a:t>
            </a:r>
            <a:endParaRPr lang="en-US" altLang="zh-CN" sz="4000" b="1" dirty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900" indent="0">
              <a:buNone/>
            </a:pPr>
            <a:endParaRPr lang="en-US" altLang="zh-CN" sz="4000" b="1" dirty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900" indent="0">
              <a:buNone/>
            </a:pPr>
            <a:r>
              <a:rPr lang="en-US" altLang="zh-CN" sz="4000" b="1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cin</a:t>
            </a: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&gt;&gt;n;</a:t>
            </a:r>
          </a:p>
          <a:p>
            <a:pPr marL="36900" indent="0">
              <a:buNone/>
            </a:pP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for(</a:t>
            </a:r>
            <a:r>
              <a:rPr lang="en-US" altLang="zh-CN" sz="4000" b="1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=1;i&lt;=</a:t>
            </a:r>
            <a:r>
              <a:rPr lang="en-US" altLang="zh-CN" sz="4000" b="1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n;i</a:t>
            </a: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++){</a:t>
            </a:r>
            <a:r>
              <a:rPr lang="en-US" altLang="zh-CN" sz="4000" b="1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cin</a:t>
            </a: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&gt;&gt;a[</a:t>
            </a:r>
            <a:r>
              <a:rPr lang="en-US" altLang="zh-CN" sz="4000" b="1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];s[</a:t>
            </a:r>
            <a:r>
              <a:rPr lang="en-US" altLang="zh-CN" sz="4000" b="1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]=s[i-1]+a[</a:t>
            </a:r>
            <a:r>
              <a:rPr lang="en-US" altLang="zh-CN" sz="4000" b="1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];}</a:t>
            </a:r>
          </a:p>
          <a:p>
            <a:pPr marL="36900" indent="0">
              <a:buNone/>
            </a:pP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for(</a:t>
            </a:r>
            <a:r>
              <a:rPr lang="en-US" altLang="zh-CN" sz="4000" b="1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=1;i&lt;=</a:t>
            </a:r>
            <a:r>
              <a:rPr lang="en-US" altLang="zh-CN" sz="4000" b="1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m;i</a:t>
            </a: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++)</a:t>
            </a:r>
          </a:p>
          <a:p>
            <a:pPr marL="36900" indent="0">
              <a:buNone/>
            </a:pP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{  </a:t>
            </a:r>
            <a:r>
              <a:rPr lang="en-US" altLang="zh-CN" sz="4000" b="1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cin</a:t>
            </a: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&gt;&gt;x&gt;&gt;y;</a:t>
            </a:r>
          </a:p>
          <a:p>
            <a:pPr marL="36900" indent="0">
              <a:buNone/>
            </a:pP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4000" b="1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cout</a:t>
            </a: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&lt;&lt;s[y]-s[x-1]&lt;&lt;</a:t>
            </a:r>
            <a:r>
              <a:rPr lang="en-US" altLang="zh-CN" sz="4000" b="1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endl</a:t>
            </a:r>
            <a:r>
              <a:rPr lang="en-US" altLang="zh-CN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330955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F2AD82-67B1-401C-946A-A2EDD07566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93558" y="1191087"/>
            <a:ext cx="1174282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基本思想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b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根据提出的问题枚举所有可能状态，并用问题给定的条件检验哪些是需要的，哪些是不需要的。能使命题成立，即为其解。</a:t>
            </a:r>
            <a:b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b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枚举结构：</a:t>
            </a: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循环</a:t>
            </a:r>
            <a: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判断语句。 </a:t>
            </a: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55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F2AD82-67B1-401C-946A-A2EDD07566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60421" y="868574"/>
            <a:ext cx="1174282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枚举法的条件：</a:t>
            </a:r>
            <a:b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虽然枚举法本质上属于搜索策略，但是它与后面讲的回溯法有所不同。因为适用枚举法求解的问题必须满足两个条件：</a:t>
            </a:r>
            <a:b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⑴可预先确定每个状态的元素个数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b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⑵状态元素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4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4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4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的可能值为一个连续的值域。</a:t>
            </a:r>
          </a:p>
        </p:txBody>
      </p:sp>
    </p:spTree>
    <p:extLst>
      <p:ext uri="{BB962C8B-B14F-4D97-AF65-F5344CB8AC3E}">
        <p14:creationId xmlns:p14="http://schemas.microsoft.com/office/powerpoint/2010/main" val="78710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C3BBF-8392-4F86-8DC1-EC9DB843F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671" y="518160"/>
            <a:ext cx="10856657" cy="4902261"/>
          </a:xfrm>
        </p:spPr>
        <p:txBody>
          <a:bodyPr>
            <a:noAutofit/>
          </a:bodyPr>
          <a:lstStyle/>
          <a:p>
            <a:pPr algn="l"/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优缺点</a:t>
            </a:r>
            <a:r>
              <a:rPr lang="zh-CN" altLang="en-US" sz="44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b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优点：算法简单，在局部地方使用枚举法，效果十分的好</a:t>
            </a:r>
            <a:b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缺点：运算量过大，当问题的规模变大的时候，循环的阶数越大，执行速度越慢</a:t>
            </a:r>
            <a:b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84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F2AD82-67B1-401C-946A-A2EDD07566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69860" y="2583805"/>
            <a:ext cx="678581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优点：直观易理解</a:t>
            </a:r>
            <a:b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缺点：效率较低</a:t>
            </a: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22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F2AD82-67B1-401C-946A-A2EDD07566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68338" y="891135"/>
            <a:ext cx="1034129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例题解析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例题1</a:t>
            </a:r>
            <a: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百钱买百鸡问题</a:t>
            </a:r>
            <a:b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有一个人有一百块钱，打算买一百只鸡。</a:t>
            </a:r>
            <a:b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到市场一看，公鸡一只3元,母鸡一只5元,</a:t>
            </a:r>
            <a:b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小鸡3只1元,试求用100元买100只鸡,</a:t>
            </a:r>
            <a:b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各为多少才合适?</a:t>
            </a:r>
          </a:p>
        </p:txBody>
      </p:sp>
    </p:spTree>
    <p:extLst>
      <p:ext uri="{BB962C8B-B14F-4D97-AF65-F5344CB8AC3E}">
        <p14:creationId xmlns:p14="http://schemas.microsoft.com/office/powerpoint/2010/main" val="252841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F2AD82-67B1-401C-946A-A2EDD07566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161353" y="1415843"/>
            <a:ext cx="861646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44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根据题意我们可以得到方程组：</a:t>
            </a:r>
            <a:br>
              <a:rPr lang="zh-CN" altLang="en-US" sz="44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4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3X + 5Y + Z/3 = 100</a:t>
            </a:r>
            <a:r>
              <a:rPr lang="zh-CN" altLang="en-US" sz="44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br>
              <a:rPr lang="zh-CN" altLang="en-US" sz="44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4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X + Y + Z = 100</a:t>
            </a:r>
            <a:r>
              <a:rPr lang="zh-CN" altLang="en-US" sz="44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br>
              <a:rPr lang="en-US" altLang="zh-CN" sz="44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44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100 &gt; X</a:t>
            </a:r>
            <a:r>
              <a:rPr lang="zh-CN" altLang="en-US" sz="44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4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44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4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Z &gt; 0, Z%3 == </a:t>
            </a:r>
            <a: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58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F2AD82-67B1-401C-946A-A2EDD07566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68338" y="1906798"/>
            <a:ext cx="808426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 hangingPunct="0">
              <a:spcAft>
                <a:spcPct val="0"/>
              </a:spcAft>
            </a:pP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根据这两个公式，</a:t>
            </a:r>
            <a:b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我们可以写出最为简单的代码，</a:t>
            </a:r>
            <a:br>
              <a:rPr lang="en-US" altLang="zh-CN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一一列举所有解进行枚举</a:t>
            </a:r>
            <a:endParaRPr lang="zh-CN" altLang="zh-CN" sz="4400" b="1" dirty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70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434</TotalTime>
  <Words>584</Words>
  <Application>Microsoft Office PowerPoint</Application>
  <PresentationFormat>宽屏</PresentationFormat>
  <Paragraphs>47</Paragraphs>
  <Slides>24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方正舒体</vt:lpstr>
      <vt:lpstr>华文楷体</vt:lpstr>
      <vt:lpstr>Calisto MT</vt:lpstr>
      <vt:lpstr>Trebuchet MS</vt:lpstr>
      <vt:lpstr>Wingdings 2</vt:lpstr>
      <vt:lpstr>石板</vt:lpstr>
      <vt:lpstr>枚举</vt:lpstr>
      <vt:lpstr>枚举法，本质上就是搜索算法。 基本思想： 枚举也称作穷举，指的是从问题所有可能的解的集合中一一枚举各元素。 用题目中给定的检验条件判定哪些是无用的，哪些是有用的。能使命题成立。即为其解。</vt:lpstr>
      <vt:lpstr>基本思想2： 根据提出的问题枚举所有可能状态，并用问题给定的条件检验哪些是需要的，哪些是不需要的。能使命题成立，即为其解。  枚举结构：循环+判断语句。 </vt:lpstr>
      <vt:lpstr>枚举法的条件： 虽然枚举法本质上属于搜索策略，但是它与后面讲的回溯法有所不同。因为适用枚举法求解的问题必须满足两个条件： ⑴可预先确定每个状态的元素个数n； ⑵状态元素a1，a2，…，an的可能值为一个连续的值域。</vt:lpstr>
      <vt:lpstr>优缺点： 优点：算法简单，在局部地方使用枚举法，效果十分的好 缺点：运算量过大，当问题的规模变大的时候，循环的阶数越大，执行速度越慢 </vt:lpstr>
      <vt:lpstr>优点：直观易理解 缺点：效率较低</vt:lpstr>
      <vt:lpstr>例题解析 例题1:百钱买百鸡问题 有一个人有一百块钱，打算买一百只鸡。 到市场一看，公鸡一只3元,母鸡一只5元, 小鸡3只1元,试求用100元买100只鸡, 各为多少才合适?</vt:lpstr>
      <vt:lpstr>根据题意我们可以得到方程组： 3X + 5Y + Z/3 = 100； X + Y + Z = 100； （100 &gt; X，Y，Z &gt; 0, Z%3 == 0）</vt:lpstr>
      <vt:lpstr>根据这两个公式， 我们可以写出最为简单的代码， 一一列举所有解进行枚举</vt:lpstr>
      <vt:lpstr>int x,y,z; for( x = 0; x &lt; 100; x++ )    for( y = 0; y &lt; 100 ; y++ )        for( z = 0; z &lt; 100; )          {            if( x + y + z == 100 &amp;&amp; 3 * x + 5 * y + z / 3 == 100 )                 {                   cout &lt;&lt; x &lt;&lt; " " &lt;&lt; y &lt;&lt; " " &lt;&lt; z &lt;&lt; endl;                 }                 z += 3;             }</vt:lpstr>
      <vt:lpstr>然而我们可以根据已知条件来进行优化代码， 减少枚举的次数： 三种鸡的和是固定的， 我们只要枚举二种鸡（x,y）， 第三种鸡就可以根据约束条件 求得（z = 100 - x - y）， 这样就缩小了枚举范围。</vt:lpstr>
      <vt:lpstr>另外我们根据方程特点，可以消去一个未知数， 得到下面 4X + 7Y = 100； X + Y + Z = 100； （X，Y，Z &gt; 0, Z%3 == 0）=&gt;&gt;  0 &lt;= x &lt; = 25 因此代码可以优化为下面这样子：</vt:lpstr>
      <vt:lpstr>for( x = 0; x &lt;= 25; x++ ) {             y = 100 - 4 * x;             if( y % 7 == 0 &amp;&amp; y &gt;= 0 )             {                 y /= 7;                 z = 100 - x - y;                 if( z % 3 == 0 &amp;&amp; 3 * x + 5 * y + z / 3 == 100  )                    cout &lt;&lt; x &lt;&lt; " " &lt;&lt; y &lt;&lt; " " &lt;&lt; z &lt;&lt; endl;             } }</vt:lpstr>
      <vt:lpstr>采用枚举的方法进行问题求解，需要注意3个问题： 1.简单数学模型，数学模型中变量数量尽量少，它们之间相互独立。这样问题解的搜索空间的维度就小，反应到程序代码中，循环嵌套的层次就会少。我们上面从3维优化到一维。 2.减少搜索的空间。利用已有知识，缩小数学模型中各个变量的取值范围，避免不必要的计算。反应到程序代码中， 循环体被执行的次数少。 3.采用合适的搜索顺序。对搜索空间的遍历顺序要与数学模型中的条件表达式一致。</vt:lpstr>
      <vt:lpstr>PowerPoint 演示文稿</vt:lpstr>
      <vt:lpstr>例题2：砝码称重 【问题描述】设有1g、2g、3g、5g、10g、20g的砝码各若干枚（其总重&lt;=1000），求用这些砝码能称出不同的重量个数。 【文件输入】输入1g、2g、3g、5g、10g、20g的砝码个数。 【文件输出】输出能称出不同重量的个数。 【样例输入】1 1 0 0 0 0 【样例输出】3 </vt:lpstr>
      <vt:lpstr>【分析】根据输入的砝码信息，每种砝码可用的最大个数是确定的，而且每种砝码的个数是连续的，能取0到最大个数，所以符合枚举法的两个条件，可以使用枚举法。枚举时，重量可以由1g,2g,……,20g砝码中的任何一个或者多个构成，枚举对象可以确定为6种重量的砝码，范围为每种砝码的个数。判定时，只需判断这次得到的重量是新得到的，还是前一次已经得到的，即判重。由于重量&lt;=1000g，所以，可以开一个a[1001]的数组来判重。</vt:lpstr>
      <vt:lpstr>详见代码</vt:lpstr>
      <vt:lpstr>例题3(选讲、课后题)：火柴棒等式 【问题描述】给你n根火柴棍，你可以拼出多少个形如“A+B=C”的等式？等式中的A、B、C是用火柴棍拼出的整数（若该数非零，则最高位不能是0）。用火柴棍拼数字0-9的拼法如图所示：注意：      1. 加号与等号各自需要两根火柴棍      2. 如果A≠B，则A+B=C与B+A=C视为不同的等式（A、B、C≥0）      3. n根火柴棍必须全部用上 【输入】输入一个整数n（n≤24）。 【输出】输出能拼成的不同等式的数目。  问题简述：给你n(n&lt;=24)根火柴棒,叫你拼出 “A + B = C”这样的等式,求方案数。 </vt:lpstr>
      <vt:lpstr>思路：本题最多24根火柴，等号和加号共用4根火柴，所以A,B,C这3个数字需用20根火柴。我们考查A和B的最大的取值可能：0~9这10个数字所用的火柴数为6,2,5,5,4,5,6,3,7,6，很明显数字1用的火柴棒最少只要2根，不妨让B为1，那么A和C最多可以使用18根火柴，而C&gt;=A，满足条件的A的最大取值为1111。所以枚举A和B的范围是从0~1111。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</cp:revision>
  <dcterms:created xsi:type="dcterms:W3CDTF">2017-11-14T13:01:46Z</dcterms:created>
  <dcterms:modified xsi:type="dcterms:W3CDTF">2017-11-18T03:45:21Z</dcterms:modified>
</cp:coreProperties>
</file>