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63" r:id="rId4"/>
    <p:sldId id="258" r:id="rId5"/>
    <p:sldId id="260" r:id="rId6"/>
    <p:sldId id="261" r:id="rId7"/>
    <p:sldId id="259" r:id="rId8"/>
    <p:sldId id="264" r:id="rId9"/>
    <p:sldId id="265" r:id="rId10"/>
    <p:sldId id="266" r:id="rId11"/>
    <p:sldId id="267" r:id="rId12"/>
    <p:sldId id="269" r:id="rId13"/>
    <p:sldId id="270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51" autoAdjust="0"/>
  </p:normalViewPr>
  <p:slideViewPr>
    <p:cSldViewPr>
      <p:cViewPr varScale="1">
        <p:scale>
          <a:sx n="55" d="100"/>
          <a:sy n="55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1C3C7-F7B5-4347-A56B-A987BBD20EE1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60600-47CF-4782-AD2C-248F4F7AF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强化学习不同于监督学习，强化学习中由环境提供的</a:t>
            </a:r>
            <a:r>
              <a:rPr lang="en-US" altLang="zh-CN" sz="1200" dirty="0" smtClean="0"/>
              <a:t>reward</a:t>
            </a:r>
            <a:r>
              <a:rPr lang="zh-CN" altLang="en-US" sz="1200" dirty="0" smtClean="0"/>
              <a:t>是对动作</a:t>
            </a:r>
            <a:r>
              <a:rPr lang="en-US" altLang="zh-CN" sz="1200" dirty="0" smtClean="0"/>
              <a:t>(action)</a:t>
            </a:r>
            <a:r>
              <a:rPr lang="zh-CN" altLang="en-US" sz="1200" dirty="0" smtClean="0"/>
              <a:t>好坏的评价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通常为标量信号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，而不是告诉智能系统动作是否正确。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60600-47CF-4782-AD2C-248F4F7AFFB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34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60600-47CF-4782-AD2C-248F4F7AFFB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30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这样的一个系统用</a:t>
            </a:r>
            <a:r>
              <a:rPr lang="en-US" altLang="zh-CN" dirty="0" smtClean="0"/>
              <a:t>MDP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markov</a:t>
            </a:r>
            <a:r>
              <a:rPr lang="zh-CN" altLang="en-US" dirty="0" smtClean="0"/>
              <a:t>决策过程）来描述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60600-47CF-4782-AD2C-248F4F7AFFB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23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200" b="0" i="0" smtClean="0">
                        <a:latin typeface="Cambria Math"/>
                      </a:rPr>
                      <m:t>γ</m:t>
                    </m:r>
                  </m:oMath>
                </a14:m>
                <a:endParaRPr lang="zh-CN" altLang="en-US" b="0" i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和</a:t>
                </a:r>
                <a:r>
                  <a:rPr lang="zh-CN" altLang="en-US" sz="1200" b="0" i="0" smtClean="0">
                    <a:latin typeface="Cambria Math"/>
                  </a:rPr>
                  <a:t>γ</a:t>
                </a:r>
                <a:endParaRPr lang="zh-CN" altLang="en-US" b="0" i="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60600-47CF-4782-AD2C-248F4F7AFFB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0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60600-47CF-4782-AD2C-248F4F7AFFB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9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举例中</a:t>
            </a:r>
            <a:r>
              <a:rPr lang="en-US" altLang="zh-CN" dirty="0" smtClean="0"/>
              <a:t>total payoff</a:t>
            </a:r>
            <a:r>
              <a:rPr lang="zh-CN" altLang="en-US" dirty="0" smtClean="0"/>
              <a:t>是确定了的情况，因为有概率的原因，所以取期望作为目标函数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Value</a:t>
            </a:r>
            <a:r>
              <a:rPr lang="en-US" altLang="zh-CN" baseline="0" dirty="0" smtClean="0"/>
              <a:t> Function</a:t>
            </a:r>
          </a:p>
          <a:p>
            <a:r>
              <a:rPr lang="en-US" altLang="zh-CN" baseline="0" dirty="0" smtClean="0"/>
              <a:t>Policy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60600-47CF-4782-AD2C-248F4F7AFFB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98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先分析一下</a:t>
            </a:r>
            <a:r>
              <a:rPr lang="en-US" altLang="zh-CN" dirty="0" smtClean="0"/>
              <a:t>value</a:t>
            </a:r>
            <a:r>
              <a:rPr lang="en-US" altLang="zh-CN" baseline="0" dirty="0" smtClean="0"/>
              <a:t> function</a:t>
            </a:r>
          </a:p>
          <a:p>
            <a:r>
              <a:rPr lang="zh-CN" altLang="en-US" baseline="0" dirty="0" smtClean="0"/>
              <a:t>推出来的这个叫</a:t>
            </a:r>
            <a:r>
              <a:rPr lang="en-US" altLang="zh-CN" baseline="0" dirty="0" smtClean="0"/>
              <a:t>Bellman</a:t>
            </a:r>
            <a:r>
              <a:rPr lang="zh-CN" altLang="en-US" baseline="0" dirty="0" smtClean="0"/>
              <a:t>等式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60600-47CF-4782-AD2C-248F4F7AFFB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667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Optimal value function</a:t>
            </a:r>
          </a:p>
          <a:p>
            <a:r>
              <a:rPr lang="en-US" altLang="zh-CN" dirty="0" smtClean="0"/>
              <a:t>Optimal policy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60600-47CF-4782-AD2C-248F4F7AFFB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88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关于概率未知的情况</a:t>
            </a:r>
            <a:endParaRPr lang="en-US" altLang="zh-CN" dirty="0" smtClean="0"/>
          </a:p>
          <a:p>
            <a:r>
              <a:rPr lang="zh-CN" altLang="en-US" dirty="0" smtClean="0"/>
              <a:t>关于</a:t>
            </a:r>
            <a:r>
              <a:rPr lang="en-US" altLang="zh-CN" dirty="0" smtClean="0"/>
              <a:t>reward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有关</a:t>
            </a:r>
            <a:endParaRPr lang="en-US" altLang="zh-CN" dirty="0" smtClean="0"/>
          </a:p>
          <a:p>
            <a:r>
              <a:rPr lang="zh-CN" altLang="en-US" dirty="0" smtClean="0"/>
              <a:t>关于有限次</a:t>
            </a:r>
            <a:r>
              <a:rPr lang="en-US" altLang="zh-CN" dirty="0" smtClean="0"/>
              <a:t>MDP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60600-47CF-4782-AD2C-248F4F7AFFB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812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关于连续的情况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r>
              <a:rPr lang="zh-CN" altLang="en-US" dirty="0" smtClean="0"/>
              <a:t>当然可以离散化</a:t>
            </a:r>
            <a:endParaRPr lang="en-US" altLang="zh-CN" dirty="0" smtClean="0"/>
          </a:p>
          <a:p>
            <a:r>
              <a:rPr lang="zh-CN" altLang="en-US" dirty="0" smtClean="0"/>
              <a:t>这个没有详细再说，有讲义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60600-47CF-4782-AD2C-248F4F7AFFB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92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36.png"/><Relationship Id="rId7" Type="http://schemas.openxmlformats.org/officeDocument/2006/relationships/hyperlink" Target="MDPVI.m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41.png"/><Relationship Id="rId7" Type="http://schemas.openxmlformats.org/officeDocument/2006/relationships/hyperlink" Target="MDPPI.m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3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jpe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0" Type="http://schemas.openxmlformats.org/officeDocument/2006/relationships/image" Target="../media/image21.png"/><Relationship Id="rId4" Type="http://schemas.openxmlformats.org/officeDocument/2006/relationships/image" Target="../media/image4.jpe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24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Markov</a:t>
            </a:r>
            <a:br>
              <a:rPr lang="en-US" altLang="zh-CN" dirty="0" smtClean="0"/>
            </a:br>
            <a:r>
              <a:rPr lang="zh-CN" altLang="en-US" dirty="0" smtClean="0"/>
              <a:t>决策过程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/>
          <a:lstStyle/>
          <a:p>
            <a:r>
              <a:rPr lang="zh-CN" altLang="en-US" dirty="0" smtClean="0"/>
              <a:t>陈旭东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35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44008" y="0"/>
            <a:ext cx="3528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value iteration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6333" y="836712"/>
            <a:ext cx="71625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/>
              <a:t>先计算最优</a:t>
            </a:r>
            <a:r>
              <a:rPr lang="en-US" altLang="zh-CN" sz="2600" b="1" dirty="0" smtClean="0"/>
              <a:t>value function</a:t>
            </a:r>
            <a:r>
              <a:rPr lang="zh-CN" altLang="en-US" sz="2600" b="1" dirty="0" smtClean="0"/>
              <a:t>，再计算最优</a:t>
            </a:r>
            <a:r>
              <a:rPr lang="en-US" altLang="zh-CN" sz="2600" b="1" dirty="0" smtClean="0"/>
              <a:t>policy</a:t>
            </a:r>
            <a:endParaRPr lang="zh-CN" altLang="zh-CN" sz="2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60875" y="1537628"/>
                <a:ext cx="55971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 smtClean="0"/>
                  <a:t>初始化 。对所有状态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𝒔</m:t>
                    </m:r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800" b="1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US" altLang="zh-CN" sz="2800" b="1" i="1" smtClean="0">
                        <a:latin typeface="Cambria Math"/>
                      </a:rPr>
                      <m:t>:=</m:t>
                    </m:r>
                    <m:r>
                      <a:rPr lang="en-US" altLang="zh-CN" sz="2800" b="1" i="1" smtClean="0">
                        <a:latin typeface="Cambria Math"/>
                      </a:rPr>
                      <m:t>𝟎</m:t>
                    </m:r>
                  </m:oMath>
                </a14:m>
                <a:endParaRPr lang="zh-CN" altLang="zh-CN" sz="2800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75" y="1537628"/>
                <a:ext cx="5597173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176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60875" y="2394217"/>
                <a:ext cx="60742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 smtClean="0"/>
                  <a:t>迭代至收敛，收敛时的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zh-CN" altLang="en-US" sz="2800" b="1" dirty="0" smtClean="0"/>
                  <a:t>即为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endParaRPr lang="zh-CN" altLang="zh-CN" sz="2800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75" y="2394217"/>
                <a:ext cx="607429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006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93465" y="2938637"/>
                <a:ext cx="6865406" cy="12520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/>
                        </a:rPr>
                        <m:t>𝑽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:=</m:t>
                      </m:r>
                      <m:r>
                        <a:rPr lang="en-US" altLang="zh-CN" sz="2800" b="1" i="1">
                          <a:latin typeface="Cambria Math"/>
                        </a:rPr>
                        <m:t>𝑹</m:t>
                      </m:r>
                      <m:d>
                        <m:d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limLow>
                        <m:limLow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limLowPr>
                        <m:e>
                          <m:r>
                            <a:rPr lang="en-US" altLang="zh-CN" sz="2800" b="1" i="0">
                              <a:latin typeface="Cambria Math"/>
                            </a:rPr>
                            <m:t>𝐦𝐚𝐱</m:t>
                          </m:r>
                        </m:e>
                        <m:lim>
                          <m:r>
                            <a:rPr lang="en-US" altLang="zh-CN" sz="2800" b="1" i="1">
                              <a:latin typeface="Cambria Math"/>
                            </a:rPr>
                            <m:t>𝒂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∈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𝑨</m:t>
                          </m:r>
                        </m:lim>
                      </m:limLow>
                      <m:d>
                        <m:d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𝜸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800" b="1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zh-CN" sz="2800" b="1" i="1">
                                  <a:latin typeface="Cambria Math"/>
                                </a:rPr>
                                <m:t>𝑺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𝒔𝒂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800" b="1" i="1">
                                  <a:latin typeface="Cambria Math"/>
                                </a:rPr>
                                <m:t>𝑽</m:t>
                              </m:r>
                              <m:d>
                                <m:d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65" y="2938637"/>
                <a:ext cx="6865406" cy="12520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62317" y="4941168"/>
                <a:ext cx="5830570" cy="1187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𝝅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CN" sz="2800" b="1" i="0">
                              <a:latin typeface="Cambria Math"/>
                            </a:rPr>
                            <m:t>𝐚𝐫𝐠</m:t>
                          </m:r>
                        </m:fName>
                        <m:e>
                          <m:func>
                            <m:func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zh-CN" sz="2800" b="1" i="0">
                                      <a:latin typeface="Cambria Math"/>
                                    </a:rPr>
                                    <m:t>𝐦𝐚𝐱</m:t>
                                  </m:r>
                                </m:e>
                                <m:lim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𝑨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𝑺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𝒔𝒂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2800" b="1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1">
                                              <a:latin typeface="Cambria Math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𝑽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2800" b="1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1">
                                              <a:latin typeface="Cambria Math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317" y="4941168"/>
                <a:ext cx="5830570" cy="11870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160875" y="4417948"/>
                <a:ext cx="17719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 smtClean="0"/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𝝅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endParaRPr lang="zh-CN" altLang="zh-CN" sz="2800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75" y="4417948"/>
                <a:ext cx="1771960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6873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88282" y="1340768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8282" y="219416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8282" y="4217893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4" name="Picture 4" descr="D:\STUDY2\ML_MDP\robot.jpg">
            <a:hlinkClick r:id="rId7" action="ppaction://hlinkfile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1" r="21096"/>
          <a:stretch/>
        </p:blipFill>
        <p:spPr bwMode="auto">
          <a:xfrm>
            <a:off x="8172400" y="5788614"/>
            <a:ext cx="449943" cy="67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44008" y="0"/>
            <a:ext cx="3528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policy iteration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6333" y="836712"/>
            <a:ext cx="319510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/>
              <a:t>直接计算最优</a:t>
            </a:r>
            <a:r>
              <a:rPr lang="en-US" altLang="zh-CN" sz="2600" b="1" dirty="0" smtClean="0"/>
              <a:t>policy</a:t>
            </a:r>
            <a:endParaRPr lang="zh-CN" altLang="zh-CN" sz="2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60875" y="1540823"/>
                <a:ext cx="22349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 smtClean="0"/>
                  <a:t>随机初始化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/>
                      </a:rPr>
                      <m:t>𝝅</m:t>
                    </m:r>
                  </m:oMath>
                </a14:m>
                <a:endParaRPr lang="zh-CN" altLang="zh-CN" sz="2800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75" y="1540823"/>
                <a:ext cx="2234907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5450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60875" y="2394217"/>
                <a:ext cx="62446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 smtClean="0"/>
                  <a:t>迭代至收敛，收敛时的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𝝅</m:t>
                    </m:r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zh-CN" altLang="en-US" sz="2800" b="1" dirty="0" smtClean="0"/>
                  <a:t>即为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𝝅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endParaRPr lang="zh-CN" altLang="zh-CN" sz="2800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75" y="2394217"/>
                <a:ext cx="624465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951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089444" y="3126481"/>
                <a:ext cx="41044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 smtClean="0"/>
                  <a:t>根据当前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/>
                      </a:rPr>
                      <m:t>𝝅</m:t>
                    </m:r>
                  </m:oMath>
                </a14:m>
                <a:r>
                  <a:rPr lang="zh-CN" altLang="en-US" sz="2800" b="1" dirty="0" smtClean="0"/>
                  <a:t>计算对应的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</a:rPr>
                          <m:t>𝝅</m:t>
                        </m:r>
                      </m:sup>
                    </m:sSup>
                  </m:oMath>
                </a14:m>
                <a:endParaRPr lang="zh-CN" altLang="zh-CN" sz="2800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444" y="3126481"/>
                <a:ext cx="4104457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3120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089444" y="3820197"/>
                <a:ext cx="33831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 smtClean="0"/>
                  <a:t>利用当前的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</a:rPr>
                          <m:t>𝝅</m:t>
                        </m:r>
                      </m:sup>
                    </m:sSup>
                  </m:oMath>
                </a14:m>
                <a:r>
                  <a:rPr lang="zh-CN" altLang="en-US" sz="2800" b="1" dirty="0" smtClean="0"/>
                  <a:t>计算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/>
                      </a:rPr>
                      <m:t>𝝅</m:t>
                    </m:r>
                  </m:oMath>
                </a14:m>
                <a:endParaRPr lang="zh-CN" altLang="zh-CN" sz="2800" b="1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444" y="3820197"/>
                <a:ext cx="3383106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3784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377476" y="4371751"/>
                <a:ext cx="5578900" cy="1151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/>
                        </a:rPr>
                        <m:t>𝝅</m:t>
                      </m:r>
                      <m:d>
                        <m:d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CN" sz="2800" b="1" i="0">
                              <a:latin typeface="Cambria Math"/>
                            </a:rPr>
                            <m:t>𝐚𝐫𝐠</m:t>
                          </m:r>
                        </m:fName>
                        <m:e>
                          <m:func>
                            <m:func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zh-CN" sz="2800" b="1" i="0">
                                      <a:latin typeface="Cambria Math"/>
                                    </a:rPr>
                                    <m:t>𝐦𝐚𝐱</m:t>
                                  </m:r>
                                </m:e>
                                <m:lim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𝑨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𝑺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𝒔𝒂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2800" b="1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1">
                                              <a:latin typeface="Cambria Math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2800" b="1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1">
                                              <a:latin typeface="Cambria Math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76" y="4371751"/>
                <a:ext cx="5578900" cy="11519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左大括号 1"/>
          <p:cNvSpPr/>
          <p:nvPr/>
        </p:nvSpPr>
        <p:spPr>
          <a:xfrm>
            <a:off x="1462281" y="3126481"/>
            <a:ext cx="301407" cy="2397252"/>
          </a:xfrm>
          <a:prstGeom prst="leftBrace">
            <a:avLst>
              <a:gd name="adj1" fmla="val 1867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282" y="1340768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8282" y="2194162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13888" y="3095703"/>
            <a:ext cx="57098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①</a:t>
            </a:r>
            <a:endParaRPr lang="zh-CN" altLang="en-US" sz="3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13888" y="3817753"/>
            <a:ext cx="57098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②</a:t>
            </a:r>
            <a:endParaRPr lang="zh-CN" altLang="en-US" sz="3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4" name="Picture 4" descr="D:\STUDY2\ML_MDP\robot.jpg">
            <a:hlinkClick r:id="rId7" action="ppaction://hlinkfile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1" r="21096"/>
          <a:stretch/>
        </p:blipFill>
        <p:spPr bwMode="auto">
          <a:xfrm>
            <a:off x="8172400" y="5788614"/>
            <a:ext cx="449943" cy="67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11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2" grpId="0" animBg="1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6333" y="836712"/>
            <a:ext cx="31999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/>
              <a:t>转移概率未知的情况</a:t>
            </a:r>
            <a:endParaRPr lang="zh-CN" altLang="zh-CN" sz="2600" b="1" dirty="0"/>
          </a:p>
        </p:txBody>
      </p:sp>
      <p:sp>
        <p:nvSpPr>
          <p:cNvPr id="5" name="矩形 4"/>
          <p:cNvSpPr/>
          <p:nvPr/>
        </p:nvSpPr>
        <p:spPr>
          <a:xfrm>
            <a:off x="996333" y="3717032"/>
            <a:ext cx="44406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/>
              <a:t>Reward</a:t>
            </a:r>
            <a:r>
              <a:rPr lang="zh-CN" altLang="en-US" sz="2600" b="1" dirty="0" smtClean="0"/>
              <a:t>与</a:t>
            </a:r>
            <a:r>
              <a:rPr lang="en-US" altLang="zh-CN" sz="2600" b="1" dirty="0" smtClean="0"/>
              <a:t>action</a:t>
            </a:r>
            <a:r>
              <a:rPr lang="zh-CN" altLang="en-US" sz="2600" b="1" dirty="0" smtClean="0"/>
              <a:t>有关的情况</a:t>
            </a:r>
            <a:endParaRPr lang="zh-CN" altLang="zh-CN" sz="2600" b="1" dirty="0"/>
          </a:p>
        </p:txBody>
      </p:sp>
      <p:sp>
        <p:nvSpPr>
          <p:cNvPr id="6" name="矩形 5"/>
          <p:cNvSpPr/>
          <p:nvPr/>
        </p:nvSpPr>
        <p:spPr>
          <a:xfrm>
            <a:off x="1006050" y="4678608"/>
            <a:ext cx="291458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/>
              <a:t>有限次</a:t>
            </a:r>
            <a:r>
              <a:rPr lang="en-US" altLang="zh-CN" sz="2600" b="1" dirty="0" smtClean="0"/>
              <a:t>MDP</a:t>
            </a:r>
            <a:r>
              <a:rPr lang="zh-CN" altLang="en-US" sz="2600" b="1" dirty="0" smtClean="0"/>
              <a:t>的情况</a:t>
            </a:r>
            <a:endParaRPr lang="zh-CN" altLang="zh-CN" sz="2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722884" y="3717032"/>
                <a:ext cx="128483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1" i="1" smtClean="0">
                          <a:latin typeface="Cambria Math"/>
                        </a:rPr>
                        <m:t>𝑹</m:t>
                      </m:r>
                      <m:d>
                        <m:dPr>
                          <m:ctrlPr>
                            <a:rPr lang="zh-CN" altLang="zh-CN" sz="26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600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altLang="zh-CN" sz="26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600" b="1" i="1" smtClean="0">
                              <a:latin typeface="Cambria Math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884" y="3717032"/>
                <a:ext cx="1284839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005379" y="5171050"/>
                <a:ext cx="3002873" cy="634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𝟎</m:t>
                          </m:r>
                        </m:sub>
                      </m:sSub>
                      <m:box>
                        <m:box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groupChr>
                        </m:e>
                      </m:box>
                      <m:sSub>
                        <m:sSub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box>
                        <m:box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groupChr>
                        </m:e>
                      </m:box>
                      <m:r>
                        <a:rPr lang="en-US" altLang="zh-CN" sz="2800" b="1" i="1">
                          <a:latin typeface="Cambria Math"/>
                        </a:rPr>
                        <m:t>⋯</m:t>
                      </m:r>
                      <m:box>
                        <m:box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𝑻</m:t>
                                  </m:r>
                                  <m:r>
                                    <a:rPr lang="en-US" altLang="zh-CN" sz="28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8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groupChr>
                        </m:e>
                      </m:box>
                      <m:sSub>
                        <m:sSub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379" y="5171050"/>
                <a:ext cx="3002873" cy="63421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463340" y="1329155"/>
                <a:ext cx="3805081" cy="842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box>
                        <m:box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𝟎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groupChr>
                        </m:e>
                      </m:box>
                      <m:sSubSup>
                        <m:sSubSup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box>
                        <m:box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groupChr>
                        </m:e>
                      </m:box>
                      <m:sSubSup>
                        <m:sSubSup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box>
                        <m:box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groupChr>
                        </m:e>
                      </m:box>
                      <m:r>
                        <a:rPr lang="en-US" altLang="zh-CN" sz="2800" b="1" i="1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340" y="1329155"/>
                <a:ext cx="3805081" cy="84292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463339" y="2216994"/>
                <a:ext cx="3805081" cy="842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8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box>
                        <m:box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𝟎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groupChr>
                        </m:e>
                      </m:box>
                      <m:sSubSup>
                        <m:sSubSup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box>
                        <m:box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groupChr>
                        </m:e>
                      </m:box>
                      <m:sSubSup>
                        <m:sSubSup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box>
                        <m:box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groupChr>
                        </m:e>
                      </m:box>
                      <m:r>
                        <a:rPr lang="en-US" altLang="zh-CN" sz="2800" b="1" i="1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339" y="2216994"/>
                <a:ext cx="3805081" cy="8429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167749" y="3068960"/>
                <a:ext cx="3962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749" y="3068960"/>
                <a:ext cx="396262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3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96333" y="836712"/>
                <a:ext cx="301877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b="1" dirty="0" smtClean="0"/>
                  <a:t>状态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sz="2600" b="1" dirty="0" smtClean="0"/>
                  <a:t>为连续的情况</a:t>
                </a:r>
                <a:endParaRPr lang="zh-CN" altLang="zh-CN" sz="26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33" y="836712"/>
                <a:ext cx="3018775" cy="492443"/>
              </a:xfrm>
              <a:prstGeom prst="rect">
                <a:avLst/>
              </a:prstGeom>
              <a:blipFill rotWithShape="1">
                <a:blip r:embed="rId3"/>
                <a:stretch>
                  <a:fillRect l="-3427" t="-12346" r="-3226" b="-28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970850" y="1338198"/>
                <a:ext cx="5031570" cy="842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𝟎</m:t>
                        </m:r>
                      </m:sub>
                      <m:sup>
                        <m:d>
                          <m:dPr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p>
                    </m:sSubSup>
                    <m:box>
                      <m:box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groupChrPr>
                          <m:e>
                            <m:sSubSup>
                              <m:sSubSupPr>
                                <m:ctrlPr>
                                  <a:rPr lang="zh-CN" altLang="zh-CN" sz="2800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/>
                                  </a:rPr>
                                  <m:t>𝟎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zh-CN" altLang="zh-CN" sz="28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1" i="1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</m:e>
                        </m:groupChr>
                      </m:e>
                    </m:box>
                    <m:sSubSup>
                      <m:sSubSup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</m:sub>
                      <m:sup>
                        <m:d>
                          <m:dPr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p>
                    </m:sSubSup>
                    <m:box>
                      <m:box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groupChrPr>
                          <m:e>
                            <m:sSubSup>
                              <m:sSubSupPr>
                                <m:ctrlPr>
                                  <a:rPr lang="zh-CN" altLang="zh-CN" sz="2800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zh-CN" altLang="zh-CN" sz="28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1" i="1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</m:e>
                        </m:groupChr>
                      </m:e>
                    </m:box>
                    <m:sSubSup>
                      <m:sSubSup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p>
                    </m:sSubSup>
                    <m:box>
                      <m:box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groupChrPr>
                          <m:e>
                            <m:sSubSup>
                              <m:sSubSupPr>
                                <m:ctrlPr>
                                  <a:rPr lang="zh-CN" altLang="zh-CN" sz="2800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/>
                                  </a:rPr>
                                  <m:t>𝟐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zh-CN" altLang="zh-CN" sz="28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1" i="1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</m:e>
                        </m:groupChr>
                      </m:e>
                    </m:box>
                    <m:r>
                      <a:rPr lang="en-US" altLang="zh-CN" sz="2800" b="1" i="1">
                        <a:latin typeface="Cambria Math"/>
                      </a:rPr>
                      <m:t>⋯</m:t>
                    </m:r>
                    <m:box>
                      <m:box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groupChrPr>
                          <m:e>
                            <m:sSubSup>
                              <m:sSubSupPr>
                                <m:ctrlPr>
                                  <a:rPr lang="zh-CN" altLang="zh-CN" sz="2800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/>
                                  </a:rPr>
                                  <m:t>𝑻</m:t>
                                </m:r>
                                <m:r>
                                  <a:rPr lang="en-US" altLang="zh-CN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zh-CN" altLang="zh-CN" sz="28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1" i="1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bSup>
                          </m:e>
                        </m:groupChr>
                      </m:e>
                    </m:box>
                  </m:oMath>
                </a14:m>
                <a:r>
                  <a:rPr lang="zh-CN" altLang="zh-CN" sz="28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𝑻</m:t>
                        </m:r>
                      </m:sub>
                      <m:sup>
                        <m:d>
                          <m:dPr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p>
                    </m:sSubSup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850" y="1338198"/>
                <a:ext cx="5031570" cy="8429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970849" y="2226037"/>
                <a:ext cx="5132559" cy="842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8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box>
                        <m:box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𝟎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groupChr>
                        </m:e>
                      </m:box>
                      <m:sSubSup>
                        <m:sSubSup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box>
                        <m:box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groupChr>
                        </m:e>
                      </m:box>
                      <m:sSubSup>
                        <m:sSubSup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box>
                        <m:box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groupChr>
                        </m:e>
                      </m:box>
                      <m:r>
                        <a:rPr lang="en-US" altLang="zh-CN" sz="2800" b="1" i="1">
                          <a:latin typeface="Cambria Math"/>
                        </a:rPr>
                        <m:t>⋯</m:t>
                      </m:r>
                      <m:box>
                        <m:box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𝑻</m:t>
                                  </m:r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groupChr>
                        </m:e>
                      </m:box>
                      <m:r>
                        <m:rPr>
                          <m:nor/>
                        </m:rPr>
                        <a:rPr lang="zh-CN" altLang="zh-CN" sz="2800" b="1" dirty="0"/>
                        <m:t> </m:t>
                      </m:r>
                      <m:sSubSup>
                        <m:sSubSup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𝑻</m:t>
                          </m:r>
                        </m:sub>
                        <m:sup>
                          <m:d>
                            <m:d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849" y="2226037"/>
                <a:ext cx="5132559" cy="84292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288504" y="3068960"/>
                <a:ext cx="3962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504" y="3068960"/>
                <a:ext cx="39626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518354" y="4005063"/>
                <a:ext cx="5230791" cy="573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b="1" dirty="0"/>
                  <a:t>学习</a:t>
                </a:r>
                <a:r>
                  <a:rPr lang="zh-CN" altLang="en-US" sz="2600" b="1" dirty="0" smtClean="0"/>
                  <a:t>一个模型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/>
                          </a:rPr>
                          <m:t>𝒕</m:t>
                        </m:r>
                        <m:r>
                          <a:rPr lang="en-US" altLang="zh-CN" sz="32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32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latin typeface="Cambria Math"/>
                      </a:rPr>
                      <m:t>=</m:t>
                    </m:r>
                    <m:r>
                      <a:rPr lang="en-US" altLang="zh-CN" sz="3200" b="1" i="1" smtClean="0"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zh-CN" altLang="zh-CN" sz="3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sz="32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altLang="zh-CN" sz="3200" b="1" i="0" smtClean="0">
                        <a:latin typeface="Cambria Math"/>
                      </a:rPr>
                      <m:t>+</m:t>
                    </m:r>
                    <m:r>
                      <a:rPr lang="en-US" altLang="zh-CN" sz="3200" b="1" i="1" smtClean="0">
                        <a:latin typeface="Cambria Math"/>
                      </a:rPr>
                      <m:t>𝑩</m:t>
                    </m:r>
                    <m:sSub>
                      <m:sSub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endParaRPr lang="zh-CN" altLang="zh-CN" sz="2600" b="1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354" y="4005063"/>
                <a:ext cx="5230791" cy="573427"/>
              </a:xfrm>
              <a:prstGeom prst="rect">
                <a:avLst/>
              </a:prstGeom>
              <a:blipFill rotWithShape="1">
                <a:blip r:embed="rId7"/>
                <a:stretch>
                  <a:fillRect l="-1981" t="-1064" b="-20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518353" y="4543515"/>
                <a:ext cx="3574761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b="1" dirty="0" smtClean="0"/>
                  <a:t>拟合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altLang="zh-CN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US" altLang="zh-CN" sz="32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32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3200" b="1" i="1" smtClean="0">
                            <a:latin typeface="Cambria Math"/>
                          </a:rPr>
                          <m:t>𝜽</m:t>
                        </m:r>
                      </m:e>
                      <m:sup>
                        <m:r>
                          <a:rPr lang="en-US" altLang="zh-CN" sz="3200" b="1" i="0" smtClean="0">
                            <a:latin typeface="Cambria Math"/>
                          </a:rPr>
                          <m:t>𝐓</m:t>
                        </m:r>
                      </m:sup>
                    </m:sSup>
                    <m:r>
                      <a:rPr lang="zh-CN" altLang="en-US" sz="3200" b="1" i="1" smtClean="0">
                        <a:latin typeface="Cambria Math"/>
                      </a:rPr>
                      <m:t>𝝋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endParaRPr lang="zh-CN" altLang="zh-CN" sz="2600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353" y="4543515"/>
                <a:ext cx="3574761" cy="593624"/>
              </a:xfrm>
              <a:prstGeom prst="rect">
                <a:avLst/>
              </a:prstGeom>
              <a:blipFill rotWithShape="1">
                <a:blip r:embed="rId8"/>
                <a:stretch>
                  <a:fillRect l="-2901" b="-19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18354" y="5157537"/>
                <a:ext cx="168424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b="1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/>
                      </a:rPr>
                      <m:t>𝝅</m:t>
                    </m:r>
                    <m:d>
                      <m:dPr>
                        <m:ctrlPr>
                          <a:rPr lang="zh-CN" altLang="zh-CN" sz="32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endParaRPr lang="zh-CN" altLang="zh-CN" sz="3200" b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354" y="5157537"/>
                <a:ext cx="1684244" cy="584775"/>
              </a:xfrm>
              <a:prstGeom prst="rect">
                <a:avLst/>
              </a:prstGeom>
              <a:blipFill rotWithShape="1">
                <a:blip r:embed="rId9"/>
                <a:stretch>
                  <a:fillRect l="-6159" b="-19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98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71800" y="2383768"/>
            <a:ext cx="43540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0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谢谢！</a:t>
            </a:r>
            <a:endParaRPr lang="zh-CN" altLang="en-US" sz="10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74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2996" y="836712"/>
            <a:ext cx="6777317" cy="1440160"/>
          </a:xfrm>
        </p:spPr>
        <p:txBody>
          <a:bodyPr>
            <a:noAutofit/>
          </a:bodyPr>
          <a:lstStyle/>
          <a:p>
            <a:r>
              <a:rPr lang="zh-CN" altLang="en-US" sz="2800" b="1" dirty="0"/>
              <a:t>强化学习</a:t>
            </a:r>
            <a:r>
              <a:rPr lang="en-US" altLang="zh-CN" sz="2800" b="1" dirty="0" smtClean="0"/>
              <a:t>(Reinforcement  Learning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，又称再励学习、评价学习</a:t>
            </a:r>
            <a:r>
              <a:rPr lang="zh-CN" altLang="en-US" sz="2800" b="1" dirty="0" smtClean="0"/>
              <a:t>，在</a:t>
            </a:r>
            <a:r>
              <a:rPr lang="zh-CN" altLang="en-US" sz="2800" b="1" dirty="0"/>
              <a:t>智能控制机器人及分析预测等领域有许多</a:t>
            </a:r>
            <a:r>
              <a:rPr lang="zh-CN" altLang="en-US" sz="2800" b="1" dirty="0" smtClean="0"/>
              <a:t>应用</a:t>
            </a:r>
            <a:r>
              <a:rPr lang="zh-CN" altLang="en-US" sz="2800" b="1" dirty="0"/>
              <a:t>。</a:t>
            </a:r>
            <a:endParaRPr lang="en-US" altLang="zh-CN" sz="28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4644008" y="0"/>
            <a:ext cx="3528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强化学习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90909" y="4752462"/>
            <a:ext cx="1440000" cy="54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 smtClean="0">
                <a:solidFill>
                  <a:schemeClr val="tx1"/>
                </a:solidFill>
              </a:rPr>
              <a:t>智能系统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92398" y="4752462"/>
            <a:ext cx="1440000" cy="54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 smtClean="0">
                <a:solidFill>
                  <a:schemeClr val="tx1"/>
                </a:solidFill>
              </a:rPr>
              <a:t>外部环境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430909" y="4635752"/>
            <a:ext cx="1861489" cy="400110"/>
            <a:chOff x="2782519" y="4320402"/>
            <a:chExt cx="1861489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2906170" y="4320402"/>
              <a:ext cx="16141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奖励</a:t>
              </a:r>
              <a:r>
                <a:rPr lang="en-US" altLang="zh-CN" sz="2000" dirty="0" smtClean="0"/>
                <a:t>reward</a:t>
              </a:r>
              <a:endParaRPr lang="zh-CN" altLang="en-US" sz="2000" dirty="0"/>
            </a:p>
          </p:txBody>
        </p:sp>
        <p:cxnSp>
          <p:nvCxnSpPr>
            <p:cNvPr id="21" name="直接连接符 20"/>
            <p:cNvCxnSpPr>
              <a:stCxn id="7" idx="3"/>
              <a:endCxn id="8" idx="1"/>
            </p:cNvCxnSpPr>
            <p:nvPr/>
          </p:nvCxnSpPr>
          <p:spPr>
            <a:xfrm>
              <a:off x="2782519" y="4707112"/>
              <a:ext cx="186148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2710909" y="3632272"/>
            <a:ext cx="3301489" cy="1120190"/>
            <a:chOff x="2062519" y="3316922"/>
            <a:chExt cx="3301489" cy="1120190"/>
          </a:xfrm>
        </p:grpSpPr>
        <p:sp>
          <p:nvSpPr>
            <p:cNvPr id="16" name="TextBox 15"/>
            <p:cNvSpPr txBox="1"/>
            <p:nvPr/>
          </p:nvSpPr>
          <p:spPr>
            <a:xfrm>
              <a:off x="2957178" y="3316922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状态</a:t>
              </a:r>
              <a:r>
                <a:rPr lang="en-US" altLang="zh-CN" sz="2000" dirty="0" smtClean="0"/>
                <a:t>state</a:t>
              </a:r>
              <a:endParaRPr lang="zh-CN" altLang="en-US" sz="2000" dirty="0"/>
            </a:p>
          </p:txBody>
        </p:sp>
        <p:cxnSp>
          <p:nvCxnSpPr>
            <p:cNvPr id="17" name="直接连接符 16"/>
            <p:cNvCxnSpPr>
              <a:stCxn id="7" idx="0"/>
            </p:cNvCxnSpPr>
            <p:nvPr/>
          </p:nvCxnSpPr>
          <p:spPr>
            <a:xfrm flipV="1">
              <a:off x="2062519" y="3717032"/>
              <a:ext cx="0" cy="72008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8" idx="0"/>
            </p:cNvCxnSpPr>
            <p:nvPr/>
          </p:nvCxnSpPr>
          <p:spPr>
            <a:xfrm flipV="1">
              <a:off x="5364008" y="3717032"/>
              <a:ext cx="0" cy="7200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062519" y="3717032"/>
              <a:ext cx="330148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2710909" y="5292462"/>
            <a:ext cx="3301489" cy="720000"/>
            <a:chOff x="2062519" y="4977112"/>
            <a:chExt cx="3301489" cy="720000"/>
          </a:xfrm>
        </p:grpSpPr>
        <p:sp>
          <p:nvSpPr>
            <p:cNvPr id="12" name="TextBox 11"/>
            <p:cNvSpPr txBox="1"/>
            <p:nvPr/>
          </p:nvSpPr>
          <p:spPr>
            <a:xfrm>
              <a:off x="2957179" y="5294004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动作</a:t>
              </a:r>
              <a:r>
                <a:rPr lang="en-US" altLang="zh-CN" sz="2000" dirty="0" smtClean="0"/>
                <a:t>action</a:t>
              </a:r>
              <a:endParaRPr lang="zh-CN" altLang="en-US" sz="2000" dirty="0"/>
            </a:p>
          </p:txBody>
        </p:sp>
        <p:cxnSp>
          <p:nvCxnSpPr>
            <p:cNvPr id="13" name="直接连接符 12"/>
            <p:cNvCxnSpPr>
              <a:endCxn id="8" idx="2"/>
            </p:cNvCxnSpPr>
            <p:nvPr/>
          </p:nvCxnSpPr>
          <p:spPr>
            <a:xfrm flipH="1" flipV="1">
              <a:off x="5364008" y="4977112"/>
              <a:ext cx="0" cy="7200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7" idx="2"/>
            </p:cNvCxnSpPr>
            <p:nvPr/>
          </p:nvCxnSpPr>
          <p:spPr>
            <a:xfrm flipV="1">
              <a:off x="2062519" y="4977112"/>
              <a:ext cx="0" cy="7200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062519" y="5697112"/>
              <a:ext cx="330148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内容占位符 2"/>
          <p:cNvSpPr txBox="1">
            <a:spLocks/>
          </p:cNvSpPr>
          <p:nvPr/>
        </p:nvSpPr>
        <p:spPr>
          <a:xfrm>
            <a:off x="972996" y="2204864"/>
            <a:ext cx="6777317" cy="1458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/>
              <a:t>强化学习是智能系统从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环境</a:t>
            </a:r>
            <a:r>
              <a:rPr lang="zh-CN" altLang="en-US" sz="2800" b="1" dirty="0" smtClean="0"/>
              <a:t>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行为</a:t>
            </a:r>
            <a:r>
              <a:rPr lang="zh-CN" altLang="en-US" sz="2800" b="1" dirty="0" smtClean="0"/>
              <a:t>映射的学习，以使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总的奖励信号</a:t>
            </a:r>
            <a:r>
              <a:rPr lang="en-US" altLang="zh-CN" sz="2800" b="1" dirty="0" smtClean="0"/>
              <a:t>(reward)</a:t>
            </a:r>
            <a:r>
              <a:rPr lang="zh-CN" altLang="en-US" sz="2800" b="1" dirty="0" smtClean="0"/>
              <a:t>函数值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最大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82493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44008" y="0"/>
            <a:ext cx="3528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MDP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206775" y="832786"/>
            <a:ext cx="4741489" cy="2380190"/>
            <a:chOff x="1342519" y="3316922"/>
            <a:chExt cx="4741489" cy="2380190"/>
          </a:xfrm>
        </p:grpSpPr>
        <p:sp>
          <p:nvSpPr>
            <p:cNvPr id="5" name="矩形 4"/>
            <p:cNvSpPr/>
            <p:nvPr/>
          </p:nvSpPr>
          <p:spPr>
            <a:xfrm>
              <a:off x="1342519" y="4437112"/>
              <a:ext cx="1440000" cy="54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solidFill>
                    <a:schemeClr val="tx1"/>
                  </a:solidFill>
                </a:rPr>
                <a:t>智能系统</a:t>
              </a:r>
              <a:endParaRPr lang="zh-CN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644008" y="4437112"/>
              <a:ext cx="1440000" cy="54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solidFill>
                    <a:schemeClr val="tx1"/>
                  </a:solidFill>
                </a:rPr>
                <a:t>外部环境</a:t>
              </a:r>
              <a:endParaRPr lang="zh-CN" altLang="en-US" sz="2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782519" y="4320402"/>
              <a:ext cx="1861489" cy="400110"/>
              <a:chOff x="2782519" y="4320402"/>
              <a:chExt cx="1861489" cy="40011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906170" y="4320402"/>
                <a:ext cx="16141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/>
                  <a:t>奖励</a:t>
                </a:r>
                <a:r>
                  <a:rPr lang="en-US" altLang="zh-CN" sz="2000" dirty="0" smtClean="0"/>
                  <a:t>reward</a:t>
                </a:r>
                <a:endParaRPr lang="zh-CN" altLang="en-US" sz="2000" dirty="0"/>
              </a:p>
            </p:txBody>
          </p:sp>
          <p:cxnSp>
            <p:nvCxnSpPr>
              <p:cNvPr id="10" name="直接连接符 9"/>
              <p:cNvCxnSpPr>
                <a:stCxn id="5" idx="3"/>
                <a:endCxn id="9" idx="1"/>
              </p:cNvCxnSpPr>
              <p:nvPr/>
            </p:nvCxnSpPr>
            <p:spPr>
              <a:xfrm>
                <a:off x="2782519" y="4707112"/>
                <a:ext cx="18614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/>
            <p:cNvGrpSpPr/>
            <p:nvPr/>
          </p:nvGrpSpPr>
          <p:grpSpPr>
            <a:xfrm>
              <a:off x="2062519" y="3316922"/>
              <a:ext cx="3301489" cy="1120190"/>
              <a:chOff x="2062519" y="3316922"/>
              <a:chExt cx="3301489" cy="112019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957178" y="3316922"/>
                <a:ext cx="1512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/>
                  <a:t>状态</a:t>
                </a:r>
                <a:r>
                  <a:rPr lang="en-US" altLang="zh-CN" sz="2000" dirty="0" smtClean="0"/>
                  <a:t>state</a:t>
                </a:r>
                <a:endParaRPr lang="zh-CN" altLang="en-US" sz="2000" dirty="0"/>
              </a:p>
            </p:txBody>
          </p:sp>
          <p:cxnSp>
            <p:nvCxnSpPr>
              <p:cNvPr id="18" name="直接连接符 17"/>
              <p:cNvCxnSpPr>
                <a:stCxn id="5" idx="0"/>
              </p:cNvCxnSpPr>
              <p:nvPr/>
            </p:nvCxnSpPr>
            <p:spPr>
              <a:xfrm flipV="1">
                <a:off x="2062519" y="3717032"/>
                <a:ext cx="0" cy="72008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9" idx="0"/>
              </p:cNvCxnSpPr>
              <p:nvPr/>
            </p:nvCxnSpPr>
            <p:spPr>
              <a:xfrm flipV="1">
                <a:off x="5364008" y="3717032"/>
                <a:ext cx="0" cy="72008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2062519" y="3717032"/>
                <a:ext cx="33014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2062519" y="4977112"/>
              <a:ext cx="3301489" cy="720000"/>
              <a:chOff x="2062519" y="4977112"/>
              <a:chExt cx="3301489" cy="72000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957179" y="5294004"/>
                <a:ext cx="15121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/>
                  <a:t>动作</a:t>
                </a:r>
                <a:r>
                  <a:rPr lang="en-US" altLang="zh-CN" sz="2000" dirty="0" smtClean="0"/>
                  <a:t>action</a:t>
                </a:r>
                <a:endParaRPr lang="zh-CN" altLang="en-US" sz="2000" dirty="0"/>
              </a:p>
            </p:txBody>
          </p:sp>
          <p:cxnSp>
            <p:nvCxnSpPr>
              <p:cNvPr id="22" name="直接连接符 21"/>
              <p:cNvCxnSpPr>
                <a:endCxn id="9" idx="2"/>
              </p:cNvCxnSpPr>
              <p:nvPr/>
            </p:nvCxnSpPr>
            <p:spPr>
              <a:xfrm flipH="1" flipV="1">
                <a:off x="5364008" y="4977112"/>
                <a:ext cx="0" cy="7200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endCxn id="5" idx="2"/>
              </p:cNvCxnSpPr>
              <p:nvPr/>
            </p:nvCxnSpPr>
            <p:spPr>
              <a:xfrm flipV="1">
                <a:off x="2062519" y="4977112"/>
                <a:ext cx="0" cy="7200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2062519" y="5697112"/>
                <a:ext cx="33014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467544" y="313492"/>
                <a:ext cx="41816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800" b="1" dirty="0"/>
                  <a:t>五</a:t>
                </a:r>
                <a:r>
                  <a:rPr lang="zh-CN" altLang="zh-CN" sz="2800" b="1" dirty="0" smtClean="0"/>
                  <a:t>元组：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𝑺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𝑨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/>
                                  </a:rPr>
                                  <m:t>𝒔𝒂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1" i="1">
                            <a:latin typeface="Cambria Math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𝜸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𝑹</m:t>
                        </m:r>
                      </m:e>
                    </m:d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13492"/>
                <a:ext cx="418165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061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683568" y="3476445"/>
                <a:ext cx="7488832" cy="2745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b="1" dirty="0" smtClean="0"/>
                  <a:t>状态</a:t>
                </a:r>
                <a:r>
                  <a:rPr lang="en-US" altLang="zh-CN" sz="2800" b="1" dirty="0"/>
                  <a:t>state: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  <m:r>
                      <a:rPr lang="en-US" altLang="zh-CN" sz="2800" b="1" i="1">
                        <a:latin typeface="Cambria Math"/>
                      </a:rPr>
                      <m:t>𝑺</m:t>
                    </m:r>
                  </m:oMath>
                </a14:m>
                <a:endParaRPr lang="zh-CN" altLang="zh-CN" sz="2800" b="1" dirty="0"/>
              </a:p>
              <a:p>
                <a:r>
                  <a:rPr lang="zh-CN" altLang="zh-CN" sz="2800" b="1" dirty="0" smtClean="0"/>
                  <a:t>动作</a:t>
                </a:r>
                <a:r>
                  <a:rPr lang="en-US" altLang="zh-CN" sz="2800" b="1" dirty="0"/>
                  <a:t>action: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  <m:r>
                      <a:rPr lang="en-US" altLang="zh-CN" sz="2800" b="1" i="1">
                        <a:latin typeface="Cambria Math"/>
                      </a:rPr>
                      <m:t>𝑨</m:t>
                    </m:r>
                  </m:oMath>
                </a14:m>
                <a:endParaRPr lang="zh-CN" altLang="zh-CN" sz="2800" b="1" dirty="0"/>
              </a:p>
              <a:p>
                <a:r>
                  <a:rPr lang="zh-CN" altLang="zh-CN" sz="2800" b="1" dirty="0" smtClean="0"/>
                  <a:t>转移概率</a:t>
                </a:r>
                <a:r>
                  <a:rPr lang="en-US" altLang="zh-CN" sz="2800" b="1" dirty="0"/>
                  <a:t>transition probability: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𝒔𝒂</m:t>
                        </m:r>
                      </m:sub>
                    </m:sSub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𝒔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zh-CN" altLang="zh-CN" sz="2800" b="1" dirty="0"/>
              </a:p>
              <a:p>
                <a:r>
                  <a:rPr lang="zh-CN" altLang="zh-CN" sz="2800" b="1" dirty="0" smtClean="0"/>
                  <a:t>因数</a:t>
                </a:r>
                <a:r>
                  <a:rPr lang="en-US" altLang="zh-CN" sz="2800" b="1" dirty="0"/>
                  <a:t>discount factor: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  <m:r>
                      <a:rPr lang="en-US" altLang="zh-CN" sz="2800" b="1" i="1">
                        <a:latin typeface="Cambria Math"/>
                      </a:rPr>
                      <m:t>𝜸</m:t>
                    </m:r>
                  </m:oMath>
                </a14:m>
                <a:endParaRPr lang="zh-CN" altLang="zh-CN" sz="2800" b="1" dirty="0"/>
              </a:p>
              <a:p>
                <a:r>
                  <a:rPr lang="zh-CN" altLang="zh-CN" sz="2800" b="1" dirty="0" smtClean="0"/>
                  <a:t>回报</a:t>
                </a:r>
                <a:r>
                  <a:rPr lang="zh-CN" altLang="zh-CN" sz="2800" b="1" dirty="0"/>
                  <a:t>函数</a:t>
                </a:r>
                <a:r>
                  <a:rPr lang="en-US" altLang="zh-CN" sz="2800" b="1" dirty="0"/>
                  <a:t>reward function: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  <m:r>
                      <a:rPr lang="en-US" altLang="zh-CN" sz="2800" b="1" i="1">
                        <a:latin typeface="Cambria Math"/>
                      </a:rPr>
                      <m:t>𝑹</m:t>
                    </m:r>
                  </m:oMath>
                </a14:m>
                <a:r>
                  <a:rPr lang="zh-CN" altLang="zh-CN" sz="2800" b="1" dirty="0" smtClean="0"/>
                  <a:t>，</a:t>
                </a:r>
                <a:endParaRPr lang="en-US" altLang="zh-CN" sz="2800" b="1" dirty="0" smtClean="0"/>
              </a:p>
              <a:p>
                <a:r>
                  <a:rPr lang="en-US" altLang="zh-CN" sz="2800" b="1" dirty="0"/>
                  <a:t> </a:t>
                </a:r>
                <a:r>
                  <a:rPr lang="en-US" altLang="zh-CN" sz="2800" b="1" dirty="0" smtClean="0"/>
                  <a:t>           </a:t>
                </a:r>
                <a:r>
                  <a:rPr lang="zh-CN" altLang="zh-CN" sz="2800" b="1" dirty="0" smtClean="0"/>
                  <a:t>从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zh-CN" sz="2800" b="1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effectLst>
                          <a:outerShdw blurRad="41275" dist="20320" dir="1800000" algn="tl">
                            <a:srgbClr val="000000">
                              <a:alpha val="40000"/>
                            </a:srgbClr>
                          </a:outerShdw>
                        </a:effectLst>
                        <a:latin typeface="Cambria Math"/>
                      </a:rPr>
                      <m:t>𝑹</m:t>
                    </m:r>
                  </m:oMath>
                </a14:m>
                <a:r>
                  <a:rPr lang="zh-CN" altLang="zh-CN" sz="2800" b="1" dirty="0"/>
                  <a:t>的映射（或从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𝑺</m:t>
                    </m:r>
                    <m:r>
                      <a:rPr lang="en-US" altLang="zh-CN" sz="2800" b="1" i="1">
                        <a:latin typeface="Cambria Math"/>
                      </a:rPr>
                      <m:t>×</m:t>
                    </m:r>
                    <m:r>
                      <a:rPr lang="en-US" altLang="zh-CN" sz="2800" b="1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zh-CN" sz="2800" b="1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effectLst>
                          <a:outerShdw blurRad="41275" dist="20320" dir="1800000" algn="tl">
                            <a:srgbClr val="000000">
                              <a:alpha val="40000"/>
                            </a:srgbClr>
                          </a:outerShdw>
                        </a:effectLst>
                        <a:latin typeface="Cambria Math"/>
                      </a:rPr>
                      <m:t>𝑹</m:t>
                    </m:r>
                  </m:oMath>
                </a14:m>
                <a:r>
                  <a:rPr lang="zh-CN" altLang="zh-CN" sz="2800" b="1" dirty="0"/>
                  <a:t>的映射）</a:t>
                </a: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476445"/>
                <a:ext cx="7488832" cy="2745880"/>
              </a:xfrm>
              <a:prstGeom prst="rect">
                <a:avLst/>
              </a:prstGeom>
              <a:blipFill rotWithShape="1">
                <a:blip r:embed="rId4"/>
                <a:stretch>
                  <a:fillRect l="-1627" t="-2661" r="-6347" b="-4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86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07985" y="871604"/>
            <a:ext cx="5140279" cy="3997556"/>
            <a:chOff x="827584" y="1106792"/>
            <a:chExt cx="5140279" cy="3997556"/>
          </a:xfrm>
        </p:grpSpPr>
        <p:grpSp>
          <p:nvGrpSpPr>
            <p:cNvPr id="5" name="组合 4"/>
            <p:cNvGrpSpPr/>
            <p:nvPr/>
          </p:nvGrpSpPr>
          <p:grpSpPr>
            <a:xfrm>
              <a:off x="1287863" y="1106792"/>
              <a:ext cx="4680000" cy="3600000"/>
              <a:chOff x="1751625" y="1376792"/>
              <a:chExt cx="4680000" cy="3600000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1751625" y="1376792"/>
                <a:ext cx="4680000" cy="3600000"/>
                <a:chOff x="4581762" y="567641"/>
                <a:chExt cx="4680000" cy="3600000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4581762" y="567641"/>
                  <a:ext cx="4680000" cy="3600000"/>
                </a:xfrm>
                <a:prstGeom prst="rect">
                  <a:avLst/>
                </a:prstGeom>
                <a:pattFill prst="horzBrick">
                  <a:fgClr>
                    <a:schemeClr val="accent1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4761762" y="747641"/>
                  <a:ext cx="4320000" cy="32400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1931625" y="1556792"/>
                <a:ext cx="4320000" cy="3240000"/>
                <a:chOff x="827584" y="1556792"/>
                <a:chExt cx="4320000" cy="3240000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827584" y="155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907584" y="155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2987584" y="155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827584" y="263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907584" y="2636792"/>
                  <a:ext cx="1080000" cy="1080000"/>
                </a:xfrm>
                <a:prstGeom prst="rect">
                  <a:avLst/>
                </a:prstGeom>
                <a:pattFill prst="horzBrick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2987584" y="263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827584" y="371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907584" y="371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2987584" y="371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067584" y="371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5" name="组合 24"/>
                <p:cNvGrpSpPr/>
                <p:nvPr/>
              </p:nvGrpSpPr>
              <p:grpSpPr>
                <a:xfrm>
                  <a:off x="4067584" y="1556792"/>
                  <a:ext cx="1080000" cy="1080000"/>
                  <a:chOff x="4067584" y="1556792"/>
                  <a:chExt cx="1080000" cy="1080000"/>
                </a:xfrm>
              </p:grpSpPr>
              <p:sp>
                <p:nvSpPr>
                  <p:cNvPr id="29" name="矩形 28"/>
                  <p:cNvSpPr/>
                  <p:nvPr/>
                </p:nvSpPr>
                <p:spPr>
                  <a:xfrm>
                    <a:off x="4067584" y="1556792"/>
                    <a:ext cx="1080000" cy="108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30" name="Picture 2" descr="D:\STUDY2\ML_MDP\apple.jp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47584" y="1659496"/>
                    <a:ext cx="720000" cy="87459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4067584" y="2636792"/>
                  <a:ext cx="1080000" cy="1080000"/>
                  <a:chOff x="4067584" y="2636792"/>
                  <a:chExt cx="1080000" cy="1080000"/>
                </a:xfrm>
              </p:grpSpPr>
              <p:sp>
                <p:nvSpPr>
                  <p:cNvPr id="27" name="矩形 26"/>
                  <p:cNvSpPr/>
                  <p:nvPr/>
                </p:nvSpPr>
                <p:spPr>
                  <a:xfrm>
                    <a:off x="4067584" y="2636792"/>
                    <a:ext cx="1080000" cy="108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28" name="Picture 3" descr="D:\STUDY2\ML_MDP\wana.jpg"/>
                  <p:cNvPicPr>
                    <a:picLocks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694" t="45205" r="6912" b="22586"/>
                  <a:stretch/>
                </p:blipFill>
                <p:spPr bwMode="auto">
                  <a:xfrm>
                    <a:off x="4157584" y="2726792"/>
                    <a:ext cx="900000" cy="90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sp>
          <p:nvSpPr>
            <p:cNvPr id="6" name="TextBox 5"/>
            <p:cNvSpPr txBox="1"/>
            <p:nvPr/>
          </p:nvSpPr>
          <p:spPr>
            <a:xfrm>
              <a:off x="1683827" y="458112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63827" y="458112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3827" y="458112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23827" y="458112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7584" y="3725182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7584" y="2645182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7584" y="1565181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42548" y="4763806"/>
                <a:ext cx="4504182" cy="1640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＝ </a:t>
                </a:r>
                <a:endParaRPr lang="en-US" altLang="zh-CN" sz="2400" b="1" i="1" dirty="0" smtClean="0">
                  <a:effectLst/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effectLst/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effectLst/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effectLst/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effectLst/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effectLst/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𝟒</m:t>
                                  </m:r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effectLst/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effectLst/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effectLst/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𝟑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effectLst/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𝟑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effectLst/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𝟑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effectLst/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𝟒</m:t>
                                  </m:r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effectLst/>
                                  <a:latin typeface="Cambria Math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𝟒</m:t>
                                  </m:r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</a:rPr>
                                    <m:t>𝟑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48" y="4763806"/>
                <a:ext cx="4504182" cy="1640770"/>
              </a:xfrm>
              <a:prstGeom prst="rect">
                <a:avLst/>
              </a:prstGeom>
              <a:blipFill rotWithShape="1">
                <a:blip r:embed="rId5"/>
                <a:stretch>
                  <a:fillRect l="-2030" t="-4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262827" y="4763806"/>
                <a:ext cx="3478068" cy="1175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＝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effectLst/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effectLst/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effectLst/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𝑾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effectLst/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,↑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effectLst/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𝑵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effectLst/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effectLst/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effectLst/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𝑬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effectLst/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,↓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effectLst/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effectLst/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𝑺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27" y="4763806"/>
                <a:ext cx="3478068" cy="1175002"/>
              </a:xfrm>
              <a:prstGeom prst="rect">
                <a:avLst/>
              </a:prstGeom>
              <a:blipFill rotWithShape="1">
                <a:blip r:embed="rId6"/>
                <a:stretch>
                  <a:fillRect l="-2627" t="-5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46730" y="5938808"/>
                <a:ext cx="15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/>
                        </a:rPr>
                        <m:t>𝜸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.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𝟗𝟗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730" y="5938808"/>
                <a:ext cx="152420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467544" y="313492"/>
                <a:ext cx="41816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800" b="1" dirty="0"/>
                  <a:t>五</a:t>
                </a:r>
                <a:r>
                  <a:rPr lang="zh-CN" altLang="zh-CN" sz="2800" b="1" dirty="0" smtClean="0"/>
                  <a:t>元组：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𝑺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𝑨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/>
                                  </a:rPr>
                                  <m:t>𝒔𝒂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1" i="1">
                            <a:latin typeface="Cambria Math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𝜸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𝑹</m:t>
                        </m:r>
                      </m:e>
                    </m:d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13492"/>
                <a:ext cx="4181658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3061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4644008" y="0"/>
            <a:ext cx="3528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MDP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举例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05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8512" y="1628800"/>
            <a:ext cx="5140279" cy="3997556"/>
            <a:chOff x="827584" y="1106792"/>
            <a:chExt cx="5140279" cy="3997556"/>
          </a:xfrm>
        </p:grpSpPr>
        <p:grpSp>
          <p:nvGrpSpPr>
            <p:cNvPr id="5" name="组合 4"/>
            <p:cNvGrpSpPr/>
            <p:nvPr/>
          </p:nvGrpSpPr>
          <p:grpSpPr>
            <a:xfrm>
              <a:off x="1287863" y="1106792"/>
              <a:ext cx="4680000" cy="3600000"/>
              <a:chOff x="1751625" y="1376792"/>
              <a:chExt cx="4680000" cy="3600000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1751625" y="1376792"/>
                <a:ext cx="4680000" cy="3600000"/>
                <a:chOff x="4581762" y="567641"/>
                <a:chExt cx="4680000" cy="3600000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4581762" y="567641"/>
                  <a:ext cx="4680000" cy="3600000"/>
                </a:xfrm>
                <a:prstGeom prst="rect">
                  <a:avLst/>
                </a:prstGeom>
                <a:pattFill prst="horzBrick">
                  <a:fgClr>
                    <a:schemeClr val="accent1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4761762" y="747641"/>
                  <a:ext cx="4320000" cy="32400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1931625" y="1556792"/>
                <a:ext cx="4320000" cy="3240000"/>
                <a:chOff x="827584" y="1556792"/>
                <a:chExt cx="4320000" cy="3240000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827584" y="155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907584" y="155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2987584" y="155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827584" y="263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907584" y="2636792"/>
                  <a:ext cx="1080000" cy="1080000"/>
                </a:xfrm>
                <a:prstGeom prst="rect">
                  <a:avLst/>
                </a:prstGeom>
                <a:pattFill prst="horzBrick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2987584" y="263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827584" y="371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907584" y="371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2987584" y="371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067584" y="371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5" name="组合 24"/>
                <p:cNvGrpSpPr/>
                <p:nvPr/>
              </p:nvGrpSpPr>
              <p:grpSpPr>
                <a:xfrm>
                  <a:off x="4067584" y="1556792"/>
                  <a:ext cx="1080000" cy="1080000"/>
                  <a:chOff x="4067584" y="1556792"/>
                  <a:chExt cx="1080000" cy="1080000"/>
                </a:xfrm>
              </p:grpSpPr>
              <p:sp>
                <p:nvSpPr>
                  <p:cNvPr id="29" name="矩形 28"/>
                  <p:cNvSpPr/>
                  <p:nvPr/>
                </p:nvSpPr>
                <p:spPr>
                  <a:xfrm>
                    <a:off x="4067584" y="1556792"/>
                    <a:ext cx="1080000" cy="108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30" name="Picture 2" descr="D:\STUDY2\ML_MDP\apple.jp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47584" y="1659496"/>
                    <a:ext cx="720000" cy="87459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4067584" y="2636792"/>
                  <a:ext cx="1080000" cy="1080000"/>
                  <a:chOff x="4067584" y="2636792"/>
                  <a:chExt cx="1080000" cy="1080000"/>
                </a:xfrm>
              </p:grpSpPr>
              <p:sp>
                <p:nvSpPr>
                  <p:cNvPr id="27" name="矩形 26"/>
                  <p:cNvSpPr/>
                  <p:nvPr/>
                </p:nvSpPr>
                <p:spPr>
                  <a:xfrm>
                    <a:off x="4067584" y="2636792"/>
                    <a:ext cx="1080000" cy="108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28" name="Picture 3" descr="D:\STUDY2\ML_MDP\wana.jpg"/>
                  <p:cNvPicPr>
                    <a:picLocks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694" t="45205" r="6912" b="22586"/>
                  <a:stretch/>
                </p:blipFill>
                <p:spPr bwMode="auto">
                  <a:xfrm>
                    <a:off x="4157584" y="2726792"/>
                    <a:ext cx="900000" cy="90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sp>
          <p:nvSpPr>
            <p:cNvPr id="6" name="TextBox 5"/>
            <p:cNvSpPr txBox="1"/>
            <p:nvPr/>
          </p:nvSpPr>
          <p:spPr>
            <a:xfrm>
              <a:off x="1683827" y="458112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63827" y="458112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43827" y="458112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23827" y="458112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7584" y="3725182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7584" y="2645182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7584" y="1565181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94971" y="2117870"/>
            <a:ext cx="4392129" cy="2621860"/>
            <a:chOff x="848040" y="1914520"/>
            <a:chExt cx="4392129" cy="2621860"/>
          </a:xfrm>
        </p:grpSpPr>
        <p:grpSp>
          <p:nvGrpSpPr>
            <p:cNvPr id="36" name="组合 35"/>
            <p:cNvGrpSpPr/>
            <p:nvPr/>
          </p:nvGrpSpPr>
          <p:grpSpPr>
            <a:xfrm>
              <a:off x="848040" y="1914520"/>
              <a:ext cx="4392129" cy="462051"/>
              <a:chOff x="848040" y="1914520"/>
              <a:chExt cx="4392129" cy="462051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848040" y="1914521"/>
                <a:ext cx="115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－</a:t>
                </a:r>
                <a:r>
                  <a:rPr lang="en-US" altLang="zh-CN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0.02</a:t>
                </a:r>
                <a:endParaRPr lang="zh-CN" altLang="en-US" sz="2400" b="1" dirty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08040" y="1914520"/>
                <a:ext cx="115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－</a:t>
                </a:r>
                <a:r>
                  <a:rPr lang="en-US" altLang="zh-CN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0.02</a:t>
                </a:r>
                <a:endParaRPr lang="zh-CN" altLang="en-US" sz="2400" b="1" dirty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088040" y="1914906"/>
                <a:ext cx="115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2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＋</a:t>
                </a:r>
                <a:r>
                  <a:rPr lang="en-US" altLang="zh-CN" sz="2400" b="1" dirty="0" smtClean="0">
                    <a:solidFill>
                      <a:schemeClr val="bg2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928040" y="1914906"/>
                <a:ext cx="115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－</a:t>
                </a:r>
                <a:r>
                  <a:rPr lang="en-US" altLang="zh-CN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0.02</a:t>
                </a:r>
                <a:endParaRPr lang="zh-CN" altLang="en-US" sz="2400" b="1" dirty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848040" y="2991245"/>
              <a:ext cx="4392129" cy="462051"/>
              <a:chOff x="848040" y="1914520"/>
              <a:chExt cx="4392129" cy="462051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848040" y="1914521"/>
                <a:ext cx="115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－</a:t>
                </a:r>
                <a:r>
                  <a:rPr lang="en-US" altLang="zh-CN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0.02</a:t>
                </a:r>
                <a:endParaRPr lang="zh-CN" altLang="en-US" sz="2400" b="1" dirty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928040" y="1914906"/>
                <a:ext cx="115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008040" y="1914520"/>
                <a:ext cx="115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－</a:t>
                </a:r>
                <a:r>
                  <a:rPr lang="en-US" altLang="zh-CN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0.02</a:t>
                </a:r>
                <a:endParaRPr lang="zh-CN" altLang="en-US" sz="2400" b="1" dirty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088040" y="1914906"/>
                <a:ext cx="115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 smtClean="0">
                    <a:solidFill>
                      <a:schemeClr val="bg2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－</a:t>
                </a:r>
                <a:r>
                  <a:rPr lang="en-US" altLang="zh-CN" sz="2400" b="1" dirty="0" smtClean="0">
                    <a:solidFill>
                      <a:schemeClr val="bg2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848040" y="4074329"/>
              <a:ext cx="4392129" cy="462051"/>
              <a:chOff x="848040" y="1914520"/>
              <a:chExt cx="4392129" cy="462051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848040" y="1914521"/>
                <a:ext cx="115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－</a:t>
                </a:r>
                <a:r>
                  <a:rPr lang="en-US" altLang="zh-CN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0.02</a:t>
                </a:r>
                <a:endParaRPr lang="zh-CN" altLang="en-US" sz="2400" b="1" dirty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28040" y="1914906"/>
                <a:ext cx="115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－</a:t>
                </a:r>
                <a:r>
                  <a:rPr lang="en-US" altLang="zh-CN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0.02</a:t>
                </a:r>
                <a:endParaRPr lang="zh-CN" altLang="en-US" sz="2400" b="1" dirty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008040" y="1914520"/>
                <a:ext cx="115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－</a:t>
                </a:r>
                <a:r>
                  <a:rPr lang="en-US" altLang="zh-CN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0.02</a:t>
                </a:r>
                <a:endParaRPr lang="zh-CN" altLang="en-US" sz="2400" b="1" dirty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088040" y="1914906"/>
                <a:ext cx="115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－</a:t>
                </a:r>
                <a:r>
                  <a:rPr lang="en-US" altLang="zh-CN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0.02</a:t>
                </a:r>
                <a:endParaRPr lang="zh-CN" altLang="en-US" sz="2400" b="1" dirty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467544" y="313492"/>
                <a:ext cx="41816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800" b="1" dirty="0"/>
                  <a:t>五</a:t>
                </a:r>
                <a:r>
                  <a:rPr lang="zh-CN" altLang="zh-CN" sz="2800" b="1" dirty="0" smtClean="0"/>
                  <a:t>元组：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𝑺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𝑨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/>
                                  </a:rPr>
                                  <m:t>𝒔𝒂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1" i="1">
                            <a:latin typeface="Cambria Math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𝜸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𝑹</m:t>
                        </m:r>
                      </m:e>
                    </m:d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13492"/>
                <a:ext cx="4181658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3061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4" descr="D:\STUDY2\ML_MDP\robot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1" r="21096"/>
          <a:stretch/>
        </p:blipFill>
        <p:spPr bwMode="auto">
          <a:xfrm>
            <a:off x="3633819" y="4168900"/>
            <a:ext cx="449943" cy="67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左箭头 53"/>
          <p:cNvSpPr/>
          <p:nvPr/>
        </p:nvSpPr>
        <p:spPr>
          <a:xfrm>
            <a:off x="3096148" y="4292487"/>
            <a:ext cx="535546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735690" y="1124744"/>
                <a:ext cx="12398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400" b="1" i="1" dirty="0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  <m:t>𝒔𝒂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dirty="0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1" i="1" dirty="0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dirty="0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2400" b="1" i="1" dirty="0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690" y="1124744"/>
                <a:ext cx="123989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724128" y="1705086"/>
                <a:ext cx="3012748" cy="488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1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altLang="zh-CN" sz="2400" b="1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400" b="1" i="1" dirty="0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←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dirty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1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2400" b="1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 dirty="0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zh-CN" sz="2400" b="1" i="1" dirty="0" smtClean="0">
                          <a:latin typeface="Cambria Math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400" b="1" i="1" dirty="0" smtClean="0">
                          <a:latin typeface="Cambria Math"/>
                          <a:cs typeface="Times New Roman" panose="02020603050405020304" pitchFamily="18" charset="0"/>
                        </a:rPr>
                        <m:t>𝟖</m:t>
                      </m:r>
                    </m:oMath>
                  </m:oMathPara>
                </a14:m>
                <a:endParaRPr lang="en-US" altLang="zh-CN" sz="2400" b="1" i="1" dirty="0" smtClean="0">
                  <a:effectLst/>
                  <a:latin typeface="Cambria Math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1705086"/>
                <a:ext cx="3012748" cy="48814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724128" y="2249927"/>
                <a:ext cx="3012748" cy="488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1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altLang="zh-CN" sz="2400" b="1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400" b="1" i="1" dirty="0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←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dirty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1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altLang="zh-CN" sz="2400" b="1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 dirty="0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zh-CN" sz="2400" b="1" i="1" dirty="0" smtClean="0">
                          <a:latin typeface="Cambria Math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400" b="1" i="1" dirty="0" smtClean="0">
                          <a:latin typeface="Cambria Math"/>
                          <a:cs typeface="Times New Roman" panose="020206030504050203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400" b="1" i="1" dirty="0" smtClean="0">
                  <a:effectLst/>
                  <a:latin typeface="Cambria Math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249927"/>
                <a:ext cx="3012748" cy="48814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724128" y="2796837"/>
                <a:ext cx="3012748" cy="488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1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altLang="zh-CN" sz="2400" b="1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400" b="1" i="1" dirty="0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←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dirty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1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altLang="zh-CN" sz="2400" b="1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 dirty="0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zh-CN" sz="2400" b="1" i="1" dirty="0" smtClean="0">
                          <a:latin typeface="Cambria Math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400" b="1" i="1" dirty="0" smtClean="0">
                          <a:latin typeface="Cambria Math"/>
                          <a:cs typeface="Times New Roman" panose="020206030504050203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400" b="1" i="1" dirty="0" smtClean="0">
                  <a:effectLst/>
                  <a:latin typeface="Cambria Math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796837"/>
                <a:ext cx="3012748" cy="48814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912757" y="3645024"/>
                <a:ext cx="8857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effectLst/>
                          <a:latin typeface="Cambria Math"/>
                          <a:cs typeface="Times New Roman" panose="020206030504050203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sz="2400" b="1" i="1" dirty="0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757" y="3645024"/>
                <a:ext cx="88575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766408" y="4184398"/>
                <a:ext cx="2037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effectLst/>
                          <a:latin typeface="Cambria Math"/>
                          <a:cs typeface="Times New Roman" panose="020206030504050203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sz="2400" b="1" i="1" dirty="0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1" i="1" dirty="0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dirty="0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r>
                                <a:rPr lang="en-US" altLang="zh-CN" sz="2400" b="1" i="1" dirty="0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dirty="0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 dirty="0" smtClean="0">
                          <a:effectLst/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dirty="0" smtClean="0">
                          <a:effectLst/>
                          <a:latin typeface="Cambria Math"/>
                          <a:cs typeface="Times New Roman" panose="020206030504050203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408" y="4184398"/>
                <a:ext cx="2037289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766408" y="4701025"/>
                <a:ext cx="2266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effectLst/>
                          <a:latin typeface="Cambria Math"/>
                          <a:cs typeface="Times New Roman" panose="020206030504050203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sz="2400" b="1" i="1" dirty="0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1" i="1" dirty="0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dirty="0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r>
                                <a:rPr lang="en-US" altLang="zh-CN" sz="2400" b="1" i="1" dirty="0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dirty="0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 dirty="0" smtClean="0">
                          <a:effectLst/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2400" b="1" i="1" dirty="0" smtClean="0">
                          <a:effectLst/>
                          <a:latin typeface="Cambria Math"/>
                          <a:cs typeface="Times New Roman" panose="020206030504050203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408" y="4701025"/>
                <a:ext cx="2266518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783418" y="5220835"/>
                <a:ext cx="27490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effectLst/>
                          <a:latin typeface="Cambria Math"/>
                          <a:cs typeface="Times New Roman" panose="020206030504050203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sz="2400" b="1" i="1" dirty="0" smtClean="0"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1" i="1" dirty="0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dirty="0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altLang="zh-CN" sz="2400" b="1" i="1" dirty="0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dirty="0" smtClean="0"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 dirty="0" smtClean="0">
                          <a:effectLst/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2400" b="1" i="1" dirty="0" smtClean="0">
                          <a:effectLst/>
                          <a:latin typeface="Cambria Math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zh-CN" sz="2400" b="1" i="1" dirty="0" smtClean="0">
                          <a:effectLst/>
                          <a:latin typeface="Cambria Math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400" b="1" i="1" dirty="0" smtClean="0">
                          <a:effectLst/>
                          <a:latin typeface="Cambria Math"/>
                          <a:cs typeface="Times New Roman" panose="02020603050405020304" pitchFamily="18" charset="0"/>
                        </a:rPr>
                        <m:t>𝟎𝟐</m:t>
                      </m:r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418" y="5220835"/>
                <a:ext cx="2749022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4644008" y="0"/>
            <a:ext cx="3528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MDP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举例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4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807985" y="871604"/>
            <a:ext cx="5140279" cy="3997556"/>
            <a:chOff x="827584" y="1106792"/>
            <a:chExt cx="5140279" cy="3997556"/>
          </a:xfrm>
        </p:grpSpPr>
        <p:grpSp>
          <p:nvGrpSpPr>
            <p:cNvPr id="33" name="组合 32"/>
            <p:cNvGrpSpPr/>
            <p:nvPr/>
          </p:nvGrpSpPr>
          <p:grpSpPr>
            <a:xfrm>
              <a:off x="1287863" y="1106792"/>
              <a:ext cx="4680000" cy="3600000"/>
              <a:chOff x="1751625" y="1376792"/>
              <a:chExt cx="4680000" cy="3600000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1751625" y="1376792"/>
                <a:ext cx="4680000" cy="3600000"/>
                <a:chOff x="4581762" y="567641"/>
                <a:chExt cx="4680000" cy="360000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4581762" y="567641"/>
                  <a:ext cx="4680000" cy="3600000"/>
                </a:xfrm>
                <a:prstGeom prst="rect">
                  <a:avLst/>
                </a:prstGeom>
                <a:pattFill prst="horzBrick">
                  <a:fgClr>
                    <a:schemeClr val="accent1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4761762" y="747641"/>
                  <a:ext cx="4320000" cy="32400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1931625" y="1556792"/>
                <a:ext cx="4320000" cy="3240000"/>
                <a:chOff x="827584" y="1556792"/>
                <a:chExt cx="4320000" cy="324000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827584" y="155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907584" y="155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2987584" y="155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827584" y="263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907584" y="2636792"/>
                  <a:ext cx="1080000" cy="1080000"/>
                </a:xfrm>
                <a:prstGeom prst="rect">
                  <a:avLst/>
                </a:prstGeom>
                <a:pattFill prst="horzBrick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2987584" y="263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827584" y="371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1907584" y="371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2987584" y="371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067584" y="371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3" name="组合 52"/>
                <p:cNvGrpSpPr/>
                <p:nvPr/>
              </p:nvGrpSpPr>
              <p:grpSpPr>
                <a:xfrm>
                  <a:off x="4067584" y="1556792"/>
                  <a:ext cx="1080000" cy="1080000"/>
                  <a:chOff x="4067584" y="1556792"/>
                  <a:chExt cx="1080000" cy="1080000"/>
                </a:xfrm>
              </p:grpSpPr>
              <p:sp>
                <p:nvSpPr>
                  <p:cNvPr id="57" name="矩形 56"/>
                  <p:cNvSpPr/>
                  <p:nvPr/>
                </p:nvSpPr>
                <p:spPr>
                  <a:xfrm>
                    <a:off x="4067584" y="1556792"/>
                    <a:ext cx="1080000" cy="108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58" name="Picture 2" descr="D:\STUDY2\ML_MDP\apple.jp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47584" y="1659496"/>
                    <a:ext cx="720000" cy="87459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4" name="组合 53"/>
                <p:cNvGrpSpPr/>
                <p:nvPr/>
              </p:nvGrpSpPr>
              <p:grpSpPr>
                <a:xfrm>
                  <a:off x="4067584" y="2636792"/>
                  <a:ext cx="1080000" cy="1080000"/>
                  <a:chOff x="4067584" y="2636792"/>
                  <a:chExt cx="1080000" cy="1080000"/>
                </a:xfrm>
              </p:grpSpPr>
              <p:sp>
                <p:nvSpPr>
                  <p:cNvPr id="55" name="矩形 54"/>
                  <p:cNvSpPr/>
                  <p:nvPr/>
                </p:nvSpPr>
                <p:spPr>
                  <a:xfrm>
                    <a:off x="4067584" y="2636792"/>
                    <a:ext cx="1080000" cy="108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56" name="Picture 3" descr="D:\STUDY2\ML_MDP\wana.jpg"/>
                  <p:cNvPicPr>
                    <a:picLocks noChangeArrowheads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694" t="45205" r="6912" b="22586"/>
                  <a:stretch/>
                </p:blipFill>
                <p:spPr bwMode="auto">
                  <a:xfrm>
                    <a:off x="4157584" y="2726792"/>
                    <a:ext cx="900000" cy="90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sp>
          <p:nvSpPr>
            <p:cNvPr id="34" name="TextBox 33"/>
            <p:cNvSpPr txBox="1"/>
            <p:nvPr/>
          </p:nvSpPr>
          <p:spPr>
            <a:xfrm>
              <a:off x="1683827" y="458112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63827" y="458112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43827" y="458112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23827" y="458112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7584" y="3725182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7584" y="2645182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7584" y="1565181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028" name="Picture 4" descr="D:\STUDY2\ML_MDP\robot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1" r="21096"/>
          <a:stretch/>
        </p:blipFill>
        <p:spPr bwMode="auto">
          <a:xfrm>
            <a:off x="2763292" y="3411994"/>
            <a:ext cx="449943" cy="67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731051" y="4902067"/>
                <a:ext cx="3754425" cy="634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  </m:t>
                      </m:r>
                      <m:box>
                        <m:box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groupChr>
                        </m:e>
                      </m:box>
                      <m:r>
                        <a:rPr lang="en-US" altLang="zh-CN" sz="2800" b="1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   </m:t>
                      </m:r>
                      <m:box>
                        <m:box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groupChr>
                        </m:e>
                      </m:box>
                      <m:r>
                        <a:rPr lang="en-US" altLang="zh-CN" sz="2800" b="1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   </m:t>
                      </m:r>
                      <m:box>
                        <m:box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groupChr>
                        </m:e>
                      </m:box>
                      <m:r>
                        <a:rPr lang="en-US" altLang="zh-CN" sz="2800" b="1" i="1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051" y="4902067"/>
                <a:ext cx="3754425" cy="6342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矩形 60"/>
          <p:cNvSpPr/>
          <p:nvPr/>
        </p:nvSpPr>
        <p:spPr>
          <a:xfrm>
            <a:off x="4644008" y="0"/>
            <a:ext cx="3528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MDP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举例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89198" y="5046972"/>
            <a:ext cx="324037" cy="470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959931" y="5066020"/>
            <a:ext cx="324037" cy="470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076056" y="5066020"/>
            <a:ext cx="324037" cy="470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2437041" y="4957563"/>
                <a:ext cx="11268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041" y="4957563"/>
                <a:ext cx="112684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3563888" y="4957563"/>
                <a:ext cx="11268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957563"/>
                <a:ext cx="1126847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4669289" y="4957563"/>
                <a:ext cx="11268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9" y="4957563"/>
                <a:ext cx="1126847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419872" y="4924875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4534956" y="4944491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652120" y="4941168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4499992" y="4960288"/>
                <a:ext cx="3561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</a:rPr>
                        <m:t>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960288"/>
                <a:ext cx="35618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5583964" y="4963547"/>
                <a:ext cx="3561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</a:rPr>
                        <m:t>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64" y="4963547"/>
                <a:ext cx="35618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351716" y="4960288"/>
                <a:ext cx="3561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</a:rPr>
                        <m:t>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716" y="4960288"/>
                <a:ext cx="35618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2268264" y="5536280"/>
                <a:ext cx="5178725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𝑹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+</m:t>
                      </m:r>
                      <m:r>
                        <a:rPr lang="zh-CN" altLang="en-US" sz="2800" b="1" i="1">
                          <a:latin typeface="Cambria Math"/>
                        </a:rPr>
                        <m:t>𝜸</m:t>
                      </m:r>
                      <m:r>
                        <a:rPr lang="en-US" altLang="zh-CN" sz="2800" b="1" i="1">
                          <a:latin typeface="Cambria Math"/>
                        </a:rPr>
                        <m:t>𝑹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latin typeface="Cambria Math"/>
                            </a:rPr>
                            <m:t>𝜸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>
                          <a:latin typeface="Cambria Math"/>
                        </a:rPr>
                        <m:t>𝑹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b="1" i="1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264" y="5536280"/>
                <a:ext cx="5178725" cy="53296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/>
          <p:cNvSpPr/>
          <p:nvPr/>
        </p:nvSpPr>
        <p:spPr>
          <a:xfrm>
            <a:off x="375245" y="5561461"/>
            <a:ext cx="206178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/>
              <a:t>Total payoff</a:t>
            </a:r>
            <a:endParaRPr lang="zh-CN" altLang="en-US" sz="2600" b="1" dirty="0"/>
          </a:p>
        </p:txBody>
      </p:sp>
      <p:sp>
        <p:nvSpPr>
          <p:cNvPr id="6" name="矩形 5"/>
          <p:cNvSpPr/>
          <p:nvPr/>
        </p:nvSpPr>
        <p:spPr>
          <a:xfrm>
            <a:off x="2411760" y="5625304"/>
            <a:ext cx="884387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0.02</a:t>
            </a:r>
            <a:endParaRPr lang="zh-CN" altLang="en-US" sz="2200" b="1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959931" y="5612715"/>
            <a:ext cx="939386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(-0.02)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648838" y="5612715"/>
            <a:ext cx="939386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(-0.02)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2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7.40741E-7 L 3.88889E-6 -0.1520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15208 L -0.03941 -0.1520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 animBg="1"/>
      <p:bldP spid="64" grpId="0" animBg="1"/>
      <p:bldP spid="65" grpId="0" animBg="1"/>
      <p:bldP spid="63" grpId="0"/>
      <p:bldP spid="66" grpId="0"/>
      <p:bldP spid="68" grpId="0"/>
      <p:bldP spid="5" grpId="0" animBg="1"/>
      <p:bldP spid="69" grpId="0" animBg="1"/>
      <p:bldP spid="70" grpId="0" animBg="1"/>
      <p:bldP spid="71" grpId="0"/>
      <p:bldP spid="72" grpId="0"/>
      <p:bldP spid="4" grpId="0"/>
      <p:bldP spid="73" grpId="0"/>
      <p:bldP spid="74" grpId="0"/>
      <p:bldP spid="6" grpId="0" animBg="1"/>
      <p:bldP spid="75" grpId="0" animBg="1"/>
      <p:bldP spid="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31749" y="937545"/>
                <a:ext cx="5875391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𝑹</m:t>
                          </m:r>
                          <m:d>
                            <m:d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1" i="1">
                              <a:latin typeface="Cambria Math"/>
                            </a:rPr>
                            <m:t>+</m:t>
                          </m:r>
                          <m:r>
                            <a:rPr lang="zh-CN" altLang="en-US" sz="2800" b="1" i="1">
                              <a:latin typeface="Cambria Math"/>
                            </a:rPr>
                            <m:t>𝜸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𝑹</m:t>
                          </m:r>
                          <m:d>
                            <m:d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1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latin typeface="Cambria Math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en-US" altLang="zh-CN" sz="28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800" b="1" i="1">
                              <a:latin typeface="Cambria Math"/>
                            </a:rPr>
                            <m:t>𝑹</m:t>
                          </m:r>
                          <m:d>
                            <m:d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1" i="1">
                              <a:latin typeface="Cambria Math"/>
                            </a:rPr>
                            <m:t>+⋯</m:t>
                          </m:r>
                          <m:r>
                            <m:rPr>
                              <m:nor/>
                            </m:rPr>
                            <a:rPr lang="zh-CN" altLang="en-US" sz="2800" b="1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49" y="937545"/>
                <a:ext cx="5875391" cy="5786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57767" y="472298"/>
                <a:ext cx="383996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600" b="1" dirty="0" smtClean="0"/>
                  <a:t>Value Function</a:t>
                </a:r>
                <a:r>
                  <a:rPr lang="zh-CN" altLang="en-US" sz="2600" b="1" dirty="0" smtClean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600" b="1" i="1" smtClean="0"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zh-CN" altLang="en-US" sz="2600" b="1" i="1" smtClean="0">
                            <a:latin typeface="Cambria Math"/>
                          </a:rPr>
                          <m:t>𝝅</m:t>
                        </m:r>
                      </m:sup>
                    </m:sSup>
                    <m:d>
                      <m:dPr>
                        <m:ctrlPr>
                          <a:rPr lang="en-US" altLang="zh-CN" sz="26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600" b="1" i="1" smtClean="0"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endParaRPr lang="zh-CN" altLang="en-US" sz="2600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67" y="472298"/>
                <a:ext cx="3839962" cy="492443"/>
              </a:xfrm>
              <a:prstGeom prst="rect">
                <a:avLst/>
              </a:prstGeom>
              <a:blipFill rotWithShape="1">
                <a:blip r:embed="rId4"/>
                <a:stretch>
                  <a:fillRect l="-2857" t="-13580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57767" y="1516230"/>
                <a:ext cx="171553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600" b="1" dirty="0" smtClean="0"/>
                  <a:t>Policy</a:t>
                </a:r>
                <a:r>
                  <a:rPr lang="zh-CN" altLang="en-US" sz="2600" b="1" dirty="0" smtClean="0"/>
                  <a:t>：</a:t>
                </a:r>
                <a14:m>
                  <m:oMath xmlns:m="http://schemas.openxmlformats.org/officeDocument/2006/math">
                    <m:r>
                      <a:rPr lang="zh-CN" altLang="en-US" sz="2600" b="1" i="1" smtClean="0">
                        <a:latin typeface="Cambria Math"/>
                      </a:rPr>
                      <m:t>𝝅</m:t>
                    </m:r>
                  </m:oMath>
                </a14:m>
                <a:endParaRPr lang="zh-CN" altLang="en-US" sz="2600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67" y="1516230"/>
                <a:ext cx="1715534" cy="492443"/>
              </a:xfrm>
              <a:prstGeom prst="rect">
                <a:avLst/>
              </a:prstGeom>
              <a:blipFill rotWithShape="1">
                <a:blip r:embed="rId5"/>
                <a:stretch>
                  <a:fillRect l="-6406" t="-13580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081709" y="1534285"/>
                <a:ext cx="227017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600" b="1" dirty="0" smtClean="0"/>
                  <a:t>从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zh-CN" sz="2600" b="1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effectLst/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zh-CN" sz="2600" b="1" dirty="0"/>
                  <a:t>的</a:t>
                </a:r>
                <a:r>
                  <a:rPr lang="zh-CN" altLang="zh-CN" sz="2600" b="1" dirty="0" smtClean="0"/>
                  <a:t>映射</a:t>
                </a:r>
                <a:endParaRPr lang="zh-CN" altLang="zh-CN" sz="2600" b="1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709" y="1534285"/>
                <a:ext cx="2270173" cy="492443"/>
              </a:xfrm>
              <a:prstGeom prst="rect">
                <a:avLst/>
              </a:prstGeom>
              <a:blipFill rotWithShape="1">
                <a:blip r:embed="rId6"/>
                <a:stretch>
                  <a:fillRect l="-4839" t="-13750" r="-4032" b="-2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1728477" y="2208899"/>
            <a:ext cx="5140279" cy="3997556"/>
            <a:chOff x="827584" y="1106792"/>
            <a:chExt cx="5140279" cy="3997556"/>
          </a:xfrm>
        </p:grpSpPr>
        <p:grpSp>
          <p:nvGrpSpPr>
            <p:cNvPr id="9" name="组合 8"/>
            <p:cNvGrpSpPr/>
            <p:nvPr/>
          </p:nvGrpSpPr>
          <p:grpSpPr>
            <a:xfrm>
              <a:off x="1287863" y="1106792"/>
              <a:ext cx="4680000" cy="3600000"/>
              <a:chOff x="1751625" y="1376792"/>
              <a:chExt cx="4680000" cy="3600000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1751625" y="1376792"/>
                <a:ext cx="4680000" cy="3600000"/>
                <a:chOff x="4581762" y="567641"/>
                <a:chExt cx="4680000" cy="3600000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4581762" y="567641"/>
                  <a:ext cx="4680000" cy="3600000"/>
                </a:xfrm>
                <a:prstGeom prst="rect">
                  <a:avLst/>
                </a:prstGeom>
                <a:pattFill prst="horzBrick">
                  <a:fgClr>
                    <a:schemeClr val="accent1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4761762" y="747641"/>
                  <a:ext cx="4320000" cy="32400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1931625" y="1556792"/>
                <a:ext cx="4320000" cy="3240000"/>
                <a:chOff x="827584" y="1556792"/>
                <a:chExt cx="4320000" cy="3240000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827584" y="155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907584" y="155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2987584" y="155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827584" y="263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1907584" y="2636792"/>
                  <a:ext cx="1080000" cy="1080000"/>
                </a:xfrm>
                <a:prstGeom prst="rect">
                  <a:avLst/>
                </a:prstGeom>
                <a:pattFill prst="horzBrick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2987584" y="263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827584" y="371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907584" y="371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2987584" y="371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4067584" y="371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9" name="组合 28"/>
                <p:cNvGrpSpPr/>
                <p:nvPr/>
              </p:nvGrpSpPr>
              <p:grpSpPr>
                <a:xfrm>
                  <a:off x="4067584" y="1556792"/>
                  <a:ext cx="1080000" cy="1080000"/>
                  <a:chOff x="4067584" y="1556792"/>
                  <a:chExt cx="1080000" cy="1080000"/>
                </a:xfrm>
              </p:grpSpPr>
              <p:sp>
                <p:nvSpPr>
                  <p:cNvPr id="33" name="矩形 32"/>
                  <p:cNvSpPr/>
                  <p:nvPr/>
                </p:nvSpPr>
                <p:spPr>
                  <a:xfrm>
                    <a:off x="4067584" y="1556792"/>
                    <a:ext cx="1080000" cy="108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34" name="Picture 2" descr="D:\STUDY2\ML_MDP\apple.jp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47584" y="1659496"/>
                    <a:ext cx="720000" cy="87459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0" name="组合 29"/>
                <p:cNvGrpSpPr/>
                <p:nvPr/>
              </p:nvGrpSpPr>
              <p:grpSpPr>
                <a:xfrm>
                  <a:off x="4067584" y="2636792"/>
                  <a:ext cx="1080000" cy="1080000"/>
                  <a:chOff x="4067584" y="2636792"/>
                  <a:chExt cx="1080000" cy="1080000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4067584" y="2636792"/>
                    <a:ext cx="1080000" cy="108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32" name="Picture 3" descr="D:\STUDY2\ML_MDP\wana.jpg"/>
                  <p:cNvPicPr>
                    <a:picLocks noChangeArrowheads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694" t="45205" r="6912" b="22586"/>
                  <a:stretch/>
                </p:blipFill>
                <p:spPr bwMode="auto">
                  <a:xfrm>
                    <a:off x="4157584" y="2726792"/>
                    <a:ext cx="900000" cy="90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sp>
          <p:nvSpPr>
            <p:cNvPr id="10" name="TextBox 9"/>
            <p:cNvSpPr txBox="1"/>
            <p:nvPr/>
          </p:nvSpPr>
          <p:spPr>
            <a:xfrm>
              <a:off x="1683827" y="458112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63827" y="458112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43827" y="458112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23827" y="458112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7584" y="3725182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7584" y="2645182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7584" y="1565181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640983" y="2667288"/>
            <a:ext cx="3723797" cy="2695547"/>
            <a:chOff x="2640983" y="2667288"/>
            <a:chExt cx="3723797" cy="2695547"/>
          </a:xfrm>
        </p:grpSpPr>
        <p:sp>
          <p:nvSpPr>
            <p:cNvPr id="37" name="左箭头 36"/>
            <p:cNvSpPr/>
            <p:nvPr/>
          </p:nvSpPr>
          <p:spPr>
            <a:xfrm flipH="1">
              <a:off x="3720983" y="4872875"/>
              <a:ext cx="535546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左箭头 37"/>
            <p:cNvSpPr/>
            <p:nvPr/>
          </p:nvSpPr>
          <p:spPr>
            <a:xfrm flipH="1">
              <a:off x="2640983" y="4872875"/>
              <a:ext cx="535546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左箭头 38"/>
            <p:cNvSpPr/>
            <p:nvPr/>
          </p:nvSpPr>
          <p:spPr>
            <a:xfrm flipH="1">
              <a:off x="3719831" y="2667288"/>
              <a:ext cx="535546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左箭头 39"/>
            <p:cNvSpPr/>
            <p:nvPr/>
          </p:nvSpPr>
          <p:spPr>
            <a:xfrm flipH="1">
              <a:off x="2640983" y="2667288"/>
              <a:ext cx="535546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箭头 40"/>
            <p:cNvSpPr/>
            <p:nvPr/>
          </p:nvSpPr>
          <p:spPr>
            <a:xfrm flipH="1">
              <a:off x="4800983" y="2667288"/>
              <a:ext cx="535546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左箭头 41"/>
            <p:cNvSpPr/>
            <p:nvPr/>
          </p:nvSpPr>
          <p:spPr>
            <a:xfrm flipH="1">
              <a:off x="4800983" y="3792875"/>
              <a:ext cx="535546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左箭头 42"/>
            <p:cNvSpPr/>
            <p:nvPr/>
          </p:nvSpPr>
          <p:spPr>
            <a:xfrm rot="5400000" flipH="1">
              <a:off x="2640983" y="3792875"/>
              <a:ext cx="535546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左箭头 43"/>
            <p:cNvSpPr/>
            <p:nvPr/>
          </p:nvSpPr>
          <p:spPr>
            <a:xfrm rot="16200000" flipH="1" flipV="1">
              <a:off x="4800983" y="4879038"/>
              <a:ext cx="535546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左箭头 44"/>
            <p:cNvSpPr/>
            <p:nvPr/>
          </p:nvSpPr>
          <p:spPr>
            <a:xfrm rot="16200000" flipH="1" flipV="1">
              <a:off x="5880983" y="4879037"/>
              <a:ext cx="535546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6397100" y="908720"/>
                <a:ext cx="2207348" cy="5734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3200" b="1" i="1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𝒔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,</m:t>
                      </m:r>
                      <m:r>
                        <a:rPr lang="zh-CN" altLang="en-US" sz="2800" b="1" i="1">
                          <a:latin typeface="Cambria Math"/>
                        </a:rPr>
                        <m:t>𝝅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100" y="908720"/>
                <a:ext cx="2207348" cy="57342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4644008" y="0"/>
            <a:ext cx="3528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MDP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07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44008" y="0"/>
            <a:ext cx="3528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MDP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-36512" y="620688"/>
                <a:ext cx="9144000" cy="2104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/>
                            </a:rPr>
                            <m:t>𝝅</m:t>
                          </m:r>
                        </m:sup>
                      </m:sSup>
                      <m:d>
                        <m:d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r>
                        <a:rPr lang="en-US" altLang="zh-CN" sz="2800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𝑹</m:t>
                          </m:r>
                          <m:d>
                            <m:d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𝜸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𝑹</m:t>
                          </m:r>
                          <m:d>
                            <m:d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1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en-US" altLang="zh-CN" sz="28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800" b="1" i="1">
                              <a:latin typeface="Cambria Math"/>
                            </a:rPr>
                            <m:t>𝑹</m:t>
                          </m:r>
                          <m:d>
                            <m:d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1" i="1">
                              <a:latin typeface="Cambria Math"/>
                            </a:rPr>
                            <m:t>+⋯|</m:t>
                          </m:r>
                          <m:sSub>
                            <m:sSub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𝝅</m:t>
                          </m:r>
                        </m:e>
                      </m:d>
                    </m:oMath>
                  </m:oMathPara>
                </a14:m>
                <a:endParaRPr lang="en-US" altLang="zh-CN" sz="28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              </m:t>
                      </m:r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r>
                        <a:rPr lang="en-US" altLang="zh-CN" sz="2800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𝑹</m:t>
                          </m:r>
                          <m:d>
                            <m:d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𝑹</m:t>
                              </m:r>
                              <m:d>
                                <m:d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8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800" b="1" i="1">
                                  <a:latin typeface="Cambria Math"/>
                                </a:rPr>
                                <m:t>𝜸</m:t>
                              </m:r>
                              <m:r>
                                <a:rPr lang="en-US" altLang="zh-CN" sz="2800" b="1" i="1">
                                  <a:latin typeface="Cambria Math"/>
                                </a:rPr>
                                <m:t>𝑹</m:t>
                              </m:r>
                              <m:d>
                                <m:d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800" b="1" i="1">
                                  <a:latin typeface="Cambria Math"/>
                                </a:rPr>
                                <m:t>+⋯</m:t>
                              </m:r>
                            </m:e>
                          </m:d>
                          <m:r>
                            <a:rPr lang="en-US" altLang="zh-CN" sz="2800" b="1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𝝅</m:t>
                          </m:r>
                        </m:e>
                      </m:d>
                    </m:oMath>
                  </m:oMathPara>
                </a14:m>
                <a:endParaRPr lang="en-US" altLang="zh-CN" sz="28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r>
                        <a:rPr lang="en-US" altLang="zh-CN" sz="2800" b="1" i="1">
                          <a:latin typeface="Cambria Math"/>
                        </a:rPr>
                        <m:t>𝑹</m:t>
                      </m:r>
                      <m:d>
                        <m:d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r>
                        <a:rPr lang="en-US" altLang="zh-CN" sz="2800" b="1" i="1">
                          <a:latin typeface="Cambria Math"/>
                        </a:rPr>
                        <m:t>𝜸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2800" b="1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1" i="1">
                              <a:latin typeface="Cambria Math"/>
                            </a:rPr>
                            <m:t>∈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altLang="zh-CN" sz="2800" b="1" i="1">
                                  <a:latin typeface="Cambria Math"/>
                                </a:rPr>
                                <m:t>𝝅</m:t>
                              </m:r>
                              <m:d>
                                <m:d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altLang="zh-CN" sz="2800" b="1" i="1">
                                  <a:latin typeface="Cambria Math"/>
                                </a:rPr>
                                <m:t>𝝅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sz="2800" b="1" i="1" smtClean="0">
                          <a:latin typeface="Cambria Math"/>
                        </a:rPr>
                        <m:t>                 </m:t>
                      </m:r>
                    </m:oMath>
                  </m:oMathPara>
                </a14:m>
                <a:endParaRPr lang="zh-CN" altLang="zh-CN" sz="2800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620688"/>
                <a:ext cx="9144000" cy="21042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组合 60"/>
          <p:cNvGrpSpPr/>
          <p:nvPr/>
        </p:nvGrpSpPr>
        <p:grpSpPr>
          <a:xfrm>
            <a:off x="2051720" y="2671804"/>
            <a:ext cx="5140279" cy="3997556"/>
            <a:chOff x="827584" y="1106792"/>
            <a:chExt cx="5140279" cy="3997556"/>
          </a:xfrm>
        </p:grpSpPr>
        <p:grpSp>
          <p:nvGrpSpPr>
            <p:cNvPr id="62" name="组合 61"/>
            <p:cNvGrpSpPr/>
            <p:nvPr/>
          </p:nvGrpSpPr>
          <p:grpSpPr>
            <a:xfrm>
              <a:off x="1287863" y="1106792"/>
              <a:ext cx="4680000" cy="3600000"/>
              <a:chOff x="1751625" y="1376792"/>
              <a:chExt cx="4680000" cy="3600000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1751625" y="1376792"/>
                <a:ext cx="4680000" cy="3600000"/>
                <a:chOff x="4581762" y="567641"/>
                <a:chExt cx="4680000" cy="3600000"/>
              </a:xfrm>
            </p:grpSpPr>
            <p:sp>
              <p:nvSpPr>
                <p:cNvPr id="88" name="矩形 87"/>
                <p:cNvSpPr/>
                <p:nvPr/>
              </p:nvSpPr>
              <p:spPr>
                <a:xfrm>
                  <a:off x="4581762" y="567641"/>
                  <a:ext cx="4680000" cy="3600000"/>
                </a:xfrm>
                <a:prstGeom prst="rect">
                  <a:avLst/>
                </a:prstGeom>
                <a:pattFill prst="horzBrick">
                  <a:fgClr>
                    <a:schemeClr val="accent1"/>
                  </a:fgClr>
                  <a:bgClr>
                    <a:schemeClr val="bg1"/>
                  </a:bgClr>
                </a:patt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4761762" y="747641"/>
                  <a:ext cx="4320000" cy="324000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1931625" y="1556792"/>
                <a:ext cx="4320000" cy="3240000"/>
                <a:chOff x="827584" y="1556792"/>
                <a:chExt cx="4320000" cy="3240000"/>
              </a:xfrm>
            </p:grpSpPr>
            <p:sp>
              <p:nvSpPr>
                <p:cNvPr id="72" name="矩形 71"/>
                <p:cNvSpPr/>
                <p:nvPr/>
              </p:nvSpPr>
              <p:spPr>
                <a:xfrm>
                  <a:off x="827584" y="155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1907584" y="155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2987584" y="155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827584" y="263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1907584" y="2636792"/>
                  <a:ext cx="1080000" cy="1080000"/>
                </a:xfrm>
                <a:prstGeom prst="rect">
                  <a:avLst/>
                </a:prstGeom>
                <a:pattFill prst="horzBrick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2987584" y="263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827584" y="371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1907584" y="371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2987584" y="371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4067584" y="3716792"/>
                  <a:ext cx="1080000" cy="108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82" name="组合 81"/>
                <p:cNvGrpSpPr/>
                <p:nvPr/>
              </p:nvGrpSpPr>
              <p:grpSpPr>
                <a:xfrm>
                  <a:off x="4067584" y="1556792"/>
                  <a:ext cx="1080000" cy="1080000"/>
                  <a:chOff x="4067584" y="1556792"/>
                  <a:chExt cx="1080000" cy="1080000"/>
                </a:xfrm>
              </p:grpSpPr>
              <p:sp>
                <p:nvSpPr>
                  <p:cNvPr id="86" name="矩形 85"/>
                  <p:cNvSpPr/>
                  <p:nvPr/>
                </p:nvSpPr>
                <p:spPr>
                  <a:xfrm>
                    <a:off x="4067584" y="1556792"/>
                    <a:ext cx="1080000" cy="108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87" name="Picture 2" descr="D:\STUDY2\ML_MDP\apple.jp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47584" y="1659496"/>
                    <a:ext cx="720000" cy="87459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83" name="组合 82"/>
                <p:cNvGrpSpPr/>
                <p:nvPr/>
              </p:nvGrpSpPr>
              <p:grpSpPr>
                <a:xfrm>
                  <a:off x="4067584" y="2636792"/>
                  <a:ext cx="1080000" cy="1080000"/>
                  <a:chOff x="4067584" y="2636792"/>
                  <a:chExt cx="1080000" cy="1080000"/>
                </a:xfrm>
              </p:grpSpPr>
              <p:sp>
                <p:nvSpPr>
                  <p:cNvPr id="84" name="矩形 83"/>
                  <p:cNvSpPr/>
                  <p:nvPr/>
                </p:nvSpPr>
                <p:spPr>
                  <a:xfrm>
                    <a:off x="4067584" y="2636792"/>
                    <a:ext cx="1080000" cy="108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85" name="Picture 3" descr="D:\STUDY2\ML_MDP\wana.jpg"/>
                  <p:cNvPicPr>
                    <a:picLocks noChangeArrowheads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694" t="45205" r="6912" b="22586"/>
                  <a:stretch/>
                </p:blipFill>
                <p:spPr bwMode="auto">
                  <a:xfrm>
                    <a:off x="4157584" y="2726792"/>
                    <a:ext cx="900000" cy="90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sp>
          <p:nvSpPr>
            <p:cNvPr id="63" name="TextBox 62"/>
            <p:cNvSpPr txBox="1"/>
            <p:nvPr/>
          </p:nvSpPr>
          <p:spPr>
            <a:xfrm>
              <a:off x="1683827" y="458112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63827" y="458112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43827" y="458112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923827" y="458112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27584" y="3725182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7584" y="2645182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27584" y="1565181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203848" y="2852936"/>
            <a:ext cx="3723797" cy="2695547"/>
            <a:chOff x="2640983" y="2667288"/>
            <a:chExt cx="3723797" cy="2695547"/>
          </a:xfrm>
        </p:grpSpPr>
        <p:sp>
          <p:nvSpPr>
            <p:cNvPr id="91" name="左箭头 90"/>
            <p:cNvSpPr/>
            <p:nvPr/>
          </p:nvSpPr>
          <p:spPr>
            <a:xfrm flipH="1">
              <a:off x="3720983" y="4872875"/>
              <a:ext cx="535546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左箭头 91"/>
            <p:cNvSpPr/>
            <p:nvPr/>
          </p:nvSpPr>
          <p:spPr>
            <a:xfrm flipH="1">
              <a:off x="2640983" y="4872875"/>
              <a:ext cx="535546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左箭头 92"/>
            <p:cNvSpPr/>
            <p:nvPr/>
          </p:nvSpPr>
          <p:spPr>
            <a:xfrm flipH="1">
              <a:off x="3719831" y="2667288"/>
              <a:ext cx="535546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左箭头 93"/>
            <p:cNvSpPr/>
            <p:nvPr/>
          </p:nvSpPr>
          <p:spPr>
            <a:xfrm flipH="1">
              <a:off x="2640983" y="2667288"/>
              <a:ext cx="535546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左箭头 94"/>
            <p:cNvSpPr/>
            <p:nvPr/>
          </p:nvSpPr>
          <p:spPr>
            <a:xfrm flipH="1">
              <a:off x="4800983" y="2667288"/>
              <a:ext cx="535546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左箭头 95"/>
            <p:cNvSpPr/>
            <p:nvPr/>
          </p:nvSpPr>
          <p:spPr>
            <a:xfrm flipH="1">
              <a:off x="4800983" y="3792875"/>
              <a:ext cx="535546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左箭头 96"/>
            <p:cNvSpPr/>
            <p:nvPr/>
          </p:nvSpPr>
          <p:spPr>
            <a:xfrm rot="5400000" flipH="1">
              <a:off x="2640983" y="3792875"/>
              <a:ext cx="535546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左箭头 97"/>
            <p:cNvSpPr/>
            <p:nvPr/>
          </p:nvSpPr>
          <p:spPr>
            <a:xfrm rot="16200000" flipH="1" flipV="1">
              <a:off x="4800983" y="4879038"/>
              <a:ext cx="535546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左箭头 98"/>
            <p:cNvSpPr/>
            <p:nvPr/>
          </p:nvSpPr>
          <p:spPr>
            <a:xfrm rot="16200000" flipH="1" flipV="1">
              <a:off x="5880983" y="4879037"/>
              <a:ext cx="535546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628143" y="3327420"/>
            <a:ext cx="4392129" cy="2621860"/>
            <a:chOff x="848040" y="1914520"/>
            <a:chExt cx="4392129" cy="2621860"/>
          </a:xfrm>
        </p:grpSpPr>
        <p:grpSp>
          <p:nvGrpSpPr>
            <p:cNvPr id="46" name="组合 45"/>
            <p:cNvGrpSpPr/>
            <p:nvPr/>
          </p:nvGrpSpPr>
          <p:grpSpPr>
            <a:xfrm>
              <a:off x="848040" y="1914520"/>
              <a:ext cx="4392129" cy="462051"/>
              <a:chOff x="848040" y="1914520"/>
              <a:chExt cx="4392129" cy="462051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848040" y="1914521"/>
                <a:ext cx="115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0.52</a:t>
                </a:r>
                <a:endParaRPr lang="zh-CN" altLang="en-US" sz="2400" b="1" dirty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008040" y="1914520"/>
                <a:ext cx="115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0.77</a:t>
                </a:r>
                <a:endParaRPr lang="zh-CN" altLang="en-US" sz="2400" b="1" dirty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088040" y="1914906"/>
                <a:ext cx="115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2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＋</a:t>
                </a:r>
                <a:r>
                  <a:rPr lang="en-US" altLang="zh-CN" sz="2400" b="1" dirty="0" smtClean="0">
                    <a:solidFill>
                      <a:schemeClr val="bg2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28040" y="1914906"/>
                <a:ext cx="115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0.73</a:t>
                </a:r>
                <a:endParaRPr lang="zh-CN" altLang="en-US" sz="2400" b="1" dirty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848040" y="2991245"/>
              <a:ext cx="4392129" cy="462051"/>
              <a:chOff x="848040" y="1914520"/>
              <a:chExt cx="4392129" cy="462051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848040" y="1914521"/>
                <a:ext cx="115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－</a:t>
                </a:r>
                <a:r>
                  <a:rPr lang="en-US" altLang="zh-CN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0.90</a:t>
                </a:r>
                <a:endParaRPr lang="zh-CN" altLang="en-US" sz="2400" b="1" dirty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928040" y="1914906"/>
                <a:ext cx="115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008040" y="1914520"/>
                <a:ext cx="115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－</a:t>
                </a:r>
                <a:r>
                  <a:rPr lang="en-US" altLang="zh-CN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0.82</a:t>
                </a:r>
                <a:endParaRPr lang="zh-CN" altLang="en-US" sz="2400" b="1" dirty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088040" y="1914906"/>
                <a:ext cx="115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 smtClean="0">
                    <a:solidFill>
                      <a:schemeClr val="bg2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－</a:t>
                </a:r>
                <a:r>
                  <a:rPr lang="en-US" altLang="zh-CN" sz="2400" b="1" dirty="0" smtClean="0">
                    <a:solidFill>
                      <a:schemeClr val="bg2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zh-CN" altLang="en-US" sz="2400" b="1" dirty="0">
                  <a:solidFill>
                    <a:schemeClr val="bg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848040" y="4074329"/>
              <a:ext cx="4392129" cy="462051"/>
              <a:chOff x="848040" y="1914520"/>
              <a:chExt cx="4392129" cy="462051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848040" y="1914521"/>
                <a:ext cx="115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－</a:t>
                </a:r>
                <a:r>
                  <a:rPr lang="en-US" altLang="zh-CN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0.88</a:t>
                </a:r>
                <a:endParaRPr lang="zh-CN" altLang="en-US" sz="2400" b="1" dirty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928040" y="1914906"/>
                <a:ext cx="115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－</a:t>
                </a:r>
                <a:r>
                  <a:rPr lang="en-US" altLang="zh-CN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0.87</a:t>
                </a:r>
                <a:endParaRPr lang="zh-CN" altLang="en-US" sz="2400" b="1" dirty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008040" y="1914520"/>
                <a:ext cx="115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－</a:t>
                </a:r>
                <a:r>
                  <a:rPr lang="en-US" altLang="zh-CN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0.85</a:t>
                </a:r>
                <a:endParaRPr lang="zh-CN" altLang="en-US" sz="2400" b="1" dirty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088040" y="1914906"/>
                <a:ext cx="115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－</a:t>
                </a:r>
                <a:r>
                  <a:rPr lang="en-US" altLang="zh-CN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1.00</a:t>
                </a:r>
                <a:endParaRPr lang="zh-CN" altLang="en-US" sz="2400" b="1" dirty="0">
                  <a:solidFill>
                    <a:schemeClr val="bg2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656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44008" y="0"/>
            <a:ext cx="3528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</a:rPr>
              <a:t>MDP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7544" y="836712"/>
                <a:ext cx="438818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b="1" dirty="0" smtClean="0"/>
                  <a:t>最优</a:t>
                </a:r>
                <a:r>
                  <a:rPr lang="en-US" altLang="zh-CN" sz="2600" b="1" dirty="0" smtClean="0"/>
                  <a:t>Value Function</a:t>
                </a:r>
                <a:r>
                  <a:rPr lang="zh-CN" altLang="en-US" sz="2600" b="1" dirty="0" smtClean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600" b="1" i="1" smtClean="0"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zh-CN" altLang="en-US" sz="2600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sz="26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600" b="1" i="1" smtClean="0"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endParaRPr lang="zh-CN" altLang="en-US" sz="2600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836712"/>
                <a:ext cx="4388189" cy="492443"/>
              </a:xfrm>
              <a:prstGeom prst="rect">
                <a:avLst/>
              </a:prstGeom>
              <a:blipFill rotWithShape="1">
                <a:blip r:embed="rId3"/>
                <a:stretch>
                  <a:fillRect l="-2500" t="-13580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978167" y="1329842"/>
                <a:ext cx="3331681" cy="655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>
                                  <a:latin typeface="Cambria Math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/>
                                </a:rPr>
                                <m:t>𝝅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altLang="zh-CN" sz="2800" b="1" i="1">
                                  <a:latin typeface="Cambria Math"/>
                                </a:rPr>
                                <m:t>𝝅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𝒔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67" y="1329842"/>
                <a:ext cx="3331681" cy="6558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60875" y="2295037"/>
                <a:ext cx="6966266" cy="1205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r>
                        <a:rPr lang="en-US" altLang="zh-CN" sz="2800" b="1" i="1">
                          <a:latin typeface="Cambria Math"/>
                        </a:rPr>
                        <m:t>𝑹</m:t>
                      </m:r>
                      <m:d>
                        <m:d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limLow>
                        <m:limLow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limLowPr>
                        <m:e>
                          <m:r>
                            <a:rPr lang="en-US" altLang="zh-CN" sz="2800" b="1" i="0">
                              <a:latin typeface="Cambria Math"/>
                            </a:rPr>
                            <m:t>𝐦𝐚𝐱</m:t>
                          </m:r>
                        </m:e>
                        <m:lim>
                          <m:r>
                            <a:rPr lang="en-US" altLang="zh-CN" sz="2800" b="1" i="1">
                              <a:latin typeface="Cambria Math"/>
                            </a:rPr>
                            <m:t>𝒂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∈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𝑨</m:t>
                          </m:r>
                        </m:lim>
                      </m:limLow>
                      <m:d>
                        <m:d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𝜸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800" b="1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zh-CN" sz="2800" b="1" i="1">
                                  <a:latin typeface="Cambria Math"/>
                                </a:rPr>
                                <m:t>𝑺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𝒔𝒂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75" y="2295037"/>
                <a:ext cx="6966266" cy="12059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67544" y="3933056"/>
                <a:ext cx="260943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b="1" dirty="0" smtClean="0"/>
                  <a:t>最优</a:t>
                </a:r>
                <a:r>
                  <a:rPr lang="en-US" altLang="zh-CN" sz="2600" b="1" dirty="0" smtClean="0"/>
                  <a:t>Policy</a:t>
                </a:r>
                <a:r>
                  <a:rPr lang="zh-CN" altLang="en-US" sz="2600" b="1" dirty="0" smtClean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600" b="1" i="1">
                            <a:latin typeface="Cambria Math"/>
                          </a:rPr>
                          <m:t>𝝅</m:t>
                        </m:r>
                      </m:e>
                      <m:sup>
                        <m:r>
                          <a:rPr lang="zh-CN" altLang="en-US" sz="2600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sz="2600" b="1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933056"/>
                <a:ext cx="2609432" cy="492443"/>
              </a:xfrm>
              <a:prstGeom prst="rect">
                <a:avLst/>
              </a:prstGeom>
              <a:blipFill rotWithShape="1">
                <a:blip r:embed="rId6"/>
                <a:stretch>
                  <a:fillRect l="-4206" t="-13580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728722" y="4437112"/>
                <a:ext cx="5830570" cy="1187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𝝅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CN" sz="2800" b="1" i="0">
                              <a:latin typeface="Cambria Math"/>
                            </a:rPr>
                            <m:t>𝐚𝐫𝐠</m:t>
                          </m:r>
                        </m:fName>
                        <m:e>
                          <m:func>
                            <m:func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zh-CN" sz="2800" b="1" i="0">
                                      <a:latin typeface="Cambria Math"/>
                                    </a:rPr>
                                    <m:t>𝐦𝐚𝐱</m:t>
                                  </m:r>
                                </m:e>
                                <m:lim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𝑨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𝑺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𝒔𝒂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2800" b="1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1">
                                              <a:latin typeface="Cambria Math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sSup>
                                    <m:sSup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𝑽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CN" altLang="zh-CN" sz="28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2800" b="1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1">
                                              <a:latin typeface="Cambria Math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722" y="4437112"/>
                <a:ext cx="5830570" cy="118705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93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291</TotalTime>
  <Words>1481</Words>
  <Application>Microsoft Office PowerPoint</Application>
  <PresentationFormat>全屏显示(4:3)</PresentationFormat>
  <Paragraphs>192</Paragraphs>
  <Slides>14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奥斯汀</vt:lpstr>
      <vt:lpstr>Markov 决策过程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JCcomputer</dc:creator>
  <cp:lastModifiedBy>JCcomputer</cp:lastModifiedBy>
  <cp:revision>74</cp:revision>
  <dcterms:created xsi:type="dcterms:W3CDTF">2017-03-29T05:07:53Z</dcterms:created>
  <dcterms:modified xsi:type="dcterms:W3CDTF">2017-04-04T04:48:37Z</dcterms:modified>
</cp:coreProperties>
</file>