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
  </p:notesMasterIdLst>
  <p:sldIdLst>
    <p:sldId id="257" r:id="rId3"/>
    <p:sldId id="289" r:id="rId4"/>
    <p:sldId id="288" r:id="rId5"/>
    <p:sldId id="296" r:id="rId6"/>
    <p:sldId id="297" r:id="rId7"/>
    <p:sldId id="295" r:id="rId9"/>
    <p:sldId id="304" r:id="rId10"/>
    <p:sldId id="305" r:id="rId11"/>
    <p:sldId id="306" r:id="rId12"/>
    <p:sldId id="307" r:id="rId13"/>
    <p:sldId id="308" r:id="rId14"/>
    <p:sldId id="309" r:id="rId15"/>
    <p:sldId id="298" r:id="rId16"/>
    <p:sldId id="413" r:id="rId17"/>
    <p:sldId id="414" r:id="rId18"/>
    <p:sldId id="415" r:id="rId19"/>
    <p:sldId id="416" r:id="rId20"/>
    <p:sldId id="417" r:id="rId21"/>
    <p:sldId id="418" r:id="rId22"/>
    <p:sldId id="419" r:id="rId23"/>
    <p:sldId id="420" r:id="rId24"/>
    <p:sldId id="421" r:id="rId25"/>
    <p:sldId id="422" r:id="rId26"/>
    <p:sldId id="423" r:id="rId27"/>
    <p:sldId id="424" r:id="rId28"/>
    <p:sldId id="425" r:id="rId29"/>
    <p:sldId id="426" r:id="rId30"/>
    <p:sldId id="427" r:id="rId31"/>
    <p:sldId id="428" r:id="rId32"/>
    <p:sldId id="429" r:id="rId33"/>
    <p:sldId id="430" r:id="rId34"/>
    <p:sldId id="431" r:id="rId35"/>
    <p:sldId id="432" r:id="rId36"/>
    <p:sldId id="433" r:id="rId37"/>
    <p:sldId id="434" r:id="rId38"/>
    <p:sldId id="435" r:id="rId39"/>
    <p:sldId id="436" r:id="rId40"/>
    <p:sldId id="437" r:id="rId41"/>
    <p:sldId id="438" r:id="rId42"/>
    <p:sldId id="439" r:id="rId43"/>
    <p:sldId id="440" r:id="rId44"/>
    <p:sldId id="441" r:id="rId45"/>
    <p:sldId id="442" r:id="rId46"/>
    <p:sldId id="443" r:id="rId47"/>
    <p:sldId id="444" r:id="rId48"/>
    <p:sldId id="445" r:id="rId49"/>
    <p:sldId id="446" r:id="rId50"/>
    <p:sldId id="447" r:id="rId51"/>
    <p:sldId id="448" r:id="rId52"/>
    <p:sldId id="299" r:id="rId53"/>
    <p:sldId id="378" r:id="rId54"/>
    <p:sldId id="379" r:id="rId55"/>
    <p:sldId id="380" r:id="rId56"/>
    <p:sldId id="381" r:id="rId57"/>
    <p:sldId id="382" r:id="rId58"/>
    <p:sldId id="383" r:id="rId59"/>
    <p:sldId id="384" r:id="rId60"/>
    <p:sldId id="385" r:id="rId61"/>
    <p:sldId id="386" r:id="rId62"/>
    <p:sldId id="387" r:id="rId63"/>
    <p:sldId id="388" r:id="rId64"/>
    <p:sldId id="300" r:id="rId65"/>
    <p:sldId id="310" r:id="rId66"/>
    <p:sldId id="311" r:id="rId67"/>
    <p:sldId id="312" r:id="rId68"/>
    <p:sldId id="313" r:id="rId69"/>
    <p:sldId id="314" r:id="rId70"/>
    <p:sldId id="315" r:id="rId71"/>
    <p:sldId id="316" r:id="rId72"/>
    <p:sldId id="317" r:id="rId73"/>
    <p:sldId id="318" r:id="rId74"/>
    <p:sldId id="319" r:id="rId75"/>
    <p:sldId id="320" r:id="rId76"/>
    <p:sldId id="321" r:id="rId77"/>
    <p:sldId id="322" r:id="rId78"/>
    <p:sldId id="325" r:id="rId79"/>
    <p:sldId id="323" r:id="rId80"/>
    <p:sldId id="324" r:id="rId81"/>
    <p:sldId id="301" r:id="rId82"/>
    <p:sldId id="389" r:id="rId83"/>
    <p:sldId id="390" r:id="rId84"/>
    <p:sldId id="391" r:id="rId85"/>
    <p:sldId id="392" r:id="rId86"/>
    <p:sldId id="393" r:id="rId87"/>
    <p:sldId id="394" r:id="rId88"/>
    <p:sldId id="395" r:id="rId89"/>
    <p:sldId id="396" r:id="rId90"/>
    <p:sldId id="397" r:id="rId91"/>
    <p:sldId id="398" r:id="rId92"/>
    <p:sldId id="399" r:id="rId93"/>
    <p:sldId id="400" r:id="rId94"/>
    <p:sldId id="402" r:id="rId95"/>
    <p:sldId id="401" r:id="rId96"/>
    <p:sldId id="403" r:id="rId97"/>
    <p:sldId id="404" r:id="rId98"/>
    <p:sldId id="405" r:id="rId99"/>
    <p:sldId id="406" r:id="rId100"/>
    <p:sldId id="407" r:id="rId101"/>
    <p:sldId id="408" r:id="rId102"/>
    <p:sldId id="409" r:id="rId103"/>
    <p:sldId id="410" r:id="rId104"/>
    <p:sldId id="411" r:id="rId105"/>
    <p:sldId id="412" r:id="rId106"/>
    <p:sldId id="302" r:id="rId107"/>
    <p:sldId id="326" r:id="rId108"/>
    <p:sldId id="327" r:id="rId109"/>
    <p:sldId id="328" r:id="rId110"/>
    <p:sldId id="329" r:id="rId111"/>
    <p:sldId id="330" r:id="rId112"/>
    <p:sldId id="331" r:id="rId113"/>
    <p:sldId id="332" r:id="rId114"/>
    <p:sldId id="333" r:id="rId115"/>
    <p:sldId id="334" r:id="rId116"/>
    <p:sldId id="335" r:id="rId117"/>
    <p:sldId id="336" r:id="rId118"/>
    <p:sldId id="337" r:id="rId119"/>
    <p:sldId id="338" r:id="rId120"/>
    <p:sldId id="339" r:id="rId121"/>
    <p:sldId id="340" r:id="rId122"/>
    <p:sldId id="341" r:id="rId123"/>
    <p:sldId id="342" r:id="rId124"/>
    <p:sldId id="343" r:id="rId125"/>
    <p:sldId id="344" r:id="rId126"/>
    <p:sldId id="303" r:id="rId127"/>
  </p:sldIdLst>
  <p:sldSz cx="9144000" cy="5143500" type="screen16x9"/>
  <p:notesSz cx="6858000" cy="9144000"/>
  <p:embeddedFontLst>
    <p:embeddedFont>
      <p:font typeface="方正幼线简体" panose="03000509000000000000" pitchFamily="65" charset="-122"/>
      <p:regular r:id="rId131"/>
    </p:embeddedFont>
    <p:embeddedFont>
      <p:font typeface="Century Gothic" panose="020B0502020202020204" pitchFamily="34" charset="0"/>
      <p:regular r:id="rId132"/>
      <p:bold r:id="rId133"/>
      <p:italic r:id="rId134"/>
      <p:boldItalic r:id="rId135"/>
    </p:embeddedFont>
    <p:embeddedFont>
      <p:font typeface="Calibri" panose="020F0502020204030204" charset="0"/>
      <p:regular r:id="rId136"/>
      <p:bold r:id="rId137"/>
      <p:italic r:id="rId138"/>
      <p:boldItalic r:id="rId139"/>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2D37"/>
    <a:srgbClr val="F44F56"/>
    <a:srgbClr val="00A7AA"/>
    <a:srgbClr val="0563B8"/>
    <a:srgbClr val="93AFCA"/>
    <a:srgbClr val="008B8E"/>
    <a:srgbClr val="1F9E23"/>
    <a:srgbClr val="394A57"/>
    <a:srgbClr val="28333C"/>
    <a:srgbClr val="697E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2017" autoAdjust="0"/>
    <p:restoredTop sz="76588" autoAdjust="0"/>
  </p:normalViewPr>
  <p:slideViewPr>
    <p:cSldViewPr>
      <p:cViewPr varScale="1">
        <p:scale>
          <a:sx n="76" d="100"/>
          <a:sy n="76" d="100"/>
        </p:scale>
        <p:origin x="780" y="84"/>
      </p:cViewPr>
      <p:guideLst>
        <p:guide pos="348"/>
        <p:guide pos="5440"/>
        <p:guide orient="horz" pos="3275"/>
      </p:guideLst>
    </p:cSldViewPr>
  </p:slideViewPr>
  <p:notesTextViewPr>
    <p:cViewPr>
      <p:scale>
        <a:sx n="1" d="1"/>
        <a:sy n="1" d="1"/>
      </p:scale>
      <p:origin x="0" y="0"/>
    </p:cViewPr>
  </p:notesTextViewPr>
  <p:sorterViewPr>
    <p:cViewPr>
      <p:scale>
        <a:sx n="150" d="100"/>
        <a:sy n="150" d="100"/>
      </p:scale>
      <p:origin x="0" y="4332"/>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notesMaster" Target="notesMasters/notesMaster1.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9" Type="http://schemas.openxmlformats.org/officeDocument/2006/relationships/font" Target="fonts/font9.fntdata"/><Relationship Id="rId138" Type="http://schemas.openxmlformats.org/officeDocument/2006/relationships/font" Target="fonts/font8.fntdata"/><Relationship Id="rId137" Type="http://schemas.openxmlformats.org/officeDocument/2006/relationships/font" Target="fonts/font7.fntdata"/><Relationship Id="rId136" Type="http://schemas.openxmlformats.org/officeDocument/2006/relationships/font" Target="fonts/font6.fntdata"/><Relationship Id="rId135" Type="http://schemas.openxmlformats.org/officeDocument/2006/relationships/font" Target="fonts/font5.fntdata"/><Relationship Id="rId134" Type="http://schemas.openxmlformats.org/officeDocument/2006/relationships/font" Target="fonts/font4.fntdata"/><Relationship Id="rId133" Type="http://schemas.openxmlformats.org/officeDocument/2006/relationships/font" Target="fonts/font3.fntdata"/><Relationship Id="rId132" Type="http://schemas.openxmlformats.org/officeDocument/2006/relationships/font" Target="fonts/font2.fntdata"/><Relationship Id="rId131" Type="http://schemas.openxmlformats.org/officeDocument/2006/relationships/font" Target="fonts/font1.fntdata"/><Relationship Id="rId130" Type="http://schemas.openxmlformats.org/officeDocument/2006/relationships/tableStyles" Target="tableStyles.xml"/><Relationship Id="rId13" Type="http://schemas.openxmlformats.org/officeDocument/2006/relationships/slide" Target="slides/slide10.xml"/><Relationship Id="rId129" Type="http://schemas.openxmlformats.org/officeDocument/2006/relationships/viewProps" Target="viewProps.xml"/><Relationship Id="rId128" Type="http://schemas.openxmlformats.org/officeDocument/2006/relationships/presProps" Target="presProps.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090BC7-7AEA-40B6-9098-844B7E94D8C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A5AB8C-E61D-4AD2-B431-99BDA595780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A5AB8C-E61D-4AD2-B431-99BDA595780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A5AB8C-E61D-4AD2-B431-99BDA595780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A5AB8C-E61D-4AD2-B431-99BDA595780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A5AB8C-E61D-4AD2-B431-99BDA595780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A5AB8C-E61D-4AD2-B431-99BDA595780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A5AB8C-E61D-4AD2-B431-99BDA595780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A5AB8C-E61D-4AD2-B431-99BDA595780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A5AB8C-E61D-4AD2-B431-99BDA595780C}"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A5AB8C-E61D-4AD2-B431-99BDA595780C}"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A5AB8C-E61D-4AD2-B431-99BDA595780C}"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A5AB8C-E61D-4AD2-B431-99BDA595780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A5AB8C-E61D-4AD2-B431-99BDA595780C}"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A5AB8C-E61D-4AD2-B431-99BDA595780C}"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A5AB8C-E61D-4AD2-B431-99BDA595780C}"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A5AB8C-E61D-4AD2-B431-99BDA595780C}"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A5AB8C-E61D-4AD2-B431-99BDA595780C}"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A5AB8C-E61D-4AD2-B431-99BDA595780C}"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A5AB8C-E61D-4AD2-B431-99BDA595780C}"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A5AB8C-E61D-4AD2-B431-99BDA595780C}"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A5AB8C-E61D-4AD2-B431-99BDA595780C}"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A5AB8C-E61D-4AD2-B431-99BDA595780C}"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A5AB8C-E61D-4AD2-B431-99BDA595780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A5AB8C-E61D-4AD2-B431-99BDA595780C}"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A5AB8C-E61D-4AD2-B431-99BDA595780C}"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A5AB8C-E61D-4AD2-B431-99BDA595780C}"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A5AB8C-E61D-4AD2-B431-99BDA595780C}"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A5AB8C-E61D-4AD2-B431-99BDA595780C}"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A5AB8C-E61D-4AD2-B431-99BDA595780C}"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A5AB8C-E61D-4AD2-B431-99BDA595780C}"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A5AB8C-E61D-4AD2-B431-99BDA595780C}"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A5AB8C-E61D-4AD2-B431-99BDA595780C}"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A5AB8C-E61D-4AD2-B431-99BDA595780C}"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A5AB8C-E61D-4AD2-B431-99BDA595780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A5AB8C-E61D-4AD2-B431-99BDA595780C}"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A5AB8C-E61D-4AD2-B431-99BDA595780C}"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A5AB8C-E61D-4AD2-B431-99BDA595780C}"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A5AB8C-E61D-4AD2-B431-99BDA595780C}"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A5AB8C-E61D-4AD2-B431-99BDA595780C}"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A5AB8C-E61D-4AD2-B431-99BDA595780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A5AB8C-E61D-4AD2-B431-99BDA595780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A5AB8C-E61D-4AD2-B431-99BDA595780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A5AB8C-E61D-4AD2-B431-99BDA595780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A5AB8C-E61D-4AD2-B431-99BDA595780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A5AB8C-E61D-4AD2-B431-99BDA595780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0" y="0"/>
            <a:ext cx="9144000" cy="5143500"/>
          </a:xfrm>
          <a:prstGeom prst="rect">
            <a:avLst/>
          </a:prstGeom>
          <a:solidFill>
            <a:schemeClr val="bg1">
              <a:lumMod val="85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userDrawn="1"/>
        </p:nvGrpSpPr>
        <p:grpSpPr>
          <a:xfrm>
            <a:off x="503547" y="492037"/>
            <a:ext cx="325753" cy="45720"/>
            <a:chOff x="486593" y="492037"/>
            <a:chExt cx="325753" cy="45720"/>
          </a:xfrm>
        </p:grpSpPr>
        <p:sp>
          <p:nvSpPr>
            <p:cNvPr id="9" name="椭圆 8"/>
            <p:cNvSpPr/>
            <p:nvPr/>
          </p:nvSpPr>
          <p:spPr>
            <a:xfrm>
              <a:off x="486593" y="492037"/>
              <a:ext cx="45720" cy="4572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79937" y="492037"/>
              <a:ext cx="45720" cy="4572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73281" y="492037"/>
              <a:ext cx="45720" cy="4572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66626" y="492037"/>
              <a:ext cx="45720" cy="4572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C8470A5-F3AE-4070-B14D-EE2BD75D746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094843-CA14-4A61-ACDA-9737E9EBD0B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C8470A5-F3AE-4070-B14D-EE2BD75D746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094843-CA14-4A61-ACDA-9737E9EBD0B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C8470A5-F3AE-4070-B14D-EE2BD75D746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094843-CA14-4A61-ACDA-9737E9EBD0B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7" name="矩形 6"/>
          <p:cNvSpPr/>
          <p:nvPr userDrawn="1"/>
        </p:nvSpPr>
        <p:spPr>
          <a:xfrm>
            <a:off x="0" y="0"/>
            <a:ext cx="9144000" cy="5143500"/>
          </a:xfrm>
          <a:prstGeom prst="rect">
            <a:avLst/>
          </a:prstGeom>
          <a:solidFill>
            <a:schemeClr val="bg1">
              <a:lumMod val="85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C8470A5-F3AE-4070-B14D-EE2BD75D746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094843-CA14-4A61-ACDA-9737E9EBD0B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rgbClr val="1C2D37"/>
        </a:solidFill>
        <a:effectLst/>
      </p:bgPr>
    </p:bg>
    <p:spTree>
      <p:nvGrpSpPr>
        <p:cNvPr id="1" name=""/>
        <p:cNvGrpSpPr/>
        <p:nvPr/>
      </p:nvGrpSpPr>
      <p:grpSpPr>
        <a:xfrm>
          <a:off x="0" y="0"/>
          <a:ext cx="0" cy="0"/>
          <a:chOff x="0" y="0"/>
          <a:chExt cx="0" cy="0"/>
        </a:xfrm>
      </p:grpSpPr>
      <p:grpSp>
        <p:nvGrpSpPr>
          <p:cNvPr id="7" name="组合 6"/>
          <p:cNvGrpSpPr/>
          <p:nvPr userDrawn="1"/>
        </p:nvGrpSpPr>
        <p:grpSpPr>
          <a:xfrm>
            <a:off x="4423955" y="527205"/>
            <a:ext cx="2184927" cy="2639027"/>
            <a:chOff x="5181710" y="1214962"/>
            <a:chExt cx="2184927" cy="2639027"/>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81710" y="1703610"/>
              <a:ext cx="2184927" cy="2150379"/>
            </a:xfrm>
            <a:prstGeom prst="rect">
              <a:avLst/>
            </a:prstGeom>
            <a:blipFill>
              <a:blip r:embed="rId3"/>
              <a:srcRect/>
              <a:stretch>
                <a:fillRect t="-1" b="-4544"/>
              </a:stretch>
            </a:blipFill>
            <a:ln>
              <a:solidFill>
                <a:schemeClr val="bg1">
                  <a:lumMod val="85000"/>
                </a:schemeClr>
              </a:solidFill>
            </a:ln>
            <a:effectLst>
              <a:outerShdw blurRad="63500" sx="102000" sy="102000" algn="ctr" rotWithShape="0">
                <a:prstClr val="black">
                  <a:alpha val="40000"/>
                </a:prstClr>
              </a:outerShdw>
            </a:effectLst>
          </p:spPr>
        </p:pic>
        <p:sp>
          <p:nvSpPr>
            <p:cNvPr id="9" name="矩形 8"/>
            <p:cNvSpPr/>
            <p:nvPr/>
          </p:nvSpPr>
          <p:spPr>
            <a:xfrm>
              <a:off x="5951008" y="1214962"/>
              <a:ext cx="646331" cy="369332"/>
            </a:xfrm>
            <a:prstGeom prst="rect">
              <a:avLst/>
            </a:prstGeom>
          </p:spPr>
          <p:txBody>
            <a:bodyPr wrap="none">
              <a:spAutoFit/>
            </a:bodyPr>
            <a:lstStyle/>
            <a:p>
              <a:pPr defTabSz="1285240">
                <a:defRPr/>
              </a:pPr>
              <a:r>
                <a:rPr lang="zh-CN" altLang="en-US" sz="1800" dirty="0">
                  <a:solidFill>
                    <a:schemeClr val="bg1"/>
                  </a:solidFill>
                  <a:latin typeface="方正幼线简体" panose="03000509000000000000" pitchFamily="65" charset="-122"/>
                  <a:ea typeface="方正幼线简体" panose="03000509000000000000" pitchFamily="65" charset="-122"/>
                </a:rPr>
                <a:t>微博</a:t>
              </a:r>
              <a:endParaRPr lang="zh-CN" altLang="en-US" sz="1800" dirty="0">
                <a:solidFill>
                  <a:schemeClr val="bg1"/>
                </a:solidFill>
                <a:latin typeface="方正幼线简体" panose="03000509000000000000" pitchFamily="65" charset="-122"/>
                <a:ea typeface="方正幼线简体" panose="03000509000000000000" pitchFamily="65" charset="-122"/>
              </a:endParaRPr>
            </a:p>
          </p:txBody>
        </p:sp>
      </p:grpSp>
      <p:grpSp>
        <p:nvGrpSpPr>
          <p:cNvPr id="10" name="组合 9"/>
          <p:cNvGrpSpPr/>
          <p:nvPr userDrawn="1"/>
        </p:nvGrpSpPr>
        <p:grpSpPr>
          <a:xfrm>
            <a:off x="1824876" y="527205"/>
            <a:ext cx="2150381" cy="2639027"/>
            <a:chOff x="2182176" y="1214962"/>
            <a:chExt cx="2150381" cy="2639027"/>
          </a:xfrm>
        </p:grpSpPr>
        <p:pic>
          <p:nvPicPr>
            <p:cNvPr id="11" name="图片 10"/>
            <p:cNvPicPr>
              <a:picLocks noChangeAspect="1"/>
            </p:cNvPicPr>
            <p:nvPr/>
          </p:nvPicPr>
          <p:blipFill rotWithShape="1">
            <a:blip r:embed="rId4" cstate="print">
              <a:extLst>
                <a:ext uri="{28A0092B-C50C-407E-A947-70E740481C1C}">
                  <a14:useLocalDpi xmlns:a14="http://schemas.microsoft.com/office/drawing/2010/main" val="0"/>
                </a:ext>
              </a:extLst>
            </a:blip>
            <a:srcRect l="3786" t="3786" r="3786" b="3786"/>
            <a:stretch>
              <a:fillRect/>
            </a:stretch>
          </p:blipFill>
          <p:spPr>
            <a:xfrm>
              <a:off x="2182176" y="1703610"/>
              <a:ext cx="2150381" cy="2150379"/>
            </a:xfrm>
            <a:prstGeom prst="rect">
              <a:avLst/>
            </a:prstGeom>
            <a:blipFill>
              <a:blip r:embed="rId3"/>
              <a:srcRect/>
              <a:stretch>
                <a:fillRect t="-1" b="-4544"/>
              </a:stretch>
            </a:blipFill>
            <a:ln>
              <a:solidFill>
                <a:schemeClr val="bg1">
                  <a:lumMod val="85000"/>
                </a:schemeClr>
              </a:solidFill>
            </a:ln>
            <a:effectLst>
              <a:outerShdw blurRad="63500" sx="102000" sy="102000" algn="ctr" rotWithShape="0">
                <a:prstClr val="black">
                  <a:alpha val="40000"/>
                </a:prstClr>
              </a:outerShdw>
            </a:effectLst>
          </p:spPr>
        </p:pic>
        <p:sp>
          <p:nvSpPr>
            <p:cNvPr id="12" name="矩形 11"/>
            <p:cNvSpPr/>
            <p:nvPr/>
          </p:nvSpPr>
          <p:spPr>
            <a:xfrm>
              <a:off x="2934201" y="1214962"/>
              <a:ext cx="646331" cy="369332"/>
            </a:xfrm>
            <a:prstGeom prst="rect">
              <a:avLst/>
            </a:prstGeom>
          </p:spPr>
          <p:txBody>
            <a:bodyPr wrap="none">
              <a:spAutoFit/>
            </a:bodyPr>
            <a:lstStyle/>
            <a:p>
              <a:pPr defTabSz="1285240">
                <a:defRPr/>
              </a:pPr>
              <a:r>
                <a:rPr lang="zh-CN" altLang="en-US" sz="1800" dirty="0">
                  <a:solidFill>
                    <a:schemeClr val="bg1"/>
                  </a:solidFill>
                  <a:latin typeface="方正幼线简体" panose="03000509000000000000" pitchFamily="65" charset="-122"/>
                  <a:ea typeface="方正幼线简体" panose="03000509000000000000" pitchFamily="65" charset="-122"/>
                </a:rPr>
                <a:t>微信</a:t>
              </a:r>
              <a:endParaRPr lang="zh-CN" altLang="en-US" sz="1800" dirty="0">
                <a:solidFill>
                  <a:schemeClr val="bg1"/>
                </a:solidFill>
                <a:latin typeface="方正幼线简体" panose="03000509000000000000" pitchFamily="65" charset="-122"/>
                <a:ea typeface="方正幼线简体" panose="03000509000000000000" pitchFamily="65" charset="-122"/>
              </a:endParaRPr>
            </a:p>
          </p:txBody>
        </p:sp>
        <p:sp>
          <p:nvSpPr>
            <p:cNvPr id="13" name="椭圆 12"/>
            <p:cNvSpPr/>
            <p:nvPr/>
          </p:nvSpPr>
          <p:spPr>
            <a:xfrm>
              <a:off x="2754393" y="3578430"/>
              <a:ext cx="1005947" cy="133548"/>
            </a:xfrm>
            <a:prstGeom prst="ellipse">
              <a:avLst/>
            </a:prstGeom>
            <a:gradFill flip="none" rotWithShape="1">
              <a:gsLst>
                <a:gs pos="0">
                  <a:schemeClr val="tx1">
                    <a:alpha val="28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grpSp>
      <p:grpSp>
        <p:nvGrpSpPr>
          <p:cNvPr id="14" name="组合 13"/>
          <p:cNvGrpSpPr/>
          <p:nvPr userDrawn="1"/>
        </p:nvGrpSpPr>
        <p:grpSpPr>
          <a:xfrm>
            <a:off x="2402175" y="3516504"/>
            <a:ext cx="4339650" cy="1234432"/>
            <a:chOff x="3059831" y="3516504"/>
            <a:chExt cx="4339650" cy="1234432"/>
          </a:xfrm>
        </p:grpSpPr>
        <p:sp>
          <p:nvSpPr>
            <p:cNvPr id="15" name="矩形 14"/>
            <p:cNvSpPr/>
            <p:nvPr/>
          </p:nvSpPr>
          <p:spPr>
            <a:xfrm>
              <a:off x="3059831" y="4104605"/>
              <a:ext cx="4339650" cy="646331"/>
            </a:xfrm>
            <a:prstGeom prst="rect">
              <a:avLst/>
            </a:prstGeom>
          </p:spPr>
          <p:txBody>
            <a:bodyPr wrap="none">
              <a:spAutoFit/>
            </a:bodyPr>
            <a:lstStyle/>
            <a:p>
              <a:pPr algn="ctr"/>
              <a:r>
                <a:rPr lang="zh-CN" altLang="en-US" sz="3600" dirty="0">
                  <a:solidFill>
                    <a:schemeClr val="bg1"/>
                  </a:solidFill>
                  <a:effectLst>
                    <a:outerShdw blurRad="38100" dist="38100" dir="2700000" algn="tl">
                      <a:srgbClr val="000000">
                        <a:alpha val="43137"/>
                      </a:srgbClr>
                    </a:outerShdw>
                  </a:effectLst>
                  <a:latin typeface="华康娃娃体W5(P)" panose="040B0500000000000000" pitchFamily="82" charset="-122"/>
                  <a:ea typeface="华康娃娃体W5(P)" panose="040B0500000000000000" pitchFamily="82" charset="-122"/>
                  <a:cs typeface="Arial" panose="020B0604020202020204" pitchFamily="34" charset="0"/>
                </a:rPr>
                <a:t>更多教程敬请期待</a:t>
              </a:r>
              <a:r>
                <a:rPr lang="en-US" altLang="zh-CN" sz="3600" dirty="0">
                  <a:solidFill>
                    <a:schemeClr val="bg1"/>
                  </a:solidFill>
                  <a:effectLst>
                    <a:outerShdw blurRad="38100" dist="38100" dir="2700000" algn="tl">
                      <a:srgbClr val="000000">
                        <a:alpha val="43137"/>
                      </a:srgbClr>
                    </a:outerShdw>
                  </a:effectLst>
                  <a:latin typeface="华康娃娃体W5(P)" panose="040B0500000000000000" pitchFamily="82" charset="-122"/>
                  <a:ea typeface="华康娃娃体W5(P)" panose="040B0500000000000000" pitchFamily="82" charset="-122"/>
                  <a:cs typeface="Arial" panose="020B0604020202020204" pitchFamily="34" charset="0"/>
                </a:rPr>
                <a:t>…</a:t>
              </a:r>
              <a:endParaRPr lang="zh-CN" altLang="en-US" sz="3600" dirty="0">
                <a:solidFill>
                  <a:schemeClr val="bg1"/>
                </a:solidFill>
                <a:effectLst>
                  <a:outerShdw blurRad="38100" dist="38100" dir="2700000" algn="tl">
                    <a:srgbClr val="000000">
                      <a:alpha val="43137"/>
                    </a:srgbClr>
                  </a:outerShdw>
                </a:effectLst>
                <a:latin typeface="华康娃娃体W5(P)" panose="040B0500000000000000" pitchFamily="82" charset="-122"/>
                <a:ea typeface="华康娃娃体W5(P)" panose="040B0500000000000000" pitchFamily="82" charset="-122"/>
                <a:cs typeface="Arial" panose="020B0604020202020204" pitchFamily="34" charset="0"/>
              </a:endParaRPr>
            </a:p>
          </p:txBody>
        </p:sp>
        <p:sp>
          <p:nvSpPr>
            <p:cNvPr id="16" name="矩形 15"/>
            <p:cNvSpPr/>
            <p:nvPr/>
          </p:nvSpPr>
          <p:spPr>
            <a:xfrm>
              <a:off x="3983162" y="3516504"/>
              <a:ext cx="2031325" cy="461665"/>
            </a:xfrm>
            <a:prstGeom prst="rect">
              <a:avLst/>
            </a:prstGeom>
          </p:spPr>
          <p:txBody>
            <a:bodyPr wrap="none">
              <a:spAutoFit/>
            </a:bodyPr>
            <a:lstStyle/>
            <a:p>
              <a:pPr algn="ctr"/>
              <a:r>
                <a:rPr lang="zh-CN" altLang="en-US" sz="2400" dirty="0">
                  <a:solidFill>
                    <a:schemeClr val="bg1"/>
                  </a:solidFill>
                  <a:effectLst>
                    <a:outerShdw blurRad="38100" dist="38100" dir="2700000" algn="tl">
                      <a:srgbClr val="000000">
                        <a:alpha val="43137"/>
                      </a:srgbClr>
                    </a:outerShdw>
                  </a:effectLst>
                  <a:latin typeface="华康娃娃体W5(P)" panose="040B0500000000000000" pitchFamily="82" charset="-122"/>
                  <a:ea typeface="华康娃娃体W5(P)" panose="040B0500000000000000" pitchFamily="82" charset="-122"/>
                  <a:cs typeface="Arial" panose="020B0604020202020204" pitchFamily="34" charset="0"/>
                </a:rPr>
                <a:t>小陆老师制作</a:t>
              </a:r>
              <a:endParaRPr lang="zh-CN" altLang="en-US" sz="2400" dirty="0">
                <a:solidFill>
                  <a:schemeClr val="bg1"/>
                </a:solidFill>
                <a:effectLst>
                  <a:outerShdw blurRad="38100" dist="38100" dir="2700000" algn="tl">
                    <a:srgbClr val="000000">
                      <a:alpha val="43137"/>
                    </a:srgbClr>
                  </a:outerShdw>
                </a:effectLst>
                <a:latin typeface="华康娃娃体W5(P)" panose="040B0500000000000000" pitchFamily="82" charset="-122"/>
                <a:ea typeface="华康娃娃体W5(P)" panose="040B0500000000000000" pitchFamily="82" charset="-122"/>
                <a:cs typeface="Arial" panose="020B0604020202020204" pitchFamily="34" charset="0"/>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AC8470A5-F3AE-4070-B14D-EE2BD75D746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094843-CA14-4A61-ACDA-9737E9EBD0B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AC8470A5-F3AE-4070-B14D-EE2BD75D746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7094843-CA14-4A61-ACDA-9737E9EBD0B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C8470A5-F3AE-4070-B14D-EE2BD75D746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094843-CA14-4A61-ACDA-9737E9EBD0B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C8470A5-F3AE-4070-B14D-EE2BD75D746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7094843-CA14-4A61-ACDA-9737E9EBD0B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C8470A5-F3AE-4070-B14D-EE2BD75D746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094843-CA14-4A61-ACDA-9737E9EBD0B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C8470A5-F3AE-4070-B14D-EE2BD75D7466}"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7094843-CA14-4A61-ACDA-9737E9EBD0B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png"/></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4.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5.png"/></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6.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7.png"/></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8.png"/></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9.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0.png"/></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2.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image" Target="../media/image8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4.png"/></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image" Target="../media/image85.png"/></Relationships>
</file>

<file path=ppt/slides/_rels/slide122.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1.xml"/><Relationship Id="rId2" Type="http://schemas.openxmlformats.org/officeDocument/2006/relationships/image" Target="../media/image87.png"/><Relationship Id="rId1" Type="http://schemas.openxmlformats.org/officeDocument/2006/relationships/image" Target="../media/image86.png"/></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1.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1.emf"/></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2.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4.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5.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7.png"/></Relationships>
</file>

<file path=ppt/slides/_rels/slide7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1.png"/><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7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46.png"/><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2.png"/></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8.png"/><Relationship Id="rId1" Type="http://schemas.openxmlformats.org/officeDocument/2006/relationships/image" Target="../media/image47.png"/></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0.png"/><Relationship Id="rId1" Type="http://schemas.openxmlformats.org/officeDocument/2006/relationships/image" Target="../media/image49.png"/></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2.png"/><Relationship Id="rId1" Type="http://schemas.openxmlformats.org/officeDocument/2006/relationships/image" Target="../media/image51.png"/></Relationships>
</file>

<file path=ppt/slides/_rels/slide7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6.png"/><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image" Target="../media/image53.png"/></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8.png"/><Relationship Id="rId1" Type="http://schemas.openxmlformats.org/officeDocument/2006/relationships/image" Target="../media/image57.png"/></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0.png"/><Relationship Id="rId1" Type="http://schemas.openxmlformats.org/officeDocument/2006/relationships/image" Target="../media/image59.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9.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2.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3.png"/></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4.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5.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7.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8.png"/></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9.png"/></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0.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1.png"/></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2.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grayscl/>
            <a:extLst>
              <a:ext uri="{28A0092B-C50C-407E-A947-70E740481C1C}">
                <a14:useLocalDpi xmlns:a14="http://schemas.microsoft.com/office/drawing/2010/main" val="0"/>
              </a:ext>
            </a:extLst>
          </a:blip>
          <a:srcRect l="3571" t="938" r="11093" b="13726"/>
          <a:stretch>
            <a:fillRect/>
          </a:stretch>
        </p:blipFill>
        <p:spPr>
          <a:xfrm flipH="1">
            <a:off x="-108520" y="-25400"/>
            <a:ext cx="9252520" cy="5169553"/>
          </a:xfrm>
          <a:prstGeom prst="rect">
            <a:avLst/>
          </a:prstGeom>
          <a:ln>
            <a:noFill/>
          </a:ln>
        </p:spPr>
      </p:pic>
      <p:sp>
        <p:nvSpPr>
          <p:cNvPr id="19" name="矩形 18"/>
          <p:cNvSpPr/>
          <p:nvPr/>
        </p:nvSpPr>
        <p:spPr>
          <a:xfrm>
            <a:off x="417352" y="1695453"/>
            <a:ext cx="1980029" cy="523220"/>
          </a:xfrm>
          <a:prstGeom prst="rect">
            <a:avLst/>
          </a:prstGeom>
        </p:spPr>
        <p:txBody>
          <a:bodyPr wrap="none">
            <a:spAutoFit/>
          </a:bodyPr>
          <a:lstStyle/>
          <a:p>
            <a:r>
              <a:rPr lang="zh-CN" altLang="en-US" sz="2800" dirty="0">
                <a:solidFill>
                  <a:srgbClr val="1F9E23"/>
                </a:solidFill>
                <a:latin typeface="Century Gothic" panose="020B0502020202020204" pitchFamily="34" charset="0"/>
                <a:cs typeface="Arial" panose="020B0604020202020204" pitchFamily="34" charset="0"/>
              </a:rPr>
              <a:t>数据库优化</a:t>
            </a:r>
            <a:endParaRPr lang="en-US" altLang="zh-CN" sz="2800" dirty="0">
              <a:solidFill>
                <a:schemeClr val="bg1"/>
              </a:solidFill>
              <a:latin typeface="Century Gothic" panose="020B0502020202020204" pitchFamily="34" charset="0"/>
              <a:cs typeface="Arial" panose="020B0604020202020204" pitchFamily="34" charset="0"/>
            </a:endParaRPr>
          </a:p>
        </p:txBody>
      </p:sp>
      <p:grpSp>
        <p:nvGrpSpPr>
          <p:cNvPr id="2" name="组合 1"/>
          <p:cNvGrpSpPr/>
          <p:nvPr/>
        </p:nvGrpSpPr>
        <p:grpSpPr>
          <a:xfrm>
            <a:off x="503238" y="0"/>
            <a:ext cx="1944526" cy="1563154"/>
            <a:chOff x="503238" y="0"/>
            <a:chExt cx="1944526" cy="1563154"/>
          </a:xfrm>
        </p:grpSpPr>
        <p:sp>
          <p:nvSpPr>
            <p:cNvPr id="5" name="矩形 4"/>
            <p:cNvSpPr/>
            <p:nvPr/>
          </p:nvSpPr>
          <p:spPr>
            <a:xfrm>
              <a:off x="503238" y="0"/>
              <a:ext cx="1944526" cy="1563154"/>
            </a:xfrm>
            <a:prstGeom prst="rect">
              <a:avLst/>
            </a:prstGeom>
            <a:solidFill>
              <a:srgbClr val="1F9E2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34378" y="339502"/>
              <a:ext cx="1319592" cy="707886"/>
            </a:xfrm>
            <a:prstGeom prst="rect">
              <a:avLst/>
            </a:prstGeom>
          </p:spPr>
          <p:txBody>
            <a:bodyPr wrap="none">
              <a:spAutoFit/>
            </a:bodyPr>
            <a:lstStyle/>
            <a:p>
              <a:r>
                <a:rPr lang="en-US" altLang="zh-CN" sz="4000" dirty="0">
                  <a:solidFill>
                    <a:schemeClr val="bg1"/>
                  </a:solidFill>
                  <a:latin typeface="Century Gothic" panose="020B0502020202020204" pitchFamily="34" charset="0"/>
                  <a:cs typeface="Arial" panose="020B0604020202020204" pitchFamily="34" charset="0"/>
                </a:rPr>
                <a:t>2017</a:t>
              </a:r>
              <a:endParaRPr lang="en-US" altLang="zh-CN" sz="4000" dirty="0">
                <a:solidFill>
                  <a:schemeClr val="bg1"/>
                </a:solidFill>
                <a:latin typeface="Century Gothic" panose="020B0502020202020204" pitchFamily="34" charset="0"/>
                <a:cs typeface="Arial" panose="020B0604020202020204" pitchFamily="34" charset="0"/>
              </a:endParaRPr>
            </a:p>
          </p:txBody>
        </p:sp>
        <p:sp>
          <p:nvSpPr>
            <p:cNvPr id="18" name="矩形 17"/>
            <p:cNvSpPr/>
            <p:nvPr/>
          </p:nvSpPr>
          <p:spPr>
            <a:xfrm>
              <a:off x="530370" y="973446"/>
              <a:ext cx="872355" cy="276999"/>
            </a:xfrm>
            <a:prstGeom prst="rect">
              <a:avLst/>
            </a:prstGeom>
          </p:spPr>
          <p:txBody>
            <a:bodyPr wrap="none">
              <a:spAutoFit/>
            </a:bodyPr>
            <a:lstStyle/>
            <a:p>
              <a:r>
                <a:rPr lang="en-US" altLang="zh-CN" sz="1200" dirty="0">
                  <a:solidFill>
                    <a:schemeClr val="bg1"/>
                  </a:solidFill>
                  <a:latin typeface="Century Gothic" panose="020B0502020202020204" pitchFamily="34" charset="0"/>
                  <a:cs typeface="Arial" panose="020B0604020202020204" pitchFamily="34" charset="0"/>
                </a:rPr>
                <a:t>CGB1703</a:t>
              </a:r>
              <a:endParaRPr lang="en-US" altLang="zh-CN" sz="1200" dirty="0">
                <a:solidFill>
                  <a:schemeClr val="bg1"/>
                </a:solidFill>
                <a:latin typeface="Century Gothic" panose="020B0502020202020204" pitchFamily="34" charset="0"/>
                <a:cs typeface="Arial" panose="020B0604020202020204" pitchFamily="34" charset="0"/>
              </a:endParaRPr>
            </a:p>
          </p:txBody>
        </p:sp>
        <p:grpSp>
          <p:nvGrpSpPr>
            <p:cNvPr id="20" name="组合 19"/>
            <p:cNvGrpSpPr/>
            <p:nvPr/>
          </p:nvGrpSpPr>
          <p:grpSpPr>
            <a:xfrm>
              <a:off x="1942829" y="509599"/>
              <a:ext cx="362725" cy="367692"/>
              <a:chOff x="9363075" y="4967288"/>
              <a:chExt cx="463551" cy="469900"/>
            </a:xfrm>
            <a:solidFill>
              <a:schemeClr val="bg1">
                <a:alpha val="48000"/>
              </a:schemeClr>
            </a:solidFill>
          </p:grpSpPr>
          <p:sp>
            <p:nvSpPr>
              <p:cNvPr id="21" name="Freeform 22"/>
              <p:cNvSpPr/>
              <p:nvPr/>
            </p:nvSpPr>
            <p:spPr bwMode="auto">
              <a:xfrm>
                <a:off x="9371013" y="5280025"/>
                <a:ext cx="158750" cy="150813"/>
              </a:xfrm>
              <a:custGeom>
                <a:avLst/>
                <a:gdLst>
                  <a:gd name="T0" fmla="*/ 14 w 100"/>
                  <a:gd name="T1" fmla="*/ 95 h 95"/>
                  <a:gd name="T2" fmla="*/ 0 w 100"/>
                  <a:gd name="T3" fmla="*/ 80 h 95"/>
                  <a:gd name="T4" fmla="*/ 85 w 100"/>
                  <a:gd name="T5" fmla="*/ 0 h 95"/>
                  <a:gd name="T6" fmla="*/ 100 w 100"/>
                  <a:gd name="T7" fmla="*/ 14 h 95"/>
                  <a:gd name="T8" fmla="*/ 14 w 100"/>
                  <a:gd name="T9" fmla="*/ 95 h 95"/>
                </a:gdLst>
                <a:ahLst/>
                <a:cxnLst>
                  <a:cxn ang="0">
                    <a:pos x="T0" y="T1"/>
                  </a:cxn>
                  <a:cxn ang="0">
                    <a:pos x="T2" y="T3"/>
                  </a:cxn>
                  <a:cxn ang="0">
                    <a:pos x="T4" y="T5"/>
                  </a:cxn>
                  <a:cxn ang="0">
                    <a:pos x="T6" y="T7"/>
                  </a:cxn>
                  <a:cxn ang="0">
                    <a:pos x="T8" y="T9"/>
                  </a:cxn>
                </a:cxnLst>
                <a:rect l="0" t="0" r="r" b="b"/>
                <a:pathLst>
                  <a:path w="100" h="95">
                    <a:moveTo>
                      <a:pt x="14" y="95"/>
                    </a:moveTo>
                    <a:lnTo>
                      <a:pt x="0" y="80"/>
                    </a:lnTo>
                    <a:lnTo>
                      <a:pt x="85" y="0"/>
                    </a:lnTo>
                    <a:lnTo>
                      <a:pt x="100" y="14"/>
                    </a:lnTo>
                    <a:lnTo>
                      <a:pt x="14" y="9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3"/>
              <p:cNvSpPr>
                <a:spLocks noEditPoints="1"/>
              </p:cNvSpPr>
              <p:nvPr/>
            </p:nvSpPr>
            <p:spPr bwMode="auto">
              <a:xfrm>
                <a:off x="9486900" y="5200650"/>
                <a:ext cx="120650" cy="120650"/>
              </a:xfrm>
              <a:custGeom>
                <a:avLst/>
                <a:gdLst>
                  <a:gd name="T0" fmla="*/ 16 w 32"/>
                  <a:gd name="T1" fmla="*/ 32 h 32"/>
                  <a:gd name="T2" fmla="*/ 0 w 32"/>
                  <a:gd name="T3" fmla="*/ 16 h 32"/>
                  <a:gd name="T4" fmla="*/ 16 w 32"/>
                  <a:gd name="T5" fmla="*/ 0 h 32"/>
                  <a:gd name="T6" fmla="*/ 32 w 32"/>
                  <a:gd name="T7" fmla="*/ 16 h 32"/>
                  <a:gd name="T8" fmla="*/ 16 w 32"/>
                  <a:gd name="T9" fmla="*/ 32 h 32"/>
                  <a:gd name="T10" fmla="*/ 16 w 32"/>
                  <a:gd name="T11" fmla="*/ 8 h 32"/>
                  <a:gd name="T12" fmla="*/ 8 w 32"/>
                  <a:gd name="T13" fmla="*/ 16 h 32"/>
                  <a:gd name="T14" fmla="*/ 16 w 32"/>
                  <a:gd name="T15" fmla="*/ 24 h 32"/>
                  <a:gd name="T16" fmla="*/ 24 w 32"/>
                  <a:gd name="T17" fmla="*/ 16 h 32"/>
                  <a:gd name="T18" fmla="*/ 16 w 32"/>
                  <a:gd name="T19"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2"/>
                    </a:moveTo>
                    <a:cubicBezTo>
                      <a:pt x="7" y="32"/>
                      <a:pt x="0" y="25"/>
                      <a:pt x="0" y="16"/>
                    </a:cubicBezTo>
                    <a:cubicBezTo>
                      <a:pt x="0" y="7"/>
                      <a:pt x="7" y="0"/>
                      <a:pt x="16" y="0"/>
                    </a:cubicBezTo>
                    <a:cubicBezTo>
                      <a:pt x="25" y="0"/>
                      <a:pt x="32" y="7"/>
                      <a:pt x="32" y="16"/>
                    </a:cubicBezTo>
                    <a:cubicBezTo>
                      <a:pt x="32" y="25"/>
                      <a:pt x="25" y="32"/>
                      <a:pt x="16" y="32"/>
                    </a:cubicBezTo>
                    <a:moveTo>
                      <a:pt x="16" y="8"/>
                    </a:moveTo>
                    <a:cubicBezTo>
                      <a:pt x="12" y="8"/>
                      <a:pt x="8" y="12"/>
                      <a:pt x="8" y="16"/>
                    </a:cubicBezTo>
                    <a:cubicBezTo>
                      <a:pt x="8" y="20"/>
                      <a:pt x="12" y="24"/>
                      <a:pt x="16" y="24"/>
                    </a:cubicBezTo>
                    <a:cubicBezTo>
                      <a:pt x="20" y="24"/>
                      <a:pt x="24" y="20"/>
                      <a:pt x="24" y="16"/>
                    </a:cubicBezTo>
                    <a:cubicBezTo>
                      <a:pt x="24" y="12"/>
                      <a:pt x="20" y="8"/>
                      <a:pt x="16"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4"/>
              <p:cNvSpPr>
                <a:spLocks noEditPoints="1"/>
              </p:cNvSpPr>
              <p:nvPr/>
            </p:nvSpPr>
            <p:spPr bwMode="auto">
              <a:xfrm>
                <a:off x="9577388" y="4967288"/>
                <a:ext cx="249238" cy="249238"/>
              </a:xfrm>
              <a:custGeom>
                <a:avLst/>
                <a:gdLst>
                  <a:gd name="T0" fmla="*/ 32 w 66"/>
                  <a:gd name="T1" fmla="*/ 66 h 66"/>
                  <a:gd name="T2" fmla="*/ 9 w 66"/>
                  <a:gd name="T3" fmla="*/ 57 h 66"/>
                  <a:gd name="T4" fmla="*/ 0 w 66"/>
                  <a:gd name="T5" fmla="*/ 34 h 66"/>
                  <a:gd name="T6" fmla="*/ 9 w 66"/>
                  <a:gd name="T7" fmla="*/ 11 h 66"/>
                  <a:gd name="T8" fmla="*/ 20 w 66"/>
                  <a:gd name="T9" fmla="*/ 0 h 66"/>
                  <a:gd name="T10" fmla="*/ 66 w 66"/>
                  <a:gd name="T11" fmla="*/ 46 h 66"/>
                  <a:gd name="T12" fmla="*/ 55 w 66"/>
                  <a:gd name="T13" fmla="*/ 57 h 66"/>
                  <a:gd name="T14" fmla="*/ 32 w 66"/>
                  <a:gd name="T15" fmla="*/ 66 h 66"/>
                  <a:gd name="T16" fmla="*/ 20 w 66"/>
                  <a:gd name="T17" fmla="*/ 12 h 66"/>
                  <a:gd name="T18" fmla="*/ 15 w 66"/>
                  <a:gd name="T19" fmla="*/ 17 h 66"/>
                  <a:gd name="T20" fmla="*/ 8 w 66"/>
                  <a:gd name="T21" fmla="*/ 34 h 66"/>
                  <a:gd name="T22" fmla="*/ 15 w 66"/>
                  <a:gd name="T23" fmla="*/ 51 h 66"/>
                  <a:gd name="T24" fmla="*/ 32 w 66"/>
                  <a:gd name="T25" fmla="*/ 58 h 66"/>
                  <a:gd name="T26" fmla="*/ 49 w 66"/>
                  <a:gd name="T27" fmla="*/ 51 h 66"/>
                  <a:gd name="T28" fmla="*/ 54 w 66"/>
                  <a:gd name="T29" fmla="*/ 46 h 66"/>
                  <a:gd name="T30" fmla="*/ 20 w 66"/>
                  <a:gd name="T31" fmla="*/ 1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66">
                    <a:moveTo>
                      <a:pt x="32" y="66"/>
                    </a:moveTo>
                    <a:cubicBezTo>
                      <a:pt x="23" y="66"/>
                      <a:pt x="15" y="63"/>
                      <a:pt x="9" y="57"/>
                    </a:cubicBezTo>
                    <a:cubicBezTo>
                      <a:pt x="3" y="51"/>
                      <a:pt x="0" y="43"/>
                      <a:pt x="0" y="34"/>
                    </a:cubicBezTo>
                    <a:cubicBezTo>
                      <a:pt x="0" y="25"/>
                      <a:pt x="3" y="17"/>
                      <a:pt x="9" y="11"/>
                    </a:cubicBezTo>
                    <a:cubicBezTo>
                      <a:pt x="20" y="0"/>
                      <a:pt x="20" y="0"/>
                      <a:pt x="20" y="0"/>
                    </a:cubicBezTo>
                    <a:cubicBezTo>
                      <a:pt x="66" y="46"/>
                      <a:pt x="66" y="46"/>
                      <a:pt x="66" y="46"/>
                    </a:cubicBezTo>
                    <a:cubicBezTo>
                      <a:pt x="55" y="57"/>
                      <a:pt x="55" y="57"/>
                      <a:pt x="55" y="57"/>
                    </a:cubicBezTo>
                    <a:cubicBezTo>
                      <a:pt x="49" y="63"/>
                      <a:pt x="41" y="66"/>
                      <a:pt x="32" y="66"/>
                    </a:cubicBezTo>
                    <a:moveTo>
                      <a:pt x="20" y="12"/>
                    </a:moveTo>
                    <a:cubicBezTo>
                      <a:pt x="15" y="17"/>
                      <a:pt x="15" y="17"/>
                      <a:pt x="15" y="17"/>
                    </a:cubicBezTo>
                    <a:cubicBezTo>
                      <a:pt x="10" y="22"/>
                      <a:pt x="8" y="28"/>
                      <a:pt x="8" y="34"/>
                    </a:cubicBezTo>
                    <a:cubicBezTo>
                      <a:pt x="8" y="40"/>
                      <a:pt x="10" y="46"/>
                      <a:pt x="15" y="51"/>
                    </a:cubicBezTo>
                    <a:cubicBezTo>
                      <a:pt x="20" y="56"/>
                      <a:pt x="26" y="58"/>
                      <a:pt x="32" y="58"/>
                    </a:cubicBezTo>
                    <a:cubicBezTo>
                      <a:pt x="38" y="58"/>
                      <a:pt x="44" y="56"/>
                      <a:pt x="49" y="51"/>
                    </a:cubicBezTo>
                    <a:cubicBezTo>
                      <a:pt x="54" y="46"/>
                      <a:pt x="54" y="46"/>
                      <a:pt x="54" y="46"/>
                    </a:cubicBezTo>
                    <a:lnTo>
                      <a:pt x="2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5"/>
              <p:cNvSpPr/>
              <p:nvPr/>
            </p:nvSpPr>
            <p:spPr bwMode="auto">
              <a:xfrm>
                <a:off x="9363075" y="5065713"/>
                <a:ext cx="365125" cy="371475"/>
              </a:xfrm>
              <a:custGeom>
                <a:avLst/>
                <a:gdLst>
                  <a:gd name="T0" fmla="*/ 0 w 230"/>
                  <a:gd name="T1" fmla="*/ 234 h 234"/>
                  <a:gd name="T2" fmla="*/ 22 w 230"/>
                  <a:gd name="T3" fmla="*/ 49 h 234"/>
                  <a:gd name="T4" fmla="*/ 112 w 230"/>
                  <a:gd name="T5" fmla="*/ 0 h 234"/>
                  <a:gd name="T6" fmla="*/ 121 w 230"/>
                  <a:gd name="T7" fmla="*/ 16 h 234"/>
                  <a:gd name="T8" fmla="*/ 41 w 230"/>
                  <a:gd name="T9" fmla="*/ 61 h 234"/>
                  <a:gd name="T10" fmla="*/ 24 w 230"/>
                  <a:gd name="T11" fmla="*/ 211 h 234"/>
                  <a:gd name="T12" fmla="*/ 185 w 230"/>
                  <a:gd name="T13" fmla="*/ 180 h 234"/>
                  <a:gd name="T14" fmla="*/ 211 w 230"/>
                  <a:gd name="T15" fmla="*/ 111 h 234"/>
                  <a:gd name="T16" fmla="*/ 230 w 230"/>
                  <a:gd name="T17" fmla="*/ 116 h 234"/>
                  <a:gd name="T18" fmla="*/ 199 w 230"/>
                  <a:gd name="T19" fmla="*/ 199 h 234"/>
                  <a:gd name="T20" fmla="*/ 0 w 230"/>
                  <a:gd name="T21"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0" h="234">
                    <a:moveTo>
                      <a:pt x="0" y="234"/>
                    </a:moveTo>
                    <a:lnTo>
                      <a:pt x="22" y="49"/>
                    </a:lnTo>
                    <a:lnTo>
                      <a:pt x="112" y="0"/>
                    </a:lnTo>
                    <a:lnTo>
                      <a:pt x="121" y="16"/>
                    </a:lnTo>
                    <a:lnTo>
                      <a:pt x="41" y="61"/>
                    </a:lnTo>
                    <a:lnTo>
                      <a:pt x="24" y="211"/>
                    </a:lnTo>
                    <a:lnTo>
                      <a:pt x="185" y="180"/>
                    </a:lnTo>
                    <a:lnTo>
                      <a:pt x="211" y="111"/>
                    </a:lnTo>
                    <a:lnTo>
                      <a:pt x="230" y="116"/>
                    </a:lnTo>
                    <a:lnTo>
                      <a:pt x="199" y="199"/>
                    </a:lnTo>
                    <a:lnTo>
                      <a:pt x="0" y="2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25" name="矩形 24"/>
          <p:cNvSpPr/>
          <p:nvPr/>
        </p:nvSpPr>
        <p:spPr>
          <a:xfrm>
            <a:off x="417352" y="2196564"/>
            <a:ext cx="5468164" cy="307777"/>
          </a:xfrm>
          <a:prstGeom prst="rect">
            <a:avLst/>
          </a:prstGeom>
        </p:spPr>
        <p:txBody>
          <a:bodyPr wrap="none">
            <a:spAutoFit/>
          </a:bodyPr>
          <a:lstStyle/>
          <a:p>
            <a:r>
              <a:rPr lang="zh-CN" altLang="en-US" sz="1400" dirty="0">
                <a:solidFill>
                  <a:schemeClr val="bg1"/>
                </a:solidFill>
                <a:latin typeface="Century Gothic" panose="020B0502020202020204" pitchFamily="34" charset="0"/>
                <a:cs typeface="Arial" panose="020B0604020202020204" pitchFamily="34" charset="0"/>
              </a:rPr>
              <a:t>小组成员</a:t>
            </a:r>
            <a:r>
              <a:rPr lang="en-US" altLang="zh-CN" sz="1400" dirty="0">
                <a:solidFill>
                  <a:schemeClr val="bg1"/>
                </a:solidFill>
                <a:latin typeface="Century Gothic" panose="020B0502020202020204" pitchFamily="34" charset="0"/>
                <a:cs typeface="Arial" panose="020B0604020202020204" pitchFamily="34" charset="0"/>
              </a:rPr>
              <a:t>:</a:t>
            </a:r>
            <a:r>
              <a:rPr lang="zh-CN" altLang="en-US" sz="1400" dirty="0">
                <a:solidFill>
                  <a:schemeClr val="bg1"/>
                </a:solidFill>
                <a:latin typeface="Century Gothic" panose="020B0502020202020204" pitchFamily="34" charset="0"/>
                <a:cs typeface="Arial" panose="020B0604020202020204" pitchFamily="34" charset="0"/>
              </a:rPr>
              <a:t>朱泽  谢裕力  李梦晓  梁丰  罗北汉   石佳  丁凌风  皮雪峰</a:t>
            </a:r>
            <a:endParaRPr lang="en-US" altLang="zh-CN" sz="1400" dirty="0">
              <a:solidFill>
                <a:schemeClr val="bg1"/>
              </a:solidFill>
              <a:latin typeface="Century Gothic" panose="020B0502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55" presetClass="entr" presetSubtype="0" fill="hold" grpId="0" nodeType="withEffect">
                                  <p:stCondLst>
                                    <p:cond delay="500"/>
                                  </p:stCondLst>
                                  <p:iterate type="lt">
                                    <p:tmPct val="10000"/>
                                  </p:iterate>
                                  <p:childTnLst>
                                    <p:set>
                                      <p:cBhvr>
                                        <p:cTn id="10" dur="1" fill="hold">
                                          <p:stCondLst>
                                            <p:cond delay="0"/>
                                          </p:stCondLst>
                                        </p:cTn>
                                        <p:tgtEl>
                                          <p:spTgt spid="19"/>
                                        </p:tgtEl>
                                        <p:attrNameLst>
                                          <p:attrName>style.visibility</p:attrName>
                                        </p:attrNameLst>
                                      </p:cBhvr>
                                      <p:to>
                                        <p:strVal val="visible"/>
                                      </p:to>
                                    </p:set>
                                    <p:anim calcmode="lin" valueType="num">
                                      <p:cBhvr>
                                        <p:cTn id="11" dur="500" fill="hold"/>
                                        <p:tgtEl>
                                          <p:spTgt spid="19"/>
                                        </p:tgtEl>
                                        <p:attrNameLst>
                                          <p:attrName>ppt_w</p:attrName>
                                        </p:attrNameLst>
                                      </p:cBhvr>
                                      <p:tavLst>
                                        <p:tav tm="0">
                                          <p:val>
                                            <p:strVal val="#ppt_w*0.70"/>
                                          </p:val>
                                        </p:tav>
                                        <p:tav tm="100000">
                                          <p:val>
                                            <p:strVal val="#ppt_w"/>
                                          </p:val>
                                        </p:tav>
                                      </p:tavLst>
                                    </p:anim>
                                    <p:anim calcmode="lin" valueType="num">
                                      <p:cBhvr>
                                        <p:cTn id="12" dur="500" fill="hold"/>
                                        <p:tgtEl>
                                          <p:spTgt spid="19"/>
                                        </p:tgtEl>
                                        <p:attrNameLst>
                                          <p:attrName>ppt_h</p:attrName>
                                        </p:attrNameLst>
                                      </p:cBhvr>
                                      <p:tavLst>
                                        <p:tav tm="0">
                                          <p:val>
                                            <p:strVal val="#ppt_h"/>
                                          </p:val>
                                        </p:tav>
                                        <p:tav tm="100000">
                                          <p:val>
                                            <p:strVal val="#ppt_h"/>
                                          </p:val>
                                        </p:tav>
                                      </p:tavLst>
                                    </p:anim>
                                    <p:animEffect transition="in" filter="fade">
                                      <p:cBhvr>
                                        <p:cTn id="13" dur="500"/>
                                        <p:tgtEl>
                                          <p:spTgt spid="19"/>
                                        </p:tgtEl>
                                      </p:cBhvr>
                                    </p:animEffect>
                                  </p:childTnLst>
                                </p:cTn>
                              </p:par>
                              <p:par>
                                <p:cTn id="14" presetID="12" presetClass="entr" presetSubtype="2" fill="hold" grpId="0" nodeType="withEffect">
                                  <p:stCondLst>
                                    <p:cond delay="2000"/>
                                  </p:stCondLst>
                                  <p:childTnLst>
                                    <p:set>
                                      <p:cBhvr>
                                        <p:cTn id="15" dur="1" fill="hold">
                                          <p:stCondLst>
                                            <p:cond delay="0"/>
                                          </p:stCondLst>
                                        </p:cTn>
                                        <p:tgtEl>
                                          <p:spTgt spid="25"/>
                                        </p:tgtEl>
                                        <p:attrNameLst>
                                          <p:attrName>style.visibility</p:attrName>
                                        </p:attrNameLst>
                                      </p:cBhvr>
                                      <p:to>
                                        <p:strVal val="visible"/>
                                      </p:to>
                                    </p:set>
                                    <p:anim calcmode="lin" valueType="num">
                                      <p:cBhvr additive="base">
                                        <p:cTn id="16" dur="500"/>
                                        <p:tgtEl>
                                          <p:spTgt spid="25"/>
                                        </p:tgtEl>
                                        <p:attrNameLst>
                                          <p:attrName>ppt_x</p:attrName>
                                        </p:attrNameLst>
                                      </p:cBhvr>
                                      <p:tavLst>
                                        <p:tav tm="0">
                                          <p:val>
                                            <p:strVal val="#ppt_x+#ppt_w*1.125000"/>
                                          </p:val>
                                        </p:tav>
                                        <p:tav tm="100000">
                                          <p:val>
                                            <p:strVal val="#ppt_x"/>
                                          </p:val>
                                        </p:tav>
                                      </p:tavLst>
                                    </p:anim>
                                    <p:animEffect transition="in" filter="wipe(left)">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2490" y="524010"/>
            <a:ext cx="1415772" cy="461665"/>
          </a:xfrm>
          <a:prstGeom prst="rect">
            <a:avLst/>
          </a:prstGeom>
        </p:spPr>
        <p:txBody>
          <a:bodyPr wrap="none">
            <a:spAutoFit/>
          </a:bodyPr>
          <a:lstStyle/>
          <a:p>
            <a:r>
              <a:rPr lang="zh-CN" altLang="en-US" sz="2400" dirty="0">
                <a:solidFill>
                  <a:srgbClr val="1F9E23"/>
                </a:solidFill>
                <a:latin typeface="Century Gothic" panose="020B0502020202020204" pitchFamily="34" charset="0"/>
                <a:cs typeface="Arial" panose="020B0604020202020204" pitchFamily="34" charset="0"/>
              </a:rPr>
              <a:t>测试结果</a:t>
            </a:r>
            <a:endParaRPr lang="en-US" altLang="zh-CN" sz="2400" dirty="0">
              <a:solidFill>
                <a:srgbClr val="1F9E23"/>
              </a:solidFill>
              <a:latin typeface="Century Gothic" panose="020B0502020202020204" pitchFamily="34" charset="0"/>
              <a:cs typeface="Arial" panose="020B0604020202020204" pitchFamily="34" charset="0"/>
            </a:endParaRPr>
          </a:p>
        </p:txBody>
      </p:sp>
      <p:grpSp>
        <p:nvGrpSpPr>
          <p:cNvPr id="4" name="组合 3"/>
          <p:cNvGrpSpPr/>
          <p:nvPr/>
        </p:nvGrpSpPr>
        <p:grpSpPr>
          <a:xfrm>
            <a:off x="8892480" y="411510"/>
            <a:ext cx="251520" cy="661800"/>
            <a:chOff x="8892480" y="411510"/>
            <a:chExt cx="251520" cy="661800"/>
          </a:xfrm>
        </p:grpSpPr>
        <p:sp>
          <p:nvSpPr>
            <p:cNvPr id="5" name="矩形 4"/>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19"/>
            <p:cNvSpPr txBox="1"/>
            <p:nvPr/>
          </p:nvSpPr>
          <p:spPr>
            <a:xfrm rot="5400000">
              <a:off x="8688849" y="634418"/>
              <a:ext cx="658780" cy="215444"/>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07</a:t>
              </a:r>
              <a:endParaRPr lang="zh-CN" altLang="en-US" sz="800" dirty="0">
                <a:solidFill>
                  <a:schemeClr val="bg1"/>
                </a:solidFill>
                <a:latin typeface="Century Gothic" panose="020B0502020202020204" pitchFamily="34" charset="0"/>
              </a:endParaRPr>
            </a:p>
          </p:txBody>
        </p:sp>
        <p:grpSp>
          <p:nvGrpSpPr>
            <p:cNvPr id="7" name="组合 6"/>
            <p:cNvGrpSpPr/>
            <p:nvPr/>
          </p:nvGrpSpPr>
          <p:grpSpPr>
            <a:xfrm>
              <a:off x="8964240" y="818664"/>
              <a:ext cx="108000" cy="8629"/>
              <a:chOff x="8953171" y="847239"/>
              <a:chExt cx="130138" cy="8629"/>
            </a:xfrm>
          </p:grpSpPr>
          <p:cxnSp>
            <p:nvCxnSpPr>
              <p:cNvPr id="8" name="直接连接符 7"/>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4" name="组合 13"/>
          <p:cNvGrpSpPr/>
          <p:nvPr/>
        </p:nvGrpSpPr>
        <p:grpSpPr>
          <a:xfrm>
            <a:off x="5772150" y="1267075"/>
            <a:ext cx="2863850" cy="2275364"/>
            <a:chOff x="5772150" y="1267075"/>
            <a:chExt cx="2863850" cy="2275364"/>
          </a:xfrm>
        </p:grpSpPr>
        <p:sp>
          <p:nvSpPr>
            <p:cNvPr id="65" name="矩形 64"/>
            <p:cNvSpPr/>
            <p:nvPr/>
          </p:nvSpPr>
          <p:spPr>
            <a:xfrm>
              <a:off x="5777053" y="2588332"/>
              <a:ext cx="2858947" cy="954107"/>
            </a:xfrm>
            <a:prstGeom prst="rect">
              <a:avLst/>
            </a:prstGeom>
          </p:spPr>
          <p:txBody>
            <a:bodyPr wrap="square">
              <a:spAutoFit/>
            </a:bodyPr>
            <a:lstStyle/>
            <a:p>
              <a:r>
                <a:rPr lang="zh-CN" altLang="en-US" sz="1400" dirty="0">
                  <a:solidFill>
                    <a:schemeClr val="tx1">
                      <a:lumMod val="85000"/>
                      <a:lumOff val="15000"/>
                    </a:schemeClr>
                  </a:solidFill>
                  <a:latin typeface="Century Gothic" panose="020B0502020202020204" pitchFamily="34" charset="0"/>
                  <a:cs typeface="Arial" panose="020B0604020202020204" pitchFamily="34" charset="0"/>
                </a:rPr>
                <a:t>可以看到开始到结束一共用时</a:t>
              </a:r>
              <a:r>
                <a:rPr lang="en-US" altLang="zh-CN" sz="1400" dirty="0">
                  <a:solidFill>
                    <a:schemeClr val="tx1">
                      <a:lumMod val="85000"/>
                      <a:lumOff val="15000"/>
                    </a:schemeClr>
                  </a:solidFill>
                  <a:latin typeface="Century Gothic" panose="020B0502020202020204" pitchFamily="34" charset="0"/>
                  <a:cs typeface="Arial" panose="020B0604020202020204" pitchFamily="34" charset="0"/>
                </a:rPr>
                <a:t>1</a:t>
              </a:r>
              <a:r>
                <a:rPr lang="zh-CN" altLang="en-US" sz="1400" dirty="0">
                  <a:solidFill>
                    <a:schemeClr val="tx1">
                      <a:lumMod val="85000"/>
                      <a:lumOff val="15000"/>
                    </a:schemeClr>
                  </a:solidFill>
                  <a:latin typeface="Century Gothic" panose="020B0502020202020204" pitchFamily="34" charset="0"/>
                  <a:cs typeface="Arial" panose="020B0604020202020204" pitchFamily="34" charset="0"/>
                </a:rPr>
                <a:t>小时</a:t>
              </a:r>
              <a:r>
                <a:rPr lang="en-US" altLang="zh-CN" sz="1400" dirty="0">
                  <a:solidFill>
                    <a:schemeClr val="tx1">
                      <a:lumMod val="85000"/>
                      <a:lumOff val="15000"/>
                    </a:schemeClr>
                  </a:solidFill>
                  <a:latin typeface="Century Gothic" panose="020B0502020202020204" pitchFamily="34" charset="0"/>
                  <a:cs typeface="Arial" panose="020B0604020202020204" pitchFamily="34" charset="0"/>
                </a:rPr>
                <a:t>40</a:t>
              </a:r>
              <a:r>
                <a:rPr lang="zh-CN" altLang="en-US" sz="1400" dirty="0">
                  <a:solidFill>
                    <a:schemeClr val="tx1">
                      <a:lumMod val="85000"/>
                      <a:lumOff val="15000"/>
                    </a:schemeClr>
                  </a:solidFill>
                  <a:latin typeface="Century Gothic" panose="020B0502020202020204" pitchFamily="34" charset="0"/>
                  <a:cs typeface="Arial" panose="020B0604020202020204" pitchFamily="34" charset="0"/>
                </a:rPr>
                <a:t>分钟</a:t>
              </a:r>
              <a:endParaRPr lang="en-US" altLang="zh-CN" sz="1400" dirty="0">
                <a:solidFill>
                  <a:schemeClr val="tx1">
                    <a:lumMod val="85000"/>
                    <a:lumOff val="15000"/>
                  </a:schemeClr>
                </a:solidFill>
                <a:latin typeface="Century Gothic" panose="020B0502020202020204" pitchFamily="34" charset="0"/>
                <a:cs typeface="Arial" panose="020B0604020202020204" pitchFamily="34" charset="0"/>
              </a:endParaRPr>
            </a:p>
            <a:p>
              <a:r>
                <a:rPr lang="zh-CN" altLang="en-US" sz="1400" dirty="0">
                  <a:solidFill>
                    <a:schemeClr val="tx1">
                      <a:lumMod val="85000"/>
                      <a:lumOff val="15000"/>
                    </a:schemeClr>
                  </a:solidFill>
                  <a:latin typeface="Century Gothic" panose="020B0502020202020204" pitchFamily="34" charset="0"/>
                  <a:cs typeface="Arial" panose="020B0604020202020204" pitchFamily="34" charset="0"/>
                </a:rPr>
                <a:t>效率不佳</a:t>
              </a:r>
              <a:r>
                <a:rPr lang="en-US" altLang="zh-CN" sz="1400" dirty="0">
                  <a:solidFill>
                    <a:schemeClr val="tx1">
                      <a:lumMod val="85000"/>
                      <a:lumOff val="15000"/>
                    </a:schemeClr>
                  </a:solidFill>
                  <a:latin typeface="Century Gothic" panose="020B0502020202020204" pitchFamily="34" charset="0"/>
                  <a:cs typeface="Arial" panose="020B0604020202020204" pitchFamily="34" charset="0"/>
                </a:rPr>
                <a:t>,</a:t>
              </a:r>
              <a:r>
                <a:rPr lang="zh-CN" altLang="en-US" sz="1400" dirty="0">
                  <a:solidFill>
                    <a:schemeClr val="tx1">
                      <a:lumMod val="85000"/>
                      <a:lumOff val="15000"/>
                    </a:schemeClr>
                  </a:solidFill>
                  <a:latin typeface="Century Gothic" panose="020B0502020202020204" pitchFamily="34" charset="0"/>
                  <a:cs typeface="Arial" panose="020B0604020202020204" pitchFamily="34" charset="0"/>
                </a:rPr>
                <a:t>现把引擎设置为</a:t>
              </a:r>
              <a:r>
                <a:rPr lang="en-US" altLang="zh-CN" sz="1400" dirty="0" err="1">
                  <a:solidFill>
                    <a:schemeClr val="tx1">
                      <a:lumMod val="85000"/>
                      <a:lumOff val="15000"/>
                    </a:schemeClr>
                  </a:solidFill>
                  <a:latin typeface="Century Gothic" panose="020B0502020202020204" pitchFamily="34" charset="0"/>
                  <a:cs typeface="Arial" panose="020B0604020202020204" pitchFamily="34" charset="0"/>
                </a:rPr>
                <a:t>MyISAM</a:t>
              </a:r>
              <a:r>
                <a:rPr lang="zh-CN" altLang="en-US" sz="1400" dirty="0">
                  <a:solidFill>
                    <a:schemeClr val="tx1">
                      <a:lumMod val="85000"/>
                      <a:lumOff val="15000"/>
                    </a:schemeClr>
                  </a:solidFill>
                  <a:latin typeface="Century Gothic" panose="020B0502020202020204" pitchFamily="34" charset="0"/>
                  <a:cs typeface="Arial" panose="020B0604020202020204" pitchFamily="34" charset="0"/>
                </a:rPr>
                <a:t>存储引擎再次测试</a:t>
              </a:r>
              <a:endParaRPr lang="en-US" altLang="zh-CN" sz="1400" dirty="0">
                <a:solidFill>
                  <a:schemeClr val="tx1">
                    <a:lumMod val="85000"/>
                    <a:lumOff val="15000"/>
                  </a:schemeClr>
                </a:solidFill>
                <a:latin typeface="Century Gothic" panose="020B0502020202020204" pitchFamily="34" charset="0"/>
                <a:cs typeface="Arial" panose="020B0604020202020204" pitchFamily="34" charset="0"/>
              </a:endParaRPr>
            </a:p>
          </p:txBody>
        </p:sp>
        <p:sp>
          <p:nvSpPr>
            <p:cNvPr id="67" name="矩形 66"/>
            <p:cNvSpPr/>
            <p:nvPr/>
          </p:nvSpPr>
          <p:spPr>
            <a:xfrm>
              <a:off x="5772150" y="1549806"/>
              <a:ext cx="2134732" cy="307777"/>
            </a:xfrm>
            <a:prstGeom prst="rect">
              <a:avLst/>
            </a:prstGeom>
          </p:spPr>
          <p:txBody>
            <a:bodyPr wrap="square">
              <a:spAutoFit/>
            </a:bodyPr>
            <a:lstStyle/>
            <a:p>
              <a:r>
                <a:rPr lang="zh-CN" altLang="en-US" sz="1400" b="1" dirty="0">
                  <a:solidFill>
                    <a:srgbClr val="1F9E23"/>
                  </a:solidFill>
                  <a:latin typeface="Century Gothic" panose="020B0502020202020204" pitchFamily="34" charset="0"/>
                  <a:cs typeface="Arial" panose="020B0604020202020204" pitchFamily="34" charset="0"/>
                </a:rPr>
                <a:t>插入十万条数据</a:t>
              </a:r>
              <a:endParaRPr lang="en-US" altLang="zh-CN" sz="1400" b="1" dirty="0">
                <a:solidFill>
                  <a:srgbClr val="1F9E23"/>
                </a:solidFill>
                <a:latin typeface="Century Gothic" panose="020B0502020202020204" pitchFamily="34" charset="0"/>
                <a:cs typeface="Arial" panose="020B0604020202020204" pitchFamily="34" charset="0"/>
              </a:endParaRPr>
            </a:p>
          </p:txBody>
        </p:sp>
        <p:grpSp>
          <p:nvGrpSpPr>
            <p:cNvPr id="68" name="组合 67"/>
            <p:cNvGrpSpPr/>
            <p:nvPr/>
          </p:nvGrpSpPr>
          <p:grpSpPr>
            <a:xfrm>
              <a:off x="7039319" y="1267075"/>
              <a:ext cx="444155" cy="445677"/>
              <a:chOff x="13416445" y="3094038"/>
              <a:chExt cx="463550" cy="465138"/>
            </a:xfrm>
            <a:solidFill>
              <a:srgbClr val="394A57"/>
            </a:solidFill>
          </p:grpSpPr>
          <p:sp>
            <p:nvSpPr>
              <p:cNvPr id="69" name="Freeform 23"/>
              <p:cNvSpPr>
                <a:spLocks noEditPoints="1"/>
              </p:cNvSpPr>
              <p:nvPr/>
            </p:nvSpPr>
            <p:spPr bwMode="auto">
              <a:xfrm>
                <a:off x="13464070" y="3094038"/>
                <a:ext cx="415925" cy="417513"/>
              </a:xfrm>
              <a:custGeom>
                <a:avLst/>
                <a:gdLst>
                  <a:gd name="T0" fmla="*/ 102 w 262"/>
                  <a:gd name="T1" fmla="*/ 263 h 263"/>
                  <a:gd name="T2" fmla="*/ 0 w 262"/>
                  <a:gd name="T3" fmla="*/ 159 h 263"/>
                  <a:gd name="T4" fmla="*/ 203 w 262"/>
                  <a:gd name="T5" fmla="*/ 0 h 263"/>
                  <a:gd name="T6" fmla="*/ 262 w 262"/>
                  <a:gd name="T7" fmla="*/ 59 h 263"/>
                  <a:gd name="T8" fmla="*/ 102 w 262"/>
                  <a:gd name="T9" fmla="*/ 263 h 263"/>
                  <a:gd name="T10" fmla="*/ 29 w 262"/>
                  <a:gd name="T11" fmla="*/ 161 h 263"/>
                  <a:gd name="T12" fmla="*/ 100 w 262"/>
                  <a:gd name="T13" fmla="*/ 234 h 263"/>
                  <a:gd name="T14" fmla="*/ 237 w 262"/>
                  <a:gd name="T15" fmla="*/ 62 h 263"/>
                  <a:gd name="T16" fmla="*/ 201 w 262"/>
                  <a:gd name="T17" fmla="*/ 26 h 263"/>
                  <a:gd name="T18" fmla="*/ 29 w 262"/>
                  <a:gd name="T19" fmla="*/ 161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2" h="263">
                    <a:moveTo>
                      <a:pt x="102" y="263"/>
                    </a:moveTo>
                    <a:lnTo>
                      <a:pt x="0" y="159"/>
                    </a:lnTo>
                    <a:lnTo>
                      <a:pt x="203" y="0"/>
                    </a:lnTo>
                    <a:lnTo>
                      <a:pt x="262" y="59"/>
                    </a:lnTo>
                    <a:lnTo>
                      <a:pt x="102" y="263"/>
                    </a:lnTo>
                    <a:close/>
                    <a:moveTo>
                      <a:pt x="29" y="161"/>
                    </a:moveTo>
                    <a:lnTo>
                      <a:pt x="100" y="234"/>
                    </a:lnTo>
                    <a:lnTo>
                      <a:pt x="237" y="62"/>
                    </a:lnTo>
                    <a:lnTo>
                      <a:pt x="201" y="26"/>
                    </a:lnTo>
                    <a:lnTo>
                      <a:pt x="29" y="1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24"/>
              <p:cNvSpPr/>
              <p:nvPr/>
            </p:nvSpPr>
            <p:spPr bwMode="auto">
              <a:xfrm>
                <a:off x="13565670" y="3184525"/>
                <a:ext cx="220662" cy="179388"/>
              </a:xfrm>
              <a:custGeom>
                <a:avLst/>
                <a:gdLst>
                  <a:gd name="T0" fmla="*/ 12 w 139"/>
                  <a:gd name="T1" fmla="*/ 113 h 113"/>
                  <a:gd name="T2" fmla="*/ 0 w 139"/>
                  <a:gd name="T3" fmla="*/ 99 h 113"/>
                  <a:gd name="T4" fmla="*/ 128 w 139"/>
                  <a:gd name="T5" fmla="*/ 0 h 113"/>
                  <a:gd name="T6" fmla="*/ 139 w 139"/>
                  <a:gd name="T7" fmla="*/ 14 h 113"/>
                  <a:gd name="T8" fmla="*/ 12 w 139"/>
                  <a:gd name="T9" fmla="*/ 113 h 113"/>
                </a:gdLst>
                <a:ahLst/>
                <a:cxnLst>
                  <a:cxn ang="0">
                    <a:pos x="T0" y="T1"/>
                  </a:cxn>
                  <a:cxn ang="0">
                    <a:pos x="T2" y="T3"/>
                  </a:cxn>
                  <a:cxn ang="0">
                    <a:pos x="T4" y="T5"/>
                  </a:cxn>
                  <a:cxn ang="0">
                    <a:pos x="T6" y="T7"/>
                  </a:cxn>
                  <a:cxn ang="0">
                    <a:pos x="T8" y="T9"/>
                  </a:cxn>
                </a:cxnLst>
                <a:rect l="0" t="0" r="r" b="b"/>
                <a:pathLst>
                  <a:path w="139" h="113">
                    <a:moveTo>
                      <a:pt x="12" y="113"/>
                    </a:moveTo>
                    <a:lnTo>
                      <a:pt x="0" y="99"/>
                    </a:lnTo>
                    <a:lnTo>
                      <a:pt x="128" y="0"/>
                    </a:lnTo>
                    <a:lnTo>
                      <a:pt x="139" y="14"/>
                    </a:lnTo>
                    <a:lnTo>
                      <a:pt x="12"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25"/>
              <p:cNvSpPr/>
              <p:nvPr/>
            </p:nvSpPr>
            <p:spPr bwMode="auto">
              <a:xfrm>
                <a:off x="13427558" y="3387725"/>
                <a:ext cx="160337" cy="160338"/>
              </a:xfrm>
              <a:custGeom>
                <a:avLst/>
                <a:gdLst>
                  <a:gd name="T0" fmla="*/ 12 w 43"/>
                  <a:gd name="T1" fmla="*/ 43 h 43"/>
                  <a:gd name="T2" fmla="*/ 0 w 43"/>
                  <a:gd name="T3" fmla="*/ 31 h 43"/>
                  <a:gd name="T4" fmla="*/ 3 w 43"/>
                  <a:gd name="T5" fmla="*/ 29 h 43"/>
                  <a:gd name="T6" fmla="*/ 3 w 43"/>
                  <a:gd name="T7" fmla="*/ 12 h 43"/>
                  <a:gd name="T8" fmla="*/ 0 w 43"/>
                  <a:gd name="T9" fmla="*/ 9 h 43"/>
                  <a:gd name="T10" fmla="*/ 9 w 43"/>
                  <a:gd name="T11" fmla="*/ 0 h 43"/>
                  <a:gd name="T12" fmla="*/ 14 w 43"/>
                  <a:gd name="T13" fmla="*/ 6 h 43"/>
                  <a:gd name="T14" fmla="*/ 11 w 43"/>
                  <a:gd name="T15" fmla="*/ 9 h 43"/>
                  <a:gd name="T16" fmla="*/ 11 w 43"/>
                  <a:gd name="T17" fmla="*/ 31 h 43"/>
                  <a:gd name="T18" fmla="*/ 12 w 43"/>
                  <a:gd name="T19" fmla="*/ 32 h 43"/>
                  <a:gd name="T20" fmla="*/ 34 w 43"/>
                  <a:gd name="T21" fmla="*/ 32 h 43"/>
                  <a:gd name="T22" fmla="*/ 37 w 43"/>
                  <a:gd name="T23" fmla="*/ 29 h 43"/>
                  <a:gd name="T24" fmla="*/ 43 w 43"/>
                  <a:gd name="T25" fmla="*/ 34 h 43"/>
                  <a:gd name="T26" fmla="*/ 34 w 43"/>
                  <a:gd name="T27" fmla="*/ 43 h 43"/>
                  <a:gd name="T28" fmla="*/ 31 w 43"/>
                  <a:gd name="T29" fmla="*/ 40 h 43"/>
                  <a:gd name="T30" fmla="*/ 14 w 43"/>
                  <a:gd name="T31" fmla="*/ 40 h 43"/>
                  <a:gd name="T32" fmla="*/ 12 w 43"/>
                  <a:gd name="T33"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43">
                    <a:moveTo>
                      <a:pt x="12" y="43"/>
                    </a:moveTo>
                    <a:cubicBezTo>
                      <a:pt x="0" y="31"/>
                      <a:pt x="0" y="31"/>
                      <a:pt x="0" y="31"/>
                    </a:cubicBezTo>
                    <a:cubicBezTo>
                      <a:pt x="3" y="29"/>
                      <a:pt x="3" y="29"/>
                      <a:pt x="3" y="29"/>
                    </a:cubicBezTo>
                    <a:cubicBezTo>
                      <a:pt x="8" y="24"/>
                      <a:pt x="8" y="16"/>
                      <a:pt x="3" y="12"/>
                    </a:cubicBezTo>
                    <a:cubicBezTo>
                      <a:pt x="0" y="9"/>
                      <a:pt x="0" y="9"/>
                      <a:pt x="0" y="9"/>
                    </a:cubicBezTo>
                    <a:cubicBezTo>
                      <a:pt x="9" y="0"/>
                      <a:pt x="9" y="0"/>
                      <a:pt x="9" y="0"/>
                    </a:cubicBezTo>
                    <a:cubicBezTo>
                      <a:pt x="14" y="6"/>
                      <a:pt x="14" y="6"/>
                      <a:pt x="14" y="6"/>
                    </a:cubicBezTo>
                    <a:cubicBezTo>
                      <a:pt x="11" y="9"/>
                      <a:pt x="11" y="9"/>
                      <a:pt x="11" y="9"/>
                    </a:cubicBezTo>
                    <a:cubicBezTo>
                      <a:pt x="16" y="16"/>
                      <a:pt x="16" y="25"/>
                      <a:pt x="11" y="31"/>
                    </a:cubicBezTo>
                    <a:cubicBezTo>
                      <a:pt x="12" y="32"/>
                      <a:pt x="12" y="32"/>
                      <a:pt x="12" y="32"/>
                    </a:cubicBezTo>
                    <a:cubicBezTo>
                      <a:pt x="18" y="27"/>
                      <a:pt x="27" y="27"/>
                      <a:pt x="34" y="32"/>
                    </a:cubicBezTo>
                    <a:cubicBezTo>
                      <a:pt x="37" y="29"/>
                      <a:pt x="37" y="29"/>
                      <a:pt x="37" y="29"/>
                    </a:cubicBezTo>
                    <a:cubicBezTo>
                      <a:pt x="43" y="34"/>
                      <a:pt x="43" y="34"/>
                      <a:pt x="43" y="34"/>
                    </a:cubicBezTo>
                    <a:cubicBezTo>
                      <a:pt x="34" y="43"/>
                      <a:pt x="34" y="43"/>
                      <a:pt x="34" y="43"/>
                    </a:cubicBezTo>
                    <a:cubicBezTo>
                      <a:pt x="31" y="40"/>
                      <a:pt x="31" y="40"/>
                      <a:pt x="31" y="40"/>
                    </a:cubicBezTo>
                    <a:cubicBezTo>
                      <a:pt x="27" y="35"/>
                      <a:pt x="19" y="35"/>
                      <a:pt x="14" y="40"/>
                    </a:cubicBezTo>
                    <a:lnTo>
                      <a:pt x="12"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6"/>
              <p:cNvSpPr/>
              <p:nvPr/>
            </p:nvSpPr>
            <p:spPr bwMode="auto">
              <a:xfrm>
                <a:off x="13416445" y="3503613"/>
                <a:ext cx="55562" cy="55563"/>
              </a:xfrm>
              <a:custGeom>
                <a:avLst/>
                <a:gdLst>
                  <a:gd name="T0" fmla="*/ 14 w 35"/>
                  <a:gd name="T1" fmla="*/ 35 h 35"/>
                  <a:gd name="T2" fmla="*/ 0 w 35"/>
                  <a:gd name="T3" fmla="*/ 21 h 35"/>
                  <a:gd name="T4" fmla="*/ 21 w 35"/>
                  <a:gd name="T5" fmla="*/ 0 h 35"/>
                  <a:gd name="T6" fmla="*/ 35 w 35"/>
                  <a:gd name="T7" fmla="*/ 14 h 35"/>
                  <a:gd name="T8" fmla="*/ 14 w 35"/>
                  <a:gd name="T9" fmla="*/ 35 h 35"/>
                </a:gdLst>
                <a:ahLst/>
                <a:cxnLst>
                  <a:cxn ang="0">
                    <a:pos x="T0" y="T1"/>
                  </a:cxn>
                  <a:cxn ang="0">
                    <a:pos x="T2" y="T3"/>
                  </a:cxn>
                  <a:cxn ang="0">
                    <a:pos x="T4" y="T5"/>
                  </a:cxn>
                  <a:cxn ang="0">
                    <a:pos x="T6" y="T7"/>
                  </a:cxn>
                  <a:cxn ang="0">
                    <a:pos x="T8" y="T9"/>
                  </a:cxn>
                </a:cxnLst>
                <a:rect l="0" t="0" r="r" b="b"/>
                <a:pathLst>
                  <a:path w="35" h="35">
                    <a:moveTo>
                      <a:pt x="14" y="35"/>
                    </a:moveTo>
                    <a:lnTo>
                      <a:pt x="0" y="21"/>
                    </a:lnTo>
                    <a:lnTo>
                      <a:pt x="21" y="0"/>
                    </a:lnTo>
                    <a:lnTo>
                      <a:pt x="35" y="14"/>
                    </a:lnTo>
                    <a:lnTo>
                      <a:pt x="1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11" name="直接连接符 10"/>
            <p:cNvCxnSpPr/>
            <p:nvPr/>
          </p:nvCxnSpPr>
          <p:spPr>
            <a:xfrm>
              <a:off x="5777053" y="2349500"/>
              <a:ext cx="0" cy="102235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pic>
        <p:nvPicPr>
          <p:cNvPr id="12" name="图片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6117" y="1514683"/>
            <a:ext cx="5133975" cy="342900"/>
          </a:xfrm>
          <a:prstGeom prst="rect">
            <a:avLst/>
          </a:prstGeom>
        </p:spPr>
      </p:pic>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19845"/>
            <a:ext cx="5772150" cy="2381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decel="10000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1+#ppt_w/2"/>
                                          </p:val>
                                        </p:tav>
                                        <p:tav tm="100000">
                                          <p:val>
                                            <p:strVal val="#ppt_x"/>
                                          </p:val>
                                        </p:tav>
                                      </p:tavLst>
                                    </p:anim>
                                    <p:anim calcmode="lin" valueType="num">
                                      <p:cBhvr additive="base">
                                        <p:cTn id="22"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79248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验证</a:t>
            </a:r>
            <a:endParaRPr lang="zh-CN" altLang="en-US"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22</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5" name="组合 14"/>
          <p:cNvGrpSpPr/>
          <p:nvPr/>
        </p:nvGrpSpPr>
        <p:grpSpPr>
          <a:xfrm>
            <a:off x="7812360" y="290145"/>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73" name="矩形 72"/>
          <p:cNvSpPr/>
          <p:nvPr/>
        </p:nvSpPr>
        <p:spPr>
          <a:xfrm>
            <a:off x="301524" y="3690248"/>
            <a:ext cx="8223510" cy="1201420"/>
          </a:xfrm>
          <a:prstGeom prst="rect">
            <a:avLst/>
          </a:prstGeom>
        </p:spPr>
        <p:txBody>
          <a:bodyPr wrap="square">
            <a:spAutoFit/>
          </a:bodyPr>
          <a:p>
            <a:pPr>
              <a:lnSpc>
                <a:spcPct val="114000"/>
              </a:lnSpc>
            </a:pPr>
            <a:r>
              <a:rPr sz="1600" dirty="0">
                <a:solidFill>
                  <a:schemeClr val="tx1">
                    <a:lumMod val="65000"/>
                    <a:lumOff val="35000"/>
                  </a:schemeClr>
                </a:solidFill>
                <a:latin typeface="+mn-ea"/>
                <a:cs typeface="Arial" panose="020B0604020202020204" pitchFamily="34" charset="0"/>
              </a:rPr>
              <a:t>对照：</a:t>
            </a:r>
            <a:endParaRPr sz="1600" dirty="0">
              <a:solidFill>
                <a:schemeClr val="tx1">
                  <a:lumMod val="65000"/>
                  <a:lumOff val="35000"/>
                </a:schemeClr>
              </a:solidFill>
              <a:latin typeface="+mn-ea"/>
              <a:cs typeface="Arial" panose="020B0604020202020204" pitchFamily="34" charset="0"/>
            </a:endParaRPr>
          </a:p>
          <a:p>
            <a:pPr>
              <a:lnSpc>
                <a:spcPct val="114000"/>
              </a:lnSpc>
            </a:pPr>
            <a:r>
              <a:rPr sz="1600" dirty="0">
                <a:solidFill>
                  <a:schemeClr val="tx1">
                    <a:lumMod val="65000"/>
                    <a:lumOff val="35000"/>
                  </a:schemeClr>
                </a:solidFill>
                <a:latin typeface="+mn-ea"/>
                <a:cs typeface="Arial" panose="020B0604020202020204" pitchFamily="34" charset="0"/>
              </a:rPr>
              <a:t>[SQL] SELECT * FROM demographic WHERE SALARY&gt;=4000;</a:t>
            </a:r>
            <a:endParaRPr sz="1600" dirty="0">
              <a:solidFill>
                <a:schemeClr val="tx1">
                  <a:lumMod val="65000"/>
                  <a:lumOff val="35000"/>
                </a:schemeClr>
              </a:solidFill>
              <a:latin typeface="+mn-ea"/>
              <a:cs typeface="Arial" panose="020B0604020202020204" pitchFamily="34" charset="0"/>
            </a:endParaRPr>
          </a:p>
          <a:p>
            <a:pPr>
              <a:lnSpc>
                <a:spcPct val="114000"/>
              </a:lnSpc>
            </a:pPr>
            <a:r>
              <a:rPr sz="1600" dirty="0">
                <a:solidFill>
                  <a:schemeClr val="tx1">
                    <a:lumMod val="65000"/>
                    <a:lumOff val="35000"/>
                  </a:schemeClr>
                </a:solidFill>
                <a:latin typeface="+mn-ea"/>
                <a:cs typeface="Arial" panose="020B0604020202020204" pitchFamily="34" charset="0"/>
              </a:rPr>
              <a:t>受影响的行: 0</a:t>
            </a:r>
            <a:endParaRPr sz="1600" dirty="0">
              <a:solidFill>
                <a:schemeClr val="tx1">
                  <a:lumMod val="65000"/>
                  <a:lumOff val="35000"/>
                </a:schemeClr>
              </a:solidFill>
              <a:latin typeface="+mn-ea"/>
              <a:cs typeface="Arial" panose="020B0604020202020204" pitchFamily="34" charset="0"/>
            </a:endParaRPr>
          </a:p>
          <a:p>
            <a:pPr>
              <a:lnSpc>
                <a:spcPct val="114000"/>
              </a:lnSpc>
            </a:pPr>
            <a:r>
              <a:rPr sz="1600" dirty="0">
                <a:solidFill>
                  <a:schemeClr val="tx1">
                    <a:lumMod val="65000"/>
                    <a:lumOff val="35000"/>
                  </a:schemeClr>
                </a:solidFill>
                <a:latin typeface="+mn-ea"/>
                <a:cs typeface="Arial" panose="020B0604020202020204" pitchFamily="34" charset="0"/>
              </a:rPr>
              <a:t>时间: 0.035s</a:t>
            </a:r>
            <a:endParaRPr sz="1600" dirty="0">
              <a:solidFill>
                <a:schemeClr val="tx1">
                  <a:lumMod val="65000"/>
                  <a:lumOff val="35000"/>
                </a:schemeClr>
              </a:solidFill>
              <a:latin typeface="+mn-ea"/>
              <a:cs typeface="Arial" panose="020B0604020202020204" pitchFamily="34" charset="0"/>
            </a:endParaRPr>
          </a:p>
        </p:txBody>
      </p:sp>
      <p:pic>
        <p:nvPicPr>
          <p:cNvPr id="14" name="图片 14"/>
          <p:cNvPicPr>
            <a:picLocks noChangeAspect="1"/>
          </p:cNvPicPr>
          <p:nvPr/>
        </p:nvPicPr>
        <p:blipFill>
          <a:blip r:embed="rId1"/>
          <a:stretch>
            <a:fillRect/>
          </a:stretch>
        </p:blipFill>
        <p:spPr>
          <a:xfrm>
            <a:off x="1205230" y="541655"/>
            <a:ext cx="6416040" cy="307149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20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par>
                                <p:cTn id="10" presetID="12" presetClass="entr" presetSubtype="1" fill="hold" grpId="0" nodeType="withEffect">
                                  <p:stCondLst>
                                    <p:cond delay="1000"/>
                                  </p:stCondLst>
                                  <p:childTnLst>
                                    <p:set>
                                      <p:cBhvr>
                                        <p:cTn id="11" dur="1" fill="hold">
                                          <p:stCondLst>
                                            <p:cond delay="0"/>
                                          </p:stCondLst>
                                        </p:cTn>
                                        <p:tgtEl>
                                          <p:spTgt spid="73"/>
                                        </p:tgtEl>
                                        <p:attrNameLst>
                                          <p:attrName>style.visibility</p:attrName>
                                        </p:attrNameLst>
                                      </p:cBhvr>
                                      <p:to>
                                        <p:strVal val="visible"/>
                                      </p:to>
                                    </p:set>
                                    <p:anim calcmode="lin" valueType="num">
                                      <p:cBhvr additive="base">
                                        <p:cTn id="12" dur="500"/>
                                        <p:tgtEl>
                                          <p:spTgt spid="73"/>
                                        </p:tgtEl>
                                        <p:attrNameLst>
                                          <p:attrName>ppt_y</p:attrName>
                                        </p:attrNameLst>
                                      </p:cBhvr>
                                      <p:tavLst>
                                        <p:tav tm="0">
                                          <p:val>
                                            <p:strVal val="#ppt_y-#ppt_h*1.125000"/>
                                          </p:val>
                                        </p:tav>
                                        <p:tav tm="100000">
                                          <p:val>
                                            <p:strVal val="#ppt_y"/>
                                          </p:val>
                                        </p:tav>
                                      </p:tavLst>
                                    </p:anim>
                                    <p:animEffect transition="in" filter="wipe(down)">
                                      <p:cBhvr>
                                        <p:cTn id="13"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170688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语句优化篇</a:t>
            </a:r>
            <a:endParaRPr lang="zh-CN" altLang="en-US"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23</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5" name="组合 14"/>
          <p:cNvGrpSpPr/>
          <p:nvPr/>
        </p:nvGrpSpPr>
        <p:grpSpPr>
          <a:xfrm>
            <a:off x="7812360" y="290145"/>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73" name="矩形 72"/>
          <p:cNvSpPr/>
          <p:nvPr/>
        </p:nvSpPr>
        <p:spPr>
          <a:xfrm>
            <a:off x="199289" y="2263403"/>
            <a:ext cx="8223510" cy="646430"/>
          </a:xfrm>
          <a:prstGeom prst="rect">
            <a:avLst/>
          </a:prstGeom>
        </p:spPr>
        <p:txBody>
          <a:bodyPr wrap="square">
            <a:spAutoFit/>
          </a:bodyPr>
          <a:p>
            <a:pPr>
              <a:lnSpc>
                <a:spcPct val="114000"/>
              </a:lnSpc>
            </a:pPr>
            <a:r>
              <a:rPr sz="1600" dirty="0">
                <a:solidFill>
                  <a:schemeClr val="tx1">
                    <a:lumMod val="65000"/>
                    <a:lumOff val="35000"/>
                  </a:schemeClr>
                </a:solidFill>
                <a:latin typeface="+mn-ea"/>
                <a:cs typeface="Arial" panose="020B0604020202020204" pitchFamily="34" charset="0"/>
              </a:rPr>
              <a:t>理论基础</a:t>
            </a:r>
            <a:endParaRPr sz="1600" dirty="0">
              <a:solidFill>
                <a:schemeClr val="tx1">
                  <a:lumMod val="65000"/>
                  <a:lumOff val="35000"/>
                </a:schemeClr>
              </a:solidFill>
              <a:latin typeface="+mn-ea"/>
              <a:cs typeface="Arial" panose="020B0604020202020204" pitchFamily="34" charset="0"/>
            </a:endParaRPr>
          </a:p>
          <a:p>
            <a:pPr>
              <a:lnSpc>
                <a:spcPct val="114000"/>
              </a:lnSpc>
            </a:pPr>
            <a:r>
              <a:rPr sz="1600" dirty="0">
                <a:solidFill>
                  <a:schemeClr val="tx1">
                    <a:lumMod val="65000"/>
                    <a:lumOff val="35000"/>
                  </a:schemeClr>
                </a:solidFill>
                <a:latin typeface="+mn-ea"/>
                <a:cs typeface="Arial" panose="020B0604020202020204" pitchFamily="34" charset="0"/>
              </a:rPr>
              <a:t>若非有必要，尽可能的不要加ORDER BY，因为这会消耗大量的CPU</a:t>
            </a:r>
            <a:endParaRPr sz="1600" dirty="0">
              <a:solidFill>
                <a:schemeClr val="tx1">
                  <a:lumMod val="65000"/>
                  <a:lumOff val="35000"/>
                </a:schemeClr>
              </a:solidFill>
              <a:latin typeface="+mn-ea"/>
              <a:cs typeface="Arial" panose="020B0604020202020204" pitchFamily="34" charset="0"/>
            </a:endParaRPr>
          </a:p>
        </p:txBody>
      </p:sp>
      <p:grpSp>
        <p:nvGrpSpPr>
          <p:cNvPr id="4" name="组合 3"/>
          <p:cNvGrpSpPr/>
          <p:nvPr/>
        </p:nvGrpSpPr>
        <p:grpSpPr>
          <a:xfrm>
            <a:off x="305435" y="1282065"/>
            <a:ext cx="2612391" cy="521335"/>
            <a:chOff x="822518" y="1635103"/>
            <a:chExt cx="2286454" cy="629672"/>
          </a:xfrm>
        </p:grpSpPr>
        <p:sp>
          <p:nvSpPr>
            <p:cNvPr id="70" name="矩形 69"/>
            <p:cNvSpPr/>
            <p:nvPr/>
          </p:nvSpPr>
          <p:spPr>
            <a:xfrm>
              <a:off x="822518" y="1635103"/>
              <a:ext cx="2286454" cy="396517"/>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尽量避免ORDER BY排序</a:t>
              </a:r>
              <a:endParaRPr lang="zh-CN" altLang="en-US"/>
            </a:p>
          </p:txBody>
        </p:sp>
        <p:sp>
          <p:nvSpPr>
            <p:cNvPr id="72" name="矩形 71"/>
            <p:cNvSpPr/>
            <p:nvPr/>
          </p:nvSpPr>
          <p:spPr>
            <a:xfrm>
              <a:off x="1020929" y="2003286"/>
              <a:ext cx="229820" cy="261489"/>
            </a:xfrm>
            <a:prstGeom prst="rect">
              <a:avLst/>
            </a:prstGeom>
          </p:spPr>
          <p:txBody>
            <a:bodyPr wrap="square">
              <a:spAutoFit/>
            </a:bodyPr>
            <a:p>
              <a:endParaRPr lang="en-US" altLang="zh-CN" sz="1600" dirty="0">
                <a:solidFill>
                  <a:schemeClr val="bg1"/>
                </a:solidFill>
                <a:latin typeface="Century Gothic" panose="020B0502020202020204" pitchFamily="34" charset="0"/>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20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par>
                                <p:cTn id="10" presetID="12" presetClass="entr" presetSubtype="1" fill="hold" grpId="0" nodeType="withEffect">
                                  <p:stCondLst>
                                    <p:cond delay="1000"/>
                                  </p:stCondLst>
                                  <p:childTnLst>
                                    <p:set>
                                      <p:cBhvr>
                                        <p:cTn id="11" dur="1" fill="hold">
                                          <p:stCondLst>
                                            <p:cond delay="0"/>
                                          </p:stCondLst>
                                        </p:cTn>
                                        <p:tgtEl>
                                          <p:spTgt spid="73"/>
                                        </p:tgtEl>
                                        <p:attrNameLst>
                                          <p:attrName>style.visibility</p:attrName>
                                        </p:attrNameLst>
                                      </p:cBhvr>
                                      <p:to>
                                        <p:strVal val="visible"/>
                                      </p:to>
                                    </p:set>
                                    <p:anim calcmode="lin" valueType="num">
                                      <p:cBhvr additive="base">
                                        <p:cTn id="12" dur="500"/>
                                        <p:tgtEl>
                                          <p:spTgt spid="73"/>
                                        </p:tgtEl>
                                        <p:attrNameLst>
                                          <p:attrName>ppt_y</p:attrName>
                                        </p:attrNameLst>
                                      </p:cBhvr>
                                      <p:tavLst>
                                        <p:tav tm="0">
                                          <p:val>
                                            <p:strVal val="#ppt_y-#ppt_h*1.125000"/>
                                          </p:val>
                                        </p:tav>
                                        <p:tav tm="100000">
                                          <p:val>
                                            <p:strVal val="#ppt_y"/>
                                          </p:val>
                                        </p:tav>
                                      </p:tavLst>
                                    </p:anim>
                                    <p:animEffect transition="in" filter="wipe(down)">
                                      <p:cBhvr>
                                        <p:cTn id="13" dur="500"/>
                                        <p:tgtEl>
                                          <p:spTgt spid="73"/>
                                        </p:tgtEl>
                                      </p:cBhvr>
                                    </p:animEffect>
                                  </p:childTnLst>
                                </p:cTn>
                              </p:par>
                              <p:par>
                                <p:cTn id="14" presetID="42" presetClass="entr" presetSubtype="0" fill="hold" nodeType="withEffect">
                                  <p:stCondLst>
                                    <p:cond delay="50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anim calcmode="lin" valueType="num">
                                      <p:cBhvr>
                                        <p:cTn id="17" dur="500" fill="hold"/>
                                        <p:tgtEl>
                                          <p:spTgt spid="4"/>
                                        </p:tgtEl>
                                        <p:attrNameLst>
                                          <p:attrName>ppt_x</p:attrName>
                                        </p:attrNameLst>
                                      </p:cBhvr>
                                      <p:tavLst>
                                        <p:tav tm="0">
                                          <p:val>
                                            <p:strVal val="#ppt_x"/>
                                          </p:val>
                                        </p:tav>
                                        <p:tav tm="100000">
                                          <p:val>
                                            <p:strVal val="#ppt_x"/>
                                          </p:val>
                                        </p:tav>
                                      </p:tavLst>
                                    </p:anim>
                                    <p:anim calcmode="lin" valueType="num">
                                      <p:cBhvr>
                                        <p:cTn id="18"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79248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验证</a:t>
            </a:r>
            <a:endParaRPr lang="zh-CN" altLang="en-US"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24</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5" name="组合 14"/>
          <p:cNvGrpSpPr/>
          <p:nvPr/>
        </p:nvGrpSpPr>
        <p:grpSpPr>
          <a:xfrm>
            <a:off x="7812360" y="290145"/>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73" name="矩形 72"/>
          <p:cNvSpPr/>
          <p:nvPr/>
        </p:nvSpPr>
        <p:spPr>
          <a:xfrm>
            <a:off x="301524" y="3690248"/>
            <a:ext cx="8223510" cy="923925"/>
          </a:xfrm>
          <a:prstGeom prst="rect">
            <a:avLst/>
          </a:prstGeom>
        </p:spPr>
        <p:txBody>
          <a:bodyPr wrap="square">
            <a:spAutoFit/>
          </a:bodyPr>
          <a:p>
            <a:pPr>
              <a:lnSpc>
                <a:spcPct val="114000"/>
              </a:lnSpc>
            </a:pPr>
            <a:r>
              <a:rPr sz="1600" dirty="0">
                <a:solidFill>
                  <a:schemeClr val="tx1">
                    <a:lumMod val="65000"/>
                    <a:lumOff val="35000"/>
                  </a:schemeClr>
                </a:solidFill>
                <a:latin typeface="+mn-ea"/>
                <a:cs typeface="Arial" panose="020B0604020202020204" pitchFamily="34" charset="0"/>
              </a:rPr>
              <a:t>[SQL] SELECT * FROM demographic;</a:t>
            </a:r>
            <a:endParaRPr sz="1600" dirty="0">
              <a:solidFill>
                <a:schemeClr val="tx1">
                  <a:lumMod val="65000"/>
                  <a:lumOff val="35000"/>
                </a:schemeClr>
              </a:solidFill>
              <a:latin typeface="+mn-ea"/>
              <a:cs typeface="Arial" panose="020B0604020202020204" pitchFamily="34" charset="0"/>
            </a:endParaRPr>
          </a:p>
          <a:p>
            <a:pPr>
              <a:lnSpc>
                <a:spcPct val="114000"/>
              </a:lnSpc>
            </a:pPr>
            <a:r>
              <a:rPr sz="1600" dirty="0">
                <a:solidFill>
                  <a:schemeClr val="tx1">
                    <a:lumMod val="65000"/>
                    <a:lumOff val="35000"/>
                  </a:schemeClr>
                </a:solidFill>
                <a:latin typeface="+mn-ea"/>
                <a:cs typeface="Arial" panose="020B0604020202020204" pitchFamily="34" charset="0"/>
              </a:rPr>
              <a:t>受影响的行: 0</a:t>
            </a:r>
            <a:endParaRPr sz="1600" dirty="0">
              <a:solidFill>
                <a:schemeClr val="tx1">
                  <a:lumMod val="65000"/>
                  <a:lumOff val="35000"/>
                </a:schemeClr>
              </a:solidFill>
              <a:latin typeface="+mn-ea"/>
              <a:cs typeface="Arial" panose="020B0604020202020204" pitchFamily="34" charset="0"/>
            </a:endParaRPr>
          </a:p>
          <a:p>
            <a:pPr>
              <a:lnSpc>
                <a:spcPct val="114000"/>
              </a:lnSpc>
            </a:pPr>
            <a:r>
              <a:rPr sz="1600" dirty="0">
                <a:solidFill>
                  <a:schemeClr val="tx1">
                    <a:lumMod val="65000"/>
                    <a:lumOff val="35000"/>
                  </a:schemeClr>
                </a:solidFill>
                <a:latin typeface="+mn-ea"/>
                <a:cs typeface="Arial" panose="020B0604020202020204" pitchFamily="34" charset="0"/>
              </a:rPr>
              <a:t>时间: 0.04</a:t>
            </a:r>
            <a:r>
              <a:rPr lang="en-US" sz="1600" dirty="0">
                <a:solidFill>
                  <a:schemeClr val="tx1">
                    <a:lumMod val="65000"/>
                    <a:lumOff val="35000"/>
                  </a:schemeClr>
                </a:solidFill>
                <a:latin typeface="+mn-ea"/>
                <a:cs typeface="Arial" panose="020B0604020202020204" pitchFamily="34" charset="0"/>
              </a:rPr>
              <a:t>7</a:t>
            </a:r>
            <a:r>
              <a:rPr sz="1600" dirty="0">
                <a:solidFill>
                  <a:schemeClr val="tx1">
                    <a:lumMod val="65000"/>
                    <a:lumOff val="35000"/>
                  </a:schemeClr>
                </a:solidFill>
                <a:latin typeface="+mn-ea"/>
                <a:cs typeface="Arial" panose="020B0604020202020204" pitchFamily="34" charset="0"/>
              </a:rPr>
              <a:t>s</a:t>
            </a:r>
            <a:endParaRPr sz="1600" dirty="0">
              <a:solidFill>
                <a:schemeClr val="tx1">
                  <a:lumMod val="65000"/>
                  <a:lumOff val="35000"/>
                </a:schemeClr>
              </a:solidFill>
              <a:latin typeface="+mn-ea"/>
              <a:cs typeface="Arial" panose="020B0604020202020204" pitchFamily="34" charset="0"/>
            </a:endParaRPr>
          </a:p>
        </p:txBody>
      </p:sp>
      <p:pic>
        <p:nvPicPr>
          <p:cNvPr id="2" name="图片 15"/>
          <p:cNvPicPr>
            <a:picLocks noChangeAspect="1"/>
          </p:cNvPicPr>
          <p:nvPr/>
        </p:nvPicPr>
        <p:blipFill>
          <a:blip r:embed="rId1"/>
          <a:stretch>
            <a:fillRect/>
          </a:stretch>
        </p:blipFill>
        <p:spPr>
          <a:xfrm>
            <a:off x="1205230" y="958215"/>
            <a:ext cx="6330315" cy="273177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20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par>
                                <p:cTn id="10" presetID="12" presetClass="entr" presetSubtype="1" fill="hold" grpId="0" nodeType="withEffect">
                                  <p:stCondLst>
                                    <p:cond delay="1000"/>
                                  </p:stCondLst>
                                  <p:childTnLst>
                                    <p:set>
                                      <p:cBhvr>
                                        <p:cTn id="11" dur="1" fill="hold">
                                          <p:stCondLst>
                                            <p:cond delay="0"/>
                                          </p:stCondLst>
                                        </p:cTn>
                                        <p:tgtEl>
                                          <p:spTgt spid="73"/>
                                        </p:tgtEl>
                                        <p:attrNameLst>
                                          <p:attrName>style.visibility</p:attrName>
                                        </p:attrNameLst>
                                      </p:cBhvr>
                                      <p:to>
                                        <p:strVal val="visible"/>
                                      </p:to>
                                    </p:set>
                                    <p:anim calcmode="lin" valueType="num">
                                      <p:cBhvr additive="base">
                                        <p:cTn id="12" dur="500"/>
                                        <p:tgtEl>
                                          <p:spTgt spid="73"/>
                                        </p:tgtEl>
                                        <p:attrNameLst>
                                          <p:attrName>ppt_y</p:attrName>
                                        </p:attrNameLst>
                                      </p:cBhvr>
                                      <p:tavLst>
                                        <p:tav tm="0">
                                          <p:val>
                                            <p:strVal val="#ppt_y-#ppt_h*1.125000"/>
                                          </p:val>
                                        </p:tav>
                                        <p:tav tm="100000">
                                          <p:val>
                                            <p:strVal val="#ppt_y"/>
                                          </p:val>
                                        </p:tav>
                                      </p:tavLst>
                                    </p:anim>
                                    <p:animEffect transition="in" filter="wipe(down)">
                                      <p:cBhvr>
                                        <p:cTn id="13"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79248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验证</a:t>
            </a:r>
            <a:endParaRPr lang="zh-CN" altLang="en-US"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25</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5" name="组合 14"/>
          <p:cNvGrpSpPr/>
          <p:nvPr/>
        </p:nvGrpSpPr>
        <p:grpSpPr>
          <a:xfrm>
            <a:off x="7812360" y="290145"/>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73" name="矩形 72"/>
          <p:cNvSpPr/>
          <p:nvPr/>
        </p:nvSpPr>
        <p:spPr>
          <a:xfrm>
            <a:off x="301524" y="3690248"/>
            <a:ext cx="8223510" cy="923925"/>
          </a:xfrm>
          <a:prstGeom prst="rect">
            <a:avLst/>
          </a:prstGeom>
        </p:spPr>
        <p:txBody>
          <a:bodyPr wrap="square">
            <a:spAutoFit/>
          </a:bodyPr>
          <a:p>
            <a:pPr>
              <a:lnSpc>
                <a:spcPct val="114000"/>
              </a:lnSpc>
            </a:pPr>
            <a:r>
              <a:rPr sz="1600" dirty="0">
                <a:solidFill>
                  <a:schemeClr val="tx1">
                    <a:lumMod val="65000"/>
                    <a:lumOff val="35000"/>
                  </a:schemeClr>
                </a:solidFill>
                <a:latin typeface="+mn-ea"/>
                <a:cs typeface="Arial" panose="020B0604020202020204" pitchFamily="34" charset="0"/>
              </a:rPr>
              <a:t>[SQL] SELECT * FROM demographic ORDER BY SALARY;</a:t>
            </a:r>
            <a:endParaRPr sz="1600" dirty="0">
              <a:solidFill>
                <a:schemeClr val="tx1">
                  <a:lumMod val="65000"/>
                  <a:lumOff val="35000"/>
                </a:schemeClr>
              </a:solidFill>
              <a:latin typeface="+mn-ea"/>
              <a:cs typeface="Arial" panose="020B0604020202020204" pitchFamily="34" charset="0"/>
            </a:endParaRPr>
          </a:p>
          <a:p>
            <a:pPr>
              <a:lnSpc>
                <a:spcPct val="114000"/>
              </a:lnSpc>
            </a:pPr>
            <a:r>
              <a:rPr sz="1600" dirty="0">
                <a:solidFill>
                  <a:schemeClr val="tx1">
                    <a:lumMod val="65000"/>
                    <a:lumOff val="35000"/>
                  </a:schemeClr>
                </a:solidFill>
                <a:latin typeface="+mn-ea"/>
                <a:cs typeface="Arial" panose="020B0604020202020204" pitchFamily="34" charset="0"/>
              </a:rPr>
              <a:t>受影响的行: 0</a:t>
            </a:r>
            <a:endParaRPr sz="1600" dirty="0">
              <a:solidFill>
                <a:schemeClr val="tx1">
                  <a:lumMod val="65000"/>
                  <a:lumOff val="35000"/>
                </a:schemeClr>
              </a:solidFill>
              <a:latin typeface="+mn-ea"/>
              <a:cs typeface="Arial" panose="020B0604020202020204" pitchFamily="34" charset="0"/>
            </a:endParaRPr>
          </a:p>
          <a:p>
            <a:pPr>
              <a:lnSpc>
                <a:spcPct val="114000"/>
              </a:lnSpc>
            </a:pPr>
            <a:r>
              <a:rPr sz="1600" dirty="0">
                <a:solidFill>
                  <a:schemeClr val="tx1">
                    <a:lumMod val="65000"/>
                    <a:lumOff val="35000"/>
                  </a:schemeClr>
                </a:solidFill>
                <a:latin typeface="+mn-ea"/>
                <a:cs typeface="Arial" panose="020B0604020202020204" pitchFamily="34" charset="0"/>
              </a:rPr>
              <a:t>时间: 0.12</a:t>
            </a:r>
            <a:r>
              <a:rPr lang="en-US" sz="1600" dirty="0">
                <a:solidFill>
                  <a:schemeClr val="tx1">
                    <a:lumMod val="65000"/>
                    <a:lumOff val="35000"/>
                  </a:schemeClr>
                </a:solidFill>
                <a:latin typeface="+mn-ea"/>
                <a:cs typeface="Arial" panose="020B0604020202020204" pitchFamily="34" charset="0"/>
              </a:rPr>
              <a:t>3</a:t>
            </a:r>
            <a:r>
              <a:rPr sz="1600" dirty="0">
                <a:solidFill>
                  <a:schemeClr val="tx1">
                    <a:lumMod val="65000"/>
                    <a:lumOff val="35000"/>
                  </a:schemeClr>
                </a:solidFill>
                <a:latin typeface="+mn-ea"/>
                <a:cs typeface="Arial" panose="020B0604020202020204" pitchFamily="34" charset="0"/>
              </a:rPr>
              <a:t>s</a:t>
            </a:r>
            <a:endParaRPr sz="1600" dirty="0">
              <a:solidFill>
                <a:schemeClr val="tx1">
                  <a:lumMod val="65000"/>
                  <a:lumOff val="35000"/>
                </a:schemeClr>
              </a:solidFill>
              <a:latin typeface="+mn-ea"/>
              <a:cs typeface="Arial" panose="020B0604020202020204" pitchFamily="34" charset="0"/>
            </a:endParaRPr>
          </a:p>
        </p:txBody>
      </p:sp>
      <p:pic>
        <p:nvPicPr>
          <p:cNvPr id="16" name="图片 16"/>
          <p:cNvPicPr>
            <a:picLocks noChangeAspect="1"/>
          </p:cNvPicPr>
          <p:nvPr/>
        </p:nvPicPr>
        <p:blipFill>
          <a:blip r:embed="rId1"/>
          <a:stretch>
            <a:fillRect/>
          </a:stretch>
        </p:blipFill>
        <p:spPr>
          <a:xfrm>
            <a:off x="1301750" y="818515"/>
            <a:ext cx="5937250" cy="281686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20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par>
                                <p:cTn id="10" presetID="12" presetClass="entr" presetSubtype="1" fill="hold" grpId="0" nodeType="withEffect">
                                  <p:stCondLst>
                                    <p:cond delay="1000"/>
                                  </p:stCondLst>
                                  <p:childTnLst>
                                    <p:set>
                                      <p:cBhvr>
                                        <p:cTn id="11" dur="1" fill="hold">
                                          <p:stCondLst>
                                            <p:cond delay="0"/>
                                          </p:stCondLst>
                                        </p:cTn>
                                        <p:tgtEl>
                                          <p:spTgt spid="73"/>
                                        </p:tgtEl>
                                        <p:attrNameLst>
                                          <p:attrName>style.visibility</p:attrName>
                                        </p:attrNameLst>
                                      </p:cBhvr>
                                      <p:to>
                                        <p:strVal val="visible"/>
                                      </p:to>
                                    </p:set>
                                    <p:anim calcmode="lin" valueType="num">
                                      <p:cBhvr additive="base">
                                        <p:cTn id="12" dur="500"/>
                                        <p:tgtEl>
                                          <p:spTgt spid="73"/>
                                        </p:tgtEl>
                                        <p:attrNameLst>
                                          <p:attrName>ppt_y</p:attrName>
                                        </p:attrNameLst>
                                      </p:cBhvr>
                                      <p:tavLst>
                                        <p:tav tm="0">
                                          <p:val>
                                            <p:strVal val="#ppt_y-#ppt_h*1.125000"/>
                                          </p:val>
                                        </p:tav>
                                        <p:tav tm="100000">
                                          <p:val>
                                            <p:strVal val="#ppt_y"/>
                                          </p:val>
                                        </p:tav>
                                      </p:tavLst>
                                    </p:anim>
                                    <p:animEffect transition="in" filter="wipe(down)">
                                      <p:cBhvr>
                                        <p:cTn id="13"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0"/>
            <a:ext cx="9144000" cy="514350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2571610"/>
            <a:ext cx="9144000" cy="1044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348990" y="1657869"/>
            <a:ext cx="2517036" cy="923330"/>
          </a:xfrm>
          <a:prstGeom prst="rect">
            <a:avLst/>
          </a:prstGeom>
        </p:spPr>
        <p:txBody>
          <a:bodyPr wrap="none">
            <a:spAutoFit/>
          </a:bodyPr>
          <a:lstStyle/>
          <a:p>
            <a:r>
              <a:rPr lang="en-US" altLang="zh-CN" sz="5400" dirty="0">
                <a:solidFill>
                  <a:schemeClr val="bg1"/>
                </a:solidFill>
                <a:latin typeface="Century Gothic" panose="020B0502020202020204" pitchFamily="34" charset="0"/>
                <a:cs typeface="Arial" panose="020B0604020202020204" pitchFamily="34" charset="0"/>
              </a:rPr>
              <a:t>Part Six</a:t>
            </a:r>
            <a:endParaRPr lang="en-US" altLang="zh-CN" sz="5400" dirty="0">
              <a:solidFill>
                <a:schemeClr val="bg1"/>
              </a:solidFill>
              <a:latin typeface="Century Gothic" panose="020B0502020202020204" pitchFamily="34" charset="0"/>
              <a:cs typeface="Arial" panose="020B0604020202020204" pitchFamily="34" charset="0"/>
            </a:endParaRPr>
          </a:p>
        </p:txBody>
      </p:sp>
      <p:grpSp>
        <p:nvGrpSpPr>
          <p:cNvPr id="41" name="组合 40"/>
          <p:cNvGrpSpPr/>
          <p:nvPr/>
        </p:nvGrpSpPr>
        <p:grpSpPr>
          <a:xfrm>
            <a:off x="382010" y="2674118"/>
            <a:ext cx="3215967" cy="871108"/>
            <a:chOff x="382010" y="2731268"/>
            <a:chExt cx="3215967" cy="871108"/>
          </a:xfrm>
        </p:grpSpPr>
        <p:sp>
          <p:nvSpPr>
            <p:cNvPr id="34" name="矩形 33"/>
            <p:cNvSpPr/>
            <p:nvPr/>
          </p:nvSpPr>
          <p:spPr>
            <a:xfrm>
              <a:off x="382010" y="2731268"/>
              <a:ext cx="1005403" cy="584775"/>
            </a:xfrm>
            <a:prstGeom prst="rect">
              <a:avLst/>
            </a:prstGeom>
          </p:spPr>
          <p:txBody>
            <a:bodyPr wrap="none">
              <a:spAutoFit/>
            </a:bodyPr>
            <a:lstStyle/>
            <a:p>
              <a:r>
                <a:rPr lang="zh-CN" altLang="en-US" sz="3200" dirty="0">
                  <a:solidFill>
                    <a:srgbClr val="1F9E23"/>
                  </a:solidFill>
                  <a:latin typeface="Century Gothic" panose="020B0502020202020204" pitchFamily="34" charset="0"/>
                  <a:cs typeface="Arial" panose="020B0604020202020204" pitchFamily="34" charset="0"/>
                </a:rPr>
                <a:t>分页</a:t>
              </a:r>
              <a:endParaRPr lang="en-US" altLang="zh-CN" sz="3200" dirty="0">
                <a:solidFill>
                  <a:srgbClr val="1F9E23"/>
                </a:solidFill>
                <a:latin typeface="Century Gothic" panose="020B0502020202020204" pitchFamily="34" charset="0"/>
                <a:cs typeface="Arial" panose="020B0604020202020204" pitchFamily="34" charset="0"/>
              </a:endParaRPr>
            </a:p>
          </p:txBody>
        </p:sp>
        <p:sp>
          <p:nvSpPr>
            <p:cNvPr id="36" name="矩形 35"/>
            <p:cNvSpPr/>
            <p:nvPr/>
          </p:nvSpPr>
          <p:spPr>
            <a:xfrm>
              <a:off x="412490" y="3233044"/>
              <a:ext cx="3185487" cy="369332"/>
            </a:xfrm>
            <a:prstGeom prst="rect">
              <a:avLst/>
            </a:prstGeom>
          </p:spPr>
          <p:txBody>
            <a:bodyPr wrap="none">
              <a:spAutoFit/>
            </a:bodyPr>
            <a:lstStyle/>
            <a:p>
              <a:r>
                <a:rPr lang="zh-CN" altLang="en-US" dirty="0">
                  <a:solidFill>
                    <a:schemeClr val="tx1">
                      <a:lumMod val="65000"/>
                      <a:lumOff val="35000"/>
                    </a:schemeClr>
                  </a:solidFill>
                  <a:latin typeface="Century Gothic" panose="020B0502020202020204" pitchFamily="34" charset="0"/>
                  <a:cs typeface="Arial" panose="020B0604020202020204" pitchFamily="34" charset="0"/>
                </a:rPr>
                <a:t>通过设置分页来提高查询效率</a:t>
              </a:r>
              <a:endParaRPr lang="en-US" altLang="zh-CN" dirty="0">
                <a:solidFill>
                  <a:schemeClr val="tx1">
                    <a:lumMod val="65000"/>
                    <a:lumOff val="35000"/>
                  </a:schemeClr>
                </a:solidFill>
                <a:latin typeface="Century Gothic" panose="020B0502020202020204" pitchFamily="34" charset="0"/>
                <a:cs typeface="Arial" panose="020B0604020202020204" pitchFamily="34" charset="0"/>
              </a:endParaRPr>
            </a:p>
          </p:txBody>
        </p:sp>
      </p:grpSp>
      <p:grpSp>
        <p:nvGrpSpPr>
          <p:cNvPr id="38" name="组合 37"/>
          <p:cNvGrpSpPr/>
          <p:nvPr/>
        </p:nvGrpSpPr>
        <p:grpSpPr>
          <a:xfrm>
            <a:off x="8423260" y="2367459"/>
            <a:ext cx="212739" cy="45719"/>
            <a:chOff x="8136396" y="1704236"/>
            <a:chExt cx="366876" cy="78844"/>
          </a:xfrm>
          <a:solidFill>
            <a:schemeClr val="bg1">
              <a:alpha val="36000"/>
            </a:schemeClr>
          </a:solidFill>
        </p:grpSpPr>
        <p:sp>
          <p:nvSpPr>
            <p:cNvPr id="30" name="矩形 29"/>
            <p:cNvSpPr/>
            <p:nvPr/>
          </p:nvSpPr>
          <p:spPr>
            <a:xfrm>
              <a:off x="8136396" y="1704236"/>
              <a:ext cx="78844" cy="788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280412" y="1704236"/>
              <a:ext cx="78844" cy="788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424428" y="1704236"/>
              <a:ext cx="78844" cy="788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矩形 41"/>
          <p:cNvSpPr/>
          <p:nvPr/>
        </p:nvSpPr>
        <p:spPr>
          <a:xfrm>
            <a:off x="0" y="3608566"/>
            <a:ext cx="9144000" cy="538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43528" y="4774435"/>
            <a:ext cx="1595309" cy="261610"/>
          </a:xfrm>
          <a:prstGeom prst="rect">
            <a:avLst/>
          </a:prstGeom>
        </p:spPr>
        <p:txBody>
          <a:bodyPr wrap="none">
            <a:spAutoFit/>
          </a:bodyPr>
          <a:lstStyle/>
          <a:p>
            <a:r>
              <a:rPr lang="zh-CN" altLang="en-US" sz="1100" i="1" dirty="0">
                <a:solidFill>
                  <a:schemeClr val="bg1">
                    <a:alpha val="49000"/>
                  </a:schemeClr>
                </a:solidFill>
                <a:latin typeface="Century Gothic" panose="020B0502020202020204" pitchFamily="34" charset="0"/>
                <a:cs typeface="Arial" panose="020B0604020202020204" pitchFamily="34" charset="0"/>
              </a:rPr>
              <a:t>我用双手成就你的梦想</a:t>
            </a:r>
            <a:endParaRPr lang="en-US" altLang="zh-CN" sz="1100" i="1" dirty="0">
              <a:solidFill>
                <a:schemeClr val="bg1">
                  <a:alpha val="49000"/>
                </a:schemeClr>
              </a:solidFill>
              <a:latin typeface="Century Gothic" panose="020B0502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 presetClass="entr" presetSubtype="2" decel="100000" fill="hold" grpId="0" nodeType="withEffect">
                                  <p:stCondLst>
                                    <p:cond delay="500"/>
                                  </p:stCondLst>
                                  <p:childTnLst>
                                    <p:set>
                                      <p:cBhvr>
                                        <p:cTn id="9" dur="1" fill="hold">
                                          <p:stCondLst>
                                            <p:cond delay="0"/>
                                          </p:stCondLst>
                                        </p:cTn>
                                        <p:tgtEl>
                                          <p:spTgt spid="42"/>
                                        </p:tgtEl>
                                        <p:attrNameLst>
                                          <p:attrName>style.visibility</p:attrName>
                                        </p:attrNameLst>
                                      </p:cBhvr>
                                      <p:to>
                                        <p:strVal val="visible"/>
                                      </p:to>
                                    </p:set>
                                    <p:anim calcmode="lin" valueType="num">
                                      <p:cBhvr additive="base">
                                        <p:cTn id="10" dur="500" fill="hold"/>
                                        <p:tgtEl>
                                          <p:spTgt spid="42"/>
                                        </p:tgtEl>
                                        <p:attrNameLst>
                                          <p:attrName>ppt_x</p:attrName>
                                        </p:attrNameLst>
                                      </p:cBhvr>
                                      <p:tavLst>
                                        <p:tav tm="0">
                                          <p:val>
                                            <p:strVal val="1+#ppt_w/2"/>
                                          </p:val>
                                        </p:tav>
                                        <p:tav tm="100000">
                                          <p:val>
                                            <p:strVal val="#ppt_x"/>
                                          </p:val>
                                        </p:tav>
                                      </p:tavLst>
                                    </p:anim>
                                    <p:anim calcmode="lin" valueType="num">
                                      <p:cBhvr additive="base">
                                        <p:cTn id="11" dur="500" fill="hold"/>
                                        <p:tgtEl>
                                          <p:spTgt spid="42"/>
                                        </p:tgtEl>
                                        <p:attrNameLst>
                                          <p:attrName>ppt_y</p:attrName>
                                        </p:attrNameLst>
                                      </p:cBhvr>
                                      <p:tavLst>
                                        <p:tav tm="0">
                                          <p:val>
                                            <p:strVal val="#ppt_y"/>
                                          </p:val>
                                        </p:tav>
                                        <p:tav tm="100000">
                                          <p:val>
                                            <p:strVal val="#ppt_y"/>
                                          </p:val>
                                        </p:tav>
                                      </p:tavLst>
                                    </p:anim>
                                  </p:childTnLst>
                                </p:cTn>
                              </p:par>
                              <p:par>
                                <p:cTn id="12" presetID="2" presetClass="entr" presetSubtype="8" decel="100000" fill="hold" nodeType="withEffect">
                                  <p:stCondLst>
                                    <p:cond delay="500"/>
                                  </p:stCondLst>
                                  <p:childTnLst>
                                    <p:set>
                                      <p:cBhvr>
                                        <p:cTn id="13" dur="1" fill="hold">
                                          <p:stCondLst>
                                            <p:cond delay="0"/>
                                          </p:stCondLst>
                                        </p:cTn>
                                        <p:tgtEl>
                                          <p:spTgt spid="41"/>
                                        </p:tgtEl>
                                        <p:attrNameLst>
                                          <p:attrName>style.visibility</p:attrName>
                                        </p:attrNameLst>
                                      </p:cBhvr>
                                      <p:to>
                                        <p:strVal val="visible"/>
                                      </p:to>
                                    </p:set>
                                    <p:anim calcmode="lin" valueType="num">
                                      <p:cBhvr additive="base">
                                        <p:cTn id="14" dur="500" fill="hold"/>
                                        <p:tgtEl>
                                          <p:spTgt spid="41"/>
                                        </p:tgtEl>
                                        <p:attrNameLst>
                                          <p:attrName>ppt_x</p:attrName>
                                        </p:attrNameLst>
                                      </p:cBhvr>
                                      <p:tavLst>
                                        <p:tav tm="0">
                                          <p:val>
                                            <p:strVal val="0-#ppt_w/2"/>
                                          </p:val>
                                        </p:tav>
                                        <p:tav tm="100000">
                                          <p:val>
                                            <p:strVal val="#ppt_x"/>
                                          </p:val>
                                        </p:tav>
                                      </p:tavLst>
                                    </p:anim>
                                    <p:anim calcmode="lin" valueType="num">
                                      <p:cBhvr additive="base">
                                        <p:cTn id="15" dur="500" fill="hold"/>
                                        <p:tgtEl>
                                          <p:spTgt spid="41"/>
                                        </p:tgtEl>
                                        <p:attrNameLst>
                                          <p:attrName>ppt_y</p:attrName>
                                        </p:attrNameLst>
                                      </p:cBhvr>
                                      <p:tavLst>
                                        <p:tav tm="0">
                                          <p:val>
                                            <p:strVal val="#ppt_y"/>
                                          </p:val>
                                        </p:tav>
                                        <p:tav tm="100000">
                                          <p:val>
                                            <p:strVal val="#ppt_y"/>
                                          </p:val>
                                        </p:tav>
                                      </p:tavLst>
                                    </p:anim>
                                  </p:childTnLst>
                                </p:cTn>
                              </p:par>
                              <p:par>
                                <p:cTn id="16" presetID="10" presetClass="entr" presetSubtype="0" fill="hold" grpId="0" nodeType="withEffect">
                                  <p:stCondLst>
                                    <p:cond delay="100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2" grpId="0" animBg="1"/>
      <p:bldP spid="14"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1723549" cy="461665"/>
          </a:xfrm>
          <a:prstGeom prst="rect">
            <a:avLst/>
          </a:prstGeom>
        </p:spPr>
        <p:txBody>
          <a:bodyPr wrap="none">
            <a:spAutoFit/>
          </a:bodyPr>
          <a:lstStyle/>
          <a:p>
            <a:r>
              <a:rPr lang="zh-CN" altLang="en-US" sz="2400" dirty="0">
                <a:solidFill>
                  <a:srgbClr val="1F9E23"/>
                </a:solidFill>
                <a:latin typeface="Century Gothic" panose="020B0502020202020204" pitchFamily="34" charset="0"/>
                <a:cs typeface="Arial" panose="020B0604020202020204" pitchFamily="34" charset="0"/>
              </a:rPr>
              <a:t>使用数据库</a:t>
            </a:r>
            <a:endParaRPr lang="en-US" altLang="zh-CN"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01</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73" name="矩形 72"/>
          <p:cNvSpPr/>
          <p:nvPr/>
        </p:nvSpPr>
        <p:spPr>
          <a:xfrm>
            <a:off x="432334" y="1923678"/>
            <a:ext cx="8223510" cy="1451359"/>
          </a:xfrm>
          <a:prstGeom prst="rect">
            <a:avLst/>
          </a:prstGeom>
        </p:spPr>
        <p:txBody>
          <a:bodyPr wrap="square">
            <a:spAutoFit/>
          </a:bodyPr>
          <a:lstStyle/>
          <a:p>
            <a:pPr>
              <a:lnSpc>
                <a:spcPct val="114000"/>
              </a:lnSpc>
            </a:pPr>
            <a:r>
              <a:rPr lang="zh-CN" altLang="en-US" sz="2000" dirty="0">
                <a:solidFill>
                  <a:schemeClr val="tx1">
                    <a:lumMod val="65000"/>
                    <a:lumOff val="35000"/>
                  </a:schemeClr>
                </a:solidFill>
                <a:latin typeface="+mn-ea"/>
                <a:cs typeface="Arial" panose="020B0604020202020204" pitchFamily="34" charset="0"/>
              </a:rPr>
              <a:t>    主流数据库主要为</a:t>
            </a:r>
            <a:r>
              <a:rPr lang="en-US" altLang="zh-CN" sz="2000" dirty="0">
                <a:solidFill>
                  <a:schemeClr val="tx1">
                    <a:lumMod val="65000"/>
                    <a:lumOff val="35000"/>
                  </a:schemeClr>
                </a:solidFill>
                <a:latin typeface="+mn-ea"/>
                <a:cs typeface="Arial" panose="020B0604020202020204" pitchFamily="34" charset="0"/>
              </a:rPr>
              <a:t>Oracle </a:t>
            </a:r>
            <a:r>
              <a:rPr lang="zh-CN" altLang="en-US" sz="2000" dirty="0">
                <a:solidFill>
                  <a:schemeClr val="tx1">
                    <a:lumMod val="65000"/>
                    <a:lumOff val="35000"/>
                  </a:schemeClr>
                </a:solidFill>
                <a:latin typeface="+mn-ea"/>
                <a:cs typeface="Arial" panose="020B0604020202020204" pitchFamily="34" charset="0"/>
              </a:rPr>
              <a:t>和</a:t>
            </a:r>
            <a:r>
              <a:rPr lang="en-US" altLang="zh-CN" sz="2000" dirty="0">
                <a:solidFill>
                  <a:schemeClr val="tx1">
                    <a:lumMod val="65000"/>
                    <a:lumOff val="35000"/>
                  </a:schemeClr>
                </a:solidFill>
                <a:latin typeface="+mn-ea"/>
                <a:cs typeface="Arial" panose="020B0604020202020204" pitchFamily="34" charset="0"/>
              </a:rPr>
              <a:t>MySQL</a:t>
            </a:r>
            <a:r>
              <a:rPr lang="zh-CN" altLang="en-US" sz="2000" dirty="0">
                <a:solidFill>
                  <a:schemeClr val="tx1">
                    <a:lumMod val="65000"/>
                    <a:lumOff val="35000"/>
                  </a:schemeClr>
                </a:solidFill>
                <a:latin typeface="+mn-ea"/>
                <a:cs typeface="Arial" panose="020B0604020202020204" pitchFamily="34" charset="0"/>
              </a:rPr>
              <a:t>，本文主要对分页性能分析主要是用</a:t>
            </a:r>
            <a:r>
              <a:rPr lang="en-US" altLang="zh-CN" sz="2000" dirty="0">
                <a:solidFill>
                  <a:schemeClr val="tx1">
                    <a:lumMod val="65000"/>
                    <a:lumOff val="35000"/>
                  </a:schemeClr>
                </a:solidFill>
                <a:latin typeface="+mn-ea"/>
                <a:cs typeface="Arial" panose="020B0604020202020204" pitchFamily="34" charset="0"/>
              </a:rPr>
              <a:t>MySQL</a:t>
            </a:r>
            <a:r>
              <a:rPr lang="zh-CN" altLang="en-US" sz="2000" dirty="0">
                <a:solidFill>
                  <a:schemeClr val="tx1">
                    <a:lumMod val="65000"/>
                    <a:lumOff val="35000"/>
                  </a:schemeClr>
                </a:solidFill>
                <a:latin typeface="+mn-ea"/>
                <a:cs typeface="Arial" panose="020B0604020202020204" pitchFamily="34" charset="0"/>
              </a:rPr>
              <a:t>数据库来做数据实验。虽然两者数据库的分页语法有差别，但是原理上都是一样的，所以本文只选取一种数据库来做数据实验，即</a:t>
            </a:r>
            <a:r>
              <a:rPr lang="en-US" altLang="zh-CN" sz="2000" dirty="0">
                <a:solidFill>
                  <a:schemeClr val="tx1">
                    <a:lumMod val="65000"/>
                    <a:lumOff val="35000"/>
                  </a:schemeClr>
                </a:solidFill>
                <a:latin typeface="+mn-ea"/>
                <a:cs typeface="Arial" panose="020B0604020202020204" pitchFamily="34" charset="0"/>
              </a:rPr>
              <a:t>MySQL</a:t>
            </a:r>
            <a:r>
              <a:rPr lang="zh-CN" altLang="en-US" sz="2000" dirty="0">
                <a:solidFill>
                  <a:schemeClr val="tx1">
                    <a:lumMod val="65000"/>
                    <a:lumOff val="35000"/>
                  </a:schemeClr>
                </a:solidFill>
                <a:latin typeface="+mn-ea"/>
                <a:cs typeface="Arial" panose="020B0604020202020204" pitchFamily="34" charset="0"/>
              </a:rPr>
              <a:t>数据库</a:t>
            </a:r>
            <a:endParaRPr lang="en-US" altLang="zh-CN" sz="1600" dirty="0">
              <a:solidFill>
                <a:schemeClr val="tx1">
                  <a:lumMod val="65000"/>
                  <a:lumOff val="35000"/>
                </a:schemeClr>
              </a:solidFill>
              <a:latin typeface="+mn-ea"/>
              <a:cs typeface="Arial" panose="020B0604020202020204" pitchFamily="34" charset="0"/>
            </a:endParaRPr>
          </a:p>
        </p:txBody>
      </p:sp>
      <p:grpSp>
        <p:nvGrpSpPr>
          <p:cNvPr id="15" name="组合 14"/>
          <p:cNvGrpSpPr/>
          <p:nvPr/>
        </p:nvGrpSpPr>
        <p:grpSpPr>
          <a:xfrm>
            <a:off x="7812360" y="290145"/>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100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p:tgtEl>
                                          <p:spTgt spid="73"/>
                                        </p:tgtEl>
                                        <p:attrNameLst>
                                          <p:attrName>ppt_y</p:attrName>
                                        </p:attrNameLst>
                                      </p:cBhvr>
                                      <p:tavLst>
                                        <p:tav tm="0">
                                          <p:val>
                                            <p:strVal val="#ppt_y-#ppt_h*1.125000"/>
                                          </p:val>
                                        </p:tav>
                                        <p:tav tm="100000">
                                          <p:val>
                                            <p:strVal val="#ppt_y"/>
                                          </p:val>
                                        </p:tav>
                                      </p:tavLst>
                                    </p:anim>
                                    <p:animEffect transition="in" filter="wipe(down)">
                                      <p:cBhvr>
                                        <p:cTn id="8" dur="500"/>
                                        <p:tgtEl>
                                          <p:spTgt spid="73"/>
                                        </p:tgtEl>
                                      </p:cBhvr>
                                    </p:animEffect>
                                  </p:childTnLst>
                                </p:cTn>
                              </p:par>
                              <p:par>
                                <p:cTn id="9" presetID="42" presetClass="entr" presetSubtype="0" fill="hold" nodeType="withEffect">
                                  <p:stCondLst>
                                    <p:cond delay="2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anim calcmode="lin" valueType="num">
                                      <p:cBhvr>
                                        <p:cTn id="12" dur="500" fill="hold"/>
                                        <p:tgtEl>
                                          <p:spTgt spid="15"/>
                                        </p:tgtEl>
                                        <p:attrNameLst>
                                          <p:attrName>ppt_x</p:attrName>
                                        </p:attrNameLst>
                                      </p:cBhvr>
                                      <p:tavLst>
                                        <p:tav tm="0">
                                          <p:val>
                                            <p:strVal val="#ppt_x"/>
                                          </p:val>
                                        </p:tav>
                                        <p:tav tm="100000">
                                          <p:val>
                                            <p:strVal val="#ppt_x"/>
                                          </p:val>
                                        </p:tav>
                                      </p:tavLst>
                                    </p:anim>
                                    <p:anim calcmode="lin" valueType="num">
                                      <p:cBhvr>
                                        <p:cTn id="13"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1415772" cy="461665"/>
          </a:xfrm>
          <a:prstGeom prst="rect">
            <a:avLst/>
          </a:prstGeom>
        </p:spPr>
        <p:txBody>
          <a:bodyPr wrap="none">
            <a:spAutoFit/>
          </a:bodyPr>
          <a:lstStyle/>
          <a:p>
            <a:r>
              <a:rPr lang="zh-CN" altLang="en-US" sz="2400" dirty="0">
                <a:solidFill>
                  <a:srgbClr val="1F9E23"/>
                </a:solidFill>
                <a:latin typeface="Century Gothic" panose="020B0502020202020204" pitchFamily="34" charset="0"/>
                <a:cs typeface="Arial" panose="020B0604020202020204" pitchFamily="34" charset="0"/>
              </a:rPr>
              <a:t>测试流程</a:t>
            </a:r>
            <a:endParaRPr lang="en-US" altLang="zh-CN"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5444"/>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02</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73" name="矩形 72"/>
          <p:cNvSpPr/>
          <p:nvPr/>
        </p:nvSpPr>
        <p:spPr>
          <a:xfrm>
            <a:off x="257473" y="1028909"/>
            <a:ext cx="8223510" cy="4197046"/>
          </a:xfrm>
          <a:prstGeom prst="rect">
            <a:avLst/>
          </a:prstGeom>
        </p:spPr>
        <p:txBody>
          <a:bodyPr wrap="square">
            <a:spAutoFit/>
          </a:bodyPr>
          <a:lstStyle/>
          <a:p>
            <a:pPr>
              <a:lnSpc>
                <a:spcPct val="114000"/>
              </a:lnSpc>
            </a:pPr>
            <a:r>
              <a:rPr lang="zh-CN" altLang="en-US" sz="2000" dirty="0">
                <a:solidFill>
                  <a:schemeClr val="tx1">
                    <a:lumMod val="65000"/>
                    <a:lumOff val="35000"/>
                  </a:schemeClr>
                </a:solidFill>
                <a:latin typeface="+mn-ea"/>
                <a:cs typeface="Arial" panose="020B0604020202020204" pitchFamily="34" charset="0"/>
              </a:rPr>
              <a:t>      首先创建一个</a:t>
            </a:r>
            <a:r>
              <a:rPr lang="en-US" altLang="zh-CN" sz="2000" dirty="0">
                <a:solidFill>
                  <a:schemeClr val="tx1">
                    <a:lumMod val="65000"/>
                    <a:lumOff val="35000"/>
                  </a:schemeClr>
                </a:solidFill>
                <a:latin typeface="+mn-ea"/>
                <a:cs typeface="Arial" panose="020B0604020202020204" pitchFamily="34" charset="0"/>
              </a:rPr>
              <a:t>user</a:t>
            </a:r>
            <a:r>
              <a:rPr lang="zh-CN" altLang="en-US" sz="2000" dirty="0">
                <a:solidFill>
                  <a:schemeClr val="tx1">
                    <a:lumMod val="65000"/>
                    <a:lumOff val="35000"/>
                  </a:schemeClr>
                </a:solidFill>
                <a:latin typeface="+mn-ea"/>
                <a:cs typeface="Arial" panose="020B0604020202020204" pitchFamily="34" charset="0"/>
              </a:rPr>
              <a:t>表，主要字段为</a:t>
            </a:r>
            <a:r>
              <a:rPr lang="en-US" altLang="zh-CN" sz="2000" dirty="0" err="1">
                <a:solidFill>
                  <a:schemeClr val="tx1">
                    <a:lumMod val="65000"/>
                    <a:lumOff val="35000"/>
                  </a:schemeClr>
                </a:solidFill>
                <a:latin typeface="+mn-ea"/>
                <a:cs typeface="Arial" panose="020B0604020202020204" pitchFamily="34" charset="0"/>
              </a:rPr>
              <a:t>id,name,age</a:t>
            </a:r>
            <a:r>
              <a:rPr lang="zh-CN" altLang="en-US" sz="2000" dirty="0">
                <a:solidFill>
                  <a:schemeClr val="tx1">
                    <a:lumMod val="65000"/>
                    <a:lumOff val="35000"/>
                  </a:schemeClr>
                </a:solidFill>
                <a:latin typeface="+mn-ea"/>
                <a:cs typeface="Arial" panose="020B0604020202020204" pitchFamily="34" charset="0"/>
              </a:rPr>
              <a:t>，用程序往里面插入</a:t>
            </a:r>
            <a:r>
              <a:rPr lang="en-US" altLang="zh-CN" sz="2000" dirty="0">
                <a:solidFill>
                  <a:schemeClr val="tx1">
                    <a:lumMod val="65000"/>
                    <a:lumOff val="35000"/>
                  </a:schemeClr>
                </a:solidFill>
                <a:latin typeface="+mn-ea"/>
                <a:cs typeface="Arial" panose="020B0604020202020204" pitchFamily="34" charset="0"/>
              </a:rPr>
              <a:t>100</a:t>
            </a:r>
            <a:r>
              <a:rPr lang="zh-CN" altLang="en-US" sz="2000" dirty="0">
                <a:solidFill>
                  <a:schemeClr val="tx1">
                    <a:lumMod val="65000"/>
                    <a:lumOff val="35000"/>
                  </a:schemeClr>
                </a:solidFill>
                <a:latin typeface="+mn-ea"/>
                <a:cs typeface="Arial" panose="020B0604020202020204" pitchFamily="34" charset="0"/>
              </a:rPr>
              <a:t>万条数据。其中</a:t>
            </a:r>
            <a:r>
              <a:rPr lang="en-US" altLang="zh-CN" sz="2000" dirty="0">
                <a:solidFill>
                  <a:schemeClr val="tx1">
                    <a:lumMod val="65000"/>
                    <a:lumOff val="35000"/>
                  </a:schemeClr>
                </a:solidFill>
                <a:latin typeface="+mn-ea"/>
                <a:cs typeface="Arial" panose="020B0604020202020204" pitchFamily="34" charset="0"/>
              </a:rPr>
              <a:t>id</a:t>
            </a:r>
            <a:r>
              <a:rPr lang="zh-CN" altLang="en-US" sz="2000" dirty="0">
                <a:solidFill>
                  <a:schemeClr val="tx1">
                    <a:lumMod val="65000"/>
                    <a:lumOff val="35000"/>
                  </a:schemeClr>
                </a:solidFill>
                <a:latin typeface="+mn-ea"/>
                <a:cs typeface="Arial" panose="020B0604020202020204" pitchFamily="34" charset="0"/>
              </a:rPr>
              <a:t>是主键。  </a:t>
            </a:r>
            <a:endParaRPr lang="zh-CN" altLang="en-US" sz="2000" dirty="0">
              <a:solidFill>
                <a:schemeClr val="tx1">
                  <a:lumMod val="65000"/>
                  <a:lumOff val="35000"/>
                </a:schemeClr>
              </a:solidFill>
              <a:latin typeface="+mn-ea"/>
              <a:cs typeface="Arial" panose="020B0604020202020204" pitchFamily="34" charset="0"/>
            </a:endParaRPr>
          </a:p>
          <a:p>
            <a:pPr>
              <a:lnSpc>
                <a:spcPct val="114000"/>
              </a:lnSpc>
            </a:pPr>
            <a:r>
              <a:rPr lang="zh-CN" altLang="en-US" sz="2000" dirty="0">
                <a:solidFill>
                  <a:schemeClr val="tx1">
                    <a:lumMod val="65000"/>
                    <a:lumOff val="35000"/>
                  </a:schemeClr>
                </a:solidFill>
                <a:latin typeface="+mn-ea"/>
                <a:cs typeface="Arial" panose="020B0604020202020204" pitchFamily="34" charset="0"/>
              </a:rPr>
              <a:t>      大家都知道</a:t>
            </a:r>
            <a:r>
              <a:rPr lang="en-US" altLang="zh-CN" sz="2000" dirty="0">
                <a:solidFill>
                  <a:schemeClr val="tx1">
                    <a:lumMod val="65000"/>
                    <a:lumOff val="35000"/>
                  </a:schemeClr>
                </a:solidFill>
                <a:latin typeface="+mn-ea"/>
                <a:cs typeface="Arial" panose="020B0604020202020204" pitchFamily="34" charset="0"/>
              </a:rPr>
              <a:t>MySQL</a:t>
            </a:r>
            <a:r>
              <a:rPr lang="zh-CN" altLang="en-US" sz="2000" dirty="0">
                <a:solidFill>
                  <a:schemeClr val="tx1">
                    <a:lumMod val="65000"/>
                    <a:lumOff val="35000"/>
                  </a:schemeClr>
                </a:solidFill>
                <a:latin typeface="+mn-ea"/>
                <a:cs typeface="Arial" panose="020B0604020202020204" pitchFamily="34" charset="0"/>
              </a:rPr>
              <a:t>数据库做分页查询时主要是用</a:t>
            </a:r>
            <a:r>
              <a:rPr lang="en-US" altLang="zh-CN" sz="2000" dirty="0">
                <a:solidFill>
                  <a:schemeClr val="tx1">
                    <a:lumMod val="65000"/>
                    <a:lumOff val="35000"/>
                  </a:schemeClr>
                </a:solidFill>
                <a:latin typeface="+mn-ea"/>
                <a:cs typeface="Arial" panose="020B0604020202020204" pitchFamily="34" charset="0"/>
              </a:rPr>
              <a:t>limit</a:t>
            </a:r>
            <a:r>
              <a:rPr lang="zh-CN" altLang="en-US" sz="2000" dirty="0">
                <a:solidFill>
                  <a:schemeClr val="tx1">
                    <a:lumMod val="65000"/>
                    <a:lumOff val="35000"/>
                  </a:schemeClr>
                </a:solidFill>
                <a:latin typeface="+mn-ea"/>
                <a:cs typeface="Arial" panose="020B0604020202020204" pitchFamily="34" charset="0"/>
              </a:rPr>
              <a:t>来执行，具体的语法：</a:t>
            </a:r>
            <a:r>
              <a:rPr lang="en-US" altLang="zh-CN" sz="2000" dirty="0">
                <a:solidFill>
                  <a:schemeClr val="tx1">
                    <a:lumMod val="65000"/>
                    <a:lumOff val="35000"/>
                  </a:schemeClr>
                </a:solidFill>
                <a:latin typeface="+mn-ea"/>
                <a:cs typeface="Arial" panose="020B0604020202020204" pitchFamily="34" charset="0"/>
              </a:rPr>
              <a:t>select * from user limit start, count</a:t>
            </a:r>
            <a:r>
              <a:rPr lang="zh-CN" altLang="en-US" sz="2000" dirty="0">
                <a:solidFill>
                  <a:schemeClr val="tx1">
                    <a:lumMod val="65000"/>
                    <a:lumOff val="35000"/>
                  </a:schemeClr>
                </a:solidFill>
                <a:latin typeface="+mn-ea"/>
                <a:cs typeface="Arial" panose="020B0604020202020204" pitchFamily="34" charset="0"/>
              </a:rPr>
              <a:t>，其中</a:t>
            </a:r>
            <a:r>
              <a:rPr lang="en-US" altLang="zh-CN" sz="2000" dirty="0">
                <a:solidFill>
                  <a:schemeClr val="tx1">
                    <a:lumMod val="65000"/>
                    <a:lumOff val="35000"/>
                  </a:schemeClr>
                </a:solidFill>
                <a:latin typeface="+mn-ea"/>
                <a:cs typeface="Arial" panose="020B0604020202020204" pitchFamily="34" charset="0"/>
              </a:rPr>
              <a:t>start</a:t>
            </a:r>
            <a:r>
              <a:rPr lang="zh-CN" altLang="en-US" sz="2000" dirty="0">
                <a:solidFill>
                  <a:schemeClr val="tx1">
                    <a:lumMod val="65000"/>
                    <a:lumOff val="35000"/>
                  </a:schemeClr>
                </a:solidFill>
                <a:latin typeface="+mn-ea"/>
                <a:cs typeface="Arial" panose="020B0604020202020204" pitchFamily="34" charset="0"/>
              </a:rPr>
              <a:t>为起始页的大小，</a:t>
            </a:r>
            <a:r>
              <a:rPr lang="en-US" altLang="zh-CN" sz="2000" dirty="0">
                <a:solidFill>
                  <a:schemeClr val="tx1">
                    <a:lumMod val="65000"/>
                    <a:lumOff val="35000"/>
                  </a:schemeClr>
                </a:solidFill>
                <a:latin typeface="+mn-ea"/>
                <a:cs typeface="Arial" panose="020B0604020202020204" pitchFamily="34" charset="0"/>
              </a:rPr>
              <a:t>count</a:t>
            </a:r>
            <a:r>
              <a:rPr lang="zh-CN" altLang="en-US" sz="2000" dirty="0">
                <a:solidFill>
                  <a:schemeClr val="tx1">
                    <a:lumMod val="65000"/>
                    <a:lumOff val="35000"/>
                  </a:schemeClr>
                </a:solidFill>
                <a:latin typeface="+mn-ea"/>
                <a:cs typeface="Arial" panose="020B0604020202020204" pitchFamily="34" charset="0"/>
              </a:rPr>
              <a:t>为每页显示数据的数量。</a:t>
            </a:r>
            <a:endParaRPr lang="zh-CN" altLang="en-US" sz="2000" dirty="0">
              <a:solidFill>
                <a:schemeClr val="tx1">
                  <a:lumMod val="65000"/>
                  <a:lumOff val="35000"/>
                </a:schemeClr>
              </a:solidFill>
              <a:latin typeface="+mn-ea"/>
              <a:cs typeface="Arial" panose="020B0604020202020204" pitchFamily="34" charset="0"/>
            </a:endParaRPr>
          </a:p>
          <a:p>
            <a:pPr>
              <a:lnSpc>
                <a:spcPct val="114000"/>
              </a:lnSpc>
            </a:pPr>
            <a:r>
              <a:rPr lang="zh-CN" altLang="en-US" sz="2000" dirty="0">
                <a:solidFill>
                  <a:schemeClr val="tx1">
                    <a:lumMod val="65000"/>
                    <a:lumOff val="35000"/>
                  </a:schemeClr>
                </a:solidFill>
                <a:latin typeface="+mn-ea"/>
                <a:cs typeface="Arial" panose="020B0604020202020204" pitchFamily="34" charset="0"/>
              </a:rPr>
              <a:t>现在依次选取</a:t>
            </a:r>
            <a:r>
              <a:rPr lang="en-US" altLang="zh-CN" sz="2000" dirty="0">
                <a:solidFill>
                  <a:schemeClr val="tx1">
                    <a:lumMod val="65000"/>
                    <a:lumOff val="35000"/>
                  </a:schemeClr>
                </a:solidFill>
                <a:latin typeface="+mn-ea"/>
                <a:cs typeface="Arial" panose="020B0604020202020204" pitchFamily="34" charset="0"/>
              </a:rPr>
              <a:t>900,9000,90000,900000</a:t>
            </a:r>
            <a:r>
              <a:rPr lang="zh-CN" altLang="en-US" sz="2000" dirty="0">
                <a:solidFill>
                  <a:schemeClr val="tx1">
                    <a:lumMod val="65000"/>
                    <a:lumOff val="35000"/>
                  </a:schemeClr>
                </a:solidFill>
                <a:latin typeface="+mn-ea"/>
                <a:cs typeface="Arial" panose="020B0604020202020204" pitchFamily="34" charset="0"/>
              </a:rPr>
              <a:t>作为起始页数据来做实验，每页显示的数据为</a:t>
            </a:r>
            <a:r>
              <a:rPr lang="en-US" altLang="zh-CN" sz="2000" dirty="0">
                <a:solidFill>
                  <a:schemeClr val="tx1">
                    <a:lumMod val="65000"/>
                    <a:lumOff val="35000"/>
                  </a:schemeClr>
                </a:solidFill>
                <a:latin typeface="+mn-ea"/>
                <a:cs typeface="Arial" panose="020B0604020202020204" pitchFamily="34" charset="0"/>
              </a:rPr>
              <a:t>20</a:t>
            </a:r>
            <a:r>
              <a:rPr lang="zh-CN" altLang="en-US" sz="2000" dirty="0">
                <a:solidFill>
                  <a:schemeClr val="tx1">
                    <a:lumMod val="65000"/>
                    <a:lumOff val="35000"/>
                  </a:schemeClr>
                </a:solidFill>
                <a:latin typeface="+mn-ea"/>
                <a:cs typeface="Arial" panose="020B0604020202020204" pitchFamily="34" charset="0"/>
              </a:rPr>
              <a:t>条，下面四条</a:t>
            </a:r>
            <a:r>
              <a:rPr lang="en-US" altLang="zh-CN" sz="2000" dirty="0" err="1">
                <a:solidFill>
                  <a:schemeClr val="tx1">
                    <a:lumMod val="65000"/>
                    <a:lumOff val="35000"/>
                  </a:schemeClr>
                </a:solidFill>
                <a:latin typeface="+mn-ea"/>
                <a:cs typeface="Arial" panose="020B0604020202020204" pitchFamily="34" charset="0"/>
              </a:rPr>
              <a:t>sql</a:t>
            </a:r>
            <a:r>
              <a:rPr lang="zh-CN" altLang="en-US" sz="2000" dirty="0">
                <a:solidFill>
                  <a:schemeClr val="tx1">
                    <a:lumMod val="65000"/>
                    <a:lumOff val="35000"/>
                  </a:schemeClr>
                </a:solidFill>
                <a:latin typeface="+mn-ea"/>
                <a:cs typeface="Arial" panose="020B0604020202020204" pitchFamily="34" charset="0"/>
              </a:rPr>
              <a:t>语句每句执行</a:t>
            </a:r>
            <a:r>
              <a:rPr lang="en-US" altLang="zh-CN" sz="2000" dirty="0">
                <a:solidFill>
                  <a:schemeClr val="tx1">
                    <a:lumMod val="65000"/>
                    <a:lumOff val="35000"/>
                  </a:schemeClr>
                </a:solidFill>
                <a:latin typeface="+mn-ea"/>
                <a:cs typeface="Arial" panose="020B0604020202020204" pitchFamily="34" charset="0"/>
              </a:rPr>
              <a:t>10</a:t>
            </a:r>
            <a:r>
              <a:rPr lang="zh-CN" altLang="en-US" sz="2000" dirty="0">
                <a:solidFill>
                  <a:schemeClr val="tx1">
                    <a:lumMod val="65000"/>
                    <a:lumOff val="35000"/>
                  </a:schemeClr>
                </a:solidFill>
                <a:latin typeface="+mn-ea"/>
                <a:cs typeface="Arial" panose="020B0604020202020204" pitchFamily="34" charset="0"/>
              </a:rPr>
              <a:t>次所用的平均时间如下：</a:t>
            </a:r>
            <a:endParaRPr lang="zh-CN" altLang="en-US" sz="2000" dirty="0">
              <a:solidFill>
                <a:schemeClr val="tx1">
                  <a:lumMod val="65000"/>
                  <a:lumOff val="35000"/>
                </a:schemeClr>
              </a:solidFill>
              <a:latin typeface="+mn-ea"/>
              <a:cs typeface="Arial" panose="020B0604020202020204" pitchFamily="34" charset="0"/>
            </a:endParaRPr>
          </a:p>
          <a:p>
            <a:pPr>
              <a:lnSpc>
                <a:spcPct val="114000"/>
              </a:lnSpc>
            </a:pPr>
            <a:r>
              <a:rPr lang="en-US" altLang="zh-CN" sz="2000" dirty="0">
                <a:solidFill>
                  <a:schemeClr val="tx1">
                    <a:lumMod val="65000"/>
                    <a:lumOff val="35000"/>
                  </a:schemeClr>
                </a:solidFill>
                <a:latin typeface="+mn-ea"/>
                <a:cs typeface="Arial" panose="020B0604020202020204" pitchFamily="34" charset="0"/>
              </a:rPr>
              <a:t>SELECT  *  FROM  user    LIMIT 900,20        0.001s</a:t>
            </a:r>
            <a:endParaRPr lang="en-US" altLang="zh-CN" sz="2000" dirty="0">
              <a:solidFill>
                <a:schemeClr val="tx1">
                  <a:lumMod val="65000"/>
                  <a:lumOff val="35000"/>
                </a:schemeClr>
              </a:solidFill>
              <a:latin typeface="+mn-ea"/>
              <a:cs typeface="Arial" panose="020B0604020202020204" pitchFamily="34" charset="0"/>
            </a:endParaRPr>
          </a:p>
          <a:p>
            <a:pPr>
              <a:lnSpc>
                <a:spcPct val="114000"/>
              </a:lnSpc>
            </a:pPr>
            <a:r>
              <a:rPr lang="en-US" altLang="zh-CN" sz="2000" dirty="0">
                <a:solidFill>
                  <a:schemeClr val="tx1">
                    <a:lumMod val="65000"/>
                    <a:lumOff val="35000"/>
                  </a:schemeClr>
                </a:solidFill>
                <a:latin typeface="+mn-ea"/>
                <a:cs typeface="Arial" panose="020B0604020202020204" pitchFamily="34" charset="0"/>
              </a:rPr>
              <a:t>SELECT  *  FROM  user    LIMIT 9000,20       0.004s</a:t>
            </a:r>
            <a:endParaRPr lang="en-US" altLang="zh-CN" sz="2000" dirty="0">
              <a:solidFill>
                <a:schemeClr val="tx1">
                  <a:lumMod val="65000"/>
                  <a:lumOff val="35000"/>
                </a:schemeClr>
              </a:solidFill>
              <a:latin typeface="+mn-ea"/>
              <a:cs typeface="Arial" panose="020B0604020202020204" pitchFamily="34" charset="0"/>
            </a:endParaRPr>
          </a:p>
          <a:p>
            <a:pPr>
              <a:lnSpc>
                <a:spcPct val="114000"/>
              </a:lnSpc>
            </a:pPr>
            <a:r>
              <a:rPr lang="en-US" altLang="zh-CN" sz="2000" dirty="0">
                <a:solidFill>
                  <a:schemeClr val="tx1">
                    <a:lumMod val="65000"/>
                    <a:lumOff val="35000"/>
                  </a:schemeClr>
                </a:solidFill>
                <a:latin typeface="+mn-ea"/>
                <a:cs typeface="Arial" panose="020B0604020202020204" pitchFamily="34" charset="0"/>
              </a:rPr>
              <a:t>SELECT  *  FROM  user    LIMIT 90000,20      0.029s</a:t>
            </a:r>
            <a:endParaRPr lang="en-US" altLang="zh-CN" sz="2000" dirty="0">
              <a:solidFill>
                <a:schemeClr val="tx1">
                  <a:lumMod val="65000"/>
                  <a:lumOff val="35000"/>
                </a:schemeClr>
              </a:solidFill>
              <a:latin typeface="+mn-ea"/>
              <a:cs typeface="Arial" panose="020B0604020202020204" pitchFamily="34" charset="0"/>
            </a:endParaRPr>
          </a:p>
          <a:p>
            <a:pPr>
              <a:lnSpc>
                <a:spcPct val="114000"/>
              </a:lnSpc>
            </a:pPr>
            <a:r>
              <a:rPr lang="en-US" altLang="zh-CN" sz="2000" dirty="0">
                <a:solidFill>
                  <a:schemeClr val="tx1">
                    <a:lumMod val="65000"/>
                    <a:lumOff val="35000"/>
                  </a:schemeClr>
                </a:solidFill>
                <a:latin typeface="+mn-ea"/>
                <a:cs typeface="Arial" panose="020B0604020202020204" pitchFamily="34" charset="0"/>
              </a:rPr>
              <a:t>SELECT  *  FROM  user    LIMIT 900000,20     0.561s</a:t>
            </a:r>
            <a:endParaRPr lang="en-US" altLang="zh-CN" sz="2000" dirty="0">
              <a:solidFill>
                <a:schemeClr val="tx1">
                  <a:lumMod val="65000"/>
                  <a:lumOff val="35000"/>
                </a:schemeClr>
              </a:solidFill>
              <a:latin typeface="+mn-ea"/>
              <a:cs typeface="Arial" panose="020B0604020202020204" pitchFamily="34" charset="0"/>
            </a:endParaRPr>
          </a:p>
          <a:p>
            <a:pPr>
              <a:lnSpc>
                <a:spcPct val="114000"/>
              </a:lnSpc>
            </a:pPr>
            <a:endParaRPr lang="en-US" altLang="zh-CN" sz="1600" dirty="0">
              <a:solidFill>
                <a:schemeClr val="tx1">
                  <a:lumMod val="65000"/>
                  <a:lumOff val="35000"/>
                </a:schemeClr>
              </a:solidFill>
              <a:latin typeface="+mn-ea"/>
              <a:cs typeface="Arial" panose="020B0604020202020204" pitchFamily="34" charset="0"/>
            </a:endParaRPr>
          </a:p>
        </p:txBody>
      </p:sp>
      <p:grpSp>
        <p:nvGrpSpPr>
          <p:cNvPr id="15" name="组合 14"/>
          <p:cNvGrpSpPr/>
          <p:nvPr/>
        </p:nvGrpSpPr>
        <p:grpSpPr>
          <a:xfrm>
            <a:off x="7812360" y="290145"/>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100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p:tgtEl>
                                          <p:spTgt spid="73"/>
                                        </p:tgtEl>
                                        <p:attrNameLst>
                                          <p:attrName>ppt_y</p:attrName>
                                        </p:attrNameLst>
                                      </p:cBhvr>
                                      <p:tavLst>
                                        <p:tav tm="0">
                                          <p:val>
                                            <p:strVal val="#ppt_y-#ppt_h*1.125000"/>
                                          </p:val>
                                        </p:tav>
                                        <p:tav tm="100000">
                                          <p:val>
                                            <p:strVal val="#ppt_y"/>
                                          </p:val>
                                        </p:tav>
                                      </p:tavLst>
                                    </p:anim>
                                    <p:animEffect transition="in" filter="wipe(down)">
                                      <p:cBhvr>
                                        <p:cTn id="8" dur="500"/>
                                        <p:tgtEl>
                                          <p:spTgt spid="73"/>
                                        </p:tgtEl>
                                      </p:cBhvr>
                                    </p:animEffect>
                                  </p:childTnLst>
                                </p:cTn>
                              </p:par>
                              <p:par>
                                <p:cTn id="9" presetID="42" presetClass="entr" presetSubtype="0" fill="hold" nodeType="withEffect">
                                  <p:stCondLst>
                                    <p:cond delay="2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anim calcmode="lin" valueType="num">
                                      <p:cBhvr>
                                        <p:cTn id="12" dur="500" fill="hold"/>
                                        <p:tgtEl>
                                          <p:spTgt spid="15"/>
                                        </p:tgtEl>
                                        <p:attrNameLst>
                                          <p:attrName>ppt_x</p:attrName>
                                        </p:attrNameLst>
                                      </p:cBhvr>
                                      <p:tavLst>
                                        <p:tav tm="0">
                                          <p:val>
                                            <p:strVal val="#ppt_x"/>
                                          </p:val>
                                        </p:tav>
                                        <p:tav tm="100000">
                                          <p:val>
                                            <p:strVal val="#ppt_x"/>
                                          </p:val>
                                        </p:tav>
                                      </p:tavLst>
                                    </p:anim>
                                    <p:anim calcmode="lin" valueType="num">
                                      <p:cBhvr>
                                        <p:cTn id="13"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1415772" cy="461665"/>
          </a:xfrm>
          <a:prstGeom prst="rect">
            <a:avLst/>
          </a:prstGeom>
        </p:spPr>
        <p:txBody>
          <a:bodyPr wrap="none">
            <a:spAutoFit/>
          </a:bodyPr>
          <a:lstStyle/>
          <a:p>
            <a:r>
              <a:rPr lang="zh-CN" altLang="en-US" sz="2400" dirty="0">
                <a:solidFill>
                  <a:srgbClr val="1F9E23"/>
                </a:solidFill>
                <a:latin typeface="Century Gothic" panose="020B0502020202020204" pitchFamily="34" charset="0"/>
                <a:cs typeface="Arial" panose="020B0604020202020204" pitchFamily="34" charset="0"/>
              </a:rPr>
              <a:t>测试流程</a:t>
            </a:r>
            <a:endParaRPr lang="en-US" altLang="zh-CN"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03</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73" name="矩形 72"/>
          <p:cNvSpPr/>
          <p:nvPr/>
        </p:nvSpPr>
        <p:spPr>
          <a:xfrm>
            <a:off x="62818" y="4299942"/>
            <a:ext cx="8223510" cy="653769"/>
          </a:xfrm>
          <a:prstGeom prst="rect">
            <a:avLst/>
          </a:prstGeom>
        </p:spPr>
        <p:txBody>
          <a:bodyPr wrap="square">
            <a:spAutoFit/>
          </a:bodyPr>
          <a:lstStyle/>
          <a:p>
            <a:pPr>
              <a:lnSpc>
                <a:spcPct val="114000"/>
              </a:lnSpc>
            </a:pPr>
            <a:r>
              <a:rPr lang="zh-CN" altLang="en-US" sz="1600" dirty="0">
                <a:solidFill>
                  <a:schemeClr val="tx1">
                    <a:lumMod val="65000"/>
                    <a:lumOff val="35000"/>
                  </a:schemeClr>
                </a:solidFill>
                <a:latin typeface="+mn-ea"/>
                <a:cs typeface="Arial" panose="020B0604020202020204" pitchFamily="34" charset="0"/>
              </a:rPr>
              <a:t>随着起始页的增加，时间也逐渐增大。并且呈指数倍增长，如果数据更大的话，这种分页查询显然满足不了业务需求。</a:t>
            </a:r>
            <a:endParaRPr lang="en-US" altLang="zh-CN" sz="1600" dirty="0">
              <a:solidFill>
                <a:schemeClr val="tx1">
                  <a:lumMod val="65000"/>
                  <a:lumOff val="35000"/>
                </a:schemeClr>
              </a:solidFill>
              <a:latin typeface="+mn-ea"/>
              <a:cs typeface="Arial" panose="020B0604020202020204" pitchFamily="34" charset="0"/>
            </a:endParaRPr>
          </a:p>
        </p:txBody>
      </p:sp>
      <p:grpSp>
        <p:nvGrpSpPr>
          <p:cNvPr id="15" name="组合 14"/>
          <p:cNvGrpSpPr/>
          <p:nvPr/>
        </p:nvGrpSpPr>
        <p:grpSpPr>
          <a:xfrm>
            <a:off x="7812360" y="290145"/>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pic>
        <p:nvPicPr>
          <p:cNvPr id="19" name="图片 18" descr="IMG_256"/>
          <p:cNvPicPr/>
          <p:nvPr/>
        </p:nvPicPr>
        <p:blipFill>
          <a:blip r:embed="rId1"/>
          <a:stretch>
            <a:fillRect/>
          </a:stretch>
        </p:blipFill>
        <p:spPr>
          <a:xfrm>
            <a:off x="865038" y="1047835"/>
            <a:ext cx="7229475" cy="287655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100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p:tgtEl>
                                          <p:spTgt spid="73"/>
                                        </p:tgtEl>
                                        <p:attrNameLst>
                                          <p:attrName>ppt_y</p:attrName>
                                        </p:attrNameLst>
                                      </p:cBhvr>
                                      <p:tavLst>
                                        <p:tav tm="0">
                                          <p:val>
                                            <p:strVal val="#ppt_y-#ppt_h*1.125000"/>
                                          </p:val>
                                        </p:tav>
                                        <p:tav tm="100000">
                                          <p:val>
                                            <p:strVal val="#ppt_y"/>
                                          </p:val>
                                        </p:tav>
                                      </p:tavLst>
                                    </p:anim>
                                    <p:animEffect transition="in" filter="wipe(down)">
                                      <p:cBhvr>
                                        <p:cTn id="8" dur="500"/>
                                        <p:tgtEl>
                                          <p:spTgt spid="73"/>
                                        </p:tgtEl>
                                      </p:cBhvr>
                                    </p:animEffect>
                                  </p:childTnLst>
                                </p:cTn>
                              </p:par>
                              <p:par>
                                <p:cTn id="9" presetID="42" presetClass="entr" presetSubtype="0" fill="hold" nodeType="withEffect">
                                  <p:stCondLst>
                                    <p:cond delay="2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anim calcmode="lin" valueType="num">
                                      <p:cBhvr>
                                        <p:cTn id="12" dur="500" fill="hold"/>
                                        <p:tgtEl>
                                          <p:spTgt spid="15"/>
                                        </p:tgtEl>
                                        <p:attrNameLst>
                                          <p:attrName>ppt_x</p:attrName>
                                        </p:attrNameLst>
                                      </p:cBhvr>
                                      <p:tavLst>
                                        <p:tav tm="0">
                                          <p:val>
                                            <p:strVal val="#ppt_x"/>
                                          </p:val>
                                        </p:tav>
                                        <p:tav tm="100000">
                                          <p:val>
                                            <p:strVal val="#ppt_x"/>
                                          </p:val>
                                        </p:tav>
                                      </p:tavLst>
                                    </p:anim>
                                    <p:anim calcmode="lin" valueType="num">
                                      <p:cBhvr>
                                        <p:cTn id="13"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1415772" cy="461665"/>
          </a:xfrm>
          <a:prstGeom prst="rect">
            <a:avLst/>
          </a:prstGeom>
        </p:spPr>
        <p:txBody>
          <a:bodyPr wrap="none">
            <a:spAutoFit/>
          </a:bodyPr>
          <a:lstStyle/>
          <a:p>
            <a:r>
              <a:rPr lang="zh-CN" altLang="en-US" sz="2400" dirty="0">
                <a:solidFill>
                  <a:srgbClr val="1F9E23"/>
                </a:solidFill>
                <a:latin typeface="Century Gothic" panose="020B0502020202020204" pitchFamily="34" charset="0"/>
                <a:cs typeface="Arial" panose="020B0604020202020204" pitchFamily="34" charset="0"/>
              </a:rPr>
              <a:t>优化方案</a:t>
            </a:r>
            <a:endParaRPr lang="en-US" altLang="zh-CN"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04</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73" name="矩形 72"/>
          <p:cNvSpPr/>
          <p:nvPr/>
        </p:nvSpPr>
        <p:spPr>
          <a:xfrm>
            <a:off x="257473" y="1023551"/>
            <a:ext cx="8223510" cy="1776640"/>
          </a:xfrm>
          <a:prstGeom prst="rect">
            <a:avLst/>
          </a:prstGeom>
        </p:spPr>
        <p:txBody>
          <a:bodyPr wrap="square">
            <a:spAutoFit/>
          </a:bodyPr>
          <a:lstStyle/>
          <a:p>
            <a:pPr>
              <a:lnSpc>
                <a:spcPct val="114000"/>
              </a:lnSpc>
            </a:pPr>
            <a:r>
              <a:rPr lang="zh-CN" altLang="en-US" sz="1600" dirty="0">
                <a:solidFill>
                  <a:schemeClr val="tx1">
                    <a:lumMod val="65000"/>
                    <a:lumOff val="35000"/>
                  </a:schemeClr>
                </a:solidFill>
                <a:latin typeface="+mn-ea"/>
                <a:cs typeface="Arial" panose="020B0604020202020204" pitchFamily="34" charset="0"/>
              </a:rPr>
              <a:t>    我们都知道任何的查询想要速度快就必须减少对全表的数据查找，而数据库的索引就可以减少对数据的查找，提高查询效率，对于分页的优化选择方案肯定第一选择也是利用索引。具体索引是怎么提升性能这里不做分析，本文主要是针对利用索引来对分页进行优化。</a:t>
            </a:r>
            <a:endParaRPr lang="zh-CN" altLang="en-US" sz="1600" dirty="0">
              <a:solidFill>
                <a:schemeClr val="tx1">
                  <a:lumMod val="65000"/>
                  <a:lumOff val="35000"/>
                </a:schemeClr>
              </a:solidFill>
              <a:latin typeface="+mn-ea"/>
              <a:cs typeface="Arial" panose="020B0604020202020204" pitchFamily="34" charset="0"/>
            </a:endParaRPr>
          </a:p>
          <a:p>
            <a:pPr>
              <a:lnSpc>
                <a:spcPct val="114000"/>
              </a:lnSpc>
            </a:pPr>
            <a:r>
              <a:rPr lang="zh-CN" altLang="en-US" sz="1600" dirty="0">
                <a:solidFill>
                  <a:schemeClr val="tx1">
                    <a:lumMod val="65000"/>
                    <a:lumOff val="35000"/>
                  </a:schemeClr>
                </a:solidFill>
                <a:latin typeface="+mn-ea"/>
                <a:cs typeface="Arial" panose="020B0604020202020204" pitchFamily="34" charset="0"/>
              </a:rPr>
              <a:t>    执行</a:t>
            </a:r>
            <a:r>
              <a:rPr lang="en-US" altLang="zh-CN" sz="1600" dirty="0">
                <a:solidFill>
                  <a:schemeClr val="tx1">
                    <a:lumMod val="65000"/>
                    <a:lumOff val="35000"/>
                  </a:schemeClr>
                </a:solidFill>
                <a:latin typeface="+mn-ea"/>
                <a:cs typeface="Arial" panose="020B0604020202020204" pitchFamily="34" charset="0"/>
              </a:rPr>
              <a:t>EXPLAIN SELECT * FROM user LIMIT 900000,20 </a:t>
            </a:r>
            <a:r>
              <a:rPr lang="zh-CN" altLang="en-US" sz="1600" dirty="0">
                <a:solidFill>
                  <a:schemeClr val="tx1">
                    <a:lumMod val="65000"/>
                    <a:lumOff val="35000"/>
                  </a:schemeClr>
                </a:solidFill>
                <a:latin typeface="+mn-ea"/>
                <a:cs typeface="Arial" panose="020B0604020202020204" pitchFamily="34" charset="0"/>
              </a:rPr>
              <a:t>可以查看到该</a:t>
            </a:r>
            <a:r>
              <a:rPr lang="en-US" altLang="zh-CN" sz="1600" dirty="0" err="1">
                <a:solidFill>
                  <a:schemeClr val="tx1">
                    <a:lumMod val="65000"/>
                    <a:lumOff val="35000"/>
                  </a:schemeClr>
                </a:solidFill>
                <a:latin typeface="+mn-ea"/>
                <a:cs typeface="Arial" panose="020B0604020202020204" pitchFamily="34" charset="0"/>
              </a:rPr>
              <a:t>sql</a:t>
            </a:r>
            <a:r>
              <a:rPr lang="zh-CN" altLang="en-US" sz="1600" dirty="0">
                <a:solidFill>
                  <a:schemeClr val="tx1">
                    <a:lumMod val="65000"/>
                    <a:lumOff val="35000"/>
                  </a:schemeClr>
                </a:solidFill>
                <a:latin typeface="+mn-ea"/>
                <a:cs typeface="Arial" panose="020B0604020202020204" pitchFamily="34" charset="0"/>
              </a:rPr>
              <a:t>语句具体的实行计划如下图。</a:t>
            </a:r>
            <a:endParaRPr lang="zh-CN" altLang="en-US" sz="1600" dirty="0">
              <a:solidFill>
                <a:schemeClr val="tx1">
                  <a:lumMod val="65000"/>
                  <a:lumOff val="35000"/>
                </a:schemeClr>
              </a:solidFill>
              <a:latin typeface="+mn-ea"/>
              <a:cs typeface="Arial" panose="020B0604020202020204" pitchFamily="34" charset="0"/>
            </a:endParaRPr>
          </a:p>
        </p:txBody>
      </p:sp>
      <p:grpSp>
        <p:nvGrpSpPr>
          <p:cNvPr id="15" name="组合 14"/>
          <p:cNvGrpSpPr/>
          <p:nvPr/>
        </p:nvGrpSpPr>
        <p:grpSpPr>
          <a:xfrm>
            <a:off x="7812360" y="290145"/>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pic>
        <p:nvPicPr>
          <p:cNvPr id="18" name="图片 17" descr="11111"/>
          <p:cNvPicPr/>
          <p:nvPr/>
        </p:nvPicPr>
        <p:blipFill>
          <a:blip r:embed="rId1"/>
          <a:stretch>
            <a:fillRect/>
          </a:stretch>
        </p:blipFill>
        <p:spPr>
          <a:xfrm>
            <a:off x="282997" y="2842609"/>
            <a:ext cx="8197986" cy="908685"/>
          </a:xfrm>
          <a:prstGeom prst="rect">
            <a:avLst/>
          </a:prstGeom>
        </p:spPr>
      </p:pic>
      <p:sp>
        <p:nvSpPr>
          <p:cNvPr id="20" name="矩形 19"/>
          <p:cNvSpPr/>
          <p:nvPr/>
        </p:nvSpPr>
        <p:spPr>
          <a:xfrm>
            <a:off x="399294" y="3939902"/>
            <a:ext cx="8223510" cy="898964"/>
          </a:xfrm>
          <a:prstGeom prst="rect">
            <a:avLst/>
          </a:prstGeom>
        </p:spPr>
        <p:txBody>
          <a:bodyPr wrap="square">
            <a:spAutoFit/>
          </a:bodyPr>
          <a:lstStyle/>
          <a:p>
            <a:pPr>
              <a:lnSpc>
                <a:spcPct val="114000"/>
              </a:lnSpc>
            </a:pPr>
            <a:r>
              <a:rPr lang="zh-CN" altLang="en-US" sz="1600" dirty="0">
                <a:solidFill>
                  <a:schemeClr val="tx1">
                    <a:lumMod val="65000"/>
                    <a:lumOff val="35000"/>
                  </a:schemeClr>
                </a:solidFill>
                <a:latin typeface="+mn-ea"/>
                <a:cs typeface="Arial" panose="020B0604020202020204" pitchFamily="34" charset="0"/>
              </a:rPr>
              <a:t> 如上图可以看出 </a:t>
            </a:r>
            <a:r>
              <a:rPr lang="en-US" altLang="zh-CN" sz="1600" dirty="0">
                <a:solidFill>
                  <a:schemeClr val="tx1">
                    <a:lumMod val="65000"/>
                    <a:lumOff val="35000"/>
                  </a:schemeClr>
                </a:solidFill>
                <a:latin typeface="+mn-ea"/>
                <a:cs typeface="Arial" panose="020B0604020202020204" pitchFamily="34" charset="0"/>
              </a:rPr>
              <a:t>SELECT * FROM user LIMIT 900000,20 </a:t>
            </a:r>
            <a:r>
              <a:rPr lang="zh-CN" altLang="en-US" sz="1600" dirty="0">
                <a:solidFill>
                  <a:schemeClr val="tx1">
                    <a:lumMod val="65000"/>
                    <a:lumOff val="35000"/>
                  </a:schemeClr>
                </a:solidFill>
                <a:latin typeface="+mn-ea"/>
                <a:cs typeface="Arial" panose="020B0604020202020204" pitchFamily="34" charset="0"/>
              </a:rPr>
              <a:t>并没有使用索引进行查找数据。我们知道</a:t>
            </a:r>
            <a:r>
              <a:rPr lang="en-US" altLang="zh-CN" sz="1600" dirty="0">
                <a:solidFill>
                  <a:schemeClr val="tx1">
                    <a:lumMod val="65000"/>
                    <a:lumOff val="35000"/>
                  </a:schemeClr>
                </a:solidFill>
                <a:latin typeface="+mn-ea"/>
                <a:cs typeface="Arial" panose="020B0604020202020204" pitchFamily="34" charset="0"/>
              </a:rPr>
              <a:t>id</a:t>
            </a:r>
            <a:r>
              <a:rPr lang="zh-CN" altLang="en-US" sz="1600" dirty="0">
                <a:solidFill>
                  <a:schemeClr val="tx1">
                    <a:lumMod val="65000"/>
                    <a:lumOff val="35000"/>
                  </a:schemeClr>
                </a:solidFill>
                <a:latin typeface="+mn-ea"/>
                <a:cs typeface="Arial" panose="020B0604020202020204" pitchFamily="34" charset="0"/>
              </a:rPr>
              <a:t>字段是主键，自然就包含了默认的主键索引。现在让我们看看利用覆盖索引的查询效果如何：</a:t>
            </a:r>
            <a:endParaRPr lang="zh-CN" altLang="en-US" sz="1600" dirty="0">
              <a:solidFill>
                <a:schemeClr val="tx1">
                  <a:lumMod val="65000"/>
                  <a:lumOff val="35000"/>
                </a:schemeClr>
              </a:solidFill>
              <a:latin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100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p:tgtEl>
                                          <p:spTgt spid="73"/>
                                        </p:tgtEl>
                                        <p:attrNameLst>
                                          <p:attrName>ppt_y</p:attrName>
                                        </p:attrNameLst>
                                      </p:cBhvr>
                                      <p:tavLst>
                                        <p:tav tm="0">
                                          <p:val>
                                            <p:strVal val="#ppt_y-#ppt_h*1.125000"/>
                                          </p:val>
                                        </p:tav>
                                        <p:tav tm="100000">
                                          <p:val>
                                            <p:strVal val="#ppt_y"/>
                                          </p:val>
                                        </p:tav>
                                      </p:tavLst>
                                    </p:anim>
                                    <p:animEffect transition="in" filter="wipe(down)">
                                      <p:cBhvr>
                                        <p:cTn id="8" dur="500"/>
                                        <p:tgtEl>
                                          <p:spTgt spid="73"/>
                                        </p:tgtEl>
                                      </p:cBhvr>
                                    </p:animEffect>
                                  </p:childTnLst>
                                </p:cTn>
                              </p:par>
                              <p:par>
                                <p:cTn id="9" presetID="42" presetClass="entr" presetSubtype="0" fill="hold" nodeType="withEffect">
                                  <p:stCondLst>
                                    <p:cond delay="2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anim calcmode="lin" valueType="num">
                                      <p:cBhvr>
                                        <p:cTn id="12" dur="500" fill="hold"/>
                                        <p:tgtEl>
                                          <p:spTgt spid="15"/>
                                        </p:tgtEl>
                                        <p:attrNameLst>
                                          <p:attrName>ppt_x</p:attrName>
                                        </p:attrNameLst>
                                      </p:cBhvr>
                                      <p:tavLst>
                                        <p:tav tm="0">
                                          <p:val>
                                            <p:strVal val="#ppt_x"/>
                                          </p:val>
                                        </p:tav>
                                        <p:tav tm="100000">
                                          <p:val>
                                            <p:strVal val="#ppt_x"/>
                                          </p:val>
                                        </p:tav>
                                      </p:tavLst>
                                    </p:anim>
                                    <p:anim calcmode="lin" valueType="num">
                                      <p:cBhvr>
                                        <p:cTn id="13" dur="500" fill="hold"/>
                                        <p:tgtEl>
                                          <p:spTgt spid="15"/>
                                        </p:tgtEl>
                                        <p:attrNameLst>
                                          <p:attrName>ppt_y</p:attrName>
                                        </p:attrNameLst>
                                      </p:cBhvr>
                                      <p:tavLst>
                                        <p:tav tm="0">
                                          <p:val>
                                            <p:strVal val="#ppt_y+.1"/>
                                          </p:val>
                                        </p:tav>
                                        <p:tav tm="100000">
                                          <p:val>
                                            <p:strVal val="#ppt_y"/>
                                          </p:val>
                                        </p:tav>
                                      </p:tavLst>
                                    </p:anim>
                                  </p:childTnLst>
                                </p:cTn>
                              </p:par>
                              <p:par>
                                <p:cTn id="14" presetID="12" presetClass="entr" presetSubtype="1" fill="hold" grpId="0" nodeType="withEffect">
                                  <p:stCondLst>
                                    <p:cond delay="1000"/>
                                  </p:stCondLst>
                                  <p:childTnLst>
                                    <p:set>
                                      <p:cBhvr>
                                        <p:cTn id="15" dur="1" fill="hold">
                                          <p:stCondLst>
                                            <p:cond delay="0"/>
                                          </p:stCondLst>
                                        </p:cTn>
                                        <p:tgtEl>
                                          <p:spTgt spid="20"/>
                                        </p:tgtEl>
                                        <p:attrNameLst>
                                          <p:attrName>style.visibility</p:attrName>
                                        </p:attrNameLst>
                                      </p:cBhvr>
                                      <p:to>
                                        <p:strVal val="visible"/>
                                      </p:to>
                                    </p:set>
                                    <p:anim calcmode="lin" valueType="num">
                                      <p:cBhvr additive="base">
                                        <p:cTn id="16" dur="500"/>
                                        <p:tgtEl>
                                          <p:spTgt spid="20"/>
                                        </p:tgtEl>
                                        <p:attrNameLst>
                                          <p:attrName>ppt_y</p:attrName>
                                        </p:attrNameLst>
                                      </p:cBhvr>
                                      <p:tavLst>
                                        <p:tav tm="0">
                                          <p:val>
                                            <p:strVal val="#ppt_y-#ppt_h*1.125000"/>
                                          </p:val>
                                        </p:tav>
                                        <p:tav tm="100000">
                                          <p:val>
                                            <p:strVal val="#ppt_y"/>
                                          </p:val>
                                        </p:tav>
                                      </p:tavLst>
                                    </p:anim>
                                    <p:animEffect transition="in" filter="wipe(down)">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20"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1415772" cy="461665"/>
          </a:xfrm>
          <a:prstGeom prst="rect">
            <a:avLst/>
          </a:prstGeom>
        </p:spPr>
        <p:txBody>
          <a:bodyPr wrap="none">
            <a:spAutoFit/>
          </a:bodyPr>
          <a:lstStyle/>
          <a:p>
            <a:r>
              <a:rPr lang="zh-CN" altLang="en-US" sz="2400" dirty="0">
                <a:solidFill>
                  <a:srgbClr val="1F9E23"/>
                </a:solidFill>
                <a:latin typeface="Century Gothic" panose="020B0502020202020204" pitchFamily="34" charset="0"/>
                <a:cs typeface="Arial" panose="020B0604020202020204" pitchFamily="34" charset="0"/>
              </a:rPr>
              <a:t>优化方案</a:t>
            </a:r>
            <a:endParaRPr lang="en-US" altLang="zh-CN"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05</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73" name="矩形 72"/>
          <p:cNvSpPr/>
          <p:nvPr/>
        </p:nvSpPr>
        <p:spPr>
          <a:xfrm>
            <a:off x="257473" y="1023551"/>
            <a:ext cx="8223510" cy="618246"/>
          </a:xfrm>
          <a:prstGeom prst="rect">
            <a:avLst/>
          </a:prstGeom>
        </p:spPr>
        <p:txBody>
          <a:bodyPr wrap="square">
            <a:spAutoFit/>
          </a:bodyPr>
          <a:lstStyle/>
          <a:p>
            <a:pPr>
              <a:lnSpc>
                <a:spcPct val="114000"/>
              </a:lnSpc>
            </a:pPr>
            <a:r>
              <a:rPr lang="en-US" altLang="zh-CN" sz="1600" dirty="0">
                <a:solidFill>
                  <a:schemeClr val="tx1">
                    <a:lumMod val="65000"/>
                    <a:lumOff val="35000"/>
                  </a:schemeClr>
                </a:solidFill>
                <a:latin typeface="+mn-ea"/>
                <a:cs typeface="Arial" panose="020B0604020202020204" pitchFamily="34" charset="0"/>
              </a:rPr>
              <a:t>SELECT id FROM user LIMIT 900000,20  0.289s  </a:t>
            </a:r>
            <a:endParaRPr lang="en-US" altLang="zh-CN" sz="1600" dirty="0">
              <a:solidFill>
                <a:schemeClr val="tx1">
                  <a:lumMod val="65000"/>
                  <a:lumOff val="35000"/>
                </a:schemeClr>
              </a:solidFill>
              <a:latin typeface="+mn-ea"/>
              <a:cs typeface="Arial" panose="020B0604020202020204" pitchFamily="34" charset="0"/>
            </a:endParaRPr>
          </a:p>
          <a:p>
            <a:pPr>
              <a:lnSpc>
                <a:spcPct val="114000"/>
              </a:lnSpc>
            </a:pPr>
            <a:r>
              <a:rPr lang="zh-CN" altLang="en-US" sz="1600" dirty="0">
                <a:solidFill>
                  <a:schemeClr val="tx1">
                    <a:lumMod val="65000"/>
                    <a:lumOff val="35000"/>
                  </a:schemeClr>
                </a:solidFill>
                <a:latin typeface="+mn-ea"/>
                <a:cs typeface="Arial" panose="020B0604020202020204" pitchFamily="34" charset="0"/>
              </a:rPr>
              <a:t>在执行</a:t>
            </a:r>
            <a:r>
              <a:rPr lang="en-US" altLang="zh-CN" sz="1600" dirty="0">
                <a:solidFill>
                  <a:schemeClr val="tx1">
                    <a:lumMod val="65000"/>
                    <a:lumOff val="35000"/>
                  </a:schemeClr>
                </a:solidFill>
                <a:latin typeface="+mn-ea"/>
                <a:cs typeface="Arial" panose="020B0604020202020204" pitchFamily="34" charset="0"/>
              </a:rPr>
              <a:t>EXPLAIN SELECT id FROM user LIMIT 900000,20</a:t>
            </a:r>
            <a:r>
              <a:rPr lang="zh-CN" altLang="en-US" sz="1600" dirty="0">
                <a:solidFill>
                  <a:schemeClr val="tx1">
                    <a:lumMod val="65000"/>
                    <a:lumOff val="35000"/>
                  </a:schemeClr>
                </a:solidFill>
                <a:latin typeface="+mn-ea"/>
                <a:cs typeface="Arial" panose="020B0604020202020204" pitchFamily="34" charset="0"/>
              </a:rPr>
              <a:t>看下该</a:t>
            </a:r>
            <a:r>
              <a:rPr lang="en-US" altLang="zh-CN" sz="1600" dirty="0" err="1">
                <a:solidFill>
                  <a:schemeClr val="tx1">
                    <a:lumMod val="65000"/>
                    <a:lumOff val="35000"/>
                  </a:schemeClr>
                </a:solidFill>
                <a:latin typeface="+mn-ea"/>
                <a:cs typeface="Arial" panose="020B0604020202020204" pitchFamily="34" charset="0"/>
              </a:rPr>
              <a:t>sql</a:t>
            </a:r>
            <a:r>
              <a:rPr lang="zh-CN" altLang="en-US" sz="1600" dirty="0">
                <a:solidFill>
                  <a:schemeClr val="tx1">
                    <a:lumMod val="65000"/>
                    <a:lumOff val="35000"/>
                  </a:schemeClr>
                </a:solidFill>
                <a:latin typeface="+mn-ea"/>
                <a:cs typeface="Arial" panose="020B0604020202020204" pitchFamily="34" charset="0"/>
              </a:rPr>
              <a:t>语句的实行计划：</a:t>
            </a:r>
            <a:endParaRPr lang="zh-CN" altLang="en-US" sz="1600" dirty="0">
              <a:solidFill>
                <a:schemeClr val="tx1">
                  <a:lumMod val="65000"/>
                  <a:lumOff val="35000"/>
                </a:schemeClr>
              </a:solidFill>
              <a:latin typeface="+mn-ea"/>
              <a:cs typeface="Arial" panose="020B0604020202020204" pitchFamily="34" charset="0"/>
            </a:endParaRPr>
          </a:p>
        </p:txBody>
      </p:sp>
      <p:grpSp>
        <p:nvGrpSpPr>
          <p:cNvPr id="15" name="组合 14"/>
          <p:cNvGrpSpPr/>
          <p:nvPr/>
        </p:nvGrpSpPr>
        <p:grpSpPr>
          <a:xfrm>
            <a:off x="7812360" y="290145"/>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20" name="矩形 19"/>
          <p:cNvSpPr/>
          <p:nvPr/>
        </p:nvSpPr>
        <p:spPr>
          <a:xfrm>
            <a:off x="508720" y="3507854"/>
            <a:ext cx="8223510" cy="1179682"/>
          </a:xfrm>
          <a:prstGeom prst="rect">
            <a:avLst/>
          </a:prstGeom>
        </p:spPr>
        <p:txBody>
          <a:bodyPr wrap="square">
            <a:spAutoFit/>
          </a:bodyPr>
          <a:lstStyle/>
          <a:p>
            <a:pPr>
              <a:lnSpc>
                <a:spcPct val="114000"/>
              </a:lnSpc>
            </a:pPr>
            <a:r>
              <a:rPr lang="zh-CN" altLang="en-US" sz="1600" dirty="0">
                <a:solidFill>
                  <a:schemeClr val="tx1">
                    <a:lumMod val="65000"/>
                    <a:lumOff val="35000"/>
                  </a:schemeClr>
                </a:solidFill>
                <a:latin typeface="+mn-ea"/>
                <a:cs typeface="Arial" panose="020B0604020202020204" pitchFamily="34" charset="0"/>
              </a:rPr>
              <a:t>从上图的可以看到使用了索引</a:t>
            </a:r>
            <a:r>
              <a:rPr lang="en-US" altLang="zh-CN" sz="1600" dirty="0">
                <a:solidFill>
                  <a:schemeClr val="tx1">
                    <a:lumMod val="65000"/>
                    <a:lumOff val="35000"/>
                  </a:schemeClr>
                </a:solidFill>
                <a:latin typeface="+mn-ea"/>
                <a:cs typeface="Arial" panose="020B0604020202020204" pitchFamily="34" charset="0"/>
              </a:rPr>
              <a:t>id.</a:t>
            </a:r>
            <a:endParaRPr lang="en-US" altLang="zh-CN" sz="1600" dirty="0">
              <a:solidFill>
                <a:schemeClr val="tx1">
                  <a:lumMod val="65000"/>
                  <a:lumOff val="35000"/>
                </a:schemeClr>
              </a:solidFill>
              <a:latin typeface="+mn-ea"/>
              <a:cs typeface="Arial" panose="020B0604020202020204" pitchFamily="34" charset="0"/>
            </a:endParaRPr>
          </a:p>
          <a:p>
            <a:pPr>
              <a:lnSpc>
                <a:spcPct val="114000"/>
              </a:lnSpc>
            </a:pPr>
            <a:r>
              <a:rPr lang="zh-CN" altLang="en-US" sz="1600" dirty="0">
                <a:solidFill>
                  <a:schemeClr val="tx1">
                    <a:lumMod val="65000"/>
                    <a:lumOff val="35000"/>
                  </a:schemeClr>
                </a:solidFill>
                <a:latin typeface="+mn-ea"/>
                <a:cs typeface="Arial" panose="020B0604020202020204" pitchFamily="34" charset="0"/>
              </a:rPr>
              <a:t>现在利用该索引来查出所有的列，可以将 </a:t>
            </a:r>
            <a:r>
              <a:rPr lang="en-US" altLang="zh-CN" sz="1600" dirty="0">
                <a:solidFill>
                  <a:schemeClr val="tx1">
                    <a:lumMod val="65000"/>
                    <a:lumOff val="35000"/>
                  </a:schemeClr>
                </a:solidFill>
                <a:latin typeface="+mn-ea"/>
                <a:cs typeface="Arial" panose="020B0604020202020204" pitchFamily="34" charset="0"/>
              </a:rPr>
              <a:t>SELECT * FROM user LIMIT 900000,20</a:t>
            </a:r>
            <a:r>
              <a:rPr lang="zh-CN" altLang="en-US" sz="1600" dirty="0">
                <a:solidFill>
                  <a:schemeClr val="tx1">
                    <a:lumMod val="65000"/>
                    <a:lumOff val="35000"/>
                  </a:schemeClr>
                </a:solidFill>
                <a:latin typeface="+mn-ea"/>
                <a:cs typeface="Arial" panose="020B0604020202020204" pitchFamily="34" charset="0"/>
              </a:rPr>
              <a:t>语句改造一下</a:t>
            </a:r>
            <a:endParaRPr lang="zh-CN" altLang="en-US" sz="1600" dirty="0">
              <a:solidFill>
                <a:schemeClr val="tx1">
                  <a:lumMod val="65000"/>
                  <a:lumOff val="35000"/>
                </a:schemeClr>
              </a:solidFill>
              <a:latin typeface="+mn-ea"/>
              <a:cs typeface="Arial" panose="020B0604020202020204" pitchFamily="34" charset="0"/>
            </a:endParaRPr>
          </a:p>
          <a:p>
            <a:pPr>
              <a:lnSpc>
                <a:spcPct val="114000"/>
              </a:lnSpc>
            </a:pPr>
            <a:endParaRPr lang="zh-CN" altLang="en-US" sz="1600" dirty="0">
              <a:solidFill>
                <a:schemeClr val="tx1">
                  <a:lumMod val="65000"/>
                  <a:lumOff val="35000"/>
                </a:schemeClr>
              </a:solidFill>
              <a:latin typeface="+mn-ea"/>
              <a:cs typeface="Arial" panose="020B0604020202020204" pitchFamily="34" charset="0"/>
            </a:endParaRPr>
          </a:p>
        </p:txBody>
      </p:sp>
      <p:pic>
        <p:nvPicPr>
          <p:cNvPr id="19" name="图片 18" descr="IMG_256"/>
          <p:cNvPicPr/>
          <p:nvPr/>
        </p:nvPicPr>
        <p:blipFill>
          <a:blip r:embed="rId1"/>
          <a:stretch>
            <a:fillRect/>
          </a:stretch>
        </p:blipFill>
        <p:spPr>
          <a:xfrm>
            <a:off x="539552" y="1779662"/>
            <a:ext cx="6810375" cy="126682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100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p:tgtEl>
                                          <p:spTgt spid="73"/>
                                        </p:tgtEl>
                                        <p:attrNameLst>
                                          <p:attrName>ppt_y</p:attrName>
                                        </p:attrNameLst>
                                      </p:cBhvr>
                                      <p:tavLst>
                                        <p:tav tm="0">
                                          <p:val>
                                            <p:strVal val="#ppt_y-#ppt_h*1.125000"/>
                                          </p:val>
                                        </p:tav>
                                        <p:tav tm="100000">
                                          <p:val>
                                            <p:strVal val="#ppt_y"/>
                                          </p:val>
                                        </p:tav>
                                      </p:tavLst>
                                    </p:anim>
                                    <p:animEffect transition="in" filter="wipe(down)">
                                      <p:cBhvr>
                                        <p:cTn id="8" dur="500"/>
                                        <p:tgtEl>
                                          <p:spTgt spid="73"/>
                                        </p:tgtEl>
                                      </p:cBhvr>
                                    </p:animEffect>
                                  </p:childTnLst>
                                </p:cTn>
                              </p:par>
                              <p:par>
                                <p:cTn id="9" presetID="42" presetClass="entr" presetSubtype="0" fill="hold" nodeType="withEffect">
                                  <p:stCondLst>
                                    <p:cond delay="2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anim calcmode="lin" valueType="num">
                                      <p:cBhvr>
                                        <p:cTn id="12" dur="500" fill="hold"/>
                                        <p:tgtEl>
                                          <p:spTgt spid="15"/>
                                        </p:tgtEl>
                                        <p:attrNameLst>
                                          <p:attrName>ppt_x</p:attrName>
                                        </p:attrNameLst>
                                      </p:cBhvr>
                                      <p:tavLst>
                                        <p:tav tm="0">
                                          <p:val>
                                            <p:strVal val="#ppt_x"/>
                                          </p:val>
                                        </p:tav>
                                        <p:tav tm="100000">
                                          <p:val>
                                            <p:strVal val="#ppt_x"/>
                                          </p:val>
                                        </p:tav>
                                      </p:tavLst>
                                    </p:anim>
                                    <p:anim calcmode="lin" valueType="num">
                                      <p:cBhvr>
                                        <p:cTn id="13" dur="500" fill="hold"/>
                                        <p:tgtEl>
                                          <p:spTgt spid="15"/>
                                        </p:tgtEl>
                                        <p:attrNameLst>
                                          <p:attrName>ppt_y</p:attrName>
                                        </p:attrNameLst>
                                      </p:cBhvr>
                                      <p:tavLst>
                                        <p:tav tm="0">
                                          <p:val>
                                            <p:strVal val="#ppt_y+.1"/>
                                          </p:val>
                                        </p:tav>
                                        <p:tav tm="100000">
                                          <p:val>
                                            <p:strVal val="#ppt_y"/>
                                          </p:val>
                                        </p:tav>
                                      </p:tavLst>
                                    </p:anim>
                                  </p:childTnLst>
                                </p:cTn>
                              </p:par>
                              <p:par>
                                <p:cTn id="14" presetID="12" presetClass="entr" presetSubtype="1" fill="hold" grpId="0" nodeType="withEffect">
                                  <p:stCondLst>
                                    <p:cond delay="1000"/>
                                  </p:stCondLst>
                                  <p:childTnLst>
                                    <p:set>
                                      <p:cBhvr>
                                        <p:cTn id="15" dur="1" fill="hold">
                                          <p:stCondLst>
                                            <p:cond delay="0"/>
                                          </p:stCondLst>
                                        </p:cTn>
                                        <p:tgtEl>
                                          <p:spTgt spid="20"/>
                                        </p:tgtEl>
                                        <p:attrNameLst>
                                          <p:attrName>style.visibility</p:attrName>
                                        </p:attrNameLst>
                                      </p:cBhvr>
                                      <p:to>
                                        <p:strVal val="visible"/>
                                      </p:to>
                                    </p:set>
                                    <p:anim calcmode="lin" valueType="num">
                                      <p:cBhvr additive="base">
                                        <p:cTn id="16" dur="500"/>
                                        <p:tgtEl>
                                          <p:spTgt spid="20"/>
                                        </p:tgtEl>
                                        <p:attrNameLst>
                                          <p:attrName>ppt_y</p:attrName>
                                        </p:attrNameLst>
                                      </p:cBhvr>
                                      <p:tavLst>
                                        <p:tav tm="0">
                                          <p:val>
                                            <p:strVal val="#ppt_y-#ppt_h*1.125000"/>
                                          </p:val>
                                        </p:tav>
                                        <p:tav tm="100000">
                                          <p:val>
                                            <p:strVal val="#ppt_y"/>
                                          </p:val>
                                        </p:tav>
                                      </p:tavLst>
                                    </p:anim>
                                    <p:animEffect transition="in" filter="wipe(down)">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2490" y="524010"/>
            <a:ext cx="1415772" cy="461665"/>
          </a:xfrm>
          <a:prstGeom prst="rect">
            <a:avLst/>
          </a:prstGeom>
        </p:spPr>
        <p:txBody>
          <a:bodyPr wrap="none">
            <a:spAutoFit/>
          </a:bodyPr>
          <a:lstStyle/>
          <a:p>
            <a:r>
              <a:rPr lang="zh-CN" altLang="en-US" sz="2400" dirty="0">
                <a:solidFill>
                  <a:srgbClr val="1F9E23"/>
                </a:solidFill>
                <a:latin typeface="Century Gothic" panose="020B0502020202020204" pitchFamily="34" charset="0"/>
                <a:cs typeface="Arial" panose="020B0604020202020204" pitchFamily="34" charset="0"/>
              </a:rPr>
              <a:t>测试结果</a:t>
            </a:r>
            <a:endParaRPr lang="en-US" altLang="zh-CN" sz="2400" dirty="0">
              <a:solidFill>
                <a:srgbClr val="1F9E23"/>
              </a:solidFill>
              <a:latin typeface="Century Gothic" panose="020B0502020202020204" pitchFamily="34" charset="0"/>
              <a:cs typeface="Arial" panose="020B0604020202020204" pitchFamily="34" charset="0"/>
            </a:endParaRPr>
          </a:p>
        </p:txBody>
      </p:sp>
      <p:grpSp>
        <p:nvGrpSpPr>
          <p:cNvPr id="4" name="组合 3"/>
          <p:cNvGrpSpPr/>
          <p:nvPr/>
        </p:nvGrpSpPr>
        <p:grpSpPr>
          <a:xfrm>
            <a:off x="8892480" y="411510"/>
            <a:ext cx="251520" cy="661800"/>
            <a:chOff x="8892480" y="411510"/>
            <a:chExt cx="251520" cy="661800"/>
          </a:xfrm>
        </p:grpSpPr>
        <p:sp>
          <p:nvSpPr>
            <p:cNvPr id="5" name="矩形 4"/>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19"/>
            <p:cNvSpPr txBox="1"/>
            <p:nvPr/>
          </p:nvSpPr>
          <p:spPr>
            <a:xfrm rot="5400000">
              <a:off x="8688849" y="634418"/>
              <a:ext cx="658780" cy="215444"/>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08</a:t>
              </a:r>
              <a:endParaRPr lang="zh-CN" altLang="en-US" sz="800" dirty="0">
                <a:solidFill>
                  <a:schemeClr val="bg1"/>
                </a:solidFill>
                <a:latin typeface="Century Gothic" panose="020B0502020202020204" pitchFamily="34" charset="0"/>
              </a:endParaRPr>
            </a:p>
          </p:txBody>
        </p:sp>
        <p:grpSp>
          <p:nvGrpSpPr>
            <p:cNvPr id="7" name="组合 6"/>
            <p:cNvGrpSpPr/>
            <p:nvPr/>
          </p:nvGrpSpPr>
          <p:grpSpPr>
            <a:xfrm>
              <a:off x="8964240" y="818664"/>
              <a:ext cx="108000" cy="8629"/>
              <a:chOff x="8953171" y="847239"/>
              <a:chExt cx="130138" cy="8629"/>
            </a:xfrm>
          </p:grpSpPr>
          <p:cxnSp>
            <p:nvCxnSpPr>
              <p:cNvPr id="8" name="直接连接符 7"/>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4" name="组合 13"/>
          <p:cNvGrpSpPr/>
          <p:nvPr/>
        </p:nvGrpSpPr>
        <p:grpSpPr>
          <a:xfrm>
            <a:off x="5772150" y="1267075"/>
            <a:ext cx="2863850" cy="2104775"/>
            <a:chOff x="5772150" y="1267075"/>
            <a:chExt cx="2863850" cy="2104775"/>
          </a:xfrm>
        </p:grpSpPr>
        <p:sp>
          <p:nvSpPr>
            <p:cNvPr id="65" name="矩形 64"/>
            <p:cNvSpPr/>
            <p:nvPr/>
          </p:nvSpPr>
          <p:spPr>
            <a:xfrm>
              <a:off x="5777053" y="2588332"/>
              <a:ext cx="2858947" cy="523220"/>
            </a:xfrm>
            <a:prstGeom prst="rect">
              <a:avLst/>
            </a:prstGeom>
          </p:spPr>
          <p:txBody>
            <a:bodyPr wrap="square">
              <a:spAutoFit/>
            </a:bodyPr>
            <a:lstStyle/>
            <a:p>
              <a:r>
                <a:rPr lang="zh-CN" altLang="en-US" sz="1400" dirty="0">
                  <a:solidFill>
                    <a:schemeClr val="tx1">
                      <a:lumMod val="85000"/>
                      <a:lumOff val="15000"/>
                    </a:schemeClr>
                  </a:solidFill>
                  <a:latin typeface="Century Gothic" panose="020B0502020202020204" pitchFamily="34" charset="0"/>
                  <a:cs typeface="Arial" panose="020B0604020202020204" pitchFamily="34" charset="0"/>
                </a:rPr>
                <a:t>可以看到使用为</a:t>
              </a:r>
              <a:r>
                <a:rPr lang="en-US" altLang="zh-CN" sz="1400" dirty="0" err="1">
                  <a:solidFill>
                    <a:schemeClr val="tx1">
                      <a:lumMod val="85000"/>
                      <a:lumOff val="15000"/>
                    </a:schemeClr>
                  </a:solidFill>
                  <a:latin typeface="Century Gothic" panose="020B0502020202020204" pitchFamily="34" charset="0"/>
                  <a:cs typeface="Arial" panose="020B0604020202020204" pitchFamily="34" charset="0"/>
                </a:rPr>
                <a:t>MyISAM</a:t>
              </a:r>
              <a:r>
                <a:rPr lang="zh-CN" altLang="en-US" sz="1400" dirty="0">
                  <a:solidFill>
                    <a:schemeClr val="tx1">
                      <a:lumMod val="85000"/>
                      <a:lumOff val="15000"/>
                    </a:schemeClr>
                  </a:solidFill>
                  <a:latin typeface="Century Gothic" panose="020B0502020202020204" pitchFamily="34" charset="0"/>
                  <a:cs typeface="Arial" panose="020B0604020202020204" pitchFamily="34" charset="0"/>
                </a:rPr>
                <a:t>存储引擎效率大大提高</a:t>
              </a:r>
              <a:r>
                <a:rPr lang="en-US" altLang="zh-CN" sz="1400" dirty="0">
                  <a:solidFill>
                    <a:schemeClr val="tx1">
                      <a:lumMod val="85000"/>
                      <a:lumOff val="15000"/>
                    </a:schemeClr>
                  </a:solidFill>
                  <a:latin typeface="Century Gothic" panose="020B0502020202020204" pitchFamily="34" charset="0"/>
                  <a:cs typeface="Arial" panose="020B0604020202020204" pitchFamily="34" charset="0"/>
                </a:rPr>
                <a:t>,</a:t>
              </a:r>
              <a:r>
                <a:rPr lang="zh-CN" altLang="en-US" sz="1400" dirty="0">
                  <a:solidFill>
                    <a:schemeClr val="tx1">
                      <a:lumMod val="85000"/>
                      <a:lumOff val="15000"/>
                    </a:schemeClr>
                  </a:solidFill>
                  <a:latin typeface="Century Gothic" panose="020B0502020202020204" pitchFamily="34" charset="0"/>
                  <a:cs typeface="Arial" panose="020B0604020202020204" pitchFamily="34" charset="0"/>
                </a:rPr>
                <a:t>用时仅仅</a:t>
              </a:r>
              <a:r>
                <a:rPr lang="en-US" altLang="zh-CN" sz="1400" dirty="0">
                  <a:solidFill>
                    <a:schemeClr val="tx1">
                      <a:lumMod val="85000"/>
                      <a:lumOff val="15000"/>
                    </a:schemeClr>
                  </a:solidFill>
                  <a:latin typeface="Century Gothic" panose="020B0502020202020204" pitchFamily="34" charset="0"/>
                  <a:cs typeface="Arial" panose="020B0604020202020204" pitchFamily="34" charset="0"/>
                </a:rPr>
                <a:t>3</a:t>
              </a:r>
              <a:r>
                <a:rPr lang="zh-CN" altLang="en-US" sz="1400" dirty="0">
                  <a:solidFill>
                    <a:schemeClr val="tx1">
                      <a:lumMod val="85000"/>
                      <a:lumOff val="15000"/>
                    </a:schemeClr>
                  </a:solidFill>
                  <a:latin typeface="Century Gothic" panose="020B0502020202020204" pitchFamily="34" charset="0"/>
                  <a:cs typeface="Arial" panose="020B0604020202020204" pitchFamily="34" charset="0"/>
                </a:rPr>
                <a:t>分</a:t>
              </a:r>
              <a:r>
                <a:rPr lang="en-US" altLang="zh-CN" sz="1400" dirty="0">
                  <a:solidFill>
                    <a:schemeClr val="tx1">
                      <a:lumMod val="85000"/>
                      <a:lumOff val="15000"/>
                    </a:schemeClr>
                  </a:solidFill>
                  <a:latin typeface="Century Gothic" panose="020B0502020202020204" pitchFamily="34" charset="0"/>
                  <a:cs typeface="Arial" panose="020B0604020202020204" pitchFamily="34" charset="0"/>
                </a:rPr>
                <a:t>24</a:t>
              </a:r>
              <a:r>
                <a:rPr lang="zh-CN" altLang="en-US" sz="1400" dirty="0">
                  <a:solidFill>
                    <a:schemeClr val="tx1">
                      <a:lumMod val="85000"/>
                      <a:lumOff val="15000"/>
                    </a:schemeClr>
                  </a:solidFill>
                  <a:latin typeface="Century Gothic" panose="020B0502020202020204" pitchFamily="34" charset="0"/>
                  <a:cs typeface="Arial" panose="020B0604020202020204" pitchFamily="34" charset="0"/>
                </a:rPr>
                <a:t>秒</a:t>
              </a:r>
              <a:endParaRPr lang="en-US" altLang="zh-CN" sz="1400" dirty="0">
                <a:solidFill>
                  <a:schemeClr val="tx1">
                    <a:lumMod val="85000"/>
                    <a:lumOff val="15000"/>
                  </a:schemeClr>
                </a:solidFill>
                <a:latin typeface="Century Gothic" panose="020B0502020202020204" pitchFamily="34" charset="0"/>
                <a:cs typeface="Arial" panose="020B0604020202020204" pitchFamily="34" charset="0"/>
              </a:endParaRPr>
            </a:p>
          </p:txBody>
        </p:sp>
        <p:sp>
          <p:nvSpPr>
            <p:cNvPr id="67" name="矩形 66"/>
            <p:cNvSpPr/>
            <p:nvPr/>
          </p:nvSpPr>
          <p:spPr>
            <a:xfrm>
              <a:off x="5772150" y="1549806"/>
              <a:ext cx="2134732" cy="307777"/>
            </a:xfrm>
            <a:prstGeom prst="rect">
              <a:avLst/>
            </a:prstGeom>
          </p:spPr>
          <p:txBody>
            <a:bodyPr wrap="square">
              <a:spAutoFit/>
            </a:bodyPr>
            <a:lstStyle/>
            <a:p>
              <a:r>
                <a:rPr lang="zh-CN" altLang="en-US" sz="1400" b="1" dirty="0">
                  <a:solidFill>
                    <a:srgbClr val="1F9E23"/>
                  </a:solidFill>
                  <a:latin typeface="Century Gothic" panose="020B0502020202020204" pitchFamily="34" charset="0"/>
                  <a:cs typeface="Arial" panose="020B0604020202020204" pitchFamily="34" charset="0"/>
                </a:rPr>
                <a:t>插入十万条数据</a:t>
              </a:r>
              <a:endParaRPr lang="en-US" altLang="zh-CN" sz="1400" b="1" dirty="0">
                <a:solidFill>
                  <a:srgbClr val="1F9E23"/>
                </a:solidFill>
                <a:latin typeface="Century Gothic" panose="020B0502020202020204" pitchFamily="34" charset="0"/>
                <a:cs typeface="Arial" panose="020B0604020202020204" pitchFamily="34" charset="0"/>
              </a:endParaRPr>
            </a:p>
          </p:txBody>
        </p:sp>
        <p:grpSp>
          <p:nvGrpSpPr>
            <p:cNvPr id="68" name="组合 67"/>
            <p:cNvGrpSpPr/>
            <p:nvPr/>
          </p:nvGrpSpPr>
          <p:grpSpPr>
            <a:xfrm>
              <a:off x="7039319" y="1267075"/>
              <a:ext cx="444155" cy="445677"/>
              <a:chOff x="13416445" y="3094038"/>
              <a:chExt cx="463550" cy="465138"/>
            </a:xfrm>
            <a:solidFill>
              <a:srgbClr val="394A57"/>
            </a:solidFill>
          </p:grpSpPr>
          <p:sp>
            <p:nvSpPr>
              <p:cNvPr id="69" name="Freeform 23"/>
              <p:cNvSpPr>
                <a:spLocks noEditPoints="1"/>
              </p:cNvSpPr>
              <p:nvPr/>
            </p:nvSpPr>
            <p:spPr bwMode="auto">
              <a:xfrm>
                <a:off x="13464070" y="3094038"/>
                <a:ext cx="415925" cy="417513"/>
              </a:xfrm>
              <a:custGeom>
                <a:avLst/>
                <a:gdLst>
                  <a:gd name="T0" fmla="*/ 102 w 262"/>
                  <a:gd name="T1" fmla="*/ 263 h 263"/>
                  <a:gd name="T2" fmla="*/ 0 w 262"/>
                  <a:gd name="T3" fmla="*/ 159 h 263"/>
                  <a:gd name="T4" fmla="*/ 203 w 262"/>
                  <a:gd name="T5" fmla="*/ 0 h 263"/>
                  <a:gd name="T6" fmla="*/ 262 w 262"/>
                  <a:gd name="T7" fmla="*/ 59 h 263"/>
                  <a:gd name="T8" fmla="*/ 102 w 262"/>
                  <a:gd name="T9" fmla="*/ 263 h 263"/>
                  <a:gd name="T10" fmla="*/ 29 w 262"/>
                  <a:gd name="T11" fmla="*/ 161 h 263"/>
                  <a:gd name="T12" fmla="*/ 100 w 262"/>
                  <a:gd name="T13" fmla="*/ 234 h 263"/>
                  <a:gd name="T14" fmla="*/ 237 w 262"/>
                  <a:gd name="T15" fmla="*/ 62 h 263"/>
                  <a:gd name="T16" fmla="*/ 201 w 262"/>
                  <a:gd name="T17" fmla="*/ 26 h 263"/>
                  <a:gd name="T18" fmla="*/ 29 w 262"/>
                  <a:gd name="T19" fmla="*/ 161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2" h="263">
                    <a:moveTo>
                      <a:pt x="102" y="263"/>
                    </a:moveTo>
                    <a:lnTo>
                      <a:pt x="0" y="159"/>
                    </a:lnTo>
                    <a:lnTo>
                      <a:pt x="203" y="0"/>
                    </a:lnTo>
                    <a:lnTo>
                      <a:pt x="262" y="59"/>
                    </a:lnTo>
                    <a:lnTo>
                      <a:pt x="102" y="263"/>
                    </a:lnTo>
                    <a:close/>
                    <a:moveTo>
                      <a:pt x="29" y="161"/>
                    </a:moveTo>
                    <a:lnTo>
                      <a:pt x="100" y="234"/>
                    </a:lnTo>
                    <a:lnTo>
                      <a:pt x="237" y="62"/>
                    </a:lnTo>
                    <a:lnTo>
                      <a:pt x="201" y="26"/>
                    </a:lnTo>
                    <a:lnTo>
                      <a:pt x="29" y="1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24"/>
              <p:cNvSpPr/>
              <p:nvPr/>
            </p:nvSpPr>
            <p:spPr bwMode="auto">
              <a:xfrm>
                <a:off x="13565670" y="3184525"/>
                <a:ext cx="220662" cy="179388"/>
              </a:xfrm>
              <a:custGeom>
                <a:avLst/>
                <a:gdLst>
                  <a:gd name="T0" fmla="*/ 12 w 139"/>
                  <a:gd name="T1" fmla="*/ 113 h 113"/>
                  <a:gd name="T2" fmla="*/ 0 w 139"/>
                  <a:gd name="T3" fmla="*/ 99 h 113"/>
                  <a:gd name="T4" fmla="*/ 128 w 139"/>
                  <a:gd name="T5" fmla="*/ 0 h 113"/>
                  <a:gd name="T6" fmla="*/ 139 w 139"/>
                  <a:gd name="T7" fmla="*/ 14 h 113"/>
                  <a:gd name="T8" fmla="*/ 12 w 139"/>
                  <a:gd name="T9" fmla="*/ 113 h 113"/>
                </a:gdLst>
                <a:ahLst/>
                <a:cxnLst>
                  <a:cxn ang="0">
                    <a:pos x="T0" y="T1"/>
                  </a:cxn>
                  <a:cxn ang="0">
                    <a:pos x="T2" y="T3"/>
                  </a:cxn>
                  <a:cxn ang="0">
                    <a:pos x="T4" y="T5"/>
                  </a:cxn>
                  <a:cxn ang="0">
                    <a:pos x="T6" y="T7"/>
                  </a:cxn>
                  <a:cxn ang="0">
                    <a:pos x="T8" y="T9"/>
                  </a:cxn>
                </a:cxnLst>
                <a:rect l="0" t="0" r="r" b="b"/>
                <a:pathLst>
                  <a:path w="139" h="113">
                    <a:moveTo>
                      <a:pt x="12" y="113"/>
                    </a:moveTo>
                    <a:lnTo>
                      <a:pt x="0" y="99"/>
                    </a:lnTo>
                    <a:lnTo>
                      <a:pt x="128" y="0"/>
                    </a:lnTo>
                    <a:lnTo>
                      <a:pt x="139" y="14"/>
                    </a:lnTo>
                    <a:lnTo>
                      <a:pt x="12"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25"/>
              <p:cNvSpPr/>
              <p:nvPr/>
            </p:nvSpPr>
            <p:spPr bwMode="auto">
              <a:xfrm>
                <a:off x="13427558" y="3387725"/>
                <a:ext cx="160337" cy="160338"/>
              </a:xfrm>
              <a:custGeom>
                <a:avLst/>
                <a:gdLst>
                  <a:gd name="T0" fmla="*/ 12 w 43"/>
                  <a:gd name="T1" fmla="*/ 43 h 43"/>
                  <a:gd name="T2" fmla="*/ 0 w 43"/>
                  <a:gd name="T3" fmla="*/ 31 h 43"/>
                  <a:gd name="T4" fmla="*/ 3 w 43"/>
                  <a:gd name="T5" fmla="*/ 29 h 43"/>
                  <a:gd name="T6" fmla="*/ 3 w 43"/>
                  <a:gd name="T7" fmla="*/ 12 h 43"/>
                  <a:gd name="T8" fmla="*/ 0 w 43"/>
                  <a:gd name="T9" fmla="*/ 9 h 43"/>
                  <a:gd name="T10" fmla="*/ 9 w 43"/>
                  <a:gd name="T11" fmla="*/ 0 h 43"/>
                  <a:gd name="T12" fmla="*/ 14 w 43"/>
                  <a:gd name="T13" fmla="*/ 6 h 43"/>
                  <a:gd name="T14" fmla="*/ 11 w 43"/>
                  <a:gd name="T15" fmla="*/ 9 h 43"/>
                  <a:gd name="T16" fmla="*/ 11 w 43"/>
                  <a:gd name="T17" fmla="*/ 31 h 43"/>
                  <a:gd name="T18" fmla="*/ 12 w 43"/>
                  <a:gd name="T19" fmla="*/ 32 h 43"/>
                  <a:gd name="T20" fmla="*/ 34 w 43"/>
                  <a:gd name="T21" fmla="*/ 32 h 43"/>
                  <a:gd name="T22" fmla="*/ 37 w 43"/>
                  <a:gd name="T23" fmla="*/ 29 h 43"/>
                  <a:gd name="T24" fmla="*/ 43 w 43"/>
                  <a:gd name="T25" fmla="*/ 34 h 43"/>
                  <a:gd name="T26" fmla="*/ 34 w 43"/>
                  <a:gd name="T27" fmla="*/ 43 h 43"/>
                  <a:gd name="T28" fmla="*/ 31 w 43"/>
                  <a:gd name="T29" fmla="*/ 40 h 43"/>
                  <a:gd name="T30" fmla="*/ 14 w 43"/>
                  <a:gd name="T31" fmla="*/ 40 h 43"/>
                  <a:gd name="T32" fmla="*/ 12 w 43"/>
                  <a:gd name="T33"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43">
                    <a:moveTo>
                      <a:pt x="12" y="43"/>
                    </a:moveTo>
                    <a:cubicBezTo>
                      <a:pt x="0" y="31"/>
                      <a:pt x="0" y="31"/>
                      <a:pt x="0" y="31"/>
                    </a:cubicBezTo>
                    <a:cubicBezTo>
                      <a:pt x="3" y="29"/>
                      <a:pt x="3" y="29"/>
                      <a:pt x="3" y="29"/>
                    </a:cubicBezTo>
                    <a:cubicBezTo>
                      <a:pt x="8" y="24"/>
                      <a:pt x="8" y="16"/>
                      <a:pt x="3" y="12"/>
                    </a:cubicBezTo>
                    <a:cubicBezTo>
                      <a:pt x="0" y="9"/>
                      <a:pt x="0" y="9"/>
                      <a:pt x="0" y="9"/>
                    </a:cubicBezTo>
                    <a:cubicBezTo>
                      <a:pt x="9" y="0"/>
                      <a:pt x="9" y="0"/>
                      <a:pt x="9" y="0"/>
                    </a:cubicBezTo>
                    <a:cubicBezTo>
                      <a:pt x="14" y="6"/>
                      <a:pt x="14" y="6"/>
                      <a:pt x="14" y="6"/>
                    </a:cubicBezTo>
                    <a:cubicBezTo>
                      <a:pt x="11" y="9"/>
                      <a:pt x="11" y="9"/>
                      <a:pt x="11" y="9"/>
                    </a:cubicBezTo>
                    <a:cubicBezTo>
                      <a:pt x="16" y="16"/>
                      <a:pt x="16" y="25"/>
                      <a:pt x="11" y="31"/>
                    </a:cubicBezTo>
                    <a:cubicBezTo>
                      <a:pt x="12" y="32"/>
                      <a:pt x="12" y="32"/>
                      <a:pt x="12" y="32"/>
                    </a:cubicBezTo>
                    <a:cubicBezTo>
                      <a:pt x="18" y="27"/>
                      <a:pt x="27" y="27"/>
                      <a:pt x="34" y="32"/>
                    </a:cubicBezTo>
                    <a:cubicBezTo>
                      <a:pt x="37" y="29"/>
                      <a:pt x="37" y="29"/>
                      <a:pt x="37" y="29"/>
                    </a:cubicBezTo>
                    <a:cubicBezTo>
                      <a:pt x="43" y="34"/>
                      <a:pt x="43" y="34"/>
                      <a:pt x="43" y="34"/>
                    </a:cubicBezTo>
                    <a:cubicBezTo>
                      <a:pt x="34" y="43"/>
                      <a:pt x="34" y="43"/>
                      <a:pt x="34" y="43"/>
                    </a:cubicBezTo>
                    <a:cubicBezTo>
                      <a:pt x="31" y="40"/>
                      <a:pt x="31" y="40"/>
                      <a:pt x="31" y="40"/>
                    </a:cubicBezTo>
                    <a:cubicBezTo>
                      <a:pt x="27" y="35"/>
                      <a:pt x="19" y="35"/>
                      <a:pt x="14" y="40"/>
                    </a:cubicBezTo>
                    <a:lnTo>
                      <a:pt x="12"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6"/>
              <p:cNvSpPr/>
              <p:nvPr/>
            </p:nvSpPr>
            <p:spPr bwMode="auto">
              <a:xfrm>
                <a:off x="13416445" y="3503613"/>
                <a:ext cx="55562" cy="55563"/>
              </a:xfrm>
              <a:custGeom>
                <a:avLst/>
                <a:gdLst>
                  <a:gd name="T0" fmla="*/ 14 w 35"/>
                  <a:gd name="T1" fmla="*/ 35 h 35"/>
                  <a:gd name="T2" fmla="*/ 0 w 35"/>
                  <a:gd name="T3" fmla="*/ 21 h 35"/>
                  <a:gd name="T4" fmla="*/ 21 w 35"/>
                  <a:gd name="T5" fmla="*/ 0 h 35"/>
                  <a:gd name="T6" fmla="*/ 35 w 35"/>
                  <a:gd name="T7" fmla="*/ 14 h 35"/>
                  <a:gd name="T8" fmla="*/ 14 w 35"/>
                  <a:gd name="T9" fmla="*/ 35 h 35"/>
                </a:gdLst>
                <a:ahLst/>
                <a:cxnLst>
                  <a:cxn ang="0">
                    <a:pos x="T0" y="T1"/>
                  </a:cxn>
                  <a:cxn ang="0">
                    <a:pos x="T2" y="T3"/>
                  </a:cxn>
                  <a:cxn ang="0">
                    <a:pos x="T4" y="T5"/>
                  </a:cxn>
                  <a:cxn ang="0">
                    <a:pos x="T6" y="T7"/>
                  </a:cxn>
                  <a:cxn ang="0">
                    <a:pos x="T8" y="T9"/>
                  </a:cxn>
                </a:cxnLst>
                <a:rect l="0" t="0" r="r" b="b"/>
                <a:pathLst>
                  <a:path w="35" h="35">
                    <a:moveTo>
                      <a:pt x="14" y="35"/>
                    </a:moveTo>
                    <a:lnTo>
                      <a:pt x="0" y="21"/>
                    </a:lnTo>
                    <a:lnTo>
                      <a:pt x="21" y="0"/>
                    </a:lnTo>
                    <a:lnTo>
                      <a:pt x="35" y="14"/>
                    </a:lnTo>
                    <a:lnTo>
                      <a:pt x="1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11" name="直接连接符 10"/>
            <p:cNvCxnSpPr/>
            <p:nvPr/>
          </p:nvCxnSpPr>
          <p:spPr>
            <a:xfrm>
              <a:off x="5777053" y="2349500"/>
              <a:ext cx="0" cy="102235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pic>
        <p:nvPicPr>
          <p:cNvPr id="3" name="图片 2"/>
          <p:cNvPicPr>
            <a:picLocks noChangeAspect="1"/>
          </p:cNvPicPr>
          <p:nvPr/>
        </p:nvPicPr>
        <p:blipFill>
          <a:blip r:embed="rId1"/>
          <a:stretch>
            <a:fillRect/>
          </a:stretch>
        </p:blipFill>
        <p:spPr>
          <a:xfrm>
            <a:off x="179512" y="1164458"/>
            <a:ext cx="5133333" cy="333333"/>
          </a:xfrm>
          <a:prstGeom prst="rect">
            <a:avLst/>
          </a:prstGeom>
        </p:spPr>
      </p:pic>
      <p:pic>
        <p:nvPicPr>
          <p:cNvPr id="10" name="图片 9"/>
          <p:cNvPicPr>
            <a:picLocks noChangeAspect="1"/>
          </p:cNvPicPr>
          <p:nvPr/>
        </p:nvPicPr>
        <p:blipFill>
          <a:blip r:embed="rId2"/>
          <a:stretch>
            <a:fillRect/>
          </a:stretch>
        </p:blipFill>
        <p:spPr>
          <a:xfrm>
            <a:off x="179511" y="2584470"/>
            <a:ext cx="5133333" cy="323810"/>
          </a:xfrm>
          <a:prstGeom prst="rect">
            <a:avLst/>
          </a:prstGeom>
        </p:spPr>
      </p:pic>
      <p:pic>
        <p:nvPicPr>
          <p:cNvPr id="13" name="图片 12"/>
          <p:cNvPicPr>
            <a:picLocks noChangeAspect="1"/>
          </p:cNvPicPr>
          <p:nvPr/>
        </p:nvPicPr>
        <p:blipFill>
          <a:blip r:embed="rId3"/>
          <a:stretch>
            <a:fillRect/>
          </a:stretch>
        </p:blipFill>
        <p:spPr>
          <a:xfrm>
            <a:off x="1161601" y="3542439"/>
            <a:ext cx="2219048" cy="105714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decel="10000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1+#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1415772" cy="461665"/>
          </a:xfrm>
          <a:prstGeom prst="rect">
            <a:avLst/>
          </a:prstGeom>
        </p:spPr>
        <p:txBody>
          <a:bodyPr wrap="none">
            <a:spAutoFit/>
          </a:bodyPr>
          <a:lstStyle/>
          <a:p>
            <a:r>
              <a:rPr lang="zh-CN" altLang="en-US" sz="2400" dirty="0">
                <a:solidFill>
                  <a:srgbClr val="1F9E23"/>
                </a:solidFill>
                <a:latin typeface="Century Gothic" panose="020B0502020202020204" pitchFamily="34" charset="0"/>
                <a:cs typeface="Arial" panose="020B0604020202020204" pitchFamily="34" charset="0"/>
              </a:rPr>
              <a:t>优化方案</a:t>
            </a:r>
            <a:endParaRPr lang="en-US" altLang="zh-CN"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06</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73" name="矩形 72"/>
          <p:cNvSpPr/>
          <p:nvPr/>
        </p:nvSpPr>
        <p:spPr>
          <a:xfrm>
            <a:off x="257473" y="1193696"/>
            <a:ext cx="8223510" cy="618246"/>
          </a:xfrm>
          <a:prstGeom prst="rect">
            <a:avLst/>
          </a:prstGeom>
        </p:spPr>
        <p:txBody>
          <a:bodyPr wrap="square">
            <a:spAutoFit/>
          </a:bodyPr>
          <a:lstStyle/>
          <a:p>
            <a:pPr>
              <a:lnSpc>
                <a:spcPct val="114000"/>
              </a:lnSpc>
            </a:pPr>
            <a:r>
              <a:rPr lang="en-US" altLang="zh-CN" sz="1600" dirty="0">
                <a:solidFill>
                  <a:schemeClr val="tx1">
                    <a:lumMod val="65000"/>
                    <a:lumOff val="35000"/>
                  </a:schemeClr>
                </a:solidFill>
                <a:latin typeface="+mn-ea"/>
                <a:cs typeface="Arial" panose="020B0604020202020204" pitchFamily="34" charset="0"/>
              </a:rPr>
              <a:t>SELECT * FROM user where id&gt;= ( SELECT id FROM user LIMIT 900000,1) LIMIT 20,</a:t>
            </a:r>
            <a:endParaRPr lang="en-US" altLang="zh-CN" sz="1600" dirty="0">
              <a:solidFill>
                <a:schemeClr val="tx1">
                  <a:lumMod val="65000"/>
                  <a:lumOff val="35000"/>
                </a:schemeClr>
              </a:solidFill>
              <a:latin typeface="+mn-ea"/>
              <a:cs typeface="Arial" panose="020B0604020202020204" pitchFamily="34" charset="0"/>
            </a:endParaRPr>
          </a:p>
          <a:p>
            <a:pPr>
              <a:lnSpc>
                <a:spcPct val="114000"/>
              </a:lnSpc>
            </a:pPr>
            <a:r>
              <a:rPr lang="zh-CN" altLang="en-US" sz="1600" dirty="0">
                <a:solidFill>
                  <a:schemeClr val="tx1">
                    <a:lumMod val="65000"/>
                    <a:lumOff val="35000"/>
                  </a:schemeClr>
                </a:solidFill>
                <a:latin typeface="+mn-ea"/>
                <a:cs typeface="Arial" panose="020B0604020202020204" pitchFamily="34" charset="0"/>
              </a:rPr>
              <a:t>执行时间为 </a:t>
            </a:r>
            <a:r>
              <a:rPr lang="en-US" altLang="zh-CN" sz="1600" dirty="0">
                <a:solidFill>
                  <a:schemeClr val="tx1">
                    <a:lumMod val="65000"/>
                    <a:lumOff val="35000"/>
                  </a:schemeClr>
                </a:solidFill>
                <a:latin typeface="+mn-ea"/>
                <a:cs typeface="Arial" panose="020B0604020202020204" pitchFamily="34" charset="0"/>
              </a:rPr>
              <a:t>0.246s</a:t>
            </a:r>
            <a:endParaRPr lang="en-US" altLang="zh-CN" sz="1600" dirty="0">
              <a:solidFill>
                <a:schemeClr val="tx1">
                  <a:lumMod val="65000"/>
                  <a:lumOff val="35000"/>
                </a:schemeClr>
              </a:solidFill>
              <a:latin typeface="+mn-ea"/>
              <a:cs typeface="Arial" panose="020B0604020202020204" pitchFamily="34" charset="0"/>
            </a:endParaRPr>
          </a:p>
        </p:txBody>
      </p:sp>
      <p:grpSp>
        <p:nvGrpSpPr>
          <p:cNvPr id="15" name="组合 14"/>
          <p:cNvGrpSpPr/>
          <p:nvPr/>
        </p:nvGrpSpPr>
        <p:grpSpPr>
          <a:xfrm>
            <a:off x="7812360" y="290145"/>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pic>
        <p:nvPicPr>
          <p:cNvPr id="21" name="图片 20" descr="IMG_256"/>
          <p:cNvPicPr/>
          <p:nvPr/>
        </p:nvPicPr>
        <p:blipFill>
          <a:blip r:embed="rId1"/>
          <a:stretch>
            <a:fillRect/>
          </a:stretch>
        </p:blipFill>
        <p:spPr>
          <a:xfrm>
            <a:off x="816403" y="1995686"/>
            <a:ext cx="7105650" cy="23526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100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p:tgtEl>
                                          <p:spTgt spid="73"/>
                                        </p:tgtEl>
                                        <p:attrNameLst>
                                          <p:attrName>ppt_y</p:attrName>
                                        </p:attrNameLst>
                                      </p:cBhvr>
                                      <p:tavLst>
                                        <p:tav tm="0">
                                          <p:val>
                                            <p:strVal val="#ppt_y-#ppt_h*1.125000"/>
                                          </p:val>
                                        </p:tav>
                                        <p:tav tm="100000">
                                          <p:val>
                                            <p:strVal val="#ppt_y"/>
                                          </p:val>
                                        </p:tav>
                                      </p:tavLst>
                                    </p:anim>
                                    <p:animEffect transition="in" filter="wipe(down)">
                                      <p:cBhvr>
                                        <p:cTn id="8" dur="500"/>
                                        <p:tgtEl>
                                          <p:spTgt spid="73"/>
                                        </p:tgtEl>
                                      </p:cBhvr>
                                    </p:animEffect>
                                  </p:childTnLst>
                                </p:cTn>
                              </p:par>
                              <p:par>
                                <p:cTn id="9" presetID="42" presetClass="entr" presetSubtype="0" fill="hold" nodeType="withEffect">
                                  <p:stCondLst>
                                    <p:cond delay="2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anim calcmode="lin" valueType="num">
                                      <p:cBhvr>
                                        <p:cTn id="12" dur="500" fill="hold"/>
                                        <p:tgtEl>
                                          <p:spTgt spid="15"/>
                                        </p:tgtEl>
                                        <p:attrNameLst>
                                          <p:attrName>ppt_x</p:attrName>
                                        </p:attrNameLst>
                                      </p:cBhvr>
                                      <p:tavLst>
                                        <p:tav tm="0">
                                          <p:val>
                                            <p:strVal val="#ppt_x"/>
                                          </p:val>
                                        </p:tav>
                                        <p:tav tm="100000">
                                          <p:val>
                                            <p:strVal val="#ppt_x"/>
                                          </p:val>
                                        </p:tav>
                                      </p:tavLst>
                                    </p:anim>
                                    <p:anim calcmode="lin" valueType="num">
                                      <p:cBhvr>
                                        <p:cTn id="13"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1415772" cy="461665"/>
          </a:xfrm>
          <a:prstGeom prst="rect">
            <a:avLst/>
          </a:prstGeom>
        </p:spPr>
        <p:txBody>
          <a:bodyPr wrap="none">
            <a:spAutoFit/>
          </a:bodyPr>
          <a:lstStyle/>
          <a:p>
            <a:r>
              <a:rPr lang="zh-CN" altLang="en-US" sz="2400" dirty="0">
                <a:solidFill>
                  <a:srgbClr val="1F9E23"/>
                </a:solidFill>
                <a:latin typeface="Century Gothic" panose="020B0502020202020204" pitchFamily="34" charset="0"/>
                <a:cs typeface="Arial" panose="020B0604020202020204" pitchFamily="34" charset="0"/>
              </a:rPr>
              <a:t>优化方案</a:t>
            </a:r>
            <a:endParaRPr lang="en-US" altLang="zh-CN"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07</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73" name="矩形 72"/>
          <p:cNvSpPr/>
          <p:nvPr/>
        </p:nvSpPr>
        <p:spPr>
          <a:xfrm>
            <a:off x="257473" y="1193696"/>
            <a:ext cx="8223510" cy="898964"/>
          </a:xfrm>
          <a:prstGeom prst="rect">
            <a:avLst/>
          </a:prstGeom>
        </p:spPr>
        <p:txBody>
          <a:bodyPr wrap="square">
            <a:spAutoFit/>
          </a:bodyPr>
          <a:lstStyle/>
          <a:p>
            <a:pPr>
              <a:lnSpc>
                <a:spcPct val="114000"/>
              </a:lnSpc>
            </a:pPr>
            <a:r>
              <a:rPr lang="zh-CN" altLang="en-US" sz="1600" dirty="0">
                <a:solidFill>
                  <a:schemeClr val="tx1">
                    <a:lumMod val="65000"/>
                    <a:lumOff val="35000"/>
                  </a:schemeClr>
                </a:solidFill>
                <a:latin typeface="+mn-ea"/>
                <a:cs typeface="Arial" panose="020B0604020202020204" pitchFamily="34" charset="0"/>
              </a:rPr>
              <a:t>同时执行</a:t>
            </a:r>
            <a:endParaRPr lang="zh-CN" altLang="en-US" sz="1600" dirty="0">
              <a:solidFill>
                <a:schemeClr val="tx1">
                  <a:lumMod val="65000"/>
                  <a:lumOff val="35000"/>
                </a:schemeClr>
              </a:solidFill>
              <a:latin typeface="+mn-ea"/>
              <a:cs typeface="Arial" panose="020B0604020202020204" pitchFamily="34" charset="0"/>
            </a:endParaRPr>
          </a:p>
          <a:p>
            <a:pPr>
              <a:lnSpc>
                <a:spcPct val="114000"/>
              </a:lnSpc>
            </a:pPr>
            <a:r>
              <a:rPr lang="en-US" altLang="zh-CN" sz="1600" dirty="0">
                <a:solidFill>
                  <a:schemeClr val="tx1">
                    <a:lumMod val="65000"/>
                    <a:lumOff val="35000"/>
                  </a:schemeClr>
                </a:solidFill>
                <a:latin typeface="+mn-ea"/>
                <a:cs typeface="Arial" panose="020B0604020202020204" pitchFamily="34" charset="0"/>
              </a:rPr>
              <a:t>EXPLAIN SELECT * FROM user where id&gt;= ( SELECT id FROM user LIMIT 900000,1) LIMIT 20,</a:t>
            </a:r>
            <a:endParaRPr lang="en-US" altLang="zh-CN" sz="1600" dirty="0">
              <a:solidFill>
                <a:schemeClr val="tx1">
                  <a:lumMod val="65000"/>
                  <a:lumOff val="35000"/>
                </a:schemeClr>
              </a:solidFill>
              <a:latin typeface="+mn-ea"/>
              <a:cs typeface="Arial" panose="020B0604020202020204" pitchFamily="34" charset="0"/>
            </a:endParaRPr>
          </a:p>
        </p:txBody>
      </p:sp>
      <p:grpSp>
        <p:nvGrpSpPr>
          <p:cNvPr id="15" name="组合 14"/>
          <p:cNvGrpSpPr/>
          <p:nvPr/>
        </p:nvGrpSpPr>
        <p:grpSpPr>
          <a:xfrm>
            <a:off x="7812360" y="290145"/>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pic>
        <p:nvPicPr>
          <p:cNvPr id="18" name="图片 17" descr="IMG_256"/>
          <p:cNvPicPr/>
          <p:nvPr/>
        </p:nvPicPr>
        <p:blipFill>
          <a:blip r:embed="rId1"/>
          <a:stretch>
            <a:fillRect/>
          </a:stretch>
        </p:blipFill>
        <p:spPr>
          <a:xfrm>
            <a:off x="354435" y="2328363"/>
            <a:ext cx="7457925" cy="1171575"/>
          </a:xfrm>
          <a:prstGeom prst="rect">
            <a:avLst/>
          </a:prstGeom>
          <a:noFill/>
          <a:ln w="9525">
            <a:noFill/>
          </a:ln>
        </p:spPr>
      </p:pic>
      <p:sp>
        <p:nvSpPr>
          <p:cNvPr id="19" name="矩形 18"/>
          <p:cNvSpPr/>
          <p:nvPr/>
        </p:nvSpPr>
        <p:spPr>
          <a:xfrm>
            <a:off x="345183" y="3867894"/>
            <a:ext cx="8223510" cy="337528"/>
          </a:xfrm>
          <a:prstGeom prst="rect">
            <a:avLst/>
          </a:prstGeom>
        </p:spPr>
        <p:txBody>
          <a:bodyPr wrap="square">
            <a:spAutoFit/>
          </a:bodyPr>
          <a:lstStyle/>
          <a:p>
            <a:pPr>
              <a:lnSpc>
                <a:spcPct val="114000"/>
              </a:lnSpc>
            </a:pPr>
            <a:r>
              <a:rPr lang="zh-CN" altLang="en-US" sz="1600" dirty="0">
                <a:solidFill>
                  <a:schemeClr val="tx1">
                    <a:lumMod val="65000"/>
                    <a:lumOff val="35000"/>
                  </a:schemeClr>
                </a:solidFill>
                <a:latin typeface="+mn-ea"/>
                <a:cs typeface="Arial" panose="020B0604020202020204" pitchFamily="34" charset="0"/>
              </a:rPr>
              <a:t>很明显也是用到了索引，查询时间才会这么快。</a:t>
            </a:r>
            <a:endParaRPr lang="en-US" altLang="zh-CN" sz="1600" dirty="0">
              <a:solidFill>
                <a:schemeClr val="tx1">
                  <a:lumMod val="65000"/>
                  <a:lumOff val="35000"/>
                </a:schemeClr>
              </a:solidFill>
              <a:latin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100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p:tgtEl>
                                          <p:spTgt spid="73"/>
                                        </p:tgtEl>
                                        <p:attrNameLst>
                                          <p:attrName>ppt_y</p:attrName>
                                        </p:attrNameLst>
                                      </p:cBhvr>
                                      <p:tavLst>
                                        <p:tav tm="0">
                                          <p:val>
                                            <p:strVal val="#ppt_y-#ppt_h*1.125000"/>
                                          </p:val>
                                        </p:tav>
                                        <p:tav tm="100000">
                                          <p:val>
                                            <p:strVal val="#ppt_y"/>
                                          </p:val>
                                        </p:tav>
                                      </p:tavLst>
                                    </p:anim>
                                    <p:animEffect transition="in" filter="wipe(down)">
                                      <p:cBhvr>
                                        <p:cTn id="8" dur="500"/>
                                        <p:tgtEl>
                                          <p:spTgt spid="73"/>
                                        </p:tgtEl>
                                      </p:cBhvr>
                                    </p:animEffect>
                                  </p:childTnLst>
                                </p:cTn>
                              </p:par>
                              <p:par>
                                <p:cTn id="9" presetID="42" presetClass="entr" presetSubtype="0" fill="hold" nodeType="withEffect">
                                  <p:stCondLst>
                                    <p:cond delay="2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anim calcmode="lin" valueType="num">
                                      <p:cBhvr>
                                        <p:cTn id="12" dur="500" fill="hold"/>
                                        <p:tgtEl>
                                          <p:spTgt spid="15"/>
                                        </p:tgtEl>
                                        <p:attrNameLst>
                                          <p:attrName>ppt_x</p:attrName>
                                        </p:attrNameLst>
                                      </p:cBhvr>
                                      <p:tavLst>
                                        <p:tav tm="0">
                                          <p:val>
                                            <p:strVal val="#ppt_x"/>
                                          </p:val>
                                        </p:tav>
                                        <p:tav tm="100000">
                                          <p:val>
                                            <p:strVal val="#ppt_x"/>
                                          </p:val>
                                        </p:tav>
                                      </p:tavLst>
                                    </p:anim>
                                    <p:anim calcmode="lin" valueType="num">
                                      <p:cBhvr>
                                        <p:cTn id="13" dur="500" fill="hold"/>
                                        <p:tgtEl>
                                          <p:spTgt spid="15"/>
                                        </p:tgtEl>
                                        <p:attrNameLst>
                                          <p:attrName>ppt_y</p:attrName>
                                        </p:attrNameLst>
                                      </p:cBhvr>
                                      <p:tavLst>
                                        <p:tav tm="0">
                                          <p:val>
                                            <p:strVal val="#ppt_y+.1"/>
                                          </p:val>
                                        </p:tav>
                                        <p:tav tm="100000">
                                          <p:val>
                                            <p:strVal val="#ppt_y"/>
                                          </p:val>
                                        </p:tav>
                                      </p:tavLst>
                                    </p:anim>
                                  </p:childTnLst>
                                </p:cTn>
                              </p:par>
                              <p:par>
                                <p:cTn id="14" presetID="12" presetClass="entr" presetSubtype="1" fill="hold" grpId="0" nodeType="withEffect">
                                  <p:stCondLst>
                                    <p:cond delay="100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p:tgtEl>
                                          <p:spTgt spid="19"/>
                                        </p:tgtEl>
                                        <p:attrNameLst>
                                          <p:attrName>ppt_y</p:attrName>
                                        </p:attrNameLst>
                                      </p:cBhvr>
                                      <p:tavLst>
                                        <p:tav tm="0">
                                          <p:val>
                                            <p:strVal val="#ppt_y-#ppt_h*1.125000"/>
                                          </p:val>
                                        </p:tav>
                                        <p:tav tm="100000">
                                          <p:val>
                                            <p:strVal val="#ppt_y"/>
                                          </p:val>
                                        </p:tav>
                                      </p:tavLst>
                                    </p:anim>
                                    <p:animEffect transition="in" filter="wipe(down)">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19"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800219" cy="461665"/>
          </a:xfrm>
          <a:prstGeom prst="rect">
            <a:avLst/>
          </a:prstGeom>
        </p:spPr>
        <p:txBody>
          <a:bodyPr wrap="none">
            <a:spAutoFit/>
          </a:bodyPr>
          <a:lstStyle/>
          <a:p>
            <a:r>
              <a:rPr lang="zh-CN" altLang="en-US" sz="2400" dirty="0">
                <a:solidFill>
                  <a:srgbClr val="1F9E23"/>
                </a:solidFill>
                <a:latin typeface="Century Gothic" panose="020B0502020202020204" pitchFamily="34" charset="0"/>
                <a:cs typeface="Arial" panose="020B0604020202020204" pitchFamily="34" charset="0"/>
              </a:rPr>
              <a:t>结论</a:t>
            </a:r>
            <a:endParaRPr lang="en-US" altLang="zh-CN"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08</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73" name="矩形 72"/>
          <p:cNvSpPr/>
          <p:nvPr/>
        </p:nvSpPr>
        <p:spPr>
          <a:xfrm>
            <a:off x="251520" y="2067694"/>
            <a:ext cx="8223510" cy="934358"/>
          </a:xfrm>
          <a:prstGeom prst="rect">
            <a:avLst/>
          </a:prstGeom>
        </p:spPr>
        <p:txBody>
          <a:bodyPr wrap="square">
            <a:spAutoFit/>
          </a:bodyPr>
          <a:lstStyle/>
          <a:p>
            <a:pPr>
              <a:lnSpc>
                <a:spcPct val="114000"/>
              </a:lnSpc>
            </a:pPr>
            <a:r>
              <a:rPr lang="zh-CN" altLang="en-US" sz="1600" dirty="0">
                <a:solidFill>
                  <a:schemeClr val="tx1">
                    <a:lumMod val="65000"/>
                    <a:lumOff val="35000"/>
                  </a:schemeClr>
                </a:solidFill>
                <a:latin typeface="+mn-ea"/>
                <a:cs typeface="Arial" panose="020B0604020202020204" pitchFamily="34" charset="0"/>
              </a:rPr>
              <a:t>    </a:t>
            </a:r>
            <a:r>
              <a:rPr lang="zh-CN" altLang="en-US" sz="2400" dirty="0">
                <a:solidFill>
                  <a:schemeClr val="tx1">
                    <a:lumMod val="65000"/>
                    <a:lumOff val="35000"/>
                  </a:schemeClr>
                </a:solidFill>
                <a:latin typeface="+mn-ea"/>
                <a:cs typeface="Arial" panose="020B0604020202020204" pitchFamily="34" charset="0"/>
              </a:rPr>
              <a:t>经过实际测试，当数据量越大越复杂的时候，分页查询一定要利用索引来查询，这样才能提高系统性能。</a:t>
            </a:r>
            <a:endParaRPr lang="en-US" altLang="zh-CN" sz="1600" dirty="0">
              <a:solidFill>
                <a:schemeClr val="tx1">
                  <a:lumMod val="65000"/>
                  <a:lumOff val="35000"/>
                </a:schemeClr>
              </a:solidFill>
              <a:latin typeface="+mn-ea"/>
              <a:cs typeface="Arial" panose="020B0604020202020204" pitchFamily="34" charset="0"/>
            </a:endParaRPr>
          </a:p>
        </p:txBody>
      </p:sp>
      <p:grpSp>
        <p:nvGrpSpPr>
          <p:cNvPr id="15" name="组合 14"/>
          <p:cNvGrpSpPr/>
          <p:nvPr/>
        </p:nvGrpSpPr>
        <p:grpSpPr>
          <a:xfrm>
            <a:off x="7812360" y="290145"/>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100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p:tgtEl>
                                          <p:spTgt spid="73"/>
                                        </p:tgtEl>
                                        <p:attrNameLst>
                                          <p:attrName>ppt_y</p:attrName>
                                        </p:attrNameLst>
                                      </p:cBhvr>
                                      <p:tavLst>
                                        <p:tav tm="0">
                                          <p:val>
                                            <p:strVal val="#ppt_y-#ppt_h*1.125000"/>
                                          </p:val>
                                        </p:tav>
                                        <p:tav tm="100000">
                                          <p:val>
                                            <p:strVal val="#ppt_y"/>
                                          </p:val>
                                        </p:tav>
                                      </p:tavLst>
                                    </p:anim>
                                    <p:animEffect transition="in" filter="wipe(down)">
                                      <p:cBhvr>
                                        <p:cTn id="8" dur="500"/>
                                        <p:tgtEl>
                                          <p:spTgt spid="73"/>
                                        </p:tgtEl>
                                      </p:cBhvr>
                                    </p:animEffect>
                                  </p:childTnLst>
                                </p:cTn>
                              </p:par>
                              <p:par>
                                <p:cTn id="9" presetID="42" presetClass="entr" presetSubtype="0" fill="hold" nodeType="withEffect">
                                  <p:stCondLst>
                                    <p:cond delay="2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anim calcmode="lin" valueType="num">
                                      <p:cBhvr>
                                        <p:cTn id="12" dur="500" fill="hold"/>
                                        <p:tgtEl>
                                          <p:spTgt spid="15"/>
                                        </p:tgtEl>
                                        <p:attrNameLst>
                                          <p:attrName>ppt_x</p:attrName>
                                        </p:attrNameLst>
                                      </p:cBhvr>
                                      <p:tavLst>
                                        <p:tav tm="0">
                                          <p:val>
                                            <p:strVal val="#ppt_x"/>
                                          </p:val>
                                        </p:tav>
                                        <p:tav tm="100000">
                                          <p:val>
                                            <p:strVal val="#ppt_x"/>
                                          </p:val>
                                        </p:tav>
                                      </p:tavLst>
                                    </p:anim>
                                    <p:anim calcmode="lin" valueType="num">
                                      <p:cBhvr>
                                        <p:cTn id="13"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0"/>
            <a:ext cx="9144000" cy="514350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2571610"/>
            <a:ext cx="9144000" cy="1044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348990" y="1657869"/>
            <a:ext cx="3752950" cy="923330"/>
          </a:xfrm>
          <a:prstGeom prst="rect">
            <a:avLst/>
          </a:prstGeom>
        </p:spPr>
        <p:txBody>
          <a:bodyPr wrap="none">
            <a:spAutoFit/>
          </a:bodyPr>
          <a:lstStyle/>
          <a:p>
            <a:r>
              <a:rPr lang="en-US" altLang="zh-CN" sz="5400" dirty="0">
                <a:solidFill>
                  <a:schemeClr val="bg1"/>
                </a:solidFill>
                <a:latin typeface="Century Gothic" panose="020B0502020202020204" pitchFamily="34" charset="0"/>
                <a:cs typeface="Arial" panose="020B0604020202020204" pitchFamily="34" charset="0"/>
              </a:rPr>
              <a:t>Part Seven</a:t>
            </a:r>
            <a:endParaRPr lang="en-US" altLang="zh-CN" sz="5400" dirty="0">
              <a:solidFill>
                <a:schemeClr val="bg1"/>
              </a:solidFill>
              <a:latin typeface="Century Gothic" panose="020B0502020202020204" pitchFamily="34" charset="0"/>
              <a:cs typeface="Arial" panose="020B0604020202020204" pitchFamily="34" charset="0"/>
            </a:endParaRPr>
          </a:p>
        </p:txBody>
      </p:sp>
      <p:grpSp>
        <p:nvGrpSpPr>
          <p:cNvPr id="41" name="组合 40"/>
          <p:cNvGrpSpPr/>
          <p:nvPr/>
        </p:nvGrpSpPr>
        <p:grpSpPr>
          <a:xfrm>
            <a:off x="382010" y="2674118"/>
            <a:ext cx="3215967" cy="871108"/>
            <a:chOff x="382010" y="2731268"/>
            <a:chExt cx="3215967" cy="871108"/>
          </a:xfrm>
        </p:grpSpPr>
        <p:sp>
          <p:nvSpPr>
            <p:cNvPr id="34" name="矩形 33"/>
            <p:cNvSpPr/>
            <p:nvPr/>
          </p:nvSpPr>
          <p:spPr>
            <a:xfrm>
              <a:off x="382010" y="2731268"/>
              <a:ext cx="1005403" cy="584775"/>
            </a:xfrm>
            <a:prstGeom prst="rect">
              <a:avLst/>
            </a:prstGeom>
          </p:spPr>
          <p:txBody>
            <a:bodyPr wrap="none">
              <a:spAutoFit/>
            </a:bodyPr>
            <a:lstStyle/>
            <a:p>
              <a:r>
                <a:rPr lang="zh-CN" altLang="en-US" sz="3200" dirty="0">
                  <a:solidFill>
                    <a:srgbClr val="1F9E23"/>
                  </a:solidFill>
                  <a:latin typeface="Century Gothic" panose="020B0502020202020204" pitchFamily="34" charset="0"/>
                  <a:cs typeface="Arial" panose="020B0604020202020204" pitchFamily="34" charset="0"/>
                </a:rPr>
                <a:t>分区</a:t>
              </a:r>
              <a:endParaRPr lang="en-US" altLang="zh-CN" sz="3200" dirty="0">
                <a:solidFill>
                  <a:srgbClr val="1F9E23"/>
                </a:solidFill>
                <a:latin typeface="Century Gothic" panose="020B0502020202020204" pitchFamily="34" charset="0"/>
                <a:cs typeface="Arial" panose="020B0604020202020204" pitchFamily="34" charset="0"/>
              </a:endParaRPr>
            </a:p>
          </p:txBody>
        </p:sp>
        <p:sp>
          <p:nvSpPr>
            <p:cNvPr id="36" name="矩形 35"/>
            <p:cNvSpPr/>
            <p:nvPr/>
          </p:nvSpPr>
          <p:spPr>
            <a:xfrm>
              <a:off x="412490" y="3233044"/>
              <a:ext cx="3185487" cy="369332"/>
            </a:xfrm>
            <a:prstGeom prst="rect">
              <a:avLst/>
            </a:prstGeom>
          </p:spPr>
          <p:txBody>
            <a:bodyPr wrap="none">
              <a:spAutoFit/>
            </a:bodyPr>
            <a:lstStyle/>
            <a:p>
              <a:r>
                <a:rPr lang="zh-CN" altLang="en-US" dirty="0">
                  <a:solidFill>
                    <a:schemeClr val="tx1">
                      <a:lumMod val="65000"/>
                      <a:lumOff val="35000"/>
                    </a:schemeClr>
                  </a:solidFill>
                  <a:latin typeface="Century Gothic" panose="020B0502020202020204" pitchFamily="34" charset="0"/>
                  <a:cs typeface="Arial" panose="020B0604020202020204" pitchFamily="34" charset="0"/>
                </a:rPr>
                <a:t>通过设置分区来提高查询效率</a:t>
              </a:r>
              <a:endParaRPr lang="en-US" altLang="zh-CN" dirty="0">
                <a:solidFill>
                  <a:schemeClr val="tx1">
                    <a:lumMod val="65000"/>
                    <a:lumOff val="35000"/>
                  </a:schemeClr>
                </a:solidFill>
                <a:latin typeface="Century Gothic" panose="020B0502020202020204" pitchFamily="34" charset="0"/>
                <a:cs typeface="Arial" panose="020B0604020202020204" pitchFamily="34" charset="0"/>
              </a:endParaRPr>
            </a:p>
          </p:txBody>
        </p:sp>
      </p:grpSp>
      <p:grpSp>
        <p:nvGrpSpPr>
          <p:cNvPr id="38" name="组合 37"/>
          <p:cNvGrpSpPr/>
          <p:nvPr/>
        </p:nvGrpSpPr>
        <p:grpSpPr>
          <a:xfrm>
            <a:off x="8423260" y="2367459"/>
            <a:ext cx="212739" cy="45719"/>
            <a:chOff x="8136396" y="1704236"/>
            <a:chExt cx="366876" cy="78844"/>
          </a:xfrm>
          <a:solidFill>
            <a:schemeClr val="bg1">
              <a:alpha val="36000"/>
            </a:schemeClr>
          </a:solidFill>
        </p:grpSpPr>
        <p:sp>
          <p:nvSpPr>
            <p:cNvPr id="30" name="矩形 29"/>
            <p:cNvSpPr/>
            <p:nvPr/>
          </p:nvSpPr>
          <p:spPr>
            <a:xfrm>
              <a:off x="8136396" y="1704236"/>
              <a:ext cx="78844" cy="788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280412" y="1704236"/>
              <a:ext cx="78844" cy="788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424428" y="1704236"/>
              <a:ext cx="78844" cy="788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矩形 41"/>
          <p:cNvSpPr/>
          <p:nvPr/>
        </p:nvSpPr>
        <p:spPr>
          <a:xfrm>
            <a:off x="0" y="3608566"/>
            <a:ext cx="9144000" cy="538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43528" y="4774435"/>
            <a:ext cx="1595309" cy="261610"/>
          </a:xfrm>
          <a:prstGeom prst="rect">
            <a:avLst/>
          </a:prstGeom>
        </p:spPr>
        <p:txBody>
          <a:bodyPr wrap="none">
            <a:spAutoFit/>
          </a:bodyPr>
          <a:lstStyle/>
          <a:p>
            <a:r>
              <a:rPr lang="zh-CN" altLang="en-US" sz="1100" i="1" dirty="0">
                <a:solidFill>
                  <a:schemeClr val="bg1">
                    <a:alpha val="49000"/>
                  </a:schemeClr>
                </a:solidFill>
                <a:latin typeface="Century Gothic" panose="020B0502020202020204" pitchFamily="34" charset="0"/>
                <a:cs typeface="Arial" panose="020B0604020202020204" pitchFamily="34" charset="0"/>
              </a:rPr>
              <a:t>我用双手成就你的梦想</a:t>
            </a:r>
            <a:endParaRPr lang="en-US" altLang="zh-CN" sz="1100" i="1" dirty="0">
              <a:solidFill>
                <a:schemeClr val="bg1">
                  <a:alpha val="49000"/>
                </a:schemeClr>
              </a:solidFill>
              <a:latin typeface="Century Gothic" panose="020B0502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 presetClass="entr" presetSubtype="2" decel="100000" fill="hold" grpId="0" nodeType="withEffect">
                                  <p:stCondLst>
                                    <p:cond delay="500"/>
                                  </p:stCondLst>
                                  <p:childTnLst>
                                    <p:set>
                                      <p:cBhvr>
                                        <p:cTn id="9" dur="1" fill="hold">
                                          <p:stCondLst>
                                            <p:cond delay="0"/>
                                          </p:stCondLst>
                                        </p:cTn>
                                        <p:tgtEl>
                                          <p:spTgt spid="42"/>
                                        </p:tgtEl>
                                        <p:attrNameLst>
                                          <p:attrName>style.visibility</p:attrName>
                                        </p:attrNameLst>
                                      </p:cBhvr>
                                      <p:to>
                                        <p:strVal val="visible"/>
                                      </p:to>
                                    </p:set>
                                    <p:anim calcmode="lin" valueType="num">
                                      <p:cBhvr additive="base">
                                        <p:cTn id="10" dur="500" fill="hold"/>
                                        <p:tgtEl>
                                          <p:spTgt spid="42"/>
                                        </p:tgtEl>
                                        <p:attrNameLst>
                                          <p:attrName>ppt_x</p:attrName>
                                        </p:attrNameLst>
                                      </p:cBhvr>
                                      <p:tavLst>
                                        <p:tav tm="0">
                                          <p:val>
                                            <p:strVal val="1+#ppt_w/2"/>
                                          </p:val>
                                        </p:tav>
                                        <p:tav tm="100000">
                                          <p:val>
                                            <p:strVal val="#ppt_x"/>
                                          </p:val>
                                        </p:tav>
                                      </p:tavLst>
                                    </p:anim>
                                    <p:anim calcmode="lin" valueType="num">
                                      <p:cBhvr additive="base">
                                        <p:cTn id="11" dur="500" fill="hold"/>
                                        <p:tgtEl>
                                          <p:spTgt spid="42"/>
                                        </p:tgtEl>
                                        <p:attrNameLst>
                                          <p:attrName>ppt_y</p:attrName>
                                        </p:attrNameLst>
                                      </p:cBhvr>
                                      <p:tavLst>
                                        <p:tav tm="0">
                                          <p:val>
                                            <p:strVal val="#ppt_y"/>
                                          </p:val>
                                        </p:tav>
                                        <p:tav tm="100000">
                                          <p:val>
                                            <p:strVal val="#ppt_y"/>
                                          </p:val>
                                        </p:tav>
                                      </p:tavLst>
                                    </p:anim>
                                  </p:childTnLst>
                                </p:cTn>
                              </p:par>
                              <p:par>
                                <p:cTn id="12" presetID="2" presetClass="entr" presetSubtype="8" decel="100000" fill="hold" nodeType="withEffect">
                                  <p:stCondLst>
                                    <p:cond delay="500"/>
                                  </p:stCondLst>
                                  <p:childTnLst>
                                    <p:set>
                                      <p:cBhvr>
                                        <p:cTn id="13" dur="1" fill="hold">
                                          <p:stCondLst>
                                            <p:cond delay="0"/>
                                          </p:stCondLst>
                                        </p:cTn>
                                        <p:tgtEl>
                                          <p:spTgt spid="41"/>
                                        </p:tgtEl>
                                        <p:attrNameLst>
                                          <p:attrName>style.visibility</p:attrName>
                                        </p:attrNameLst>
                                      </p:cBhvr>
                                      <p:to>
                                        <p:strVal val="visible"/>
                                      </p:to>
                                    </p:set>
                                    <p:anim calcmode="lin" valueType="num">
                                      <p:cBhvr additive="base">
                                        <p:cTn id="14" dur="500" fill="hold"/>
                                        <p:tgtEl>
                                          <p:spTgt spid="41"/>
                                        </p:tgtEl>
                                        <p:attrNameLst>
                                          <p:attrName>ppt_x</p:attrName>
                                        </p:attrNameLst>
                                      </p:cBhvr>
                                      <p:tavLst>
                                        <p:tav tm="0">
                                          <p:val>
                                            <p:strVal val="0-#ppt_w/2"/>
                                          </p:val>
                                        </p:tav>
                                        <p:tav tm="100000">
                                          <p:val>
                                            <p:strVal val="#ppt_x"/>
                                          </p:val>
                                        </p:tav>
                                      </p:tavLst>
                                    </p:anim>
                                    <p:anim calcmode="lin" valueType="num">
                                      <p:cBhvr additive="base">
                                        <p:cTn id="15" dur="500" fill="hold"/>
                                        <p:tgtEl>
                                          <p:spTgt spid="41"/>
                                        </p:tgtEl>
                                        <p:attrNameLst>
                                          <p:attrName>ppt_y</p:attrName>
                                        </p:attrNameLst>
                                      </p:cBhvr>
                                      <p:tavLst>
                                        <p:tav tm="0">
                                          <p:val>
                                            <p:strVal val="#ppt_y"/>
                                          </p:val>
                                        </p:tav>
                                        <p:tav tm="100000">
                                          <p:val>
                                            <p:strVal val="#ppt_y"/>
                                          </p:val>
                                        </p:tav>
                                      </p:tavLst>
                                    </p:anim>
                                  </p:childTnLst>
                                </p:cTn>
                              </p:par>
                              <p:par>
                                <p:cTn id="16" presetID="10" presetClass="entr" presetSubtype="0" fill="hold" grpId="0" nodeType="withEffect">
                                  <p:stCondLst>
                                    <p:cond delay="100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2" grpId="0" animBg="1"/>
      <p:bldP spid="14"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800219" cy="461665"/>
          </a:xfrm>
          <a:prstGeom prst="rect">
            <a:avLst/>
          </a:prstGeom>
        </p:spPr>
        <p:txBody>
          <a:bodyPr wrap="none">
            <a:spAutoFit/>
          </a:bodyPr>
          <a:lstStyle/>
          <a:p>
            <a:r>
              <a:rPr lang="zh-CN" altLang="en-US" sz="2400" dirty="0">
                <a:solidFill>
                  <a:srgbClr val="1F9E23"/>
                </a:solidFill>
                <a:latin typeface="Century Gothic" panose="020B0502020202020204" pitchFamily="34" charset="0"/>
                <a:cs typeface="Arial" panose="020B0604020202020204" pitchFamily="34" charset="0"/>
              </a:rPr>
              <a:t>概念</a:t>
            </a:r>
            <a:endParaRPr lang="en-US" altLang="zh-CN"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01</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73" name="矩形 72"/>
          <p:cNvSpPr/>
          <p:nvPr/>
        </p:nvSpPr>
        <p:spPr>
          <a:xfrm>
            <a:off x="251520" y="1512033"/>
            <a:ext cx="8223510" cy="898964"/>
          </a:xfrm>
          <a:prstGeom prst="rect">
            <a:avLst/>
          </a:prstGeom>
        </p:spPr>
        <p:txBody>
          <a:bodyPr wrap="square">
            <a:spAutoFit/>
          </a:bodyPr>
          <a:lstStyle/>
          <a:p>
            <a:pPr>
              <a:lnSpc>
                <a:spcPct val="114000"/>
              </a:lnSpc>
            </a:pPr>
            <a:r>
              <a:rPr lang="zh-CN" altLang="en-US" sz="1600" dirty="0">
                <a:solidFill>
                  <a:schemeClr val="tx1">
                    <a:lumMod val="65000"/>
                    <a:lumOff val="35000"/>
                  </a:schemeClr>
                </a:solidFill>
                <a:latin typeface="+mn-ea"/>
                <a:cs typeface="Arial" panose="020B0604020202020204" pitchFamily="34" charset="0"/>
              </a:rPr>
              <a:t>    表分区顾名思义就是将一张表分为几个区域，并且按照一定规则将不同的数据放到不同的区域。这样可以在数据大时候查找缩小查找数据范围，提高查询效率。如果要让一个表成为分区表，必须在创建的时候就需要对表进行分区，不然跟普通表没有区别。</a:t>
            </a:r>
            <a:endParaRPr lang="zh-CN" altLang="en-US" sz="1600" dirty="0">
              <a:solidFill>
                <a:schemeClr val="tx1">
                  <a:lumMod val="65000"/>
                  <a:lumOff val="35000"/>
                </a:schemeClr>
              </a:solidFill>
              <a:latin typeface="+mn-ea"/>
              <a:cs typeface="Arial" panose="020B0604020202020204" pitchFamily="34" charset="0"/>
            </a:endParaRPr>
          </a:p>
        </p:txBody>
      </p:sp>
      <p:grpSp>
        <p:nvGrpSpPr>
          <p:cNvPr id="15" name="组合 14"/>
          <p:cNvGrpSpPr/>
          <p:nvPr/>
        </p:nvGrpSpPr>
        <p:grpSpPr>
          <a:xfrm>
            <a:off x="7812360" y="290145"/>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20" name="矩形 19"/>
          <p:cNvSpPr/>
          <p:nvPr/>
        </p:nvSpPr>
        <p:spPr>
          <a:xfrm>
            <a:off x="412490" y="3723878"/>
            <a:ext cx="8223510" cy="337528"/>
          </a:xfrm>
          <a:prstGeom prst="rect">
            <a:avLst/>
          </a:prstGeom>
        </p:spPr>
        <p:txBody>
          <a:bodyPr wrap="square">
            <a:spAutoFit/>
          </a:bodyPr>
          <a:lstStyle/>
          <a:p>
            <a:pPr>
              <a:lnSpc>
                <a:spcPct val="114000"/>
              </a:lnSpc>
            </a:pPr>
            <a:r>
              <a:rPr lang="zh-CN" altLang="en-US" sz="1600" dirty="0">
                <a:solidFill>
                  <a:schemeClr val="tx1">
                    <a:lumMod val="65000"/>
                    <a:lumOff val="35000"/>
                  </a:schemeClr>
                </a:solidFill>
                <a:latin typeface="+mn-ea"/>
                <a:cs typeface="Arial" panose="020B0604020202020204" pitchFamily="34" charset="0"/>
              </a:rPr>
              <a:t>那如何查看数据库是否支持表分区呢？</a:t>
            </a:r>
            <a:r>
              <a:rPr lang="en-US" altLang="zh-CN" sz="1600" dirty="0">
                <a:solidFill>
                  <a:schemeClr val="tx1">
                    <a:lumMod val="65000"/>
                    <a:lumOff val="35000"/>
                  </a:schemeClr>
                </a:solidFill>
                <a:latin typeface="+mn-ea"/>
                <a:cs typeface="Arial" panose="020B0604020202020204" pitchFamily="34" charset="0"/>
              </a:rPr>
              <a:t>MySQL</a:t>
            </a:r>
            <a:r>
              <a:rPr lang="zh-CN" altLang="en-US" sz="1600" dirty="0">
                <a:solidFill>
                  <a:schemeClr val="tx1">
                    <a:lumMod val="65000"/>
                    <a:lumOff val="35000"/>
                  </a:schemeClr>
                </a:solidFill>
                <a:latin typeface="+mn-ea"/>
                <a:cs typeface="Arial" panose="020B0604020202020204" pitchFamily="34" charset="0"/>
              </a:rPr>
              <a:t>可以输入 </a:t>
            </a:r>
            <a:r>
              <a:rPr lang="en-US" altLang="zh-CN" sz="1600" dirty="0">
                <a:solidFill>
                  <a:schemeClr val="tx1">
                    <a:lumMod val="65000"/>
                    <a:lumOff val="35000"/>
                  </a:schemeClr>
                </a:solidFill>
                <a:latin typeface="+mn-ea"/>
                <a:cs typeface="Arial" panose="020B0604020202020204" pitchFamily="34" charset="0"/>
              </a:rPr>
              <a:t>show plugins</a:t>
            </a:r>
            <a:r>
              <a:rPr lang="zh-CN" altLang="en-US" sz="1600" dirty="0">
                <a:solidFill>
                  <a:schemeClr val="tx1">
                    <a:lumMod val="65000"/>
                    <a:lumOff val="35000"/>
                  </a:schemeClr>
                </a:solidFill>
                <a:latin typeface="+mn-ea"/>
                <a:cs typeface="Arial" panose="020B0604020202020204" pitchFamily="34" charset="0"/>
              </a:rPr>
              <a:t>；</a:t>
            </a:r>
            <a:endParaRPr lang="zh-CN" altLang="en-US" sz="1600" dirty="0">
              <a:solidFill>
                <a:schemeClr val="tx1">
                  <a:lumMod val="65000"/>
                  <a:lumOff val="35000"/>
                </a:schemeClr>
              </a:solidFill>
              <a:latin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100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p:tgtEl>
                                          <p:spTgt spid="73"/>
                                        </p:tgtEl>
                                        <p:attrNameLst>
                                          <p:attrName>ppt_y</p:attrName>
                                        </p:attrNameLst>
                                      </p:cBhvr>
                                      <p:tavLst>
                                        <p:tav tm="0">
                                          <p:val>
                                            <p:strVal val="#ppt_y-#ppt_h*1.125000"/>
                                          </p:val>
                                        </p:tav>
                                        <p:tav tm="100000">
                                          <p:val>
                                            <p:strVal val="#ppt_y"/>
                                          </p:val>
                                        </p:tav>
                                      </p:tavLst>
                                    </p:anim>
                                    <p:animEffect transition="in" filter="wipe(down)">
                                      <p:cBhvr>
                                        <p:cTn id="8" dur="500"/>
                                        <p:tgtEl>
                                          <p:spTgt spid="73"/>
                                        </p:tgtEl>
                                      </p:cBhvr>
                                    </p:animEffect>
                                  </p:childTnLst>
                                </p:cTn>
                              </p:par>
                              <p:par>
                                <p:cTn id="9" presetID="42" presetClass="entr" presetSubtype="0" fill="hold" nodeType="withEffect">
                                  <p:stCondLst>
                                    <p:cond delay="2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anim calcmode="lin" valueType="num">
                                      <p:cBhvr>
                                        <p:cTn id="12" dur="500" fill="hold"/>
                                        <p:tgtEl>
                                          <p:spTgt spid="15"/>
                                        </p:tgtEl>
                                        <p:attrNameLst>
                                          <p:attrName>ppt_x</p:attrName>
                                        </p:attrNameLst>
                                      </p:cBhvr>
                                      <p:tavLst>
                                        <p:tav tm="0">
                                          <p:val>
                                            <p:strVal val="#ppt_x"/>
                                          </p:val>
                                        </p:tav>
                                        <p:tav tm="100000">
                                          <p:val>
                                            <p:strVal val="#ppt_x"/>
                                          </p:val>
                                        </p:tav>
                                      </p:tavLst>
                                    </p:anim>
                                    <p:anim calcmode="lin" valueType="num">
                                      <p:cBhvr>
                                        <p:cTn id="13" dur="500" fill="hold"/>
                                        <p:tgtEl>
                                          <p:spTgt spid="15"/>
                                        </p:tgtEl>
                                        <p:attrNameLst>
                                          <p:attrName>ppt_y</p:attrName>
                                        </p:attrNameLst>
                                      </p:cBhvr>
                                      <p:tavLst>
                                        <p:tav tm="0">
                                          <p:val>
                                            <p:strVal val="#ppt_y+.1"/>
                                          </p:val>
                                        </p:tav>
                                        <p:tav tm="100000">
                                          <p:val>
                                            <p:strVal val="#ppt_y"/>
                                          </p:val>
                                        </p:tav>
                                      </p:tavLst>
                                    </p:anim>
                                  </p:childTnLst>
                                </p:cTn>
                              </p:par>
                              <p:par>
                                <p:cTn id="14" presetID="12" presetClass="entr" presetSubtype="1" fill="hold" grpId="0" nodeType="withEffect">
                                  <p:stCondLst>
                                    <p:cond delay="1000"/>
                                  </p:stCondLst>
                                  <p:childTnLst>
                                    <p:set>
                                      <p:cBhvr>
                                        <p:cTn id="15" dur="1" fill="hold">
                                          <p:stCondLst>
                                            <p:cond delay="0"/>
                                          </p:stCondLst>
                                        </p:cTn>
                                        <p:tgtEl>
                                          <p:spTgt spid="20"/>
                                        </p:tgtEl>
                                        <p:attrNameLst>
                                          <p:attrName>style.visibility</p:attrName>
                                        </p:attrNameLst>
                                      </p:cBhvr>
                                      <p:to>
                                        <p:strVal val="visible"/>
                                      </p:to>
                                    </p:set>
                                    <p:anim calcmode="lin" valueType="num">
                                      <p:cBhvr additive="base">
                                        <p:cTn id="16" dur="500"/>
                                        <p:tgtEl>
                                          <p:spTgt spid="20"/>
                                        </p:tgtEl>
                                        <p:attrNameLst>
                                          <p:attrName>ppt_y</p:attrName>
                                        </p:attrNameLst>
                                      </p:cBhvr>
                                      <p:tavLst>
                                        <p:tav tm="0">
                                          <p:val>
                                            <p:strVal val="#ppt_y-#ppt_h*1.125000"/>
                                          </p:val>
                                        </p:tav>
                                        <p:tav tm="100000">
                                          <p:val>
                                            <p:strVal val="#ppt_y"/>
                                          </p:val>
                                        </p:tav>
                                      </p:tavLst>
                                    </p:anim>
                                    <p:animEffect transition="in" filter="wipe(down)">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20"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800219" cy="461665"/>
          </a:xfrm>
          <a:prstGeom prst="rect">
            <a:avLst/>
          </a:prstGeom>
        </p:spPr>
        <p:txBody>
          <a:bodyPr wrap="none">
            <a:spAutoFit/>
          </a:bodyPr>
          <a:lstStyle/>
          <a:p>
            <a:r>
              <a:rPr lang="zh-CN" altLang="en-US" sz="2400" dirty="0">
                <a:solidFill>
                  <a:srgbClr val="1F9E23"/>
                </a:solidFill>
                <a:latin typeface="Century Gothic" panose="020B0502020202020204" pitchFamily="34" charset="0"/>
                <a:cs typeface="Arial" panose="020B0604020202020204" pitchFamily="34" charset="0"/>
              </a:rPr>
              <a:t>概念</a:t>
            </a:r>
            <a:endParaRPr lang="en-US" altLang="zh-CN"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5444"/>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02</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5" name="组合 14"/>
          <p:cNvGrpSpPr/>
          <p:nvPr/>
        </p:nvGrpSpPr>
        <p:grpSpPr>
          <a:xfrm>
            <a:off x="7812360" y="290145"/>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20" name="矩形 19"/>
          <p:cNvSpPr/>
          <p:nvPr/>
        </p:nvSpPr>
        <p:spPr>
          <a:xfrm>
            <a:off x="412490" y="3723878"/>
            <a:ext cx="8223510" cy="337528"/>
          </a:xfrm>
          <a:prstGeom prst="rect">
            <a:avLst/>
          </a:prstGeom>
        </p:spPr>
        <p:txBody>
          <a:bodyPr wrap="square">
            <a:spAutoFit/>
          </a:bodyPr>
          <a:lstStyle/>
          <a:p>
            <a:pPr>
              <a:lnSpc>
                <a:spcPct val="114000"/>
              </a:lnSpc>
            </a:pPr>
            <a:r>
              <a:rPr lang="zh-CN" altLang="en-US" sz="1600" dirty="0">
                <a:solidFill>
                  <a:schemeClr val="tx1">
                    <a:lumMod val="65000"/>
                    <a:lumOff val="35000"/>
                  </a:schemeClr>
                </a:solidFill>
                <a:latin typeface="+mn-ea"/>
                <a:cs typeface="Arial" panose="020B0604020202020204" pitchFamily="34" charset="0"/>
              </a:rPr>
              <a:t>如果有上面红圈标记的</a:t>
            </a:r>
            <a:r>
              <a:rPr lang="en-US" altLang="zh-CN" sz="1600" dirty="0">
                <a:solidFill>
                  <a:schemeClr val="tx1">
                    <a:lumMod val="65000"/>
                    <a:lumOff val="35000"/>
                  </a:schemeClr>
                </a:solidFill>
                <a:latin typeface="+mn-ea"/>
                <a:cs typeface="Arial" panose="020B0604020202020204" pitchFamily="34" charset="0"/>
              </a:rPr>
              <a:t>partition</a:t>
            </a:r>
            <a:r>
              <a:rPr lang="zh-CN" altLang="en-US" sz="1600" dirty="0">
                <a:solidFill>
                  <a:schemeClr val="tx1">
                    <a:lumMod val="65000"/>
                    <a:lumOff val="35000"/>
                  </a:schemeClr>
                </a:solidFill>
                <a:latin typeface="+mn-ea"/>
                <a:cs typeface="Arial" panose="020B0604020202020204" pitchFamily="34" charset="0"/>
              </a:rPr>
              <a:t>行就说明支持表分区；</a:t>
            </a:r>
            <a:endParaRPr lang="zh-CN" altLang="en-US" sz="1600" dirty="0">
              <a:solidFill>
                <a:schemeClr val="tx1">
                  <a:lumMod val="65000"/>
                  <a:lumOff val="35000"/>
                </a:schemeClr>
              </a:solidFill>
              <a:latin typeface="+mn-ea"/>
              <a:cs typeface="Arial" panose="020B0604020202020204" pitchFamily="34" charset="0"/>
            </a:endParaRPr>
          </a:p>
        </p:txBody>
      </p:sp>
      <p:pic>
        <p:nvPicPr>
          <p:cNvPr id="18" name="图片 17" descr="IMG_256"/>
          <p:cNvPicPr/>
          <p:nvPr/>
        </p:nvPicPr>
        <p:blipFill>
          <a:blip r:embed="rId1"/>
          <a:stretch>
            <a:fillRect/>
          </a:stretch>
        </p:blipFill>
        <p:spPr>
          <a:xfrm>
            <a:off x="539552" y="1106061"/>
            <a:ext cx="7272808" cy="2158932"/>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20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par>
                                <p:cTn id="10" presetID="12" presetClass="entr" presetSubtype="1" fill="hold" grpId="0" nodeType="withEffect">
                                  <p:stCondLst>
                                    <p:cond delay="100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p:tgtEl>
                                          <p:spTgt spid="20"/>
                                        </p:tgtEl>
                                        <p:attrNameLst>
                                          <p:attrName>ppt_y</p:attrName>
                                        </p:attrNameLst>
                                      </p:cBhvr>
                                      <p:tavLst>
                                        <p:tav tm="0">
                                          <p:val>
                                            <p:strVal val="#ppt_y-#ppt_h*1.125000"/>
                                          </p:val>
                                        </p:tav>
                                        <p:tav tm="100000">
                                          <p:val>
                                            <p:strVal val="#ppt_y"/>
                                          </p:val>
                                        </p:tav>
                                      </p:tavLst>
                                    </p:anim>
                                    <p:animEffect transition="in" filter="wipe(down)">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2575334" cy="461665"/>
          </a:xfrm>
          <a:prstGeom prst="rect">
            <a:avLst/>
          </a:prstGeom>
        </p:spPr>
        <p:txBody>
          <a:bodyPr wrap="square">
            <a:spAutoFit/>
          </a:bodyPr>
          <a:lstStyle/>
          <a:p>
            <a:r>
              <a:rPr lang="en-US" altLang="zh-CN" sz="2400" dirty="0">
                <a:solidFill>
                  <a:srgbClr val="1F9E23"/>
                </a:solidFill>
                <a:latin typeface="Century Gothic" panose="020B0502020202020204" pitchFamily="34" charset="0"/>
                <a:cs typeface="Arial" panose="020B0604020202020204" pitchFamily="34" charset="0"/>
              </a:rPr>
              <a:t>MySQL</a:t>
            </a:r>
            <a:r>
              <a:rPr lang="zh-CN" altLang="en-US" sz="2400" dirty="0">
                <a:solidFill>
                  <a:srgbClr val="1F9E23"/>
                </a:solidFill>
                <a:latin typeface="Century Gothic" panose="020B0502020202020204" pitchFamily="34" charset="0"/>
                <a:cs typeface="Arial" panose="020B0604020202020204" pitchFamily="34" charset="0"/>
              </a:rPr>
              <a:t>分区类型</a:t>
            </a:r>
            <a:endParaRPr lang="en-US" altLang="zh-CN"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03</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73" name="矩形 72"/>
          <p:cNvSpPr/>
          <p:nvPr/>
        </p:nvSpPr>
        <p:spPr>
          <a:xfrm>
            <a:off x="539552" y="1146228"/>
            <a:ext cx="8223510" cy="3460947"/>
          </a:xfrm>
          <a:prstGeom prst="rect">
            <a:avLst/>
          </a:prstGeom>
        </p:spPr>
        <p:txBody>
          <a:bodyPr wrap="square">
            <a:spAutoFit/>
          </a:bodyPr>
          <a:lstStyle/>
          <a:p>
            <a:pPr>
              <a:lnSpc>
                <a:spcPct val="114000"/>
              </a:lnSpc>
            </a:pPr>
            <a:r>
              <a:rPr lang="zh-CN" altLang="en-US" sz="1600" dirty="0">
                <a:solidFill>
                  <a:schemeClr val="tx1">
                    <a:lumMod val="65000"/>
                    <a:lumOff val="35000"/>
                  </a:schemeClr>
                </a:solidFill>
                <a:latin typeface="+mn-ea"/>
                <a:cs typeface="Arial" panose="020B0604020202020204" pitchFamily="34" charset="0"/>
              </a:rPr>
              <a:t>根据所使用的不同分区规则可以分成几大分区类型。</a:t>
            </a:r>
            <a:endParaRPr lang="zh-CN" altLang="en-US" sz="1600" dirty="0">
              <a:solidFill>
                <a:schemeClr val="tx1">
                  <a:lumMod val="65000"/>
                  <a:lumOff val="35000"/>
                </a:schemeClr>
              </a:solidFill>
              <a:latin typeface="+mn-ea"/>
              <a:cs typeface="Arial" panose="020B0604020202020204" pitchFamily="34" charset="0"/>
            </a:endParaRPr>
          </a:p>
          <a:p>
            <a:pPr marL="285750" indent="-285750">
              <a:lnSpc>
                <a:spcPct val="114000"/>
              </a:lnSpc>
              <a:buFont typeface="Arial" panose="020B0604020202020204" pitchFamily="34" charset="0"/>
              <a:buChar char="•"/>
            </a:pPr>
            <a:r>
              <a:rPr lang="en-US" altLang="zh-CN" sz="1600" dirty="0">
                <a:solidFill>
                  <a:schemeClr val="tx1">
                    <a:lumMod val="65000"/>
                    <a:lumOff val="35000"/>
                  </a:schemeClr>
                </a:solidFill>
                <a:latin typeface="+mn-ea"/>
                <a:cs typeface="Arial" panose="020B0604020202020204" pitchFamily="34" charset="0"/>
              </a:rPr>
              <a:t>RANGE </a:t>
            </a:r>
            <a:r>
              <a:rPr lang="zh-CN" altLang="en-US" sz="1600" dirty="0">
                <a:solidFill>
                  <a:schemeClr val="tx1">
                    <a:lumMod val="65000"/>
                    <a:lumOff val="35000"/>
                  </a:schemeClr>
                </a:solidFill>
                <a:latin typeface="+mn-ea"/>
                <a:cs typeface="Arial" panose="020B0604020202020204" pitchFamily="34" charset="0"/>
              </a:rPr>
              <a:t>分区：</a:t>
            </a:r>
            <a:endParaRPr lang="zh-CN" altLang="en-US" sz="1600" dirty="0">
              <a:solidFill>
                <a:schemeClr val="tx1">
                  <a:lumMod val="65000"/>
                  <a:lumOff val="35000"/>
                </a:schemeClr>
              </a:solidFill>
              <a:latin typeface="+mn-ea"/>
              <a:cs typeface="Arial" panose="020B0604020202020204" pitchFamily="34" charset="0"/>
            </a:endParaRPr>
          </a:p>
          <a:p>
            <a:pPr>
              <a:lnSpc>
                <a:spcPct val="114000"/>
              </a:lnSpc>
            </a:pPr>
            <a:r>
              <a:rPr lang="zh-CN" altLang="en-US" sz="1600" dirty="0">
                <a:solidFill>
                  <a:schemeClr val="tx1">
                    <a:lumMod val="65000"/>
                    <a:lumOff val="35000"/>
                  </a:schemeClr>
                </a:solidFill>
                <a:latin typeface="+mn-ea"/>
                <a:cs typeface="Arial" panose="020B0604020202020204" pitchFamily="34" charset="0"/>
              </a:rPr>
              <a:t>   基于属于一个给定连续区间的列值，把多行分配给分区。 </a:t>
            </a:r>
            <a:endParaRPr lang="zh-CN" altLang="en-US" sz="1600" dirty="0">
              <a:solidFill>
                <a:schemeClr val="tx1">
                  <a:lumMod val="65000"/>
                  <a:lumOff val="35000"/>
                </a:schemeClr>
              </a:solidFill>
              <a:latin typeface="+mn-ea"/>
              <a:cs typeface="Arial" panose="020B0604020202020204" pitchFamily="34" charset="0"/>
            </a:endParaRPr>
          </a:p>
          <a:p>
            <a:pPr marL="285750" indent="-285750">
              <a:lnSpc>
                <a:spcPct val="114000"/>
              </a:lnSpc>
              <a:buFont typeface="Arial" panose="020B0604020202020204" pitchFamily="34" charset="0"/>
              <a:buChar char="•"/>
            </a:pPr>
            <a:r>
              <a:rPr lang="en-US" altLang="zh-CN" sz="1600" dirty="0">
                <a:solidFill>
                  <a:schemeClr val="tx1">
                    <a:lumMod val="65000"/>
                    <a:lumOff val="35000"/>
                  </a:schemeClr>
                </a:solidFill>
                <a:latin typeface="+mn-ea"/>
                <a:cs typeface="Arial" panose="020B0604020202020204" pitchFamily="34" charset="0"/>
              </a:rPr>
              <a:t>LIST </a:t>
            </a:r>
            <a:r>
              <a:rPr lang="zh-CN" altLang="en-US" sz="1600" dirty="0">
                <a:solidFill>
                  <a:schemeClr val="tx1">
                    <a:lumMod val="65000"/>
                    <a:lumOff val="35000"/>
                  </a:schemeClr>
                </a:solidFill>
                <a:latin typeface="+mn-ea"/>
                <a:cs typeface="Arial" panose="020B0604020202020204" pitchFamily="34" charset="0"/>
              </a:rPr>
              <a:t>分区：</a:t>
            </a:r>
            <a:endParaRPr lang="zh-CN" altLang="en-US" sz="1600" dirty="0">
              <a:solidFill>
                <a:schemeClr val="tx1">
                  <a:lumMod val="65000"/>
                  <a:lumOff val="35000"/>
                </a:schemeClr>
              </a:solidFill>
              <a:latin typeface="+mn-ea"/>
              <a:cs typeface="Arial" panose="020B0604020202020204" pitchFamily="34" charset="0"/>
            </a:endParaRPr>
          </a:p>
          <a:p>
            <a:pPr>
              <a:lnSpc>
                <a:spcPct val="114000"/>
              </a:lnSpc>
            </a:pPr>
            <a:r>
              <a:rPr lang="zh-CN" altLang="en-US" sz="1600" dirty="0">
                <a:solidFill>
                  <a:schemeClr val="tx1">
                    <a:lumMod val="65000"/>
                    <a:lumOff val="35000"/>
                  </a:schemeClr>
                </a:solidFill>
                <a:latin typeface="+mn-ea"/>
                <a:cs typeface="Arial" panose="020B0604020202020204" pitchFamily="34" charset="0"/>
              </a:rPr>
              <a:t>   类似于按</a:t>
            </a:r>
            <a:r>
              <a:rPr lang="en-US" altLang="zh-CN" sz="1600" dirty="0">
                <a:solidFill>
                  <a:schemeClr val="tx1">
                    <a:lumMod val="65000"/>
                    <a:lumOff val="35000"/>
                  </a:schemeClr>
                </a:solidFill>
                <a:latin typeface="+mn-ea"/>
                <a:cs typeface="Arial" panose="020B0604020202020204" pitchFamily="34" charset="0"/>
              </a:rPr>
              <a:t>RANGE</a:t>
            </a:r>
            <a:r>
              <a:rPr lang="zh-CN" altLang="en-US" sz="1600" dirty="0">
                <a:solidFill>
                  <a:schemeClr val="tx1">
                    <a:lumMod val="65000"/>
                    <a:lumOff val="35000"/>
                  </a:schemeClr>
                </a:solidFill>
                <a:latin typeface="+mn-ea"/>
                <a:cs typeface="Arial" panose="020B0604020202020204" pitchFamily="34" charset="0"/>
              </a:rPr>
              <a:t>分区，区别在于</a:t>
            </a:r>
            <a:r>
              <a:rPr lang="en-US" altLang="zh-CN" sz="1600" dirty="0">
                <a:solidFill>
                  <a:schemeClr val="tx1">
                    <a:lumMod val="65000"/>
                    <a:lumOff val="35000"/>
                  </a:schemeClr>
                </a:solidFill>
                <a:latin typeface="+mn-ea"/>
                <a:cs typeface="Arial" panose="020B0604020202020204" pitchFamily="34" charset="0"/>
              </a:rPr>
              <a:t>LIST</a:t>
            </a:r>
            <a:r>
              <a:rPr lang="zh-CN" altLang="en-US" sz="1600" dirty="0">
                <a:solidFill>
                  <a:schemeClr val="tx1">
                    <a:lumMod val="65000"/>
                    <a:lumOff val="35000"/>
                  </a:schemeClr>
                </a:solidFill>
                <a:latin typeface="+mn-ea"/>
                <a:cs typeface="Arial" panose="020B0604020202020204" pitchFamily="34" charset="0"/>
              </a:rPr>
              <a:t>分区是基于列值匹配一个离散值集合中的某个值来进行选择。</a:t>
            </a:r>
            <a:endParaRPr lang="zh-CN" altLang="en-US" sz="1600" dirty="0">
              <a:solidFill>
                <a:schemeClr val="tx1">
                  <a:lumMod val="65000"/>
                  <a:lumOff val="35000"/>
                </a:schemeClr>
              </a:solidFill>
              <a:latin typeface="+mn-ea"/>
              <a:cs typeface="Arial" panose="020B0604020202020204" pitchFamily="34" charset="0"/>
            </a:endParaRPr>
          </a:p>
          <a:p>
            <a:pPr marL="285750" indent="-285750">
              <a:lnSpc>
                <a:spcPct val="114000"/>
              </a:lnSpc>
              <a:buFont typeface="Arial" panose="020B0604020202020204" pitchFamily="34" charset="0"/>
              <a:buChar char="•"/>
            </a:pPr>
            <a:r>
              <a:rPr lang="en-US" altLang="zh-CN" sz="1600" dirty="0">
                <a:solidFill>
                  <a:schemeClr val="tx1">
                    <a:lumMod val="65000"/>
                    <a:lumOff val="35000"/>
                  </a:schemeClr>
                </a:solidFill>
                <a:latin typeface="+mn-ea"/>
                <a:cs typeface="Arial" panose="020B0604020202020204" pitchFamily="34" charset="0"/>
              </a:rPr>
              <a:t>HASH</a:t>
            </a:r>
            <a:r>
              <a:rPr lang="zh-CN" altLang="en-US" sz="1600" dirty="0">
                <a:solidFill>
                  <a:schemeClr val="tx1">
                    <a:lumMod val="65000"/>
                    <a:lumOff val="35000"/>
                  </a:schemeClr>
                </a:solidFill>
                <a:latin typeface="+mn-ea"/>
                <a:cs typeface="Arial" panose="020B0604020202020204" pitchFamily="34" charset="0"/>
              </a:rPr>
              <a:t>分区：</a:t>
            </a:r>
            <a:endParaRPr lang="zh-CN" altLang="en-US" sz="1600" dirty="0">
              <a:solidFill>
                <a:schemeClr val="tx1">
                  <a:lumMod val="65000"/>
                  <a:lumOff val="35000"/>
                </a:schemeClr>
              </a:solidFill>
              <a:latin typeface="+mn-ea"/>
              <a:cs typeface="Arial" panose="020B0604020202020204" pitchFamily="34" charset="0"/>
            </a:endParaRPr>
          </a:p>
          <a:p>
            <a:pPr>
              <a:lnSpc>
                <a:spcPct val="114000"/>
              </a:lnSpc>
            </a:pPr>
            <a:r>
              <a:rPr lang="zh-CN" altLang="en-US" sz="1600" dirty="0">
                <a:solidFill>
                  <a:schemeClr val="tx1">
                    <a:lumMod val="65000"/>
                    <a:lumOff val="35000"/>
                  </a:schemeClr>
                </a:solidFill>
                <a:latin typeface="+mn-ea"/>
                <a:cs typeface="Arial" panose="020B0604020202020204" pitchFamily="34" charset="0"/>
              </a:rPr>
              <a:t>   基于用户定义的表达式的返回值来进行选择的分区，该表达式使用将要插入到表中的这些行的列值进行计算。这个函数可以包含</a:t>
            </a:r>
            <a:r>
              <a:rPr lang="en-US" altLang="zh-CN" sz="1600" dirty="0">
                <a:solidFill>
                  <a:schemeClr val="tx1">
                    <a:lumMod val="65000"/>
                    <a:lumOff val="35000"/>
                  </a:schemeClr>
                </a:solidFill>
                <a:latin typeface="+mn-ea"/>
                <a:cs typeface="Arial" panose="020B0604020202020204" pitchFamily="34" charset="0"/>
              </a:rPr>
              <a:t>MySQL</a:t>
            </a:r>
            <a:r>
              <a:rPr lang="zh-CN" altLang="en-US" sz="1600" dirty="0">
                <a:solidFill>
                  <a:schemeClr val="tx1">
                    <a:lumMod val="65000"/>
                    <a:lumOff val="35000"/>
                  </a:schemeClr>
                </a:solidFill>
                <a:latin typeface="+mn-ea"/>
                <a:cs typeface="Arial" panose="020B0604020202020204" pitchFamily="34" charset="0"/>
              </a:rPr>
              <a:t>中有效的、产生非负整数值的任何表达式。</a:t>
            </a:r>
            <a:endParaRPr lang="zh-CN" altLang="en-US" sz="1600" dirty="0">
              <a:solidFill>
                <a:schemeClr val="tx1">
                  <a:lumMod val="65000"/>
                  <a:lumOff val="35000"/>
                </a:schemeClr>
              </a:solidFill>
              <a:latin typeface="+mn-ea"/>
              <a:cs typeface="Arial" panose="020B0604020202020204" pitchFamily="34" charset="0"/>
            </a:endParaRPr>
          </a:p>
          <a:p>
            <a:pPr marL="285750" indent="-285750">
              <a:lnSpc>
                <a:spcPct val="114000"/>
              </a:lnSpc>
              <a:buFont typeface="Arial" panose="020B0604020202020204" pitchFamily="34" charset="0"/>
              <a:buChar char="•"/>
            </a:pPr>
            <a:r>
              <a:rPr lang="en-US" altLang="zh-CN" sz="1600" dirty="0">
                <a:solidFill>
                  <a:schemeClr val="tx1">
                    <a:lumMod val="65000"/>
                    <a:lumOff val="35000"/>
                  </a:schemeClr>
                </a:solidFill>
                <a:latin typeface="+mn-ea"/>
                <a:cs typeface="Arial" panose="020B0604020202020204" pitchFamily="34" charset="0"/>
              </a:rPr>
              <a:t>KEY</a:t>
            </a:r>
            <a:r>
              <a:rPr lang="zh-CN" altLang="en-US" sz="1600" dirty="0">
                <a:solidFill>
                  <a:schemeClr val="tx1">
                    <a:lumMod val="65000"/>
                    <a:lumOff val="35000"/>
                  </a:schemeClr>
                </a:solidFill>
                <a:latin typeface="+mn-ea"/>
                <a:cs typeface="Arial" panose="020B0604020202020204" pitchFamily="34" charset="0"/>
              </a:rPr>
              <a:t>分区：</a:t>
            </a:r>
            <a:endParaRPr lang="en-US" altLang="zh-CN" sz="1600" dirty="0">
              <a:solidFill>
                <a:schemeClr val="tx1">
                  <a:lumMod val="65000"/>
                  <a:lumOff val="35000"/>
                </a:schemeClr>
              </a:solidFill>
              <a:latin typeface="+mn-ea"/>
              <a:cs typeface="Arial" panose="020B0604020202020204" pitchFamily="34" charset="0"/>
            </a:endParaRPr>
          </a:p>
          <a:p>
            <a:pPr>
              <a:lnSpc>
                <a:spcPct val="114000"/>
              </a:lnSpc>
            </a:pPr>
            <a:r>
              <a:rPr lang="en-US" altLang="zh-CN" sz="1600" dirty="0">
                <a:solidFill>
                  <a:schemeClr val="tx1">
                    <a:lumMod val="65000"/>
                    <a:lumOff val="35000"/>
                  </a:schemeClr>
                </a:solidFill>
                <a:latin typeface="+mn-ea"/>
                <a:cs typeface="Arial" panose="020B0604020202020204" pitchFamily="34" charset="0"/>
              </a:rPr>
              <a:t>   </a:t>
            </a:r>
            <a:r>
              <a:rPr lang="zh-CN" altLang="en-US" sz="1600" dirty="0">
                <a:solidFill>
                  <a:schemeClr val="tx1">
                    <a:lumMod val="65000"/>
                    <a:lumOff val="35000"/>
                  </a:schemeClr>
                </a:solidFill>
                <a:latin typeface="+mn-ea"/>
                <a:cs typeface="Arial" panose="020B0604020202020204" pitchFamily="34" charset="0"/>
              </a:rPr>
              <a:t>类似于按</a:t>
            </a:r>
            <a:r>
              <a:rPr lang="en-US" altLang="zh-CN" sz="1600" dirty="0">
                <a:solidFill>
                  <a:schemeClr val="tx1">
                    <a:lumMod val="65000"/>
                    <a:lumOff val="35000"/>
                  </a:schemeClr>
                </a:solidFill>
                <a:latin typeface="+mn-ea"/>
                <a:cs typeface="Arial" panose="020B0604020202020204" pitchFamily="34" charset="0"/>
              </a:rPr>
              <a:t>HASH</a:t>
            </a:r>
            <a:r>
              <a:rPr lang="zh-CN" altLang="en-US" sz="1600" dirty="0">
                <a:solidFill>
                  <a:schemeClr val="tx1">
                    <a:lumMod val="65000"/>
                    <a:lumOff val="35000"/>
                  </a:schemeClr>
                </a:solidFill>
                <a:latin typeface="+mn-ea"/>
                <a:cs typeface="Arial" panose="020B0604020202020204" pitchFamily="34" charset="0"/>
              </a:rPr>
              <a:t>分区，区别在于</a:t>
            </a:r>
            <a:r>
              <a:rPr lang="en-US" altLang="zh-CN" sz="1600" dirty="0">
                <a:solidFill>
                  <a:schemeClr val="tx1">
                    <a:lumMod val="65000"/>
                    <a:lumOff val="35000"/>
                  </a:schemeClr>
                </a:solidFill>
                <a:latin typeface="+mn-ea"/>
                <a:cs typeface="Arial" panose="020B0604020202020204" pitchFamily="34" charset="0"/>
              </a:rPr>
              <a:t>KEY</a:t>
            </a:r>
            <a:r>
              <a:rPr lang="zh-CN" altLang="en-US" sz="1600" dirty="0">
                <a:solidFill>
                  <a:schemeClr val="tx1">
                    <a:lumMod val="65000"/>
                    <a:lumOff val="35000"/>
                  </a:schemeClr>
                </a:solidFill>
                <a:latin typeface="+mn-ea"/>
                <a:cs typeface="Arial" panose="020B0604020202020204" pitchFamily="34" charset="0"/>
              </a:rPr>
              <a:t>分区只支持计算一列或多列，且</a:t>
            </a:r>
            <a:r>
              <a:rPr lang="en-US" altLang="zh-CN" sz="1600" dirty="0">
                <a:solidFill>
                  <a:schemeClr val="tx1">
                    <a:lumMod val="65000"/>
                    <a:lumOff val="35000"/>
                  </a:schemeClr>
                </a:solidFill>
                <a:latin typeface="+mn-ea"/>
                <a:cs typeface="Arial" panose="020B0604020202020204" pitchFamily="34" charset="0"/>
              </a:rPr>
              <a:t>MySQL</a:t>
            </a:r>
            <a:r>
              <a:rPr lang="zh-CN" altLang="en-US" sz="1600" dirty="0">
                <a:solidFill>
                  <a:schemeClr val="tx1">
                    <a:lumMod val="65000"/>
                    <a:lumOff val="35000"/>
                  </a:schemeClr>
                </a:solidFill>
                <a:latin typeface="+mn-ea"/>
                <a:cs typeface="Arial" panose="020B0604020202020204" pitchFamily="34" charset="0"/>
              </a:rPr>
              <a:t>服务器提供其自身的哈希函数。必须有一列或多列包含整数值。</a:t>
            </a:r>
            <a:endParaRPr lang="zh-CN" altLang="en-US" sz="1600" dirty="0">
              <a:solidFill>
                <a:schemeClr val="tx1">
                  <a:lumMod val="65000"/>
                  <a:lumOff val="35000"/>
                </a:schemeClr>
              </a:solidFill>
              <a:latin typeface="+mn-ea"/>
              <a:cs typeface="Arial" panose="020B0604020202020204" pitchFamily="34" charset="0"/>
            </a:endParaRPr>
          </a:p>
        </p:txBody>
      </p:sp>
      <p:grpSp>
        <p:nvGrpSpPr>
          <p:cNvPr id="15" name="组合 14"/>
          <p:cNvGrpSpPr/>
          <p:nvPr/>
        </p:nvGrpSpPr>
        <p:grpSpPr>
          <a:xfrm>
            <a:off x="7812360" y="290145"/>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100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p:tgtEl>
                                          <p:spTgt spid="73"/>
                                        </p:tgtEl>
                                        <p:attrNameLst>
                                          <p:attrName>ppt_y</p:attrName>
                                        </p:attrNameLst>
                                      </p:cBhvr>
                                      <p:tavLst>
                                        <p:tav tm="0">
                                          <p:val>
                                            <p:strVal val="#ppt_y-#ppt_h*1.125000"/>
                                          </p:val>
                                        </p:tav>
                                        <p:tav tm="100000">
                                          <p:val>
                                            <p:strVal val="#ppt_y"/>
                                          </p:val>
                                        </p:tav>
                                      </p:tavLst>
                                    </p:anim>
                                    <p:animEffect transition="in" filter="wipe(down)">
                                      <p:cBhvr>
                                        <p:cTn id="8" dur="500"/>
                                        <p:tgtEl>
                                          <p:spTgt spid="73"/>
                                        </p:tgtEl>
                                      </p:cBhvr>
                                    </p:animEffect>
                                  </p:childTnLst>
                                </p:cTn>
                              </p:par>
                              <p:par>
                                <p:cTn id="9" presetID="42" presetClass="entr" presetSubtype="0" fill="hold" nodeType="withEffect">
                                  <p:stCondLst>
                                    <p:cond delay="2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anim calcmode="lin" valueType="num">
                                      <p:cBhvr>
                                        <p:cTn id="12" dur="500" fill="hold"/>
                                        <p:tgtEl>
                                          <p:spTgt spid="15"/>
                                        </p:tgtEl>
                                        <p:attrNameLst>
                                          <p:attrName>ppt_x</p:attrName>
                                        </p:attrNameLst>
                                      </p:cBhvr>
                                      <p:tavLst>
                                        <p:tav tm="0">
                                          <p:val>
                                            <p:strVal val="#ppt_x"/>
                                          </p:val>
                                        </p:tav>
                                        <p:tav tm="100000">
                                          <p:val>
                                            <p:strVal val="#ppt_x"/>
                                          </p:val>
                                        </p:tav>
                                      </p:tavLst>
                                    </p:anim>
                                    <p:anim calcmode="lin" valueType="num">
                                      <p:cBhvr>
                                        <p:cTn id="13"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2575334" cy="461665"/>
          </a:xfrm>
          <a:prstGeom prst="rect">
            <a:avLst/>
          </a:prstGeom>
        </p:spPr>
        <p:txBody>
          <a:bodyPr wrap="square">
            <a:spAutoFit/>
          </a:bodyPr>
          <a:lstStyle/>
          <a:p>
            <a:r>
              <a:rPr lang="zh-CN" altLang="en-US" sz="2400" dirty="0">
                <a:solidFill>
                  <a:srgbClr val="1F9E23"/>
                </a:solidFill>
                <a:latin typeface="Century Gothic" panose="020B0502020202020204" pitchFamily="34" charset="0"/>
                <a:cs typeface="Arial" panose="020B0604020202020204" pitchFamily="34" charset="0"/>
              </a:rPr>
              <a:t>分区表的创建</a:t>
            </a:r>
            <a:endParaRPr lang="en-US" altLang="zh-CN"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04</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73" name="矩形 72"/>
          <p:cNvSpPr/>
          <p:nvPr/>
        </p:nvSpPr>
        <p:spPr>
          <a:xfrm>
            <a:off x="539552" y="1146228"/>
            <a:ext cx="8223510" cy="3706143"/>
          </a:xfrm>
          <a:prstGeom prst="rect">
            <a:avLst/>
          </a:prstGeom>
        </p:spPr>
        <p:txBody>
          <a:bodyPr wrap="square">
            <a:spAutoFit/>
          </a:bodyPr>
          <a:lstStyle/>
          <a:p>
            <a:pPr>
              <a:lnSpc>
                <a:spcPct val="114000"/>
              </a:lnSpc>
            </a:pPr>
            <a:r>
              <a:rPr lang="en-US" altLang="zh-CN" sz="1600" dirty="0">
                <a:solidFill>
                  <a:schemeClr val="tx1">
                    <a:lumMod val="65000"/>
                    <a:lumOff val="35000"/>
                  </a:schemeClr>
                </a:solidFill>
                <a:latin typeface="+mn-ea"/>
                <a:cs typeface="Arial" panose="020B0604020202020204" pitchFamily="34" charset="0"/>
              </a:rPr>
              <a:t>CREATE TABLE  part_emp4( id </a:t>
            </a:r>
            <a:r>
              <a:rPr lang="en-US" altLang="zh-CN" sz="1600" dirty="0" err="1">
                <a:solidFill>
                  <a:schemeClr val="tx1">
                    <a:lumMod val="65000"/>
                    <a:lumOff val="35000"/>
                  </a:schemeClr>
                </a:solidFill>
                <a:latin typeface="+mn-ea"/>
                <a:cs typeface="Arial" panose="020B0604020202020204" pitchFamily="34" charset="0"/>
              </a:rPr>
              <a:t>int,name</a:t>
            </a:r>
            <a:r>
              <a:rPr lang="en-US" altLang="zh-CN" sz="1600" dirty="0">
                <a:solidFill>
                  <a:schemeClr val="tx1">
                    <a:lumMod val="65000"/>
                    <a:lumOff val="35000"/>
                  </a:schemeClr>
                </a:solidFill>
                <a:latin typeface="+mn-ea"/>
                <a:cs typeface="Arial" panose="020B0604020202020204" pitchFamily="34" charset="0"/>
              </a:rPr>
              <a:t> varchar(30))</a:t>
            </a:r>
            <a:endParaRPr lang="en-US" altLang="zh-CN" sz="1600" dirty="0">
              <a:solidFill>
                <a:schemeClr val="tx1">
                  <a:lumMod val="65000"/>
                  <a:lumOff val="35000"/>
                </a:schemeClr>
              </a:solidFill>
              <a:latin typeface="+mn-ea"/>
              <a:cs typeface="Arial" panose="020B0604020202020204" pitchFamily="34" charset="0"/>
            </a:endParaRPr>
          </a:p>
          <a:p>
            <a:pPr>
              <a:lnSpc>
                <a:spcPct val="114000"/>
              </a:lnSpc>
            </a:pPr>
            <a:r>
              <a:rPr lang="en-US" altLang="zh-CN" sz="1600" dirty="0">
                <a:solidFill>
                  <a:schemeClr val="tx1">
                    <a:lumMod val="65000"/>
                    <a:lumOff val="35000"/>
                  </a:schemeClr>
                </a:solidFill>
                <a:latin typeface="+mn-ea"/>
                <a:cs typeface="Arial" panose="020B0604020202020204" pitchFamily="34" charset="0"/>
              </a:rPr>
              <a:t>PARTITION BY RANGE(id)(</a:t>
            </a:r>
            <a:endParaRPr lang="en-US" altLang="zh-CN" sz="1600" dirty="0">
              <a:solidFill>
                <a:schemeClr val="tx1">
                  <a:lumMod val="65000"/>
                  <a:lumOff val="35000"/>
                </a:schemeClr>
              </a:solidFill>
              <a:latin typeface="+mn-ea"/>
              <a:cs typeface="Arial" panose="020B0604020202020204" pitchFamily="34" charset="0"/>
            </a:endParaRPr>
          </a:p>
          <a:p>
            <a:pPr>
              <a:lnSpc>
                <a:spcPct val="114000"/>
              </a:lnSpc>
            </a:pPr>
            <a:r>
              <a:rPr lang="en-US" altLang="zh-CN" sz="1600" dirty="0">
                <a:solidFill>
                  <a:schemeClr val="tx1">
                    <a:lumMod val="65000"/>
                    <a:lumOff val="35000"/>
                  </a:schemeClr>
                </a:solidFill>
                <a:latin typeface="+mn-ea"/>
                <a:cs typeface="Arial" panose="020B0604020202020204" pitchFamily="34" charset="0"/>
              </a:rPr>
              <a:t>PARTITION p0  VALUES LESS THAN (20000),</a:t>
            </a:r>
            <a:endParaRPr lang="en-US" altLang="zh-CN" sz="1600" dirty="0">
              <a:solidFill>
                <a:schemeClr val="tx1">
                  <a:lumMod val="65000"/>
                  <a:lumOff val="35000"/>
                </a:schemeClr>
              </a:solidFill>
              <a:latin typeface="+mn-ea"/>
              <a:cs typeface="Arial" panose="020B0604020202020204" pitchFamily="34" charset="0"/>
            </a:endParaRPr>
          </a:p>
          <a:p>
            <a:pPr>
              <a:lnSpc>
                <a:spcPct val="114000"/>
              </a:lnSpc>
            </a:pPr>
            <a:r>
              <a:rPr lang="en-US" altLang="zh-CN" sz="1600" dirty="0">
                <a:solidFill>
                  <a:schemeClr val="tx1">
                    <a:lumMod val="65000"/>
                    <a:lumOff val="35000"/>
                  </a:schemeClr>
                </a:solidFill>
                <a:latin typeface="+mn-ea"/>
                <a:cs typeface="Arial" panose="020B0604020202020204" pitchFamily="34" charset="0"/>
              </a:rPr>
              <a:t>PARTITION p1 VALUES LESS THAN (40000) ,</a:t>
            </a:r>
            <a:endParaRPr lang="en-US" altLang="zh-CN" sz="1600" dirty="0">
              <a:solidFill>
                <a:schemeClr val="tx1">
                  <a:lumMod val="65000"/>
                  <a:lumOff val="35000"/>
                </a:schemeClr>
              </a:solidFill>
              <a:latin typeface="+mn-ea"/>
              <a:cs typeface="Arial" panose="020B0604020202020204" pitchFamily="34" charset="0"/>
            </a:endParaRPr>
          </a:p>
          <a:p>
            <a:pPr>
              <a:lnSpc>
                <a:spcPct val="114000"/>
              </a:lnSpc>
            </a:pPr>
            <a:r>
              <a:rPr lang="en-US" altLang="zh-CN" sz="1600" dirty="0">
                <a:solidFill>
                  <a:schemeClr val="tx1">
                    <a:lumMod val="65000"/>
                    <a:lumOff val="35000"/>
                  </a:schemeClr>
                </a:solidFill>
                <a:latin typeface="+mn-ea"/>
                <a:cs typeface="Arial" panose="020B0604020202020204" pitchFamily="34" charset="0"/>
              </a:rPr>
              <a:t>PARTITION p2 VALUES LESS THAN (60000) ,</a:t>
            </a:r>
            <a:endParaRPr lang="en-US" altLang="zh-CN" sz="1600" dirty="0">
              <a:solidFill>
                <a:schemeClr val="tx1">
                  <a:lumMod val="65000"/>
                  <a:lumOff val="35000"/>
                </a:schemeClr>
              </a:solidFill>
              <a:latin typeface="+mn-ea"/>
              <a:cs typeface="Arial" panose="020B0604020202020204" pitchFamily="34" charset="0"/>
            </a:endParaRPr>
          </a:p>
          <a:p>
            <a:pPr>
              <a:lnSpc>
                <a:spcPct val="114000"/>
              </a:lnSpc>
            </a:pPr>
            <a:r>
              <a:rPr lang="en-US" altLang="zh-CN" sz="1600" dirty="0">
                <a:solidFill>
                  <a:schemeClr val="tx1">
                    <a:lumMod val="65000"/>
                    <a:lumOff val="35000"/>
                  </a:schemeClr>
                </a:solidFill>
                <a:latin typeface="+mn-ea"/>
                <a:cs typeface="Arial" panose="020B0604020202020204" pitchFamily="34" charset="0"/>
              </a:rPr>
              <a:t>PARTITION p5 VALUES LESS THAN (MAXVALUE) </a:t>
            </a:r>
            <a:endParaRPr lang="en-US" altLang="zh-CN" sz="1600" dirty="0">
              <a:solidFill>
                <a:schemeClr val="tx1">
                  <a:lumMod val="65000"/>
                  <a:lumOff val="35000"/>
                </a:schemeClr>
              </a:solidFill>
              <a:latin typeface="+mn-ea"/>
              <a:cs typeface="Arial" panose="020B0604020202020204" pitchFamily="34" charset="0"/>
            </a:endParaRPr>
          </a:p>
          <a:p>
            <a:pPr>
              <a:lnSpc>
                <a:spcPct val="114000"/>
              </a:lnSpc>
            </a:pPr>
            <a:r>
              <a:rPr lang="en-US" altLang="zh-CN" sz="1600" dirty="0">
                <a:solidFill>
                  <a:schemeClr val="tx1">
                    <a:lumMod val="65000"/>
                    <a:lumOff val="35000"/>
                  </a:schemeClr>
                </a:solidFill>
                <a:latin typeface="+mn-ea"/>
                <a:cs typeface="Arial" panose="020B0604020202020204" pitchFamily="34" charset="0"/>
              </a:rPr>
              <a:t>) )</a:t>
            </a:r>
            <a:r>
              <a:rPr lang="zh-CN" altLang="en-US" sz="1600" dirty="0">
                <a:solidFill>
                  <a:schemeClr val="tx1">
                    <a:lumMod val="65000"/>
                    <a:lumOff val="35000"/>
                  </a:schemeClr>
                </a:solidFill>
                <a:latin typeface="+mn-ea"/>
                <a:cs typeface="Arial" panose="020B0604020202020204" pitchFamily="34" charset="0"/>
              </a:rPr>
              <a:t>上面创建一个分区表</a:t>
            </a:r>
            <a:r>
              <a:rPr lang="en-US" altLang="zh-CN" sz="1600" dirty="0">
                <a:solidFill>
                  <a:schemeClr val="tx1">
                    <a:lumMod val="65000"/>
                    <a:lumOff val="35000"/>
                  </a:schemeClr>
                </a:solidFill>
                <a:latin typeface="+mn-ea"/>
                <a:cs typeface="Arial" panose="020B0604020202020204" pitchFamily="34" charset="0"/>
              </a:rPr>
              <a:t>part_emp4,</a:t>
            </a:r>
            <a:r>
              <a:rPr lang="zh-CN" altLang="en-US" sz="1600" dirty="0">
                <a:solidFill>
                  <a:schemeClr val="tx1">
                    <a:lumMod val="65000"/>
                    <a:lumOff val="35000"/>
                  </a:schemeClr>
                </a:solidFill>
                <a:latin typeface="+mn-ea"/>
                <a:cs typeface="Arial" panose="020B0604020202020204" pitchFamily="34" charset="0"/>
              </a:rPr>
              <a:t>分为按照</a:t>
            </a:r>
            <a:r>
              <a:rPr lang="en-US" altLang="zh-CN" sz="1600" dirty="0">
                <a:solidFill>
                  <a:schemeClr val="tx1">
                    <a:lumMod val="65000"/>
                    <a:lumOff val="35000"/>
                  </a:schemeClr>
                </a:solidFill>
                <a:latin typeface="+mn-ea"/>
                <a:cs typeface="Arial" panose="020B0604020202020204" pitchFamily="34" charset="0"/>
              </a:rPr>
              <a:t>range</a:t>
            </a:r>
            <a:r>
              <a:rPr lang="zh-CN" altLang="en-US" sz="1600" dirty="0">
                <a:solidFill>
                  <a:schemeClr val="tx1">
                    <a:lumMod val="65000"/>
                    <a:lumOff val="35000"/>
                  </a:schemeClr>
                </a:solidFill>
                <a:latin typeface="+mn-ea"/>
                <a:cs typeface="Arial" panose="020B0604020202020204" pitchFamily="34" charset="0"/>
              </a:rPr>
              <a:t>分为</a:t>
            </a:r>
            <a:r>
              <a:rPr lang="en-US" altLang="zh-CN" sz="1600" dirty="0">
                <a:solidFill>
                  <a:schemeClr val="tx1">
                    <a:lumMod val="65000"/>
                    <a:lumOff val="35000"/>
                  </a:schemeClr>
                </a:solidFill>
                <a:latin typeface="+mn-ea"/>
                <a:cs typeface="Arial" panose="020B0604020202020204" pitchFamily="34" charset="0"/>
              </a:rPr>
              <a:t>4</a:t>
            </a:r>
            <a:r>
              <a:rPr lang="zh-CN" altLang="en-US" sz="1600" dirty="0">
                <a:solidFill>
                  <a:schemeClr val="tx1">
                    <a:lumMod val="65000"/>
                    <a:lumOff val="35000"/>
                  </a:schemeClr>
                </a:solidFill>
                <a:latin typeface="+mn-ea"/>
                <a:cs typeface="Arial" panose="020B0604020202020204" pitchFamily="34" charset="0"/>
              </a:rPr>
              <a:t>个区，分别为</a:t>
            </a:r>
            <a:r>
              <a:rPr lang="en-US" altLang="zh-CN" sz="1600" dirty="0">
                <a:solidFill>
                  <a:schemeClr val="tx1">
                    <a:lumMod val="65000"/>
                    <a:lumOff val="35000"/>
                  </a:schemeClr>
                </a:solidFill>
                <a:latin typeface="+mn-ea"/>
                <a:cs typeface="Arial" panose="020B0604020202020204" pitchFamily="34" charset="0"/>
              </a:rPr>
              <a:t>p0,p1,p2,p5.</a:t>
            </a:r>
            <a:endParaRPr lang="en-US" altLang="zh-CN" sz="1600" dirty="0">
              <a:solidFill>
                <a:schemeClr val="tx1">
                  <a:lumMod val="65000"/>
                  <a:lumOff val="35000"/>
                </a:schemeClr>
              </a:solidFill>
              <a:latin typeface="+mn-ea"/>
              <a:cs typeface="Arial" panose="020B0604020202020204" pitchFamily="34" charset="0"/>
            </a:endParaRPr>
          </a:p>
          <a:p>
            <a:pPr>
              <a:lnSpc>
                <a:spcPct val="114000"/>
              </a:lnSpc>
            </a:pPr>
            <a:r>
              <a:rPr lang="en-US" altLang="zh-CN" sz="1600" dirty="0">
                <a:solidFill>
                  <a:schemeClr val="tx1">
                    <a:lumMod val="65000"/>
                    <a:lumOff val="35000"/>
                  </a:schemeClr>
                </a:solidFill>
                <a:latin typeface="+mn-ea"/>
                <a:cs typeface="Arial" panose="020B0604020202020204" pitchFamily="34" charset="0"/>
              </a:rPr>
              <a:t>    </a:t>
            </a:r>
            <a:r>
              <a:rPr lang="zh-CN" altLang="en-US" sz="1600" dirty="0">
                <a:solidFill>
                  <a:schemeClr val="tx1">
                    <a:lumMod val="65000"/>
                    <a:lumOff val="35000"/>
                  </a:schemeClr>
                </a:solidFill>
                <a:latin typeface="+mn-ea"/>
                <a:cs typeface="Arial" panose="020B0604020202020204" pitchFamily="34" charset="0"/>
              </a:rPr>
              <a:t>需要注意的是表如果加了主键的话，分区字段一定是要加主键的，要么都没有主键。而且分区字段不能为</a:t>
            </a:r>
            <a:r>
              <a:rPr lang="en-US" altLang="zh-CN" sz="1600" dirty="0">
                <a:solidFill>
                  <a:schemeClr val="tx1">
                    <a:lumMod val="65000"/>
                    <a:lumOff val="35000"/>
                  </a:schemeClr>
                </a:solidFill>
                <a:latin typeface="+mn-ea"/>
                <a:cs typeface="Arial" panose="020B0604020202020204" pitchFamily="34" charset="0"/>
              </a:rPr>
              <a:t>NULL</a:t>
            </a:r>
            <a:r>
              <a:rPr lang="zh-CN" altLang="en-US" sz="1600" dirty="0">
                <a:solidFill>
                  <a:schemeClr val="tx1">
                    <a:lumMod val="65000"/>
                    <a:lumOff val="35000"/>
                  </a:schemeClr>
                </a:solidFill>
                <a:latin typeface="+mn-ea"/>
                <a:cs typeface="Arial" panose="020B0604020202020204" pitchFamily="34" charset="0"/>
              </a:rPr>
              <a:t>。</a:t>
            </a:r>
            <a:endParaRPr lang="zh-CN" altLang="en-US" sz="1600" dirty="0">
              <a:solidFill>
                <a:schemeClr val="tx1">
                  <a:lumMod val="65000"/>
                  <a:lumOff val="35000"/>
                </a:schemeClr>
              </a:solidFill>
              <a:latin typeface="+mn-ea"/>
              <a:cs typeface="Arial" panose="020B0604020202020204" pitchFamily="34" charset="0"/>
            </a:endParaRPr>
          </a:p>
          <a:p>
            <a:pPr>
              <a:lnSpc>
                <a:spcPct val="114000"/>
              </a:lnSpc>
            </a:pPr>
            <a:r>
              <a:rPr lang="zh-CN" altLang="en-US" sz="1600" dirty="0">
                <a:solidFill>
                  <a:schemeClr val="tx1">
                    <a:lumMod val="65000"/>
                    <a:lumOff val="35000"/>
                  </a:schemeClr>
                </a:solidFill>
                <a:latin typeface="+mn-ea"/>
                <a:cs typeface="Arial" panose="020B0604020202020204" pitchFamily="34" charset="0"/>
              </a:rPr>
              <a:t>     建立好的分区表也可以继续添加分区或者删除分区：</a:t>
            </a:r>
            <a:endParaRPr lang="zh-CN" altLang="en-US" sz="1600" dirty="0">
              <a:solidFill>
                <a:schemeClr val="tx1">
                  <a:lumMod val="65000"/>
                  <a:lumOff val="35000"/>
                </a:schemeClr>
              </a:solidFill>
              <a:latin typeface="+mn-ea"/>
              <a:cs typeface="Arial" panose="020B0604020202020204" pitchFamily="34" charset="0"/>
            </a:endParaRPr>
          </a:p>
          <a:p>
            <a:pPr>
              <a:lnSpc>
                <a:spcPct val="114000"/>
              </a:lnSpc>
            </a:pPr>
            <a:r>
              <a:rPr lang="zh-CN" altLang="en-US" sz="1600" dirty="0">
                <a:solidFill>
                  <a:schemeClr val="tx1">
                    <a:lumMod val="65000"/>
                    <a:lumOff val="35000"/>
                  </a:schemeClr>
                </a:solidFill>
                <a:latin typeface="+mn-ea"/>
                <a:cs typeface="Arial" panose="020B0604020202020204" pitchFamily="34" charset="0"/>
              </a:rPr>
              <a:t>添加分区：</a:t>
            </a:r>
            <a:r>
              <a:rPr lang="en-US" altLang="zh-CN" sz="1600" dirty="0">
                <a:solidFill>
                  <a:schemeClr val="tx1">
                    <a:lumMod val="65000"/>
                    <a:lumOff val="35000"/>
                  </a:schemeClr>
                </a:solidFill>
                <a:latin typeface="+mn-ea"/>
                <a:cs typeface="Arial" panose="020B0604020202020204" pitchFamily="34" charset="0"/>
              </a:rPr>
              <a:t>ALTER TABLE part_emp4     ADD PARTITION (PARTITION p6 VALUES LESS THAN (100000));</a:t>
            </a:r>
            <a:endParaRPr lang="en-US" altLang="zh-CN" sz="1600" dirty="0">
              <a:solidFill>
                <a:schemeClr val="tx1">
                  <a:lumMod val="65000"/>
                  <a:lumOff val="35000"/>
                </a:schemeClr>
              </a:solidFill>
              <a:latin typeface="+mn-ea"/>
              <a:cs typeface="Arial" panose="020B0604020202020204" pitchFamily="34" charset="0"/>
            </a:endParaRPr>
          </a:p>
          <a:p>
            <a:pPr>
              <a:lnSpc>
                <a:spcPct val="114000"/>
              </a:lnSpc>
            </a:pPr>
            <a:r>
              <a:rPr lang="zh-CN" altLang="en-US" sz="1600" dirty="0">
                <a:solidFill>
                  <a:schemeClr val="tx1">
                    <a:lumMod val="65000"/>
                    <a:lumOff val="35000"/>
                  </a:schemeClr>
                </a:solidFill>
                <a:latin typeface="+mn-ea"/>
                <a:cs typeface="Arial" panose="020B0604020202020204" pitchFamily="34" charset="0"/>
              </a:rPr>
              <a:t>删除分区：</a:t>
            </a:r>
            <a:r>
              <a:rPr lang="en-US" altLang="zh-CN" sz="1600" dirty="0">
                <a:solidFill>
                  <a:schemeClr val="tx1">
                    <a:lumMod val="65000"/>
                    <a:lumOff val="35000"/>
                  </a:schemeClr>
                </a:solidFill>
                <a:latin typeface="+mn-ea"/>
                <a:cs typeface="Arial" panose="020B0604020202020204" pitchFamily="34" charset="0"/>
              </a:rPr>
              <a:t>LTER TABLE part_emp4 DROP PARTITION  p6;</a:t>
            </a:r>
            <a:endParaRPr lang="en-US" altLang="zh-CN" sz="1600" dirty="0">
              <a:solidFill>
                <a:schemeClr val="tx1">
                  <a:lumMod val="65000"/>
                  <a:lumOff val="35000"/>
                </a:schemeClr>
              </a:solidFill>
              <a:latin typeface="+mn-ea"/>
              <a:cs typeface="Arial" panose="020B0604020202020204" pitchFamily="34" charset="0"/>
            </a:endParaRPr>
          </a:p>
        </p:txBody>
      </p:sp>
      <p:grpSp>
        <p:nvGrpSpPr>
          <p:cNvPr id="15" name="组合 14"/>
          <p:cNvGrpSpPr/>
          <p:nvPr/>
        </p:nvGrpSpPr>
        <p:grpSpPr>
          <a:xfrm>
            <a:off x="7812360" y="290145"/>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100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p:tgtEl>
                                          <p:spTgt spid="73"/>
                                        </p:tgtEl>
                                        <p:attrNameLst>
                                          <p:attrName>ppt_y</p:attrName>
                                        </p:attrNameLst>
                                      </p:cBhvr>
                                      <p:tavLst>
                                        <p:tav tm="0">
                                          <p:val>
                                            <p:strVal val="#ppt_y-#ppt_h*1.125000"/>
                                          </p:val>
                                        </p:tav>
                                        <p:tav tm="100000">
                                          <p:val>
                                            <p:strVal val="#ppt_y"/>
                                          </p:val>
                                        </p:tav>
                                      </p:tavLst>
                                    </p:anim>
                                    <p:animEffect transition="in" filter="wipe(down)">
                                      <p:cBhvr>
                                        <p:cTn id="8" dur="500"/>
                                        <p:tgtEl>
                                          <p:spTgt spid="73"/>
                                        </p:tgtEl>
                                      </p:cBhvr>
                                    </p:animEffect>
                                  </p:childTnLst>
                                </p:cTn>
                              </p:par>
                              <p:par>
                                <p:cTn id="9" presetID="42" presetClass="entr" presetSubtype="0" fill="hold" nodeType="withEffect">
                                  <p:stCondLst>
                                    <p:cond delay="2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anim calcmode="lin" valueType="num">
                                      <p:cBhvr>
                                        <p:cTn id="12" dur="500" fill="hold"/>
                                        <p:tgtEl>
                                          <p:spTgt spid="15"/>
                                        </p:tgtEl>
                                        <p:attrNameLst>
                                          <p:attrName>ppt_x</p:attrName>
                                        </p:attrNameLst>
                                      </p:cBhvr>
                                      <p:tavLst>
                                        <p:tav tm="0">
                                          <p:val>
                                            <p:strVal val="#ppt_x"/>
                                          </p:val>
                                        </p:tav>
                                        <p:tav tm="100000">
                                          <p:val>
                                            <p:strVal val="#ppt_x"/>
                                          </p:val>
                                        </p:tav>
                                      </p:tavLst>
                                    </p:anim>
                                    <p:anim calcmode="lin" valueType="num">
                                      <p:cBhvr>
                                        <p:cTn id="13"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4015494" cy="461665"/>
          </a:xfrm>
          <a:prstGeom prst="rect">
            <a:avLst/>
          </a:prstGeom>
        </p:spPr>
        <p:txBody>
          <a:bodyPr wrap="square">
            <a:spAutoFit/>
          </a:bodyPr>
          <a:lstStyle/>
          <a:p>
            <a:r>
              <a:rPr lang="zh-CN" altLang="en-US" sz="2400" dirty="0">
                <a:solidFill>
                  <a:srgbClr val="1F9E23"/>
                </a:solidFill>
                <a:latin typeface="Century Gothic" panose="020B0502020202020204" pitchFamily="34" charset="0"/>
                <a:cs typeface="Arial" panose="020B0604020202020204" pitchFamily="34" charset="0"/>
              </a:rPr>
              <a:t>分区表与普通表性能对比</a:t>
            </a:r>
            <a:endParaRPr lang="en-US" altLang="zh-CN"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05</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73" name="矩形 72"/>
          <p:cNvSpPr/>
          <p:nvPr/>
        </p:nvSpPr>
        <p:spPr>
          <a:xfrm>
            <a:off x="412490" y="2139702"/>
            <a:ext cx="8223510" cy="1460400"/>
          </a:xfrm>
          <a:prstGeom prst="rect">
            <a:avLst/>
          </a:prstGeom>
        </p:spPr>
        <p:txBody>
          <a:bodyPr wrap="square">
            <a:spAutoFit/>
          </a:bodyPr>
          <a:lstStyle/>
          <a:p>
            <a:pPr>
              <a:lnSpc>
                <a:spcPct val="114000"/>
              </a:lnSpc>
            </a:pPr>
            <a:r>
              <a:rPr lang="zh-CN" altLang="en-US" sz="1600" dirty="0">
                <a:solidFill>
                  <a:schemeClr val="tx1">
                    <a:lumMod val="65000"/>
                    <a:lumOff val="35000"/>
                  </a:schemeClr>
                </a:solidFill>
                <a:latin typeface="+mn-ea"/>
                <a:cs typeface="Arial" panose="020B0604020202020204" pitchFamily="34" charset="0"/>
              </a:rPr>
              <a:t>由于分区表如果有主键的话分区字段就一定是主键，所以我没有设置主键，这样测试起来性能也容易区分做出来。因为设置了主键的话，查询性能差不多，普通表会按照主键索引来查询。</a:t>
            </a:r>
            <a:endParaRPr lang="zh-CN" altLang="en-US" sz="1600" dirty="0">
              <a:solidFill>
                <a:schemeClr val="tx1">
                  <a:lumMod val="65000"/>
                  <a:lumOff val="35000"/>
                </a:schemeClr>
              </a:solidFill>
              <a:latin typeface="+mn-ea"/>
              <a:cs typeface="Arial" panose="020B0604020202020204" pitchFamily="34" charset="0"/>
            </a:endParaRPr>
          </a:p>
          <a:p>
            <a:pPr>
              <a:lnSpc>
                <a:spcPct val="114000"/>
              </a:lnSpc>
            </a:pPr>
            <a:r>
              <a:rPr lang="zh-CN" altLang="en-US" sz="1600" dirty="0">
                <a:solidFill>
                  <a:schemeClr val="tx1">
                    <a:lumMod val="65000"/>
                    <a:lumOff val="35000"/>
                  </a:schemeClr>
                </a:solidFill>
                <a:latin typeface="+mn-ea"/>
                <a:cs typeface="Arial" panose="020B0604020202020204" pitchFamily="34" charset="0"/>
              </a:rPr>
              <a:t>现在创建一个普通表：</a:t>
            </a:r>
            <a:endParaRPr lang="zh-CN" altLang="en-US" sz="1600" dirty="0">
              <a:solidFill>
                <a:schemeClr val="tx1">
                  <a:lumMod val="65000"/>
                  <a:lumOff val="35000"/>
                </a:schemeClr>
              </a:solidFill>
              <a:latin typeface="+mn-ea"/>
              <a:cs typeface="Arial" panose="020B0604020202020204" pitchFamily="34" charset="0"/>
            </a:endParaRPr>
          </a:p>
          <a:p>
            <a:pPr>
              <a:lnSpc>
                <a:spcPct val="114000"/>
              </a:lnSpc>
            </a:pPr>
            <a:r>
              <a:rPr lang="en-US" altLang="zh-CN" sz="1600" dirty="0">
                <a:solidFill>
                  <a:schemeClr val="tx1">
                    <a:lumMod val="65000"/>
                    <a:lumOff val="35000"/>
                  </a:schemeClr>
                </a:solidFill>
                <a:latin typeface="+mn-ea"/>
                <a:cs typeface="Arial" panose="020B0604020202020204" pitchFamily="34" charset="0"/>
              </a:rPr>
              <a:t>CREATE TABLE  no_part_emp4( id </a:t>
            </a:r>
            <a:r>
              <a:rPr lang="en-US" altLang="zh-CN" sz="1600" dirty="0" err="1">
                <a:solidFill>
                  <a:schemeClr val="tx1">
                    <a:lumMod val="65000"/>
                    <a:lumOff val="35000"/>
                  </a:schemeClr>
                </a:solidFill>
                <a:latin typeface="+mn-ea"/>
                <a:cs typeface="Arial" panose="020B0604020202020204" pitchFamily="34" charset="0"/>
              </a:rPr>
              <a:t>int</a:t>
            </a:r>
            <a:r>
              <a:rPr lang="en-US" altLang="zh-CN" sz="1600" dirty="0">
                <a:solidFill>
                  <a:schemeClr val="tx1">
                    <a:lumMod val="65000"/>
                    <a:lumOff val="35000"/>
                  </a:schemeClr>
                </a:solidFill>
                <a:latin typeface="+mn-ea"/>
                <a:cs typeface="Arial" panose="020B0604020202020204" pitchFamily="34" charset="0"/>
              </a:rPr>
              <a:t>  ,name varchar(30))</a:t>
            </a:r>
            <a:r>
              <a:rPr lang="zh-CN" altLang="en-US" sz="1600" dirty="0">
                <a:solidFill>
                  <a:schemeClr val="tx1">
                    <a:lumMod val="65000"/>
                    <a:lumOff val="35000"/>
                  </a:schemeClr>
                </a:solidFill>
                <a:latin typeface="+mn-ea"/>
                <a:cs typeface="Arial" panose="020B0604020202020204" pitchFamily="34" charset="0"/>
              </a:rPr>
              <a:t>；</a:t>
            </a:r>
            <a:endParaRPr lang="zh-CN" altLang="en-US" sz="1600" dirty="0">
              <a:solidFill>
                <a:schemeClr val="tx1">
                  <a:lumMod val="65000"/>
                  <a:lumOff val="35000"/>
                </a:schemeClr>
              </a:solidFill>
              <a:latin typeface="+mn-ea"/>
              <a:cs typeface="Arial" panose="020B0604020202020204" pitchFamily="34" charset="0"/>
            </a:endParaRPr>
          </a:p>
        </p:txBody>
      </p:sp>
      <p:grpSp>
        <p:nvGrpSpPr>
          <p:cNvPr id="15" name="组合 14"/>
          <p:cNvGrpSpPr/>
          <p:nvPr/>
        </p:nvGrpSpPr>
        <p:grpSpPr>
          <a:xfrm>
            <a:off x="7812360" y="290145"/>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100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p:tgtEl>
                                          <p:spTgt spid="73"/>
                                        </p:tgtEl>
                                        <p:attrNameLst>
                                          <p:attrName>ppt_y</p:attrName>
                                        </p:attrNameLst>
                                      </p:cBhvr>
                                      <p:tavLst>
                                        <p:tav tm="0">
                                          <p:val>
                                            <p:strVal val="#ppt_y-#ppt_h*1.125000"/>
                                          </p:val>
                                        </p:tav>
                                        <p:tav tm="100000">
                                          <p:val>
                                            <p:strVal val="#ppt_y"/>
                                          </p:val>
                                        </p:tav>
                                      </p:tavLst>
                                    </p:anim>
                                    <p:animEffect transition="in" filter="wipe(down)">
                                      <p:cBhvr>
                                        <p:cTn id="8" dur="500"/>
                                        <p:tgtEl>
                                          <p:spTgt spid="73"/>
                                        </p:tgtEl>
                                      </p:cBhvr>
                                    </p:animEffect>
                                  </p:childTnLst>
                                </p:cTn>
                              </p:par>
                              <p:par>
                                <p:cTn id="9" presetID="42" presetClass="entr" presetSubtype="0" fill="hold" nodeType="withEffect">
                                  <p:stCondLst>
                                    <p:cond delay="2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anim calcmode="lin" valueType="num">
                                      <p:cBhvr>
                                        <p:cTn id="12" dur="500" fill="hold"/>
                                        <p:tgtEl>
                                          <p:spTgt spid="15"/>
                                        </p:tgtEl>
                                        <p:attrNameLst>
                                          <p:attrName>ppt_x</p:attrName>
                                        </p:attrNameLst>
                                      </p:cBhvr>
                                      <p:tavLst>
                                        <p:tav tm="0">
                                          <p:val>
                                            <p:strVal val="#ppt_x"/>
                                          </p:val>
                                        </p:tav>
                                        <p:tav tm="100000">
                                          <p:val>
                                            <p:strVal val="#ppt_x"/>
                                          </p:val>
                                        </p:tav>
                                      </p:tavLst>
                                    </p:anim>
                                    <p:anim calcmode="lin" valueType="num">
                                      <p:cBhvr>
                                        <p:cTn id="13"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4015494" cy="461665"/>
          </a:xfrm>
          <a:prstGeom prst="rect">
            <a:avLst/>
          </a:prstGeom>
        </p:spPr>
        <p:txBody>
          <a:bodyPr wrap="square">
            <a:spAutoFit/>
          </a:bodyPr>
          <a:lstStyle/>
          <a:p>
            <a:r>
              <a:rPr lang="zh-CN" altLang="en-US" sz="2400" dirty="0">
                <a:solidFill>
                  <a:srgbClr val="1F9E23"/>
                </a:solidFill>
                <a:latin typeface="Century Gothic" panose="020B0502020202020204" pitchFamily="34" charset="0"/>
                <a:cs typeface="Arial" panose="020B0604020202020204" pitchFamily="34" charset="0"/>
              </a:rPr>
              <a:t>分区表与普通表性能对比</a:t>
            </a:r>
            <a:endParaRPr lang="en-US" altLang="zh-CN"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06</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73" name="矩形 72"/>
          <p:cNvSpPr/>
          <p:nvPr/>
        </p:nvSpPr>
        <p:spPr>
          <a:xfrm>
            <a:off x="412490" y="860145"/>
            <a:ext cx="8223510" cy="337528"/>
          </a:xfrm>
          <a:prstGeom prst="rect">
            <a:avLst/>
          </a:prstGeom>
        </p:spPr>
        <p:txBody>
          <a:bodyPr wrap="square">
            <a:spAutoFit/>
          </a:bodyPr>
          <a:lstStyle/>
          <a:p>
            <a:pPr>
              <a:lnSpc>
                <a:spcPct val="114000"/>
              </a:lnSpc>
            </a:pPr>
            <a:r>
              <a:rPr lang="zh-CN" altLang="en-US" sz="1600" dirty="0">
                <a:solidFill>
                  <a:schemeClr val="tx1">
                    <a:lumMod val="65000"/>
                    <a:lumOff val="35000"/>
                  </a:schemeClr>
                </a:solidFill>
                <a:latin typeface="+mn-ea"/>
                <a:cs typeface="Arial" panose="020B0604020202020204" pitchFamily="34" charset="0"/>
              </a:rPr>
              <a:t>用程序分别往两张表里面插入</a:t>
            </a:r>
            <a:r>
              <a:rPr lang="en-US" altLang="zh-CN" sz="1600" dirty="0">
                <a:solidFill>
                  <a:schemeClr val="tx1">
                    <a:lumMod val="65000"/>
                    <a:lumOff val="35000"/>
                  </a:schemeClr>
                </a:solidFill>
                <a:latin typeface="+mn-ea"/>
                <a:cs typeface="Arial" panose="020B0604020202020204" pitchFamily="34" charset="0"/>
              </a:rPr>
              <a:t>80000</a:t>
            </a:r>
            <a:r>
              <a:rPr lang="zh-CN" altLang="en-US" sz="1600" dirty="0">
                <a:solidFill>
                  <a:schemeClr val="tx1">
                    <a:lumMod val="65000"/>
                    <a:lumOff val="35000"/>
                  </a:schemeClr>
                </a:solidFill>
                <a:latin typeface="+mn-ea"/>
                <a:cs typeface="Arial" panose="020B0604020202020204" pitchFamily="34" charset="0"/>
              </a:rPr>
              <a:t>条数据，程序如下：</a:t>
            </a:r>
            <a:endParaRPr lang="zh-CN" altLang="en-US" sz="1600" dirty="0">
              <a:solidFill>
                <a:schemeClr val="tx1">
                  <a:lumMod val="65000"/>
                  <a:lumOff val="35000"/>
                </a:schemeClr>
              </a:solidFill>
              <a:latin typeface="+mn-ea"/>
              <a:cs typeface="Arial" panose="020B0604020202020204" pitchFamily="34" charset="0"/>
            </a:endParaRPr>
          </a:p>
        </p:txBody>
      </p:sp>
      <p:grpSp>
        <p:nvGrpSpPr>
          <p:cNvPr id="15" name="组合 14"/>
          <p:cNvGrpSpPr/>
          <p:nvPr/>
        </p:nvGrpSpPr>
        <p:grpSpPr>
          <a:xfrm>
            <a:off x="7812360" y="290145"/>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pic>
        <p:nvPicPr>
          <p:cNvPr id="17" name="图片 16" descr="IMG_256"/>
          <p:cNvPicPr/>
          <p:nvPr/>
        </p:nvPicPr>
        <p:blipFill>
          <a:blip r:embed="rId1"/>
          <a:stretch>
            <a:fillRect/>
          </a:stretch>
        </p:blipFill>
        <p:spPr>
          <a:xfrm>
            <a:off x="347532" y="1195854"/>
            <a:ext cx="8353425" cy="3590925"/>
          </a:xfrm>
          <a:prstGeom prst="rect">
            <a:avLst/>
          </a:prstGeom>
          <a:noFill/>
          <a:ln w="9525">
            <a:noFill/>
          </a:ln>
        </p:spPr>
      </p:pic>
      <p:sp>
        <p:nvSpPr>
          <p:cNvPr id="18" name="矩形 17"/>
          <p:cNvSpPr/>
          <p:nvPr/>
        </p:nvSpPr>
        <p:spPr>
          <a:xfrm>
            <a:off x="412490" y="4808398"/>
            <a:ext cx="8223510" cy="337528"/>
          </a:xfrm>
          <a:prstGeom prst="rect">
            <a:avLst/>
          </a:prstGeom>
        </p:spPr>
        <p:txBody>
          <a:bodyPr wrap="square">
            <a:spAutoFit/>
          </a:bodyPr>
          <a:lstStyle/>
          <a:p>
            <a:pPr>
              <a:lnSpc>
                <a:spcPct val="114000"/>
              </a:lnSpc>
            </a:pPr>
            <a:r>
              <a:rPr lang="zh-CN" altLang="en-US" sz="1600" dirty="0">
                <a:solidFill>
                  <a:schemeClr val="tx1">
                    <a:lumMod val="65000"/>
                    <a:lumOff val="35000"/>
                  </a:schemeClr>
                </a:solidFill>
                <a:latin typeface="+mn-ea"/>
                <a:cs typeface="Arial" panose="020B0604020202020204" pitchFamily="34" charset="0"/>
              </a:rPr>
              <a:t>这样可以保证插入的数据</a:t>
            </a:r>
            <a:r>
              <a:rPr lang="en-US" altLang="zh-CN" sz="1600" dirty="0">
                <a:solidFill>
                  <a:schemeClr val="tx1">
                    <a:lumMod val="65000"/>
                    <a:lumOff val="35000"/>
                  </a:schemeClr>
                </a:solidFill>
                <a:latin typeface="+mn-ea"/>
                <a:cs typeface="Arial" panose="020B0604020202020204" pitchFamily="34" charset="0"/>
              </a:rPr>
              <a:t>id</a:t>
            </a:r>
            <a:r>
              <a:rPr lang="zh-CN" altLang="en-US" sz="1600" dirty="0">
                <a:solidFill>
                  <a:schemeClr val="tx1">
                    <a:lumMod val="65000"/>
                    <a:lumOff val="35000"/>
                  </a:schemeClr>
                </a:solidFill>
                <a:latin typeface="+mn-ea"/>
                <a:cs typeface="Arial" panose="020B0604020202020204" pitchFamily="34" charset="0"/>
              </a:rPr>
              <a:t>不会有重复的数据，方便测试。</a:t>
            </a:r>
            <a:endParaRPr lang="zh-CN" altLang="en-US" sz="1600" dirty="0">
              <a:solidFill>
                <a:schemeClr val="tx1">
                  <a:lumMod val="65000"/>
                  <a:lumOff val="35000"/>
                </a:schemeClr>
              </a:solidFill>
              <a:latin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100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p:tgtEl>
                                          <p:spTgt spid="73"/>
                                        </p:tgtEl>
                                        <p:attrNameLst>
                                          <p:attrName>ppt_y</p:attrName>
                                        </p:attrNameLst>
                                      </p:cBhvr>
                                      <p:tavLst>
                                        <p:tav tm="0">
                                          <p:val>
                                            <p:strVal val="#ppt_y-#ppt_h*1.125000"/>
                                          </p:val>
                                        </p:tav>
                                        <p:tav tm="100000">
                                          <p:val>
                                            <p:strVal val="#ppt_y"/>
                                          </p:val>
                                        </p:tav>
                                      </p:tavLst>
                                    </p:anim>
                                    <p:animEffect transition="in" filter="wipe(down)">
                                      <p:cBhvr>
                                        <p:cTn id="8" dur="500"/>
                                        <p:tgtEl>
                                          <p:spTgt spid="73"/>
                                        </p:tgtEl>
                                      </p:cBhvr>
                                    </p:animEffect>
                                  </p:childTnLst>
                                </p:cTn>
                              </p:par>
                              <p:par>
                                <p:cTn id="9" presetID="42" presetClass="entr" presetSubtype="0" fill="hold" nodeType="withEffect">
                                  <p:stCondLst>
                                    <p:cond delay="2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anim calcmode="lin" valueType="num">
                                      <p:cBhvr>
                                        <p:cTn id="12" dur="500" fill="hold"/>
                                        <p:tgtEl>
                                          <p:spTgt spid="15"/>
                                        </p:tgtEl>
                                        <p:attrNameLst>
                                          <p:attrName>ppt_x</p:attrName>
                                        </p:attrNameLst>
                                      </p:cBhvr>
                                      <p:tavLst>
                                        <p:tav tm="0">
                                          <p:val>
                                            <p:strVal val="#ppt_x"/>
                                          </p:val>
                                        </p:tav>
                                        <p:tav tm="100000">
                                          <p:val>
                                            <p:strVal val="#ppt_x"/>
                                          </p:val>
                                        </p:tav>
                                      </p:tavLst>
                                    </p:anim>
                                    <p:anim calcmode="lin" valueType="num">
                                      <p:cBhvr>
                                        <p:cTn id="13" dur="500" fill="hold"/>
                                        <p:tgtEl>
                                          <p:spTgt spid="15"/>
                                        </p:tgtEl>
                                        <p:attrNameLst>
                                          <p:attrName>ppt_y</p:attrName>
                                        </p:attrNameLst>
                                      </p:cBhvr>
                                      <p:tavLst>
                                        <p:tav tm="0">
                                          <p:val>
                                            <p:strVal val="#ppt_y+.1"/>
                                          </p:val>
                                        </p:tav>
                                        <p:tav tm="100000">
                                          <p:val>
                                            <p:strVal val="#ppt_y"/>
                                          </p:val>
                                        </p:tav>
                                      </p:tavLst>
                                    </p:anim>
                                  </p:childTnLst>
                                </p:cTn>
                              </p:par>
                              <p:par>
                                <p:cTn id="14" presetID="12" presetClass="entr" presetSubtype="1" fill="hold" grpId="0" nodeType="withEffect">
                                  <p:stCondLst>
                                    <p:cond delay="100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500"/>
                                        <p:tgtEl>
                                          <p:spTgt spid="18"/>
                                        </p:tgtEl>
                                        <p:attrNameLst>
                                          <p:attrName>ppt_y</p:attrName>
                                        </p:attrNameLst>
                                      </p:cBhvr>
                                      <p:tavLst>
                                        <p:tav tm="0">
                                          <p:val>
                                            <p:strVal val="#ppt_y-#ppt_h*1.125000"/>
                                          </p:val>
                                        </p:tav>
                                        <p:tav tm="100000">
                                          <p:val>
                                            <p:strVal val="#ppt_y"/>
                                          </p:val>
                                        </p:tav>
                                      </p:tavLst>
                                    </p:anim>
                                    <p:animEffect transition="in" filter="wipe(down)">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90" y="524010"/>
            <a:ext cx="3570208" cy="461665"/>
          </a:xfrm>
          <a:prstGeom prst="rect">
            <a:avLst/>
          </a:prstGeom>
        </p:spPr>
        <p:txBody>
          <a:bodyPr wrap="none">
            <a:spAutoFit/>
          </a:bodyPr>
          <a:lstStyle/>
          <a:p>
            <a:r>
              <a:rPr lang="zh-CN" altLang="en-US" sz="2400" dirty="0">
                <a:solidFill>
                  <a:srgbClr val="1F9E23"/>
                </a:solidFill>
                <a:latin typeface="Century Gothic" panose="020B0502020202020204" pitchFamily="34" charset="0"/>
                <a:cs typeface="Arial" panose="020B0604020202020204" pitchFamily="34" charset="0"/>
              </a:rPr>
              <a:t>快速插入大数据方法总结</a:t>
            </a:r>
            <a:endParaRPr lang="en-US" altLang="zh-CN" sz="2400" dirty="0">
              <a:solidFill>
                <a:srgbClr val="1F9E23"/>
              </a:solidFill>
              <a:latin typeface="Century Gothic" panose="020B0502020202020204" pitchFamily="34" charset="0"/>
              <a:cs typeface="Arial" panose="020B0604020202020204" pitchFamily="34" charset="0"/>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5444"/>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09</a:t>
              </a:r>
              <a:endParaRPr lang="zh-CN" altLang="en-US" sz="800" dirty="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12491" y="1357013"/>
            <a:ext cx="8223510" cy="671338"/>
          </a:xfrm>
          <a:prstGeom prst="rect">
            <a:avLst/>
          </a:prstGeom>
        </p:spPr>
        <p:txBody>
          <a:bodyPr wrap="square">
            <a:spAutoFit/>
          </a:bodyPr>
          <a:lstStyle/>
          <a:p>
            <a:pPr marL="171450" indent="-171450" algn="just">
              <a:lnSpc>
                <a:spcPct val="114000"/>
              </a:lnSpc>
              <a:buFont typeface="Arial" panose="020B0604020202020204" pitchFamily="34" charset="0"/>
              <a:buChar char="•"/>
            </a:pPr>
            <a:r>
              <a:rPr lang="zh-CN" altLang="en-US" sz="1100" dirty="0">
                <a:solidFill>
                  <a:schemeClr val="tx1">
                    <a:lumMod val="65000"/>
                    <a:lumOff val="35000"/>
                  </a:schemeClr>
                </a:solidFill>
                <a:latin typeface="Century Gothic" panose="020B0502020202020204" pitchFamily="34" charset="0"/>
                <a:cs typeface="Arial" panose="020B0604020202020204" pitchFamily="34" charset="0"/>
              </a:rPr>
              <a:t>如果同时从同一个客户端插入很多行，使用含多个</a:t>
            </a:r>
            <a:r>
              <a:rPr lang="en-US" altLang="zh-CN" sz="1100" dirty="0">
                <a:solidFill>
                  <a:schemeClr val="tx1">
                    <a:lumMod val="65000"/>
                    <a:lumOff val="35000"/>
                  </a:schemeClr>
                </a:solidFill>
                <a:latin typeface="Century Gothic" panose="020B0502020202020204" pitchFamily="34" charset="0"/>
                <a:cs typeface="Arial" panose="020B0604020202020204" pitchFamily="34" charset="0"/>
              </a:rPr>
              <a:t>VALUE</a:t>
            </a:r>
            <a:r>
              <a:rPr lang="zh-CN" altLang="en-US" sz="1100" dirty="0">
                <a:solidFill>
                  <a:schemeClr val="tx1">
                    <a:lumMod val="65000"/>
                    <a:lumOff val="35000"/>
                  </a:schemeClr>
                </a:solidFill>
                <a:latin typeface="Century Gothic" panose="020B0502020202020204" pitchFamily="34" charset="0"/>
                <a:cs typeface="Arial" panose="020B0604020202020204" pitchFamily="34" charset="0"/>
              </a:rPr>
              <a:t>的</a:t>
            </a:r>
            <a:r>
              <a:rPr lang="en-US" altLang="zh-CN" sz="1100" dirty="0">
                <a:solidFill>
                  <a:schemeClr val="tx1">
                    <a:lumMod val="65000"/>
                    <a:lumOff val="35000"/>
                  </a:schemeClr>
                </a:solidFill>
                <a:latin typeface="Century Gothic" panose="020B0502020202020204" pitchFamily="34" charset="0"/>
                <a:cs typeface="Arial" panose="020B0604020202020204" pitchFamily="34" charset="0"/>
              </a:rPr>
              <a:t>INSERT</a:t>
            </a:r>
            <a:r>
              <a:rPr lang="zh-CN" altLang="en-US" sz="1100" dirty="0">
                <a:solidFill>
                  <a:schemeClr val="tx1">
                    <a:lumMod val="65000"/>
                    <a:lumOff val="35000"/>
                  </a:schemeClr>
                </a:solidFill>
                <a:latin typeface="Century Gothic" panose="020B0502020202020204" pitchFamily="34" charset="0"/>
                <a:cs typeface="Arial" panose="020B0604020202020204" pitchFamily="34" charset="0"/>
              </a:rPr>
              <a:t>语句同时插入几行。这比使用单行</a:t>
            </a:r>
            <a:r>
              <a:rPr lang="en-US" altLang="zh-CN" sz="1100" dirty="0">
                <a:solidFill>
                  <a:schemeClr val="tx1">
                    <a:lumMod val="65000"/>
                    <a:lumOff val="35000"/>
                  </a:schemeClr>
                </a:solidFill>
                <a:latin typeface="Century Gothic" panose="020B0502020202020204" pitchFamily="34" charset="0"/>
                <a:cs typeface="Arial" panose="020B0604020202020204" pitchFamily="34" charset="0"/>
              </a:rPr>
              <a:t>INSERT</a:t>
            </a:r>
            <a:r>
              <a:rPr lang="zh-CN" altLang="en-US" sz="1100" dirty="0">
                <a:solidFill>
                  <a:schemeClr val="tx1">
                    <a:lumMod val="65000"/>
                    <a:lumOff val="35000"/>
                  </a:schemeClr>
                </a:solidFill>
                <a:latin typeface="Century Gothic" panose="020B0502020202020204" pitchFamily="34" charset="0"/>
                <a:cs typeface="Arial" panose="020B0604020202020204" pitchFamily="34" charset="0"/>
              </a:rPr>
              <a:t>语句快</a:t>
            </a:r>
            <a:r>
              <a:rPr lang="en-US" altLang="zh-CN" sz="1100" dirty="0">
                <a:solidFill>
                  <a:schemeClr val="tx1">
                    <a:lumMod val="65000"/>
                    <a:lumOff val="35000"/>
                  </a:schemeClr>
                </a:solidFill>
                <a:latin typeface="Century Gothic" panose="020B0502020202020204" pitchFamily="34" charset="0"/>
                <a:cs typeface="Arial" panose="020B0604020202020204" pitchFamily="34" charset="0"/>
              </a:rPr>
              <a:t>(</a:t>
            </a:r>
            <a:r>
              <a:rPr lang="zh-CN" altLang="en-US" sz="1100" dirty="0">
                <a:solidFill>
                  <a:schemeClr val="tx1">
                    <a:lumMod val="65000"/>
                    <a:lumOff val="35000"/>
                  </a:schemeClr>
                </a:solidFill>
                <a:latin typeface="Century Gothic" panose="020B0502020202020204" pitchFamily="34" charset="0"/>
                <a:cs typeface="Arial" panose="020B0604020202020204" pitchFamily="34" charset="0"/>
              </a:rPr>
              <a:t>在某些情况下快几倍</a:t>
            </a:r>
            <a:r>
              <a:rPr lang="en-US" altLang="zh-CN" sz="1100" dirty="0">
                <a:solidFill>
                  <a:schemeClr val="tx1">
                    <a:lumMod val="65000"/>
                    <a:lumOff val="35000"/>
                  </a:schemeClr>
                </a:solidFill>
                <a:latin typeface="Century Gothic" panose="020B0502020202020204" pitchFamily="34" charset="0"/>
                <a:cs typeface="Arial" panose="020B0604020202020204" pitchFamily="34" charset="0"/>
              </a:rPr>
              <a:t>)</a:t>
            </a:r>
            <a:r>
              <a:rPr lang="zh-CN" altLang="en-US" sz="1100" dirty="0">
                <a:solidFill>
                  <a:schemeClr val="tx1">
                    <a:lumMod val="65000"/>
                    <a:lumOff val="35000"/>
                  </a:schemeClr>
                </a:solidFill>
                <a:latin typeface="Century Gothic" panose="020B0502020202020204" pitchFamily="34" charset="0"/>
                <a:cs typeface="Arial" panose="020B0604020202020204" pitchFamily="34" charset="0"/>
              </a:rPr>
              <a:t>。如果你正向一个非空表添加数据，可以调节</a:t>
            </a:r>
            <a:r>
              <a:rPr lang="en-US" altLang="zh-CN" sz="1100" dirty="0" err="1">
                <a:solidFill>
                  <a:schemeClr val="tx1">
                    <a:lumMod val="65000"/>
                    <a:lumOff val="35000"/>
                  </a:schemeClr>
                </a:solidFill>
                <a:latin typeface="Century Gothic" panose="020B0502020202020204" pitchFamily="34" charset="0"/>
                <a:cs typeface="Arial" panose="020B0604020202020204" pitchFamily="34" charset="0"/>
              </a:rPr>
              <a:t>bulk_insert_buffer_size</a:t>
            </a:r>
            <a:r>
              <a:rPr lang="zh-CN" altLang="en-US" sz="1100" dirty="0">
                <a:solidFill>
                  <a:schemeClr val="tx1">
                    <a:lumMod val="65000"/>
                    <a:lumOff val="35000"/>
                  </a:schemeClr>
                </a:solidFill>
                <a:latin typeface="Century Gothic" panose="020B0502020202020204" pitchFamily="34" charset="0"/>
                <a:cs typeface="Arial" panose="020B0604020202020204" pitchFamily="34" charset="0"/>
              </a:rPr>
              <a:t>变量，使数据插入更快</a:t>
            </a:r>
            <a:r>
              <a:rPr lang="en-US" altLang="zh-CN" sz="1100" dirty="0">
                <a:solidFill>
                  <a:schemeClr val="tx1">
                    <a:lumMod val="65000"/>
                    <a:lumOff val="35000"/>
                  </a:schemeClr>
                </a:solidFill>
                <a:latin typeface="Century Gothic" panose="020B0502020202020204" pitchFamily="34" charset="0"/>
                <a:cs typeface="Arial" panose="020B0604020202020204" pitchFamily="34" charset="0"/>
              </a:rPr>
              <a:t>, </a:t>
            </a:r>
            <a:r>
              <a:rPr lang="en-US" altLang="zh-CN" sz="1100" dirty="0" err="1">
                <a:solidFill>
                  <a:schemeClr val="tx1">
                    <a:lumMod val="65000"/>
                    <a:lumOff val="35000"/>
                  </a:schemeClr>
                </a:solidFill>
                <a:latin typeface="Century Gothic" panose="020B0502020202020204" pitchFamily="34" charset="0"/>
                <a:cs typeface="Arial" panose="020B0604020202020204" pitchFamily="34" charset="0"/>
              </a:rPr>
              <a:t>bulk_insert_buffer_size</a:t>
            </a:r>
            <a:r>
              <a:rPr lang="zh-CN" altLang="en-US" sz="1100" dirty="0">
                <a:solidFill>
                  <a:schemeClr val="tx1">
                    <a:lumMod val="65000"/>
                    <a:lumOff val="35000"/>
                  </a:schemeClr>
                </a:solidFill>
                <a:latin typeface="Century Gothic" panose="020B0502020202020204" pitchFamily="34" charset="0"/>
                <a:cs typeface="Arial" panose="020B0604020202020204" pitchFamily="34" charset="0"/>
              </a:rPr>
              <a:t>参数设置批量插入缓存大小</a:t>
            </a:r>
            <a:r>
              <a:rPr lang="en-US" altLang="zh-CN" sz="1100" dirty="0">
                <a:solidFill>
                  <a:schemeClr val="tx1">
                    <a:lumMod val="65000"/>
                    <a:lumOff val="35000"/>
                  </a:schemeClr>
                </a:solidFill>
                <a:latin typeface="Century Gothic" panose="020B0502020202020204" pitchFamily="34" charset="0"/>
                <a:cs typeface="Arial" panose="020B0604020202020204" pitchFamily="34" charset="0"/>
              </a:rPr>
              <a:t>,</a:t>
            </a:r>
            <a:r>
              <a:rPr lang="zh-CN" altLang="en-US" sz="1100" dirty="0">
                <a:solidFill>
                  <a:schemeClr val="tx1">
                    <a:lumMod val="65000"/>
                    <a:lumOff val="35000"/>
                  </a:schemeClr>
                </a:solidFill>
                <a:latin typeface="Century Gothic" panose="020B0502020202020204" pitchFamily="34" charset="0"/>
                <a:cs typeface="Arial" panose="020B0604020202020204" pitchFamily="34" charset="0"/>
              </a:rPr>
              <a:t>这个</a:t>
            </a:r>
            <a:r>
              <a:rPr lang="en-US" altLang="zh-CN" sz="1100" dirty="0">
                <a:solidFill>
                  <a:schemeClr val="tx1">
                    <a:lumMod val="65000"/>
                    <a:lumOff val="35000"/>
                  </a:schemeClr>
                </a:solidFill>
                <a:latin typeface="Century Gothic" panose="020B0502020202020204" pitchFamily="34" charset="0"/>
                <a:cs typeface="Arial" panose="020B0604020202020204" pitchFamily="34" charset="0"/>
              </a:rPr>
              <a:t>buffer</a:t>
            </a:r>
            <a:r>
              <a:rPr lang="zh-CN" altLang="en-US" sz="1100" dirty="0">
                <a:solidFill>
                  <a:schemeClr val="tx1">
                    <a:lumMod val="65000"/>
                    <a:lumOff val="35000"/>
                  </a:schemeClr>
                </a:solidFill>
                <a:latin typeface="Century Gothic" panose="020B0502020202020204" pitchFamily="34" charset="0"/>
                <a:cs typeface="Arial" panose="020B0604020202020204" pitchFamily="34" charset="0"/>
              </a:rPr>
              <a:t>可以将多个插入记录以树的组织形式先缓存下来，然后再插入到数据库中</a:t>
            </a:r>
            <a:endParaRPr lang="en-US" altLang="zh-CN" sz="1100" dirty="0">
              <a:solidFill>
                <a:schemeClr val="tx1">
                  <a:lumMod val="65000"/>
                  <a:lumOff val="35000"/>
                </a:schemeClr>
              </a:solidFill>
              <a:latin typeface="Century Gothic" panose="020B0502020202020204" pitchFamily="34" charset="0"/>
              <a:cs typeface="Arial" panose="020B0604020202020204" pitchFamily="34" charset="0"/>
            </a:endParaRPr>
          </a:p>
        </p:txBody>
      </p:sp>
      <p:sp>
        <p:nvSpPr>
          <p:cNvPr id="62" name="矩形 61"/>
          <p:cNvSpPr/>
          <p:nvPr/>
        </p:nvSpPr>
        <p:spPr>
          <a:xfrm>
            <a:off x="412491" y="2401227"/>
            <a:ext cx="8223510" cy="1232069"/>
          </a:xfrm>
          <a:prstGeom prst="rect">
            <a:avLst/>
          </a:prstGeom>
        </p:spPr>
        <p:txBody>
          <a:bodyPr wrap="square">
            <a:spAutoFit/>
          </a:bodyPr>
          <a:lstStyle/>
          <a:p>
            <a:pPr marL="171450" indent="-171450" algn="just">
              <a:lnSpc>
                <a:spcPct val="114000"/>
              </a:lnSpc>
              <a:buFont typeface="Arial" panose="020B0604020202020204" pitchFamily="34" charset="0"/>
              <a:buChar char="•"/>
            </a:pPr>
            <a:r>
              <a:rPr lang="zh-CN" altLang="en-US" sz="1100" dirty="0">
                <a:solidFill>
                  <a:schemeClr val="tx1">
                    <a:lumMod val="65000"/>
                    <a:lumOff val="35000"/>
                  </a:schemeClr>
                </a:solidFill>
                <a:latin typeface="Century Gothic" panose="020B0502020202020204" pitchFamily="34" charset="0"/>
                <a:cs typeface="Arial" panose="020B0604020202020204" pitchFamily="34" charset="0"/>
              </a:rPr>
              <a:t>如果从不同的客户端插入很多行，能通过</a:t>
            </a:r>
            <a:r>
              <a:rPr lang="en-US" altLang="zh-CN" sz="1100" dirty="0">
                <a:solidFill>
                  <a:schemeClr val="tx1">
                    <a:lumMod val="65000"/>
                    <a:lumOff val="35000"/>
                  </a:schemeClr>
                </a:solidFill>
                <a:latin typeface="Century Gothic" panose="020B0502020202020204" pitchFamily="34" charset="0"/>
                <a:cs typeface="Arial" panose="020B0604020202020204" pitchFamily="34" charset="0"/>
              </a:rPr>
              <a:t>INSERT DELAYED</a:t>
            </a:r>
            <a:r>
              <a:rPr lang="zh-CN" altLang="en-US" sz="1100" dirty="0">
                <a:solidFill>
                  <a:schemeClr val="tx1">
                    <a:lumMod val="65000"/>
                    <a:lumOff val="35000"/>
                  </a:schemeClr>
                </a:solidFill>
                <a:latin typeface="Century Gothic" panose="020B0502020202020204" pitchFamily="34" charset="0"/>
                <a:cs typeface="Arial" panose="020B0604020202020204" pitchFamily="34" charset="0"/>
              </a:rPr>
              <a:t>语句加快速度</a:t>
            </a:r>
            <a:r>
              <a:rPr lang="en-US" altLang="zh-CN" sz="1100" dirty="0">
                <a:solidFill>
                  <a:schemeClr val="tx1">
                    <a:lumMod val="65000"/>
                    <a:lumOff val="35000"/>
                  </a:schemeClr>
                </a:solidFill>
                <a:latin typeface="Century Gothic" panose="020B0502020202020204" pitchFamily="34" charset="0"/>
                <a:cs typeface="Arial" panose="020B0604020202020204" pitchFamily="34" charset="0"/>
              </a:rPr>
              <a:t>,</a:t>
            </a:r>
            <a:r>
              <a:rPr lang="zh-CN" altLang="en-US" sz="1100" dirty="0">
                <a:solidFill>
                  <a:schemeClr val="tx1">
                    <a:lumMod val="65000"/>
                    <a:lumOff val="35000"/>
                  </a:schemeClr>
                </a:solidFill>
                <a:latin typeface="Century Gothic" panose="020B0502020202020204" pitchFamily="34" charset="0"/>
                <a:cs typeface="Arial" panose="020B0604020202020204" pitchFamily="34" charset="0"/>
              </a:rPr>
              <a:t>使用延迟插入操作</a:t>
            </a:r>
            <a:r>
              <a:rPr lang="en-US" altLang="zh-CN" sz="1100" dirty="0">
                <a:solidFill>
                  <a:schemeClr val="tx1">
                    <a:lumMod val="65000"/>
                    <a:lumOff val="35000"/>
                  </a:schemeClr>
                </a:solidFill>
                <a:latin typeface="Century Gothic" panose="020B0502020202020204" pitchFamily="34" charset="0"/>
                <a:cs typeface="Arial" panose="020B0604020202020204" pitchFamily="34" charset="0"/>
              </a:rPr>
              <a:t>DELAYED</a:t>
            </a:r>
            <a:r>
              <a:rPr lang="zh-CN" altLang="en-US" sz="1100" dirty="0">
                <a:solidFill>
                  <a:schemeClr val="tx1">
                    <a:lumMod val="65000"/>
                    <a:lumOff val="35000"/>
                  </a:schemeClr>
                </a:solidFill>
                <a:latin typeface="Century Gothic" panose="020B0502020202020204" pitchFamily="34" charset="0"/>
                <a:cs typeface="Arial" panose="020B0604020202020204" pitchFamily="34" charset="0"/>
              </a:rPr>
              <a:t>调节符应用于</a:t>
            </a:r>
            <a:r>
              <a:rPr lang="en-US" altLang="zh-CN" sz="1100" dirty="0">
                <a:solidFill>
                  <a:schemeClr val="tx1">
                    <a:lumMod val="65000"/>
                    <a:lumOff val="35000"/>
                  </a:schemeClr>
                </a:solidFill>
                <a:latin typeface="Century Gothic" panose="020B0502020202020204" pitchFamily="34" charset="0"/>
                <a:cs typeface="Arial" panose="020B0604020202020204" pitchFamily="34" charset="0"/>
              </a:rPr>
              <a:t>INSERT</a:t>
            </a:r>
            <a:r>
              <a:rPr lang="zh-CN" altLang="en-US" sz="1100" dirty="0">
                <a:solidFill>
                  <a:schemeClr val="tx1">
                    <a:lumMod val="65000"/>
                    <a:lumOff val="35000"/>
                  </a:schemeClr>
                </a:solidFill>
                <a:latin typeface="Century Gothic" panose="020B0502020202020204" pitchFamily="34" charset="0"/>
                <a:cs typeface="Arial" panose="020B0604020202020204" pitchFamily="34" charset="0"/>
              </a:rPr>
              <a:t>和</a:t>
            </a:r>
            <a:r>
              <a:rPr lang="en-US" altLang="zh-CN" sz="1100" dirty="0">
                <a:solidFill>
                  <a:schemeClr val="tx1">
                    <a:lumMod val="65000"/>
                    <a:lumOff val="35000"/>
                  </a:schemeClr>
                </a:solidFill>
                <a:latin typeface="Century Gothic" panose="020B0502020202020204" pitchFamily="34" charset="0"/>
                <a:cs typeface="Arial" panose="020B0604020202020204" pitchFamily="34" charset="0"/>
              </a:rPr>
              <a:t>REPLACE</a:t>
            </a:r>
            <a:r>
              <a:rPr lang="zh-CN" altLang="en-US" sz="1100" dirty="0">
                <a:solidFill>
                  <a:schemeClr val="tx1">
                    <a:lumMod val="65000"/>
                    <a:lumOff val="35000"/>
                  </a:schemeClr>
                </a:solidFill>
                <a:latin typeface="Century Gothic" panose="020B0502020202020204" pitchFamily="34" charset="0"/>
                <a:cs typeface="Arial" panose="020B0604020202020204" pitchFamily="34" charset="0"/>
              </a:rPr>
              <a:t>语句。当</a:t>
            </a:r>
            <a:r>
              <a:rPr lang="en-US" altLang="zh-CN" sz="1100" dirty="0">
                <a:solidFill>
                  <a:schemeClr val="tx1">
                    <a:lumMod val="65000"/>
                    <a:lumOff val="35000"/>
                  </a:schemeClr>
                </a:solidFill>
                <a:latin typeface="Century Gothic" panose="020B0502020202020204" pitchFamily="34" charset="0"/>
                <a:cs typeface="Arial" panose="020B0604020202020204" pitchFamily="34" charset="0"/>
              </a:rPr>
              <a:t>DELAYED</a:t>
            </a:r>
            <a:r>
              <a:rPr lang="zh-CN" altLang="en-US" sz="1100" dirty="0">
                <a:solidFill>
                  <a:schemeClr val="tx1">
                    <a:lumMod val="65000"/>
                    <a:lumOff val="35000"/>
                  </a:schemeClr>
                </a:solidFill>
                <a:latin typeface="Century Gothic" panose="020B0502020202020204" pitchFamily="34" charset="0"/>
                <a:cs typeface="Arial" panose="020B0604020202020204" pitchFamily="34" charset="0"/>
              </a:rPr>
              <a:t>插入操作到达的时候，服务器把数据行放入一个队列中，并立即给客户端返回一个状态信息，这样客户端就可以在数据表被真正地插入记录之前继续进行操作了。如果读取者从该数据表中读取数据，队列中的数据就会被保持着，直到没有读取者为止。接着服务器开始插入延迟数据行（</a:t>
            </a:r>
            <a:r>
              <a:rPr lang="en-US" altLang="zh-CN" sz="1100" dirty="0">
                <a:solidFill>
                  <a:schemeClr val="tx1">
                    <a:lumMod val="65000"/>
                    <a:lumOff val="35000"/>
                  </a:schemeClr>
                </a:solidFill>
                <a:latin typeface="Century Gothic" panose="020B0502020202020204" pitchFamily="34" charset="0"/>
                <a:cs typeface="Arial" panose="020B0604020202020204" pitchFamily="34" charset="0"/>
              </a:rPr>
              <a:t>delayed-row</a:t>
            </a:r>
            <a:r>
              <a:rPr lang="zh-CN" altLang="en-US" sz="1100" dirty="0">
                <a:solidFill>
                  <a:schemeClr val="tx1">
                    <a:lumMod val="65000"/>
                    <a:lumOff val="35000"/>
                  </a:schemeClr>
                </a:solidFill>
                <a:latin typeface="Century Gothic" panose="020B0502020202020204" pitchFamily="34" charset="0"/>
                <a:cs typeface="Arial" panose="020B0604020202020204" pitchFamily="34" charset="0"/>
              </a:rPr>
              <a:t>）队列中的数据行。在插入操作的同时，服务器还要检查是否有新的读取请求到达和等待。如果有，延迟数据行队列就被挂起，允许读取者继续操作。当没有读取者的时候，服务器再次开始插入延迟的数据行。这个过程一直进行，直到队列空了为止。</a:t>
            </a:r>
            <a:endParaRPr lang="en-US" altLang="zh-CN" sz="1100" dirty="0">
              <a:solidFill>
                <a:schemeClr val="tx1">
                  <a:lumMod val="65000"/>
                  <a:lumOff val="35000"/>
                </a:schemeClr>
              </a:solidFill>
              <a:latin typeface="Century Gothic" panose="020B0502020202020204" pitchFamily="34" charset="0"/>
              <a:cs typeface="Arial" panose="020B0604020202020204" pitchFamily="34" charset="0"/>
            </a:endParaRPr>
          </a:p>
        </p:txBody>
      </p:sp>
      <p:sp>
        <p:nvSpPr>
          <p:cNvPr id="63" name="矩形 62"/>
          <p:cNvSpPr/>
          <p:nvPr/>
        </p:nvSpPr>
        <p:spPr>
          <a:xfrm>
            <a:off x="394979" y="3795886"/>
            <a:ext cx="8223510" cy="268407"/>
          </a:xfrm>
          <a:prstGeom prst="rect">
            <a:avLst/>
          </a:prstGeom>
        </p:spPr>
        <p:txBody>
          <a:bodyPr wrap="square">
            <a:spAutoFit/>
          </a:bodyPr>
          <a:lstStyle/>
          <a:p>
            <a:pPr marL="171450" indent="-171450" algn="just">
              <a:lnSpc>
                <a:spcPct val="114000"/>
              </a:lnSpc>
              <a:buFont typeface="Arial" panose="020B0604020202020204" pitchFamily="34" charset="0"/>
              <a:buChar char="•"/>
            </a:pPr>
            <a:r>
              <a:rPr lang="zh-CN" altLang="en-US" sz="1100" dirty="0">
                <a:solidFill>
                  <a:schemeClr val="tx1">
                    <a:lumMod val="65000"/>
                    <a:lumOff val="35000"/>
                  </a:schemeClr>
                </a:solidFill>
                <a:latin typeface="Century Gothic" panose="020B0502020202020204" pitchFamily="34" charset="0"/>
                <a:cs typeface="Arial" panose="020B0604020202020204" pitchFamily="34" charset="0"/>
              </a:rPr>
              <a:t>用</a:t>
            </a:r>
            <a:r>
              <a:rPr lang="en-US" altLang="zh-CN" sz="1100" dirty="0" err="1">
                <a:solidFill>
                  <a:schemeClr val="tx1">
                    <a:lumMod val="65000"/>
                    <a:lumOff val="35000"/>
                  </a:schemeClr>
                </a:solidFill>
                <a:latin typeface="Century Gothic" panose="020B0502020202020204" pitchFamily="34" charset="0"/>
                <a:cs typeface="Arial" panose="020B0604020202020204" pitchFamily="34" charset="0"/>
              </a:rPr>
              <a:t>MyISAM</a:t>
            </a:r>
            <a:r>
              <a:rPr lang="zh-CN" altLang="en-US" sz="1100" dirty="0">
                <a:solidFill>
                  <a:schemeClr val="tx1">
                    <a:lumMod val="65000"/>
                    <a:lumOff val="35000"/>
                  </a:schemeClr>
                </a:solidFill>
                <a:latin typeface="Century Gothic" panose="020B0502020202020204" pitchFamily="34" charset="0"/>
                <a:cs typeface="Arial" panose="020B0604020202020204" pitchFamily="34" charset="0"/>
              </a:rPr>
              <a:t>，如果在表中没有删除的行，能在</a:t>
            </a:r>
            <a:r>
              <a:rPr lang="en-US" altLang="zh-CN" sz="1100" dirty="0">
                <a:solidFill>
                  <a:schemeClr val="tx1">
                    <a:lumMod val="65000"/>
                    <a:lumOff val="35000"/>
                  </a:schemeClr>
                </a:solidFill>
                <a:latin typeface="Century Gothic" panose="020B0502020202020204" pitchFamily="34" charset="0"/>
                <a:cs typeface="Arial" panose="020B0604020202020204" pitchFamily="34" charset="0"/>
              </a:rPr>
              <a:t>SELECT</a:t>
            </a:r>
            <a:r>
              <a:rPr lang="zh-CN" altLang="en-US" sz="1100" dirty="0">
                <a:solidFill>
                  <a:schemeClr val="tx1">
                    <a:lumMod val="65000"/>
                    <a:lumOff val="35000"/>
                  </a:schemeClr>
                </a:solidFill>
                <a:latin typeface="Century Gothic" panose="020B0502020202020204" pitchFamily="34" charset="0"/>
                <a:cs typeface="Arial" panose="020B0604020202020204" pitchFamily="34" charset="0"/>
              </a:rPr>
              <a:t>语句正在运行的同时插入行</a:t>
            </a:r>
            <a:endParaRPr lang="en-US" altLang="zh-CN" sz="1100" dirty="0">
              <a:solidFill>
                <a:schemeClr val="tx1">
                  <a:lumMod val="65000"/>
                  <a:lumOff val="35000"/>
                </a:schemeClr>
              </a:solidFill>
              <a:latin typeface="Century Gothic" panose="020B0502020202020204" pitchFamily="34" charset="0"/>
              <a:cs typeface="Arial" panose="020B0604020202020204" pitchFamily="34" charset="0"/>
            </a:endParaRPr>
          </a:p>
        </p:txBody>
      </p:sp>
      <p:sp>
        <p:nvSpPr>
          <p:cNvPr id="64" name="矩形 63"/>
          <p:cNvSpPr/>
          <p:nvPr/>
        </p:nvSpPr>
        <p:spPr>
          <a:xfrm>
            <a:off x="441090" y="4443958"/>
            <a:ext cx="8223510" cy="478336"/>
          </a:xfrm>
          <a:prstGeom prst="rect">
            <a:avLst/>
          </a:prstGeom>
        </p:spPr>
        <p:txBody>
          <a:bodyPr wrap="square">
            <a:spAutoFit/>
          </a:bodyPr>
          <a:lstStyle/>
          <a:p>
            <a:pPr marL="171450" indent="-171450" algn="just">
              <a:lnSpc>
                <a:spcPct val="114000"/>
              </a:lnSpc>
              <a:buFont typeface="Arial" panose="020B0604020202020204" pitchFamily="34" charset="0"/>
              <a:buChar char="•"/>
            </a:pPr>
            <a:r>
              <a:rPr lang="zh-CN" altLang="en-US" sz="1100" dirty="0">
                <a:solidFill>
                  <a:schemeClr val="tx1">
                    <a:lumMod val="65000"/>
                    <a:lumOff val="35000"/>
                  </a:schemeClr>
                </a:solidFill>
                <a:latin typeface="Century Gothic" panose="020B0502020202020204" pitchFamily="34" charset="0"/>
                <a:cs typeface="Arial" panose="020B0604020202020204" pitchFamily="34" charset="0"/>
              </a:rPr>
              <a:t>当从一个文本文件装载一个表时，使用</a:t>
            </a:r>
            <a:r>
              <a:rPr lang="en-US" altLang="zh-CN" sz="1100" dirty="0">
                <a:solidFill>
                  <a:schemeClr val="tx1">
                    <a:lumMod val="65000"/>
                    <a:lumOff val="35000"/>
                  </a:schemeClr>
                </a:solidFill>
                <a:latin typeface="Century Gothic" panose="020B0502020202020204" pitchFamily="34" charset="0"/>
                <a:cs typeface="Arial" panose="020B0604020202020204" pitchFamily="34" charset="0"/>
              </a:rPr>
              <a:t>LOAD DATA INFILE</a:t>
            </a:r>
            <a:r>
              <a:rPr lang="zh-CN" altLang="en-US" sz="1100" dirty="0">
                <a:solidFill>
                  <a:schemeClr val="tx1">
                    <a:lumMod val="65000"/>
                    <a:lumOff val="35000"/>
                  </a:schemeClr>
                </a:solidFill>
                <a:latin typeface="Century Gothic" panose="020B0502020202020204" pitchFamily="34" charset="0"/>
                <a:cs typeface="Arial" panose="020B0604020202020204" pitchFamily="34" charset="0"/>
              </a:rPr>
              <a:t>。这个方法是从一个文本文件中以很高的速度读入一个表中</a:t>
            </a:r>
            <a:r>
              <a:rPr lang="en-US" altLang="zh-CN" sz="1100" dirty="0">
                <a:solidFill>
                  <a:schemeClr val="tx1">
                    <a:lumMod val="65000"/>
                    <a:lumOff val="35000"/>
                  </a:schemeClr>
                </a:solidFill>
                <a:latin typeface="Century Gothic" panose="020B0502020202020204" pitchFamily="34" charset="0"/>
                <a:cs typeface="Arial" panose="020B0604020202020204" pitchFamily="34" charset="0"/>
              </a:rPr>
              <a:t>,</a:t>
            </a:r>
            <a:r>
              <a:rPr lang="zh-CN" altLang="en-US" sz="1100" dirty="0">
                <a:solidFill>
                  <a:schemeClr val="tx1">
                    <a:lumMod val="65000"/>
                    <a:lumOff val="35000"/>
                  </a:schemeClr>
                </a:solidFill>
                <a:latin typeface="Century Gothic" panose="020B0502020202020204" pitchFamily="34" charset="0"/>
                <a:cs typeface="Arial" panose="020B0604020202020204" pitchFamily="34" charset="0"/>
              </a:rPr>
              <a:t>这通常比使用很多</a:t>
            </a:r>
            <a:r>
              <a:rPr lang="en-US" altLang="zh-CN" sz="1100" dirty="0">
                <a:solidFill>
                  <a:schemeClr val="tx1">
                    <a:lumMod val="65000"/>
                    <a:lumOff val="35000"/>
                  </a:schemeClr>
                </a:solidFill>
                <a:latin typeface="Century Gothic" panose="020B0502020202020204" pitchFamily="34" charset="0"/>
                <a:cs typeface="Arial" panose="020B0604020202020204" pitchFamily="34" charset="0"/>
              </a:rPr>
              <a:t>INSERT</a:t>
            </a:r>
            <a:r>
              <a:rPr lang="zh-CN" altLang="en-US" sz="1100" dirty="0">
                <a:solidFill>
                  <a:schemeClr val="tx1">
                    <a:lumMod val="65000"/>
                    <a:lumOff val="35000"/>
                  </a:schemeClr>
                </a:solidFill>
                <a:latin typeface="Century Gothic" panose="020B0502020202020204" pitchFamily="34" charset="0"/>
                <a:cs typeface="Arial" panose="020B0604020202020204" pitchFamily="34" charset="0"/>
              </a:rPr>
              <a:t>语句快</a:t>
            </a:r>
            <a:r>
              <a:rPr lang="en-US" altLang="zh-CN" sz="1100" dirty="0">
                <a:solidFill>
                  <a:schemeClr val="tx1">
                    <a:lumMod val="65000"/>
                    <a:lumOff val="35000"/>
                  </a:schemeClr>
                </a:solidFill>
                <a:latin typeface="Century Gothic" panose="020B0502020202020204" pitchFamily="34" charset="0"/>
                <a:cs typeface="Arial" panose="020B0604020202020204" pitchFamily="34" charset="0"/>
              </a:rPr>
              <a:t>20</a:t>
            </a:r>
            <a:r>
              <a:rPr lang="zh-CN" altLang="en-US" sz="1100" dirty="0">
                <a:solidFill>
                  <a:schemeClr val="tx1">
                    <a:lumMod val="65000"/>
                    <a:lumOff val="35000"/>
                  </a:schemeClr>
                </a:solidFill>
                <a:latin typeface="Century Gothic" panose="020B0502020202020204" pitchFamily="34" charset="0"/>
                <a:cs typeface="Arial" panose="020B0604020202020204" pitchFamily="34" charset="0"/>
              </a:rPr>
              <a:t>倍。</a:t>
            </a:r>
            <a:endParaRPr lang="en-US" altLang="zh-CN" sz="1100" dirty="0">
              <a:solidFill>
                <a:schemeClr val="tx1">
                  <a:lumMod val="65000"/>
                  <a:lumOff val="35000"/>
                </a:schemeClr>
              </a:solidFill>
              <a:latin typeface="Century Gothic" panose="020B0502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50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500"/>
                                  </p:stCondLst>
                                  <p:childTnLst>
                                    <p:set>
                                      <p:cBhvr>
                                        <p:cTn id="15" dur="1" fill="hold">
                                          <p:stCondLst>
                                            <p:cond delay="0"/>
                                          </p:stCondLst>
                                        </p:cTn>
                                        <p:tgtEl>
                                          <p:spTgt spid="62"/>
                                        </p:tgtEl>
                                        <p:attrNameLst>
                                          <p:attrName>style.visibility</p:attrName>
                                        </p:attrNameLst>
                                      </p:cBhvr>
                                      <p:to>
                                        <p:strVal val="visible"/>
                                      </p:to>
                                    </p:set>
                                    <p:anim calcmode="lin" valueType="num">
                                      <p:cBhvr additive="base">
                                        <p:cTn id="16" dur="500" fill="hold"/>
                                        <p:tgtEl>
                                          <p:spTgt spid="62"/>
                                        </p:tgtEl>
                                        <p:attrNameLst>
                                          <p:attrName>ppt_x</p:attrName>
                                        </p:attrNameLst>
                                      </p:cBhvr>
                                      <p:tavLst>
                                        <p:tav tm="0">
                                          <p:val>
                                            <p:strVal val="0-#ppt_w/2"/>
                                          </p:val>
                                        </p:tav>
                                        <p:tav tm="100000">
                                          <p:val>
                                            <p:strVal val="#ppt_x"/>
                                          </p:val>
                                        </p:tav>
                                      </p:tavLst>
                                    </p:anim>
                                    <p:anim calcmode="lin" valueType="num">
                                      <p:cBhvr additive="base">
                                        <p:cTn id="17" dur="500" fill="hold"/>
                                        <p:tgtEl>
                                          <p:spTgt spid="62"/>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500"/>
                                  </p:stCondLst>
                                  <p:childTnLst>
                                    <p:set>
                                      <p:cBhvr>
                                        <p:cTn id="19" dur="1" fill="hold">
                                          <p:stCondLst>
                                            <p:cond delay="0"/>
                                          </p:stCondLst>
                                        </p:cTn>
                                        <p:tgtEl>
                                          <p:spTgt spid="63"/>
                                        </p:tgtEl>
                                        <p:attrNameLst>
                                          <p:attrName>style.visibility</p:attrName>
                                        </p:attrNameLst>
                                      </p:cBhvr>
                                      <p:to>
                                        <p:strVal val="visible"/>
                                      </p:to>
                                    </p:set>
                                    <p:anim calcmode="lin" valueType="num">
                                      <p:cBhvr additive="base">
                                        <p:cTn id="20" dur="500" fill="hold"/>
                                        <p:tgtEl>
                                          <p:spTgt spid="63"/>
                                        </p:tgtEl>
                                        <p:attrNameLst>
                                          <p:attrName>ppt_x</p:attrName>
                                        </p:attrNameLst>
                                      </p:cBhvr>
                                      <p:tavLst>
                                        <p:tav tm="0">
                                          <p:val>
                                            <p:strVal val="0-#ppt_w/2"/>
                                          </p:val>
                                        </p:tav>
                                        <p:tav tm="100000">
                                          <p:val>
                                            <p:strVal val="#ppt_x"/>
                                          </p:val>
                                        </p:tav>
                                      </p:tavLst>
                                    </p:anim>
                                    <p:anim calcmode="lin" valueType="num">
                                      <p:cBhvr additive="base">
                                        <p:cTn id="21" dur="500" fill="hold"/>
                                        <p:tgtEl>
                                          <p:spTgt spid="63"/>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500"/>
                                  </p:stCondLst>
                                  <p:childTnLst>
                                    <p:set>
                                      <p:cBhvr>
                                        <p:cTn id="23" dur="1" fill="hold">
                                          <p:stCondLst>
                                            <p:cond delay="0"/>
                                          </p:stCondLst>
                                        </p:cTn>
                                        <p:tgtEl>
                                          <p:spTgt spid="64"/>
                                        </p:tgtEl>
                                        <p:attrNameLst>
                                          <p:attrName>style.visibility</p:attrName>
                                        </p:attrNameLst>
                                      </p:cBhvr>
                                      <p:to>
                                        <p:strVal val="visible"/>
                                      </p:to>
                                    </p:set>
                                    <p:anim calcmode="lin" valueType="num">
                                      <p:cBhvr additive="base">
                                        <p:cTn id="24" dur="500" fill="hold"/>
                                        <p:tgtEl>
                                          <p:spTgt spid="64"/>
                                        </p:tgtEl>
                                        <p:attrNameLst>
                                          <p:attrName>ppt_x</p:attrName>
                                        </p:attrNameLst>
                                      </p:cBhvr>
                                      <p:tavLst>
                                        <p:tav tm="0">
                                          <p:val>
                                            <p:strVal val="0-#ppt_w/2"/>
                                          </p:val>
                                        </p:tav>
                                        <p:tav tm="100000">
                                          <p:val>
                                            <p:strVal val="#ppt_x"/>
                                          </p:val>
                                        </p:tav>
                                      </p:tavLst>
                                    </p:anim>
                                    <p:anim calcmode="lin" valueType="num">
                                      <p:cBhvr additive="base">
                                        <p:cTn id="25" dur="500" fill="hold"/>
                                        <p:tgtEl>
                                          <p:spTgt spid="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P spid="62" grpId="0"/>
      <p:bldP spid="63" grpId="0"/>
      <p:bldP spid="64"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4015494" cy="461665"/>
          </a:xfrm>
          <a:prstGeom prst="rect">
            <a:avLst/>
          </a:prstGeom>
        </p:spPr>
        <p:txBody>
          <a:bodyPr wrap="square">
            <a:spAutoFit/>
          </a:bodyPr>
          <a:lstStyle/>
          <a:p>
            <a:r>
              <a:rPr lang="zh-CN" altLang="en-US" sz="2400" dirty="0">
                <a:solidFill>
                  <a:srgbClr val="1F9E23"/>
                </a:solidFill>
                <a:latin typeface="Century Gothic" panose="020B0502020202020204" pitchFamily="34" charset="0"/>
                <a:cs typeface="Arial" panose="020B0604020202020204" pitchFamily="34" charset="0"/>
              </a:rPr>
              <a:t>分区表与普通表性能对比</a:t>
            </a:r>
            <a:endParaRPr lang="en-US" altLang="zh-CN"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07</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73" name="矩形 72"/>
          <p:cNvSpPr/>
          <p:nvPr/>
        </p:nvSpPr>
        <p:spPr>
          <a:xfrm>
            <a:off x="407554" y="1119753"/>
            <a:ext cx="8223510" cy="337528"/>
          </a:xfrm>
          <a:prstGeom prst="rect">
            <a:avLst/>
          </a:prstGeom>
        </p:spPr>
        <p:txBody>
          <a:bodyPr wrap="square">
            <a:spAutoFit/>
          </a:bodyPr>
          <a:lstStyle/>
          <a:p>
            <a:pPr>
              <a:lnSpc>
                <a:spcPct val="114000"/>
              </a:lnSpc>
            </a:pPr>
            <a:r>
              <a:rPr lang="en-US" altLang="zh-CN" sz="1600" dirty="0">
                <a:solidFill>
                  <a:schemeClr val="tx1">
                    <a:lumMod val="65000"/>
                    <a:lumOff val="35000"/>
                  </a:schemeClr>
                </a:solidFill>
                <a:latin typeface="+mn-ea"/>
                <a:cs typeface="Arial" panose="020B0604020202020204" pitchFamily="34" charset="0"/>
              </a:rPr>
              <a:t>SELECT * from  part_emp4 WHERE id &gt;15000 and id&lt;30000;   </a:t>
            </a:r>
            <a:r>
              <a:rPr lang="zh-CN" altLang="en-US" sz="1600" dirty="0">
                <a:solidFill>
                  <a:schemeClr val="tx1">
                    <a:lumMod val="65000"/>
                    <a:lumOff val="35000"/>
                  </a:schemeClr>
                </a:solidFill>
                <a:latin typeface="+mn-ea"/>
                <a:cs typeface="Arial" panose="020B0604020202020204" pitchFamily="34" charset="0"/>
              </a:rPr>
              <a:t>用时</a:t>
            </a:r>
            <a:r>
              <a:rPr lang="en-US" altLang="zh-CN" sz="1600" dirty="0">
                <a:solidFill>
                  <a:schemeClr val="tx1">
                    <a:lumMod val="65000"/>
                    <a:lumOff val="35000"/>
                  </a:schemeClr>
                </a:solidFill>
                <a:latin typeface="+mn-ea"/>
                <a:cs typeface="Arial" panose="020B0604020202020204" pitchFamily="34" charset="0"/>
              </a:rPr>
              <a:t>0.001s</a:t>
            </a:r>
            <a:endParaRPr lang="zh-CN" altLang="en-US" sz="1600" dirty="0">
              <a:solidFill>
                <a:schemeClr val="tx1">
                  <a:lumMod val="65000"/>
                  <a:lumOff val="35000"/>
                </a:schemeClr>
              </a:solidFill>
              <a:latin typeface="+mn-ea"/>
              <a:cs typeface="Arial" panose="020B0604020202020204" pitchFamily="34" charset="0"/>
            </a:endParaRPr>
          </a:p>
        </p:txBody>
      </p:sp>
      <p:grpSp>
        <p:nvGrpSpPr>
          <p:cNvPr id="15" name="组合 14"/>
          <p:cNvGrpSpPr/>
          <p:nvPr/>
        </p:nvGrpSpPr>
        <p:grpSpPr>
          <a:xfrm>
            <a:off x="7812360" y="290145"/>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pic>
        <p:nvPicPr>
          <p:cNvPr id="17" name="图片 16" descr="IMG_256"/>
          <p:cNvPicPr/>
          <p:nvPr/>
        </p:nvPicPr>
        <p:blipFill>
          <a:blip r:embed="rId1"/>
          <a:stretch>
            <a:fillRect/>
          </a:stretch>
        </p:blipFill>
        <p:spPr>
          <a:xfrm>
            <a:off x="539552" y="1707654"/>
            <a:ext cx="7086600" cy="24669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100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p:tgtEl>
                                          <p:spTgt spid="73"/>
                                        </p:tgtEl>
                                        <p:attrNameLst>
                                          <p:attrName>ppt_y</p:attrName>
                                        </p:attrNameLst>
                                      </p:cBhvr>
                                      <p:tavLst>
                                        <p:tav tm="0">
                                          <p:val>
                                            <p:strVal val="#ppt_y-#ppt_h*1.125000"/>
                                          </p:val>
                                        </p:tav>
                                        <p:tav tm="100000">
                                          <p:val>
                                            <p:strVal val="#ppt_y"/>
                                          </p:val>
                                        </p:tav>
                                      </p:tavLst>
                                    </p:anim>
                                    <p:animEffect transition="in" filter="wipe(down)">
                                      <p:cBhvr>
                                        <p:cTn id="8" dur="500"/>
                                        <p:tgtEl>
                                          <p:spTgt spid="73"/>
                                        </p:tgtEl>
                                      </p:cBhvr>
                                    </p:animEffect>
                                  </p:childTnLst>
                                </p:cTn>
                              </p:par>
                              <p:par>
                                <p:cTn id="9" presetID="42" presetClass="entr" presetSubtype="0" fill="hold" nodeType="withEffect">
                                  <p:stCondLst>
                                    <p:cond delay="2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anim calcmode="lin" valueType="num">
                                      <p:cBhvr>
                                        <p:cTn id="12" dur="500" fill="hold"/>
                                        <p:tgtEl>
                                          <p:spTgt spid="15"/>
                                        </p:tgtEl>
                                        <p:attrNameLst>
                                          <p:attrName>ppt_x</p:attrName>
                                        </p:attrNameLst>
                                      </p:cBhvr>
                                      <p:tavLst>
                                        <p:tav tm="0">
                                          <p:val>
                                            <p:strVal val="#ppt_x"/>
                                          </p:val>
                                        </p:tav>
                                        <p:tav tm="100000">
                                          <p:val>
                                            <p:strVal val="#ppt_x"/>
                                          </p:val>
                                        </p:tav>
                                      </p:tavLst>
                                    </p:anim>
                                    <p:anim calcmode="lin" valueType="num">
                                      <p:cBhvr>
                                        <p:cTn id="13"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4015494" cy="461665"/>
          </a:xfrm>
          <a:prstGeom prst="rect">
            <a:avLst/>
          </a:prstGeom>
        </p:spPr>
        <p:txBody>
          <a:bodyPr wrap="square">
            <a:spAutoFit/>
          </a:bodyPr>
          <a:lstStyle/>
          <a:p>
            <a:r>
              <a:rPr lang="zh-CN" altLang="en-US" sz="2400" dirty="0">
                <a:solidFill>
                  <a:srgbClr val="1F9E23"/>
                </a:solidFill>
                <a:latin typeface="Century Gothic" panose="020B0502020202020204" pitchFamily="34" charset="0"/>
                <a:cs typeface="Arial" panose="020B0604020202020204" pitchFamily="34" charset="0"/>
              </a:rPr>
              <a:t>分区表与普通表性能对比</a:t>
            </a:r>
            <a:endParaRPr lang="en-US" altLang="zh-CN"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08</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73" name="矩形 72"/>
          <p:cNvSpPr/>
          <p:nvPr/>
        </p:nvSpPr>
        <p:spPr>
          <a:xfrm>
            <a:off x="407554" y="1119753"/>
            <a:ext cx="8223510" cy="337528"/>
          </a:xfrm>
          <a:prstGeom prst="rect">
            <a:avLst/>
          </a:prstGeom>
        </p:spPr>
        <p:txBody>
          <a:bodyPr wrap="square">
            <a:spAutoFit/>
          </a:bodyPr>
          <a:lstStyle/>
          <a:p>
            <a:pPr>
              <a:lnSpc>
                <a:spcPct val="114000"/>
              </a:lnSpc>
            </a:pPr>
            <a:r>
              <a:rPr lang="en-US" altLang="zh-CN" sz="1600" dirty="0">
                <a:solidFill>
                  <a:schemeClr val="tx1">
                    <a:lumMod val="65000"/>
                    <a:lumOff val="35000"/>
                  </a:schemeClr>
                </a:solidFill>
                <a:latin typeface="+mn-ea"/>
                <a:cs typeface="Arial" panose="020B0604020202020204" pitchFamily="34" charset="0"/>
              </a:rPr>
              <a:t>SELECT * from  no_part_emp4 WHERE id &gt;15000 and id&lt;30000;</a:t>
            </a:r>
            <a:r>
              <a:rPr lang="zh-CN" altLang="en-US" sz="1600" dirty="0">
                <a:solidFill>
                  <a:schemeClr val="tx1">
                    <a:lumMod val="65000"/>
                    <a:lumOff val="35000"/>
                  </a:schemeClr>
                </a:solidFill>
                <a:latin typeface="+mn-ea"/>
                <a:cs typeface="Arial" panose="020B0604020202020204" pitchFamily="34" charset="0"/>
              </a:rPr>
              <a:t>用时</a:t>
            </a:r>
            <a:r>
              <a:rPr lang="en-US" altLang="zh-CN" sz="1600" dirty="0">
                <a:solidFill>
                  <a:schemeClr val="tx1">
                    <a:lumMod val="65000"/>
                    <a:lumOff val="35000"/>
                  </a:schemeClr>
                </a:solidFill>
                <a:latin typeface="+mn-ea"/>
                <a:cs typeface="Arial" panose="020B0604020202020204" pitchFamily="34" charset="0"/>
              </a:rPr>
              <a:t>0.037s</a:t>
            </a:r>
            <a:endParaRPr lang="zh-CN" altLang="en-US" sz="1600" dirty="0">
              <a:solidFill>
                <a:schemeClr val="tx1">
                  <a:lumMod val="65000"/>
                  <a:lumOff val="35000"/>
                </a:schemeClr>
              </a:solidFill>
              <a:latin typeface="+mn-ea"/>
              <a:cs typeface="Arial" panose="020B0604020202020204" pitchFamily="34" charset="0"/>
            </a:endParaRPr>
          </a:p>
        </p:txBody>
      </p:sp>
      <p:grpSp>
        <p:nvGrpSpPr>
          <p:cNvPr id="15" name="组合 14"/>
          <p:cNvGrpSpPr/>
          <p:nvPr/>
        </p:nvGrpSpPr>
        <p:grpSpPr>
          <a:xfrm>
            <a:off x="7812360" y="290145"/>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pic>
        <p:nvPicPr>
          <p:cNvPr id="18" name="图片 17" descr="IMG_256"/>
          <p:cNvPicPr/>
          <p:nvPr/>
        </p:nvPicPr>
        <p:blipFill>
          <a:blip r:embed="rId1"/>
          <a:stretch>
            <a:fillRect/>
          </a:stretch>
        </p:blipFill>
        <p:spPr>
          <a:xfrm>
            <a:off x="611560" y="1591359"/>
            <a:ext cx="7010400" cy="2333625"/>
          </a:xfrm>
          <a:prstGeom prst="rect">
            <a:avLst/>
          </a:prstGeom>
          <a:noFill/>
          <a:ln w="9525">
            <a:noFill/>
          </a:ln>
        </p:spPr>
      </p:pic>
      <p:sp>
        <p:nvSpPr>
          <p:cNvPr id="19" name="矩形 18"/>
          <p:cNvSpPr/>
          <p:nvPr/>
        </p:nvSpPr>
        <p:spPr>
          <a:xfrm>
            <a:off x="432458" y="4227934"/>
            <a:ext cx="8223510" cy="337528"/>
          </a:xfrm>
          <a:prstGeom prst="rect">
            <a:avLst/>
          </a:prstGeom>
        </p:spPr>
        <p:txBody>
          <a:bodyPr wrap="square">
            <a:spAutoFit/>
          </a:bodyPr>
          <a:lstStyle/>
          <a:p>
            <a:pPr>
              <a:lnSpc>
                <a:spcPct val="114000"/>
              </a:lnSpc>
            </a:pPr>
            <a:r>
              <a:rPr lang="zh-CN" altLang="en-US" sz="1600" dirty="0">
                <a:solidFill>
                  <a:schemeClr val="tx1">
                    <a:lumMod val="65000"/>
                    <a:lumOff val="35000"/>
                  </a:schemeClr>
                </a:solidFill>
                <a:latin typeface="+mn-ea"/>
                <a:cs typeface="Arial" panose="020B0604020202020204" pitchFamily="34" charset="0"/>
              </a:rPr>
              <a:t>分区表在执行效率上很明显分区表要远远高于普通表。</a:t>
            </a:r>
            <a:endParaRPr lang="zh-CN" altLang="en-US" sz="1600" dirty="0">
              <a:solidFill>
                <a:schemeClr val="tx1">
                  <a:lumMod val="65000"/>
                  <a:lumOff val="35000"/>
                </a:schemeClr>
              </a:solidFill>
              <a:latin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100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p:tgtEl>
                                          <p:spTgt spid="73"/>
                                        </p:tgtEl>
                                        <p:attrNameLst>
                                          <p:attrName>ppt_y</p:attrName>
                                        </p:attrNameLst>
                                      </p:cBhvr>
                                      <p:tavLst>
                                        <p:tav tm="0">
                                          <p:val>
                                            <p:strVal val="#ppt_y-#ppt_h*1.125000"/>
                                          </p:val>
                                        </p:tav>
                                        <p:tav tm="100000">
                                          <p:val>
                                            <p:strVal val="#ppt_y"/>
                                          </p:val>
                                        </p:tav>
                                      </p:tavLst>
                                    </p:anim>
                                    <p:animEffect transition="in" filter="wipe(down)">
                                      <p:cBhvr>
                                        <p:cTn id="8" dur="500"/>
                                        <p:tgtEl>
                                          <p:spTgt spid="73"/>
                                        </p:tgtEl>
                                      </p:cBhvr>
                                    </p:animEffect>
                                  </p:childTnLst>
                                </p:cTn>
                              </p:par>
                              <p:par>
                                <p:cTn id="9" presetID="42" presetClass="entr" presetSubtype="0" fill="hold" nodeType="withEffect">
                                  <p:stCondLst>
                                    <p:cond delay="2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anim calcmode="lin" valueType="num">
                                      <p:cBhvr>
                                        <p:cTn id="12" dur="500" fill="hold"/>
                                        <p:tgtEl>
                                          <p:spTgt spid="15"/>
                                        </p:tgtEl>
                                        <p:attrNameLst>
                                          <p:attrName>ppt_x</p:attrName>
                                        </p:attrNameLst>
                                      </p:cBhvr>
                                      <p:tavLst>
                                        <p:tav tm="0">
                                          <p:val>
                                            <p:strVal val="#ppt_x"/>
                                          </p:val>
                                        </p:tav>
                                        <p:tav tm="100000">
                                          <p:val>
                                            <p:strVal val="#ppt_x"/>
                                          </p:val>
                                        </p:tav>
                                      </p:tavLst>
                                    </p:anim>
                                    <p:anim calcmode="lin" valueType="num">
                                      <p:cBhvr>
                                        <p:cTn id="13" dur="500" fill="hold"/>
                                        <p:tgtEl>
                                          <p:spTgt spid="15"/>
                                        </p:tgtEl>
                                        <p:attrNameLst>
                                          <p:attrName>ppt_y</p:attrName>
                                        </p:attrNameLst>
                                      </p:cBhvr>
                                      <p:tavLst>
                                        <p:tav tm="0">
                                          <p:val>
                                            <p:strVal val="#ppt_y+.1"/>
                                          </p:val>
                                        </p:tav>
                                        <p:tav tm="100000">
                                          <p:val>
                                            <p:strVal val="#ppt_y"/>
                                          </p:val>
                                        </p:tav>
                                      </p:tavLst>
                                    </p:anim>
                                  </p:childTnLst>
                                </p:cTn>
                              </p:par>
                              <p:par>
                                <p:cTn id="14" presetID="12" presetClass="entr" presetSubtype="1" fill="hold" grpId="0" nodeType="withEffect">
                                  <p:stCondLst>
                                    <p:cond delay="100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p:tgtEl>
                                          <p:spTgt spid="19"/>
                                        </p:tgtEl>
                                        <p:attrNameLst>
                                          <p:attrName>ppt_y</p:attrName>
                                        </p:attrNameLst>
                                      </p:cBhvr>
                                      <p:tavLst>
                                        <p:tav tm="0">
                                          <p:val>
                                            <p:strVal val="#ppt_y-#ppt_h*1.125000"/>
                                          </p:val>
                                        </p:tav>
                                        <p:tav tm="100000">
                                          <p:val>
                                            <p:strVal val="#ppt_y"/>
                                          </p:val>
                                        </p:tav>
                                      </p:tavLst>
                                    </p:anim>
                                    <p:animEffect transition="in" filter="wipe(down)">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19"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4015494" cy="461665"/>
          </a:xfrm>
          <a:prstGeom prst="rect">
            <a:avLst/>
          </a:prstGeom>
        </p:spPr>
        <p:txBody>
          <a:bodyPr wrap="square">
            <a:spAutoFit/>
          </a:bodyPr>
          <a:lstStyle/>
          <a:p>
            <a:r>
              <a:rPr lang="zh-CN" altLang="en-US" sz="2400" dirty="0">
                <a:solidFill>
                  <a:srgbClr val="1F9E23"/>
                </a:solidFill>
                <a:latin typeface="Century Gothic" panose="020B0502020202020204" pitchFamily="34" charset="0"/>
                <a:cs typeface="Arial" panose="020B0604020202020204" pitchFamily="34" charset="0"/>
              </a:rPr>
              <a:t>分区表与普通表性能对比</a:t>
            </a:r>
            <a:endParaRPr lang="en-US" altLang="zh-CN"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09</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73" name="矩形 72"/>
          <p:cNvSpPr/>
          <p:nvPr/>
        </p:nvSpPr>
        <p:spPr>
          <a:xfrm>
            <a:off x="407554" y="1119753"/>
            <a:ext cx="8223510" cy="618246"/>
          </a:xfrm>
          <a:prstGeom prst="rect">
            <a:avLst/>
          </a:prstGeom>
        </p:spPr>
        <p:txBody>
          <a:bodyPr wrap="square">
            <a:spAutoFit/>
          </a:bodyPr>
          <a:lstStyle/>
          <a:p>
            <a:pPr>
              <a:lnSpc>
                <a:spcPct val="114000"/>
              </a:lnSpc>
            </a:pPr>
            <a:r>
              <a:rPr lang="zh-CN" altLang="en-US" sz="1600" dirty="0">
                <a:solidFill>
                  <a:schemeClr val="tx1">
                    <a:lumMod val="65000"/>
                    <a:lumOff val="35000"/>
                  </a:schemeClr>
                </a:solidFill>
                <a:latin typeface="+mn-ea"/>
                <a:cs typeface="Arial" panose="020B0604020202020204" pitchFamily="34" charset="0"/>
              </a:rPr>
              <a:t>现在查看两条</a:t>
            </a:r>
            <a:r>
              <a:rPr lang="en-US" altLang="zh-CN" sz="1600" dirty="0" err="1">
                <a:solidFill>
                  <a:schemeClr val="tx1">
                    <a:lumMod val="65000"/>
                    <a:lumOff val="35000"/>
                  </a:schemeClr>
                </a:solidFill>
                <a:latin typeface="+mn-ea"/>
                <a:cs typeface="Arial" panose="020B0604020202020204" pitchFamily="34" charset="0"/>
              </a:rPr>
              <a:t>sql</a:t>
            </a:r>
            <a:r>
              <a:rPr lang="zh-CN" altLang="en-US" sz="1600" dirty="0">
                <a:solidFill>
                  <a:schemeClr val="tx1">
                    <a:lumMod val="65000"/>
                    <a:lumOff val="35000"/>
                  </a:schemeClr>
                </a:solidFill>
                <a:latin typeface="+mn-ea"/>
                <a:cs typeface="Arial" panose="020B0604020202020204" pitchFamily="34" charset="0"/>
              </a:rPr>
              <a:t>语句的执行计划：</a:t>
            </a:r>
            <a:endParaRPr lang="zh-CN" altLang="en-US" sz="1600" dirty="0">
              <a:solidFill>
                <a:schemeClr val="tx1">
                  <a:lumMod val="65000"/>
                  <a:lumOff val="35000"/>
                </a:schemeClr>
              </a:solidFill>
              <a:latin typeface="+mn-ea"/>
              <a:cs typeface="Arial" panose="020B0604020202020204" pitchFamily="34" charset="0"/>
            </a:endParaRPr>
          </a:p>
          <a:p>
            <a:pPr>
              <a:lnSpc>
                <a:spcPct val="114000"/>
              </a:lnSpc>
            </a:pPr>
            <a:r>
              <a:rPr lang="en-US" altLang="zh-CN" sz="1600" dirty="0">
                <a:solidFill>
                  <a:schemeClr val="tx1">
                    <a:lumMod val="65000"/>
                    <a:lumOff val="35000"/>
                  </a:schemeClr>
                </a:solidFill>
                <a:latin typeface="+mn-ea"/>
                <a:cs typeface="Arial" panose="020B0604020202020204" pitchFamily="34" charset="0"/>
              </a:rPr>
              <a:t>EXPLAIN SELECT * from  part_emp4 WHERE id &gt;15000 and id&lt;30000;</a:t>
            </a:r>
            <a:endParaRPr lang="en-US" altLang="zh-CN" sz="1600" dirty="0">
              <a:solidFill>
                <a:schemeClr val="tx1">
                  <a:lumMod val="65000"/>
                  <a:lumOff val="35000"/>
                </a:schemeClr>
              </a:solidFill>
              <a:latin typeface="+mn-ea"/>
              <a:cs typeface="Arial" panose="020B0604020202020204" pitchFamily="34" charset="0"/>
            </a:endParaRPr>
          </a:p>
        </p:txBody>
      </p:sp>
      <p:grpSp>
        <p:nvGrpSpPr>
          <p:cNvPr id="15" name="组合 14"/>
          <p:cNvGrpSpPr/>
          <p:nvPr/>
        </p:nvGrpSpPr>
        <p:grpSpPr>
          <a:xfrm>
            <a:off x="7812360" y="290145"/>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19" name="矩形 18"/>
          <p:cNvSpPr/>
          <p:nvPr/>
        </p:nvSpPr>
        <p:spPr>
          <a:xfrm>
            <a:off x="316229" y="2771409"/>
            <a:ext cx="8223510" cy="337528"/>
          </a:xfrm>
          <a:prstGeom prst="rect">
            <a:avLst/>
          </a:prstGeom>
        </p:spPr>
        <p:txBody>
          <a:bodyPr wrap="square">
            <a:spAutoFit/>
          </a:bodyPr>
          <a:lstStyle/>
          <a:p>
            <a:pPr>
              <a:lnSpc>
                <a:spcPct val="114000"/>
              </a:lnSpc>
            </a:pPr>
            <a:r>
              <a:rPr lang="en-US" altLang="zh-CN" sz="1600" dirty="0">
                <a:solidFill>
                  <a:schemeClr val="tx1">
                    <a:lumMod val="65000"/>
                    <a:lumOff val="35000"/>
                  </a:schemeClr>
                </a:solidFill>
                <a:latin typeface="+mn-ea"/>
                <a:cs typeface="Arial" panose="020B0604020202020204" pitchFamily="34" charset="0"/>
              </a:rPr>
              <a:t>EXPLAIN SELECT * from  no_part_emp4 WHERE id &gt;15000 and id&lt;30000;</a:t>
            </a:r>
            <a:endParaRPr lang="zh-CN" altLang="en-US" sz="1600" dirty="0">
              <a:solidFill>
                <a:schemeClr val="tx1">
                  <a:lumMod val="65000"/>
                  <a:lumOff val="35000"/>
                </a:schemeClr>
              </a:solidFill>
              <a:latin typeface="+mn-ea"/>
              <a:cs typeface="Arial" panose="020B0604020202020204" pitchFamily="34" charset="0"/>
            </a:endParaRPr>
          </a:p>
        </p:txBody>
      </p:sp>
      <p:pic>
        <p:nvPicPr>
          <p:cNvPr id="20" name="图片 19" descr="IMG_256"/>
          <p:cNvPicPr/>
          <p:nvPr/>
        </p:nvPicPr>
        <p:blipFill>
          <a:blip r:embed="rId1"/>
          <a:stretch>
            <a:fillRect/>
          </a:stretch>
        </p:blipFill>
        <p:spPr>
          <a:xfrm>
            <a:off x="414822" y="1685559"/>
            <a:ext cx="6753225" cy="1085850"/>
          </a:xfrm>
          <a:prstGeom prst="rect">
            <a:avLst/>
          </a:prstGeom>
          <a:noFill/>
          <a:ln w="9525">
            <a:noFill/>
          </a:ln>
        </p:spPr>
      </p:pic>
      <p:pic>
        <p:nvPicPr>
          <p:cNvPr id="21" name="图片 20" descr="IMG_256"/>
          <p:cNvPicPr/>
          <p:nvPr/>
        </p:nvPicPr>
        <p:blipFill>
          <a:blip r:embed="rId2"/>
          <a:stretch>
            <a:fillRect/>
          </a:stretch>
        </p:blipFill>
        <p:spPr>
          <a:xfrm>
            <a:off x="457684" y="3108937"/>
            <a:ext cx="6667500" cy="12192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100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p:tgtEl>
                                          <p:spTgt spid="73"/>
                                        </p:tgtEl>
                                        <p:attrNameLst>
                                          <p:attrName>ppt_y</p:attrName>
                                        </p:attrNameLst>
                                      </p:cBhvr>
                                      <p:tavLst>
                                        <p:tav tm="0">
                                          <p:val>
                                            <p:strVal val="#ppt_y-#ppt_h*1.125000"/>
                                          </p:val>
                                        </p:tav>
                                        <p:tav tm="100000">
                                          <p:val>
                                            <p:strVal val="#ppt_y"/>
                                          </p:val>
                                        </p:tav>
                                      </p:tavLst>
                                    </p:anim>
                                    <p:animEffect transition="in" filter="wipe(down)">
                                      <p:cBhvr>
                                        <p:cTn id="8" dur="500"/>
                                        <p:tgtEl>
                                          <p:spTgt spid="73"/>
                                        </p:tgtEl>
                                      </p:cBhvr>
                                    </p:animEffect>
                                  </p:childTnLst>
                                </p:cTn>
                              </p:par>
                              <p:par>
                                <p:cTn id="9" presetID="42" presetClass="entr" presetSubtype="0" fill="hold" nodeType="withEffect">
                                  <p:stCondLst>
                                    <p:cond delay="2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anim calcmode="lin" valueType="num">
                                      <p:cBhvr>
                                        <p:cTn id="12" dur="500" fill="hold"/>
                                        <p:tgtEl>
                                          <p:spTgt spid="15"/>
                                        </p:tgtEl>
                                        <p:attrNameLst>
                                          <p:attrName>ppt_x</p:attrName>
                                        </p:attrNameLst>
                                      </p:cBhvr>
                                      <p:tavLst>
                                        <p:tav tm="0">
                                          <p:val>
                                            <p:strVal val="#ppt_x"/>
                                          </p:val>
                                        </p:tav>
                                        <p:tav tm="100000">
                                          <p:val>
                                            <p:strVal val="#ppt_x"/>
                                          </p:val>
                                        </p:tav>
                                      </p:tavLst>
                                    </p:anim>
                                    <p:anim calcmode="lin" valueType="num">
                                      <p:cBhvr>
                                        <p:cTn id="13" dur="500" fill="hold"/>
                                        <p:tgtEl>
                                          <p:spTgt spid="15"/>
                                        </p:tgtEl>
                                        <p:attrNameLst>
                                          <p:attrName>ppt_y</p:attrName>
                                        </p:attrNameLst>
                                      </p:cBhvr>
                                      <p:tavLst>
                                        <p:tav tm="0">
                                          <p:val>
                                            <p:strVal val="#ppt_y+.1"/>
                                          </p:val>
                                        </p:tav>
                                        <p:tav tm="100000">
                                          <p:val>
                                            <p:strVal val="#ppt_y"/>
                                          </p:val>
                                        </p:tav>
                                      </p:tavLst>
                                    </p:anim>
                                  </p:childTnLst>
                                </p:cTn>
                              </p:par>
                              <p:par>
                                <p:cTn id="14" presetID="12" presetClass="entr" presetSubtype="1" fill="hold" grpId="0" nodeType="withEffect">
                                  <p:stCondLst>
                                    <p:cond delay="100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p:tgtEl>
                                          <p:spTgt spid="19"/>
                                        </p:tgtEl>
                                        <p:attrNameLst>
                                          <p:attrName>ppt_y</p:attrName>
                                        </p:attrNameLst>
                                      </p:cBhvr>
                                      <p:tavLst>
                                        <p:tav tm="0">
                                          <p:val>
                                            <p:strVal val="#ppt_y-#ppt_h*1.125000"/>
                                          </p:val>
                                        </p:tav>
                                        <p:tav tm="100000">
                                          <p:val>
                                            <p:strVal val="#ppt_y"/>
                                          </p:val>
                                        </p:tav>
                                      </p:tavLst>
                                    </p:anim>
                                    <p:animEffect transition="in" filter="wipe(down)">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19"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4015494" cy="461665"/>
          </a:xfrm>
          <a:prstGeom prst="rect">
            <a:avLst/>
          </a:prstGeom>
        </p:spPr>
        <p:txBody>
          <a:bodyPr wrap="square">
            <a:spAutoFit/>
          </a:bodyPr>
          <a:lstStyle/>
          <a:p>
            <a:r>
              <a:rPr lang="zh-CN" altLang="en-US" sz="2400" dirty="0">
                <a:solidFill>
                  <a:srgbClr val="1F9E23"/>
                </a:solidFill>
                <a:latin typeface="Century Gothic" panose="020B0502020202020204" pitchFamily="34" charset="0"/>
                <a:cs typeface="Arial" panose="020B0604020202020204" pitchFamily="34" charset="0"/>
              </a:rPr>
              <a:t>分区表与普通表性能对比</a:t>
            </a:r>
            <a:endParaRPr lang="en-US" altLang="zh-CN"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10</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73" name="矩形 72"/>
          <p:cNvSpPr/>
          <p:nvPr/>
        </p:nvSpPr>
        <p:spPr>
          <a:xfrm>
            <a:off x="412490" y="1779662"/>
            <a:ext cx="8223510" cy="2144113"/>
          </a:xfrm>
          <a:prstGeom prst="rect">
            <a:avLst/>
          </a:prstGeom>
        </p:spPr>
        <p:txBody>
          <a:bodyPr wrap="square">
            <a:spAutoFit/>
          </a:bodyPr>
          <a:lstStyle/>
          <a:p>
            <a:pPr>
              <a:lnSpc>
                <a:spcPct val="114000"/>
              </a:lnSpc>
            </a:pPr>
            <a:r>
              <a:rPr lang="zh-CN" altLang="en-US" sz="1600" dirty="0">
                <a:solidFill>
                  <a:schemeClr val="tx1">
                    <a:lumMod val="65000"/>
                    <a:lumOff val="35000"/>
                  </a:schemeClr>
                </a:solidFill>
                <a:latin typeface="+mn-ea"/>
                <a:cs typeface="Arial" panose="020B0604020202020204" pitchFamily="34" charset="0"/>
              </a:rPr>
              <a:t>   </a:t>
            </a:r>
            <a:r>
              <a:rPr lang="zh-CN" altLang="en-US" sz="2400" dirty="0">
                <a:solidFill>
                  <a:schemeClr val="tx1">
                    <a:lumMod val="65000"/>
                    <a:lumOff val="35000"/>
                  </a:schemeClr>
                </a:solidFill>
                <a:latin typeface="+mn-ea"/>
                <a:cs typeface="Arial" panose="020B0604020202020204" pitchFamily="34" charset="0"/>
              </a:rPr>
              <a:t> 很明显，分区表查询的时候只扫描了</a:t>
            </a:r>
            <a:r>
              <a:rPr lang="en-US" altLang="zh-CN" sz="2400" dirty="0">
                <a:solidFill>
                  <a:schemeClr val="tx1">
                    <a:lumMod val="65000"/>
                    <a:lumOff val="35000"/>
                  </a:schemeClr>
                </a:solidFill>
                <a:latin typeface="+mn-ea"/>
                <a:cs typeface="Arial" panose="020B0604020202020204" pitchFamily="34" charset="0"/>
              </a:rPr>
              <a:t>627</a:t>
            </a:r>
            <a:r>
              <a:rPr lang="zh-CN" altLang="en-US" sz="2400" dirty="0">
                <a:solidFill>
                  <a:schemeClr val="tx1">
                    <a:lumMod val="65000"/>
                    <a:lumOff val="35000"/>
                  </a:schemeClr>
                </a:solidFill>
                <a:latin typeface="+mn-ea"/>
                <a:cs typeface="Arial" panose="020B0604020202020204" pitchFamily="34" charset="0"/>
              </a:rPr>
              <a:t>行，而普通表查询扫描了</a:t>
            </a:r>
            <a:r>
              <a:rPr lang="en-US" altLang="zh-CN" sz="2400" dirty="0">
                <a:solidFill>
                  <a:schemeClr val="tx1">
                    <a:lumMod val="65000"/>
                    <a:lumOff val="35000"/>
                  </a:schemeClr>
                </a:solidFill>
                <a:latin typeface="+mn-ea"/>
                <a:cs typeface="Arial" panose="020B0604020202020204" pitchFamily="34" charset="0"/>
              </a:rPr>
              <a:t>80482</a:t>
            </a:r>
            <a:r>
              <a:rPr lang="zh-CN" altLang="en-US" sz="2400" dirty="0">
                <a:solidFill>
                  <a:schemeClr val="tx1">
                    <a:lumMod val="65000"/>
                    <a:lumOff val="35000"/>
                  </a:schemeClr>
                </a:solidFill>
                <a:latin typeface="+mn-ea"/>
                <a:cs typeface="Arial" panose="020B0604020202020204" pitchFamily="34" charset="0"/>
              </a:rPr>
              <a:t>行，所以分区表性能远高于普通表。测试数据库相对简单，当数据结构复杂并且外键多时，</a:t>
            </a:r>
            <a:r>
              <a:rPr lang="en-US" altLang="zh-CN" sz="2400" dirty="0">
                <a:solidFill>
                  <a:schemeClr val="tx1">
                    <a:lumMod val="65000"/>
                    <a:lumOff val="35000"/>
                  </a:schemeClr>
                </a:solidFill>
                <a:latin typeface="+mn-ea"/>
                <a:cs typeface="Arial" panose="020B0604020202020204" pitchFamily="34" charset="0"/>
              </a:rPr>
              <a:t>MySQL</a:t>
            </a:r>
            <a:r>
              <a:rPr lang="zh-CN" altLang="en-US" sz="2400" dirty="0">
                <a:solidFill>
                  <a:schemeClr val="tx1">
                    <a:lumMod val="65000"/>
                    <a:lumOff val="35000"/>
                  </a:schemeClr>
                </a:solidFill>
                <a:latin typeface="+mn-ea"/>
                <a:cs typeface="Arial" panose="020B0604020202020204" pitchFamily="34" charset="0"/>
              </a:rPr>
              <a:t>处理海量数据时效率不是很好，这时分区表就显得特别重要，适当的进行表分区可以有效的提高数据库性能。</a:t>
            </a:r>
            <a:endParaRPr lang="en-US" altLang="zh-CN" sz="2400" dirty="0">
              <a:solidFill>
                <a:schemeClr val="tx1">
                  <a:lumMod val="65000"/>
                  <a:lumOff val="35000"/>
                </a:schemeClr>
              </a:solidFill>
              <a:latin typeface="+mn-ea"/>
              <a:cs typeface="Arial" panose="020B0604020202020204" pitchFamily="34" charset="0"/>
            </a:endParaRPr>
          </a:p>
        </p:txBody>
      </p:sp>
      <p:grpSp>
        <p:nvGrpSpPr>
          <p:cNvPr id="15" name="组合 14"/>
          <p:cNvGrpSpPr/>
          <p:nvPr/>
        </p:nvGrpSpPr>
        <p:grpSpPr>
          <a:xfrm>
            <a:off x="7812360" y="290145"/>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100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p:tgtEl>
                                          <p:spTgt spid="73"/>
                                        </p:tgtEl>
                                        <p:attrNameLst>
                                          <p:attrName>ppt_y</p:attrName>
                                        </p:attrNameLst>
                                      </p:cBhvr>
                                      <p:tavLst>
                                        <p:tav tm="0">
                                          <p:val>
                                            <p:strVal val="#ppt_y-#ppt_h*1.125000"/>
                                          </p:val>
                                        </p:tav>
                                        <p:tav tm="100000">
                                          <p:val>
                                            <p:strVal val="#ppt_y"/>
                                          </p:val>
                                        </p:tav>
                                      </p:tavLst>
                                    </p:anim>
                                    <p:animEffect transition="in" filter="wipe(down)">
                                      <p:cBhvr>
                                        <p:cTn id="8" dur="500"/>
                                        <p:tgtEl>
                                          <p:spTgt spid="73"/>
                                        </p:tgtEl>
                                      </p:cBhvr>
                                    </p:animEffect>
                                  </p:childTnLst>
                                </p:cTn>
                              </p:par>
                              <p:par>
                                <p:cTn id="9" presetID="42" presetClass="entr" presetSubtype="0" fill="hold" nodeType="withEffect">
                                  <p:stCondLst>
                                    <p:cond delay="2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anim calcmode="lin" valueType="num">
                                      <p:cBhvr>
                                        <p:cTn id="12" dur="500" fill="hold"/>
                                        <p:tgtEl>
                                          <p:spTgt spid="15"/>
                                        </p:tgtEl>
                                        <p:attrNameLst>
                                          <p:attrName>ppt_x</p:attrName>
                                        </p:attrNameLst>
                                      </p:cBhvr>
                                      <p:tavLst>
                                        <p:tav tm="0">
                                          <p:val>
                                            <p:strVal val="#ppt_x"/>
                                          </p:val>
                                        </p:tav>
                                        <p:tav tm="100000">
                                          <p:val>
                                            <p:strVal val="#ppt_x"/>
                                          </p:val>
                                        </p:tav>
                                      </p:tavLst>
                                    </p:anim>
                                    <p:anim calcmode="lin" valueType="num">
                                      <p:cBhvr>
                                        <p:cTn id="13"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grayscl/>
            <a:extLst>
              <a:ext uri="{28A0092B-C50C-407E-A947-70E740481C1C}">
                <a14:useLocalDpi xmlns:a14="http://schemas.microsoft.com/office/drawing/2010/main" val="0"/>
              </a:ext>
            </a:extLst>
          </a:blip>
          <a:srcRect l="3571" t="938" r="11093" b="13726"/>
          <a:stretch>
            <a:fillRect/>
          </a:stretch>
        </p:blipFill>
        <p:spPr>
          <a:xfrm flipH="1">
            <a:off x="-108520" y="-25400"/>
            <a:ext cx="9252520" cy="5169553"/>
          </a:xfrm>
          <a:prstGeom prst="rect">
            <a:avLst/>
          </a:prstGeom>
          <a:ln>
            <a:noFill/>
          </a:ln>
        </p:spPr>
      </p:pic>
      <p:grpSp>
        <p:nvGrpSpPr>
          <p:cNvPr id="2" name="组合 1"/>
          <p:cNvGrpSpPr/>
          <p:nvPr/>
        </p:nvGrpSpPr>
        <p:grpSpPr>
          <a:xfrm>
            <a:off x="503238" y="0"/>
            <a:ext cx="1944526" cy="1563154"/>
            <a:chOff x="503238" y="0"/>
            <a:chExt cx="1944526" cy="1563154"/>
          </a:xfrm>
        </p:grpSpPr>
        <p:sp>
          <p:nvSpPr>
            <p:cNvPr id="5" name="矩形 4"/>
            <p:cNvSpPr/>
            <p:nvPr/>
          </p:nvSpPr>
          <p:spPr>
            <a:xfrm>
              <a:off x="503238" y="0"/>
              <a:ext cx="1944526" cy="1563154"/>
            </a:xfrm>
            <a:prstGeom prst="rect">
              <a:avLst/>
            </a:prstGeom>
            <a:solidFill>
              <a:srgbClr val="1F9E2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34378" y="339502"/>
              <a:ext cx="1308100" cy="701040"/>
            </a:xfrm>
            <a:prstGeom prst="rect">
              <a:avLst/>
            </a:prstGeom>
          </p:spPr>
          <p:txBody>
            <a:bodyPr wrap="none">
              <a:spAutoFit/>
            </a:bodyPr>
            <a:lstStyle/>
            <a:p>
              <a:r>
                <a:rPr lang="en-US" altLang="zh-CN" sz="4000" dirty="0">
                  <a:solidFill>
                    <a:schemeClr val="bg1"/>
                  </a:solidFill>
                  <a:latin typeface="Century Gothic" panose="020B0502020202020204" pitchFamily="34" charset="0"/>
                  <a:cs typeface="Arial" panose="020B0604020202020204" pitchFamily="34" charset="0"/>
                </a:rPr>
                <a:t>2017</a:t>
              </a:r>
              <a:endParaRPr lang="en-US" altLang="zh-CN" sz="4000" dirty="0">
                <a:solidFill>
                  <a:schemeClr val="bg1"/>
                </a:solidFill>
                <a:latin typeface="Century Gothic" panose="020B0502020202020204" pitchFamily="34" charset="0"/>
                <a:cs typeface="Arial" panose="020B0604020202020204" pitchFamily="34" charset="0"/>
              </a:endParaRPr>
            </a:p>
          </p:txBody>
        </p:sp>
        <p:sp>
          <p:nvSpPr>
            <p:cNvPr id="18" name="矩形 17"/>
            <p:cNvSpPr/>
            <p:nvPr/>
          </p:nvSpPr>
          <p:spPr>
            <a:xfrm>
              <a:off x="530370" y="973446"/>
              <a:ext cx="1811714" cy="276999"/>
            </a:xfrm>
            <a:prstGeom prst="rect">
              <a:avLst/>
            </a:prstGeom>
          </p:spPr>
          <p:txBody>
            <a:bodyPr wrap="none">
              <a:spAutoFit/>
            </a:bodyPr>
            <a:lstStyle/>
            <a:p>
              <a:r>
                <a:rPr lang="en-US" altLang="zh-CN" sz="1200" dirty="0">
                  <a:solidFill>
                    <a:schemeClr val="bg1"/>
                  </a:solidFill>
                  <a:latin typeface="Century Gothic" panose="020B0502020202020204" pitchFamily="34" charset="0"/>
                  <a:cs typeface="Arial" panose="020B0604020202020204" pitchFamily="34" charset="0"/>
                </a:rPr>
                <a:t>CGB201703</a:t>
              </a:r>
              <a:r>
                <a:rPr lang="zh-CN" altLang="en-US" sz="1200" dirty="0">
                  <a:solidFill>
                    <a:schemeClr val="bg1"/>
                  </a:solidFill>
                  <a:latin typeface="Century Gothic" panose="020B0502020202020204" pitchFamily="34" charset="0"/>
                  <a:cs typeface="Arial" panose="020B0604020202020204" pitchFamily="34" charset="0"/>
                </a:rPr>
                <a:t>数据库优化</a:t>
              </a:r>
              <a:endParaRPr lang="en-US" altLang="zh-CN" sz="1200" dirty="0">
                <a:solidFill>
                  <a:schemeClr val="bg1"/>
                </a:solidFill>
                <a:latin typeface="Century Gothic" panose="020B0502020202020204" pitchFamily="34" charset="0"/>
                <a:cs typeface="Arial" panose="020B0604020202020204" pitchFamily="34" charset="0"/>
              </a:endParaRPr>
            </a:p>
          </p:txBody>
        </p:sp>
        <p:grpSp>
          <p:nvGrpSpPr>
            <p:cNvPr id="20" name="组合 19"/>
            <p:cNvGrpSpPr/>
            <p:nvPr/>
          </p:nvGrpSpPr>
          <p:grpSpPr>
            <a:xfrm>
              <a:off x="1942829" y="509599"/>
              <a:ext cx="362725" cy="367692"/>
              <a:chOff x="9363075" y="4967288"/>
              <a:chExt cx="463551" cy="469900"/>
            </a:xfrm>
            <a:solidFill>
              <a:schemeClr val="bg1">
                <a:alpha val="48000"/>
              </a:schemeClr>
            </a:solidFill>
          </p:grpSpPr>
          <p:sp>
            <p:nvSpPr>
              <p:cNvPr id="21" name="Freeform 22"/>
              <p:cNvSpPr/>
              <p:nvPr/>
            </p:nvSpPr>
            <p:spPr bwMode="auto">
              <a:xfrm>
                <a:off x="9371013" y="5280025"/>
                <a:ext cx="158750" cy="150813"/>
              </a:xfrm>
              <a:custGeom>
                <a:avLst/>
                <a:gdLst>
                  <a:gd name="T0" fmla="*/ 14 w 100"/>
                  <a:gd name="T1" fmla="*/ 95 h 95"/>
                  <a:gd name="T2" fmla="*/ 0 w 100"/>
                  <a:gd name="T3" fmla="*/ 80 h 95"/>
                  <a:gd name="T4" fmla="*/ 85 w 100"/>
                  <a:gd name="T5" fmla="*/ 0 h 95"/>
                  <a:gd name="T6" fmla="*/ 100 w 100"/>
                  <a:gd name="T7" fmla="*/ 14 h 95"/>
                  <a:gd name="T8" fmla="*/ 14 w 100"/>
                  <a:gd name="T9" fmla="*/ 95 h 95"/>
                </a:gdLst>
                <a:ahLst/>
                <a:cxnLst>
                  <a:cxn ang="0">
                    <a:pos x="T0" y="T1"/>
                  </a:cxn>
                  <a:cxn ang="0">
                    <a:pos x="T2" y="T3"/>
                  </a:cxn>
                  <a:cxn ang="0">
                    <a:pos x="T4" y="T5"/>
                  </a:cxn>
                  <a:cxn ang="0">
                    <a:pos x="T6" y="T7"/>
                  </a:cxn>
                  <a:cxn ang="0">
                    <a:pos x="T8" y="T9"/>
                  </a:cxn>
                </a:cxnLst>
                <a:rect l="0" t="0" r="r" b="b"/>
                <a:pathLst>
                  <a:path w="100" h="95">
                    <a:moveTo>
                      <a:pt x="14" y="95"/>
                    </a:moveTo>
                    <a:lnTo>
                      <a:pt x="0" y="80"/>
                    </a:lnTo>
                    <a:lnTo>
                      <a:pt x="85" y="0"/>
                    </a:lnTo>
                    <a:lnTo>
                      <a:pt x="100" y="14"/>
                    </a:lnTo>
                    <a:lnTo>
                      <a:pt x="14" y="9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3"/>
              <p:cNvSpPr>
                <a:spLocks noEditPoints="1"/>
              </p:cNvSpPr>
              <p:nvPr/>
            </p:nvSpPr>
            <p:spPr bwMode="auto">
              <a:xfrm>
                <a:off x="9486900" y="5200650"/>
                <a:ext cx="120650" cy="120650"/>
              </a:xfrm>
              <a:custGeom>
                <a:avLst/>
                <a:gdLst>
                  <a:gd name="T0" fmla="*/ 16 w 32"/>
                  <a:gd name="T1" fmla="*/ 32 h 32"/>
                  <a:gd name="T2" fmla="*/ 0 w 32"/>
                  <a:gd name="T3" fmla="*/ 16 h 32"/>
                  <a:gd name="T4" fmla="*/ 16 w 32"/>
                  <a:gd name="T5" fmla="*/ 0 h 32"/>
                  <a:gd name="T6" fmla="*/ 32 w 32"/>
                  <a:gd name="T7" fmla="*/ 16 h 32"/>
                  <a:gd name="T8" fmla="*/ 16 w 32"/>
                  <a:gd name="T9" fmla="*/ 32 h 32"/>
                  <a:gd name="T10" fmla="*/ 16 w 32"/>
                  <a:gd name="T11" fmla="*/ 8 h 32"/>
                  <a:gd name="T12" fmla="*/ 8 w 32"/>
                  <a:gd name="T13" fmla="*/ 16 h 32"/>
                  <a:gd name="T14" fmla="*/ 16 w 32"/>
                  <a:gd name="T15" fmla="*/ 24 h 32"/>
                  <a:gd name="T16" fmla="*/ 24 w 32"/>
                  <a:gd name="T17" fmla="*/ 16 h 32"/>
                  <a:gd name="T18" fmla="*/ 16 w 32"/>
                  <a:gd name="T19"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2"/>
                    </a:moveTo>
                    <a:cubicBezTo>
                      <a:pt x="7" y="32"/>
                      <a:pt x="0" y="25"/>
                      <a:pt x="0" y="16"/>
                    </a:cubicBezTo>
                    <a:cubicBezTo>
                      <a:pt x="0" y="7"/>
                      <a:pt x="7" y="0"/>
                      <a:pt x="16" y="0"/>
                    </a:cubicBezTo>
                    <a:cubicBezTo>
                      <a:pt x="25" y="0"/>
                      <a:pt x="32" y="7"/>
                      <a:pt x="32" y="16"/>
                    </a:cubicBezTo>
                    <a:cubicBezTo>
                      <a:pt x="32" y="25"/>
                      <a:pt x="25" y="32"/>
                      <a:pt x="16" y="32"/>
                    </a:cubicBezTo>
                    <a:moveTo>
                      <a:pt x="16" y="8"/>
                    </a:moveTo>
                    <a:cubicBezTo>
                      <a:pt x="12" y="8"/>
                      <a:pt x="8" y="12"/>
                      <a:pt x="8" y="16"/>
                    </a:cubicBezTo>
                    <a:cubicBezTo>
                      <a:pt x="8" y="20"/>
                      <a:pt x="12" y="24"/>
                      <a:pt x="16" y="24"/>
                    </a:cubicBezTo>
                    <a:cubicBezTo>
                      <a:pt x="20" y="24"/>
                      <a:pt x="24" y="20"/>
                      <a:pt x="24" y="16"/>
                    </a:cubicBezTo>
                    <a:cubicBezTo>
                      <a:pt x="24" y="12"/>
                      <a:pt x="20" y="8"/>
                      <a:pt x="16"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4"/>
              <p:cNvSpPr>
                <a:spLocks noEditPoints="1"/>
              </p:cNvSpPr>
              <p:nvPr/>
            </p:nvSpPr>
            <p:spPr bwMode="auto">
              <a:xfrm>
                <a:off x="9577388" y="4967288"/>
                <a:ext cx="249238" cy="249238"/>
              </a:xfrm>
              <a:custGeom>
                <a:avLst/>
                <a:gdLst>
                  <a:gd name="T0" fmla="*/ 32 w 66"/>
                  <a:gd name="T1" fmla="*/ 66 h 66"/>
                  <a:gd name="T2" fmla="*/ 9 w 66"/>
                  <a:gd name="T3" fmla="*/ 57 h 66"/>
                  <a:gd name="T4" fmla="*/ 0 w 66"/>
                  <a:gd name="T5" fmla="*/ 34 h 66"/>
                  <a:gd name="T6" fmla="*/ 9 w 66"/>
                  <a:gd name="T7" fmla="*/ 11 h 66"/>
                  <a:gd name="T8" fmla="*/ 20 w 66"/>
                  <a:gd name="T9" fmla="*/ 0 h 66"/>
                  <a:gd name="T10" fmla="*/ 66 w 66"/>
                  <a:gd name="T11" fmla="*/ 46 h 66"/>
                  <a:gd name="T12" fmla="*/ 55 w 66"/>
                  <a:gd name="T13" fmla="*/ 57 h 66"/>
                  <a:gd name="T14" fmla="*/ 32 w 66"/>
                  <a:gd name="T15" fmla="*/ 66 h 66"/>
                  <a:gd name="T16" fmla="*/ 20 w 66"/>
                  <a:gd name="T17" fmla="*/ 12 h 66"/>
                  <a:gd name="T18" fmla="*/ 15 w 66"/>
                  <a:gd name="T19" fmla="*/ 17 h 66"/>
                  <a:gd name="T20" fmla="*/ 8 w 66"/>
                  <a:gd name="T21" fmla="*/ 34 h 66"/>
                  <a:gd name="T22" fmla="*/ 15 w 66"/>
                  <a:gd name="T23" fmla="*/ 51 h 66"/>
                  <a:gd name="T24" fmla="*/ 32 w 66"/>
                  <a:gd name="T25" fmla="*/ 58 h 66"/>
                  <a:gd name="T26" fmla="*/ 49 w 66"/>
                  <a:gd name="T27" fmla="*/ 51 h 66"/>
                  <a:gd name="T28" fmla="*/ 54 w 66"/>
                  <a:gd name="T29" fmla="*/ 46 h 66"/>
                  <a:gd name="T30" fmla="*/ 20 w 66"/>
                  <a:gd name="T31" fmla="*/ 1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66">
                    <a:moveTo>
                      <a:pt x="32" y="66"/>
                    </a:moveTo>
                    <a:cubicBezTo>
                      <a:pt x="23" y="66"/>
                      <a:pt x="15" y="63"/>
                      <a:pt x="9" y="57"/>
                    </a:cubicBezTo>
                    <a:cubicBezTo>
                      <a:pt x="3" y="51"/>
                      <a:pt x="0" y="43"/>
                      <a:pt x="0" y="34"/>
                    </a:cubicBezTo>
                    <a:cubicBezTo>
                      <a:pt x="0" y="25"/>
                      <a:pt x="3" y="17"/>
                      <a:pt x="9" y="11"/>
                    </a:cubicBezTo>
                    <a:cubicBezTo>
                      <a:pt x="20" y="0"/>
                      <a:pt x="20" y="0"/>
                      <a:pt x="20" y="0"/>
                    </a:cubicBezTo>
                    <a:cubicBezTo>
                      <a:pt x="66" y="46"/>
                      <a:pt x="66" y="46"/>
                      <a:pt x="66" y="46"/>
                    </a:cubicBezTo>
                    <a:cubicBezTo>
                      <a:pt x="55" y="57"/>
                      <a:pt x="55" y="57"/>
                      <a:pt x="55" y="57"/>
                    </a:cubicBezTo>
                    <a:cubicBezTo>
                      <a:pt x="49" y="63"/>
                      <a:pt x="41" y="66"/>
                      <a:pt x="32" y="66"/>
                    </a:cubicBezTo>
                    <a:moveTo>
                      <a:pt x="20" y="12"/>
                    </a:moveTo>
                    <a:cubicBezTo>
                      <a:pt x="15" y="17"/>
                      <a:pt x="15" y="17"/>
                      <a:pt x="15" y="17"/>
                    </a:cubicBezTo>
                    <a:cubicBezTo>
                      <a:pt x="10" y="22"/>
                      <a:pt x="8" y="28"/>
                      <a:pt x="8" y="34"/>
                    </a:cubicBezTo>
                    <a:cubicBezTo>
                      <a:pt x="8" y="40"/>
                      <a:pt x="10" y="46"/>
                      <a:pt x="15" y="51"/>
                    </a:cubicBezTo>
                    <a:cubicBezTo>
                      <a:pt x="20" y="56"/>
                      <a:pt x="26" y="58"/>
                      <a:pt x="32" y="58"/>
                    </a:cubicBezTo>
                    <a:cubicBezTo>
                      <a:pt x="38" y="58"/>
                      <a:pt x="44" y="56"/>
                      <a:pt x="49" y="51"/>
                    </a:cubicBezTo>
                    <a:cubicBezTo>
                      <a:pt x="54" y="46"/>
                      <a:pt x="54" y="46"/>
                      <a:pt x="54" y="46"/>
                    </a:cubicBezTo>
                    <a:lnTo>
                      <a:pt x="2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5"/>
              <p:cNvSpPr/>
              <p:nvPr/>
            </p:nvSpPr>
            <p:spPr bwMode="auto">
              <a:xfrm>
                <a:off x="9363075" y="5065713"/>
                <a:ext cx="365125" cy="371475"/>
              </a:xfrm>
              <a:custGeom>
                <a:avLst/>
                <a:gdLst>
                  <a:gd name="T0" fmla="*/ 0 w 230"/>
                  <a:gd name="T1" fmla="*/ 234 h 234"/>
                  <a:gd name="T2" fmla="*/ 22 w 230"/>
                  <a:gd name="T3" fmla="*/ 49 h 234"/>
                  <a:gd name="T4" fmla="*/ 112 w 230"/>
                  <a:gd name="T5" fmla="*/ 0 h 234"/>
                  <a:gd name="T6" fmla="*/ 121 w 230"/>
                  <a:gd name="T7" fmla="*/ 16 h 234"/>
                  <a:gd name="T8" fmla="*/ 41 w 230"/>
                  <a:gd name="T9" fmla="*/ 61 h 234"/>
                  <a:gd name="T10" fmla="*/ 24 w 230"/>
                  <a:gd name="T11" fmla="*/ 211 h 234"/>
                  <a:gd name="T12" fmla="*/ 185 w 230"/>
                  <a:gd name="T13" fmla="*/ 180 h 234"/>
                  <a:gd name="T14" fmla="*/ 211 w 230"/>
                  <a:gd name="T15" fmla="*/ 111 h 234"/>
                  <a:gd name="T16" fmla="*/ 230 w 230"/>
                  <a:gd name="T17" fmla="*/ 116 h 234"/>
                  <a:gd name="T18" fmla="*/ 199 w 230"/>
                  <a:gd name="T19" fmla="*/ 199 h 234"/>
                  <a:gd name="T20" fmla="*/ 0 w 230"/>
                  <a:gd name="T21"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0" h="234">
                    <a:moveTo>
                      <a:pt x="0" y="234"/>
                    </a:moveTo>
                    <a:lnTo>
                      <a:pt x="22" y="49"/>
                    </a:lnTo>
                    <a:lnTo>
                      <a:pt x="112" y="0"/>
                    </a:lnTo>
                    <a:lnTo>
                      <a:pt x="121" y="16"/>
                    </a:lnTo>
                    <a:lnTo>
                      <a:pt x="41" y="61"/>
                    </a:lnTo>
                    <a:lnTo>
                      <a:pt x="24" y="211"/>
                    </a:lnTo>
                    <a:lnTo>
                      <a:pt x="185" y="180"/>
                    </a:lnTo>
                    <a:lnTo>
                      <a:pt x="211" y="111"/>
                    </a:lnTo>
                    <a:lnTo>
                      <a:pt x="230" y="116"/>
                    </a:lnTo>
                    <a:lnTo>
                      <a:pt x="199" y="199"/>
                    </a:lnTo>
                    <a:lnTo>
                      <a:pt x="0" y="2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46" name="矩形 45"/>
          <p:cNvSpPr/>
          <p:nvPr/>
        </p:nvSpPr>
        <p:spPr>
          <a:xfrm>
            <a:off x="417352" y="1695453"/>
            <a:ext cx="4471096" cy="1015663"/>
          </a:xfrm>
          <a:prstGeom prst="rect">
            <a:avLst/>
          </a:prstGeom>
        </p:spPr>
        <p:txBody>
          <a:bodyPr wrap="none">
            <a:spAutoFit/>
          </a:bodyPr>
          <a:lstStyle/>
          <a:p>
            <a:r>
              <a:rPr lang="en-US" altLang="zh-CN" sz="6000" dirty="0">
                <a:solidFill>
                  <a:srgbClr val="1F9E23"/>
                </a:solidFill>
                <a:latin typeface="Century Gothic" panose="020B0502020202020204" pitchFamily="34" charset="0"/>
                <a:cs typeface="Arial" panose="020B0604020202020204" pitchFamily="34" charset="0"/>
              </a:rPr>
              <a:t>THANK</a:t>
            </a:r>
            <a:r>
              <a:rPr lang="en-US" altLang="zh-CN" sz="6000" dirty="0">
                <a:solidFill>
                  <a:schemeClr val="bg1"/>
                </a:solidFill>
                <a:latin typeface="Century Gothic" panose="020B0502020202020204" pitchFamily="34" charset="0"/>
                <a:cs typeface="Arial" panose="020B0604020202020204" pitchFamily="34" charset="0"/>
              </a:rPr>
              <a:t> YOU</a:t>
            </a:r>
            <a:endParaRPr lang="en-US" altLang="zh-CN" sz="6000" dirty="0">
              <a:solidFill>
                <a:schemeClr val="bg1"/>
              </a:solidFill>
              <a:latin typeface="Century Gothic" panose="020B0502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55" presetClass="entr" presetSubtype="0" fill="hold" grpId="0" nodeType="withEffect">
                                  <p:stCondLst>
                                    <p:cond delay="500"/>
                                  </p:stCondLst>
                                  <p:iterate type="lt">
                                    <p:tmPct val="10000"/>
                                  </p:iterate>
                                  <p:childTnLst>
                                    <p:set>
                                      <p:cBhvr>
                                        <p:cTn id="10" dur="1" fill="hold">
                                          <p:stCondLst>
                                            <p:cond delay="0"/>
                                          </p:stCondLst>
                                        </p:cTn>
                                        <p:tgtEl>
                                          <p:spTgt spid="46"/>
                                        </p:tgtEl>
                                        <p:attrNameLst>
                                          <p:attrName>style.visibility</p:attrName>
                                        </p:attrNameLst>
                                      </p:cBhvr>
                                      <p:to>
                                        <p:strVal val="visible"/>
                                      </p:to>
                                    </p:set>
                                    <p:anim calcmode="lin" valueType="num">
                                      <p:cBhvr>
                                        <p:cTn id="11" dur="500" fill="hold"/>
                                        <p:tgtEl>
                                          <p:spTgt spid="46"/>
                                        </p:tgtEl>
                                        <p:attrNameLst>
                                          <p:attrName>ppt_w</p:attrName>
                                        </p:attrNameLst>
                                      </p:cBhvr>
                                      <p:tavLst>
                                        <p:tav tm="0">
                                          <p:val>
                                            <p:strVal val="#ppt_w*0.70"/>
                                          </p:val>
                                        </p:tav>
                                        <p:tav tm="100000">
                                          <p:val>
                                            <p:strVal val="#ppt_w"/>
                                          </p:val>
                                        </p:tav>
                                      </p:tavLst>
                                    </p:anim>
                                    <p:anim calcmode="lin" valueType="num">
                                      <p:cBhvr>
                                        <p:cTn id="12" dur="500" fill="hold"/>
                                        <p:tgtEl>
                                          <p:spTgt spid="46"/>
                                        </p:tgtEl>
                                        <p:attrNameLst>
                                          <p:attrName>ppt_h</p:attrName>
                                        </p:attrNameLst>
                                      </p:cBhvr>
                                      <p:tavLst>
                                        <p:tav tm="0">
                                          <p:val>
                                            <p:strVal val="#ppt_h"/>
                                          </p:val>
                                        </p:tav>
                                        <p:tav tm="100000">
                                          <p:val>
                                            <p:strVal val="#ppt_h"/>
                                          </p:val>
                                        </p:tav>
                                      </p:tavLst>
                                    </p:anim>
                                    <p:animEffect transition="in" filter="fade">
                                      <p:cBhvr>
                                        <p:cTn id="1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0"/>
            <a:ext cx="9144000" cy="514350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2571610"/>
            <a:ext cx="9144000" cy="1044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348990" y="1657869"/>
            <a:ext cx="3026791" cy="923330"/>
          </a:xfrm>
          <a:prstGeom prst="rect">
            <a:avLst/>
          </a:prstGeom>
        </p:spPr>
        <p:txBody>
          <a:bodyPr wrap="none">
            <a:spAutoFit/>
          </a:bodyPr>
          <a:lstStyle/>
          <a:p>
            <a:r>
              <a:rPr lang="en-US" altLang="zh-CN" sz="5400" dirty="0">
                <a:solidFill>
                  <a:schemeClr val="bg1"/>
                </a:solidFill>
                <a:latin typeface="Century Gothic" panose="020B0502020202020204" pitchFamily="34" charset="0"/>
                <a:cs typeface="Arial" panose="020B0604020202020204" pitchFamily="34" charset="0"/>
              </a:rPr>
              <a:t>Part Two</a:t>
            </a:r>
            <a:endParaRPr lang="en-US" altLang="zh-CN" sz="5400" dirty="0">
              <a:solidFill>
                <a:schemeClr val="bg1"/>
              </a:solidFill>
              <a:latin typeface="Century Gothic" panose="020B0502020202020204" pitchFamily="34" charset="0"/>
              <a:cs typeface="Arial" panose="020B0604020202020204" pitchFamily="34" charset="0"/>
            </a:endParaRPr>
          </a:p>
        </p:txBody>
      </p:sp>
      <p:grpSp>
        <p:nvGrpSpPr>
          <p:cNvPr id="41" name="组合 40"/>
          <p:cNvGrpSpPr/>
          <p:nvPr/>
        </p:nvGrpSpPr>
        <p:grpSpPr>
          <a:xfrm>
            <a:off x="382010" y="2674118"/>
            <a:ext cx="6579068" cy="871108"/>
            <a:chOff x="382010" y="2731268"/>
            <a:chExt cx="6579068" cy="871108"/>
          </a:xfrm>
        </p:grpSpPr>
        <p:sp>
          <p:nvSpPr>
            <p:cNvPr id="34" name="矩形 33"/>
            <p:cNvSpPr/>
            <p:nvPr/>
          </p:nvSpPr>
          <p:spPr>
            <a:xfrm>
              <a:off x="382010" y="2731268"/>
              <a:ext cx="3581430" cy="584775"/>
            </a:xfrm>
            <a:prstGeom prst="rect">
              <a:avLst/>
            </a:prstGeom>
          </p:spPr>
          <p:txBody>
            <a:bodyPr wrap="none">
              <a:spAutoFit/>
            </a:bodyPr>
            <a:lstStyle/>
            <a:p>
              <a:r>
                <a:rPr lang="zh-CN" altLang="en-US" sz="3200" dirty="0">
                  <a:solidFill>
                    <a:srgbClr val="1F9E23"/>
                  </a:solidFill>
                  <a:latin typeface="Century Gothic" panose="020B0502020202020204" pitchFamily="34" charset="0"/>
                  <a:cs typeface="Arial" panose="020B0604020202020204" pitchFamily="34" charset="0"/>
                </a:rPr>
                <a:t>配置优化</a:t>
              </a:r>
              <a:r>
                <a:rPr lang="en-US" altLang="zh-CN" sz="3200" dirty="0">
                  <a:solidFill>
                    <a:srgbClr val="1F9E23"/>
                  </a:solidFill>
                  <a:latin typeface="Century Gothic" panose="020B0502020202020204" pitchFamily="34" charset="0"/>
                  <a:cs typeface="Arial" panose="020B0604020202020204" pitchFamily="34" charset="0"/>
                </a:rPr>
                <a:t>,</a:t>
              </a:r>
              <a:r>
                <a:rPr lang="zh-CN" altLang="en-US" sz="3200" dirty="0">
                  <a:solidFill>
                    <a:srgbClr val="1F9E23"/>
                  </a:solidFill>
                  <a:latin typeface="Century Gothic" panose="020B0502020202020204" pitchFamily="34" charset="0"/>
                  <a:cs typeface="Arial" panose="020B0604020202020204" pitchFamily="34" charset="0"/>
                </a:rPr>
                <a:t>引擎优化</a:t>
              </a:r>
              <a:endParaRPr lang="en-US" altLang="zh-CN" sz="3200" dirty="0">
                <a:solidFill>
                  <a:srgbClr val="1F9E23"/>
                </a:solidFill>
                <a:latin typeface="Century Gothic" panose="020B0502020202020204" pitchFamily="34" charset="0"/>
                <a:cs typeface="Arial" panose="020B0604020202020204" pitchFamily="34" charset="0"/>
              </a:endParaRPr>
            </a:p>
          </p:txBody>
        </p:sp>
        <p:sp>
          <p:nvSpPr>
            <p:cNvPr id="36" name="矩形 35"/>
            <p:cNvSpPr/>
            <p:nvPr/>
          </p:nvSpPr>
          <p:spPr>
            <a:xfrm>
              <a:off x="412490" y="3233044"/>
              <a:ext cx="6548588" cy="369332"/>
            </a:xfrm>
            <a:prstGeom prst="rect">
              <a:avLst/>
            </a:prstGeom>
          </p:spPr>
          <p:txBody>
            <a:bodyPr wrap="none">
              <a:spAutoFit/>
            </a:bodyPr>
            <a:lstStyle/>
            <a:p>
              <a:r>
                <a:rPr lang="zh-CN" altLang="en-US" dirty="0">
                  <a:solidFill>
                    <a:schemeClr val="tx1">
                      <a:lumMod val="65000"/>
                      <a:lumOff val="35000"/>
                    </a:schemeClr>
                  </a:solidFill>
                  <a:latin typeface="Century Gothic" panose="020B0502020202020204" pitchFamily="34" charset="0"/>
                  <a:cs typeface="Arial" panose="020B0604020202020204" pitchFamily="34" charset="0"/>
                </a:rPr>
                <a:t>通过配置</a:t>
              </a:r>
              <a:r>
                <a:rPr lang="en-US" altLang="zh-CN" dirty="0">
                  <a:solidFill>
                    <a:schemeClr val="tx1">
                      <a:lumMod val="65000"/>
                      <a:lumOff val="35000"/>
                    </a:schemeClr>
                  </a:solidFill>
                  <a:latin typeface="Century Gothic" panose="020B0502020202020204" pitchFamily="34" charset="0"/>
                  <a:cs typeface="Arial" panose="020B0604020202020204" pitchFamily="34" charset="0"/>
                </a:rPr>
                <a:t>MySQL</a:t>
              </a:r>
              <a:r>
                <a:rPr lang="zh-CN" altLang="en-US" dirty="0">
                  <a:solidFill>
                    <a:schemeClr val="tx1">
                      <a:lumMod val="65000"/>
                      <a:lumOff val="35000"/>
                    </a:schemeClr>
                  </a:solidFill>
                  <a:latin typeface="Century Gothic" panose="020B0502020202020204" pitchFamily="34" charset="0"/>
                  <a:cs typeface="Arial" panose="020B0604020202020204" pitchFamily="34" charset="0"/>
                </a:rPr>
                <a:t>系统配置信息和引擎参数配置优化</a:t>
              </a:r>
              <a:r>
                <a:rPr lang="en-US" altLang="zh-CN" dirty="0">
                  <a:solidFill>
                    <a:schemeClr val="tx1">
                      <a:lumMod val="65000"/>
                      <a:lumOff val="35000"/>
                    </a:schemeClr>
                  </a:solidFill>
                  <a:latin typeface="Century Gothic" panose="020B0502020202020204" pitchFamily="34" charset="0"/>
                  <a:cs typeface="Arial" panose="020B0604020202020204" pitchFamily="34" charset="0"/>
                </a:rPr>
                <a:t>MySQL</a:t>
              </a:r>
              <a:r>
                <a:rPr lang="zh-CN" altLang="en-US" dirty="0">
                  <a:solidFill>
                    <a:schemeClr val="tx1">
                      <a:lumMod val="65000"/>
                      <a:lumOff val="35000"/>
                    </a:schemeClr>
                  </a:solidFill>
                  <a:latin typeface="Century Gothic" panose="020B0502020202020204" pitchFamily="34" charset="0"/>
                  <a:cs typeface="Arial" panose="020B0604020202020204" pitchFamily="34" charset="0"/>
                </a:rPr>
                <a:t>性能</a:t>
              </a:r>
              <a:endParaRPr lang="en-US" altLang="zh-CN" dirty="0">
                <a:solidFill>
                  <a:schemeClr val="tx1">
                    <a:lumMod val="65000"/>
                    <a:lumOff val="35000"/>
                  </a:schemeClr>
                </a:solidFill>
                <a:latin typeface="Century Gothic" panose="020B0502020202020204" pitchFamily="34" charset="0"/>
                <a:cs typeface="Arial" panose="020B0604020202020204" pitchFamily="34" charset="0"/>
              </a:endParaRPr>
            </a:p>
          </p:txBody>
        </p:sp>
      </p:grpSp>
      <p:grpSp>
        <p:nvGrpSpPr>
          <p:cNvPr id="38" name="组合 37"/>
          <p:cNvGrpSpPr/>
          <p:nvPr/>
        </p:nvGrpSpPr>
        <p:grpSpPr>
          <a:xfrm>
            <a:off x="8423260" y="2367459"/>
            <a:ext cx="212739" cy="45719"/>
            <a:chOff x="8136396" y="1704236"/>
            <a:chExt cx="366876" cy="78844"/>
          </a:xfrm>
          <a:solidFill>
            <a:schemeClr val="bg1">
              <a:alpha val="36000"/>
            </a:schemeClr>
          </a:solidFill>
        </p:grpSpPr>
        <p:sp>
          <p:nvSpPr>
            <p:cNvPr id="30" name="矩形 29"/>
            <p:cNvSpPr/>
            <p:nvPr/>
          </p:nvSpPr>
          <p:spPr>
            <a:xfrm>
              <a:off x="8136396" y="1704236"/>
              <a:ext cx="78844" cy="788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280412" y="1704236"/>
              <a:ext cx="78844" cy="788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424428" y="1704236"/>
              <a:ext cx="78844" cy="788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矩形 41"/>
          <p:cNvSpPr/>
          <p:nvPr/>
        </p:nvSpPr>
        <p:spPr>
          <a:xfrm>
            <a:off x="0" y="3608566"/>
            <a:ext cx="9144000" cy="538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43528" y="4774435"/>
            <a:ext cx="1595309" cy="261610"/>
          </a:xfrm>
          <a:prstGeom prst="rect">
            <a:avLst/>
          </a:prstGeom>
        </p:spPr>
        <p:txBody>
          <a:bodyPr wrap="none">
            <a:spAutoFit/>
          </a:bodyPr>
          <a:lstStyle/>
          <a:p>
            <a:r>
              <a:rPr lang="zh-CN" altLang="en-US" sz="1100" i="1" dirty="0">
                <a:solidFill>
                  <a:schemeClr val="bg1">
                    <a:alpha val="49000"/>
                  </a:schemeClr>
                </a:solidFill>
                <a:latin typeface="Century Gothic" panose="020B0502020202020204" pitchFamily="34" charset="0"/>
                <a:cs typeface="Arial" panose="020B0604020202020204" pitchFamily="34" charset="0"/>
              </a:rPr>
              <a:t>我用双手成就你的梦想</a:t>
            </a:r>
            <a:endParaRPr lang="en-US" altLang="zh-CN" sz="1100" i="1" dirty="0">
              <a:solidFill>
                <a:schemeClr val="bg1">
                  <a:alpha val="49000"/>
                </a:schemeClr>
              </a:solidFill>
              <a:latin typeface="Century Gothic" panose="020B0502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 presetClass="entr" presetSubtype="2" decel="100000" fill="hold" grpId="0" nodeType="withEffect">
                                  <p:stCondLst>
                                    <p:cond delay="500"/>
                                  </p:stCondLst>
                                  <p:childTnLst>
                                    <p:set>
                                      <p:cBhvr>
                                        <p:cTn id="9" dur="1" fill="hold">
                                          <p:stCondLst>
                                            <p:cond delay="0"/>
                                          </p:stCondLst>
                                        </p:cTn>
                                        <p:tgtEl>
                                          <p:spTgt spid="42"/>
                                        </p:tgtEl>
                                        <p:attrNameLst>
                                          <p:attrName>style.visibility</p:attrName>
                                        </p:attrNameLst>
                                      </p:cBhvr>
                                      <p:to>
                                        <p:strVal val="visible"/>
                                      </p:to>
                                    </p:set>
                                    <p:anim calcmode="lin" valueType="num">
                                      <p:cBhvr additive="base">
                                        <p:cTn id="10" dur="500" fill="hold"/>
                                        <p:tgtEl>
                                          <p:spTgt spid="42"/>
                                        </p:tgtEl>
                                        <p:attrNameLst>
                                          <p:attrName>ppt_x</p:attrName>
                                        </p:attrNameLst>
                                      </p:cBhvr>
                                      <p:tavLst>
                                        <p:tav tm="0">
                                          <p:val>
                                            <p:strVal val="1+#ppt_w/2"/>
                                          </p:val>
                                        </p:tav>
                                        <p:tav tm="100000">
                                          <p:val>
                                            <p:strVal val="#ppt_x"/>
                                          </p:val>
                                        </p:tav>
                                      </p:tavLst>
                                    </p:anim>
                                    <p:anim calcmode="lin" valueType="num">
                                      <p:cBhvr additive="base">
                                        <p:cTn id="11" dur="500" fill="hold"/>
                                        <p:tgtEl>
                                          <p:spTgt spid="42"/>
                                        </p:tgtEl>
                                        <p:attrNameLst>
                                          <p:attrName>ppt_y</p:attrName>
                                        </p:attrNameLst>
                                      </p:cBhvr>
                                      <p:tavLst>
                                        <p:tav tm="0">
                                          <p:val>
                                            <p:strVal val="#ppt_y"/>
                                          </p:val>
                                        </p:tav>
                                        <p:tav tm="100000">
                                          <p:val>
                                            <p:strVal val="#ppt_y"/>
                                          </p:val>
                                        </p:tav>
                                      </p:tavLst>
                                    </p:anim>
                                  </p:childTnLst>
                                </p:cTn>
                              </p:par>
                              <p:par>
                                <p:cTn id="12" presetID="2" presetClass="entr" presetSubtype="8" decel="100000" fill="hold" nodeType="withEffect">
                                  <p:stCondLst>
                                    <p:cond delay="500"/>
                                  </p:stCondLst>
                                  <p:childTnLst>
                                    <p:set>
                                      <p:cBhvr>
                                        <p:cTn id="13" dur="1" fill="hold">
                                          <p:stCondLst>
                                            <p:cond delay="0"/>
                                          </p:stCondLst>
                                        </p:cTn>
                                        <p:tgtEl>
                                          <p:spTgt spid="41"/>
                                        </p:tgtEl>
                                        <p:attrNameLst>
                                          <p:attrName>style.visibility</p:attrName>
                                        </p:attrNameLst>
                                      </p:cBhvr>
                                      <p:to>
                                        <p:strVal val="visible"/>
                                      </p:to>
                                    </p:set>
                                    <p:anim calcmode="lin" valueType="num">
                                      <p:cBhvr additive="base">
                                        <p:cTn id="14" dur="500" fill="hold"/>
                                        <p:tgtEl>
                                          <p:spTgt spid="41"/>
                                        </p:tgtEl>
                                        <p:attrNameLst>
                                          <p:attrName>ppt_x</p:attrName>
                                        </p:attrNameLst>
                                      </p:cBhvr>
                                      <p:tavLst>
                                        <p:tav tm="0">
                                          <p:val>
                                            <p:strVal val="0-#ppt_w/2"/>
                                          </p:val>
                                        </p:tav>
                                        <p:tav tm="100000">
                                          <p:val>
                                            <p:strVal val="#ppt_x"/>
                                          </p:val>
                                        </p:tav>
                                      </p:tavLst>
                                    </p:anim>
                                    <p:anim calcmode="lin" valueType="num">
                                      <p:cBhvr additive="base">
                                        <p:cTn id="15" dur="500" fill="hold"/>
                                        <p:tgtEl>
                                          <p:spTgt spid="41"/>
                                        </p:tgtEl>
                                        <p:attrNameLst>
                                          <p:attrName>ppt_y</p:attrName>
                                        </p:attrNameLst>
                                      </p:cBhvr>
                                      <p:tavLst>
                                        <p:tav tm="0">
                                          <p:val>
                                            <p:strVal val="#ppt_y"/>
                                          </p:val>
                                        </p:tav>
                                        <p:tav tm="100000">
                                          <p:val>
                                            <p:strVal val="#ppt_y"/>
                                          </p:val>
                                        </p:tav>
                                      </p:tavLst>
                                    </p:anim>
                                  </p:childTnLst>
                                </p:cTn>
                              </p:par>
                              <p:par>
                                <p:cTn id="16" presetID="10" presetClass="entr" presetSubtype="0" fill="hold" grpId="0" nodeType="withEffect">
                                  <p:stCondLst>
                                    <p:cond delay="100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2" grpId="0" animBg="1"/>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90" y="524010"/>
            <a:ext cx="2098675"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MySQL的引擎</a:t>
            </a:r>
            <a:endParaRPr lang="zh-CN" altLang="en-US" sz="2400" dirty="0">
              <a:solidFill>
                <a:srgbClr val="1F9E23"/>
              </a:solidFill>
              <a:latin typeface="Century Gothic" panose="020B0502020202020204" pitchFamily="34" charset="0"/>
              <a:cs typeface="Arial" panose="020B0604020202020204" pitchFamily="34" charset="0"/>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01</a:t>
              </a:r>
              <a:endParaRPr lang="zh-CN" altLang="en-US" sz="800" dirty="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12491" y="1569103"/>
            <a:ext cx="8223510" cy="2590800"/>
          </a:xfrm>
          <a:prstGeom prst="rect">
            <a:avLst/>
          </a:prstGeom>
        </p:spPr>
        <p:txBody>
          <a:bodyPr wrap="square">
            <a:spAutoFit/>
          </a:bodyPr>
          <a:lstStyle/>
          <a:p>
            <a:pPr marL="171450" indent="-171450" algn="just">
              <a:lnSpc>
                <a:spcPct val="114000"/>
              </a:lnSpc>
              <a:buFont typeface="Arial" panose="020B0604020202020204" pitchFamily="34" charset="0"/>
              <a:buChar char="•"/>
            </a:pPr>
            <a:r>
              <a:rPr sz="2400">
                <a:solidFill>
                  <a:schemeClr val="tx1">
                    <a:lumMod val="65000"/>
                    <a:lumOff val="35000"/>
                  </a:schemeClr>
                </a:solidFill>
                <a:latin typeface="Century Gothic" panose="020B0502020202020204" pitchFamily="34" charset="0"/>
                <a:cs typeface="Arial" panose="020B0604020202020204" pitchFamily="34" charset="0"/>
              </a:rPr>
              <a:t>MySQL数据库引擎取决于MySQL在安装的时候是如何被编译的。要添加一个新的引擎，就必须重新编译MYSQL。在缺省情况下，MYSQL支持三个引擎：ISAM、MYISAM和HEAP。另外两种类型INNODB和BERKLEY（BDB），也常常可以使用。如果技术高超，还可以使用MySQL+API自己做一个引擎。下面介绍几种数据库引擎：</a:t>
            </a:r>
            <a:endParaRPr sz="2400">
              <a:solidFill>
                <a:schemeClr val="tx1">
                  <a:lumMod val="65000"/>
                  <a:lumOff val="35000"/>
                </a:schemeClr>
              </a:solidFill>
              <a:latin typeface="Century Gothic" panose="020B0502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50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90" y="524010"/>
            <a:ext cx="231648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常用数据库引擎</a:t>
            </a:r>
            <a:endParaRPr lang="zh-CN" altLang="en-US" sz="2400" dirty="0">
              <a:solidFill>
                <a:srgbClr val="1F9E23"/>
              </a:solidFill>
              <a:latin typeface="Century Gothic" panose="020B0502020202020204" pitchFamily="34" charset="0"/>
              <a:cs typeface="Arial" panose="020B0604020202020204" pitchFamily="34" charset="0"/>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02</a:t>
              </a:r>
              <a:endParaRPr lang="zh-CN" altLang="en-US" sz="800" dirty="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12491" y="1569103"/>
            <a:ext cx="8223510" cy="3215640"/>
          </a:xfrm>
          <a:prstGeom prst="rect">
            <a:avLst/>
          </a:prstGeom>
        </p:spPr>
        <p:txBody>
          <a:bodyPr wrap="square">
            <a:spAutoFit/>
          </a:bodyPr>
          <a:lstStyle/>
          <a:p>
            <a:pPr marL="171450" indent="-171450" algn="just">
              <a:lnSpc>
                <a:spcPct val="114000"/>
              </a:lnSpc>
              <a:buFont typeface="Arial" panose="020B0604020202020204" pitchFamily="34" charset="0"/>
              <a:buChar char="•"/>
            </a:pPr>
            <a:r>
              <a:rPr>
                <a:solidFill>
                  <a:schemeClr val="tx1">
                    <a:lumMod val="65000"/>
                    <a:lumOff val="35000"/>
                  </a:schemeClr>
                </a:solidFill>
                <a:latin typeface="Century Gothic" panose="020B0502020202020204" pitchFamily="34" charset="0"/>
                <a:cs typeface="Arial" panose="020B0604020202020204" pitchFamily="34" charset="0"/>
              </a:rPr>
              <a:t>ISAM是一个定义明确且历经时间考验的数据表格管理方法，它在设计之时就考虑到 数据库被查询的次数要远大于更新的次数。因此，ISAM执行读取操作的速度很快，而且不占用大量的内存和存储资源。ISAM的两个主要不足之处在于，它不 支持事务处理，也不能够容错：如果你的硬盘崩溃了，那么数据文件就无法恢复了。如果你正在把ISAM用在关键任务应用程序里，那就必须经常备份你所有的实 时数据，通过其复制特性，MYSQL能够支持这样的备份应用程序。</a:t>
            </a:r>
            <a:endParaRPr>
              <a:solidFill>
                <a:schemeClr val="tx1">
                  <a:lumMod val="65000"/>
                  <a:lumOff val="35000"/>
                </a:schemeClr>
              </a:solidFill>
              <a:latin typeface="Century Gothic" panose="020B0502020202020204" pitchFamily="34" charset="0"/>
              <a:cs typeface="Arial" panose="020B0604020202020204" pitchFamily="34" charset="0"/>
            </a:endParaRPr>
          </a:p>
          <a:p>
            <a:pPr marL="171450" indent="-171450" algn="just">
              <a:lnSpc>
                <a:spcPct val="114000"/>
              </a:lnSpc>
              <a:buFont typeface="Arial" panose="020B0604020202020204" pitchFamily="34" charset="0"/>
              <a:buChar char="•"/>
            </a:pPr>
            <a:r>
              <a:rPr>
                <a:solidFill>
                  <a:schemeClr val="tx1">
                    <a:lumMod val="65000"/>
                    <a:lumOff val="35000"/>
                  </a:schemeClr>
                </a:solidFill>
                <a:latin typeface="Century Gothic" panose="020B0502020202020204" pitchFamily="34" charset="0"/>
                <a:cs typeface="Arial" panose="020B0604020202020204" pitchFamily="34" charset="0"/>
              </a:rPr>
              <a:t>特点: </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1. 读取操作效率高 </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2. 不支持事务外键 </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3. 不能容错</a:t>
            </a:r>
            <a:endParaRPr>
              <a:solidFill>
                <a:schemeClr val="tx1">
                  <a:lumMod val="65000"/>
                  <a:lumOff val="35000"/>
                </a:schemeClr>
              </a:solidFill>
              <a:latin typeface="Century Gothic" panose="020B0502020202020204" pitchFamily="34" charset="0"/>
              <a:cs typeface="Arial" panose="020B0604020202020204" pitchFamily="34" charset="0"/>
            </a:endParaRPr>
          </a:p>
        </p:txBody>
      </p:sp>
      <p:grpSp>
        <p:nvGrpSpPr>
          <p:cNvPr id="2" name="组合 1"/>
          <p:cNvGrpSpPr/>
          <p:nvPr/>
        </p:nvGrpSpPr>
        <p:grpSpPr>
          <a:xfrm>
            <a:off x="524510" y="995045"/>
            <a:ext cx="1162050" cy="453390"/>
            <a:chOff x="844181" y="1917392"/>
            <a:chExt cx="759854" cy="510342"/>
          </a:xfrm>
        </p:grpSpPr>
        <p:sp>
          <p:nvSpPr>
            <p:cNvPr id="70" name="矩形 69"/>
            <p:cNvSpPr/>
            <p:nvPr/>
          </p:nvSpPr>
          <p:spPr>
            <a:xfrm>
              <a:off x="844181" y="1917392"/>
              <a:ext cx="759854" cy="510342"/>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矩形 71"/>
            <p:cNvSpPr/>
            <p:nvPr/>
          </p:nvSpPr>
          <p:spPr>
            <a:xfrm>
              <a:off x="1020929" y="2003286"/>
              <a:ext cx="494491" cy="377396"/>
            </a:xfrm>
            <a:prstGeom prst="rect">
              <a:avLst/>
            </a:prstGeom>
          </p:spPr>
          <p:txBody>
            <a:bodyPr wrap="square">
              <a:spAutoFit/>
            </a:bodyPr>
            <a:p>
              <a:pPr algn="l"/>
              <a:r>
                <a:rPr sz="1600" dirty="0">
                  <a:solidFill>
                    <a:schemeClr val="bg1"/>
                  </a:solidFill>
                  <a:latin typeface="Century Gothic" panose="020B0502020202020204" pitchFamily="34" charset="0"/>
                  <a:cs typeface="Arial" panose="020B0604020202020204" pitchFamily="34" charset="0"/>
                </a:rPr>
                <a:t>ISAM</a:t>
              </a:r>
              <a:endParaRPr sz="1600" dirty="0">
                <a:solidFill>
                  <a:schemeClr val="bg1"/>
                </a:solidFill>
                <a:latin typeface="Century Gothic" panose="020B0502020202020204" pitchFamily="34" charset="0"/>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50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par>
                                <p:cTn id="14" presetID="42" presetClass="entr" presetSubtype="0" fill="hold" nodeType="withEffect">
                                  <p:stCondLst>
                                    <p:cond delay="50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anim calcmode="lin" valueType="num">
                                      <p:cBhvr>
                                        <p:cTn id="17" dur="500" fill="hold"/>
                                        <p:tgtEl>
                                          <p:spTgt spid="2"/>
                                        </p:tgtEl>
                                        <p:attrNameLst>
                                          <p:attrName>ppt_x</p:attrName>
                                        </p:attrNameLst>
                                      </p:cBhvr>
                                      <p:tavLst>
                                        <p:tav tm="0">
                                          <p:val>
                                            <p:strVal val="#ppt_x"/>
                                          </p:val>
                                        </p:tav>
                                        <p:tav tm="100000">
                                          <p:val>
                                            <p:strVal val="#ppt_x"/>
                                          </p:val>
                                        </p:tav>
                                      </p:tavLst>
                                    </p:anim>
                                    <p:anim calcmode="lin" valueType="num">
                                      <p:cBhvr>
                                        <p:cTn id="18"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90" y="524010"/>
            <a:ext cx="231648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常用数据库引擎</a:t>
            </a:r>
            <a:endParaRPr lang="zh-CN" altLang="en-US" sz="2400" dirty="0">
              <a:solidFill>
                <a:srgbClr val="1F9E23"/>
              </a:solidFill>
              <a:latin typeface="Century Gothic" panose="020B0502020202020204" pitchFamily="34" charset="0"/>
              <a:cs typeface="Arial" panose="020B0604020202020204" pitchFamily="34" charset="0"/>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03</a:t>
              </a:r>
              <a:endParaRPr lang="zh-CN" altLang="en-US" sz="800" dirty="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12491" y="1569103"/>
            <a:ext cx="8223510" cy="3421380"/>
          </a:xfrm>
          <a:prstGeom prst="rect">
            <a:avLst/>
          </a:prstGeom>
        </p:spPr>
        <p:txBody>
          <a:bodyPr wrap="square">
            <a:spAutoFit/>
          </a:bodyPr>
          <a:lstStyle/>
          <a:p>
            <a:pPr marL="171450" indent="-171450" algn="just">
              <a:lnSpc>
                <a:spcPct val="114000"/>
              </a:lnSpc>
              <a:buFont typeface="Arial" panose="020B0604020202020204" pitchFamily="34" charset="0"/>
              <a:buChar char="•"/>
            </a:pPr>
            <a:r>
              <a:rPr sz="1600">
                <a:solidFill>
                  <a:schemeClr val="tx1">
                    <a:lumMod val="65000"/>
                    <a:lumOff val="35000"/>
                  </a:schemeClr>
                </a:solidFill>
                <a:latin typeface="Century Gothic" panose="020B0502020202020204" pitchFamily="34" charset="0"/>
                <a:cs typeface="Arial" panose="020B0604020202020204" pitchFamily="34" charset="0"/>
              </a:rPr>
              <a:t>HEAP允许只驻留在内存里的临时表格。驻留在内存里让HEAP要比ISAM和MYISAM都快，但是它所管理的数据是不稳定的，而且如果在关机之前没有进行保存，那么所有的数据都会丢失。在数据行被删除的时候，HEAP也不会浪费大量的空间。HEAP表格在你需要使用SELECT表达式来选择和操控数据的时候非常有用。要记住，在用完表格之后就删除表格。</a:t>
            </a:r>
            <a:endParaRPr sz="1600">
              <a:solidFill>
                <a:schemeClr val="tx1">
                  <a:lumMod val="65000"/>
                  <a:lumOff val="35000"/>
                </a:schemeClr>
              </a:solidFill>
              <a:latin typeface="Century Gothic" panose="020B0502020202020204" pitchFamily="34" charset="0"/>
              <a:cs typeface="Arial" panose="020B0604020202020204" pitchFamily="34" charset="0"/>
            </a:endParaRPr>
          </a:p>
          <a:p>
            <a:pPr marL="171450" indent="-171450" algn="just">
              <a:lnSpc>
                <a:spcPct val="114000"/>
              </a:lnSpc>
              <a:buFont typeface="Arial" panose="020B0604020202020204" pitchFamily="34" charset="0"/>
              <a:buChar char="•"/>
            </a:pPr>
            <a:r>
              <a:rPr sz="1600">
                <a:solidFill>
                  <a:schemeClr val="tx1">
                    <a:lumMod val="65000"/>
                    <a:lumOff val="35000"/>
                  </a:schemeClr>
                </a:solidFill>
                <a:latin typeface="Century Gothic" panose="020B0502020202020204" pitchFamily="34" charset="0"/>
                <a:cs typeface="Arial" panose="020B0604020202020204" pitchFamily="34" charset="0"/>
              </a:rPr>
              <a:t>特点：</a:t>
            </a:r>
            <a:endParaRPr sz="1600">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sz="1600">
                <a:solidFill>
                  <a:schemeClr val="tx1">
                    <a:lumMod val="65000"/>
                    <a:lumOff val="35000"/>
                  </a:schemeClr>
                </a:solidFill>
                <a:latin typeface="Century Gothic" panose="020B0502020202020204" pitchFamily="34" charset="0"/>
                <a:cs typeface="Arial" panose="020B0604020202020204" pitchFamily="34" charset="0"/>
              </a:rPr>
              <a:t>1. HEAP表是访问数据速度最快的MySQL表 </a:t>
            </a:r>
            <a:endParaRPr sz="1600">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sz="1600">
                <a:solidFill>
                  <a:schemeClr val="tx1">
                    <a:lumMod val="65000"/>
                    <a:lumOff val="35000"/>
                  </a:schemeClr>
                </a:solidFill>
                <a:latin typeface="Century Gothic" panose="020B0502020202020204" pitchFamily="34" charset="0"/>
                <a:cs typeface="Arial" panose="020B0604020202020204" pitchFamily="34" charset="0"/>
              </a:rPr>
              <a:t>2. 但如果MySQL或者服务器重新启动，表中数据将会丢失</a:t>
            </a:r>
            <a:endParaRPr sz="1600">
              <a:solidFill>
                <a:schemeClr val="tx1">
                  <a:lumMod val="65000"/>
                  <a:lumOff val="35000"/>
                </a:schemeClr>
              </a:solidFill>
              <a:latin typeface="Century Gothic" panose="020B0502020202020204" pitchFamily="34" charset="0"/>
              <a:cs typeface="Arial" panose="020B0604020202020204" pitchFamily="34" charset="0"/>
            </a:endParaRPr>
          </a:p>
          <a:p>
            <a:pPr marL="171450" indent="-171450" algn="just">
              <a:lnSpc>
                <a:spcPct val="114000"/>
              </a:lnSpc>
              <a:buFont typeface="Arial" panose="020B0604020202020204" pitchFamily="34" charset="0"/>
              <a:buChar char="•"/>
            </a:pPr>
            <a:r>
              <a:rPr sz="1600">
                <a:solidFill>
                  <a:schemeClr val="tx1">
                    <a:lumMod val="65000"/>
                    <a:lumOff val="35000"/>
                  </a:schemeClr>
                </a:solidFill>
                <a:latin typeface="Century Gothic" panose="020B0502020202020204" pitchFamily="34" charset="0"/>
                <a:cs typeface="Arial" panose="020B0604020202020204" pitchFamily="34" charset="0"/>
              </a:rPr>
              <a:t>用法：</a:t>
            </a:r>
            <a:endParaRPr sz="1600">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sz="1600">
                <a:solidFill>
                  <a:schemeClr val="tx1">
                    <a:lumMod val="65000"/>
                    <a:lumOff val="35000"/>
                  </a:schemeClr>
                </a:solidFill>
                <a:latin typeface="Century Gothic" panose="020B0502020202020204" pitchFamily="34" charset="0"/>
                <a:cs typeface="Arial" panose="020B0604020202020204" pitchFamily="34" charset="0"/>
              </a:rPr>
              <a:t>    如论坛的在线人数统计，这种表的数据应该是无关紧要的,就几个简单的字段,数据也不多,记录数怎么也不会超过1000吧,但是操作是最频繁的(基本用户的每次动作都要更新这个表).</a:t>
            </a:r>
            <a:endParaRPr sz="1600">
              <a:solidFill>
                <a:schemeClr val="tx1">
                  <a:lumMod val="65000"/>
                  <a:lumOff val="35000"/>
                </a:schemeClr>
              </a:solidFill>
              <a:latin typeface="Century Gothic" panose="020B0502020202020204" pitchFamily="34" charset="0"/>
              <a:cs typeface="Arial" panose="020B0604020202020204" pitchFamily="34" charset="0"/>
            </a:endParaRPr>
          </a:p>
        </p:txBody>
      </p:sp>
      <p:grpSp>
        <p:nvGrpSpPr>
          <p:cNvPr id="2" name="组合 1"/>
          <p:cNvGrpSpPr/>
          <p:nvPr/>
        </p:nvGrpSpPr>
        <p:grpSpPr>
          <a:xfrm>
            <a:off x="524510" y="995045"/>
            <a:ext cx="1162050" cy="453390"/>
            <a:chOff x="844181" y="1917392"/>
            <a:chExt cx="759854" cy="510342"/>
          </a:xfrm>
        </p:grpSpPr>
        <p:sp>
          <p:nvSpPr>
            <p:cNvPr id="70" name="矩形 69"/>
            <p:cNvSpPr/>
            <p:nvPr/>
          </p:nvSpPr>
          <p:spPr>
            <a:xfrm>
              <a:off x="844181" y="1917392"/>
              <a:ext cx="759854" cy="510342"/>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矩形 71"/>
            <p:cNvSpPr/>
            <p:nvPr/>
          </p:nvSpPr>
          <p:spPr>
            <a:xfrm>
              <a:off x="1020929" y="2003286"/>
              <a:ext cx="494491" cy="377396"/>
            </a:xfrm>
            <a:prstGeom prst="rect">
              <a:avLst/>
            </a:prstGeom>
          </p:spPr>
          <p:txBody>
            <a:bodyPr wrap="square">
              <a:spAutoFit/>
            </a:bodyPr>
            <a:p>
              <a:pPr algn="l"/>
              <a:r>
                <a:rPr sz="1600" dirty="0">
                  <a:solidFill>
                    <a:schemeClr val="bg1"/>
                  </a:solidFill>
                  <a:latin typeface="Century Gothic" panose="020B0502020202020204" pitchFamily="34" charset="0"/>
                  <a:cs typeface="Arial" panose="020B0604020202020204" pitchFamily="34" charset="0"/>
                </a:rPr>
                <a:t>HEAP</a:t>
              </a:r>
              <a:endParaRPr sz="1600" dirty="0">
                <a:solidFill>
                  <a:schemeClr val="bg1"/>
                </a:solidFill>
                <a:latin typeface="Century Gothic" panose="020B0502020202020204" pitchFamily="34" charset="0"/>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50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par>
                                <p:cTn id="14" presetID="42" presetClass="entr" presetSubtype="0" fill="hold" nodeType="withEffect">
                                  <p:stCondLst>
                                    <p:cond delay="50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anim calcmode="lin" valueType="num">
                                      <p:cBhvr>
                                        <p:cTn id="17" dur="500" fill="hold"/>
                                        <p:tgtEl>
                                          <p:spTgt spid="2"/>
                                        </p:tgtEl>
                                        <p:attrNameLst>
                                          <p:attrName>ppt_x</p:attrName>
                                        </p:attrNameLst>
                                      </p:cBhvr>
                                      <p:tavLst>
                                        <p:tav tm="0">
                                          <p:val>
                                            <p:strVal val="#ppt_x"/>
                                          </p:val>
                                        </p:tav>
                                        <p:tav tm="100000">
                                          <p:val>
                                            <p:strVal val="#ppt_x"/>
                                          </p:val>
                                        </p:tav>
                                      </p:tavLst>
                                    </p:anim>
                                    <p:anim calcmode="lin" valueType="num">
                                      <p:cBhvr>
                                        <p:cTn id="18"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90" y="524010"/>
            <a:ext cx="231648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常用数据库引擎</a:t>
            </a:r>
            <a:endParaRPr lang="zh-CN" altLang="en-US" sz="2400" dirty="0">
              <a:solidFill>
                <a:srgbClr val="1F9E23"/>
              </a:solidFill>
              <a:latin typeface="Century Gothic" panose="020B0502020202020204" pitchFamily="34" charset="0"/>
              <a:cs typeface="Arial" panose="020B0604020202020204" pitchFamily="34" charset="0"/>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04</a:t>
              </a:r>
              <a:endParaRPr lang="zh-CN" altLang="en-US" sz="800" dirty="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12491" y="1448453"/>
            <a:ext cx="8223510" cy="3698875"/>
          </a:xfrm>
          <a:prstGeom prst="rect">
            <a:avLst/>
          </a:prstGeom>
        </p:spPr>
        <p:txBody>
          <a:bodyPr wrap="square">
            <a:spAutoFit/>
          </a:bodyPr>
          <a:lstStyle/>
          <a:p>
            <a:pPr marL="171450" indent="-171450" algn="just">
              <a:lnSpc>
                <a:spcPct val="114000"/>
              </a:lnSpc>
              <a:buFont typeface="Arial" panose="020B0604020202020204" pitchFamily="34" charset="0"/>
              <a:buChar char="•"/>
            </a:pPr>
            <a:r>
              <a:rPr sz="1600">
                <a:solidFill>
                  <a:schemeClr val="tx1">
                    <a:lumMod val="65000"/>
                    <a:lumOff val="35000"/>
                  </a:schemeClr>
                </a:solidFill>
                <a:latin typeface="Century Gothic" panose="020B0502020202020204" pitchFamily="34" charset="0"/>
                <a:cs typeface="Arial" panose="020B0604020202020204" pitchFamily="34" charset="0"/>
              </a:rPr>
              <a:t>MyIASM是MySQL默认的引擎，是MySQL的ISAM扩展格式但是它同样没有提供对数据库事务的支持，也不支持行级锁和外键，因此当INSERT(插入)或UPDATE(更新)数据时即写操作需要锁定整个表，效率便会低一些。不过MyIASM中存储了表的行数，于是SELECT COUNT(*) FROM TABLE时只需要直接读取已经保存好的值而不需要进行全表扫描。如果表的读操作远远多于写操作且不需要数据库事务的支持，那么MyIASM也是很好的选择。</a:t>
            </a:r>
            <a:endParaRPr sz="1600">
              <a:solidFill>
                <a:schemeClr val="tx1">
                  <a:lumMod val="65000"/>
                  <a:lumOff val="35000"/>
                </a:schemeClr>
              </a:solidFill>
              <a:latin typeface="Century Gothic" panose="020B0502020202020204" pitchFamily="34" charset="0"/>
              <a:cs typeface="Arial" panose="020B0604020202020204" pitchFamily="34" charset="0"/>
            </a:endParaRPr>
          </a:p>
          <a:p>
            <a:pPr marL="171450" indent="-171450" algn="just">
              <a:lnSpc>
                <a:spcPct val="114000"/>
              </a:lnSpc>
              <a:buFont typeface="Arial" panose="020B0604020202020204" pitchFamily="34" charset="0"/>
              <a:buChar char="•"/>
            </a:pPr>
            <a:r>
              <a:rPr sz="1600">
                <a:solidFill>
                  <a:schemeClr val="tx1">
                    <a:lumMod val="65000"/>
                    <a:lumOff val="35000"/>
                  </a:schemeClr>
                </a:solidFill>
                <a:latin typeface="Century Gothic" panose="020B0502020202020204" pitchFamily="34" charset="0"/>
                <a:cs typeface="Arial" panose="020B0604020202020204" pitchFamily="34" charset="0"/>
              </a:rPr>
              <a:t>特点 </a:t>
            </a:r>
            <a:endParaRPr sz="1600">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sz="1600">
                <a:solidFill>
                  <a:schemeClr val="tx1">
                    <a:lumMod val="65000"/>
                    <a:lumOff val="35000"/>
                  </a:schemeClr>
                </a:solidFill>
                <a:latin typeface="Century Gothic" panose="020B0502020202020204" pitchFamily="34" charset="0"/>
                <a:cs typeface="Arial" panose="020B0604020202020204" pitchFamily="34" charset="0"/>
              </a:rPr>
              <a:t>1. 是ISAM的扩展格式 </a:t>
            </a:r>
            <a:endParaRPr sz="1600">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sz="1600">
                <a:solidFill>
                  <a:schemeClr val="tx1">
                    <a:lumMod val="65000"/>
                    <a:lumOff val="35000"/>
                  </a:schemeClr>
                </a:solidFill>
                <a:latin typeface="Century Gothic" panose="020B0502020202020204" pitchFamily="34" charset="0"/>
                <a:cs typeface="Arial" panose="020B0604020202020204" pitchFamily="34" charset="0"/>
              </a:rPr>
              <a:t>2. 是Mysql的默认引擎 </a:t>
            </a:r>
            <a:endParaRPr sz="1600">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sz="1600">
                <a:solidFill>
                  <a:schemeClr val="tx1">
                    <a:lumMod val="65000"/>
                    <a:lumOff val="35000"/>
                  </a:schemeClr>
                </a:solidFill>
                <a:latin typeface="Century Gothic" panose="020B0502020202020204" pitchFamily="34" charset="0"/>
                <a:cs typeface="Arial" panose="020B0604020202020204" pitchFamily="34" charset="0"/>
              </a:rPr>
              <a:t>3. 提供了表格锁机制来优化多个并发读写操作 </a:t>
            </a:r>
            <a:endParaRPr sz="1600">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sz="1600">
                <a:solidFill>
                  <a:schemeClr val="tx1">
                    <a:lumMod val="65000"/>
                    <a:lumOff val="35000"/>
                  </a:schemeClr>
                </a:solidFill>
                <a:latin typeface="Century Gothic" panose="020B0502020202020204" pitchFamily="34" charset="0"/>
                <a:cs typeface="Arial" panose="020B0604020202020204" pitchFamily="34" charset="0"/>
              </a:rPr>
              <a:t>4. 强调了快速读取操作 </a:t>
            </a:r>
            <a:endParaRPr sz="1600">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sz="1600">
                <a:solidFill>
                  <a:schemeClr val="tx1">
                    <a:lumMod val="65000"/>
                    <a:lumOff val="35000"/>
                  </a:schemeClr>
                </a:solidFill>
                <a:latin typeface="Century Gothic" panose="020B0502020202020204" pitchFamily="34" charset="0"/>
                <a:cs typeface="Arial" panose="020B0604020202020204" pitchFamily="34" charset="0"/>
              </a:rPr>
              <a:t>5. MyIASM中存储了表的行数，于是SELECT COUNT(*) FROM TABLE时只需要直接读取已经保存好的值而不需要进行全表扫描。</a:t>
            </a:r>
            <a:endParaRPr sz="1600">
              <a:solidFill>
                <a:schemeClr val="tx1">
                  <a:lumMod val="65000"/>
                  <a:lumOff val="35000"/>
                </a:schemeClr>
              </a:solidFill>
              <a:latin typeface="Century Gothic" panose="020B0502020202020204" pitchFamily="34" charset="0"/>
              <a:cs typeface="Arial" panose="020B0604020202020204" pitchFamily="34" charset="0"/>
            </a:endParaRPr>
          </a:p>
        </p:txBody>
      </p:sp>
      <p:grpSp>
        <p:nvGrpSpPr>
          <p:cNvPr id="2" name="组合 1"/>
          <p:cNvGrpSpPr/>
          <p:nvPr/>
        </p:nvGrpSpPr>
        <p:grpSpPr>
          <a:xfrm>
            <a:off x="524510" y="995045"/>
            <a:ext cx="1680210" cy="453390"/>
            <a:chOff x="844181" y="1917392"/>
            <a:chExt cx="835424" cy="510342"/>
          </a:xfrm>
        </p:grpSpPr>
        <p:sp>
          <p:nvSpPr>
            <p:cNvPr id="70" name="矩形 69"/>
            <p:cNvSpPr/>
            <p:nvPr/>
          </p:nvSpPr>
          <p:spPr>
            <a:xfrm>
              <a:off x="844181" y="1917392"/>
              <a:ext cx="759854" cy="510342"/>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矩形 71"/>
            <p:cNvSpPr/>
            <p:nvPr/>
          </p:nvSpPr>
          <p:spPr>
            <a:xfrm>
              <a:off x="1021065" y="2003164"/>
              <a:ext cx="658540" cy="377396"/>
            </a:xfrm>
            <a:prstGeom prst="rect">
              <a:avLst/>
            </a:prstGeom>
          </p:spPr>
          <p:txBody>
            <a:bodyPr wrap="square">
              <a:spAutoFit/>
            </a:bodyPr>
            <a:p>
              <a:pPr algn="l"/>
              <a:r>
                <a:rPr sz="1600" dirty="0">
                  <a:solidFill>
                    <a:schemeClr val="bg1"/>
                  </a:solidFill>
                  <a:latin typeface="Century Gothic" panose="020B0502020202020204" pitchFamily="34" charset="0"/>
                  <a:cs typeface="Arial" panose="020B0604020202020204" pitchFamily="34" charset="0"/>
                </a:rPr>
                <a:t>MyI</a:t>
              </a:r>
              <a:r>
                <a:rPr lang="en-US" sz="1600" dirty="0">
                  <a:solidFill>
                    <a:schemeClr val="bg1"/>
                  </a:solidFill>
                  <a:latin typeface="Century Gothic" panose="020B0502020202020204" pitchFamily="34" charset="0"/>
                  <a:cs typeface="Arial" panose="020B0604020202020204" pitchFamily="34" charset="0"/>
                </a:rPr>
                <a:t>AS</a:t>
              </a:r>
              <a:r>
                <a:rPr sz="1600" dirty="0">
                  <a:solidFill>
                    <a:schemeClr val="bg1"/>
                  </a:solidFill>
                  <a:latin typeface="Century Gothic" panose="020B0502020202020204" pitchFamily="34" charset="0"/>
                  <a:cs typeface="Arial" panose="020B0604020202020204" pitchFamily="34" charset="0"/>
                </a:rPr>
                <a:t>M</a:t>
              </a:r>
              <a:endParaRPr sz="1600" dirty="0">
                <a:solidFill>
                  <a:schemeClr val="bg1"/>
                </a:solidFill>
                <a:latin typeface="Century Gothic" panose="020B0502020202020204" pitchFamily="34" charset="0"/>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50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par>
                                <p:cTn id="14" presetID="42" presetClass="entr" presetSubtype="0" fill="hold" nodeType="withEffect">
                                  <p:stCondLst>
                                    <p:cond delay="50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anim calcmode="lin" valueType="num">
                                      <p:cBhvr>
                                        <p:cTn id="17" dur="500" fill="hold"/>
                                        <p:tgtEl>
                                          <p:spTgt spid="2"/>
                                        </p:tgtEl>
                                        <p:attrNameLst>
                                          <p:attrName>ppt_x</p:attrName>
                                        </p:attrNameLst>
                                      </p:cBhvr>
                                      <p:tavLst>
                                        <p:tav tm="0">
                                          <p:val>
                                            <p:strVal val="#ppt_x"/>
                                          </p:val>
                                        </p:tav>
                                        <p:tav tm="100000">
                                          <p:val>
                                            <p:strVal val="#ppt_x"/>
                                          </p:val>
                                        </p:tav>
                                      </p:tavLst>
                                    </p:anim>
                                    <p:anim calcmode="lin" valueType="num">
                                      <p:cBhvr>
                                        <p:cTn id="18"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90" y="524010"/>
            <a:ext cx="231648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常用数据库引擎</a:t>
            </a:r>
            <a:endParaRPr lang="zh-CN" altLang="en-US" sz="2400" dirty="0">
              <a:solidFill>
                <a:srgbClr val="1F9E23"/>
              </a:solidFill>
              <a:latin typeface="Century Gothic" panose="020B0502020202020204" pitchFamily="34" charset="0"/>
              <a:cs typeface="Arial" panose="020B0604020202020204" pitchFamily="34" charset="0"/>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05</a:t>
              </a:r>
              <a:endParaRPr lang="zh-CN" altLang="en-US" sz="800" dirty="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12491" y="1216043"/>
            <a:ext cx="8223510" cy="3982720"/>
          </a:xfrm>
          <a:prstGeom prst="rect">
            <a:avLst/>
          </a:prstGeom>
        </p:spPr>
        <p:txBody>
          <a:bodyPr wrap="square">
            <a:spAutoFit/>
          </a:bodyPr>
          <a:lstStyle/>
          <a:p>
            <a:pPr marL="171450" indent="-171450" algn="just">
              <a:lnSpc>
                <a:spcPct val="114000"/>
              </a:lnSpc>
              <a:buFont typeface="Arial" panose="020B0604020202020204" pitchFamily="34" charset="0"/>
              <a:buChar char="•"/>
            </a:pPr>
            <a:r>
              <a:rPr sz="1400">
                <a:solidFill>
                  <a:schemeClr val="tx1">
                    <a:lumMod val="65000"/>
                    <a:lumOff val="35000"/>
                  </a:schemeClr>
                </a:solidFill>
                <a:latin typeface="Century Gothic" panose="020B0502020202020204" pitchFamily="34" charset="0"/>
                <a:cs typeface="Arial" panose="020B0604020202020204" pitchFamily="34" charset="0"/>
              </a:rPr>
              <a:t>Innodb引擎提供了对数据库ACID事务的支持，并且实现了SQL标准的四种隔离级别，关于数据库事务与其隔离级别的内容请见数据库事务与其隔离级别这篇文章。该引擎还提供了行级锁和外键约束，它的设计目标是处理大容量数据库系统，它本身其实就是基于MySQL后台的完整数据库系统，MySQL运行时Innodb会在内存中建立缓冲池，用于缓冲数据和索引。但是该引擎不支持FULLTEXT类型的索引，而且它没有保存表的行数，当SELECT COUNT(*) FROM TABLE时需要扫描全表。当需要使用数据库事务时，该引擎当然是首选。由于锁的粒度更小，写操作不会锁定全表，所以在并发较高时，使用Innodb引擎会提升效率。但是使用行级锁也不是绝对的，如果在执行一个SQL语句时MySQL不能确定要扫描的范围，InnoDB表同样会锁全表。特点: </a:t>
            </a:r>
            <a:endParaRPr sz="1400">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sz="1400">
                <a:solidFill>
                  <a:schemeClr val="tx1">
                    <a:lumMod val="65000"/>
                    <a:lumOff val="35000"/>
                  </a:schemeClr>
                </a:solidFill>
                <a:latin typeface="Century Gothic" panose="020B0502020202020204" pitchFamily="34" charset="0"/>
                <a:cs typeface="Arial" panose="020B0604020202020204" pitchFamily="34" charset="0"/>
              </a:rPr>
              <a:t>1. Innodb引擎提供了对数据库ACID事务的支持 </a:t>
            </a:r>
            <a:endParaRPr sz="1400">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sz="1400">
                <a:solidFill>
                  <a:schemeClr val="tx1">
                    <a:lumMod val="65000"/>
                    <a:lumOff val="35000"/>
                  </a:schemeClr>
                </a:solidFill>
                <a:latin typeface="Century Gothic" panose="020B0502020202020204" pitchFamily="34" charset="0"/>
                <a:cs typeface="Arial" panose="020B0604020202020204" pitchFamily="34" charset="0"/>
              </a:rPr>
              <a:t>2. 实现了SQL标准的四种隔离级别 </a:t>
            </a:r>
            <a:endParaRPr sz="1400">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sz="1400">
                <a:solidFill>
                  <a:schemeClr val="tx1">
                    <a:lumMod val="65000"/>
                    <a:lumOff val="35000"/>
                  </a:schemeClr>
                </a:solidFill>
                <a:latin typeface="Century Gothic" panose="020B0502020202020204" pitchFamily="34" charset="0"/>
                <a:cs typeface="Arial" panose="020B0604020202020204" pitchFamily="34" charset="0"/>
              </a:rPr>
              <a:t>3. 提供了行级锁和外键约束 </a:t>
            </a:r>
            <a:endParaRPr sz="1400">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sz="1400">
                <a:solidFill>
                  <a:schemeClr val="tx1">
                    <a:lumMod val="65000"/>
                    <a:lumOff val="35000"/>
                  </a:schemeClr>
                </a:solidFill>
                <a:latin typeface="Century Gothic" panose="020B0502020202020204" pitchFamily="34" charset="0"/>
                <a:cs typeface="Arial" panose="020B0604020202020204" pitchFamily="34" charset="0"/>
              </a:rPr>
              <a:t>4.由于锁的粒度更小，写操作不会锁定全表，所以在并发较高时，使用Innodb引擎会提升效率。</a:t>
            </a:r>
            <a:endParaRPr sz="1400">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sz="1400">
                <a:solidFill>
                  <a:schemeClr val="tx1">
                    <a:lumMod val="65000"/>
                    <a:lumOff val="35000"/>
                  </a:schemeClr>
                </a:solidFill>
                <a:latin typeface="Century Gothic" panose="020B0502020202020204" pitchFamily="34" charset="0"/>
                <a:cs typeface="Arial" panose="020B0604020202020204" pitchFamily="34" charset="0"/>
              </a:rPr>
              <a:t>5. 它没有保存表的行数，当SELECT COUNT(*) FROM TABLE时需要扫描全表。</a:t>
            </a:r>
            <a:endParaRPr sz="1400">
              <a:solidFill>
                <a:schemeClr val="tx1">
                  <a:lumMod val="65000"/>
                  <a:lumOff val="35000"/>
                </a:schemeClr>
              </a:solidFill>
              <a:latin typeface="Century Gothic" panose="020B0502020202020204" pitchFamily="34" charset="0"/>
              <a:cs typeface="Arial" panose="020B0604020202020204" pitchFamily="34" charset="0"/>
            </a:endParaRPr>
          </a:p>
          <a:p>
            <a:pPr marL="171450" indent="-171450" algn="just">
              <a:lnSpc>
                <a:spcPct val="114000"/>
              </a:lnSpc>
              <a:buFont typeface="Arial" panose="020B0604020202020204" pitchFamily="34" charset="0"/>
              <a:buChar char="•"/>
            </a:pPr>
            <a:r>
              <a:rPr sz="1400">
                <a:solidFill>
                  <a:schemeClr val="tx1">
                    <a:lumMod val="65000"/>
                    <a:lumOff val="35000"/>
                  </a:schemeClr>
                </a:solidFill>
                <a:latin typeface="Century Gothic" panose="020B0502020202020204" pitchFamily="34" charset="0"/>
                <a:cs typeface="Arial" panose="020B0604020202020204" pitchFamily="34" charset="0"/>
              </a:rPr>
              <a:t>如果感觉自己的确技术高超，你还能够使用MySQL+API来创建自己的数据库引擎。这个API为你提供了操作字段、记录、表格、数据库、连接、安全帐号的功能，以及建立诸如MySQL这样DBMS所需要的所有其他无数功能。</a:t>
            </a:r>
            <a:endParaRPr sz="1400">
              <a:solidFill>
                <a:schemeClr val="tx1">
                  <a:lumMod val="65000"/>
                  <a:lumOff val="35000"/>
                </a:schemeClr>
              </a:solidFill>
              <a:latin typeface="Century Gothic" panose="020B0502020202020204" pitchFamily="34" charset="0"/>
              <a:cs typeface="Arial" panose="020B0604020202020204" pitchFamily="34" charset="0"/>
            </a:endParaRPr>
          </a:p>
        </p:txBody>
      </p:sp>
      <p:grpSp>
        <p:nvGrpSpPr>
          <p:cNvPr id="2" name="组合 1"/>
          <p:cNvGrpSpPr/>
          <p:nvPr/>
        </p:nvGrpSpPr>
        <p:grpSpPr>
          <a:xfrm>
            <a:off x="553085" y="904875"/>
            <a:ext cx="1680210" cy="398994"/>
            <a:chOff x="844181" y="1917392"/>
            <a:chExt cx="835424" cy="537130"/>
          </a:xfrm>
        </p:grpSpPr>
        <p:sp>
          <p:nvSpPr>
            <p:cNvPr id="70" name="矩形 69"/>
            <p:cNvSpPr/>
            <p:nvPr/>
          </p:nvSpPr>
          <p:spPr>
            <a:xfrm>
              <a:off x="844181" y="1917392"/>
              <a:ext cx="759854" cy="510342"/>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矩形 71"/>
            <p:cNvSpPr/>
            <p:nvPr/>
          </p:nvSpPr>
          <p:spPr>
            <a:xfrm>
              <a:off x="1021065" y="2003164"/>
              <a:ext cx="658540" cy="451358"/>
            </a:xfrm>
            <a:prstGeom prst="rect">
              <a:avLst/>
            </a:prstGeom>
          </p:spPr>
          <p:txBody>
            <a:bodyPr wrap="square">
              <a:spAutoFit/>
            </a:bodyPr>
            <a:p>
              <a:pPr algn="l"/>
              <a:r>
                <a:rPr sz="1600" dirty="0">
                  <a:solidFill>
                    <a:schemeClr val="bg1"/>
                  </a:solidFill>
                  <a:latin typeface="Century Gothic" panose="020B0502020202020204" pitchFamily="34" charset="0"/>
                  <a:cs typeface="Arial" panose="020B0604020202020204" pitchFamily="34" charset="0"/>
                </a:rPr>
                <a:t>InnoDB</a:t>
              </a:r>
              <a:endParaRPr sz="1600" dirty="0">
                <a:solidFill>
                  <a:schemeClr val="bg1"/>
                </a:solidFill>
                <a:latin typeface="Century Gothic" panose="020B0502020202020204" pitchFamily="34" charset="0"/>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50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par>
                                <p:cTn id="14" presetID="42" presetClass="entr" presetSubtype="0" fill="hold" nodeType="withEffect">
                                  <p:stCondLst>
                                    <p:cond delay="50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anim calcmode="lin" valueType="num">
                                      <p:cBhvr>
                                        <p:cTn id="17" dur="500" fill="hold"/>
                                        <p:tgtEl>
                                          <p:spTgt spid="2"/>
                                        </p:tgtEl>
                                        <p:attrNameLst>
                                          <p:attrName>ppt_x</p:attrName>
                                        </p:attrNameLst>
                                      </p:cBhvr>
                                      <p:tavLst>
                                        <p:tav tm="0">
                                          <p:val>
                                            <p:strVal val="#ppt_x"/>
                                          </p:val>
                                        </p:tav>
                                        <p:tav tm="100000">
                                          <p:val>
                                            <p:strVal val="#ppt_x"/>
                                          </p:val>
                                        </p:tav>
                                      </p:tavLst>
                                    </p:anim>
                                    <p:anim calcmode="lin" valueType="num">
                                      <p:cBhvr>
                                        <p:cTn id="18"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90" y="524010"/>
            <a:ext cx="353568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两种常用数据库引擎对比</a:t>
            </a:r>
            <a:endParaRPr lang="zh-CN" altLang="en-US" sz="2400" dirty="0">
              <a:solidFill>
                <a:srgbClr val="1F9E23"/>
              </a:solidFill>
              <a:latin typeface="Century Gothic" panose="020B0502020202020204" pitchFamily="34" charset="0"/>
              <a:cs typeface="Arial" panose="020B0604020202020204" pitchFamily="34" charset="0"/>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06</a:t>
              </a:r>
              <a:endParaRPr lang="zh-CN" altLang="en-US" sz="800" dirty="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12491" y="1503063"/>
            <a:ext cx="8223510" cy="3215640"/>
          </a:xfrm>
          <a:prstGeom prst="rect">
            <a:avLst/>
          </a:prstGeom>
        </p:spPr>
        <p:txBody>
          <a:bodyPr wrap="square">
            <a:spAutoFit/>
          </a:bodyPr>
          <a:lstStyle/>
          <a:p>
            <a:pPr marL="171450" indent="-171450" algn="just">
              <a:lnSpc>
                <a:spcPct val="114000"/>
              </a:lnSpc>
              <a:buFont typeface="Arial" panose="020B0604020202020204" pitchFamily="34" charset="0"/>
              <a:buChar char="•"/>
            </a:pPr>
            <a:r>
              <a:rPr>
                <a:solidFill>
                  <a:schemeClr val="tx1">
                    <a:lumMod val="65000"/>
                    <a:lumOff val="35000"/>
                  </a:schemeClr>
                </a:solidFill>
                <a:latin typeface="Century Gothic" panose="020B0502020202020204" pitchFamily="34" charset="0"/>
                <a:cs typeface="Arial" panose="020B0604020202020204" pitchFamily="34" charset="0"/>
              </a:rPr>
              <a:t>MySQL有多种存储引擎，MyISAM和InnoDB是其中常用的两种。这里介绍关于这两种引擎的一些基本概念（非深入介绍）。</a:t>
            </a:r>
            <a:endParaRPr>
              <a:solidFill>
                <a:schemeClr val="tx1">
                  <a:lumMod val="65000"/>
                  <a:lumOff val="35000"/>
                </a:schemeClr>
              </a:solidFill>
              <a:latin typeface="Century Gothic" panose="020B0502020202020204" pitchFamily="34" charset="0"/>
              <a:cs typeface="Arial" panose="020B0604020202020204" pitchFamily="34" charset="0"/>
            </a:endParaRPr>
          </a:p>
          <a:p>
            <a:pPr marL="171450" indent="-171450" algn="just">
              <a:lnSpc>
                <a:spcPct val="114000"/>
              </a:lnSpc>
              <a:buFont typeface="Arial" panose="020B0604020202020204" pitchFamily="34" charset="0"/>
              <a:buChar char="•"/>
            </a:pPr>
            <a:r>
              <a:rPr>
                <a:solidFill>
                  <a:schemeClr val="tx1">
                    <a:lumMod val="65000"/>
                    <a:lumOff val="35000"/>
                  </a:schemeClr>
                </a:solidFill>
                <a:latin typeface="Century Gothic" panose="020B0502020202020204" pitchFamily="34" charset="0"/>
                <a:cs typeface="Arial" panose="020B0604020202020204" pitchFamily="34" charset="0"/>
              </a:rPr>
              <a:t>MyISAM是MySQL的默认存储引擎，基于传统的ISAM类型，支持全文搜索，但不是事务安全的，而且不支持外键。每张MyISAM表存放在三个文件中：frm 文件存放表格定义；数据文件是MYD (MYData)；索引文件是MYI (MYIndex)。</a:t>
            </a:r>
            <a:endParaRPr>
              <a:solidFill>
                <a:schemeClr val="tx1">
                  <a:lumMod val="65000"/>
                  <a:lumOff val="35000"/>
                </a:schemeClr>
              </a:solidFill>
              <a:latin typeface="Century Gothic" panose="020B0502020202020204" pitchFamily="34" charset="0"/>
              <a:cs typeface="Arial" panose="020B0604020202020204" pitchFamily="34" charset="0"/>
            </a:endParaRPr>
          </a:p>
          <a:p>
            <a:pPr marL="171450" indent="-171450" algn="just">
              <a:lnSpc>
                <a:spcPct val="114000"/>
              </a:lnSpc>
              <a:buFont typeface="Arial" panose="020B0604020202020204" pitchFamily="34" charset="0"/>
              <a:buChar char="•"/>
            </a:pPr>
            <a:r>
              <a:rPr>
                <a:solidFill>
                  <a:schemeClr val="tx1">
                    <a:lumMod val="65000"/>
                    <a:lumOff val="35000"/>
                  </a:schemeClr>
                </a:solidFill>
                <a:latin typeface="Century Gothic" panose="020B0502020202020204" pitchFamily="34" charset="0"/>
                <a:cs typeface="Arial" panose="020B0604020202020204" pitchFamily="34" charset="0"/>
              </a:rPr>
              <a:t>InnoDB是事务型引擎，支持回滚、崩溃恢复能力、多版本并发控制、ACID事务，支持行级锁定（InnoDB表的行锁不是绝对的，如果在执行一个SQL语句时MySQL不能确定要扫描的范围，InnoDB表同样会锁全表，如like操作时的SQL语句），以及提供与Oracle类型一致的不加锁读取方式。InnoDB存储它的表和索引在一个表空间中，表空间可以包含数个文件。</a:t>
            </a:r>
            <a:endParaRPr>
              <a:solidFill>
                <a:schemeClr val="tx1">
                  <a:lumMod val="65000"/>
                  <a:lumOff val="35000"/>
                </a:schemeClr>
              </a:solidFill>
              <a:latin typeface="Century Gothic" panose="020B0502020202020204" pitchFamily="34" charset="0"/>
              <a:cs typeface="Arial" panose="020B0604020202020204" pitchFamily="34" charset="0"/>
            </a:endParaRPr>
          </a:p>
        </p:txBody>
      </p:sp>
      <p:grpSp>
        <p:nvGrpSpPr>
          <p:cNvPr id="2" name="组合 1"/>
          <p:cNvGrpSpPr/>
          <p:nvPr/>
        </p:nvGrpSpPr>
        <p:grpSpPr>
          <a:xfrm>
            <a:off x="488950" y="996950"/>
            <a:ext cx="3025775" cy="466263"/>
            <a:chOff x="844181" y="1917392"/>
            <a:chExt cx="914041" cy="510342"/>
          </a:xfrm>
        </p:grpSpPr>
        <p:sp>
          <p:nvSpPr>
            <p:cNvPr id="70" name="矩形 69"/>
            <p:cNvSpPr/>
            <p:nvPr/>
          </p:nvSpPr>
          <p:spPr>
            <a:xfrm>
              <a:off x="844181" y="1917392"/>
              <a:ext cx="759854" cy="510342"/>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矩形 71"/>
            <p:cNvSpPr/>
            <p:nvPr/>
          </p:nvSpPr>
          <p:spPr>
            <a:xfrm>
              <a:off x="952161" y="2019973"/>
              <a:ext cx="806061" cy="366976"/>
            </a:xfrm>
            <a:prstGeom prst="rect">
              <a:avLst/>
            </a:prstGeom>
          </p:spPr>
          <p:txBody>
            <a:bodyPr wrap="square">
              <a:spAutoFit/>
            </a:bodyPr>
            <a:p>
              <a:pPr algn="l"/>
              <a:r>
                <a:rPr sz="1600" dirty="0">
                  <a:solidFill>
                    <a:schemeClr val="bg1"/>
                  </a:solidFill>
                  <a:latin typeface="Century Gothic" panose="020B0502020202020204" pitchFamily="34" charset="0"/>
                  <a:cs typeface="Arial" panose="020B0604020202020204" pitchFamily="34" charset="0"/>
                </a:rPr>
                <a:t>MyISAM和InnoDB</a:t>
              </a:r>
              <a:endParaRPr sz="1600" dirty="0">
                <a:solidFill>
                  <a:schemeClr val="bg1"/>
                </a:solidFill>
                <a:latin typeface="Century Gothic" panose="020B0502020202020204" pitchFamily="34" charset="0"/>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50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par>
                                <p:cTn id="14" presetID="42" presetClass="entr" presetSubtype="0" fill="hold" nodeType="withEffect">
                                  <p:stCondLst>
                                    <p:cond delay="50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anim calcmode="lin" valueType="num">
                                      <p:cBhvr>
                                        <p:cTn id="17" dur="500" fill="hold"/>
                                        <p:tgtEl>
                                          <p:spTgt spid="2"/>
                                        </p:tgtEl>
                                        <p:attrNameLst>
                                          <p:attrName>ppt_x</p:attrName>
                                        </p:attrNameLst>
                                      </p:cBhvr>
                                      <p:tavLst>
                                        <p:tav tm="0">
                                          <p:val>
                                            <p:strVal val="#ppt_x"/>
                                          </p:val>
                                        </p:tav>
                                        <p:tav tm="100000">
                                          <p:val>
                                            <p:strVal val="#ppt_x"/>
                                          </p:val>
                                        </p:tav>
                                      </p:tavLst>
                                    </p:anim>
                                    <p:anim calcmode="lin" valueType="num">
                                      <p:cBhvr>
                                        <p:cTn id="18"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986525" y="1999588"/>
            <a:ext cx="735006" cy="2412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www.1ppt.com/moban/                  PPT</a:t>
            </a:r>
            <a:r>
              <a:rPr lang="zh-CN" altLang="en-US" sz="100" dirty="0">
                <a:solidFill>
                  <a:schemeClr val="bg1"/>
                </a:solidFill>
              </a:rPr>
              <a:t>素材：</a:t>
            </a:r>
            <a:r>
              <a:rPr lang="en-US" altLang="zh-CN" sz="100" dirty="0">
                <a:solidFill>
                  <a:schemeClr val="bg1"/>
                </a:solidFill>
              </a:rPr>
              <a:t>www.1ppt.com/sucai/</a:t>
            </a:r>
            <a:endParaRPr lang="en-US" altLang="zh-CN" sz="100" dirty="0">
              <a:solidFill>
                <a:schemeClr val="bg1"/>
              </a:solidFill>
            </a:endParaRPr>
          </a:p>
          <a:p>
            <a:r>
              <a:rPr lang="en-US" altLang="zh-CN" sz="100" dirty="0">
                <a:solidFill>
                  <a:schemeClr val="bg1"/>
                </a:solidFill>
              </a:rPr>
              <a:t>PPT</a:t>
            </a:r>
            <a:r>
              <a:rPr lang="zh-CN" altLang="en-US" sz="100" dirty="0">
                <a:solidFill>
                  <a:schemeClr val="bg1"/>
                </a:solidFill>
              </a:rPr>
              <a:t>背景：</a:t>
            </a:r>
            <a:r>
              <a:rPr lang="en-US" altLang="zh-CN" sz="100" dirty="0">
                <a:solidFill>
                  <a:schemeClr val="bg1"/>
                </a:solidFill>
              </a:rPr>
              <a:t>www.1ppt.com/beijing/                   PPT</a:t>
            </a:r>
            <a:r>
              <a:rPr lang="zh-CN" altLang="en-US" sz="100" dirty="0">
                <a:solidFill>
                  <a:schemeClr val="bg1"/>
                </a:solidFill>
              </a:rPr>
              <a:t>图表：</a:t>
            </a:r>
            <a:r>
              <a:rPr lang="en-US" altLang="zh-CN" sz="100" dirty="0">
                <a:solidFill>
                  <a:schemeClr val="bg1"/>
                </a:solidFill>
              </a:rPr>
              <a:t>www.1ppt.com/tubiao/      </a:t>
            </a:r>
            <a:endParaRPr lang="en-US" altLang="zh-CN" sz="100" dirty="0">
              <a:solidFill>
                <a:schemeClr val="bg1"/>
              </a:solidFill>
            </a:endParaRPr>
          </a:p>
          <a:p>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endParaRPr lang="en-US" altLang="zh-CN" sz="100" dirty="0">
              <a:solidFill>
                <a:schemeClr val="bg1"/>
              </a:solidFill>
            </a:endParaRPr>
          </a:p>
          <a:p>
            <a:r>
              <a:rPr lang="zh-CN" altLang="en-US" sz="100" dirty="0">
                <a:solidFill>
                  <a:schemeClr val="bg1"/>
                </a:solidFill>
              </a:rPr>
              <a:t>资料下载：</a:t>
            </a:r>
            <a:r>
              <a:rPr lang="en-US" altLang="zh-CN" sz="100" dirty="0">
                <a:solidFill>
                  <a:schemeClr val="bg1"/>
                </a:solidFill>
              </a:rPr>
              <a:t>www.1ppt.com/ziliao/                   </a:t>
            </a:r>
            <a:r>
              <a:rPr lang="zh-CN" altLang="en-US" sz="100" dirty="0">
                <a:solidFill>
                  <a:schemeClr val="bg1"/>
                </a:solidFill>
              </a:rPr>
              <a:t>范文下载：</a:t>
            </a:r>
            <a:r>
              <a:rPr lang="en-US" altLang="zh-CN" sz="100" dirty="0">
                <a:solidFill>
                  <a:schemeClr val="bg1"/>
                </a:solidFill>
              </a:rPr>
              <a:t>www.1ppt.com/fanwen/             </a:t>
            </a:r>
            <a:endParaRPr lang="en-US" altLang="zh-CN" sz="100" dirty="0">
              <a:solidFill>
                <a:schemeClr val="bg1"/>
              </a:solidFill>
            </a:endParaRPr>
          </a:p>
          <a:p>
            <a:r>
              <a:rPr lang="zh-CN" altLang="en-US" sz="100" dirty="0">
                <a:solidFill>
                  <a:schemeClr val="bg1"/>
                </a:solidFill>
              </a:rPr>
              <a:t>试卷下载：</a:t>
            </a:r>
            <a:r>
              <a:rPr lang="en-US" altLang="zh-CN" sz="100" dirty="0">
                <a:solidFill>
                  <a:schemeClr val="bg1"/>
                </a:solidFill>
              </a:rPr>
              <a:t>www.1ppt.com/shiti/                     </a:t>
            </a:r>
            <a:r>
              <a:rPr lang="zh-CN" altLang="en-US" sz="100" dirty="0">
                <a:solidFill>
                  <a:schemeClr val="bg1"/>
                </a:solidFill>
              </a:rPr>
              <a:t>教案下载：</a:t>
            </a:r>
            <a:r>
              <a:rPr lang="en-US" altLang="zh-CN" sz="100" dirty="0">
                <a:solidFill>
                  <a:schemeClr val="bg1"/>
                </a:solidFill>
              </a:rPr>
              <a:t>www.1ppt.com/jiaoan/               </a:t>
            </a:r>
            <a:endParaRPr lang="en-US" altLang="zh-CN" sz="100" dirty="0">
              <a:solidFill>
                <a:schemeClr val="bg1"/>
              </a:solidFill>
            </a:endParaRPr>
          </a:p>
          <a:p>
            <a:r>
              <a:rPr lang="en-US" altLang="zh-CN" sz="100" dirty="0">
                <a:solidFill>
                  <a:schemeClr val="bg1"/>
                </a:solidFill>
              </a:rPr>
              <a:t>PPT</a:t>
            </a:r>
            <a:r>
              <a:rPr lang="zh-CN" altLang="en-US" sz="100" dirty="0">
                <a:solidFill>
                  <a:schemeClr val="bg1"/>
                </a:solidFill>
              </a:rPr>
              <a:t>论坛：</a:t>
            </a:r>
            <a:r>
              <a:rPr lang="en-US" altLang="zh-CN" sz="100" dirty="0">
                <a:solidFill>
                  <a:schemeClr val="bg1"/>
                </a:solidFill>
              </a:rPr>
              <a:t>www.1ppt.cn                                     PPT</a:t>
            </a:r>
            <a:r>
              <a:rPr lang="zh-CN" altLang="en-US" sz="100" dirty="0">
                <a:solidFill>
                  <a:schemeClr val="bg1"/>
                </a:solidFill>
              </a:rPr>
              <a:t>课件：</a:t>
            </a:r>
            <a:r>
              <a:rPr lang="en-US" altLang="zh-CN" sz="100" dirty="0">
                <a:solidFill>
                  <a:schemeClr val="bg1"/>
                </a:solidFill>
              </a:rPr>
              <a:t>www.1ppt.com/kejian/ </a:t>
            </a:r>
            <a:endParaRPr lang="en-US" altLang="zh-CN" sz="100" dirty="0">
              <a:solidFill>
                <a:schemeClr val="bg1"/>
              </a:solidFill>
            </a:endParaRPr>
          </a:p>
          <a:p>
            <a:r>
              <a:rPr lang="zh-CN" altLang="en-US" sz="100" dirty="0">
                <a:solidFill>
                  <a:schemeClr val="bg1"/>
                </a:solidFill>
              </a:rPr>
              <a:t>语文课件：</a:t>
            </a:r>
            <a:r>
              <a:rPr lang="en-US" altLang="zh-CN" sz="100" dirty="0">
                <a:solidFill>
                  <a:schemeClr val="bg1"/>
                </a:solidFill>
              </a:rPr>
              <a:t>www.1ppt.com/kejian/yuwen/    </a:t>
            </a:r>
            <a:r>
              <a:rPr lang="zh-CN" altLang="en-US" sz="100" dirty="0">
                <a:solidFill>
                  <a:schemeClr val="bg1"/>
                </a:solidFill>
              </a:rPr>
              <a:t>数学课件：</a:t>
            </a:r>
            <a:r>
              <a:rPr lang="en-US" altLang="zh-CN" sz="100" dirty="0">
                <a:solidFill>
                  <a:schemeClr val="bg1"/>
                </a:solidFill>
              </a:rPr>
              <a:t>www.1ppt.com/kejian/shuxue/ </a:t>
            </a:r>
            <a:endParaRPr lang="en-US" altLang="zh-CN" sz="100" dirty="0">
              <a:solidFill>
                <a:schemeClr val="bg1"/>
              </a:solidFill>
            </a:endParaRPr>
          </a:p>
          <a:p>
            <a:r>
              <a:rPr lang="zh-CN" altLang="en-US" sz="100" dirty="0">
                <a:solidFill>
                  <a:schemeClr val="bg1"/>
                </a:solidFill>
              </a:rPr>
              <a:t>英语课件：</a:t>
            </a:r>
            <a:r>
              <a:rPr lang="en-US" altLang="zh-CN" sz="100" dirty="0">
                <a:solidFill>
                  <a:schemeClr val="bg1"/>
                </a:solidFill>
              </a:rPr>
              <a:t>www.1ppt.com/kejian/yingyu/    </a:t>
            </a:r>
            <a:r>
              <a:rPr lang="zh-CN" altLang="en-US" sz="100" dirty="0">
                <a:solidFill>
                  <a:schemeClr val="bg1"/>
                </a:solidFill>
              </a:rPr>
              <a:t>美术课件：</a:t>
            </a:r>
            <a:r>
              <a:rPr lang="en-US" altLang="zh-CN" sz="100" dirty="0">
                <a:solidFill>
                  <a:schemeClr val="bg1"/>
                </a:solidFill>
              </a:rPr>
              <a:t>www.1ppt.com/kejian/meishu/ </a:t>
            </a:r>
            <a:endParaRPr lang="en-US" altLang="zh-CN" sz="100" dirty="0">
              <a:solidFill>
                <a:schemeClr val="bg1"/>
              </a:solidFill>
            </a:endParaRPr>
          </a:p>
          <a:p>
            <a:r>
              <a:rPr lang="zh-CN" altLang="en-US" sz="100" dirty="0">
                <a:solidFill>
                  <a:schemeClr val="bg1"/>
                </a:solidFill>
              </a:rPr>
              <a:t>科学课件：</a:t>
            </a:r>
            <a:r>
              <a:rPr lang="en-US" altLang="zh-CN" sz="100" dirty="0">
                <a:solidFill>
                  <a:schemeClr val="bg1"/>
                </a:solidFill>
              </a:rPr>
              <a:t>www.1ppt.com/kejian/kexue/     </a:t>
            </a:r>
            <a:r>
              <a:rPr lang="zh-CN" altLang="en-US" sz="100" dirty="0">
                <a:solidFill>
                  <a:schemeClr val="bg1"/>
                </a:solidFill>
              </a:rPr>
              <a:t>物理课件：</a:t>
            </a:r>
            <a:r>
              <a:rPr lang="en-US" altLang="zh-CN" sz="100" dirty="0">
                <a:solidFill>
                  <a:schemeClr val="bg1"/>
                </a:solidFill>
              </a:rPr>
              <a:t>www.1ppt.com/kejian/wuli/ </a:t>
            </a:r>
            <a:endParaRPr lang="en-US" altLang="zh-CN" sz="100" dirty="0">
              <a:solidFill>
                <a:schemeClr val="bg1"/>
              </a:solidFill>
            </a:endParaRPr>
          </a:p>
          <a:p>
            <a:r>
              <a:rPr lang="zh-CN" altLang="en-US" sz="100" dirty="0">
                <a:solidFill>
                  <a:schemeClr val="bg1"/>
                </a:solidFill>
              </a:rPr>
              <a:t>化学课件：</a:t>
            </a:r>
            <a:r>
              <a:rPr lang="en-US" altLang="zh-CN" sz="100" dirty="0">
                <a:solidFill>
                  <a:schemeClr val="bg1"/>
                </a:solidFill>
              </a:rPr>
              <a:t>www.1ppt.com/kejian/huaxue/  </a:t>
            </a:r>
            <a:r>
              <a:rPr lang="zh-CN" altLang="en-US" sz="100" dirty="0">
                <a:solidFill>
                  <a:schemeClr val="bg1"/>
                </a:solidFill>
              </a:rPr>
              <a:t>生物课件：</a:t>
            </a:r>
            <a:r>
              <a:rPr lang="en-US" altLang="zh-CN" sz="100" dirty="0">
                <a:solidFill>
                  <a:schemeClr val="bg1"/>
                </a:solidFill>
              </a:rPr>
              <a:t>www.1ppt.com/kejian/shengwu/ </a:t>
            </a:r>
            <a:endParaRPr lang="en-US" altLang="zh-CN" sz="100" dirty="0">
              <a:solidFill>
                <a:schemeClr val="bg1"/>
              </a:solidFill>
            </a:endParaRPr>
          </a:p>
          <a:p>
            <a:r>
              <a:rPr lang="zh-CN" altLang="en-US" sz="100" dirty="0">
                <a:solidFill>
                  <a:schemeClr val="bg1"/>
                </a:solidFill>
              </a:rPr>
              <a:t>地理课件：</a:t>
            </a:r>
            <a:r>
              <a:rPr lang="en-US" altLang="zh-CN" sz="100" dirty="0">
                <a:solidFill>
                  <a:schemeClr val="bg1"/>
                </a:solidFill>
              </a:rPr>
              <a:t>www.1ppt.com/kejian/dili/          </a:t>
            </a:r>
            <a:r>
              <a:rPr lang="zh-CN" altLang="en-US" sz="100" dirty="0">
                <a:solidFill>
                  <a:schemeClr val="bg1"/>
                </a:solidFill>
              </a:rPr>
              <a:t>历史课件：</a:t>
            </a:r>
            <a:r>
              <a:rPr lang="en-US" altLang="zh-CN" sz="100" dirty="0">
                <a:solidFill>
                  <a:schemeClr val="bg1"/>
                </a:solidFill>
              </a:rPr>
              <a:t>www.1ppt.com/kejian/lishi/        </a:t>
            </a:r>
            <a:endParaRPr lang="en-US" altLang="zh-CN" sz="100" dirty="0">
              <a:solidFill>
                <a:schemeClr val="bg1"/>
              </a:solidFill>
            </a:endParaRPr>
          </a:p>
        </p:txBody>
      </p:sp>
      <p:sp>
        <p:nvSpPr>
          <p:cNvPr id="5" name="矩形 4"/>
          <p:cNvSpPr/>
          <p:nvPr/>
        </p:nvSpPr>
        <p:spPr>
          <a:xfrm>
            <a:off x="412490" y="524010"/>
            <a:ext cx="2595582" cy="461665"/>
          </a:xfrm>
          <a:prstGeom prst="rect">
            <a:avLst/>
          </a:prstGeom>
        </p:spPr>
        <p:txBody>
          <a:bodyPr wrap="none">
            <a:spAutoFit/>
          </a:bodyPr>
          <a:lstStyle/>
          <a:p>
            <a:r>
              <a:rPr lang="en-US" altLang="zh-CN" sz="2400" dirty="0" err="1">
                <a:solidFill>
                  <a:srgbClr val="1F9E23"/>
                </a:solidFill>
                <a:latin typeface="Century Gothic" panose="020B0502020202020204" pitchFamily="34" charset="0"/>
                <a:cs typeface="Arial" panose="020B0604020202020204" pitchFamily="34" charset="0"/>
              </a:rPr>
              <a:t>MySql</a:t>
            </a:r>
            <a:r>
              <a:rPr lang="zh-CN" altLang="en-US" sz="2400" dirty="0">
                <a:solidFill>
                  <a:srgbClr val="1F9E23"/>
                </a:solidFill>
                <a:latin typeface="Century Gothic" panose="020B0502020202020204" pitchFamily="34" charset="0"/>
                <a:cs typeface="Arial" panose="020B0604020202020204" pitchFamily="34" charset="0"/>
              </a:rPr>
              <a:t>数据库优化</a:t>
            </a:r>
            <a:endParaRPr lang="en-US" altLang="zh-CN"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5444"/>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01</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 name="组合 1"/>
          <p:cNvGrpSpPr/>
          <p:nvPr/>
        </p:nvGrpSpPr>
        <p:grpSpPr>
          <a:xfrm>
            <a:off x="503238" y="1917392"/>
            <a:ext cx="2700610" cy="654358"/>
            <a:chOff x="844181" y="1917392"/>
            <a:chExt cx="2002889" cy="510342"/>
          </a:xfrm>
        </p:grpSpPr>
        <p:sp>
          <p:nvSpPr>
            <p:cNvPr id="70" name="矩形 69"/>
            <p:cNvSpPr/>
            <p:nvPr/>
          </p:nvSpPr>
          <p:spPr>
            <a:xfrm>
              <a:off x="844181" y="1917392"/>
              <a:ext cx="1804535" cy="510342"/>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1020929" y="2003286"/>
              <a:ext cx="1826141" cy="338554"/>
            </a:xfrm>
            <a:prstGeom prst="rect">
              <a:avLst/>
            </a:prstGeom>
          </p:spPr>
          <p:txBody>
            <a:bodyPr wrap="none">
              <a:spAutoFit/>
            </a:bodyPr>
            <a:lstStyle/>
            <a:p>
              <a:r>
                <a:rPr lang="zh-CN" altLang="en-US" sz="1600" dirty="0">
                  <a:solidFill>
                    <a:schemeClr val="bg1"/>
                  </a:solidFill>
                  <a:latin typeface="Century Gothic" panose="020B0502020202020204" pitchFamily="34" charset="0"/>
                  <a:cs typeface="Arial" panose="020B0604020202020204" pitchFamily="34" charset="0"/>
                </a:rPr>
                <a:t>什么是数据库优化</a:t>
              </a:r>
              <a:endParaRPr lang="en-US" altLang="zh-CN" sz="1600" dirty="0">
                <a:solidFill>
                  <a:schemeClr val="bg1"/>
                </a:solidFill>
                <a:latin typeface="Century Gothic" panose="020B0502020202020204" pitchFamily="34" charset="0"/>
                <a:cs typeface="Arial" panose="020B0604020202020204" pitchFamily="34" charset="0"/>
              </a:endParaRPr>
            </a:p>
          </p:txBody>
        </p:sp>
      </p:grpSp>
      <p:sp>
        <p:nvSpPr>
          <p:cNvPr id="73" name="矩形 72"/>
          <p:cNvSpPr/>
          <p:nvPr/>
        </p:nvSpPr>
        <p:spPr>
          <a:xfrm>
            <a:off x="412491" y="2607754"/>
            <a:ext cx="8223510" cy="723853"/>
          </a:xfrm>
          <a:prstGeom prst="rect">
            <a:avLst/>
          </a:prstGeom>
        </p:spPr>
        <p:txBody>
          <a:bodyPr wrap="square">
            <a:spAutoFit/>
          </a:bodyPr>
          <a:lstStyle/>
          <a:p>
            <a:pPr>
              <a:lnSpc>
                <a:spcPct val="114000"/>
              </a:lnSpc>
            </a:pP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    优化</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MySQL</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数据库是数据库管理员和数据库开发人员的必备技能。优化</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MySQL,</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一方面是找出系统的瓶颈</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提高</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MySQL</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数据库整体的性能</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另一方面是合理设计结构和调整参数</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以提高用户操作响应速度。同事还要尽可能节省系统资源</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以便系统可以提供更大负荷的服务。</a:t>
            </a:r>
            <a:endParaRPr lang="en-US" altLang="zh-CN" sz="1200" dirty="0">
              <a:solidFill>
                <a:schemeClr val="tx1">
                  <a:lumMod val="65000"/>
                  <a:lumOff val="35000"/>
                </a:schemeClr>
              </a:solidFill>
              <a:latin typeface="Century Gothic" panose="020B0502020202020204" pitchFamily="34" charset="0"/>
              <a:cs typeface="Arial" panose="020B0604020202020204" pitchFamily="34" charset="0"/>
            </a:endParaRPr>
          </a:p>
        </p:txBody>
      </p:sp>
      <p:sp>
        <p:nvSpPr>
          <p:cNvPr id="76" name="矩形 75"/>
          <p:cNvSpPr/>
          <p:nvPr/>
        </p:nvSpPr>
        <p:spPr>
          <a:xfrm>
            <a:off x="412491" y="3496699"/>
            <a:ext cx="8223510" cy="723853"/>
          </a:xfrm>
          <a:prstGeom prst="rect">
            <a:avLst/>
          </a:prstGeom>
        </p:spPr>
        <p:txBody>
          <a:bodyPr wrap="square">
            <a:spAutoFit/>
          </a:bodyPr>
          <a:lstStyle/>
          <a:p>
            <a:pPr>
              <a:lnSpc>
                <a:spcPct val="114000"/>
              </a:lnSpc>
            </a:pP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MySQL</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数据库优化是多方面的</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原则是减少系统的瓶颈</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减少资源的占用</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提高系统的反应速度。例如</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通过优化文件系统</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提高磁盘</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I/O</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的读写速度</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通过优化操作系统调度策略</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提高</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MySQL</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的高负荷情况下的负载能力</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通过优化表结构、索引、查询语句等</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a:t>
            </a:r>
            <a:r>
              <a:rPr lang="zh-CN" altLang="en-US" sz="1200">
                <a:solidFill>
                  <a:schemeClr val="tx1">
                    <a:lumMod val="65000"/>
                    <a:lumOff val="35000"/>
                  </a:schemeClr>
                </a:solidFill>
                <a:latin typeface="Century Gothic" panose="020B0502020202020204" pitchFamily="34" charset="0"/>
                <a:cs typeface="Arial" panose="020B0604020202020204" pitchFamily="34" charset="0"/>
              </a:rPr>
              <a:t>使查询响应更快。</a:t>
            </a:r>
            <a:endParaRPr lang="en-US" altLang="zh-CN" sz="1200" dirty="0">
              <a:solidFill>
                <a:schemeClr val="tx1">
                  <a:lumMod val="65000"/>
                  <a:lumOff val="35000"/>
                </a:schemeClr>
              </a:solidFill>
              <a:latin typeface="Century Gothic" panose="020B0502020202020204" pitchFamily="34" charset="0"/>
              <a:cs typeface="Arial" panose="020B0604020202020204" pitchFamily="34" charset="0"/>
            </a:endParaRPr>
          </a:p>
        </p:txBody>
      </p:sp>
      <p:grpSp>
        <p:nvGrpSpPr>
          <p:cNvPr id="15" name="组合 14"/>
          <p:cNvGrpSpPr/>
          <p:nvPr/>
        </p:nvGrpSpPr>
        <p:grpSpPr>
          <a:xfrm>
            <a:off x="7957229" y="1572663"/>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12" presetClass="entr" presetSubtype="1" fill="hold" grpId="0" nodeType="withEffect">
                                  <p:stCondLst>
                                    <p:cond delay="1000"/>
                                  </p:stCondLst>
                                  <p:childTnLst>
                                    <p:set>
                                      <p:cBhvr>
                                        <p:cTn id="11" dur="1" fill="hold">
                                          <p:stCondLst>
                                            <p:cond delay="0"/>
                                          </p:stCondLst>
                                        </p:cTn>
                                        <p:tgtEl>
                                          <p:spTgt spid="73"/>
                                        </p:tgtEl>
                                        <p:attrNameLst>
                                          <p:attrName>style.visibility</p:attrName>
                                        </p:attrNameLst>
                                      </p:cBhvr>
                                      <p:to>
                                        <p:strVal val="visible"/>
                                      </p:to>
                                    </p:set>
                                    <p:anim calcmode="lin" valueType="num">
                                      <p:cBhvr additive="base">
                                        <p:cTn id="12" dur="500"/>
                                        <p:tgtEl>
                                          <p:spTgt spid="73"/>
                                        </p:tgtEl>
                                        <p:attrNameLst>
                                          <p:attrName>ppt_y</p:attrName>
                                        </p:attrNameLst>
                                      </p:cBhvr>
                                      <p:tavLst>
                                        <p:tav tm="0">
                                          <p:val>
                                            <p:strVal val="#ppt_y-#ppt_h*1.125000"/>
                                          </p:val>
                                        </p:tav>
                                        <p:tav tm="100000">
                                          <p:val>
                                            <p:strVal val="#ppt_y"/>
                                          </p:val>
                                        </p:tav>
                                      </p:tavLst>
                                    </p:anim>
                                    <p:animEffect transition="in" filter="wipe(down)">
                                      <p:cBhvr>
                                        <p:cTn id="13" dur="500"/>
                                        <p:tgtEl>
                                          <p:spTgt spid="73"/>
                                        </p:tgtEl>
                                      </p:cBhvr>
                                    </p:animEffect>
                                  </p:childTnLst>
                                </p:cTn>
                              </p:par>
                              <p:par>
                                <p:cTn id="14" presetID="12" presetClass="entr" presetSubtype="1" fill="hold" grpId="0" nodeType="withEffect">
                                  <p:stCondLst>
                                    <p:cond delay="1500"/>
                                  </p:stCondLst>
                                  <p:childTnLst>
                                    <p:set>
                                      <p:cBhvr>
                                        <p:cTn id="15" dur="1" fill="hold">
                                          <p:stCondLst>
                                            <p:cond delay="0"/>
                                          </p:stCondLst>
                                        </p:cTn>
                                        <p:tgtEl>
                                          <p:spTgt spid="76"/>
                                        </p:tgtEl>
                                        <p:attrNameLst>
                                          <p:attrName>style.visibility</p:attrName>
                                        </p:attrNameLst>
                                      </p:cBhvr>
                                      <p:to>
                                        <p:strVal val="visible"/>
                                      </p:to>
                                    </p:set>
                                    <p:anim calcmode="lin" valueType="num">
                                      <p:cBhvr additive="base">
                                        <p:cTn id="16" dur="500"/>
                                        <p:tgtEl>
                                          <p:spTgt spid="76"/>
                                        </p:tgtEl>
                                        <p:attrNameLst>
                                          <p:attrName>ppt_y</p:attrName>
                                        </p:attrNameLst>
                                      </p:cBhvr>
                                      <p:tavLst>
                                        <p:tav tm="0">
                                          <p:val>
                                            <p:strVal val="#ppt_y-#ppt_h*1.125000"/>
                                          </p:val>
                                        </p:tav>
                                        <p:tav tm="100000">
                                          <p:val>
                                            <p:strVal val="#ppt_y"/>
                                          </p:val>
                                        </p:tav>
                                      </p:tavLst>
                                    </p:anim>
                                    <p:animEffect transition="in" filter="wipe(down)">
                                      <p:cBhvr>
                                        <p:cTn id="17" dur="500"/>
                                        <p:tgtEl>
                                          <p:spTgt spid="76"/>
                                        </p:tgtEl>
                                      </p:cBhvr>
                                    </p:animEffect>
                                  </p:childTnLst>
                                </p:cTn>
                              </p:par>
                              <p:par>
                                <p:cTn id="18" presetID="42" presetClass="entr" presetSubtype="0" fill="hold" nodeType="withEffect">
                                  <p:stCondLst>
                                    <p:cond delay="200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anim calcmode="lin" valueType="num">
                                      <p:cBhvr>
                                        <p:cTn id="21" dur="500" fill="hold"/>
                                        <p:tgtEl>
                                          <p:spTgt spid="15"/>
                                        </p:tgtEl>
                                        <p:attrNameLst>
                                          <p:attrName>ppt_x</p:attrName>
                                        </p:attrNameLst>
                                      </p:cBhvr>
                                      <p:tavLst>
                                        <p:tav tm="0">
                                          <p:val>
                                            <p:strVal val="#ppt_x"/>
                                          </p:val>
                                        </p:tav>
                                        <p:tav tm="100000">
                                          <p:val>
                                            <p:strVal val="#ppt_x"/>
                                          </p:val>
                                        </p:tav>
                                      </p:tavLst>
                                    </p:anim>
                                    <p:anim calcmode="lin" valueType="num">
                                      <p:cBhvr>
                                        <p:cTn id="22"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90" y="524010"/>
            <a:ext cx="353568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两种常用数据库引擎对比</a:t>
            </a:r>
            <a:endParaRPr lang="zh-CN" altLang="en-US" sz="2400" dirty="0">
              <a:solidFill>
                <a:srgbClr val="1F9E23"/>
              </a:solidFill>
              <a:latin typeface="Century Gothic" panose="020B0502020202020204" pitchFamily="34" charset="0"/>
              <a:cs typeface="Arial" panose="020B0604020202020204" pitchFamily="34" charset="0"/>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07</a:t>
              </a:r>
              <a:endParaRPr lang="zh-CN" altLang="en-US" sz="800" dirty="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12491" y="1503063"/>
            <a:ext cx="8223510" cy="2903220"/>
          </a:xfrm>
          <a:prstGeom prst="rect">
            <a:avLst/>
          </a:prstGeom>
        </p:spPr>
        <p:txBody>
          <a:bodyPr wrap="square">
            <a:spAutoFit/>
          </a:bodyPr>
          <a:lstStyle/>
          <a:p>
            <a:pPr marL="171450" indent="-171450" algn="just">
              <a:lnSpc>
                <a:spcPct val="114000"/>
              </a:lnSpc>
              <a:buFont typeface="Arial" panose="020B0604020202020204" pitchFamily="34" charset="0"/>
              <a:buChar char="•"/>
            </a:pPr>
            <a:r>
              <a:rPr>
                <a:solidFill>
                  <a:schemeClr val="tx1">
                    <a:lumMod val="65000"/>
                    <a:lumOff val="35000"/>
                  </a:schemeClr>
                </a:solidFill>
                <a:latin typeface="Century Gothic" panose="020B0502020202020204" pitchFamily="34" charset="0"/>
                <a:cs typeface="Arial" panose="020B0604020202020204" pitchFamily="34" charset="0"/>
              </a:rPr>
              <a:t>MyISAM是非事务安全型的，而InnoDB是事务安全型的。</a:t>
            </a:r>
            <a:endParaRPr>
              <a:solidFill>
                <a:schemeClr val="tx1">
                  <a:lumMod val="65000"/>
                  <a:lumOff val="35000"/>
                </a:schemeClr>
              </a:solidFill>
              <a:latin typeface="Century Gothic" panose="020B0502020202020204" pitchFamily="34" charset="0"/>
              <a:cs typeface="Arial" panose="020B0604020202020204" pitchFamily="34" charset="0"/>
            </a:endParaRPr>
          </a:p>
          <a:p>
            <a:pPr marL="171450" indent="-171450" algn="just">
              <a:lnSpc>
                <a:spcPct val="114000"/>
              </a:lnSpc>
              <a:buFont typeface="Arial" panose="020B0604020202020204" pitchFamily="34" charset="0"/>
              <a:buChar char="•"/>
            </a:pPr>
            <a:r>
              <a:rPr>
                <a:solidFill>
                  <a:schemeClr val="tx1">
                    <a:lumMod val="65000"/>
                    <a:lumOff val="35000"/>
                  </a:schemeClr>
                </a:solidFill>
                <a:latin typeface="Century Gothic" panose="020B0502020202020204" pitchFamily="34" charset="0"/>
                <a:cs typeface="Arial" panose="020B0604020202020204" pitchFamily="34" charset="0"/>
              </a:rPr>
              <a:t>MyISAM锁的粒度是表级，而InnoDB支持行级锁定。</a:t>
            </a:r>
            <a:endParaRPr>
              <a:solidFill>
                <a:schemeClr val="tx1">
                  <a:lumMod val="65000"/>
                  <a:lumOff val="35000"/>
                </a:schemeClr>
              </a:solidFill>
              <a:latin typeface="Century Gothic" panose="020B0502020202020204" pitchFamily="34" charset="0"/>
              <a:cs typeface="Arial" panose="020B0604020202020204" pitchFamily="34" charset="0"/>
            </a:endParaRPr>
          </a:p>
          <a:p>
            <a:pPr marL="171450" indent="-171450" algn="just">
              <a:lnSpc>
                <a:spcPct val="114000"/>
              </a:lnSpc>
              <a:buFont typeface="Arial" panose="020B0604020202020204" pitchFamily="34" charset="0"/>
              <a:buChar char="•"/>
            </a:pPr>
            <a:r>
              <a:rPr>
                <a:solidFill>
                  <a:schemeClr val="tx1">
                    <a:lumMod val="65000"/>
                    <a:lumOff val="35000"/>
                  </a:schemeClr>
                </a:solidFill>
                <a:latin typeface="Century Gothic" panose="020B0502020202020204" pitchFamily="34" charset="0"/>
                <a:cs typeface="Arial" panose="020B0604020202020204" pitchFamily="34" charset="0"/>
              </a:rPr>
              <a:t>MyISAM支持全文类型索引，而InnoDB不支持全文索引。</a:t>
            </a:r>
            <a:endParaRPr>
              <a:solidFill>
                <a:schemeClr val="tx1">
                  <a:lumMod val="65000"/>
                  <a:lumOff val="35000"/>
                </a:schemeClr>
              </a:solidFill>
              <a:latin typeface="Century Gothic" panose="020B0502020202020204" pitchFamily="34" charset="0"/>
              <a:cs typeface="Arial" panose="020B0604020202020204" pitchFamily="34" charset="0"/>
            </a:endParaRPr>
          </a:p>
          <a:p>
            <a:pPr marL="171450" indent="-171450" algn="just">
              <a:lnSpc>
                <a:spcPct val="114000"/>
              </a:lnSpc>
              <a:buFont typeface="Arial" panose="020B0604020202020204" pitchFamily="34" charset="0"/>
              <a:buChar char="•"/>
            </a:pPr>
            <a:r>
              <a:rPr>
                <a:solidFill>
                  <a:schemeClr val="tx1">
                    <a:lumMod val="65000"/>
                    <a:lumOff val="35000"/>
                  </a:schemeClr>
                </a:solidFill>
                <a:latin typeface="Century Gothic" panose="020B0502020202020204" pitchFamily="34" charset="0"/>
                <a:cs typeface="Arial" panose="020B0604020202020204" pitchFamily="34" charset="0"/>
              </a:rPr>
              <a:t>MyISAM相对简单，所以在效率上要优于InnoDB，小型应用可以考虑使用MyISAM。</a:t>
            </a:r>
            <a:endParaRPr>
              <a:solidFill>
                <a:schemeClr val="tx1">
                  <a:lumMod val="65000"/>
                  <a:lumOff val="35000"/>
                </a:schemeClr>
              </a:solidFill>
              <a:latin typeface="Century Gothic" panose="020B0502020202020204" pitchFamily="34" charset="0"/>
              <a:cs typeface="Arial" panose="020B0604020202020204" pitchFamily="34" charset="0"/>
            </a:endParaRPr>
          </a:p>
          <a:p>
            <a:pPr marL="171450" indent="-171450" algn="just">
              <a:lnSpc>
                <a:spcPct val="114000"/>
              </a:lnSpc>
              <a:buFont typeface="Arial" panose="020B0604020202020204" pitchFamily="34" charset="0"/>
              <a:buChar char="•"/>
            </a:pPr>
            <a:r>
              <a:rPr>
                <a:solidFill>
                  <a:schemeClr val="tx1">
                    <a:lumMod val="65000"/>
                    <a:lumOff val="35000"/>
                  </a:schemeClr>
                </a:solidFill>
                <a:latin typeface="Century Gothic" panose="020B0502020202020204" pitchFamily="34" charset="0"/>
                <a:cs typeface="Arial" panose="020B0604020202020204" pitchFamily="34" charset="0"/>
              </a:rPr>
              <a:t>MyISAM表是保存成文件的形式，在跨平台的数据转移中使用MyISAM存储会省去不少的麻烦。</a:t>
            </a:r>
            <a:endParaRPr>
              <a:solidFill>
                <a:schemeClr val="tx1">
                  <a:lumMod val="65000"/>
                  <a:lumOff val="35000"/>
                </a:schemeClr>
              </a:solidFill>
              <a:latin typeface="Century Gothic" panose="020B0502020202020204" pitchFamily="34" charset="0"/>
              <a:cs typeface="Arial" panose="020B0604020202020204" pitchFamily="34" charset="0"/>
            </a:endParaRPr>
          </a:p>
          <a:p>
            <a:pPr marL="171450" indent="-171450" algn="just">
              <a:lnSpc>
                <a:spcPct val="114000"/>
              </a:lnSpc>
              <a:buFont typeface="Arial" panose="020B0604020202020204" pitchFamily="34" charset="0"/>
              <a:buChar char="•"/>
            </a:pPr>
            <a:r>
              <a:rPr>
                <a:solidFill>
                  <a:schemeClr val="tx1">
                    <a:lumMod val="65000"/>
                    <a:lumOff val="35000"/>
                  </a:schemeClr>
                </a:solidFill>
                <a:latin typeface="Century Gothic" panose="020B0502020202020204" pitchFamily="34" charset="0"/>
                <a:cs typeface="Arial" panose="020B0604020202020204" pitchFamily="34" charset="0"/>
              </a:rPr>
              <a:t>InnoDB表比MyISAM表更安全，可以在保证数据不会丢失的情况下，切换非事务表到事务表（alter table tablename type=innodb）。</a:t>
            </a:r>
            <a:endParaRPr>
              <a:solidFill>
                <a:schemeClr val="tx1">
                  <a:lumMod val="65000"/>
                  <a:lumOff val="35000"/>
                </a:schemeClr>
              </a:solidFill>
              <a:latin typeface="Century Gothic" panose="020B0502020202020204" pitchFamily="34" charset="0"/>
              <a:cs typeface="Arial" panose="020B0604020202020204" pitchFamily="34" charset="0"/>
            </a:endParaRPr>
          </a:p>
        </p:txBody>
      </p:sp>
      <p:grpSp>
        <p:nvGrpSpPr>
          <p:cNvPr id="2" name="组合 1"/>
          <p:cNvGrpSpPr/>
          <p:nvPr/>
        </p:nvGrpSpPr>
        <p:grpSpPr>
          <a:xfrm>
            <a:off x="488950" y="996950"/>
            <a:ext cx="4223385" cy="466725"/>
            <a:chOff x="844181" y="1917392"/>
            <a:chExt cx="914041" cy="510342"/>
          </a:xfrm>
        </p:grpSpPr>
        <p:sp>
          <p:nvSpPr>
            <p:cNvPr id="70" name="矩形 69"/>
            <p:cNvSpPr/>
            <p:nvPr/>
          </p:nvSpPr>
          <p:spPr>
            <a:xfrm>
              <a:off x="844181" y="1917392"/>
              <a:ext cx="759854" cy="510342"/>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矩形 71"/>
            <p:cNvSpPr/>
            <p:nvPr/>
          </p:nvSpPr>
          <p:spPr>
            <a:xfrm>
              <a:off x="952161" y="2019973"/>
              <a:ext cx="806061" cy="366613"/>
            </a:xfrm>
            <a:prstGeom prst="rect">
              <a:avLst/>
            </a:prstGeom>
          </p:spPr>
          <p:txBody>
            <a:bodyPr wrap="square">
              <a:spAutoFit/>
            </a:bodyPr>
            <a:p>
              <a:pPr algn="l"/>
              <a:r>
                <a:rPr sz="1600" dirty="0">
                  <a:solidFill>
                    <a:schemeClr val="bg1"/>
                  </a:solidFill>
                  <a:latin typeface="Century Gothic" panose="020B0502020202020204" pitchFamily="34" charset="0"/>
                  <a:cs typeface="Arial" panose="020B0604020202020204" pitchFamily="34" charset="0"/>
                </a:rPr>
                <a:t>MyISAM和InnoDB主要区别</a:t>
              </a:r>
              <a:endParaRPr sz="1600" dirty="0">
                <a:solidFill>
                  <a:schemeClr val="bg1"/>
                </a:solidFill>
                <a:latin typeface="Century Gothic" panose="020B0502020202020204" pitchFamily="34" charset="0"/>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50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par>
                                <p:cTn id="14" presetID="42" presetClass="entr" presetSubtype="0" fill="hold" nodeType="withEffect">
                                  <p:stCondLst>
                                    <p:cond delay="50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anim calcmode="lin" valueType="num">
                                      <p:cBhvr>
                                        <p:cTn id="17" dur="500" fill="hold"/>
                                        <p:tgtEl>
                                          <p:spTgt spid="2"/>
                                        </p:tgtEl>
                                        <p:attrNameLst>
                                          <p:attrName>ppt_x</p:attrName>
                                        </p:attrNameLst>
                                      </p:cBhvr>
                                      <p:tavLst>
                                        <p:tav tm="0">
                                          <p:val>
                                            <p:strVal val="#ppt_x"/>
                                          </p:val>
                                        </p:tav>
                                        <p:tav tm="100000">
                                          <p:val>
                                            <p:strVal val="#ppt_x"/>
                                          </p:val>
                                        </p:tav>
                                      </p:tavLst>
                                    </p:anim>
                                    <p:anim calcmode="lin" valueType="num">
                                      <p:cBhvr>
                                        <p:cTn id="18"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90" y="524010"/>
            <a:ext cx="353568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两种常用数据库引擎对比</a:t>
            </a:r>
            <a:endParaRPr lang="zh-CN" altLang="en-US" sz="2400" dirty="0">
              <a:solidFill>
                <a:srgbClr val="1F9E23"/>
              </a:solidFill>
              <a:latin typeface="Century Gothic" panose="020B0502020202020204" pitchFamily="34" charset="0"/>
              <a:cs typeface="Arial" panose="020B0604020202020204" pitchFamily="34" charset="0"/>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08</a:t>
              </a:r>
              <a:endParaRPr lang="zh-CN" altLang="en-US" sz="800" dirty="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88691" y="2373013"/>
            <a:ext cx="8223510" cy="1653540"/>
          </a:xfrm>
          <a:prstGeom prst="rect">
            <a:avLst/>
          </a:prstGeom>
        </p:spPr>
        <p:txBody>
          <a:bodyPr wrap="square">
            <a:spAutoFit/>
          </a:bodyPr>
          <a:lstStyle/>
          <a:p>
            <a:pPr marL="171450" indent="-171450" algn="just">
              <a:lnSpc>
                <a:spcPct val="114000"/>
              </a:lnSpc>
              <a:buFont typeface="Arial" panose="020B0604020202020204" pitchFamily="34" charset="0"/>
              <a:buChar char="•"/>
            </a:pPr>
            <a:r>
              <a:rPr>
                <a:solidFill>
                  <a:schemeClr val="tx1">
                    <a:lumMod val="65000"/>
                    <a:lumOff val="35000"/>
                  </a:schemeClr>
                </a:solidFill>
                <a:latin typeface="Century Gothic" panose="020B0502020202020204" pitchFamily="34" charset="0"/>
                <a:cs typeface="Arial" panose="020B0604020202020204" pitchFamily="34" charset="0"/>
              </a:rPr>
              <a:t>MyISAM管理非事务表。它提供高速存储和检索，以及全文搜索能力。如果应用中需要执行大量的SELECT查询，那么MyISAM是更好的选择。--select</a:t>
            </a:r>
            <a:endParaRPr>
              <a:solidFill>
                <a:schemeClr val="tx1">
                  <a:lumMod val="65000"/>
                  <a:lumOff val="35000"/>
                </a:schemeClr>
              </a:solidFill>
              <a:latin typeface="Century Gothic" panose="020B0502020202020204" pitchFamily="34" charset="0"/>
              <a:cs typeface="Arial" panose="020B0604020202020204" pitchFamily="34" charset="0"/>
            </a:endParaRPr>
          </a:p>
          <a:p>
            <a:pPr marL="171450" indent="-171450" algn="just">
              <a:lnSpc>
                <a:spcPct val="114000"/>
              </a:lnSpc>
              <a:buFont typeface="Arial" panose="020B0604020202020204" pitchFamily="34" charset="0"/>
              <a:buChar char="•"/>
            </a:pPr>
            <a:r>
              <a:rPr>
                <a:solidFill>
                  <a:schemeClr val="tx1">
                    <a:lumMod val="65000"/>
                    <a:lumOff val="35000"/>
                  </a:schemeClr>
                </a:solidFill>
                <a:latin typeface="Century Gothic" panose="020B0502020202020204" pitchFamily="34" charset="0"/>
                <a:cs typeface="Arial" panose="020B0604020202020204" pitchFamily="34" charset="0"/>
              </a:rPr>
              <a:t>InnoDB用于事务处理应用程序，具有众多特性，包括ACID事务支持。如果应用中需要执行大量的INSERT或UPDATE操作，则应该使用InnoDB，这样可以提高多用户并发操作的性能。--insert，update</a:t>
            </a:r>
            <a:endParaRPr>
              <a:solidFill>
                <a:schemeClr val="tx1">
                  <a:lumMod val="65000"/>
                  <a:lumOff val="35000"/>
                </a:schemeClr>
              </a:solidFill>
              <a:latin typeface="Century Gothic" panose="020B0502020202020204" pitchFamily="34" charset="0"/>
              <a:cs typeface="Arial" panose="020B0604020202020204" pitchFamily="34" charset="0"/>
            </a:endParaRPr>
          </a:p>
        </p:txBody>
      </p:sp>
      <p:grpSp>
        <p:nvGrpSpPr>
          <p:cNvPr id="2" name="组合 1"/>
          <p:cNvGrpSpPr/>
          <p:nvPr/>
        </p:nvGrpSpPr>
        <p:grpSpPr>
          <a:xfrm>
            <a:off x="488950" y="1251585"/>
            <a:ext cx="4223385" cy="466725"/>
            <a:chOff x="844181" y="1917392"/>
            <a:chExt cx="914041" cy="510342"/>
          </a:xfrm>
        </p:grpSpPr>
        <p:sp>
          <p:nvSpPr>
            <p:cNvPr id="70" name="矩形 69"/>
            <p:cNvSpPr/>
            <p:nvPr/>
          </p:nvSpPr>
          <p:spPr>
            <a:xfrm>
              <a:off x="844181" y="1917392"/>
              <a:ext cx="759854" cy="510342"/>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矩形 71"/>
            <p:cNvSpPr/>
            <p:nvPr/>
          </p:nvSpPr>
          <p:spPr>
            <a:xfrm>
              <a:off x="952161" y="2019973"/>
              <a:ext cx="806061" cy="366613"/>
            </a:xfrm>
            <a:prstGeom prst="rect">
              <a:avLst/>
            </a:prstGeom>
          </p:spPr>
          <p:txBody>
            <a:bodyPr wrap="square">
              <a:spAutoFit/>
            </a:bodyPr>
            <a:p>
              <a:pPr algn="l"/>
              <a:r>
                <a:rPr sz="1600" dirty="0">
                  <a:solidFill>
                    <a:schemeClr val="bg1"/>
                  </a:solidFill>
                  <a:latin typeface="Century Gothic" panose="020B0502020202020204" pitchFamily="34" charset="0"/>
                  <a:cs typeface="Arial" panose="020B0604020202020204" pitchFamily="34" charset="0"/>
                </a:rPr>
                <a:t>MyISAM和InnoDB应用场景</a:t>
              </a:r>
              <a:endParaRPr sz="1600" dirty="0">
                <a:solidFill>
                  <a:schemeClr val="bg1"/>
                </a:solidFill>
                <a:latin typeface="Century Gothic" panose="020B0502020202020204" pitchFamily="34" charset="0"/>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50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par>
                                <p:cTn id="14" presetID="42" presetClass="entr" presetSubtype="0" fill="hold" nodeType="withEffect">
                                  <p:stCondLst>
                                    <p:cond delay="50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anim calcmode="lin" valueType="num">
                                      <p:cBhvr>
                                        <p:cTn id="17" dur="500" fill="hold"/>
                                        <p:tgtEl>
                                          <p:spTgt spid="2"/>
                                        </p:tgtEl>
                                        <p:attrNameLst>
                                          <p:attrName>ppt_x</p:attrName>
                                        </p:attrNameLst>
                                      </p:cBhvr>
                                      <p:tavLst>
                                        <p:tav tm="0">
                                          <p:val>
                                            <p:strVal val="#ppt_x"/>
                                          </p:val>
                                        </p:tav>
                                        <p:tav tm="100000">
                                          <p:val>
                                            <p:strVal val="#ppt_x"/>
                                          </p:val>
                                        </p:tav>
                                      </p:tavLst>
                                    </p:anim>
                                    <p:anim calcmode="lin" valueType="num">
                                      <p:cBhvr>
                                        <p:cTn id="18"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90" y="524010"/>
            <a:ext cx="292608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数据库引擎常用命令</a:t>
            </a:r>
            <a:endParaRPr lang="zh-CN" altLang="en-US" sz="2400" dirty="0">
              <a:solidFill>
                <a:srgbClr val="1F9E23"/>
              </a:solidFill>
              <a:latin typeface="Century Gothic" panose="020B0502020202020204" pitchFamily="34" charset="0"/>
              <a:cs typeface="Arial" panose="020B0604020202020204" pitchFamily="34" charset="0"/>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5444"/>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09</a:t>
              </a:r>
              <a:endParaRPr lang="zh-CN" altLang="en-US" sz="800" dirty="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60116" y="916958"/>
            <a:ext cx="8223510" cy="4152900"/>
          </a:xfrm>
          <a:prstGeom prst="rect">
            <a:avLst/>
          </a:prstGeom>
        </p:spPr>
        <p:txBody>
          <a:bodyPr wrap="square">
            <a:spAutoFit/>
          </a:bodyPr>
          <a:lstStyle/>
          <a:p>
            <a:pPr indent="0" algn="just">
              <a:lnSpc>
                <a:spcPct val="114000"/>
              </a:lnSpc>
              <a:buFont typeface="Arial" panose="020B0604020202020204" pitchFamily="34" charset="0"/>
              <a:buNone/>
            </a:pPr>
            <a:r>
              <a:rPr lang="zh-CN">
                <a:solidFill>
                  <a:schemeClr val="tx1">
                    <a:lumMod val="65000"/>
                    <a:lumOff val="35000"/>
                  </a:schemeClr>
                </a:solidFill>
                <a:latin typeface="Century Gothic" panose="020B0502020202020204" pitchFamily="34" charset="0"/>
                <a:cs typeface="Arial" panose="020B0604020202020204" pitchFamily="34" charset="0"/>
              </a:rPr>
              <a:t>（</a:t>
            </a:r>
            <a:r>
              <a:rPr>
                <a:solidFill>
                  <a:schemeClr val="tx1">
                    <a:lumMod val="65000"/>
                    <a:lumOff val="35000"/>
                  </a:schemeClr>
                </a:solidFill>
                <a:latin typeface="Century Gothic" panose="020B0502020202020204" pitchFamily="34" charset="0"/>
                <a:cs typeface="Arial" panose="020B0604020202020204" pitchFamily="34" charset="0"/>
              </a:rPr>
              <a:t>1）查看表的存储类型（三种）：</a:t>
            </a:r>
            <a:endParaRPr>
              <a:solidFill>
                <a:schemeClr val="tx1">
                  <a:lumMod val="65000"/>
                  <a:lumOff val="35000"/>
                </a:schemeClr>
              </a:solidFill>
              <a:latin typeface="Century Gothic" panose="020B0502020202020204" pitchFamily="34" charset="0"/>
              <a:cs typeface="Arial" panose="020B0604020202020204" pitchFamily="34" charset="0"/>
            </a:endParaRPr>
          </a:p>
          <a:p>
            <a:pPr marL="171450" indent="-171450" algn="just">
              <a:lnSpc>
                <a:spcPct val="114000"/>
              </a:lnSpc>
              <a:buFont typeface="Arial" panose="020B0604020202020204" pitchFamily="34" charset="0"/>
              <a:buChar char="•"/>
            </a:pPr>
            <a:r>
              <a:rPr>
                <a:solidFill>
                  <a:schemeClr val="tx1">
                    <a:lumMod val="65000"/>
                    <a:lumOff val="35000"/>
                  </a:schemeClr>
                </a:solidFill>
                <a:latin typeface="Century Gothic" panose="020B0502020202020204" pitchFamily="34" charset="0"/>
                <a:cs typeface="Arial" panose="020B0604020202020204" pitchFamily="34" charset="0"/>
              </a:rPr>
              <a:t>show create table tablename</a:t>
            </a:r>
            <a:endParaRPr>
              <a:solidFill>
                <a:schemeClr val="tx1">
                  <a:lumMod val="65000"/>
                  <a:lumOff val="35000"/>
                </a:schemeClr>
              </a:solidFill>
              <a:latin typeface="Century Gothic" panose="020B0502020202020204" pitchFamily="34" charset="0"/>
              <a:cs typeface="Arial" panose="020B0604020202020204" pitchFamily="34" charset="0"/>
            </a:endParaRPr>
          </a:p>
          <a:p>
            <a:pPr marL="171450" indent="-171450" algn="just">
              <a:lnSpc>
                <a:spcPct val="114000"/>
              </a:lnSpc>
              <a:buFont typeface="Arial" panose="020B0604020202020204" pitchFamily="34" charset="0"/>
              <a:buChar char="•"/>
            </a:pPr>
            <a:r>
              <a:rPr>
                <a:solidFill>
                  <a:schemeClr val="tx1">
                    <a:lumMod val="65000"/>
                    <a:lumOff val="35000"/>
                  </a:schemeClr>
                </a:solidFill>
                <a:latin typeface="Century Gothic" panose="020B0502020202020204" pitchFamily="34" charset="0"/>
                <a:cs typeface="Arial" panose="020B0604020202020204" pitchFamily="34" charset="0"/>
              </a:rPr>
              <a:t>show table status from  dbname  where name=tablename</a:t>
            </a:r>
            <a:endParaRPr>
              <a:solidFill>
                <a:schemeClr val="tx1">
                  <a:lumMod val="65000"/>
                  <a:lumOff val="35000"/>
                </a:schemeClr>
              </a:solidFill>
              <a:latin typeface="Century Gothic" panose="020B0502020202020204" pitchFamily="34" charset="0"/>
              <a:cs typeface="Arial" panose="020B0604020202020204" pitchFamily="34" charset="0"/>
            </a:endParaRPr>
          </a:p>
          <a:p>
            <a:pPr marL="171450" indent="-171450" algn="just">
              <a:lnSpc>
                <a:spcPct val="114000"/>
              </a:lnSpc>
              <a:buFont typeface="Arial" panose="020B0604020202020204" pitchFamily="34" charset="0"/>
              <a:buChar char="•"/>
            </a:pPr>
            <a:r>
              <a:rPr>
                <a:solidFill>
                  <a:schemeClr val="tx1">
                    <a:lumMod val="65000"/>
                    <a:lumOff val="35000"/>
                  </a:schemeClr>
                </a:solidFill>
                <a:latin typeface="Century Gothic" panose="020B0502020202020204" pitchFamily="34" charset="0"/>
                <a:cs typeface="Arial" panose="020B0604020202020204" pitchFamily="34" charset="0"/>
              </a:rPr>
              <a:t>mysqlshow  -u user -p password --status dbname tablename</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（2）修改表的存储引擎：</a:t>
            </a:r>
            <a:endParaRPr>
              <a:solidFill>
                <a:schemeClr val="tx1">
                  <a:lumMod val="65000"/>
                  <a:lumOff val="35000"/>
                </a:schemeClr>
              </a:solidFill>
              <a:latin typeface="Century Gothic" panose="020B0502020202020204" pitchFamily="34" charset="0"/>
              <a:cs typeface="Arial" panose="020B0604020202020204" pitchFamily="34" charset="0"/>
            </a:endParaRPr>
          </a:p>
          <a:p>
            <a:pPr marL="171450" indent="-171450" algn="just">
              <a:lnSpc>
                <a:spcPct val="114000"/>
              </a:lnSpc>
              <a:buFont typeface="Arial" panose="020B0604020202020204" pitchFamily="34" charset="0"/>
              <a:buChar char="•"/>
            </a:pPr>
            <a:r>
              <a:rPr>
                <a:solidFill>
                  <a:schemeClr val="tx1">
                    <a:lumMod val="65000"/>
                    <a:lumOff val="35000"/>
                  </a:schemeClr>
                </a:solidFill>
                <a:latin typeface="Century Gothic" panose="020B0502020202020204" pitchFamily="34" charset="0"/>
                <a:cs typeface="Arial" panose="020B0604020202020204" pitchFamily="34" charset="0"/>
              </a:rPr>
              <a:t>alter table tablename type=InnoDB</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（3）启动mysql数据库的命令行中添加以下参数使新发布的表都默认使用事务：</a:t>
            </a:r>
            <a:endParaRPr>
              <a:solidFill>
                <a:schemeClr val="tx1">
                  <a:lumMod val="65000"/>
                  <a:lumOff val="35000"/>
                </a:schemeClr>
              </a:solidFill>
              <a:latin typeface="Century Gothic" panose="020B0502020202020204" pitchFamily="34" charset="0"/>
              <a:cs typeface="Arial" panose="020B0604020202020204" pitchFamily="34" charset="0"/>
            </a:endParaRPr>
          </a:p>
          <a:p>
            <a:pPr marL="171450" indent="-171450" algn="just">
              <a:lnSpc>
                <a:spcPct val="114000"/>
              </a:lnSpc>
              <a:buFont typeface="Arial" panose="020B0604020202020204" pitchFamily="34" charset="0"/>
              <a:buChar char="•"/>
            </a:pPr>
            <a:r>
              <a:rPr>
                <a:solidFill>
                  <a:schemeClr val="tx1">
                    <a:lumMod val="65000"/>
                    <a:lumOff val="35000"/>
                  </a:schemeClr>
                </a:solidFill>
                <a:latin typeface="Century Gothic" panose="020B0502020202020204" pitchFamily="34" charset="0"/>
                <a:cs typeface="Arial" panose="020B0604020202020204" pitchFamily="34" charset="0"/>
              </a:rPr>
              <a:t>--default-table-type=InnoDB</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（4）临时改变默认表类型：</a:t>
            </a:r>
            <a:endParaRPr>
              <a:solidFill>
                <a:schemeClr val="tx1">
                  <a:lumMod val="65000"/>
                  <a:lumOff val="35000"/>
                </a:schemeClr>
              </a:solidFill>
              <a:latin typeface="Century Gothic" panose="020B0502020202020204" pitchFamily="34" charset="0"/>
              <a:cs typeface="Arial" panose="020B0604020202020204" pitchFamily="34" charset="0"/>
            </a:endParaRPr>
          </a:p>
          <a:p>
            <a:pPr marL="171450" indent="-171450" algn="just">
              <a:lnSpc>
                <a:spcPct val="114000"/>
              </a:lnSpc>
              <a:buFont typeface="Arial" panose="020B0604020202020204" pitchFamily="34" charset="0"/>
              <a:buChar char="•"/>
            </a:pPr>
            <a:r>
              <a:rPr>
                <a:solidFill>
                  <a:schemeClr val="tx1">
                    <a:lumMod val="65000"/>
                    <a:lumOff val="35000"/>
                  </a:schemeClr>
                </a:solidFill>
                <a:latin typeface="Century Gothic" panose="020B0502020202020204" pitchFamily="34" charset="0"/>
                <a:cs typeface="Arial" panose="020B0604020202020204" pitchFamily="34" charset="0"/>
              </a:rPr>
              <a:t>set table_type=InnoDB</a:t>
            </a:r>
            <a:endParaRPr>
              <a:solidFill>
                <a:schemeClr val="tx1">
                  <a:lumMod val="65000"/>
                  <a:lumOff val="35000"/>
                </a:schemeClr>
              </a:solidFill>
              <a:latin typeface="Century Gothic" panose="020B0502020202020204" pitchFamily="34" charset="0"/>
              <a:cs typeface="Arial" panose="020B0604020202020204" pitchFamily="34" charset="0"/>
            </a:endParaRPr>
          </a:p>
          <a:p>
            <a:pPr marL="171450" indent="-171450" algn="just">
              <a:lnSpc>
                <a:spcPct val="114000"/>
              </a:lnSpc>
              <a:buFont typeface="Arial" panose="020B0604020202020204" pitchFamily="34" charset="0"/>
              <a:buChar char="•"/>
            </a:pPr>
            <a:r>
              <a:rPr>
                <a:solidFill>
                  <a:schemeClr val="tx1">
                    <a:lumMod val="65000"/>
                    <a:lumOff val="35000"/>
                  </a:schemeClr>
                </a:solidFill>
                <a:latin typeface="Century Gothic" panose="020B0502020202020204" pitchFamily="34" charset="0"/>
                <a:cs typeface="Arial" panose="020B0604020202020204" pitchFamily="34" charset="0"/>
              </a:rPr>
              <a:t>show variables like 'table_type'</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lang="zh-CN" altLang="en-US">
                <a:solidFill>
                  <a:schemeClr val="tx1">
                    <a:lumMod val="65000"/>
                    <a:lumOff val="35000"/>
                  </a:schemeClr>
                </a:solidFill>
                <a:latin typeface="Century Gothic" panose="020B0502020202020204" pitchFamily="34" charset="0"/>
                <a:cs typeface="Arial" panose="020B0604020202020204" pitchFamily="34" charset="0"/>
              </a:rPr>
              <a:t>（</a:t>
            </a:r>
            <a:r>
              <a:rPr lang="en-US" altLang="zh-CN">
                <a:solidFill>
                  <a:schemeClr val="tx1">
                    <a:lumMod val="65000"/>
                    <a:lumOff val="35000"/>
                  </a:schemeClr>
                </a:solidFill>
                <a:latin typeface="Century Gothic" panose="020B0502020202020204" pitchFamily="34" charset="0"/>
                <a:cs typeface="Arial" panose="020B0604020202020204" pitchFamily="34" charset="0"/>
              </a:rPr>
              <a:t>5</a:t>
            </a:r>
            <a:r>
              <a:rPr lang="zh-CN" altLang="en-US">
                <a:solidFill>
                  <a:schemeClr val="tx1">
                    <a:lumMod val="65000"/>
                    <a:lumOff val="35000"/>
                  </a:schemeClr>
                </a:solidFill>
                <a:latin typeface="Century Gothic" panose="020B0502020202020204" pitchFamily="34" charset="0"/>
                <a:cs typeface="Arial" panose="020B0604020202020204" pitchFamily="34" charset="0"/>
              </a:rPr>
              <a:t>）关闭mysql服务net stop mysql</a:t>
            </a:r>
            <a:endParaRPr lang="zh-CN" altLang="en-US">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lang="zh-CN" altLang="en-US">
                <a:solidFill>
                  <a:schemeClr val="tx1">
                    <a:lumMod val="65000"/>
                    <a:lumOff val="35000"/>
                  </a:schemeClr>
                </a:solidFill>
                <a:latin typeface="Century Gothic" panose="020B0502020202020204" pitchFamily="34" charset="0"/>
                <a:cs typeface="Arial" panose="020B0604020202020204" pitchFamily="34" charset="0"/>
              </a:rPr>
              <a:t>         启动mysql服务net start mysql</a:t>
            </a:r>
            <a:endParaRPr lang="zh-CN" altLang="en-US">
              <a:solidFill>
                <a:schemeClr val="tx1">
                  <a:lumMod val="65000"/>
                  <a:lumOff val="35000"/>
                </a:schemeClr>
              </a:solidFill>
              <a:latin typeface="Century Gothic" panose="020B0502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50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90" y="524010"/>
            <a:ext cx="292608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数据库引擎常用命令</a:t>
            </a:r>
            <a:endParaRPr lang="zh-CN" altLang="en-US" sz="2400" dirty="0">
              <a:solidFill>
                <a:srgbClr val="1F9E23"/>
              </a:solidFill>
              <a:latin typeface="Century Gothic" panose="020B0502020202020204" pitchFamily="34" charset="0"/>
              <a:cs typeface="Arial" panose="020B0604020202020204" pitchFamily="34" charset="0"/>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10</a:t>
              </a:r>
              <a:endParaRPr lang="zh-CN" altLang="en-US" sz="800" dirty="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12491" y="3822718"/>
            <a:ext cx="8223510" cy="1028700"/>
          </a:xfrm>
          <a:prstGeom prst="rect">
            <a:avLst/>
          </a:prstGeom>
        </p:spPr>
        <p:txBody>
          <a:bodyPr wrap="square">
            <a:spAutoFit/>
          </a:bodyPr>
          <a:lstStyle/>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查看引擎</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SHOW ENGINES;</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看到现在默认的引擎是InnoDB</a:t>
            </a:r>
            <a:endParaRPr>
              <a:solidFill>
                <a:schemeClr val="tx1">
                  <a:lumMod val="65000"/>
                  <a:lumOff val="35000"/>
                </a:schemeClr>
              </a:solidFill>
              <a:latin typeface="Century Gothic" panose="020B0502020202020204" pitchFamily="34" charset="0"/>
              <a:cs typeface="Arial" panose="020B0604020202020204" pitchFamily="34" charset="0"/>
            </a:endParaRPr>
          </a:p>
        </p:txBody>
      </p:sp>
      <p:pic>
        <p:nvPicPr>
          <p:cNvPr id="2" name="图片 2"/>
          <p:cNvPicPr>
            <a:picLocks noChangeAspect="1"/>
          </p:cNvPicPr>
          <p:nvPr/>
        </p:nvPicPr>
        <p:blipFill>
          <a:blip r:embed="rId1"/>
          <a:srcRect t="47412" r="807"/>
          <a:stretch>
            <a:fillRect/>
          </a:stretch>
        </p:blipFill>
        <p:spPr>
          <a:xfrm>
            <a:off x="755015" y="981075"/>
            <a:ext cx="7633970" cy="276415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50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90" y="524010"/>
            <a:ext cx="292608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数据库引擎常用命令</a:t>
            </a:r>
            <a:endParaRPr lang="zh-CN" altLang="en-US" sz="2400" dirty="0">
              <a:solidFill>
                <a:srgbClr val="1F9E23"/>
              </a:solidFill>
              <a:latin typeface="Century Gothic" panose="020B0502020202020204" pitchFamily="34" charset="0"/>
              <a:cs typeface="Arial" panose="020B0604020202020204" pitchFamily="34" charset="0"/>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11</a:t>
              </a:r>
              <a:endParaRPr lang="zh-CN" altLang="en-US" sz="800" dirty="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12491" y="3822718"/>
            <a:ext cx="8223510" cy="1341120"/>
          </a:xfrm>
          <a:prstGeom prst="rect">
            <a:avLst/>
          </a:prstGeom>
        </p:spPr>
        <p:txBody>
          <a:bodyPr wrap="square">
            <a:spAutoFit/>
          </a:bodyPr>
          <a:lstStyle/>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查看表所使用的引擎</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show table status from mydb2 where name='vote_record';</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一个表只能用一种引擎,同一个库中的不同表允许使用不同的引擎</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可以让数据库灵活的适应各种场景</a:t>
            </a:r>
            <a:endParaRPr>
              <a:solidFill>
                <a:schemeClr val="tx1">
                  <a:lumMod val="65000"/>
                  <a:lumOff val="35000"/>
                </a:schemeClr>
              </a:solidFill>
              <a:latin typeface="Century Gothic" panose="020B0502020202020204" pitchFamily="34" charset="0"/>
              <a:cs typeface="Arial" panose="020B0604020202020204" pitchFamily="34" charset="0"/>
            </a:endParaRPr>
          </a:p>
        </p:txBody>
      </p:sp>
      <p:pic>
        <p:nvPicPr>
          <p:cNvPr id="4" name="图片 1"/>
          <p:cNvPicPr>
            <a:picLocks noChangeAspect="1"/>
          </p:cNvPicPr>
          <p:nvPr/>
        </p:nvPicPr>
        <p:blipFill>
          <a:blip r:embed="rId1"/>
          <a:srcRect t="49945" r="-446"/>
          <a:stretch>
            <a:fillRect/>
          </a:stretch>
        </p:blipFill>
        <p:spPr>
          <a:xfrm>
            <a:off x="764540" y="981075"/>
            <a:ext cx="7519670" cy="255143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50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750" y="523875"/>
            <a:ext cx="4437380" cy="457200"/>
          </a:xfrm>
          <a:prstGeom prst="rect">
            <a:avLst/>
          </a:prstGeom>
        </p:spPr>
        <p:txBody>
          <a:bodyPr wrap="squar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InnoDB</a:t>
            </a:r>
            <a:r>
              <a:rPr lang="zh-CN" altLang="en-US" sz="2400" dirty="0">
                <a:solidFill>
                  <a:srgbClr val="1F9E23"/>
                </a:solidFill>
                <a:latin typeface="Century Gothic" panose="020B0502020202020204" pitchFamily="34" charset="0"/>
                <a:cs typeface="Arial" panose="020B0604020202020204" pitchFamily="34" charset="0"/>
                <a:sym typeface="+mn-ea"/>
              </a:rPr>
              <a:t>引擎</a:t>
            </a:r>
            <a:r>
              <a:rPr lang="zh-CN" altLang="en-US" sz="2400" dirty="0">
                <a:solidFill>
                  <a:srgbClr val="1F9E23"/>
                </a:solidFill>
                <a:latin typeface="Century Gothic" panose="020B0502020202020204" pitchFamily="34" charset="0"/>
                <a:cs typeface="Arial" panose="020B0604020202020204" pitchFamily="34" charset="0"/>
              </a:rPr>
              <a:t>插入1W条数据</a:t>
            </a:r>
            <a:endParaRPr lang="zh-CN" altLang="en-US" sz="2400" dirty="0">
              <a:solidFill>
                <a:srgbClr val="1F9E23"/>
              </a:solidFill>
              <a:latin typeface="Century Gothic" panose="020B0502020202020204" pitchFamily="34" charset="0"/>
              <a:cs typeface="Arial" panose="020B0604020202020204" pitchFamily="34" charset="0"/>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12</a:t>
              </a:r>
              <a:endParaRPr lang="zh-CN" altLang="en-US" sz="800" dirty="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12491" y="3822718"/>
            <a:ext cx="8223510" cy="1028700"/>
          </a:xfrm>
          <a:prstGeom prst="rect">
            <a:avLst/>
          </a:prstGeom>
        </p:spPr>
        <p:txBody>
          <a:bodyPr wrap="square">
            <a:spAutoFit/>
          </a:bodyPr>
          <a:lstStyle/>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修改引擎:</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alter table vote_record engine=MyISAM;</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endParaRPr>
              <a:solidFill>
                <a:schemeClr val="tx1">
                  <a:lumMod val="65000"/>
                  <a:lumOff val="35000"/>
                </a:schemeClr>
              </a:solidFill>
              <a:latin typeface="Century Gothic" panose="020B0502020202020204" pitchFamily="34" charset="0"/>
              <a:cs typeface="Arial" panose="020B0604020202020204" pitchFamily="34" charset="0"/>
            </a:endParaRPr>
          </a:p>
        </p:txBody>
      </p:sp>
      <p:pic>
        <p:nvPicPr>
          <p:cNvPr id="2" name="图片 3"/>
          <p:cNvPicPr>
            <a:picLocks noChangeAspect="1"/>
          </p:cNvPicPr>
          <p:nvPr/>
        </p:nvPicPr>
        <p:blipFill>
          <a:blip r:embed="rId1"/>
          <a:srcRect t="47506" r="952"/>
          <a:stretch>
            <a:fillRect/>
          </a:stretch>
        </p:blipFill>
        <p:spPr>
          <a:xfrm>
            <a:off x="732155" y="1073150"/>
            <a:ext cx="7806690" cy="255079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50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750" y="523875"/>
            <a:ext cx="4437380" cy="457200"/>
          </a:xfrm>
          <a:prstGeom prst="rect">
            <a:avLst/>
          </a:prstGeom>
        </p:spPr>
        <p:txBody>
          <a:bodyPr wrap="squar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MyISAM</a:t>
            </a:r>
            <a:r>
              <a:rPr lang="zh-CN" altLang="en-US" sz="2400" dirty="0">
                <a:solidFill>
                  <a:srgbClr val="1F9E23"/>
                </a:solidFill>
                <a:latin typeface="Century Gothic" panose="020B0502020202020204" pitchFamily="34" charset="0"/>
                <a:cs typeface="Arial" panose="020B0604020202020204" pitchFamily="34" charset="0"/>
                <a:sym typeface="+mn-ea"/>
              </a:rPr>
              <a:t>引擎</a:t>
            </a:r>
            <a:r>
              <a:rPr lang="zh-CN" altLang="en-US" sz="2400" dirty="0">
                <a:solidFill>
                  <a:srgbClr val="1F9E23"/>
                </a:solidFill>
                <a:latin typeface="Century Gothic" panose="020B0502020202020204" pitchFamily="34" charset="0"/>
                <a:cs typeface="Arial" panose="020B0604020202020204" pitchFamily="34" charset="0"/>
              </a:rPr>
              <a:t>插入1W条数据</a:t>
            </a:r>
            <a:endParaRPr lang="zh-CN" altLang="en-US" sz="2400" dirty="0">
              <a:solidFill>
                <a:srgbClr val="1F9E23"/>
              </a:solidFill>
              <a:latin typeface="Century Gothic" panose="020B0502020202020204" pitchFamily="34" charset="0"/>
              <a:cs typeface="Arial" panose="020B0604020202020204" pitchFamily="34" charset="0"/>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13</a:t>
              </a:r>
              <a:endParaRPr lang="zh-CN" altLang="en-US" sz="800" dirty="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pic>
        <p:nvPicPr>
          <p:cNvPr id="5" name="图片 5"/>
          <p:cNvPicPr>
            <a:picLocks noChangeAspect="1"/>
          </p:cNvPicPr>
          <p:nvPr/>
        </p:nvPicPr>
        <p:blipFill>
          <a:blip r:embed="rId1"/>
          <a:srcRect t="46521" r="4013"/>
          <a:stretch>
            <a:fillRect/>
          </a:stretch>
        </p:blipFill>
        <p:spPr>
          <a:xfrm>
            <a:off x="674370" y="1395095"/>
            <a:ext cx="7048500" cy="287147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750" y="523875"/>
            <a:ext cx="4437380" cy="457200"/>
          </a:xfrm>
          <a:prstGeom prst="rect">
            <a:avLst/>
          </a:prstGeom>
        </p:spPr>
        <p:txBody>
          <a:bodyPr wrap="squar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InnoDB</a:t>
            </a:r>
            <a:r>
              <a:rPr lang="zh-CN" altLang="en-US" sz="2400" dirty="0">
                <a:solidFill>
                  <a:srgbClr val="1F9E23"/>
                </a:solidFill>
                <a:latin typeface="Century Gothic" panose="020B0502020202020204" pitchFamily="34" charset="0"/>
                <a:cs typeface="Arial" panose="020B0604020202020204" pitchFamily="34" charset="0"/>
                <a:sym typeface="+mn-ea"/>
              </a:rPr>
              <a:t>引擎查询操作</a:t>
            </a:r>
            <a:endParaRPr lang="zh-CN" altLang="en-US" sz="2400" dirty="0">
              <a:solidFill>
                <a:srgbClr val="1F9E23"/>
              </a:solidFill>
              <a:latin typeface="Century Gothic" panose="020B0502020202020204" pitchFamily="34" charset="0"/>
              <a:cs typeface="Arial" panose="020B0604020202020204" pitchFamily="34" charset="0"/>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14</a:t>
              </a:r>
              <a:endParaRPr lang="zh-CN" altLang="en-US" sz="800" dirty="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12491" y="3822718"/>
            <a:ext cx="8223510" cy="1341120"/>
          </a:xfrm>
          <a:prstGeom prst="rect">
            <a:avLst/>
          </a:prstGeom>
        </p:spPr>
        <p:txBody>
          <a:bodyPr wrap="square">
            <a:spAutoFit/>
          </a:bodyPr>
          <a:lstStyle/>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Select * from vote_record</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修改引擎:</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alter table vote_record engine=MyISAM;</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endParaRPr>
              <a:solidFill>
                <a:schemeClr val="tx1">
                  <a:lumMod val="65000"/>
                  <a:lumOff val="35000"/>
                </a:schemeClr>
              </a:solidFill>
              <a:latin typeface="Century Gothic" panose="020B0502020202020204" pitchFamily="34" charset="0"/>
              <a:cs typeface="Arial" panose="020B0604020202020204" pitchFamily="34" charset="0"/>
            </a:endParaRPr>
          </a:p>
        </p:txBody>
      </p:sp>
      <p:pic>
        <p:nvPicPr>
          <p:cNvPr id="4" name="图片 3"/>
          <p:cNvPicPr>
            <a:picLocks noChangeAspect="1"/>
          </p:cNvPicPr>
          <p:nvPr/>
        </p:nvPicPr>
        <p:blipFill>
          <a:blip r:embed="rId1"/>
          <a:srcRect t="49038" r="-578"/>
          <a:stretch>
            <a:fillRect/>
          </a:stretch>
        </p:blipFill>
        <p:spPr>
          <a:xfrm>
            <a:off x="802640" y="981075"/>
            <a:ext cx="7442835" cy="290639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50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750" y="523875"/>
            <a:ext cx="4437380" cy="457200"/>
          </a:xfrm>
          <a:prstGeom prst="rect">
            <a:avLst/>
          </a:prstGeom>
        </p:spPr>
        <p:txBody>
          <a:bodyPr wrap="squar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MyISAM</a:t>
            </a:r>
            <a:r>
              <a:rPr lang="zh-CN" altLang="en-US" sz="2400" dirty="0">
                <a:solidFill>
                  <a:srgbClr val="1F9E23"/>
                </a:solidFill>
                <a:latin typeface="Century Gothic" panose="020B0502020202020204" pitchFamily="34" charset="0"/>
                <a:cs typeface="Arial" panose="020B0604020202020204" pitchFamily="34" charset="0"/>
                <a:sym typeface="+mn-ea"/>
              </a:rPr>
              <a:t>引擎查询操作</a:t>
            </a:r>
            <a:endParaRPr lang="zh-CN" altLang="en-US" sz="2400" dirty="0">
              <a:solidFill>
                <a:srgbClr val="1F9E23"/>
              </a:solidFill>
              <a:latin typeface="Century Gothic" panose="020B0502020202020204" pitchFamily="34" charset="0"/>
              <a:cs typeface="Arial" panose="020B0604020202020204" pitchFamily="34" charset="0"/>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15</a:t>
              </a:r>
              <a:endParaRPr lang="zh-CN" altLang="en-US" sz="800" dirty="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11856" y="4034808"/>
            <a:ext cx="8223510" cy="716280"/>
          </a:xfrm>
          <a:prstGeom prst="rect">
            <a:avLst/>
          </a:prstGeom>
        </p:spPr>
        <p:txBody>
          <a:bodyPr wrap="square">
            <a:spAutoFit/>
          </a:bodyPr>
          <a:lstStyle/>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Select * from vote_record</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endParaRPr>
              <a:solidFill>
                <a:schemeClr val="tx1">
                  <a:lumMod val="65000"/>
                  <a:lumOff val="35000"/>
                </a:schemeClr>
              </a:solidFill>
              <a:latin typeface="Century Gothic" panose="020B0502020202020204" pitchFamily="34" charset="0"/>
              <a:cs typeface="Arial" panose="020B0604020202020204" pitchFamily="34" charset="0"/>
            </a:endParaRPr>
          </a:p>
        </p:txBody>
      </p:sp>
      <p:pic>
        <p:nvPicPr>
          <p:cNvPr id="6" name="图片 4"/>
          <p:cNvPicPr>
            <a:picLocks noChangeAspect="1"/>
          </p:cNvPicPr>
          <p:nvPr/>
        </p:nvPicPr>
        <p:blipFill>
          <a:blip r:embed="rId1"/>
          <a:srcRect t="47506" r="1928"/>
          <a:stretch>
            <a:fillRect/>
          </a:stretch>
        </p:blipFill>
        <p:spPr>
          <a:xfrm>
            <a:off x="673100" y="981075"/>
            <a:ext cx="7962900" cy="305371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50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750" y="523875"/>
            <a:ext cx="5572125" cy="457200"/>
          </a:xfrm>
          <a:prstGeom prst="rect">
            <a:avLst/>
          </a:prstGeom>
        </p:spPr>
        <p:txBody>
          <a:bodyPr wrap="square">
            <a:spAutoFit/>
          </a:bodyPr>
          <a:lstStyle/>
          <a:p>
            <a:pPr algn="l"/>
            <a:r>
              <a:rPr lang="zh-CN" altLang="en-US" sz="2400" dirty="0">
                <a:solidFill>
                  <a:srgbClr val="1F9E23"/>
                </a:solidFill>
                <a:latin typeface="Century Gothic" panose="020B0502020202020204" pitchFamily="34" charset="0"/>
                <a:cs typeface="Arial" panose="020B0604020202020204" pitchFamily="34" charset="0"/>
                <a:sym typeface="+mn-ea"/>
              </a:rPr>
              <a:t>两种引擎进行同样操作时间不同的原因</a:t>
            </a:r>
            <a:endParaRPr lang="zh-CN" altLang="en-US" sz="2400" dirty="0">
              <a:solidFill>
                <a:srgbClr val="1F9E23"/>
              </a:solidFill>
              <a:latin typeface="Century Gothic" panose="020B0502020202020204" pitchFamily="34" charset="0"/>
              <a:cs typeface="Arial" panose="020B0604020202020204" pitchFamily="34" charset="0"/>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16</a:t>
              </a:r>
              <a:endParaRPr lang="zh-CN" altLang="en-US" sz="800" dirty="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60116" y="981093"/>
            <a:ext cx="8223510" cy="4152900"/>
          </a:xfrm>
          <a:prstGeom prst="rect">
            <a:avLst/>
          </a:prstGeom>
        </p:spPr>
        <p:txBody>
          <a:bodyPr wrap="square">
            <a:spAutoFit/>
          </a:bodyPr>
          <a:lstStyle/>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区别上来说MyISAM的应用场景应该是大量读写操作，且不需要支持事务的情况下，查找能力强是应该的。</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看之前介绍的时候InnoDB的写操作应该是比MyISAM更高效的，即使现在没有高并发，也不应该有这么大的差距，但是为什么现在在插入操作的时候条目的效率有两个数量级的差距？</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既然现在不存在高并发的问题，那么问题就应该是出在其他的差别方面。</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我们知道InnoDB是支持事务的，而MyISAM是不支持事务的，那有没有可能是因为事务的关系呢？</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我们都明白事务是什么但是事务的底层是如何操作的呢？</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首先来理解一下事务的流程:</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endParaRPr>
              <a:solidFill>
                <a:schemeClr val="tx1">
                  <a:lumMod val="65000"/>
                  <a:lumOff val="35000"/>
                </a:schemeClr>
              </a:solidFill>
              <a:latin typeface="Century Gothic" panose="020B0502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50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0"/>
            <a:ext cx="9144000" cy="514350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6931" y="2564450"/>
            <a:ext cx="9144000" cy="1044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348990" y="1657869"/>
            <a:ext cx="3175869" cy="923330"/>
          </a:xfrm>
          <a:prstGeom prst="rect">
            <a:avLst/>
          </a:prstGeom>
        </p:spPr>
        <p:txBody>
          <a:bodyPr wrap="none">
            <a:spAutoFit/>
          </a:bodyPr>
          <a:lstStyle/>
          <a:p>
            <a:r>
              <a:rPr lang="en-US" altLang="zh-CN" sz="5400" dirty="0">
                <a:solidFill>
                  <a:schemeClr val="bg1"/>
                </a:solidFill>
                <a:latin typeface="Century Gothic" panose="020B0502020202020204" pitchFamily="34" charset="0"/>
                <a:cs typeface="Arial" panose="020B0604020202020204" pitchFamily="34" charset="0"/>
              </a:rPr>
              <a:t>Part One</a:t>
            </a:r>
            <a:endParaRPr lang="en-US" altLang="zh-CN" sz="5400" dirty="0">
              <a:solidFill>
                <a:schemeClr val="bg1"/>
              </a:solidFill>
              <a:latin typeface="Century Gothic" panose="020B0502020202020204" pitchFamily="34" charset="0"/>
              <a:cs typeface="Arial" panose="020B0604020202020204" pitchFamily="34" charset="0"/>
            </a:endParaRPr>
          </a:p>
        </p:txBody>
      </p:sp>
      <p:grpSp>
        <p:nvGrpSpPr>
          <p:cNvPr id="41" name="组合 40"/>
          <p:cNvGrpSpPr/>
          <p:nvPr/>
        </p:nvGrpSpPr>
        <p:grpSpPr>
          <a:xfrm>
            <a:off x="382010" y="2674118"/>
            <a:ext cx="4139297" cy="871108"/>
            <a:chOff x="382010" y="2731268"/>
            <a:chExt cx="4139297" cy="871108"/>
          </a:xfrm>
        </p:grpSpPr>
        <p:sp>
          <p:nvSpPr>
            <p:cNvPr id="34" name="矩形 33"/>
            <p:cNvSpPr/>
            <p:nvPr/>
          </p:nvSpPr>
          <p:spPr>
            <a:xfrm>
              <a:off x="382010" y="2731268"/>
              <a:ext cx="1826141" cy="584775"/>
            </a:xfrm>
            <a:prstGeom prst="rect">
              <a:avLst/>
            </a:prstGeom>
          </p:spPr>
          <p:txBody>
            <a:bodyPr wrap="none">
              <a:spAutoFit/>
            </a:bodyPr>
            <a:lstStyle/>
            <a:p>
              <a:r>
                <a:rPr lang="zh-CN" altLang="en-US" sz="3200" dirty="0">
                  <a:solidFill>
                    <a:srgbClr val="1F9E23"/>
                  </a:solidFill>
                  <a:latin typeface="Century Gothic" panose="020B0502020202020204" pitchFamily="34" charset="0"/>
                  <a:cs typeface="Arial" panose="020B0604020202020204" pitchFamily="34" charset="0"/>
                </a:rPr>
                <a:t>准备工作</a:t>
              </a:r>
              <a:endParaRPr lang="en-US" altLang="zh-CN" sz="3200" dirty="0">
                <a:solidFill>
                  <a:srgbClr val="1F9E23"/>
                </a:solidFill>
                <a:latin typeface="Century Gothic" panose="020B0502020202020204" pitchFamily="34" charset="0"/>
                <a:cs typeface="Arial" panose="020B0604020202020204" pitchFamily="34" charset="0"/>
              </a:endParaRPr>
            </a:p>
          </p:txBody>
        </p:sp>
        <p:sp>
          <p:nvSpPr>
            <p:cNvPr id="36" name="矩形 35"/>
            <p:cNvSpPr/>
            <p:nvPr/>
          </p:nvSpPr>
          <p:spPr>
            <a:xfrm>
              <a:off x="412490" y="3233044"/>
              <a:ext cx="4108817" cy="369332"/>
            </a:xfrm>
            <a:prstGeom prst="rect">
              <a:avLst/>
            </a:prstGeom>
          </p:spPr>
          <p:txBody>
            <a:bodyPr wrap="none">
              <a:spAutoFit/>
            </a:bodyPr>
            <a:lstStyle/>
            <a:p>
              <a:r>
                <a:rPr lang="zh-CN" altLang="en-US" dirty="0">
                  <a:solidFill>
                    <a:schemeClr val="tx1">
                      <a:lumMod val="65000"/>
                      <a:lumOff val="35000"/>
                    </a:schemeClr>
                  </a:solidFill>
                  <a:latin typeface="Century Gothic" panose="020B0502020202020204" pitchFamily="34" charset="0"/>
                  <a:cs typeface="Arial" panose="020B0604020202020204" pitchFamily="34" charset="0"/>
                </a:rPr>
                <a:t>评估数据库性能参数以及查询语句分析</a:t>
              </a:r>
              <a:endParaRPr lang="en-US" altLang="zh-CN" dirty="0">
                <a:solidFill>
                  <a:schemeClr val="tx1">
                    <a:lumMod val="65000"/>
                    <a:lumOff val="35000"/>
                  </a:schemeClr>
                </a:solidFill>
                <a:latin typeface="Century Gothic" panose="020B0502020202020204" pitchFamily="34" charset="0"/>
                <a:cs typeface="Arial" panose="020B0604020202020204" pitchFamily="34" charset="0"/>
              </a:endParaRPr>
            </a:p>
          </p:txBody>
        </p:sp>
      </p:grpSp>
      <p:grpSp>
        <p:nvGrpSpPr>
          <p:cNvPr id="38" name="组合 37"/>
          <p:cNvGrpSpPr/>
          <p:nvPr/>
        </p:nvGrpSpPr>
        <p:grpSpPr>
          <a:xfrm>
            <a:off x="8423260" y="2367459"/>
            <a:ext cx="212739" cy="45719"/>
            <a:chOff x="8136396" y="1704236"/>
            <a:chExt cx="366876" cy="78844"/>
          </a:xfrm>
          <a:solidFill>
            <a:schemeClr val="bg1">
              <a:alpha val="36000"/>
            </a:schemeClr>
          </a:solidFill>
        </p:grpSpPr>
        <p:sp>
          <p:nvSpPr>
            <p:cNvPr id="30" name="矩形 29"/>
            <p:cNvSpPr/>
            <p:nvPr/>
          </p:nvSpPr>
          <p:spPr>
            <a:xfrm>
              <a:off x="8136396" y="1704236"/>
              <a:ext cx="78844" cy="788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280412" y="1704236"/>
              <a:ext cx="78844" cy="788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424428" y="1704236"/>
              <a:ext cx="78844" cy="788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矩形 41"/>
          <p:cNvSpPr/>
          <p:nvPr/>
        </p:nvSpPr>
        <p:spPr>
          <a:xfrm>
            <a:off x="0" y="3608566"/>
            <a:ext cx="9144000" cy="538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48990" y="4695986"/>
            <a:ext cx="1595309" cy="261610"/>
          </a:xfrm>
          <a:prstGeom prst="rect">
            <a:avLst/>
          </a:prstGeom>
        </p:spPr>
        <p:txBody>
          <a:bodyPr wrap="none">
            <a:spAutoFit/>
          </a:bodyPr>
          <a:lstStyle/>
          <a:p>
            <a:r>
              <a:rPr lang="zh-CN" altLang="en-US" sz="1100" i="1" dirty="0">
                <a:solidFill>
                  <a:schemeClr val="bg1">
                    <a:alpha val="49000"/>
                  </a:schemeClr>
                </a:solidFill>
                <a:latin typeface="Century Gothic" panose="020B0502020202020204" pitchFamily="34" charset="0"/>
                <a:cs typeface="Arial" panose="020B0604020202020204" pitchFamily="34" charset="0"/>
              </a:rPr>
              <a:t>我用双手成就你的梦想</a:t>
            </a:r>
            <a:endParaRPr lang="en-US" altLang="zh-CN" sz="1100" i="1" dirty="0">
              <a:solidFill>
                <a:schemeClr val="bg1">
                  <a:alpha val="49000"/>
                </a:schemeClr>
              </a:solidFill>
              <a:latin typeface="Century Gothic" panose="020B0502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 presetClass="entr" presetSubtype="2" decel="100000" fill="hold" grpId="0" nodeType="withEffect">
                                  <p:stCondLst>
                                    <p:cond delay="500"/>
                                  </p:stCondLst>
                                  <p:childTnLst>
                                    <p:set>
                                      <p:cBhvr>
                                        <p:cTn id="9" dur="1" fill="hold">
                                          <p:stCondLst>
                                            <p:cond delay="0"/>
                                          </p:stCondLst>
                                        </p:cTn>
                                        <p:tgtEl>
                                          <p:spTgt spid="42"/>
                                        </p:tgtEl>
                                        <p:attrNameLst>
                                          <p:attrName>style.visibility</p:attrName>
                                        </p:attrNameLst>
                                      </p:cBhvr>
                                      <p:to>
                                        <p:strVal val="visible"/>
                                      </p:to>
                                    </p:set>
                                    <p:anim calcmode="lin" valueType="num">
                                      <p:cBhvr additive="base">
                                        <p:cTn id="10" dur="500" fill="hold"/>
                                        <p:tgtEl>
                                          <p:spTgt spid="42"/>
                                        </p:tgtEl>
                                        <p:attrNameLst>
                                          <p:attrName>ppt_x</p:attrName>
                                        </p:attrNameLst>
                                      </p:cBhvr>
                                      <p:tavLst>
                                        <p:tav tm="0">
                                          <p:val>
                                            <p:strVal val="1+#ppt_w/2"/>
                                          </p:val>
                                        </p:tav>
                                        <p:tav tm="100000">
                                          <p:val>
                                            <p:strVal val="#ppt_x"/>
                                          </p:val>
                                        </p:tav>
                                      </p:tavLst>
                                    </p:anim>
                                    <p:anim calcmode="lin" valueType="num">
                                      <p:cBhvr additive="base">
                                        <p:cTn id="11" dur="500" fill="hold"/>
                                        <p:tgtEl>
                                          <p:spTgt spid="42"/>
                                        </p:tgtEl>
                                        <p:attrNameLst>
                                          <p:attrName>ppt_y</p:attrName>
                                        </p:attrNameLst>
                                      </p:cBhvr>
                                      <p:tavLst>
                                        <p:tav tm="0">
                                          <p:val>
                                            <p:strVal val="#ppt_y"/>
                                          </p:val>
                                        </p:tav>
                                        <p:tav tm="100000">
                                          <p:val>
                                            <p:strVal val="#ppt_y"/>
                                          </p:val>
                                        </p:tav>
                                      </p:tavLst>
                                    </p:anim>
                                  </p:childTnLst>
                                </p:cTn>
                              </p:par>
                              <p:par>
                                <p:cTn id="12" presetID="2" presetClass="entr" presetSubtype="8" decel="100000" fill="hold" nodeType="withEffect">
                                  <p:stCondLst>
                                    <p:cond delay="500"/>
                                  </p:stCondLst>
                                  <p:childTnLst>
                                    <p:set>
                                      <p:cBhvr>
                                        <p:cTn id="13" dur="1" fill="hold">
                                          <p:stCondLst>
                                            <p:cond delay="0"/>
                                          </p:stCondLst>
                                        </p:cTn>
                                        <p:tgtEl>
                                          <p:spTgt spid="41"/>
                                        </p:tgtEl>
                                        <p:attrNameLst>
                                          <p:attrName>style.visibility</p:attrName>
                                        </p:attrNameLst>
                                      </p:cBhvr>
                                      <p:to>
                                        <p:strVal val="visible"/>
                                      </p:to>
                                    </p:set>
                                    <p:anim calcmode="lin" valueType="num">
                                      <p:cBhvr additive="base">
                                        <p:cTn id="14" dur="500" fill="hold"/>
                                        <p:tgtEl>
                                          <p:spTgt spid="41"/>
                                        </p:tgtEl>
                                        <p:attrNameLst>
                                          <p:attrName>ppt_x</p:attrName>
                                        </p:attrNameLst>
                                      </p:cBhvr>
                                      <p:tavLst>
                                        <p:tav tm="0">
                                          <p:val>
                                            <p:strVal val="0-#ppt_w/2"/>
                                          </p:val>
                                        </p:tav>
                                        <p:tav tm="100000">
                                          <p:val>
                                            <p:strVal val="#ppt_x"/>
                                          </p:val>
                                        </p:tav>
                                      </p:tavLst>
                                    </p:anim>
                                    <p:anim calcmode="lin" valueType="num">
                                      <p:cBhvr additive="base">
                                        <p:cTn id="15" dur="500" fill="hold"/>
                                        <p:tgtEl>
                                          <p:spTgt spid="41"/>
                                        </p:tgtEl>
                                        <p:attrNameLst>
                                          <p:attrName>ppt_y</p:attrName>
                                        </p:attrNameLst>
                                      </p:cBhvr>
                                      <p:tavLst>
                                        <p:tav tm="0">
                                          <p:val>
                                            <p:strVal val="#ppt_y"/>
                                          </p:val>
                                        </p:tav>
                                        <p:tav tm="100000">
                                          <p:val>
                                            <p:strVal val="#ppt_y"/>
                                          </p:val>
                                        </p:tav>
                                      </p:tavLst>
                                    </p:anim>
                                  </p:childTnLst>
                                </p:cTn>
                              </p:par>
                              <p:par>
                                <p:cTn id="16" presetID="10" presetClass="entr" presetSubtype="0" fill="hold" grpId="0" nodeType="withEffect">
                                  <p:stCondLst>
                                    <p:cond delay="100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2" grpId="0" animBg="1"/>
      <p:bldP spid="4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750" y="523875"/>
            <a:ext cx="5572125" cy="457200"/>
          </a:xfrm>
          <a:prstGeom prst="rect">
            <a:avLst/>
          </a:prstGeom>
        </p:spPr>
        <p:txBody>
          <a:bodyPr wrap="square">
            <a:spAutoFit/>
          </a:bodyPr>
          <a:lstStyle/>
          <a:p>
            <a:pPr algn="l"/>
            <a:r>
              <a:rPr lang="zh-CN" altLang="en-US" sz="2400" dirty="0">
                <a:solidFill>
                  <a:srgbClr val="1F9E23"/>
                </a:solidFill>
                <a:latin typeface="Century Gothic" panose="020B0502020202020204" pitchFamily="34" charset="0"/>
                <a:cs typeface="Arial" panose="020B0604020202020204" pitchFamily="34" charset="0"/>
                <a:sym typeface="+mn-ea"/>
              </a:rPr>
              <a:t>事务的流程</a:t>
            </a:r>
            <a:endParaRPr lang="zh-CN" altLang="en-US" sz="2400" dirty="0">
              <a:solidFill>
                <a:srgbClr val="1F9E23"/>
              </a:solidFill>
              <a:latin typeface="Century Gothic" panose="020B0502020202020204" pitchFamily="34" charset="0"/>
              <a:cs typeface="Arial" panose="020B0604020202020204" pitchFamily="34" charset="0"/>
              <a:sym typeface="+mn-ea"/>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17</a:t>
              </a:r>
              <a:endParaRPr lang="zh-CN" altLang="en-US" sz="800" dirty="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12491" y="981093"/>
            <a:ext cx="8223510" cy="4465320"/>
          </a:xfrm>
          <a:prstGeom prst="rect">
            <a:avLst/>
          </a:prstGeom>
        </p:spPr>
        <p:txBody>
          <a:bodyPr wrap="square">
            <a:spAutoFit/>
          </a:bodyPr>
          <a:lstStyle/>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MySQL 本身不提供事务支持，而是开放了存储引擎接口，由具体的存储引擎来实现，具体来说支持 MySQL 事务的存储引擎就是 InnoDB。 </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存储引擎实现事务的通用方式是基于 redo log 和 undo log 日志。 </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简单来说，redo log 记录事务修改后的数据, undo log 记录事务前的原始数据。</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日志在内存里也是有缓存的，这里将其叫做log buffer</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Undo日志记录某数据被修改前的值，可以用来在事务失败时进行rollback；Redo日志记录某数据块被修改后的值，可以用来恢复未写入data file的已成功事务更新的数据。</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数据库本身不支持事务，老师上课讲事务知识点的时候，提到一个概念，数据库默认支持事务的，不过只是针对一条sql语句。所以现在更加深入理解是，数据库采用Innodb这个支持事务引擎的时候，引擎在做sql操作的时候会为每一条sql语句增加事务。所以每条sql的事务操作，就是使InnoDB引擎的添加要比MyISAM慢的主要原因。</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endParaRPr>
              <a:solidFill>
                <a:schemeClr val="tx1">
                  <a:lumMod val="65000"/>
                  <a:lumOff val="35000"/>
                </a:schemeClr>
              </a:solidFill>
              <a:latin typeface="Century Gothic" panose="020B0502020202020204" pitchFamily="34" charset="0"/>
              <a:cs typeface="Arial" panose="020B0604020202020204" pitchFamily="34" charset="0"/>
            </a:endParaRPr>
          </a:p>
        </p:txBody>
      </p:sp>
      <p:grpSp>
        <p:nvGrpSpPr>
          <p:cNvPr id="2" name="组合 1"/>
          <p:cNvGrpSpPr/>
          <p:nvPr/>
        </p:nvGrpSpPr>
        <p:grpSpPr>
          <a:xfrm>
            <a:off x="4008120" y="301625"/>
            <a:ext cx="2769914" cy="515372"/>
            <a:chOff x="844181" y="1917392"/>
            <a:chExt cx="1804535" cy="510342"/>
          </a:xfrm>
        </p:grpSpPr>
        <p:sp>
          <p:nvSpPr>
            <p:cNvPr id="70" name="矩形 69"/>
            <p:cNvSpPr/>
            <p:nvPr/>
          </p:nvSpPr>
          <p:spPr>
            <a:xfrm>
              <a:off x="844181" y="1917392"/>
              <a:ext cx="1804535" cy="510342"/>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矩形 71"/>
            <p:cNvSpPr/>
            <p:nvPr/>
          </p:nvSpPr>
          <p:spPr>
            <a:xfrm>
              <a:off x="1006036" y="2006430"/>
              <a:ext cx="1642651" cy="332008"/>
            </a:xfrm>
            <a:prstGeom prst="rect">
              <a:avLst/>
            </a:prstGeom>
          </p:spPr>
          <p:txBody>
            <a:bodyPr wrap="square">
              <a:spAutoFit/>
            </a:bodyPr>
            <a:p>
              <a:pPr algn="l"/>
              <a:r>
                <a:rPr sz="1600" dirty="0">
                  <a:solidFill>
                    <a:schemeClr val="bg1"/>
                  </a:solidFill>
                  <a:latin typeface="Century Gothic" panose="020B0502020202020204" pitchFamily="34" charset="0"/>
                  <a:cs typeface="Arial" panose="020B0604020202020204" pitchFamily="34" charset="0"/>
                </a:rPr>
                <a:t>如何解决这个问题呢？</a:t>
              </a:r>
              <a:endParaRPr sz="1600" dirty="0">
                <a:solidFill>
                  <a:schemeClr val="bg1"/>
                </a:solidFill>
                <a:latin typeface="Century Gothic" panose="020B0502020202020204" pitchFamily="34" charset="0"/>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50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down)">
                                      <p:cBhvr>
                                        <p:cTn id="18" dur="580">
                                          <p:stCondLst>
                                            <p:cond delay="0"/>
                                          </p:stCondLst>
                                        </p:cTn>
                                        <p:tgtEl>
                                          <p:spTgt spid="2"/>
                                        </p:tgtEl>
                                      </p:cBhvr>
                                    </p:animEffect>
                                    <p:anim calcmode="lin" valueType="num">
                                      <p:cBhvr>
                                        <p:cTn id="19"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4" dur="26">
                                          <p:stCondLst>
                                            <p:cond delay="650"/>
                                          </p:stCondLst>
                                        </p:cTn>
                                        <p:tgtEl>
                                          <p:spTgt spid="2"/>
                                        </p:tgtEl>
                                      </p:cBhvr>
                                      <p:to x="100000" y="60000"/>
                                    </p:animScale>
                                    <p:animScale>
                                      <p:cBhvr>
                                        <p:cTn id="25" dur="166" decel="50000">
                                          <p:stCondLst>
                                            <p:cond delay="676"/>
                                          </p:stCondLst>
                                        </p:cTn>
                                        <p:tgtEl>
                                          <p:spTgt spid="2"/>
                                        </p:tgtEl>
                                      </p:cBhvr>
                                      <p:to x="100000" y="100000"/>
                                    </p:animScale>
                                    <p:animScale>
                                      <p:cBhvr>
                                        <p:cTn id="26" dur="26">
                                          <p:stCondLst>
                                            <p:cond delay="1312"/>
                                          </p:stCondLst>
                                        </p:cTn>
                                        <p:tgtEl>
                                          <p:spTgt spid="2"/>
                                        </p:tgtEl>
                                      </p:cBhvr>
                                      <p:to x="100000" y="80000"/>
                                    </p:animScale>
                                    <p:animScale>
                                      <p:cBhvr>
                                        <p:cTn id="27" dur="166" decel="50000">
                                          <p:stCondLst>
                                            <p:cond delay="1338"/>
                                          </p:stCondLst>
                                        </p:cTn>
                                        <p:tgtEl>
                                          <p:spTgt spid="2"/>
                                        </p:tgtEl>
                                      </p:cBhvr>
                                      <p:to x="100000" y="100000"/>
                                    </p:animScale>
                                    <p:animScale>
                                      <p:cBhvr>
                                        <p:cTn id="28" dur="26">
                                          <p:stCondLst>
                                            <p:cond delay="1642"/>
                                          </p:stCondLst>
                                        </p:cTn>
                                        <p:tgtEl>
                                          <p:spTgt spid="2"/>
                                        </p:tgtEl>
                                      </p:cBhvr>
                                      <p:to x="100000" y="90000"/>
                                    </p:animScale>
                                    <p:animScale>
                                      <p:cBhvr>
                                        <p:cTn id="29" dur="166" decel="50000">
                                          <p:stCondLst>
                                            <p:cond delay="1668"/>
                                          </p:stCondLst>
                                        </p:cTn>
                                        <p:tgtEl>
                                          <p:spTgt spid="2"/>
                                        </p:tgtEl>
                                      </p:cBhvr>
                                      <p:to x="100000" y="100000"/>
                                    </p:animScale>
                                    <p:animScale>
                                      <p:cBhvr>
                                        <p:cTn id="30" dur="26">
                                          <p:stCondLst>
                                            <p:cond delay="1808"/>
                                          </p:stCondLst>
                                        </p:cTn>
                                        <p:tgtEl>
                                          <p:spTgt spid="2"/>
                                        </p:tgtEl>
                                      </p:cBhvr>
                                      <p:to x="100000" y="95000"/>
                                    </p:animScale>
                                    <p:animScale>
                                      <p:cBhvr>
                                        <p:cTn id="31"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750" y="523875"/>
            <a:ext cx="5572125" cy="457200"/>
          </a:xfrm>
          <a:prstGeom prst="rect">
            <a:avLst/>
          </a:prstGeom>
        </p:spPr>
        <p:txBody>
          <a:bodyPr wrap="square">
            <a:spAutoFit/>
          </a:bodyPr>
          <a:lstStyle/>
          <a:p>
            <a:pPr algn="l"/>
            <a:r>
              <a:rPr lang="zh-CN" altLang="en-US" sz="2400" dirty="0">
                <a:solidFill>
                  <a:srgbClr val="1F9E23"/>
                </a:solidFill>
                <a:latin typeface="Century Gothic" panose="020B0502020202020204" pitchFamily="34" charset="0"/>
                <a:cs typeface="Arial" panose="020B0604020202020204" pitchFamily="34" charset="0"/>
                <a:sym typeface="+mn-ea"/>
              </a:rPr>
              <a:t>InnoDB配置</a:t>
            </a:r>
            <a:endParaRPr lang="zh-CN" altLang="en-US" sz="2400" dirty="0">
              <a:solidFill>
                <a:srgbClr val="1F9E23"/>
              </a:solidFill>
              <a:latin typeface="Century Gothic" panose="020B0502020202020204" pitchFamily="34" charset="0"/>
              <a:cs typeface="Arial" panose="020B0604020202020204" pitchFamily="34" charset="0"/>
              <a:sym typeface="+mn-ea"/>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18</a:t>
              </a:r>
              <a:endParaRPr lang="zh-CN" altLang="en-US" sz="800" dirty="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12491" y="2161558"/>
            <a:ext cx="8223510" cy="1028700"/>
          </a:xfrm>
          <a:prstGeom prst="rect">
            <a:avLst/>
          </a:prstGeom>
        </p:spPr>
        <p:txBody>
          <a:bodyPr wrap="square">
            <a:spAutoFit/>
          </a:bodyPr>
          <a:lstStyle/>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innodb_flush_log_at_trx_commit	将事务日志从innodb log buffer写入到redo log中	</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sync_binlog是MySQL innodb将二进制日志文件刷新到磁盘上。</a:t>
            </a:r>
            <a:endParaRPr>
              <a:solidFill>
                <a:schemeClr val="tx1">
                  <a:lumMod val="65000"/>
                  <a:lumOff val="35000"/>
                </a:schemeClr>
              </a:solidFill>
              <a:latin typeface="Century Gothic" panose="020B0502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50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90" y="524010"/>
            <a:ext cx="183515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InnoDB配置</a:t>
            </a:r>
            <a:endParaRPr lang="zh-CN" altLang="en-US" sz="2400" dirty="0">
              <a:solidFill>
                <a:srgbClr val="1F9E23"/>
              </a:solidFill>
              <a:latin typeface="Century Gothic" panose="020B0502020202020204" pitchFamily="34" charset="0"/>
              <a:cs typeface="Arial" panose="020B0604020202020204" pitchFamily="34" charset="0"/>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19</a:t>
              </a:r>
              <a:endParaRPr lang="zh-CN" altLang="en-US" sz="800" dirty="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88691" y="1529733"/>
            <a:ext cx="8223510" cy="3528060"/>
          </a:xfrm>
          <a:prstGeom prst="rect">
            <a:avLst/>
          </a:prstGeom>
        </p:spPr>
        <p:txBody>
          <a:bodyPr wrap="square">
            <a:spAutoFit/>
          </a:bodyPr>
          <a:lstStyle/>
          <a:p>
            <a:pPr marL="171450" indent="-171450" algn="just">
              <a:lnSpc>
                <a:spcPct val="114000"/>
              </a:lnSpc>
              <a:buFont typeface="Arial" panose="020B0604020202020204" pitchFamily="34" charset="0"/>
              <a:buChar char="•"/>
            </a:pPr>
            <a:r>
              <a:rPr>
                <a:solidFill>
                  <a:schemeClr val="tx1">
                    <a:lumMod val="65000"/>
                    <a:lumOff val="35000"/>
                  </a:schemeClr>
                </a:solidFill>
                <a:latin typeface="Century Gothic" panose="020B0502020202020204" pitchFamily="34" charset="0"/>
                <a:cs typeface="Arial" panose="020B0604020202020204" pitchFamily="34" charset="0"/>
              </a:rPr>
              <a:t>My.ini</a:t>
            </a:r>
            <a:endParaRPr>
              <a:solidFill>
                <a:schemeClr val="tx1">
                  <a:lumMod val="65000"/>
                  <a:lumOff val="35000"/>
                </a:schemeClr>
              </a:solidFill>
              <a:latin typeface="Century Gothic" panose="020B0502020202020204" pitchFamily="34" charset="0"/>
              <a:cs typeface="Arial" panose="020B0604020202020204" pitchFamily="34" charset="0"/>
            </a:endParaRPr>
          </a:p>
          <a:p>
            <a:pPr marL="171450" indent="-171450" algn="just">
              <a:lnSpc>
                <a:spcPct val="114000"/>
              </a:lnSpc>
              <a:buFont typeface="Arial" panose="020B0604020202020204" pitchFamily="34" charset="0"/>
              <a:buChar char="•"/>
            </a:pP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 If set to 1, InnoDB will flush (fsync) the transaction logs to the</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 disk at each commit, which offers full ACID behavior. If you are</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 willing to compromise this safety, and you are running small</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 transactions, you may set this to 0 or 2 to reduce disk I/O to the</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 logs. Value 0 means that the log is only written to the log file and</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 the log file flushed to disk approximately once per second. Value 2</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 means the log is written to the log file at each commit, but the log</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 file is only flushed to disk approximately once per second.</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innodb_flush_log_at_trx_commit=1</a:t>
            </a:r>
            <a:endParaRPr>
              <a:solidFill>
                <a:schemeClr val="tx1">
                  <a:lumMod val="65000"/>
                  <a:lumOff val="35000"/>
                </a:schemeClr>
              </a:solidFill>
              <a:latin typeface="Century Gothic" panose="020B0502020202020204" pitchFamily="34" charset="0"/>
              <a:cs typeface="Arial" panose="020B0604020202020204" pitchFamily="34" charset="0"/>
            </a:endParaRPr>
          </a:p>
        </p:txBody>
      </p:sp>
      <p:grpSp>
        <p:nvGrpSpPr>
          <p:cNvPr id="2" name="组合 1"/>
          <p:cNvGrpSpPr/>
          <p:nvPr/>
        </p:nvGrpSpPr>
        <p:grpSpPr>
          <a:xfrm>
            <a:off x="488950" y="1100455"/>
            <a:ext cx="4575175" cy="466725"/>
            <a:chOff x="844181" y="1917392"/>
            <a:chExt cx="914041" cy="510342"/>
          </a:xfrm>
        </p:grpSpPr>
        <p:sp>
          <p:nvSpPr>
            <p:cNvPr id="70" name="矩形 69"/>
            <p:cNvSpPr/>
            <p:nvPr/>
          </p:nvSpPr>
          <p:spPr>
            <a:xfrm>
              <a:off x="844181" y="1917392"/>
              <a:ext cx="759854" cy="510342"/>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矩形 71"/>
            <p:cNvSpPr/>
            <p:nvPr/>
          </p:nvSpPr>
          <p:spPr>
            <a:xfrm>
              <a:off x="844181" y="2020155"/>
              <a:ext cx="914041" cy="366613"/>
            </a:xfrm>
            <a:prstGeom prst="rect">
              <a:avLst/>
            </a:prstGeom>
          </p:spPr>
          <p:txBody>
            <a:bodyPr wrap="square">
              <a:spAutoFit/>
            </a:bodyPr>
            <a:p>
              <a:pPr algn="l"/>
              <a:r>
                <a:rPr sz="1600" dirty="0">
                  <a:solidFill>
                    <a:schemeClr val="bg1"/>
                  </a:solidFill>
                  <a:latin typeface="Century Gothic" panose="020B0502020202020204" pitchFamily="34" charset="0"/>
                  <a:cs typeface="Arial" panose="020B0604020202020204" pitchFamily="34" charset="0"/>
                </a:rPr>
                <a:t>innodb_flush_log_at_trx_commit参数</a:t>
              </a:r>
              <a:endParaRPr sz="1600" dirty="0">
                <a:solidFill>
                  <a:schemeClr val="bg1"/>
                </a:solidFill>
                <a:latin typeface="Century Gothic" panose="020B0502020202020204" pitchFamily="34" charset="0"/>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50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par>
                                <p:cTn id="14" presetID="42" presetClass="entr" presetSubtype="0" fill="hold" nodeType="withEffect">
                                  <p:stCondLst>
                                    <p:cond delay="50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anim calcmode="lin" valueType="num">
                                      <p:cBhvr>
                                        <p:cTn id="17" dur="500" fill="hold"/>
                                        <p:tgtEl>
                                          <p:spTgt spid="2"/>
                                        </p:tgtEl>
                                        <p:attrNameLst>
                                          <p:attrName>ppt_x</p:attrName>
                                        </p:attrNameLst>
                                      </p:cBhvr>
                                      <p:tavLst>
                                        <p:tav tm="0">
                                          <p:val>
                                            <p:strVal val="#ppt_x"/>
                                          </p:val>
                                        </p:tav>
                                        <p:tav tm="100000">
                                          <p:val>
                                            <p:strVal val="#ppt_x"/>
                                          </p:val>
                                        </p:tav>
                                      </p:tavLst>
                                    </p:anim>
                                    <p:anim calcmode="lin" valueType="num">
                                      <p:cBhvr>
                                        <p:cTn id="18"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90" y="524010"/>
            <a:ext cx="183515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InnoDB配置</a:t>
            </a:r>
            <a:endParaRPr lang="zh-CN" altLang="en-US" sz="2400" dirty="0">
              <a:solidFill>
                <a:srgbClr val="1F9E23"/>
              </a:solidFill>
              <a:latin typeface="Century Gothic" panose="020B0502020202020204" pitchFamily="34" charset="0"/>
              <a:cs typeface="Arial" panose="020B0604020202020204" pitchFamily="34" charset="0"/>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20</a:t>
              </a:r>
              <a:endParaRPr lang="zh-CN" altLang="en-US" sz="800" dirty="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12491" y="2258078"/>
            <a:ext cx="8223510" cy="2278380"/>
          </a:xfrm>
          <a:prstGeom prst="rect">
            <a:avLst/>
          </a:prstGeom>
        </p:spPr>
        <p:txBody>
          <a:bodyPr wrap="square">
            <a:spAutoFit/>
          </a:bodyPr>
          <a:lstStyle/>
          <a:p>
            <a:pPr marL="171450" indent="-171450" algn="just">
              <a:lnSpc>
                <a:spcPct val="114000"/>
              </a:lnSpc>
              <a:buFont typeface="Arial" panose="020B0604020202020204" pitchFamily="34" charset="0"/>
              <a:buChar char="•"/>
            </a:pPr>
            <a:r>
              <a:rPr>
                <a:solidFill>
                  <a:schemeClr val="tx1">
                    <a:lumMod val="65000"/>
                    <a:lumOff val="35000"/>
                  </a:schemeClr>
                </a:solidFill>
                <a:latin typeface="Century Gothic" panose="020B0502020202020204" pitchFamily="34" charset="0"/>
                <a:cs typeface="Arial" panose="020B0604020202020204" pitchFamily="34" charset="0"/>
              </a:rPr>
              <a:t>每隔一秒，把事务日志缓存区的数据写到日志文件中，以及把日志文件的数据刷新到磁盘上； log buffer会每秒写入到日志文件并刷写（flush）到磁盘。但每次事务提交不会有任何影响，也就是 log buffer 的刷写操作和事务提交操作没有关系。在这种情况下，MySQL性能最好，但如果 mysqld 进程崩溃，通常会导致最后 1s 的日志丢失。</a:t>
            </a:r>
            <a:endParaRPr>
              <a:solidFill>
                <a:schemeClr val="tx1">
                  <a:lumMod val="65000"/>
                  <a:lumOff val="35000"/>
                </a:schemeClr>
              </a:solidFill>
              <a:latin typeface="Century Gothic" panose="020B0502020202020204" pitchFamily="34" charset="0"/>
              <a:cs typeface="Arial" panose="020B0604020202020204" pitchFamily="34" charset="0"/>
            </a:endParaRPr>
          </a:p>
          <a:p>
            <a:pPr marL="171450" indent="-171450" algn="just">
              <a:lnSpc>
                <a:spcPct val="114000"/>
              </a:lnSpc>
              <a:buFont typeface="Arial" panose="020B0604020202020204" pitchFamily="34" charset="0"/>
              <a:buChar char="•"/>
            </a:pPr>
            <a:r>
              <a:rPr>
                <a:solidFill>
                  <a:schemeClr val="tx1">
                    <a:lumMod val="65000"/>
                    <a:lumOff val="35000"/>
                  </a:schemeClr>
                </a:solidFill>
                <a:latin typeface="Century Gothic" panose="020B0502020202020204" pitchFamily="34" charset="0"/>
                <a:cs typeface="Arial" panose="020B0604020202020204" pitchFamily="34" charset="0"/>
                <a:sym typeface="+mn-ea"/>
              </a:rPr>
              <a:t>意味着数据的写入，跟事务的提交是分开的，数据该怎么写入就怎么写入，而事务自己提交自己的，这两个互不影响</a:t>
            </a:r>
            <a:endParaRPr>
              <a:solidFill>
                <a:schemeClr val="tx1">
                  <a:lumMod val="65000"/>
                  <a:lumOff val="35000"/>
                </a:schemeClr>
              </a:solidFill>
              <a:latin typeface="Century Gothic" panose="020B0502020202020204" pitchFamily="34" charset="0"/>
              <a:cs typeface="Arial" panose="020B0604020202020204" pitchFamily="34" charset="0"/>
            </a:endParaRPr>
          </a:p>
        </p:txBody>
      </p:sp>
      <p:grpSp>
        <p:nvGrpSpPr>
          <p:cNvPr id="2" name="组合 1"/>
          <p:cNvGrpSpPr/>
          <p:nvPr/>
        </p:nvGrpSpPr>
        <p:grpSpPr>
          <a:xfrm>
            <a:off x="488950" y="1100455"/>
            <a:ext cx="4575175" cy="466725"/>
            <a:chOff x="844181" y="1917392"/>
            <a:chExt cx="914041" cy="510342"/>
          </a:xfrm>
        </p:grpSpPr>
        <p:sp>
          <p:nvSpPr>
            <p:cNvPr id="70" name="矩形 69"/>
            <p:cNvSpPr/>
            <p:nvPr/>
          </p:nvSpPr>
          <p:spPr>
            <a:xfrm>
              <a:off x="844181" y="1917392"/>
              <a:ext cx="759854" cy="510342"/>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矩形 71"/>
            <p:cNvSpPr/>
            <p:nvPr/>
          </p:nvSpPr>
          <p:spPr>
            <a:xfrm>
              <a:off x="844181" y="2020155"/>
              <a:ext cx="914041" cy="366613"/>
            </a:xfrm>
            <a:prstGeom prst="rect">
              <a:avLst/>
            </a:prstGeom>
          </p:spPr>
          <p:txBody>
            <a:bodyPr wrap="square">
              <a:spAutoFit/>
            </a:bodyPr>
            <a:p>
              <a:pPr algn="l"/>
              <a:r>
                <a:rPr sz="1600" dirty="0">
                  <a:solidFill>
                    <a:schemeClr val="bg1"/>
                  </a:solidFill>
                  <a:latin typeface="Century Gothic" panose="020B0502020202020204" pitchFamily="34" charset="0"/>
                  <a:cs typeface="Arial" panose="020B0604020202020204" pitchFamily="34" charset="0"/>
                </a:rPr>
                <a:t>innodb_flush_log_at_trx_commit参数</a:t>
              </a:r>
              <a:endParaRPr sz="1600" dirty="0">
                <a:solidFill>
                  <a:schemeClr val="bg1"/>
                </a:solidFill>
                <a:latin typeface="Century Gothic" panose="020B0502020202020204" pitchFamily="34" charset="0"/>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50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par>
                                <p:cTn id="14" presetID="42" presetClass="entr" presetSubtype="0" fill="hold" nodeType="withEffect">
                                  <p:stCondLst>
                                    <p:cond delay="50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anim calcmode="lin" valueType="num">
                                      <p:cBhvr>
                                        <p:cTn id="17" dur="500" fill="hold"/>
                                        <p:tgtEl>
                                          <p:spTgt spid="2"/>
                                        </p:tgtEl>
                                        <p:attrNameLst>
                                          <p:attrName>ppt_x</p:attrName>
                                        </p:attrNameLst>
                                      </p:cBhvr>
                                      <p:tavLst>
                                        <p:tav tm="0">
                                          <p:val>
                                            <p:strVal val="#ppt_x"/>
                                          </p:val>
                                        </p:tav>
                                        <p:tav tm="100000">
                                          <p:val>
                                            <p:strVal val="#ppt_x"/>
                                          </p:val>
                                        </p:tav>
                                      </p:tavLst>
                                    </p:anim>
                                    <p:anim calcmode="lin" valueType="num">
                                      <p:cBhvr>
                                        <p:cTn id="18"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90" y="524010"/>
            <a:ext cx="183515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InnoDB配置</a:t>
            </a:r>
            <a:endParaRPr lang="zh-CN" altLang="en-US" sz="2400" dirty="0">
              <a:solidFill>
                <a:srgbClr val="1F9E23"/>
              </a:solidFill>
              <a:latin typeface="Century Gothic" panose="020B0502020202020204" pitchFamily="34" charset="0"/>
              <a:cs typeface="Arial" panose="020B0604020202020204" pitchFamily="34" charset="0"/>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21</a:t>
              </a:r>
              <a:endParaRPr lang="zh-CN" altLang="en-US" sz="800" dirty="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12491" y="1642763"/>
            <a:ext cx="8223510" cy="2903220"/>
          </a:xfrm>
          <a:prstGeom prst="rect">
            <a:avLst/>
          </a:prstGeom>
        </p:spPr>
        <p:txBody>
          <a:bodyPr wrap="square">
            <a:spAutoFit/>
          </a:bodyPr>
          <a:lstStyle/>
          <a:p>
            <a:pPr marL="171450" indent="-171450" algn="just">
              <a:lnSpc>
                <a:spcPct val="114000"/>
              </a:lnSpc>
              <a:buFont typeface="Arial" panose="020B0604020202020204" pitchFamily="34" charset="0"/>
              <a:buChar char="•"/>
            </a:pPr>
            <a:r>
              <a:rPr>
                <a:solidFill>
                  <a:schemeClr val="tx1">
                    <a:lumMod val="65000"/>
                    <a:lumOff val="35000"/>
                  </a:schemeClr>
                </a:solidFill>
                <a:latin typeface="Century Gothic" panose="020B0502020202020204" pitchFamily="34" charset="0"/>
                <a:cs typeface="Arial" panose="020B0604020202020204" pitchFamily="34" charset="0"/>
              </a:rPr>
              <a:t>1</a:t>
            </a:r>
            <a:endParaRPr>
              <a:solidFill>
                <a:schemeClr val="tx1">
                  <a:lumMod val="65000"/>
                  <a:lumOff val="35000"/>
                </a:schemeClr>
              </a:solidFill>
              <a:latin typeface="Century Gothic" panose="020B0502020202020204" pitchFamily="34" charset="0"/>
              <a:cs typeface="Arial" panose="020B0604020202020204" pitchFamily="34" charset="0"/>
            </a:endParaRPr>
          </a:p>
          <a:p>
            <a:pPr marL="171450" indent="-171450" algn="just">
              <a:lnSpc>
                <a:spcPct val="114000"/>
              </a:lnSpc>
              <a:buFont typeface="Arial" panose="020B0604020202020204" pitchFamily="34" charset="0"/>
              <a:buChar char="•"/>
            </a:pPr>
            <a:r>
              <a:rPr>
                <a:solidFill>
                  <a:schemeClr val="tx1">
                    <a:lumMod val="65000"/>
                    <a:lumOff val="35000"/>
                  </a:schemeClr>
                </a:solidFill>
                <a:latin typeface="Century Gothic" panose="020B0502020202020204" pitchFamily="34" charset="0"/>
                <a:cs typeface="Arial" panose="020B0604020202020204" pitchFamily="34" charset="0"/>
              </a:rPr>
              <a:t>当设为默认值1的时候，每次提交事务的时候，都会将log buffer刷写到日志。</a:t>
            </a:r>
            <a:endParaRPr>
              <a:solidFill>
                <a:schemeClr val="tx1">
                  <a:lumMod val="65000"/>
                  <a:lumOff val="35000"/>
                </a:schemeClr>
              </a:solidFill>
              <a:latin typeface="Century Gothic" panose="020B0502020202020204" pitchFamily="34" charset="0"/>
              <a:cs typeface="Arial" panose="020B0604020202020204" pitchFamily="34" charset="0"/>
            </a:endParaRPr>
          </a:p>
          <a:p>
            <a:pPr marL="171450" indent="-171450" algn="just">
              <a:lnSpc>
                <a:spcPct val="114000"/>
              </a:lnSpc>
              <a:buFont typeface="Arial" panose="020B0604020202020204" pitchFamily="34" charset="0"/>
              <a:buChar char="•"/>
            </a:pPr>
            <a:r>
              <a:rPr>
                <a:solidFill>
                  <a:schemeClr val="tx1">
                    <a:lumMod val="65000"/>
                    <a:lumOff val="35000"/>
                  </a:schemeClr>
                </a:solidFill>
                <a:latin typeface="Century Gothic" panose="020B0502020202020204" pitchFamily="34" charset="0"/>
                <a:cs typeface="Arial" panose="020B0604020202020204" pitchFamily="34" charset="0"/>
              </a:rPr>
              <a:t>这意味着事务提交和数据的写入是同步的，每次提交数据，就执行写入磁盘的操作。</a:t>
            </a:r>
            <a:endParaRPr>
              <a:solidFill>
                <a:schemeClr val="tx1">
                  <a:lumMod val="65000"/>
                  <a:lumOff val="35000"/>
                </a:schemeClr>
              </a:solidFill>
              <a:latin typeface="Century Gothic" panose="020B0502020202020204" pitchFamily="34" charset="0"/>
              <a:cs typeface="Arial" panose="020B0604020202020204" pitchFamily="34" charset="0"/>
            </a:endParaRPr>
          </a:p>
          <a:p>
            <a:pPr marL="171450" indent="-171450" algn="just">
              <a:lnSpc>
                <a:spcPct val="114000"/>
              </a:lnSpc>
              <a:buFont typeface="Arial" panose="020B0604020202020204" pitchFamily="34" charset="0"/>
              <a:buChar char="•"/>
            </a:pPr>
            <a:r>
              <a:rPr>
                <a:solidFill>
                  <a:schemeClr val="tx1">
                    <a:lumMod val="65000"/>
                    <a:lumOff val="35000"/>
                  </a:schemeClr>
                </a:solidFill>
                <a:latin typeface="Century Gothic" panose="020B0502020202020204" pitchFamily="34" charset="0"/>
                <a:cs typeface="Arial" panose="020B0604020202020204" pitchFamily="34" charset="0"/>
              </a:rPr>
              <a:t>2</a:t>
            </a:r>
            <a:endParaRPr>
              <a:solidFill>
                <a:schemeClr val="tx1">
                  <a:lumMod val="65000"/>
                  <a:lumOff val="35000"/>
                </a:schemeClr>
              </a:solidFill>
              <a:latin typeface="Century Gothic" panose="020B0502020202020204" pitchFamily="34" charset="0"/>
              <a:cs typeface="Arial" panose="020B0604020202020204" pitchFamily="34" charset="0"/>
            </a:endParaRPr>
          </a:p>
          <a:p>
            <a:pPr marL="171450" indent="-171450" algn="just">
              <a:lnSpc>
                <a:spcPct val="114000"/>
              </a:lnSpc>
              <a:buFont typeface="Arial" panose="020B0604020202020204" pitchFamily="34" charset="0"/>
              <a:buChar char="•"/>
            </a:pPr>
            <a:r>
              <a:rPr>
                <a:solidFill>
                  <a:schemeClr val="tx1">
                    <a:lumMod val="65000"/>
                    <a:lumOff val="35000"/>
                  </a:schemeClr>
                </a:solidFill>
                <a:latin typeface="Century Gothic" panose="020B0502020202020204" pitchFamily="34" charset="0"/>
                <a:cs typeface="Arial" panose="020B0604020202020204" pitchFamily="34" charset="0"/>
              </a:rPr>
              <a:t>如果设为2,每次提交事务都会写日志，但并不会执行刷的操作。每秒定时会刷到日志文件。要注意的是，并不能保证100%每秒一定都会刷到磁盘，这要取决于进程的调度。</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endParaRPr>
              <a:solidFill>
                <a:schemeClr val="tx1">
                  <a:lumMod val="65000"/>
                  <a:lumOff val="35000"/>
                </a:schemeClr>
              </a:solidFill>
              <a:latin typeface="Century Gothic" panose="020B0502020202020204" pitchFamily="34" charset="0"/>
              <a:cs typeface="Arial" panose="020B0604020202020204" pitchFamily="34" charset="0"/>
            </a:endParaRPr>
          </a:p>
        </p:txBody>
      </p:sp>
      <p:grpSp>
        <p:nvGrpSpPr>
          <p:cNvPr id="2" name="组合 1"/>
          <p:cNvGrpSpPr/>
          <p:nvPr/>
        </p:nvGrpSpPr>
        <p:grpSpPr>
          <a:xfrm>
            <a:off x="460375" y="987425"/>
            <a:ext cx="4575175" cy="466725"/>
            <a:chOff x="844181" y="1917392"/>
            <a:chExt cx="914041" cy="510342"/>
          </a:xfrm>
        </p:grpSpPr>
        <p:sp>
          <p:nvSpPr>
            <p:cNvPr id="70" name="矩形 69"/>
            <p:cNvSpPr/>
            <p:nvPr/>
          </p:nvSpPr>
          <p:spPr>
            <a:xfrm>
              <a:off x="844181" y="1917392"/>
              <a:ext cx="759854" cy="510342"/>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矩形 71"/>
            <p:cNvSpPr/>
            <p:nvPr/>
          </p:nvSpPr>
          <p:spPr>
            <a:xfrm>
              <a:off x="844181" y="2020155"/>
              <a:ext cx="914041" cy="366613"/>
            </a:xfrm>
            <a:prstGeom prst="rect">
              <a:avLst/>
            </a:prstGeom>
          </p:spPr>
          <p:txBody>
            <a:bodyPr wrap="square">
              <a:spAutoFit/>
            </a:bodyPr>
            <a:p>
              <a:pPr algn="l"/>
              <a:r>
                <a:rPr sz="1600" dirty="0">
                  <a:solidFill>
                    <a:schemeClr val="bg1"/>
                  </a:solidFill>
                  <a:latin typeface="Century Gothic" panose="020B0502020202020204" pitchFamily="34" charset="0"/>
                  <a:cs typeface="Arial" panose="020B0604020202020204" pitchFamily="34" charset="0"/>
                </a:rPr>
                <a:t>innodb_flush_log_at_trx_commit参数</a:t>
              </a:r>
              <a:endParaRPr sz="1600" dirty="0">
                <a:solidFill>
                  <a:schemeClr val="bg1"/>
                </a:solidFill>
                <a:latin typeface="Century Gothic" panose="020B0502020202020204" pitchFamily="34" charset="0"/>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50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par>
                                <p:cTn id="14" presetID="42" presetClass="entr" presetSubtype="0" fill="hold" nodeType="withEffect">
                                  <p:stCondLst>
                                    <p:cond delay="50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anim calcmode="lin" valueType="num">
                                      <p:cBhvr>
                                        <p:cTn id="17" dur="500" fill="hold"/>
                                        <p:tgtEl>
                                          <p:spTgt spid="2"/>
                                        </p:tgtEl>
                                        <p:attrNameLst>
                                          <p:attrName>ppt_x</p:attrName>
                                        </p:attrNameLst>
                                      </p:cBhvr>
                                      <p:tavLst>
                                        <p:tav tm="0">
                                          <p:val>
                                            <p:strVal val="#ppt_x"/>
                                          </p:val>
                                        </p:tav>
                                        <p:tav tm="100000">
                                          <p:val>
                                            <p:strVal val="#ppt_x"/>
                                          </p:val>
                                        </p:tav>
                                      </p:tavLst>
                                    </p:anim>
                                    <p:anim calcmode="lin" valueType="num">
                                      <p:cBhvr>
                                        <p:cTn id="18"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90" y="524010"/>
            <a:ext cx="183515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InnoDB配置</a:t>
            </a:r>
            <a:endParaRPr lang="zh-CN" altLang="en-US" sz="2400" dirty="0">
              <a:solidFill>
                <a:srgbClr val="1F9E23"/>
              </a:solidFill>
              <a:latin typeface="Century Gothic" panose="020B0502020202020204" pitchFamily="34" charset="0"/>
              <a:cs typeface="Arial" panose="020B0604020202020204" pitchFamily="34" charset="0"/>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22</a:t>
              </a:r>
              <a:endParaRPr lang="zh-CN" altLang="en-US" sz="800" dirty="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12491" y="1567198"/>
            <a:ext cx="8223510" cy="3840480"/>
          </a:xfrm>
          <a:prstGeom prst="rect">
            <a:avLst/>
          </a:prstGeom>
        </p:spPr>
        <p:txBody>
          <a:bodyPr wrap="square">
            <a:spAutoFit/>
          </a:bodyPr>
          <a:lstStyle/>
          <a:p>
            <a:pPr marL="171450" indent="-171450" algn="just">
              <a:lnSpc>
                <a:spcPct val="114000"/>
              </a:lnSpc>
              <a:buFont typeface="Arial" panose="020B0604020202020204" pitchFamily="34" charset="0"/>
              <a:buChar char="•"/>
            </a:pPr>
            <a:r>
              <a:rPr>
                <a:solidFill>
                  <a:schemeClr val="tx1">
                    <a:lumMod val="65000"/>
                    <a:lumOff val="35000"/>
                  </a:schemeClr>
                </a:solidFill>
                <a:latin typeface="Century Gothic" panose="020B0502020202020204" pitchFamily="34" charset="0"/>
                <a:cs typeface="Arial" panose="020B0604020202020204" pitchFamily="34" charset="0"/>
              </a:rPr>
              <a:t>默认值1是为了保证完整的ACID。当然，你可以将这个配置项设为1以外的值来换取更高的性能，但是在系统崩溃的时候，你将会丢失1秒的数据。设为0的话，mysqld进程崩溃的时候，就会丢失最后1秒的事务。设为2,只有在操作系统崩溃或者断电的时候才会丢失最后1秒的数据。InnoDB在做恢复的时候会忽略这个值。</a:t>
            </a:r>
            <a:endParaRPr>
              <a:solidFill>
                <a:schemeClr val="tx1">
                  <a:lumMod val="65000"/>
                  <a:lumOff val="35000"/>
                </a:schemeClr>
              </a:solidFill>
              <a:latin typeface="Century Gothic" panose="020B0502020202020204" pitchFamily="34" charset="0"/>
              <a:cs typeface="Arial" panose="020B0604020202020204" pitchFamily="34" charset="0"/>
            </a:endParaRPr>
          </a:p>
          <a:p>
            <a:pPr marL="171450" indent="-171450" algn="just">
              <a:lnSpc>
                <a:spcPct val="114000"/>
              </a:lnSpc>
              <a:buFont typeface="Arial" panose="020B0604020202020204" pitchFamily="34" charset="0"/>
              <a:buChar char="•"/>
            </a:pPr>
            <a:endParaRPr>
              <a:solidFill>
                <a:schemeClr val="tx1">
                  <a:lumMod val="65000"/>
                  <a:lumOff val="35000"/>
                </a:schemeClr>
              </a:solidFill>
              <a:latin typeface="Century Gothic" panose="020B0502020202020204" pitchFamily="34" charset="0"/>
              <a:cs typeface="Arial" panose="020B0604020202020204" pitchFamily="34" charset="0"/>
            </a:endParaRPr>
          </a:p>
          <a:p>
            <a:pPr marL="171450" indent="-171450" algn="just">
              <a:lnSpc>
                <a:spcPct val="114000"/>
              </a:lnSpc>
              <a:buFont typeface="Arial" panose="020B0604020202020204" pitchFamily="34" charset="0"/>
              <a:buChar char="•"/>
            </a:pPr>
            <a:r>
              <a:rPr>
                <a:solidFill>
                  <a:schemeClr val="tx1">
                    <a:lumMod val="65000"/>
                    <a:lumOff val="35000"/>
                  </a:schemeClr>
                </a:solidFill>
                <a:latin typeface="Century Gothic" panose="020B0502020202020204" pitchFamily="34" charset="0"/>
                <a:cs typeface="Arial" panose="020B0604020202020204" pitchFamily="34" charset="0"/>
              </a:rPr>
              <a:t>总结下来：为1的时候，提交一次，写入一次事务日志到磁盘，写入数据到磁盘。0的时候，写入数据，事务也写入日志文件，但是事务的提交跟数据的写入没有关系，异步操作。2的时候，每次提交事务都会写入缓存里，每一秒定时刷到磁盘里这里是同步的操作，但是不是一条条的写入磁盘，而是先写入缓存，最后每隔1秒钟写入一次磁盘。</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endParaRPr>
              <a:solidFill>
                <a:schemeClr val="tx1">
                  <a:lumMod val="65000"/>
                  <a:lumOff val="35000"/>
                </a:schemeClr>
              </a:solidFill>
              <a:latin typeface="Century Gothic" panose="020B0502020202020204" pitchFamily="34" charset="0"/>
              <a:cs typeface="Arial" panose="020B0604020202020204" pitchFamily="34" charset="0"/>
            </a:endParaRPr>
          </a:p>
        </p:txBody>
      </p:sp>
      <p:grpSp>
        <p:nvGrpSpPr>
          <p:cNvPr id="2" name="组合 1"/>
          <p:cNvGrpSpPr/>
          <p:nvPr/>
        </p:nvGrpSpPr>
        <p:grpSpPr>
          <a:xfrm>
            <a:off x="460375" y="987425"/>
            <a:ext cx="4575175" cy="466725"/>
            <a:chOff x="844181" y="1917392"/>
            <a:chExt cx="914041" cy="510342"/>
          </a:xfrm>
        </p:grpSpPr>
        <p:sp>
          <p:nvSpPr>
            <p:cNvPr id="70" name="矩形 69"/>
            <p:cNvSpPr/>
            <p:nvPr/>
          </p:nvSpPr>
          <p:spPr>
            <a:xfrm>
              <a:off x="844181" y="1917392"/>
              <a:ext cx="759854" cy="510342"/>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矩形 71"/>
            <p:cNvSpPr/>
            <p:nvPr/>
          </p:nvSpPr>
          <p:spPr>
            <a:xfrm>
              <a:off x="844181" y="2020155"/>
              <a:ext cx="914041" cy="366613"/>
            </a:xfrm>
            <a:prstGeom prst="rect">
              <a:avLst/>
            </a:prstGeom>
          </p:spPr>
          <p:txBody>
            <a:bodyPr wrap="square">
              <a:spAutoFit/>
            </a:bodyPr>
            <a:p>
              <a:pPr algn="l"/>
              <a:r>
                <a:rPr sz="1600" dirty="0">
                  <a:solidFill>
                    <a:schemeClr val="bg1"/>
                  </a:solidFill>
                  <a:latin typeface="Century Gothic" panose="020B0502020202020204" pitchFamily="34" charset="0"/>
                  <a:cs typeface="Arial" panose="020B0604020202020204" pitchFamily="34" charset="0"/>
                </a:rPr>
                <a:t>innodb_flush_log_at_trx_commit参数</a:t>
              </a:r>
              <a:endParaRPr sz="1600" dirty="0">
                <a:solidFill>
                  <a:schemeClr val="bg1"/>
                </a:solidFill>
                <a:latin typeface="Century Gothic" panose="020B0502020202020204" pitchFamily="34" charset="0"/>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50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par>
                                <p:cTn id="14" presetID="42" presetClass="entr" presetSubtype="0" fill="hold" nodeType="withEffect">
                                  <p:stCondLst>
                                    <p:cond delay="50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anim calcmode="lin" valueType="num">
                                      <p:cBhvr>
                                        <p:cTn id="17" dur="500" fill="hold"/>
                                        <p:tgtEl>
                                          <p:spTgt spid="2"/>
                                        </p:tgtEl>
                                        <p:attrNameLst>
                                          <p:attrName>ppt_x</p:attrName>
                                        </p:attrNameLst>
                                      </p:cBhvr>
                                      <p:tavLst>
                                        <p:tav tm="0">
                                          <p:val>
                                            <p:strVal val="#ppt_x"/>
                                          </p:val>
                                        </p:tav>
                                        <p:tav tm="100000">
                                          <p:val>
                                            <p:strVal val="#ppt_x"/>
                                          </p:val>
                                        </p:tav>
                                      </p:tavLst>
                                    </p:anim>
                                    <p:anim calcmode="lin" valueType="num">
                                      <p:cBhvr>
                                        <p:cTn id="18"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90" y="524010"/>
            <a:ext cx="183515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InnoDB配置</a:t>
            </a:r>
            <a:endParaRPr lang="zh-CN" altLang="en-US" sz="2400" dirty="0">
              <a:solidFill>
                <a:srgbClr val="1F9E23"/>
              </a:solidFill>
              <a:latin typeface="Century Gothic" panose="020B0502020202020204" pitchFamily="34" charset="0"/>
              <a:cs typeface="Arial" panose="020B0604020202020204" pitchFamily="34" charset="0"/>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23</a:t>
              </a:r>
              <a:endParaRPr lang="zh-CN" altLang="en-US" sz="800" dirty="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12491" y="1567198"/>
            <a:ext cx="8223510" cy="2590800"/>
          </a:xfrm>
          <a:prstGeom prst="rect">
            <a:avLst/>
          </a:prstGeom>
        </p:spPr>
        <p:txBody>
          <a:bodyPr wrap="square">
            <a:spAutoFit/>
          </a:bodyPr>
          <a:lstStyle/>
          <a:p>
            <a:pPr marL="171450" indent="-171450" algn="just">
              <a:lnSpc>
                <a:spcPct val="114000"/>
              </a:lnSpc>
              <a:buFont typeface="Arial" panose="020B0604020202020204" pitchFamily="34" charset="0"/>
              <a:buChar char="•"/>
            </a:pPr>
            <a:r>
              <a:rPr>
                <a:solidFill>
                  <a:schemeClr val="tx1">
                    <a:lumMod val="65000"/>
                    <a:lumOff val="35000"/>
                  </a:schemeClr>
                </a:solidFill>
                <a:latin typeface="Century Gothic" panose="020B0502020202020204" pitchFamily="34" charset="0"/>
                <a:cs typeface="Arial" panose="020B0604020202020204" pitchFamily="34" charset="0"/>
              </a:rPr>
              <a:t>实验：</a:t>
            </a:r>
            <a:endParaRPr>
              <a:solidFill>
                <a:schemeClr val="tx1">
                  <a:lumMod val="65000"/>
                  <a:lumOff val="35000"/>
                </a:schemeClr>
              </a:solidFill>
              <a:latin typeface="Century Gothic" panose="020B0502020202020204" pitchFamily="34" charset="0"/>
              <a:cs typeface="Arial" panose="020B0604020202020204" pitchFamily="34" charset="0"/>
            </a:endParaRPr>
          </a:p>
          <a:p>
            <a:pPr marL="171450" indent="-171450" algn="just">
              <a:lnSpc>
                <a:spcPct val="114000"/>
              </a:lnSpc>
              <a:buFont typeface="Arial" panose="020B0604020202020204" pitchFamily="34" charset="0"/>
              <a:buChar char="•"/>
            </a:pPr>
            <a:r>
              <a:rPr>
                <a:solidFill>
                  <a:schemeClr val="tx1">
                    <a:lumMod val="65000"/>
                    <a:lumOff val="35000"/>
                  </a:schemeClr>
                </a:solidFill>
                <a:latin typeface="Century Gothic" panose="020B0502020202020204" pitchFamily="34" charset="0"/>
                <a:cs typeface="Arial" panose="020B0604020202020204" pitchFamily="34" charset="0"/>
              </a:rPr>
              <a:t>修改innodb_flush_log_at_trx_commit值</a:t>
            </a:r>
            <a:endParaRPr>
              <a:solidFill>
                <a:schemeClr val="tx1">
                  <a:lumMod val="65000"/>
                  <a:lumOff val="35000"/>
                </a:schemeClr>
              </a:solidFill>
              <a:latin typeface="Century Gothic" panose="020B0502020202020204" pitchFamily="34" charset="0"/>
              <a:cs typeface="Arial" panose="020B0604020202020204" pitchFamily="34" charset="0"/>
            </a:endParaRPr>
          </a:p>
          <a:p>
            <a:pPr marL="171450" indent="-171450" algn="just">
              <a:lnSpc>
                <a:spcPct val="114000"/>
              </a:lnSpc>
              <a:buFont typeface="Arial" panose="020B0604020202020204" pitchFamily="34" charset="0"/>
              <a:buChar char="•"/>
            </a:pPr>
            <a:r>
              <a:rPr>
                <a:solidFill>
                  <a:schemeClr val="tx1">
                    <a:lumMod val="65000"/>
                    <a:lumOff val="35000"/>
                  </a:schemeClr>
                </a:solidFill>
                <a:latin typeface="Century Gothic" panose="020B0502020202020204" pitchFamily="34" charset="0"/>
                <a:cs typeface="Arial" panose="020B0604020202020204" pitchFamily="34" charset="0"/>
              </a:rPr>
              <a:t>set global innodb_flush_log_at_trx_commit=0;</a:t>
            </a:r>
            <a:endParaRPr>
              <a:solidFill>
                <a:schemeClr val="tx1">
                  <a:lumMod val="65000"/>
                  <a:lumOff val="35000"/>
                </a:schemeClr>
              </a:solidFill>
              <a:latin typeface="Century Gothic" panose="020B0502020202020204" pitchFamily="34" charset="0"/>
              <a:cs typeface="Arial" panose="020B0604020202020204" pitchFamily="34" charset="0"/>
            </a:endParaRPr>
          </a:p>
          <a:p>
            <a:pPr marL="171450" indent="-171450" algn="just">
              <a:lnSpc>
                <a:spcPct val="114000"/>
              </a:lnSpc>
              <a:buFont typeface="Arial" panose="020B0604020202020204" pitchFamily="34" charset="0"/>
              <a:buChar char="•"/>
            </a:pPr>
            <a:r>
              <a:rPr>
                <a:solidFill>
                  <a:schemeClr val="tx1">
                    <a:lumMod val="65000"/>
                    <a:lumOff val="35000"/>
                  </a:schemeClr>
                </a:solidFill>
                <a:latin typeface="Century Gothic" panose="020B0502020202020204" pitchFamily="34" charset="0"/>
                <a:cs typeface="Arial" panose="020B0604020202020204" pitchFamily="34" charset="0"/>
              </a:rPr>
              <a:t>set global innodb_flush_log_at_trx_commit=1;</a:t>
            </a:r>
            <a:endParaRPr>
              <a:solidFill>
                <a:schemeClr val="tx1">
                  <a:lumMod val="65000"/>
                  <a:lumOff val="35000"/>
                </a:schemeClr>
              </a:solidFill>
              <a:latin typeface="Century Gothic" panose="020B0502020202020204" pitchFamily="34" charset="0"/>
              <a:cs typeface="Arial" panose="020B0604020202020204" pitchFamily="34" charset="0"/>
            </a:endParaRPr>
          </a:p>
          <a:p>
            <a:pPr marL="171450" indent="-171450" algn="just">
              <a:lnSpc>
                <a:spcPct val="114000"/>
              </a:lnSpc>
              <a:buFont typeface="Arial" panose="020B0604020202020204" pitchFamily="34" charset="0"/>
              <a:buChar char="•"/>
            </a:pPr>
            <a:r>
              <a:rPr>
                <a:solidFill>
                  <a:schemeClr val="tx1">
                    <a:lumMod val="65000"/>
                    <a:lumOff val="35000"/>
                  </a:schemeClr>
                </a:solidFill>
                <a:latin typeface="Century Gothic" panose="020B0502020202020204" pitchFamily="34" charset="0"/>
                <a:cs typeface="Arial" panose="020B0604020202020204" pitchFamily="34" charset="0"/>
              </a:rPr>
              <a:t>set global innodb_flush_log_at_trx_commit=2;</a:t>
            </a:r>
            <a:endParaRPr>
              <a:solidFill>
                <a:schemeClr val="tx1">
                  <a:lumMod val="65000"/>
                  <a:lumOff val="35000"/>
                </a:schemeClr>
              </a:solidFill>
              <a:latin typeface="Century Gothic" panose="020B0502020202020204" pitchFamily="34" charset="0"/>
              <a:cs typeface="Arial" panose="020B0604020202020204" pitchFamily="34" charset="0"/>
            </a:endParaRPr>
          </a:p>
          <a:p>
            <a:pPr marL="171450" indent="-171450" algn="just">
              <a:lnSpc>
                <a:spcPct val="114000"/>
              </a:lnSpc>
              <a:buFont typeface="Arial" panose="020B0604020202020204" pitchFamily="34" charset="0"/>
              <a:buChar char="•"/>
            </a:pPr>
            <a:r>
              <a:rPr>
                <a:solidFill>
                  <a:schemeClr val="tx1">
                    <a:lumMod val="65000"/>
                    <a:lumOff val="35000"/>
                  </a:schemeClr>
                </a:solidFill>
                <a:latin typeface="Century Gothic" panose="020B0502020202020204" pitchFamily="34" charset="0"/>
                <a:cs typeface="Arial" panose="020B0604020202020204" pitchFamily="34" charset="0"/>
              </a:rPr>
              <a:t>查看innodb_flush_log_at_trx_commit值</a:t>
            </a:r>
            <a:endParaRPr>
              <a:solidFill>
                <a:schemeClr val="tx1">
                  <a:lumMod val="65000"/>
                  <a:lumOff val="35000"/>
                </a:schemeClr>
              </a:solidFill>
              <a:latin typeface="Century Gothic" panose="020B0502020202020204" pitchFamily="34" charset="0"/>
              <a:cs typeface="Arial" panose="020B0604020202020204" pitchFamily="34" charset="0"/>
            </a:endParaRPr>
          </a:p>
          <a:p>
            <a:pPr marL="171450" indent="-171450" algn="just">
              <a:lnSpc>
                <a:spcPct val="114000"/>
              </a:lnSpc>
              <a:buFont typeface="Arial" panose="020B0604020202020204" pitchFamily="34" charset="0"/>
              <a:buChar char="•"/>
            </a:pPr>
            <a:r>
              <a:rPr>
                <a:solidFill>
                  <a:schemeClr val="tx1">
                    <a:lumMod val="65000"/>
                    <a:lumOff val="35000"/>
                  </a:schemeClr>
                </a:solidFill>
                <a:latin typeface="Century Gothic" panose="020B0502020202020204" pitchFamily="34" charset="0"/>
                <a:cs typeface="Arial" panose="020B0604020202020204" pitchFamily="34" charset="0"/>
              </a:rPr>
              <a:t>SHOW GLOBAL VARIABLES LIKE 'innodb_flush_log%';</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endParaRPr>
              <a:solidFill>
                <a:schemeClr val="tx1">
                  <a:lumMod val="65000"/>
                  <a:lumOff val="35000"/>
                </a:schemeClr>
              </a:solidFill>
              <a:latin typeface="Century Gothic" panose="020B0502020202020204" pitchFamily="34" charset="0"/>
              <a:cs typeface="Arial" panose="020B0604020202020204" pitchFamily="34" charset="0"/>
            </a:endParaRPr>
          </a:p>
        </p:txBody>
      </p:sp>
      <p:grpSp>
        <p:nvGrpSpPr>
          <p:cNvPr id="2" name="组合 1"/>
          <p:cNvGrpSpPr/>
          <p:nvPr/>
        </p:nvGrpSpPr>
        <p:grpSpPr>
          <a:xfrm>
            <a:off x="460375" y="987425"/>
            <a:ext cx="4575175" cy="466725"/>
            <a:chOff x="844181" y="1917392"/>
            <a:chExt cx="914041" cy="510342"/>
          </a:xfrm>
        </p:grpSpPr>
        <p:sp>
          <p:nvSpPr>
            <p:cNvPr id="70" name="矩形 69"/>
            <p:cNvSpPr/>
            <p:nvPr/>
          </p:nvSpPr>
          <p:spPr>
            <a:xfrm>
              <a:off x="844181" y="1917392"/>
              <a:ext cx="759854" cy="510342"/>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矩形 71"/>
            <p:cNvSpPr/>
            <p:nvPr/>
          </p:nvSpPr>
          <p:spPr>
            <a:xfrm>
              <a:off x="844181" y="2020155"/>
              <a:ext cx="914041" cy="366613"/>
            </a:xfrm>
            <a:prstGeom prst="rect">
              <a:avLst/>
            </a:prstGeom>
          </p:spPr>
          <p:txBody>
            <a:bodyPr wrap="square">
              <a:spAutoFit/>
            </a:bodyPr>
            <a:p>
              <a:pPr algn="l"/>
              <a:r>
                <a:rPr sz="1600" dirty="0">
                  <a:solidFill>
                    <a:schemeClr val="bg1"/>
                  </a:solidFill>
                  <a:latin typeface="Century Gothic" panose="020B0502020202020204" pitchFamily="34" charset="0"/>
                  <a:cs typeface="Arial" panose="020B0604020202020204" pitchFamily="34" charset="0"/>
                </a:rPr>
                <a:t>innodb_flush_log_at_trx_commit参数</a:t>
              </a:r>
              <a:endParaRPr sz="1600" dirty="0">
                <a:solidFill>
                  <a:schemeClr val="bg1"/>
                </a:solidFill>
                <a:latin typeface="Century Gothic" panose="020B0502020202020204" pitchFamily="34" charset="0"/>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50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par>
                                <p:cTn id="14" presetID="42" presetClass="entr" presetSubtype="0" fill="hold" nodeType="withEffect">
                                  <p:stCondLst>
                                    <p:cond delay="50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anim calcmode="lin" valueType="num">
                                      <p:cBhvr>
                                        <p:cTn id="17" dur="500" fill="hold"/>
                                        <p:tgtEl>
                                          <p:spTgt spid="2"/>
                                        </p:tgtEl>
                                        <p:attrNameLst>
                                          <p:attrName>ppt_x</p:attrName>
                                        </p:attrNameLst>
                                      </p:cBhvr>
                                      <p:tavLst>
                                        <p:tav tm="0">
                                          <p:val>
                                            <p:strVal val="#ppt_x"/>
                                          </p:val>
                                        </p:tav>
                                        <p:tav tm="100000">
                                          <p:val>
                                            <p:strVal val="#ppt_x"/>
                                          </p:val>
                                        </p:tav>
                                      </p:tavLst>
                                    </p:anim>
                                    <p:anim calcmode="lin" valueType="num">
                                      <p:cBhvr>
                                        <p:cTn id="18"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90" y="524010"/>
            <a:ext cx="183515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InnoDB配置</a:t>
            </a:r>
            <a:endParaRPr lang="zh-CN" altLang="en-US" sz="2400" dirty="0">
              <a:solidFill>
                <a:srgbClr val="1F9E23"/>
              </a:solidFill>
              <a:latin typeface="Century Gothic" panose="020B0502020202020204" pitchFamily="34" charset="0"/>
              <a:cs typeface="Arial" panose="020B0604020202020204" pitchFamily="34" charset="0"/>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24</a:t>
              </a:r>
              <a:endParaRPr lang="zh-CN" altLang="en-US" sz="800" dirty="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 name="组合 1"/>
          <p:cNvGrpSpPr/>
          <p:nvPr/>
        </p:nvGrpSpPr>
        <p:grpSpPr>
          <a:xfrm>
            <a:off x="2608580" y="490855"/>
            <a:ext cx="4575175" cy="466725"/>
            <a:chOff x="844181" y="1917392"/>
            <a:chExt cx="914041" cy="510342"/>
          </a:xfrm>
        </p:grpSpPr>
        <p:sp>
          <p:nvSpPr>
            <p:cNvPr id="70" name="矩形 69"/>
            <p:cNvSpPr/>
            <p:nvPr/>
          </p:nvSpPr>
          <p:spPr>
            <a:xfrm>
              <a:off x="844181" y="1917392"/>
              <a:ext cx="759854" cy="510342"/>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矩形 71"/>
            <p:cNvSpPr/>
            <p:nvPr/>
          </p:nvSpPr>
          <p:spPr>
            <a:xfrm>
              <a:off x="844181" y="2020155"/>
              <a:ext cx="914041" cy="366613"/>
            </a:xfrm>
            <a:prstGeom prst="rect">
              <a:avLst/>
            </a:prstGeom>
          </p:spPr>
          <p:txBody>
            <a:bodyPr wrap="square">
              <a:spAutoFit/>
            </a:bodyPr>
            <a:p>
              <a:pPr algn="l"/>
              <a:r>
                <a:rPr sz="1600" dirty="0">
                  <a:solidFill>
                    <a:schemeClr val="bg1"/>
                  </a:solidFill>
                  <a:latin typeface="Century Gothic" panose="020B0502020202020204" pitchFamily="34" charset="0"/>
                  <a:cs typeface="Arial" panose="020B0604020202020204" pitchFamily="34" charset="0"/>
                </a:rPr>
                <a:t>innodb_flush_log_at_trx_commit参数</a:t>
              </a:r>
              <a:endParaRPr sz="1600" dirty="0">
                <a:solidFill>
                  <a:schemeClr val="bg1"/>
                </a:solidFill>
                <a:latin typeface="Century Gothic" panose="020B0502020202020204" pitchFamily="34" charset="0"/>
                <a:cs typeface="Arial" panose="020B0604020202020204" pitchFamily="34" charset="0"/>
              </a:endParaRPr>
            </a:p>
          </p:txBody>
        </p:sp>
      </p:grpSp>
      <p:pic>
        <p:nvPicPr>
          <p:cNvPr id="9" name="图片 9"/>
          <p:cNvPicPr>
            <a:picLocks noChangeAspect="1"/>
          </p:cNvPicPr>
          <p:nvPr/>
        </p:nvPicPr>
        <p:blipFill>
          <a:blip r:embed="rId1"/>
          <a:srcRect t="47193" r="12"/>
          <a:stretch>
            <a:fillRect/>
          </a:stretch>
        </p:blipFill>
        <p:spPr>
          <a:xfrm>
            <a:off x="1405255" y="981075"/>
            <a:ext cx="5269230" cy="1282065"/>
          </a:xfrm>
          <a:prstGeom prst="rect">
            <a:avLst/>
          </a:prstGeom>
          <a:noFill/>
          <a:ln w="9525">
            <a:noFill/>
          </a:ln>
        </p:spPr>
      </p:pic>
      <p:pic>
        <p:nvPicPr>
          <p:cNvPr id="7" name="图片 7"/>
          <p:cNvPicPr>
            <a:picLocks noChangeAspect="1"/>
          </p:cNvPicPr>
          <p:nvPr/>
        </p:nvPicPr>
        <p:blipFill>
          <a:blip r:embed="rId2"/>
          <a:srcRect t="47037" r="12"/>
          <a:stretch>
            <a:fillRect/>
          </a:stretch>
        </p:blipFill>
        <p:spPr>
          <a:xfrm>
            <a:off x="1411605" y="2264410"/>
            <a:ext cx="5269230" cy="1297940"/>
          </a:xfrm>
          <a:prstGeom prst="rect">
            <a:avLst/>
          </a:prstGeom>
          <a:noFill/>
          <a:ln w="9525">
            <a:noFill/>
          </a:ln>
        </p:spPr>
      </p:pic>
      <p:pic>
        <p:nvPicPr>
          <p:cNvPr id="8" name="图片 8"/>
          <p:cNvPicPr>
            <a:picLocks noChangeAspect="1"/>
          </p:cNvPicPr>
          <p:nvPr/>
        </p:nvPicPr>
        <p:blipFill>
          <a:blip r:embed="rId3"/>
          <a:srcRect t="47224" r="-108"/>
          <a:stretch>
            <a:fillRect/>
          </a:stretch>
        </p:blipFill>
        <p:spPr>
          <a:xfrm>
            <a:off x="1411605" y="3424555"/>
            <a:ext cx="5275580" cy="167830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anim calcmode="lin" valueType="num">
                                      <p:cBhvr>
                                        <p:cTn id="13" dur="500" fill="hold"/>
                                        <p:tgtEl>
                                          <p:spTgt spid="2"/>
                                        </p:tgtEl>
                                        <p:attrNameLst>
                                          <p:attrName>ppt_x</p:attrName>
                                        </p:attrNameLst>
                                      </p:cBhvr>
                                      <p:tavLst>
                                        <p:tav tm="0">
                                          <p:val>
                                            <p:strVal val="#ppt_x"/>
                                          </p:val>
                                        </p:tav>
                                        <p:tav tm="100000">
                                          <p:val>
                                            <p:strVal val="#ppt_x"/>
                                          </p:val>
                                        </p:tav>
                                      </p:tavLst>
                                    </p:anim>
                                    <p:anim calcmode="lin" valueType="num">
                                      <p:cBhvr>
                                        <p:cTn id="14"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90" y="524010"/>
            <a:ext cx="183515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InnoDB配置</a:t>
            </a:r>
            <a:endParaRPr lang="zh-CN" altLang="en-US" sz="2400" dirty="0">
              <a:solidFill>
                <a:srgbClr val="1F9E23"/>
              </a:solidFill>
              <a:latin typeface="Century Gothic" panose="020B0502020202020204" pitchFamily="34" charset="0"/>
              <a:cs typeface="Arial" panose="020B0604020202020204" pitchFamily="34" charset="0"/>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25</a:t>
              </a:r>
              <a:endParaRPr lang="zh-CN" altLang="en-US" sz="800" dirty="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12491" y="1454168"/>
            <a:ext cx="8223510" cy="1028700"/>
          </a:xfrm>
          <a:prstGeom prst="rect">
            <a:avLst/>
          </a:prstGeom>
        </p:spPr>
        <p:txBody>
          <a:bodyPr wrap="square">
            <a:spAutoFit/>
          </a:bodyPr>
          <a:lstStyle/>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查看</a:t>
            </a:r>
            <a:endParaRPr>
              <a:solidFill>
                <a:schemeClr val="tx1">
                  <a:lumMod val="65000"/>
                  <a:lumOff val="35000"/>
                </a:schemeClr>
              </a:solidFill>
              <a:latin typeface="Century Gothic" panose="020B0502020202020204" pitchFamily="34" charset="0"/>
              <a:cs typeface="Arial" panose="020B0604020202020204" pitchFamily="34" charset="0"/>
            </a:endParaRPr>
          </a:p>
          <a:p>
            <a:pPr marL="171450" indent="-171450" algn="just">
              <a:lnSpc>
                <a:spcPct val="114000"/>
              </a:lnSpc>
              <a:buFont typeface="Arial" panose="020B0604020202020204" pitchFamily="34" charset="0"/>
              <a:buChar char="•"/>
            </a:pPr>
            <a:r>
              <a:rPr>
                <a:solidFill>
                  <a:schemeClr val="tx1">
                    <a:lumMod val="65000"/>
                    <a:lumOff val="35000"/>
                  </a:schemeClr>
                </a:solidFill>
                <a:latin typeface="Century Gothic" panose="020B0502020202020204" pitchFamily="34" charset="0"/>
                <a:cs typeface="Arial" panose="020B0604020202020204" pitchFamily="34" charset="0"/>
              </a:rPr>
              <a:t>SHOW GLOBAL VARIABLES like 'sync_binlog';</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endParaRPr>
              <a:solidFill>
                <a:schemeClr val="tx1">
                  <a:lumMod val="65000"/>
                  <a:lumOff val="35000"/>
                </a:schemeClr>
              </a:solidFill>
              <a:latin typeface="Century Gothic" panose="020B0502020202020204" pitchFamily="34" charset="0"/>
              <a:cs typeface="Arial" panose="020B0604020202020204" pitchFamily="34" charset="0"/>
            </a:endParaRPr>
          </a:p>
        </p:txBody>
      </p:sp>
      <p:grpSp>
        <p:nvGrpSpPr>
          <p:cNvPr id="2" name="组合 1"/>
          <p:cNvGrpSpPr/>
          <p:nvPr/>
        </p:nvGrpSpPr>
        <p:grpSpPr>
          <a:xfrm>
            <a:off x="460375" y="987425"/>
            <a:ext cx="4575175" cy="466725"/>
            <a:chOff x="844181" y="1917392"/>
            <a:chExt cx="914041" cy="510342"/>
          </a:xfrm>
        </p:grpSpPr>
        <p:sp>
          <p:nvSpPr>
            <p:cNvPr id="70" name="矩形 69"/>
            <p:cNvSpPr/>
            <p:nvPr/>
          </p:nvSpPr>
          <p:spPr>
            <a:xfrm>
              <a:off x="844181" y="1917392"/>
              <a:ext cx="759854" cy="510342"/>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矩形 71"/>
            <p:cNvSpPr/>
            <p:nvPr/>
          </p:nvSpPr>
          <p:spPr>
            <a:xfrm>
              <a:off x="844181" y="2020155"/>
              <a:ext cx="914041" cy="366613"/>
            </a:xfrm>
            <a:prstGeom prst="rect">
              <a:avLst/>
            </a:prstGeom>
          </p:spPr>
          <p:txBody>
            <a:bodyPr wrap="square">
              <a:spAutoFit/>
            </a:bodyPr>
            <a:p>
              <a:pPr algn="l"/>
              <a:r>
                <a:rPr sz="1600" dirty="0">
                  <a:solidFill>
                    <a:schemeClr val="bg1"/>
                  </a:solidFill>
                  <a:latin typeface="Century Gothic" panose="020B0502020202020204" pitchFamily="34" charset="0"/>
                  <a:cs typeface="Arial" panose="020B0604020202020204" pitchFamily="34" charset="0"/>
                </a:rPr>
                <a:t>sync_binlog参数</a:t>
              </a:r>
              <a:endParaRPr sz="1600" dirty="0">
                <a:solidFill>
                  <a:schemeClr val="bg1"/>
                </a:solidFill>
                <a:latin typeface="Century Gothic" panose="020B0502020202020204" pitchFamily="34" charset="0"/>
                <a:cs typeface="Arial" panose="020B0604020202020204" pitchFamily="34" charset="0"/>
              </a:endParaRPr>
            </a:p>
          </p:txBody>
        </p:sp>
      </p:grpSp>
      <p:pic>
        <p:nvPicPr>
          <p:cNvPr id="10" name="图片 7"/>
          <p:cNvPicPr>
            <a:picLocks noChangeAspect="1"/>
          </p:cNvPicPr>
          <p:nvPr/>
        </p:nvPicPr>
        <p:blipFill>
          <a:blip r:embed="rId1"/>
          <a:srcRect t="48944"/>
          <a:stretch>
            <a:fillRect/>
          </a:stretch>
        </p:blipFill>
        <p:spPr>
          <a:xfrm>
            <a:off x="586740" y="2320925"/>
            <a:ext cx="7529830" cy="232346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50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par>
                                <p:cTn id="14" presetID="42" presetClass="entr" presetSubtype="0" fill="hold" nodeType="withEffect">
                                  <p:stCondLst>
                                    <p:cond delay="50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anim calcmode="lin" valueType="num">
                                      <p:cBhvr>
                                        <p:cTn id="17" dur="500" fill="hold"/>
                                        <p:tgtEl>
                                          <p:spTgt spid="2"/>
                                        </p:tgtEl>
                                        <p:attrNameLst>
                                          <p:attrName>ppt_x</p:attrName>
                                        </p:attrNameLst>
                                      </p:cBhvr>
                                      <p:tavLst>
                                        <p:tav tm="0">
                                          <p:val>
                                            <p:strVal val="#ppt_x"/>
                                          </p:val>
                                        </p:tav>
                                        <p:tav tm="100000">
                                          <p:val>
                                            <p:strVal val="#ppt_x"/>
                                          </p:val>
                                        </p:tav>
                                      </p:tavLst>
                                    </p:anim>
                                    <p:anim calcmode="lin" valueType="num">
                                      <p:cBhvr>
                                        <p:cTn id="18"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90" y="524010"/>
            <a:ext cx="183515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InnoDB配置</a:t>
            </a:r>
            <a:endParaRPr lang="zh-CN" altLang="en-US" sz="2400" dirty="0">
              <a:solidFill>
                <a:srgbClr val="1F9E23"/>
              </a:solidFill>
              <a:latin typeface="Century Gothic" panose="020B0502020202020204" pitchFamily="34" charset="0"/>
              <a:cs typeface="Arial" panose="020B0604020202020204" pitchFamily="34" charset="0"/>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26</a:t>
              </a:r>
              <a:endParaRPr lang="zh-CN" altLang="en-US" sz="800" dirty="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60116" y="1605298"/>
            <a:ext cx="8223510" cy="3528060"/>
          </a:xfrm>
          <a:prstGeom prst="rect">
            <a:avLst/>
          </a:prstGeom>
        </p:spPr>
        <p:txBody>
          <a:bodyPr wrap="square">
            <a:spAutoFit/>
          </a:bodyPr>
          <a:lstStyle/>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设置</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set global sync_binlog=0;</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我们可以看到sync_binlog的默认值为0，这里没找到sync_binlog在哪个文件配置的，直接看下网上介绍的sync_binlog参数作用</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sync_binlog =  N： </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N&gt;0    每向二进制日志文件写入N条SQL或N个事务后，则把二进制日志文件的数据刷新到磁盘上； </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N=0    不主动刷新二进制日志文件的数据到磁盘上，而是由操作系统决定；</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之前说了数据插入的时候，事务先写到日志缓存，再刷入磁盘保存;第一个参数控制的其实就是写入日志缓存的操作模式。而这个参数就是刷入磁盘的操作模式。</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endParaRPr>
              <a:solidFill>
                <a:schemeClr val="tx1">
                  <a:lumMod val="65000"/>
                  <a:lumOff val="35000"/>
                </a:schemeClr>
              </a:solidFill>
              <a:latin typeface="Century Gothic" panose="020B0502020202020204" pitchFamily="34" charset="0"/>
              <a:cs typeface="Arial" panose="020B0604020202020204" pitchFamily="34" charset="0"/>
            </a:endParaRPr>
          </a:p>
        </p:txBody>
      </p:sp>
      <p:grpSp>
        <p:nvGrpSpPr>
          <p:cNvPr id="2" name="组合 1"/>
          <p:cNvGrpSpPr/>
          <p:nvPr/>
        </p:nvGrpSpPr>
        <p:grpSpPr>
          <a:xfrm>
            <a:off x="460375" y="987425"/>
            <a:ext cx="4575175" cy="466725"/>
            <a:chOff x="844181" y="1917392"/>
            <a:chExt cx="914041" cy="510342"/>
          </a:xfrm>
        </p:grpSpPr>
        <p:sp>
          <p:nvSpPr>
            <p:cNvPr id="70" name="矩形 69"/>
            <p:cNvSpPr/>
            <p:nvPr/>
          </p:nvSpPr>
          <p:spPr>
            <a:xfrm>
              <a:off x="844181" y="1917392"/>
              <a:ext cx="759854" cy="510342"/>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矩形 71"/>
            <p:cNvSpPr/>
            <p:nvPr/>
          </p:nvSpPr>
          <p:spPr>
            <a:xfrm>
              <a:off x="844181" y="2020155"/>
              <a:ext cx="914041" cy="366613"/>
            </a:xfrm>
            <a:prstGeom prst="rect">
              <a:avLst/>
            </a:prstGeom>
          </p:spPr>
          <p:txBody>
            <a:bodyPr wrap="square">
              <a:spAutoFit/>
            </a:bodyPr>
            <a:p>
              <a:pPr algn="l"/>
              <a:r>
                <a:rPr sz="1600" dirty="0">
                  <a:solidFill>
                    <a:schemeClr val="bg1"/>
                  </a:solidFill>
                  <a:latin typeface="Century Gothic" panose="020B0502020202020204" pitchFamily="34" charset="0"/>
                  <a:cs typeface="Arial" panose="020B0604020202020204" pitchFamily="34" charset="0"/>
                </a:rPr>
                <a:t>sync_binlog参数</a:t>
              </a:r>
              <a:endParaRPr sz="1600" dirty="0">
                <a:solidFill>
                  <a:schemeClr val="bg1"/>
                </a:solidFill>
                <a:latin typeface="Century Gothic" panose="020B0502020202020204" pitchFamily="34" charset="0"/>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50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par>
                                <p:cTn id="14" presetID="42" presetClass="entr" presetSubtype="0" fill="hold" nodeType="withEffect">
                                  <p:stCondLst>
                                    <p:cond delay="50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anim calcmode="lin" valueType="num">
                                      <p:cBhvr>
                                        <p:cTn id="17" dur="500" fill="hold"/>
                                        <p:tgtEl>
                                          <p:spTgt spid="2"/>
                                        </p:tgtEl>
                                        <p:attrNameLst>
                                          <p:attrName>ppt_x</p:attrName>
                                        </p:attrNameLst>
                                      </p:cBhvr>
                                      <p:tavLst>
                                        <p:tav tm="0">
                                          <p:val>
                                            <p:strVal val="#ppt_x"/>
                                          </p:val>
                                        </p:tav>
                                        <p:tav tm="100000">
                                          <p:val>
                                            <p:strVal val="#ppt_x"/>
                                          </p:val>
                                        </p:tav>
                                      </p:tavLst>
                                    </p:anim>
                                    <p:anim calcmode="lin" valueType="num">
                                      <p:cBhvr>
                                        <p:cTn id="18"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5444"/>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02</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7" name="组合 16"/>
          <p:cNvGrpSpPr/>
          <p:nvPr/>
        </p:nvGrpSpPr>
        <p:grpSpPr>
          <a:xfrm>
            <a:off x="499839" y="1427753"/>
            <a:ext cx="2848025" cy="2584158"/>
            <a:chOff x="499840" y="1427752"/>
            <a:chExt cx="2086385" cy="3862107"/>
          </a:xfrm>
        </p:grpSpPr>
        <p:grpSp>
          <p:nvGrpSpPr>
            <p:cNvPr id="14" name="组合 13"/>
            <p:cNvGrpSpPr/>
            <p:nvPr/>
          </p:nvGrpSpPr>
          <p:grpSpPr>
            <a:xfrm>
              <a:off x="499840" y="1427752"/>
              <a:ext cx="2086385" cy="630452"/>
              <a:chOff x="826183" y="1855140"/>
              <a:chExt cx="2086385" cy="630452"/>
            </a:xfrm>
          </p:grpSpPr>
          <p:sp>
            <p:nvSpPr>
              <p:cNvPr id="49" name="矩形 48"/>
              <p:cNvSpPr/>
              <p:nvPr/>
            </p:nvSpPr>
            <p:spPr>
              <a:xfrm>
                <a:off x="1282271" y="2049287"/>
                <a:ext cx="1630297" cy="253917"/>
              </a:xfrm>
              <a:prstGeom prst="rect">
                <a:avLst/>
              </a:prstGeom>
            </p:spPr>
            <p:txBody>
              <a:bodyPr wrap="square">
                <a:spAutoFit/>
              </a:bodyPr>
              <a:lstStyle/>
              <a:p>
                <a:r>
                  <a:rPr lang="zh-CN" altLang="en-US" sz="1050" dirty="0">
                    <a:solidFill>
                      <a:srgbClr val="1F9E23"/>
                    </a:solidFill>
                    <a:latin typeface="Century Gothic" panose="020B0502020202020204" pitchFamily="34" charset="0"/>
                    <a:cs typeface="Arial" panose="020B0604020202020204" pitchFamily="34" charset="0"/>
                  </a:rPr>
                  <a:t>使用</a:t>
                </a:r>
                <a:r>
                  <a:rPr lang="en-US" altLang="zh-CN" sz="1050" dirty="0">
                    <a:solidFill>
                      <a:srgbClr val="1F9E23"/>
                    </a:solidFill>
                    <a:latin typeface="Century Gothic" panose="020B0502020202020204" pitchFamily="34" charset="0"/>
                    <a:cs typeface="Arial" panose="020B0604020202020204" pitchFamily="34" charset="0"/>
                  </a:rPr>
                  <a:t>SHOW STATUS</a:t>
                </a:r>
                <a:r>
                  <a:rPr lang="zh-CN" altLang="en-US" sz="1050" dirty="0">
                    <a:solidFill>
                      <a:srgbClr val="1F9E23"/>
                    </a:solidFill>
                    <a:latin typeface="Century Gothic" panose="020B0502020202020204" pitchFamily="34" charset="0"/>
                    <a:cs typeface="Arial" panose="020B0604020202020204" pitchFamily="34" charset="0"/>
                  </a:rPr>
                  <a:t>语句</a:t>
                </a:r>
                <a:endParaRPr lang="en-US" altLang="zh-CN" sz="1050" dirty="0">
                  <a:solidFill>
                    <a:srgbClr val="1F9E23"/>
                  </a:solidFill>
                  <a:latin typeface="Century Gothic" panose="020B0502020202020204" pitchFamily="34" charset="0"/>
                  <a:cs typeface="Arial" panose="020B0604020202020204" pitchFamily="34" charset="0"/>
                </a:endParaRPr>
              </a:p>
            </p:txBody>
          </p:sp>
          <p:grpSp>
            <p:nvGrpSpPr>
              <p:cNvPr id="3" name="组合 2"/>
              <p:cNvGrpSpPr/>
              <p:nvPr/>
            </p:nvGrpSpPr>
            <p:grpSpPr>
              <a:xfrm>
                <a:off x="826183" y="1855140"/>
                <a:ext cx="420238" cy="630452"/>
                <a:chOff x="826183" y="1855140"/>
                <a:chExt cx="420238" cy="630452"/>
              </a:xfrm>
            </p:grpSpPr>
            <p:sp>
              <p:nvSpPr>
                <p:cNvPr id="50" name="椭圆 49"/>
                <p:cNvSpPr/>
                <p:nvPr/>
              </p:nvSpPr>
              <p:spPr>
                <a:xfrm>
                  <a:off x="826183" y="1866900"/>
                  <a:ext cx="345599" cy="618692"/>
                </a:xfrm>
                <a:prstGeom prst="ellipse">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39110" y="1855140"/>
                  <a:ext cx="407311" cy="461665"/>
                </a:xfrm>
                <a:prstGeom prst="rect">
                  <a:avLst/>
                </a:prstGeom>
              </p:spPr>
              <p:txBody>
                <a:bodyPr wrap="square">
                  <a:spAutoFit/>
                </a:bodyPr>
                <a:lstStyle/>
                <a:p>
                  <a:r>
                    <a:rPr lang="en-US" altLang="zh-CN" sz="2400" dirty="0">
                      <a:solidFill>
                        <a:schemeClr val="bg1"/>
                      </a:solidFill>
                      <a:latin typeface="Century Gothic" panose="020B0502020202020204" pitchFamily="34" charset="0"/>
                      <a:cs typeface="Arial" panose="020B0604020202020204" pitchFamily="34" charset="0"/>
                    </a:rPr>
                    <a:t>A</a:t>
                  </a:r>
                  <a:endParaRPr lang="en-US" altLang="zh-CN" sz="2400" dirty="0">
                    <a:solidFill>
                      <a:schemeClr val="bg1"/>
                    </a:solidFill>
                    <a:latin typeface="Century Gothic" panose="020B0502020202020204" pitchFamily="34" charset="0"/>
                    <a:cs typeface="Arial" panose="020B0604020202020204" pitchFamily="34" charset="0"/>
                  </a:endParaRPr>
                </a:p>
              </p:txBody>
            </p:sp>
          </p:grpSp>
        </p:grpSp>
        <p:sp>
          <p:nvSpPr>
            <p:cNvPr id="70" name="矩形 69"/>
            <p:cNvSpPr/>
            <p:nvPr/>
          </p:nvSpPr>
          <p:spPr>
            <a:xfrm>
              <a:off x="499840" y="2058205"/>
              <a:ext cx="2086385" cy="3231654"/>
            </a:xfrm>
            <a:prstGeom prst="rect">
              <a:avLst/>
            </a:prstGeom>
          </p:spPr>
          <p:txBody>
            <a:bodyPr wrap="square">
              <a:spAutoFit/>
            </a:bodyPr>
            <a:lstStyle/>
            <a:p>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SHOW</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 </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STATUS</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 </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LIKE</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 </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‘VALUE’</a:t>
              </a:r>
              <a:endParaRPr lang="en-US" altLang="zh-CN" sz="1200" dirty="0">
                <a:solidFill>
                  <a:schemeClr val="tx1">
                    <a:lumMod val="65000"/>
                    <a:lumOff val="35000"/>
                  </a:schemeClr>
                </a:solidFill>
                <a:latin typeface="Century Gothic" panose="020B0502020202020204" pitchFamily="34" charset="0"/>
                <a:cs typeface="Arial" panose="020B0604020202020204" pitchFamily="34" charset="0"/>
              </a:endParaRPr>
            </a:p>
            <a:p>
              <a:pPr marL="171450" indent="-171450">
                <a:buFont typeface="Arial" panose="020B0604020202020204" pitchFamily="34" charset="0"/>
                <a:buChar char="•"/>
              </a:pP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Connection:</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连接服务器的次数</a:t>
              </a:r>
              <a:endParaRPr lang="en-US" altLang="zh-CN" sz="1200" dirty="0">
                <a:solidFill>
                  <a:schemeClr val="tx1">
                    <a:lumMod val="65000"/>
                    <a:lumOff val="35000"/>
                  </a:schemeClr>
                </a:solidFill>
                <a:latin typeface="Century Gothic" panose="020B0502020202020204" pitchFamily="34" charset="0"/>
                <a:cs typeface="Arial" panose="020B0604020202020204" pitchFamily="34" charset="0"/>
              </a:endParaRPr>
            </a:p>
            <a:p>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SHOW STATUS LIKE ‘Connection’</a:t>
              </a:r>
              <a:endParaRPr lang="en-US" altLang="zh-CN" sz="1200" dirty="0">
                <a:solidFill>
                  <a:schemeClr val="tx1">
                    <a:lumMod val="65000"/>
                    <a:lumOff val="35000"/>
                  </a:schemeClr>
                </a:solidFill>
                <a:latin typeface="Century Gothic" panose="020B0502020202020204" pitchFamily="34" charset="0"/>
                <a:cs typeface="Arial" panose="020B0604020202020204" pitchFamily="34" charset="0"/>
              </a:endParaRPr>
            </a:p>
            <a:p>
              <a:pPr marL="171450" indent="-171450">
                <a:buFont typeface="Arial" panose="020B0604020202020204" pitchFamily="34" charset="0"/>
                <a:buChar char="•"/>
              </a:pP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Uptime:</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服务器的上线时间</a:t>
              </a:r>
              <a:endParaRPr lang="en-US" altLang="zh-CN" sz="1200" dirty="0">
                <a:solidFill>
                  <a:schemeClr val="tx1">
                    <a:lumMod val="65000"/>
                    <a:lumOff val="35000"/>
                  </a:schemeClr>
                </a:solidFill>
                <a:latin typeface="Century Gothic" panose="020B0502020202020204" pitchFamily="34" charset="0"/>
                <a:cs typeface="Arial" panose="020B0604020202020204" pitchFamily="34" charset="0"/>
              </a:endParaRPr>
            </a:p>
            <a:p>
              <a:pPr marL="171450" indent="-171450">
                <a:buFont typeface="Arial" panose="020B0604020202020204" pitchFamily="34" charset="0"/>
                <a:buChar char="•"/>
              </a:pPr>
              <a:r>
                <a:rPr lang="en-US" altLang="zh-CN" sz="1200" dirty="0" err="1">
                  <a:solidFill>
                    <a:schemeClr val="tx1">
                      <a:lumMod val="65000"/>
                      <a:lumOff val="35000"/>
                    </a:schemeClr>
                  </a:solidFill>
                  <a:latin typeface="Century Gothic" panose="020B0502020202020204" pitchFamily="34" charset="0"/>
                  <a:cs typeface="Arial" panose="020B0604020202020204" pitchFamily="34" charset="0"/>
                </a:rPr>
                <a:t>Slow_queries</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慢查询的次数</a:t>
              </a:r>
              <a:endParaRPr lang="en-US" altLang="zh-CN" sz="1200" dirty="0">
                <a:solidFill>
                  <a:schemeClr val="tx1">
                    <a:lumMod val="65000"/>
                    <a:lumOff val="35000"/>
                  </a:schemeClr>
                </a:solidFill>
                <a:latin typeface="Century Gothic" panose="020B0502020202020204" pitchFamily="34" charset="0"/>
                <a:cs typeface="Arial" panose="020B0604020202020204" pitchFamily="34" charset="0"/>
              </a:endParaRPr>
            </a:p>
            <a:p>
              <a:pPr marL="171450" indent="-171450">
                <a:buFont typeface="Arial" panose="020B0604020202020204" pitchFamily="34" charset="0"/>
                <a:buChar char="•"/>
              </a:pPr>
              <a:r>
                <a:rPr lang="en-US" altLang="zh-CN" sz="1200" dirty="0" err="1">
                  <a:solidFill>
                    <a:schemeClr val="tx1">
                      <a:lumMod val="65000"/>
                      <a:lumOff val="35000"/>
                    </a:schemeClr>
                  </a:solidFill>
                  <a:latin typeface="Century Gothic" panose="020B0502020202020204" pitchFamily="34" charset="0"/>
                  <a:cs typeface="Arial" panose="020B0604020202020204" pitchFamily="34" charset="0"/>
                </a:rPr>
                <a:t>Com_select</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查询操作的次数</a:t>
              </a:r>
              <a:endParaRPr lang="en-US" altLang="zh-CN" sz="1200" dirty="0">
                <a:solidFill>
                  <a:schemeClr val="tx1">
                    <a:lumMod val="65000"/>
                    <a:lumOff val="35000"/>
                  </a:schemeClr>
                </a:solidFill>
                <a:latin typeface="Century Gothic" panose="020B0502020202020204" pitchFamily="34" charset="0"/>
                <a:cs typeface="Arial" panose="020B0604020202020204" pitchFamily="34" charset="0"/>
              </a:endParaRPr>
            </a:p>
            <a:p>
              <a:pPr marL="171450" indent="-171450">
                <a:buFont typeface="Arial" panose="020B0604020202020204" pitchFamily="34" charset="0"/>
                <a:buChar char="•"/>
              </a:pPr>
              <a:r>
                <a:rPr lang="en-US" altLang="zh-CN" sz="1200" dirty="0" err="1">
                  <a:solidFill>
                    <a:schemeClr val="tx1">
                      <a:lumMod val="65000"/>
                      <a:lumOff val="35000"/>
                    </a:schemeClr>
                  </a:solidFill>
                  <a:latin typeface="Century Gothic" panose="020B0502020202020204" pitchFamily="34" charset="0"/>
                  <a:cs typeface="Arial" panose="020B0604020202020204" pitchFamily="34" charset="0"/>
                </a:rPr>
                <a:t>Com_insert</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插入操作的次数</a:t>
              </a:r>
              <a:endParaRPr lang="en-US" altLang="zh-CN" sz="1200" dirty="0">
                <a:solidFill>
                  <a:schemeClr val="tx1">
                    <a:lumMod val="65000"/>
                    <a:lumOff val="35000"/>
                  </a:schemeClr>
                </a:solidFill>
                <a:latin typeface="Century Gothic" panose="020B0502020202020204" pitchFamily="34" charset="0"/>
                <a:cs typeface="Arial" panose="020B0604020202020204" pitchFamily="34" charset="0"/>
              </a:endParaRPr>
            </a:p>
            <a:p>
              <a:pPr marL="171450" indent="-171450">
                <a:buFont typeface="Arial" panose="020B0604020202020204" pitchFamily="34" charset="0"/>
                <a:buChar char="•"/>
              </a:pPr>
              <a:r>
                <a:rPr lang="en-US" altLang="zh-CN" sz="1200" dirty="0" err="1">
                  <a:solidFill>
                    <a:schemeClr val="tx1">
                      <a:lumMod val="65000"/>
                      <a:lumOff val="35000"/>
                    </a:schemeClr>
                  </a:solidFill>
                  <a:latin typeface="Century Gothic" panose="020B0502020202020204" pitchFamily="34" charset="0"/>
                  <a:cs typeface="Arial" panose="020B0604020202020204" pitchFamily="34" charset="0"/>
                </a:rPr>
                <a:t>Com_update</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更新操作的次数</a:t>
              </a:r>
              <a:endParaRPr lang="en-US" altLang="zh-CN" sz="1200" dirty="0">
                <a:solidFill>
                  <a:schemeClr val="tx1">
                    <a:lumMod val="65000"/>
                    <a:lumOff val="35000"/>
                  </a:schemeClr>
                </a:solidFill>
                <a:latin typeface="Century Gothic" panose="020B0502020202020204" pitchFamily="34" charset="0"/>
                <a:cs typeface="Arial" panose="020B0604020202020204" pitchFamily="34" charset="0"/>
              </a:endParaRPr>
            </a:p>
            <a:p>
              <a:pPr marL="171450" indent="-171450">
                <a:buFont typeface="Arial" panose="020B0604020202020204" pitchFamily="34" charset="0"/>
                <a:buChar char="•"/>
              </a:pPr>
              <a:r>
                <a:rPr lang="en-US" altLang="zh-CN" sz="1200" dirty="0" err="1">
                  <a:solidFill>
                    <a:schemeClr val="tx1">
                      <a:lumMod val="65000"/>
                      <a:lumOff val="35000"/>
                    </a:schemeClr>
                  </a:solidFill>
                  <a:latin typeface="Century Gothic" panose="020B0502020202020204" pitchFamily="34" charset="0"/>
                  <a:cs typeface="Arial" panose="020B0604020202020204" pitchFamily="34" charset="0"/>
                </a:rPr>
                <a:t>Com_delete</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删除操作的次数</a:t>
              </a:r>
              <a:endParaRPr lang="en-US" altLang="zh-CN" sz="1200" dirty="0">
                <a:solidFill>
                  <a:schemeClr val="tx1">
                    <a:lumMod val="65000"/>
                    <a:lumOff val="35000"/>
                  </a:schemeClr>
                </a:solidFill>
                <a:latin typeface="Century Gothic" panose="020B0502020202020204" pitchFamily="34" charset="0"/>
                <a:cs typeface="Arial" panose="020B0604020202020204" pitchFamily="34" charset="0"/>
              </a:endParaRPr>
            </a:p>
            <a:p>
              <a:endParaRPr lang="en-US" altLang="zh-CN" sz="1200" dirty="0">
                <a:solidFill>
                  <a:schemeClr val="tx1">
                    <a:lumMod val="65000"/>
                    <a:lumOff val="35000"/>
                  </a:schemeClr>
                </a:solidFill>
                <a:latin typeface="Century Gothic" panose="020B0502020202020204" pitchFamily="34" charset="0"/>
                <a:cs typeface="Arial" panose="020B0604020202020204" pitchFamily="34" charset="0"/>
              </a:endParaRPr>
            </a:p>
          </p:txBody>
        </p:sp>
      </p:grpSp>
      <p:grpSp>
        <p:nvGrpSpPr>
          <p:cNvPr id="39" name="组合 38"/>
          <p:cNvGrpSpPr/>
          <p:nvPr/>
        </p:nvGrpSpPr>
        <p:grpSpPr>
          <a:xfrm>
            <a:off x="499839" y="568763"/>
            <a:ext cx="3570208" cy="586545"/>
            <a:chOff x="401865" y="552531"/>
            <a:chExt cx="3570208" cy="586545"/>
          </a:xfrm>
        </p:grpSpPr>
        <p:sp>
          <p:nvSpPr>
            <p:cNvPr id="40" name="矩形 39"/>
            <p:cNvSpPr/>
            <p:nvPr/>
          </p:nvSpPr>
          <p:spPr>
            <a:xfrm>
              <a:off x="401865" y="552531"/>
              <a:ext cx="3570208" cy="461665"/>
            </a:xfrm>
            <a:prstGeom prst="rect">
              <a:avLst/>
            </a:prstGeom>
          </p:spPr>
          <p:txBody>
            <a:bodyPr wrap="none">
              <a:spAutoFit/>
            </a:bodyPr>
            <a:lstStyle/>
            <a:p>
              <a:r>
                <a:rPr lang="zh-CN" altLang="en-US" sz="2400" dirty="0">
                  <a:solidFill>
                    <a:srgbClr val="1F9E23"/>
                  </a:solidFill>
                  <a:latin typeface="Century Gothic" panose="020B0502020202020204" pitchFamily="34" charset="0"/>
                  <a:cs typeface="Arial" panose="020B0604020202020204" pitchFamily="34" charset="0"/>
                </a:rPr>
                <a:t>评估数据库性能三种方法</a:t>
              </a:r>
              <a:endParaRPr lang="en-US" altLang="zh-CN" sz="2400" dirty="0">
                <a:solidFill>
                  <a:srgbClr val="1F9E23"/>
                </a:solidFill>
                <a:latin typeface="Century Gothic" panose="020B0502020202020204" pitchFamily="34" charset="0"/>
                <a:cs typeface="Arial" panose="020B0604020202020204" pitchFamily="34" charset="0"/>
              </a:endParaRPr>
            </a:p>
          </p:txBody>
        </p:sp>
        <p:sp>
          <p:nvSpPr>
            <p:cNvPr id="47" name="矩形 46"/>
            <p:cNvSpPr/>
            <p:nvPr/>
          </p:nvSpPr>
          <p:spPr>
            <a:xfrm>
              <a:off x="412490" y="877466"/>
              <a:ext cx="1313180" cy="261610"/>
            </a:xfrm>
            <a:prstGeom prst="rect">
              <a:avLst/>
            </a:prstGeom>
          </p:spPr>
          <p:txBody>
            <a:bodyPr wrap="none">
              <a:spAutoFit/>
            </a:bodyPr>
            <a:lstStyle/>
            <a:p>
              <a:r>
                <a:rPr lang="zh-CN" altLang="en-US" sz="1100" dirty="0">
                  <a:solidFill>
                    <a:schemeClr val="bg1">
                      <a:lumMod val="50000"/>
                    </a:schemeClr>
                  </a:solidFill>
                  <a:latin typeface="Century Gothic" panose="020B0502020202020204" pitchFamily="34" charset="0"/>
                  <a:cs typeface="Arial" panose="020B0604020202020204" pitchFamily="34" charset="0"/>
                </a:rPr>
                <a:t>评估数据库的性能</a:t>
              </a:r>
              <a:endParaRPr lang="en-US" altLang="zh-CN" sz="1100" dirty="0">
                <a:solidFill>
                  <a:schemeClr val="bg1">
                    <a:lumMod val="50000"/>
                  </a:schemeClr>
                </a:solidFill>
                <a:latin typeface="Century Gothic" panose="020B0502020202020204" pitchFamily="34" charset="0"/>
                <a:cs typeface="Arial" panose="020B0604020202020204" pitchFamily="34" charset="0"/>
              </a:endParaRPr>
            </a:p>
          </p:txBody>
        </p:sp>
      </p:gr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923928" y="1157590"/>
            <a:ext cx="4780952" cy="26304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2" presetClass="entr" presetSubtype="8" decel="100000" fill="hold" nodeType="with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additive="base">
                                        <p:cTn id="12" dur="500" fill="hold"/>
                                        <p:tgtEl>
                                          <p:spTgt spid="39"/>
                                        </p:tgtEl>
                                        <p:attrNameLst>
                                          <p:attrName>ppt_x</p:attrName>
                                        </p:attrNameLst>
                                      </p:cBhvr>
                                      <p:tavLst>
                                        <p:tav tm="0">
                                          <p:val>
                                            <p:strVal val="0-#ppt_w/2"/>
                                          </p:val>
                                        </p:tav>
                                        <p:tav tm="100000">
                                          <p:val>
                                            <p:strVal val="#ppt_x"/>
                                          </p:val>
                                        </p:tav>
                                      </p:tavLst>
                                    </p:anim>
                                    <p:anim calcmode="lin" valueType="num">
                                      <p:cBhvr additive="base">
                                        <p:cTn id="13" dur="500" fill="hold"/>
                                        <p:tgtEl>
                                          <p:spTgt spid="39"/>
                                        </p:tgtEl>
                                        <p:attrNameLst>
                                          <p:attrName>ppt_y</p:attrName>
                                        </p:attrNameLst>
                                      </p:cBhvr>
                                      <p:tavLst>
                                        <p:tav tm="0">
                                          <p:val>
                                            <p:strVal val="#ppt_y"/>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42"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90" y="524010"/>
            <a:ext cx="183515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InnoDB配置</a:t>
            </a:r>
            <a:endParaRPr lang="zh-CN" altLang="en-US" sz="2400" dirty="0">
              <a:solidFill>
                <a:srgbClr val="1F9E23"/>
              </a:solidFill>
              <a:latin typeface="Century Gothic" panose="020B0502020202020204" pitchFamily="34" charset="0"/>
              <a:cs typeface="Arial" panose="020B0604020202020204" pitchFamily="34" charset="0"/>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27</a:t>
              </a:r>
              <a:endParaRPr lang="zh-CN" altLang="en-US" sz="800" dirty="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60116" y="3916063"/>
            <a:ext cx="8223510" cy="1028700"/>
          </a:xfrm>
          <a:prstGeom prst="rect">
            <a:avLst/>
          </a:prstGeom>
        </p:spPr>
        <p:txBody>
          <a:bodyPr wrap="square">
            <a:spAutoFit/>
          </a:bodyPr>
          <a:lstStyle/>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实验</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N=2,0</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endParaRPr>
              <a:solidFill>
                <a:schemeClr val="tx1">
                  <a:lumMod val="65000"/>
                  <a:lumOff val="35000"/>
                </a:schemeClr>
              </a:solidFill>
              <a:latin typeface="Century Gothic" panose="020B0502020202020204" pitchFamily="34" charset="0"/>
              <a:cs typeface="Arial" panose="020B0604020202020204" pitchFamily="34" charset="0"/>
            </a:endParaRPr>
          </a:p>
        </p:txBody>
      </p:sp>
      <p:grpSp>
        <p:nvGrpSpPr>
          <p:cNvPr id="2" name="组合 1"/>
          <p:cNvGrpSpPr/>
          <p:nvPr/>
        </p:nvGrpSpPr>
        <p:grpSpPr>
          <a:xfrm>
            <a:off x="460375" y="987425"/>
            <a:ext cx="4575175" cy="466725"/>
            <a:chOff x="844181" y="1917392"/>
            <a:chExt cx="914041" cy="510342"/>
          </a:xfrm>
        </p:grpSpPr>
        <p:sp>
          <p:nvSpPr>
            <p:cNvPr id="70" name="矩形 69"/>
            <p:cNvSpPr/>
            <p:nvPr/>
          </p:nvSpPr>
          <p:spPr>
            <a:xfrm>
              <a:off x="844181" y="1917392"/>
              <a:ext cx="759854" cy="510342"/>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矩形 71"/>
            <p:cNvSpPr/>
            <p:nvPr/>
          </p:nvSpPr>
          <p:spPr>
            <a:xfrm>
              <a:off x="844181" y="2020155"/>
              <a:ext cx="914041" cy="366613"/>
            </a:xfrm>
            <a:prstGeom prst="rect">
              <a:avLst/>
            </a:prstGeom>
          </p:spPr>
          <p:txBody>
            <a:bodyPr wrap="square">
              <a:spAutoFit/>
            </a:bodyPr>
            <a:p>
              <a:pPr algn="l"/>
              <a:r>
                <a:rPr sz="1600" dirty="0">
                  <a:solidFill>
                    <a:schemeClr val="bg1"/>
                  </a:solidFill>
                  <a:latin typeface="Century Gothic" panose="020B0502020202020204" pitchFamily="34" charset="0"/>
                  <a:cs typeface="Arial" panose="020B0604020202020204" pitchFamily="34" charset="0"/>
                </a:rPr>
                <a:t>sync_binlog参数</a:t>
              </a:r>
              <a:endParaRPr sz="1600" dirty="0">
                <a:solidFill>
                  <a:schemeClr val="bg1"/>
                </a:solidFill>
                <a:latin typeface="Century Gothic" panose="020B0502020202020204" pitchFamily="34" charset="0"/>
                <a:cs typeface="Arial" panose="020B0604020202020204" pitchFamily="34" charset="0"/>
              </a:endParaRPr>
            </a:p>
          </p:txBody>
        </p:sp>
      </p:grpSp>
      <p:pic>
        <p:nvPicPr>
          <p:cNvPr id="4" name="图片 13"/>
          <p:cNvPicPr>
            <a:picLocks noChangeAspect="1"/>
          </p:cNvPicPr>
          <p:nvPr/>
        </p:nvPicPr>
        <p:blipFill>
          <a:blip r:embed="rId1"/>
          <a:srcRect t="47537"/>
          <a:stretch>
            <a:fillRect/>
          </a:stretch>
        </p:blipFill>
        <p:spPr>
          <a:xfrm>
            <a:off x="819150" y="1506855"/>
            <a:ext cx="7492365" cy="240919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50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par>
                                <p:cTn id="14" presetID="42" presetClass="entr" presetSubtype="0" fill="hold" nodeType="withEffect">
                                  <p:stCondLst>
                                    <p:cond delay="50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anim calcmode="lin" valueType="num">
                                      <p:cBhvr>
                                        <p:cTn id="17" dur="500" fill="hold"/>
                                        <p:tgtEl>
                                          <p:spTgt spid="2"/>
                                        </p:tgtEl>
                                        <p:attrNameLst>
                                          <p:attrName>ppt_x</p:attrName>
                                        </p:attrNameLst>
                                      </p:cBhvr>
                                      <p:tavLst>
                                        <p:tav tm="0">
                                          <p:val>
                                            <p:strVal val="#ppt_x"/>
                                          </p:val>
                                        </p:tav>
                                        <p:tav tm="100000">
                                          <p:val>
                                            <p:strVal val="#ppt_x"/>
                                          </p:val>
                                        </p:tav>
                                      </p:tavLst>
                                    </p:anim>
                                    <p:anim calcmode="lin" valueType="num">
                                      <p:cBhvr>
                                        <p:cTn id="18"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90" y="524010"/>
            <a:ext cx="183515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InnoDB配置</a:t>
            </a:r>
            <a:endParaRPr lang="zh-CN" altLang="en-US" sz="2400" dirty="0">
              <a:solidFill>
                <a:srgbClr val="1F9E23"/>
              </a:solidFill>
              <a:latin typeface="Century Gothic" panose="020B0502020202020204" pitchFamily="34" charset="0"/>
              <a:cs typeface="Arial" panose="020B0604020202020204" pitchFamily="34" charset="0"/>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28</a:t>
              </a:r>
              <a:endParaRPr lang="zh-CN" altLang="en-US" sz="800" dirty="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12491" y="4129423"/>
            <a:ext cx="8223510" cy="1028700"/>
          </a:xfrm>
          <a:prstGeom prst="rect">
            <a:avLst/>
          </a:prstGeom>
        </p:spPr>
        <p:txBody>
          <a:bodyPr wrap="square">
            <a:spAutoFit/>
          </a:bodyPr>
          <a:lstStyle/>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实验</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N=2,</a:t>
            </a:r>
            <a:r>
              <a:rPr lang="en-US">
                <a:solidFill>
                  <a:schemeClr val="tx1">
                    <a:lumMod val="65000"/>
                    <a:lumOff val="35000"/>
                  </a:schemeClr>
                </a:solidFill>
                <a:latin typeface="Century Gothic" panose="020B0502020202020204" pitchFamily="34" charset="0"/>
                <a:cs typeface="Arial" panose="020B0604020202020204" pitchFamily="34" charset="0"/>
              </a:rPr>
              <a:t>1</a:t>
            </a:r>
            <a:endParaRPr lang="en-US">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endParaRPr>
              <a:solidFill>
                <a:schemeClr val="tx1">
                  <a:lumMod val="65000"/>
                  <a:lumOff val="35000"/>
                </a:schemeClr>
              </a:solidFill>
              <a:latin typeface="Century Gothic" panose="020B0502020202020204" pitchFamily="34" charset="0"/>
              <a:cs typeface="Arial" panose="020B0604020202020204" pitchFamily="34" charset="0"/>
            </a:endParaRPr>
          </a:p>
        </p:txBody>
      </p:sp>
      <p:grpSp>
        <p:nvGrpSpPr>
          <p:cNvPr id="2" name="组合 1"/>
          <p:cNvGrpSpPr/>
          <p:nvPr/>
        </p:nvGrpSpPr>
        <p:grpSpPr>
          <a:xfrm>
            <a:off x="460375" y="987425"/>
            <a:ext cx="4575175" cy="466725"/>
            <a:chOff x="844181" y="1917392"/>
            <a:chExt cx="914041" cy="510342"/>
          </a:xfrm>
        </p:grpSpPr>
        <p:sp>
          <p:nvSpPr>
            <p:cNvPr id="70" name="矩形 69"/>
            <p:cNvSpPr/>
            <p:nvPr/>
          </p:nvSpPr>
          <p:spPr>
            <a:xfrm>
              <a:off x="844181" y="1917392"/>
              <a:ext cx="759854" cy="510342"/>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矩形 71"/>
            <p:cNvSpPr/>
            <p:nvPr/>
          </p:nvSpPr>
          <p:spPr>
            <a:xfrm>
              <a:off x="844181" y="2020155"/>
              <a:ext cx="914041" cy="366613"/>
            </a:xfrm>
            <a:prstGeom prst="rect">
              <a:avLst/>
            </a:prstGeom>
          </p:spPr>
          <p:txBody>
            <a:bodyPr wrap="square">
              <a:spAutoFit/>
            </a:bodyPr>
            <a:p>
              <a:pPr algn="l"/>
              <a:r>
                <a:rPr sz="1600" dirty="0">
                  <a:solidFill>
                    <a:schemeClr val="bg1"/>
                  </a:solidFill>
                  <a:latin typeface="Century Gothic" panose="020B0502020202020204" pitchFamily="34" charset="0"/>
                  <a:cs typeface="Arial" panose="020B0604020202020204" pitchFamily="34" charset="0"/>
                </a:rPr>
                <a:t>sync_binlog参数</a:t>
              </a:r>
              <a:endParaRPr sz="1600" dirty="0">
                <a:solidFill>
                  <a:schemeClr val="bg1"/>
                </a:solidFill>
                <a:latin typeface="Century Gothic" panose="020B0502020202020204" pitchFamily="34" charset="0"/>
                <a:cs typeface="Arial" panose="020B0604020202020204" pitchFamily="34" charset="0"/>
              </a:endParaRPr>
            </a:p>
          </p:txBody>
        </p:sp>
      </p:grpSp>
      <p:pic>
        <p:nvPicPr>
          <p:cNvPr id="14" name="图片 11"/>
          <p:cNvPicPr>
            <a:picLocks noChangeAspect="1"/>
          </p:cNvPicPr>
          <p:nvPr/>
        </p:nvPicPr>
        <p:blipFill>
          <a:blip r:embed="rId1"/>
          <a:srcRect t="47224"/>
          <a:stretch>
            <a:fillRect/>
          </a:stretch>
        </p:blipFill>
        <p:spPr>
          <a:xfrm>
            <a:off x="460375" y="1638935"/>
            <a:ext cx="8008620" cy="241554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50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par>
                                <p:cTn id="14" presetID="42" presetClass="entr" presetSubtype="0" fill="hold" nodeType="withEffect">
                                  <p:stCondLst>
                                    <p:cond delay="50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anim calcmode="lin" valueType="num">
                                      <p:cBhvr>
                                        <p:cTn id="17" dur="500" fill="hold"/>
                                        <p:tgtEl>
                                          <p:spTgt spid="2"/>
                                        </p:tgtEl>
                                        <p:attrNameLst>
                                          <p:attrName>ppt_x</p:attrName>
                                        </p:attrNameLst>
                                      </p:cBhvr>
                                      <p:tavLst>
                                        <p:tav tm="0">
                                          <p:val>
                                            <p:strVal val="#ppt_x"/>
                                          </p:val>
                                        </p:tav>
                                        <p:tav tm="100000">
                                          <p:val>
                                            <p:strVal val="#ppt_x"/>
                                          </p:val>
                                        </p:tav>
                                      </p:tavLst>
                                    </p:anim>
                                    <p:anim calcmode="lin" valueType="num">
                                      <p:cBhvr>
                                        <p:cTn id="18"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90" y="524010"/>
            <a:ext cx="183515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InnoDB配置</a:t>
            </a:r>
            <a:endParaRPr lang="zh-CN" altLang="en-US" sz="2400" dirty="0">
              <a:solidFill>
                <a:srgbClr val="1F9E23"/>
              </a:solidFill>
              <a:latin typeface="Century Gothic" panose="020B0502020202020204" pitchFamily="34" charset="0"/>
              <a:cs typeface="Arial" panose="020B0604020202020204" pitchFamily="34" charset="0"/>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29</a:t>
              </a:r>
              <a:endParaRPr lang="zh-CN" altLang="en-US" sz="800" dirty="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12491" y="4129423"/>
            <a:ext cx="8223510" cy="1028700"/>
          </a:xfrm>
          <a:prstGeom prst="rect">
            <a:avLst/>
          </a:prstGeom>
        </p:spPr>
        <p:txBody>
          <a:bodyPr wrap="square">
            <a:spAutoFit/>
          </a:bodyPr>
          <a:lstStyle/>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实验</a:t>
            </a:r>
            <a:endParaRPr>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a:solidFill>
                  <a:schemeClr val="tx1">
                    <a:lumMod val="65000"/>
                    <a:lumOff val="35000"/>
                  </a:schemeClr>
                </a:solidFill>
                <a:latin typeface="Century Gothic" panose="020B0502020202020204" pitchFamily="34" charset="0"/>
                <a:cs typeface="Arial" panose="020B0604020202020204" pitchFamily="34" charset="0"/>
              </a:rPr>
              <a:t>N=2,</a:t>
            </a:r>
            <a:r>
              <a:rPr lang="en-US">
                <a:solidFill>
                  <a:schemeClr val="tx1">
                    <a:lumMod val="65000"/>
                    <a:lumOff val="35000"/>
                  </a:schemeClr>
                </a:solidFill>
                <a:latin typeface="Century Gothic" panose="020B0502020202020204" pitchFamily="34" charset="0"/>
                <a:cs typeface="Arial" panose="020B0604020202020204" pitchFamily="34" charset="0"/>
              </a:rPr>
              <a:t>100</a:t>
            </a:r>
            <a:endParaRPr lang="en-US">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endParaRPr>
              <a:solidFill>
                <a:schemeClr val="tx1">
                  <a:lumMod val="65000"/>
                  <a:lumOff val="35000"/>
                </a:schemeClr>
              </a:solidFill>
              <a:latin typeface="Century Gothic" panose="020B0502020202020204" pitchFamily="34" charset="0"/>
              <a:cs typeface="Arial" panose="020B0604020202020204" pitchFamily="34" charset="0"/>
            </a:endParaRPr>
          </a:p>
        </p:txBody>
      </p:sp>
      <p:grpSp>
        <p:nvGrpSpPr>
          <p:cNvPr id="2" name="组合 1"/>
          <p:cNvGrpSpPr/>
          <p:nvPr/>
        </p:nvGrpSpPr>
        <p:grpSpPr>
          <a:xfrm>
            <a:off x="460375" y="987425"/>
            <a:ext cx="4575175" cy="466725"/>
            <a:chOff x="844181" y="1917392"/>
            <a:chExt cx="914041" cy="510342"/>
          </a:xfrm>
        </p:grpSpPr>
        <p:sp>
          <p:nvSpPr>
            <p:cNvPr id="70" name="矩形 69"/>
            <p:cNvSpPr/>
            <p:nvPr/>
          </p:nvSpPr>
          <p:spPr>
            <a:xfrm>
              <a:off x="844181" y="1917392"/>
              <a:ext cx="759854" cy="510342"/>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矩形 71"/>
            <p:cNvSpPr/>
            <p:nvPr/>
          </p:nvSpPr>
          <p:spPr>
            <a:xfrm>
              <a:off x="844181" y="2020155"/>
              <a:ext cx="914041" cy="366613"/>
            </a:xfrm>
            <a:prstGeom prst="rect">
              <a:avLst/>
            </a:prstGeom>
          </p:spPr>
          <p:txBody>
            <a:bodyPr wrap="square">
              <a:spAutoFit/>
            </a:bodyPr>
            <a:p>
              <a:pPr algn="l"/>
              <a:r>
                <a:rPr sz="1600" dirty="0">
                  <a:solidFill>
                    <a:schemeClr val="bg1"/>
                  </a:solidFill>
                  <a:latin typeface="Century Gothic" panose="020B0502020202020204" pitchFamily="34" charset="0"/>
                  <a:cs typeface="Arial" panose="020B0604020202020204" pitchFamily="34" charset="0"/>
                </a:rPr>
                <a:t>sync_binlog参数</a:t>
              </a:r>
              <a:endParaRPr sz="1600" dirty="0">
                <a:solidFill>
                  <a:schemeClr val="bg1"/>
                </a:solidFill>
                <a:latin typeface="Century Gothic" panose="020B0502020202020204" pitchFamily="34" charset="0"/>
                <a:cs typeface="Arial" panose="020B0604020202020204" pitchFamily="34" charset="0"/>
              </a:endParaRPr>
            </a:p>
          </p:txBody>
        </p:sp>
      </p:grpSp>
      <p:pic>
        <p:nvPicPr>
          <p:cNvPr id="15" name="图片 12"/>
          <p:cNvPicPr>
            <a:picLocks noChangeAspect="1"/>
          </p:cNvPicPr>
          <p:nvPr/>
        </p:nvPicPr>
        <p:blipFill>
          <a:blip r:embed="rId1"/>
          <a:srcRect t="47381"/>
          <a:stretch>
            <a:fillRect/>
          </a:stretch>
        </p:blipFill>
        <p:spPr>
          <a:xfrm>
            <a:off x="889000" y="1468120"/>
            <a:ext cx="7366635" cy="266128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50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par>
                                <p:cTn id="14" presetID="42" presetClass="entr" presetSubtype="0" fill="hold" nodeType="withEffect">
                                  <p:stCondLst>
                                    <p:cond delay="50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anim calcmode="lin" valueType="num">
                                      <p:cBhvr>
                                        <p:cTn id="17" dur="500" fill="hold"/>
                                        <p:tgtEl>
                                          <p:spTgt spid="2"/>
                                        </p:tgtEl>
                                        <p:attrNameLst>
                                          <p:attrName>ppt_x</p:attrName>
                                        </p:attrNameLst>
                                      </p:cBhvr>
                                      <p:tavLst>
                                        <p:tav tm="0">
                                          <p:val>
                                            <p:strVal val="#ppt_x"/>
                                          </p:val>
                                        </p:tav>
                                        <p:tav tm="100000">
                                          <p:val>
                                            <p:strVal val="#ppt_x"/>
                                          </p:val>
                                        </p:tav>
                                      </p:tavLst>
                                    </p:anim>
                                    <p:anim calcmode="lin" valueType="num">
                                      <p:cBhvr>
                                        <p:cTn id="18"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90" y="524010"/>
            <a:ext cx="183515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InnoDB配置</a:t>
            </a:r>
            <a:endParaRPr lang="zh-CN" altLang="en-US" sz="2400" dirty="0">
              <a:solidFill>
                <a:srgbClr val="1F9E23"/>
              </a:solidFill>
              <a:latin typeface="Century Gothic" panose="020B0502020202020204" pitchFamily="34" charset="0"/>
              <a:cs typeface="Arial" panose="020B0604020202020204" pitchFamily="34" charset="0"/>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30</a:t>
              </a:r>
              <a:endParaRPr lang="zh-CN" altLang="en-US" sz="800" dirty="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60116" y="1605298"/>
            <a:ext cx="8223510" cy="3733800"/>
          </a:xfrm>
          <a:prstGeom prst="rect">
            <a:avLst/>
          </a:prstGeom>
        </p:spPr>
        <p:txBody>
          <a:bodyPr wrap="square">
            <a:spAutoFit/>
          </a:bodyPr>
          <a:lstStyle/>
          <a:p>
            <a:pPr indent="0" algn="just">
              <a:lnSpc>
                <a:spcPct val="114000"/>
              </a:lnSpc>
              <a:buFont typeface="Arial" panose="020B0604020202020204" pitchFamily="34" charset="0"/>
              <a:buNone/>
            </a:pPr>
            <a:r>
              <a:rPr sz="1600">
                <a:solidFill>
                  <a:schemeClr val="tx1">
                    <a:lumMod val="65000"/>
                    <a:lumOff val="35000"/>
                  </a:schemeClr>
                </a:solidFill>
                <a:latin typeface="Century Gothic" panose="020B0502020202020204" pitchFamily="34" charset="0"/>
                <a:cs typeface="Arial" panose="020B0604020202020204" pitchFamily="34" charset="0"/>
              </a:rPr>
              <a:t>荐配置组合： </a:t>
            </a:r>
            <a:endParaRPr sz="1600">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sz="1600">
                <a:solidFill>
                  <a:schemeClr val="tx1">
                    <a:lumMod val="65000"/>
                    <a:lumOff val="35000"/>
                  </a:schemeClr>
                </a:solidFill>
                <a:latin typeface="Century Gothic" panose="020B0502020202020204" pitchFamily="34" charset="0"/>
                <a:cs typeface="Arial" panose="020B0604020202020204" pitchFamily="34" charset="0"/>
              </a:rPr>
              <a:t>N=1,1  — 适合数据安全性要求非常高，而且磁盘IO写能力足够支持业务，比如充值消费系统； </a:t>
            </a:r>
            <a:endParaRPr sz="1600">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sz="1600">
                <a:solidFill>
                  <a:schemeClr val="tx1">
                    <a:lumMod val="65000"/>
                    <a:lumOff val="35000"/>
                  </a:schemeClr>
                </a:solidFill>
                <a:latin typeface="Century Gothic" panose="020B0502020202020204" pitchFamily="34" charset="0"/>
                <a:cs typeface="Arial" panose="020B0604020202020204" pitchFamily="34" charset="0"/>
              </a:rPr>
              <a:t>N=1,0  — 适合数据安全性要求高，磁盘IO写能力支持业务不富余，允许备库落后或无复制； </a:t>
            </a:r>
            <a:endParaRPr sz="1600">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sz="1600">
                <a:solidFill>
                  <a:schemeClr val="tx1">
                    <a:lumMod val="65000"/>
                    <a:lumOff val="35000"/>
                  </a:schemeClr>
                </a:solidFill>
                <a:latin typeface="Century Gothic" panose="020B0502020202020204" pitchFamily="34" charset="0"/>
                <a:cs typeface="Arial" panose="020B0604020202020204" pitchFamily="34" charset="0"/>
              </a:rPr>
              <a:t>N=2,0或2,m(0&lt;m&lt;100)  — 适合数据安全性有要求，允许丢失一点事务日志，复制架构的延迟也能接受； </a:t>
            </a:r>
            <a:endParaRPr sz="1600">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sz="1600">
                <a:solidFill>
                  <a:schemeClr val="tx1">
                    <a:lumMod val="65000"/>
                    <a:lumOff val="35000"/>
                  </a:schemeClr>
                </a:solidFill>
                <a:latin typeface="Century Gothic" panose="020B0502020202020204" pitchFamily="34" charset="0"/>
                <a:cs typeface="Arial" panose="020B0604020202020204" pitchFamily="34" charset="0"/>
              </a:rPr>
              <a:t>N=0,0  — 磁盘IO写能力有限，无复制或允许复制延迟稍微长点能接受，例如：日志性登记业务； </a:t>
            </a:r>
            <a:endParaRPr sz="1600">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sz="1600">
                <a:solidFill>
                  <a:schemeClr val="tx1">
                    <a:lumMod val="65000"/>
                    <a:lumOff val="35000"/>
                  </a:schemeClr>
                </a:solidFill>
                <a:latin typeface="Century Gothic" panose="020B0502020202020204" pitchFamily="34" charset="0"/>
                <a:cs typeface="Arial" panose="020B0604020202020204" pitchFamily="34" charset="0"/>
              </a:rPr>
              <a:t>  当两个参数设置为双1的时候，写入性能最差，sync_binlog=N (N&gt;1 ) innodb_flush_log_at_trx_commit=2 时，(在当前模式下)MySQL的写操作才能达到最高性能。</a:t>
            </a:r>
            <a:endParaRPr sz="1600">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endParaRPr>
              <a:solidFill>
                <a:schemeClr val="tx1">
                  <a:lumMod val="65000"/>
                  <a:lumOff val="35000"/>
                </a:schemeClr>
              </a:solidFill>
              <a:latin typeface="Century Gothic" panose="020B0502020202020204" pitchFamily="34" charset="0"/>
              <a:cs typeface="Arial" panose="020B0604020202020204" pitchFamily="34" charset="0"/>
            </a:endParaRPr>
          </a:p>
        </p:txBody>
      </p:sp>
      <p:grpSp>
        <p:nvGrpSpPr>
          <p:cNvPr id="2" name="组合 1"/>
          <p:cNvGrpSpPr/>
          <p:nvPr/>
        </p:nvGrpSpPr>
        <p:grpSpPr>
          <a:xfrm>
            <a:off x="460375" y="987425"/>
            <a:ext cx="4575175" cy="466725"/>
            <a:chOff x="844181" y="1917392"/>
            <a:chExt cx="914041" cy="510342"/>
          </a:xfrm>
        </p:grpSpPr>
        <p:sp>
          <p:nvSpPr>
            <p:cNvPr id="70" name="矩形 69"/>
            <p:cNvSpPr/>
            <p:nvPr/>
          </p:nvSpPr>
          <p:spPr>
            <a:xfrm>
              <a:off x="844181" y="1917392"/>
              <a:ext cx="759854" cy="510342"/>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矩形 71"/>
            <p:cNvSpPr/>
            <p:nvPr/>
          </p:nvSpPr>
          <p:spPr>
            <a:xfrm>
              <a:off x="844181" y="2020155"/>
              <a:ext cx="914041" cy="366613"/>
            </a:xfrm>
            <a:prstGeom prst="rect">
              <a:avLst/>
            </a:prstGeom>
          </p:spPr>
          <p:txBody>
            <a:bodyPr wrap="square">
              <a:spAutoFit/>
            </a:bodyPr>
            <a:p>
              <a:pPr algn="l"/>
              <a:r>
                <a:rPr sz="1600" dirty="0">
                  <a:solidFill>
                    <a:schemeClr val="bg1"/>
                  </a:solidFill>
                  <a:latin typeface="Century Gothic" panose="020B0502020202020204" pitchFamily="34" charset="0"/>
                  <a:cs typeface="Arial" panose="020B0604020202020204" pitchFamily="34" charset="0"/>
                </a:rPr>
                <a:t>sync_binlog参数</a:t>
              </a:r>
              <a:endParaRPr sz="1600" dirty="0">
                <a:solidFill>
                  <a:schemeClr val="bg1"/>
                </a:solidFill>
                <a:latin typeface="Century Gothic" panose="020B0502020202020204" pitchFamily="34" charset="0"/>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50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par>
                                <p:cTn id="14" presetID="42" presetClass="entr" presetSubtype="0" fill="hold" nodeType="withEffect">
                                  <p:stCondLst>
                                    <p:cond delay="50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anim calcmode="lin" valueType="num">
                                      <p:cBhvr>
                                        <p:cTn id="17" dur="500" fill="hold"/>
                                        <p:tgtEl>
                                          <p:spTgt spid="2"/>
                                        </p:tgtEl>
                                        <p:attrNameLst>
                                          <p:attrName>ppt_x</p:attrName>
                                        </p:attrNameLst>
                                      </p:cBhvr>
                                      <p:tavLst>
                                        <p:tav tm="0">
                                          <p:val>
                                            <p:strVal val="#ppt_x"/>
                                          </p:val>
                                        </p:tav>
                                        <p:tav tm="100000">
                                          <p:val>
                                            <p:strVal val="#ppt_x"/>
                                          </p:val>
                                        </p:tav>
                                      </p:tavLst>
                                    </p:anim>
                                    <p:anim calcmode="lin" valueType="num">
                                      <p:cBhvr>
                                        <p:cTn id="18"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90" y="524010"/>
            <a:ext cx="183515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InnoDB配置</a:t>
            </a:r>
            <a:endParaRPr lang="zh-CN" altLang="en-US" sz="2400" dirty="0">
              <a:solidFill>
                <a:srgbClr val="1F9E23"/>
              </a:solidFill>
              <a:latin typeface="Century Gothic" panose="020B0502020202020204" pitchFamily="34" charset="0"/>
              <a:cs typeface="Arial" panose="020B0604020202020204" pitchFamily="34" charset="0"/>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31</a:t>
              </a:r>
              <a:endParaRPr lang="zh-CN" altLang="en-US" sz="800" dirty="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60116" y="1454168"/>
            <a:ext cx="8223510" cy="4011295"/>
          </a:xfrm>
          <a:prstGeom prst="rect">
            <a:avLst/>
          </a:prstGeom>
        </p:spPr>
        <p:txBody>
          <a:bodyPr wrap="square">
            <a:spAutoFit/>
          </a:bodyPr>
          <a:lstStyle/>
          <a:p>
            <a:pPr indent="0" algn="just">
              <a:lnSpc>
                <a:spcPct val="114000"/>
              </a:lnSpc>
              <a:buFont typeface="Arial" panose="020B0604020202020204" pitchFamily="34" charset="0"/>
              <a:buNone/>
            </a:pPr>
            <a:r>
              <a:rPr sz="1600">
                <a:solidFill>
                  <a:schemeClr val="tx1">
                    <a:lumMod val="65000"/>
                    <a:lumOff val="35000"/>
                  </a:schemeClr>
                </a:solidFill>
                <a:latin typeface="Century Gothic" panose="020B0502020202020204" pitchFamily="34" charset="0"/>
                <a:cs typeface="Arial" panose="020B0604020202020204" pitchFamily="34" charset="0"/>
              </a:rPr>
              <a:t>数据安全性</a:t>
            </a:r>
            <a:endParaRPr sz="1600">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sz="1600">
                <a:solidFill>
                  <a:schemeClr val="tx1">
                    <a:lumMod val="65000"/>
                    <a:lumOff val="35000"/>
                  </a:schemeClr>
                </a:solidFill>
                <a:latin typeface="Century Gothic" panose="020B0502020202020204" pitchFamily="34" charset="0"/>
                <a:cs typeface="Arial" panose="020B0604020202020204" pitchFamily="34" charset="0"/>
              </a:rPr>
              <a:t>当innodb_flush_log_at_trx_commit和sync_binlog  都为1时是最安全的，在mysqld 服务崩溃或者服务器主机crash的情况下，binary log 只有可能丢失最多一个语句或者一个事务。但是鱼与熊掌不可兼得，都为1会导致频繁的IO操作，因此该模式也是最慢的一种方式。 </a:t>
            </a:r>
            <a:endParaRPr sz="1600">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sz="1600">
                <a:solidFill>
                  <a:schemeClr val="tx1">
                    <a:lumMod val="65000"/>
                    <a:lumOff val="35000"/>
                  </a:schemeClr>
                </a:solidFill>
                <a:latin typeface="Century Gothic" panose="020B0502020202020204" pitchFamily="34" charset="0"/>
                <a:cs typeface="Arial" panose="020B0604020202020204" pitchFamily="34" charset="0"/>
              </a:rPr>
              <a:t>当innodb_flush_log_at_trx_commit设置为0，mysqld进程的崩溃会导致上一秒钟所有事务数据的丢失。 </a:t>
            </a:r>
            <a:endParaRPr sz="1600">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sz="1600">
                <a:solidFill>
                  <a:schemeClr val="tx1">
                    <a:lumMod val="65000"/>
                    <a:lumOff val="35000"/>
                  </a:schemeClr>
                </a:solidFill>
                <a:latin typeface="Century Gothic" panose="020B0502020202020204" pitchFamily="34" charset="0"/>
                <a:cs typeface="Arial" panose="020B0604020202020204" pitchFamily="34" charset="0"/>
              </a:rPr>
              <a:t>当innodb_flush_log_at_trx_commit设置为2，只有在操作系统崩溃或者系统掉电的情况下，上一秒钟所有事务数据才可能丢失。 </a:t>
            </a:r>
            <a:endParaRPr sz="1600">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sz="1600">
                <a:solidFill>
                  <a:schemeClr val="tx1">
                    <a:lumMod val="65000"/>
                    <a:lumOff val="35000"/>
                  </a:schemeClr>
                </a:solidFill>
                <a:latin typeface="Century Gothic" panose="020B0502020202020204" pitchFamily="34" charset="0"/>
                <a:cs typeface="Arial" panose="020B0604020202020204" pitchFamily="34" charset="0"/>
              </a:rPr>
              <a:t>双1适合数据安全性要求非常高，而且磁盘IO写能力足够支持业务，比如订单,交易,充值,支付消费系统。双1模式下，当磁盘IO无法满足业务需求时，推荐的做法是innodb_flush_log_at_trx_commit=2 ，sync_binlog=N (N为500 或1000) 且使用带蓄电池后备电源的缓存cache，防止系统断电异常。</a:t>
            </a:r>
            <a:endParaRPr sz="1600">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endParaRPr>
              <a:solidFill>
                <a:schemeClr val="tx1">
                  <a:lumMod val="65000"/>
                  <a:lumOff val="35000"/>
                </a:schemeClr>
              </a:solidFill>
              <a:latin typeface="Century Gothic" panose="020B0502020202020204" pitchFamily="34" charset="0"/>
              <a:cs typeface="Arial" panose="020B0604020202020204" pitchFamily="34" charset="0"/>
            </a:endParaRPr>
          </a:p>
        </p:txBody>
      </p:sp>
      <p:grpSp>
        <p:nvGrpSpPr>
          <p:cNvPr id="2" name="组合 1"/>
          <p:cNvGrpSpPr/>
          <p:nvPr/>
        </p:nvGrpSpPr>
        <p:grpSpPr>
          <a:xfrm>
            <a:off x="460375" y="987425"/>
            <a:ext cx="4575175" cy="466725"/>
            <a:chOff x="844181" y="1917392"/>
            <a:chExt cx="914041" cy="510342"/>
          </a:xfrm>
        </p:grpSpPr>
        <p:sp>
          <p:nvSpPr>
            <p:cNvPr id="70" name="矩形 69"/>
            <p:cNvSpPr/>
            <p:nvPr/>
          </p:nvSpPr>
          <p:spPr>
            <a:xfrm>
              <a:off x="844181" y="1917392"/>
              <a:ext cx="759854" cy="510342"/>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矩形 71"/>
            <p:cNvSpPr/>
            <p:nvPr/>
          </p:nvSpPr>
          <p:spPr>
            <a:xfrm>
              <a:off x="844181" y="2020155"/>
              <a:ext cx="914041" cy="366613"/>
            </a:xfrm>
            <a:prstGeom prst="rect">
              <a:avLst/>
            </a:prstGeom>
          </p:spPr>
          <p:txBody>
            <a:bodyPr wrap="square">
              <a:spAutoFit/>
            </a:bodyPr>
            <a:p>
              <a:pPr algn="l"/>
              <a:r>
                <a:rPr sz="1600" dirty="0">
                  <a:solidFill>
                    <a:schemeClr val="bg1"/>
                  </a:solidFill>
                  <a:latin typeface="Century Gothic" panose="020B0502020202020204" pitchFamily="34" charset="0"/>
                  <a:cs typeface="Arial" panose="020B0604020202020204" pitchFamily="34" charset="0"/>
                </a:rPr>
                <a:t>sync_binlog参数</a:t>
              </a:r>
              <a:endParaRPr sz="1600" dirty="0">
                <a:solidFill>
                  <a:schemeClr val="bg1"/>
                </a:solidFill>
                <a:latin typeface="Century Gothic" panose="020B0502020202020204" pitchFamily="34" charset="0"/>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50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par>
                                <p:cTn id="14" presetID="42" presetClass="entr" presetSubtype="0" fill="hold" nodeType="withEffect">
                                  <p:stCondLst>
                                    <p:cond delay="50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anim calcmode="lin" valueType="num">
                                      <p:cBhvr>
                                        <p:cTn id="17" dur="500" fill="hold"/>
                                        <p:tgtEl>
                                          <p:spTgt spid="2"/>
                                        </p:tgtEl>
                                        <p:attrNameLst>
                                          <p:attrName>ppt_x</p:attrName>
                                        </p:attrNameLst>
                                      </p:cBhvr>
                                      <p:tavLst>
                                        <p:tav tm="0">
                                          <p:val>
                                            <p:strVal val="#ppt_x"/>
                                          </p:val>
                                        </p:tav>
                                        <p:tav tm="100000">
                                          <p:val>
                                            <p:strVal val="#ppt_x"/>
                                          </p:val>
                                        </p:tav>
                                      </p:tavLst>
                                    </p:anim>
                                    <p:anim calcmode="lin" valueType="num">
                                      <p:cBhvr>
                                        <p:cTn id="18"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90" y="524010"/>
            <a:ext cx="183515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InnoDB配置</a:t>
            </a:r>
            <a:endParaRPr lang="zh-CN" altLang="en-US" sz="2400" dirty="0">
              <a:solidFill>
                <a:srgbClr val="1F9E23"/>
              </a:solidFill>
              <a:latin typeface="Century Gothic" panose="020B0502020202020204" pitchFamily="34" charset="0"/>
              <a:cs typeface="Arial" panose="020B0604020202020204" pitchFamily="34" charset="0"/>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32</a:t>
              </a:r>
              <a:endParaRPr lang="zh-CN" altLang="en-US" sz="800" dirty="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12491" y="1630063"/>
            <a:ext cx="8223510" cy="3178810"/>
          </a:xfrm>
          <a:prstGeom prst="rect">
            <a:avLst/>
          </a:prstGeom>
        </p:spPr>
        <p:txBody>
          <a:bodyPr wrap="square">
            <a:spAutoFit/>
          </a:bodyPr>
          <a:lstStyle/>
          <a:p>
            <a:pPr indent="0" algn="just">
              <a:lnSpc>
                <a:spcPct val="114000"/>
              </a:lnSpc>
              <a:buFont typeface="Arial" panose="020B0604020202020204" pitchFamily="34" charset="0"/>
              <a:buNone/>
            </a:pPr>
            <a:r>
              <a:rPr sz="1600">
                <a:solidFill>
                  <a:schemeClr val="tx1">
                    <a:lumMod val="65000"/>
                    <a:lumOff val="35000"/>
                  </a:schemeClr>
                </a:solidFill>
                <a:latin typeface="Century Gothic" panose="020B0502020202020204" pitchFamily="34" charset="0"/>
                <a:cs typeface="Arial" panose="020B0604020202020204" pitchFamily="34" charset="0"/>
              </a:rPr>
              <a:t>这个是Innodb最重要的参数，和MyISAM的key_buffer_size有相似之处，但也是有差别的。 </a:t>
            </a:r>
            <a:endParaRPr sz="1600">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sz="1600">
                <a:solidFill>
                  <a:schemeClr val="tx1">
                    <a:lumMod val="65000"/>
                    <a:lumOff val="35000"/>
                  </a:schemeClr>
                </a:solidFill>
                <a:latin typeface="Century Gothic" panose="020B0502020202020204" pitchFamily="34" charset="0"/>
                <a:cs typeface="Arial" panose="020B0604020202020204" pitchFamily="34" charset="0"/>
              </a:rPr>
              <a:t>这个参数主要缓存innodb表的索引，数据，插入数据时的缓冲。</a:t>
            </a:r>
            <a:endParaRPr sz="1600">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sz="1600">
                <a:solidFill>
                  <a:schemeClr val="tx1">
                    <a:lumMod val="65000"/>
                    <a:lumOff val="35000"/>
                  </a:schemeClr>
                </a:solidFill>
                <a:latin typeface="Century Gothic" panose="020B0502020202020204" pitchFamily="34" charset="0"/>
                <a:cs typeface="Arial" panose="020B0604020202020204" pitchFamily="34" charset="0"/>
              </a:rPr>
              <a:t>该参数分配内存的原则：</a:t>
            </a:r>
            <a:endParaRPr sz="1600">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sz="1600">
                <a:solidFill>
                  <a:schemeClr val="tx1">
                    <a:lumMod val="65000"/>
                    <a:lumOff val="35000"/>
                  </a:schemeClr>
                </a:solidFill>
                <a:latin typeface="Century Gothic" panose="020B0502020202020204" pitchFamily="34" charset="0"/>
                <a:cs typeface="Arial" panose="020B0604020202020204" pitchFamily="34" charset="0"/>
              </a:rPr>
              <a:t>这个参数默认分配只有8M，可以说是非常小的一个值。</a:t>
            </a:r>
            <a:endParaRPr sz="1600">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sz="1600">
                <a:solidFill>
                  <a:schemeClr val="tx1">
                    <a:lumMod val="65000"/>
                    <a:lumOff val="35000"/>
                  </a:schemeClr>
                </a:solidFill>
                <a:latin typeface="Century Gothic" panose="020B0502020202020204" pitchFamily="34" charset="0"/>
                <a:cs typeface="Arial" panose="020B0604020202020204" pitchFamily="34" charset="0"/>
              </a:rPr>
              <a:t>如果是一个专用DB服务器，那么他可以占到内存的70%-80%。</a:t>
            </a:r>
            <a:endParaRPr sz="1600">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sz="1600">
                <a:solidFill>
                  <a:schemeClr val="tx1">
                    <a:lumMod val="65000"/>
                    <a:lumOff val="35000"/>
                  </a:schemeClr>
                </a:solidFill>
                <a:latin typeface="Century Gothic" panose="020B0502020202020204" pitchFamily="34" charset="0"/>
                <a:cs typeface="Arial" panose="020B0604020202020204" pitchFamily="34" charset="0"/>
              </a:rPr>
              <a:t>这个参数不能动态更改，所以分配需多考虑。分配过大，会使Swap占用过多，致使Mysql的查询特慢。</a:t>
            </a:r>
            <a:endParaRPr sz="1600">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sz="1600">
                <a:solidFill>
                  <a:schemeClr val="tx1">
                    <a:lumMod val="65000"/>
                    <a:lumOff val="35000"/>
                  </a:schemeClr>
                </a:solidFill>
                <a:latin typeface="Century Gothic" panose="020B0502020202020204" pitchFamily="34" charset="0"/>
                <a:cs typeface="Arial" panose="020B0604020202020204" pitchFamily="34" charset="0"/>
              </a:rPr>
              <a:t>如果你的数据比较小，那么可分配是你的数据大小+10%左右做为这个参数的值。</a:t>
            </a:r>
            <a:endParaRPr sz="1600">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r>
              <a:rPr sz="1600">
                <a:solidFill>
                  <a:schemeClr val="tx1">
                    <a:lumMod val="65000"/>
                    <a:lumOff val="35000"/>
                  </a:schemeClr>
                </a:solidFill>
                <a:latin typeface="Century Gothic" panose="020B0502020202020204" pitchFamily="34" charset="0"/>
                <a:cs typeface="Arial" panose="020B0604020202020204" pitchFamily="34" charset="0"/>
              </a:rPr>
              <a:t>例如：数据大小为50M,那么给这个值分配innodb_buffer_pool_size＝64M</a:t>
            </a:r>
            <a:endParaRPr sz="1600">
              <a:solidFill>
                <a:schemeClr val="tx1">
                  <a:lumMod val="65000"/>
                  <a:lumOff val="35000"/>
                </a:schemeClr>
              </a:solidFill>
              <a:latin typeface="Century Gothic" panose="020B0502020202020204" pitchFamily="34" charset="0"/>
              <a:cs typeface="Arial" panose="020B0604020202020204" pitchFamily="34" charset="0"/>
            </a:endParaRPr>
          </a:p>
          <a:p>
            <a:pPr indent="0" algn="just">
              <a:lnSpc>
                <a:spcPct val="114000"/>
              </a:lnSpc>
              <a:buFont typeface="Arial" panose="020B0604020202020204" pitchFamily="34" charset="0"/>
              <a:buNone/>
            </a:pPr>
            <a:endParaRPr>
              <a:solidFill>
                <a:schemeClr val="tx1">
                  <a:lumMod val="65000"/>
                  <a:lumOff val="35000"/>
                </a:schemeClr>
              </a:solidFill>
              <a:latin typeface="Century Gothic" panose="020B0502020202020204" pitchFamily="34" charset="0"/>
              <a:cs typeface="Arial" panose="020B0604020202020204" pitchFamily="34" charset="0"/>
            </a:endParaRPr>
          </a:p>
        </p:txBody>
      </p:sp>
      <p:grpSp>
        <p:nvGrpSpPr>
          <p:cNvPr id="2" name="组合 1"/>
          <p:cNvGrpSpPr/>
          <p:nvPr/>
        </p:nvGrpSpPr>
        <p:grpSpPr>
          <a:xfrm>
            <a:off x="460375" y="987425"/>
            <a:ext cx="4575175" cy="466725"/>
            <a:chOff x="844181" y="1917392"/>
            <a:chExt cx="914041" cy="510342"/>
          </a:xfrm>
        </p:grpSpPr>
        <p:sp>
          <p:nvSpPr>
            <p:cNvPr id="70" name="矩形 69"/>
            <p:cNvSpPr/>
            <p:nvPr/>
          </p:nvSpPr>
          <p:spPr>
            <a:xfrm>
              <a:off x="844181" y="1917392"/>
              <a:ext cx="759854" cy="510342"/>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矩形 71"/>
            <p:cNvSpPr/>
            <p:nvPr/>
          </p:nvSpPr>
          <p:spPr>
            <a:xfrm>
              <a:off x="844181" y="2020155"/>
              <a:ext cx="914041" cy="366613"/>
            </a:xfrm>
            <a:prstGeom prst="rect">
              <a:avLst/>
            </a:prstGeom>
          </p:spPr>
          <p:txBody>
            <a:bodyPr wrap="square">
              <a:spAutoFit/>
            </a:bodyPr>
            <a:p>
              <a:pPr algn="l"/>
              <a:r>
                <a:rPr sz="1600" dirty="0">
                  <a:solidFill>
                    <a:schemeClr val="bg1"/>
                  </a:solidFill>
                  <a:latin typeface="Century Gothic" panose="020B0502020202020204" pitchFamily="34" charset="0"/>
                  <a:cs typeface="Arial" panose="020B0604020202020204" pitchFamily="34" charset="0"/>
                </a:rPr>
                <a:t>innodb_buffer_pool_size参数</a:t>
              </a:r>
              <a:endParaRPr sz="1600" dirty="0">
                <a:solidFill>
                  <a:schemeClr val="bg1"/>
                </a:solidFill>
                <a:latin typeface="Century Gothic" panose="020B0502020202020204" pitchFamily="34" charset="0"/>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50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par>
                                <p:cTn id="14" presetID="42" presetClass="entr" presetSubtype="0" fill="hold" nodeType="withEffect">
                                  <p:stCondLst>
                                    <p:cond delay="50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anim calcmode="lin" valueType="num">
                                      <p:cBhvr>
                                        <p:cTn id="17" dur="500" fill="hold"/>
                                        <p:tgtEl>
                                          <p:spTgt spid="2"/>
                                        </p:tgtEl>
                                        <p:attrNameLst>
                                          <p:attrName>ppt_x</p:attrName>
                                        </p:attrNameLst>
                                      </p:cBhvr>
                                      <p:tavLst>
                                        <p:tav tm="0">
                                          <p:val>
                                            <p:strVal val="#ppt_x"/>
                                          </p:val>
                                        </p:tav>
                                        <p:tav tm="100000">
                                          <p:val>
                                            <p:strVal val="#ppt_x"/>
                                          </p:val>
                                        </p:tav>
                                      </p:tavLst>
                                    </p:anim>
                                    <p:anim calcmode="lin" valueType="num">
                                      <p:cBhvr>
                                        <p:cTn id="18"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90" y="524010"/>
            <a:ext cx="183515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InnoDB配置</a:t>
            </a:r>
            <a:endParaRPr lang="zh-CN" altLang="en-US" sz="2400" dirty="0">
              <a:solidFill>
                <a:srgbClr val="1F9E23"/>
              </a:solidFill>
              <a:latin typeface="Century Gothic" panose="020B0502020202020204" pitchFamily="34" charset="0"/>
              <a:cs typeface="Arial" panose="020B0604020202020204" pitchFamily="34" charset="0"/>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33</a:t>
              </a:r>
              <a:endParaRPr lang="zh-CN" altLang="en-US" sz="800" dirty="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12491" y="2534303"/>
            <a:ext cx="8223510" cy="923925"/>
          </a:xfrm>
          <a:prstGeom prst="rect">
            <a:avLst/>
          </a:prstGeom>
        </p:spPr>
        <p:txBody>
          <a:bodyPr wrap="square">
            <a:spAutoFit/>
          </a:bodyPr>
          <a:lstStyle/>
          <a:p>
            <a:pPr indent="0" algn="just">
              <a:lnSpc>
                <a:spcPct val="114000"/>
              </a:lnSpc>
              <a:buFont typeface="Arial" panose="020B0604020202020204" pitchFamily="34" charset="0"/>
              <a:buNone/>
            </a:pPr>
            <a:r>
              <a:rPr sz="1600">
                <a:solidFill>
                  <a:schemeClr val="tx1">
                    <a:lumMod val="65000"/>
                    <a:lumOff val="35000"/>
                  </a:schemeClr>
                </a:solidFill>
                <a:latin typeface="Century Gothic" panose="020B0502020202020204" pitchFamily="34" charset="0"/>
                <a:cs typeface="Arial" panose="020B0604020202020204" pitchFamily="34" charset="0"/>
              </a:rPr>
              <a:t>用来存放Innodb的内部目录这个值不用分配太大，系统可以自动调。不用设置太高。通常比较大数据设置16Ｍ够用了，如果表比较多，可以适当的增大。如果这个值自动增加，会在error log有中显示的。</a:t>
            </a:r>
            <a:endParaRPr sz="1600">
              <a:solidFill>
                <a:schemeClr val="tx1">
                  <a:lumMod val="65000"/>
                  <a:lumOff val="35000"/>
                </a:schemeClr>
              </a:solidFill>
              <a:latin typeface="Century Gothic" panose="020B0502020202020204" pitchFamily="34" charset="0"/>
              <a:cs typeface="Arial" panose="020B0604020202020204" pitchFamily="34" charset="0"/>
            </a:endParaRPr>
          </a:p>
        </p:txBody>
      </p:sp>
      <p:grpSp>
        <p:nvGrpSpPr>
          <p:cNvPr id="2" name="组合 1"/>
          <p:cNvGrpSpPr/>
          <p:nvPr/>
        </p:nvGrpSpPr>
        <p:grpSpPr>
          <a:xfrm>
            <a:off x="460375" y="987425"/>
            <a:ext cx="4740275" cy="466725"/>
            <a:chOff x="844181" y="1917392"/>
            <a:chExt cx="861520" cy="510342"/>
          </a:xfrm>
        </p:grpSpPr>
        <p:sp>
          <p:nvSpPr>
            <p:cNvPr id="70" name="矩形 69"/>
            <p:cNvSpPr/>
            <p:nvPr/>
          </p:nvSpPr>
          <p:spPr>
            <a:xfrm>
              <a:off x="844181" y="1917392"/>
              <a:ext cx="759854" cy="510342"/>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矩形 71"/>
            <p:cNvSpPr/>
            <p:nvPr/>
          </p:nvSpPr>
          <p:spPr>
            <a:xfrm>
              <a:off x="844181" y="2020155"/>
              <a:ext cx="861520" cy="366613"/>
            </a:xfrm>
            <a:prstGeom prst="rect">
              <a:avLst/>
            </a:prstGeom>
          </p:spPr>
          <p:txBody>
            <a:bodyPr wrap="square">
              <a:spAutoFit/>
            </a:bodyPr>
            <a:p>
              <a:pPr algn="l"/>
              <a:r>
                <a:rPr sz="1600" dirty="0">
                  <a:solidFill>
                    <a:schemeClr val="bg1"/>
                  </a:solidFill>
                  <a:latin typeface="Century Gothic" panose="020B0502020202020204" pitchFamily="34" charset="0"/>
                  <a:cs typeface="Arial" panose="020B0604020202020204" pitchFamily="34" charset="0"/>
                </a:rPr>
                <a:t>Innodb_additional_mem_pool_size=16M</a:t>
              </a:r>
              <a:endParaRPr sz="1600" dirty="0">
                <a:solidFill>
                  <a:schemeClr val="bg1"/>
                </a:solidFill>
                <a:latin typeface="Century Gothic" panose="020B0502020202020204" pitchFamily="34" charset="0"/>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50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par>
                                <p:cTn id="14" presetID="42" presetClass="entr" presetSubtype="0" fill="hold" nodeType="withEffect">
                                  <p:stCondLst>
                                    <p:cond delay="50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anim calcmode="lin" valueType="num">
                                      <p:cBhvr>
                                        <p:cTn id="17" dur="500" fill="hold"/>
                                        <p:tgtEl>
                                          <p:spTgt spid="2"/>
                                        </p:tgtEl>
                                        <p:attrNameLst>
                                          <p:attrName>ppt_x</p:attrName>
                                        </p:attrNameLst>
                                      </p:cBhvr>
                                      <p:tavLst>
                                        <p:tav tm="0">
                                          <p:val>
                                            <p:strVal val="#ppt_x"/>
                                          </p:val>
                                        </p:tav>
                                        <p:tav tm="100000">
                                          <p:val>
                                            <p:strVal val="#ppt_x"/>
                                          </p:val>
                                        </p:tav>
                                      </p:tavLst>
                                    </p:anim>
                                    <p:anim calcmode="lin" valueType="num">
                                      <p:cBhvr>
                                        <p:cTn id="18"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90" y="524010"/>
            <a:ext cx="183515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InnoDB配置</a:t>
            </a:r>
            <a:endParaRPr lang="zh-CN" altLang="en-US" sz="2400" dirty="0">
              <a:solidFill>
                <a:srgbClr val="1F9E23"/>
              </a:solidFill>
              <a:latin typeface="Century Gothic" panose="020B0502020202020204" pitchFamily="34" charset="0"/>
              <a:cs typeface="Arial" panose="020B0604020202020204" pitchFamily="34" charset="0"/>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34</a:t>
              </a:r>
              <a:endParaRPr lang="zh-CN" altLang="en-US" sz="800" dirty="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12491" y="2534303"/>
            <a:ext cx="8223510" cy="1201420"/>
          </a:xfrm>
          <a:prstGeom prst="rect">
            <a:avLst/>
          </a:prstGeom>
        </p:spPr>
        <p:txBody>
          <a:bodyPr wrap="square">
            <a:spAutoFit/>
          </a:bodyPr>
          <a:lstStyle/>
          <a:p>
            <a:pPr indent="0" algn="just">
              <a:lnSpc>
                <a:spcPct val="114000"/>
              </a:lnSpc>
              <a:buFont typeface="Arial" panose="020B0604020202020204" pitchFamily="34" charset="0"/>
              <a:buNone/>
            </a:pPr>
            <a:r>
              <a:rPr sz="1600">
                <a:solidFill>
                  <a:schemeClr val="tx1">
                    <a:lumMod val="65000"/>
                    <a:lumOff val="35000"/>
                  </a:schemeClr>
                </a:solidFill>
                <a:latin typeface="Century Gothic" panose="020B0502020202020204" pitchFamily="34" charset="0"/>
                <a:cs typeface="Arial" panose="020B0604020202020204" pitchFamily="34" charset="0"/>
              </a:rPr>
              <a:t>在日志组中每个日志文件的大小，一般是innodb_buffer_pool_size的25%，官方推荐是innodb_buffer_pool_size的40-50%。一般控制在几个ＬＯＧ文件相加大小在２Ｇ以内为佳。具体情况还需要看你的事务大小，数据大小为依据。说明：这个值分配的大小和数据库的写入速度，事务大小，异常重启后的恢复有很大的关系。</a:t>
            </a:r>
            <a:endParaRPr sz="1600">
              <a:solidFill>
                <a:schemeClr val="tx1">
                  <a:lumMod val="65000"/>
                  <a:lumOff val="35000"/>
                </a:schemeClr>
              </a:solidFill>
              <a:latin typeface="Century Gothic" panose="020B0502020202020204" pitchFamily="34" charset="0"/>
              <a:cs typeface="Arial" panose="020B0604020202020204" pitchFamily="34" charset="0"/>
            </a:endParaRPr>
          </a:p>
        </p:txBody>
      </p:sp>
      <p:grpSp>
        <p:nvGrpSpPr>
          <p:cNvPr id="2" name="组合 1"/>
          <p:cNvGrpSpPr/>
          <p:nvPr/>
        </p:nvGrpSpPr>
        <p:grpSpPr>
          <a:xfrm>
            <a:off x="460375" y="987425"/>
            <a:ext cx="3335020" cy="466725"/>
            <a:chOff x="844181" y="1917392"/>
            <a:chExt cx="861520" cy="510342"/>
          </a:xfrm>
        </p:grpSpPr>
        <p:sp>
          <p:nvSpPr>
            <p:cNvPr id="70" name="矩形 69"/>
            <p:cNvSpPr/>
            <p:nvPr/>
          </p:nvSpPr>
          <p:spPr>
            <a:xfrm>
              <a:off x="844181" y="1917392"/>
              <a:ext cx="759854" cy="510342"/>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矩形 71"/>
            <p:cNvSpPr/>
            <p:nvPr/>
          </p:nvSpPr>
          <p:spPr>
            <a:xfrm>
              <a:off x="844181" y="2020155"/>
              <a:ext cx="861520" cy="366613"/>
            </a:xfrm>
            <a:prstGeom prst="rect">
              <a:avLst/>
            </a:prstGeom>
          </p:spPr>
          <p:txBody>
            <a:bodyPr wrap="square">
              <a:spAutoFit/>
            </a:bodyPr>
            <a:p>
              <a:pPr algn="l"/>
              <a:r>
                <a:rPr sz="1600" dirty="0">
                  <a:solidFill>
                    <a:schemeClr val="bg1"/>
                  </a:solidFill>
                  <a:latin typeface="Century Gothic" panose="020B0502020202020204" pitchFamily="34" charset="0"/>
                  <a:cs typeface="Arial" panose="020B0604020202020204" pitchFamily="34" charset="0"/>
                </a:rPr>
                <a:t>innodb_log_file_size=256M</a:t>
              </a:r>
              <a:endParaRPr sz="1600" dirty="0">
                <a:solidFill>
                  <a:schemeClr val="bg1"/>
                </a:solidFill>
                <a:latin typeface="Century Gothic" panose="020B0502020202020204" pitchFamily="34" charset="0"/>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50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par>
                                <p:cTn id="14" presetID="42" presetClass="entr" presetSubtype="0" fill="hold" nodeType="withEffect">
                                  <p:stCondLst>
                                    <p:cond delay="50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anim calcmode="lin" valueType="num">
                                      <p:cBhvr>
                                        <p:cTn id="17" dur="500" fill="hold"/>
                                        <p:tgtEl>
                                          <p:spTgt spid="2"/>
                                        </p:tgtEl>
                                        <p:attrNameLst>
                                          <p:attrName>ppt_x</p:attrName>
                                        </p:attrNameLst>
                                      </p:cBhvr>
                                      <p:tavLst>
                                        <p:tav tm="0">
                                          <p:val>
                                            <p:strVal val="#ppt_x"/>
                                          </p:val>
                                        </p:tav>
                                        <p:tav tm="100000">
                                          <p:val>
                                            <p:strVal val="#ppt_x"/>
                                          </p:val>
                                        </p:tav>
                                      </p:tavLst>
                                    </p:anim>
                                    <p:anim calcmode="lin" valueType="num">
                                      <p:cBhvr>
                                        <p:cTn id="18"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90" y="524010"/>
            <a:ext cx="183515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InnoDB配置</a:t>
            </a:r>
            <a:endParaRPr lang="zh-CN" altLang="en-US" sz="2400" dirty="0">
              <a:solidFill>
                <a:srgbClr val="1F9E23"/>
              </a:solidFill>
              <a:latin typeface="Century Gothic" panose="020B0502020202020204" pitchFamily="34" charset="0"/>
              <a:cs typeface="Arial" panose="020B0604020202020204" pitchFamily="34" charset="0"/>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35</a:t>
              </a:r>
              <a:endParaRPr lang="zh-CN" altLang="en-US" sz="800" dirty="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12491" y="2534303"/>
            <a:ext cx="8223510" cy="368935"/>
          </a:xfrm>
          <a:prstGeom prst="rect">
            <a:avLst/>
          </a:prstGeom>
        </p:spPr>
        <p:txBody>
          <a:bodyPr wrap="square">
            <a:spAutoFit/>
          </a:bodyPr>
          <a:lstStyle/>
          <a:p>
            <a:pPr indent="0" algn="just">
              <a:lnSpc>
                <a:spcPct val="114000"/>
              </a:lnSpc>
              <a:buFont typeface="Arial" panose="020B0604020202020204" pitchFamily="34" charset="0"/>
              <a:buNone/>
            </a:pPr>
            <a:r>
              <a:rPr sz="1600">
                <a:solidFill>
                  <a:schemeClr val="tx1">
                    <a:lumMod val="65000"/>
                    <a:lumOff val="35000"/>
                  </a:schemeClr>
                </a:solidFill>
                <a:latin typeface="Century Gothic" panose="020B0502020202020204" pitchFamily="34" charset="0"/>
                <a:cs typeface="Arial" panose="020B0604020202020204" pitchFamily="34" charset="0"/>
              </a:rPr>
              <a:t>指定你有几个日志组。分配原则：一般我们可以用２－３个日值组。默认为两个。</a:t>
            </a:r>
            <a:endParaRPr sz="1600">
              <a:solidFill>
                <a:schemeClr val="tx1">
                  <a:lumMod val="65000"/>
                  <a:lumOff val="35000"/>
                </a:schemeClr>
              </a:solidFill>
              <a:latin typeface="Century Gothic" panose="020B0502020202020204" pitchFamily="34" charset="0"/>
              <a:cs typeface="Arial" panose="020B0604020202020204" pitchFamily="34" charset="0"/>
            </a:endParaRPr>
          </a:p>
        </p:txBody>
      </p:sp>
      <p:grpSp>
        <p:nvGrpSpPr>
          <p:cNvPr id="2" name="组合 1"/>
          <p:cNvGrpSpPr/>
          <p:nvPr/>
        </p:nvGrpSpPr>
        <p:grpSpPr>
          <a:xfrm>
            <a:off x="460375" y="987425"/>
            <a:ext cx="3335020" cy="466725"/>
            <a:chOff x="844181" y="1917392"/>
            <a:chExt cx="861520" cy="510342"/>
          </a:xfrm>
        </p:grpSpPr>
        <p:sp>
          <p:nvSpPr>
            <p:cNvPr id="70" name="矩形 69"/>
            <p:cNvSpPr/>
            <p:nvPr/>
          </p:nvSpPr>
          <p:spPr>
            <a:xfrm>
              <a:off x="844181" y="1917392"/>
              <a:ext cx="759854" cy="510342"/>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矩形 71"/>
            <p:cNvSpPr/>
            <p:nvPr/>
          </p:nvSpPr>
          <p:spPr>
            <a:xfrm>
              <a:off x="844181" y="2020155"/>
              <a:ext cx="861520" cy="366613"/>
            </a:xfrm>
            <a:prstGeom prst="rect">
              <a:avLst/>
            </a:prstGeom>
          </p:spPr>
          <p:txBody>
            <a:bodyPr wrap="square">
              <a:spAutoFit/>
            </a:bodyPr>
            <a:p>
              <a:pPr algn="l"/>
              <a:r>
                <a:rPr sz="1600" dirty="0">
                  <a:solidFill>
                    <a:schemeClr val="bg1"/>
                  </a:solidFill>
                  <a:latin typeface="Century Gothic" panose="020B0502020202020204" pitchFamily="34" charset="0"/>
                  <a:cs typeface="Arial" panose="020B0604020202020204" pitchFamily="34" charset="0"/>
                </a:rPr>
                <a:t>Innodb_log_files_in_group=2 </a:t>
              </a:r>
              <a:endParaRPr sz="1600" dirty="0">
                <a:solidFill>
                  <a:schemeClr val="bg1"/>
                </a:solidFill>
                <a:latin typeface="Century Gothic" panose="020B0502020202020204" pitchFamily="34" charset="0"/>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50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par>
                                <p:cTn id="14" presetID="42" presetClass="entr" presetSubtype="0" fill="hold" nodeType="withEffect">
                                  <p:stCondLst>
                                    <p:cond delay="50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anim calcmode="lin" valueType="num">
                                      <p:cBhvr>
                                        <p:cTn id="17" dur="500" fill="hold"/>
                                        <p:tgtEl>
                                          <p:spTgt spid="2"/>
                                        </p:tgtEl>
                                        <p:attrNameLst>
                                          <p:attrName>ppt_x</p:attrName>
                                        </p:attrNameLst>
                                      </p:cBhvr>
                                      <p:tavLst>
                                        <p:tav tm="0">
                                          <p:val>
                                            <p:strVal val="#ppt_x"/>
                                          </p:val>
                                        </p:tav>
                                        <p:tav tm="100000">
                                          <p:val>
                                            <p:strVal val="#ppt_x"/>
                                          </p:val>
                                        </p:tav>
                                      </p:tavLst>
                                    </p:anim>
                                    <p:anim calcmode="lin" valueType="num">
                                      <p:cBhvr>
                                        <p:cTn id="18"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90" y="524010"/>
            <a:ext cx="183515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InnoDB配置</a:t>
            </a:r>
            <a:endParaRPr lang="zh-CN" altLang="en-US" sz="2400" dirty="0">
              <a:solidFill>
                <a:srgbClr val="1F9E23"/>
              </a:solidFill>
              <a:latin typeface="Century Gothic" panose="020B0502020202020204" pitchFamily="34" charset="0"/>
              <a:cs typeface="Arial" panose="020B0604020202020204" pitchFamily="34" charset="0"/>
            </a:endParaRPr>
          </a:p>
        </p:txBody>
      </p:sp>
      <p:grpSp>
        <p:nvGrpSpPr>
          <p:cNvPr id="29" name="组合 28"/>
          <p:cNvGrpSpPr/>
          <p:nvPr/>
        </p:nvGrpSpPr>
        <p:grpSpPr>
          <a:xfrm>
            <a:off x="8892480" y="411510"/>
            <a:ext cx="251520" cy="661800"/>
            <a:chOff x="8892480" y="411510"/>
            <a:chExt cx="251520" cy="661800"/>
          </a:xfrm>
        </p:grpSpPr>
        <p:sp>
          <p:nvSpPr>
            <p:cNvPr id="16" name="矩形 15"/>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36</a:t>
              </a:r>
              <a:endParaRPr lang="zh-CN" altLang="en-US" sz="800" dirty="0">
                <a:solidFill>
                  <a:schemeClr val="bg1"/>
                </a:solidFill>
                <a:latin typeface="Century Gothic" panose="020B0502020202020204" pitchFamily="34" charset="0"/>
              </a:endParaRPr>
            </a:p>
          </p:txBody>
        </p:sp>
        <p:grpSp>
          <p:nvGrpSpPr>
            <p:cNvPr id="27" name="组合 26"/>
            <p:cNvGrpSpPr/>
            <p:nvPr/>
          </p:nvGrpSpPr>
          <p:grpSpPr>
            <a:xfrm>
              <a:off x="8964240" y="818664"/>
              <a:ext cx="108000" cy="8629"/>
              <a:chOff x="8953171" y="847239"/>
              <a:chExt cx="130138" cy="8629"/>
            </a:xfrm>
          </p:grpSpPr>
          <p:cxnSp>
            <p:nvCxnSpPr>
              <p:cNvPr id="22" name="直接连接符 21"/>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矩形 32"/>
          <p:cNvSpPr/>
          <p:nvPr/>
        </p:nvSpPr>
        <p:spPr>
          <a:xfrm>
            <a:off x="412491" y="2534303"/>
            <a:ext cx="8223510" cy="923925"/>
          </a:xfrm>
          <a:prstGeom prst="rect">
            <a:avLst/>
          </a:prstGeom>
        </p:spPr>
        <p:txBody>
          <a:bodyPr wrap="square">
            <a:spAutoFit/>
          </a:bodyPr>
          <a:lstStyle/>
          <a:p>
            <a:pPr indent="0" algn="just">
              <a:lnSpc>
                <a:spcPct val="114000"/>
              </a:lnSpc>
              <a:buFont typeface="Arial" panose="020B0604020202020204" pitchFamily="34" charset="0"/>
              <a:buNone/>
            </a:pPr>
            <a:r>
              <a:rPr sz="1600">
                <a:solidFill>
                  <a:schemeClr val="tx1">
                    <a:lumMod val="65000"/>
                    <a:lumOff val="35000"/>
                  </a:schemeClr>
                </a:solidFill>
                <a:latin typeface="Century Gothic" panose="020B0502020202020204" pitchFamily="34" charset="0"/>
                <a:cs typeface="Arial" panose="020B0604020202020204" pitchFamily="34" charset="0"/>
              </a:rPr>
              <a:t>事务在内存中的缓冲。分配原则：控制在2-8M.这个值不用太多的。他里面的内存一般一秒钟写到磁盘一次。具体写入方式和你的事务提交方式有关。在oracle等数据库了解这个，一般最大指定为３Ｍ比较合适。</a:t>
            </a:r>
            <a:endParaRPr sz="1600">
              <a:solidFill>
                <a:schemeClr val="tx1">
                  <a:lumMod val="65000"/>
                  <a:lumOff val="35000"/>
                </a:schemeClr>
              </a:solidFill>
              <a:latin typeface="Century Gothic" panose="020B0502020202020204" pitchFamily="34" charset="0"/>
              <a:cs typeface="Arial" panose="020B0604020202020204" pitchFamily="34" charset="0"/>
            </a:endParaRPr>
          </a:p>
        </p:txBody>
      </p:sp>
      <p:grpSp>
        <p:nvGrpSpPr>
          <p:cNvPr id="2" name="组合 1"/>
          <p:cNvGrpSpPr/>
          <p:nvPr/>
        </p:nvGrpSpPr>
        <p:grpSpPr>
          <a:xfrm>
            <a:off x="460375" y="987425"/>
            <a:ext cx="3335020" cy="466725"/>
            <a:chOff x="844181" y="1917392"/>
            <a:chExt cx="861520" cy="510342"/>
          </a:xfrm>
        </p:grpSpPr>
        <p:sp>
          <p:nvSpPr>
            <p:cNvPr id="70" name="矩形 69"/>
            <p:cNvSpPr/>
            <p:nvPr/>
          </p:nvSpPr>
          <p:spPr>
            <a:xfrm>
              <a:off x="844181" y="1917392"/>
              <a:ext cx="759854" cy="510342"/>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矩形 71"/>
            <p:cNvSpPr/>
            <p:nvPr/>
          </p:nvSpPr>
          <p:spPr>
            <a:xfrm>
              <a:off x="844181" y="2020155"/>
              <a:ext cx="861520" cy="366613"/>
            </a:xfrm>
            <a:prstGeom prst="rect">
              <a:avLst/>
            </a:prstGeom>
          </p:spPr>
          <p:txBody>
            <a:bodyPr wrap="square">
              <a:spAutoFit/>
            </a:bodyPr>
            <a:p>
              <a:pPr algn="l"/>
              <a:r>
                <a:rPr sz="1600" dirty="0">
                  <a:solidFill>
                    <a:schemeClr val="bg1"/>
                  </a:solidFill>
                  <a:latin typeface="Century Gothic" panose="020B0502020202020204" pitchFamily="34" charset="0"/>
                  <a:cs typeface="Arial" panose="020B0604020202020204" pitchFamily="34" charset="0"/>
                </a:rPr>
                <a:t>innodb_log_buffer_size＝3M </a:t>
              </a:r>
              <a:endParaRPr sz="1600" dirty="0">
                <a:solidFill>
                  <a:schemeClr val="bg1"/>
                </a:solidFill>
                <a:latin typeface="Century Gothic" panose="020B0502020202020204" pitchFamily="34" charset="0"/>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50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par>
                                <p:cTn id="14" presetID="42" presetClass="entr" presetSubtype="0" fill="hold" nodeType="withEffect">
                                  <p:stCondLst>
                                    <p:cond delay="50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anim calcmode="lin" valueType="num">
                                      <p:cBhvr>
                                        <p:cTn id="17" dur="500" fill="hold"/>
                                        <p:tgtEl>
                                          <p:spTgt spid="2"/>
                                        </p:tgtEl>
                                        <p:attrNameLst>
                                          <p:attrName>ppt_x</p:attrName>
                                        </p:attrNameLst>
                                      </p:cBhvr>
                                      <p:tavLst>
                                        <p:tav tm="0">
                                          <p:val>
                                            <p:strVal val="#ppt_x"/>
                                          </p:val>
                                        </p:tav>
                                        <p:tav tm="100000">
                                          <p:val>
                                            <p:strVal val="#ppt_x"/>
                                          </p:val>
                                        </p:tav>
                                      </p:tavLst>
                                    </p:anim>
                                    <p:anim calcmode="lin" valueType="num">
                                      <p:cBhvr>
                                        <p:cTn id="18"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5444"/>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03</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6" name="组合 15"/>
          <p:cNvGrpSpPr/>
          <p:nvPr/>
        </p:nvGrpSpPr>
        <p:grpSpPr>
          <a:xfrm>
            <a:off x="395536" y="1476428"/>
            <a:ext cx="2445475" cy="3308109"/>
            <a:chOff x="3633472" y="1427752"/>
            <a:chExt cx="2089633" cy="3308109"/>
          </a:xfrm>
        </p:grpSpPr>
        <p:grpSp>
          <p:nvGrpSpPr>
            <p:cNvPr id="59" name="组合 58"/>
            <p:cNvGrpSpPr/>
            <p:nvPr/>
          </p:nvGrpSpPr>
          <p:grpSpPr>
            <a:xfrm>
              <a:off x="3633472" y="1427752"/>
              <a:ext cx="2089633" cy="553998"/>
              <a:chOff x="826183" y="1855140"/>
              <a:chExt cx="2089633" cy="553998"/>
            </a:xfrm>
          </p:grpSpPr>
          <p:sp>
            <p:nvSpPr>
              <p:cNvPr id="60" name="矩形 59"/>
              <p:cNvSpPr/>
              <p:nvPr/>
            </p:nvSpPr>
            <p:spPr>
              <a:xfrm>
                <a:off x="1282271" y="1947473"/>
                <a:ext cx="1633545" cy="461665"/>
              </a:xfrm>
              <a:prstGeom prst="rect">
                <a:avLst/>
              </a:prstGeom>
            </p:spPr>
            <p:txBody>
              <a:bodyPr wrap="square">
                <a:spAutoFit/>
              </a:bodyPr>
              <a:lstStyle/>
              <a:p>
                <a:r>
                  <a:rPr lang="zh-CN" altLang="en-US" sz="1200" dirty="0">
                    <a:solidFill>
                      <a:srgbClr val="28333C"/>
                    </a:solidFill>
                    <a:latin typeface="Century Gothic" panose="020B0502020202020204" pitchFamily="34" charset="0"/>
                    <a:cs typeface="Arial" panose="020B0604020202020204" pitchFamily="34" charset="0"/>
                  </a:rPr>
                  <a:t>使用</a:t>
                </a:r>
                <a:r>
                  <a:rPr lang="en-US" altLang="zh-CN" sz="1200" dirty="0">
                    <a:solidFill>
                      <a:srgbClr val="28333C"/>
                    </a:solidFill>
                    <a:latin typeface="Century Gothic" panose="020B0502020202020204" pitchFamily="34" charset="0"/>
                    <a:cs typeface="Arial" panose="020B0604020202020204" pitchFamily="34" charset="0"/>
                  </a:rPr>
                  <a:t>EXPLAIN</a:t>
                </a:r>
                <a:r>
                  <a:rPr lang="zh-CN" altLang="en-US" sz="1200" dirty="0">
                    <a:solidFill>
                      <a:srgbClr val="28333C"/>
                    </a:solidFill>
                    <a:latin typeface="Century Gothic" panose="020B0502020202020204" pitchFamily="34" charset="0"/>
                    <a:cs typeface="Arial" panose="020B0604020202020204" pitchFamily="34" charset="0"/>
                  </a:rPr>
                  <a:t>分析语句</a:t>
                </a:r>
                <a:endParaRPr lang="en-US" altLang="zh-CN" sz="1200" dirty="0">
                  <a:solidFill>
                    <a:srgbClr val="28333C"/>
                  </a:solidFill>
                  <a:latin typeface="Century Gothic" panose="020B0502020202020204" pitchFamily="34" charset="0"/>
                  <a:cs typeface="Arial" panose="020B0604020202020204" pitchFamily="34" charset="0"/>
                </a:endParaRPr>
              </a:p>
            </p:txBody>
          </p:sp>
          <p:grpSp>
            <p:nvGrpSpPr>
              <p:cNvPr id="61" name="组合 60"/>
              <p:cNvGrpSpPr/>
              <p:nvPr/>
            </p:nvGrpSpPr>
            <p:grpSpPr>
              <a:xfrm>
                <a:off x="826183" y="1855140"/>
                <a:ext cx="399570" cy="461665"/>
                <a:chOff x="826183" y="1855140"/>
                <a:chExt cx="399570" cy="461665"/>
              </a:xfrm>
            </p:grpSpPr>
            <p:sp>
              <p:nvSpPr>
                <p:cNvPr id="62" name="椭圆 61"/>
                <p:cNvSpPr/>
                <p:nvPr/>
              </p:nvSpPr>
              <p:spPr>
                <a:xfrm>
                  <a:off x="826183" y="1866900"/>
                  <a:ext cx="355479" cy="438144"/>
                </a:xfrm>
                <a:prstGeom prst="ellipse">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864757" y="1855140"/>
                  <a:ext cx="360996" cy="461665"/>
                </a:xfrm>
                <a:prstGeom prst="rect">
                  <a:avLst/>
                </a:prstGeom>
              </p:spPr>
              <p:txBody>
                <a:bodyPr wrap="none">
                  <a:spAutoFit/>
                </a:bodyPr>
                <a:lstStyle/>
                <a:p>
                  <a:r>
                    <a:rPr lang="en-US" altLang="zh-CN" sz="2400" dirty="0">
                      <a:solidFill>
                        <a:schemeClr val="bg1"/>
                      </a:solidFill>
                      <a:latin typeface="Century Gothic" panose="020B0502020202020204" pitchFamily="34" charset="0"/>
                      <a:cs typeface="Arial" panose="020B0604020202020204" pitchFamily="34" charset="0"/>
                    </a:rPr>
                    <a:t>B</a:t>
                  </a:r>
                  <a:endParaRPr lang="en-US" altLang="zh-CN" sz="2400" dirty="0">
                    <a:solidFill>
                      <a:schemeClr val="bg1"/>
                    </a:solidFill>
                    <a:latin typeface="Century Gothic" panose="020B0502020202020204" pitchFamily="34" charset="0"/>
                    <a:cs typeface="Arial" panose="020B0604020202020204" pitchFamily="34" charset="0"/>
                  </a:endParaRPr>
                </a:p>
              </p:txBody>
            </p:sp>
          </p:grpSp>
        </p:grpSp>
        <p:sp>
          <p:nvSpPr>
            <p:cNvPr id="72" name="矩形 71"/>
            <p:cNvSpPr/>
            <p:nvPr/>
          </p:nvSpPr>
          <p:spPr>
            <a:xfrm>
              <a:off x="3633472" y="2058205"/>
              <a:ext cx="2086385" cy="2677656"/>
            </a:xfrm>
            <a:prstGeom prst="rect">
              <a:avLst/>
            </a:prstGeom>
          </p:spPr>
          <p:txBody>
            <a:bodyPr wrap="square">
              <a:spAutoFit/>
            </a:bodyPr>
            <a:lstStyle/>
            <a:p>
              <a:pPr marL="171450" indent="-171450">
                <a:buFont typeface="Arial" panose="020B0604020202020204" pitchFamily="34" charset="0"/>
                <a:buChar char="•"/>
              </a:pP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table:</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这是表的名字</a:t>
              </a:r>
              <a:endParaRPr lang="en-US" altLang="zh-CN" sz="1200" dirty="0">
                <a:solidFill>
                  <a:schemeClr val="tx1">
                    <a:lumMod val="65000"/>
                    <a:lumOff val="35000"/>
                  </a:schemeClr>
                </a:solidFill>
                <a:latin typeface="Century Gothic" panose="020B0502020202020204" pitchFamily="34" charset="0"/>
                <a:cs typeface="Arial" panose="020B0604020202020204" pitchFamily="34" charset="0"/>
              </a:endParaRPr>
            </a:p>
            <a:p>
              <a:pPr marL="171450" indent="-171450">
                <a:buFont typeface="Arial" panose="020B0604020202020204" pitchFamily="34" charset="0"/>
                <a:buChar char="•"/>
              </a:pP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type:</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连接操作的类型</a:t>
              </a:r>
              <a:endParaRPr lang="en-US" altLang="zh-CN" sz="1200" dirty="0">
                <a:solidFill>
                  <a:schemeClr val="tx1">
                    <a:lumMod val="65000"/>
                    <a:lumOff val="35000"/>
                  </a:schemeClr>
                </a:solidFill>
                <a:latin typeface="Century Gothic" panose="020B0502020202020204" pitchFamily="34" charset="0"/>
                <a:cs typeface="Arial" panose="020B0604020202020204" pitchFamily="34" charset="0"/>
              </a:endParaRPr>
            </a:p>
            <a:p>
              <a:pPr marL="171450" indent="-171450">
                <a:buFont typeface="Arial" panose="020B0604020202020204" pitchFamily="34" charset="0"/>
                <a:buChar char="•"/>
              </a:pPr>
              <a:r>
                <a:rPr lang="en-US" altLang="zh-CN" sz="1200" dirty="0" err="1">
                  <a:solidFill>
                    <a:schemeClr val="tx1">
                      <a:lumMod val="65000"/>
                      <a:lumOff val="35000"/>
                    </a:schemeClr>
                  </a:solidFill>
                  <a:latin typeface="Century Gothic" panose="020B0502020202020204" pitchFamily="34" charset="0"/>
                  <a:cs typeface="Arial" panose="020B0604020202020204" pitchFamily="34" charset="0"/>
                </a:rPr>
                <a:t>possible_keys</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可能可以利用的索引的名字</a:t>
              </a:r>
              <a:endParaRPr lang="en-US" altLang="zh-CN" sz="1200" dirty="0">
                <a:solidFill>
                  <a:schemeClr val="tx1">
                    <a:lumMod val="65000"/>
                    <a:lumOff val="35000"/>
                  </a:schemeClr>
                </a:solidFill>
                <a:latin typeface="Century Gothic" panose="020B0502020202020204" pitchFamily="34" charset="0"/>
                <a:cs typeface="Arial" panose="020B0604020202020204" pitchFamily="34" charset="0"/>
              </a:endParaRPr>
            </a:p>
            <a:p>
              <a:pPr marL="171450" indent="-171450">
                <a:buFont typeface="Arial" panose="020B0604020202020204" pitchFamily="34" charset="0"/>
                <a:buChar char="•"/>
              </a:pP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Key:</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实际使用的索引的名字</a:t>
              </a:r>
              <a:endParaRPr lang="en-US" altLang="zh-CN" sz="1200" dirty="0">
                <a:solidFill>
                  <a:schemeClr val="tx1">
                    <a:lumMod val="65000"/>
                    <a:lumOff val="35000"/>
                  </a:schemeClr>
                </a:solidFill>
                <a:latin typeface="Century Gothic" panose="020B0502020202020204" pitchFamily="34" charset="0"/>
                <a:cs typeface="Arial" panose="020B0604020202020204" pitchFamily="34" charset="0"/>
              </a:endParaRPr>
            </a:p>
            <a:p>
              <a:pPr marL="171450" indent="-171450">
                <a:buFont typeface="Arial" panose="020B0604020202020204" pitchFamily="34" charset="0"/>
                <a:buChar char="•"/>
              </a:pPr>
              <a:r>
                <a:rPr lang="en-US" altLang="zh-CN" sz="1200" dirty="0" err="1">
                  <a:solidFill>
                    <a:schemeClr val="tx1">
                      <a:lumMod val="65000"/>
                      <a:lumOff val="35000"/>
                    </a:schemeClr>
                  </a:solidFill>
                  <a:latin typeface="Century Gothic" panose="020B0502020202020204" pitchFamily="34" charset="0"/>
                  <a:cs typeface="Arial" panose="020B0604020202020204" pitchFamily="34" charset="0"/>
                </a:rPr>
                <a:t>Key_len</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索引中被使用部分的长度</a:t>
              </a:r>
              <a:endParaRPr lang="en-US" altLang="zh-CN" sz="1200" dirty="0">
                <a:solidFill>
                  <a:schemeClr val="tx1">
                    <a:lumMod val="65000"/>
                    <a:lumOff val="35000"/>
                  </a:schemeClr>
                </a:solidFill>
                <a:latin typeface="Century Gothic" panose="020B0502020202020204" pitchFamily="34" charset="0"/>
                <a:cs typeface="Arial" panose="020B0604020202020204" pitchFamily="34" charset="0"/>
              </a:endParaRPr>
            </a:p>
            <a:p>
              <a:pPr marL="171450" indent="-171450">
                <a:buFont typeface="Arial" panose="020B0604020202020204" pitchFamily="34" charset="0"/>
                <a:buChar char="•"/>
              </a:pP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ref:</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列出是通过常量（</a:t>
              </a:r>
              <a:r>
                <a:rPr lang="en-US" altLang="zh-CN" sz="1200" dirty="0" err="1">
                  <a:solidFill>
                    <a:schemeClr val="tx1">
                      <a:lumMod val="65000"/>
                      <a:lumOff val="35000"/>
                    </a:schemeClr>
                  </a:solidFill>
                  <a:latin typeface="Century Gothic" panose="020B0502020202020204" pitchFamily="34" charset="0"/>
                  <a:cs typeface="Arial" panose="020B0604020202020204" pitchFamily="34" charset="0"/>
                </a:rPr>
                <a:t>const</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），还是某个表的某个字段（如果是</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join</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）来过滤（通过</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key</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）的</a:t>
              </a:r>
              <a:endParaRPr lang="en-US" altLang="zh-CN" sz="1200" dirty="0">
                <a:solidFill>
                  <a:schemeClr val="tx1">
                    <a:lumMod val="65000"/>
                    <a:lumOff val="35000"/>
                  </a:schemeClr>
                </a:solidFill>
                <a:latin typeface="Century Gothic" panose="020B0502020202020204" pitchFamily="34" charset="0"/>
                <a:cs typeface="Arial" panose="020B0604020202020204" pitchFamily="34" charset="0"/>
              </a:endParaRPr>
            </a:p>
            <a:p>
              <a:pPr marL="171450" indent="-171450">
                <a:buFont typeface="Arial" panose="020B0604020202020204" pitchFamily="34" charset="0"/>
                <a:buChar char="•"/>
              </a:pP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rows:</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找到正确的结果之前必须扫描的记录数</a:t>
              </a:r>
              <a:endParaRPr lang="en-US" altLang="zh-CN" sz="1200" dirty="0">
                <a:solidFill>
                  <a:schemeClr val="tx1">
                    <a:lumMod val="65000"/>
                    <a:lumOff val="35000"/>
                  </a:schemeClr>
                </a:solidFill>
                <a:latin typeface="Century Gothic" panose="020B0502020202020204" pitchFamily="34" charset="0"/>
                <a:cs typeface="Arial" panose="020B0604020202020204" pitchFamily="34" charset="0"/>
              </a:endParaRPr>
            </a:p>
            <a:p>
              <a:pPr marL="171450" indent="-171450">
                <a:buFont typeface="Arial" panose="020B0604020202020204" pitchFamily="34" charset="0"/>
                <a:buChar char="•"/>
              </a:pP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Extra:</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处理查询时的详细信息</a:t>
              </a:r>
              <a:endParaRPr lang="en-US" altLang="zh-CN" sz="1200" dirty="0">
                <a:solidFill>
                  <a:schemeClr val="tx1">
                    <a:lumMod val="65000"/>
                    <a:lumOff val="35000"/>
                  </a:schemeClr>
                </a:solidFill>
                <a:latin typeface="Century Gothic" panose="020B0502020202020204" pitchFamily="34" charset="0"/>
                <a:cs typeface="Arial" panose="020B0604020202020204" pitchFamily="34" charset="0"/>
              </a:endParaRPr>
            </a:p>
          </p:txBody>
        </p:sp>
      </p:gr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39952" y="1189815"/>
            <a:ext cx="4166877" cy="757892"/>
          </a:xfrm>
          <a:prstGeom prst="rect">
            <a:avLst/>
          </a:prstGeom>
        </p:spPr>
      </p:pic>
      <p:grpSp>
        <p:nvGrpSpPr>
          <p:cNvPr id="39" name="组合 38"/>
          <p:cNvGrpSpPr/>
          <p:nvPr/>
        </p:nvGrpSpPr>
        <p:grpSpPr>
          <a:xfrm>
            <a:off x="499839" y="568763"/>
            <a:ext cx="3570208" cy="586545"/>
            <a:chOff x="401865" y="552531"/>
            <a:chExt cx="3570208" cy="586545"/>
          </a:xfrm>
        </p:grpSpPr>
        <p:sp>
          <p:nvSpPr>
            <p:cNvPr id="40" name="矩形 39"/>
            <p:cNvSpPr/>
            <p:nvPr/>
          </p:nvSpPr>
          <p:spPr>
            <a:xfrm>
              <a:off x="401865" y="552531"/>
              <a:ext cx="3570208" cy="461665"/>
            </a:xfrm>
            <a:prstGeom prst="rect">
              <a:avLst/>
            </a:prstGeom>
          </p:spPr>
          <p:txBody>
            <a:bodyPr wrap="none">
              <a:spAutoFit/>
            </a:bodyPr>
            <a:lstStyle/>
            <a:p>
              <a:r>
                <a:rPr lang="zh-CN" altLang="en-US" sz="2400" dirty="0">
                  <a:solidFill>
                    <a:srgbClr val="1F9E23"/>
                  </a:solidFill>
                  <a:latin typeface="Century Gothic" panose="020B0502020202020204" pitchFamily="34" charset="0"/>
                  <a:cs typeface="Arial" panose="020B0604020202020204" pitchFamily="34" charset="0"/>
                </a:rPr>
                <a:t>评估数据库性能三种方法</a:t>
              </a:r>
              <a:endParaRPr lang="en-US" altLang="zh-CN" sz="2400" dirty="0">
                <a:solidFill>
                  <a:srgbClr val="1F9E23"/>
                </a:solidFill>
                <a:latin typeface="Century Gothic" panose="020B0502020202020204" pitchFamily="34" charset="0"/>
                <a:cs typeface="Arial" panose="020B0604020202020204" pitchFamily="34" charset="0"/>
              </a:endParaRPr>
            </a:p>
          </p:txBody>
        </p:sp>
        <p:sp>
          <p:nvSpPr>
            <p:cNvPr id="47" name="矩形 46"/>
            <p:cNvSpPr/>
            <p:nvPr/>
          </p:nvSpPr>
          <p:spPr>
            <a:xfrm>
              <a:off x="412490" y="877466"/>
              <a:ext cx="1431802" cy="261610"/>
            </a:xfrm>
            <a:prstGeom prst="rect">
              <a:avLst/>
            </a:prstGeom>
          </p:spPr>
          <p:txBody>
            <a:bodyPr wrap="none">
              <a:spAutoFit/>
            </a:bodyPr>
            <a:lstStyle/>
            <a:p>
              <a:r>
                <a:rPr lang="zh-CN" altLang="en-US" sz="1100" dirty="0">
                  <a:solidFill>
                    <a:schemeClr val="bg1">
                      <a:lumMod val="50000"/>
                    </a:schemeClr>
                  </a:solidFill>
                  <a:latin typeface="Century Gothic" panose="020B0502020202020204" pitchFamily="34" charset="0"/>
                  <a:cs typeface="Arial" panose="020B0604020202020204" pitchFamily="34" charset="0"/>
                </a:rPr>
                <a:t>评估</a:t>
              </a:r>
              <a:r>
                <a:rPr lang="en-US" altLang="zh-CN" sz="1100" dirty="0">
                  <a:solidFill>
                    <a:schemeClr val="bg1">
                      <a:lumMod val="50000"/>
                    </a:schemeClr>
                  </a:solidFill>
                  <a:latin typeface="Century Gothic" panose="020B0502020202020204" pitchFamily="34" charset="0"/>
                  <a:cs typeface="Arial" panose="020B0604020202020204" pitchFamily="34" charset="0"/>
                </a:rPr>
                <a:t>SQL</a:t>
              </a:r>
              <a:r>
                <a:rPr lang="zh-CN" altLang="en-US" sz="1100" dirty="0">
                  <a:solidFill>
                    <a:schemeClr val="bg1">
                      <a:lumMod val="50000"/>
                    </a:schemeClr>
                  </a:solidFill>
                  <a:latin typeface="Century Gothic" panose="020B0502020202020204" pitchFamily="34" charset="0"/>
                  <a:cs typeface="Arial" panose="020B0604020202020204" pitchFamily="34" charset="0"/>
                </a:rPr>
                <a:t>语句的性能</a:t>
              </a:r>
              <a:endParaRPr lang="en-US" altLang="zh-CN" sz="1100" dirty="0">
                <a:solidFill>
                  <a:schemeClr val="bg1">
                    <a:lumMod val="50000"/>
                  </a:schemeClr>
                </a:solidFill>
                <a:latin typeface="Century Gothic" panose="020B0502020202020204" pitchFamily="34" charset="0"/>
                <a:cs typeface="Arial" panose="020B0604020202020204" pitchFamily="34" charset="0"/>
              </a:endParaRPr>
            </a:p>
          </p:txBody>
        </p:sp>
      </p:grpSp>
      <p:sp>
        <p:nvSpPr>
          <p:cNvPr id="2" name="文本框 1"/>
          <p:cNvSpPr txBox="1"/>
          <p:nvPr/>
        </p:nvSpPr>
        <p:spPr>
          <a:xfrm>
            <a:off x="3203848" y="2345024"/>
            <a:ext cx="2808312" cy="2516073"/>
          </a:xfrm>
          <a:prstGeom prst="rect">
            <a:avLst/>
          </a:prstGeom>
          <a:noFill/>
        </p:spPr>
        <p:txBody>
          <a:bodyPr wrap="square" rtlCol="0">
            <a:spAutoFit/>
          </a:bodyPr>
          <a:lstStyle/>
          <a:p>
            <a:r>
              <a:rPr lang="en-US" altLang="zh-CN" sz="1050" dirty="0" err="1">
                <a:latin typeface="+mn-ea"/>
              </a:rPr>
              <a:t>select_type:select</a:t>
            </a:r>
            <a:r>
              <a:rPr lang="zh-CN" altLang="en-US" sz="1050" dirty="0">
                <a:latin typeface="+mn-ea"/>
              </a:rPr>
              <a:t>语句的类型，主要包括</a:t>
            </a:r>
            <a:endParaRPr lang="zh-CN" altLang="en-US" sz="1050" dirty="0">
              <a:latin typeface="+mn-ea"/>
            </a:endParaRPr>
          </a:p>
          <a:p>
            <a:endParaRPr lang="zh-CN" altLang="en-US" sz="1050" dirty="0">
              <a:latin typeface="+mn-ea"/>
            </a:endParaRPr>
          </a:p>
          <a:p>
            <a:r>
              <a:rPr lang="zh-CN" altLang="en-US" sz="1050" dirty="0">
                <a:latin typeface="+mn-ea"/>
              </a:rPr>
              <a:t>    </a:t>
            </a:r>
            <a:r>
              <a:rPr lang="en-US" altLang="zh-CN" sz="1050" dirty="0">
                <a:latin typeface="+mn-ea"/>
              </a:rPr>
              <a:t>SIMPLE:</a:t>
            </a:r>
            <a:r>
              <a:rPr lang="zh-CN" altLang="en-US" sz="1050" dirty="0">
                <a:latin typeface="+mn-ea"/>
              </a:rPr>
              <a:t>简单</a:t>
            </a:r>
            <a:r>
              <a:rPr lang="en-US" altLang="zh-CN" sz="1050" dirty="0">
                <a:latin typeface="+mn-ea"/>
              </a:rPr>
              <a:t>SELECT(</a:t>
            </a:r>
            <a:r>
              <a:rPr lang="zh-CN" altLang="en-US" sz="1050" dirty="0">
                <a:latin typeface="+mn-ea"/>
              </a:rPr>
              <a:t>不使用</a:t>
            </a:r>
            <a:r>
              <a:rPr lang="en-US" altLang="zh-CN" sz="1050" dirty="0">
                <a:latin typeface="+mn-ea"/>
              </a:rPr>
              <a:t>UNION</a:t>
            </a:r>
            <a:r>
              <a:rPr lang="zh-CN" altLang="en-US" sz="1050" dirty="0">
                <a:latin typeface="+mn-ea"/>
              </a:rPr>
              <a:t>或子查询</a:t>
            </a:r>
            <a:r>
              <a:rPr lang="en-US" altLang="zh-CN" sz="1050" dirty="0">
                <a:latin typeface="+mn-ea"/>
              </a:rPr>
              <a:t>)</a:t>
            </a:r>
            <a:endParaRPr lang="en-US" altLang="zh-CN" sz="1050" dirty="0">
              <a:latin typeface="+mn-ea"/>
            </a:endParaRPr>
          </a:p>
          <a:p>
            <a:r>
              <a:rPr lang="en-US" altLang="zh-CN" sz="1050" dirty="0">
                <a:latin typeface="+mn-ea"/>
              </a:rPr>
              <a:t>    PRIMARY:</a:t>
            </a:r>
            <a:r>
              <a:rPr lang="zh-CN" altLang="en-US" sz="1050" dirty="0">
                <a:latin typeface="+mn-ea"/>
              </a:rPr>
              <a:t>最外面的</a:t>
            </a:r>
            <a:r>
              <a:rPr lang="en-US" altLang="zh-CN" sz="1050" dirty="0">
                <a:latin typeface="+mn-ea"/>
              </a:rPr>
              <a:t>SELECT</a:t>
            </a:r>
            <a:endParaRPr lang="en-US" altLang="zh-CN" sz="1050" dirty="0">
              <a:latin typeface="+mn-ea"/>
            </a:endParaRPr>
          </a:p>
          <a:p>
            <a:r>
              <a:rPr lang="en-US" altLang="zh-CN" sz="1050" dirty="0">
                <a:latin typeface="+mn-ea"/>
              </a:rPr>
              <a:t>    UNION:UNION</a:t>
            </a:r>
            <a:r>
              <a:rPr lang="zh-CN" altLang="en-US" sz="1050" dirty="0">
                <a:latin typeface="+mn-ea"/>
              </a:rPr>
              <a:t>中的第二个或后面的</a:t>
            </a:r>
            <a:r>
              <a:rPr lang="en-US" altLang="zh-CN" sz="1050" dirty="0">
                <a:latin typeface="+mn-ea"/>
              </a:rPr>
              <a:t>SELECT</a:t>
            </a:r>
            <a:r>
              <a:rPr lang="zh-CN" altLang="en-US" sz="1050" dirty="0">
                <a:latin typeface="+mn-ea"/>
              </a:rPr>
              <a:t>语句</a:t>
            </a:r>
            <a:endParaRPr lang="zh-CN" altLang="en-US" sz="1050" dirty="0">
              <a:latin typeface="+mn-ea"/>
            </a:endParaRPr>
          </a:p>
          <a:p>
            <a:r>
              <a:rPr lang="zh-CN" altLang="en-US" sz="1050" dirty="0">
                <a:latin typeface="+mn-ea"/>
              </a:rPr>
              <a:t>    </a:t>
            </a:r>
            <a:r>
              <a:rPr lang="en-US" altLang="zh-CN" sz="1050" dirty="0">
                <a:latin typeface="+mn-ea"/>
              </a:rPr>
              <a:t>DEPENDENT UNION:UNION</a:t>
            </a:r>
            <a:r>
              <a:rPr lang="zh-CN" altLang="en-US" sz="1050" dirty="0">
                <a:latin typeface="+mn-ea"/>
              </a:rPr>
              <a:t>中的第二个或后面的</a:t>
            </a:r>
            <a:r>
              <a:rPr lang="en-US" altLang="zh-CN" sz="1050" dirty="0">
                <a:latin typeface="+mn-ea"/>
              </a:rPr>
              <a:t>SELECT</a:t>
            </a:r>
            <a:r>
              <a:rPr lang="zh-CN" altLang="en-US" sz="1050" dirty="0">
                <a:latin typeface="+mn-ea"/>
              </a:rPr>
              <a:t>语句</a:t>
            </a:r>
            <a:r>
              <a:rPr lang="en-US" altLang="zh-CN" sz="1050" dirty="0">
                <a:latin typeface="+mn-ea"/>
              </a:rPr>
              <a:t>,</a:t>
            </a:r>
            <a:r>
              <a:rPr lang="zh-CN" altLang="en-US" sz="1050" dirty="0">
                <a:latin typeface="+mn-ea"/>
              </a:rPr>
              <a:t>取决于外面的查询</a:t>
            </a:r>
            <a:endParaRPr lang="zh-CN" altLang="en-US" sz="1050" dirty="0">
              <a:latin typeface="+mn-ea"/>
            </a:endParaRPr>
          </a:p>
          <a:p>
            <a:r>
              <a:rPr lang="zh-CN" altLang="en-US" sz="1050" dirty="0">
                <a:latin typeface="+mn-ea"/>
              </a:rPr>
              <a:t>    </a:t>
            </a:r>
            <a:r>
              <a:rPr lang="en-US" altLang="zh-CN" sz="1050" dirty="0">
                <a:latin typeface="+mn-ea"/>
              </a:rPr>
              <a:t>UNION RESULT:UNION </a:t>
            </a:r>
            <a:r>
              <a:rPr lang="zh-CN" altLang="en-US" sz="1050" dirty="0">
                <a:latin typeface="+mn-ea"/>
              </a:rPr>
              <a:t>的结果</a:t>
            </a:r>
            <a:endParaRPr lang="zh-CN" altLang="en-US" sz="1050" dirty="0">
              <a:latin typeface="+mn-ea"/>
            </a:endParaRPr>
          </a:p>
          <a:p>
            <a:r>
              <a:rPr lang="zh-CN" altLang="en-US" sz="1050" dirty="0">
                <a:latin typeface="+mn-ea"/>
              </a:rPr>
              <a:t>    </a:t>
            </a:r>
            <a:r>
              <a:rPr lang="en-US" altLang="zh-CN" sz="1050" dirty="0">
                <a:latin typeface="+mn-ea"/>
              </a:rPr>
              <a:t>SUBQUERY:</a:t>
            </a:r>
            <a:r>
              <a:rPr lang="zh-CN" altLang="en-US" sz="1050" dirty="0">
                <a:latin typeface="+mn-ea"/>
              </a:rPr>
              <a:t>子查询中的第一个</a:t>
            </a:r>
            <a:r>
              <a:rPr lang="en-US" altLang="zh-CN" sz="1050" dirty="0">
                <a:latin typeface="+mn-ea"/>
              </a:rPr>
              <a:t>SELECT</a:t>
            </a:r>
            <a:endParaRPr lang="en-US" altLang="zh-CN" sz="1050" dirty="0">
              <a:latin typeface="+mn-ea"/>
            </a:endParaRPr>
          </a:p>
          <a:p>
            <a:r>
              <a:rPr lang="en-US" altLang="zh-CN" sz="1050" dirty="0">
                <a:latin typeface="+mn-ea"/>
              </a:rPr>
              <a:t>    DEPENDENT SUBQUERY:</a:t>
            </a:r>
            <a:r>
              <a:rPr lang="zh-CN" altLang="en-US" sz="1050" dirty="0">
                <a:latin typeface="+mn-ea"/>
              </a:rPr>
              <a:t>子查询中的第一个</a:t>
            </a:r>
            <a:r>
              <a:rPr lang="en-US" altLang="zh-CN" sz="1050" dirty="0">
                <a:latin typeface="+mn-ea"/>
              </a:rPr>
              <a:t>SELECT,</a:t>
            </a:r>
            <a:r>
              <a:rPr lang="zh-CN" altLang="en-US" sz="1050" dirty="0">
                <a:latin typeface="+mn-ea"/>
              </a:rPr>
              <a:t>取决于外面的查询</a:t>
            </a:r>
            <a:endParaRPr lang="zh-CN" altLang="en-US" sz="1050" dirty="0">
              <a:latin typeface="+mn-ea"/>
            </a:endParaRPr>
          </a:p>
          <a:p>
            <a:r>
              <a:rPr lang="zh-CN" altLang="en-US" sz="1050" dirty="0">
                <a:latin typeface="+mn-ea"/>
              </a:rPr>
              <a:t>    </a:t>
            </a:r>
            <a:r>
              <a:rPr lang="en-US" altLang="zh-CN" sz="1050" dirty="0">
                <a:latin typeface="+mn-ea"/>
              </a:rPr>
              <a:t>DERIVED:</a:t>
            </a:r>
            <a:r>
              <a:rPr lang="zh-CN" altLang="en-US" sz="1050" dirty="0">
                <a:latin typeface="+mn-ea"/>
              </a:rPr>
              <a:t>导出表的</a:t>
            </a:r>
            <a:r>
              <a:rPr lang="en-US" altLang="zh-CN" sz="1050" dirty="0">
                <a:latin typeface="+mn-ea"/>
              </a:rPr>
              <a:t>SELECT(FROM</a:t>
            </a:r>
            <a:r>
              <a:rPr lang="zh-CN" altLang="en-US" sz="1050" dirty="0">
                <a:latin typeface="+mn-ea"/>
              </a:rPr>
              <a:t>子句的子查询</a:t>
            </a:r>
            <a:r>
              <a:rPr lang="en-US" altLang="zh-CN" sz="1050" dirty="0">
                <a:latin typeface="+mn-ea"/>
              </a:rPr>
              <a:t>)</a:t>
            </a:r>
            <a:endParaRPr lang="zh-CN" altLang="en-US" sz="1050" dirty="0">
              <a:latin typeface="+mn-ea"/>
            </a:endParaRPr>
          </a:p>
        </p:txBody>
      </p:sp>
      <p:sp>
        <p:nvSpPr>
          <p:cNvPr id="34" name="文本框 33"/>
          <p:cNvSpPr txBox="1"/>
          <p:nvPr/>
        </p:nvSpPr>
        <p:spPr>
          <a:xfrm>
            <a:off x="6209927" y="2345024"/>
            <a:ext cx="2808312" cy="2516073"/>
          </a:xfrm>
          <a:prstGeom prst="rect">
            <a:avLst/>
          </a:prstGeom>
          <a:noFill/>
        </p:spPr>
        <p:txBody>
          <a:bodyPr wrap="square" rtlCol="0">
            <a:spAutoFit/>
          </a:bodyPr>
          <a:lstStyle/>
          <a:p>
            <a:r>
              <a:rPr lang="en-US" altLang="zh-CN" sz="1050" dirty="0">
                <a:latin typeface="+mn-ea"/>
              </a:rPr>
              <a:t>type</a:t>
            </a:r>
            <a:r>
              <a:rPr lang="zh-CN" altLang="en-US" sz="1050" dirty="0">
                <a:latin typeface="+mn-ea"/>
              </a:rPr>
              <a:t>：联接类型。这个参数很重要。下面给出比较常用的几种连接类型</a:t>
            </a:r>
            <a:r>
              <a:rPr lang="en-US" altLang="zh-CN" sz="1050" dirty="0">
                <a:latin typeface="+mn-ea"/>
              </a:rPr>
              <a:t>:</a:t>
            </a:r>
            <a:endParaRPr lang="en-US" altLang="zh-CN" sz="1050" dirty="0">
              <a:latin typeface="+mn-ea"/>
            </a:endParaRPr>
          </a:p>
          <a:p>
            <a:endParaRPr lang="en-US" altLang="zh-CN" sz="1050" dirty="0">
              <a:latin typeface="+mn-ea"/>
            </a:endParaRPr>
          </a:p>
          <a:p>
            <a:r>
              <a:rPr lang="en-US" altLang="zh-CN" sz="1050" dirty="0" err="1">
                <a:latin typeface="+mn-ea"/>
              </a:rPr>
              <a:t>const</a:t>
            </a:r>
            <a:r>
              <a:rPr lang="en-US" altLang="zh-CN" sz="1050" dirty="0">
                <a:latin typeface="+mn-ea"/>
              </a:rPr>
              <a:t>:</a:t>
            </a:r>
            <a:r>
              <a:rPr lang="zh-CN" altLang="en-US" sz="1050" dirty="0">
                <a:latin typeface="+mn-ea"/>
              </a:rPr>
              <a:t>常数查找，如</a:t>
            </a:r>
            <a:r>
              <a:rPr lang="en-US" altLang="zh-CN" sz="1050" dirty="0">
                <a:latin typeface="+mn-ea"/>
              </a:rPr>
              <a:t>:</a:t>
            </a:r>
            <a:r>
              <a:rPr lang="zh-CN" altLang="en-US" sz="1050" dirty="0">
                <a:latin typeface="+mn-ea"/>
              </a:rPr>
              <a:t>主键，唯一索引，会很快，因为它们只读取一次</a:t>
            </a:r>
            <a:r>
              <a:rPr lang="en-US" altLang="zh-CN" sz="1050" dirty="0">
                <a:latin typeface="+mn-ea"/>
              </a:rPr>
              <a:t>!</a:t>
            </a:r>
            <a:endParaRPr lang="en-US" altLang="zh-CN" sz="1050" dirty="0">
              <a:latin typeface="+mn-ea"/>
            </a:endParaRPr>
          </a:p>
          <a:p>
            <a:r>
              <a:rPr lang="en-US" altLang="zh-CN" sz="1050" dirty="0" err="1">
                <a:latin typeface="+mn-ea"/>
              </a:rPr>
              <a:t>eq_ref</a:t>
            </a:r>
            <a:r>
              <a:rPr lang="en-US" altLang="zh-CN" sz="1050" dirty="0">
                <a:latin typeface="+mn-ea"/>
              </a:rPr>
              <a:t>:</a:t>
            </a:r>
            <a:r>
              <a:rPr lang="zh-CN" altLang="en-US" sz="1050" dirty="0">
                <a:latin typeface="+mn-ea"/>
              </a:rPr>
              <a:t>对于每个来自于前面的表的行组合</a:t>
            </a:r>
            <a:r>
              <a:rPr lang="en-US" altLang="zh-CN" sz="1050" dirty="0">
                <a:latin typeface="+mn-ea"/>
              </a:rPr>
              <a:t>,</a:t>
            </a:r>
            <a:r>
              <a:rPr lang="zh-CN" altLang="en-US" sz="1050" dirty="0">
                <a:latin typeface="+mn-ea"/>
              </a:rPr>
              <a:t>从该表中读取一行。这可能是最好的联接类型</a:t>
            </a:r>
            <a:r>
              <a:rPr lang="en-US" altLang="zh-CN" sz="1050" dirty="0">
                <a:latin typeface="+mn-ea"/>
              </a:rPr>
              <a:t>,</a:t>
            </a:r>
            <a:r>
              <a:rPr lang="zh-CN" altLang="en-US" sz="1050" dirty="0">
                <a:latin typeface="+mn-ea"/>
              </a:rPr>
              <a:t>除了</a:t>
            </a:r>
            <a:r>
              <a:rPr lang="en-US" altLang="zh-CN" sz="1050" dirty="0" err="1">
                <a:latin typeface="+mn-ea"/>
              </a:rPr>
              <a:t>const</a:t>
            </a:r>
            <a:r>
              <a:rPr lang="zh-CN" altLang="en-US" sz="1050" dirty="0">
                <a:latin typeface="+mn-ea"/>
              </a:rPr>
              <a:t>类型。</a:t>
            </a:r>
            <a:endParaRPr lang="zh-CN" altLang="en-US" sz="1050" dirty="0">
              <a:latin typeface="+mn-ea"/>
            </a:endParaRPr>
          </a:p>
          <a:p>
            <a:r>
              <a:rPr lang="en-US" altLang="zh-CN" sz="1050" dirty="0">
                <a:latin typeface="+mn-ea"/>
              </a:rPr>
              <a:t>ref:</a:t>
            </a:r>
            <a:r>
              <a:rPr lang="zh-CN" altLang="en-US" sz="1050" dirty="0">
                <a:latin typeface="+mn-ea"/>
              </a:rPr>
              <a:t>基于连接的查找</a:t>
            </a:r>
            <a:endParaRPr lang="zh-CN" altLang="en-US" sz="1050" dirty="0">
              <a:latin typeface="+mn-ea"/>
            </a:endParaRPr>
          </a:p>
          <a:p>
            <a:r>
              <a:rPr lang="en-US" altLang="zh-CN" sz="1050" dirty="0">
                <a:latin typeface="+mn-ea"/>
              </a:rPr>
              <a:t>range:</a:t>
            </a:r>
            <a:r>
              <a:rPr lang="zh-CN" altLang="en-US" sz="1050" dirty="0">
                <a:latin typeface="+mn-ea"/>
              </a:rPr>
              <a:t>基于索引的范围查找</a:t>
            </a:r>
            <a:endParaRPr lang="zh-CN" altLang="en-US" sz="1050" dirty="0">
              <a:latin typeface="+mn-ea"/>
            </a:endParaRPr>
          </a:p>
          <a:p>
            <a:r>
              <a:rPr lang="en-US" altLang="zh-CN" sz="1050" dirty="0">
                <a:latin typeface="+mn-ea"/>
              </a:rPr>
              <a:t>index:</a:t>
            </a:r>
            <a:r>
              <a:rPr lang="zh-CN" altLang="en-US" sz="1050" dirty="0">
                <a:latin typeface="+mn-ea"/>
              </a:rPr>
              <a:t>基于索引的扫描。该联接类型与</a:t>
            </a:r>
            <a:r>
              <a:rPr lang="en-US" altLang="zh-CN" sz="1050" dirty="0">
                <a:latin typeface="+mn-ea"/>
              </a:rPr>
              <a:t>ALL</a:t>
            </a:r>
            <a:r>
              <a:rPr lang="zh-CN" altLang="en-US" sz="1050" dirty="0">
                <a:latin typeface="+mn-ea"/>
              </a:rPr>
              <a:t>相同</a:t>
            </a:r>
            <a:r>
              <a:rPr lang="en-US" altLang="zh-CN" sz="1050" dirty="0">
                <a:latin typeface="+mn-ea"/>
              </a:rPr>
              <a:t>,</a:t>
            </a:r>
            <a:r>
              <a:rPr lang="zh-CN" altLang="en-US" sz="1050" dirty="0">
                <a:latin typeface="+mn-ea"/>
              </a:rPr>
              <a:t>除了只有索引树被扫描。这通常比</a:t>
            </a:r>
            <a:r>
              <a:rPr lang="en-US" altLang="zh-CN" sz="1050" dirty="0">
                <a:latin typeface="+mn-ea"/>
              </a:rPr>
              <a:t>ALL</a:t>
            </a:r>
            <a:r>
              <a:rPr lang="zh-CN" altLang="en-US" sz="1050" dirty="0">
                <a:latin typeface="+mn-ea"/>
              </a:rPr>
              <a:t>快</a:t>
            </a:r>
            <a:r>
              <a:rPr lang="en-US" altLang="zh-CN" sz="1050" dirty="0">
                <a:latin typeface="+mn-ea"/>
              </a:rPr>
              <a:t>,</a:t>
            </a:r>
            <a:r>
              <a:rPr lang="zh-CN" altLang="en-US" sz="1050" dirty="0">
                <a:latin typeface="+mn-ea"/>
              </a:rPr>
              <a:t>因为索引文件通常比数据文件小。</a:t>
            </a:r>
            <a:endParaRPr lang="zh-CN" altLang="en-US" sz="1050" dirty="0">
              <a:latin typeface="+mn-ea"/>
            </a:endParaRPr>
          </a:p>
          <a:p>
            <a:r>
              <a:rPr lang="en-US" altLang="zh-CN" sz="1050" dirty="0">
                <a:latin typeface="+mn-ea"/>
              </a:rPr>
              <a:t>ALL:</a:t>
            </a:r>
            <a:r>
              <a:rPr lang="zh-CN" altLang="en-US" sz="1050" dirty="0">
                <a:latin typeface="+mn-ea"/>
              </a:rPr>
              <a:t>对于每个来自于先前的表的行组合</a:t>
            </a:r>
            <a:r>
              <a:rPr lang="en-US" altLang="zh-CN" sz="1050" dirty="0">
                <a:latin typeface="+mn-ea"/>
              </a:rPr>
              <a:t>,</a:t>
            </a:r>
            <a:r>
              <a:rPr lang="zh-CN" altLang="en-US" sz="1050" dirty="0">
                <a:latin typeface="+mn-ea"/>
              </a:rPr>
              <a:t>进行完整的表扫描。</a:t>
            </a:r>
            <a:endParaRPr lang="zh-CN" altLang="en-US" sz="1050" dirty="0">
              <a:latin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100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26" presetClass="entr" presetSubtype="0" fill="hold" nodeType="withEffect">
                                  <p:stCondLst>
                                    <p:cond delay="150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80">
                                          <p:stCondLst>
                                            <p:cond delay="0"/>
                                          </p:stCondLst>
                                        </p:cTn>
                                        <p:tgtEl>
                                          <p:spTgt spid="9"/>
                                        </p:tgtEl>
                                      </p:cBhvr>
                                    </p:animEffect>
                                    <p:anim calcmode="lin" valueType="num">
                                      <p:cBhvr>
                                        <p:cTn id="13"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8" dur="26">
                                          <p:stCondLst>
                                            <p:cond delay="650"/>
                                          </p:stCondLst>
                                        </p:cTn>
                                        <p:tgtEl>
                                          <p:spTgt spid="9"/>
                                        </p:tgtEl>
                                      </p:cBhvr>
                                      <p:to x="100000" y="60000"/>
                                    </p:animScale>
                                    <p:animScale>
                                      <p:cBhvr>
                                        <p:cTn id="19" dur="166" decel="50000">
                                          <p:stCondLst>
                                            <p:cond delay="676"/>
                                          </p:stCondLst>
                                        </p:cTn>
                                        <p:tgtEl>
                                          <p:spTgt spid="9"/>
                                        </p:tgtEl>
                                      </p:cBhvr>
                                      <p:to x="100000" y="100000"/>
                                    </p:animScale>
                                    <p:animScale>
                                      <p:cBhvr>
                                        <p:cTn id="20" dur="26">
                                          <p:stCondLst>
                                            <p:cond delay="1312"/>
                                          </p:stCondLst>
                                        </p:cTn>
                                        <p:tgtEl>
                                          <p:spTgt spid="9"/>
                                        </p:tgtEl>
                                      </p:cBhvr>
                                      <p:to x="100000" y="80000"/>
                                    </p:animScale>
                                    <p:animScale>
                                      <p:cBhvr>
                                        <p:cTn id="21" dur="166" decel="50000">
                                          <p:stCondLst>
                                            <p:cond delay="1338"/>
                                          </p:stCondLst>
                                        </p:cTn>
                                        <p:tgtEl>
                                          <p:spTgt spid="9"/>
                                        </p:tgtEl>
                                      </p:cBhvr>
                                      <p:to x="100000" y="100000"/>
                                    </p:animScale>
                                    <p:animScale>
                                      <p:cBhvr>
                                        <p:cTn id="22" dur="26">
                                          <p:stCondLst>
                                            <p:cond delay="1642"/>
                                          </p:stCondLst>
                                        </p:cTn>
                                        <p:tgtEl>
                                          <p:spTgt spid="9"/>
                                        </p:tgtEl>
                                      </p:cBhvr>
                                      <p:to x="100000" y="90000"/>
                                    </p:animScale>
                                    <p:animScale>
                                      <p:cBhvr>
                                        <p:cTn id="23" dur="166" decel="50000">
                                          <p:stCondLst>
                                            <p:cond delay="1668"/>
                                          </p:stCondLst>
                                        </p:cTn>
                                        <p:tgtEl>
                                          <p:spTgt spid="9"/>
                                        </p:tgtEl>
                                      </p:cBhvr>
                                      <p:to x="100000" y="100000"/>
                                    </p:animScale>
                                    <p:animScale>
                                      <p:cBhvr>
                                        <p:cTn id="24" dur="26">
                                          <p:stCondLst>
                                            <p:cond delay="1808"/>
                                          </p:stCondLst>
                                        </p:cTn>
                                        <p:tgtEl>
                                          <p:spTgt spid="9"/>
                                        </p:tgtEl>
                                      </p:cBhvr>
                                      <p:to x="100000" y="95000"/>
                                    </p:animScale>
                                    <p:animScale>
                                      <p:cBhvr>
                                        <p:cTn id="25" dur="166" decel="50000">
                                          <p:stCondLst>
                                            <p:cond delay="1834"/>
                                          </p:stCondLst>
                                        </p:cTn>
                                        <p:tgtEl>
                                          <p:spTgt spid="9"/>
                                        </p:tgtEl>
                                      </p:cBhvr>
                                      <p:to x="100000" y="100000"/>
                                    </p:animScale>
                                  </p:childTnLst>
                                </p:cTn>
                              </p:par>
                              <p:par>
                                <p:cTn id="26" presetID="2" presetClass="entr" presetSubtype="8" decel="100000" fill="hold" nodeType="withEffect">
                                  <p:stCondLst>
                                    <p:cond delay="0"/>
                                  </p:stCondLst>
                                  <p:childTnLst>
                                    <p:set>
                                      <p:cBhvr>
                                        <p:cTn id="27" dur="1" fill="hold">
                                          <p:stCondLst>
                                            <p:cond delay="0"/>
                                          </p:stCondLst>
                                        </p:cTn>
                                        <p:tgtEl>
                                          <p:spTgt spid="39"/>
                                        </p:tgtEl>
                                        <p:attrNameLst>
                                          <p:attrName>style.visibility</p:attrName>
                                        </p:attrNameLst>
                                      </p:cBhvr>
                                      <p:to>
                                        <p:strVal val="visible"/>
                                      </p:to>
                                    </p:set>
                                    <p:anim calcmode="lin" valueType="num">
                                      <p:cBhvr additive="base">
                                        <p:cTn id="28" dur="500" fill="hold"/>
                                        <p:tgtEl>
                                          <p:spTgt spid="39"/>
                                        </p:tgtEl>
                                        <p:attrNameLst>
                                          <p:attrName>ppt_x</p:attrName>
                                        </p:attrNameLst>
                                      </p:cBhvr>
                                      <p:tavLst>
                                        <p:tav tm="0">
                                          <p:val>
                                            <p:strVal val="0-#ppt_w/2"/>
                                          </p:val>
                                        </p:tav>
                                        <p:tav tm="100000">
                                          <p:val>
                                            <p:strVal val="#ppt_x"/>
                                          </p:val>
                                        </p:tav>
                                      </p:tavLst>
                                    </p:anim>
                                    <p:anim calcmode="lin" valueType="num">
                                      <p:cBhvr additive="base">
                                        <p:cTn id="29" dur="500" fill="hold"/>
                                        <p:tgtEl>
                                          <p:spTgt spid="39"/>
                                        </p:tgtEl>
                                        <p:attrNameLst>
                                          <p:attrName>ppt_y</p:attrName>
                                        </p:attrNameLst>
                                      </p:cBhvr>
                                      <p:tavLst>
                                        <p:tav tm="0">
                                          <p:val>
                                            <p:strVal val="#ppt_y"/>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1000"/>
                                        <p:tgtEl>
                                          <p:spTgt spid="2"/>
                                        </p:tgtEl>
                                      </p:cBhvr>
                                    </p:animEffect>
                                    <p:anim calcmode="lin" valueType="num">
                                      <p:cBhvr>
                                        <p:cTn id="33" dur="1000" fill="hold"/>
                                        <p:tgtEl>
                                          <p:spTgt spid="2"/>
                                        </p:tgtEl>
                                        <p:attrNameLst>
                                          <p:attrName>ppt_x</p:attrName>
                                        </p:attrNameLst>
                                      </p:cBhvr>
                                      <p:tavLst>
                                        <p:tav tm="0">
                                          <p:val>
                                            <p:strVal val="#ppt_x"/>
                                          </p:val>
                                        </p:tav>
                                        <p:tav tm="100000">
                                          <p:val>
                                            <p:strVal val="#ppt_x"/>
                                          </p:val>
                                        </p:tav>
                                      </p:tavLst>
                                    </p:anim>
                                    <p:anim calcmode="lin" valueType="num">
                                      <p:cBhvr>
                                        <p:cTn id="34" dur="1000" fill="hold"/>
                                        <p:tgtEl>
                                          <p:spTgt spid="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00"/>
                                        <p:tgtEl>
                                          <p:spTgt spid="34"/>
                                        </p:tgtEl>
                                      </p:cBhvr>
                                    </p:animEffect>
                                    <p:anim calcmode="lin" valueType="num">
                                      <p:cBhvr>
                                        <p:cTn id="38" dur="1000" fill="hold"/>
                                        <p:tgtEl>
                                          <p:spTgt spid="34"/>
                                        </p:tgtEl>
                                        <p:attrNameLst>
                                          <p:attrName>ppt_x</p:attrName>
                                        </p:attrNameLst>
                                      </p:cBhvr>
                                      <p:tavLst>
                                        <p:tav tm="0">
                                          <p:val>
                                            <p:strVal val="#ppt_x"/>
                                          </p:val>
                                        </p:tav>
                                        <p:tav tm="100000">
                                          <p:val>
                                            <p:strVal val="#ppt_x"/>
                                          </p:val>
                                        </p:tav>
                                      </p:tavLst>
                                    </p:anim>
                                    <p:anim calcmode="lin" valueType="num">
                                      <p:cBhvr>
                                        <p:cTn id="3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0"/>
            <a:ext cx="9144000" cy="514350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2571610"/>
            <a:ext cx="9144000" cy="1044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348990" y="1657869"/>
            <a:ext cx="3528530" cy="923330"/>
          </a:xfrm>
          <a:prstGeom prst="rect">
            <a:avLst/>
          </a:prstGeom>
        </p:spPr>
        <p:txBody>
          <a:bodyPr wrap="none">
            <a:spAutoFit/>
          </a:bodyPr>
          <a:lstStyle/>
          <a:p>
            <a:r>
              <a:rPr lang="en-US" altLang="zh-CN" sz="5400" dirty="0">
                <a:solidFill>
                  <a:schemeClr val="bg1"/>
                </a:solidFill>
                <a:latin typeface="Century Gothic" panose="020B0502020202020204" pitchFamily="34" charset="0"/>
                <a:cs typeface="Arial" panose="020B0604020202020204" pitchFamily="34" charset="0"/>
              </a:rPr>
              <a:t>Part Three</a:t>
            </a:r>
            <a:endParaRPr lang="en-US" altLang="zh-CN" sz="5400" dirty="0">
              <a:solidFill>
                <a:schemeClr val="bg1"/>
              </a:solidFill>
              <a:latin typeface="Century Gothic" panose="020B0502020202020204" pitchFamily="34" charset="0"/>
              <a:cs typeface="Arial" panose="020B0604020202020204" pitchFamily="34" charset="0"/>
            </a:endParaRPr>
          </a:p>
        </p:txBody>
      </p:sp>
      <p:grpSp>
        <p:nvGrpSpPr>
          <p:cNvPr id="41" name="组合 40"/>
          <p:cNvGrpSpPr/>
          <p:nvPr/>
        </p:nvGrpSpPr>
        <p:grpSpPr>
          <a:xfrm>
            <a:off x="382010" y="2674118"/>
            <a:ext cx="2499360" cy="867536"/>
            <a:chOff x="382010" y="2731268"/>
            <a:chExt cx="2499360" cy="867536"/>
          </a:xfrm>
        </p:grpSpPr>
        <p:sp>
          <p:nvSpPr>
            <p:cNvPr id="34" name="矩形 33"/>
            <p:cNvSpPr/>
            <p:nvPr/>
          </p:nvSpPr>
          <p:spPr>
            <a:xfrm>
              <a:off x="382010" y="2731268"/>
              <a:ext cx="1826141" cy="584775"/>
            </a:xfrm>
            <a:prstGeom prst="rect">
              <a:avLst/>
            </a:prstGeom>
          </p:spPr>
          <p:txBody>
            <a:bodyPr wrap="none">
              <a:spAutoFit/>
            </a:bodyPr>
            <a:lstStyle/>
            <a:p>
              <a:r>
                <a:rPr lang="zh-CN" altLang="en-US" sz="3200" dirty="0">
                  <a:solidFill>
                    <a:srgbClr val="1F9E23"/>
                  </a:solidFill>
                  <a:latin typeface="Century Gothic" panose="020B0502020202020204" pitchFamily="34" charset="0"/>
                  <a:cs typeface="Arial" panose="020B0604020202020204" pitchFamily="34" charset="0"/>
                </a:rPr>
                <a:t>缓存优化</a:t>
              </a:r>
              <a:endParaRPr lang="en-US" altLang="zh-CN" sz="3200" dirty="0">
                <a:solidFill>
                  <a:srgbClr val="1F9E23"/>
                </a:solidFill>
                <a:latin typeface="Century Gothic" panose="020B0502020202020204" pitchFamily="34" charset="0"/>
                <a:cs typeface="Arial" panose="020B0604020202020204" pitchFamily="34" charset="0"/>
              </a:endParaRPr>
            </a:p>
          </p:txBody>
        </p:sp>
        <p:sp>
          <p:nvSpPr>
            <p:cNvPr id="36" name="矩形 35"/>
            <p:cNvSpPr/>
            <p:nvPr/>
          </p:nvSpPr>
          <p:spPr>
            <a:xfrm>
              <a:off x="412490" y="3233044"/>
              <a:ext cx="2468880" cy="365760"/>
            </a:xfrm>
            <a:prstGeom prst="rect">
              <a:avLst/>
            </a:prstGeom>
          </p:spPr>
          <p:txBody>
            <a:bodyPr wrap="none">
              <a:spAutoFit/>
            </a:bodyPr>
            <a:lstStyle/>
            <a:p>
              <a:r>
                <a:rPr lang="zh-CN" altLang="en-US" dirty="0">
                  <a:solidFill>
                    <a:schemeClr val="tx1">
                      <a:lumMod val="65000"/>
                      <a:lumOff val="35000"/>
                    </a:schemeClr>
                  </a:solidFill>
                  <a:latin typeface="Century Gothic" panose="020B0502020202020204" pitchFamily="34" charset="0"/>
                  <a:cs typeface="Arial" panose="020B0604020202020204" pitchFamily="34" charset="0"/>
                </a:rPr>
                <a:t>配置缓存提高查询效率</a:t>
              </a:r>
              <a:endParaRPr lang="zh-CN" altLang="en-US" dirty="0">
                <a:solidFill>
                  <a:schemeClr val="tx1">
                    <a:lumMod val="65000"/>
                    <a:lumOff val="35000"/>
                  </a:schemeClr>
                </a:solidFill>
                <a:latin typeface="Century Gothic" panose="020B0502020202020204" pitchFamily="34" charset="0"/>
                <a:cs typeface="Arial" panose="020B0604020202020204" pitchFamily="34" charset="0"/>
              </a:endParaRPr>
            </a:p>
          </p:txBody>
        </p:sp>
      </p:grpSp>
      <p:grpSp>
        <p:nvGrpSpPr>
          <p:cNvPr id="38" name="组合 37"/>
          <p:cNvGrpSpPr/>
          <p:nvPr/>
        </p:nvGrpSpPr>
        <p:grpSpPr>
          <a:xfrm>
            <a:off x="8423260" y="2367459"/>
            <a:ext cx="212739" cy="45719"/>
            <a:chOff x="8136396" y="1704236"/>
            <a:chExt cx="366876" cy="78844"/>
          </a:xfrm>
          <a:solidFill>
            <a:schemeClr val="bg1">
              <a:alpha val="36000"/>
            </a:schemeClr>
          </a:solidFill>
        </p:grpSpPr>
        <p:sp>
          <p:nvSpPr>
            <p:cNvPr id="30" name="矩形 29"/>
            <p:cNvSpPr/>
            <p:nvPr/>
          </p:nvSpPr>
          <p:spPr>
            <a:xfrm>
              <a:off x="8136396" y="1704236"/>
              <a:ext cx="78844" cy="788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280412" y="1704236"/>
              <a:ext cx="78844" cy="788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424428" y="1704236"/>
              <a:ext cx="78844" cy="788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矩形 41"/>
          <p:cNvSpPr/>
          <p:nvPr/>
        </p:nvSpPr>
        <p:spPr>
          <a:xfrm>
            <a:off x="0" y="3608566"/>
            <a:ext cx="9144000" cy="538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43528" y="4774435"/>
            <a:ext cx="1595309" cy="261610"/>
          </a:xfrm>
          <a:prstGeom prst="rect">
            <a:avLst/>
          </a:prstGeom>
        </p:spPr>
        <p:txBody>
          <a:bodyPr wrap="none">
            <a:spAutoFit/>
          </a:bodyPr>
          <a:lstStyle/>
          <a:p>
            <a:r>
              <a:rPr lang="zh-CN" altLang="en-US" sz="1100" i="1" dirty="0">
                <a:solidFill>
                  <a:schemeClr val="bg1">
                    <a:alpha val="49000"/>
                  </a:schemeClr>
                </a:solidFill>
                <a:latin typeface="Century Gothic" panose="020B0502020202020204" pitchFamily="34" charset="0"/>
                <a:cs typeface="Arial" panose="020B0604020202020204" pitchFamily="34" charset="0"/>
              </a:rPr>
              <a:t>我用双手成就你的梦想</a:t>
            </a:r>
            <a:endParaRPr lang="en-US" altLang="zh-CN" sz="1100" i="1" dirty="0">
              <a:solidFill>
                <a:schemeClr val="bg1">
                  <a:alpha val="49000"/>
                </a:schemeClr>
              </a:solidFill>
              <a:latin typeface="Century Gothic" panose="020B0502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 presetClass="entr" presetSubtype="2" decel="100000" fill="hold" grpId="0" nodeType="withEffect">
                                  <p:stCondLst>
                                    <p:cond delay="500"/>
                                  </p:stCondLst>
                                  <p:childTnLst>
                                    <p:set>
                                      <p:cBhvr>
                                        <p:cTn id="9" dur="1" fill="hold">
                                          <p:stCondLst>
                                            <p:cond delay="0"/>
                                          </p:stCondLst>
                                        </p:cTn>
                                        <p:tgtEl>
                                          <p:spTgt spid="42"/>
                                        </p:tgtEl>
                                        <p:attrNameLst>
                                          <p:attrName>style.visibility</p:attrName>
                                        </p:attrNameLst>
                                      </p:cBhvr>
                                      <p:to>
                                        <p:strVal val="visible"/>
                                      </p:to>
                                    </p:set>
                                    <p:anim calcmode="lin" valueType="num">
                                      <p:cBhvr additive="base">
                                        <p:cTn id="10" dur="500" fill="hold"/>
                                        <p:tgtEl>
                                          <p:spTgt spid="42"/>
                                        </p:tgtEl>
                                        <p:attrNameLst>
                                          <p:attrName>ppt_x</p:attrName>
                                        </p:attrNameLst>
                                      </p:cBhvr>
                                      <p:tavLst>
                                        <p:tav tm="0">
                                          <p:val>
                                            <p:strVal val="1+#ppt_w/2"/>
                                          </p:val>
                                        </p:tav>
                                        <p:tav tm="100000">
                                          <p:val>
                                            <p:strVal val="#ppt_x"/>
                                          </p:val>
                                        </p:tav>
                                      </p:tavLst>
                                    </p:anim>
                                    <p:anim calcmode="lin" valueType="num">
                                      <p:cBhvr additive="base">
                                        <p:cTn id="11" dur="500" fill="hold"/>
                                        <p:tgtEl>
                                          <p:spTgt spid="42"/>
                                        </p:tgtEl>
                                        <p:attrNameLst>
                                          <p:attrName>ppt_y</p:attrName>
                                        </p:attrNameLst>
                                      </p:cBhvr>
                                      <p:tavLst>
                                        <p:tav tm="0">
                                          <p:val>
                                            <p:strVal val="#ppt_y"/>
                                          </p:val>
                                        </p:tav>
                                        <p:tav tm="100000">
                                          <p:val>
                                            <p:strVal val="#ppt_y"/>
                                          </p:val>
                                        </p:tav>
                                      </p:tavLst>
                                    </p:anim>
                                  </p:childTnLst>
                                </p:cTn>
                              </p:par>
                              <p:par>
                                <p:cTn id="12" presetID="2" presetClass="entr" presetSubtype="8" decel="100000" fill="hold" nodeType="withEffect">
                                  <p:stCondLst>
                                    <p:cond delay="500"/>
                                  </p:stCondLst>
                                  <p:childTnLst>
                                    <p:set>
                                      <p:cBhvr>
                                        <p:cTn id="13" dur="1" fill="hold">
                                          <p:stCondLst>
                                            <p:cond delay="0"/>
                                          </p:stCondLst>
                                        </p:cTn>
                                        <p:tgtEl>
                                          <p:spTgt spid="41"/>
                                        </p:tgtEl>
                                        <p:attrNameLst>
                                          <p:attrName>style.visibility</p:attrName>
                                        </p:attrNameLst>
                                      </p:cBhvr>
                                      <p:to>
                                        <p:strVal val="visible"/>
                                      </p:to>
                                    </p:set>
                                    <p:anim calcmode="lin" valueType="num">
                                      <p:cBhvr additive="base">
                                        <p:cTn id="14" dur="500" fill="hold"/>
                                        <p:tgtEl>
                                          <p:spTgt spid="41"/>
                                        </p:tgtEl>
                                        <p:attrNameLst>
                                          <p:attrName>ppt_x</p:attrName>
                                        </p:attrNameLst>
                                      </p:cBhvr>
                                      <p:tavLst>
                                        <p:tav tm="0">
                                          <p:val>
                                            <p:strVal val="0-#ppt_w/2"/>
                                          </p:val>
                                        </p:tav>
                                        <p:tav tm="100000">
                                          <p:val>
                                            <p:strVal val="#ppt_x"/>
                                          </p:val>
                                        </p:tav>
                                      </p:tavLst>
                                    </p:anim>
                                    <p:anim calcmode="lin" valueType="num">
                                      <p:cBhvr additive="base">
                                        <p:cTn id="15" dur="500" fill="hold"/>
                                        <p:tgtEl>
                                          <p:spTgt spid="41"/>
                                        </p:tgtEl>
                                        <p:attrNameLst>
                                          <p:attrName>ppt_y</p:attrName>
                                        </p:attrNameLst>
                                      </p:cBhvr>
                                      <p:tavLst>
                                        <p:tav tm="0">
                                          <p:val>
                                            <p:strVal val="#ppt_y"/>
                                          </p:val>
                                        </p:tav>
                                        <p:tav tm="100000">
                                          <p:val>
                                            <p:strVal val="#ppt_y"/>
                                          </p:val>
                                        </p:tav>
                                      </p:tavLst>
                                    </p:anim>
                                  </p:childTnLst>
                                </p:cTn>
                              </p:par>
                              <p:par>
                                <p:cTn id="16" presetID="10" presetClass="entr" presetSubtype="0" fill="hold" grpId="0" nodeType="withEffect">
                                  <p:stCondLst>
                                    <p:cond delay="100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2" grpId="0" animBg="1"/>
      <p:bldP spid="1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986525" y="1999588"/>
            <a:ext cx="735006" cy="2412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www.1ppt.com/moban/                  PPT</a:t>
            </a:r>
            <a:r>
              <a:rPr lang="zh-CN" altLang="en-US" sz="100" dirty="0">
                <a:solidFill>
                  <a:schemeClr val="bg1"/>
                </a:solidFill>
              </a:rPr>
              <a:t>素材：</a:t>
            </a:r>
            <a:r>
              <a:rPr lang="en-US" altLang="zh-CN" sz="100" dirty="0">
                <a:solidFill>
                  <a:schemeClr val="bg1"/>
                </a:solidFill>
              </a:rPr>
              <a:t>www.1ppt.com/sucai/</a:t>
            </a:r>
            <a:endParaRPr lang="en-US" altLang="zh-CN" sz="100" dirty="0">
              <a:solidFill>
                <a:schemeClr val="bg1"/>
              </a:solidFill>
            </a:endParaRPr>
          </a:p>
          <a:p>
            <a:r>
              <a:rPr lang="en-US" altLang="zh-CN" sz="100" dirty="0">
                <a:solidFill>
                  <a:schemeClr val="bg1"/>
                </a:solidFill>
              </a:rPr>
              <a:t>PPT</a:t>
            </a:r>
            <a:r>
              <a:rPr lang="zh-CN" altLang="en-US" sz="100" dirty="0">
                <a:solidFill>
                  <a:schemeClr val="bg1"/>
                </a:solidFill>
              </a:rPr>
              <a:t>背景：</a:t>
            </a:r>
            <a:r>
              <a:rPr lang="en-US" altLang="zh-CN" sz="100" dirty="0">
                <a:solidFill>
                  <a:schemeClr val="bg1"/>
                </a:solidFill>
              </a:rPr>
              <a:t>www.1ppt.com/beijing/                   PPT</a:t>
            </a:r>
            <a:r>
              <a:rPr lang="zh-CN" altLang="en-US" sz="100" dirty="0">
                <a:solidFill>
                  <a:schemeClr val="bg1"/>
                </a:solidFill>
              </a:rPr>
              <a:t>图表：</a:t>
            </a:r>
            <a:r>
              <a:rPr lang="en-US" altLang="zh-CN" sz="100" dirty="0">
                <a:solidFill>
                  <a:schemeClr val="bg1"/>
                </a:solidFill>
              </a:rPr>
              <a:t>www.1ppt.com/tubiao/      </a:t>
            </a:r>
            <a:endParaRPr lang="en-US" altLang="zh-CN" sz="100" dirty="0">
              <a:solidFill>
                <a:schemeClr val="bg1"/>
              </a:solidFill>
            </a:endParaRPr>
          </a:p>
          <a:p>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endParaRPr lang="en-US" altLang="zh-CN" sz="100" dirty="0">
              <a:solidFill>
                <a:schemeClr val="bg1"/>
              </a:solidFill>
            </a:endParaRPr>
          </a:p>
          <a:p>
            <a:r>
              <a:rPr lang="zh-CN" altLang="en-US" sz="100" dirty="0">
                <a:solidFill>
                  <a:schemeClr val="bg1"/>
                </a:solidFill>
              </a:rPr>
              <a:t>资料下载：</a:t>
            </a:r>
            <a:r>
              <a:rPr lang="en-US" altLang="zh-CN" sz="100" dirty="0">
                <a:solidFill>
                  <a:schemeClr val="bg1"/>
                </a:solidFill>
              </a:rPr>
              <a:t>www.1ppt.com/ziliao/                   </a:t>
            </a:r>
            <a:r>
              <a:rPr lang="zh-CN" altLang="en-US" sz="100" dirty="0">
                <a:solidFill>
                  <a:schemeClr val="bg1"/>
                </a:solidFill>
              </a:rPr>
              <a:t>范文下载：</a:t>
            </a:r>
            <a:r>
              <a:rPr lang="en-US" altLang="zh-CN" sz="100" dirty="0">
                <a:solidFill>
                  <a:schemeClr val="bg1"/>
                </a:solidFill>
              </a:rPr>
              <a:t>www.1ppt.com/fanwen/             </a:t>
            </a:r>
            <a:endParaRPr lang="en-US" altLang="zh-CN" sz="100" dirty="0">
              <a:solidFill>
                <a:schemeClr val="bg1"/>
              </a:solidFill>
            </a:endParaRPr>
          </a:p>
          <a:p>
            <a:r>
              <a:rPr lang="zh-CN" altLang="en-US" sz="100" dirty="0">
                <a:solidFill>
                  <a:schemeClr val="bg1"/>
                </a:solidFill>
              </a:rPr>
              <a:t>试卷下载：</a:t>
            </a:r>
            <a:r>
              <a:rPr lang="en-US" altLang="zh-CN" sz="100" dirty="0">
                <a:solidFill>
                  <a:schemeClr val="bg1"/>
                </a:solidFill>
              </a:rPr>
              <a:t>www.1ppt.com/shiti/                     </a:t>
            </a:r>
            <a:r>
              <a:rPr lang="zh-CN" altLang="en-US" sz="100" dirty="0">
                <a:solidFill>
                  <a:schemeClr val="bg1"/>
                </a:solidFill>
              </a:rPr>
              <a:t>教案下载：</a:t>
            </a:r>
            <a:r>
              <a:rPr lang="en-US" altLang="zh-CN" sz="100" dirty="0">
                <a:solidFill>
                  <a:schemeClr val="bg1"/>
                </a:solidFill>
              </a:rPr>
              <a:t>www.1ppt.com/jiaoan/               </a:t>
            </a:r>
            <a:endParaRPr lang="en-US" altLang="zh-CN" sz="100" dirty="0">
              <a:solidFill>
                <a:schemeClr val="bg1"/>
              </a:solidFill>
            </a:endParaRPr>
          </a:p>
          <a:p>
            <a:r>
              <a:rPr lang="en-US" altLang="zh-CN" sz="100" dirty="0">
                <a:solidFill>
                  <a:schemeClr val="bg1"/>
                </a:solidFill>
              </a:rPr>
              <a:t>PPT</a:t>
            </a:r>
            <a:r>
              <a:rPr lang="zh-CN" altLang="en-US" sz="100" dirty="0">
                <a:solidFill>
                  <a:schemeClr val="bg1"/>
                </a:solidFill>
              </a:rPr>
              <a:t>论坛：</a:t>
            </a:r>
            <a:r>
              <a:rPr lang="en-US" altLang="zh-CN" sz="100" dirty="0">
                <a:solidFill>
                  <a:schemeClr val="bg1"/>
                </a:solidFill>
              </a:rPr>
              <a:t>www.1ppt.cn                                     PPT</a:t>
            </a:r>
            <a:r>
              <a:rPr lang="zh-CN" altLang="en-US" sz="100" dirty="0">
                <a:solidFill>
                  <a:schemeClr val="bg1"/>
                </a:solidFill>
              </a:rPr>
              <a:t>课件：</a:t>
            </a:r>
            <a:r>
              <a:rPr lang="en-US" altLang="zh-CN" sz="100" dirty="0">
                <a:solidFill>
                  <a:schemeClr val="bg1"/>
                </a:solidFill>
              </a:rPr>
              <a:t>www.1ppt.com/kejian/ </a:t>
            </a:r>
            <a:endParaRPr lang="en-US" altLang="zh-CN" sz="100" dirty="0">
              <a:solidFill>
                <a:schemeClr val="bg1"/>
              </a:solidFill>
            </a:endParaRPr>
          </a:p>
          <a:p>
            <a:r>
              <a:rPr lang="zh-CN" altLang="en-US" sz="100" dirty="0">
                <a:solidFill>
                  <a:schemeClr val="bg1"/>
                </a:solidFill>
              </a:rPr>
              <a:t>语文课件：</a:t>
            </a:r>
            <a:r>
              <a:rPr lang="en-US" altLang="zh-CN" sz="100" dirty="0">
                <a:solidFill>
                  <a:schemeClr val="bg1"/>
                </a:solidFill>
              </a:rPr>
              <a:t>www.1ppt.com/kejian/yuwen/    </a:t>
            </a:r>
            <a:r>
              <a:rPr lang="zh-CN" altLang="en-US" sz="100" dirty="0">
                <a:solidFill>
                  <a:schemeClr val="bg1"/>
                </a:solidFill>
              </a:rPr>
              <a:t>数学课件：</a:t>
            </a:r>
            <a:r>
              <a:rPr lang="en-US" altLang="zh-CN" sz="100" dirty="0">
                <a:solidFill>
                  <a:schemeClr val="bg1"/>
                </a:solidFill>
              </a:rPr>
              <a:t>www.1ppt.com/kejian/shuxue/ </a:t>
            </a:r>
            <a:endParaRPr lang="en-US" altLang="zh-CN" sz="100" dirty="0">
              <a:solidFill>
                <a:schemeClr val="bg1"/>
              </a:solidFill>
            </a:endParaRPr>
          </a:p>
          <a:p>
            <a:r>
              <a:rPr lang="zh-CN" altLang="en-US" sz="100" dirty="0">
                <a:solidFill>
                  <a:schemeClr val="bg1"/>
                </a:solidFill>
              </a:rPr>
              <a:t>英语课件：</a:t>
            </a:r>
            <a:r>
              <a:rPr lang="en-US" altLang="zh-CN" sz="100" dirty="0">
                <a:solidFill>
                  <a:schemeClr val="bg1"/>
                </a:solidFill>
              </a:rPr>
              <a:t>www.1ppt.com/kejian/yingyu/    </a:t>
            </a:r>
            <a:r>
              <a:rPr lang="zh-CN" altLang="en-US" sz="100" dirty="0">
                <a:solidFill>
                  <a:schemeClr val="bg1"/>
                </a:solidFill>
              </a:rPr>
              <a:t>美术课件：</a:t>
            </a:r>
            <a:r>
              <a:rPr lang="en-US" altLang="zh-CN" sz="100" dirty="0">
                <a:solidFill>
                  <a:schemeClr val="bg1"/>
                </a:solidFill>
              </a:rPr>
              <a:t>www.1ppt.com/kejian/meishu/ </a:t>
            </a:r>
            <a:endParaRPr lang="en-US" altLang="zh-CN" sz="100" dirty="0">
              <a:solidFill>
                <a:schemeClr val="bg1"/>
              </a:solidFill>
            </a:endParaRPr>
          </a:p>
          <a:p>
            <a:r>
              <a:rPr lang="zh-CN" altLang="en-US" sz="100" dirty="0">
                <a:solidFill>
                  <a:schemeClr val="bg1"/>
                </a:solidFill>
              </a:rPr>
              <a:t>科学课件：</a:t>
            </a:r>
            <a:r>
              <a:rPr lang="en-US" altLang="zh-CN" sz="100" dirty="0">
                <a:solidFill>
                  <a:schemeClr val="bg1"/>
                </a:solidFill>
              </a:rPr>
              <a:t>www.1ppt.com/kejian/kexue/     </a:t>
            </a:r>
            <a:r>
              <a:rPr lang="zh-CN" altLang="en-US" sz="100" dirty="0">
                <a:solidFill>
                  <a:schemeClr val="bg1"/>
                </a:solidFill>
              </a:rPr>
              <a:t>物理课件：</a:t>
            </a:r>
            <a:r>
              <a:rPr lang="en-US" altLang="zh-CN" sz="100" dirty="0">
                <a:solidFill>
                  <a:schemeClr val="bg1"/>
                </a:solidFill>
              </a:rPr>
              <a:t>www.1ppt.com/kejian/wuli/ </a:t>
            </a:r>
            <a:endParaRPr lang="en-US" altLang="zh-CN" sz="100" dirty="0">
              <a:solidFill>
                <a:schemeClr val="bg1"/>
              </a:solidFill>
            </a:endParaRPr>
          </a:p>
          <a:p>
            <a:r>
              <a:rPr lang="zh-CN" altLang="en-US" sz="100" dirty="0">
                <a:solidFill>
                  <a:schemeClr val="bg1"/>
                </a:solidFill>
              </a:rPr>
              <a:t>化学课件：</a:t>
            </a:r>
            <a:r>
              <a:rPr lang="en-US" altLang="zh-CN" sz="100" dirty="0">
                <a:solidFill>
                  <a:schemeClr val="bg1"/>
                </a:solidFill>
              </a:rPr>
              <a:t>www.1ppt.com/kejian/huaxue/  </a:t>
            </a:r>
            <a:r>
              <a:rPr lang="zh-CN" altLang="en-US" sz="100" dirty="0">
                <a:solidFill>
                  <a:schemeClr val="bg1"/>
                </a:solidFill>
              </a:rPr>
              <a:t>生物课件：</a:t>
            </a:r>
            <a:r>
              <a:rPr lang="en-US" altLang="zh-CN" sz="100" dirty="0">
                <a:solidFill>
                  <a:schemeClr val="bg1"/>
                </a:solidFill>
              </a:rPr>
              <a:t>www.1ppt.com/kejian/shengwu/ </a:t>
            </a:r>
            <a:endParaRPr lang="en-US" altLang="zh-CN" sz="100" dirty="0">
              <a:solidFill>
                <a:schemeClr val="bg1"/>
              </a:solidFill>
            </a:endParaRPr>
          </a:p>
          <a:p>
            <a:r>
              <a:rPr lang="zh-CN" altLang="en-US" sz="100" dirty="0">
                <a:solidFill>
                  <a:schemeClr val="bg1"/>
                </a:solidFill>
              </a:rPr>
              <a:t>地理课件：</a:t>
            </a:r>
            <a:r>
              <a:rPr lang="en-US" altLang="zh-CN" sz="100" dirty="0">
                <a:solidFill>
                  <a:schemeClr val="bg1"/>
                </a:solidFill>
              </a:rPr>
              <a:t>www.1ppt.com/kejian/dili/          </a:t>
            </a:r>
            <a:r>
              <a:rPr lang="zh-CN" altLang="en-US" sz="100" dirty="0">
                <a:solidFill>
                  <a:schemeClr val="bg1"/>
                </a:solidFill>
              </a:rPr>
              <a:t>历史课件：</a:t>
            </a:r>
            <a:r>
              <a:rPr lang="en-US" altLang="zh-CN" sz="100" dirty="0">
                <a:solidFill>
                  <a:schemeClr val="bg1"/>
                </a:solidFill>
              </a:rPr>
              <a:t>www.1ppt.com/kejian/lishi/        </a:t>
            </a:r>
            <a:endParaRPr lang="en-US" altLang="zh-CN" sz="100" dirty="0">
              <a:solidFill>
                <a:schemeClr val="bg1"/>
              </a:solidFill>
            </a:endParaRPr>
          </a:p>
        </p:txBody>
      </p:sp>
      <p:sp>
        <p:nvSpPr>
          <p:cNvPr id="5" name="矩形 4"/>
          <p:cNvSpPr/>
          <p:nvPr/>
        </p:nvSpPr>
        <p:spPr>
          <a:xfrm>
            <a:off x="412490" y="524010"/>
            <a:ext cx="2265680" cy="457200"/>
          </a:xfrm>
          <a:prstGeom prst="rect">
            <a:avLst/>
          </a:prstGeom>
        </p:spPr>
        <p:txBody>
          <a:bodyPr wrap="none">
            <a:spAutoFit/>
          </a:bodyPr>
          <a:lstStyle/>
          <a:p>
            <a:r>
              <a:rPr lang="en-US" altLang="zh-CN" sz="2400" dirty="0" err="1">
                <a:solidFill>
                  <a:srgbClr val="1F9E23"/>
                </a:solidFill>
                <a:latin typeface="Century Gothic" panose="020B0502020202020204" pitchFamily="34" charset="0"/>
                <a:cs typeface="Arial" panose="020B0604020202020204" pitchFamily="34" charset="0"/>
              </a:rPr>
              <a:t>MySql</a:t>
            </a:r>
            <a:r>
              <a:rPr lang="zh-CN" altLang="en-US" sz="2400" dirty="0" err="1">
                <a:solidFill>
                  <a:srgbClr val="1F9E23"/>
                </a:solidFill>
                <a:latin typeface="Century Gothic" panose="020B0502020202020204" pitchFamily="34" charset="0"/>
                <a:cs typeface="Arial" panose="020B0604020202020204" pitchFamily="34" charset="0"/>
              </a:rPr>
              <a:t>缓存机制</a:t>
            </a:r>
            <a:endParaRPr lang="zh-CN" altLang="en-US" sz="2400" dirty="0" err="1">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01</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 name="组合 1"/>
          <p:cNvGrpSpPr/>
          <p:nvPr/>
        </p:nvGrpSpPr>
        <p:grpSpPr>
          <a:xfrm>
            <a:off x="503238" y="1917392"/>
            <a:ext cx="2511619" cy="654358"/>
            <a:chOff x="844181" y="1917392"/>
            <a:chExt cx="1862725" cy="510342"/>
          </a:xfrm>
        </p:grpSpPr>
        <p:sp>
          <p:nvSpPr>
            <p:cNvPr id="70" name="矩形 69"/>
            <p:cNvSpPr/>
            <p:nvPr/>
          </p:nvSpPr>
          <p:spPr>
            <a:xfrm>
              <a:off x="844181" y="1917392"/>
              <a:ext cx="1804535" cy="510342"/>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1020929" y="2003286"/>
              <a:ext cx="1685977" cy="261489"/>
            </a:xfrm>
            <a:prstGeom prst="rect">
              <a:avLst/>
            </a:prstGeom>
          </p:spPr>
          <p:txBody>
            <a:bodyPr wrap="none">
              <a:spAutoFit/>
            </a:bodyPr>
            <a:lstStyle/>
            <a:p>
              <a:r>
                <a:rPr lang="en-US" altLang="zh-CN" sz="1600" dirty="0">
                  <a:solidFill>
                    <a:schemeClr val="bg1"/>
                  </a:solidFill>
                  <a:latin typeface="Century Gothic" panose="020B0502020202020204" pitchFamily="34" charset="0"/>
                  <a:cs typeface="Arial" panose="020B0604020202020204" pitchFamily="34" charset="0"/>
                </a:rPr>
                <a:t>MySQL</a:t>
              </a:r>
              <a:r>
                <a:rPr lang="zh-CN" altLang="en-US" sz="1600" dirty="0">
                  <a:solidFill>
                    <a:schemeClr val="bg1"/>
                  </a:solidFill>
                  <a:latin typeface="Century Gothic" panose="020B0502020202020204" pitchFamily="34" charset="0"/>
                  <a:cs typeface="Arial" panose="020B0604020202020204" pitchFamily="34" charset="0"/>
                </a:rPr>
                <a:t>数据库缓存机制</a:t>
              </a:r>
              <a:endParaRPr lang="en-US" altLang="zh-CN" sz="1600" dirty="0">
                <a:solidFill>
                  <a:schemeClr val="bg1"/>
                </a:solidFill>
                <a:latin typeface="Century Gothic" panose="020B0502020202020204" pitchFamily="34" charset="0"/>
                <a:cs typeface="Arial" panose="020B0604020202020204" pitchFamily="34" charset="0"/>
              </a:endParaRPr>
            </a:p>
          </p:txBody>
        </p:sp>
      </p:grpSp>
      <p:sp>
        <p:nvSpPr>
          <p:cNvPr id="73" name="矩形 72"/>
          <p:cNvSpPr/>
          <p:nvPr/>
        </p:nvSpPr>
        <p:spPr>
          <a:xfrm>
            <a:off x="412490" y="3036288"/>
            <a:ext cx="8223510" cy="1653540"/>
          </a:xfrm>
          <a:prstGeom prst="rect">
            <a:avLst/>
          </a:prstGeom>
        </p:spPr>
        <p:txBody>
          <a:bodyPr wrap="square">
            <a:spAutoFit/>
          </a:bodyPr>
          <a:lstStyle/>
          <a:p>
            <a:pPr>
              <a:lnSpc>
                <a:spcPct val="114000"/>
              </a:lnSpc>
            </a:pPr>
            <a:r>
              <a:rPr lang="zh-CN" altLang="en-US" sz="1600" dirty="0">
                <a:solidFill>
                  <a:schemeClr val="tx1">
                    <a:lumMod val="65000"/>
                    <a:lumOff val="35000"/>
                  </a:schemeClr>
                </a:solidFill>
                <a:latin typeface="Century Gothic" panose="020B0502020202020204" pitchFamily="34" charset="0"/>
                <a:cs typeface="Arial" panose="020B0604020202020204" pitchFamily="34" charset="0"/>
              </a:rPr>
              <a:t>   </a:t>
            </a:r>
            <a:r>
              <a:rPr>
                <a:solidFill>
                  <a:schemeClr val="tx1">
                    <a:lumMod val="65000"/>
                    <a:lumOff val="35000"/>
                  </a:schemeClr>
                </a:solidFill>
                <a:latin typeface="Century Gothic" panose="020B0502020202020204" pitchFamily="34" charset="0"/>
                <a:cs typeface="Arial" panose="020B0604020202020204" pitchFamily="34" charset="0"/>
              </a:rPr>
              <a:t>缓存机制简单的说就是缓存sql文本及查询结果。</a:t>
            </a:r>
            <a:endParaRPr>
              <a:solidFill>
                <a:schemeClr val="tx1">
                  <a:lumMod val="65000"/>
                  <a:lumOff val="35000"/>
                </a:schemeClr>
              </a:solidFill>
              <a:latin typeface="Century Gothic" panose="020B0502020202020204" pitchFamily="34" charset="0"/>
              <a:cs typeface="Arial" panose="020B0604020202020204" pitchFamily="34" charset="0"/>
            </a:endParaRPr>
          </a:p>
          <a:p>
            <a:pPr marL="285750" indent="-285750">
              <a:lnSpc>
                <a:spcPct val="114000"/>
              </a:lnSpc>
              <a:buFont typeface="Arial" panose="020B0604020202020204" pitchFamily="34" charset="0"/>
              <a:buChar char="•"/>
            </a:pPr>
            <a:r>
              <a:rPr>
                <a:solidFill>
                  <a:schemeClr val="tx1">
                    <a:lumMod val="65000"/>
                    <a:lumOff val="35000"/>
                  </a:schemeClr>
                </a:solidFill>
                <a:latin typeface="Century Gothic" panose="020B0502020202020204" pitchFamily="34" charset="0"/>
                <a:cs typeface="Arial" panose="020B0604020202020204" pitchFamily="34" charset="0"/>
              </a:rPr>
              <a:t>当前查询若恰好命中查询缓存，直接返回缓存中的结果。而不需要再去解析和执行sql。</a:t>
            </a:r>
            <a:endParaRPr>
              <a:solidFill>
                <a:schemeClr val="tx1">
                  <a:lumMod val="65000"/>
                  <a:lumOff val="35000"/>
                </a:schemeClr>
              </a:solidFill>
              <a:latin typeface="Century Gothic" panose="020B0502020202020204" pitchFamily="34" charset="0"/>
              <a:cs typeface="Arial" panose="020B0604020202020204" pitchFamily="34" charset="0"/>
            </a:endParaRPr>
          </a:p>
          <a:p>
            <a:pPr>
              <a:lnSpc>
                <a:spcPct val="114000"/>
              </a:lnSpc>
            </a:pPr>
            <a:endParaRPr>
              <a:solidFill>
                <a:schemeClr val="tx1">
                  <a:lumMod val="65000"/>
                  <a:lumOff val="35000"/>
                </a:schemeClr>
              </a:solidFill>
              <a:latin typeface="Century Gothic" panose="020B0502020202020204" pitchFamily="34" charset="0"/>
              <a:cs typeface="Arial" panose="020B0604020202020204" pitchFamily="34" charset="0"/>
            </a:endParaRPr>
          </a:p>
          <a:p>
            <a:pPr marL="285750" indent="-285750">
              <a:lnSpc>
                <a:spcPct val="114000"/>
              </a:lnSpc>
              <a:buFont typeface="Arial" panose="020B0604020202020204" pitchFamily="34" charset="0"/>
              <a:buChar char="•"/>
            </a:pPr>
            <a:r>
              <a:rPr>
                <a:solidFill>
                  <a:schemeClr val="tx1">
                    <a:lumMod val="65000"/>
                    <a:lumOff val="35000"/>
                  </a:schemeClr>
                </a:solidFill>
                <a:latin typeface="Century Gothic" panose="020B0502020202020204" pitchFamily="34" charset="0"/>
                <a:cs typeface="Arial" panose="020B0604020202020204" pitchFamily="34" charset="0"/>
              </a:rPr>
              <a:t>若没命中则到数据库表中查询，将结果集保存到缓存并返回结果集。</a:t>
            </a:r>
            <a:endParaRPr>
              <a:solidFill>
                <a:schemeClr val="tx1">
                  <a:lumMod val="65000"/>
                  <a:lumOff val="35000"/>
                </a:schemeClr>
              </a:solidFill>
              <a:latin typeface="Century Gothic" panose="020B0502020202020204" pitchFamily="34" charset="0"/>
              <a:cs typeface="Arial" panose="020B0604020202020204" pitchFamily="34" charset="0"/>
            </a:endParaRPr>
          </a:p>
        </p:txBody>
      </p:sp>
      <p:grpSp>
        <p:nvGrpSpPr>
          <p:cNvPr id="15" name="组合 14"/>
          <p:cNvGrpSpPr/>
          <p:nvPr/>
        </p:nvGrpSpPr>
        <p:grpSpPr>
          <a:xfrm>
            <a:off x="7587024" y="611908"/>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12" presetClass="entr" presetSubtype="1" fill="hold" grpId="0" nodeType="withEffect">
                                  <p:stCondLst>
                                    <p:cond delay="1000"/>
                                  </p:stCondLst>
                                  <p:childTnLst>
                                    <p:set>
                                      <p:cBhvr>
                                        <p:cTn id="11" dur="1" fill="hold">
                                          <p:stCondLst>
                                            <p:cond delay="0"/>
                                          </p:stCondLst>
                                        </p:cTn>
                                        <p:tgtEl>
                                          <p:spTgt spid="73"/>
                                        </p:tgtEl>
                                        <p:attrNameLst>
                                          <p:attrName>style.visibility</p:attrName>
                                        </p:attrNameLst>
                                      </p:cBhvr>
                                      <p:to>
                                        <p:strVal val="visible"/>
                                      </p:to>
                                    </p:set>
                                    <p:anim calcmode="lin" valueType="num">
                                      <p:cBhvr additive="base">
                                        <p:cTn id="12" dur="500"/>
                                        <p:tgtEl>
                                          <p:spTgt spid="73"/>
                                        </p:tgtEl>
                                        <p:attrNameLst>
                                          <p:attrName>ppt_y</p:attrName>
                                        </p:attrNameLst>
                                      </p:cBhvr>
                                      <p:tavLst>
                                        <p:tav tm="0">
                                          <p:val>
                                            <p:strVal val="#ppt_y-#ppt_h*1.125000"/>
                                          </p:val>
                                        </p:tav>
                                        <p:tav tm="100000">
                                          <p:val>
                                            <p:strVal val="#ppt_y"/>
                                          </p:val>
                                        </p:tav>
                                      </p:tavLst>
                                    </p:anim>
                                    <p:animEffect transition="in" filter="wipe(down)">
                                      <p:cBhvr>
                                        <p:cTn id="13" dur="500"/>
                                        <p:tgtEl>
                                          <p:spTgt spid="73"/>
                                        </p:tgtEl>
                                      </p:cBhvr>
                                    </p:animEffect>
                                  </p:childTnLst>
                                </p:cTn>
                              </p:par>
                              <p:par>
                                <p:cTn id="14" presetID="42" presetClass="entr" presetSubtype="0" fill="hold" nodeType="withEffect">
                                  <p:stCondLst>
                                    <p:cond delay="200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anim calcmode="lin" valueType="num">
                                      <p:cBhvr>
                                        <p:cTn id="17" dur="500" fill="hold"/>
                                        <p:tgtEl>
                                          <p:spTgt spid="15"/>
                                        </p:tgtEl>
                                        <p:attrNameLst>
                                          <p:attrName>ppt_x</p:attrName>
                                        </p:attrNameLst>
                                      </p:cBhvr>
                                      <p:tavLst>
                                        <p:tav tm="0">
                                          <p:val>
                                            <p:strVal val="#ppt_x"/>
                                          </p:val>
                                        </p:tav>
                                        <p:tav tm="100000">
                                          <p:val>
                                            <p:strVal val="#ppt_x"/>
                                          </p:val>
                                        </p:tav>
                                      </p:tavLst>
                                    </p:anim>
                                    <p:anim calcmode="lin" valueType="num">
                                      <p:cBhvr>
                                        <p:cTn id="18"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140208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参数配置</a:t>
            </a:r>
            <a:endParaRPr lang="zh-CN" altLang="en-US"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5444"/>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02</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73" name="矩形 72"/>
          <p:cNvSpPr/>
          <p:nvPr/>
        </p:nvSpPr>
        <p:spPr>
          <a:xfrm>
            <a:off x="412490" y="980977"/>
            <a:ext cx="8223510" cy="4259580"/>
          </a:xfrm>
          <a:prstGeom prst="rect">
            <a:avLst/>
          </a:prstGeom>
        </p:spPr>
        <p:txBody>
          <a:bodyPr wrap="square">
            <a:spAutoFit/>
          </a:bodyPr>
          <a:lstStyle/>
          <a:p>
            <a:pPr>
              <a:lnSpc>
                <a:spcPct val="114000"/>
              </a:lnSpc>
            </a:pPr>
            <a:r>
              <a:rPr sz="2000">
                <a:solidFill>
                  <a:schemeClr val="tx1">
                    <a:lumMod val="65000"/>
                    <a:lumOff val="35000"/>
                  </a:schemeClr>
                </a:solidFill>
                <a:latin typeface="+mn-ea"/>
                <a:cs typeface="Arial" panose="020B0604020202020204" pitchFamily="34" charset="0"/>
              </a:rPr>
              <a:t>1.查看缓存各参数：</a:t>
            </a:r>
            <a:endParaRPr sz="2000">
              <a:solidFill>
                <a:schemeClr val="tx1">
                  <a:lumMod val="65000"/>
                  <a:lumOff val="35000"/>
                </a:schemeClr>
              </a:solidFill>
              <a:latin typeface="+mn-ea"/>
              <a:cs typeface="Arial" panose="020B0604020202020204" pitchFamily="34" charset="0"/>
            </a:endParaRPr>
          </a:p>
          <a:p>
            <a:pPr>
              <a:lnSpc>
                <a:spcPct val="114000"/>
              </a:lnSpc>
            </a:pPr>
            <a:r>
              <a:rPr sz="2000">
                <a:solidFill>
                  <a:schemeClr val="tx1">
                    <a:lumMod val="65000"/>
                    <a:lumOff val="35000"/>
                  </a:schemeClr>
                </a:solidFill>
                <a:latin typeface="+mn-ea"/>
                <a:cs typeface="Arial" panose="020B0604020202020204" pitchFamily="34" charset="0"/>
              </a:rPr>
              <a:t>mysql&gt; SHOW VARIABLES LIKE '%query_cache%';</a:t>
            </a:r>
            <a:endParaRPr sz="2000">
              <a:solidFill>
                <a:schemeClr val="tx1">
                  <a:lumMod val="65000"/>
                  <a:lumOff val="35000"/>
                </a:schemeClr>
              </a:solidFill>
              <a:latin typeface="+mn-ea"/>
              <a:cs typeface="Arial" panose="020B0604020202020204" pitchFamily="34" charset="0"/>
            </a:endParaRPr>
          </a:p>
          <a:p>
            <a:pPr>
              <a:lnSpc>
                <a:spcPct val="114000"/>
              </a:lnSpc>
            </a:pPr>
            <a:r>
              <a:rPr sz="2000">
                <a:solidFill>
                  <a:schemeClr val="tx1">
                    <a:lumMod val="65000"/>
                    <a:lumOff val="35000"/>
                  </a:schemeClr>
                </a:solidFill>
                <a:latin typeface="+mn-ea"/>
                <a:cs typeface="Arial" panose="020B0604020202020204" pitchFamily="34" charset="0"/>
              </a:rPr>
              <a:t>+------------------------------+---------+</a:t>
            </a:r>
            <a:endParaRPr sz="2000">
              <a:solidFill>
                <a:schemeClr val="tx1">
                  <a:lumMod val="65000"/>
                  <a:lumOff val="35000"/>
                </a:schemeClr>
              </a:solidFill>
              <a:latin typeface="+mn-ea"/>
              <a:cs typeface="Arial" panose="020B0604020202020204" pitchFamily="34" charset="0"/>
            </a:endParaRPr>
          </a:p>
          <a:p>
            <a:pPr>
              <a:lnSpc>
                <a:spcPct val="114000"/>
              </a:lnSpc>
            </a:pPr>
            <a:r>
              <a:rPr sz="2000">
                <a:solidFill>
                  <a:schemeClr val="tx1">
                    <a:lumMod val="65000"/>
                    <a:lumOff val="35000"/>
                  </a:schemeClr>
                </a:solidFill>
                <a:latin typeface="+mn-ea"/>
                <a:cs typeface="Arial" panose="020B0604020202020204" pitchFamily="34" charset="0"/>
              </a:rPr>
              <a:t>| Variable_name                | Value   |</a:t>
            </a:r>
            <a:endParaRPr sz="2000">
              <a:solidFill>
                <a:schemeClr val="tx1">
                  <a:lumMod val="65000"/>
                  <a:lumOff val="35000"/>
                </a:schemeClr>
              </a:solidFill>
              <a:latin typeface="+mn-ea"/>
              <a:cs typeface="Arial" panose="020B0604020202020204" pitchFamily="34" charset="0"/>
            </a:endParaRPr>
          </a:p>
          <a:p>
            <a:pPr>
              <a:lnSpc>
                <a:spcPct val="114000"/>
              </a:lnSpc>
            </a:pPr>
            <a:r>
              <a:rPr sz="2000">
                <a:solidFill>
                  <a:schemeClr val="tx1">
                    <a:lumMod val="65000"/>
                    <a:lumOff val="35000"/>
                  </a:schemeClr>
                </a:solidFill>
                <a:latin typeface="+mn-ea"/>
                <a:cs typeface="Arial" panose="020B0604020202020204" pitchFamily="34" charset="0"/>
              </a:rPr>
              <a:t>+------------------------------+---------+</a:t>
            </a:r>
            <a:endParaRPr sz="2000">
              <a:solidFill>
                <a:schemeClr val="tx1">
                  <a:lumMod val="65000"/>
                  <a:lumOff val="35000"/>
                </a:schemeClr>
              </a:solidFill>
              <a:latin typeface="+mn-ea"/>
              <a:cs typeface="Arial" panose="020B0604020202020204" pitchFamily="34" charset="0"/>
            </a:endParaRPr>
          </a:p>
          <a:p>
            <a:pPr>
              <a:lnSpc>
                <a:spcPct val="114000"/>
              </a:lnSpc>
            </a:pPr>
            <a:r>
              <a:rPr sz="2000">
                <a:solidFill>
                  <a:schemeClr val="tx1">
                    <a:lumMod val="65000"/>
                    <a:lumOff val="35000"/>
                  </a:schemeClr>
                </a:solidFill>
                <a:latin typeface="+mn-ea"/>
                <a:cs typeface="Arial" panose="020B0604020202020204" pitchFamily="34" charset="0"/>
              </a:rPr>
              <a:t>| have_query_cache          | YES     | --</a:t>
            </a:r>
            <a:r>
              <a:rPr sz="2000">
                <a:solidFill>
                  <a:srgbClr val="FF0000"/>
                </a:solidFill>
                <a:latin typeface="+mn-ea"/>
                <a:cs typeface="Arial" panose="020B0604020202020204" pitchFamily="34" charset="0"/>
              </a:rPr>
              <a:t>查询缓存是否可用</a:t>
            </a:r>
            <a:endParaRPr sz="2000">
              <a:solidFill>
                <a:srgbClr val="FF0000"/>
              </a:solidFill>
              <a:latin typeface="+mn-ea"/>
              <a:cs typeface="Arial" panose="020B0604020202020204" pitchFamily="34" charset="0"/>
            </a:endParaRPr>
          </a:p>
          <a:p>
            <a:pPr>
              <a:lnSpc>
                <a:spcPct val="114000"/>
              </a:lnSpc>
            </a:pPr>
            <a:r>
              <a:rPr sz="2000">
                <a:solidFill>
                  <a:schemeClr val="tx1">
                    <a:lumMod val="65000"/>
                    <a:lumOff val="35000"/>
                  </a:schemeClr>
                </a:solidFill>
                <a:latin typeface="+mn-ea"/>
                <a:cs typeface="Arial" panose="020B0604020202020204" pitchFamily="34" charset="0"/>
              </a:rPr>
              <a:t>| query_cache_limit           | 1048576 | --</a:t>
            </a:r>
            <a:r>
              <a:rPr sz="2000">
                <a:solidFill>
                  <a:srgbClr val="FF0000"/>
                </a:solidFill>
                <a:latin typeface="+mn-ea"/>
                <a:cs typeface="Arial" panose="020B0604020202020204" pitchFamily="34" charset="0"/>
              </a:rPr>
              <a:t>可缓存具体查询结果的最大值</a:t>
            </a:r>
            <a:endParaRPr sz="2000">
              <a:solidFill>
                <a:srgbClr val="FF0000"/>
              </a:solidFill>
              <a:latin typeface="+mn-ea"/>
              <a:cs typeface="Arial" panose="020B0604020202020204" pitchFamily="34" charset="0"/>
            </a:endParaRPr>
          </a:p>
          <a:p>
            <a:pPr>
              <a:lnSpc>
                <a:spcPct val="114000"/>
              </a:lnSpc>
            </a:pPr>
            <a:r>
              <a:rPr sz="2000">
                <a:solidFill>
                  <a:schemeClr val="tx1">
                    <a:lumMod val="65000"/>
                    <a:lumOff val="35000"/>
                  </a:schemeClr>
                </a:solidFill>
                <a:latin typeface="+mn-ea"/>
                <a:cs typeface="Arial" panose="020B0604020202020204" pitchFamily="34" charset="0"/>
              </a:rPr>
              <a:t>| query_cache_min_res_unit     | 4096    | </a:t>
            </a:r>
            <a:endParaRPr sz="2000">
              <a:solidFill>
                <a:schemeClr val="tx1">
                  <a:lumMod val="65000"/>
                  <a:lumOff val="35000"/>
                </a:schemeClr>
              </a:solidFill>
              <a:latin typeface="+mn-ea"/>
              <a:cs typeface="Arial" panose="020B0604020202020204" pitchFamily="34" charset="0"/>
            </a:endParaRPr>
          </a:p>
          <a:p>
            <a:pPr>
              <a:lnSpc>
                <a:spcPct val="114000"/>
              </a:lnSpc>
            </a:pPr>
            <a:r>
              <a:rPr sz="2000">
                <a:solidFill>
                  <a:schemeClr val="tx1">
                    <a:lumMod val="65000"/>
                    <a:lumOff val="35000"/>
                  </a:schemeClr>
                </a:solidFill>
                <a:latin typeface="+mn-ea"/>
                <a:cs typeface="Arial" panose="020B0604020202020204" pitchFamily="34" charset="0"/>
              </a:rPr>
              <a:t>| query_cache_size           | 999424  | --</a:t>
            </a:r>
            <a:r>
              <a:rPr sz="2000">
                <a:solidFill>
                  <a:srgbClr val="FF0000"/>
                </a:solidFill>
                <a:latin typeface="+mn-ea"/>
                <a:cs typeface="Arial" panose="020B0604020202020204" pitchFamily="34" charset="0"/>
              </a:rPr>
              <a:t>查询缓存的大小</a:t>
            </a:r>
            <a:endParaRPr sz="2000">
              <a:solidFill>
                <a:srgbClr val="FF0000"/>
              </a:solidFill>
              <a:latin typeface="+mn-ea"/>
              <a:cs typeface="Arial" panose="020B0604020202020204" pitchFamily="34" charset="0"/>
            </a:endParaRPr>
          </a:p>
          <a:p>
            <a:pPr>
              <a:lnSpc>
                <a:spcPct val="114000"/>
              </a:lnSpc>
            </a:pPr>
            <a:r>
              <a:rPr sz="2000">
                <a:solidFill>
                  <a:schemeClr val="tx1">
                    <a:lumMod val="65000"/>
                    <a:lumOff val="35000"/>
                  </a:schemeClr>
                </a:solidFill>
                <a:latin typeface="+mn-ea"/>
                <a:cs typeface="Arial" panose="020B0604020202020204" pitchFamily="34" charset="0"/>
              </a:rPr>
              <a:t>| query_cache_type           | ON      | --</a:t>
            </a:r>
            <a:r>
              <a:rPr sz="2000">
                <a:solidFill>
                  <a:srgbClr val="FF0000"/>
                </a:solidFill>
                <a:latin typeface="+mn-ea"/>
                <a:cs typeface="Arial" panose="020B0604020202020204" pitchFamily="34" charset="0"/>
              </a:rPr>
              <a:t>阻止或是支持查询缓存</a:t>
            </a:r>
            <a:endParaRPr sz="2000">
              <a:solidFill>
                <a:srgbClr val="FF0000"/>
              </a:solidFill>
              <a:latin typeface="+mn-ea"/>
              <a:cs typeface="Arial" panose="020B0604020202020204" pitchFamily="34" charset="0"/>
            </a:endParaRPr>
          </a:p>
          <a:p>
            <a:pPr>
              <a:lnSpc>
                <a:spcPct val="114000"/>
              </a:lnSpc>
            </a:pPr>
            <a:r>
              <a:rPr sz="2000">
                <a:solidFill>
                  <a:schemeClr val="tx1">
                    <a:lumMod val="65000"/>
                    <a:lumOff val="35000"/>
                  </a:schemeClr>
                </a:solidFill>
                <a:latin typeface="+mn-ea"/>
                <a:cs typeface="Arial" panose="020B0604020202020204" pitchFamily="34" charset="0"/>
              </a:rPr>
              <a:t>| query_cache_wlock_invalidate | OFF     |</a:t>
            </a:r>
            <a:endParaRPr sz="2000">
              <a:solidFill>
                <a:schemeClr val="tx1">
                  <a:lumMod val="65000"/>
                  <a:lumOff val="35000"/>
                </a:schemeClr>
              </a:solidFill>
              <a:latin typeface="+mn-ea"/>
              <a:cs typeface="Arial" panose="020B0604020202020204" pitchFamily="34" charset="0"/>
            </a:endParaRPr>
          </a:p>
          <a:p>
            <a:pPr>
              <a:lnSpc>
                <a:spcPct val="114000"/>
              </a:lnSpc>
            </a:pPr>
            <a:r>
              <a:rPr sz="2000">
                <a:solidFill>
                  <a:schemeClr val="tx1">
                    <a:lumMod val="65000"/>
                    <a:lumOff val="35000"/>
                  </a:schemeClr>
                </a:solidFill>
                <a:latin typeface="+mn-ea"/>
                <a:cs typeface="Arial" panose="020B0604020202020204" pitchFamily="34" charset="0"/>
              </a:rPr>
              <a:t>+------------------------------+---------+</a:t>
            </a:r>
            <a:endParaRPr sz="2000">
              <a:solidFill>
                <a:schemeClr val="tx1">
                  <a:lumMod val="65000"/>
                  <a:lumOff val="35000"/>
                </a:schemeClr>
              </a:solidFill>
              <a:latin typeface="+mn-ea"/>
              <a:cs typeface="Arial" panose="020B0604020202020204" pitchFamily="34" charset="0"/>
            </a:endParaRPr>
          </a:p>
        </p:txBody>
      </p:sp>
      <p:grpSp>
        <p:nvGrpSpPr>
          <p:cNvPr id="15" name="组合 14"/>
          <p:cNvGrpSpPr/>
          <p:nvPr/>
        </p:nvGrpSpPr>
        <p:grpSpPr>
          <a:xfrm>
            <a:off x="7812360" y="680188"/>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100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p:tgtEl>
                                          <p:spTgt spid="73"/>
                                        </p:tgtEl>
                                        <p:attrNameLst>
                                          <p:attrName>ppt_y</p:attrName>
                                        </p:attrNameLst>
                                      </p:cBhvr>
                                      <p:tavLst>
                                        <p:tav tm="0">
                                          <p:val>
                                            <p:strVal val="#ppt_y-#ppt_h*1.125000"/>
                                          </p:val>
                                        </p:tav>
                                        <p:tav tm="100000">
                                          <p:val>
                                            <p:strVal val="#ppt_y"/>
                                          </p:val>
                                        </p:tav>
                                      </p:tavLst>
                                    </p:anim>
                                    <p:animEffect transition="in" filter="wipe(down)">
                                      <p:cBhvr>
                                        <p:cTn id="8" dur="500"/>
                                        <p:tgtEl>
                                          <p:spTgt spid="73"/>
                                        </p:tgtEl>
                                      </p:cBhvr>
                                    </p:animEffect>
                                  </p:childTnLst>
                                </p:cTn>
                              </p:par>
                              <p:par>
                                <p:cTn id="9" presetID="42" presetClass="entr" presetSubtype="0" fill="hold" nodeType="withEffect">
                                  <p:stCondLst>
                                    <p:cond delay="2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anim calcmode="lin" valueType="num">
                                      <p:cBhvr>
                                        <p:cTn id="12" dur="500" fill="hold"/>
                                        <p:tgtEl>
                                          <p:spTgt spid="15"/>
                                        </p:tgtEl>
                                        <p:attrNameLst>
                                          <p:attrName>ppt_x</p:attrName>
                                        </p:attrNameLst>
                                      </p:cBhvr>
                                      <p:tavLst>
                                        <p:tav tm="0">
                                          <p:val>
                                            <p:strVal val="#ppt_x"/>
                                          </p:val>
                                        </p:tav>
                                        <p:tav tm="100000">
                                          <p:val>
                                            <p:strVal val="#ppt_x"/>
                                          </p:val>
                                        </p:tav>
                                      </p:tavLst>
                                    </p:anim>
                                    <p:anim calcmode="lin" valueType="num">
                                      <p:cBhvr>
                                        <p:cTn id="13"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451739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query_cache_type各个值如下</a:t>
            </a:r>
            <a:endParaRPr lang="zh-CN" altLang="en-US"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03</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73" name="矩形 72"/>
          <p:cNvSpPr/>
          <p:nvPr/>
        </p:nvSpPr>
        <p:spPr>
          <a:xfrm>
            <a:off x="306445" y="1866167"/>
            <a:ext cx="8223510" cy="2522855"/>
          </a:xfrm>
          <a:prstGeom prst="rect">
            <a:avLst/>
          </a:prstGeom>
        </p:spPr>
        <p:txBody>
          <a:bodyPr wrap="square">
            <a:spAutoFit/>
          </a:bodyPr>
          <a:lstStyle/>
          <a:p>
            <a:pPr marL="342900" indent="-342900">
              <a:lnSpc>
                <a:spcPct val="114000"/>
              </a:lnSpc>
              <a:buFont typeface="Arial" panose="020B0604020202020204" pitchFamily="34" charset="0"/>
              <a:buChar char="•"/>
            </a:pPr>
            <a:r>
              <a:rPr sz="2000">
                <a:solidFill>
                  <a:schemeClr val="tx1">
                    <a:lumMod val="65000"/>
                    <a:lumOff val="35000"/>
                  </a:schemeClr>
                </a:solidFill>
                <a:latin typeface="+mn-ea"/>
                <a:cs typeface="Arial" panose="020B0604020202020204" pitchFamily="34" charset="0"/>
              </a:rPr>
              <a:t>为0或off关闭缓存 </a:t>
            </a:r>
            <a:endParaRPr sz="2000">
              <a:solidFill>
                <a:schemeClr val="tx1">
                  <a:lumMod val="65000"/>
                  <a:lumOff val="35000"/>
                </a:schemeClr>
              </a:solidFill>
              <a:latin typeface="+mn-ea"/>
              <a:cs typeface="Arial" panose="020B0604020202020204" pitchFamily="34" charset="0"/>
            </a:endParaRPr>
          </a:p>
          <a:p>
            <a:pPr marL="342900" indent="-342900">
              <a:lnSpc>
                <a:spcPct val="114000"/>
              </a:lnSpc>
              <a:buFont typeface="Arial" panose="020B0604020202020204" pitchFamily="34" charset="0"/>
              <a:buChar char="•"/>
            </a:pPr>
            <a:r>
              <a:rPr sz="2000">
                <a:solidFill>
                  <a:schemeClr val="tx1">
                    <a:lumMod val="65000"/>
                    <a:lumOff val="35000"/>
                  </a:schemeClr>
                </a:solidFill>
                <a:latin typeface="+mn-ea"/>
                <a:cs typeface="Arial" panose="020B0604020202020204" pitchFamily="34" charset="0"/>
              </a:rPr>
              <a:t>为1或on开启缓存，但是不保存使用sql_no_cache的select语句,如不缓存select  sql_no_cache name from wei where id=2 </a:t>
            </a:r>
            <a:endParaRPr sz="2000">
              <a:solidFill>
                <a:schemeClr val="tx1">
                  <a:lumMod val="65000"/>
                  <a:lumOff val="35000"/>
                </a:schemeClr>
              </a:solidFill>
              <a:latin typeface="+mn-ea"/>
              <a:cs typeface="Arial" panose="020B0604020202020204" pitchFamily="34" charset="0"/>
            </a:endParaRPr>
          </a:p>
          <a:p>
            <a:pPr marL="342900" indent="-342900">
              <a:lnSpc>
                <a:spcPct val="114000"/>
              </a:lnSpc>
              <a:buFont typeface="Arial" panose="020B0604020202020204" pitchFamily="34" charset="0"/>
              <a:buChar char="•"/>
            </a:pPr>
            <a:r>
              <a:rPr sz="2000">
                <a:solidFill>
                  <a:schemeClr val="tx1">
                    <a:lumMod val="65000"/>
                    <a:lumOff val="35000"/>
                  </a:schemeClr>
                </a:solidFill>
                <a:latin typeface="+mn-ea"/>
                <a:cs typeface="Arial" panose="020B0604020202020204" pitchFamily="34" charset="0"/>
              </a:rPr>
              <a:t>为2或demand开启有条件缓存，只缓存带sql_cache的select语句，如缓存select  sql_cache name from wei where id=4 </a:t>
            </a:r>
            <a:endParaRPr sz="2000">
              <a:solidFill>
                <a:schemeClr val="tx1">
                  <a:lumMod val="65000"/>
                  <a:lumOff val="35000"/>
                </a:schemeClr>
              </a:solidFill>
              <a:latin typeface="+mn-ea"/>
              <a:cs typeface="Arial" panose="020B0604020202020204" pitchFamily="34" charset="0"/>
            </a:endParaRPr>
          </a:p>
          <a:p>
            <a:pPr>
              <a:lnSpc>
                <a:spcPct val="114000"/>
              </a:lnSpc>
            </a:pPr>
            <a:endParaRPr sz="2000">
              <a:solidFill>
                <a:schemeClr val="tx1">
                  <a:lumMod val="65000"/>
                  <a:lumOff val="35000"/>
                </a:schemeClr>
              </a:solidFill>
              <a:latin typeface="+mn-ea"/>
              <a:cs typeface="Arial" panose="020B0604020202020204" pitchFamily="34" charset="0"/>
            </a:endParaRPr>
          </a:p>
          <a:p>
            <a:pPr>
              <a:lnSpc>
                <a:spcPct val="114000"/>
              </a:lnSpc>
            </a:pPr>
            <a:endParaRPr sz="2000">
              <a:solidFill>
                <a:schemeClr val="tx1">
                  <a:lumMod val="65000"/>
                  <a:lumOff val="35000"/>
                </a:schemeClr>
              </a:solidFill>
              <a:latin typeface="+mn-ea"/>
              <a:cs typeface="Arial" panose="020B0604020202020204" pitchFamily="34" charset="0"/>
            </a:endParaRPr>
          </a:p>
        </p:txBody>
      </p:sp>
      <p:grpSp>
        <p:nvGrpSpPr>
          <p:cNvPr id="15" name="组合 14"/>
          <p:cNvGrpSpPr/>
          <p:nvPr/>
        </p:nvGrpSpPr>
        <p:grpSpPr>
          <a:xfrm>
            <a:off x="7812360" y="680188"/>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100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p:tgtEl>
                                          <p:spTgt spid="73"/>
                                        </p:tgtEl>
                                        <p:attrNameLst>
                                          <p:attrName>ppt_y</p:attrName>
                                        </p:attrNameLst>
                                      </p:cBhvr>
                                      <p:tavLst>
                                        <p:tav tm="0">
                                          <p:val>
                                            <p:strVal val="#ppt_y-#ppt_h*1.125000"/>
                                          </p:val>
                                        </p:tav>
                                        <p:tav tm="100000">
                                          <p:val>
                                            <p:strVal val="#ppt_y"/>
                                          </p:val>
                                        </p:tav>
                                      </p:tavLst>
                                    </p:anim>
                                    <p:animEffect transition="in" filter="wipe(down)">
                                      <p:cBhvr>
                                        <p:cTn id="8" dur="500"/>
                                        <p:tgtEl>
                                          <p:spTgt spid="73"/>
                                        </p:tgtEl>
                                      </p:cBhvr>
                                    </p:animEffect>
                                  </p:childTnLst>
                                </p:cTn>
                              </p:par>
                              <p:par>
                                <p:cTn id="9" presetID="42" presetClass="entr" presetSubtype="0" fill="hold" nodeType="withEffect">
                                  <p:stCondLst>
                                    <p:cond delay="2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anim calcmode="lin" valueType="num">
                                      <p:cBhvr>
                                        <p:cTn id="12" dur="500" fill="hold"/>
                                        <p:tgtEl>
                                          <p:spTgt spid="15"/>
                                        </p:tgtEl>
                                        <p:attrNameLst>
                                          <p:attrName>ppt_x</p:attrName>
                                        </p:attrNameLst>
                                      </p:cBhvr>
                                      <p:tavLst>
                                        <p:tav tm="0">
                                          <p:val>
                                            <p:strVal val="#ppt_x"/>
                                          </p:val>
                                        </p:tav>
                                        <p:tav tm="100000">
                                          <p:val>
                                            <p:strVal val="#ppt_x"/>
                                          </p:val>
                                        </p:tav>
                                      </p:tavLst>
                                    </p:anim>
                                    <p:anim calcmode="lin" valueType="num">
                                      <p:cBhvr>
                                        <p:cTn id="13"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414528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设置缓存内存、开启查询缓存</a:t>
            </a:r>
            <a:endParaRPr lang="zh-CN" altLang="en-US"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04</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73" name="矩形 72"/>
          <p:cNvSpPr/>
          <p:nvPr/>
        </p:nvSpPr>
        <p:spPr>
          <a:xfrm>
            <a:off x="306445" y="1866167"/>
            <a:ext cx="8223510" cy="786130"/>
          </a:xfrm>
          <a:prstGeom prst="rect">
            <a:avLst/>
          </a:prstGeom>
        </p:spPr>
        <p:txBody>
          <a:bodyPr wrap="square">
            <a:spAutoFit/>
          </a:bodyPr>
          <a:lstStyle/>
          <a:p>
            <a:pPr marL="342900" indent="-342900">
              <a:lnSpc>
                <a:spcPct val="114000"/>
              </a:lnSpc>
              <a:buFont typeface="Arial" panose="020B0604020202020204" pitchFamily="34" charset="0"/>
              <a:buChar char="•"/>
            </a:pPr>
            <a:r>
              <a:rPr sz="2000">
                <a:solidFill>
                  <a:schemeClr val="tx1">
                    <a:lumMod val="65000"/>
                    <a:lumOff val="35000"/>
                  </a:schemeClr>
                </a:solidFill>
                <a:latin typeface="+mn-ea"/>
                <a:cs typeface="Arial" panose="020B0604020202020204" pitchFamily="34" charset="0"/>
              </a:rPr>
              <a:t>set global query_cache_size = 1000000; --设置缓存内存</a:t>
            </a:r>
            <a:endParaRPr sz="2000">
              <a:solidFill>
                <a:schemeClr val="tx1">
                  <a:lumMod val="65000"/>
                  <a:lumOff val="35000"/>
                </a:schemeClr>
              </a:solidFill>
              <a:latin typeface="+mn-ea"/>
              <a:cs typeface="Arial" panose="020B0604020202020204" pitchFamily="34" charset="0"/>
            </a:endParaRPr>
          </a:p>
          <a:p>
            <a:pPr marL="342900" indent="-342900">
              <a:lnSpc>
                <a:spcPct val="114000"/>
              </a:lnSpc>
              <a:buFont typeface="Arial" panose="020B0604020202020204" pitchFamily="34" charset="0"/>
              <a:buChar char="•"/>
            </a:pPr>
            <a:r>
              <a:rPr sz="2000">
                <a:solidFill>
                  <a:schemeClr val="tx1">
                    <a:lumMod val="65000"/>
                    <a:lumOff val="35000"/>
                  </a:schemeClr>
                </a:solidFill>
                <a:latin typeface="+mn-ea"/>
                <a:cs typeface="Arial" panose="020B0604020202020204" pitchFamily="34" charset="0"/>
              </a:rPr>
              <a:t>set session query_cache_type = ON; --开启查询缓存</a:t>
            </a:r>
            <a:endParaRPr sz="2000">
              <a:solidFill>
                <a:schemeClr val="tx1">
                  <a:lumMod val="65000"/>
                  <a:lumOff val="35000"/>
                </a:schemeClr>
              </a:solidFill>
              <a:latin typeface="+mn-ea"/>
              <a:cs typeface="Arial" panose="020B0604020202020204" pitchFamily="34" charset="0"/>
            </a:endParaRPr>
          </a:p>
        </p:txBody>
      </p:sp>
      <p:grpSp>
        <p:nvGrpSpPr>
          <p:cNvPr id="15" name="组合 14"/>
          <p:cNvGrpSpPr/>
          <p:nvPr/>
        </p:nvGrpSpPr>
        <p:grpSpPr>
          <a:xfrm>
            <a:off x="7812360" y="680188"/>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100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p:tgtEl>
                                          <p:spTgt spid="73"/>
                                        </p:tgtEl>
                                        <p:attrNameLst>
                                          <p:attrName>ppt_y</p:attrName>
                                        </p:attrNameLst>
                                      </p:cBhvr>
                                      <p:tavLst>
                                        <p:tav tm="0">
                                          <p:val>
                                            <p:strVal val="#ppt_y-#ppt_h*1.125000"/>
                                          </p:val>
                                        </p:tav>
                                        <p:tav tm="100000">
                                          <p:val>
                                            <p:strVal val="#ppt_y"/>
                                          </p:val>
                                        </p:tav>
                                      </p:tavLst>
                                    </p:anim>
                                    <p:animEffect transition="in" filter="wipe(down)">
                                      <p:cBhvr>
                                        <p:cTn id="8" dur="500"/>
                                        <p:tgtEl>
                                          <p:spTgt spid="73"/>
                                        </p:tgtEl>
                                      </p:cBhvr>
                                    </p:animEffect>
                                  </p:childTnLst>
                                </p:cTn>
                              </p:par>
                              <p:par>
                                <p:cTn id="9" presetID="42" presetClass="entr" presetSubtype="0" fill="hold" nodeType="withEffect">
                                  <p:stCondLst>
                                    <p:cond delay="2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anim calcmode="lin" valueType="num">
                                      <p:cBhvr>
                                        <p:cTn id="12" dur="500" fill="hold"/>
                                        <p:tgtEl>
                                          <p:spTgt spid="15"/>
                                        </p:tgtEl>
                                        <p:attrNameLst>
                                          <p:attrName>ppt_x</p:attrName>
                                        </p:attrNameLst>
                                      </p:cBhvr>
                                      <p:tavLst>
                                        <p:tav tm="0">
                                          <p:val>
                                            <p:strVal val="#ppt_x"/>
                                          </p:val>
                                        </p:tav>
                                        <p:tav tm="100000">
                                          <p:val>
                                            <p:strVal val="#ppt_x"/>
                                          </p:val>
                                        </p:tav>
                                      </p:tavLst>
                                    </p:anim>
                                    <p:anim calcmode="lin" valueType="num">
                                      <p:cBhvr>
                                        <p:cTn id="13"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201168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查看缓存状态</a:t>
            </a:r>
            <a:endParaRPr lang="zh-CN" altLang="en-US"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05</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5" name="组合 14"/>
          <p:cNvGrpSpPr/>
          <p:nvPr/>
        </p:nvGrpSpPr>
        <p:grpSpPr>
          <a:xfrm>
            <a:off x="7812360" y="680188"/>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pic>
        <p:nvPicPr>
          <p:cNvPr id="2" name="图片 1"/>
          <p:cNvPicPr>
            <a:picLocks noChangeAspect="1"/>
          </p:cNvPicPr>
          <p:nvPr/>
        </p:nvPicPr>
        <p:blipFill>
          <a:blip r:embed="rId1"/>
          <a:stretch>
            <a:fillRect/>
          </a:stretch>
        </p:blipFill>
        <p:spPr>
          <a:xfrm>
            <a:off x="2169160" y="916940"/>
            <a:ext cx="5271770" cy="3440430"/>
          </a:xfrm>
          <a:prstGeom prst="rect">
            <a:avLst/>
          </a:prstGeom>
          <a:noFill/>
          <a:ln w="9525">
            <a:noFill/>
          </a:ln>
        </p:spPr>
      </p:pic>
      <p:sp>
        <p:nvSpPr>
          <p:cNvPr id="3" name="矩形 2"/>
          <p:cNvSpPr/>
          <p:nvPr/>
        </p:nvSpPr>
        <p:spPr>
          <a:xfrm>
            <a:off x="412490" y="4442997"/>
            <a:ext cx="8223510" cy="438785"/>
          </a:xfrm>
          <a:prstGeom prst="rect">
            <a:avLst/>
          </a:prstGeom>
        </p:spPr>
        <p:txBody>
          <a:bodyPr wrap="square">
            <a:spAutoFit/>
          </a:bodyPr>
          <a:p>
            <a:pPr marL="342900" indent="-342900">
              <a:lnSpc>
                <a:spcPct val="114000"/>
              </a:lnSpc>
              <a:buFont typeface="Arial" panose="020B0604020202020204" pitchFamily="34" charset="0"/>
              <a:buChar char="•"/>
            </a:pPr>
            <a:r>
              <a:rPr sz="2000">
                <a:solidFill>
                  <a:schemeClr val="tx1">
                    <a:lumMod val="65000"/>
                    <a:lumOff val="35000"/>
                  </a:schemeClr>
                </a:solidFill>
                <a:latin typeface="+mn-ea"/>
                <a:cs typeface="Arial" panose="020B0604020202020204" pitchFamily="34" charset="0"/>
              </a:rPr>
              <a:t>如图执行语句SHOW STATUS LIKE 'qcache%'; 查看缓存区详情</a:t>
            </a:r>
            <a:endParaRPr sz="2000">
              <a:solidFill>
                <a:schemeClr val="tx1">
                  <a:lumMod val="65000"/>
                  <a:lumOff val="35000"/>
                </a:schemeClr>
              </a:solidFill>
              <a:latin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20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par>
                                <p:cTn id="10" presetID="12" presetClass="entr" presetSubtype="1" fill="hold" grpId="0" nodeType="withEffect">
                                  <p:stCondLst>
                                    <p:cond delay="100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dow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353568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其中各个参数的意义如下</a:t>
            </a:r>
            <a:endParaRPr lang="zh-CN" altLang="en-US"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06</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73" name="矩形 72"/>
          <p:cNvSpPr/>
          <p:nvPr/>
        </p:nvSpPr>
        <p:spPr>
          <a:xfrm>
            <a:off x="460115" y="1018442"/>
            <a:ext cx="8223510" cy="3976370"/>
          </a:xfrm>
          <a:prstGeom prst="rect">
            <a:avLst/>
          </a:prstGeom>
        </p:spPr>
        <p:txBody>
          <a:bodyPr wrap="square">
            <a:spAutoFit/>
          </a:bodyPr>
          <a:lstStyle/>
          <a:p>
            <a:pPr marL="342900" indent="-342900">
              <a:lnSpc>
                <a:spcPct val="114000"/>
              </a:lnSpc>
              <a:buFont typeface="Arial" panose="020B0604020202020204" pitchFamily="34" charset="0"/>
              <a:buChar char="•"/>
            </a:pPr>
            <a:r>
              <a:rPr sz="1600">
                <a:solidFill>
                  <a:schemeClr val="tx1">
                    <a:lumMod val="65000"/>
                    <a:lumOff val="35000"/>
                  </a:schemeClr>
                </a:solidFill>
                <a:latin typeface="+mn-ea"/>
                <a:cs typeface="Arial" panose="020B0604020202020204" pitchFamily="34" charset="0"/>
              </a:rPr>
              <a:t>Qcache_free_blocks：缓存中相邻内存块的个数。数目大说明可能有碎片。FLUSH QUERY CACHE会对缓存中的碎片进行整理，从而得到一个空闲块。 </a:t>
            </a:r>
            <a:endParaRPr sz="1600">
              <a:solidFill>
                <a:schemeClr val="tx1">
                  <a:lumMod val="65000"/>
                  <a:lumOff val="35000"/>
                </a:schemeClr>
              </a:solidFill>
              <a:latin typeface="+mn-ea"/>
              <a:cs typeface="Arial" panose="020B0604020202020204" pitchFamily="34" charset="0"/>
            </a:endParaRPr>
          </a:p>
          <a:p>
            <a:pPr marL="342900" indent="-342900">
              <a:lnSpc>
                <a:spcPct val="114000"/>
              </a:lnSpc>
              <a:buFont typeface="Arial" panose="020B0604020202020204" pitchFamily="34" charset="0"/>
              <a:buChar char="•"/>
            </a:pPr>
            <a:r>
              <a:rPr sz="1600">
                <a:solidFill>
                  <a:schemeClr val="tx1">
                    <a:lumMod val="65000"/>
                    <a:lumOff val="35000"/>
                  </a:schemeClr>
                </a:solidFill>
                <a:latin typeface="+mn-ea"/>
                <a:cs typeface="Arial" panose="020B0604020202020204" pitchFamily="34" charset="0"/>
              </a:rPr>
              <a:t>Qcache_free_memory：缓存中的空闲内存。 </a:t>
            </a:r>
            <a:endParaRPr sz="1600">
              <a:solidFill>
                <a:schemeClr val="tx1">
                  <a:lumMod val="65000"/>
                  <a:lumOff val="35000"/>
                </a:schemeClr>
              </a:solidFill>
              <a:latin typeface="+mn-ea"/>
              <a:cs typeface="Arial" panose="020B0604020202020204" pitchFamily="34" charset="0"/>
            </a:endParaRPr>
          </a:p>
          <a:p>
            <a:pPr marL="342900" indent="-342900">
              <a:lnSpc>
                <a:spcPct val="114000"/>
              </a:lnSpc>
              <a:buFont typeface="Arial" panose="020B0604020202020204" pitchFamily="34" charset="0"/>
              <a:buChar char="•"/>
            </a:pPr>
            <a:r>
              <a:rPr sz="1600">
                <a:solidFill>
                  <a:schemeClr val="tx1">
                    <a:lumMod val="65000"/>
                    <a:lumOff val="35000"/>
                  </a:schemeClr>
                </a:solidFill>
                <a:latin typeface="+mn-ea"/>
                <a:cs typeface="Arial" panose="020B0604020202020204" pitchFamily="34" charset="0"/>
              </a:rPr>
              <a:t>Qcache_hits：每次查询在缓存中命中时就增大 </a:t>
            </a:r>
            <a:endParaRPr sz="1600">
              <a:solidFill>
                <a:schemeClr val="tx1">
                  <a:lumMod val="65000"/>
                  <a:lumOff val="35000"/>
                </a:schemeClr>
              </a:solidFill>
              <a:latin typeface="+mn-ea"/>
              <a:cs typeface="Arial" panose="020B0604020202020204" pitchFamily="34" charset="0"/>
            </a:endParaRPr>
          </a:p>
          <a:p>
            <a:pPr marL="342900" indent="-342900">
              <a:lnSpc>
                <a:spcPct val="114000"/>
              </a:lnSpc>
              <a:buFont typeface="Arial" panose="020B0604020202020204" pitchFamily="34" charset="0"/>
              <a:buChar char="•"/>
            </a:pPr>
            <a:r>
              <a:rPr sz="1600">
                <a:solidFill>
                  <a:schemeClr val="tx1">
                    <a:lumMod val="65000"/>
                    <a:lumOff val="35000"/>
                  </a:schemeClr>
                </a:solidFill>
                <a:latin typeface="+mn-ea"/>
                <a:cs typeface="Arial" panose="020B0604020202020204" pitchFamily="34" charset="0"/>
              </a:rPr>
              <a:t>Qcache_inserts：每次插入一个查询时就增大。命中次数除以插入次数就是不中比率。 </a:t>
            </a:r>
            <a:endParaRPr sz="1600">
              <a:solidFill>
                <a:schemeClr val="tx1">
                  <a:lumMod val="65000"/>
                  <a:lumOff val="35000"/>
                </a:schemeClr>
              </a:solidFill>
              <a:latin typeface="+mn-ea"/>
              <a:cs typeface="Arial" panose="020B0604020202020204" pitchFamily="34" charset="0"/>
            </a:endParaRPr>
          </a:p>
          <a:p>
            <a:pPr marL="342900" indent="-342900">
              <a:lnSpc>
                <a:spcPct val="114000"/>
              </a:lnSpc>
              <a:buFont typeface="Arial" panose="020B0604020202020204" pitchFamily="34" charset="0"/>
              <a:buChar char="•"/>
            </a:pPr>
            <a:r>
              <a:rPr sz="1600">
                <a:solidFill>
                  <a:schemeClr val="tx1">
                    <a:lumMod val="65000"/>
                    <a:lumOff val="35000"/>
                  </a:schemeClr>
                </a:solidFill>
                <a:latin typeface="+mn-ea"/>
                <a:cs typeface="Arial" panose="020B0604020202020204" pitchFamily="34" charset="0"/>
              </a:rPr>
              <a:t>Qcache_lowmem_prunes：缓存出现内存不足并且必须要进行清理以便为更多查询提供空间的次数。这个数字最好长时间来看;如果这个 数字在不断增长，就表示可能碎片非常严重，或者内存很少。(上面的 free_blocks和free_memory可以告诉您属于哪种情况) </a:t>
            </a:r>
            <a:endParaRPr sz="1600">
              <a:solidFill>
                <a:schemeClr val="tx1">
                  <a:lumMod val="65000"/>
                  <a:lumOff val="35000"/>
                </a:schemeClr>
              </a:solidFill>
              <a:latin typeface="+mn-ea"/>
              <a:cs typeface="Arial" panose="020B0604020202020204" pitchFamily="34" charset="0"/>
            </a:endParaRPr>
          </a:p>
          <a:p>
            <a:pPr marL="342900" indent="-342900">
              <a:lnSpc>
                <a:spcPct val="114000"/>
              </a:lnSpc>
              <a:buFont typeface="Arial" panose="020B0604020202020204" pitchFamily="34" charset="0"/>
              <a:buChar char="•"/>
            </a:pPr>
            <a:r>
              <a:rPr sz="1600">
                <a:solidFill>
                  <a:schemeClr val="tx1">
                    <a:lumMod val="65000"/>
                    <a:lumOff val="35000"/>
                  </a:schemeClr>
                </a:solidFill>
                <a:latin typeface="+mn-ea"/>
                <a:cs typeface="Arial" panose="020B0604020202020204" pitchFamily="34" charset="0"/>
              </a:rPr>
              <a:t>Qcache_not_cached：不适合进行缓存的查询的数量，通常是由于这些查询不是 SELECT 语句或者用了now()之类的函数。 </a:t>
            </a:r>
            <a:endParaRPr sz="1600">
              <a:solidFill>
                <a:schemeClr val="tx1">
                  <a:lumMod val="65000"/>
                  <a:lumOff val="35000"/>
                </a:schemeClr>
              </a:solidFill>
              <a:latin typeface="+mn-ea"/>
              <a:cs typeface="Arial" panose="020B0604020202020204" pitchFamily="34" charset="0"/>
            </a:endParaRPr>
          </a:p>
          <a:p>
            <a:pPr marL="342900" indent="-342900">
              <a:lnSpc>
                <a:spcPct val="114000"/>
              </a:lnSpc>
              <a:buFont typeface="Arial" panose="020B0604020202020204" pitchFamily="34" charset="0"/>
              <a:buChar char="•"/>
            </a:pPr>
            <a:r>
              <a:rPr sz="1600">
                <a:solidFill>
                  <a:schemeClr val="tx1">
                    <a:lumMod val="65000"/>
                    <a:lumOff val="35000"/>
                  </a:schemeClr>
                </a:solidFill>
                <a:latin typeface="+mn-ea"/>
                <a:cs typeface="Arial" panose="020B0604020202020204" pitchFamily="34" charset="0"/>
              </a:rPr>
              <a:t>Qcache_queries_in_cache：当前缓存的查询(和响应)的数量。 </a:t>
            </a:r>
            <a:endParaRPr sz="1600">
              <a:solidFill>
                <a:schemeClr val="tx1">
                  <a:lumMod val="65000"/>
                  <a:lumOff val="35000"/>
                </a:schemeClr>
              </a:solidFill>
              <a:latin typeface="+mn-ea"/>
              <a:cs typeface="Arial" panose="020B0604020202020204" pitchFamily="34" charset="0"/>
            </a:endParaRPr>
          </a:p>
          <a:p>
            <a:pPr marL="342900" indent="-342900">
              <a:lnSpc>
                <a:spcPct val="114000"/>
              </a:lnSpc>
              <a:buFont typeface="Arial" panose="020B0604020202020204" pitchFamily="34" charset="0"/>
              <a:buChar char="•"/>
            </a:pPr>
            <a:r>
              <a:rPr sz="1600">
                <a:solidFill>
                  <a:schemeClr val="tx1">
                    <a:lumMod val="65000"/>
                    <a:lumOff val="35000"/>
                  </a:schemeClr>
                </a:solidFill>
                <a:latin typeface="+mn-ea"/>
                <a:cs typeface="Arial" panose="020B0604020202020204" pitchFamily="34" charset="0"/>
              </a:rPr>
              <a:t>Qcache_total_blocks：缓存中块的数量。 </a:t>
            </a:r>
            <a:endParaRPr sz="1600">
              <a:solidFill>
                <a:schemeClr val="tx1">
                  <a:lumMod val="65000"/>
                  <a:lumOff val="35000"/>
                </a:schemeClr>
              </a:solidFill>
              <a:latin typeface="+mn-ea"/>
              <a:cs typeface="Arial" panose="020B0604020202020204" pitchFamily="34" charset="0"/>
            </a:endParaRPr>
          </a:p>
        </p:txBody>
      </p:sp>
      <p:grpSp>
        <p:nvGrpSpPr>
          <p:cNvPr id="15" name="组合 14"/>
          <p:cNvGrpSpPr/>
          <p:nvPr/>
        </p:nvGrpSpPr>
        <p:grpSpPr>
          <a:xfrm>
            <a:off x="7812360" y="287123"/>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100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p:tgtEl>
                                          <p:spTgt spid="73"/>
                                        </p:tgtEl>
                                        <p:attrNameLst>
                                          <p:attrName>ppt_y</p:attrName>
                                        </p:attrNameLst>
                                      </p:cBhvr>
                                      <p:tavLst>
                                        <p:tav tm="0">
                                          <p:val>
                                            <p:strVal val="#ppt_y-#ppt_h*1.125000"/>
                                          </p:val>
                                        </p:tav>
                                        <p:tav tm="100000">
                                          <p:val>
                                            <p:strVal val="#ppt_y"/>
                                          </p:val>
                                        </p:tav>
                                      </p:tavLst>
                                    </p:anim>
                                    <p:animEffect transition="in" filter="wipe(down)">
                                      <p:cBhvr>
                                        <p:cTn id="8" dur="500"/>
                                        <p:tgtEl>
                                          <p:spTgt spid="73"/>
                                        </p:tgtEl>
                                      </p:cBhvr>
                                    </p:animEffect>
                                  </p:childTnLst>
                                </p:cTn>
                              </p:par>
                              <p:par>
                                <p:cTn id="9" presetID="42" presetClass="entr" presetSubtype="0" fill="hold" nodeType="withEffect">
                                  <p:stCondLst>
                                    <p:cond delay="2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anim calcmode="lin" valueType="num">
                                      <p:cBhvr>
                                        <p:cTn id="12" dur="500" fill="hold"/>
                                        <p:tgtEl>
                                          <p:spTgt spid="15"/>
                                        </p:tgtEl>
                                        <p:attrNameLst>
                                          <p:attrName>ppt_x</p:attrName>
                                        </p:attrNameLst>
                                      </p:cBhvr>
                                      <p:tavLst>
                                        <p:tav tm="0">
                                          <p:val>
                                            <p:strVal val="#ppt_x"/>
                                          </p:val>
                                        </p:tav>
                                        <p:tav tm="100000">
                                          <p:val>
                                            <p:strVal val="#ppt_x"/>
                                          </p:val>
                                        </p:tav>
                                      </p:tavLst>
                                    </p:anim>
                                    <p:anim calcmode="lin" valueType="num">
                                      <p:cBhvr>
                                        <p:cTn id="13"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414528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测试缓存查询效果（时间差）</a:t>
            </a:r>
            <a:endParaRPr lang="zh-CN" altLang="en-US"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07</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5" name="组合 14"/>
          <p:cNvGrpSpPr/>
          <p:nvPr/>
        </p:nvGrpSpPr>
        <p:grpSpPr>
          <a:xfrm>
            <a:off x="7812360" y="680188"/>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pic>
        <p:nvPicPr>
          <p:cNvPr id="4" name="图片 3"/>
          <p:cNvPicPr>
            <a:picLocks noChangeAspect="1"/>
          </p:cNvPicPr>
          <p:nvPr/>
        </p:nvPicPr>
        <p:blipFill>
          <a:blip r:embed="rId1"/>
          <a:stretch>
            <a:fillRect/>
          </a:stretch>
        </p:blipFill>
        <p:spPr>
          <a:xfrm>
            <a:off x="559435" y="1073150"/>
            <a:ext cx="7252970" cy="36277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20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414528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测试缓存查询效果（时间差）</a:t>
            </a:r>
            <a:endParaRPr lang="zh-CN" altLang="en-US"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08</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5" name="组合 14"/>
          <p:cNvGrpSpPr/>
          <p:nvPr/>
        </p:nvGrpSpPr>
        <p:grpSpPr>
          <a:xfrm>
            <a:off x="7812360" y="680188"/>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pic>
        <p:nvPicPr>
          <p:cNvPr id="2" name="图片 2"/>
          <p:cNvPicPr>
            <a:picLocks noChangeAspect="1"/>
          </p:cNvPicPr>
          <p:nvPr/>
        </p:nvPicPr>
        <p:blipFill>
          <a:blip r:embed="rId1"/>
          <a:stretch>
            <a:fillRect/>
          </a:stretch>
        </p:blipFill>
        <p:spPr>
          <a:xfrm>
            <a:off x="1818640" y="916623"/>
            <a:ext cx="5209540" cy="3618865"/>
          </a:xfrm>
          <a:prstGeom prst="rect">
            <a:avLst/>
          </a:prstGeom>
          <a:noFill/>
          <a:ln w="9525">
            <a:noFill/>
          </a:ln>
        </p:spPr>
      </p:pic>
      <p:sp>
        <p:nvSpPr>
          <p:cNvPr id="73" name="矩形 72"/>
          <p:cNvSpPr/>
          <p:nvPr/>
        </p:nvSpPr>
        <p:spPr>
          <a:xfrm>
            <a:off x="205480" y="4535707"/>
            <a:ext cx="8223510" cy="368935"/>
          </a:xfrm>
          <a:prstGeom prst="rect">
            <a:avLst/>
          </a:prstGeom>
        </p:spPr>
        <p:txBody>
          <a:bodyPr wrap="square">
            <a:spAutoFit/>
          </a:bodyPr>
          <a:p>
            <a:pPr indent="0" algn="ctr">
              <a:lnSpc>
                <a:spcPct val="114000"/>
              </a:lnSpc>
              <a:buFont typeface="Arial" panose="020B0604020202020204" pitchFamily="34" charset="0"/>
              <a:buNone/>
            </a:pPr>
            <a:r>
              <a:rPr lang="en-US" sz="1600">
                <a:solidFill>
                  <a:schemeClr val="tx1">
                    <a:lumMod val="65000"/>
                    <a:lumOff val="35000"/>
                  </a:schemeClr>
                </a:solidFill>
                <a:latin typeface="+mn-ea"/>
                <a:cs typeface="Arial" panose="020B0604020202020204" pitchFamily="34" charset="0"/>
              </a:rPr>
              <a:t>   </a:t>
            </a:r>
            <a:r>
              <a:rPr lang="zh-CN" altLang="en-US" sz="1600">
                <a:solidFill>
                  <a:schemeClr val="tx1">
                    <a:lumMod val="65000"/>
                    <a:lumOff val="35000"/>
                  </a:schemeClr>
                </a:solidFill>
                <a:latin typeface="+mn-ea"/>
                <a:cs typeface="Arial" panose="020B0604020202020204" pitchFamily="34" charset="0"/>
              </a:rPr>
              <a:t>图</a:t>
            </a:r>
            <a:r>
              <a:rPr lang="en-US" altLang="zh-CN" sz="1600">
                <a:solidFill>
                  <a:schemeClr val="tx1">
                    <a:lumMod val="65000"/>
                    <a:lumOff val="35000"/>
                  </a:schemeClr>
                </a:solidFill>
                <a:latin typeface="+mn-ea"/>
                <a:cs typeface="Arial" panose="020B0604020202020204" pitchFamily="34" charset="0"/>
              </a:rPr>
              <a:t>2-1</a:t>
            </a:r>
            <a:endParaRPr lang="en-US" altLang="zh-CN" sz="1600">
              <a:solidFill>
                <a:schemeClr val="tx1">
                  <a:lumMod val="65000"/>
                  <a:lumOff val="35000"/>
                </a:schemeClr>
              </a:solidFill>
              <a:latin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20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par>
                                <p:cTn id="10" presetID="12" presetClass="entr" presetSubtype="1" fill="hold" grpId="0" nodeType="withEffect">
                                  <p:stCondLst>
                                    <p:cond delay="1000"/>
                                  </p:stCondLst>
                                  <p:childTnLst>
                                    <p:set>
                                      <p:cBhvr>
                                        <p:cTn id="11" dur="1" fill="hold">
                                          <p:stCondLst>
                                            <p:cond delay="0"/>
                                          </p:stCondLst>
                                        </p:cTn>
                                        <p:tgtEl>
                                          <p:spTgt spid="73"/>
                                        </p:tgtEl>
                                        <p:attrNameLst>
                                          <p:attrName>style.visibility</p:attrName>
                                        </p:attrNameLst>
                                      </p:cBhvr>
                                      <p:to>
                                        <p:strVal val="visible"/>
                                      </p:to>
                                    </p:set>
                                    <p:anim calcmode="lin" valueType="num">
                                      <p:cBhvr additive="base">
                                        <p:cTn id="12" dur="500"/>
                                        <p:tgtEl>
                                          <p:spTgt spid="73"/>
                                        </p:tgtEl>
                                        <p:attrNameLst>
                                          <p:attrName>ppt_y</p:attrName>
                                        </p:attrNameLst>
                                      </p:cBhvr>
                                      <p:tavLst>
                                        <p:tav tm="0">
                                          <p:val>
                                            <p:strVal val="#ppt_y-#ppt_h*1.125000"/>
                                          </p:val>
                                        </p:tav>
                                        <p:tav tm="100000">
                                          <p:val>
                                            <p:strVal val="#ppt_y"/>
                                          </p:val>
                                        </p:tav>
                                      </p:tavLst>
                                    </p:anim>
                                    <p:animEffect transition="in" filter="wipe(down)">
                                      <p:cBhvr>
                                        <p:cTn id="13"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414528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测试缓存查询效果（时间差）</a:t>
            </a:r>
            <a:endParaRPr lang="zh-CN" altLang="en-US"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09</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5" name="组合 14"/>
          <p:cNvGrpSpPr/>
          <p:nvPr/>
        </p:nvGrpSpPr>
        <p:grpSpPr>
          <a:xfrm>
            <a:off x="7812360" y="680188"/>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pic>
        <p:nvPicPr>
          <p:cNvPr id="3" name="图片 3"/>
          <p:cNvPicPr>
            <a:picLocks noChangeAspect="1"/>
          </p:cNvPicPr>
          <p:nvPr/>
        </p:nvPicPr>
        <p:blipFill>
          <a:blip r:embed="rId1"/>
          <a:stretch>
            <a:fillRect/>
          </a:stretch>
        </p:blipFill>
        <p:spPr>
          <a:xfrm>
            <a:off x="1713230" y="1018540"/>
            <a:ext cx="5271770" cy="3371850"/>
          </a:xfrm>
          <a:prstGeom prst="rect">
            <a:avLst/>
          </a:prstGeom>
          <a:noFill/>
          <a:ln w="9525">
            <a:noFill/>
          </a:ln>
        </p:spPr>
      </p:pic>
      <p:sp>
        <p:nvSpPr>
          <p:cNvPr id="73" name="矩形 72"/>
          <p:cNvSpPr/>
          <p:nvPr/>
        </p:nvSpPr>
        <p:spPr>
          <a:xfrm>
            <a:off x="237230" y="4454427"/>
            <a:ext cx="8223510" cy="368935"/>
          </a:xfrm>
          <a:prstGeom prst="rect">
            <a:avLst/>
          </a:prstGeom>
        </p:spPr>
        <p:txBody>
          <a:bodyPr wrap="square">
            <a:spAutoFit/>
          </a:bodyPr>
          <a:p>
            <a:pPr indent="0" algn="ctr">
              <a:lnSpc>
                <a:spcPct val="114000"/>
              </a:lnSpc>
              <a:buFont typeface="Arial" panose="020B0604020202020204" pitchFamily="34" charset="0"/>
              <a:buNone/>
            </a:pPr>
            <a:r>
              <a:rPr lang="en-US" sz="1600">
                <a:solidFill>
                  <a:schemeClr val="tx1">
                    <a:lumMod val="65000"/>
                    <a:lumOff val="35000"/>
                  </a:schemeClr>
                </a:solidFill>
                <a:latin typeface="+mn-ea"/>
                <a:cs typeface="Arial" panose="020B0604020202020204" pitchFamily="34" charset="0"/>
              </a:rPr>
              <a:t>   </a:t>
            </a:r>
            <a:r>
              <a:rPr lang="zh-CN" altLang="en-US" sz="1600">
                <a:solidFill>
                  <a:schemeClr val="tx1">
                    <a:lumMod val="65000"/>
                    <a:lumOff val="35000"/>
                  </a:schemeClr>
                </a:solidFill>
                <a:latin typeface="+mn-ea"/>
                <a:cs typeface="Arial" panose="020B0604020202020204" pitchFamily="34" charset="0"/>
              </a:rPr>
              <a:t>图</a:t>
            </a:r>
            <a:r>
              <a:rPr lang="en-US" altLang="zh-CN" sz="1600">
                <a:solidFill>
                  <a:schemeClr val="tx1">
                    <a:lumMod val="65000"/>
                    <a:lumOff val="35000"/>
                  </a:schemeClr>
                </a:solidFill>
                <a:latin typeface="+mn-ea"/>
                <a:cs typeface="Arial" panose="020B0604020202020204" pitchFamily="34" charset="0"/>
              </a:rPr>
              <a:t>2-2</a:t>
            </a:r>
            <a:endParaRPr lang="en-US" altLang="zh-CN" sz="1600">
              <a:solidFill>
                <a:schemeClr val="tx1">
                  <a:lumMod val="65000"/>
                  <a:lumOff val="35000"/>
                </a:schemeClr>
              </a:solidFill>
              <a:latin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20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par>
                                <p:cTn id="10" presetID="12" presetClass="entr" presetSubtype="1" fill="hold" grpId="0" nodeType="withEffect">
                                  <p:stCondLst>
                                    <p:cond delay="1000"/>
                                  </p:stCondLst>
                                  <p:childTnLst>
                                    <p:set>
                                      <p:cBhvr>
                                        <p:cTn id="11" dur="1" fill="hold">
                                          <p:stCondLst>
                                            <p:cond delay="0"/>
                                          </p:stCondLst>
                                        </p:cTn>
                                        <p:tgtEl>
                                          <p:spTgt spid="73"/>
                                        </p:tgtEl>
                                        <p:attrNameLst>
                                          <p:attrName>style.visibility</p:attrName>
                                        </p:attrNameLst>
                                      </p:cBhvr>
                                      <p:to>
                                        <p:strVal val="visible"/>
                                      </p:to>
                                    </p:set>
                                    <p:anim calcmode="lin" valueType="num">
                                      <p:cBhvr additive="base">
                                        <p:cTn id="12" dur="500"/>
                                        <p:tgtEl>
                                          <p:spTgt spid="73"/>
                                        </p:tgtEl>
                                        <p:attrNameLst>
                                          <p:attrName>ppt_y</p:attrName>
                                        </p:attrNameLst>
                                      </p:cBhvr>
                                      <p:tavLst>
                                        <p:tav tm="0">
                                          <p:val>
                                            <p:strVal val="#ppt_y-#ppt_h*1.125000"/>
                                          </p:val>
                                        </p:tav>
                                        <p:tav tm="100000">
                                          <p:val>
                                            <p:strVal val="#ppt_y"/>
                                          </p:val>
                                        </p:tav>
                                      </p:tavLst>
                                    </p:anim>
                                    <p:animEffect transition="in" filter="wipe(down)">
                                      <p:cBhvr>
                                        <p:cTn id="13"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5444"/>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04</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8" name="组合 17"/>
          <p:cNvGrpSpPr/>
          <p:nvPr/>
        </p:nvGrpSpPr>
        <p:grpSpPr>
          <a:xfrm>
            <a:off x="278412" y="1194789"/>
            <a:ext cx="2244077" cy="3308109"/>
            <a:chOff x="6767103" y="1427752"/>
            <a:chExt cx="2244077" cy="3308109"/>
          </a:xfrm>
        </p:grpSpPr>
        <p:grpSp>
          <p:nvGrpSpPr>
            <p:cNvPr id="64" name="组合 63"/>
            <p:cNvGrpSpPr/>
            <p:nvPr/>
          </p:nvGrpSpPr>
          <p:grpSpPr>
            <a:xfrm>
              <a:off x="6767103" y="1427752"/>
              <a:ext cx="2244077" cy="461665"/>
              <a:chOff x="826183" y="1855140"/>
              <a:chExt cx="2244077" cy="461665"/>
            </a:xfrm>
          </p:grpSpPr>
          <p:sp>
            <p:nvSpPr>
              <p:cNvPr id="65" name="矩形 64"/>
              <p:cNvSpPr/>
              <p:nvPr/>
            </p:nvSpPr>
            <p:spPr>
              <a:xfrm>
                <a:off x="1282271" y="1947473"/>
                <a:ext cx="1787989" cy="276999"/>
              </a:xfrm>
              <a:prstGeom prst="rect">
                <a:avLst/>
              </a:prstGeom>
            </p:spPr>
            <p:txBody>
              <a:bodyPr wrap="square">
                <a:spAutoFit/>
              </a:bodyPr>
              <a:lstStyle/>
              <a:p>
                <a:r>
                  <a:rPr lang="zh-CN" altLang="en-US" sz="1200" dirty="0">
                    <a:solidFill>
                      <a:srgbClr val="697E92"/>
                    </a:solidFill>
                    <a:latin typeface="Century Gothic" panose="020B0502020202020204" pitchFamily="34" charset="0"/>
                    <a:cs typeface="Arial" panose="020B0604020202020204" pitchFamily="34" charset="0"/>
                  </a:rPr>
                  <a:t>开启</a:t>
                </a:r>
                <a:r>
                  <a:rPr lang="en-US" altLang="zh-CN" sz="1200" dirty="0">
                    <a:solidFill>
                      <a:srgbClr val="697E92"/>
                    </a:solidFill>
                    <a:latin typeface="Century Gothic" panose="020B0502020202020204" pitchFamily="34" charset="0"/>
                    <a:cs typeface="Arial" panose="020B0604020202020204" pitchFamily="34" charset="0"/>
                  </a:rPr>
                  <a:t>MySQL</a:t>
                </a:r>
                <a:r>
                  <a:rPr lang="zh-CN" altLang="en-US" sz="1200" dirty="0">
                    <a:solidFill>
                      <a:srgbClr val="697E92"/>
                    </a:solidFill>
                    <a:latin typeface="Century Gothic" panose="020B0502020202020204" pitchFamily="34" charset="0"/>
                    <a:cs typeface="Arial" panose="020B0604020202020204" pitchFamily="34" charset="0"/>
                  </a:rPr>
                  <a:t>慢查询日志</a:t>
                </a:r>
                <a:endParaRPr lang="en-US" altLang="zh-CN" sz="1200" dirty="0">
                  <a:solidFill>
                    <a:srgbClr val="697E92"/>
                  </a:solidFill>
                  <a:latin typeface="Century Gothic" panose="020B0502020202020204" pitchFamily="34" charset="0"/>
                  <a:cs typeface="Arial" panose="020B0604020202020204" pitchFamily="34" charset="0"/>
                </a:endParaRPr>
              </a:p>
            </p:txBody>
          </p:sp>
          <p:grpSp>
            <p:nvGrpSpPr>
              <p:cNvPr id="66" name="组合 65"/>
              <p:cNvGrpSpPr/>
              <p:nvPr/>
            </p:nvGrpSpPr>
            <p:grpSpPr>
              <a:xfrm>
                <a:off x="826183" y="1855140"/>
                <a:ext cx="447660" cy="461665"/>
                <a:chOff x="826183" y="1855140"/>
                <a:chExt cx="447660" cy="461665"/>
              </a:xfrm>
            </p:grpSpPr>
            <p:sp>
              <p:nvSpPr>
                <p:cNvPr id="67" name="椭圆 66"/>
                <p:cNvSpPr/>
                <p:nvPr/>
              </p:nvSpPr>
              <p:spPr>
                <a:xfrm>
                  <a:off x="826183" y="1866900"/>
                  <a:ext cx="438144" cy="438144"/>
                </a:xfrm>
                <a:prstGeom prst="ellipse">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839109" y="1855140"/>
                  <a:ext cx="434734" cy="461665"/>
                </a:xfrm>
                <a:prstGeom prst="rect">
                  <a:avLst/>
                </a:prstGeom>
              </p:spPr>
              <p:txBody>
                <a:bodyPr wrap="none">
                  <a:spAutoFit/>
                </a:bodyPr>
                <a:lstStyle/>
                <a:p>
                  <a:r>
                    <a:rPr lang="en-US" altLang="zh-CN" sz="2400" dirty="0">
                      <a:solidFill>
                        <a:schemeClr val="bg1"/>
                      </a:solidFill>
                      <a:latin typeface="Century Gothic" panose="020B0502020202020204" pitchFamily="34" charset="0"/>
                      <a:cs typeface="Arial" panose="020B0604020202020204" pitchFamily="34" charset="0"/>
                    </a:rPr>
                    <a:t>C</a:t>
                  </a:r>
                  <a:endParaRPr lang="en-US" altLang="zh-CN" sz="2400" dirty="0">
                    <a:solidFill>
                      <a:schemeClr val="bg1"/>
                    </a:solidFill>
                    <a:latin typeface="Century Gothic" panose="020B0502020202020204" pitchFamily="34" charset="0"/>
                    <a:cs typeface="Arial" panose="020B0604020202020204" pitchFamily="34" charset="0"/>
                  </a:endParaRPr>
                </a:p>
              </p:txBody>
            </p:sp>
          </p:grpSp>
        </p:grpSp>
        <p:sp>
          <p:nvSpPr>
            <p:cNvPr id="73" name="矩形 72"/>
            <p:cNvSpPr/>
            <p:nvPr/>
          </p:nvSpPr>
          <p:spPr>
            <a:xfrm>
              <a:off x="6767103" y="2058205"/>
              <a:ext cx="2086385" cy="2677656"/>
            </a:xfrm>
            <a:prstGeom prst="rect">
              <a:avLst/>
            </a:prstGeom>
          </p:spPr>
          <p:txBody>
            <a:bodyPr wrap="square">
              <a:spAutoFit/>
            </a:bodyPr>
            <a:lstStyle/>
            <a:p>
              <a:pPr marL="171450" indent="-171450">
                <a:buFont typeface="Arial" panose="020B0604020202020204" pitchFamily="34" charset="0"/>
                <a:buChar char="•"/>
              </a:pP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它能记录下所有执行超过</a:t>
              </a:r>
              <a:r>
                <a:rPr lang="en-US" altLang="zh-CN" sz="1200" dirty="0" err="1">
                  <a:solidFill>
                    <a:schemeClr val="tx1">
                      <a:lumMod val="65000"/>
                      <a:lumOff val="35000"/>
                    </a:schemeClr>
                  </a:solidFill>
                  <a:latin typeface="Century Gothic" panose="020B0502020202020204" pitchFamily="34" charset="0"/>
                  <a:cs typeface="Arial" panose="020B0604020202020204" pitchFamily="34" charset="0"/>
                </a:rPr>
                <a:t>long_query_time</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时间的</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SQL</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语句</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 </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帮你找到执行慢的</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SQL, </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方便我们对这些</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SQL</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进行优化</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a:t>
              </a:r>
              <a:endParaRPr lang="en-US" altLang="zh-CN" sz="1200" dirty="0">
                <a:solidFill>
                  <a:schemeClr val="tx1">
                    <a:lumMod val="65000"/>
                    <a:lumOff val="35000"/>
                  </a:schemeClr>
                </a:solidFill>
                <a:latin typeface="Century Gothic" panose="020B0502020202020204" pitchFamily="34" charset="0"/>
                <a:cs typeface="Arial" panose="020B0604020202020204" pitchFamily="34" charset="0"/>
              </a:endParaRPr>
            </a:p>
            <a:p>
              <a:pPr marL="171450" indent="-171450">
                <a:buFont typeface="Arial" panose="020B0604020202020204" pitchFamily="34" charset="0"/>
                <a:buChar char="•"/>
              </a:pP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我们可以看到当前</a:t>
              </a:r>
              <a:r>
                <a:rPr lang="en-US" altLang="zh-CN" sz="1200" dirty="0" err="1">
                  <a:solidFill>
                    <a:schemeClr val="tx1">
                      <a:lumMod val="65000"/>
                      <a:lumOff val="35000"/>
                    </a:schemeClr>
                  </a:solidFill>
                  <a:latin typeface="Century Gothic" panose="020B0502020202020204" pitchFamily="34" charset="0"/>
                  <a:cs typeface="Arial" panose="020B0604020202020204" pitchFamily="34" charset="0"/>
                </a:rPr>
                <a:t>log_slow_queries</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状态为</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OFF, </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说明当前并没有开启慢查询</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a:t>
              </a:r>
              <a:endParaRPr lang="en-US" altLang="zh-CN" sz="1200" dirty="0">
                <a:solidFill>
                  <a:schemeClr val="tx1">
                    <a:lumMod val="65000"/>
                    <a:lumOff val="35000"/>
                  </a:schemeClr>
                </a:solidFill>
                <a:latin typeface="Century Gothic" panose="020B0502020202020204" pitchFamily="34" charset="0"/>
                <a:cs typeface="Arial" panose="020B0604020202020204" pitchFamily="34" charset="0"/>
              </a:endParaRPr>
            </a:p>
            <a:p>
              <a:pPr marL="171450" indent="-171450">
                <a:buFont typeface="Arial" panose="020B0604020202020204" pitchFamily="34" charset="0"/>
                <a:buChar char="•"/>
              </a:pP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Linux</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下找到</a:t>
              </a:r>
              <a:r>
                <a:rPr lang="en-US" altLang="zh-CN" sz="1200" dirty="0" err="1">
                  <a:solidFill>
                    <a:schemeClr val="tx1">
                      <a:lumMod val="65000"/>
                      <a:lumOff val="35000"/>
                    </a:schemeClr>
                  </a:solidFill>
                  <a:latin typeface="Century Gothic" panose="020B0502020202020204" pitchFamily="34" charset="0"/>
                  <a:cs typeface="Arial" panose="020B0604020202020204" pitchFamily="34" charset="0"/>
                </a:rPr>
                <a:t>mysql</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的配置文件</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my.ini, </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在</a:t>
              </a:r>
              <a:r>
                <a:rPr lang="en-US" altLang="zh-CN" sz="1200" dirty="0" err="1">
                  <a:solidFill>
                    <a:schemeClr val="tx1">
                      <a:lumMod val="65000"/>
                      <a:lumOff val="35000"/>
                    </a:schemeClr>
                  </a:solidFill>
                  <a:latin typeface="Century Gothic" panose="020B0502020202020204" pitchFamily="34" charset="0"/>
                  <a:cs typeface="Arial" panose="020B0604020202020204" pitchFamily="34" charset="0"/>
                </a:rPr>
                <a:t>mysqld</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下方加入慢查询的配置语句</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注意</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一定要在</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a:t>
              </a:r>
              <a:r>
                <a:rPr lang="en-US" altLang="zh-CN" sz="1200" dirty="0" err="1">
                  <a:solidFill>
                    <a:schemeClr val="tx1">
                      <a:lumMod val="65000"/>
                      <a:lumOff val="35000"/>
                    </a:schemeClr>
                  </a:solidFill>
                  <a:latin typeface="Century Gothic" panose="020B0502020202020204" pitchFamily="34" charset="0"/>
                  <a:cs typeface="Arial" panose="020B0604020202020204" pitchFamily="34" charset="0"/>
                </a:rPr>
                <a:t>mysqld</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下的下方加入</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a:t>
              </a:r>
              <a:endParaRPr lang="en-US" altLang="zh-CN" sz="1200" dirty="0">
                <a:solidFill>
                  <a:schemeClr val="tx1">
                    <a:lumMod val="65000"/>
                    <a:lumOff val="35000"/>
                  </a:schemeClr>
                </a:solidFill>
                <a:latin typeface="Century Gothic" panose="020B0502020202020204" pitchFamily="34" charset="0"/>
                <a:cs typeface="Arial" panose="020B0604020202020204" pitchFamily="34" charset="0"/>
              </a:endParaRPr>
            </a:p>
          </p:txBody>
        </p:sp>
      </p:grpSp>
      <p:grpSp>
        <p:nvGrpSpPr>
          <p:cNvPr id="39" name="组合 38"/>
          <p:cNvGrpSpPr/>
          <p:nvPr/>
        </p:nvGrpSpPr>
        <p:grpSpPr>
          <a:xfrm>
            <a:off x="499839" y="568763"/>
            <a:ext cx="3570208" cy="586545"/>
            <a:chOff x="401865" y="552531"/>
            <a:chExt cx="3570208" cy="586545"/>
          </a:xfrm>
        </p:grpSpPr>
        <p:sp>
          <p:nvSpPr>
            <p:cNvPr id="40" name="矩形 39"/>
            <p:cNvSpPr/>
            <p:nvPr/>
          </p:nvSpPr>
          <p:spPr>
            <a:xfrm>
              <a:off x="401865" y="552531"/>
              <a:ext cx="3570208" cy="461665"/>
            </a:xfrm>
            <a:prstGeom prst="rect">
              <a:avLst/>
            </a:prstGeom>
          </p:spPr>
          <p:txBody>
            <a:bodyPr wrap="none">
              <a:spAutoFit/>
            </a:bodyPr>
            <a:lstStyle/>
            <a:p>
              <a:r>
                <a:rPr lang="zh-CN" altLang="en-US" sz="2400" dirty="0">
                  <a:solidFill>
                    <a:srgbClr val="1F9E23"/>
                  </a:solidFill>
                  <a:latin typeface="Century Gothic" panose="020B0502020202020204" pitchFamily="34" charset="0"/>
                  <a:cs typeface="Arial" panose="020B0604020202020204" pitchFamily="34" charset="0"/>
                </a:rPr>
                <a:t>评估数据库性能三种方法</a:t>
              </a:r>
              <a:endParaRPr lang="en-US" altLang="zh-CN" sz="2400" dirty="0">
                <a:solidFill>
                  <a:srgbClr val="1F9E23"/>
                </a:solidFill>
                <a:latin typeface="Century Gothic" panose="020B0502020202020204" pitchFamily="34" charset="0"/>
                <a:cs typeface="Arial" panose="020B0604020202020204" pitchFamily="34" charset="0"/>
              </a:endParaRPr>
            </a:p>
          </p:txBody>
        </p:sp>
        <p:sp>
          <p:nvSpPr>
            <p:cNvPr id="47" name="矩形 46"/>
            <p:cNvSpPr/>
            <p:nvPr/>
          </p:nvSpPr>
          <p:spPr>
            <a:xfrm>
              <a:off x="412490" y="877466"/>
              <a:ext cx="889987" cy="261610"/>
            </a:xfrm>
            <a:prstGeom prst="rect">
              <a:avLst/>
            </a:prstGeom>
          </p:spPr>
          <p:txBody>
            <a:bodyPr wrap="none">
              <a:spAutoFit/>
            </a:bodyPr>
            <a:lstStyle/>
            <a:p>
              <a:r>
                <a:rPr lang="zh-CN" altLang="en-US" sz="1100" dirty="0">
                  <a:solidFill>
                    <a:schemeClr val="bg1">
                      <a:lumMod val="50000"/>
                    </a:schemeClr>
                  </a:solidFill>
                  <a:latin typeface="Century Gothic" panose="020B0502020202020204" pitchFamily="34" charset="0"/>
                  <a:cs typeface="Arial" panose="020B0604020202020204" pitchFamily="34" charset="0"/>
                </a:rPr>
                <a:t>开启慢查询</a:t>
              </a:r>
              <a:endParaRPr lang="en-US" altLang="zh-CN" sz="1100" dirty="0">
                <a:solidFill>
                  <a:schemeClr val="bg1">
                    <a:lumMod val="50000"/>
                  </a:schemeClr>
                </a:solidFill>
                <a:latin typeface="Century Gothic" panose="020B0502020202020204" pitchFamily="34" charset="0"/>
                <a:cs typeface="Arial" panose="020B0604020202020204" pitchFamily="34" charset="0"/>
              </a:endParaRPr>
            </a:p>
          </p:txBody>
        </p:sp>
      </p:grpSp>
      <p:pic>
        <p:nvPicPr>
          <p:cNvPr id="22" name="图片 21"/>
          <p:cNvPicPr>
            <a:picLocks noChangeAspect="1"/>
          </p:cNvPicPr>
          <p:nvPr/>
        </p:nvPicPr>
        <p:blipFill>
          <a:blip r:embed="rId1"/>
          <a:stretch>
            <a:fillRect/>
          </a:stretch>
        </p:blipFill>
        <p:spPr>
          <a:xfrm>
            <a:off x="4466438" y="123478"/>
            <a:ext cx="3777970" cy="2142622"/>
          </a:xfrm>
          <a:prstGeom prst="rect">
            <a:avLst/>
          </a:prstGeom>
        </p:spPr>
      </p:pic>
      <p:pic>
        <p:nvPicPr>
          <p:cNvPr id="23" name="图片 22"/>
          <p:cNvPicPr>
            <a:picLocks noChangeAspect="1"/>
          </p:cNvPicPr>
          <p:nvPr/>
        </p:nvPicPr>
        <p:blipFill>
          <a:blip r:embed="rId2"/>
          <a:stretch>
            <a:fillRect/>
          </a:stretch>
        </p:blipFill>
        <p:spPr>
          <a:xfrm>
            <a:off x="4466438" y="2511070"/>
            <a:ext cx="3847359" cy="2187714"/>
          </a:xfrm>
          <a:prstGeom prst="rect">
            <a:avLst/>
          </a:prstGeom>
        </p:spPr>
      </p:pic>
      <p:sp>
        <p:nvSpPr>
          <p:cNvPr id="24" name="文本框 23"/>
          <p:cNvSpPr txBox="1"/>
          <p:nvPr/>
        </p:nvSpPr>
        <p:spPr>
          <a:xfrm>
            <a:off x="2522489" y="1075052"/>
            <a:ext cx="1745754" cy="4154984"/>
          </a:xfrm>
          <a:prstGeom prst="rect">
            <a:avLst/>
          </a:prstGeom>
          <a:noFill/>
        </p:spPr>
        <p:txBody>
          <a:bodyPr wrap="square" rtlCol="0">
            <a:spAutoFit/>
          </a:bodyPr>
          <a:lstStyle/>
          <a:p>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log-slow-queries: </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代表</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MYSQL</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慢查询的日志存储目录</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 </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此目录文件一定要有写权限；</a:t>
            </a:r>
            <a:endParaRPr lang="zh-CN" altLang="en-US" sz="1200" dirty="0">
              <a:solidFill>
                <a:schemeClr val="tx1">
                  <a:lumMod val="65000"/>
                  <a:lumOff val="35000"/>
                </a:schemeClr>
              </a:solidFill>
              <a:latin typeface="Century Gothic" panose="020B0502020202020204" pitchFamily="34" charset="0"/>
              <a:cs typeface="Arial" panose="020B0604020202020204" pitchFamily="34" charset="0"/>
            </a:endParaRPr>
          </a:p>
          <a:p>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Windows</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下需要写绝对路径，如：</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log-slow-queries="C:/Program Files/MySQL/MySQL Server 5.5/log/mysql-slow.log"</a:t>
            </a:r>
            <a:endParaRPr lang="en-US" altLang="zh-CN" sz="1200" dirty="0">
              <a:solidFill>
                <a:schemeClr val="tx1">
                  <a:lumMod val="65000"/>
                  <a:lumOff val="35000"/>
                </a:schemeClr>
              </a:solidFill>
              <a:latin typeface="Century Gothic" panose="020B0502020202020204" pitchFamily="34" charset="0"/>
              <a:cs typeface="Arial" panose="020B0604020202020204" pitchFamily="34" charset="0"/>
            </a:endParaRPr>
          </a:p>
          <a:p>
            <a:r>
              <a:rPr lang="en-US" altLang="zh-CN" sz="1200" dirty="0" err="1">
                <a:solidFill>
                  <a:schemeClr val="tx1">
                    <a:lumMod val="65000"/>
                    <a:lumOff val="35000"/>
                  </a:schemeClr>
                </a:solidFill>
                <a:latin typeface="Century Gothic" panose="020B0502020202020204" pitchFamily="34" charset="0"/>
                <a:cs typeface="Arial" panose="020B0604020202020204" pitchFamily="34" charset="0"/>
              </a:rPr>
              <a:t>long_query_time</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 </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最长执行时间</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 (</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如图</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 MSYQL</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将记录下所有执行时间超过</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2</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条的</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SQL</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语句</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 </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此处为测试时间</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 </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时间不应太小最好在</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5-10</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秒之内</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 </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当然可以根据自己的标准而定</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a:t>
            </a:r>
            <a:endParaRPr lang="en-US" altLang="zh-CN" sz="1200" dirty="0">
              <a:solidFill>
                <a:schemeClr val="tx1">
                  <a:lumMod val="65000"/>
                  <a:lumOff val="35000"/>
                </a:schemeClr>
              </a:solidFill>
              <a:latin typeface="Century Gothic" panose="020B0502020202020204" pitchFamily="34" charset="0"/>
              <a:cs typeface="Arial" panose="020B0604020202020204" pitchFamily="34" charset="0"/>
            </a:endParaRPr>
          </a:p>
          <a:p>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配置好以后重新启动一个</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MYSQL</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服务</a:t>
            </a:r>
            <a:endParaRPr lang="zh-CN" altLang="en-US" sz="1200" dirty="0">
              <a:solidFill>
                <a:schemeClr val="tx1">
                  <a:lumMod val="65000"/>
                  <a:lumOff val="35000"/>
                </a:schemeClr>
              </a:solidFill>
              <a:latin typeface="Century Gothic" panose="020B0502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15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2" presetClass="entr" presetSubtype="8" decel="100000" fill="hold" nodeType="with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additive="base">
                                        <p:cTn id="12" dur="500" fill="hold"/>
                                        <p:tgtEl>
                                          <p:spTgt spid="39"/>
                                        </p:tgtEl>
                                        <p:attrNameLst>
                                          <p:attrName>ppt_x</p:attrName>
                                        </p:attrNameLst>
                                      </p:cBhvr>
                                      <p:tavLst>
                                        <p:tav tm="0">
                                          <p:val>
                                            <p:strVal val="0-#ppt_w/2"/>
                                          </p:val>
                                        </p:tav>
                                        <p:tav tm="100000">
                                          <p:val>
                                            <p:strVal val="#ppt_x"/>
                                          </p:val>
                                        </p:tav>
                                      </p:tavLst>
                                    </p:anim>
                                    <p:anim calcmode="lin" valueType="num">
                                      <p:cBhvr additive="base">
                                        <p:cTn id="13" dur="500" fill="hold"/>
                                        <p:tgtEl>
                                          <p:spTgt spid="39"/>
                                        </p:tgtEl>
                                        <p:attrNameLst>
                                          <p:attrName>ppt_y</p:attrName>
                                        </p:attrNameLst>
                                      </p:cBhvr>
                                      <p:tavLst>
                                        <p:tav tm="0">
                                          <p:val>
                                            <p:strVal val="#ppt_y"/>
                                          </p:val>
                                        </p:tav>
                                        <p:tav tm="100000">
                                          <p:val>
                                            <p:strVal val="#ppt_y"/>
                                          </p:val>
                                        </p:tav>
                                      </p:tavLst>
                                    </p:anim>
                                  </p:childTnLst>
                                </p:cTn>
                              </p:par>
                              <p:par>
                                <p:cTn id="14" presetID="22" presetClass="entr" presetSubtype="4"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down)">
                                      <p:cBhvr>
                                        <p:cTn id="16" dur="500"/>
                                        <p:tgtEl>
                                          <p:spTgt spid="24"/>
                                        </p:tgtEl>
                                      </p:cBhvr>
                                    </p:animEffect>
                                  </p:childTnLst>
                                </p:cTn>
                              </p:par>
                              <p:par>
                                <p:cTn id="17" presetID="42"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1000"/>
                                        <p:tgtEl>
                                          <p:spTgt spid="22"/>
                                        </p:tgtEl>
                                      </p:cBhvr>
                                    </p:animEffect>
                                    <p:anim calcmode="lin" valueType="num">
                                      <p:cBhvr>
                                        <p:cTn id="20" dur="1000" fill="hold"/>
                                        <p:tgtEl>
                                          <p:spTgt spid="22"/>
                                        </p:tgtEl>
                                        <p:attrNameLst>
                                          <p:attrName>ppt_x</p:attrName>
                                        </p:attrNameLst>
                                      </p:cBhvr>
                                      <p:tavLst>
                                        <p:tav tm="0">
                                          <p:val>
                                            <p:strVal val="#ppt_x"/>
                                          </p:val>
                                        </p:tav>
                                        <p:tav tm="100000">
                                          <p:val>
                                            <p:strVal val="#ppt_x"/>
                                          </p:val>
                                        </p:tav>
                                      </p:tavLst>
                                    </p:anim>
                                    <p:anim calcmode="lin" valueType="num">
                                      <p:cBhvr>
                                        <p:cTn id="21" dur="1000" fill="hold"/>
                                        <p:tgtEl>
                                          <p:spTgt spid="22"/>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1000"/>
                                        <p:tgtEl>
                                          <p:spTgt spid="23"/>
                                        </p:tgtEl>
                                      </p:cBhvr>
                                    </p:animEffect>
                                    <p:anim calcmode="lin" valueType="num">
                                      <p:cBhvr>
                                        <p:cTn id="25" dur="1000" fill="hold"/>
                                        <p:tgtEl>
                                          <p:spTgt spid="23"/>
                                        </p:tgtEl>
                                        <p:attrNameLst>
                                          <p:attrName>ppt_x</p:attrName>
                                        </p:attrNameLst>
                                      </p:cBhvr>
                                      <p:tavLst>
                                        <p:tav tm="0">
                                          <p:val>
                                            <p:strVal val="#ppt_x"/>
                                          </p:val>
                                        </p:tav>
                                        <p:tav tm="100000">
                                          <p:val>
                                            <p:strVal val="#ppt_x"/>
                                          </p:val>
                                        </p:tav>
                                      </p:tavLst>
                                    </p:anim>
                                    <p:anim calcmode="lin" valueType="num">
                                      <p:cBhvr>
                                        <p:cTn id="2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140208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测试结果</a:t>
            </a:r>
            <a:endParaRPr lang="zh-CN" altLang="en-US"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10</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73" name="矩形 72"/>
          <p:cNvSpPr/>
          <p:nvPr/>
        </p:nvSpPr>
        <p:spPr>
          <a:xfrm>
            <a:off x="460115" y="1972847"/>
            <a:ext cx="8223510" cy="1478915"/>
          </a:xfrm>
          <a:prstGeom prst="rect">
            <a:avLst/>
          </a:prstGeom>
        </p:spPr>
        <p:txBody>
          <a:bodyPr wrap="square">
            <a:spAutoFit/>
          </a:bodyPr>
          <a:lstStyle/>
          <a:p>
            <a:pPr marL="342900" indent="-342900">
              <a:lnSpc>
                <a:spcPct val="114000"/>
              </a:lnSpc>
              <a:buFont typeface="Arial" panose="020B0604020202020204" pitchFamily="34" charset="0"/>
              <a:buChar char="•"/>
            </a:pPr>
            <a:r>
              <a:rPr sz="1600">
                <a:solidFill>
                  <a:schemeClr val="tx1">
                    <a:lumMod val="65000"/>
                    <a:lumOff val="35000"/>
                  </a:schemeClr>
                </a:solidFill>
                <a:latin typeface="+mn-ea"/>
                <a:cs typeface="Arial" panose="020B0604020202020204" pitchFamily="34" charset="0"/>
              </a:rPr>
              <a:t>执行语句对数据库中10万条数据做查询操作：SELECT COUNT(*) FROM t_tag;	</a:t>
            </a:r>
            <a:endParaRPr sz="1600">
              <a:solidFill>
                <a:schemeClr val="tx1">
                  <a:lumMod val="65000"/>
                  <a:lumOff val="35000"/>
                </a:schemeClr>
              </a:solidFill>
              <a:latin typeface="+mn-ea"/>
              <a:cs typeface="Arial" panose="020B0604020202020204" pitchFamily="34" charset="0"/>
            </a:endParaRPr>
          </a:p>
          <a:p>
            <a:pPr marL="342900" indent="-342900">
              <a:lnSpc>
                <a:spcPct val="114000"/>
              </a:lnSpc>
              <a:buFont typeface="Arial" panose="020B0604020202020204" pitchFamily="34" charset="0"/>
              <a:buChar char="•"/>
            </a:pPr>
            <a:r>
              <a:rPr sz="1600">
                <a:solidFill>
                  <a:schemeClr val="tx1">
                    <a:lumMod val="65000"/>
                    <a:lumOff val="35000"/>
                  </a:schemeClr>
                </a:solidFill>
                <a:latin typeface="+mn-ea"/>
                <a:cs typeface="Arial" panose="020B0604020202020204" pitchFamily="34" charset="0"/>
              </a:rPr>
              <a:t>图2-1中第一次查询，缓存中没有对应结果集，服务器从数据表中查询，耗时为total：31ms</a:t>
            </a:r>
            <a:endParaRPr sz="1600">
              <a:solidFill>
                <a:schemeClr val="tx1">
                  <a:lumMod val="65000"/>
                  <a:lumOff val="35000"/>
                </a:schemeClr>
              </a:solidFill>
              <a:latin typeface="+mn-ea"/>
              <a:cs typeface="Arial" panose="020B0604020202020204" pitchFamily="34" charset="0"/>
            </a:endParaRPr>
          </a:p>
          <a:p>
            <a:pPr marL="342900" indent="-342900">
              <a:lnSpc>
                <a:spcPct val="114000"/>
              </a:lnSpc>
              <a:buFont typeface="Arial" panose="020B0604020202020204" pitchFamily="34" charset="0"/>
              <a:buChar char="•"/>
            </a:pPr>
            <a:r>
              <a:rPr sz="1600">
                <a:solidFill>
                  <a:schemeClr val="tx1">
                    <a:lumMod val="65000"/>
                    <a:lumOff val="35000"/>
                  </a:schemeClr>
                </a:solidFill>
                <a:latin typeface="+mn-ea"/>
                <a:cs typeface="Arial" panose="020B0604020202020204" pitchFamily="34" charset="0"/>
              </a:rPr>
              <a:t>图2-2中第二次查询，直接从缓存中返回结果，耗时为total：0ms，时间明显减少</a:t>
            </a:r>
            <a:endParaRPr sz="1600">
              <a:solidFill>
                <a:schemeClr val="tx1">
                  <a:lumMod val="65000"/>
                  <a:lumOff val="35000"/>
                </a:schemeClr>
              </a:solidFill>
              <a:latin typeface="+mn-ea"/>
              <a:cs typeface="Arial" panose="020B0604020202020204" pitchFamily="34" charset="0"/>
            </a:endParaRPr>
          </a:p>
        </p:txBody>
      </p:sp>
      <p:grpSp>
        <p:nvGrpSpPr>
          <p:cNvPr id="15" name="组合 14"/>
          <p:cNvGrpSpPr/>
          <p:nvPr/>
        </p:nvGrpSpPr>
        <p:grpSpPr>
          <a:xfrm>
            <a:off x="7812360" y="287123"/>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100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p:tgtEl>
                                          <p:spTgt spid="73"/>
                                        </p:tgtEl>
                                        <p:attrNameLst>
                                          <p:attrName>ppt_y</p:attrName>
                                        </p:attrNameLst>
                                      </p:cBhvr>
                                      <p:tavLst>
                                        <p:tav tm="0">
                                          <p:val>
                                            <p:strVal val="#ppt_y-#ppt_h*1.125000"/>
                                          </p:val>
                                        </p:tav>
                                        <p:tav tm="100000">
                                          <p:val>
                                            <p:strVal val="#ppt_y"/>
                                          </p:val>
                                        </p:tav>
                                      </p:tavLst>
                                    </p:anim>
                                    <p:animEffect transition="in" filter="wipe(down)">
                                      <p:cBhvr>
                                        <p:cTn id="8" dur="500"/>
                                        <p:tgtEl>
                                          <p:spTgt spid="73"/>
                                        </p:tgtEl>
                                      </p:cBhvr>
                                    </p:animEffect>
                                  </p:childTnLst>
                                </p:cTn>
                              </p:par>
                              <p:par>
                                <p:cTn id="9" presetID="42" presetClass="entr" presetSubtype="0" fill="hold" nodeType="withEffect">
                                  <p:stCondLst>
                                    <p:cond delay="2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anim calcmode="lin" valueType="num">
                                      <p:cBhvr>
                                        <p:cTn id="12" dur="500" fill="hold"/>
                                        <p:tgtEl>
                                          <p:spTgt spid="15"/>
                                        </p:tgtEl>
                                        <p:attrNameLst>
                                          <p:attrName>ppt_x</p:attrName>
                                        </p:attrNameLst>
                                      </p:cBhvr>
                                      <p:tavLst>
                                        <p:tav tm="0">
                                          <p:val>
                                            <p:strVal val="#ppt_x"/>
                                          </p:val>
                                        </p:tav>
                                        <p:tav tm="100000">
                                          <p:val>
                                            <p:strVal val="#ppt_x"/>
                                          </p:val>
                                        </p:tav>
                                      </p:tavLst>
                                    </p:anim>
                                    <p:anim calcmode="lin" valueType="num">
                                      <p:cBhvr>
                                        <p:cTn id="13"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140208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注意事项</a:t>
            </a:r>
            <a:endParaRPr lang="zh-CN" altLang="en-US"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11</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73" name="矩形 72"/>
          <p:cNvSpPr/>
          <p:nvPr/>
        </p:nvSpPr>
        <p:spPr>
          <a:xfrm>
            <a:off x="460115" y="930177"/>
            <a:ext cx="8223510" cy="4253865"/>
          </a:xfrm>
          <a:prstGeom prst="rect">
            <a:avLst/>
          </a:prstGeom>
        </p:spPr>
        <p:txBody>
          <a:bodyPr wrap="square">
            <a:spAutoFit/>
          </a:bodyPr>
          <a:lstStyle/>
          <a:p>
            <a:pPr marL="342900" indent="-342900">
              <a:lnSpc>
                <a:spcPct val="114000"/>
              </a:lnSpc>
              <a:buFont typeface="Arial" panose="020B0604020202020204" pitchFamily="34" charset="0"/>
              <a:buChar char="•"/>
            </a:pPr>
            <a:r>
              <a:rPr sz="1600">
                <a:solidFill>
                  <a:schemeClr val="tx1">
                    <a:lumMod val="65000"/>
                    <a:lumOff val="35000"/>
                  </a:schemeClr>
                </a:solidFill>
                <a:latin typeface="+mn-ea"/>
                <a:cs typeface="Arial" panose="020B0604020202020204" pitchFamily="34" charset="0"/>
              </a:rPr>
              <a:t>所以两个查询sql在任何字符上的不同（例如：空格、注释），都会导致缓存不会命中。 </a:t>
            </a:r>
            <a:endParaRPr sz="1600">
              <a:solidFill>
                <a:schemeClr val="tx1">
                  <a:lumMod val="65000"/>
                  <a:lumOff val="35000"/>
                </a:schemeClr>
              </a:solidFill>
              <a:latin typeface="+mn-ea"/>
              <a:cs typeface="Arial" panose="020B0604020202020204" pitchFamily="34" charset="0"/>
            </a:endParaRPr>
          </a:p>
          <a:p>
            <a:pPr marL="342900" indent="-342900">
              <a:lnSpc>
                <a:spcPct val="114000"/>
              </a:lnSpc>
              <a:buFont typeface="Arial" panose="020B0604020202020204" pitchFamily="34" charset="0"/>
              <a:buChar char="•"/>
            </a:pPr>
            <a:r>
              <a:rPr sz="1600">
                <a:solidFill>
                  <a:schemeClr val="tx1">
                    <a:lumMod val="65000"/>
                    <a:lumOff val="35000"/>
                  </a:schemeClr>
                </a:solidFill>
                <a:latin typeface="+mn-ea"/>
                <a:cs typeface="Arial" panose="020B0604020202020204" pitchFamily="34" charset="0"/>
              </a:rPr>
              <a:t>如果查询中包含任何用户自定义函数、存储函数、用户变量、临时表、mysql库中的系统表，其查询结果都不会被缓存。</a:t>
            </a:r>
            <a:endParaRPr sz="1600">
              <a:solidFill>
                <a:schemeClr val="tx1">
                  <a:lumMod val="65000"/>
                  <a:lumOff val="35000"/>
                </a:schemeClr>
              </a:solidFill>
              <a:latin typeface="+mn-ea"/>
              <a:cs typeface="Arial" panose="020B0604020202020204" pitchFamily="34" charset="0"/>
            </a:endParaRPr>
          </a:p>
          <a:p>
            <a:pPr marL="342900" indent="-342900">
              <a:lnSpc>
                <a:spcPct val="114000"/>
              </a:lnSpc>
              <a:buFont typeface="Arial" panose="020B0604020202020204" pitchFamily="34" charset="0"/>
              <a:buChar char="•"/>
            </a:pPr>
            <a:r>
              <a:rPr sz="1600">
                <a:solidFill>
                  <a:schemeClr val="tx1">
                    <a:lumMod val="65000"/>
                    <a:lumOff val="35000"/>
                  </a:schemeClr>
                </a:solidFill>
                <a:latin typeface="+mn-ea"/>
                <a:cs typeface="Arial" panose="020B0604020202020204" pitchFamily="34" charset="0"/>
              </a:rPr>
              <a:t>任何的查询语句在开始之前都必须经过检查，即使这条SQL语句永远不会命中缓存</a:t>
            </a:r>
            <a:endParaRPr sz="1600">
              <a:solidFill>
                <a:schemeClr val="tx1">
                  <a:lumMod val="65000"/>
                  <a:lumOff val="35000"/>
                </a:schemeClr>
              </a:solidFill>
              <a:latin typeface="+mn-ea"/>
              <a:cs typeface="Arial" panose="020B0604020202020204" pitchFamily="34" charset="0"/>
            </a:endParaRPr>
          </a:p>
          <a:p>
            <a:pPr indent="0">
              <a:lnSpc>
                <a:spcPct val="114000"/>
              </a:lnSpc>
              <a:buFont typeface="Arial" panose="020B0604020202020204" pitchFamily="34" charset="0"/>
              <a:buNone/>
            </a:pPr>
            <a:r>
              <a:rPr sz="1600">
                <a:solidFill>
                  <a:schemeClr val="tx1">
                    <a:lumMod val="65000"/>
                    <a:lumOff val="35000"/>
                  </a:schemeClr>
                </a:solidFill>
                <a:latin typeface="+mn-ea"/>
                <a:cs typeface="Arial" panose="020B0604020202020204" pitchFamily="34" charset="0"/>
              </a:rPr>
              <a:t>       如果查询结果可以被缓存，那么执行完成后，会将结果存入缓存，也会带来额外的系统消耗</a:t>
            </a:r>
            <a:endParaRPr sz="1600">
              <a:solidFill>
                <a:schemeClr val="tx1">
                  <a:lumMod val="65000"/>
                  <a:lumOff val="35000"/>
                </a:schemeClr>
              </a:solidFill>
              <a:latin typeface="+mn-ea"/>
              <a:cs typeface="Arial" panose="020B0604020202020204" pitchFamily="34" charset="0"/>
            </a:endParaRPr>
          </a:p>
          <a:p>
            <a:pPr indent="0">
              <a:lnSpc>
                <a:spcPct val="114000"/>
              </a:lnSpc>
              <a:buFont typeface="Arial" panose="020B0604020202020204" pitchFamily="34" charset="0"/>
              <a:buNone/>
            </a:pPr>
            <a:r>
              <a:rPr sz="1600">
                <a:solidFill>
                  <a:schemeClr val="tx1">
                    <a:lumMod val="65000"/>
                    <a:lumOff val="35000"/>
                  </a:schemeClr>
                </a:solidFill>
                <a:latin typeface="+mn-ea"/>
                <a:cs typeface="Arial" panose="020B0604020202020204" pitchFamily="34" charset="0"/>
              </a:rPr>
              <a:t>      可以通过SQL_CACHE和SQL_NO_CACHE来控制某个查询语句是否需要进行缓存</a:t>
            </a:r>
            <a:endParaRPr sz="1600">
              <a:solidFill>
                <a:schemeClr val="tx1">
                  <a:lumMod val="65000"/>
                  <a:lumOff val="35000"/>
                </a:schemeClr>
              </a:solidFill>
              <a:latin typeface="+mn-ea"/>
              <a:cs typeface="Arial" panose="020B0604020202020204" pitchFamily="34" charset="0"/>
            </a:endParaRPr>
          </a:p>
          <a:p>
            <a:pPr marL="342900" indent="-342900">
              <a:lnSpc>
                <a:spcPct val="114000"/>
              </a:lnSpc>
              <a:buFont typeface="Arial" panose="020B0604020202020204" pitchFamily="34" charset="0"/>
              <a:buChar char="•"/>
            </a:pPr>
            <a:r>
              <a:rPr sz="1600">
                <a:solidFill>
                  <a:schemeClr val="tx1">
                    <a:lumMod val="65000"/>
                    <a:lumOff val="35000"/>
                  </a:schemeClr>
                </a:solidFill>
                <a:latin typeface="+mn-ea"/>
                <a:cs typeface="Arial" panose="020B0604020202020204" pitchFamily="34" charset="0"/>
              </a:rPr>
              <a:t>MySQL的查询缓存系统会跟踪查询中涉及的每个表，如果这些表（数据或结构）发生变化，那么和这张表相关的所有缓存数据都将失效。因此建议查询很频繁修改很少时使用。</a:t>
            </a:r>
            <a:endParaRPr sz="1600">
              <a:solidFill>
                <a:schemeClr val="tx1">
                  <a:lumMod val="65000"/>
                  <a:lumOff val="35000"/>
                </a:schemeClr>
              </a:solidFill>
              <a:latin typeface="+mn-ea"/>
              <a:cs typeface="Arial" panose="020B0604020202020204" pitchFamily="34" charset="0"/>
            </a:endParaRPr>
          </a:p>
          <a:p>
            <a:pPr marL="342900" indent="-342900">
              <a:lnSpc>
                <a:spcPct val="114000"/>
              </a:lnSpc>
              <a:buFont typeface="Arial" panose="020B0604020202020204" pitchFamily="34" charset="0"/>
              <a:buChar char="•"/>
            </a:pPr>
            <a:r>
              <a:rPr sz="1600">
                <a:solidFill>
                  <a:schemeClr val="tx1">
                    <a:lumMod val="65000"/>
                    <a:lumOff val="35000"/>
                  </a:schemeClr>
                </a:solidFill>
                <a:latin typeface="+mn-ea"/>
                <a:cs typeface="Arial" panose="020B0604020202020204" pitchFamily="34" charset="0"/>
              </a:rPr>
              <a:t>缓存碎片。随着缓存量的增多，查询缓存会产生碎片，这将降低缓存性能。状态变量Qcache_free_blocks描述了缓存中的空闲块，该值越大表示碎片越多。可以用FLUSH QUERY CACHE命令来整理碎片，而对于大缓存，该操作会长时间阻塞查询缓存。</a:t>
            </a:r>
            <a:endParaRPr sz="1600">
              <a:solidFill>
                <a:schemeClr val="tx1">
                  <a:lumMod val="65000"/>
                  <a:lumOff val="35000"/>
                </a:schemeClr>
              </a:solidFill>
              <a:latin typeface="+mn-ea"/>
              <a:cs typeface="Arial" panose="020B0604020202020204" pitchFamily="34" charset="0"/>
            </a:endParaRPr>
          </a:p>
        </p:txBody>
      </p:sp>
      <p:grpSp>
        <p:nvGrpSpPr>
          <p:cNvPr id="15" name="组合 14"/>
          <p:cNvGrpSpPr/>
          <p:nvPr/>
        </p:nvGrpSpPr>
        <p:grpSpPr>
          <a:xfrm>
            <a:off x="7812360" y="287123"/>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100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p:tgtEl>
                                          <p:spTgt spid="73"/>
                                        </p:tgtEl>
                                        <p:attrNameLst>
                                          <p:attrName>ppt_y</p:attrName>
                                        </p:attrNameLst>
                                      </p:cBhvr>
                                      <p:tavLst>
                                        <p:tav tm="0">
                                          <p:val>
                                            <p:strVal val="#ppt_y-#ppt_h*1.125000"/>
                                          </p:val>
                                        </p:tav>
                                        <p:tav tm="100000">
                                          <p:val>
                                            <p:strVal val="#ppt_y"/>
                                          </p:val>
                                        </p:tav>
                                      </p:tavLst>
                                    </p:anim>
                                    <p:animEffect transition="in" filter="wipe(down)">
                                      <p:cBhvr>
                                        <p:cTn id="8" dur="500"/>
                                        <p:tgtEl>
                                          <p:spTgt spid="73"/>
                                        </p:tgtEl>
                                      </p:cBhvr>
                                    </p:animEffect>
                                  </p:childTnLst>
                                </p:cTn>
                              </p:par>
                              <p:par>
                                <p:cTn id="9" presetID="42" presetClass="entr" presetSubtype="0" fill="hold" nodeType="withEffect">
                                  <p:stCondLst>
                                    <p:cond delay="2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anim calcmode="lin" valueType="num">
                                      <p:cBhvr>
                                        <p:cTn id="12" dur="500" fill="hold"/>
                                        <p:tgtEl>
                                          <p:spTgt spid="15"/>
                                        </p:tgtEl>
                                        <p:attrNameLst>
                                          <p:attrName>ppt_x</p:attrName>
                                        </p:attrNameLst>
                                      </p:cBhvr>
                                      <p:tavLst>
                                        <p:tav tm="0">
                                          <p:val>
                                            <p:strVal val="#ppt_x"/>
                                          </p:val>
                                        </p:tav>
                                        <p:tav tm="100000">
                                          <p:val>
                                            <p:strVal val="#ppt_x"/>
                                          </p:val>
                                        </p:tav>
                                      </p:tavLst>
                                    </p:anim>
                                    <p:anim calcmode="lin" valueType="num">
                                      <p:cBhvr>
                                        <p:cTn id="13"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0"/>
            <a:ext cx="9144000" cy="514350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2571610"/>
            <a:ext cx="9144000" cy="1044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348990" y="1657869"/>
            <a:ext cx="3121367" cy="923330"/>
          </a:xfrm>
          <a:prstGeom prst="rect">
            <a:avLst/>
          </a:prstGeom>
        </p:spPr>
        <p:txBody>
          <a:bodyPr wrap="none">
            <a:spAutoFit/>
          </a:bodyPr>
          <a:lstStyle/>
          <a:p>
            <a:r>
              <a:rPr lang="en-US" altLang="zh-CN" sz="5400" dirty="0">
                <a:solidFill>
                  <a:schemeClr val="bg1"/>
                </a:solidFill>
                <a:latin typeface="Century Gothic" panose="020B0502020202020204" pitchFamily="34" charset="0"/>
                <a:cs typeface="Arial" panose="020B0604020202020204" pitchFamily="34" charset="0"/>
              </a:rPr>
              <a:t>Part Four</a:t>
            </a:r>
            <a:endParaRPr lang="en-US" altLang="zh-CN" sz="5400" dirty="0">
              <a:solidFill>
                <a:schemeClr val="bg1"/>
              </a:solidFill>
              <a:latin typeface="Century Gothic" panose="020B0502020202020204" pitchFamily="34" charset="0"/>
              <a:cs typeface="Arial" panose="020B0604020202020204" pitchFamily="34" charset="0"/>
            </a:endParaRPr>
          </a:p>
        </p:txBody>
      </p:sp>
      <p:grpSp>
        <p:nvGrpSpPr>
          <p:cNvPr id="41" name="组合 40"/>
          <p:cNvGrpSpPr/>
          <p:nvPr/>
        </p:nvGrpSpPr>
        <p:grpSpPr>
          <a:xfrm>
            <a:off x="382010" y="2674118"/>
            <a:ext cx="2985135" cy="871108"/>
            <a:chOff x="382010" y="2731268"/>
            <a:chExt cx="2985135" cy="871108"/>
          </a:xfrm>
        </p:grpSpPr>
        <p:sp>
          <p:nvSpPr>
            <p:cNvPr id="34" name="矩形 33"/>
            <p:cNvSpPr/>
            <p:nvPr/>
          </p:nvSpPr>
          <p:spPr>
            <a:xfrm>
              <a:off x="382010" y="2731268"/>
              <a:ext cx="1826141" cy="584775"/>
            </a:xfrm>
            <a:prstGeom prst="rect">
              <a:avLst/>
            </a:prstGeom>
          </p:spPr>
          <p:txBody>
            <a:bodyPr wrap="none">
              <a:spAutoFit/>
            </a:bodyPr>
            <a:lstStyle/>
            <a:p>
              <a:r>
                <a:rPr lang="zh-CN" altLang="en-US" sz="3200" dirty="0">
                  <a:solidFill>
                    <a:srgbClr val="1F9E23"/>
                  </a:solidFill>
                  <a:latin typeface="Century Gothic" panose="020B0502020202020204" pitchFamily="34" charset="0"/>
                  <a:cs typeface="Arial" panose="020B0604020202020204" pitchFamily="34" charset="0"/>
                </a:rPr>
                <a:t>索引优化</a:t>
              </a:r>
              <a:endParaRPr lang="en-US" altLang="zh-CN" sz="3200" dirty="0">
                <a:solidFill>
                  <a:srgbClr val="1F9E23"/>
                </a:solidFill>
                <a:latin typeface="Century Gothic" panose="020B0502020202020204" pitchFamily="34" charset="0"/>
                <a:cs typeface="Arial" panose="020B0604020202020204" pitchFamily="34" charset="0"/>
              </a:endParaRPr>
            </a:p>
          </p:txBody>
        </p:sp>
        <p:sp>
          <p:nvSpPr>
            <p:cNvPr id="36" name="矩形 35"/>
            <p:cNvSpPr/>
            <p:nvPr/>
          </p:nvSpPr>
          <p:spPr>
            <a:xfrm>
              <a:off x="412490" y="3233044"/>
              <a:ext cx="2954655" cy="369332"/>
            </a:xfrm>
            <a:prstGeom prst="rect">
              <a:avLst/>
            </a:prstGeom>
          </p:spPr>
          <p:txBody>
            <a:bodyPr wrap="none">
              <a:spAutoFit/>
            </a:bodyPr>
            <a:lstStyle/>
            <a:p>
              <a:r>
                <a:rPr lang="zh-CN" altLang="en-US" dirty="0">
                  <a:solidFill>
                    <a:schemeClr val="tx1">
                      <a:lumMod val="65000"/>
                      <a:lumOff val="35000"/>
                    </a:schemeClr>
                  </a:solidFill>
                  <a:latin typeface="Century Gothic" panose="020B0502020202020204" pitchFamily="34" charset="0"/>
                  <a:cs typeface="Arial" panose="020B0604020202020204" pitchFamily="34" charset="0"/>
                </a:rPr>
                <a:t>通过设置索引提高查询效率</a:t>
              </a:r>
              <a:endParaRPr lang="en-US" altLang="zh-CN" dirty="0">
                <a:solidFill>
                  <a:schemeClr val="tx1">
                    <a:lumMod val="65000"/>
                    <a:lumOff val="35000"/>
                  </a:schemeClr>
                </a:solidFill>
                <a:latin typeface="Century Gothic" panose="020B0502020202020204" pitchFamily="34" charset="0"/>
                <a:cs typeface="Arial" panose="020B0604020202020204" pitchFamily="34" charset="0"/>
              </a:endParaRPr>
            </a:p>
          </p:txBody>
        </p:sp>
      </p:grpSp>
      <p:grpSp>
        <p:nvGrpSpPr>
          <p:cNvPr id="38" name="组合 37"/>
          <p:cNvGrpSpPr/>
          <p:nvPr/>
        </p:nvGrpSpPr>
        <p:grpSpPr>
          <a:xfrm>
            <a:off x="8423260" y="2367459"/>
            <a:ext cx="212739" cy="45719"/>
            <a:chOff x="8136396" y="1704236"/>
            <a:chExt cx="366876" cy="78844"/>
          </a:xfrm>
          <a:solidFill>
            <a:schemeClr val="bg1">
              <a:alpha val="36000"/>
            </a:schemeClr>
          </a:solidFill>
        </p:grpSpPr>
        <p:sp>
          <p:nvSpPr>
            <p:cNvPr id="30" name="矩形 29"/>
            <p:cNvSpPr/>
            <p:nvPr/>
          </p:nvSpPr>
          <p:spPr>
            <a:xfrm>
              <a:off x="8136396" y="1704236"/>
              <a:ext cx="78844" cy="788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280412" y="1704236"/>
              <a:ext cx="78844" cy="788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424428" y="1704236"/>
              <a:ext cx="78844" cy="788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矩形 41"/>
          <p:cNvSpPr/>
          <p:nvPr/>
        </p:nvSpPr>
        <p:spPr>
          <a:xfrm>
            <a:off x="0" y="3608566"/>
            <a:ext cx="9144000" cy="538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43528" y="4774435"/>
            <a:ext cx="1595309" cy="261610"/>
          </a:xfrm>
          <a:prstGeom prst="rect">
            <a:avLst/>
          </a:prstGeom>
        </p:spPr>
        <p:txBody>
          <a:bodyPr wrap="none">
            <a:spAutoFit/>
          </a:bodyPr>
          <a:lstStyle/>
          <a:p>
            <a:r>
              <a:rPr lang="zh-CN" altLang="en-US" sz="1100" i="1" dirty="0">
                <a:solidFill>
                  <a:schemeClr val="bg1">
                    <a:alpha val="49000"/>
                  </a:schemeClr>
                </a:solidFill>
                <a:latin typeface="Century Gothic" panose="020B0502020202020204" pitchFamily="34" charset="0"/>
                <a:cs typeface="Arial" panose="020B0604020202020204" pitchFamily="34" charset="0"/>
              </a:rPr>
              <a:t>我用双手成就你的梦想</a:t>
            </a:r>
            <a:endParaRPr lang="en-US" altLang="zh-CN" sz="1100" i="1" dirty="0">
              <a:solidFill>
                <a:schemeClr val="bg1">
                  <a:alpha val="49000"/>
                </a:schemeClr>
              </a:solidFill>
              <a:latin typeface="Century Gothic" panose="020B0502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 presetClass="entr" presetSubtype="2" decel="100000" fill="hold" grpId="0" nodeType="withEffect">
                                  <p:stCondLst>
                                    <p:cond delay="500"/>
                                  </p:stCondLst>
                                  <p:childTnLst>
                                    <p:set>
                                      <p:cBhvr>
                                        <p:cTn id="9" dur="1" fill="hold">
                                          <p:stCondLst>
                                            <p:cond delay="0"/>
                                          </p:stCondLst>
                                        </p:cTn>
                                        <p:tgtEl>
                                          <p:spTgt spid="42"/>
                                        </p:tgtEl>
                                        <p:attrNameLst>
                                          <p:attrName>style.visibility</p:attrName>
                                        </p:attrNameLst>
                                      </p:cBhvr>
                                      <p:to>
                                        <p:strVal val="visible"/>
                                      </p:to>
                                    </p:set>
                                    <p:anim calcmode="lin" valueType="num">
                                      <p:cBhvr additive="base">
                                        <p:cTn id="10" dur="500" fill="hold"/>
                                        <p:tgtEl>
                                          <p:spTgt spid="42"/>
                                        </p:tgtEl>
                                        <p:attrNameLst>
                                          <p:attrName>ppt_x</p:attrName>
                                        </p:attrNameLst>
                                      </p:cBhvr>
                                      <p:tavLst>
                                        <p:tav tm="0">
                                          <p:val>
                                            <p:strVal val="1+#ppt_w/2"/>
                                          </p:val>
                                        </p:tav>
                                        <p:tav tm="100000">
                                          <p:val>
                                            <p:strVal val="#ppt_x"/>
                                          </p:val>
                                        </p:tav>
                                      </p:tavLst>
                                    </p:anim>
                                    <p:anim calcmode="lin" valueType="num">
                                      <p:cBhvr additive="base">
                                        <p:cTn id="11" dur="500" fill="hold"/>
                                        <p:tgtEl>
                                          <p:spTgt spid="42"/>
                                        </p:tgtEl>
                                        <p:attrNameLst>
                                          <p:attrName>ppt_y</p:attrName>
                                        </p:attrNameLst>
                                      </p:cBhvr>
                                      <p:tavLst>
                                        <p:tav tm="0">
                                          <p:val>
                                            <p:strVal val="#ppt_y"/>
                                          </p:val>
                                        </p:tav>
                                        <p:tav tm="100000">
                                          <p:val>
                                            <p:strVal val="#ppt_y"/>
                                          </p:val>
                                        </p:tav>
                                      </p:tavLst>
                                    </p:anim>
                                  </p:childTnLst>
                                </p:cTn>
                              </p:par>
                              <p:par>
                                <p:cTn id="12" presetID="2" presetClass="entr" presetSubtype="8" decel="100000" fill="hold" nodeType="withEffect">
                                  <p:stCondLst>
                                    <p:cond delay="500"/>
                                  </p:stCondLst>
                                  <p:childTnLst>
                                    <p:set>
                                      <p:cBhvr>
                                        <p:cTn id="13" dur="1" fill="hold">
                                          <p:stCondLst>
                                            <p:cond delay="0"/>
                                          </p:stCondLst>
                                        </p:cTn>
                                        <p:tgtEl>
                                          <p:spTgt spid="41"/>
                                        </p:tgtEl>
                                        <p:attrNameLst>
                                          <p:attrName>style.visibility</p:attrName>
                                        </p:attrNameLst>
                                      </p:cBhvr>
                                      <p:to>
                                        <p:strVal val="visible"/>
                                      </p:to>
                                    </p:set>
                                    <p:anim calcmode="lin" valueType="num">
                                      <p:cBhvr additive="base">
                                        <p:cTn id="14" dur="500" fill="hold"/>
                                        <p:tgtEl>
                                          <p:spTgt spid="41"/>
                                        </p:tgtEl>
                                        <p:attrNameLst>
                                          <p:attrName>ppt_x</p:attrName>
                                        </p:attrNameLst>
                                      </p:cBhvr>
                                      <p:tavLst>
                                        <p:tav tm="0">
                                          <p:val>
                                            <p:strVal val="0-#ppt_w/2"/>
                                          </p:val>
                                        </p:tav>
                                        <p:tav tm="100000">
                                          <p:val>
                                            <p:strVal val="#ppt_x"/>
                                          </p:val>
                                        </p:tav>
                                      </p:tavLst>
                                    </p:anim>
                                    <p:anim calcmode="lin" valueType="num">
                                      <p:cBhvr additive="base">
                                        <p:cTn id="15" dur="500" fill="hold"/>
                                        <p:tgtEl>
                                          <p:spTgt spid="41"/>
                                        </p:tgtEl>
                                        <p:attrNameLst>
                                          <p:attrName>ppt_y</p:attrName>
                                        </p:attrNameLst>
                                      </p:cBhvr>
                                      <p:tavLst>
                                        <p:tav tm="0">
                                          <p:val>
                                            <p:strVal val="#ppt_y"/>
                                          </p:val>
                                        </p:tav>
                                        <p:tav tm="100000">
                                          <p:val>
                                            <p:strVal val="#ppt_y"/>
                                          </p:val>
                                        </p:tav>
                                      </p:tavLst>
                                    </p:anim>
                                  </p:childTnLst>
                                </p:cTn>
                              </p:par>
                              <p:par>
                                <p:cTn id="16" presetID="10" presetClass="entr" presetSubtype="0" fill="hold" grpId="0" nodeType="withEffect">
                                  <p:stCondLst>
                                    <p:cond delay="100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2" grpId="0" animBg="1"/>
      <p:bldP spid="1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986525" y="1999588"/>
            <a:ext cx="735006" cy="2412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www.1ppt.com/moban/                  PPT</a:t>
            </a:r>
            <a:r>
              <a:rPr lang="zh-CN" altLang="en-US" sz="100" dirty="0">
                <a:solidFill>
                  <a:schemeClr val="bg1"/>
                </a:solidFill>
              </a:rPr>
              <a:t>素材：</a:t>
            </a:r>
            <a:r>
              <a:rPr lang="en-US" altLang="zh-CN" sz="100" dirty="0">
                <a:solidFill>
                  <a:schemeClr val="bg1"/>
                </a:solidFill>
              </a:rPr>
              <a:t>www.1ppt.com/sucai/</a:t>
            </a:r>
            <a:endParaRPr lang="en-US" altLang="zh-CN" sz="100" dirty="0">
              <a:solidFill>
                <a:schemeClr val="bg1"/>
              </a:solidFill>
            </a:endParaRPr>
          </a:p>
          <a:p>
            <a:r>
              <a:rPr lang="en-US" altLang="zh-CN" sz="100" dirty="0">
                <a:solidFill>
                  <a:schemeClr val="bg1"/>
                </a:solidFill>
              </a:rPr>
              <a:t>PPT</a:t>
            </a:r>
            <a:r>
              <a:rPr lang="zh-CN" altLang="en-US" sz="100" dirty="0">
                <a:solidFill>
                  <a:schemeClr val="bg1"/>
                </a:solidFill>
              </a:rPr>
              <a:t>背景：</a:t>
            </a:r>
            <a:r>
              <a:rPr lang="en-US" altLang="zh-CN" sz="100" dirty="0">
                <a:solidFill>
                  <a:schemeClr val="bg1"/>
                </a:solidFill>
              </a:rPr>
              <a:t>www.1ppt.com/beijing/                   PPT</a:t>
            </a:r>
            <a:r>
              <a:rPr lang="zh-CN" altLang="en-US" sz="100" dirty="0">
                <a:solidFill>
                  <a:schemeClr val="bg1"/>
                </a:solidFill>
              </a:rPr>
              <a:t>图表：</a:t>
            </a:r>
            <a:r>
              <a:rPr lang="en-US" altLang="zh-CN" sz="100" dirty="0">
                <a:solidFill>
                  <a:schemeClr val="bg1"/>
                </a:solidFill>
              </a:rPr>
              <a:t>www.1ppt.com/tubiao/      </a:t>
            </a:r>
            <a:endParaRPr lang="en-US" altLang="zh-CN" sz="100" dirty="0">
              <a:solidFill>
                <a:schemeClr val="bg1"/>
              </a:solidFill>
            </a:endParaRPr>
          </a:p>
          <a:p>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endParaRPr lang="en-US" altLang="zh-CN" sz="100" dirty="0">
              <a:solidFill>
                <a:schemeClr val="bg1"/>
              </a:solidFill>
            </a:endParaRPr>
          </a:p>
          <a:p>
            <a:r>
              <a:rPr lang="zh-CN" altLang="en-US" sz="100" dirty="0">
                <a:solidFill>
                  <a:schemeClr val="bg1"/>
                </a:solidFill>
              </a:rPr>
              <a:t>资料下载：</a:t>
            </a:r>
            <a:r>
              <a:rPr lang="en-US" altLang="zh-CN" sz="100" dirty="0">
                <a:solidFill>
                  <a:schemeClr val="bg1"/>
                </a:solidFill>
              </a:rPr>
              <a:t>www.1ppt.com/ziliao/                   </a:t>
            </a:r>
            <a:r>
              <a:rPr lang="zh-CN" altLang="en-US" sz="100" dirty="0">
                <a:solidFill>
                  <a:schemeClr val="bg1"/>
                </a:solidFill>
              </a:rPr>
              <a:t>范文下载：</a:t>
            </a:r>
            <a:r>
              <a:rPr lang="en-US" altLang="zh-CN" sz="100" dirty="0">
                <a:solidFill>
                  <a:schemeClr val="bg1"/>
                </a:solidFill>
              </a:rPr>
              <a:t>www.1ppt.com/fanwen/             </a:t>
            </a:r>
            <a:endParaRPr lang="en-US" altLang="zh-CN" sz="100" dirty="0">
              <a:solidFill>
                <a:schemeClr val="bg1"/>
              </a:solidFill>
            </a:endParaRPr>
          </a:p>
          <a:p>
            <a:r>
              <a:rPr lang="zh-CN" altLang="en-US" sz="100" dirty="0">
                <a:solidFill>
                  <a:schemeClr val="bg1"/>
                </a:solidFill>
              </a:rPr>
              <a:t>试卷下载：</a:t>
            </a:r>
            <a:r>
              <a:rPr lang="en-US" altLang="zh-CN" sz="100" dirty="0">
                <a:solidFill>
                  <a:schemeClr val="bg1"/>
                </a:solidFill>
              </a:rPr>
              <a:t>www.1ppt.com/shiti/                     </a:t>
            </a:r>
            <a:r>
              <a:rPr lang="zh-CN" altLang="en-US" sz="100" dirty="0">
                <a:solidFill>
                  <a:schemeClr val="bg1"/>
                </a:solidFill>
              </a:rPr>
              <a:t>教案下载：</a:t>
            </a:r>
            <a:r>
              <a:rPr lang="en-US" altLang="zh-CN" sz="100" dirty="0">
                <a:solidFill>
                  <a:schemeClr val="bg1"/>
                </a:solidFill>
              </a:rPr>
              <a:t>www.1ppt.com/jiaoan/               </a:t>
            </a:r>
            <a:endParaRPr lang="en-US" altLang="zh-CN" sz="100" dirty="0">
              <a:solidFill>
                <a:schemeClr val="bg1"/>
              </a:solidFill>
            </a:endParaRPr>
          </a:p>
          <a:p>
            <a:r>
              <a:rPr lang="en-US" altLang="zh-CN" sz="100" dirty="0">
                <a:solidFill>
                  <a:schemeClr val="bg1"/>
                </a:solidFill>
              </a:rPr>
              <a:t>PPT</a:t>
            </a:r>
            <a:r>
              <a:rPr lang="zh-CN" altLang="en-US" sz="100" dirty="0">
                <a:solidFill>
                  <a:schemeClr val="bg1"/>
                </a:solidFill>
              </a:rPr>
              <a:t>论坛：</a:t>
            </a:r>
            <a:r>
              <a:rPr lang="en-US" altLang="zh-CN" sz="100" dirty="0">
                <a:solidFill>
                  <a:schemeClr val="bg1"/>
                </a:solidFill>
              </a:rPr>
              <a:t>www.1ppt.cn                                     PPT</a:t>
            </a:r>
            <a:r>
              <a:rPr lang="zh-CN" altLang="en-US" sz="100" dirty="0">
                <a:solidFill>
                  <a:schemeClr val="bg1"/>
                </a:solidFill>
              </a:rPr>
              <a:t>课件：</a:t>
            </a:r>
            <a:r>
              <a:rPr lang="en-US" altLang="zh-CN" sz="100" dirty="0">
                <a:solidFill>
                  <a:schemeClr val="bg1"/>
                </a:solidFill>
              </a:rPr>
              <a:t>www.1ppt.com/kejian/ </a:t>
            </a:r>
            <a:endParaRPr lang="en-US" altLang="zh-CN" sz="100" dirty="0">
              <a:solidFill>
                <a:schemeClr val="bg1"/>
              </a:solidFill>
            </a:endParaRPr>
          </a:p>
          <a:p>
            <a:r>
              <a:rPr lang="zh-CN" altLang="en-US" sz="100" dirty="0">
                <a:solidFill>
                  <a:schemeClr val="bg1"/>
                </a:solidFill>
              </a:rPr>
              <a:t>语文课件：</a:t>
            </a:r>
            <a:r>
              <a:rPr lang="en-US" altLang="zh-CN" sz="100" dirty="0">
                <a:solidFill>
                  <a:schemeClr val="bg1"/>
                </a:solidFill>
              </a:rPr>
              <a:t>www.1ppt.com/kejian/yuwen/    </a:t>
            </a:r>
            <a:r>
              <a:rPr lang="zh-CN" altLang="en-US" sz="100" dirty="0">
                <a:solidFill>
                  <a:schemeClr val="bg1"/>
                </a:solidFill>
              </a:rPr>
              <a:t>数学课件：</a:t>
            </a:r>
            <a:r>
              <a:rPr lang="en-US" altLang="zh-CN" sz="100" dirty="0">
                <a:solidFill>
                  <a:schemeClr val="bg1"/>
                </a:solidFill>
              </a:rPr>
              <a:t>www.1ppt.com/kejian/shuxue/ </a:t>
            </a:r>
            <a:endParaRPr lang="en-US" altLang="zh-CN" sz="100" dirty="0">
              <a:solidFill>
                <a:schemeClr val="bg1"/>
              </a:solidFill>
            </a:endParaRPr>
          </a:p>
          <a:p>
            <a:r>
              <a:rPr lang="zh-CN" altLang="en-US" sz="100" dirty="0">
                <a:solidFill>
                  <a:schemeClr val="bg1"/>
                </a:solidFill>
              </a:rPr>
              <a:t>英语课件：</a:t>
            </a:r>
            <a:r>
              <a:rPr lang="en-US" altLang="zh-CN" sz="100" dirty="0">
                <a:solidFill>
                  <a:schemeClr val="bg1"/>
                </a:solidFill>
              </a:rPr>
              <a:t>www.1ppt.com/kejian/yingyu/    </a:t>
            </a:r>
            <a:r>
              <a:rPr lang="zh-CN" altLang="en-US" sz="100" dirty="0">
                <a:solidFill>
                  <a:schemeClr val="bg1"/>
                </a:solidFill>
              </a:rPr>
              <a:t>美术课件：</a:t>
            </a:r>
            <a:r>
              <a:rPr lang="en-US" altLang="zh-CN" sz="100" dirty="0">
                <a:solidFill>
                  <a:schemeClr val="bg1"/>
                </a:solidFill>
              </a:rPr>
              <a:t>www.1ppt.com/kejian/meishu/ </a:t>
            </a:r>
            <a:endParaRPr lang="en-US" altLang="zh-CN" sz="100" dirty="0">
              <a:solidFill>
                <a:schemeClr val="bg1"/>
              </a:solidFill>
            </a:endParaRPr>
          </a:p>
          <a:p>
            <a:r>
              <a:rPr lang="zh-CN" altLang="en-US" sz="100" dirty="0">
                <a:solidFill>
                  <a:schemeClr val="bg1"/>
                </a:solidFill>
              </a:rPr>
              <a:t>科学课件：</a:t>
            </a:r>
            <a:r>
              <a:rPr lang="en-US" altLang="zh-CN" sz="100" dirty="0">
                <a:solidFill>
                  <a:schemeClr val="bg1"/>
                </a:solidFill>
              </a:rPr>
              <a:t>www.1ppt.com/kejian/kexue/     </a:t>
            </a:r>
            <a:r>
              <a:rPr lang="zh-CN" altLang="en-US" sz="100" dirty="0">
                <a:solidFill>
                  <a:schemeClr val="bg1"/>
                </a:solidFill>
              </a:rPr>
              <a:t>物理课件：</a:t>
            </a:r>
            <a:r>
              <a:rPr lang="en-US" altLang="zh-CN" sz="100" dirty="0">
                <a:solidFill>
                  <a:schemeClr val="bg1"/>
                </a:solidFill>
              </a:rPr>
              <a:t>www.1ppt.com/kejian/wuli/ </a:t>
            </a:r>
            <a:endParaRPr lang="en-US" altLang="zh-CN" sz="100" dirty="0">
              <a:solidFill>
                <a:schemeClr val="bg1"/>
              </a:solidFill>
            </a:endParaRPr>
          </a:p>
          <a:p>
            <a:r>
              <a:rPr lang="zh-CN" altLang="en-US" sz="100" dirty="0">
                <a:solidFill>
                  <a:schemeClr val="bg1"/>
                </a:solidFill>
              </a:rPr>
              <a:t>化学课件：</a:t>
            </a:r>
            <a:r>
              <a:rPr lang="en-US" altLang="zh-CN" sz="100" dirty="0">
                <a:solidFill>
                  <a:schemeClr val="bg1"/>
                </a:solidFill>
              </a:rPr>
              <a:t>www.1ppt.com/kejian/huaxue/  </a:t>
            </a:r>
            <a:r>
              <a:rPr lang="zh-CN" altLang="en-US" sz="100" dirty="0">
                <a:solidFill>
                  <a:schemeClr val="bg1"/>
                </a:solidFill>
              </a:rPr>
              <a:t>生物课件：</a:t>
            </a:r>
            <a:r>
              <a:rPr lang="en-US" altLang="zh-CN" sz="100" dirty="0">
                <a:solidFill>
                  <a:schemeClr val="bg1"/>
                </a:solidFill>
              </a:rPr>
              <a:t>www.1ppt.com/kejian/shengwu/ </a:t>
            </a:r>
            <a:endParaRPr lang="en-US" altLang="zh-CN" sz="100" dirty="0">
              <a:solidFill>
                <a:schemeClr val="bg1"/>
              </a:solidFill>
            </a:endParaRPr>
          </a:p>
          <a:p>
            <a:r>
              <a:rPr lang="zh-CN" altLang="en-US" sz="100" dirty="0">
                <a:solidFill>
                  <a:schemeClr val="bg1"/>
                </a:solidFill>
              </a:rPr>
              <a:t>地理课件：</a:t>
            </a:r>
            <a:r>
              <a:rPr lang="en-US" altLang="zh-CN" sz="100" dirty="0">
                <a:solidFill>
                  <a:schemeClr val="bg1"/>
                </a:solidFill>
              </a:rPr>
              <a:t>www.1ppt.com/kejian/dili/          </a:t>
            </a:r>
            <a:r>
              <a:rPr lang="zh-CN" altLang="en-US" sz="100" dirty="0">
                <a:solidFill>
                  <a:schemeClr val="bg1"/>
                </a:solidFill>
              </a:rPr>
              <a:t>历史课件：</a:t>
            </a:r>
            <a:r>
              <a:rPr lang="en-US" altLang="zh-CN" sz="100" dirty="0">
                <a:solidFill>
                  <a:schemeClr val="bg1"/>
                </a:solidFill>
              </a:rPr>
              <a:t>www.1ppt.com/kejian/lishi/        </a:t>
            </a:r>
            <a:endParaRPr lang="en-US" altLang="zh-CN" sz="100" dirty="0">
              <a:solidFill>
                <a:schemeClr val="bg1"/>
              </a:solidFill>
            </a:endParaRPr>
          </a:p>
        </p:txBody>
      </p:sp>
      <p:sp>
        <p:nvSpPr>
          <p:cNvPr id="5" name="矩形 4"/>
          <p:cNvSpPr/>
          <p:nvPr/>
        </p:nvSpPr>
        <p:spPr>
          <a:xfrm>
            <a:off x="412490" y="524010"/>
            <a:ext cx="3211135" cy="461665"/>
          </a:xfrm>
          <a:prstGeom prst="rect">
            <a:avLst/>
          </a:prstGeom>
        </p:spPr>
        <p:txBody>
          <a:bodyPr wrap="none">
            <a:spAutoFit/>
          </a:bodyPr>
          <a:lstStyle/>
          <a:p>
            <a:r>
              <a:rPr lang="en-US" altLang="zh-CN" sz="2400" dirty="0" err="1">
                <a:solidFill>
                  <a:srgbClr val="1F9E23"/>
                </a:solidFill>
                <a:latin typeface="Century Gothic" panose="020B0502020202020204" pitchFamily="34" charset="0"/>
                <a:cs typeface="Arial" panose="020B0604020202020204" pitchFamily="34" charset="0"/>
              </a:rPr>
              <a:t>MySql</a:t>
            </a:r>
            <a:r>
              <a:rPr lang="zh-CN" altLang="en-US" sz="2400" dirty="0">
                <a:solidFill>
                  <a:srgbClr val="1F9E23"/>
                </a:solidFill>
                <a:latin typeface="Century Gothic" panose="020B0502020202020204" pitchFamily="34" charset="0"/>
                <a:cs typeface="Arial" panose="020B0604020202020204" pitchFamily="34" charset="0"/>
              </a:rPr>
              <a:t>数据库查询过程</a:t>
            </a:r>
            <a:endParaRPr lang="en-US" altLang="zh-CN"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01</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 name="组合 1"/>
          <p:cNvGrpSpPr/>
          <p:nvPr/>
        </p:nvGrpSpPr>
        <p:grpSpPr>
          <a:xfrm>
            <a:off x="503238" y="1917392"/>
            <a:ext cx="2535744" cy="654358"/>
            <a:chOff x="844181" y="1917392"/>
            <a:chExt cx="1880617" cy="510342"/>
          </a:xfrm>
        </p:grpSpPr>
        <p:sp>
          <p:nvSpPr>
            <p:cNvPr id="70" name="矩形 69"/>
            <p:cNvSpPr/>
            <p:nvPr/>
          </p:nvSpPr>
          <p:spPr>
            <a:xfrm>
              <a:off x="844181" y="1917392"/>
              <a:ext cx="1804535" cy="510342"/>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1020929" y="2003286"/>
              <a:ext cx="1703869" cy="264043"/>
            </a:xfrm>
            <a:prstGeom prst="rect">
              <a:avLst/>
            </a:prstGeom>
          </p:spPr>
          <p:txBody>
            <a:bodyPr wrap="none">
              <a:spAutoFit/>
            </a:bodyPr>
            <a:lstStyle/>
            <a:p>
              <a:r>
                <a:rPr lang="en-US" altLang="zh-CN" sz="1600" dirty="0">
                  <a:solidFill>
                    <a:schemeClr val="bg1"/>
                  </a:solidFill>
                  <a:latin typeface="Century Gothic" panose="020B0502020202020204" pitchFamily="34" charset="0"/>
                  <a:cs typeface="Arial" panose="020B0604020202020204" pitchFamily="34" charset="0"/>
                </a:rPr>
                <a:t>MySQL</a:t>
              </a:r>
              <a:r>
                <a:rPr lang="zh-CN" altLang="en-US" sz="1600" dirty="0">
                  <a:solidFill>
                    <a:schemeClr val="bg1"/>
                  </a:solidFill>
                  <a:latin typeface="Century Gothic" panose="020B0502020202020204" pitchFamily="34" charset="0"/>
                  <a:cs typeface="Arial" panose="020B0604020202020204" pitchFamily="34" charset="0"/>
                </a:rPr>
                <a:t>数据库查询流程</a:t>
              </a:r>
              <a:endParaRPr lang="en-US" altLang="zh-CN" sz="1600" dirty="0">
                <a:solidFill>
                  <a:schemeClr val="bg1"/>
                </a:solidFill>
                <a:latin typeface="Century Gothic" panose="020B0502020202020204" pitchFamily="34" charset="0"/>
                <a:cs typeface="Arial" panose="020B0604020202020204" pitchFamily="34" charset="0"/>
              </a:endParaRPr>
            </a:p>
          </p:txBody>
        </p:sp>
      </p:grpSp>
      <p:sp>
        <p:nvSpPr>
          <p:cNvPr id="73" name="矩形 72"/>
          <p:cNvSpPr/>
          <p:nvPr/>
        </p:nvSpPr>
        <p:spPr>
          <a:xfrm>
            <a:off x="412490" y="3036288"/>
            <a:ext cx="8223510" cy="1495922"/>
          </a:xfrm>
          <a:prstGeom prst="rect">
            <a:avLst/>
          </a:prstGeom>
        </p:spPr>
        <p:txBody>
          <a:bodyPr wrap="square">
            <a:spAutoFit/>
          </a:bodyPr>
          <a:lstStyle/>
          <a:p>
            <a:pPr>
              <a:lnSpc>
                <a:spcPct val="114000"/>
              </a:lnSpc>
            </a:pPr>
            <a:r>
              <a:rPr lang="zh-CN" altLang="en-US" sz="1600" dirty="0">
                <a:solidFill>
                  <a:schemeClr val="tx1">
                    <a:lumMod val="65000"/>
                    <a:lumOff val="35000"/>
                  </a:schemeClr>
                </a:solidFill>
                <a:latin typeface="Century Gothic" panose="020B0502020202020204" pitchFamily="34" charset="0"/>
                <a:cs typeface="Arial" panose="020B0604020202020204" pitchFamily="34" charset="0"/>
              </a:rPr>
              <a:t>    </a:t>
            </a:r>
            <a:r>
              <a:rPr lang="en-US" altLang="zh-CN" sz="1600" dirty="0" err="1">
                <a:solidFill>
                  <a:schemeClr val="tx1">
                    <a:lumMod val="65000"/>
                    <a:lumOff val="35000"/>
                  </a:schemeClr>
                </a:solidFill>
                <a:latin typeface="Century Gothic" panose="020B0502020202020204" pitchFamily="34" charset="0"/>
                <a:cs typeface="Arial" panose="020B0604020202020204" pitchFamily="34" charset="0"/>
              </a:rPr>
              <a:t>mysql</a:t>
            </a:r>
            <a:r>
              <a:rPr lang="zh-CN" altLang="en-US" sz="1600" dirty="0">
                <a:solidFill>
                  <a:schemeClr val="tx1">
                    <a:lumMod val="65000"/>
                    <a:lumOff val="35000"/>
                  </a:schemeClr>
                </a:solidFill>
                <a:latin typeface="Century Gothic" panose="020B0502020202020204" pitchFamily="34" charset="0"/>
                <a:cs typeface="Arial" panose="020B0604020202020204" pitchFamily="34" charset="0"/>
              </a:rPr>
              <a:t>客户端通过协议与</a:t>
            </a:r>
            <a:r>
              <a:rPr lang="en-US" altLang="zh-CN" sz="1600" dirty="0" err="1">
                <a:solidFill>
                  <a:schemeClr val="tx1">
                    <a:lumMod val="65000"/>
                    <a:lumOff val="35000"/>
                  </a:schemeClr>
                </a:solidFill>
                <a:latin typeface="Century Gothic" panose="020B0502020202020204" pitchFamily="34" charset="0"/>
                <a:cs typeface="Arial" panose="020B0604020202020204" pitchFamily="34" charset="0"/>
              </a:rPr>
              <a:t>mysql</a:t>
            </a:r>
            <a:r>
              <a:rPr lang="zh-CN" altLang="en-US" sz="1600" dirty="0">
                <a:solidFill>
                  <a:schemeClr val="tx1">
                    <a:lumMod val="65000"/>
                    <a:lumOff val="35000"/>
                  </a:schemeClr>
                </a:solidFill>
                <a:latin typeface="Century Gothic" panose="020B0502020202020204" pitchFamily="34" charset="0"/>
                <a:cs typeface="Arial" panose="020B0604020202020204" pitchFamily="34" charset="0"/>
              </a:rPr>
              <a:t>服务器建立连接，发送查询语句，先检查查询缓存，如果命中，直接返回结果，否则进行语句解析，有一系列预处理，比如检查语句是否写正确了，然后是查询优化（比如是否使用索引扫描，如果是一个不可能的条件，则提前终止），生成查询计划，然后查询引擎启动，开始执行查询，从底层存储引擎调用</a:t>
            </a:r>
            <a:r>
              <a:rPr lang="en-US" altLang="zh-CN" sz="1600" dirty="0">
                <a:solidFill>
                  <a:schemeClr val="tx1">
                    <a:lumMod val="65000"/>
                    <a:lumOff val="35000"/>
                  </a:schemeClr>
                </a:solidFill>
                <a:latin typeface="Century Gothic" panose="020B0502020202020204" pitchFamily="34" charset="0"/>
                <a:cs typeface="Arial" panose="020B0604020202020204" pitchFamily="34" charset="0"/>
              </a:rPr>
              <a:t>API</a:t>
            </a:r>
            <a:r>
              <a:rPr lang="zh-CN" altLang="en-US" sz="1600" dirty="0">
                <a:solidFill>
                  <a:schemeClr val="tx1">
                    <a:lumMod val="65000"/>
                    <a:lumOff val="35000"/>
                  </a:schemeClr>
                </a:solidFill>
                <a:latin typeface="Century Gothic" panose="020B0502020202020204" pitchFamily="34" charset="0"/>
                <a:cs typeface="Arial" panose="020B0604020202020204" pitchFamily="34" charset="0"/>
              </a:rPr>
              <a:t>获取数据，最后返回给客户端。怎么存数据、怎么取数据，都与存储引擎有关</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a:t>
            </a:r>
            <a:endParaRPr lang="en-US" altLang="zh-CN" sz="1200" dirty="0">
              <a:solidFill>
                <a:schemeClr val="tx1">
                  <a:lumMod val="65000"/>
                  <a:lumOff val="35000"/>
                </a:schemeClr>
              </a:solidFill>
              <a:latin typeface="Century Gothic" panose="020B0502020202020204" pitchFamily="34" charset="0"/>
              <a:cs typeface="Arial" panose="020B0604020202020204" pitchFamily="34" charset="0"/>
            </a:endParaRPr>
          </a:p>
        </p:txBody>
      </p:sp>
      <p:grpSp>
        <p:nvGrpSpPr>
          <p:cNvPr id="15" name="组合 14"/>
          <p:cNvGrpSpPr/>
          <p:nvPr/>
        </p:nvGrpSpPr>
        <p:grpSpPr>
          <a:xfrm>
            <a:off x="7957229" y="1572663"/>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12" presetClass="entr" presetSubtype="1" fill="hold" grpId="0" nodeType="withEffect">
                                  <p:stCondLst>
                                    <p:cond delay="1000"/>
                                  </p:stCondLst>
                                  <p:childTnLst>
                                    <p:set>
                                      <p:cBhvr>
                                        <p:cTn id="11" dur="1" fill="hold">
                                          <p:stCondLst>
                                            <p:cond delay="0"/>
                                          </p:stCondLst>
                                        </p:cTn>
                                        <p:tgtEl>
                                          <p:spTgt spid="73"/>
                                        </p:tgtEl>
                                        <p:attrNameLst>
                                          <p:attrName>style.visibility</p:attrName>
                                        </p:attrNameLst>
                                      </p:cBhvr>
                                      <p:to>
                                        <p:strVal val="visible"/>
                                      </p:to>
                                    </p:set>
                                    <p:anim calcmode="lin" valueType="num">
                                      <p:cBhvr additive="base">
                                        <p:cTn id="12" dur="500"/>
                                        <p:tgtEl>
                                          <p:spTgt spid="73"/>
                                        </p:tgtEl>
                                        <p:attrNameLst>
                                          <p:attrName>ppt_y</p:attrName>
                                        </p:attrNameLst>
                                      </p:cBhvr>
                                      <p:tavLst>
                                        <p:tav tm="0">
                                          <p:val>
                                            <p:strVal val="#ppt_y-#ppt_h*1.125000"/>
                                          </p:val>
                                        </p:tav>
                                        <p:tav tm="100000">
                                          <p:val>
                                            <p:strVal val="#ppt_y"/>
                                          </p:val>
                                        </p:tav>
                                      </p:tavLst>
                                    </p:anim>
                                    <p:animEffect transition="in" filter="wipe(down)">
                                      <p:cBhvr>
                                        <p:cTn id="13" dur="500"/>
                                        <p:tgtEl>
                                          <p:spTgt spid="73"/>
                                        </p:tgtEl>
                                      </p:cBhvr>
                                    </p:animEffect>
                                  </p:childTnLst>
                                </p:cTn>
                              </p:par>
                              <p:par>
                                <p:cTn id="14" presetID="42" presetClass="entr" presetSubtype="0" fill="hold" nodeType="withEffect">
                                  <p:stCondLst>
                                    <p:cond delay="200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anim calcmode="lin" valueType="num">
                                      <p:cBhvr>
                                        <p:cTn id="17" dur="500" fill="hold"/>
                                        <p:tgtEl>
                                          <p:spTgt spid="15"/>
                                        </p:tgtEl>
                                        <p:attrNameLst>
                                          <p:attrName>ppt_x</p:attrName>
                                        </p:attrNameLst>
                                      </p:cBhvr>
                                      <p:tavLst>
                                        <p:tav tm="0">
                                          <p:val>
                                            <p:strVal val="#ppt_x"/>
                                          </p:val>
                                        </p:tav>
                                        <p:tav tm="100000">
                                          <p:val>
                                            <p:strVal val="#ppt_x"/>
                                          </p:val>
                                        </p:tav>
                                      </p:tavLst>
                                    </p:anim>
                                    <p:anim calcmode="lin" valueType="num">
                                      <p:cBhvr>
                                        <p:cTn id="18"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1723549" cy="461665"/>
          </a:xfrm>
          <a:prstGeom prst="rect">
            <a:avLst/>
          </a:prstGeom>
        </p:spPr>
        <p:txBody>
          <a:bodyPr wrap="none">
            <a:spAutoFit/>
          </a:bodyPr>
          <a:lstStyle/>
          <a:p>
            <a:r>
              <a:rPr lang="zh-CN" altLang="en-US" sz="2400" dirty="0">
                <a:solidFill>
                  <a:srgbClr val="1F9E23"/>
                </a:solidFill>
                <a:latin typeface="Century Gothic" panose="020B0502020202020204" pitchFamily="34" charset="0"/>
                <a:cs typeface="Arial" panose="020B0604020202020204" pitchFamily="34" charset="0"/>
              </a:rPr>
              <a:t>索引的作用</a:t>
            </a:r>
            <a:endParaRPr lang="en-US" altLang="zh-CN"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5444"/>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02</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73" name="矩形 72"/>
          <p:cNvSpPr/>
          <p:nvPr/>
        </p:nvSpPr>
        <p:spPr>
          <a:xfrm>
            <a:off x="412490" y="1494692"/>
            <a:ext cx="8223510" cy="3250121"/>
          </a:xfrm>
          <a:prstGeom prst="rect">
            <a:avLst/>
          </a:prstGeom>
        </p:spPr>
        <p:txBody>
          <a:bodyPr wrap="square">
            <a:spAutoFit/>
          </a:bodyPr>
          <a:lstStyle/>
          <a:p>
            <a:pPr>
              <a:lnSpc>
                <a:spcPct val="114000"/>
              </a:lnSpc>
            </a:pPr>
            <a:r>
              <a:rPr lang="zh-CN" altLang="en-US" sz="2000" dirty="0">
                <a:solidFill>
                  <a:schemeClr val="tx1">
                    <a:lumMod val="65000"/>
                    <a:lumOff val="35000"/>
                  </a:schemeClr>
                </a:solidFill>
                <a:latin typeface="+mn-ea"/>
                <a:cs typeface="Arial" panose="020B0604020202020204" pitchFamily="34" charset="0"/>
              </a:rPr>
              <a:t>索引通俗来讲就相当于书的目录，当我们根据条件查询的时候，没有索引，便需要全表扫描，数据量少还可以，一旦数据量超过百万甚至千万，一条查询</a:t>
            </a:r>
            <a:r>
              <a:rPr lang="en-US" altLang="zh-CN" sz="2000" dirty="0" err="1">
                <a:solidFill>
                  <a:schemeClr val="tx1">
                    <a:lumMod val="65000"/>
                    <a:lumOff val="35000"/>
                  </a:schemeClr>
                </a:solidFill>
                <a:latin typeface="+mn-ea"/>
                <a:cs typeface="Arial" panose="020B0604020202020204" pitchFamily="34" charset="0"/>
              </a:rPr>
              <a:t>sql</a:t>
            </a:r>
            <a:r>
              <a:rPr lang="zh-CN" altLang="en-US" sz="2000" dirty="0">
                <a:solidFill>
                  <a:schemeClr val="tx1">
                    <a:lumMod val="65000"/>
                    <a:lumOff val="35000"/>
                  </a:schemeClr>
                </a:solidFill>
                <a:latin typeface="+mn-ea"/>
                <a:cs typeface="Arial" panose="020B0604020202020204" pitchFamily="34" charset="0"/>
              </a:rPr>
              <a:t>执行往往需要几十秒甚至更多，</a:t>
            </a:r>
            <a:r>
              <a:rPr lang="en-US" altLang="zh-CN" sz="2000" dirty="0">
                <a:solidFill>
                  <a:schemeClr val="tx1">
                    <a:lumMod val="65000"/>
                    <a:lumOff val="35000"/>
                  </a:schemeClr>
                </a:solidFill>
                <a:latin typeface="+mn-ea"/>
                <a:cs typeface="Arial" panose="020B0604020202020204" pitchFamily="34" charset="0"/>
              </a:rPr>
              <a:t>5</a:t>
            </a:r>
            <a:r>
              <a:rPr lang="zh-CN" altLang="en-US" sz="2000" dirty="0">
                <a:solidFill>
                  <a:schemeClr val="tx1">
                    <a:lumMod val="65000"/>
                    <a:lumOff val="35000"/>
                  </a:schemeClr>
                </a:solidFill>
                <a:latin typeface="+mn-ea"/>
                <a:cs typeface="Arial" panose="020B0604020202020204" pitchFamily="34" charset="0"/>
              </a:rPr>
              <a:t>秒以上就已经让人难以忍受了。</a:t>
            </a:r>
            <a:endParaRPr lang="zh-CN" altLang="en-US" sz="2000" dirty="0">
              <a:solidFill>
                <a:schemeClr val="tx1">
                  <a:lumMod val="65000"/>
                  <a:lumOff val="35000"/>
                </a:schemeClr>
              </a:solidFill>
              <a:latin typeface="+mn-ea"/>
              <a:cs typeface="Arial" panose="020B0604020202020204" pitchFamily="34" charset="0"/>
            </a:endParaRPr>
          </a:p>
          <a:p>
            <a:pPr>
              <a:lnSpc>
                <a:spcPct val="114000"/>
              </a:lnSpc>
            </a:pPr>
            <a:r>
              <a:rPr lang="zh-CN" altLang="en-US" sz="2000" dirty="0">
                <a:solidFill>
                  <a:schemeClr val="tx1">
                    <a:lumMod val="65000"/>
                    <a:lumOff val="35000"/>
                  </a:schemeClr>
                </a:solidFill>
                <a:latin typeface="+mn-ea"/>
                <a:cs typeface="Arial" panose="020B0604020202020204" pitchFamily="34" charset="0"/>
              </a:rPr>
              <a:t>提升查询速度的方向一是提升硬件</a:t>
            </a:r>
            <a:r>
              <a:rPr lang="en-US" altLang="zh-CN" sz="2000" dirty="0">
                <a:solidFill>
                  <a:schemeClr val="tx1">
                    <a:lumMod val="65000"/>
                    <a:lumOff val="35000"/>
                  </a:schemeClr>
                </a:solidFill>
                <a:latin typeface="+mn-ea"/>
                <a:cs typeface="Arial" panose="020B0604020202020204" pitchFamily="34" charset="0"/>
              </a:rPr>
              <a:t>(</a:t>
            </a:r>
            <a:r>
              <a:rPr lang="zh-CN" altLang="en-US" sz="2000" dirty="0">
                <a:solidFill>
                  <a:schemeClr val="tx1">
                    <a:lumMod val="65000"/>
                    <a:lumOff val="35000"/>
                  </a:schemeClr>
                </a:solidFill>
                <a:latin typeface="+mn-ea"/>
                <a:cs typeface="Arial" panose="020B0604020202020204" pitchFamily="34" charset="0"/>
              </a:rPr>
              <a:t>内存、</a:t>
            </a:r>
            <a:r>
              <a:rPr lang="en-US" altLang="zh-CN" sz="2000" dirty="0" err="1">
                <a:solidFill>
                  <a:schemeClr val="tx1">
                    <a:lumMod val="65000"/>
                    <a:lumOff val="35000"/>
                  </a:schemeClr>
                </a:solidFill>
                <a:latin typeface="+mn-ea"/>
                <a:cs typeface="Arial" panose="020B0604020202020204" pitchFamily="34" charset="0"/>
              </a:rPr>
              <a:t>cpu</a:t>
            </a:r>
            <a:r>
              <a:rPr lang="zh-CN" altLang="en-US" sz="2000" dirty="0">
                <a:solidFill>
                  <a:schemeClr val="tx1">
                    <a:lumMod val="65000"/>
                    <a:lumOff val="35000"/>
                  </a:schemeClr>
                </a:solidFill>
                <a:latin typeface="+mn-ea"/>
                <a:cs typeface="Arial" panose="020B0604020202020204" pitchFamily="34" charset="0"/>
              </a:rPr>
              <a:t>、硬盘</a:t>
            </a:r>
            <a:r>
              <a:rPr lang="en-US" altLang="zh-CN" sz="2000" dirty="0">
                <a:solidFill>
                  <a:schemeClr val="tx1">
                    <a:lumMod val="65000"/>
                    <a:lumOff val="35000"/>
                  </a:schemeClr>
                </a:solidFill>
                <a:latin typeface="+mn-ea"/>
                <a:cs typeface="Arial" panose="020B0604020202020204" pitchFamily="34" charset="0"/>
              </a:rPr>
              <a:t>)</a:t>
            </a:r>
            <a:r>
              <a:rPr lang="zh-CN" altLang="en-US" sz="2000" dirty="0">
                <a:solidFill>
                  <a:schemeClr val="tx1">
                    <a:lumMod val="65000"/>
                    <a:lumOff val="35000"/>
                  </a:schemeClr>
                </a:solidFill>
                <a:latin typeface="+mn-ea"/>
                <a:cs typeface="Arial" panose="020B0604020202020204" pitchFamily="34" charset="0"/>
              </a:rPr>
              <a:t>，二是在软件上优化（加索引、优化</a:t>
            </a:r>
            <a:r>
              <a:rPr lang="en-US" altLang="zh-CN" sz="2000" dirty="0" err="1">
                <a:solidFill>
                  <a:schemeClr val="tx1">
                    <a:lumMod val="65000"/>
                    <a:lumOff val="35000"/>
                  </a:schemeClr>
                </a:solidFill>
                <a:latin typeface="+mn-ea"/>
                <a:cs typeface="Arial" panose="020B0604020202020204" pitchFamily="34" charset="0"/>
              </a:rPr>
              <a:t>sql</a:t>
            </a:r>
            <a:r>
              <a:rPr lang="zh-CN" altLang="en-US" sz="2000" dirty="0">
                <a:solidFill>
                  <a:schemeClr val="tx1">
                    <a:lumMod val="65000"/>
                    <a:lumOff val="35000"/>
                  </a:schemeClr>
                </a:solidFill>
                <a:latin typeface="+mn-ea"/>
                <a:cs typeface="Arial" panose="020B0604020202020204" pitchFamily="34" charset="0"/>
              </a:rPr>
              <a:t>；）。</a:t>
            </a:r>
            <a:endParaRPr lang="zh-CN" altLang="en-US" sz="2000" dirty="0">
              <a:solidFill>
                <a:schemeClr val="tx1">
                  <a:lumMod val="65000"/>
                  <a:lumOff val="35000"/>
                </a:schemeClr>
              </a:solidFill>
              <a:latin typeface="+mn-ea"/>
              <a:cs typeface="Arial" panose="020B0604020202020204" pitchFamily="34" charset="0"/>
            </a:endParaRPr>
          </a:p>
          <a:p>
            <a:pPr>
              <a:lnSpc>
                <a:spcPct val="114000"/>
              </a:lnSpc>
            </a:pPr>
            <a:r>
              <a:rPr lang="zh-CN" altLang="en-US" sz="2000" dirty="0">
                <a:solidFill>
                  <a:schemeClr val="tx1">
                    <a:lumMod val="65000"/>
                    <a:lumOff val="35000"/>
                  </a:schemeClr>
                </a:solidFill>
                <a:latin typeface="+mn-ea"/>
                <a:cs typeface="Arial" panose="020B0604020202020204" pitchFamily="34" charset="0"/>
              </a:rPr>
              <a:t>能在软件上解决的，就不在硬件上解决，毕竟硬件提升代码昂贵，性价比太低。代价小且行之有效的解决方法就是合理的加索引。</a:t>
            </a:r>
            <a:endParaRPr lang="zh-CN" altLang="en-US" sz="2000" dirty="0">
              <a:solidFill>
                <a:schemeClr val="tx1">
                  <a:lumMod val="65000"/>
                  <a:lumOff val="35000"/>
                </a:schemeClr>
              </a:solidFill>
              <a:latin typeface="+mn-ea"/>
              <a:cs typeface="Arial" panose="020B0604020202020204" pitchFamily="34" charset="0"/>
            </a:endParaRPr>
          </a:p>
          <a:p>
            <a:pPr>
              <a:lnSpc>
                <a:spcPct val="114000"/>
              </a:lnSpc>
            </a:pPr>
            <a:r>
              <a:rPr lang="zh-CN" altLang="en-US" sz="2000" dirty="0">
                <a:solidFill>
                  <a:schemeClr val="tx1">
                    <a:lumMod val="65000"/>
                    <a:lumOff val="35000"/>
                  </a:schemeClr>
                </a:solidFill>
                <a:latin typeface="+mn-ea"/>
                <a:cs typeface="Arial" panose="020B0604020202020204" pitchFamily="34" charset="0"/>
              </a:rPr>
              <a:t>索引使用得当，能使查询速度提升上万倍，效果惊人。</a:t>
            </a:r>
            <a:endParaRPr lang="en-US" altLang="zh-CN" sz="1600" dirty="0">
              <a:solidFill>
                <a:schemeClr val="tx1">
                  <a:lumMod val="65000"/>
                  <a:lumOff val="35000"/>
                </a:schemeClr>
              </a:solidFill>
              <a:latin typeface="+mn-ea"/>
              <a:cs typeface="Arial" panose="020B0604020202020204" pitchFamily="34" charset="0"/>
            </a:endParaRPr>
          </a:p>
        </p:txBody>
      </p:sp>
      <p:grpSp>
        <p:nvGrpSpPr>
          <p:cNvPr id="15" name="组合 14"/>
          <p:cNvGrpSpPr/>
          <p:nvPr/>
        </p:nvGrpSpPr>
        <p:grpSpPr>
          <a:xfrm>
            <a:off x="7812360" y="680188"/>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100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p:tgtEl>
                                          <p:spTgt spid="73"/>
                                        </p:tgtEl>
                                        <p:attrNameLst>
                                          <p:attrName>ppt_y</p:attrName>
                                        </p:attrNameLst>
                                      </p:cBhvr>
                                      <p:tavLst>
                                        <p:tav tm="0">
                                          <p:val>
                                            <p:strVal val="#ppt_y-#ppt_h*1.125000"/>
                                          </p:val>
                                        </p:tav>
                                        <p:tav tm="100000">
                                          <p:val>
                                            <p:strVal val="#ppt_y"/>
                                          </p:val>
                                        </p:tav>
                                      </p:tavLst>
                                    </p:anim>
                                    <p:animEffect transition="in" filter="wipe(down)">
                                      <p:cBhvr>
                                        <p:cTn id="8" dur="500"/>
                                        <p:tgtEl>
                                          <p:spTgt spid="73"/>
                                        </p:tgtEl>
                                      </p:cBhvr>
                                    </p:animEffect>
                                  </p:childTnLst>
                                </p:cTn>
                              </p:par>
                              <p:par>
                                <p:cTn id="9" presetID="42" presetClass="entr" presetSubtype="0" fill="hold" nodeType="withEffect">
                                  <p:stCondLst>
                                    <p:cond delay="2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anim calcmode="lin" valueType="num">
                                      <p:cBhvr>
                                        <p:cTn id="12" dur="500" fill="hold"/>
                                        <p:tgtEl>
                                          <p:spTgt spid="15"/>
                                        </p:tgtEl>
                                        <p:attrNameLst>
                                          <p:attrName>ppt_x</p:attrName>
                                        </p:attrNameLst>
                                      </p:cBhvr>
                                      <p:tavLst>
                                        <p:tav tm="0">
                                          <p:val>
                                            <p:strVal val="#ppt_x"/>
                                          </p:val>
                                        </p:tav>
                                        <p:tav tm="100000">
                                          <p:val>
                                            <p:strVal val="#ppt_x"/>
                                          </p:val>
                                        </p:tav>
                                      </p:tavLst>
                                    </p:anim>
                                    <p:anim calcmode="lin" valueType="num">
                                      <p:cBhvr>
                                        <p:cTn id="13"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2427268" cy="461665"/>
          </a:xfrm>
          <a:prstGeom prst="rect">
            <a:avLst/>
          </a:prstGeom>
        </p:spPr>
        <p:txBody>
          <a:bodyPr wrap="none">
            <a:spAutoFit/>
          </a:bodyPr>
          <a:lstStyle/>
          <a:p>
            <a:r>
              <a:rPr lang="en-US" altLang="zh-CN" sz="2400" dirty="0">
                <a:solidFill>
                  <a:srgbClr val="1F9E23"/>
                </a:solidFill>
                <a:latin typeface="Century Gothic" panose="020B0502020202020204" pitchFamily="34" charset="0"/>
                <a:cs typeface="Arial" panose="020B0604020202020204" pitchFamily="34" charset="0"/>
              </a:rPr>
              <a:t>MySQL</a:t>
            </a:r>
            <a:r>
              <a:rPr lang="zh-CN" altLang="en-US" sz="2400" dirty="0">
                <a:solidFill>
                  <a:srgbClr val="1F9E23"/>
                </a:solidFill>
                <a:latin typeface="Century Gothic" panose="020B0502020202020204" pitchFamily="34" charset="0"/>
                <a:cs typeface="Arial" panose="020B0604020202020204" pitchFamily="34" charset="0"/>
              </a:rPr>
              <a:t>索引类型</a:t>
            </a:r>
            <a:endParaRPr lang="en-US" altLang="zh-CN"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03</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73" name="矩形 72"/>
          <p:cNvSpPr/>
          <p:nvPr/>
        </p:nvSpPr>
        <p:spPr>
          <a:xfrm>
            <a:off x="412490" y="1494692"/>
            <a:ext cx="8223510" cy="2854820"/>
          </a:xfrm>
          <a:prstGeom prst="rect">
            <a:avLst/>
          </a:prstGeom>
        </p:spPr>
        <p:txBody>
          <a:bodyPr wrap="square">
            <a:spAutoFit/>
          </a:bodyPr>
          <a:lstStyle/>
          <a:p>
            <a:pPr>
              <a:lnSpc>
                <a:spcPct val="114000"/>
              </a:lnSpc>
            </a:pPr>
            <a:r>
              <a:rPr lang="en-US" altLang="zh-CN" sz="2000" dirty="0" err="1">
                <a:solidFill>
                  <a:schemeClr val="tx1">
                    <a:lumMod val="65000"/>
                    <a:lumOff val="35000"/>
                  </a:schemeClr>
                </a:solidFill>
                <a:latin typeface="+mn-ea"/>
                <a:cs typeface="Arial" panose="020B0604020202020204" pitchFamily="34" charset="0"/>
              </a:rPr>
              <a:t>mysql</a:t>
            </a:r>
            <a:r>
              <a:rPr lang="zh-CN" altLang="en-US" sz="2000" dirty="0">
                <a:solidFill>
                  <a:schemeClr val="tx1">
                    <a:lumMod val="65000"/>
                    <a:lumOff val="35000"/>
                  </a:schemeClr>
                </a:solidFill>
                <a:latin typeface="+mn-ea"/>
                <a:cs typeface="Arial" panose="020B0604020202020204" pitchFamily="34" charset="0"/>
              </a:rPr>
              <a:t>的索引有</a:t>
            </a:r>
            <a:r>
              <a:rPr lang="en-US" altLang="zh-CN" sz="2000" dirty="0">
                <a:solidFill>
                  <a:schemeClr val="tx1">
                    <a:lumMod val="65000"/>
                    <a:lumOff val="35000"/>
                  </a:schemeClr>
                </a:solidFill>
                <a:latin typeface="+mn-ea"/>
                <a:cs typeface="Arial" panose="020B0604020202020204" pitchFamily="34" charset="0"/>
              </a:rPr>
              <a:t>5</a:t>
            </a:r>
            <a:r>
              <a:rPr lang="zh-CN" altLang="en-US" sz="2000" dirty="0">
                <a:solidFill>
                  <a:schemeClr val="tx1">
                    <a:lumMod val="65000"/>
                    <a:lumOff val="35000"/>
                  </a:schemeClr>
                </a:solidFill>
                <a:latin typeface="+mn-ea"/>
                <a:cs typeface="Arial" panose="020B0604020202020204" pitchFamily="34" charset="0"/>
              </a:rPr>
              <a:t>种：主键索引、普通索引、唯一索引、全文索引、聚合索引（多列索引）。</a:t>
            </a:r>
            <a:endParaRPr lang="zh-CN" altLang="en-US" sz="2000" dirty="0">
              <a:solidFill>
                <a:schemeClr val="tx1">
                  <a:lumMod val="65000"/>
                  <a:lumOff val="35000"/>
                </a:schemeClr>
              </a:solidFill>
              <a:latin typeface="+mn-ea"/>
              <a:cs typeface="Arial" panose="020B0604020202020204" pitchFamily="34" charset="0"/>
            </a:endParaRPr>
          </a:p>
          <a:p>
            <a:pPr>
              <a:lnSpc>
                <a:spcPct val="114000"/>
              </a:lnSpc>
            </a:pPr>
            <a:r>
              <a:rPr lang="zh-CN" altLang="en-US" sz="2000" dirty="0">
                <a:solidFill>
                  <a:schemeClr val="tx1">
                    <a:lumMod val="65000"/>
                    <a:lumOff val="35000"/>
                  </a:schemeClr>
                </a:solidFill>
                <a:latin typeface="+mn-ea"/>
                <a:cs typeface="Arial" panose="020B0604020202020204" pitchFamily="34" charset="0"/>
              </a:rPr>
              <a:t>唯一索引和全文索引用的很少，我们主要关注主键索引、普通索引和聚合索引。</a:t>
            </a:r>
            <a:endParaRPr lang="zh-CN" altLang="en-US" sz="2000" dirty="0">
              <a:solidFill>
                <a:schemeClr val="tx1">
                  <a:lumMod val="65000"/>
                  <a:lumOff val="35000"/>
                </a:schemeClr>
              </a:solidFill>
              <a:latin typeface="+mn-ea"/>
              <a:cs typeface="Arial" panose="020B0604020202020204" pitchFamily="34" charset="0"/>
            </a:endParaRPr>
          </a:p>
          <a:p>
            <a:pPr>
              <a:lnSpc>
                <a:spcPct val="114000"/>
              </a:lnSpc>
            </a:pPr>
            <a:r>
              <a:rPr lang="en-US" altLang="zh-CN" sz="2000" dirty="0">
                <a:solidFill>
                  <a:schemeClr val="tx1">
                    <a:lumMod val="65000"/>
                    <a:lumOff val="35000"/>
                  </a:schemeClr>
                </a:solidFill>
                <a:latin typeface="+mn-ea"/>
                <a:cs typeface="Arial" panose="020B0604020202020204" pitchFamily="34" charset="0"/>
              </a:rPr>
              <a:t>1</a:t>
            </a:r>
            <a:r>
              <a:rPr lang="zh-CN" altLang="en-US" sz="2000" dirty="0">
                <a:solidFill>
                  <a:schemeClr val="tx1">
                    <a:lumMod val="65000"/>
                    <a:lumOff val="35000"/>
                  </a:schemeClr>
                </a:solidFill>
                <a:latin typeface="+mn-ea"/>
                <a:cs typeface="Arial" panose="020B0604020202020204" pitchFamily="34" charset="0"/>
              </a:rPr>
              <a:t>）主键索引：主键索引是加在主键上的索引，设置主键（</a:t>
            </a:r>
            <a:r>
              <a:rPr lang="en-US" altLang="zh-CN" sz="2000" dirty="0">
                <a:solidFill>
                  <a:schemeClr val="tx1">
                    <a:lumMod val="65000"/>
                    <a:lumOff val="35000"/>
                  </a:schemeClr>
                </a:solidFill>
                <a:latin typeface="+mn-ea"/>
                <a:cs typeface="Arial" panose="020B0604020202020204" pitchFamily="34" charset="0"/>
              </a:rPr>
              <a:t>primary key</a:t>
            </a:r>
            <a:r>
              <a:rPr lang="zh-CN" altLang="en-US" sz="2000" dirty="0">
                <a:solidFill>
                  <a:schemeClr val="tx1">
                    <a:lumMod val="65000"/>
                    <a:lumOff val="35000"/>
                  </a:schemeClr>
                </a:solidFill>
                <a:latin typeface="+mn-ea"/>
                <a:cs typeface="Arial" panose="020B0604020202020204" pitchFamily="34" charset="0"/>
              </a:rPr>
              <a:t>）的时候，</a:t>
            </a:r>
            <a:r>
              <a:rPr lang="en-US" altLang="zh-CN" sz="2000" dirty="0" err="1">
                <a:solidFill>
                  <a:schemeClr val="tx1">
                    <a:lumMod val="65000"/>
                    <a:lumOff val="35000"/>
                  </a:schemeClr>
                </a:solidFill>
                <a:latin typeface="+mn-ea"/>
                <a:cs typeface="Arial" panose="020B0604020202020204" pitchFamily="34" charset="0"/>
              </a:rPr>
              <a:t>mysql</a:t>
            </a:r>
            <a:r>
              <a:rPr lang="zh-CN" altLang="en-US" sz="2000" dirty="0">
                <a:solidFill>
                  <a:schemeClr val="tx1">
                    <a:lumMod val="65000"/>
                    <a:lumOff val="35000"/>
                  </a:schemeClr>
                </a:solidFill>
                <a:latin typeface="+mn-ea"/>
                <a:cs typeface="Arial" panose="020B0604020202020204" pitchFamily="34" charset="0"/>
              </a:rPr>
              <a:t>会自动创建主键索引；</a:t>
            </a:r>
            <a:endParaRPr lang="zh-CN" altLang="en-US" sz="2000" dirty="0">
              <a:solidFill>
                <a:schemeClr val="tx1">
                  <a:lumMod val="65000"/>
                  <a:lumOff val="35000"/>
                </a:schemeClr>
              </a:solidFill>
              <a:latin typeface="+mn-ea"/>
              <a:cs typeface="Arial" panose="020B0604020202020204" pitchFamily="34" charset="0"/>
            </a:endParaRPr>
          </a:p>
          <a:p>
            <a:pPr>
              <a:lnSpc>
                <a:spcPct val="114000"/>
              </a:lnSpc>
            </a:pPr>
            <a:r>
              <a:rPr lang="en-US" altLang="zh-CN" sz="2000" dirty="0">
                <a:solidFill>
                  <a:schemeClr val="tx1">
                    <a:lumMod val="65000"/>
                    <a:lumOff val="35000"/>
                  </a:schemeClr>
                </a:solidFill>
                <a:latin typeface="+mn-ea"/>
                <a:cs typeface="Arial" panose="020B0604020202020204" pitchFamily="34" charset="0"/>
              </a:rPr>
              <a:t>2</a:t>
            </a:r>
            <a:r>
              <a:rPr lang="zh-CN" altLang="en-US" sz="2000" dirty="0">
                <a:solidFill>
                  <a:schemeClr val="tx1">
                    <a:lumMod val="65000"/>
                    <a:lumOff val="35000"/>
                  </a:schemeClr>
                </a:solidFill>
                <a:latin typeface="+mn-ea"/>
                <a:cs typeface="Arial" panose="020B0604020202020204" pitchFamily="34" charset="0"/>
              </a:rPr>
              <a:t>）普通索引：创建在非主键列上的索引；</a:t>
            </a:r>
            <a:endParaRPr lang="zh-CN" altLang="en-US" sz="2000" dirty="0">
              <a:solidFill>
                <a:schemeClr val="tx1">
                  <a:lumMod val="65000"/>
                  <a:lumOff val="35000"/>
                </a:schemeClr>
              </a:solidFill>
              <a:latin typeface="+mn-ea"/>
              <a:cs typeface="Arial" panose="020B0604020202020204" pitchFamily="34" charset="0"/>
            </a:endParaRPr>
          </a:p>
          <a:p>
            <a:pPr>
              <a:lnSpc>
                <a:spcPct val="114000"/>
              </a:lnSpc>
            </a:pPr>
            <a:r>
              <a:rPr lang="en-US" altLang="zh-CN" sz="2000" dirty="0">
                <a:solidFill>
                  <a:schemeClr val="tx1">
                    <a:lumMod val="65000"/>
                    <a:lumOff val="35000"/>
                  </a:schemeClr>
                </a:solidFill>
                <a:latin typeface="+mn-ea"/>
                <a:cs typeface="Arial" panose="020B0604020202020204" pitchFamily="34" charset="0"/>
              </a:rPr>
              <a:t>3</a:t>
            </a:r>
            <a:r>
              <a:rPr lang="zh-CN" altLang="en-US" sz="2000" dirty="0">
                <a:solidFill>
                  <a:schemeClr val="tx1">
                    <a:lumMod val="65000"/>
                    <a:lumOff val="35000"/>
                  </a:schemeClr>
                </a:solidFill>
                <a:latin typeface="+mn-ea"/>
                <a:cs typeface="Arial" panose="020B0604020202020204" pitchFamily="34" charset="0"/>
              </a:rPr>
              <a:t>）聚合索引：创建在多列上的索引。</a:t>
            </a:r>
            <a:endParaRPr lang="en-US" altLang="zh-CN" sz="1600" dirty="0">
              <a:solidFill>
                <a:schemeClr val="tx1">
                  <a:lumMod val="65000"/>
                  <a:lumOff val="35000"/>
                </a:schemeClr>
              </a:solidFill>
              <a:latin typeface="+mn-ea"/>
              <a:cs typeface="Arial" panose="020B0604020202020204" pitchFamily="34" charset="0"/>
            </a:endParaRPr>
          </a:p>
        </p:txBody>
      </p:sp>
      <p:grpSp>
        <p:nvGrpSpPr>
          <p:cNvPr id="15" name="组合 14"/>
          <p:cNvGrpSpPr/>
          <p:nvPr/>
        </p:nvGrpSpPr>
        <p:grpSpPr>
          <a:xfrm>
            <a:off x="7812360" y="680188"/>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100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p:tgtEl>
                                          <p:spTgt spid="73"/>
                                        </p:tgtEl>
                                        <p:attrNameLst>
                                          <p:attrName>ppt_y</p:attrName>
                                        </p:attrNameLst>
                                      </p:cBhvr>
                                      <p:tavLst>
                                        <p:tav tm="0">
                                          <p:val>
                                            <p:strVal val="#ppt_y-#ppt_h*1.125000"/>
                                          </p:val>
                                        </p:tav>
                                        <p:tav tm="100000">
                                          <p:val>
                                            <p:strVal val="#ppt_y"/>
                                          </p:val>
                                        </p:tav>
                                      </p:tavLst>
                                    </p:anim>
                                    <p:animEffect transition="in" filter="wipe(down)">
                                      <p:cBhvr>
                                        <p:cTn id="8" dur="500"/>
                                        <p:tgtEl>
                                          <p:spTgt spid="73"/>
                                        </p:tgtEl>
                                      </p:cBhvr>
                                    </p:animEffect>
                                  </p:childTnLst>
                                </p:cTn>
                              </p:par>
                              <p:par>
                                <p:cTn id="9" presetID="42" presetClass="entr" presetSubtype="0" fill="hold" nodeType="withEffect">
                                  <p:stCondLst>
                                    <p:cond delay="2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anim calcmode="lin" valueType="num">
                                      <p:cBhvr>
                                        <p:cTn id="12" dur="500" fill="hold"/>
                                        <p:tgtEl>
                                          <p:spTgt spid="15"/>
                                        </p:tgtEl>
                                        <p:attrNameLst>
                                          <p:attrName>ppt_x</p:attrName>
                                        </p:attrNameLst>
                                      </p:cBhvr>
                                      <p:tavLst>
                                        <p:tav tm="0">
                                          <p:val>
                                            <p:strVal val="#ppt_x"/>
                                          </p:val>
                                        </p:tav>
                                        <p:tav tm="100000">
                                          <p:val>
                                            <p:strVal val="#ppt_x"/>
                                          </p:val>
                                        </p:tav>
                                      </p:tavLst>
                                    </p:anim>
                                    <p:anim calcmode="lin" valueType="num">
                                      <p:cBhvr>
                                        <p:cTn id="13"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2735044" cy="461665"/>
          </a:xfrm>
          <a:prstGeom prst="rect">
            <a:avLst/>
          </a:prstGeom>
        </p:spPr>
        <p:txBody>
          <a:bodyPr wrap="none">
            <a:spAutoFit/>
          </a:bodyPr>
          <a:lstStyle/>
          <a:p>
            <a:r>
              <a:rPr lang="en-US" altLang="zh-CN" sz="2400" dirty="0">
                <a:solidFill>
                  <a:srgbClr val="1F9E23"/>
                </a:solidFill>
                <a:latin typeface="Century Gothic" panose="020B0502020202020204" pitchFamily="34" charset="0"/>
                <a:cs typeface="Arial" panose="020B0604020202020204" pitchFamily="34" charset="0"/>
              </a:rPr>
              <a:t>MySQL</a:t>
            </a:r>
            <a:r>
              <a:rPr lang="zh-CN" altLang="en-US" sz="2400" dirty="0">
                <a:solidFill>
                  <a:srgbClr val="1F9E23"/>
                </a:solidFill>
                <a:latin typeface="Century Gothic" panose="020B0502020202020204" pitchFamily="34" charset="0"/>
                <a:cs typeface="Arial" panose="020B0604020202020204" pitchFamily="34" charset="0"/>
              </a:rPr>
              <a:t>索引的语法</a:t>
            </a:r>
            <a:endParaRPr lang="en-US" altLang="zh-CN"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04</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73" name="矩形 72"/>
          <p:cNvSpPr/>
          <p:nvPr/>
        </p:nvSpPr>
        <p:spPr>
          <a:xfrm>
            <a:off x="412490" y="1494692"/>
            <a:ext cx="8223510" cy="1846659"/>
          </a:xfrm>
          <a:prstGeom prst="rect">
            <a:avLst/>
          </a:prstGeom>
        </p:spPr>
        <p:txBody>
          <a:bodyPr wrap="square">
            <a:spAutoFit/>
          </a:bodyPr>
          <a:lstStyle/>
          <a:p>
            <a:pPr marL="342900" indent="-342900">
              <a:lnSpc>
                <a:spcPct val="114000"/>
              </a:lnSpc>
              <a:buFont typeface="Arial" panose="020B0604020202020204" pitchFamily="34" charset="0"/>
              <a:buChar char="•"/>
            </a:pPr>
            <a:r>
              <a:rPr lang="zh-CN" altLang="en-US" sz="2000" dirty="0">
                <a:solidFill>
                  <a:schemeClr val="tx1">
                    <a:lumMod val="65000"/>
                    <a:lumOff val="35000"/>
                  </a:schemeClr>
                </a:solidFill>
                <a:latin typeface="+mn-ea"/>
                <a:cs typeface="Arial" panose="020B0604020202020204" pitchFamily="34" charset="0"/>
              </a:rPr>
              <a:t>查看某张表的索引：</a:t>
            </a:r>
            <a:r>
              <a:rPr lang="en-US" altLang="zh-CN" sz="2000" dirty="0">
                <a:solidFill>
                  <a:schemeClr val="tx1">
                    <a:lumMod val="65000"/>
                    <a:lumOff val="35000"/>
                  </a:schemeClr>
                </a:solidFill>
                <a:latin typeface="+mn-ea"/>
                <a:cs typeface="Arial" panose="020B0604020202020204" pitchFamily="34" charset="0"/>
              </a:rPr>
              <a:t>show index from </a:t>
            </a:r>
            <a:r>
              <a:rPr lang="zh-CN" altLang="en-US" sz="2000" dirty="0">
                <a:solidFill>
                  <a:schemeClr val="tx1">
                    <a:lumMod val="65000"/>
                    <a:lumOff val="35000"/>
                  </a:schemeClr>
                </a:solidFill>
                <a:latin typeface="+mn-ea"/>
                <a:cs typeface="Arial" panose="020B0604020202020204" pitchFamily="34" charset="0"/>
              </a:rPr>
              <a:t>表名；</a:t>
            </a:r>
            <a:endParaRPr lang="zh-CN" altLang="en-US" sz="2000" dirty="0">
              <a:solidFill>
                <a:schemeClr val="tx1">
                  <a:lumMod val="65000"/>
                  <a:lumOff val="35000"/>
                </a:schemeClr>
              </a:solidFill>
              <a:latin typeface="+mn-ea"/>
              <a:cs typeface="Arial" panose="020B0604020202020204" pitchFamily="34" charset="0"/>
            </a:endParaRPr>
          </a:p>
          <a:p>
            <a:pPr marL="342900" indent="-342900">
              <a:lnSpc>
                <a:spcPct val="114000"/>
              </a:lnSpc>
              <a:buFont typeface="Arial" panose="020B0604020202020204" pitchFamily="34" charset="0"/>
              <a:buChar char="•"/>
            </a:pPr>
            <a:r>
              <a:rPr lang="zh-CN" altLang="en-US" sz="2000" dirty="0">
                <a:solidFill>
                  <a:schemeClr val="tx1">
                    <a:lumMod val="65000"/>
                    <a:lumOff val="35000"/>
                  </a:schemeClr>
                </a:solidFill>
                <a:latin typeface="+mn-ea"/>
                <a:cs typeface="Arial" panose="020B0604020202020204" pitchFamily="34" charset="0"/>
              </a:rPr>
              <a:t>创建普通索引：</a:t>
            </a:r>
            <a:r>
              <a:rPr lang="en-US" altLang="zh-CN" sz="2000" dirty="0">
                <a:solidFill>
                  <a:schemeClr val="tx1">
                    <a:lumMod val="65000"/>
                    <a:lumOff val="35000"/>
                  </a:schemeClr>
                </a:solidFill>
                <a:latin typeface="+mn-ea"/>
                <a:cs typeface="Arial" panose="020B0604020202020204" pitchFamily="34" charset="0"/>
              </a:rPr>
              <a:t>alter table </a:t>
            </a:r>
            <a:r>
              <a:rPr lang="zh-CN" altLang="en-US" sz="2000" dirty="0">
                <a:solidFill>
                  <a:schemeClr val="tx1">
                    <a:lumMod val="65000"/>
                    <a:lumOff val="35000"/>
                  </a:schemeClr>
                </a:solidFill>
                <a:latin typeface="+mn-ea"/>
                <a:cs typeface="Arial" panose="020B0604020202020204" pitchFamily="34" charset="0"/>
              </a:rPr>
              <a:t>表名 </a:t>
            </a:r>
            <a:r>
              <a:rPr lang="en-US" altLang="zh-CN" sz="2000" dirty="0">
                <a:solidFill>
                  <a:schemeClr val="tx1">
                    <a:lumMod val="65000"/>
                    <a:lumOff val="35000"/>
                  </a:schemeClr>
                </a:solidFill>
                <a:latin typeface="+mn-ea"/>
                <a:cs typeface="Arial" panose="020B0604020202020204" pitchFamily="34" charset="0"/>
              </a:rPr>
              <a:t>add index  </a:t>
            </a:r>
            <a:r>
              <a:rPr lang="zh-CN" altLang="en-US" sz="2000" dirty="0">
                <a:solidFill>
                  <a:schemeClr val="tx1">
                    <a:lumMod val="65000"/>
                    <a:lumOff val="35000"/>
                  </a:schemeClr>
                </a:solidFill>
                <a:latin typeface="+mn-ea"/>
                <a:cs typeface="Arial" panose="020B0604020202020204" pitchFamily="34" charset="0"/>
              </a:rPr>
              <a:t>索引名 </a:t>
            </a:r>
            <a:r>
              <a:rPr lang="en-US" altLang="zh-CN" sz="2000" dirty="0">
                <a:solidFill>
                  <a:schemeClr val="tx1">
                    <a:lumMod val="65000"/>
                    <a:lumOff val="35000"/>
                  </a:schemeClr>
                </a:solidFill>
                <a:latin typeface="+mn-ea"/>
                <a:cs typeface="Arial" panose="020B0604020202020204" pitchFamily="34" charset="0"/>
              </a:rPr>
              <a:t>(</a:t>
            </a:r>
            <a:r>
              <a:rPr lang="zh-CN" altLang="en-US" sz="2000" dirty="0">
                <a:solidFill>
                  <a:schemeClr val="tx1">
                    <a:lumMod val="65000"/>
                    <a:lumOff val="35000"/>
                  </a:schemeClr>
                </a:solidFill>
                <a:latin typeface="+mn-ea"/>
                <a:cs typeface="Arial" panose="020B0604020202020204" pitchFamily="34" charset="0"/>
              </a:rPr>
              <a:t>加索引的列</a:t>
            </a:r>
            <a:r>
              <a:rPr lang="en-US" altLang="zh-CN" sz="2000" dirty="0">
                <a:solidFill>
                  <a:schemeClr val="tx1">
                    <a:lumMod val="65000"/>
                    <a:lumOff val="35000"/>
                  </a:schemeClr>
                </a:solidFill>
                <a:latin typeface="+mn-ea"/>
                <a:cs typeface="Arial" panose="020B0604020202020204" pitchFamily="34" charset="0"/>
              </a:rPr>
              <a:t>) </a:t>
            </a:r>
            <a:endParaRPr lang="en-US" altLang="zh-CN" sz="2000" dirty="0">
              <a:solidFill>
                <a:schemeClr val="tx1">
                  <a:lumMod val="65000"/>
                  <a:lumOff val="35000"/>
                </a:schemeClr>
              </a:solidFill>
              <a:latin typeface="+mn-ea"/>
              <a:cs typeface="Arial" panose="020B0604020202020204" pitchFamily="34" charset="0"/>
            </a:endParaRPr>
          </a:p>
          <a:p>
            <a:pPr marL="342900" indent="-342900">
              <a:lnSpc>
                <a:spcPct val="114000"/>
              </a:lnSpc>
              <a:buFont typeface="Arial" panose="020B0604020202020204" pitchFamily="34" charset="0"/>
              <a:buChar char="•"/>
            </a:pPr>
            <a:r>
              <a:rPr lang="zh-CN" altLang="en-US" sz="2000" dirty="0">
                <a:solidFill>
                  <a:schemeClr val="tx1">
                    <a:lumMod val="65000"/>
                    <a:lumOff val="35000"/>
                  </a:schemeClr>
                </a:solidFill>
                <a:latin typeface="+mn-ea"/>
                <a:cs typeface="Arial" panose="020B0604020202020204" pitchFamily="34" charset="0"/>
              </a:rPr>
              <a:t>创建聚合索引：</a:t>
            </a:r>
            <a:r>
              <a:rPr lang="en-US" altLang="zh-CN" sz="2000" dirty="0">
                <a:solidFill>
                  <a:schemeClr val="tx1">
                    <a:lumMod val="65000"/>
                    <a:lumOff val="35000"/>
                  </a:schemeClr>
                </a:solidFill>
                <a:latin typeface="+mn-ea"/>
                <a:cs typeface="Arial" panose="020B0604020202020204" pitchFamily="34" charset="0"/>
              </a:rPr>
              <a:t>alter table </a:t>
            </a:r>
            <a:r>
              <a:rPr lang="zh-CN" altLang="en-US" sz="2000" dirty="0">
                <a:solidFill>
                  <a:schemeClr val="tx1">
                    <a:lumMod val="65000"/>
                    <a:lumOff val="35000"/>
                  </a:schemeClr>
                </a:solidFill>
                <a:latin typeface="+mn-ea"/>
                <a:cs typeface="Arial" panose="020B0604020202020204" pitchFamily="34" charset="0"/>
              </a:rPr>
              <a:t>表名 </a:t>
            </a:r>
            <a:r>
              <a:rPr lang="en-US" altLang="zh-CN" sz="2000" dirty="0">
                <a:solidFill>
                  <a:schemeClr val="tx1">
                    <a:lumMod val="65000"/>
                    <a:lumOff val="35000"/>
                  </a:schemeClr>
                </a:solidFill>
                <a:latin typeface="+mn-ea"/>
                <a:cs typeface="Arial" panose="020B0604020202020204" pitchFamily="34" charset="0"/>
              </a:rPr>
              <a:t>add index  </a:t>
            </a:r>
            <a:r>
              <a:rPr lang="zh-CN" altLang="en-US" sz="2000" dirty="0">
                <a:solidFill>
                  <a:schemeClr val="tx1">
                    <a:lumMod val="65000"/>
                    <a:lumOff val="35000"/>
                  </a:schemeClr>
                </a:solidFill>
                <a:latin typeface="+mn-ea"/>
                <a:cs typeface="Arial" panose="020B0604020202020204" pitchFamily="34" charset="0"/>
              </a:rPr>
              <a:t>索引名 </a:t>
            </a:r>
            <a:r>
              <a:rPr lang="en-US" altLang="zh-CN" sz="2000" dirty="0">
                <a:solidFill>
                  <a:schemeClr val="tx1">
                    <a:lumMod val="65000"/>
                    <a:lumOff val="35000"/>
                  </a:schemeClr>
                </a:solidFill>
                <a:latin typeface="+mn-ea"/>
                <a:cs typeface="Arial" panose="020B0604020202020204" pitchFamily="34" charset="0"/>
              </a:rPr>
              <a:t>(</a:t>
            </a:r>
            <a:r>
              <a:rPr lang="zh-CN" altLang="en-US" sz="2000" dirty="0">
                <a:solidFill>
                  <a:schemeClr val="tx1">
                    <a:lumMod val="65000"/>
                    <a:lumOff val="35000"/>
                  </a:schemeClr>
                </a:solidFill>
                <a:latin typeface="+mn-ea"/>
                <a:cs typeface="Arial" panose="020B0604020202020204" pitchFamily="34" charset="0"/>
              </a:rPr>
              <a:t>加索引的列</a:t>
            </a:r>
            <a:r>
              <a:rPr lang="en-US" altLang="zh-CN" sz="2000" dirty="0">
                <a:solidFill>
                  <a:schemeClr val="tx1">
                    <a:lumMod val="65000"/>
                    <a:lumOff val="35000"/>
                  </a:schemeClr>
                </a:solidFill>
                <a:latin typeface="+mn-ea"/>
                <a:cs typeface="Arial" panose="020B0604020202020204" pitchFamily="34" charset="0"/>
              </a:rPr>
              <a:t>1,</a:t>
            </a:r>
            <a:r>
              <a:rPr lang="zh-CN" altLang="en-US" sz="2000" dirty="0">
                <a:solidFill>
                  <a:schemeClr val="tx1">
                    <a:lumMod val="65000"/>
                    <a:lumOff val="35000"/>
                  </a:schemeClr>
                </a:solidFill>
                <a:latin typeface="+mn-ea"/>
                <a:cs typeface="Arial" panose="020B0604020202020204" pitchFamily="34" charset="0"/>
              </a:rPr>
              <a:t>加索引的列</a:t>
            </a:r>
            <a:r>
              <a:rPr lang="en-US" altLang="zh-CN" sz="2000" dirty="0">
                <a:solidFill>
                  <a:schemeClr val="tx1">
                    <a:lumMod val="65000"/>
                    <a:lumOff val="35000"/>
                  </a:schemeClr>
                </a:solidFill>
                <a:latin typeface="+mn-ea"/>
                <a:cs typeface="Arial" panose="020B0604020202020204" pitchFamily="34" charset="0"/>
              </a:rPr>
              <a:t>2) </a:t>
            </a:r>
            <a:endParaRPr lang="en-US" altLang="zh-CN" sz="2000" dirty="0">
              <a:solidFill>
                <a:schemeClr val="tx1">
                  <a:lumMod val="65000"/>
                  <a:lumOff val="35000"/>
                </a:schemeClr>
              </a:solidFill>
              <a:latin typeface="+mn-ea"/>
              <a:cs typeface="Arial" panose="020B0604020202020204" pitchFamily="34" charset="0"/>
            </a:endParaRPr>
          </a:p>
          <a:p>
            <a:pPr marL="342900" indent="-342900">
              <a:lnSpc>
                <a:spcPct val="114000"/>
              </a:lnSpc>
              <a:buFont typeface="Arial" panose="020B0604020202020204" pitchFamily="34" charset="0"/>
              <a:buChar char="•"/>
            </a:pPr>
            <a:r>
              <a:rPr lang="zh-CN" altLang="en-US" sz="2000" dirty="0">
                <a:solidFill>
                  <a:schemeClr val="tx1">
                    <a:lumMod val="65000"/>
                    <a:lumOff val="35000"/>
                  </a:schemeClr>
                </a:solidFill>
                <a:latin typeface="+mn-ea"/>
                <a:cs typeface="Arial" panose="020B0604020202020204" pitchFamily="34" charset="0"/>
              </a:rPr>
              <a:t>删除某张表的索引：</a:t>
            </a:r>
            <a:r>
              <a:rPr lang="en-US" altLang="zh-CN" sz="2000" dirty="0">
                <a:solidFill>
                  <a:schemeClr val="tx1">
                    <a:lumMod val="65000"/>
                    <a:lumOff val="35000"/>
                  </a:schemeClr>
                </a:solidFill>
                <a:latin typeface="+mn-ea"/>
                <a:cs typeface="Arial" panose="020B0604020202020204" pitchFamily="34" charset="0"/>
              </a:rPr>
              <a:t>drop index </a:t>
            </a:r>
            <a:r>
              <a:rPr lang="zh-CN" altLang="en-US" sz="2000" dirty="0">
                <a:solidFill>
                  <a:schemeClr val="tx1">
                    <a:lumMod val="65000"/>
                    <a:lumOff val="35000"/>
                  </a:schemeClr>
                </a:solidFill>
                <a:latin typeface="+mn-ea"/>
                <a:cs typeface="Arial" panose="020B0604020202020204" pitchFamily="34" charset="0"/>
              </a:rPr>
              <a:t>索引名 </a:t>
            </a:r>
            <a:r>
              <a:rPr lang="en-US" altLang="zh-CN" sz="2000" dirty="0">
                <a:solidFill>
                  <a:schemeClr val="tx1">
                    <a:lumMod val="65000"/>
                    <a:lumOff val="35000"/>
                  </a:schemeClr>
                </a:solidFill>
                <a:latin typeface="+mn-ea"/>
                <a:cs typeface="Arial" panose="020B0604020202020204" pitchFamily="34" charset="0"/>
              </a:rPr>
              <a:t>on </a:t>
            </a:r>
            <a:r>
              <a:rPr lang="zh-CN" altLang="en-US" sz="2000" dirty="0">
                <a:solidFill>
                  <a:schemeClr val="tx1">
                    <a:lumMod val="65000"/>
                    <a:lumOff val="35000"/>
                  </a:schemeClr>
                </a:solidFill>
                <a:latin typeface="+mn-ea"/>
                <a:cs typeface="Arial" panose="020B0604020202020204" pitchFamily="34" charset="0"/>
              </a:rPr>
              <a:t>表名</a:t>
            </a:r>
            <a:r>
              <a:rPr lang="en-US" altLang="zh-CN" sz="2000" dirty="0">
                <a:solidFill>
                  <a:schemeClr val="tx1">
                    <a:lumMod val="65000"/>
                    <a:lumOff val="35000"/>
                  </a:schemeClr>
                </a:solidFill>
                <a:latin typeface="+mn-ea"/>
                <a:cs typeface="Arial" panose="020B0604020202020204" pitchFamily="34" charset="0"/>
              </a:rPr>
              <a:t>;</a:t>
            </a:r>
            <a:endParaRPr lang="en-US" altLang="zh-CN" sz="1600" dirty="0">
              <a:solidFill>
                <a:schemeClr val="tx1">
                  <a:lumMod val="65000"/>
                  <a:lumOff val="35000"/>
                </a:schemeClr>
              </a:solidFill>
              <a:latin typeface="+mn-ea"/>
              <a:cs typeface="Arial" panose="020B0604020202020204" pitchFamily="34" charset="0"/>
            </a:endParaRPr>
          </a:p>
        </p:txBody>
      </p:sp>
      <p:grpSp>
        <p:nvGrpSpPr>
          <p:cNvPr id="15" name="组合 14"/>
          <p:cNvGrpSpPr/>
          <p:nvPr/>
        </p:nvGrpSpPr>
        <p:grpSpPr>
          <a:xfrm>
            <a:off x="7812360" y="680188"/>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100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p:tgtEl>
                                          <p:spTgt spid="73"/>
                                        </p:tgtEl>
                                        <p:attrNameLst>
                                          <p:attrName>ppt_y</p:attrName>
                                        </p:attrNameLst>
                                      </p:cBhvr>
                                      <p:tavLst>
                                        <p:tav tm="0">
                                          <p:val>
                                            <p:strVal val="#ppt_y-#ppt_h*1.125000"/>
                                          </p:val>
                                        </p:tav>
                                        <p:tav tm="100000">
                                          <p:val>
                                            <p:strVal val="#ppt_y"/>
                                          </p:val>
                                        </p:tav>
                                      </p:tavLst>
                                    </p:anim>
                                    <p:animEffect transition="in" filter="wipe(down)">
                                      <p:cBhvr>
                                        <p:cTn id="8" dur="500"/>
                                        <p:tgtEl>
                                          <p:spTgt spid="73"/>
                                        </p:tgtEl>
                                      </p:cBhvr>
                                    </p:animEffect>
                                  </p:childTnLst>
                                </p:cTn>
                              </p:par>
                              <p:par>
                                <p:cTn id="9" presetID="42" presetClass="entr" presetSubtype="0" fill="hold" nodeType="withEffect">
                                  <p:stCondLst>
                                    <p:cond delay="2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anim calcmode="lin" valueType="num">
                                      <p:cBhvr>
                                        <p:cTn id="12" dur="500" fill="hold"/>
                                        <p:tgtEl>
                                          <p:spTgt spid="15"/>
                                        </p:tgtEl>
                                        <p:attrNameLst>
                                          <p:attrName>ppt_x</p:attrName>
                                        </p:attrNameLst>
                                      </p:cBhvr>
                                      <p:tavLst>
                                        <p:tav tm="0">
                                          <p:val>
                                            <p:strVal val="#ppt_x"/>
                                          </p:val>
                                        </p:tav>
                                        <p:tav tm="100000">
                                          <p:val>
                                            <p:strVal val="#ppt_x"/>
                                          </p:val>
                                        </p:tav>
                                      </p:tavLst>
                                    </p:anim>
                                    <p:anim calcmode="lin" valueType="num">
                                      <p:cBhvr>
                                        <p:cTn id="13"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1415772" cy="461665"/>
          </a:xfrm>
          <a:prstGeom prst="rect">
            <a:avLst/>
          </a:prstGeom>
        </p:spPr>
        <p:txBody>
          <a:bodyPr wrap="none">
            <a:spAutoFit/>
          </a:bodyPr>
          <a:lstStyle/>
          <a:p>
            <a:r>
              <a:rPr lang="zh-CN" altLang="en-US" sz="2400" dirty="0">
                <a:solidFill>
                  <a:srgbClr val="1F9E23"/>
                </a:solidFill>
                <a:latin typeface="Century Gothic" panose="020B0502020202020204" pitchFamily="34" charset="0"/>
                <a:cs typeface="Arial" panose="020B0604020202020204" pitchFamily="34" charset="0"/>
              </a:rPr>
              <a:t>性能测试</a:t>
            </a:r>
            <a:endParaRPr lang="en-US" altLang="zh-CN"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05</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5" name="组合 14"/>
          <p:cNvGrpSpPr/>
          <p:nvPr/>
        </p:nvGrpSpPr>
        <p:grpSpPr>
          <a:xfrm>
            <a:off x="7812360" y="680188"/>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pic>
        <p:nvPicPr>
          <p:cNvPr id="2" name="图片 1"/>
          <p:cNvPicPr>
            <a:picLocks noChangeAspect="1"/>
          </p:cNvPicPr>
          <p:nvPr/>
        </p:nvPicPr>
        <p:blipFill>
          <a:blip r:embed="rId1"/>
          <a:stretch>
            <a:fillRect/>
          </a:stretch>
        </p:blipFill>
        <p:spPr>
          <a:xfrm>
            <a:off x="2132714" y="1157754"/>
            <a:ext cx="5043873" cy="345107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20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2339102" cy="461665"/>
          </a:xfrm>
          <a:prstGeom prst="rect">
            <a:avLst/>
          </a:prstGeom>
        </p:spPr>
        <p:txBody>
          <a:bodyPr wrap="none">
            <a:spAutoFit/>
          </a:bodyPr>
          <a:lstStyle/>
          <a:p>
            <a:r>
              <a:rPr lang="zh-CN" altLang="en-US" sz="2400" dirty="0">
                <a:solidFill>
                  <a:srgbClr val="1F9E23"/>
                </a:solidFill>
                <a:latin typeface="Century Gothic" panose="020B0502020202020204" pitchFamily="34" charset="0"/>
                <a:cs typeface="Arial" panose="020B0604020202020204" pitchFamily="34" charset="0"/>
              </a:rPr>
              <a:t>创建一张测试表</a:t>
            </a:r>
            <a:endParaRPr lang="en-US" altLang="zh-CN"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06</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73" name="矩形 72"/>
          <p:cNvSpPr/>
          <p:nvPr/>
        </p:nvSpPr>
        <p:spPr>
          <a:xfrm>
            <a:off x="390538" y="3795886"/>
            <a:ext cx="8223510" cy="1100494"/>
          </a:xfrm>
          <a:prstGeom prst="rect">
            <a:avLst/>
          </a:prstGeom>
        </p:spPr>
        <p:txBody>
          <a:bodyPr wrap="square">
            <a:spAutoFit/>
          </a:bodyPr>
          <a:lstStyle/>
          <a:p>
            <a:pPr>
              <a:lnSpc>
                <a:spcPct val="114000"/>
              </a:lnSpc>
            </a:pPr>
            <a:r>
              <a:rPr lang="zh-CN" altLang="en-US" sz="2000" dirty="0">
                <a:solidFill>
                  <a:schemeClr val="tx1">
                    <a:lumMod val="65000"/>
                    <a:lumOff val="35000"/>
                  </a:schemeClr>
                </a:solidFill>
                <a:latin typeface="+mn-ea"/>
                <a:cs typeface="Arial" panose="020B0604020202020204" pitchFamily="34" charset="0"/>
              </a:rPr>
              <a:t>存储引擎使用</a:t>
            </a:r>
            <a:r>
              <a:rPr lang="en-US" altLang="zh-CN" sz="2000" dirty="0" err="1">
                <a:solidFill>
                  <a:schemeClr val="tx1">
                    <a:lumMod val="65000"/>
                    <a:lumOff val="35000"/>
                  </a:schemeClr>
                </a:solidFill>
                <a:latin typeface="+mn-ea"/>
                <a:cs typeface="Arial" panose="020B0604020202020204" pitchFamily="34" charset="0"/>
              </a:rPr>
              <a:t>MyISAM</a:t>
            </a:r>
            <a:r>
              <a:rPr lang="zh-CN" altLang="en-US" sz="2000" dirty="0">
                <a:solidFill>
                  <a:schemeClr val="tx1">
                    <a:lumMod val="65000"/>
                    <a:lumOff val="35000"/>
                  </a:schemeClr>
                </a:solidFill>
                <a:latin typeface="+mn-ea"/>
                <a:cs typeface="Arial" panose="020B0604020202020204" pitchFamily="34" charset="0"/>
              </a:rPr>
              <a:t>是因为此引擎没有事务，插入速度极快，方便我们快速插入千万条测试数据，等我们插完数据，再把存储类型修改为</a:t>
            </a:r>
            <a:r>
              <a:rPr lang="en-US" altLang="zh-CN" sz="2000" dirty="0" err="1">
                <a:solidFill>
                  <a:schemeClr val="tx1">
                    <a:lumMod val="65000"/>
                    <a:lumOff val="35000"/>
                  </a:schemeClr>
                </a:solidFill>
                <a:latin typeface="+mn-ea"/>
                <a:cs typeface="Arial" panose="020B0604020202020204" pitchFamily="34" charset="0"/>
              </a:rPr>
              <a:t>InnoDB</a:t>
            </a:r>
            <a:endParaRPr lang="en-US" altLang="zh-CN" sz="1600" dirty="0">
              <a:solidFill>
                <a:schemeClr val="tx1">
                  <a:lumMod val="65000"/>
                  <a:lumOff val="35000"/>
                </a:schemeClr>
              </a:solidFill>
              <a:latin typeface="+mn-ea"/>
              <a:cs typeface="Arial" panose="020B0604020202020204" pitchFamily="34" charset="0"/>
            </a:endParaRPr>
          </a:p>
        </p:txBody>
      </p:sp>
      <p:grpSp>
        <p:nvGrpSpPr>
          <p:cNvPr id="15" name="组合 14"/>
          <p:cNvGrpSpPr/>
          <p:nvPr/>
        </p:nvGrpSpPr>
        <p:grpSpPr>
          <a:xfrm>
            <a:off x="7812360" y="290145"/>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pic>
        <p:nvPicPr>
          <p:cNvPr id="2" name="图片 1"/>
          <p:cNvPicPr>
            <a:picLocks noChangeAspect="1"/>
          </p:cNvPicPr>
          <p:nvPr/>
        </p:nvPicPr>
        <p:blipFill>
          <a:blip r:embed="rId1"/>
          <a:stretch>
            <a:fillRect/>
          </a:stretch>
        </p:blipFill>
        <p:spPr>
          <a:xfrm>
            <a:off x="788931" y="1124987"/>
            <a:ext cx="7494445" cy="22519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100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p:tgtEl>
                                          <p:spTgt spid="73"/>
                                        </p:tgtEl>
                                        <p:attrNameLst>
                                          <p:attrName>ppt_y</p:attrName>
                                        </p:attrNameLst>
                                      </p:cBhvr>
                                      <p:tavLst>
                                        <p:tav tm="0">
                                          <p:val>
                                            <p:strVal val="#ppt_y-#ppt_h*1.125000"/>
                                          </p:val>
                                        </p:tav>
                                        <p:tav tm="100000">
                                          <p:val>
                                            <p:strVal val="#ppt_y"/>
                                          </p:val>
                                        </p:tav>
                                      </p:tavLst>
                                    </p:anim>
                                    <p:animEffect transition="in" filter="wipe(down)">
                                      <p:cBhvr>
                                        <p:cTn id="8" dur="500"/>
                                        <p:tgtEl>
                                          <p:spTgt spid="73"/>
                                        </p:tgtEl>
                                      </p:cBhvr>
                                    </p:animEffect>
                                  </p:childTnLst>
                                </p:cTn>
                              </p:par>
                              <p:par>
                                <p:cTn id="9" presetID="42" presetClass="entr" presetSubtype="0" fill="hold" nodeType="withEffect">
                                  <p:stCondLst>
                                    <p:cond delay="2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anim calcmode="lin" valueType="num">
                                      <p:cBhvr>
                                        <p:cTn id="12" dur="500" fill="hold"/>
                                        <p:tgtEl>
                                          <p:spTgt spid="15"/>
                                        </p:tgtEl>
                                        <p:attrNameLst>
                                          <p:attrName>ppt_x</p:attrName>
                                        </p:attrNameLst>
                                      </p:cBhvr>
                                      <p:tavLst>
                                        <p:tav tm="0">
                                          <p:val>
                                            <p:strVal val="#ppt_x"/>
                                          </p:val>
                                        </p:tav>
                                        <p:tav tm="100000">
                                          <p:val>
                                            <p:strVal val="#ppt_x"/>
                                          </p:val>
                                        </p:tav>
                                      </p:tavLst>
                                    </p:anim>
                                    <p:anim calcmode="lin" valueType="num">
                                      <p:cBhvr>
                                        <p:cTn id="13"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4355680" cy="461665"/>
          </a:xfrm>
          <a:prstGeom prst="rect">
            <a:avLst/>
          </a:prstGeom>
        </p:spPr>
        <p:txBody>
          <a:bodyPr wrap="none">
            <a:spAutoFit/>
          </a:bodyPr>
          <a:lstStyle/>
          <a:p>
            <a:r>
              <a:rPr lang="zh-CN" altLang="en-US" sz="2400" dirty="0">
                <a:solidFill>
                  <a:srgbClr val="1F9E23"/>
                </a:solidFill>
                <a:latin typeface="Century Gothic" panose="020B0502020202020204" pitchFamily="34" charset="0"/>
                <a:cs typeface="Arial" panose="020B0604020202020204" pitchFamily="34" charset="0"/>
              </a:rPr>
              <a:t>使用存储过程插入</a:t>
            </a:r>
            <a:r>
              <a:rPr lang="en-US" altLang="zh-CN" sz="2400" dirty="0">
                <a:solidFill>
                  <a:srgbClr val="1F9E23"/>
                </a:solidFill>
                <a:latin typeface="Century Gothic" panose="020B0502020202020204" pitchFamily="34" charset="0"/>
                <a:cs typeface="Arial" panose="020B0604020202020204" pitchFamily="34" charset="0"/>
              </a:rPr>
              <a:t>1</a:t>
            </a:r>
            <a:r>
              <a:rPr lang="zh-CN" altLang="en-US" sz="2400" dirty="0">
                <a:solidFill>
                  <a:srgbClr val="1F9E23"/>
                </a:solidFill>
                <a:latin typeface="Century Gothic" panose="020B0502020202020204" pitchFamily="34" charset="0"/>
                <a:cs typeface="Arial" panose="020B0604020202020204" pitchFamily="34" charset="0"/>
              </a:rPr>
              <a:t>千万条数据</a:t>
            </a:r>
            <a:endParaRPr lang="en-US" altLang="zh-CN"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07</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5" name="组合 14"/>
          <p:cNvGrpSpPr/>
          <p:nvPr/>
        </p:nvGrpSpPr>
        <p:grpSpPr>
          <a:xfrm>
            <a:off x="7812360" y="290145"/>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pic>
        <p:nvPicPr>
          <p:cNvPr id="3" name="图片 2"/>
          <p:cNvPicPr>
            <a:picLocks noChangeAspect="1"/>
          </p:cNvPicPr>
          <p:nvPr/>
        </p:nvPicPr>
        <p:blipFill>
          <a:blip r:embed="rId1"/>
          <a:stretch>
            <a:fillRect/>
          </a:stretch>
        </p:blipFill>
        <p:spPr>
          <a:xfrm>
            <a:off x="899592" y="1193696"/>
            <a:ext cx="7527453" cy="34474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20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0"/>
            <a:ext cx="9144000" cy="514350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2571610"/>
            <a:ext cx="9144000" cy="1044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348990" y="1657869"/>
            <a:ext cx="3026791" cy="923330"/>
          </a:xfrm>
          <a:prstGeom prst="rect">
            <a:avLst/>
          </a:prstGeom>
        </p:spPr>
        <p:txBody>
          <a:bodyPr wrap="none">
            <a:spAutoFit/>
          </a:bodyPr>
          <a:lstStyle/>
          <a:p>
            <a:r>
              <a:rPr lang="en-US" altLang="zh-CN" sz="5400" dirty="0">
                <a:solidFill>
                  <a:schemeClr val="bg1"/>
                </a:solidFill>
                <a:latin typeface="Century Gothic" panose="020B0502020202020204" pitchFamily="34" charset="0"/>
                <a:cs typeface="Arial" panose="020B0604020202020204" pitchFamily="34" charset="0"/>
              </a:rPr>
              <a:t>Part Two</a:t>
            </a:r>
            <a:endParaRPr lang="en-US" altLang="zh-CN" sz="5400" dirty="0">
              <a:solidFill>
                <a:schemeClr val="bg1"/>
              </a:solidFill>
              <a:latin typeface="Century Gothic" panose="020B0502020202020204" pitchFamily="34" charset="0"/>
              <a:cs typeface="Arial" panose="020B0604020202020204" pitchFamily="34" charset="0"/>
            </a:endParaRPr>
          </a:p>
        </p:txBody>
      </p:sp>
      <p:grpSp>
        <p:nvGrpSpPr>
          <p:cNvPr id="41" name="组合 40"/>
          <p:cNvGrpSpPr/>
          <p:nvPr/>
        </p:nvGrpSpPr>
        <p:grpSpPr>
          <a:xfrm>
            <a:off x="382010" y="2674118"/>
            <a:ext cx="6739368" cy="871108"/>
            <a:chOff x="382010" y="2731268"/>
            <a:chExt cx="6739368" cy="871108"/>
          </a:xfrm>
        </p:grpSpPr>
        <p:sp>
          <p:nvSpPr>
            <p:cNvPr id="34" name="矩形 33"/>
            <p:cNvSpPr/>
            <p:nvPr/>
          </p:nvSpPr>
          <p:spPr>
            <a:xfrm>
              <a:off x="382010" y="2731268"/>
              <a:ext cx="3877985" cy="584775"/>
            </a:xfrm>
            <a:prstGeom prst="rect">
              <a:avLst/>
            </a:prstGeom>
          </p:spPr>
          <p:txBody>
            <a:bodyPr wrap="none">
              <a:spAutoFit/>
            </a:bodyPr>
            <a:lstStyle/>
            <a:p>
              <a:r>
                <a:rPr lang="zh-CN" altLang="en-US" sz="3200" dirty="0">
                  <a:solidFill>
                    <a:srgbClr val="1F9E23"/>
                  </a:solidFill>
                  <a:latin typeface="Century Gothic" panose="020B0502020202020204" pitchFamily="34" charset="0"/>
                  <a:cs typeface="Arial" panose="020B0604020202020204" pitchFamily="34" charset="0"/>
                </a:rPr>
                <a:t>快速插入大数据方法</a:t>
              </a:r>
              <a:endParaRPr lang="en-US" altLang="zh-CN" sz="3200" dirty="0">
                <a:solidFill>
                  <a:srgbClr val="1F9E23"/>
                </a:solidFill>
                <a:latin typeface="Century Gothic" panose="020B0502020202020204" pitchFamily="34" charset="0"/>
                <a:cs typeface="Arial" panose="020B0604020202020204" pitchFamily="34" charset="0"/>
              </a:endParaRPr>
            </a:p>
          </p:txBody>
        </p:sp>
        <p:sp>
          <p:nvSpPr>
            <p:cNvPr id="36" name="矩形 35"/>
            <p:cNvSpPr/>
            <p:nvPr/>
          </p:nvSpPr>
          <p:spPr>
            <a:xfrm>
              <a:off x="412490" y="3233044"/>
              <a:ext cx="6708888" cy="369332"/>
            </a:xfrm>
            <a:prstGeom prst="rect">
              <a:avLst/>
            </a:prstGeom>
          </p:spPr>
          <p:txBody>
            <a:bodyPr wrap="none">
              <a:spAutoFit/>
            </a:bodyPr>
            <a:lstStyle/>
            <a:p>
              <a:r>
                <a:rPr lang="zh-CN" altLang="en-US" dirty="0">
                  <a:solidFill>
                    <a:schemeClr val="tx1">
                      <a:lumMod val="65000"/>
                      <a:lumOff val="35000"/>
                    </a:schemeClr>
                  </a:solidFill>
                  <a:latin typeface="Century Gothic" panose="020B0502020202020204" pitchFamily="34" charset="0"/>
                  <a:cs typeface="Arial" panose="020B0604020202020204" pitchFamily="34" charset="0"/>
                </a:rPr>
                <a:t>通过对比</a:t>
              </a:r>
              <a:r>
                <a:rPr lang="en-US" altLang="zh-CN" dirty="0" err="1">
                  <a:solidFill>
                    <a:schemeClr val="tx1">
                      <a:lumMod val="65000"/>
                      <a:lumOff val="35000"/>
                    </a:schemeClr>
                  </a:solidFill>
                  <a:latin typeface="Century Gothic" panose="020B0502020202020204" pitchFamily="34" charset="0"/>
                  <a:cs typeface="Arial" panose="020B0604020202020204" pitchFamily="34" charset="0"/>
                </a:rPr>
                <a:t>InnoDB</a:t>
              </a:r>
              <a:r>
                <a:rPr lang="zh-CN" altLang="en-US" dirty="0">
                  <a:solidFill>
                    <a:schemeClr val="tx1">
                      <a:lumMod val="65000"/>
                      <a:lumOff val="35000"/>
                    </a:schemeClr>
                  </a:solidFill>
                  <a:latin typeface="Century Gothic" panose="020B0502020202020204" pitchFamily="34" charset="0"/>
                  <a:cs typeface="Arial" panose="020B0604020202020204" pitchFamily="34" charset="0"/>
                </a:rPr>
                <a:t>存储引擎和</a:t>
              </a:r>
              <a:r>
                <a:rPr lang="en-US" altLang="zh-CN" dirty="0" err="1">
                  <a:solidFill>
                    <a:schemeClr val="tx1">
                      <a:lumMod val="65000"/>
                      <a:lumOff val="35000"/>
                    </a:schemeClr>
                  </a:solidFill>
                  <a:latin typeface="Century Gothic" panose="020B0502020202020204" pitchFamily="34" charset="0"/>
                  <a:cs typeface="Arial" panose="020B0604020202020204" pitchFamily="34" charset="0"/>
                </a:rPr>
                <a:t>MyISAM</a:t>
              </a:r>
              <a:r>
                <a:rPr lang="zh-CN" altLang="en-US" dirty="0">
                  <a:solidFill>
                    <a:schemeClr val="tx1">
                      <a:lumMod val="65000"/>
                      <a:lumOff val="35000"/>
                    </a:schemeClr>
                  </a:solidFill>
                  <a:latin typeface="Century Gothic" panose="020B0502020202020204" pitchFamily="34" charset="0"/>
                  <a:cs typeface="Arial" panose="020B0604020202020204" pitchFamily="34" charset="0"/>
                </a:rPr>
                <a:t>存储引擎插入数据耗时对比</a:t>
              </a:r>
              <a:endParaRPr lang="en-US" altLang="zh-CN" dirty="0">
                <a:solidFill>
                  <a:schemeClr val="tx1">
                    <a:lumMod val="65000"/>
                    <a:lumOff val="35000"/>
                  </a:schemeClr>
                </a:solidFill>
                <a:latin typeface="Century Gothic" panose="020B0502020202020204" pitchFamily="34" charset="0"/>
                <a:cs typeface="Arial" panose="020B0604020202020204" pitchFamily="34" charset="0"/>
              </a:endParaRPr>
            </a:p>
          </p:txBody>
        </p:sp>
      </p:grpSp>
      <p:grpSp>
        <p:nvGrpSpPr>
          <p:cNvPr id="38" name="组合 37"/>
          <p:cNvGrpSpPr/>
          <p:nvPr/>
        </p:nvGrpSpPr>
        <p:grpSpPr>
          <a:xfrm>
            <a:off x="8423260" y="2367459"/>
            <a:ext cx="212739" cy="45719"/>
            <a:chOff x="8136396" y="1704236"/>
            <a:chExt cx="366876" cy="78844"/>
          </a:xfrm>
          <a:solidFill>
            <a:schemeClr val="bg1">
              <a:alpha val="36000"/>
            </a:schemeClr>
          </a:solidFill>
        </p:grpSpPr>
        <p:sp>
          <p:nvSpPr>
            <p:cNvPr id="30" name="矩形 29"/>
            <p:cNvSpPr/>
            <p:nvPr/>
          </p:nvSpPr>
          <p:spPr>
            <a:xfrm>
              <a:off x="8136396" y="1704236"/>
              <a:ext cx="78844" cy="788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280412" y="1704236"/>
              <a:ext cx="78844" cy="788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424428" y="1704236"/>
              <a:ext cx="78844" cy="788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矩形 41"/>
          <p:cNvSpPr/>
          <p:nvPr/>
        </p:nvSpPr>
        <p:spPr>
          <a:xfrm>
            <a:off x="0" y="3608566"/>
            <a:ext cx="9144000" cy="538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43528" y="4774435"/>
            <a:ext cx="1595309" cy="261610"/>
          </a:xfrm>
          <a:prstGeom prst="rect">
            <a:avLst/>
          </a:prstGeom>
        </p:spPr>
        <p:txBody>
          <a:bodyPr wrap="none">
            <a:spAutoFit/>
          </a:bodyPr>
          <a:lstStyle/>
          <a:p>
            <a:r>
              <a:rPr lang="zh-CN" altLang="en-US" sz="1100" i="1" dirty="0">
                <a:solidFill>
                  <a:schemeClr val="bg1">
                    <a:alpha val="49000"/>
                  </a:schemeClr>
                </a:solidFill>
                <a:latin typeface="Century Gothic" panose="020B0502020202020204" pitchFamily="34" charset="0"/>
                <a:cs typeface="Arial" panose="020B0604020202020204" pitchFamily="34" charset="0"/>
              </a:rPr>
              <a:t>我用双手成就你的梦想</a:t>
            </a:r>
            <a:endParaRPr lang="en-US" altLang="zh-CN" sz="1100" i="1" dirty="0">
              <a:solidFill>
                <a:schemeClr val="bg1">
                  <a:alpha val="49000"/>
                </a:schemeClr>
              </a:solidFill>
              <a:latin typeface="Century Gothic" panose="020B0502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 presetClass="entr" presetSubtype="2" decel="100000" fill="hold" grpId="0" nodeType="withEffect">
                                  <p:stCondLst>
                                    <p:cond delay="500"/>
                                  </p:stCondLst>
                                  <p:childTnLst>
                                    <p:set>
                                      <p:cBhvr>
                                        <p:cTn id="9" dur="1" fill="hold">
                                          <p:stCondLst>
                                            <p:cond delay="0"/>
                                          </p:stCondLst>
                                        </p:cTn>
                                        <p:tgtEl>
                                          <p:spTgt spid="42"/>
                                        </p:tgtEl>
                                        <p:attrNameLst>
                                          <p:attrName>style.visibility</p:attrName>
                                        </p:attrNameLst>
                                      </p:cBhvr>
                                      <p:to>
                                        <p:strVal val="visible"/>
                                      </p:to>
                                    </p:set>
                                    <p:anim calcmode="lin" valueType="num">
                                      <p:cBhvr additive="base">
                                        <p:cTn id="10" dur="500" fill="hold"/>
                                        <p:tgtEl>
                                          <p:spTgt spid="42"/>
                                        </p:tgtEl>
                                        <p:attrNameLst>
                                          <p:attrName>ppt_x</p:attrName>
                                        </p:attrNameLst>
                                      </p:cBhvr>
                                      <p:tavLst>
                                        <p:tav tm="0">
                                          <p:val>
                                            <p:strVal val="1+#ppt_w/2"/>
                                          </p:val>
                                        </p:tav>
                                        <p:tav tm="100000">
                                          <p:val>
                                            <p:strVal val="#ppt_x"/>
                                          </p:val>
                                        </p:tav>
                                      </p:tavLst>
                                    </p:anim>
                                    <p:anim calcmode="lin" valueType="num">
                                      <p:cBhvr additive="base">
                                        <p:cTn id="11" dur="500" fill="hold"/>
                                        <p:tgtEl>
                                          <p:spTgt spid="42"/>
                                        </p:tgtEl>
                                        <p:attrNameLst>
                                          <p:attrName>ppt_y</p:attrName>
                                        </p:attrNameLst>
                                      </p:cBhvr>
                                      <p:tavLst>
                                        <p:tav tm="0">
                                          <p:val>
                                            <p:strVal val="#ppt_y"/>
                                          </p:val>
                                        </p:tav>
                                        <p:tav tm="100000">
                                          <p:val>
                                            <p:strVal val="#ppt_y"/>
                                          </p:val>
                                        </p:tav>
                                      </p:tavLst>
                                    </p:anim>
                                  </p:childTnLst>
                                </p:cTn>
                              </p:par>
                              <p:par>
                                <p:cTn id="12" presetID="2" presetClass="entr" presetSubtype="8" decel="100000" fill="hold" nodeType="withEffect">
                                  <p:stCondLst>
                                    <p:cond delay="500"/>
                                  </p:stCondLst>
                                  <p:childTnLst>
                                    <p:set>
                                      <p:cBhvr>
                                        <p:cTn id="13" dur="1" fill="hold">
                                          <p:stCondLst>
                                            <p:cond delay="0"/>
                                          </p:stCondLst>
                                        </p:cTn>
                                        <p:tgtEl>
                                          <p:spTgt spid="41"/>
                                        </p:tgtEl>
                                        <p:attrNameLst>
                                          <p:attrName>style.visibility</p:attrName>
                                        </p:attrNameLst>
                                      </p:cBhvr>
                                      <p:to>
                                        <p:strVal val="visible"/>
                                      </p:to>
                                    </p:set>
                                    <p:anim calcmode="lin" valueType="num">
                                      <p:cBhvr additive="base">
                                        <p:cTn id="14" dur="500" fill="hold"/>
                                        <p:tgtEl>
                                          <p:spTgt spid="41"/>
                                        </p:tgtEl>
                                        <p:attrNameLst>
                                          <p:attrName>ppt_x</p:attrName>
                                        </p:attrNameLst>
                                      </p:cBhvr>
                                      <p:tavLst>
                                        <p:tav tm="0">
                                          <p:val>
                                            <p:strVal val="0-#ppt_w/2"/>
                                          </p:val>
                                        </p:tav>
                                        <p:tav tm="100000">
                                          <p:val>
                                            <p:strVal val="#ppt_x"/>
                                          </p:val>
                                        </p:tav>
                                      </p:tavLst>
                                    </p:anim>
                                    <p:anim calcmode="lin" valueType="num">
                                      <p:cBhvr additive="base">
                                        <p:cTn id="15" dur="500" fill="hold"/>
                                        <p:tgtEl>
                                          <p:spTgt spid="41"/>
                                        </p:tgtEl>
                                        <p:attrNameLst>
                                          <p:attrName>ppt_y</p:attrName>
                                        </p:attrNameLst>
                                      </p:cBhvr>
                                      <p:tavLst>
                                        <p:tav tm="0">
                                          <p:val>
                                            <p:strVal val="#ppt_y"/>
                                          </p:val>
                                        </p:tav>
                                        <p:tav tm="100000">
                                          <p:val>
                                            <p:strVal val="#ppt_y"/>
                                          </p:val>
                                        </p:tav>
                                      </p:tavLst>
                                    </p:anim>
                                  </p:childTnLst>
                                </p:cTn>
                              </p:par>
                              <p:par>
                                <p:cTn id="16" presetID="10" presetClass="entr" presetSubtype="0" fill="hold" grpId="0" nodeType="withEffect">
                                  <p:stCondLst>
                                    <p:cond delay="100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2" grpId="0" animBg="1"/>
      <p:bldP spid="1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1415772" cy="461665"/>
          </a:xfrm>
          <a:prstGeom prst="rect">
            <a:avLst/>
          </a:prstGeom>
        </p:spPr>
        <p:txBody>
          <a:bodyPr wrap="none">
            <a:spAutoFit/>
          </a:bodyPr>
          <a:lstStyle/>
          <a:p>
            <a:r>
              <a:rPr lang="zh-CN" altLang="en-US" sz="2400" dirty="0">
                <a:solidFill>
                  <a:srgbClr val="1F9E23"/>
                </a:solidFill>
                <a:latin typeface="Century Gothic" panose="020B0502020202020204" pitchFamily="34" charset="0"/>
                <a:cs typeface="Arial" panose="020B0604020202020204" pitchFamily="34" charset="0"/>
              </a:rPr>
              <a:t>插入数据</a:t>
            </a:r>
            <a:endParaRPr lang="en-US" altLang="zh-CN"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08</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73" name="矩形 72"/>
          <p:cNvSpPr/>
          <p:nvPr/>
        </p:nvSpPr>
        <p:spPr>
          <a:xfrm>
            <a:off x="421370" y="3677854"/>
            <a:ext cx="8223510" cy="1451359"/>
          </a:xfrm>
          <a:prstGeom prst="rect">
            <a:avLst/>
          </a:prstGeom>
        </p:spPr>
        <p:txBody>
          <a:bodyPr wrap="square">
            <a:spAutoFit/>
          </a:bodyPr>
          <a:lstStyle/>
          <a:p>
            <a:pPr>
              <a:lnSpc>
                <a:spcPct val="114000"/>
              </a:lnSpc>
            </a:pPr>
            <a:r>
              <a:rPr lang="zh-CN" altLang="en-US" sz="2000" dirty="0">
                <a:solidFill>
                  <a:schemeClr val="tx1">
                    <a:lumMod val="65000"/>
                    <a:lumOff val="35000"/>
                  </a:schemeClr>
                </a:solidFill>
                <a:latin typeface="+mn-ea"/>
                <a:cs typeface="Arial" panose="020B0604020202020204" pitchFamily="34" charset="0"/>
              </a:rPr>
              <a:t>由于使用的</a:t>
            </a:r>
            <a:r>
              <a:rPr lang="en-US" altLang="zh-CN" sz="2000" dirty="0" err="1">
                <a:solidFill>
                  <a:schemeClr val="tx1">
                    <a:lumMod val="65000"/>
                    <a:lumOff val="35000"/>
                  </a:schemeClr>
                </a:solidFill>
                <a:latin typeface="+mn-ea"/>
                <a:cs typeface="Arial" panose="020B0604020202020204" pitchFamily="34" charset="0"/>
              </a:rPr>
              <a:t>MyISAM</a:t>
            </a:r>
            <a:r>
              <a:rPr lang="zh-CN" altLang="en-US" sz="2000" dirty="0">
                <a:solidFill>
                  <a:schemeClr val="tx1">
                    <a:lumMod val="65000"/>
                    <a:lumOff val="35000"/>
                  </a:schemeClr>
                </a:solidFill>
                <a:latin typeface="+mn-ea"/>
                <a:cs typeface="Arial" panose="020B0604020202020204" pitchFamily="34" charset="0"/>
              </a:rPr>
              <a:t>引擎，插入</a:t>
            </a:r>
            <a:r>
              <a:rPr lang="en-US" altLang="zh-CN" sz="2000" dirty="0">
                <a:solidFill>
                  <a:schemeClr val="tx1">
                    <a:lumMod val="65000"/>
                    <a:lumOff val="35000"/>
                  </a:schemeClr>
                </a:solidFill>
                <a:latin typeface="+mn-ea"/>
                <a:cs typeface="Arial" panose="020B0604020202020204" pitchFamily="34" charset="0"/>
              </a:rPr>
              <a:t>1</a:t>
            </a:r>
            <a:r>
              <a:rPr lang="zh-CN" altLang="en-US" sz="2000" dirty="0">
                <a:solidFill>
                  <a:schemeClr val="tx1">
                    <a:lumMod val="65000"/>
                    <a:lumOff val="35000"/>
                  </a:schemeClr>
                </a:solidFill>
                <a:latin typeface="+mn-ea"/>
                <a:cs typeface="Arial" panose="020B0604020202020204" pitchFamily="34" charset="0"/>
              </a:rPr>
              <a:t>千万条数据，仅耗时</a:t>
            </a:r>
            <a:r>
              <a:rPr lang="en-US" altLang="zh-CN" sz="2000" dirty="0">
                <a:solidFill>
                  <a:schemeClr val="tx1">
                    <a:lumMod val="65000"/>
                    <a:lumOff val="35000"/>
                  </a:schemeClr>
                </a:solidFill>
                <a:latin typeface="+mn-ea"/>
                <a:cs typeface="Arial" panose="020B0604020202020204" pitchFamily="34" charset="0"/>
              </a:rPr>
              <a:t>9</a:t>
            </a:r>
            <a:r>
              <a:rPr lang="zh-CN" altLang="en-US" sz="2000" dirty="0">
                <a:solidFill>
                  <a:schemeClr val="tx1">
                    <a:lumMod val="65000"/>
                    <a:lumOff val="35000"/>
                  </a:schemeClr>
                </a:solidFill>
                <a:latin typeface="+mn-ea"/>
                <a:cs typeface="Arial" panose="020B0604020202020204" pitchFamily="34" charset="0"/>
              </a:rPr>
              <a:t>分钟</a:t>
            </a:r>
            <a:r>
              <a:rPr lang="en-US" altLang="zh-CN" sz="2000" dirty="0">
                <a:solidFill>
                  <a:schemeClr val="tx1">
                    <a:lumMod val="65000"/>
                    <a:lumOff val="35000"/>
                  </a:schemeClr>
                </a:solidFill>
                <a:latin typeface="+mn-ea"/>
                <a:cs typeface="Arial" panose="020B0604020202020204" pitchFamily="34" charset="0"/>
              </a:rPr>
              <a:t>45</a:t>
            </a:r>
            <a:r>
              <a:rPr lang="zh-CN" altLang="en-US" sz="2000" dirty="0">
                <a:solidFill>
                  <a:schemeClr val="tx1">
                    <a:lumMod val="65000"/>
                    <a:lumOff val="35000"/>
                  </a:schemeClr>
                </a:solidFill>
                <a:latin typeface="+mn-ea"/>
                <a:cs typeface="Arial" panose="020B0604020202020204" pitchFamily="34" charset="0"/>
              </a:rPr>
              <a:t>秒，若是</a:t>
            </a:r>
            <a:r>
              <a:rPr lang="en-US" altLang="zh-CN" sz="2000" dirty="0" err="1">
                <a:solidFill>
                  <a:schemeClr val="tx1">
                    <a:lumMod val="65000"/>
                    <a:lumOff val="35000"/>
                  </a:schemeClr>
                </a:solidFill>
                <a:latin typeface="+mn-ea"/>
                <a:cs typeface="Arial" panose="020B0604020202020204" pitchFamily="34" charset="0"/>
              </a:rPr>
              <a:t>InnoDB</a:t>
            </a:r>
            <a:r>
              <a:rPr lang="zh-CN" altLang="en-US" sz="2000" dirty="0">
                <a:solidFill>
                  <a:schemeClr val="tx1">
                    <a:lumMod val="65000"/>
                    <a:lumOff val="35000"/>
                  </a:schemeClr>
                </a:solidFill>
                <a:latin typeface="+mn-ea"/>
                <a:cs typeface="Arial" panose="020B0604020202020204" pitchFamily="34" charset="0"/>
              </a:rPr>
              <a:t>引擎，插入</a:t>
            </a:r>
            <a:r>
              <a:rPr lang="en-US" altLang="zh-CN" sz="2000" dirty="0">
                <a:solidFill>
                  <a:schemeClr val="tx1">
                    <a:lumMod val="65000"/>
                    <a:lumOff val="35000"/>
                  </a:schemeClr>
                </a:solidFill>
                <a:latin typeface="+mn-ea"/>
                <a:cs typeface="Arial" panose="020B0604020202020204" pitchFamily="34" charset="0"/>
              </a:rPr>
              <a:t>100</a:t>
            </a:r>
            <a:r>
              <a:rPr lang="zh-CN" altLang="en-US" sz="2000" dirty="0">
                <a:solidFill>
                  <a:schemeClr val="tx1">
                    <a:lumMod val="65000"/>
                    <a:lumOff val="35000"/>
                  </a:schemeClr>
                </a:solidFill>
                <a:latin typeface="+mn-ea"/>
                <a:cs typeface="Arial" panose="020B0604020202020204" pitchFamily="34" charset="0"/>
              </a:rPr>
              <a:t>万条数据就要花费数小时了。</a:t>
            </a:r>
            <a:endParaRPr lang="zh-CN" altLang="en-US" sz="2000" dirty="0">
              <a:solidFill>
                <a:schemeClr val="tx1">
                  <a:lumMod val="65000"/>
                  <a:lumOff val="35000"/>
                </a:schemeClr>
              </a:solidFill>
              <a:latin typeface="+mn-ea"/>
              <a:cs typeface="Arial" panose="020B0604020202020204" pitchFamily="34" charset="0"/>
            </a:endParaRPr>
          </a:p>
          <a:p>
            <a:pPr>
              <a:lnSpc>
                <a:spcPct val="114000"/>
              </a:lnSpc>
            </a:pPr>
            <a:r>
              <a:rPr lang="zh-CN" altLang="en-US" sz="2000" dirty="0">
                <a:solidFill>
                  <a:schemeClr val="tx1">
                    <a:lumMod val="65000"/>
                    <a:lumOff val="35000"/>
                  </a:schemeClr>
                </a:solidFill>
                <a:latin typeface="+mn-ea"/>
                <a:cs typeface="Arial" panose="020B0604020202020204" pitchFamily="34" charset="0"/>
              </a:rPr>
              <a:t>然后将存储引擎修改回</a:t>
            </a:r>
            <a:r>
              <a:rPr lang="en-US" altLang="zh-CN" sz="2000" dirty="0" err="1">
                <a:solidFill>
                  <a:schemeClr val="tx1">
                    <a:lumMod val="65000"/>
                    <a:lumOff val="35000"/>
                  </a:schemeClr>
                </a:solidFill>
                <a:latin typeface="+mn-ea"/>
                <a:cs typeface="Arial" panose="020B0604020202020204" pitchFamily="34" charset="0"/>
              </a:rPr>
              <a:t>InnDB</a:t>
            </a:r>
            <a:r>
              <a:rPr lang="zh-CN" altLang="en-US" sz="2000" dirty="0">
                <a:solidFill>
                  <a:schemeClr val="tx1">
                    <a:lumMod val="65000"/>
                    <a:lumOff val="35000"/>
                  </a:schemeClr>
                </a:solidFill>
                <a:latin typeface="+mn-ea"/>
                <a:cs typeface="Arial" panose="020B0604020202020204" pitchFamily="34" charset="0"/>
              </a:rPr>
              <a:t>。使用如下命令：  </a:t>
            </a:r>
            <a:r>
              <a:rPr lang="en-US" altLang="zh-CN" sz="2000" dirty="0">
                <a:solidFill>
                  <a:schemeClr val="tx1">
                    <a:lumMod val="65000"/>
                    <a:lumOff val="35000"/>
                  </a:schemeClr>
                </a:solidFill>
                <a:latin typeface="+mn-ea"/>
                <a:cs typeface="Arial" panose="020B0604020202020204" pitchFamily="34" charset="0"/>
              </a:rPr>
              <a:t>alter table </a:t>
            </a:r>
            <a:r>
              <a:rPr lang="en-US" altLang="zh-CN" sz="2000" dirty="0" err="1">
                <a:solidFill>
                  <a:schemeClr val="tx1">
                    <a:lumMod val="65000"/>
                    <a:lumOff val="35000"/>
                  </a:schemeClr>
                </a:solidFill>
                <a:latin typeface="+mn-ea"/>
                <a:cs typeface="Arial" panose="020B0604020202020204" pitchFamily="34" charset="0"/>
              </a:rPr>
              <a:t>test_user</a:t>
            </a:r>
            <a:r>
              <a:rPr lang="en-US" altLang="zh-CN" sz="2000" dirty="0">
                <a:solidFill>
                  <a:schemeClr val="tx1">
                    <a:lumMod val="65000"/>
                    <a:lumOff val="35000"/>
                  </a:schemeClr>
                </a:solidFill>
                <a:latin typeface="+mn-ea"/>
                <a:cs typeface="Arial" panose="020B0604020202020204" pitchFamily="34" charset="0"/>
              </a:rPr>
              <a:t> engine=</a:t>
            </a:r>
            <a:r>
              <a:rPr lang="en-US" altLang="zh-CN" sz="2000" dirty="0" err="1">
                <a:solidFill>
                  <a:schemeClr val="tx1">
                    <a:lumMod val="65000"/>
                    <a:lumOff val="35000"/>
                  </a:schemeClr>
                </a:solidFill>
                <a:latin typeface="+mn-ea"/>
                <a:cs typeface="Arial" panose="020B0604020202020204" pitchFamily="34" charset="0"/>
              </a:rPr>
              <a:t>InnoDB</a:t>
            </a:r>
            <a:r>
              <a:rPr lang="en-US" altLang="zh-CN" sz="2000" dirty="0">
                <a:solidFill>
                  <a:schemeClr val="tx1">
                    <a:lumMod val="65000"/>
                    <a:lumOff val="35000"/>
                  </a:schemeClr>
                </a:solidFill>
                <a:latin typeface="+mn-ea"/>
                <a:cs typeface="Arial" panose="020B0604020202020204" pitchFamily="34" charset="0"/>
              </a:rPr>
              <a:t>;</a:t>
            </a:r>
            <a:r>
              <a:rPr lang="zh-CN" altLang="en-US" sz="2000" dirty="0">
                <a:solidFill>
                  <a:schemeClr val="tx1">
                    <a:lumMod val="65000"/>
                    <a:lumOff val="35000"/>
                  </a:schemeClr>
                </a:solidFill>
                <a:latin typeface="+mn-ea"/>
                <a:cs typeface="Arial" panose="020B0604020202020204" pitchFamily="34" charset="0"/>
              </a:rPr>
              <a:t>此命令执行时间大约耗时</a:t>
            </a:r>
            <a:r>
              <a:rPr lang="en-US" altLang="zh-CN" sz="2000" dirty="0">
                <a:solidFill>
                  <a:schemeClr val="tx1">
                    <a:lumMod val="65000"/>
                    <a:lumOff val="35000"/>
                  </a:schemeClr>
                </a:solidFill>
                <a:latin typeface="+mn-ea"/>
                <a:cs typeface="Arial" panose="020B0604020202020204" pitchFamily="34" charset="0"/>
              </a:rPr>
              <a:t>5</a:t>
            </a:r>
            <a:r>
              <a:rPr lang="zh-CN" altLang="en-US" sz="2000" dirty="0">
                <a:solidFill>
                  <a:schemeClr val="tx1">
                    <a:lumMod val="65000"/>
                    <a:lumOff val="35000"/>
                  </a:schemeClr>
                </a:solidFill>
                <a:latin typeface="+mn-ea"/>
                <a:cs typeface="Arial" panose="020B0604020202020204" pitchFamily="34" charset="0"/>
              </a:rPr>
              <a:t>分钟。</a:t>
            </a:r>
            <a:endParaRPr lang="en-US" altLang="zh-CN" sz="1600" dirty="0">
              <a:solidFill>
                <a:schemeClr val="tx1">
                  <a:lumMod val="65000"/>
                  <a:lumOff val="35000"/>
                </a:schemeClr>
              </a:solidFill>
              <a:latin typeface="+mn-ea"/>
              <a:cs typeface="Arial" panose="020B0604020202020204" pitchFamily="34" charset="0"/>
            </a:endParaRPr>
          </a:p>
        </p:txBody>
      </p:sp>
      <p:grpSp>
        <p:nvGrpSpPr>
          <p:cNvPr id="15" name="组合 14"/>
          <p:cNvGrpSpPr/>
          <p:nvPr/>
        </p:nvGrpSpPr>
        <p:grpSpPr>
          <a:xfrm>
            <a:off x="7812360" y="290145"/>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pic>
        <p:nvPicPr>
          <p:cNvPr id="3" name="图片 2"/>
          <p:cNvPicPr>
            <a:picLocks noChangeAspect="1"/>
          </p:cNvPicPr>
          <p:nvPr/>
        </p:nvPicPr>
        <p:blipFill>
          <a:blip r:embed="rId1"/>
          <a:stretch>
            <a:fillRect/>
          </a:stretch>
        </p:blipFill>
        <p:spPr>
          <a:xfrm>
            <a:off x="1595269" y="1193696"/>
            <a:ext cx="5814048" cy="227613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100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p:tgtEl>
                                          <p:spTgt spid="73"/>
                                        </p:tgtEl>
                                        <p:attrNameLst>
                                          <p:attrName>ppt_y</p:attrName>
                                        </p:attrNameLst>
                                      </p:cBhvr>
                                      <p:tavLst>
                                        <p:tav tm="0">
                                          <p:val>
                                            <p:strVal val="#ppt_y-#ppt_h*1.125000"/>
                                          </p:val>
                                        </p:tav>
                                        <p:tav tm="100000">
                                          <p:val>
                                            <p:strVal val="#ppt_y"/>
                                          </p:val>
                                        </p:tav>
                                      </p:tavLst>
                                    </p:anim>
                                    <p:animEffect transition="in" filter="wipe(down)">
                                      <p:cBhvr>
                                        <p:cTn id="8" dur="500"/>
                                        <p:tgtEl>
                                          <p:spTgt spid="73"/>
                                        </p:tgtEl>
                                      </p:cBhvr>
                                    </p:animEffect>
                                  </p:childTnLst>
                                </p:cTn>
                              </p:par>
                              <p:par>
                                <p:cTn id="9" presetID="42" presetClass="entr" presetSubtype="0" fill="hold" nodeType="withEffect">
                                  <p:stCondLst>
                                    <p:cond delay="2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anim calcmode="lin" valueType="num">
                                      <p:cBhvr>
                                        <p:cTn id="12" dur="500" fill="hold"/>
                                        <p:tgtEl>
                                          <p:spTgt spid="15"/>
                                        </p:tgtEl>
                                        <p:attrNameLst>
                                          <p:attrName>ppt_x</p:attrName>
                                        </p:attrNameLst>
                                      </p:cBhvr>
                                      <p:tavLst>
                                        <p:tav tm="0">
                                          <p:val>
                                            <p:strVal val="#ppt_x"/>
                                          </p:val>
                                        </p:tav>
                                        <p:tav tm="100000">
                                          <p:val>
                                            <p:strVal val="#ppt_x"/>
                                          </p:val>
                                        </p:tav>
                                      </p:tavLst>
                                    </p:anim>
                                    <p:anim calcmode="lin" valueType="num">
                                      <p:cBhvr>
                                        <p:cTn id="13"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1364476" cy="461665"/>
          </a:xfrm>
          <a:prstGeom prst="rect">
            <a:avLst/>
          </a:prstGeom>
        </p:spPr>
        <p:txBody>
          <a:bodyPr wrap="none">
            <a:spAutoFit/>
          </a:bodyPr>
          <a:lstStyle/>
          <a:p>
            <a:r>
              <a:rPr lang="en-US" altLang="zh-CN" sz="2400" dirty="0">
                <a:solidFill>
                  <a:srgbClr val="1F9E23"/>
                </a:solidFill>
                <a:latin typeface="Century Gothic" panose="020B0502020202020204" pitchFamily="34" charset="0"/>
                <a:cs typeface="Arial" panose="020B0604020202020204" pitchFamily="34" charset="0"/>
              </a:rPr>
              <a:t>SQL</a:t>
            </a:r>
            <a:r>
              <a:rPr lang="zh-CN" altLang="en-US" sz="2400" dirty="0">
                <a:solidFill>
                  <a:srgbClr val="1F9E23"/>
                </a:solidFill>
                <a:latin typeface="Century Gothic" panose="020B0502020202020204" pitchFamily="34" charset="0"/>
                <a:cs typeface="Arial" panose="020B0604020202020204" pitchFamily="34" charset="0"/>
              </a:rPr>
              <a:t>测试</a:t>
            </a:r>
            <a:endParaRPr lang="en-US" altLang="zh-CN"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09</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73" name="矩形 72"/>
          <p:cNvSpPr/>
          <p:nvPr/>
        </p:nvSpPr>
        <p:spPr>
          <a:xfrm>
            <a:off x="421370" y="3677854"/>
            <a:ext cx="8223510" cy="1100494"/>
          </a:xfrm>
          <a:prstGeom prst="rect">
            <a:avLst/>
          </a:prstGeom>
        </p:spPr>
        <p:txBody>
          <a:bodyPr wrap="square">
            <a:spAutoFit/>
          </a:bodyPr>
          <a:lstStyle/>
          <a:p>
            <a:pPr>
              <a:lnSpc>
                <a:spcPct val="114000"/>
              </a:lnSpc>
            </a:pPr>
            <a:r>
              <a:rPr lang="zh-CN" altLang="en-US" sz="2000" dirty="0">
                <a:solidFill>
                  <a:schemeClr val="tx1">
                    <a:lumMod val="65000"/>
                    <a:lumOff val="35000"/>
                  </a:schemeClr>
                </a:solidFill>
                <a:latin typeface="+mn-ea"/>
                <a:cs typeface="Arial" panose="020B0604020202020204" pitchFamily="34" charset="0"/>
              </a:rPr>
              <a:t>耗时：</a:t>
            </a:r>
            <a:r>
              <a:rPr lang="en-US" altLang="zh-CN" sz="2000" dirty="0">
                <a:solidFill>
                  <a:schemeClr val="tx1">
                    <a:lumMod val="65000"/>
                    <a:lumOff val="35000"/>
                  </a:schemeClr>
                </a:solidFill>
                <a:latin typeface="+mn-ea"/>
                <a:cs typeface="Arial" panose="020B0604020202020204" pitchFamily="34" charset="0"/>
              </a:rPr>
              <a:t>0.003s</a:t>
            </a:r>
            <a:r>
              <a:rPr lang="zh-CN" altLang="en-US" sz="2000" dirty="0">
                <a:solidFill>
                  <a:schemeClr val="tx1">
                    <a:lumMod val="65000"/>
                    <a:lumOff val="35000"/>
                  </a:schemeClr>
                </a:solidFill>
                <a:latin typeface="+mn-ea"/>
                <a:cs typeface="Arial" panose="020B0604020202020204" pitchFamily="34" charset="0"/>
              </a:rPr>
              <a:t>。</a:t>
            </a:r>
            <a:endParaRPr lang="zh-CN" altLang="en-US" sz="2000" dirty="0">
              <a:solidFill>
                <a:schemeClr val="tx1">
                  <a:lumMod val="65000"/>
                  <a:lumOff val="35000"/>
                </a:schemeClr>
              </a:solidFill>
              <a:latin typeface="+mn-ea"/>
              <a:cs typeface="Arial" panose="020B0604020202020204" pitchFamily="34" charset="0"/>
            </a:endParaRPr>
          </a:p>
          <a:p>
            <a:pPr>
              <a:lnSpc>
                <a:spcPct val="114000"/>
              </a:lnSpc>
            </a:pPr>
            <a:r>
              <a:rPr lang="zh-CN" altLang="en-US" sz="2000" dirty="0">
                <a:solidFill>
                  <a:schemeClr val="tx1">
                    <a:lumMod val="65000"/>
                    <a:lumOff val="35000"/>
                  </a:schemeClr>
                </a:solidFill>
                <a:latin typeface="+mn-ea"/>
                <a:cs typeface="Arial" panose="020B0604020202020204" pitchFamily="34" charset="0"/>
              </a:rPr>
              <a:t>因为我们建表的时候，将</a:t>
            </a:r>
            <a:r>
              <a:rPr lang="en-US" altLang="zh-CN" sz="2000" dirty="0">
                <a:solidFill>
                  <a:schemeClr val="tx1">
                    <a:lumMod val="65000"/>
                    <a:lumOff val="35000"/>
                  </a:schemeClr>
                </a:solidFill>
                <a:latin typeface="+mn-ea"/>
                <a:cs typeface="Arial" panose="020B0604020202020204" pitchFamily="34" charset="0"/>
              </a:rPr>
              <a:t>id</a:t>
            </a:r>
            <a:r>
              <a:rPr lang="zh-CN" altLang="en-US" sz="2000" dirty="0">
                <a:solidFill>
                  <a:schemeClr val="tx1">
                    <a:lumMod val="65000"/>
                    <a:lumOff val="35000"/>
                  </a:schemeClr>
                </a:solidFill>
                <a:latin typeface="+mn-ea"/>
                <a:cs typeface="Arial" panose="020B0604020202020204" pitchFamily="34" charset="0"/>
              </a:rPr>
              <a:t>设成了主键，所以执行此</a:t>
            </a:r>
            <a:r>
              <a:rPr lang="en-US" altLang="zh-CN" sz="2000" dirty="0" err="1">
                <a:solidFill>
                  <a:schemeClr val="tx1">
                    <a:lumMod val="65000"/>
                    <a:lumOff val="35000"/>
                  </a:schemeClr>
                </a:solidFill>
                <a:latin typeface="+mn-ea"/>
                <a:cs typeface="Arial" panose="020B0604020202020204" pitchFamily="34" charset="0"/>
              </a:rPr>
              <a:t>sql</a:t>
            </a:r>
            <a:r>
              <a:rPr lang="zh-CN" altLang="en-US" sz="2000" dirty="0">
                <a:solidFill>
                  <a:schemeClr val="tx1">
                    <a:lumMod val="65000"/>
                    <a:lumOff val="35000"/>
                  </a:schemeClr>
                </a:solidFill>
                <a:latin typeface="+mn-ea"/>
                <a:cs typeface="Arial" panose="020B0604020202020204" pitchFamily="34" charset="0"/>
              </a:rPr>
              <a:t>的时候，走了主键索引，查询速度才会如此之快。</a:t>
            </a:r>
            <a:endParaRPr lang="en-US" altLang="zh-CN" sz="1600" dirty="0">
              <a:solidFill>
                <a:schemeClr val="tx1">
                  <a:lumMod val="65000"/>
                  <a:lumOff val="35000"/>
                </a:schemeClr>
              </a:solidFill>
              <a:latin typeface="+mn-ea"/>
              <a:cs typeface="Arial" panose="020B0604020202020204" pitchFamily="34" charset="0"/>
            </a:endParaRPr>
          </a:p>
        </p:txBody>
      </p:sp>
      <p:grpSp>
        <p:nvGrpSpPr>
          <p:cNvPr id="15" name="组合 14"/>
          <p:cNvGrpSpPr/>
          <p:nvPr/>
        </p:nvGrpSpPr>
        <p:grpSpPr>
          <a:xfrm>
            <a:off x="7812360" y="290145"/>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pic>
        <p:nvPicPr>
          <p:cNvPr id="2" name="图片 1"/>
          <p:cNvPicPr>
            <a:picLocks noChangeAspect="1"/>
          </p:cNvPicPr>
          <p:nvPr/>
        </p:nvPicPr>
        <p:blipFill>
          <a:blip r:embed="rId1"/>
          <a:stretch>
            <a:fillRect/>
          </a:stretch>
        </p:blipFill>
        <p:spPr>
          <a:xfrm>
            <a:off x="1109878" y="1179170"/>
            <a:ext cx="6702482" cy="278111"/>
          </a:xfrm>
          <a:prstGeom prst="rect">
            <a:avLst/>
          </a:prstGeom>
        </p:spPr>
      </p:pic>
      <p:pic>
        <p:nvPicPr>
          <p:cNvPr id="4" name="图片 3"/>
          <p:cNvPicPr>
            <a:picLocks noChangeAspect="1"/>
          </p:cNvPicPr>
          <p:nvPr/>
        </p:nvPicPr>
        <p:blipFill>
          <a:blip r:embed="rId2"/>
          <a:stretch>
            <a:fillRect/>
          </a:stretch>
        </p:blipFill>
        <p:spPr>
          <a:xfrm>
            <a:off x="1114318" y="1885872"/>
            <a:ext cx="5028571" cy="295238"/>
          </a:xfrm>
          <a:prstGeom prst="rect">
            <a:avLst/>
          </a:prstGeom>
        </p:spPr>
      </p:pic>
      <p:pic>
        <p:nvPicPr>
          <p:cNvPr id="6" name="图片 5"/>
          <p:cNvPicPr>
            <a:picLocks noChangeAspect="1"/>
          </p:cNvPicPr>
          <p:nvPr/>
        </p:nvPicPr>
        <p:blipFill>
          <a:blip r:embed="rId3"/>
          <a:stretch>
            <a:fillRect/>
          </a:stretch>
        </p:blipFill>
        <p:spPr>
          <a:xfrm>
            <a:off x="1130094" y="2339581"/>
            <a:ext cx="1761905" cy="866667"/>
          </a:xfrm>
          <a:prstGeom prst="rect">
            <a:avLst/>
          </a:prstGeom>
        </p:spPr>
      </p:pic>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9832" y="2379791"/>
            <a:ext cx="5223544" cy="8203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100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p:tgtEl>
                                          <p:spTgt spid="73"/>
                                        </p:tgtEl>
                                        <p:attrNameLst>
                                          <p:attrName>ppt_y</p:attrName>
                                        </p:attrNameLst>
                                      </p:cBhvr>
                                      <p:tavLst>
                                        <p:tav tm="0">
                                          <p:val>
                                            <p:strVal val="#ppt_y-#ppt_h*1.125000"/>
                                          </p:val>
                                        </p:tav>
                                        <p:tav tm="100000">
                                          <p:val>
                                            <p:strVal val="#ppt_y"/>
                                          </p:val>
                                        </p:tav>
                                      </p:tavLst>
                                    </p:anim>
                                    <p:animEffect transition="in" filter="wipe(down)">
                                      <p:cBhvr>
                                        <p:cTn id="8" dur="500"/>
                                        <p:tgtEl>
                                          <p:spTgt spid="73"/>
                                        </p:tgtEl>
                                      </p:cBhvr>
                                    </p:animEffect>
                                  </p:childTnLst>
                                </p:cTn>
                              </p:par>
                              <p:par>
                                <p:cTn id="9" presetID="42" presetClass="entr" presetSubtype="0" fill="hold" nodeType="withEffect">
                                  <p:stCondLst>
                                    <p:cond delay="2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anim calcmode="lin" valueType="num">
                                      <p:cBhvr>
                                        <p:cTn id="12" dur="500" fill="hold"/>
                                        <p:tgtEl>
                                          <p:spTgt spid="15"/>
                                        </p:tgtEl>
                                        <p:attrNameLst>
                                          <p:attrName>ppt_x</p:attrName>
                                        </p:attrNameLst>
                                      </p:cBhvr>
                                      <p:tavLst>
                                        <p:tav tm="0">
                                          <p:val>
                                            <p:strVal val="#ppt_x"/>
                                          </p:val>
                                        </p:tav>
                                        <p:tav tm="100000">
                                          <p:val>
                                            <p:strVal val="#ppt_x"/>
                                          </p:val>
                                        </p:tav>
                                      </p:tavLst>
                                    </p:anim>
                                    <p:anim calcmode="lin" valueType="num">
                                      <p:cBhvr>
                                        <p:cTn id="13"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1364476" cy="461665"/>
          </a:xfrm>
          <a:prstGeom prst="rect">
            <a:avLst/>
          </a:prstGeom>
        </p:spPr>
        <p:txBody>
          <a:bodyPr wrap="none">
            <a:spAutoFit/>
          </a:bodyPr>
          <a:lstStyle/>
          <a:p>
            <a:r>
              <a:rPr lang="en-US" altLang="zh-CN" sz="2400" dirty="0">
                <a:solidFill>
                  <a:srgbClr val="1F9E23"/>
                </a:solidFill>
                <a:latin typeface="Century Gothic" panose="020B0502020202020204" pitchFamily="34" charset="0"/>
                <a:cs typeface="Arial" panose="020B0604020202020204" pitchFamily="34" charset="0"/>
              </a:rPr>
              <a:t>SQL</a:t>
            </a:r>
            <a:r>
              <a:rPr lang="zh-CN" altLang="en-US" sz="2400" dirty="0">
                <a:solidFill>
                  <a:srgbClr val="1F9E23"/>
                </a:solidFill>
                <a:latin typeface="Century Gothic" panose="020B0502020202020204" pitchFamily="34" charset="0"/>
                <a:cs typeface="Arial" panose="020B0604020202020204" pitchFamily="34" charset="0"/>
              </a:rPr>
              <a:t>测试</a:t>
            </a:r>
            <a:endParaRPr lang="en-US" altLang="zh-CN"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10</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73" name="矩形 72"/>
          <p:cNvSpPr/>
          <p:nvPr/>
        </p:nvSpPr>
        <p:spPr>
          <a:xfrm>
            <a:off x="421370" y="3677854"/>
            <a:ext cx="8223510" cy="1285352"/>
          </a:xfrm>
          <a:prstGeom prst="rect">
            <a:avLst/>
          </a:prstGeom>
        </p:spPr>
        <p:txBody>
          <a:bodyPr wrap="square">
            <a:spAutoFit/>
          </a:bodyPr>
          <a:lstStyle/>
          <a:p>
            <a:pPr>
              <a:lnSpc>
                <a:spcPct val="114000"/>
              </a:lnSpc>
            </a:pPr>
            <a:r>
              <a:rPr lang="zh-CN" altLang="en-US" sz="2000" dirty="0">
                <a:solidFill>
                  <a:schemeClr val="tx1">
                    <a:lumMod val="65000"/>
                    <a:lumOff val="35000"/>
                  </a:schemeClr>
                </a:solidFill>
                <a:latin typeface="+mn-ea"/>
                <a:cs typeface="Arial" panose="020B0604020202020204" pitchFamily="34" charset="0"/>
              </a:rPr>
              <a:t>耗时：</a:t>
            </a:r>
            <a:r>
              <a:rPr lang="en-US" altLang="zh-CN" sz="2000" dirty="0">
                <a:solidFill>
                  <a:schemeClr val="tx1">
                    <a:lumMod val="65000"/>
                    <a:lumOff val="35000"/>
                  </a:schemeClr>
                </a:solidFill>
                <a:latin typeface="+mn-ea"/>
                <a:cs typeface="Arial" panose="020B0604020202020204" pitchFamily="34" charset="0"/>
              </a:rPr>
              <a:t>10.080s</a:t>
            </a:r>
            <a:r>
              <a:rPr lang="zh-CN" altLang="en-US" sz="2000" dirty="0">
                <a:solidFill>
                  <a:schemeClr val="tx1">
                    <a:lumMod val="65000"/>
                    <a:lumOff val="35000"/>
                  </a:schemeClr>
                </a:solidFill>
                <a:latin typeface="+mn-ea"/>
                <a:cs typeface="Arial" panose="020B0604020202020204" pitchFamily="34" charset="0"/>
              </a:rPr>
              <a:t>。</a:t>
            </a:r>
            <a:endParaRPr lang="en-US" altLang="zh-CN" sz="2000" dirty="0">
              <a:solidFill>
                <a:schemeClr val="tx1">
                  <a:lumMod val="65000"/>
                  <a:lumOff val="35000"/>
                </a:schemeClr>
              </a:solidFill>
              <a:latin typeface="+mn-ea"/>
              <a:cs typeface="Arial" panose="020B0604020202020204" pitchFamily="34" charset="0"/>
            </a:endParaRPr>
          </a:p>
          <a:p>
            <a:pPr>
              <a:lnSpc>
                <a:spcPct val="114000"/>
              </a:lnSpc>
            </a:pPr>
            <a:r>
              <a:rPr lang="zh-CN" altLang="en-US" sz="1600" dirty="0">
                <a:solidFill>
                  <a:schemeClr val="tx1">
                    <a:lumMod val="65000"/>
                    <a:lumOff val="35000"/>
                  </a:schemeClr>
                </a:solidFill>
                <a:latin typeface="+mn-ea"/>
                <a:cs typeface="Arial" panose="020B0604020202020204" pitchFamily="34" charset="0"/>
              </a:rPr>
              <a:t>我们给</a:t>
            </a:r>
            <a:r>
              <a:rPr lang="en-US" altLang="zh-CN" sz="1600" dirty="0">
                <a:solidFill>
                  <a:schemeClr val="tx1">
                    <a:lumMod val="65000"/>
                    <a:lumOff val="35000"/>
                  </a:schemeClr>
                </a:solidFill>
                <a:latin typeface="+mn-ea"/>
                <a:cs typeface="Arial" panose="020B0604020202020204" pitchFamily="34" charset="0"/>
              </a:rPr>
              <a:t>username</a:t>
            </a:r>
            <a:r>
              <a:rPr lang="zh-CN" altLang="en-US" sz="1600" dirty="0">
                <a:solidFill>
                  <a:schemeClr val="tx1">
                    <a:lumMod val="65000"/>
                    <a:lumOff val="35000"/>
                  </a:schemeClr>
                </a:solidFill>
                <a:latin typeface="+mn-ea"/>
                <a:cs typeface="Arial" panose="020B0604020202020204" pitchFamily="34" charset="0"/>
              </a:rPr>
              <a:t>列加上普通索引。</a:t>
            </a:r>
            <a:endParaRPr lang="zh-CN" altLang="en-US" sz="1600" dirty="0">
              <a:solidFill>
                <a:schemeClr val="tx1">
                  <a:lumMod val="65000"/>
                  <a:lumOff val="35000"/>
                </a:schemeClr>
              </a:solidFill>
              <a:latin typeface="+mn-ea"/>
              <a:cs typeface="Arial" panose="020B0604020202020204" pitchFamily="34" charset="0"/>
            </a:endParaRPr>
          </a:p>
          <a:p>
            <a:pPr>
              <a:lnSpc>
                <a:spcPct val="114000"/>
              </a:lnSpc>
            </a:pPr>
            <a:r>
              <a:rPr lang="en-US" altLang="zh-CN" sz="1600" dirty="0">
                <a:solidFill>
                  <a:schemeClr val="tx1">
                    <a:lumMod val="65000"/>
                    <a:lumOff val="35000"/>
                  </a:schemeClr>
                </a:solidFill>
                <a:latin typeface="+mn-ea"/>
                <a:cs typeface="Arial" panose="020B0604020202020204" pitchFamily="34" charset="0"/>
              </a:rPr>
              <a:t>ALTER TABLE `</a:t>
            </a:r>
            <a:r>
              <a:rPr lang="en-US" altLang="zh-CN" sz="1600" dirty="0" err="1">
                <a:solidFill>
                  <a:schemeClr val="tx1">
                    <a:lumMod val="65000"/>
                    <a:lumOff val="35000"/>
                  </a:schemeClr>
                </a:solidFill>
                <a:latin typeface="+mn-ea"/>
                <a:cs typeface="Arial" panose="020B0604020202020204" pitchFamily="34" charset="0"/>
              </a:rPr>
              <a:t>test_user</a:t>
            </a:r>
            <a:r>
              <a:rPr lang="en-US" altLang="zh-CN" sz="1600" dirty="0">
                <a:solidFill>
                  <a:schemeClr val="tx1">
                    <a:lumMod val="65000"/>
                    <a:lumOff val="35000"/>
                  </a:schemeClr>
                </a:solidFill>
                <a:latin typeface="+mn-ea"/>
                <a:cs typeface="Arial" panose="020B0604020202020204" pitchFamily="34" charset="0"/>
              </a:rPr>
              <a:t>` ADD INDEX </a:t>
            </a:r>
            <a:r>
              <a:rPr lang="en-US" altLang="zh-CN" sz="1600" dirty="0" err="1">
                <a:solidFill>
                  <a:schemeClr val="tx1">
                    <a:lumMod val="65000"/>
                    <a:lumOff val="35000"/>
                  </a:schemeClr>
                </a:solidFill>
                <a:latin typeface="+mn-ea"/>
                <a:cs typeface="Arial" panose="020B0604020202020204" pitchFamily="34" charset="0"/>
              </a:rPr>
              <a:t>index_name</a:t>
            </a:r>
            <a:r>
              <a:rPr lang="en-US" altLang="zh-CN" sz="1600" dirty="0">
                <a:solidFill>
                  <a:schemeClr val="tx1">
                    <a:lumMod val="65000"/>
                    <a:lumOff val="35000"/>
                  </a:schemeClr>
                </a:solidFill>
                <a:latin typeface="+mn-ea"/>
                <a:cs typeface="Arial" panose="020B0604020202020204" pitchFamily="34" charset="0"/>
              </a:rPr>
              <a:t>(username) ;</a:t>
            </a:r>
            <a:endParaRPr lang="en-US" altLang="zh-CN" sz="1600" dirty="0">
              <a:solidFill>
                <a:schemeClr val="tx1">
                  <a:lumMod val="65000"/>
                  <a:lumOff val="35000"/>
                </a:schemeClr>
              </a:solidFill>
              <a:latin typeface="+mn-ea"/>
              <a:cs typeface="Arial" panose="020B0604020202020204" pitchFamily="34" charset="0"/>
            </a:endParaRPr>
          </a:p>
          <a:p>
            <a:pPr>
              <a:lnSpc>
                <a:spcPct val="114000"/>
              </a:lnSpc>
            </a:pPr>
            <a:r>
              <a:rPr lang="zh-CN" altLang="en-US" sz="1600" dirty="0">
                <a:solidFill>
                  <a:schemeClr val="tx1">
                    <a:lumMod val="65000"/>
                    <a:lumOff val="35000"/>
                  </a:schemeClr>
                </a:solidFill>
                <a:latin typeface="+mn-ea"/>
                <a:cs typeface="Arial" panose="020B0604020202020204" pitchFamily="34" charset="0"/>
              </a:rPr>
              <a:t>此过程大约耗时 </a:t>
            </a:r>
            <a:r>
              <a:rPr lang="en-US" altLang="zh-CN" sz="1600" dirty="0">
                <a:solidFill>
                  <a:schemeClr val="tx1">
                    <a:lumMod val="65000"/>
                    <a:lumOff val="35000"/>
                  </a:schemeClr>
                </a:solidFill>
                <a:latin typeface="+mn-ea"/>
                <a:cs typeface="Arial" panose="020B0604020202020204" pitchFamily="34" charset="0"/>
              </a:rPr>
              <a:t>2min,</a:t>
            </a:r>
            <a:r>
              <a:rPr lang="zh-CN" altLang="en-US" sz="1600" dirty="0">
                <a:solidFill>
                  <a:schemeClr val="tx1">
                    <a:lumMod val="65000"/>
                    <a:lumOff val="35000"/>
                  </a:schemeClr>
                </a:solidFill>
                <a:latin typeface="+mn-ea"/>
                <a:cs typeface="Arial" panose="020B0604020202020204" pitchFamily="34" charset="0"/>
              </a:rPr>
              <a:t>建索引的过程会全表扫描，逐条建索引，当然慢了。</a:t>
            </a:r>
            <a:endParaRPr lang="en-US" altLang="zh-CN" sz="1600" dirty="0">
              <a:solidFill>
                <a:schemeClr val="tx1">
                  <a:lumMod val="65000"/>
                  <a:lumOff val="35000"/>
                </a:schemeClr>
              </a:solidFill>
              <a:latin typeface="+mn-ea"/>
              <a:cs typeface="Arial" panose="020B0604020202020204" pitchFamily="34" charset="0"/>
            </a:endParaRPr>
          </a:p>
        </p:txBody>
      </p:sp>
      <p:grpSp>
        <p:nvGrpSpPr>
          <p:cNvPr id="15" name="组合 14"/>
          <p:cNvGrpSpPr/>
          <p:nvPr/>
        </p:nvGrpSpPr>
        <p:grpSpPr>
          <a:xfrm>
            <a:off x="7812360" y="290145"/>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pic>
        <p:nvPicPr>
          <p:cNvPr id="3" name="图片 2"/>
          <p:cNvPicPr>
            <a:picLocks noChangeAspect="1"/>
          </p:cNvPicPr>
          <p:nvPr/>
        </p:nvPicPr>
        <p:blipFill>
          <a:blip r:embed="rId1"/>
          <a:stretch>
            <a:fillRect/>
          </a:stretch>
        </p:blipFill>
        <p:spPr>
          <a:xfrm>
            <a:off x="1475656" y="991747"/>
            <a:ext cx="5387322" cy="194599"/>
          </a:xfrm>
          <a:prstGeom prst="rect">
            <a:avLst/>
          </a:prstGeom>
        </p:spPr>
      </p:pic>
      <p:pic>
        <p:nvPicPr>
          <p:cNvPr id="7" name="图片 6"/>
          <p:cNvPicPr>
            <a:picLocks noChangeAspect="1"/>
          </p:cNvPicPr>
          <p:nvPr/>
        </p:nvPicPr>
        <p:blipFill>
          <a:blip r:embed="rId2"/>
          <a:stretch>
            <a:fillRect/>
          </a:stretch>
        </p:blipFill>
        <p:spPr>
          <a:xfrm>
            <a:off x="1531222" y="1249837"/>
            <a:ext cx="5276190" cy="352381"/>
          </a:xfrm>
          <a:prstGeom prst="rect">
            <a:avLst/>
          </a:prstGeom>
        </p:spPr>
      </p:pic>
      <p:pic>
        <p:nvPicPr>
          <p:cNvPr id="14" name="图片 13"/>
          <p:cNvPicPr>
            <a:picLocks noChangeAspect="1"/>
          </p:cNvPicPr>
          <p:nvPr/>
        </p:nvPicPr>
        <p:blipFill>
          <a:blip r:embed="rId3"/>
          <a:stretch>
            <a:fillRect/>
          </a:stretch>
        </p:blipFill>
        <p:spPr>
          <a:xfrm>
            <a:off x="1453828" y="2370472"/>
            <a:ext cx="1952381" cy="904762"/>
          </a:xfrm>
          <a:prstGeom prst="rect">
            <a:avLst/>
          </a:prstGeom>
        </p:spPr>
      </p:pic>
      <p:pic>
        <p:nvPicPr>
          <p:cNvPr id="16" name="图片 15"/>
          <p:cNvPicPr>
            <a:picLocks noChangeAspect="1"/>
          </p:cNvPicPr>
          <p:nvPr/>
        </p:nvPicPr>
        <p:blipFill>
          <a:blip r:embed="rId4"/>
          <a:stretch>
            <a:fillRect/>
          </a:stretch>
        </p:blipFill>
        <p:spPr>
          <a:xfrm>
            <a:off x="3840914" y="2395592"/>
            <a:ext cx="4228571" cy="1276190"/>
          </a:xfrm>
          <a:prstGeom prst="rect">
            <a:avLst/>
          </a:prstGeom>
        </p:spPr>
      </p:pic>
      <p:pic>
        <p:nvPicPr>
          <p:cNvPr id="18" name="图片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53828" y="1671561"/>
            <a:ext cx="5854476" cy="61631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100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p:tgtEl>
                                          <p:spTgt spid="73"/>
                                        </p:tgtEl>
                                        <p:attrNameLst>
                                          <p:attrName>ppt_y</p:attrName>
                                        </p:attrNameLst>
                                      </p:cBhvr>
                                      <p:tavLst>
                                        <p:tav tm="0">
                                          <p:val>
                                            <p:strVal val="#ppt_y-#ppt_h*1.125000"/>
                                          </p:val>
                                        </p:tav>
                                        <p:tav tm="100000">
                                          <p:val>
                                            <p:strVal val="#ppt_y"/>
                                          </p:val>
                                        </p:tav>
                                      </p:tavLst>
                                    </p:anim>
                                    <p:animEffect transition="in" filter="wipe(down)">
                                      <p:cBhvr>
                                        <p:cTn id="8" dur="500"/>
                                        <p:tgtEl>
                                          <p:spTgt spid="73"/>
                                        </p:tgtEl>
                                      </p:cBhvr>
                                    </p:animEffect>
                                  </p:childTnLst>
                                </p:cTn>
                              </p:par>
                              <p:par>
                                <p:cTn id="9" presetID="42" presetClass="entr" presetSubtype="0" fill="hold" nodeType="withEffect">
                                  <p:stCondLst>
                                    <p:cond delay="2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anim calcmode="lin" valueType="num">
                                      <p:cBhvr>
                                        <p:cTn id="12" dur="500" fill="hold"/>
                                        <p:tgtEl>
                                          <p:spTgt spid="15"/>
                                        </p:tgtEl>
                                        <p:attrNameLst>
                                          <p:attrName>ppt_x</p:attrName>
                                        </p:attrNameLst>
                                      </p:cBhvr>
                                      <p:tavLst>
                                        <p:tav tm="0">
                                          <p:val>
                                            <p:strVal val="#ppt_x"/>
                                          </p:val>
                                        </p:tav>
                                        <p:tav tm="100000">
                                          <p:val>
                                            <p:strVal val="#ppt_x"/>
                                          </p:val>
                                        </p:tav>
                                      </p:tavLst>
                                    </p:anim>
                                    <p:anim calcmode="lin" valueType="num">
                                      <p:cBhvr>
                                        <p:cTn id="13"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1000"/>
                                        <p:tgtEl>
                                          <p:spTgt spid="16"/>
                                        </p:tgtEl>
                                      </p:cBhvr>
                                    </p:animEffect>
                                    <p:anim calcmode="lin" valueType="num">
                                      <p:cBhvr>
                                        <p:cTn id="19" dur="1000" fill="hold"/>
                                        <p:tgtEl>
                                          <p:spTgt spid="16"/>
                                        </p:tgtEl>
                                        <p:attrNameLst>
                                          <p:attrName>ppt_x</p:attrName>
                                        </p:attrNameLst>
                                      </p:cBhvr>
                                      <p:tavLst>
                                        <p:tav tm="0">
                                          <p:val>
                                            <p:strVal val="#ppt_x"/>
                                          </p:val>
                                        </p:tav>
                                        <p:tav tm="100000">
                                          <p:val>
                                            <p:strVal val="#ppt_x"/>
                                          </p:val>
                                        </p:tav>
                                      </p:tavLst>
                                    </p:anim>
                                    <p:anim calcmode="lin" valueType="num">
                                      <p:cBhvr>
                                        <p:cTn id="2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1364476" cy="461665"/>
          </a:xfrm>
          <a:prstGeom prst="rect">
            <a:avLst/>
          </a:prstGeom>
        </p:spPr>
        <p:txBody>
          <a:bodyPr wrap="none">
            <a:spAutoFit/>
          </a:bodyPr>
          <a:lstStyle/>
          <a:p>
            <a:r>
              <a:rPr lang="en-US" altLang="zh-CN" sz="2400" dirty="0">
                <a:solidFill>
                  <a:srgbClr val="1F9E23"/>
                </a:solidFill>
                <a:latin typeface="Century Gothic" panose="020B0502020202020204" pitchFamily="34" charset="0"/>
                <a:cs typeface="Arial" panose="020B0604020202020204" pitchFamily="34" charset="0"/>
              </a:rPr>
              <a:t>SQL</a:t>
            </a:r>
            <a:r>
              <a:rPr lang="zh-CN" altLang="en-US" sz="2400" dirty="0">
                <a:solidFill>
                  <a:srgbClr val="1F9E23"/>
                </a:solidFill>
                <a:latin typeface="Century Gothic" panose="020B0502020202020204" pitchFamily="34" charset="0"/>
                <a:cs typeface="Arial" panose="020B0604020202020204" pitchFamily="34" charset="0"/>
              </a:rPr>
              <a:t>测试</a:t>
            </a:r>
            <a:endParaRPr lang="en-US" altLang="zh-CN"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11</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73" name="矩形 72"/>
          <p:cNvSpPr/>
          <p:nvPr/>
        </p:nvSpPr>
        <p:spPr>
          <a:xfrm>
            <a:off x="421370" y="3677854"/>
            <a:ext cx="8223510" cy="1074781"/>
          </a:xfrm>
          <a:prstGeom prst="rect">
            <a:avLst/>
          </a:prstGeom>
        </p:spPr>
        <p:txBody>
          <a:bodyPr wrap="square">
            <a:spAutoFit/>
          </a:bodyPr>
          <a:lstStyle/>
          <a:p>
            <a:pPr>
              <a:lnSpc>
                <a:spcPct val="114000"/>
              </a:lnSpc>
            </a:pPr>
            <a:r>
              <a:rPr lang="zh-CN" altLang="en-US" sz="2000" dirty="0">
                <a:solidFill>
                  <a:schemeClr val="tx1">
                    <a:lumMod val="65000"/>
                    <a:lumOff val="35000"/>
                  </a:schemeClr>
                </a:solidFill>
                <a:latin typeface="+mn-ea"/>
                <a:cs typeface="Arial" panose="020B0604020202020204" pitchFamily="34" charset="0"/>
              </a:rPr>
              <a:t>再来执行：</a:t>
            </a:r>
            <a:r>
              <a:rPr lang="en-US" altLang="zh-CN" sz="2000" dirty="0">
                <a:solidFill>
                  <a:schemeClr val="tx1">
                    <a:lumMod val="65000"/>
                    <a:lumOff val="35000"/>
                  </a:schemeClr>
                </a:solidFill>
                <a:latin typeface="+mn-ea"/>
                <a:cs typeface="Arial" panose="020B0604020202020204" pitchFamily="34" charset="0"/>
              </a:rPr>
              <a:t>select </a:t>
            </a:r>
            <a:r>
              <a:rPr lang="en-US" altLang="zh-CN" sz="2000" dirty="0" err="1">
                <a:solidFill>
                  <a:schemeClr val="tx1">
                    <a:lumMod val="65000"/>
                    <a:lumOff val="35000"/>
                  </a:schemeClr>
                </a:solidFill>
                <a:latin typeface="+mn-ea"/>
                <a:cs typeface="Arial" panose="020B0604020202020204" pitchFamily="34" charset="0"/>
              </a:rPr>
              <a:t>id,username,gender,password</a:t>
            </a:r>
            <a:r>
              <a:rPr lang="en-US" altLang="zh-CN" sz="2000" dirty="0">
                <a:solidFill>
                  <a:schemeClr val="tx1">
                    <a:lumMod val="65000"/>
                    <a:lumOff val="35000"/>
                  </a:schemeClr>
                </a:solidFill>
                <a:latin typeface="+mn-ea"/>
                <a:cs typeface="Arial" panose="020B0604020202020204" pitchFamily="34" charset="0"/>
              </a:rPr>
              <a:t> from </a:t>
            </a:r>
            <a:r>
              <a:rPr lang="en-US" altLang="zh-CN" sz="2000" dirty="0" err="1">
                <a:solidFill>
                  <a:schemeClr val="tx1">
                    <a:lumMod val="65000"/>
                    <a:lumOff val="35000"/>
                  </a:schemeClr>
                </a:solidFill>
                <a:latin typeface="+mn-ea"/>
                <a:cs typeface="Arial" panose="020B0604020202020204" pitchFamily="34" charset="0"/>
              </a:rPr>
              <a:t>test_user</a:t>
            </a:r>
            <a:r>
              <a:rPr lang="en-US" altLang="zh-CN" sz="2000" dirty="0">
                <a:solidFill>
                  <a:schemeClr val="tx1">
                    <a:lumMod val="65000"/>
                    <a:lumOff val="35000"/>
                  </a:schemeClr>
                </a:solidFill>
                <a:latin typeface="+mn-ea"/>
                <a:cs typeface="Arial" panose="020B0604020202020204" pitchFamily="34" charset="0"/>
              </a:rPr>
              <a:t> where username=‘9000000’;</a:t>
            </a:r>
            <a:endParaRPr lang="en-US" altLang="zh-CN" sz="2000" dirty="0">
              <a:solidFill>
                <a:schemeClr val="tx1">
                  <a:lumMod val="65000"/>
                  <a:lumOff val="35000"/>
                </a:schemeClr>
              </a:solidFill>
              <a:latin typeface="+mn-ea"/>
              <a:cs typeface="Arial" panose="020B0604020202020204" pitchFamily="34" charset="0"/>
            </a:endParaRPr>
          </a:p>
          <a:p>
            <a:pPr>
              <a:lnSpc>
                <a:spcPct val="114000"/>
              </a:lnSpc>
            </a:pPr>
            <a:r>
              <a:rPr lang="zh-CN" altLang="en-US" sz="1600" dirty="0">
                <a:solidFill>
                  <a:schemeClr val="tx1">
                    <a:lumMod val="65000"/>
                    <a:lumOff val="35000"/>
                  </a:schemeClr>
                </a:solidFill>
                <a:latin typeface="+mn-ea"/>
                <a:cs typeface="Arial" panose="020B0604020202020204" pitchFamily="34" charset="0"/>
              </a:rPr>
              <a:t>耗时：</a:t>
            </a:r>
            <a:r>
              <a:rPr lang="en-US" altLang="zh-CN" sz="1600" dirty="0">
                <a:solidFill>
                  <a:schemeClr val="tx1">
                    <a:lumMod val="65000"/>
                    <a:lumOff val="35000"/>
                  </a:schemeClr>
                </a:solidFill>
                <a:latin typeface="+mn-ea"/>
                <a:cs typeface="Arial" panose="020B0604020202020204" pitchFamily="34" charset="0"/>
              </a:rPr>
              <a:t>0.004s</a:t>
            </a:r>
            <a:endParaRPr lang="en-US" altLang="zh-CN" sz="1600" dirty="0">
              <a:solidFill>
                <a:schemeClr val="tx1">
                  <a:lumMod val="65000"/>
                  <a:lumOff val="35000"/>
                </a:schemeClr>
              </a:solidFill>
              <a:latin typeface="+mn-ea"/>
              <a:cs typeface="Arial" panose="020B0604020202020204" pitchFamily="34" charset="0"/>
            </a:endParaRPr>
          </a:p>
        </p:txBody>
      </p:sp>
      <p:grpSp>
        <p:nvGrpSpPr>
          <p:cNvPr id="15" name="组合 14"/>
          <p:cNvGrpSpPr/>
          <p:nvPr/>
        </p:nvGrpSpPr>
        <p:grpSpPr>
          <a:xfrm>
            <a:off x="7871381" y="153019"/>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pic>
        <p:nvPicPr>
          <p:cNvPr id="3" name="图片 2"/>
          <p:cNvPicPr>
            <a:picLocks noChangeAspect="1"/>
          </p:cNvPicPr>
          <p:nvPr/>
        </p:nvPicPr>
        <p:blipFill>
          <a:blip r:embed="rId1"/>
          <a:stretch>
            <a:fillRect/>
          </a:stretch>
        </p:blipFill>
        <p:spPr>
          <a:xfrm>
            <a:off x="1045477" y="887995"/>
            <a:ext cx="7237899" cy="1793795"/>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304" y="2811312"/>
            <a:ext cx="7216071" cy="86654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100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p:tgtEl>
                                          <p:spTgt spid="73"/>
                                        </p:tgtEl>
                                        <p:attrNameLst>
                                          <p:attrName>ppt_y</p:attrName>
                                        </p:attrNameLst>
                                      </p:cBhvr>
                                      <p:tavLst>
                                        <p:tav tm="0">
                                          <p:val>
                                            <p:strVal val="#ppt_y-#ppt_h*1.125000"/>
                                          </p:val>
                                        </p:tav>
                                        <p:tav tm="100000">
                                          <p:val>
                                            <p:strVal val="#ppt_y"/>
                                          </p:val>
                                        </p:tav>
                                      </p:tavLst>
                                    </p:anim>
                                    <p:animEffect transition="in" filter="wipe(down)">
                                      <p:cBhvr>
                                        <p:cTn id="8" dur="500"/>
                                        <p:tgtEl>
                                          <p:spTgt spid="73"/>
                                        </p:tgtEl>
                                      </p:cBhvr>
                                    </p:animEffect>
                                  </p:childTnLst>
                                </p:cTn>
                              </p:par>
                              <p:par>
                                <p:cTn id="9" presetID="42" presetClass="entr" presetSubtype="0" fill="hold" nodeType="withEffect">
                                  <p:stCondLst>
                                    <p:cond delay="2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anim calcmode="lin" valueType="num">
                                      <p:cBhvr>
                                        <p:cTn id="12" dur="500" fill="hold"/>
                                        <p:tgtEl>
                                          <p:spTgt spid="15"/>
                                        </p:tgtEl>
                                        <p:attrNameLst>
                                          <p:attrName>ppt_x</p:attrName>
                                        </p:attrNameLst>
                                      </p:cBhvr>
                                      <p:tavLst>
                                        <p:tav tm="0">
                                          <p:val>
                                            <p:strVal val="#ppt_x"/>
                                          </p:val>
                                        </p:tav>
                                        <p:tav tm="100000">
                                          <p:val>
                                            <p:strVal val="#ppt_x"/>
                                          </p:val>
                                        </p:tav>
                                      </p:tavLst>
                                    </p:anim>
                                    <p:anim calcmode="lin" valueType="num">
                                      <p:cBhvr>
                                        <p:cTn id="13"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1364476" cy="461665"/>
          </a:xfrm>
          <a:prstGeom prst="rect">
            <a:avLst/>
          </a:prstGeom>
        </p:spPr>
        <p:txBody>
          <a:bodyPr wrap="none">
            <a:spAutoFit/>
          </a:bodyPr>
          <a:lstStyle/>
          <a:p>
            <a:r>
              <a:rPr lang="en-US" altLang="zh-CN" sz="2400" dirty="0">
                <a:solidFill>
                  <a:srgbClr val="1F9E23"/>
                </a:solidFill>
                <a:latin typeface="Century Gothic" panose="020B0502020202020204" pitchFamily="34" charset="0"/>
                <a:cs typeface="Arial" panose="020B0604020202020204" pitchFamily="34" charset="0"/>
              </a:rPr>
              <a:t>SQL</a:t>
            </a:r>
            <a:r>
              <a:rPr lang="zh-CN" altLang="en-US" sz="2400" dirty="0">
                <a:solidFill>
                  <a:srgbClr val="1F9E23"/>
                </a:solidFill>
                <a:latin typeface="Century Gothic" panose="020B0502020202020204" pitchFamily="34" charset="0"/>
                <a:cs typeface="Arial" panose="020B0604020202020204" pitchFamily="34" charset="0"/>
              </a:rPr>
              <a:t>测试</a:t>
            </a:r>
            <a:endParaRPr lang="en-US" altLang="zh-CN"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12</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73" name="矩形 72"/>
          <p:cNvSpPr/>
          <p:nvPr/>
        </p:nvSpPr>
        <p:spPr>
          <a:xfrm>
            <a:off x="407802" y="3051068"/>
            <a:ext cx="8223510" cy="2092432"/>
          </a:xfrm>
          <a:prstGeom prst="rect">
            <a:avLst/>
          </a:prstGeom>
        </p:spPr>
        <p:txBody>
          <a:bodyPr wrap="square">
            <a:spAutoFit/>
          </a:bodyPr>
          <a:lstStyle/>
          <a:p>
            <a:pPr>
              <a:lnSpc>
                <a:spcPct val="114000"/>
              </a:lnSpc>
            </a:pPr>
            <a:r>
              <a:rPr lang="zh-CN" altLang="en-US" sz="1600" dirty="0">
                <a:solidFill>
                  <a:schemeClr val="tx1">
                    <a:lumMod val="65000"/>
                    <a:lumOff val="35000"/>
                  </a:schemeClr>
                </a:solidFill>
                <a:latin typeface="+mn-ea"/>
                <a:cs typeface="Arial" panose="020B0604020202020204" pitchFamily="34" charset="0"/>
              </a:rPr>
              <a:t>再用</a:t>
            </a:r>
            <a:r>
              <a:rPr lang="en-US" altLang="zh-CN" sz="1600" dirty="0">
                <a:solidFill>
                  <a:schemeClr val="tx1">
                    <a:lumMod val="65000"/>
                    <a:lumOff val="35000"/>
                  </a:schemeClr>
                </a:solidFill>
                <a:latin typeface="+mn-ea"/>
                <a:cs typeface="Arial" panose="020B0604020202020204" pitchFamily="34" charset="0"/>
              </a:rPr>
              <a:t>username</a:t>
            </a:r>
            <a:r>
              <a:rPr lang="zh-CN" altLang="en-US" sz="1600" dirty="0">
                <a:solidFill>
                  <a:schemeClr val="tx1">
                    <a:lumMod val="65000"/>
                    <a:lumOff val="35000"/>
                  </a:schemeClr>
                </a:solidFill>
                <a:latin typeface="+mn-ea"/>
                <a:cs typeface="Arial" panose="020B0604020202020204" pitchFamily="34" charset="0"/>
              </a:rPr>
              <a:t>和</a:t>
            </a:r>
            <a:r>
              <a:rPr lang="en-US" altLang="zh-CN" sz="1600" dirty="0">
                <a:solidFill>
                  <a:schemeClr val="tx1">
                    <a:lumMod val="65000"/>
                    <a:lumOff val="35000"/>
                  </a:schemeClr>
                </a:solidFill>
                <a:latin typeface="+mn-ea"/>
                <a:cs typeface="Arial" panose="020B0604020202020204" pitchFamily="34" charset="0"/>
              </a:rPr>
              <a:t>password</a:t>
            </a:r>
            <a:r>
              <a:rPr lang="zh-CN" altLang="en-US" sz="1600" dirty="0">
                <a:solidFill>
                  <a:schemeClr val="tx1">
                    <a:lumMod val="65000"/>
                    <a:lumOff val="35000"/>
                  </a:schemeClr>
                </a:solidFill>
                <a:latin typeface="+mn-ea"/>
                <a:cs typeface="Arial" panose="020B0604020202020204" pitchFamily="34" charset="0"/>
              </a:rPr>
              <a:t>来联合查询</a:t>
            </a:r>
            <a:endParaRPr lang="zh-CN" altLang="en-US" sz="1600" dirty="0">
              <a:solidFill>
                <a:schemeClr val="tx1">
                  <a:lumMod val="65000"/>
                  <a:lumOff val="35000"/>
                </a:schemeClr>
              </a:solidFill>
              <a:latin typeface="+mn-ea"/>
              <a:cs typeface="Arial" panose="020B0604020202020204" pitchFamily="34" charset="0"/>
            </a:endParaRPr>
          </a:p>
          <a:p>
            <a:pPr>
              <a:lnSpc>
                <a:spcPct val="114000"/>
              </a:lnSpc>
            </a:pPr>
            <a:r>
              <a:rPr lang="en-US" altLang="zh-CN" sz="1600" dirty="0">
                <a:solidFill>
                  <a:schemeClr val="tx1">
                    <a:lumMod val="65000"/>
                    <a:lumOff val="35000"/>
                  </a:schemeClr>
                </a:solidFill>
                <a:latin typeface="+mn-ea"/>
                <a:cs typeface="Arial" panose="020B0604020202020204" pitchFamily="34" charset="0"/>
              </a:rPr>
              <a:t>select </a:t>
            </a:r>
            <a:r>
              <a:rPr lang="en-US" altLang="zh-CN" sz="1600" dirty="0" err="1">
                <a:solidFill>
                  <a:schemeClr val="tx1">
                    <a:lumMod val="65000"/>
                    <a:lumOff val="35000"/>
                  </a:schemeClr>
                </a:solidFill>
                <a:latin typeface="+mn-ea"/>
                <a:cs typeface="Arial" panose="020B0604020202020204" pitchFamily="34" charset="0"/>
              </a:rPr>
              <a:t>id,username,gender,password</a:t>
            </a:r>
            <a:r>
              <a:rPr lang="en-US" altLang="zh-CN" sz="1600" dirty="0">
                <a:solidFill>
                  <a:schemeClr val="tx1">
                    <a:lumMod val="65000"/>
                    <a:lumOff val="35000"/>
                  </a:schemeClr>
                </a:solidFill>
                <a:latin typeface="+mn-ea"/>
                <a:cs typeface="Arial" panose="020B0604020202020204" pitchFamily="34" charset="0"/>
              </a:rPr>
              <a:t>  from </a:t>
            </a:r>
            <a:r>
              <a:rPr lang="en-US" altLang="zh-CN" sz="1600" dirty="0" err="1">
                <a:solidFill>
                  <a:schemeClr val="tx1">
                    <a:lumMod val="65000"/>
                    <a:lumOff val="35000"/>
                  </a:schemeClr>
                </a:solidFill>
                <a:latin typeface="+mn-ea"/>
                <a:cs typeface="Arial" panose="020B0604020202020204" pitchFamily="34" charset="0"/>
              </a:rPr>
              <a:t>test_user</a:t>
            </a:r>
            <a:r>
              <a:rPr lang="en-US" altLang="zh-CN" sz="1600" dirty="0">
                <a:solidFill>
                  <a:schemeClr val="tx1">
                    <a:lumMod val="65000"/>
                    <a:lumOff val="35000"/>
                  </a:schemeClr>
                </a:solidFill>
                <a:latin typeface="+mn-ea"/>
                <a:cs typeface="Arial" panose="020B0604020202020204" pitchFamily="34" charset="0"/>
              </a:rPr>
              <a:t> where username='9000000' or `password`='*3A70E147E88D99888804E4D472410EFD9CD890AE'</a:t>
            </a:r>
            <a:endParaRPr lang="en-US" altLang="zh-CN" sz="1600" dirty="0">
              <a:solidFill>
                <a:schemeClr val="tx1">
                  <a:lumMod val="65000"/>
                  <a:lumOff val="35000"/>
                </a:schemeClr>
              </a:solidFill>
              <a:latin typeface="+mn-ea"/>
              <a:cs typeface="Arial" panose="020B0604020202020204" pitchFamily="34" charset="0"/>
            </a:endParaRPr>
          </a:p>
          <a:p>
            <a:pPr>
              <a:lnSpc>
                <a:spcPct val="114000"/>
              </a:lnSpc>
            </a:pPr>
            <a:r>
              <a:rPr lang="zh-CN" altLang="en-US" sz="1600" dirty="0">
                <a:solidFill>
                  <a:schemeClr val="tx1">
                    <a:lumMod val="65000"/>
                    <a:lumOff val="35000"/>
                  </a:schemeClr>
                </a:solidFill>
                <a:latin typeface="+mn-ea"/>
                <a:cs typeface="Arial" panose="020B0604020202020204" pitchFamily="34" charset="0"/>
              </a:rPr>
              <a:t>此时虽然我们队</a:t>
            </a:r>
            <a:r>
              <a:rPr lang="en-US" altLang="zh-CN" sz="1600" dirty="0">
                <a:solidFill>
                  <a:schemeClr val="tx1">
                    <a:lumMod val="65000"/>
                    <a:lumOff val="35000"/>
                  </a:schemeClr>
                </a:solidFill>
                <a:latin typeface="+mn-ea"/>
                <a:cs typeface="Arial" panose="020B0604020202020204" pitchFamily="34" charset="0"/>
              </a:rPr>
              <a:t>username</a:t>
            </a:r>
            <a:r>
              <a:rPr lang="zh-CN" altLang="en-US" sz="1600" dirty="0">
                <a:solidFill>
                  <a:schemeClr val="tx1">
                    <a:lumMod val="65000"/>
                    <a:lumOff val="35000"/>
                  </a:schemeClr>
                </a:solidFill>
                <a:latin typeface="+mn-ea"/>
                <a:cs typeface="Arial" panose="020B0604020202020204" pitchFamily="34" charset="0"/>
              </a:rPr>
              <a:t>加了索引，但是</a:t>
            </a:r>
            <a:r>
              <a:rPr lang="en-US" altLang="zh-CN" sz="1600" dirty="0">
                <a:solidFill>
                  <a:schemeClr val="tx1">
                    <a:lumMod val="65000"/>
                    <a:lumOff val="35000"/>
                  </a:schemeClr>
                </a:solidFill>
                <a:latin typeface="+mn-ea"/>
                <a:cs typeface="Arial" panose="020B0604020202020204" pitchFamily="34" charset="0"/>
              </a:rPr>
              <a:t>password</a:t>
            </a:r>
            <a:r>
              <a:rPr lang="zh-CN" altLang="en-US" sz="1600" dirty="0">
                <a:solidFill>
                  <a:schemeClr val="tx1">
                    <a:lumMod val="65000"/>
                    <a:lumOff val="35000"/>
                  </a:schemeClr>
                </a:solidFill>
                <a:latin typeface="+mn-ea"/>
                <a:cs typeface="Arial" panose="020B0604020202020204" pitchFamily="34" charset="0"/>
              </a:rPr>
              <a:t>列未加索引，索引执行</a:t>
            </a:r>
            <a:r>
              <a:rPr lang="en-US" altLang="zh-CN" sz="1600" dirty="0">
                <a:solidFill>
                  <a:schemeClr val="tx1">
                    <a:lumMod val="65000"/>
                    <a:lumOff val="35000"/>
                  </a:schemeClr>
                </a:solidFill>
                <a:latin typeface="+mn-ea"/>
                <a:cs typeface="Arial" panose="020B0604020202020204" pitchFamily="34" charset="0"/>
              </a:rPr>
              <a:t>password</a:t>
            </a:r>
            <a:r>
              <a:rPr lang="zh-CN" altLang="en-US" sz="1600" dirty="0">
                <a:solidFill>
                  <a:schemeClr val="tx1">
                    <a:lumMod val="65000"/>
                    <a:lumOff val="35000"/>
                  </a:schemeClr>
                </a:solidFill>
                <a:latin typeface="+mn-ea"/>
                <a:cs typeface="Arial" panose="020B0604020202020204" pitchFamily="34" charset="0"/>
              </a:rPr>
              <a:t>筛选的时候，还是会全表扫描，因此此时</a:t>
            </a:r>
            <a:endParaRPr lang="zh-CN" altLang="en-US" sz="1600" dirty="0">
              <a:solidFill>
                <a:schemeClr val="tx1">
                  <a:lumMod val="65000"/>
                  <a:lumOff val="35000"/>
                </a:schemeClr>
              </a:solidFill>
              <a:latin typeface="+mn-ea"/>
              <a:cs typeface="Arial" panose="020B0604020202020204" pitchFamily="34" charset="0"/>
            </a:endParaRPr>
          </a:p>
          <a:p>
            <a:pPr>
              <a:lnSpc>
                <a:spcPct val="114000"/>
              </a:lnSpc>
            </a:pPr>
            <a:r>
              <a:rPr lang="zh-CN" altLang="en-US" sz="1600" dirty="0">
                <a:solidFill>
                  <a:schemeClr val="tx1">
                    <a:lumMod val="65000"/>
                    <a:lumOff val="35000"/>
                  </a:schemeClr>
                </a:solidFill>
                <a:latin typeface="+mn-ea"/>
                <a:cs typeface="Arial" panose="020B0604020202020204" pitchFamily="34" charset="0"/>
              </a:rPr>
              <a:t>查询速度立马降了下来。</a:t>
            </a:r>
            <a:endParaRPr lang="zh-CN" altLang="en-US" sz="1600" dirty="0">
              <a:solidFill>
                <a:schemeClr val="tx1">
                  <a:lumMod val="65000"/>
                  <a:lumOff val="35000"/>
                </a:schemeClr>
              </a:solidFill>
              <a:latin typeface="+mn-ea"/>
              <a:cs typeface="Arial" panose="020B0604020202020204" pitchFamily="34" charset="0"/>
            </a:endParaRPr>
          </a:p>
          <a:p>
            <a:pPr>
              <a:lnSpc>
                <a:spcPct val="114000"/>
              </a:lnSpc>
            </a:pPr>
            <a:r>
              <a:rPr lang="zh-CN" altLang="en-US" sz="1600" dirty="0">
                <a:solidFill>
                  <a:schemeClr val="tx1">
                    <a:lumMod val="65000"/>
                    <a:lumOff val="35000"/>
                  </a:schemeClr>
                </a:solidFill>
                <a:latin typeface="+mn-ea"/>
                <a:cs typeface="Arial" panose="020B0604020202020204" pitchFamily="34" charset="0"/>
              </a:rPr>
              <a:t>耗时：</a:t>
            </a:r>
            <a:r>
              <a:rPr lang="en-US" altLang="zh-CN" sz="1600" dirty="0">
                <a:solidFill>
                  <a:schemeClr val="tx1">
                    <a:lumMod val="65000"/>
                    <a:lumOff val="35000"/>
                  </a:schemeClr>
                </a:solidFill>
                <a:latin typeface="+mn-ea"/>
                <a:cs typeface="Arial" panose="020B0604020202020204" pitchFamily="34" charset="0"/>
              </a:rPr>
              <a:t>10.019s</a:t>
            </a:r>
            <a:r>
              <a:rPr lang="zh-CN" altLang="en-US" sz="1600" dirty="0">
                <a:solidFill>
                  <a:schemeClr val="tx1">
                    <a:lumMod val="65000"/>
                    <a:lumOff val="35000"/>
                  </a:schemeClr>
                </a:solidFill>
                <a:latin typeface="+mn-ea"/>
                <a:cs typeface="Arial" panose="020B0604020202020204" pitchFamily="34" charset="0"/>
              </a:rPr>
              <a:t>。</a:t>
            </a:r>
            <a:endParaRPr lang="en-US" altLang="zh-CN" sz="1200" dirty="0">
              <a:solidFill>
                <a:schemeClr val="tx1">
                  <a:lumMod val="65000"/>
                  <a:lumOff val="35000"/>
                </a:schemeClr>
              </a:solidFill>
              <a:latin typeface="+mn-ea"/>
              <a:cs typeface="Arial" panose="020B0604020202020204" pitchFamily="34" charset="0"/>
            </a:endParaRPr>
          </a:p>
        </p:txBody>
      </p:sp>
      <p:grpSp>
        <p:nvGrpSpPr>
          <p:cNvPr id="15" name="组合 14"/>
          <p:cNvGrpSpPr/>
          <p:nvPr/>
        </p:nvGrpSpPr>
        <p:grpSpPr>
          <a:xfrm>
            <a:off x="7812360" y="290145"/>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pic>
        <p:nvPicPr>
          <p:cNvPr id="2" name="图片 1"/>
          <p:cNvPicPr>
            <a:picLocks noChangeAspect="1"/>
          </p:cNvPicPr>
          <p:nvPr/>
        </p:nvPicPr>
        <p:blipFill>
          <a:blip r:embed="rId1"/>
          <a:stretch>
            <a:fillRect/>
          </a:stretch>
        </p:blipFill>
        <p:spPr>
          <a:xfrm>
            <a:off x="420750" y="1090152"/>
            <a:ext cx="8254528" cy="979978"/>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802" y="2238320"/>
            <a:ext cx="8210562" cy="80667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100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p:tgtEl>
                                          <p:spTgt spid="73"/>
                                        </p:tgtEl>
                                        <p:attrNameLst>
                                          <p:attrName>ppt_y</p:attrName>
                                        </p:attrNameLst>
                                      </p:cBhvr>
                                      <p:tavLst>
                                        <p:tav tm="0">
                                          <p:val>
                                            <p:strVal val="#ppt_y-#ppt_h*1.125000"/>
                                          </p:val>
                                        </p:tav>
                                        <p:tav tm="100000">
                                          <p:val>
                                            <p:strVal val="#ppt_y"/>
                                          </p:val>
                                        </p:tav>
                                      </p:tavLst>
                                    </p:anim>
                                    <p:animEffect transition="in" filter="wipe(down)">
                                      <p:cBhvr>
                                        <p:cTn id="8" dur="500"/>
                                        <p:tgtEl>
                                          <p:spTgt spid="73"/>
                                        </p:tgtEl>
                                      </p:cBhvr>
                                    </p:animEffect>
                                  </p:childTnLst>
                                </p:cTn>
                              </p:par>
                              <p:par>
                                <p:cTn id="9" presetID="42" presetClass="entr" presetSubtype="0" fill="hold" nodeType="withEffect">
                                  <p:stCondLst>
                                    <p:cond delay="2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anim calcmode="lin" valueType="num">
                                      <p:cBhvr>
                                        <p:cTn id="12" dur="500" fill="hold"/>
                                        <p:tgtEl>
                                          <p:spTgt spid="15"/>
                                        </p:tgtEl>
                                        <p:attrNameLst>
                                          <p:attrName>ppt_x</p:attrName>
                                        </p:attrNameLst>
                                      </p:cBhvr>
                                      <p:tavLst>
                                        <p:tav tm="0">
                                          <p:val>
                                            <p:strVal val="#ppt_x"/>
                                          </p:val>
                                        </p:tav>
                                        <p:tav tm="100000">
                                          <p:val>
                                            <p:strVal val="#ppt_x"/>
                                          </p:val>
                                        </p:tav>
                                      </p:tavLst>
                                    </p:anim>
                                    <p:anim calcmode="lin" valueType="num">
                                      <p:cBhvr>
                                        <p:cTn id="13"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1364476" cy="461665"/>
          </a:xfrm>
          <a:prstGeom prst="rect">
            <a:avLst/>
          </a:prstGeom>
        </p:spPr>
        <p:txBody>
          <a:bodyPr wrap="none">
            <a:spAutoFit/>
          </a:bodyPr>
          <a:lstStyle/>
          <a:p>
            <a:r>
              <a:rPr lang="en-US" altLang="zh-CN" sz="2400" dirty="0">
                <a:solidFill>
                  <a:srgbClr val="1F9E23"/>
                </a:solidFill>
                <a:latin typeface="Century Gothic" panose="020B0502020202020204" pitchFamily="34" charset="0"/>
                <a:cs typeface="Arial" panose="020B0604020202020204" pitchFamily="34" charset="0"/>
              </a:rPr>
              <a:t>SQL</a:t>
            </a:r>
            <a:r>
              <a:rPr lang="zh-CN" altLang="en-US" sz="2400" dirty="0">
                <a:solidFill>
                  <a:srgbClr val="1F9E23"/>
                </a:solidFill>
                <a:latin typeface="Century Gothic" panose="020B0502020202020204" pitchFamily="34" charset="0"/>
                <a:cs typeface="Arial" panose="020B0604020202020204" pitchFamily="34" charset="0"/>
              </a:rPr>
              <a:t>测试</a:t>
            </a:r>
            <a:endParaRPr lang="en-US" altLang="zh-CN"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28959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13</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73" name="矩形 72"/>
          <p:cNvSpPr/>
          <p:nvPr/>
        </p:nvSpPr>
        <p:spPr>
          <a:xfrm>
            <a:off x="412490" y="3219822"/>
            <a:ext cx="8223510" cy="1215204"/>
          </a:xfrm>
          <a:prstGeom prst="rect">
            <a:avLst/>
          </a:prstGeom>
        </p:spPr>
        <p:txBody>
          <a:bodyPr wrap="square">
            <a:spAutoFit/>
          </a:bodyPr>
          <a:lstStyle/>
          <a:p>
            <a:pPr>
              <a:lnSpc>
                <a:spcPct val="114000"/>
              </a:lnSpc>
            </a:pPr>
            <a:r>
              <a:rPr lang="zh-CN" altLang="en-US" sz="1600" dirty="0">
                <a:solidFill>
                  <a:schemeClr val="tx1">
                    <a:lumMod val="65000"/>
                    <a:lumOff val="35000"/>
                  </a:schemeClr>
                </a:solidFill>
                <a:latin typeface="+mn-ea"/>
                <a:cs typeface="Arial" panose="020B0604020202020204" pitchFamily="34" charset="0"/>
              </a:rPr>
              <a:t>当我们的</a:t>
            </a:r>
            <a:r>
              <a:rPr lang="en-US" altLang="zh-CN" sz="1600" dirty="0" err="1">
                <a:solidFill>
                  <a:schemeClr val="tx1">
                    <a:lumMod val="65000"/>
                    <a:lumOff val="35000"/>
                  </a:schemeClr>
                </a:solidFill>
                <a:latin typeface="+mn-ea"/>
                <a:cs typeface="Arial" panose="020B0604020202020204" pitchFamily="34" charset="0"/>
              </a:rPr>
              <a:t>sql</a:t>
            </a:r>
            <a:r>
              <a:rPr lang="zh-CN" altLang="en-US" sz="1600" dirty="0">
                <a:solidFill>
                  <a:schemeClr val="tx1">
                    <a:lumMod val="65000"/>
                    <a:lumOff val="35000"/>
                  </a:schemeClr>
                </a:solidFill>
                <a:latin typeface="+mn-ea"/>
                <a:cs typeface="Arial" panose="020B0604020202020204" pitchFamily="34" charset="0"/>
              </a:rPr>
              <a:t>有多个列的筛选条件的时候，就需要对查询的多个列都加索引：</a:t>
            </a:r>
            <a:endParaRPr lang="zh-CN" altLang="en-US" sz="1600" dirty="0">
              <a:solidFill>
                <a:schemeClr val="tx1">
                  <a:lumMod val="65000"/>
                  <a:lumOff val="35000"/>
                </a:schemeClr>
              </a:solidFill>
              <a:latin typeface="+mn-ea"/>
              <a:cs typeface="Arial" panose="020B0604020202020204" pitchFamily="34" charset="0"/>
            </a:endParaRPr>
          </a:p>
          <a:p>
            <a:pPr>
              <a:lnSpc>
                <a:spcPct val="114000"/>
              </a:lnSpc>
            </a:pPr>
            <a:r>
              <a:rPr lang="zh-CN" altLang="en-US" sz="1600" dirty="0">
                <a:solidFill>
                  <a:schemeClr val="tx1">
                    <a:lumMod val="65000"/>
                    <a:lumOff val="35000"/>
                  </a:schemeClr>
                </a:solidFill>
                <a:latin typeface="+mn-ea"/>
                <a:cs typeface="Arial" panose="020B0604020202020204" pitchFamily="34" charset="0"/>
              </a:rPr>
              <a:t>加上多列索引：</a:t>
            </a:r>
            <a:r>
              <a:rPr lang="en-US" altLang="zh-CN" sz="1600" dirty="0">
                <a:solidFill>
                  <a:schemeClr val="tx1">
                    <a:lumMod val="65000"/>
                    <a:lumOff val="35000"/>
                  </a:schemeClr>
                </a:solidFill>
                <a:latin typeface="+mn-ea"/>
                <a:cs typeface="Arial" panose="020B0604020202020204" pitchFamily="34" charset="0"/>
              </a:rPr>
              <a:t>CREAT INDEX </a:t>
            </a:r>
            <a:r>
              <a:rPr lang="en-US" altLang="zh-CN" sz="1600" dirty="0" err="1">
                <a:solidFill>
                  <a:schemeClr val="tx1">
                    <a:lumMod val="65000"/>
                    <a:lumOff val="35000"/>
                  </a:schemeClr>
                </a:solidFill>
                <a:latin typeface="+mn-ea"/>
                <a:cs typeface="Arial" panose="020B0604020202020204" pitchFamily="34" charset="0"/>
              </a:rPr>
              <a:t>index_user_password</a:t>
            </a:r>
            <a:r>
              <a:rPr lang="en-US" altLang="zh-CN" sz="1600" dirty="0">
                <a:solidFill>
                  <a:schemeClr val="tx1">
                    <a:lumMod val="65000"/>
                    <a:lumOff val="35000"/>
                  </a:schemeClr>
                </a:solidFill>
                <a:latin typeface="+mn-ea"/>
                <a:cs typeface="Arial" panose="020B0604020202020204" pitchFamily="34" charset="0"/>
              </a:rPr>
              <a:t> ON </a:t>
            </a:r>
            <a:r>
              <a:rPr lang="en-US" altLang="zh-CN" sz="1600" dirty="0" err="1">
                <a:solidFill>
                  <a:schemeClr val="tx1">
                    <a:lumMod val="65000"/>
                    <a:lumOff val="35000"/>
                  </a:schemeClr>
                </a:solidFill>
                <a:latin typeface="+mn-ea"/>
                <a:cs typeface="Arial" panose="020B0604020202020204" pitchFamily="34" charset="0"/>
              </a:rPr>
              <a:t>test_user</a:t>
            </a:r>
            <a:r>
              <a:rPr lang="en-US" altLang="zh-CN" sz="1600" dirty="0">
                <a:solidFill>
                  <a:schemeClr val="tx1">
                    <a:lumMod val="65000"/>
                    <a:lumOff val="35000"/>
                  </a:schemeClr>
                </a:solidFill>
                <a:latin typeface="+mn-ea"/>
                <a:cs typeface="Arial" panose="020B0604020202020204" pitchFamily="34" charset="0"/>
              </a:rPr>
              <a:t>(</a:t>
            </a:r>
            <a:r>
              <a:rPr lang="en-US" altLang="zh-CN" sz="1600" dirty="0" err="1">
                <a:solidFill>
                  <a:schemeClr val="tx1">
                    <a:lumMod val="65000"/>
                    <a:lumOff val="35000"/>
                  </a:schemeClr>
                </a:solidFill>
                <a:latin typeface="+mn-ea"/>
                <a:cs typeface="Arial" panose="020B0604020202020204" pitchFamily="34" charset="0"/>
              </a:rPr>
              <a:t>username,password</a:t>
            </a:r>
            <a:r>
              <a:rPr lang="en-US" altLang="zh-CN" sz="1600" dirty="0">
                <a:solidFill>
                  <a:schemeClr val="tx1">
                    <a:lumMod val="65000"/>
                    <a:lumOff val="35000"/>
                  </a:schemeClr>
                </a:solidFill>
                <a:latin typeface="+mn-ea"/>
                <a:cs typeface="Arial" panose="020B0604020202020204" pitchFamily="34" charset="0"/>
              </a:rPr>
              <a:t>);</a:t>
            </a:r>
            <a:r>
              <a:rPr lang="zh-CN" altLang="en-US" sz="1600" dirty="0">
                <a:solidFill>
                  <a:schemeClr val="tx1">
                    <a:lumMod val="65000"/>
                    <a:lumOff val="35000"/>
                  </a:schemeClr>
                </a:solidFill>
                <a:latin typeface="+mn-ea"/>
                <a:cs typeface="Arial" panose="020B0604020202020204" pitchFamily="34" charset="0"/>
              </a:rPr>
              <a:t>再来执行：</a:t>
            </a:r>
            <a:endParaRPr lang="zh-CN" altLang="en-US" sz="1600" dirty="0">
              <a:solidFill>
                <a:schemeClr val="tx1">
                  <a:lumMod val="65000"/>
                  <a:lumOff val="35000"/>
                </a:schemeClr>
              </a:solidFill>
              <a:latin typeface="+mn-ea"/>
              <a:cs typeface="Arial" panose="020B0604020202020204" pitchFamily="34" charset="0"/>
            </a:endParaRPr>
          </a:p>
          <a:p>
            <a:pPr>
              <a:lnSpc>
                <a:spcPct val="114000"/>
              </a:lnSpc>
            </a:pPr>
            <a:r>
              <a:rPr lang="zh-CN" altLang="en-US" sz="1600" dirty="0">
                <a:solidFill>
                  <a:schemeClr val="tx1">
                    <a:lumMod val="65000"/>
                    <a:lumOff val="35000"/>
                  </a:schemeClr>
                </a:solidFill>
                <a:latin typeface="+mn-ea"/>
                <a:cs typeface="Arial" panose="020B0604020202020204" pitchFamily="34" charset="0"/>
              </a:rPr>
              <a:t>耗时：</a:t>
            </a:r>
            <a:r>
              <a:rPr lang="en-US" altLang="zh-CN" sz="1600" dirty="0">
                <a:solidFill>
                  <a:schemeClr val="tx1">
                    <a:lumMod val="65000"/>
                    <a:lumOff val="35000"/>
                  </a:schemeClr>
                </a:solidFill>
                <a:latin typeface="+mn-ea"/>
                <a:cs typeface="Arial" panose="020B0604020202020204" pitchFamily="34" charset="0"/>
              </a:rPr>
              <a:t>0.004s</a:t>
            </a:r>
            <a:r>
              <a:rPr lang="zh-CN" altLang="en-US" sz="1600" dirty="0">
                <a:solidFill>
                  <a:schemeClr val="tx1">
                    <a:lumMod val="65000"/>
                    <a:lumOff val="35000"/>
                  </a:schemeClr>
                </a:solidFill>
                <a:latin typeface="+mn-ea"/>
                <a:cs typeface="Arial" panose="020B0604020202020204" pitchFamily="34" charset="0"/>
              </a:rPr>
              <a:t>。</a:t>
            </a:r>
            <a:endParaRPr lang="en-US" altLang="zh-CN" sz="1200" dirty="0">
              <a:solidFill>
                <a:schemeClr val="tx1">
                  <a:lumMod val="65000"/>
                  <a:lumOff val="35000"/>
                </a:schemeClr>
              </a:solidFill>
              <a:latin typeface="+mn-ea"/>
              <a:cs typeface="Arial" panose="020B0604020202020204" pitchFamily="34" charset="0"/>
            </a:endParaRPr>
          </a:p>
        </p:txBody>
      </p:sp>
      <p:grpSp>
        <p:nvGrpSpPr>
          <p:cNvPr id="15" name="组合 14"/>
          <p:cNvGrpSpPr/>
          <p:nvPr/>
        </p:nvGrpSpPr>
        <p:grpSpPr>
          <a:xfrm>
            <a:off x="7812360" y="290145"/>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pic>
        <p:nvPicPr>
          <p:cNvPr id="4" name="图片 3"/>
          <p:cNvPicPr>
            <a:picLocks noChangeAspect="1"/>
          </p:cNvPicPr>
          <p:nvPr/>
        </p:nvPicPr>
        <p:blipFill>
          <a:blip r:embed="rId1"/>
          <a:stretch>
            <a:fillRect/>
          </a:stretch>
        </p:blipFill>
        <p:spPr>
          <a:xfrm>
            <a:off x="179512" y="948366"/>
            <a:ext cx="9144000" cy="1147622"/>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19" y="2095988"/>
            <a:ext cx="8784728" cy="112383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100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p:tgtEl>
                                          <p:spTgt spid="73"/>
                                        </p:tgtEl>
                                        <p:attrNameLst>
                                          <p:attrName>ppt_y</p:attrName>
                                        </p:attrNameLst>
                                      </p:cBhvr>
                                      <p:tavLst>
                                        <p:tav tm="0">
                                          <p:val>
                                            <p:strVal val="#ppt_y-#ppt_h*1.125000"/>
                                          </p:val>
                                        </p:tav>
                                        <p:tav tm="100000">
                                          <p:val>
                                            <p:strVal val="#ppt_y"/>
                                          </p:val>
                                        </p:tav>
                                      </p:tavLst>
                                    </p:anim>
                                    <p:animEffect transition="in" filter="wipe(down)">
                                      <p:cBhvr>
                                        <p:cTn id="8" dur="500"/>
                                        <p:tgtEl>
                                          <p:spTgt spid="73"/>
                                        </p:tgtEl>
                                      </p:cBhvr>
                                    </p:animEffect>
                                  </p:childTnLst>
                                </p:cTn>
                              </p:par>
                              <p:par>
                                <p:cTn id="9" presetID="42" presetClass="entr" presetSubtype="0" fill="hold" nodeType="withEffect">
                                  <p:stCondLst>
                                    <p:cond delay="2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anim calcmode="lin" valueType="num">
                                      <p:cBhvr>
                                        <p:cTn id="12" dur="500" fill="hold"/>
                                        <p:tgtEl>
                                          <p:spTgt spid="15"/>
                                        </p:tgtEl>
                                        <p:attrNameLst>
                                          <p:attrName>ppt_x</p:attrName>
                                        </p:attrNameLst>
                                      </p:cBhvr>
                                      <p:tavLst>
                                        <p:tav tm="0">
                                          <p:val>
                                            <p:strVal val="#ppt_x"/>
                                          </p:val>
                                        </p:tav>
                                        <p:tav tm="100000">
                                          <p:val>
                                            <p:strVal val="#ppt_x"/>
                                          </p:val>
                                        </p:tav>
                                      </p:tavLst>
                                    </p:anim>
                                    <p:anim calcmode="lin" valueType="num">
                                      <p:cBhvr>
                                        <p:cTn id="13"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1364476" cy="461665"/>
          </a:xfrm>
          <a:prstGeom prst="rect">
            <a:avLst/>
          </a:prstGeom>
        </p:spPr>
        <p:txBody>
          <a:bodyPr wrap="none">
            <a:spAutoFit/>
          </a:bodyPr>
          <a:lstStyle/>
          <a:p>
            <a:r>
              <a:rPr lang="en-US" altLang="zh-CN" sz="2400" dirty="0">
                <a:solidFill>
                  <a:srgbClr val="1F9E23"/>
                </a:solidFill>
                <a:latin typeface="Century Gothic" panose="020B0502020202020204" pitchFamily="34" charset="0"/>
                <a:cs typeface="Arial" panose="020B0604020202020204" pitchFamily="34" charset="0"/>
              </a:rPr>
              <a:t>SQL</a:t>
            </a:r>
            <a:r>
              <a:rPr lang="zh-CN" altLang="en-US" sz="2400" dirty="0">
                <a:solidFill>
                  <a:srgbClr val="1F9E23"/>
                </a:solidFill>
                <a:latin typeface="Century Gothic" panose="020B0502020202020204" pitchFamily="34" charset="0"/>
                <a:cs typeface="Arial" panose="020B0604020202020204" pitchFamily="34" charset="0"/>
              </a:rPr>
              <a:t>测试</a:t>
            </a:r>
            <a:endParaRPr lang="en-US" altLang="zh-CN"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14</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73" name="矩形 72"/>
          <p:cNvSpPr/>
          <p:nvPr/>
        </p:nvSpPr>
        <p:spPr>
          <a:xfrm>
            <a:off x="132288" y="4710558"/>
            <a:ext cx="8223510" cy="276229"/>
          </a:xfrm>
          <a:prstGeom prst="rect">
            <a:avLst/>
          </a:prstGeom>
        </p:spPr>
        <p:txBody>
          <a:bodyPr wrap="square">
            <a:spAutoFit/>
          </a:bodyPr>
          <a:lstStyle/>
          <a:p>
            <a:pPr>
              <a:lnSpc>
                <a:spcPct val="114000"/>
              </a:lnSpc>
            </a:pPr>
            <a:r>
              <a:rPr lang="zh-CN" altLang="en-US" sz="1200" dirty="0">
                <a:solidFill>
                  <a:schemeClr val="tx1">
                    <a:lumMod val="65000"/>
                    <a:lumOff val="35000"/>
                  </a:schemeClr>
                </a:solidFill>
                <a:latin typeface="+mn-ea"/>
                <a:cs typeface="Arial" panose="020B0604020202020204" pitchFamily="34" charset="0"/>
              </a:rPr>
              <a:t>对于多列索引</a:t>
            </a:r>
            <a:r>
              <a:rPr lang="en-US" altLang="zh-CN" sz="1200" dirty="0">
                <a:solidFill>
                  <a:schemeClr val="tx1">
                    <a:lumMod val="65000"/>
                    <a:lumOff val="35000"/>
                  </a:schemeClr>
                </a:solidFill>
                <a:latin typeface="+mn-ea"/>
                <a:cs typeface="Arial" panose="020B0604020202020204" pitchFamily="34" charset="0"/>
              </a:rPr>
              <a:t>,</a:t>
            </a:r>
            <a:r>
              <a:rPr lang="zh-CN" altLang="en-US" sz="1200" dirty="0">
                <a:solidFill>
                  <a:schemeClr val="tx1">
                    <a:lumMod val="65000"/>
                    <a:lumOff val="35000"/>
                  </a:schemeClr>
                </a:solidFill>
                <a:latin typeface="+mn-ea"/>
                <a:cs typeface="Arial" panose="020B0604020202020204" pitchFamily="34" charset="0"/>
              </a:rPr>
              <a:t>只有在查询条件中使用了这些字段中第一个字段时</a:t>
            </a:r>
            <a:r>
              <a:rPr lang="en-US" altLang="zh-CN" sz="1200" dirty="0">
                <a:solidFill>
                  <a:schemeClr val="tx1">
                    <a:lumMod val="65000"/>
                    <a:lumOff val="35000"/>
                  </a:schemeClr>
                </a:solidFill>
                <a:latin typeface="+mn-ea"/>
                <a:cs typeface="Arial" panose="020B0604020202020204" pitchFamily="34" charset="0"/>
              </a:rPr>
              <a:t>,</a:t>
            </a:r>
            <a:r>
              <a:rPr lang="zh-CN" altLang="en-US" sz="1200" dirty="0">
                <a:solidFill>
                  <a:schemeClr val="tx1">
                    <a:lumMod val="65000"/>
                    <a:lumOff val="35000"/>
                  </a:schemeClr>
                </a:solidFill>
                <a:latin typeface="+mn-ea"/>
                <a:cs typeface="Arial" panose="020B0604020202020204" pitchFamily="34" charset="0"/>
              </a:rPr>
              <a:t>索引才会被使用</a:t>
            </a:r>
            <a:endParaRPr lang="en-US" altLang="zh-CN" sz="1200" dirty="0">
              <a:solidFill>
                <a:schemeClr val="tx1">
                  <a:lumMod val="65000"/>
                  <a:lumOff val="35000"/>
                </a:schemeClr>
              </a:solidFill>
              <a:latin typeface="+mn-ea"/>
              <a:cs typeface="Arial" panose="020B0604020202020204" pitchFamily="34" charset="0"/>
            </a:endParaRPr>
          </a:p>
        </p:txBody>
      </p:sp>
      <p:grpSp>
        <p:nvGrpSpPr>
          <p:cNvPr id="15" name="组合 14"/>
          <p:cNvGrpSpPr/>
          <p:nvPr/>
        </p:nvGrpSpPr>
        <p:grpSpPr>
          <a:xfrm>
            <a:off x="7812360" y="290145"/>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pic>
        <p:nvPicPr>
          <p:cNvPr id="2" name="图片 1"/>
          <p:cNvPicPr>
            <a:picLocks noChangeAspect="1"/>
          </p:cNvPicPr>
          <p:nvPr/>
        </p:nvPicPr>
        <p:blipFill>
          <a:blip r:embed="rId1"/>
          <a:stretch>
            <a:fillRect/>
          </a:stretch>
        </p:blipFill>
        <p:spPr>
          <a:xfrm>
            <a:off x="239234" y="1047793"/>
            <a:ext cx="8103864" cy="947894"/>
          </a:xfrm>
          <a:prstGeom prst="rect">
            <a:avLst/>
          </a:prstGeom>
        </p:spPr>
      </p:pic>
      <p:pic>
        <p:nvPicPr>
          <p:cNvPr id="4" name="图片 3"/>
          <p:cNvPicPr>
            <a:picLocks noChangeAspect="1"/>
          </p:cNvPicPr>
          <p:nvPr/>
        </p:nvPicPr>
        <p:blipFill>
          <a:blip r:embed="rId2"/>
          <a:stretch>
            <a:fillRect/>
          </a:stretch>
        </p:blipFill>
        <p:spPr>
          <a:xfrm>
            <a:off x="239234" y="3075391"/>
            <a:ext cx="8103864" cy="944493"/>
          </a:xfrm>
          <a:prstGeom prst="rect">
            <a:avLst/>
          </a:prstGeom>
        </p:spPr>
      </p:pic>
      <p:pic>
        <p:nvPicPr>
          <p:cNvPr id="6" name="图片 5"/>
          <p:cNvPicPr>
            <a:picLocks noChangeAspect="1"/>
          </p:cNvPicPr>
          <p:nvPr/>
        </p:nvPicPr>
        <p:blipFill>
          <a:blip r:embed="rId3"/>
          <a:stretch>
            <a:fillRect/>
          </a:stretch>
        </p:blipFill>
        <p:spPr>
          <a:xfrm>
            <a:off x="239234" y="2067279"/>
            <a:ext cx="8116564" cy="936520"/>
          </a:xfrm>
          <a:prstGeom prst="rect">
            <a:avLst/>
          </a:prstGeom>
        </p:spPr>
      </p:pic>
      <p:pic>
        <p:nvPicPr>
          <p:cNvPr id="7" name="图片 6"/>
          <p:cNvPicPr>
            <a:picLocks noChangeAspect="1"/>
          </p:cNvPicPr>
          <p:nvPr/>
        </p:nvPicPr>
        <p:blipFill>
          <a:blip r:embed="rId4"/>
          <a:stretch>
            <a:fillRect/>
          </a:stretch>
        </p:blipFill>
        <p:spPr>
          <a:xfrm>
            <a:off x="239234" y="4012880"/>
            <a:ext cx="8103864" cy="68577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100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p:tgtEl>
                                          <p:spTgt spid="73"/>
                                        </p:tgtEl>
                                        <p:attrNameLst>
                                          <p:attrName>ppt_y</p:attrName>
                                        </p:attrNameLst>
                                      </p:cBhvr>
                                      <p:tavLst>
                                        <p:tav tm="0">
                                          <p:val>
                                            <p:strVal val="#ppt_y-#ppt_h*1.125000"/>
                                          </p:val>
                                        </p:tav>
                                        <p:tav tm="100000">
                                          <p:val>
                                            <p:strVal val="#ppt_y"/>
                                          </p:val>
                                        </p:tav>
                                      </p:tavLst>
                                    </p:anim>
                                    <p:animEffect transition="in" filter="wipe(down)">
                                      <p:cBhvr>
                                        <p:cTn id="8" dur="500"/>
                                        <p:tgtEl>
                                          <p:spTgt spid="73"/>
                                        </p:tgtEl>
                                      </p:cBhvr>
                                    </p:animEffect>
                                  </p:childTnLst>
                                </p:cTn>
                              </p:par>
                              <p:par>
                                <p:cTn id="9" presetID="42" presetClass="entr" presetSubtype="0" fill="hold" nodeType="withEffect">
                                  <p:stCondLst>
                                    <p:cond delay="2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anim calcmode="lin" valueType="num">
                                      <p:cBhvr>
                                        <p:cTn id="12" dur="500" fill="hold"/>
                                        <p:tgtEl>
                                          <p:spTgt spid="15"/>
                                        </p:tgtEl>
                                        <p:attrNameLst>
                                          <p:attrName>ppt_x</p:attrName>
                                        </p:attrNameLst>
                                      </p:cBhvr>
                                      <p:tavLst>
                                        <p:tav tm="0">
                                          <p:val>
                                            <p:strVal val="#ppt_x"/>
                                          </p:val>
                                        </p:tav>
                                        <p:tav tm="100000">
                                          <p:val>
                                            <p:strVal val="#ppt_x"/>
                                          </p:val>
                                        </p:tav>
                                      </p:tavLst>
                                    </p:anim>
                                    <p:anim calcmode="lin" valueType="num">
                                      <p:cBhvr>
                                        <p:cTn id="13"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1364476" cy="461665"/>
          </a:xfrm>
          <a:prstGeom prst="rect">
            <a:avLst/>
          </a:prstGeom>
        </p:spPr>
        <p:txBody>
          <a:bodyPr wrap="none">
            <a:spAutoFit/>
          </a:bodyPr>
          <a:lstStyle/>
          <a:p>
            <a:r>
              <a:rPr lang="en-US" altLang="zh-CN" sz="2400" dirty="0">
                <a:solidFill>
                  <a:srgbClr val="1F9E23"/>
                </a:solidFill>
                <a:latin typeface="Century Gothic" panose="020B0502020202020204" pitchFamily="34" charset="0"/>
                <a:cs typeface="Arial" panose="020B0604020202020204" pitchFamily="34" charset="0"/>
              </a:rPr>
              <a:t>SQL</a:t>
            </a:r>
            <a:r>
              <a:rPr lang="zh-CN" altLang="en-US" sz="2400" dirty="0">
                <a:solidFill>
                  <a:srgbClr val="1F9E23"/>
                </a:solidFill>
                <a:latin typeface="Century Gothic" panose="020B0502020202020204" pitchFamily="34" charset="0"/>
                <a:cs typeface="Arial" panose="020B0604020202020204" pitchFamily="34" charset="0"/>
              </a:rPr>
              <a:t>测试</a:t>
            </a:r>
            <a:endParaRPr lang="en-US" altLang="zh-CN"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15</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73" name="矩形 72"/>
          <p:cNvSpPr/>
          <p:nvPr/>
        </p:nvSpPr>
        <p:spPr>
          <a:xfrm>
            <a:off x="387338" y="3867894"/>
            <a:ext cx="8223510" cy="618246"/>
          </a:xfrm>
          <a:prstGeom prst="rect">
            <a:avLst/>
          </a:prstGeom>
        </p:spPr>
        <p:txBody>
          <a:bodyPr wrap="square">
            <a:spAutoFit/>
          </a:bodyPr>
          <a:lstStyle/>
          <a:p>
            <a:pPr>
              <a:lnSpc>
                <a:spcPct val="114000"/>
              </a:lnSpc>
            </a:pPr>
            <a:r>
              <a:rPr lang="zh-CN" altLang="en-US" sz="1600" dirty="0">
                <a:solidFill>
                  <a:schemeClr val="tx1">
                    <a:lumMod val="65000"/>
                    <a:lumOff val="35000"/>
                  </a:schemeClr>
                </a:solidFill>
                <a:latin typeface="+mn-ea"/>
                <a:cs typeface="Arial" panose="020B0604020202020204" pitchFamily="34" charset="0"/>
              </a:rPr>
              <a:t>使用</a:t>
            </a:r>
            <a:r>
              <a:rPr lang="en-US" altLang="zh-CN" sz="1600" dirty="0">
                <a:solidFill>
                  <a:schemeClr val="tx1">
                    <a:lumMod val="65000"/>
                    <a:lumOff val="35000"/>
                  </a:schemeClr>
                </a:solidFill>
                <a:latin typeface="+mn-ea"/>
                <a:cs typeface="Arial" panose="020B0604020202020204" pitchFamily="34" charset="0"/>
              </a:rPr>
              <a:t>like</a:t>
            </a:r>
            <a:r>
              <a:rPr lang="zh-CN" altLang="en-US" sz="1600" dirty="0">
                <a:solidFill>
                  <a:schemeClr val="tx1">
                    <a:lumMod val="65000"/>
                    <a:lumOff val="35000"/>
                  </a:schemeClr>
                </a:solidFill>
                <a:latin typeface="+mn-ea"/>
                <a:cs typeface="Arial" panose="020B0604020202020204" pitchFamily="34" charset="0"/>
              </a:rPr>
              <a:t>关键字进行查询的查询语言中</a:t>
            </a:r>
            <a:r>
              <a:rPr lang="en-US" altLang="zh-CN" sz="1600" dirty="0">
                <a:solidFill>
                  <a:schemeClr val="tx1">
                    <a:lumMod val="65000"/>
                    <a:lumOff val="35000"/>
                  </a:schemeClr>
                </a:solidFill>
                <a:latin typeface="+mn-ea"/>
                <a:cs typeface="Arial" panose="020B0604020202020204" pitchFamily="34" charset="0"/>
              </a:rPr>
              <a:t>,</a:t>
            </a:r>
            <a:r>
              <a:rPr lang="zh-CN" altLang="en-US" sz="1600" dirty="0">
                <a:solidFill>
                  <a:schemeClr val="tx1">
                    <a:lumMod val="65000"/>
                    <a:lumOff val="35000"/>
                  </a:schemeClr>
                </a:solidFill>
                <a:latin typeface="+mn-ea"/>
                <a:cs typeface="Arial" panose="020B0604020202020204" pitchFamily="34" charset="0"/>
              </a:rPr>
              <a:t>如果匹配字符串第一个字符为</a:t>
            </a:r>
            <a:r>
              <a:rPr lang="en-US" altLang="zh-CN" sz="1600" dirty="0">
                <a:solidFill>
                  <a:schemeClr val="tx1">
                    <a:lumMod val="65000"/>
                    <a:lumOff val="35000"/>
                  </a:schemeClr>
                </a:solidFill>
                <a:latin typeface="+mn-ea"/>
                <a:cs typeface="Arial" panose="020B0604020202020204" pitchFamily="34" charset="0"/>
              </a:rPr>
              <a:t>%</a:t>
            </a:r>
            <a:r>
              <a:rPr lang="zh-CN" altLang="en-US" sz="1600" dirty="0">
                <a:solidFill>
                  <a:schemeClr val="tx1">
                    <a:lumMod val="65000"/>
                    <a:lumOff val="35000"/>
                  </a:schemeClr>
                </a:solidFill>
                <a:latin typeface="+mn-ea"/>
                <a:cs typeface="Arial" panose="020B0604020202020204" pitchFamily="34" charset="0"/>
              </a:rPr>
              <a:t>索引不会起作用</a:t>
            </a:r>
            <a:r>
              <a:rPr lang="en-US" altLang="zh-CN" sz="1600" dirty="0">
                <a:solidFill>
                  <a:schemeClr val="tx1">
                    <a:lumMod val="65000"/>
                    <a:lumOff val="35000"/>
                  </a:schemeClr>
                </a:solidFill>
                <a:latin typeface="+mn-ea"/>
                <a:cs typeface="Arial" panose="020B0604020202020204" pitchFamily="34" charset="0"/>
              </a:rPr>
              <a:t>,</a:t>
            </a:r>
            <a:r>
              <a:rPr lang="zh-CN" altLang="en-US" sz="1600" dirty="0">
                <a:solidFill>
                  <a:schemeClr val="tx1">
                    <a:lumMod val="65000"/>
                    <a:lumOff val="35000"/>
                  </a:schemeClr>
                </a:solidFill>
                <a:latin typeface="+mn-ea"/>
                <a:cs typeface="Arial" panose="020B0604020202020204" pitchFamily="34" charset="0"/>
              </a:rPr>
              <a:t>查询用时</a:t>
            </a:r>
            <a:r>
              <a:rPr lang="en-US" altLang="zh-CN" sz="1600" dirty="0">
                <a:solidFill>
                  <a:schemeClr val="tx1">
                    <a:lumMod val="65000"/>
                    <a:lumOff val="35000"/>
                  </a:schemeClr>
                </a:solidFill>
                <a:latin typeface="+mn-ea"/>
                <a:cs typeface="Arial" panose="020B0604020202020204" pitchFamily="34" charset="0"/>
              </a:rPr>
              <a:t>0.055</a:t>
            </a:r>
            <a:r>
              <a:rPr lang="zh-CN" altLang="en-US" sz="1600" dirty="0">
                <a:solidFill>
                  <a:schemeClr val="tx1">
                    <a:lumMod val="65000"/>
                    <a:lumOff val="35000"/>
                  </a:schemeClr>
                </a:solidFill>
                <a:latin typeface="+mn-ea"/>
                <a:cs typeface="Arial" panose="020B0604020202020204" pitchFamily="34" charset="0"/>
              </a:rPr>
              <a:t>秒</a:t>
            </a:r>
            <a:endParaRPr lang="zh-CN" altLang="en-US" sz="1600" dirty="0">
              <a:solidFill>
                <a:schemeClr val="tx1">
                  <a:lumMod val="65000"/>
                  <a:lumOff val="35000"/>
                </a:schemeClr>
              </a:solidFill>
              <a:latin typeface="+mn-ea"/>
              <a:cs typeface="Arial" panose="020B0604020202020204" pitchFamily="34" charset="0"/>
            </a:endParaRPr>
          </a:p>
        </p:txBody>
      </p:sp>
      <p:grpSp>
        <p:nvGrpSpPr>
          <p:cNvPr id="15" name="组合 14"/>
          <p:cNvGrpSpPr/>
          <p:nvPr/>
        </p:nvGrpSpPr>
        <p:grpSpPr>
          <a:xfrm>
            <a:off x="7812360" y="290145"/>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pic>
        <p:nvPicPr>
          <p:cNvPr id="2" name="图片 1"/>
          <p:cNvPicPr>
            <a:picLocks noChangeAspect="1"/>
          </p:cNvPicPr>
          <p:nvPr/>
        </p:nvPicPr>
        <p:blipFill>
          <a:blip r:embed="rId1"/>
          <a:stretch>
            <a:fillRect/>
          </a:stretch>
        </p:blipFill>
        <p:spPr>
          <a:xfrm>
            <a:off x="251520" y="2427734"/>
            <a:ext cx="8104762" cy="1161905"/>
          </a:xfrm>
          <a:prstGeom prst="rect">
            <a:avLst/>
          </a:prstGeom>
        </p:spPr>
      </p:pic>
      <p:pic>
        <p:nvPicPr>
          <p:cNvPr id="4" name="图片 3"/>
          <p:cNvPicPr>
            <a:picLocks noChangeAspect="1"/>
          </p:cNvPicPr>
          <p:nvPr/>
        </p:nvPicPr>
        <p:blipFill>
          <a:blip r:embed="rId2"/>
          <a:stretch>
            <a:fillRect/>
          </a:stretch>
        </p:blipFill>
        <p:spPr>
          <a:xfrm>
            <a:off x="1795003" y="898131"/>
            <a:ext cx="5742857" cy="139047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100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p:tgtEl>
                                          <p:spTgt spid="73"/>
                                        </p:tgtEl>
                                        <p:attrNameLst>
                                          <p:attrName>ppt_y</p:attrName>
                                        </p:attrNameLst>
                                      </p:cBhvr>
                                      <p:tavLst>
                                        <p:tav tm="0">
                                          <p:val>
                                            <p:strVal val="#ppt_y-#ppt_h*1.125000"/>
                                          </p:val>
                                        </p:tav>
                                        <p:tav tm="100000">
                                          <p:val>
                                            <p:strVal val="#ppt_y"/>
                                          </p:val>
                                        </p:tav>
                                      </p:tavLst>
                                    </p:anim>
                                    <p:animEffect transition="in" filter="wipe(down)">
                                      <p:cBhvr>
                                        <p:cTn id="8" dur="500"/>
                                        <p:tgtEl>
                                          <p:spTgt spid="73"/>
                                        </p:tgtEl>
                                      </p:cBhvr>
                                    </p:animEffect>
                                  </p:childTnLst>
                                </p:cTn>
                              </p:par>
                              <p:par>
                                <p:cTn id="9" presetID="42" presetClass="entr" presetSubtype="0" fill="hold" nodeType="withEffect">
                                  <p:stCondLst>
                                    <p:cond delay="2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anim calcmode="lin" valueType="num">
                                      <p:cBhvr>
                                        <p:cTn id="12" dur="500" fill="hold"/>
                                        <p:tgtEl>
                                          <p:spTgt spid="15"/>
                                        </p:tgtEl>
                                        <p:attrNameLst>
                                          <p:attrName>ppt_x</p:attrName>
                                        </p:attrNameLst>
                                      </p:cBhvr>
                                      <p:tavLst>
                                        <p:tav tm="0">
                                          <p:val>
                                            <p:strVal val="#ppt_x"/>
                                          </p:val>
                                        </p:tav>
                                        <p:tav tm="100000">
                                          <p:val>
                                            <p:strVal val="#ppt_x"/>
                                          </p:val>
                                        </p:tav>
                                      </p:tavLst>
                                    </p:anim>
                                    <p:anim calcmode="lin" valueType="num">
                                      <p:cBhvr>
                                        <p:cTn id="13"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1364476" cy="461665"/>
          </a:xfrm>
          <a:prstGeom prst="rect">
            <a:avLst/>
          </a:prstGeom>
        </p:spPr>
        <p:txBody>
          <a:bodyPr wrap="none">
            <a:spAutoFit/>
          </a:bodyPr>
          <a:lstStyle/>
          <a:p>
            <a:r>
              <a:rPr lang="en-US" altLang="zh-CN" sz="2400" dirty="0">
                <a:solidFill>
                  <a:srgbClr val="1F9E23"/>
                </a:solidFill>
                <a:latin typeface="Century Gothic" panose="020B0502020202020204" pitchFamily="34" charset="0"/>
                <a:cs typeface="Arial" panose="020B0604020202020204" pitchFamily="34" charset="0"/>
              </a:rPr>
              <a:t>SQL</a:t>
            </a:r>
            <a:r>
              <a:rPr lang="zh-CN" altLang="en-US" sz="2400" dirty="0">
                <a:solidFill>
                  <a:srgbClr val="1F9E23"/>
                </a:solidFill>
                <a:latin typeface="Century Gothic" panose="020B0502020202020204" pitchFamily="34" charset="0"/>
                <a:cs typeface="Arial" panose="020B0604020202020204" pitchFamily="34" charset="0"/>
              </a:rPr>
              <a:t>测试</a:t>
            </a:r>
            <a:endParaRPr lang="en-US" altLang="zh-CN"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16</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73" name="矩形 72"/>
          <p:cNvSpPr/>
          <p:nvPr/>
        </p:nvSpPr>
        <p:spPr>
          <a:xfrm>
            <a:off x="387338" y="3867894"/>
            <a:ext cx="8223510" cy="337528"/>
          </a:xfrm>
          <a:prstGeom prst="rect">
            <a:avLst/>
          </a:prstGeom>
        </p:spPr>
        <p:txBody>
          <a:bodyPr wrap="square">
            <a:spAutoFit/>
          </a:bodyPr>
          <a:lstStyle/>
          <a:p>
            <a:pPr>
              <a:lnSpc>
                <a:spcPct val="114000"/>
              </a:lnSpc>
            </a:pPr>
            <a:r>
              <a:rPr lang="zh-CN" altLang="en-US" sz="1600" dirty="0">
                <a:solidFill>
                  <a:schemeClr val="tx1">
                    <a:lumMod val="65000"/>
                    <a:lumOff val="35000"/>
                  </a:schemeClr>
                </a:solidFill>
                <a:latin typeface="+mn-ea"/>
                <a:cs typeface="Arial" panose="020B0604020202020204" pitchFamily="34" charset="0"/>
              </a:rPr>
              <a:t>“</a:t>
            </a:r>
            <a:r>
              <a:rPr lang="en-US" altLang="zh-CN" sz="1600" dirty="0">
                <a:solidFill>
                  <a:schemeClr val="tx1">
                    <a:lumMod val="65000"/>
                    <a:lumOff val="35000"/>
                  </a:schemeClr>
                </a:solidFill>
                <a:latin typeface="+mn-ea"/>
                <a:cs typeface="Arial" panose="020B0604020202020204" pitchFamily="34" charset="0"/>
              </a:rPr>
              <a:t>%”</a:t>
            </a:r>
            <a:r>
              <a:rPr lang="zh-CN" altLang="en-US" sz="1600" dirty="0">
                <a:solidFill>
                  <a:schemeClr val="tx1">
                    <a:lumMod val="65000"/>
                    <a:lumOff val="35000"/>
                  </a:schemeClr>
                </a:solidFill>
                <a:latin typeface="+mn-ea"/>
                <a:cs typeface="Arial" panose="020B0604020202020204" pitchFamily="34" charset="0"/>
              </a:rPr>
              <a:t>不在第一个位置时索引才会起作用</a:t>
            </a:r>
            <a:r>
              <a:rPr lang="en-US" altLang="zh-CN" sz="1600" dirty="0">
                <a:solidFill>
                  <a:schemeClr val="tx1">
                    <a:lumMod val="65000"/>
                    <a:lumOff val="35000"/>
                  </a:schemeClr>
                </a:solidFill>
                <a:latin typeface="+mn-ea"/>
                <a:cs typeface="Arial" panose="020B0604020202020204" pitchFamily="34" charset="0"/>
              </a:rPr>
              <a:t>,</a:t>
            </a:r>
            <a:r>
              <a:rPr lang="zh-CN" altLang="en-US" sz="1600" dirty="0">
                <a:solidFill>
                  <a:schemeClr val="tx1">
                    <a:lumMod val="65000"/>
                    <a:lumOff val="35000"/>
                  </a:schemeClr>
                </a:solidFill>
                <a:latin typeface="+mn-ea"/>
                <a:cs typeface="Arial" panose="020B0604020202020204" pitchFamily="34" charset="0"/>
              </a:rPr>
              <a:t>用时</a:t>
            </a:r>
            <a:r>
              <a:rPr lang="en-US" altLang="zh-CN" sz="1600" dirty="0">
                <a:solidFill>
                  <a:schemeClr val="tx1">
                    <a:lumMod val="65000"/>
                    <a:lumOff val="35000"/>
                  </a:schemeClr>
                </a:solidFill>
                <a:latin typeface="+mn-ea"/>
                <a:cs typeface="Arial" panose="020B0604020202020204" pitchFamily="34" charset="0"/>
              </a:rPr>
              <a:t>0.02</a:t>
            </a:r>
            <a:r>
              <a:rPr lang="zh-CN" altLang="en-US" sz="1600" dirty="0">
                <a:solidFill>
                  <a:schemeClr val="tx1">
                    <a:lumMod val="65000"/>
                    <a:lumOff val="35000"/>
                  </a:schemeClr>
                </a:solidFill>
                <a:latin typeface="+mn-ea"/>
                <a:cs typeface="Arial" panose="020B0604020202020204" pitchFamily="34" charset="0"/>
              </a:rPr>
              <a:t>秒</a:t>
            </a:r>
            <a:endParaRPr lang="zh-CN" altLang="en-US" sz="1600" dirty="0">
              <a:solidFill>
                <a:schemeClr val="tx1">
                  <a:lumMod val="65000"/>
                  <a:lumOff val="35000"/>
                </a:schemeClr>
              </a:solidFill>
              <a:latin typeface="+mn-ea"/>
              <a:cs typeface="Arial" panose="020B0604020202020204" pitchFamily="34" charset="0"/>
            </a:endParaRPr>
          </a:p>
        </p:txBody>
      </p:sp>
      <p:grpSp>
        <p:nvGrpSpPr>
          <p:cNvPr id="15" name="组合 14"/>
          <p:cNvGrpSpPr/>
          <p:nvPr/>
        </p:nvGrpSpPr>
        <p:grpSpPr>
          <a:xfrm>
            <a:off x="7812360" y="290145"/>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pic>
        <p:nvPicPr>
          <p:cNvPr id="3" name="图片 2"/>
          <p:cNvPicPr>
            <a:picLocks noChangeAspect="1"/>
          </p:cNvPicPr>
          <p:nvPr/>
        </p:nvPicPr>
        <p:blipFill>
          <a:blip r:embed="rId1"/>
          <a:stretch>
            <a:fillRect/>
          </a:stretch>
        </p:blipFill>
        <p:spPr>
          <a:xfrm>
            <a:off x="1776470" y="957670"/>
            <a:ext cx="5809524" cy="1314286"/>
          </a:xfrm>
          <a:prstGeom prst="rect">
            <a:avLst/>
          </a:prstGeom>
        </p:spPr>
      </p:pic>
      <p:pic>
        <p:nvPicPr>
          <p:cNvPr id="6" name="图片 5"/>
          <p:cNvPicPr>
            <a:picLocks noChangeAspect="1"/>
          </p:cNvPicPr>
          <p:nvPr/>
        </p:nvPicPr>
        <p:blipFill>
          <a:blip r:embed="rId2"/>
          <a:stretch>
            <a:fillRect/>
          </a:stretch>
        </p:blipFill>
        <p:spPr>
          <a:xfrm>
            <a:off x="387338" y="2520838"/>
            <a:ext cx="8172400" cy="105218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100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p:tgtEl>
                                          <p:spTgt spid="73"/>
                                        </p:tgtEl>
                                        <p:attrNameLst>
                                          <p:attrName>ppt_y</p:attrName>
                                        </p:attrNameLst>
                                      </p:cBhvr>
                                      <p:tavLst>
                                        <p:tav tm="0">
                                          <p:val>
                                            <p:strVal val="#ppt_y-#ppt_h*1.125000"/>
                                          </p:val>
                                        </p:tav>
                                        <p:tav tm="100000">
                                          <p:val>
                                            <p:strVal val="#ppt_y"/>
                                          </p:val>
                                        </p:tav>
                                      </p:tavLst>
                                    </p:anim>
                                    <p:animEffect transition="in" filter="wipe(down)">
                                      <p:cBhvr>
                                        <p:cTn id="8" dur="500"/>
                                        <p:tgtEl>
                                          <p:spTgt spid="73"/>
                                        </p:tgtEl>
                                      </p:cBhvr>
                                    </p:animEffect>
                                  </p:childTnLst>
                                </p:cTn>
                              </p:par>
                              <p:par>
                                <p:cTn id="9" presetID="42" presetClass="entr" presetSubtype="0" fill="hold" nodeType="withEffect">
                                  <p:stCondLst>
                                    <p:cond delay="2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anim calcmode="lin" valueType="num">
                                      <p:cBhvr>
                                        <p:cTn id="12" dur="500" fill="hold"/>
                                        <p:tgtEl>
                                          <p:spTgt spid="15"/>
                                        </p:tgtEl>
                                        <p:attrNameLst>
                                          <p:attrName>ppt_x</p:attrName>
                                        </p:attrNameLst>
                                      </p:cBhvr>
                                      <p:tavLst>
                                        <p:tav tm="0">
                                          <p:val>
                                            <p:strVal val="#ppt_x"/>
                                          </p:val>
                                        </p:tav>
                                        <p:tav tm="100000">
                                          <p:val>
                                            <p:strVal val="#ppt_x"/>
                                          </p:val>
                                        </p:tav>
                                      </p:tavLst>
                                    </p:anim>
                                    <p:anim calcmode="lin" valueType="num">
                                      <p:cBhvr>
                                        <p:cTn id="13"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0"/>
            <a:ext cx="9144000" cy="514350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2571610"/>
            <a:ext cx="9144000" cy="1044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348990" y="1657869"/>
            <a:ext cx="3009157" cy="923330"/>
          </a:xfrm>
          <a:prstGeom prst="rect">
            <a:avLst/>
          </a:prstGeom>
        </p:spPr>
        <p:txBody>
          <a:bodyPr wrap="none">
            <a:spAutoFit/>
          </a:bodyPr>
          <a:lstStyle/>
          <a:p>
            <a:r>
              <a:rPr lang="en-US" altLang="zh-CN" sz="5400" dirty="0">
                <a:solidFill>
                  <a:schemeClr val="bg1"/>
                </a:solidFill>
                <a:latin typeface="Century Gothic" panose="020B0502020202020204" pitchFamily="34" charset="0"/>
                <a:cs typeface="Arial" panose="020B0604020202020204" pitchFamily="34" charset="0"/>
              </a:rPr>
              <a:t>Part Five</a:t>
            </a:r>
            <a:endParaRPr lang="en-US" altLang="zh-CN" sz="5400" dirty="0">
              <a:solidFill>
                <a:schemeClr val="bg1"/>
              </a:solidFill>
              <a:latin typeface="Century Gothic" panose="020B0502020202020204" pitchFamily="34" charset="0"/>
              <a:cs typeface="Arial" panose="020B0604020202020204" pitchFamily="34" charset="0"/>
            </a:endParaRPr>
          </a:p>
        </p:txBody>
      </p:sp>
      <p:grpSp>
        <p:nvGrpSpPr>
          <p:cNvPr id="41" name="组合 40"/>
          <p:cNvGrpSpPr/>
          <p:nvPr/>
        </p:nvGrpSpPr>
        <p:grpSpPr>
          <a:xfrm>
            <a:off x="382010" y="2674118"/>
            <a:ext cx="3639160" cy="871108"/>
            <a:chOff x="382010" y="2731268"/>
            <a:chExt cx="3639160" cy="871108"/>
          </a:xfrm>
        </p:grpSpPr>
        <p:sp>
          <p:nvSpPr>
            <p:cNvPr id="34" name="矩形 33"/>
            <p:cNvSpPr/>
            <p:nvPr/>
          </p:nvSpPr>
          <p:spPr>
            <a:xfrm>
              <a:off x="382010" y="2731268"/>
              <a:ext cx="2577950" cy="584775"/>
            </a:xfrm>
            <a:prstGeom prst="rect">
              <a:avLst/>
            </a:prstGeom>
          </p:spPr>
          <p:txBody>
            <a:bodyPr wrap="none">
              <a:spAutoFit/>
            </a:bodyPr>
            <a:lstStyle/>
            <a:p>
              <a:r>
                <a:rPr lang="en-US" altLang="zh-CN" sz="3200" dirty="0">
                  <a:solidFill>
                    <a:srgbClr val="1F9E23"/>
                  </a:solidFill>
                  <a:latin typeface="Century Gothic" panose="020B0502020202020204" pitchFamily="34" charset="0"/>
                  <a:cs typeface="Arial" panose="020B0604020202020204" pitchFamily="34" charset="0"/>
                </a:rPr>
                <a:t>SQL</a:t>
              </a:r>
              <a:r>
                <a:rPr lang="zh-CN" altLang="en-US" sz="3200" dirty="0">
                  <a:solidFill>
                    <a:srgbClr val="1F9E23"/>
                  </a:solidFill>
                  <a:latin typeface="Century Gothic" panose="020B0502020202020204" pitchFamily="34" charset="0"/>
                  <a:cs typeface="Arial" panose="020B0604020202020204" pitchFamily="34" charset="0"/>
                </a:rPr>
                <a:t>语句优化</a:t>
              </a:r>
              <a:endParaRPr lang="en-US" altLang="zh-CN" sz="3200" dirty="0">
                <a:solidFill>
                  <a:srgbClr val="1F9E23"/>
                </a:solidFill>
                <a:latin typeface="Century Gothic" panose="020B0502020202020204" pitchFamily="34" charset="0"/>
                <a:cs typeface="Arial" panose="020B0604020202020204" pitchFamily="34" charset="0"/>
              </a:endParaRPr>
            </a:p>
          </p:txBody>
        </p:sp>
        <p:sp>
          <p:nvSpPr>
            <p:cNvPr id="36" name="矩形 35"/>
            <p:cNvSpPr/>
            <p:nvPr/>
          </p:nvSpPr>
          <p:spPr>
            <a:xfrm>
              <a:off x="412490" y="3233044"/>
              <a:ext cx="3608680" cy="369332"/>
            </a:xfrm>
            <a:prstGeom prst="rect">
              <a:avLst/>
            </a:prstGeom>
          </p:spPr>
          <p:txBody>
            <a:bodyPr wrap="none">
              <a:spAutoFit/>
            </a:bodyPr>
            <a:lstStyle/>
            <a:p>
              <a:r>
                <a:rPr lang="zh-CN" altLang="en-US" dirty="0">
                  <a:solidFill>
                    <a:schemeClr val="tx1">
                      <a:lumMod val="65000"/>
                      <a:lumOff val="35000"/>
                    </a:schemeClr>
                  </a:solidFill>
                  <a:latin typeface="Century Gothic" panose="020B0502020202020204" pitchFamily="34" charset="0"/>
                  <a:cs typeface="Arial" panose="020B0604020202020204" pitchFamily="34" charset="0"/>
                </a:rPr>
                <a:t>通过改造</a:t>
              </a:r>
              <a:r>
                <a:rPr lang="en-US" altLang="zh-CN" dirty="0">
                  <a:solidFill>
                    <a:schemeClr val="tx1">
                      <a:lumMod val="65000"/>
                      <a:lumOff val="35000"/>
                    </a:schemeClr>
                  </a:solidFill>
                  <a:latin typeface="Century Gothic" panose="020B0502020202020204" pitchFamily="34" charset="0"/>
                  <a:cs typeface="Arial" panose="020B0604020202020204" pitchFamily="34" charset="0"/>
                </a:rPr>
                <a:t>SQL</a:t>
              </a:r>
              <a:r>
                <a:rPr lang="zh-CN" altLang="en-US" dirty="0">
                  <a:solidFill>
                    <a:schemeClr val="tx1">
                      <a:lumMod val="65000"/>
                      <a:lumOff val="35000"/>
                    </a:schemeClr>
                  </a:solidFill>
                  <a:latin typeface="Century Gothic" panose="020B0502020202020204" pitchFamily="34" charset="0"/>
                  <a:cs typeface="Arial" panose="020B0604020202020204" pitchFamily="34" charset="0"/>
                </a:rPr>
                <a:t>语句来提高查询效率</a:t>
              </a:r>
              <a:endParaRPr lang="en-US" altLang="zh-CN" dirty="0">
                <a:solidFill>
                  <a:schemeClr val="tx1">
                    <a:lumMod val="65000"/>
                    <a:lumOff val="35000"/>
                  </a:schemeClr>
                </a:solidFill>
                <a:latin typeface="Century Gothic" panose="020B0502020202020204" pitchFamily="34" charset="0"/>
                <a:cs typeface="Arial" panose="020B0604020202020204" pitchFamily="34" charset="0"/>
              </a:endParaRPr>
            </a:p>
          </p:txBody>
        </p:sp>
      </p:grpSp>
      <p:grpSp>
        <p:nvGrpSpPr>
          <p:cNvPr id="38" name="组合 37"/>
          <p:cNvGrpSpPr/>
          <p:nvPr/>
        </p:nvGrpSpPr>
        <p:grpSpPr>
          <a:xfrm>
            <a:off x="8423260" y="2367459"/>
            <a:ext cx="212739" cy="45719"/>
            <a:chOff x="8136396" y="1704236"/>
            <a:chExt cx="366876" cy="78844"/>
          </a:xfrm>
          <a:solidFill>
            <a:schemeClr val="bg1">
              <a:alpha val="36000"/>
            </a:schemeClr>
          </a:solidFill>
        </p:grpSpPr>
        <p:sp>
          <p:nvSpPr>
            <p:cNvPr id="30" name="矩形 29"/>
            <p:cNvSpPr/>
            <p:nvPr/>
          </p:nvSpPr>
          <p:spPr>
            <a:xfrm>
              <a:off x="8136396" y="1704236"/>
              <a:ext cx="78844" cy="788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280412" y="1704236"/>
              <a:ext cx="78844" cy="788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424428" y="1704236"/>
              <a:ext cx="78844" cy="788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矩形 41"/>
          <p:cNvSpPr/>
          <p:nvPr/>
        </p:nvSpPr>
        <p:spPr>
          <a:xfrm>
            <a:off x="0" y="3608566"/>
            <a:ext cx="9144000" cy="538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43528" y="4774435"/>
            <a:ext cx="1595309" cy="261610"/>
          </a:xfrm>
          <a:prstGeom prst="rect">
            <a:avLst/>
          </a:prstGeom>
        </p:spPr>
        <p:txBody>
          <a:bodyPr wrap="none">
            <a:spAutoFit/>
          </a:bodyPr>
          <a:lstStyle/>
          <a:p>
            <a:r>
              <a:rPr lang="zh-CN" altLang="en-US" sz="1100" i="1" dirty="0">
                <a:solidFill>
                  <a:schemeClr val="bg1">
                    <a:alpha val="49000"/>
                  </a:schemeClr>
                </a:solidFill>
                <a:latin typeface="Century Gothic" panose="020B0502020202020204" pitchFamily="34" charset="0"/>
                <a:cs typeface="Arial" panose="020B0604020202020204" pitchFamily="34" charset="0"/>
              </a:rPr>
              <a:t>我用双手成就你的梦想</a:t>
            </a:r>
            <a:endParaRPr lang="en-US" altLang="zh-CN" sz="1100" i="1" dirty="0">
              <a:solidFill>
                <a:schemeClr val="bg1">
                  <a:alpha val="49000"/>
                </a:schemeClr>
              </a:solidFill>
              <a:latin typeface="Century Gothic" panose="020B0502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 presetClass="entr" presetSubtype="2" decel="100000" fill="hold" grpId="0" nodeType="withEffect">
                                  <p:stCondLst>
                                    <p:cond delay="500"/>
                                  </p:stCondLst>
                                  <p:childTnLst>
                                    <p:set>
                                      <p:cBhvr>
                                        <p:cTn id="9" dur="1" fill="hold">
                                          <p:stCondLst>
                                            <p:cond delay="0"/>
                                          </p:stCondLst>
                                        </p:cTn>
                                        <p:tgtEl>
                                          <p:spTgt spid="42"/>
                                        </p:tgtEl>
                                        <p:attrNameLst>
                                          <p:attrName>style.visibility</p:attrName>
                                        </p:attrNameLst>
                                      </p:cBhvr>
                                      <p:to>
                                        <p:strVal val="visible"/>
                                      </p:to>
                                    </p:set>
                                    <p:anim calcmode="lin" valueType="num">
                                      <p:cBhvr additive="base">
                                        <p:cTn id="10" dur="500" fill="hold"/>
                                        <p:tgtEl>
                                          <p:spTgt spid="42"/>
                                        </p:tgtEl>
                                        <p:attrNameLst>
                                          <p:attrName>ppt_x</p:attrName>
                                        </p:attrNameLst>
                                      </p:cBhvr>
                                      <p:tavLst>
                                        <p:tav tm="0">
                                          <p:val>
                                            <p:strVal val="1+#ppt_w/2"/>
                                          </p:val>
                                        </p:tav>
                                        <p:tav tm="100000">
                                          <p:val>
                                            <p:strVal val="#ppt_x"/>
                                          </p:val>
                                        </p:tav>
                                      </p:tavLst>
                                    </p:anim>
                                    <p:anim calcmode="lin" valueType="num">
                                      <p:cBhvr additive="base">
                                        <p:cTn id="11" dur="500" fill="hold"/>
                                        <p:tgtEl>
                                          <p:spTgt spid="42"/>
                                        </p:tgtEl>
                                        <p:attrNameLst>
                                          <p:attrName>ppt_y</p:attrName>
                                        </p:attrNameLst>
                                      </p:cBhvr>
                                      <p:tavLst>
                                        <p:tav tm="0">
                                          <p:val>
                                            <p:strVal val="#ppt_y"/>
                                          </p:val>
                                        </p:tav>
                                        <p:tav tm="100000">
                                          <p:val>
                                            <p:strVal val="#ppt_y"/>
                                          </p:val>
                                        </p:tav>
                                      </p:tavLst>
                                    </p:anim>
                                  </p:childTnLst>
                                </p:cTn>
                              </p:par>
                              <p:par>
                                <p:cTn id="12" presetID="2" presetClass="entr" presetSubtype="8" decel="100000" fill="hold" nodeType="withEffect">
                                  <p:stCondLst>
                                    <p:cond delay="500"/>
                                  </p:stCondLst>
                                  <p:childTnLst>
                                    <p:set>
                                      <p:cBhvr>
                                        <p:cTn id="13" dur="1" fill="hold">
                                          <p:stCondLst>
                                            <p:cond delay="0"/>
                                          </p:stCondLst>
                                        </p:cTn>
                                        <p:tgtEl>
                                          <p:spTgt spid="41"/>
                                        </p:tgtEl>
                                        <p:attrNameLst>
                                          <p:attrName>style.visibility</p:attrName>
                                        </p:attrNameLst>
                                      </p:cBhvr>
                                      <p:to>
                                        <p:strVal val="visible"/>
                                      </p:to>
                                    </p:set>
                                    <p:anim calcmode="lin" valueType="num">
                                      <p:cBhvr additive="base">
                                        <p:cTn id="14" dur="500" fill="hold"/>
                                        <p:tgtEl>
                                          <p:spTgt spid="41"/>
                                        </p:tgtEl>
                                        <p:attrNameLst>
                                          <p:attrName>ppt_x</p:attrName>
                                        </p:attrNameLst>
                                      </p:cBhvr>
                                      <p:tavLst>
                                        <p:tav tm="0">
                                          <p:val>
                                            <p:strVal val="0-#ppt_w/2"/>
                                          </p:val>
                                        </p:tav>
                                        <p:tav tm="100000">
                                          <p:val>
                                            <p:strVal val="#ppt_x"/>
                                          </p:val>
                                        </p:tav>
                                      </p:tavLst>
                                    </p:anim>
                                    <p:anim calcmode="lin" valueType="num">
                                      <p:cBhvr additive="base">
                                        <p:cTn id="15" dur="500" fill="hold"/>
                                        <p:tgtEl>
                                          <p:spTgt spid="41"/>
                                        </p:tgtEl>
                                        <p:attrNameLst>
                                          <p:attrName>ppt_y</p:attrName>
                                        </p:attrNameLst>
                                      </p:cBhvr>
                                      <p:tavLst>
                                        <p:tav tm="0">
                                          <p:val>
                                            <p:strVal val="#ppt_y"/>
                                          </p:val>
                                        </p:tav>
                                        <p:tav tm="100000">
                                          <p:val>
                                            <p:strVal val="#ppt_y"/>
                                          </p:val>
                                        </p:tav>
                                      </p:tavLst>
                                    </p:anim>
                                  </p:childTnLst>
                                </p:cTn>
                              </p:par>
                              <p:par>
                                <p:cTn id="16" presetID="10" presetClass="entr" presetSubtype="0" fill="hold" grpId="0" nodeType="withEffect">
                                  <p:stCondLst>
                                    <p:cond delay="100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2" grpId="0" animBg="1"/>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2490" y="524010"/>
            <a:ext cx="1723549" cy="461665"/>
          </a:xfrm>
          <a:prstGeom prst="rect">
            <a:avLst/>
          </a:prstGeom>
        </p:spPr>
        <p:txBody>
          <a:bodyPr wrap="none">
            <a:spAutoFit/>
          </a:bodyPr>
          <a:lstStyle/>
          <a:p>
            <a:r>
              <a:rPr lang="zh-CN" altLang="en-US" sz="2400" dirty="0">
                <a:solidFill>
                  <a:srgbClr val="1F9E23"/>
                </a:solidFill>
                <a:latin typeface="Century Gothic" panose="020B0502020202020204" pitchFamily="34" charset="0"/>
                <a:cs typeface="Arial" panose="020B0604020202020204" pitchFamily="34" charset="0"/>
              </a:rPr>
              <a:t>建表初始化</a:t>
            </a:r>
            <a:endParaRPr lang="en-US" altLang="zh-CN" sz="2400" dirty="0">
              <a:solidFill>
                <a:srgbClr val="1F9E23"/>
              </a:solidFill>
              <a:latin typeface="Century Gothic" panose="020B0502020202020204" pitchFamily="34" charset="0"/>
              <a:cs typeface="Arial" panose="020B0604020202020204" pitchFamily="34" charset="0"/>
            </a:endParaRPr>
          </a:p>
        </p:txBody>
      </p:sp>
      <p:grpSp>
        <p:nvGrpSpPr>
          <p:cNvPr id="4" name="组合 3"/>
          <p:cNvGrpSpPr/>
          <p:nvPr/>
        </p:nvGrpSpPr>
        <p:grpSpPr>
          <a:xfrm>
            <a:off x="8892480" y="411510"/>
            <a:ext cx="251520" cy="661800"/>
            <a:chOff x="8892480" y="411510"/>
            <a:chExt cx="251520" cy="661800"/>
          </a:xfrm>
        </p:grpSpPr>
        <p:sp>
          <p:nvSpPr>
            <p:cNvPr id="5" name="矩形 4"/>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19"/>
            <p:cNvSpPr txBox="1"/>
            <p:nvPr/>
          </p:nvSpPr>
          <p:spPr>
            <a:xfrm rot="5400000">
              <a:off x="8688849" y="634418"/>
              <a:ext cx="658780" cy="215444"/>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05</a:t>
              </a:r>
              <a:endParaRPr lang="zh-CN" altLang="en-US" sz="800" dirty="0">
                <a:solidFill>
                  <a:schemeClr val="bg1"/>
                </a:solidFill>
                <a:latin typeface="Century Gothic" panose="020B0502020202020204" pitchFamily="34" charset="0"/>
              </a:endParaRPr>
            </a:p>
          </p:txBody>
        </p:sp>
        <p:grpSp>
          <p:nvGrpSpPr>
            <p:cNvPr id="7" name="组合 6"/>
            <p:cNvGrpSpPr/>
            <p:nvPr/>
          </p:nvGrpSpPr>
          <p:grpSpPr>
            <a:xfrm>
              <a:off x="8964240" y="818664"/>
              <a:ext cx="108000" cy="8629"/>
              <a:chOff x="8953171" y="847239"/>
              <a:chExt cx="130138" cy="8629"/>
            </a:xfrm>
          </p:grpSpPr>
          <p:cxnSp>
            <p:nvCxnSpPr>
              <p:cNvPr id="8" name="直接连接符 7"/>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pic>
        <p:nvPicPr>
          <p:cNvPr id="11" name="图片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2490" y="985675"/>
            <a:ext cx="3379345" cy="1066769"/>
          </a:xfrm>
          <a:prstGeom prst="rect">
            <a:avLst/>
          </a:prstGeom>
        </p:spPr>
      </p:pic>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90" y="2211710"/>
            <a:ext cx="5671678" cy="2798159"/>
          </a:xfrm>
          <a:prstGeom prst="rect">
            <a:avLst/>
          </a:prstGeom>
        </p:spPr>
      </p:pic>
      <p:grpSp>
        <p:nvGrpSpPr>
          <p:cNvPr id="51" name="组合 50"/>
          <p:cNvGrpSpPr/>
          <p:nvPr/>
        </p:nvGrpSpPr>
        <p:grpSpPr>
          <a:xfrm>
            <a:off x="4499992" y="985675"/>
            <a:ext cx="4021008" cy="1116124"/>
            <a:chOff x="503238" y="2074680"/>
            <a:chExt cx="4021008" cy="1116124"/>
          </a:xfrm>
        </p:grpSpPr>
        <p:sp>
          <p:nvSpPr>
            <p:cNvPr id="52" name="矩形 51"/>
            <p:cNvSpPr/>
            <p:nvPr/>
          </p:nvSpPr>
          <p:spPr>
            <a:xfrm>
              <a:off x="503238" y="2074680"/>
              <a:ext cx="4021008" cy="1116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755576" y="2074680"/>
              <a:ext cx="435629" cy="510342"/>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753786" y="2607754"/>
              <a:ext cx="435629" cy="36004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1475656" y="2526456"/>
              <a:ext cx="2988332" cy="282963"/>
            </a:xfrm>
            <a:prstGeom prst="rect">
              <a:avLst/>
            </a:prstGeom>
          </p:spPr>
          <p:txBody>
            <a:bodyPr wrap="square">
              <a:spAutoFit/>
            </a:bodyPr>
            <a:lstStyle/>
            <a:p>
              <a:pPr>
                <a:lnSpc>
                  <a:spcPct val="114000"/>
                </a:lnSpc>
              </a:pP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使用</a:t>
              </a:r>
              <a:r>
                <a:rPr lang="en-US" altLang="zh-CN" sz="1200" dirty="0" err="1">
                  <a:solidFill>
                    <a:schemeClr val="tx1">
                      <a:lumMod val="65000"/>
                      <a:lumOff val="35000"/>
                    </a:schemeClr>
                  </a:solidFill>
                  <a:latin typeface="Century Gothic" panose="020B0502020202020204" pitchFamily="34" charset="0"/>
                  <a:cs typeface="Arial" panose="020B0604020202020204" pitchFamily="34" charset="0"/>
                </a:rPr>
                <a:t>InnoDB</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存储引擎</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字符集为</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utf-8</a:t>
              </a:r>
              <a:endParaRPr lang="en-US" altLang="zh-CN" sz="1200" dirty="0">
                <a:solidFill>
                  <a:schemeClr val="tx1">
                    <a:lumMod val="65000"/>
                    <a:lumOff val="35000"/>
                  </a:schemeClr>
                </a:solidFill>
                <a:latin typeface="Century Gothic" panose="020B0502020202020204" pitchFamily="34" charset="0"/>
                <a:cs typeface="Arial" panose="020B0604020202020204" pitchFamily="34" charset="0"/>
              </a:endParaRPr>
            </a:p>
          </p:txBody>
        </p:sp>
        <p:sp>
          <p:nvSpPr>
            <p:cNvPr id="56" name="矩形 55"/>
            <p:cNvSpPr/>
            <p:nvPr/>
          </p:nvSpPr>
          <p:spPr>
            <a:xfrm>
              <a:off x="1475656" y="2260782"/>
              <a:ext cx="1633545" cy="276999"/>
            </a:xfrm>
            <a:prstGeom prst="rect">
              <a:avLst/>
            </a:prstGeom>
          </p:spPr>
          <p:txBody>
            <a:bodyPr wrap="square">
              <a:spAutoFit/>
            </a:bodyPr>
            <a:lstStyle/>
            <a:p>
              <a:r>
                <a:rPr lang="zh-CN" altLang="en-US" sz="1200" dirty="0">
                  <a:solidFill>
                    <a:srgbClr val="28333C"/>
                  </a:solidFill>
                  <a:latin typeface="Century Gothic" panose="020B0502020202020204" pitchFamily="34" charset="0"/>
                  <a:cs typeface="Arial" panose="020B0604020202020204" pitchFamily="34" charset="0"/>
                </a:rPr>
                <a:t>创建</a:t>
              </a:r>
              <a:r>
                <a:rPr lang="en-US" altLang="zh-CN" sz="1200" dirty="0" err="1">
                  <a:solidFill>
                    <a:srgbClr val="28333C"/>
                  </a:solidFill>
                  <a:latin typeface="Century Gothic" panose="020B0502020202020204" pitchFamily="34" charset="0"/>
                  <a:cs typeface="Arial" panose="020B0604020202020204" pitchFamily="34" charset="0"/>
                </a:rPr>
                <a:t>vote_record</a:t>
              </a:r>
              <a:r>
                <a:rPr lang="zh-CN" altLang="en-US" sz="1200" dirty="0">
                  <a:solidFill>
                    <a:srgbClr val="28333C"/>
                  </a:solidFill>
                  <a:latin typeface="Century Gothic" panose="020B0502020202020204" pitchFamily="34" charset="0"/>
                  <a:cs typeface="Arial" panose="020B0604020202020204" pitchFamily="34" charset="0"/>
                </a:rPr>
                <a:t>表</a:t>
              </a:r>
              <a:endParaRPr lang="en-US" altLang="zh-CN" sz="1200" dirty="0">
                <a:solidFill>
                  <a:srgbClr val="28333C"/>
                </a:solidFill>
                <a:latin typeface="Century Gothic" panose="020B0502020202020204" pitchFamily="34" charset="0"/>
                <a:cs typeface="Arial" panose="020B0604020202020204" pitchFamily="34" charset="0"/>
              </a:endParaRPr>
            </a:p>
          </p:txBody>
        </p:sp>
        <p:sp>
          <p:nvSpPr>
            <p:cNvPr id="57" name="矩形 56"/>
            <p:cNvSpPr/>
            <p:nvPr/>
          </p:nvSpPr>
          <p:spPr>
            <a:xfrm>
              <a:off x="691864" y="2110085"/>
              <a:ext cx="576064" cy="461665"/>
            </a:xfrm>
            <a:prstGeom prst="rect">
              <a:avLst/>
            </a:prstGeom>
          </p:spPr>
          <p:txBody>
            <a:bodyPr wrap="square">
              <a:spAutoFit/>
            </a:bodyPr>
            <a:lstStyle/>
            <a:p>
              <a:pPr algn="ctr"/>
              <a:r>
                <a:rPr lang="en-US" altLang="zh-CN" sz="2400" dirty="0">
                  <a:solidFill>
                    <a:schemeClr val="bg1"/>
                  </a:solidFill>
                  <a:latin typeface="Century Gothic" panose="020B0502020202020204" pitchFamily="34" charset="0"/>
                  <a:cs typeface="Arial" panose="020B0604020202020204" pitchFamily="34" charset="0"/>
                </a:rPr>
                <a:t>01</a:t>
              </a:r>
              <a:endParaRPr lang="en-US" altLang="zh-CN" sz="2400" dirty="0">
                <a:solidFill>
                  <a:schemeClr val="bg1"/>
                </a:solidFill>
                <a:latin typeface="Century Gothic" panose="020B0502020202020204" pitchFamily="34" charset="0"/>
                <a:cs typeface="Arial" panose="020B0604020202020204" pitchFamily="34" charset="0"/>
              </a:endParaRPr>
            </a:p>
          </p:txBody>
        </p:sp>
        <p:sp>
          <p:nvSpPr>
            <p:cNvPr id="58" name="矩形 57"/>
            <p:cNvSpPr/>
            <p:nvPr/>
          </p:nvSpPr>
          <p:spPr>
            <a:xfrm>
              <a:off x="737655" y="2664664"/>
              <a:ext cx="471633" cy="246221"/>
            </a:xfrm>
            <a:prstGeom prst="rect">
              <a:avLst/>
            </a:prstGeom>
          </p:spPr>
          <p:txBody>
            <a:bodyPr wrap="square">
              <a:spAutoFit/>
            </a:bodyPr>
            <a:lstStyle/>
            <a:p>
              <a:r>
                <a:rPr lang="en-US" altLang="zh-CN" sz="1000" dirty="0">
                  <a:solidFill>
                    <a:schemeClr val="bg1"/>
                  </a:solidFill>
                  <a:latin typeface="Century Gothic" panose="020B0502020202020204" pitchFamily="34" charset="0"/>
                  <a:cs typeface="Arial" panose="020B0604020202020204" pitchFamily="34" charset="0"/>
                </a:rPr>
                <a:t>DEC</a:t>
              </a:r>
              <a:endParaRPr lang="en-US" altLang="zh-CN" sz="1000" dirty="0">
                <a:solidFill>
                  <a:schemeClr val="bg1"/>
                </a:solidFill>
                <a:latin typeface="Century Gothic" panose="020B0502020202020204" pitchFamily="34" charset="0"/>
                <a:cs typeface="Arial" panose="020B0604020202020204" pitchFamily="34" charset="0"/>
              </a:endParaRPr>
            </a:p>
          </p:txBody>
        </p:sp>
      </p:grpSp>
      <p:grpSp>
        <p:nvGrpSpPr>
          <p:cNvPr id="59" name="组合 58"/>
          <p:cNvGrpSpPr/>
          <p:nvPr/>
        </p:nvGrpSpPr>
        <p:grpSpPr>
          <a:xfrm>
            <a:off x="5018077" y="3795886"/>
            <a:ext cx="4125923" cy="1145636"/>
            <a:chOff x="338065" y="2074680"/>
            <a:chExt cx="4125923" cy="1145636"/>
          </a:xfrm>
        </p:grpSpPr>
        <p:sp>
          <p:nvSpPr>
            <p:cNvPr id="60" name="矩形 59"/>
            <p:cNvSpPr/>
            <p:nvPr/>
          </p:nvSpPr>
          <p:spPr>
            <a:xfrm>
              <a:off x="338065" y="2104192"/>
              <a:ext cx="4021008" cy="1116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755576" y="2074680"/>
              <a:ext cx="435629" cy="510342"/>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753786" y="2607754"/>
              <a:ext cx="435629" cy="36004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475656" y="2526456"/>
              <a:ext cx="2988332" cy="282963"/>
            </a:xfrm>
            <a:prstGeom prst="rect">
              <a:avLst/>
            </a:prstGeom>
          </p:spPr>
          <p:txBody>
            <a:bodyPr wrap="square">
              <a:spAutoFit/>
            </a:bodyPr>
            <a:lstStyle/>
            <a:p>
              <a:pPr>
                <a:lnSpc>
                  <a:spcPct val="114000"/>
                </a:lnSpc>
              </a:pP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产生随机字符串</a:t>
              </a:r>
              <a:endParaRPr lang="en-US" altLang="zh-CN" sz="1200" dirty="0">
                <a:solidFill>
                  <a:schemeClr val="tx1">
                    <a:lumMod val="65000"/>
                    <a:lumOff val="35000"/>
                  </a:schemeClr>
                </a:solidFill>
                <a:latin typeface="Century Gothic" panose="020B0502020202020204" pitchFamily="34" charset="0"/>
                <a:cs typeface="Arial" panose="020B0604020202020204" pitchFamily="34" charset="0"/>
              </a:endParaRPr>
            </a:p>
          </p:txBody>
        </p:sp>
        <p:sp>
          <p:nvSpPr>
            <p:cNvPr id="64" name="矩形 63"/>
            <p:cNvSpPr/>
            <p:nvPr/>
          </p:nvSpPr>
          <p:spPr>
            <a:xfrm>
              <a:off x="1475656" y="2260782"/>
              <a:ext cx="1633545" cy="276999"/>
            </a:xfrm>
            <a:prstGeom prst="rect">
              <a:avLst/>
            </a:prstGeom>
          </p:spPr>
          <p:txBody>
            <a:bodyPr wrap="square">
              <a:spAutoFit/>
            </a:bodyPr>
            <a:lstStyle/>
            <a:p>
              <a:r>
                <a:rPr lang="zh-CN" altLang="en-US" sz="1200" dirty="0">
                  <a:solidFill>
                    <a:srgbClr val="28333C"/>
                  </a:solidFill>
                  <a:latin typeface="Century Gothic" panose="020B0502020202020204" pitchFamily="34" charset="0"/>
                  <a:cs typeface="Arial" panose="020B0604020202020204" pitchFamily="34" charset="0"/>
                </a:rPr>
                <a:t>创建</a:t>
              </a:r>
              <a:r>
                <a:rPr lang="en-US" altLang="zh-CN" sz="1200" dirty="0" err="1">
                  <a:solidFill>
                    <a:srgbClr val="28333C"/>
                  </a:solidFill>
                  <a:latin typeface="Century Gothic" panose="020B0502020202020204" pitchFamily="34" charset="0"/>
                  <a:cs typeface="Arial" panose="020B0604020202020204" pitchFamily="34" charset="0"/>
                </a:rPr>
                <a:t>rand_string</a:t>
              </a:r>
              <a:r>
                <a:rPr lang="zh-CN" altLang="en-US" sz="1200" dirty="0">
                  <a:solidFill>
                    <a:srgbClr val="28333C"/>
                  </a:solidFill>
                  <a:latin typeface="Century Gothic" panose="020B0502020202020204" pitchFamily="34" charset="0"/>
                  <a:cs typeface="Arial" panose="020B0604020202020204" pitchFamily="34" charset="0"/>
                </a:rPr>
                <a:t>函数</a:t>
              </a:r>
              <a:endParaRPr lang="en-US" altLang="zh-CN" sz="1200" dirty="0">
                <a:solidFill>
                  <a:srgbClr val="28333C"/>
                </a:solidFill>
                <a:latin typeface="Century Gothic" panose="020B0502020202020204" pitchFamily="34" charset="0"/>
                <a:cs typeface="Arial" panose="020B0604020202020204" pitchFamily="34" charset="0"/>
              </a:endParaRPr>
            </a:p>
          </p:txBody>
        </p:sp>
        <p:sp>
          <p:nvSpPr>
            <p:cNvPr id="65" name="矩形 64"/>
            <p:cNvSpPr/>
            <p:nvPr/>
          </p:nvSpPr>
          <p:spPr>
            <a:xfrm>
              <a:off x="691864" y="2110085"/>
              <a:ext cx="576064" cy="461665"/>
            </a:xfrm>
            <a:prstGeom prst="rect">
              <a:avLst/>
            </a:prstGeom>
          </p:spPr>
          <p:txBody>
            <a:bodyPr wrap="square">
              <a:spAutoFit/>
            </a:bodyPr>
            <a:lstStyle/>
            <a:p>
              <a:pPr algn="ctr"/>
              <a:r>
                <a:rPr lang="en-US" altLang="zh-CN" sz="2400" dirty="0">
                  <a:solidFill>
                    <a:schemeClr val="bg1"/>
                  </a:solidFill>
                  <a:latin typeface="Century Gothic" panose="020B0502020202020204" pitchFamily="34" charset="0"/>
                  <a:cs typeface="Arial" panose="020B0604020202020204" pitchFamily="34" charset="0"/>
                </a:rPr>
                <a:t>02</a:t>
              </a:r>
              <a:endParaRPr lang="en-US" altLang="zh-CN" sz="2400" dirty="0">
                <a:solidFill>
                  <a:schemeClr val="bg1"/>
                </a:solidFill>
                <a:latin typeface="Century Gothic" panose="020B0502020202020204" pitchFamily="34" charset="0"/>
                <a:cs typeface="Arial" panose="020B0604020202020204" pitchFamily="34" charset="0"/>
              </a:endParaRPr>
            </a:p>
          </p:txBody>
        </p:sp>
        <p:sp>
          <p:nvSpPr>
            <p:cNvPr id="66" name="矩形 65"/>
            <p:cNvSpPr/>
            <p:nvPr/>
          </p:nvSpPr>
          <p:spPr>
            <a:xfrm>
              <a:off x="737655" y="2664664"/>
              <a:ext cx="471633" cy="246221"/>
            </a:xfrm>
            <a:prstGeom prst="rect">
              <a:avLst/>
            </a:prstGeom>
          </p:spPr>
          <p:txBody>
            <a:bodyPr wrap="square">
              <a:spAutoFit/>
            </a:bodyPr>
            <a:lstStyle/>
            <a:p>
              <a:r>
                <a:rPr lang="en-US" altLang="zh-CN" sz="1000" dirty="0">
                  <a:solidFill>
                    <a:schemeClr val="bg1"/>
                  </a:solidFill>
                  <a:latin typeface="Century Gothic" panose="020B0502020202020204" pitchFamily="34" charset="0"/>
                  <a:cs typeface="Arial" panose="020B0604020202020204" pitchFamily="34" charset="0"/>
                </a:rPr>
                <a:t>DEC</a:t>
              </a:r>
              <a:endParaRPr lang="en-US" altLang="zh-CN" sz="1000" dirty="0">
                <a:solidFill>
                  <a:schemeClr val="bg1"/>
                </a:solidFill>
                <a:latin typeface="Century Gothic" panose="020B0502020202020204" pitchFamily="34" charset="0"/>
                <a:cs typeface="Arial" panose="020B0604020202020204" pitchFamily="34" charset="0"/>
              </a:endParaRP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 calcmode="lin" valueType="num">
                                      <p:cBhvr additive="base">
                                        <p:cTn id="12" dur="500"/>
                                        <p:tgtEl>
                                          <p:spTgt spid="51"/>
                                        </p:tgtEl>
                                        <p:attrNameLst>
                                          <p:attrName>ppt_x</p:attrName>
                                        </p:attrNameLst>
                                      </p:cBhvr>
                                      <p:tavLst>
                                        <p:tav tm="0">
                                          <p:val>
                                            <p:strVal val="#ppt_x+#ppt_w*1.125000"/>
                                          </p:val>
                                        </p:tav>
                                        <p:tav tm="100000">
                                          <p:val>
                                            <p:strVal val="#ppt_x"/>
                                          </p:val>
                                        </p:tav>
                                      </p:tavLst>
                                    </p:anim>
                                    <p:animEffect transition="in" filter="wipe(left)">
                                      <p:cBhvr>
                                        <p:cTn id="13" dur="500"/>
                                        <p:tgtEl>
                                          <p:spTgt spid="5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2" fill="hold" nodeType="clickEffect">
                                  <p:stCondLst>
                                    <p:cond delay="0"/>
                                  </p:stCondLst>
                                  <p:childTnLst>
                                    <p:set>
                                      <p:cBhvr>
                                        <p:cTn id="22" dur="1" fill="hold">
                                          <p:stCondLst>
                                            <p:cond delay="0"/>
                                          </p:stCondLst>
                                        </p:cTn>
                                        <p:tgtEl>
                                          <p:spTgt spid="59"/>
                                        </p:tgtEl>
                                        <p:attrNameLst>
                                          <p:attrName>style.visibility</p:attrName>
                                        </p:attrNameLst>
                                      </p:cBhvr>
                                      <p:to>
                                        <p:strVal val="visible"/>
                                      </p:to>
                                    </p:set>
                                    <p:anim calcmode="lin" valueType="num">
                                      <p:cBhvr additive="base">
                                        <p:cTn id="23" dur="500"/>
                                        <p:tgtEl>
                                          <p:spTgt spid="59"/>
                                        </p:tgtEl>
                                        <p:attrNameLst>
                                          <p:attrName>ppt_x</p:attrName>
                                        </p:attrNameLst>
                                      </p:cBhvr>
                                      <p:tavLst>
                                        <p:tav tm="0">
                                          <p:val>
                                            <p:strVal val="#ppt_x+#ppt_w*1.125000"/>
                                          </p:val>
                                        </p:tav>
                                        <p:tav tm="100000">
                                          <p:val>
                                            <p:strVal val="#ppt_x"/>
                                          </p:val>
                                        </p:tav>
                                      </p:tavLst>
                                    </p:anim>
                                    <p:animEffect transition="in" filter="wipe(left)">
                                      <p:cBhvr>
                                        <p:cTn id="24"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170688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准备工作篇</a:t>
            </a:r>
            <a:endParaRPr lang="zh-CN" altLang="en-US"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01</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73" name="矩形 72"/>
          <p:cNvSpPr/>
          <p:nvPr/>
        </p:nvSpPr>
        <p:spPr>
          <a:xfrm>
            <a:off x="60224" y="1073413"/>
            <a:ext cx="8223510" cy="438785"/>
          </a:xfrm>
          <a:prstGeom prst="rect">
            <a:avLst/>
          </a:prstGeom>
        </p:spPr>
        <p:txBody>
          <a:bodyPr wrap="square">
            <a:spAutoFit/>
          </a:bodyPr>
          <a:lstStyle/>
          <a:p>
            <a:pPr>
              <a:lnSpc>
                <a:spcPct val="114000"/>
              </a:lnSpc>
            </a:pPr>
            <a:r>
              <a:rPr lang="zh-CN" altLang="en-US" sz="2000" dirty="0">
                <a:solidFill>
                  <a:schemeClr val="tx1">
                    <a:lumMod val="65000"/>
                    <a:lumOff val="35000"/>
                  </a:schemeClr>
                </a:solidFill>
                <a:latin typeface="+mn-ea"/>
                <a:cs typeface="Arial" panose="020B0604020202020204" pitchFamily="34" charset="0"/>
              </a:rPr>
              <a:t>    </a:t>
            </a:r>
            <a:r>
              <a:rPr sz="2000" dirty="0">
                <a:solidFill>
                  <a:schemeClr val="tx1">
                    <a:lumMod val="65000"/>
                    <a:lumOff val="35000"/>
                  </a:schemeClr>
                </a:solidFill>
                <a:latin typeface="+mn-ea"/>
                <a:cs typeface="Arial" panose="020B0604020202020204" pitchFamily="34" charset="0"/>
              </a:rPr>
              <a:t>电脑配置：</a:t>
            </a:r>
            <a:endParaRPr sz="2000" dirty="0">
              <a:solidFill>
                <a:schemeClr val="tx1">
                  <a:lumMod val="65000"/>
                  <a:lumOff val="35000"/>
                </a:schemeClr>
              </a:solidFill>
              <a:latin typeface="+mn-ea"/>
              <a:cs typeface="Arial" panose="020B0604020202020204" pitchFamily="34" charset="0"/>
            </a:endParaRPr>
          </a:p>
        </p:txBody>
      </p:sp>
      <p:grpSp>
        <p:nvGrpSpPr>
          <p:cNvPr id="15" name="组合 14"/>
          <p:cNvGrpSpPr/>
          <p:nvPr/>
        </p:nvGrpSpPr>
        <p:grpSpPr>
          <a:xfrm>
            <a:off x="7812360" y="290145"/>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pic>
        <p:nvPicPr>
          <p:cNvPr id="20" name="图片 20"/>
          <p:cNvPicPr>
            <a:picLocks noChangeAspect="1"/>
          </p:cNvPicPr>
          <p:nvPr/>
        </p:nvPicPr>
        <p:blipFill>
          <a:blip r:embed="rId1"/>
          <a:stretch>
            <a:fillRect/>
          </a:stretch>
        </p:blipFill>
        <p:spPr>
          <a:xfrm>
            <a:off x="1941195" y="1193800"/>
            <a:ext cx="5692775" cy="353250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100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p:tgtEl>
                                          <p:spTgt spid="73"/>
                                        </p:tgtEl>
                                        <p:attrNameLst>
                                          <p:attrName>ppt_y</p:attrName>
                                        </p:attrNameLst>
                                      </p:cBhvr>
                                      <p:tavLst>
                                        <p:tav tm="0">
                                          <p:val>
                                            <p:strVal val="#ppt_y-#ppt_h*1.125000"/>
                                          </p:val>
                                        </p:tav>
                                        <p:tav tm="100000">
                                          <p:val>
                                            <p:strVal val="#ppt_y"/>
                                          </p:val>
                                        </p:tav>
                                      </p:tavLst>
                                    </p:anim>
                                    <p:animEffect transition="in" filter="wipe(down)">
                                      <p:cBhvr>
                                        <p:cTn id="8" dur="500"/>
                                        <p:tgtEl>
                                          <p:spTgt spid="73"/>
                                        </p:tgtEl>
                                      </p:cBhvr>
                                    </p:animEffect>
                                  </p:childTnLst>
                                </p:cTn>
                              </p:par>
                              <p:par>
                                <p:cTn id="9" presetID="42" presetClass="entr" presetSubtype="0" fill="hold" nodeType="withEffect">
                                  <p:stCondLst>
                                    <p:cond delay="2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anim calcmode="lin" valueType="num">
                                      <p:cBhvr>
                                        <p:cTn id="12" dur="500" fill="hold"/>
                                        <p:tgtEl>
                                          <p:spTgt spid="15"/>
                                        </p:tgtEl>
                                        <p:attrNameLst>
                                          <p:attrName>ppt_x</p:attrName>
                                        </p:attrNameLst>
                                      </p:cBhvr>
                                      <p:tavLst>
                                        <p:tav tm="0">
                                          <p:val>
                                            <p:strVal val="#ppt_x"/>
                                          </p:val>
                                        </p:tav>
                                        <p:tav tm="100000">
                                          <p:val>
                                            <p:strVal val="#ppt_x"/>
                                          </p:val>
                                        </p:tav>
                                      </p:tavLst>
                                    </p:anim>
                                    <p:anim calcmode="lin" valueType="num">
                                      <p:cBhvr>
                                        <p:cTn id="13"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170688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准备工作篇</a:t>
            </a:r>
            <a:endParaRPr lang="zh-CN" altLang="en-US"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5444"/>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02</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73" name="矩形 72"/>
          <p:cNvSpPr/>
          <p:nvPr/>
        </p:nvSpPr>
        <p:spPr>
          <a:xfrm>
            <a:off x="229769" y="2482478"/>
            <a:ext cx="8223510" cy="786130"/>
          </a:xfrm>
          <a:prstGeom prst="rect">
            <a:avLst/>
          </a:prstGeom>
        </p:spPr>
        <p:txBody>
          <a:bodyPr wrap="square">
            <a:spAutoFit/>
          </a:bodyPr>
          <a:lstStyle/>
          <a:p>
            <a:pPr marL="342900" indent="-342900">
              <a:lnSpc>
                <a:spcPct val="114000"/>
              </a:lnSpc>
              <a:buFont typeface="Arial" panose="020B0604020202020204" pitchFamily="34" charset="0"/>
              <a:buChar char="•"/>
            </a:pPr>
            <a:r>
              <a:rPr sz="2000" dirty="0">
                <a:solidFill>
                  <a:schemeClr val="tx1">
                    <a:lumMod val="65000"/>
                    <a:lumOff val="35000"/>
                  </a:schemeClr>
                </a:solidFill>
                <a:latin typeface="+mn-ea"/>
                <a:cs typeface="Arial" panose="020B0604020202020204" pitchFamily="34" charset="0"/>
              </a:rPr>
              <a:t>匹配度高的数据库</a:t>
            </a:r>
            <a:endParaRPr sz="2000" dirty="0">
              <a:solidFill>
                <a:schemeClr val="tx1">
                  <a:lumMod val="65000"/>
                  <a:lumOff val="35000"/>
                </a:schemeClr>
              </a:solidFill>
              <a:latin typeface="+mn-ea"/>
              <a:cs typeface="Arial" panose="020B0604020202020204" pitchFamily="34" charset="0"/>
            </a:endParaRPr>
          </a:p>
          <a:p>
            <a:pPr marL="342900" indent="-342900">
              <a:lnSpc>
                <a:spcPct val="114000"/>
              </a:lnSpc>
              <a:buFont typeface="Arial" panose="020B0604020202020204" pitchFamily="34" charset="0"/>
              <a:buChar char="•"/>
            </a:pPr>
            <a:r>
              <a:rPr sz="2000" dirty="0">
                <a:solidFill>
                  <a:schemeClr val="tx1">
                    <a:lumMod val="65000"/>
                    <a:lumOff val="35000"/>
                  </a:schemeClr>
                </a:solidFill>
                <a:latin typeface="+mn-ea"/>
                <a:cs typeface="Arial" panose="020B0604020202020204" pitchFamily="34" charset="0"/>
              </a:rPr>
              <a:t>建立索引</a:t>
            </a:r>
            <a:endParaRPr sz="2000" dirty="0">
              <a:solidFill>
                <a:schemeClr val="tx1">
                  <a:lumMod val="65000"/>
                  <a:lumOff val="35000"/>
                </a:schemeClr>
              </a:solidFill>
              <a:latin typeface="+mn-ea"/>
              <a:cs typeface="Arial" panose="020B0604020202020204" pitchFamily="34" charset="0"/>
            </a:endParaRPr>
          </a:p>
        </p:txBody>
      </p:sp>
      <p:grpSp>
        <p:nvGrpSpPr>
          <p:cNvPr id="15" name="组合 14"/>
          <p:cNvGrpSpPr/>
          <p:nvPr/>
        </p:nvGrpSpPr>
        <p:grpSpPr>
          <a:xfrm>
            <a:off x="7812360" y="290145"/>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nvGrpSpPr>
          <p:cNvPr id="4" name="组合 3"/>
          <p:cNvGrpSpPr/>
          <p:nvPr/>
        </p:nvGrpSpPr>
        <p:grpSpPr>
          <a:xfrm>
            <a:off x="514033" y="1251912"/>
            <a:ext cx="3460750" cy="654050"/>
            <a:chOff x="844181" y="1917392"/>
            <a:chExt cx="2566641" cy="510102"/>
          </a:xfrm>
        </p:grpSpPr>
        <p:sp>
          <p:nvSpPr>
            <p:cNvPr id="70" name="矩形 69"/>
            <p:cNvSpPr/>
            <p:nvPr/>
          </p:nvSpPr>
          <p:spPr>
            <a:xfrm>
              <a:off x="844181" y="1917392"/>
              <a:ext cx="2566641" cy="510102"/>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欲对字段优化需要解决的难点</a:t>
              </a:r>
              <a:endParaRPr lang="zh-CN" altLang="en-US"/>
            </a:p>
          </p:txBody>
        </p:sp>
        <p:sp>
          <p:nvSpPr>
            <p:cNvPr id="72" name="矩形 71"/>
            <p:cNvSpPr/>
            <p:nvPr/>
          </p:nvSpPr>
          <p:spPr>
            <a:xfrm>
              <a:off x="1020929" y="2003286"/>
              <a:ext cx="229820" cy="261489"/>
            </a:xfrm>
            <a:prstGeom prst="rect">
              <a:avLst/>
            </a:prstGeom>
          </p:spPr>
          <p:txBody>
            <a:bodyPr wrap="none">
              <a:spAutoFit/>
            </a:bodyPr>
            <a:p>
              <a:endParaRPr lang="en-US" altLang="zh-CN" sz="1600" dirty="0">
                <a:solidFill>
                  <a:schemeClr val="bg1"/>
                </a:solidFill>
                <a:latin typeface="Century Gothic" panose="020B0502020202020204" pitchFamily="34" charset="0"/>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100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p:tgtEl>
                                          <p:spTgt spid="73"/>
                                        </p:tgtEl>
                                        <p:attrNameLst>
                                          <p:attrName>ppt_y</p:attrName>
                                        </p:attrNameLst>
                                      </p:cBhvr>
                                      <p:tavLst>
                                        <p:tav tm="0">
                                          <p:val>
                                            <p:strVal val="#ppt_y-#ppt_h*1.125000"/>
                                          </p:val>
                                        </p:tav>
                                        <p:tav tm="100000">
                                          <p:val>
                                            <p:strVal val="#ppt_y"/>
                                          </p:val>
                                        </p:tav>
                                      </p:tavLst>
                                    </p:anim>
                                    <p:animEffect transition="in" filter="wipe(down)">
                                      <p:cBhvr>
                                        <p:cTn id="8" dur="500"/>
                                        <p:tgtEl>
                                          <p:spTgt spid="73"/>
                                        </p:tgtEl>
                                      </p:cBhvr>
                                    </p:animEffect>
                                  </p:childTnLst>
                                </p:cTn>
                              </p:par>
                              <p:par>
                                <p:cTn id="9" presetID="42" presetClass="entr" presetSubtype="0" fill="hold" nodeType="withEffect">
                                  <p:stCondLst>
                                    <p:cond delay="2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anim calcmode="lin" valueType="num">
                                      <p:cBhvr>
                                        <p:cTn id="12" dur="500" fill="hold"/>
                                        <p:tgtEl>
                                          <p:spTgt spid="15"/>
                                        </p:tgtEl>
                                        <p:attrNameLst>
                                          <p:attrName>ppt_x</p:attrName>
                                        </p:attrNameLst>
                                      </p:cBhvr>
                                      <p:tavLst>
                                        <p:tav tm="0">
                                          <p:val>
                                            <p:strVal val="#ppt_x"/>
                                          </p:val>
                                        </p:tav>
                                        <p:tav tm="100000">
                                          <p:val>
                                            <p:strVal val="#ppt_x"/>
                                          </p:val>
                                        </p:tav>
                                      </p:tavLst>
                                    </p:anim>
                                    <p:anim calcmode="lin" valueType="num">
                                      <p:cBhvr>
                                        <p:cTn id="13" dur="500" fill="hold"/>
                                        <p:tgtEl>
                                          <p:spTgt spid="15"/>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50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anim calcmode="lin" valueType="num">
                                      <p:cBhvr>
                                        <p:cTn id="17" dur="500" fill="hold"/>
                                        <p:tgtEl>
                                          <p:spTgt spid="4"/>
                                        </p:tgtEl>
                                        <p:attrNameLst>
                                          <p:attrName>ppt_x</p:attrName>
                                        </p:attrNameLst>
                                      </p:cBhvr>
                                      <p:tavLst>
                                        <p:tav tm="0">
                                          <p:val>
                                            <p:strVal val="#ppt_x"/>
                                          </p:val>
                                        </p:tav>
                                        <p:tav tm="100000">
                                          <p:val>
                                            <p:strVal val="#ppt_x"/>
                                          </p:val>
                                        </p:tav>
                                      </p:tavLst>
                                    </p:anim>
                                    <p:anim calcmode="lin" valueType="num">
                                      <p:cBhvr>
                                        <p:cTn id="18"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170688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准备工作篇</a:t>
            </a:r>
            <a:endParaRPr lang="zh-CN" altLang="en-US"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03</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73" name="矩形 72"/>
          <p:cNvSpPr/>
          <p:nvPr/>
        </p:nvSpPr>
        <p:spPr>
          <a:xfrm>
            <a:off x="177064" y="1856368"/>
            <a:ext cx="8223510" cy="3109595"/>
          </a:xfrm>
          <a:prstGeom prst="rect">
            <a:avLst/>
          </a:prstGeom>
        </p:spPr>
        <p:txBody>
          <a:bodyPr wrap="square">
            <a:spAutoFit/>
          </a:bodyPr>
          <a:lstStyle/>
          <a:p>
            <a:pPr>
              <a:lnSpc>
                <a:spcPct val="114000"/>
              </a:lnSpc>
            </a:pPr>
            <a:r>
              <a:rPr sz="1600" dirty="0">
                <a:solidFill>
                  <a:schemeClr val="tx1">
                    <a:lumMod val="65000"/>
                    <a:lumOff val="35000"/>
                  </a:schemeClr>
                </a:solidFill>
                <a:latin typeface="+mn-ea"/>
                <a:cs typeface="Arial" panose="020B0604020202020204" pitchFamily="34" charset="0"/>
              </a:rPr>
              <a:t>数据库的建立办法</a:t>
            </a:r>
            <a:endParaRPr sz="1600" dirty="0">
              <a:solidFill>
                <a:schemeClr val="tx1">
                  <a:lumMod val="65000"/>
                  <a:lumOff val="35000"/>
                </a:schemeClr>
              </a:solidFill>
              <a:latin typeface="+mn-ea"/>
              <a:cs typeface="Arial" panose="020B0604020202020204" pitchFamily="34" charset="0"/>
            </a:endParaRPr>
          </a:p>
          <a:p>
            <a:pPr>
              <a:lnSpc>
                <a:spcPct val="114000"/>
              </a:lnSpc>
            </a:pPr>
            <a:r>
              <a:rPr sz="1600" dirty="0">
                <a:solidFill>
                  <a:schemeClr val="tx1">
                    <a:lumMod val="65000"/>
                    <a:lumOff val="35000"/>
                  </a:schemeClr>
                </a:solidFill>
                <a:latin typeface="+mn-ea"/>
                <a:cs typeface="Arial" panose="020B0604020202020204" pitchFamily="34" charset="0"/>
              </a:rPr>
              <a:t>找到一个数据量不是很好的数据库，demographic.csv，需要对数据量进行改造</a:t>
            </a:r>
            <a:endParaRPr sz="1600" dirty="0">
              <a:solidFill>
                <a:schemeClr val="tx1">
                  <a:lumMod val="65000"/>
                  <a:lumOff val="35000"/>
                </a:schemeClr>
              </a:solidFill>
              <a:latin typeface="+mn-ea"/>
              <a:cs typeface="Arial" panose="020B0604020202020204" pitchFamily="34" charset="0"/>
            </a:endParaRPr>
          </a:p>
          <a:p>
            <a:pPr>
              <a:lnSpc>
                <a:spcPct val="114000"/>
              </a:lnSpc>
            </a:pPr>
            <a:r>
              <a:rPr sz="1600" dirty="0">
                <a:solidFill>
                  <a:schemeClr val="tx1">
                    <a:lumMod val="65000"/>
                    <a:lumOff val="35000"/>
                  </a:schemeClr>
                </a:solidFill>
                <a:latin typeface="+mn-ea"/>
                <a:cs typeface="Arial" panose="020B0604020202020204" pitchFamily="34" charset="0"/>
              </a:rPr>
              <a:t>参考连接：http://www.2cto.com/database/201403/287761.html</a:t>
            </a:r>
            <a:endParaRPr sz="1600" dirty="0">
              <a:solidFill>
                <a:schemeClr val="tx1">
                  <a:lumMod val="65000"/>
                  <a:lumOff val="35000"/>
                </a:schemeClr>
              </a:solidFill>
              <a:latin typeface="+mn-ea"/>
              <a:cs typeface="Arial" panose="020B0604020202020204" pitchFamily="34" charset="0"/>
            </a:endParaRPr>
          </a:p>
          <a:p>
            <a:pPr>
              <a:lnSpc>
                <a:spcPct val="114000"/>
              </a:lnSpc>
            </a:pPr>
            <a:r>
              <a:rPr sz="1600" dirty="0">
                <a:solidFill>
                  <a:schemeClr val="tx1">
                    <a:lumMod val="65000"/>
                    <a:lumOff val="35000"/>
                  </a:schemeClr>
                </a:solidFill>
                <a:latin typeface="+mn-ea"/>
                <a:cs typeface="Arial" panose="020B0604020202020204" pitchFamily="34" charset="0"/>
              </a:rPr>
              <a:t>具体代码：</a:t>
            </a:r>
            <a:endParaRPr sz="1600" dirty="0">
              <a:solidFill>
                <a:schemeClr val="tx1">
                  <a:lumMod val="65000"/>
                  <a:lumOff val="35000"/>
                </a:schemeClr>
              </a:solidFill>
              <a:latin typeface="+mn-ea"/>
              <a:cs typeface="Arial" panose="020B0604020202020204" pitchFamily="34" charset="0"/>
            </a:endParaRPr>
          </a:p>
          <a:p>
            <a:pPr>
              <a:lnSpc>
                <a:spcPct val="114000"/>
              </a:lnSpc>
            </a:pPr>
            <a:r>
              <a:rPr sz="1600" dirty="0">
                <a:solidFill>
                  <a:schemeClr val="tx1">
                    <a:lumMod val="65000"/>
                    <a:lumOff val="35000"/>
                  </a:schemeClr>
                </a:solidFill>
                <a:latin typeface="+mn-ea"/>
                <a:cs typeface="Arial" panose="020B0604020202020204" pitchFamily="34" charset="0"/>
              </a:rPr>
              <a:t>insert demographic(USERID,GENDER,BIRTHDAY,EDU,JOB,INCOME,SALARY,PROVINCE,CITY,ISCITY) select USERID,GENDER,BIRTHDAY,EDU,JOB,INCOME,SALARY,PROVINCE,CITY,ISCITY from demographic;</a:t>
            </a:r>
            <a:endParaRPr sz="1600" dirty="0">
              <a:solidFill>
                <a:schemeClr val="tx1">
                  <a:lumMod val="65000"/>
                  <a:lumOff val="35000"/>
                </a:schemeClr>
              </a:solidFill>
              <a:latin typeface="+mn-ea"/>
              <a:cs typeface="Arial" panose="020B0604020202020204" pitchFamily="34" charset="0"/>
            </a:endParaRPr>
          </a:p>
          <a:p>
            <a:pPr>
              <a:lnSpc>
                <a:spcPct val="114000"/>
              </a:lnSpc>
            </a:pPr>
            <a:endParaRPr sz="1400" dirty="0">
              <a:solidFill>
                <a:schemeClr val="tx1">
                  <a:lumMod val="65000"/>
                  <a:lumOff val="35000"/>
                </a:schemeClr>
              </a:solidFill>
              <a:latin typeface="+mn-ea"/>
              <a:cs typeface="Arial" panose="020B0604020202020204" pitchFamily="34" charset="0"/>
            </a:endParaRPr>
          </a:p>
          <a:p>
            <a:pPr>
              <a:lnSpc>
                <a:spcPct val="114000"/>
              </a:lnSpc>
            </a:pPr>
            <a:r>
              <a:rPr sz="1600" dirty="0">
                <a:solidFill>
                  <a:schemeClr val="tx1">
                    <a:lumMod val="65000"/>
                    <a:lumOff val="35000"/>
                  </a:schemeClr>
                </a:solidFill>
                <a:latin typeface="+mn-ea"/>
                <a:cs typeface="Arial" panose="020B0604020202020204" pitchFamily="34" charset="0"/>
              </a:rPr>
              <a:t>一共创建32405条数据！</a:t>
            </a:r>
            <a:endParaRPr sz="1600" dirty="0">
              <a:solidFill>
                <a:schemeClr val="tx1">
                  <a:lumMod val="65000"/>
                  <a:lumOff val="35000"/>
                </a:schemeClr>
              </a:solidFill>
              <a:latin typeface="+mn-ea"/>
              <a:cs typeface="Arial" panose="020B0604020202020204" pitchFamily="34" charset="0"/>
            </a:endParaRPr>
          </a:p>
        </p:txBody>
      </p:sp>
      <p:grpSp>
        <p:nvGrpSpPr>
          <p:cNvPr id="15" name="组合 14"/>
          <p:cNvGrpSpPr/>
          <p:nvPr/>
        </p:nvGrpSpPr>
        <p:grpSpPr>
          <a:xfrm>
            <a:off x="7812360" y="290145"/>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nvGrpSpPr>
          <p:cNvPr id="4" name="组合 3"/>
          <p:cNvGrpSpPr/>
          <p:nvPr/>
        </p:nvGrpSpPr>
        <p:grpSpPr>
          <a:xfrm>
            <a:off x="-1208210" y="1193800"/>
            <a:ext cx="5081710" cy="810749"/>
            <a:chOff x="1020929" y="1493113"/>
            <a:chExt cx="3768815" cy="771662"/>
          </a:xfrm>
        </p:grpSpPr>
        <p:sp>
          <p:nvSpPr>
            <p:cNvPr id="70" name="矩形 69"/>
            <p:cNvSpPr/>
            <p:nvPr/>
          </p:nvSpPr>
          <p:spPr>
            <a:xfrm>
              <a:off x="2223103" y="1493113"/>
              <a:ext cx="2566641" cy="510102"/>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解决办法</a:t>
              </a:r>
              <a:endParaRPr lang="zh-CN" altLang="en-US"/>
            </a:p>
          </p:txBody>
        </p:sp>
        <p:sp>
          <p:nvSpPr>
            <p:cNvPr id="72" name="矩形 71"/>
            <p:cNvSpPr/>
            <p:nvPr/>
          </p:nvSpPr>
          <p:spPr>
            <a:xfrm>
              <a:off x="1020929" y="2003286"/>
              <a:ext cx="229820" cy="261489"/>
            </a:xfrm>
            <a:prstGeom prst="rect">
              <a:avLst/>
            </a:prstGeom>
          </p:spPr>
          <p:txBody>
            <a:bodyPr wrap="square">
              <a:spAutoFit/>
            </a:bodyPr>
            <a:p>
              <a:endParaRPr lang="en-US" altLang="zh-CN" sz="1600" dirty="0">
                <a:solidFill>
                  <a:schemeClr val="bg1"/>
                </a:solidFill>
                <a:latin typeface="Century Gothic" panose="020B0502020202020204" pitchFamily="34" charset="0"/>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100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p:tgtEl>
                                          <p:spTgt spid="73"/>
                                        </p:tgtEl>
                                        <p:attrNameLst>
                                          <p:attrName>ppt_y</p:attrName>
                                        </p:attrNameLst>
                                      </p:cBhvr>
                                      <p:tavLst>
                                        <p:tav tm="0">
                                          <p:val>
                                            <p:strVal val="#ppt_y-#ppt_h*1.125000"/>
                                          </p:val>
                                        </p:tav>
                                        <p:tav tm="100000">
                                          <p:val>
                                            <p:strVal val="#ppt_y"/>
                                          </p:val>
                                        </p:tav>
                                      </p:tavLst>
                                    </p:anim>
                                    <p:animEffect transition="in" filter="wipe(down)">
                                      <p:cBhvr>
                                        <p:cTn id="8" dur="500"/>
                                        <p:tgtEl>
                                          <p:spTgt spid="73"/>
                                        </p:tgtEl>
                                      </p:cBhvr>
                                    </p:animEffect>
                                  </p:childTnLst>
                                </p:cTn>
                              </p:par>
                              <p:par>
                                <p:cTn id="9" presetID="42" presetClass="entr" presetSubtype="0" fill="hold" nodeType="withEffect">
                                  <p:stCondLst>
                                    <p:cond delay="2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anim calcmode="lin" valueType="num">
                                      <p:cBhvr>
                                        <p:cTn id="12" dur="500" fill="hold"/>
                                        <p:tgtEl>
                                          <p:spTgt spid="15"/>
                                        </p:tgtEl>
                                        <p:attrNameLst>
                                          <p:attrName>ppt_x</p:attrName>
                                        </p:attrNameLst>
                                      </p:cBhvr>
                                      <p:tavLst>
                                        <p:tav tm="0">
                                          <p:val>
                                            <p:strVal val="#ppt_x"/>
                                          </p:val>
                                        </p:tav>
                                        <p:tav tm="100000">
                                          <p:val>
                                            <p:strVal val="#ppt_x"/>
                                          </p:val>
                                        </p:tav>
                                      </p:tavLst>
                                    </p:anim>
                                    <p:anim calcmode="lin" valueType="num">
                                      <p:cBhvr>
                                        <p:cTn id="13" dur="500" fill="hold"/>
                                        <p:tgtEl>
                                          <p:spTgt spid="15"/>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50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anim calcmode="lin" valueType="num">
                                      <p:cBhvr>
                                        <p:cTn id="17" dur="500" fill="hold"/>
                                        <p:tgtEl>
                                          <p:spTgt spid="4"/>
                                        </p:tgtEl>
                                        <p:attrNameLst>
                                          <p:attrName>ppt_x</p:attrName>
                                        </p:attrNameLst>
                                      </p:cBhvr>
                                      <p:tavLst>
                                        <p:tav tm="0">
                                          <p:val>
                                            <p:strVal val="#ppt_x"/>
                                          </p:val>
                                        </p:tav>
                                        <p:tav tm="100000">
                                          <p:val>
                                            <p:strVal val="#ppt_x"/>
                                          </p:val>
                                        </p:tav>
                                      </p:tavLst>
                                    </p:anim>
                                    <p:anim calcmode="lin" valueType="num">
                                      <p:cBhvr>
                                        <p:cTn id="18"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170688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准备工作篇</a:t>
            </a:r>
            <a:endParaRPr lang="zh-CN" altLang="en-US"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04</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5" name="组合 14"/>
          <p:cNvGrpSpPr/>
          <p:nvPr/>
        </p:nvGrpSpPr>
        <p:grpSpPr>
          <a:xfrm>
            <a:off x="7812360" y="290145"/>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pic>
        <p:nvPicPr>
          <p:cNvPr id="19" name="图片 19"/>
          <p:cNvPicPr>
            <a:picLocks noChangeAspect="1"/>
          </p:cNvPicPr>
          <p:nvPr/>
        </p:nvPicPr>
        <p:blipFill>
          <a:blip r:embed="rId1"/>
          <a:stretch>
            <a:fillRect/>
          </a:stretch>
        </p:blipFill>
        <p:spPr>
          <a:xfrm>
            <a:off x="720090" y="1018540"/>
            <a:ext cx="7092315" cy="358267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20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170688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准备工作篇</a:t>
            </a:r>
            <a:endParaRPr lang="zh-CN" altLang="en-US"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05</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73" name="矩形 72"/>
          <p:cNvSpPr/>
          <p:nvPr/>
        </p:nvSpPr>
        <p:spPr>
          <a:xfrm>
            <a:off x="156744" y="2746638"/>
            <a:ext cx="8223510" cy="1478915"/>
          </a:xfrm>
          <a:prstGeom prst="rect">
            <a:avLst/>
          </a:prstGeom>
        </p:spPr>
        <p:txBody>
          <a:bodyPr wrap="square">
            <a:spAutoFit/>
          </a:bodyPr>
          <a:lstStyle/>
          <a:p>
            <a:pPr>
              <a:lnSpc>
                <a:spcPct val="114000"/>
              </a:lnSpc>
            </a:pPr>
            <a:r>
              <a:rPr sz="1600" dirty="0">
                <a:solidFill>
                  <a:schemeClr val="tx1">
                    <a:lumMod val="65000"/>
                    <a:lumOff val="35000"/>
                  </a:schemeClr>
                </a:solidFill>
                <a:latin typeface="+mn-ea"/>
                <a:cs typeface="Arial" panose="020B0604020202020204" pitchFamily="34" charset="0"/>
              </a:rPr>
              <a:t>名		栏位	索引类型	索引方式</a:t>
            </a:r>
            <a:endParaRPr sz="1600" dirty="0">
              <a:solidFill>
                <a:schemeClr val="tx1">
                  <a:lumMod val="65000"/>
                  <a:lumOff val="35000"/>
                </a:schemeClr>
              </a:solidFill>
              <a:latin typeface="+mn-ea"/>
              <a:cs typeface="Arial" panose="020B0604020202020204" pitchFamily="34" charset="0"/>
            </a:endParaRPr>
          </a:p>
          <a:p>
            <a:pPr>
              <a:lnSpc>
                <a:spcPct val="114000"/>
              </a:lnSpc>
            </a:pPr>
            <a:r>
              <a:rPr sz="1600" dirty="0">
                <a:solidFill>
                  <a:schemeClr val="tx1">
                    <a:lumMod val="65000"/>
                    <a:lumOff val="35000"/>
                  </a:schemeClr>
                </a:solidFill>
                <a:latin typeface="+mn-ea"/>
                <a:cs typeface="Arial" panose="020B0604020202020204" pitchFamily="34" charset="0"/>
              </a:rPr>
              <a:t>工作	JOB		Normal		BTREE</a:t>
            </a:r>
            <a:endParaRPr sz="1600" dirty="0">
              <a:solidFill>
                <a:schemeClr val="tx1">
                  <a:lumMod val="65000"/>
                  <a:lumOff val="35000"/>
                </a:schemeClr>
              </a:solidFill>
              <a:latin typeface="+mn-ea"/>
              <a:cs typeface="Arial" panose="020B0604020202020204" pitchFamily="34" charset="0"/>
            </a:endParaRPr>
          </a:p>
          <a:p>
            <a:pPr>
              <a:lnSpc>
                <a:spcPct val="114000"/>
              </a:lnSpc>
            </a:pPr>
            <a:r>
              <a:rPr sz="1600" dirty="0">
                <a:solidFill>
                  <a:schemeClr val="tx1">
                    <a:lumMod val="65000"/>
                    <a:lumOff val="35000"/>
                  </a:schemeClr>
                </a:solidFill>
                <a:latin typeface="+mn-ea"/>
                <a:cs typeface="Arial" panose="020B0604020202020204" pitchFamily="34" charset="0"/>
              </a:rPr>
              <a:t>工资	SALARY	Normal		BTREE</a:t>
            </a:r>
            <a:endParaRPr sz="1600" dirty="0">
              <a:solidFill>
                <a:schemeClr val="tx1">
                  <a:lumMod val="65000"/>
                  <a:lumOff val="35000"/>
                </a:schemeClr>
              </a:solidFill>
              <a:latin typeface="+mn-ea"/>
              <a:cs typeface="Arial" panose="020B0604020202020204" pitchFamily="34" charset="0"/>
            </a:endParaRPr>
          </a:p>
          <a:p>
            <a:pPr>
              <a:lnSpc>
                <a:spcPct val="114000"/>
              </a:lnSpc>
            </a:pPr>
            <a:r>
              <a:rPr sz="1600" dirty="0">
                <a:solidFill>
                  <a:schemeClr val="tx1">
                    <a:lumMod val="65000"/>
                    <a:lumOff val="35000"/>
                  </a:schemeClr>
                </a:solidFill>
                <a:latin typeface="+mn-ea"/>
                <a:cs typeface="Arial" panose="020B0604020202020204" pitchFamily="34" charset="0"/>
              </a:rPr>
              <a:t>学历	EDU		Normal		BTREE</a:t>
            </a:r>
            <a:endParaRPr sz="1600" dirty="0">
              <a:solidFill>
                <a:schemeClr val="tx1">
                  <a:lumMod val="65000"/>
                  <a:lumOff val="35000"/>
                </a:schemeClr>
              </a:solidFill>
              <a:latin typeface="+mn-ea"/>
              <a:cs typeface="Arial" panose="020B0604020202020204" pitchFamily="34" charset="0"/>
            </a:endParaRPr>
          </a:p>
          <a:p>
            <a:pPr>
              <a:lnSpc>
                <a:spcPct val="114000"/>
              </a:lnSpc>
            </a:pPr>
            <a:r>
              <a:rPr sz="1600" dirty="0">
                <a:solidFill>
                  <a:schemeClr val="tx1">
                    <a:lumMod val="65000"/>
                    <a:lumOff val="35000"/>
                  </a:schemeClr>
                </a:solidFill>
                <a:latin typeface="+mn-ea"/>
                <a:cs typeface="Arial" panose="020B0604020202020204" pitchFamily="34" charset="0"/>
              </a:rPr>
              <a:t>用户ID	USERID	Normal		BTREE</a:t>
            </a:r>
            <a:endParaRPr sz="1600" dirty="0">
              <a:solidFill>
                <a:schemeClr val="tx1">
                  <a:lumMod val="65000"/>
                  <a:lumOff val="35000"/>
                </a:schemeClr>
              </a:solidFill>
              <a:latin typeface="+mn-ea"/>
              <a:cs typeface="Arial" panose="020B0604020202020204" pitchFamily="34" charset="0"/>
            </a:endParaRPr>
          </a:p>
        </p:txBody>
      </p:sp>
      <p:grpSp>
        <p:nvGrpSpPr>
          <p:cNvPr id="15" name="组合 14"/>
          <p:cNvGrpSpPr/>
          <p:nvPr/>
        </p:nvGrpSpPr>
        <p:grpSpPr>
          <a:xfrm>
            <a:off x="7812360" y="290145"/>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nvGrpSpPr>
          <p:cNvPr id="4" name="组合 3"/>
          <p:cNvGrpSpPr/>
          <p:nvPr/>
        </p:nvGrpSpPr>
        <p:grpSpPr>
          <a:xfrm>
            <a:off x="334328" y="1643707"/>
            <a:ext cx="3460750" cy="508635"/>
            <a:chOff x="844181" y="1917392"/>
            <a:chExt cx="2566641" cy="396691"/>
          </a:xfrm>
        </p:grpSpPr>
        <p:sp>
          <p:nvSpPr>
            <p:cNvPr id="70" name="矩形 69"/>
            <p:cNvSpPr/>
            <p:nvPr/>
          </p:nvSpPr>
          <p:spPr>
            <a:xfrm>
              <a:off x="844181" y="1917392"/>
              <a:ext cx="2566641" cy="396691"/>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建立索引</a:t>
              </a:r>
              <a:endParaRPr lang="zh-CN" altLang="en-US"/>
            </a:p>
          </p:txBody>
        </p:sp>
        <p:sp>
          <p:nvSpPr>
            <p:cNvPr id="72" name="矩形 71"/>
            <p:cNvSpPr/>
            <p:nvPr/>
          </p:nvSpPr>
          <p:spPr>
            <a:xfrm>
              <a:off x="1020929" y="2003286"/>
              <a:ext cx="229820" cy="261489"/>
            </a:xfrm>
            <a:prstGeom prst="rect">
              <a:avLst/>
            </a:prstGeom>
          </p:spPr>
          <p:txBody>
            <a:bodyPr wrap="none">
              <a:spAutoFit/>
            </a:bodyPr>
            <a:p>
              <a:endParaRPr lang="en-US" altLang="zh-CN" sz="1600" dirty="0">
                <a:solidFill>
                  <a:schemeClr val="bg1"/>
                </a:solidFill>
                <a:latin typeface="Century Gothic" panose="020B0502020202020204" pitchFamily="34" charset="0"/>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100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p:tgtEl>
                                          <p:spTgt spid="73"/>
                                        </p:tgtEl>
                                        <p:attrNameLst>
                                          <p:attrName>ppt_y</p:attrName>
                                        </p:attrNameLst>
                                      </p:cBhvr>
                                      <p:tavLst>
                                        <p:tav tm="0">
                                          <p:val>
                                            <p:strVal val="#ppt_y-#ppt_h*1.125000"/>
                                          </p:val>
                                        </p:tav>
                                        <p:tav tm="100000">
                                          <p:val>
                                            <p:strVal val="#ppt_y"/>
                                          </p:val>
                                        </p:tav>
                                      </p:tavLst>
                                    </p:anim>
                                    <p:animEffect transition="in" filter="wipe(down)">
                                      <p:cBhvr>
                                        <p:cTn id="8" dur="500"/>
                                        <p:tgtEl>
                                          <p:spTgt spid="73"/>
                                        </p:tgtEl>
                                      </p:cBhvr>
                                    </p:animEffect>
                                  </p:childTnLst>
                                </p:cTn>
                              </p:par>
                              <p:par>
                                <p:cTn id="9" presetID="42" presetClass="entr" presetSubtype="0" fill="hold" nodeType="withEffect">
                                  <p:stCondLst>
                                    <p:cond delay="2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anim calcmode="lin" valueType="num">
                                      <p:cBhvr>
                                        <p:cTn id="12" dur="500" fill="hold"/>
                                        <p:tgtEl>
                                          <p:spTgt spid="15"/>
                                        </p:tgtEl>
                                        <p:attrNameLst>
                                          <p:attrName>ppt_x</p:attrName>
                                        </p:attrNameLst>
                                      </p:cBhvr>
                                      <p:tavLst>
                                        <p:tav tm="0">
                                          <p:val>
                                            <p:strVal val="#ppt_x"/>
                                          </p:val>
                                        </p:tav>
                                        <p:tav tm="100000">
                                          <p:val>
                                            <p:strVal val="#ppt_x"/>
                                          </p:val>
                                        </p:tav>
                                      </p:tavLst>
                                    </p:anim>
                                    <p:anim calcmode="lin" valueType="num">
                                      <p:cBhvr>
                                        <p:cTn id="13" dur="500" fill="hold"/>
                                        <p:tgtEl>
                                          <p:spTgt spid="15"/>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50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anim calcmode="lin" valueType="num">
                                      <p:cBhvr>
                                        <p:cTn id="17" dur="500" fill="hold"/>
                                        <p:tgtEl>
                                          <p:spTgt spid="4"/>
                                        </p:tgtEl>
                                        <p:attrNameLst>
                                          <p:attrName>ppt_x</p:attrName>
                                        </p:attrNameLst>
                                      </p:cBhvr>
                                      <p:tavLst>
                                        <p:tav tm="0">
                                          <p:val>
                                            <p:strVal val="#ppt_x"/>
                                          </p:val>
                                        </p:tav>
                                        <p:tav tm="100000">
                                          <p:val>
                                            <p:strVal val="#ppt_x"/>
                                          </p:val>
                                        </p:tav>
                                      </p:tavLst>
                                    </p:anim>
                                    <p:anim calcmode="lin" valueType="num">
                                      <p:cBhvr>
                                        <p:cTn id="18"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170688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准备工作篇</a:t>
            </a:r>
            <a:endParaRPr lang="zh-CN" altLang="en-US"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06</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5" name="组合 14"/>
          <p:cNvGrpSpPr/>
          <p:nvPr/>
        </p:nvGrpSpPr>
        <p:grpSpPr>
          <a:xfrm>
            <a:off x="7812360" y="290145"/>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pic>
        <p:nvPicPr>
          <p:cNvPr id="18" name="图片 18"/>
          <p:cNvPicPr>
            <a:picLocks noChangeAspect="1"/>
          </p:cNvPicPr>
          <p:nvPr/>
        </p:nvPicPr>
        <p:blipFill>
          <a:blip r:embed="rId1"/>
          <a:stretch>
            <a:fillRect/>
          </a:stretch>
        </p:blipFill>
        <p:spPr>
          <a:xfrm>
            <a:off x="845185" y="981075"/>
            <a:ext cx="6891020" cy="381508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20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79248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验证</a:t>
            </a:r>
            <a:endParaRPr lang="zh-CN" altLang="en-US"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07</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5" name="组合 14"/>
          <p:cNvGrpSpPr/>
          <p:nvPr/>
        </p:nvGrpSpPr>
        <p:grpSpPr>
          <a:xfrm>
            <a:off x="7812360" y="290145"/>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pic>
        <p:nvPicPr>
          <p:cNvPr id="2" name="图片 2"/>
          <p:cNvPicPr>
            <a:picLocks noChangeAspect="1"/>
          </p:cNvPicPr>
          <p:nvPr/>
        </p:nvPicPr>
        <p:blipFill>
          <a:blip r:embed="rId1"/>
          <a:stretch>
            <a:fillRect/>
          </a:stretch>
        </p:blipFill>
        <p:spPr>
          <a:xfrm>
            <a:off x="632460" y="930275"/>
            <a:ext cx="6607810" cy="2725420"/>
          </a:xfrm>
          <a:prstGeom prst="rect">
            <a:avLst/>
          </a:prstGeom>
          <a:noFill/>
          <a:ln w="9525">
            <a:noFill/>
          </a:ln>
        </p:spPr>
      </p:pic>
      <p:sp>
        <p:nvSpPr>
          <p:cNvPr id="73" name="矩形 72"/>
          <p:cNvSpPr/>
          <p:nvPr/>
        </p:nvSpPr>
        <p:spPr>
          <a:xfrm>
            <a:off x="305334" y="3655958"/>
            <a:ext cx="8223510" cy="1478915"/>
          </a:xfrm>
          <a:prstGeom prst="rect">
            <a:avLst/>
          </a:prstGeom>
        </p:spPr>
        <p:txBody>
          <a:bodyPr wrap="square">
            <a:spAutoFit/>
          </a:bodyPr>
          <a:p>
            <a:pPr>
              <a:lnSpc>
                <a:spcPct val="114000"/>
              </a:lnSpc>
            </a:pPr>
            <a:r>
              <a:rPr sz="1600" dirty="0">
                <a:solidFill>
                  <a:schemeClr val="tx1">
                    <a:lumMod val="65000"/>
                    <a:lumOff val="35000"/>
                  </a:schemeClr>
                </a:solidFill>
                <a:latin typeface="+mn-ea"/>
                <a:cs typeface="Arial" panose="020B0604020202020204" pitchFamily="34" charset="0"/>
              </a:rPr>
              <a:t>随机验证一条：</a:t>
            </a:r>
            <a:endParaRPr sz="1600" dirty="0">
              <a:solidFill>
                <a:schemeClr val="tx1">
                  <a:lumMod val="65000"/>
                  <a:lumOff val="35000"/>
                </a:schemeClr>
              </a:solidFill>
              <a:latin typeface="+mn-ea"/>
              <a:cs typeface="Arial" panose="020B0604020202020204" pitchFamily="34" charset="0"/>
            </a:endParaRPr>
          </a:p>
          <a:p>
            <a:pPr>
              <a:lnSpc>
                <a:spcPct val="114000"/>
              </a:lnSpc>
            </a:pPr>
            <a:r>
              <a:rPr sz="1600" dirty="0">
                <a:solidFill>
                  <a:schemeClr val="tx1">
                    <a:lumMod val="65000"/>
                    <a:lumOff val="35000"/>
                  </a:schemeClr>
                </a:solidFill>
                <a:latin typeface="+mn-ea"/>
                <a:cs typeface="Arial" panose="020B0604020202020204" pitchFamily="34" charset="0"/>
              </a:rPr>
              <a:t>SELECT * FROM demographic WHERE SALARY=300;</a:t>
            </a:r>
            <a:endParaRPr sz="1600" dirty="0">
              <a:solidFill>
                <a:schemeClr val="tx1">
                  <a:lumMod val="65000"/>
                  <a:lumOff val="35000"/>
                </a:schemeClr>
              </a:solidFill>
              <a:latin typeface="+mn-ea"/>
              <a:cs typeface="Arial" panose="020B0604020202020204" pitchFamily="34" charset="0"/>
            </a:endParaRPr>
          </a:p>
          <a:p>
            <a:pPr>
              <a:lnSpc>
                <a:spcPct val="114000"/>
              </a:lnSpc>
            </a:pPr>
            <a:r>
              <a:rPr sz="1600" dirty="0">
                <a:solidFill>
                  <a:schemeClr val="tx1">
                    <a:lumMod val="65000"/>
                    <a:lumOff val="35000"/>
                  </a:schemeClr>
                </a:solidFill>
                <a:latin typeface="+mn-ea"/>
                <a:cs typeface="Arial" panose="020B0604020202020204" pitchFamily="34" charset="0"/>
              </a:rPr>
              <a:t>不建立索引：结果：</a:t>
            </a:r>
            <a:endParaRPr sz="1600" dirty="0">
              <a:solidFill>
                <a:schemeClr val="tx1">
                  <a:lumMod val="65000"/>
                  <a:lumOff val="35000"/>
                </a:schemeClr>
              </a:solidFill>
              <a:latin typeface="+mn-ea"/>
              <a:cs typeface="Arial" panose="020B0604020202020204" pitchFamily="34" charset="0"/>
            </a:endParaRPr>
          </a:p>
          <a:p>
            <a:pPr>
              <a:lnSpc>
                <a:spcPct val="114000"/>
              </a:lnSpc>
            </a:pPr>
            <a:r>
              <a:rPr lang="en-US" sz="1600" dirty="0">
                <a:solidFill>
                  <a:schemeClr val="tx1">
                    <a:lumMod val="65000"/>
                    <a:lumOff val="35000"/>
                  </a:schemeClr>
                </a:solidFill>
                <a:latin typeface="+mn-ea"/>
                <a:cs typeface="Arial" panose="020B0604020202020204" pitchFamily="34" charset="0"/>
              </a:rPr>
              <a:t>[</a:t>
            </a:r>
            <a:r>
              <a:rPr sz="1600" dirty="0">
                <a:solidFill>
                  <a:schemeClr val="tx1">
                    <a:lumMod val="65000"/>
                    <a:lumOff val="35000"/>
                  </a:schemeClr>
                </a:solidFill>
                <a:latin typeface="+mn-ea"/>
                <a:cs typeface="Arial" panose="020B0604020202020204" pitchFamily="34" charset="0"/>
              </a:rPr>
              <a:t>SQL] SELECT * FROM demographic WHERE SALARY=300;</a:t>
            </a:r>
            <a:endParaRPr sz="1600" dirty="0">
              <a:solidFill>
                <a:schemeClr val="tx1">
                  <a:lumMod val="65000"/>
                  <a:lumOff val="35000"/>
                </a:schemeClr>
              </a:solidFill>
              <a:latin typeface="+mn-ea"/>
              <a:cs typeface="Arial" panose="020B0604020202020204" pitchFamily="34" charset="0"/>
            </a:endParaRPr>
          </a:p>
          <a:p>
            <a:pPr>
              <a:lnSpc>
                <a:spcPct val="114000"/>
              </a:lnSpc>
            </a:pPr>
            <a:r>
              <a:rPr sz="1600" dirty="0">
                <a:solidFill>
                  <a:schemeClr val="tx1">
                    <a:lumMod val="65000"/>
                    <a:lumOff val="35000"/>
                  </a:schemeClr>
                </a:solidFill>
                <a:latin typeface="+mn-ea"/>
                <a:cs typeface="Arial" panose="020B0604020202020204" pitchFamily="34" charset="0"/>
              </a:rPr>
              <a:t>受影响的行: 0        时间: 0.02</a:t>
            </a:r>
            <a:r>
              <a:rPr lang="en-US" sz="1600" dirty="0">
                <a:solidFill>
                  <a:schemeClr val="tx1">
                    <a:lumMod val="65000"/>
                    <a:lumOff val="35000"/>
                  </a:schemeClr>
                </a:solidFill>
                <a:latin typeface="+mn-ea"/>
                <a:cs typeface="Arial" panose="020B0604020202020204" pitchFamily="34" charset="0"/>
              </a:rPr>
              <a:t>1</a:t>
            </a:r>
            <a:r>
              <a:rPr sz="1600" dirty="0">
                <a:solidFill>
                  <a:schemeClr val="tx1">
                    <a:lumMod val="65000"/>
                    <a:lumOff val="35000"/>
                  </a:schemeClr>
                </a:solidFill>
                <a:latin typeface="+mn-ea"/>
                <a:cs typeface="Arial" panose="020B0604020202020204" pitchFamily="34" charset="0"/>
              </a:rPr>
              <a:t>s</a:t>
            </a:r>
            <a:endParaRPr sz="1600" dirty="0">
              <a:solidFill>
                <a:schemeClr val="tx1">
                  <a:lumMod val="65000"/>
                  <a:lumOff val="35000"/>
                </a:schemeClr>
              </a:solidFill>
              <a:latin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20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par>
                                <p:cTn id="10" presetID="12" presetClass="entr" presetSubtype="1" fill="hold" grpId="0" nodeType="withEffect">
                                  <p:stCondLst>
                                    <p:cond delay="1000"/>
                                  </p:stCondLst>
                                  <p:childTnLst>
                                    <p:set>
                                      <p:cBhvr>
                                        <p:cTn id="11" dur="1" fill="hold">
                                          <p:stCondLst>
                                            <p:cond delay="0"/>
                                          </p:stCondLst>
                                        </p:cTn>
                                        <p:tgtEl>
                                          <p:spTgt spid="73"/>
                                        </p:tgtEl>
                                        <p:attrNameLst>
                                          <p:attrName>style.visibility</p:attrName>
                                        </p:attrNameLst>
                                      </p:cBhvr>
                                      <p:to>
                                        <p:strVal val="visible"/>
                                      </p:to>
                                    </p:set>
                                    <p:anim calcmode="lin" valueType="num">
                                      <p:cBhvr additive="base">
                                        <p:cTn id="12" dur="500"/>
                                        <p:tgtEl>
                                          <p:spTgt spid="73"/>
                                        </p:tgtEl>
                                        <p:attrNameLst>
                                          <p:attrName>ppt_y</p:attrName>
                                        </p:attrNameLst>
                                      </p:cBhvr>
                                      <p:tavLst>
                                        <p:tav tm="0">
                                          <p:val>
                                            <p:strVal val="#ppt_y-#ppt_h*1.125000"/>
                                          </p:val>
                                        </p:tav>
                                        <p:tav tm="100000">
                                          <p:val>
                                            <p:strVal val="#ppt_y"/>
                                          </p:val>
                                        </p:tav>
                                      </p:tavLst>
                                    </p:anim>
                                    <p:animEffect transition="in" filter="wipe(down)">
                                      <p:cBhvr>
                                        <p:cTn id="13"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79248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验证</a:t>
            </a:r>
            <a:endParaRPr lang="zh-CN" altLang="en-US"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08</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5" name="组合 14"/>
          <p:cNvGrpSpPr/>
          <p:nvPr/>
        </p:nvGrpSpPr>
        <p:grpSpPr>
          <a:xfrm>
            <a:off x="7812360" y="290145"/>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73" name="矩形 72"/>
          <p:cNvSpPr/>
          <p:nvPr/>
        </p:nvSpPr>
        <p:spPr>
          <a:xfrm>
            <a:off x="305334" y="3857253"/>
            <a:ext cx="8223510" cy="923925"/>
          </a:xfrm>
          <a:prstGeom prst="rect">
            <a:avLst/>
          </a:prstGeom>
        </p:spPr>
        <p:txBody>
          <a:bodyPr wrap="square">
            <a:spAutoFit/>
          </a:bodyPr>
          <a:p>
            <a:pPr>
              <a:lnSpc>
                <a:spcPct val="114000"/>
              </a:lnSpc>
            </a:pPr>
            <a:r>
              <a:rPr sz="1600" dirty="0">
                <a:solidFill>
                  <a:schemeClr val="tx1">
                    <a:lumMod val="65000"/>
                    <a:lumOff val="35000"/>
                  </a:schemeClr>
                </a:solidFill>
                <a:latin typeface="+mn-ea"/>
                <a:cs typeface="Arial" panose="020B0604020202020204" pitchFamily="34" charset="0"/>
              </a:rPr>
              <a:t>建立索引：结果：</a:t>
            </a:r>
            <a:endParaRPr sz="1600" dirty="0">
              <a:solidFill>
                <a:schemeClr val="tx1">
                  <a:lumMod val="65000"/>
                  <a:lumOff val="35000"/>
                </a:schemeClr>
              </a:solidFill>
              <a:latin typeface="+mn-ea"/>
              <a:cs typeface="Arial" panose="020B0604020202020204" pitchFamily="34" charset="0"/>
            </a:endParaRPr>
          </a:p>
          <a:p>
            <a:pPr>
              <a:lnSpc>
                <a:spcPct val="114000"/>
              </a:lnSpc>
            </a:pPr>
            <a:r>
              <a:rPr sz="1600" dirty="0">
                <a:solidFill>
                  <a:schemeClr val="tx1">
                    <a:lumMod val="65000"/>
                    <a:lumOff val="35000"/>
                  </a:schemeClr>
                </a:solidFill>
                <a:latin typeface="+mn-ea"/>
                <a:cs typeface="Arial" panose="020B0604020202020204" pitchFamily="34" charset="0"/>
              </a:rPr>
              <a:t>[SQL] SELECT * FROM demographic WHERE SALARY=300;</a:t>
            </a:r>
            <a:endParaRPr sz="1600" dirty="0">
              <a:solidFill>
                <a:schemeClr val="tx1">
                  <a:lumMod val="65000"/>
                  <a:lumOff val="35000"/>
                </a:schemeClr>
              </a:solidFill>
              <a:latin typeface="+mn-ea"/>
              <a:cs typeface="Arial" panose="020B0604020202020204" pitchFamily="34" charset="0"/>
            </a:endParaRPr>
          </a:p>
          <a:p>
            <a:pPr>
              <a:lnSpc>
                <a:spcPct val="114000"/>
              </a:lnSpc>
            </a:pPr>
            <a:r>
              <a:rPr sz="1600" dirty="0">
                <a:solidFill>
                  <a:schemeClr val="tx1">
                    <a:lumMod val="65000"/>
                    <a:lumOff val="35000"/>
                  </a:schemeClr>
                </a:solidFill>
                <a:latin typeface="+mn-ea"/>
                <a:cs typeface="Arial" panose="020B0604020202020204" pitchFamily="34" charset="0"/>
              </a:rPr>
              <a:t>受影响的行: 0时间: 0.00</a:t>
            </a:r>
            <a:r>
              <a:rPr lang="en-US" sz="1600" dirty="0">
                <a:solidFill>
                  <a:schemeClr val="tx1">
                    <a:lumMod val="65000"/>
                    <a:lumOff val="35000"/>
                  </a:schemeClr>
                </a:solidFill>
                <a:latin typeface="+mn-ea"/>
                <a:cs typeface="Arial" panose="020B0604020202020204" pitchFamily="34" charset="0"/>
              </a:rPr>
              <a:t>3</a:t>
            </a:r>
            <a:r>
              <a:rPr sz="1600" dirty="0">
                <a:solidFill>
                  <a:schemeClr val="tx1">
                    <a:lumMod val="65000"/>
                    <a:lumOff val="35000"/>
                  </a:schemeClr>
                </a:solidFill>
                <a:latin typeface="+mn-ea"/>
                <a:cs typeface="Arial" panose="020B0604020202020204" pitchFamily="34" charset="0"/>
              </a:rPr>
              <a:t>s</a:t>
            </a:r>
            <a:endParaRPr sz="1600" dirty="0">
              <a:solidFill>
                <a:schemeClr val="tx1">
                  <a:lumMod val="65000"/>
                  <a:lumOff val="35000"/>
                </a:schemeClr>
              </a:solidFill>
              <a:latin typeface="+mn-ea"/>
              <a:cs typeface="Arial" panose="020B0604020202020204" pitchFamily="34" charset="0"/>
            </a:endParaRPr>
          </a:p>
        </p:txBody>
      </p:sp>
      <p:pic>
        <p:nvPicPr>
          <p:cNvPr id="3" name="图片 3"/>
          <p:cNvPicPr>
            <a:picLocks noChangeAspect="1"/>
          </p:cNvPicPr>
          <p:nvPr/>
        </p:nvPicPr>
        <p:blipFill>
          <a:blip r:embed="rId1"/>
          <a:stretch>
            <a:fillRect/>
          </a:stretch>
        </p:blipFill>
        <p:spPr>
          <a:xfrm>
            <a:off x="1113790" y="818515"/>
            <a:ext cx="6606540" cy="283718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20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par>
                                <p:cTn id="10" presetID="12" presetClass="entr" presetSubtype="1" fill="hold" grpId="0" nodeType="withEffect">
                                  <p:stCondLst>
                                    <p:cond delay="1000"/>
                                  </p:stCondLst>
                                  <p:childTnLst>
                                    <p:set>
                                      <p:cBhvr>
                                        <p:cTn id="11" dur="1" fill="hold">
                                          <p:stCondLst>
                                            <p:cond delay="0"/>
                                          </p:stCondLst>
                                        </p:cTn>
                                        <p:tgtEl>
                                          <p:spTgt spid="73"/>
                                        </p:tgtEl>
                                        <p:attrNameLst>
                                          <p:attrName>style.visibility</p:attrName>
                                        </p:attrNameLst>
                                      </p:cBhvr>
                                      <p:to>
                                        <p:strVal val="visible"/>
                                      </p:to>
                                    </p:set>
                                    <p:anim calcmode="lin" valueType="num">
                                      <p:cBhvr additive="base">
                                        <p:cTn id="12" dur="500"/>
                                        <p:tgtEl>
                                          <p:spTgt spid="73"/>
                                        </p:tgtEl>
                                        <p:attrNameLst>
                                          <p:attrName>ppt_y</p:attrName>
                                        </p:attrNameLst>
                                      </p:cBhvr>
                                      <p:tavLst>
                                        <p:tav tm="0">
                                          <p:val>
                                            <p:strVal val="#ppt_y-#ppt_h*1.125000"/>
                                          </p:val>
                                        </p:tav>
                                        <p:tav tm="100000">
                                          <p:val>
                                            <p:strVal val="#ppt_y"/>
                                          </p:val>
                                        </p:tav>
                                      </p:tavLst>
                                    </p:anim>
                                    <p:animEffect transition="in" filter="wipe(down)">
                                      <p:cBhvr>
                                        <p:cTn id="13"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170688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语句优化篇</a:t>
            </a:r>
            <a:endParaRPr lang="zh-CN" altLang="en-US"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09</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5" name="组合 14"/>
          <p:cNvGrpSpPr/>
          <p:nvPr/>
        </p:nvGrpSpPr>
        <p:grpSpPr>
          <a:xfrm>
            <a:off x="7812360" y="290145"/>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73" name="矩形 72"/>
          <p:cNvSpPr/>
          <p:nvPr/>
        </p:nvSpPr>
        <p:spPr>
          <a:xfrm>
            <a:off x="305334" y="1945268"/>
            <a:ext cx="8223510" cy="2311400"/>
          </a:xfrm>
          <a:prstGeom prst="rect">
            <a:avLst/>
          </a:prstGeom>
        </p:spPr>
        <p:txBody>
          <a:bodyPr wrap="square">
            <a:spAutoFit/>
          </a:bodyPr>
          <a:p>
            <a:pPr>
              <a:lnSpc>
                <a:spcPct val="114000"/>
              </a:lnSpc>
            </a:pPr>
            <a:r>
              <a:rPr sz="1600" dirty="0">
                <a:solidFill>
                  <a:schemeClr val="tx1">
                    <a:lumMod val="65000"/>
                    <a:lumOff val="35000"/>
                  </a:schemeClr>
                </a:solidFill>
                <a:latin typeface="+mn-ea"/>
                <a:cs typeface="Arial" panose="020B0604020202020204" pitchFamily="34" charset="0"/>
              </a:rPr>
              <a:t>理论基础</a:t>
            </a:r>
            <a:endParaRPr sz="1600" dirty="0">
              <a:solidFill>
                <a:schemeClr val="tx1">
                  <a:lumMod val="65000"/>
                  <a:lumOff val="35000"/>
                </a:schemeClr>
              </a:solidFill>
              <a:latin typeface="+mn-ea"/>
              <a:cs typeface="Arial" panose="020B0604020202020204" pitchFamily="34" charset="0"/>
            </a:endParaRPr>
          </a:p>
          <a:p>
            <a:pPr>
              <a:lnSpc>
                <a:spcPct val="114000"/>
              </a:lnSpc>
            </a:pPr>
            <a:r>
              <a:rPr sz="1600" dirty="0">
                <a:solidFill>
                  <a:schemeClr val="tx1">
                    <a:lumMod val="65000"/>
                    <a:lumOff val="35000"/>
                  </a:schemeClr>
                </a:solidFill>
                <a:latin typeface="+mn-ea"/>
                <a:cs typeface="Arial" panose="020B0604020202020204" pitchFamily="34" charset="0"/>
              </a:rPr>
              <a:t>不能用null作索引，任何包含null值的列都将不会被包含在索引中。即使索引有多列这样的情况下，只要这些列中有一列含有null，该列就会从索引中排除。</a:t>
            </a:r>
            <a:endParaRPr sz="1600" dirty="0">
              <a:solidFill>
                <a:schemeClr val="tx1">
                  <a:lumMod val="65000"/>
                  <a:lumOff val="35000"/>
                </a:schemeClr>
              </a:solidFill>
              <a:latin typeface="+mn-ea"/>
              <a:cs typeface="Arial" panose="020B0604020202020204" pitchFamily="34" charset="0"/>
            </a:endParaRPr>
          </a:p>
          <a:p>
            <a:pPr>
              <a:lnSpc>
                <a:spcPct val="114000"/>
              </a:lnSpc>
            </a:pPr>
            <a:endParaRPr sz="1600" dirty="0">
              <a:solidFill>
                <a:schemeClr val="tx1">
                  <a:lumMod val="65000"/>
                  <a:lumOff val="35000"/>
                </a:schemeClr>
              </a:solidFill>
              <a:latin typeface="+mn-ea"/>
              <a:cs typeface="Arial" panose="020B0604020202020204" pitchFamily="34" charset="0"/>
            </a:endParaRPr>
          </a:p>
          <a:p>
            <a:pPr>
              <a:lnSpc>
                <a:spcPct val="114000"/>
              </a:lnSpc>
            </a:pPr>
            <a:endParaRPr sz="1600" dirty="0">
              <a:solidFill>
                <a:schemeClr val="tx1">
                  <a:lumMod val="65000"/>
                  <a:lumOff val="35000"/>
                </a:schemeClr>
              </a:solidFill>
              <a:latin typeface="+mn-ea"/>
              <a:cs typeface="Arial" panose="020B0604020202020204" pitchFamily="34" charset="0"/>
            </a:endParaRPr>
          </a:p>
          <a:p>
            <a:pPr>
              <a:lnSpc>
                <a:spcPct val="114000"/>
              </a:lnSpc>
            </a:pPr>
            <a:r>
              <a:rPr sz="1600" dirty="0">
                <a:solidFill>
                  <a:schemeClr val="tx1">
                    <a:lumMod val="65000"/>
                    <a:lumOff val="35000"/>
                  </a:schemeClr>
                </a:solidFill>
                <a:latin typeface="+mn-ea"/>
                <a:cs typeface="Arial" panose="020B0604020202020204" pitchFamily="34" charset="0"/>
              </a:rPr>
              <a:t>推荐方案</a:t>
            </a:r>
            <a:endParaRPr sz="1600" dirty="0">
              <a:solidFill>
                <a:schemeClr val="tx1">
                  <a:lumMod val="65000"/>
                  <a:lumOff val="35000"/>
                </a:schemeClr>
              </a:solidFill>
              <a:latin typeface="+mn-ea"/>
              <a:cs typeface="Arial" panose="020B0604020202020204" pitchFamily="34" charset="0"/>
            </a:endParaRPr>
          </a:p>
          <a:p>
            <a:pPr>
              <a:lnSpc>
                <a:spcPct val="114000"/>
              </a:lnSpc>
            </a:pPr>
            <a:r>
              <a:rPr sz="1600" dirty="0">
                <a:solidFill>
                  <a:schemeClr val="tx1">
                    <a:lumMod val="65000"/>
                    <a:lumOff val="35000"/>
                  </a:schemeClr>
                </a:solidFill>
                <a:latin typeface="+mn-ea"/>
                <a:cs typeface="Arial" panose="020B0604020202020204" pitchFamily="34" charset="0"/>
              </a:rPr>
              <a:t>用其它相同功能的操作运算代替，如：a is not null 改为 a&gt;0 或a&gt;’’等。不允许字段为空，而用一个缺省值代替空值，如申请中状态字段不允许为空，缺省为申请。</a:t>
            </a:r>
            <a:endParaRPr sz="1600" dirty="0">
              <a:solidFill>
                <a:schemeClr val="tx1">
                  <a:lumMod val="65000"/>
                  <a:lumOff val="35000"/>
                </a:schemeClr>
              </a:solidFill>
              <a:latin typeface="+mn-ea"/>
              <a:cs typeface="Arial" panose="020B0604020202020204" pitchFamily="34" charset="0"/>
            </a:endParaRPr>
          </a:p>
        </p:txBody>
      </p:sp>
      <p:grpSp>
        <p:nvGrpSpPr>
          <p:cNvPr id="4" name="组合 3"/>
          <p:cNvGrpSpPr/>
          <p:nvPr/>
        </p:nvGrpSpPr>
        <p:grpSpPr>
          <a:xfrm>
            <a:off x="305119" y="1281758"/>
            <a:ext cx="5157471" cy="807362"/>
            <a:chOff x="822518" y="1635103"/>
            <a:chExt cx="3825002" cy="629672"/>
          </a:xfrm>
        </p:grpSpPr>
        <p:sp>
          <p:nvSpPr>
            <p:cNvPr id="70" name="矩形 69"/>
            <p:cNvSpPr/>
            <p:nvPr/>
          </p:nvSpPr>
          <p:spPr>
            <a:xfrm>
              <a:off x="822518" y="1635103"/>
              <a:ext cx="3825002" cy="396691"/>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IS NULL 或IS NOT NULL操作（判断字段是否为空）</a:t>
              </a:r>
              <a:endParaRPr lang="zh-CN" altLang="en-US"/>
            </a:p>
          </p:txBody>
        </p:sp>
        <p:sp>
          <p:nvSpPr>
            <p:cNvPr id="72" name="矩形 71"/>
            <p:cNvSpPr/>
            <p:nvPr/>
          </p:nvSpPr>
          <p:spPr>
            <a:xfrm>
              <a:off x="1020929" y="2003286"/>
              <a:ext cx="229820" cy="261489"/>
            </a:xfrm>
            <a:prstGeom prst="rect">
              <a:avLst/>
            </a:prstGeom>
          </p:spPr>
          <p:txBody>
            <a:bodyPr wrap="none">
              <a:spAutoFit/>
            </a:bodyPr>
            <a:p>
              <a:endParaRPr lang="en-US" altLang="zh-CN" sz="1600" dirty="0">
                <a:solidFill>
                  <a:schemeClr val="bg1"/>
                </a:solidFill>
                <a:latin typeface="Century Gothic" panose="020B0502020202020204" pitchFamily="34" charset="0"/>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20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par>
                                <p:cTn id="10" presetID="12" presetClass="entr" presetSubtype="1" fill="hold" grpId="0" nodeType="withEffect">
                                  <p:stCondLst>
                                    <p:cond delay="1000"/>
                                  </p:stCondLst>
                                  <p:childTnLst>
                                    <p:set>
                                      <p:cBhvr>
                                        <p:cTn id="11" dur="1" fill="hold">
                                          <p:stCondLst>
                                            <p:cond delay="0"/>
                                          </p:stCondLst>
                                        </p:cTn>
                                        <p:tgtEl>
                                          <p:spTgt spid="73"/>
                                        </p:tgtEl>
                                        <p:attrNameLst>
                                          <p:attrName>style.visibility</p:attrName>
                                        </p:attrNameLst>
                                      </p:cBhvr>
                                      <p:to>
                                        <p:strVal val="visible"/>
                                      </p:to>
                                    </p:set>
                                    <p:anim calcmode="lin" valueType="num">
                                      <p:cBhvr additive="base">
                                        <p:cTn id="12" dur="500"/>
                                        <p:tgtEl>
                                          <p:spTgt spid="73"/>
                                        </p:tgtEl>
                                        <p:attrNameLst>
                                          <p:attrName>ppt_y</p:attrName>
                                        </p:attrNameLst>
                                      </p:cBhvr>
                                      <p:tavLst>
                                        <p:tav tm="0">
                                          <p:val>
                                            <p:strVal val="#ppt_y-#ppt_h*1.125000"/>
                                          </p:val>
                                        </p:tav>
                                        <p:tav tm="100000">
                                          <p:val>
                                            <p:strVal val="#ppt_y"/>
                                          </p:val>
                                        </p:tav>
                                      </p:tavLst>
                                    </p:anim>
                                    <p:animEffect transition="in" filter="wipe(down)">
                                      <p:cBhvr>
                                        <p:cTn id="13" dur="500"/>
                                        <p:tgtEl>
                                          <p:spTgt spid="73"/>
                                        </p:tgtEl>
                                      </p:cBhvr>
                                    </p:animEffect>
                                  </p:childTnLst>
                                </p:cTn>
                              </p:par>
                              <p:par>
                                <p:cTn id="14" presetID="42" presetClass="entr" presetSubtype="0" fill="hold" nodeType="withEffect">
                                  <p:stCondLst>
                                    <p:cond delay="50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anim calcmode="lin" valueType="num">
                                      <p:cBhvr>
                                        <p:cTn id="17" dur="500" fill="hold"/>
                                        <p:tgtEl>
                                          <p:spTgt spid="4"/>
                                        </p:tgtEl>
                                        <p:attrNameLst>
                                          <p:attrName>ppt_x</p:attrName>
                                        </p:attrNameLst>
                                      </p:cBhvr>
                                      <p:tavLst>
                                        <p:tav tm="0">
                                          <p:val>
                                            <p:strVal val="#ppt_x"/>
                                          </p:val>
                                        </p:tav>
                                        <p:tav tm="100000">
                                          <p:val>
                                            <p:strVal val="#ppt_x"/>
                                          </p:val>
                                        </p:tav>
                                      </p:tavLst>
                                    </p:anim>
                                    <p:anim calcmode="lin" valueType="num">
                                      <p:cBhvr>
                                        <p:cTn id="18"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79248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验证</a:t>
            </a:r>
            <a:endParaRPr lang="zh-CN" altLang="en-US"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10</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5" name="组合 14"/>
          <p:cNvGrpSpPr/>
          <p:nvPr/>
        </p:nvGrpSpPr>
        <p:grpSpPr>
          <a:xfrm>
            <a:off x="7812360" y="290145"/>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73" name="矩形 72"/>
          <p:cNvSpPr/>
          <p:nvPr/>
        </p:nvSpPr>
        <p:spPr>
          <a:xfrm>
            <a:off x="305334" y="3857253"/>
            <a:ext cx="8223510" cy="923925"/>
          </a:xfrm>
          <a:prstGeom prst="rect">
            <a:avLst/>
          </a:prstGeom>
        </p:spPr>
        <p:txBody>
          <a:bodyPr wrap="square">
            <a:spAutoFit/>
          </a:bodyPr>
          <a:p>
            <a:pPr>
              <a:lnSpc>
                <a:spcPct val="114000"/>
              </a:lnSpc>
            </a:pPr>
            <a:r>
              <a:rPr sz="1600" dirty="0">
                <a:solidFill>
                  <a:schemeClr val="tx1">
                    <a:lumMod val="65000"/>
                    <a:lumOff val="35000"/>
                  </a:schemeClr>
                </a:solidFill>
                <a:latin typeface="+mn-ea"/>
                <a:cs typeface="Arial" panose="020B0604020202020204" pitchFamily="34" charset="0"/>
              </a:rPr>
              <a:t>[SQL] SELECT * FROM demographic WHERE SALARY&gt;=0;</a:t>
            </a:r>
            <a:endParaRPr sz="1600" dirty="0">
              <a:solidFill>
                <a:schemeClr val="tx1">
                  <a:lumMod val="65000"/>
                  <a:lumOff val="35000"/>
                </a:schemeClr>
              </a:solidFill>
              <a:latin typeface="+mn-ea"/>
              <a:cs typeface="Arial" panose="020B0604020202020204" pitchFamily="34" charset="0"/>
            </a:endParaRPr>
          </a:p>
          <a:p>
            <a:pPr>
              <a:lnSpc>
                <a:spcPct val="114000"/>
              </a:lnSpc>
            </a:pPr>
            <a:r>
              <a:rPr sz="1600" dirty="0">
                <a:solidFill>
                  <a:schemeClr val="tx1">
                    <a:lumMod val="65000"/>
                    <a:lumOff val="35000"/>
                  </a:schemeClr>
                </a:solidFill>
                <a:latin typeface="+mn-ea"/>
                <a:cs typeface="Arial" panose="020B0604020202020204" pitchFamily="34" charset="0"/>
              </a:rPr>
              <a:t>受影响的行: 0</a:t>
            </a:r>
            <a:endParaRPr sz="1600" dirty="0">
              <a:solidFill>
                <a:schemeClr val="tx1">
                  <a:lumMod val="65000"/>
                  <a:lumOff val="35000"/>
                </a:schemeClr>
              </a:solidFill>
              <a:latin typeface="+mn-ea"/>
              <a:cs typeface="Arial" panose="020B0604020202020204" pitchFamily="34" charset="0"/>
            </a:endParaRPr>
          </a:p>
          <a:p>
            <a:pPr>
              <a:lnSpc>
                <a:spcPct val="114000"/>
              </a:lnSpc>
            </a:pPr>
            <a:r>
              <a:rPr sz="1600" dirty="0">
                <a:solidFill>
                  <a:schemeClr val="tx1">
                    <a:lumMod val="65000"/>
                    <a:lumOff val="35000"/>
                  </a:schemeClr>
                </a:solidFill>
                <a:latin typeface="+mn-ea"/>
                <a:cs typeface="Arial" panose="020B0604020202020204" pitchFamily="34" charset="0"/>
              </a:rPr>
              <a:t>时间: 0.04</a:t>
            </a:r>
            <a:r>
              <a:rPr lang="en-US" sz="1600" dirty="0">
                <a:solidFill>
                  <a:schemeClr val="tx1">
                    <a:lumMod val="65000"/>
                    <a:lumOff val="35000"/>
                  </a:schemeClr>
                </a:solidFill>
                <a:latin typeface="+mn-ea"/>
                <a:cs typeface="Arial" panose="020B0604020202020204" pitchFamily="34" charset="0"/>
              </a:rPr>
              <a:t>7</a:t>
            </a:r>
            <a:r>
              <a:rPr sz="1600" dirty="0">
                <a:solidFill>
                  <a:schemeClr val="tx1">
                    <a:lumMod val="65000"/>
                    <a:lumOff val="35000"/>
                  </a:schemeClr>
                </a:solidFill>
                <a:latin typeface="+mn-ea"/>
                <a:cs typeface="Arial" panose="020B0604020202020204" pitchFamily="34" charset="0"/>
              </a:rPr>
              <a:t>s</a:t>
            </a:r>
            <a:endParaRPr sz="1600" dirty="0">
              <a:solidFill>
                <a:schemeClr val="tx1">
                  <a:lumMod val="65000"/>
                  <a:lumOff val="35000"/>
                </a:schemeClr>
              </a:solidFill>
              <a:latin typeface="+mn-ea"/>
              <a:cs typeface="Arial" panose="020B0604020202020204" pitchFamily="34" charset="0"/>
            </a:endParaRPr>
          </a:p>
        </p:txBody>
      </p:sp>
      <p:pic>
        <p:nvPicPr>
          <p:cNvPr id="4" name="图片 4"/>
          <p:cNvPicPr>
            <a:picLocks noChangeAspect="1"/>
          </p:cNvPicPr>
          <p:nvPr/>
        </p:nvPicPr>
        <p:blipFill>
          <a:blip r:embed="rId1"/>
          <a:stretch>
            <a:fillRect/>
          </a:stretch>
        </p:blipFill>
        <p:spPr>
          <a:xfrm>
            <a:off x="1283335" y="590550"/>
            <a:ext cx="6266815" cy="311785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20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par>
                                <p:cTn id="10" presetID="12" presetClass="entr" presetSubtype="1" fill="hold" grpId="0" nodeType="withEffect">
                                  <p:stCondLst>
                                    <p:cond delay="1000"/>
                                  </p:stCondLst>
                                  <p:childTnLst>
                                    <p:set>
                                      <p:cBhvr>
                                        <p:cTn id="11" dur="1" fill="hold">
                                          <p:stCondLst>
                                            <p:cond delay="0"/>
                                          </p:stCondLst>
                                        </p:cTn>
                                        <p:tgtEl>
                                          <p:spTgt spid="73"/>
                                        </p:tgtEl>
                                        <p:attrNameLst>
                                          <p:attrName>style.visibility</p:attrName>
                                        </p:attrNameLst>
                                      </p:cBhvr>
                                      <p:to>
                                        <p:strVal val="visible"/>
                                      </p:to>
                                    </p:set>
                                    <p:anim calcmode="lin" valueType="num">
                                      <p:cBhvr additive="base">
                                        <p:cTn id="12" dur="500"/>
                                        <p:tgtEl>
                                          <p:spTgt spid="73"/>
                                        </p:tgtEl>
                                        <p:attrNameLst>
                                          <p:attrName>ppt_y</p:attrName>
                                        </p:attrNameLst>
                                      </p:cBhvr>
                                      <p:tavLst>
                                        <p:tav tm="0">
                                          <p:val>
                                            <p:strVal val="#ppt_y-#ppt_h*1.125000"/>
                                          </p:val>
                                        </p:tav>
                                        <p:tav tm="100000">
                                          <p:val>
                                            <p:strVal val="#ppt_y"/>
                                          </p:val>
                                        </p:tav>
                                      </p:tavLst>
                                    </p:anim>
                                    <p:animEffect transition="in" filter="wipe(down)">
                                      <p:cBhvr>
                                        <p:cTn id="13"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2490" y="524010"/>
            <a:ext cx="1723549" cy="461665"/>
          </a:xfrm>
          <a:prstGeom prst="rect">
            <a:avLst/>
          </a:prstGeom>
        </p:spPr>
        <p:txBody>
          <a:bodyPr wrap="none">
            <a:spAutoFit/>
          </a:bodyPr>
          <a:lstStyle/>
          <a:p>
            <a:r>
              <a:rPr lang="zh-CN" altLang="en-US" sz="2400" dirty="0">
                <a:solidFill>
                  <a:srgbClr val="1F9E23"/>
                </a:solidFill>
                <a:latin typeface="Century Gothic" panose="020B0502020202020204" pitchFamily="34" charset="0"/>
                <a:cs typeface="Arial" panose="020B0604020202020204" pitchFamily="34" charset="0"/>
              </a:rPr>
              <a:t>建表初始化</a:t>
            </a:r>
            <a:endParaRPr lang="en-US" altLang="zh-CN" sz="2400" dirty="0">
              <a:solidFill>
                <a:srgbClr val="1F9E23"/>
              </a:solidFill>
              <a:latin typeface="Century Gothic" panose="020B0502020202020204" pitchFamily="34" charset="0"/>
              <a:cs typeface="Arial" panose="020B0604020202020204" pitchFamily="34" charset="0"/>
            </a:endParaRPr>
          </a:p>
        </p:txBody>
      </p:sp>
      <p:grpSp>
        <p:nvGrpSpPr>
          <p:cNvPr id="4" name="组合 3"/>
          <p:cNvGrpSpPr/>
          <p:nvPr/>
        </p:nvGrpSpPr>
        <p:grpSpPr>
          <a:xfrm>
            <a:off x="8892480" y="411510"/>
            <a:ext cx="251520" cy="661800"/>
            <a:chOff x="8892480" y="411510"/>
            <a:chExt cx="251520" cy="661800"/>
          </a:xfrm>
        </p:grpSpPr>
        <p:sp>
          <p:nvSpPr>
            <p:cNvPr id="5" name="矩形 4"/>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19"/>
            <p:cNvSpPr txBox="1"/>
            <p:nvPr/>
          </p:nvSpPr>
          <p:spPr>
            <a:xfrm rot="5400000">
              <a:off x="8688849" y="634418"/>
              <a:ext cx="658780" cy="215444"/>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06</a:t>
              </a:r>
              <a:endParaRPr lang="zh-CN" altLang="en-US" sz="800" dirty="0">
                <a:solidFill>
                  <a:schemeClr val="bg1"/>
                </a:solidFill>
                <a:latin typeface="Century Gothic" panose="020B0502020202020204" pitchFamily="34" charset="0"/>
              </a:endParaRPr>
            </a:p>
          </p:txBody>
        </p:sp>
        <p:grpSp>
          <p:nvGrpSpPr>
            <p:cNvPr id="7" name="组合 6"/>
            <p:cNvGrpSpPr/>
            <p:nvPr/>
          </p:nvGrpSpPr>
          <p:grpSpPr>
            <a:xfrm>
              <a:off x="8964240" y="818664"/>
              <a:ext cx="108000" cy="8629"/>
              <a:chOff x="8953171" y="847239"/>
              <a:chExt cx="130138" cy="8629"/>
            </a:xfrm>
          </p:grpSpPr>
          <p:cxnSp>
            <p:nvCxnSpPr>
              <p:cNvPr id="8" name="直接连接符 7"/>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pic>
        <p:nvPicPr>
          <p:cNvPr id="3" name="图片 2"/>
          <p:cNvPicPr>
            <a:picLocks noChangeAspect="1"/>
          </p:cNvPicPr>
          <p:nvPr/>
        </p:nvPicPr>
        <p:blipFill>
          <a:blip r:embed="rId1"/>
          <a:stretch>
            <a:fillRect/>
          </a:stretch>
        </p:blipFill>
        <p:spPr>
          <a:xfrm>
            <a:off x="0" y="1415712"/>
            <a:ext cx="9144000" cy="2312076"/>
          </a:xfrm>
          <a:prstGeom prst="rect">
            <a:avLst/>
          </a:prstGeom>
        </p:spPr>
      </p:pic>
      <p:grpSp>
        <p:nvGrpSpPr>
          <p:cNvPr id="12" name="组合 11"/>
          <p:cNvGrpSpPr/>
          <p:nvPr/>
        </p:nvGrpSpPr>
        <p:grpSpPr>
          <a:xfrm>
            <a:off x="3059832" y="3867894"/>
            <a:ext cx="4125923" cy="1175629"/>
            <a:chOff x="338065" y="2074680"/>
            <a:chExt cx="4125923" cy="1175629"/>
          </a:xfrm>
        </p:grpSpPr>
        <p:sp>
          <p:nvSpPr>
            <p:cNvPr id="14" name="矩形 13"/>
            <p:cNvSpPr/>
            <p:nvPr/>
          </p:nvSpPr>
          <p:spPr>
            <a:xfrm>
              <a:off x="338065" y="2104192"/>
              <a:ext cx="4021008" cy="1116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755576" y="2074680"/>
              <a:ext cx="435629" cy="510342"/>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753786" y="2607754"/>
              <a:ext cx="435629" cy="36004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475656" y="2526456"/>
              <a:ext cx="2988332" cy="723853"/>
            </a:xfrm>
            <a:prstGeom prst="rect">
              <a:avLst/>
            </a:prstGeom>
          </p:spPr>
          <p:txBody>
            <a:bodyPr wrap="square">
              <a:spAutoFit/>
            </a:bodyPr>
            <a:lstStyle/>
            <a:p>
              <a:pPr>
                <a:lnSpc>
                  <a:spcPct val="114000"/>
                </a:lnSpc>
              </a:pP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第一列自增</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第二列由函数创建所及字符串</a:t>
              </a:r>
              <a:endParaRPr lang="en-US" altLang="zh-CN" sz="1200" dirty="0">
                <a:solidFill>
                  <a:schemeClr val="tx1">
                    <a:lumMod val="65000"/>
                    <a:lumOff val="35000"/>
                  </a:schemeClr>
                </a:solidFill>
                <a:latin typeface="Century Gothic" panose="020B0502020202020204" pitchFamily="34" charset="0"/>
                <a:cs typeface="Arial" panose="020B0604020202020204" pitchFamily="34" charset="0"/>
              </a:endParaRPr>
            </a:p>
            <a:p>
              <a:pPr>
                <a:lnSpc>
                  <a:spcPct val="114000"/>
                </a:lnSpc>
              </a:pP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第三列</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1000</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以内随机数</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第四列创建</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100</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以内随机数</a:t>
              </a:r>
              <a:r>
                <a:rPr lang="en-US" altLang="zh-CN" sz="1200" dirty="0">
                  <a:solidFill>
                    <a:schemeClr val="tx1">
                      <a:lumMod val="65000"/>
                      <a:lumOff val="35000"/>
                    </a:schemeClr>
                  </a:solidFill>
                  <a:latin typeface="Century Gothic" panose="020B0502020202020204" pitchFamily="34" charset="0"/>
                  <a:cs typeface="Arial" panose="020B0604020202020204" pitchFamily="34" charset="0"/>
                </a:rPr>
                <a:t>,</a:t>
              </a:r>
              <a:r>
                <a:rPr lang="zh-CN" altLang="en-US" sz="1200" dirty="0">
                  <a:solidFill>
                    <a:schemeClr val="tx1">
                      <a:lumMod val="65000"/>
                      <a:lumOff val="35000"/>
                    </a:schemeClr>
                  </a:solidFill>
                  <a:latin typeface="Century Gothic" panose="020B0502020202020204" pitchFamily="34" charset="0"/>
                  <a:cs typeface="Arial" panose="020B0604020202020204" pitchFamily="34" charset="0"/>
                </a:rPr>
                <a:t>第五列显示当前时间</a:t>
              </a:r>
              <a:endParaRPr lang="en-US" altLang="zh-CN" sz="1200" dirty="0">
                <a:solidFill>
                  <a:schemeClr val="tx1">
                    <a:lumMod val="65000"/>
                    <a:lumOff val="35000"/>
                  </a:schemeClr>
                </a:solidFill>
                <a:latin typeface="Century Gothic" panose="020B0502020202020204" pitchFamily="34" charset="0"/>
                <a:cs typeface="Arial" panose="020B0604020202020204" pitchFamily="34" charset="0"/>
              </a:endParaRPr>
            </a:p>
          </p:txBody>
        </p:sp>
        <p:sp>
          <p:nvSpPr>
            <p:cNvPr id="18" name="矩形 17"/>
            <p:cNvSpPr/>
            <p:nvPr/>
          </p:nvSpPr>
          <p:spPr>
            <a:xfrm>
              <a:off x="1475656" y="2260782"/>
              <a:ext cx="1958753" cy="276999"/>
            </a:xfrm>
            <a:prstGeom prst="rect">
              <a:avLst/>
            </a:prstGeom>
          </p:spPr>
          <p:txBody>
            <a:bodyPr wrap="square">
              <a:spAutoFit/>
            </a:bodyPr>
            <a:lstStyle/>
            <a:p>
              <a:r>
                <a:rPr lang="zh-CN" altLang="en-US" sz="1200" dirty="0">
                  <a:solidFill>
                    <a:srgbClr val="28333C"/>
                  </a:solidFill>
                  <a:latin typeface="Century Gothic" panose="020B0502020202020204" pitchFamily="34" charset="0"/>
                  <a:cs typeface="Arial" panose="020B0604020202020204" pitchFamily="34" charset="0"/>
                </a:rPr>
                <a:t>创建</a:t>
              </a:r>
              <a:r>
                <a:rPr lang="en-US" altLang="zh-CN" sz="1200" dirty="0" err="1">
                  <a:solidFill>
                    <a:srgbClr val="28333C"/>
                  </a:solidFill>
                  <a:latin typeface="Century Gothic" panose="020B0502020202020204" pitchFamily="34" charset="0"/>
                  <a:cs typeface="Arial" panose="020B0604020202020204" pitchFamily="34" charset="0"/>
                </a:rPr>
                <a:t>add_vote</a:t>
              </a:r>
              <a:r>
                <a:rPr lang="zh-CN" altLang="en-US" sz="1200" dirty="0">
                  <a:solidFill>
                    <a:srgbClr val="28333C"/>
                  </a:solidFill>
                  <a:latin typeface="Century Gothic" panose="020B0502020202020204" pitchFamily="34" charset="0"/>
                  <a:cs typeface="Arial" panose="020B0604020202020204" pitchFamily="34" charset="0"/>
                </a:rPr>
                <a:t>存储过程</a:t>
              </a:r>
              <a:endParaRPr lang="en-US" altLang="zh-CN" sz="1200" dirty="0">
                <a:solidFill>
                  <a:srgbClr val="28333C"/>
                </a:solidFill>
                <a:latin typeface="Century Gothic" panose="020B0502020202020204" pitchFamily="34" charset="0"/>
                <a:cs typeface="Arial" panose="020B0604020202020204" pitchFamily="34" charset="0"/>
              </a:endParaRPr>
            </a:p>
          </p:txBody>
        </p:sp>
        <p:sp>
          <p:nvSpPr>
            <p:cNvPr id="19" name="矩形 18"/>
            <p:cNvSpPr/>
            <p:nvPr/>
          </p:nvSpPr>
          <p:spPr>
            <a:xfrm>
              <a:off x="691864" y="2110085"/>
              <a:ext cx="576064" cy="461665"/>
            </a:xfrm>
            <a:prstGeom prst="rect">
              <a:avLst/>
            </a:prstGeom>
          </p:spPr>
          <p:txBody>
            <a:bodyPr wrap="square">
              <a:spAutoFit/>
            </a:bodyPr>
            <a:lstStyle/>
            <a:p>
              <a:pPr algn="ctr"/>
              <a:r>
                <a:rPr lang="en-US" altLang="zh-CN" sz="2400" dirty="0">
                  <a:solidFill>
                    <a:schemeClr val="bg1"/>
                  </a:solidFill>
                  <a:latin typeface="Century Gothic" panose="020B0502020202020204" pitchFamily="34" charset="0"/>
                  <a:cs typeface="Arial" panose="020B0604020202020204" pitchFamily="34" charset="0"/>
                </a:rPr>
                <a:t>03</a:t>
              </a:r>
              <a:endParaRPr lang="en-US" altLang="zh-CN" sz="2400" dirty="0">
                <a:solidFill>
                  <a:schemeClr val="bg1"/>
                </a:solidFill>
                <a:latin typeface="Century Gothic" panose="020B0502020202020204" pitchFamily="34" charset="0"/>
                <a:cs typeface="Arial" panose="020B0604020202020204" pitchFamily="34" charset="0"/>
              </a:endParaRPr>
            </a:p>
          </p:txBody>
        </p:sp>
        <p:sp>
          <p:nvSpPr>
            <p:cNvPr id="20" name="矩形 19"/>
            <p:cNvSpPr/>
            <p:nvPr/>
          </p:nvSpPr>
          <p:spPr>
            <a:xfrm>
              <a:off x="737655" y="2664664"/>
              <a:ext cx="471633" cy="246221"/>
            </a:xfrm>
            <a:prstGeom prst="rect">
              <a:avLst/>
            </a:prstGeom>
          </p:spPr>
          <p:txBody>
            <a:bodyPr wrap="square">
              <a:spAutoFit/>
            </a:bodyPr>
            <a:lstStyle/>
            <a:p>
              <a:r>
                <a:rPr lang="en-US" altLang="zh-CN" sz="1000" dirty="0">
                  <a:solidFill>
                    <a:schemeClr val="bg1"/>
                  </a:solidFill>
                  <a:latin typeface="Century Gothic" panose="020B0502020202020204" pitchFamily="34" charset="0"/>
                  <a:cs typeface="Arial" panose="020B0604020202020204" pitchFamily="34" charset="0"/>
                </a:rPr>
                <a:t>DEC</a:t>
              </a:r>
              <a:endParaRPr lang="en-US" altLang="zh-CN" sz="1000" dirty="0">
                <a:solidFill>
                  <a:schemeClr val="bg1"/>
                </a:solidFill>
                <a:latin typeface="Century Gothic" panose="020B0502020202020204" pitchFamily="34" charset="0"/>
                <a:cs typeface="Arial" panose="020B0604020202020204" pitchFamily="34" charset="0"/>
              </a:endParaRP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ppt_w*1.125000"/>
                                          </p:val>
                                        </p:tav>
                                        <p:tav tm="100000">
                                          <p:val>
                                            <p:strVal val="#ppt_x"/>
                                          </p:val>
                                        </p:tav>
                                      </p:tavLst>
                                    </p:anim>
                                    <p:animEffect transition="in" filter="wipe(left)">
                                      <p:cBhvr>
                                        <p:cTn id="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79248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验证</a:t>
            </a:r>
            <a:endParaRPr lang="zh-CN" altLang="en-US"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11</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5" name="组合 14"/>
          <p:cNvGrpSpPr/>
          <p:nvPr/>
        </p:nvGrpSpPr>
        <p:grpSpPr>
          <a:xfrm>
            <a:off x="7812360" y="290145"/>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73" name="矩形 72"/>
          <p:cNvSpPr/>
          <p:nvPr/>
        </p:nvSpPr>
        <p:spPr>
          <a:xfrm>
            <a:off x="305334" y="3857253"/>
            <a:ext cx="8223510" cy="1201420"/>
          </a:xfrm>
          <a:prstGeom prst="rect">
            <a:avLst/>
          </a:prstGeom>
        </p:spPr>
        <p:txBody>
          <a:bodyPr wrap="square">
            <a:spAutoFit/>
          </a:bodyPr>
          <a:p>
            <a:pPr>
              <a:lnSpc>
                <a:spcPct val="114000"/>
              </a:lnSpc>
            </a:pPr>
            <a:r>
              <a:rPr sz="1600" dirty="0">
                <a:solidFill>
                  <a:schemeClr val="tx1">
                    <a:lumMod val="65000"/>
                    <a:lumOff val="35000"/>
                  </a:schemeClr>
                </a:solidFill>
                <a:latin typeface="+mn-ea"/>
                <a:cs typeface="Arial" panose="020B0604020202020204" pitchFamily="34" charset="0"/>
              </a:rPr>
              <a:t>对照：</a:t>
            </a:r>
            <a:endParaRPr sz="1600" dirty="0">
              <a:solidFill>
                <a:schemeClr val="tx1">
                  <a:lumMod val="65000"/>
                  <a:lumOff val="35000"/>
                </a:schemeClr>
              </a:solidFill>
              <a:latin typeface="+mn-ea"/>
              <a:cs typeface="Arial" panose="020B0604020202020204" pitchFamily="34" charset="0"/>
            </a:endParaRPr>
          </a:p>
          <a:p>
            <a:pPr>
              <a:lnSpc>
                <a:spcPct val="114000"/>
              </a:lnSpc>
            </a:pPr>
            <a:r>
              <a:rPr sz="1600" dirty="0">
                <a:solidFill>
                  <a:schemeClr val="tx1">
                    <a:lumMod val="65000"/>
                    <a:lumOff val="35000"/>
                  </a:schemeClr>
                </a:solidFill>
                <a:latin typeface="+mn-ea"/>
                <a:cs typeface="Arial" panose="020B0604020202020204" pitchFamily="34" charset="0"/>
              </a:rPr>
              <a:t>[SQL] SELECT * FROM demographic WHERE SALARY IS NOT NULL;</a:t>
            </a:r>
            <a:endParaRPr sz="1600" dirty="0">
              <a:solidFill>
                <a:schemeClr val="tx1">
                  <a:lumMod val="65000"/>
                  <a:lumOff val="35000"/>
                </a:schemeClr>
              </a:solidFill>
              <a:latin typeface="+mn-ea"/>
              <a:cs typeface="Arial" panose="020B0604020202020204" pitchFamily="34" charset="0"/>
            </a:endParaRPr>
          </a:p>
          <a:p>
            <a:pPr>
              <a:lnSpc>
                <a:spcPct val="114000"/>
              </a:lnSpc>
            </a:pPr>
            <a:r>
              <a:rPr sz="1600" dirty="0">
                <a:solidFill>
                  <a:schemeClr val="tx1">
                    <a:lumMod val="65000"/>
                    <a:lumOff val="35000"/>
                  </a:schemeClr>
                </a:solidFill>
                <a:latin typeface="+mn-ea"/>
                <a:cs typeface="Arial" panose="020B0604020202020204" pitchFamily="34" charset="0"/>
              </a:rPr>
              <a:t>受影响的行: 0</a:t>
            </a:r>
            <a:endParaRPr sz="1600" dirty="0">
              <a:solidFill>
                <a:schemeClr val="tx1">
                  <a:lumMod val="65000"/>
                  <a:lumOff val="35000"/>
                </a:schemeClr>
              </a:solidFill>
              <a:latin typeface="+mn-ea"/>
              <a:cs typeface="Arial" panose="020B0604020202020204" pitchFamily="34" charset="0"/>
            </a:endParaRPr>
          </a:p>
          <a:p>
            <a:pPr>
              <a:lnSpc>
                <a:spcPct val="114000"/>
              </a:lnSpc>
            </a:pPr>
            <a:r>
              <a:rPr sz="1600" dirty="0">
                <a:solidFill>
                  <a:schemeClr val="tx1">
                    <a:lumMod val="65000"/>
                    <a:lumOff val="35000"/>
                  </a:schemeClr>
                </a:solidFill>
                <a:latin typeface="+mn-ea"/>
                <a:cs typeface="Arial" panose="020B0604020202020204" pitchFamily="34" charset="0"/>
              </a:rPr>
              <a:t>时间: 0.04</a:t>
            </a:r>
            <a:r>
              <a:rPr lang="en-US" sz="1600" dirty="0">
                <a:solidFill>
                  <a:schemeClr val="tx1">
                    <a:lumMod val="65000"/>
                    <a:lumOff val="35000"/>
                  </a:schemeClr>
                </a:solidFill>
                <a:latin typeface="+mn-ea"/>
                <a:cs typeface="Arial" panose="020B0604020202020204" pitchFamily="34" charset="0"/>
              </a:rPr>
              <a:t>6</a:t>
            </a:r>
            <a:r>
              <a:rPr sz="1600" dirty="0">
                <a:solidFill>
                  <a:schemeClr val="tx1">
                    <a:lumMod val="65000"/>
                    <a:lumOff val="35000"/>
                  </a:schemeClr>
                </a:solidFill>
                <a:latin typeface="+mn-ea"/>
                <a:cs typeface="Arial" panose="020B0604020202020204" pitchFamily="34" charset="0"/>
              </a:rPr>
              <a:t>s</a:t>
            </a:r>
            <a:endParaRPr sz="1600" dirty="0">
              <a:solidFill>
                <a:schemeClr val="tx1">
                  <a:lumMod val="65000"/>
                  <a:lumOff val="35000"/>
                </a:schemeClr>
              </a:solidFill>
              <a:latin typeface="+mn-ea"/>
              <a:cs typeface="Arial" panose="020B0604020202020204" pitchFamily="34" charset="0"/>
            </a:endParaRPr>
          </a:p>
        </p:txBody>
      </p:sp>
      <p:pic>
        <p:nvPicPr>
          <p:cNvPr id="2" name="图片 5"/>
          <p:cNvPicPr>
            <a:picLocks noChangeAspect="1"/>
          </p:cNvPicPr>
          <p:nvPr/>
        </p:nvPicPr>
        <p:blipFill>
          <a:blip r:embed="rId1"/>
          <a:stretch>
            <a:fillRect/>
          </a:stretch>
        </p:blipFill>
        <p:spPr>
          <a:xfrm>
            <a:off x="1417320" y="541655"/>
            <a:ext cx="6266180" cy="308165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20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par>
                                <p:cTn id="10" presetID="12" presetClass="entr" presetSubtype="1" fill="hold" grpId="0" nodeType="withEffect">
                                  <p:stCondLst>
                                    <p:cond delay="1000"/>
                                  </p:stCondLst>
                                  <p:childTnLst>
                                    <p:set>
                                      <p:cBhvr>
                                        <p:cTn id="11" dur="1" fill="hold">
                                          <p:stCondLst>
                                            <p:cond delay="0"/>
                                          </p:stCondLst>
                                        </p:cTn>
                                        <p:tgtEl>
                                          <p:spTgt spid="73"/>
                                        </p:tgtEl>
                                        <p:attrNameLst>
                                          <p:attrName>style.visibility</p:attrName>
                                        </p:attrNameLst>
                                      </p:cBhvr>
                                      <p:to>
                                        <p:strVal val="visible"/>
                                      </p:to>
                                    </p:set>
                                    <p:anim calcmode="lin" valueType="num">
                                      <p:cBhvr additive="base">
                                        <p:cTn id="12" dur="500"/>
                                        <p:tgtEl>
                                          <p:spTgt spid="73"/>
                                        </p:tgtEl>
                                        <p:attrNameLst>
                                          <p:attrName>ppt_y</p:attrName>
                                        </p:attrNameLst>
                                      </p:cBhvr>
                                      <p:tavLst>
                                        <p:tav tm="0">
                                          <p:val>
                                            <p:strVal val="#ppt_y-#ppt_h*1.125000"/>
                                          </p:val>
                                        </p:tav>
                                        <p:tav tm="100000">
                                          <p:val>
                                            <p:strVal val="#ppt_y"/>
                                          </p:val>
                                        </p:tav>
                                      </p:tavLst>
                                    </p:anim>
                                    <p:animEffect transition="in" filter="wipe(down)">
                                      <p:cBhvr>
                                        <p:cTn id="13"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79248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验证</a:t>
            </a:r>
            <a:endParaRPr lang="zh-CN" altLang="en-US"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13</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5" name="组合 14"/>
          <p:cNvGrpSpPr/>
          <p:nvPr/>
        </p:nvGrpSpPr>
        <p:grpSpPr>
          <a:xfrm>
            <a:off x="7812360" y="290145"/>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73" name="矩形 72"/>
          <p:cNvSpPr/>
          <p:nvPr/>
        </p:nvSpPr>
        <p:spPr>
          <a:xfrm>
            <a:off x="460274" y="1961143"/>
            <a:ext cx="8223510" cy="646430"/>
          </a:xfrm>
          <a:prstGeom prst="rect">
            <a:avLst/>
          </a:prstGeom>
        </p:spPr>
        <p:txBody>
          <a:bodyPr wrap="square">
            <a:spAutoFit/>
          </a:bodyPr>
          <a:p>
            <a:pPr>
              <a:lnSpc>
                <a:spcPct val="114000"/>
              </a:lnSpc>
            </a:pPr>
            <a:r>
              <a:rPr sz="1600" dirty="0">
                <a:solidFill>
                  <a:schemeClr val="tx1">
                    <a:lumMod val="65000"/>
                    <a:lumOff val="35000"/>
                  </a:schemeClr>
                </a:solidFill>
                <a:latin typeface="+mn-ea"/>
                <a:cs typeface="Arial" panose="020B0604020202020204" pitchFamily="34" charset="0"/>
              </a:rPr>
              <a:t>感觉不是很明显，想办法在不改变数据量的前提下，放大NULL的影响</a:t>
            </a:r>
            <a:endParaRPr sz="1600" dirty="0">
              <a:solidFill>
                <a:schemeClr val="tx1">
                  <a:lumMod val="65000"/>
                  <a:lumOff val="35000"/>
                </a:schemeClr>
              </a:solidFill>
              <a:latin typeface="+mn-ea"/>
              <a:cs typeface="Arial" panose="020B0604020202020204" pitchFamily="34" charset="0"/>
            </a:endParaRPr>
          </a:p>
          <a:p>
            <a:pPr>
              <a:lnSpc>
                <a:spcPct val="114000"/>
              </a:lnSpc>
            </a:pPr>
            <a:r>
              <a:rPr sz="1600" dirty="0">
                <a:solidFill>
                  <a:schemeClr val="tx1">
                    <a:lumMod val="65000"/>
                    <a:lumOff val="35000"/>
                  </a:schemeClr>
                </a:solidFill>
                <a:latin typeface="+mn-ea"/>
                <a:cs typeface="Arial" panose="020B0604020202020204" pitchFamily="34" charset="0"/>
              </a:rPr>
              <a:t>UPDATE demographic SET ISCITY='是' WHERE DATAID &lt;= 100;</a:t>
            </a:r>
            <a:endParaRPr sz="1600" dirty="0">
              <a:solidFill>
                <a:schemeClr val="tx1">
                  <a:lumMod val="65000"/>
                  <a:lumOff val="35000"/>
                </a:schemeClr>
              </a:solidFill>
              <a:latin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20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par>
                                <p:cTn id="10" presetID="12" presetClass="entr" presetSubtype="1" fill="hold" grpId="0" nodeType="withEffect">
                                  <p:stCondLst>
                                    <p:cond delay="1000"/>
                                  </p:stCondLst>
                                  <p:childTnLst>
                                    <p:set>
                                      <p:cBhvr>
                                        <p:cTn id="11" dur="1" fill="hold">
                                          <p:stCondLst>
                                            <p:cond delay="0"/>
                                          </p:stCondLst>
                                        </p:cTn>
                                        <p:tgtEl>
                                          <p:spTgt spid="73"/>
                                        </p:tgtEl>
                                        <p:attrNameLst>
                                          <p:attrName>style.visibility</p:attrName>
                                        </p:attrNameLst>
                                      </p:cBhvr>
                                      <p:to>
                                        <p:strVal val="visible"/>
                                      </p:to>
                                    </p:set>
                                    <p:anim calcmode="lin" valueType="num">
                                      <p:cBhvr additive="base">
                                        <p:cTn id="12" dur="500"/>
                                        <p:tgtEl>
                                          <p:spTgt spid="73"/>
                                        </p:tgtEl>
                                        <p:attrNameLst>
                                          <p:attrName>ppt_y</p:attrName>
                                        </p:attrNameLst>
                                      </p:cBhvr>
                                      <p:tavLst>
                                        <p:tav tm="0">
                                          <p:val>
                                            <p:strVal val="#ppt_y-#ppt_h*1.125000"/>
                                          </p:val>
                                        </p:tav>
                                        <p:tav tm="100000">
                                          <p:val>
                                            <p:strVal val="#ppt_y"/>
                                          </p:val>
                                        </p:tav>
                                      </p:tavLst>
                                    </p:anim>
                                    <p:animEffect transition="in" filter="wipe(down)">
                                      <p:cBhvr>
                                        <p:cTn id="13"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79248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验证</a:t>
            </a:r>
            <a:endParaRPr lang="zh-CN" altLang="en-US"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14</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5" name="组合 14"/>
          <p:cNvGrpSpPr/>
          <p:nvPr/>
        </p:nvGrpSpPr>
        <p:grpSpPr>
          <a:xfrm>
            <a:off x="7812360" y="290145"/>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73" name="矩形 72"/>
          <p:cNvSpPr/>
          <p:nvPr/>
        </p:nvSpPr>
        <p:spPr>
          <a:xfrm>
            <a:off x="333274" y="3711203"/>
            <a:ext cx="8223510" cy="1201420"/>
          </a:xfrm>
          <a:prstGeom prst="rect">
            <a:avLst/>
          </a:prstGeom>
        </p:spPr>
        <p:txBody>
          <a:bodyPr wrap="square">
            <a:spAutoFit/>
          </a:bodyPr>
          <a:p>
            <a:pPr>
              <a:lnSpc>
                <a:spcPct val="114000"/>
              </a:lnSpc>
            </a:pPr>
            <a:r>
              <a:rPr sz="1600" dirty="0">
                <a:solidFill>
                  <a:schemeClr val="tx1">
                    <a:lumMod val="65000"/>
                    <a:lumOff val="35000"/>
                  </a:schemeClr>
                </a:solidFill>
                <a:latin typeface="+mn-ea"/>
                <a:cs typeface="Arial" panose="020B0604020202020204" pitchFamily="34" charset="0"/>
              </a:rPr>
              <a:t>测试：</a:t>
            </a:r>
            <a:endParaRPr sz="1600" dirty="0">
              <a:solidFill>
                <a:schemeClr val="tx1">
                  <a:lumMod val="65000"/>
                  <a:lumOff val="35000"/>
                </a:schemeClr>
              </a:solidFill>
              <a:latin typeface="+mn-ea"/>
              <a:cs typeface="Arial" panose="020B0604020202020204" pitchFamily="34" charset="0"/>
            </a:endParaRPr>
          </a:p>
          <a:p>
            <a:pPr>
              <a:lnSpc>
                <a:spcPct val="114000"/>
              </a:lnSpc>
            </a:pPr>
            <a:r>
              <a:rPr sz="1600" dirty="0">
                <a:solidFill>
                  <a:schemeClr val="tx1">
                    <a:lumMod val="65000"/>
                    <a:lumOff val="35000"/>
                  </a:schemeClr>
                </a:solidFill>
                <a:latin typeface="+mn-ea"/>
                <a:cs typeface="Arial" panose="020B0604020202020204" pitchFamily="34" charset="0"/>
              </a:rPr>
              <a:t>[SQL] SELECT * FROM demographic WHERE ISCITY='是';</a:t>
            </a:r>
            <a:endParaRPr sz="1600" dirty="0">
              <a:solidFill>
                <a:schemeClr val="tx1">
                  <a:lumMod val="65000"/>
                  <a:lumOff val="35000"/>
                </a:schemeClr>
              </a:solidFill>
              <a:latin typeface="+mn-ea"/>
              <a:cs typeface="Arial" panose="020B0604020202020204" pitchFamily="34" charset="0"/>
            </a:endParaRPr>
          </a:p>
          <a:p>
            <a:pPr>
              <a:lnSpc>
                <a:spcPct val="114000"/>
              </a:lnSpc>
            </a:pPr>
            <a:r>
              <a:rPr sz="1600" dirty="0">
                <a:solidFill>
                  <a:schemeClr val="tx1">
                    <a:lumMod val="65000"/>
                    <a:lumOff val="35000"/>
                  </a:schemeClr>
                </a:solidFill>
                <a:latin typeface="+mn-ea"/>
                <a:cs typeface="Arial" panose="020B0604020202020204" pitchFamily="34" charset="0"/>
              </a:rPr>
              <a:t>受影响的行: 0</a:t>
            </a:r>
            <a:endParaRPr sz="1600" dirty="0">
              <a:solidFill>
                <a:schemeClr val="tx1">
                  <a:lumMod val="65000"/>
                  <a:lumOff val="35000"/>
                </a:schemeClr>
              </a:solidFill>
              <a:latin typeface="+mn-ea"/>
              <a:cs typeface="Arial" panose="020B0604020202020204" pitchFamily="34" charset="0"/>
            </a:endParaRPr>
          </a:p>
          <a:p>
            <a:pPr>
              <a:lnSpc>
                <a:spcPct val="114000"/>
              </a:lnSpc>
            </a:pPr>
            <a:r>
              <a:rPr sz="1600" dirty="0">
                <a:solidFill>
                  <a:schemeClr val="tx1">
                    <a:lumMod val="65000"/>
                    <a:lumOff val="35000"/>
                  </a:schemeClr>
                </a:solidFill>
                <a:latin typeface="+mn-ea"/>
                <a:cs typeface="Arial" panose="020B0604020202020204" pitchFamily="34" charset="0"/>
              </a:rPr>
              <a:t>时间: 0.002s</a:t>
            </a:r>
            <a:endParaRPr sz="1600" dirty="0">
              <a:solidFill>
                <a:schemeClr val="tx1">
                  <a:lumMod val="65000"/>
                  <a:lumOff val="35000"/>
                </a:schemeClr>
              </a:solidFill>
              <a:latin typeface="+mn-ea"/>
              <a:cs typeface="Arial" panose="020B0604020202020204" pitchFamily="34" charset="0"/>
            </a:endParaRPr>
          </a:p>
        </p:txBody>
      </p:sp>
      <p:pic>
        <p:nvPicPr>
          <p:cNvPr id="2" name="图片 7"/>
          <p:cNvPicPr>
            <a:picLocks noChangeAspect="1"/>
          </p:cNvPicPr>
          <p:nvPr/>
        </p:nvPicPr>
        <p:blipFill>
          <a:blip r:embed="rId1"/>
          <a:stretch>
            <a:fillRect/>
          </a:stretch>
        </p:blipFill>
        <p:spPr>
          <a:xfrm>
            <a:off x="1140460" y="755015"/>
            <a:ext cx="6480175" cy="267779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20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par>
                                <p:cTn id="10" presetID="12" presetClass="entr" presetSubtype="1" fill="hold" grpId="0" nodeType="withEffect">
                                  <p:stCondLst>
                                    <p:cond delay="1000"/>
                                  </p:stCondLst>
                                  <p:childTnLst>
                                    <p:set>
                                      <p:cBhvr>
                                        <p:cTn id="11" dur="1" fill="hold">
                                          <p:stCondLst>
                                            <p:cond delay="0"/>
                                          </p:stCondLst>
                                        </p:cTn>
                                        <p:tgtEl>
                                          <p:spTgt spid="73"/>
                                        </p:tgtEl>
                                        <p:attrNameLst>
                                          <p:attrName>style.visibility</p:attrName>
                                        </p:attrNameLst>
                                      </p:cBhvr>
                                      <p:to>
                                        <p:strVal val="visible"/>
                                      </p:to>
                                    </p:set>
                                    <p:anim calcmode="lin" valueType="num">
                                      <p:cBhvr additive="base">
                                        <p:cTn id="12" dur="500"/>
                                        <p:tgtEl>
                                          <p:spTgt spid="73"/>
                                        </p:tgtEl>
                                        <p:attrNameLst>
                                          <p:attrName>ppt_y</p:attrName>
                                        </p:attrNameLst>
                                      </p:cBhvr>
                                      <p:tavLst>
                                        <p:tav tm="0">
                                          <p:val>
                                            <p:strVal val="#ppt_y-#ppt_h*1.125000"/>
                                          </p:val>
                                        </p:tav>
                                        <p:tav tm="100000">
                                          <p:val>
                                            <p:strVal val="#ppt_y"/>
                                          </p:val>
                                        </p:tav>
                                      </p:tavLst>
                                    </p:anim>
                                    <p:animEffect transition="in" filter="wipe(down)">
                                      <p:cBhvr>
                                        <p:cTn id="13"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79248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验证</a:t>
            </a:r>
            <a:endParaRPr lang="zh-CN" altLang="en-US"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15</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5" name="组合 14"/>
          <p:cNvGrpSpPr/>
          <p:nvPr/>
        </p:nvGrpSpPr>
        <p:grpSpPr>
          <a:xfrm>
            <a:off x="7812360" y="290145"/>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73" name="矩形 72"/>
          <p:cNvSpPr/>
          <p:nvPr/>
        </p:nvSpPr>
        <p:spPr>
          <a:xfrm>
            <a:off x="323114" y="3594363"/>
            <a:ext cx="8223510" cy="1478915"/>
          </a:xfrm>
          <a:prstGeom prst="rect">
            <a:avLst/>
          </a:prstGeom>
        </p:spPr>
        <p:txBody>
          <a:bodyPr wrap="square">
            <a:spAutoFit/>
          </a:bodyPr>
          <a:p>
            <a:pPr>
              <a:lnSpc>
                <a:spcPct val="114000"/>
              </a:lnSpc>
            </a:pPr>
            <a:r>
              <a:rPr sz="1600" dirty="0">
                <a:solidFill>
                  <a:schemeClr val="tx1">
                    <a:lumMod val="65000"/>
                    <a:lumOff val="35000"/>
                  </a:schemeClr>
                </a:solidFill>
                <a:latin typeface="+mn-ea"/>
                <a:cs typeface="Arial" panose="020B0604020202020204" pitchFamily="34" charset="0"/>
              </a:rPr>
              <a:t>对照：</a:t>
            </a:r>
            <a:endParaRPr sz="1600" dirty="0">
              <a:solidFill>
                <a:schemeClr val="tx1">
                  <a:lumMod val="65000"/>
                  <a:lumOff val="35000"/>
                </a:schemeClr>
              </a:solidFill>
              <a:latin typeface="+mn-ea"/>
              <a:cs typeface="Arial" panose="020B0604020202020204" pitchFamily="34" charset="0"/>
            </a:endParaRPr>
          </a:p>
          <a:p>
            <a:pPr>
              <a:lnSpc>
                <a:spcPct val="114000"/>
              </a:lnSpc>
            </a:pPr>
            <a:r>
              <a:rPr sz="1600" dirty="0">
                <a:solidFill>
                  <a:schemeClr val="tx1">
                    <a:lumMod val="65000"/>
                    <a:lumOff val="35000"/>
                  </a:schemeClr>
                </a:solidFill>
                <a:latin typeface="+mn-ea"/>
                <a:cs typeface="Arial" panose="020B0604020202020204" pitchFamily="34" charset="0"/>
              </a:rPr>
              <a:t>[SQL] SELECT * FROM demographic WHERE ISCITY IS NOT NULL;</a:t>
            </a:r>
            <a:endParaRPr sz="1600" dirty="0">
              <a:solidFill>
                <a:schemeClr val="tx1">
                  <a:lumMod val="65000"/>
                  <a:lumOff val="35000"/>
                </a:schemeClr>
              </a:solidFill>
              <a:latin typeface="+mn-ea"/>
              <a:cs typeface="Arial" panose="020B0604020202020204" pitchFamily="34" charset="0"/>
            </a:endParaRPr>
          </a:p>
          <a:p>
            <a:pPr>
              <a:lnSpc>
                <a:spcPct val="114000"/>
              </a:lnSpc>
            </a:pPr>
            <a:r>
              <a:rPr sz="1600" dirty="0">
                <a:solidFill>
                  <a:schemeClr val="tx1">
                    <a:lumMod val="65000"/>
                    <a:lumOff val="35000"/>
                  </a:schemeClr>
                </a:solidFill>
                <a:latin typeface="+mn-ea"/>
                <a:cs typeface="Arial" panose="020B0604020202020204" pitchFamily="34" charset="0"/>
              </a:rPr>
              <a:t>受影响的行: 0</a:t>
            </a:r>
            <a:endParaRPr sz="1600" dirty="0">
              <a:solidFill>
                <a:schemeClr val="tx1">
                  <a:lumMod val="65000"/>
                  <a:lumOff val="35000"/>
                </a:schemeClr>
              </a:solidFill>
              <a:latin typeface="+mn-ea"/>
              <a:cs typeface="Arial" panose="020B0604020202020204" pitchFamily="34" charset="0"/>
            </a:endParaRPr>
          </a:p>
          <a:p>
            <a:pPr>
              <a:lnSpc>
                <a:spcPct val="114000"/>
              </a:lnSpc>
            </a:pPr>
            <a:r>
              <a:rPr sz="1600" dirty="0">
                <a:solidFill>
                  <a:schemeClr val="tx1">
                    <a:lumMod val="65000"/>
                    <a:lumOff val="35000"/>
                  </a:schemeClr>
                </a:solidFill>
                <a:latin typeface="+mn-ea"/>
                <a:cs typeface="Arial" panose="020B0604020202020204" pitchFamily="34" charset="0"/>
              </a:rPr>
              <a:t>时间: 0.001s</a:t>
            </a:r>
            <a:endParaRPr sz="1600" dirty="0">
              <a:solidFill>
                <a:schemeClr val="tx1">
                  <a:lumMod val="65000"/>
                  <a:lumOff val="35000"/>
                </a:schemeClr>
              </a:solidFill>
              <a:latin typeface="+mn-ea"/>
              <a:cs typeface="Arial" panose="020B0604020202020204" pitchFamily="34" charset="0"/>
            </a:endParaRPr>
          </a:p>
          <a:p>
            <a:pPr>
              <a:lnSpc>
                <a:spcPct val="114000"/>
              </a:lnSpc>
            </a:pPr>
            <a:r>
              <a:rPr sz="1600" dirty="0">
                <a:solidFill>
                  <a:schemeClr val="tx1">
                    <a:lumMod val="65000"/>
                    <a:lumOff val="35000"/>
                  </a:schemeClr>
                </a:solidFill>
                <a:latin typeface="+mn-ea"/>
                <a:cs typeface="Arial" panose="020B0604020202020204" pitchFamily="34" charset="0"/>
              </a:rPr>
              <a:t>到此，还怀疑没有建立索引，将索引删掉，继续执行一次</a:t>
            </a:r>
            <a:endParaRPr sz="1600" dirty="0">
              <a:solidFill>
                <a:schemeClr val="tx1">
                  <a:lumMod val="65000"/>
                  <a:lumOff val="35000"/>
                </a:schemeClr>
              </a:solidFill>
              <a:latin typeface="+mn-ea"/>
              <a:cs typeface="Arial" panose="020B0604020202020204" pitchFamily="34" charset="0"/>
            </a:endParaRPr>
          </a:p>
        </p:txBody>
      </p:sp>
      <p:pic>
        <p:nvPicPr>
          <p:cNvPr id="2" name="图片 8"/>
          <p:cNvPicPr>
            <a:picLocks noChangeAspect="1"/>
          </p:cNvPicPr>
          <p:nvPr/>
        </p:nvPicPr>
        <p:blipFill>
          <a:blip r:embed="rId1"/>
          <a:stretch>
            <a:fillRect/>
          </a:stretch>
        </p:blipFill>
        <p:spPr>
          <a:xfrm>
            <a:off x="1396365" y="541655"/>
            <a:ext cx="6224905" cy="316928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20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par>
                                <p:cTn id="10" presetID="12" presetClass="entr" presetSubtype="1" fill="hold" grpId="0" nodeType="withEffect">
                                  <p:stCondLst>
                                    <p:cond delay="1000"/>
                                  </p:stCondLst>
                                  <p:childTnLst>
                                    <p:set>
                                      <p:cBhvr>
                                        <p:cTn id="11" dur="1" fill="hold">
                                          <p:stCondLst>
                                            <p:cond delay="0"/>
                                          </p:stCondLst>
                                        </p:cTn>
                                        <p:tgtEl>
                                          <p:spTgt spid="73"/>
                                        </p:tgtEl>
                                        <p:attrNameLst>
                                          <p:attrName>style.visibility</p:attrName>
                                        </p:attrNameLst>
                                      </p:cBhvr>
                                      <p:to>
                                        <p:strVal val="visible"/>
                                      </p:to>
                                    </p:set>
                                    <p:anim calcmode="lin" valueType="num">
                                      <p:cBhvr additive="base">
                                        <p:cTn id="12" dur="500"/>
                                        <p:tgtEl>
                                          <p:spTgt spid="73"/>
                                        </p:tgtEl>
                                        <p:attrNameLst>
                                          <p:attrName>ppt_y</p:attrName>
                                        </p:attrNameLst>
                                      </p:cBhvr>
                                      <p:tavLst>
                                        <p:tav tm="0">
                                          <p:val>
                                            <p:strVal val="#ppt_y-#ppt_h*1.125000"/>
                                          </p:val>
                                        </p:tav>
                                        <p:tav tm="100000">
                                          <p:val>
                                            <p:strVal val="#ppt_y"/>
                                          </p:val>
                                        </p:tav>
                                      </p:tavLst>
                                    </p:anim>
                                    <p:animEffect transition="in" filter="wipe(down)">
                                      <p:cBhvr>
                                        <p:cTn id="13"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79248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验证</a:t>
            </a:r>
            <a:endParaRPr lang="zh-CN" altLang="en-US"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16</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5" name="组合 14"/>
          <p:cNvGrpSpPr/>
          <p:nvPr/>
        </p:nvGrpSpPr>
        <p:grpSpPr>
          <a:xfrm>
            <a:off x="7812360" y="290145"/>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73" name="矩形 72"/>
          <p:cNvSpPr/>
          <p:nvPr/>
        </p:nvSpPr>
        <p:spPr>
          <a:xfrm>
            <a:off x="323114" y="3594363"/>
            <a:ext cx="8223510" cy="1201420"/>
          </a:xfrm>
          <a:prstGeom prst="rect">
            <a:avLst/>
          </a:prstGeom>
        </p:spPr>
        <p:txBody>
          <a:bodyPr wrap="square">
            <a:spAutoFit/>
          </a:bodyPr>
          <a:p>
            <a:pPr>
              <a:lnSpc>
                <a:spcPct val="114000"/>
              </a:lnSpc>
            </a:pPr>
            <a:r>
              <a:rPr sz="1600" dirty="0">
                <a:solidFill>
                  <a:schemeClr val="tx1">
                    <a:lumMod val="65000"/>
                    <a:lumOff val="35000"/>
                  </a:schemeClr>
                </a:solidFill>
                <a:latin typeface="+mn-ea"/>
                <a:cs typeface="Arial" panose="020B0604020202020204" pitchFamily="34" charset="0"/>
              </a:rPr>
              <a:t>直接删除索引的对照</a:t>
            </a:r>
            <a:endParaRPr sz="1600" dirty="0">
              <a:solidFill>
                <a:schemeClr val="tx1">
                  <a:lumMod val="65000"/>
                  <a:lumOff val="35000"/>
                </a:schemeClr>
              </a:solidFill>
              <a:latin typeface="+mn-ea"/>
              <a:cs typeface="Arial" panose="020B0604020202020204" pitchFamily="34" charset="0"/>
            </a:endParaRPr>
          </a:p>
          <a:p>
            <a:pPr>
              <a:lnSpc>
                <a:spcPct val="114000"/>
              </a:lnSpc>
            </a:pPr>
            <a:r>
              <a:rPr sz="1600" dirty="0">
                <a:solidFill>
                  <a:schemeClr val="tx1">
                    <a:lumMod val="65000"/>
                    <a:lumOff val="35000"/>
                  </a:schemeClr>
                </a:solidFill>
                <a:latin typeface="+mn-ea"/>
                <a:cs typeface="Arial" panose="020B0604020202020204" pitchFamily="34" charset="0"/>
              </a:rPr>
              <a:t>[SQL] SELECT * FROM demographic WHERE ISCITY IS NOT NULL;</a:t>
            </a:r>
            <a:endParaRPr sz="1600" dirty="0">
              <a:solidFill>
                <a:schemeClr val="tx1">
                  <a:lumMod val="65000"/>
                  <a:lumOff val="35000"/>
                </a:schemeClr>
              </a:solidFill>
              <a:latin typeface="+mn-ea"/>
              <a:cs typeface="Arial" panose="020B0604020202020204" pitchFamily="34" charset="0"/>
            </a:endParaRPr>
          </a:p>
          <a:p>
            <a:pPr>
              <a:lnSpc>
                <a:spcPct val="114000"/>
              </a:lnSpc>
            </a:pPr>
            <a:r>
              <a:rPr sz="1600" dirty="0">
                <a:solidFill>
                  <a:schemeClr val="tx1">
                    <a:lumMod val="65000"/>
                    <a:lumOff val="35000"/>
                  </a:schemeClr>
                </a:solidFill>
                <a:latin typeface="+mn-ea"/>
                <a:cs typeface="Arial" panose="020B0604020202020204" pitchFamily="34" charset="0"/>
              </a:rPr>
              <a:t>受影响的行: 0</a:t>
            </a:r>
            <a:endParaRPr sz="1600" dirty="0">
              <a:solidFill>
                <a:schemeClr val="tx1">
                  <a:lumMod val="65000"/>
                  <a:lumOff val="35000"/>
                </a:schemeClr>
              </a:solidFill>
              <a:latin typeface="+mn-ea"/>
              <a:cs typeface="Arial" panose="020B0604020202020204" pitchFamily="34" charset="0"/>
            </a:endParaRPr>
          </a:p>
          <a:p>
            <a:pPr>
              <a:lnSpc>
                <a:spcPct val="114000"/>
              </a:lnSpc>
            </a:pPr>
            <a:r>
              <a:rPr sz="1600" dirty="0">
                <a:solidFill>
                  <a:schemeClr val="tx1">
                    <a:lumMod val="65000"/>
                    <a:lumOff val="35000"/>
                  </a:schemeClr>
                </a:solidFill>
                <a:latin typeface="+mn-ea"/>
                <a:cs typeface="Arial" panose="020B0604020202020204" pitchFamily="34" charset="0"/>
              </a:rPr>
              <a:t>时间: 0.021s</a:t>
            </a:r>
            <a:endParaRPr sz="1600" dirty="0">
              <a:solidFill>
                <a:schemeClr val="tx1">
                  <a:lumMod val="65000"/>
                  <a:lumOff val="35000"/>
                </a:schemeClr>
              </a:solidFill>
              <a:latin typeface="+mn-ea"/>
              <a:cs typeface="Arial" panose="020B0604020202020204" pitchFamily="34" charset="0"/>
            </a:endParaRPr>
          </a:p>
        </p:txBody>
      </p:sp>
      <p:pic>
        <p:nvPicPr>
          <p:cNvPr id="3" name="图片 9"/>
          <p:cNvPicPr>
            <a:picLocks noChangeAspect="1"/>
          </p:cNvPicPr>
          <p:nvPr/>
        </p:nvPicPr>
        <p:blipFill>
          <a:blip r:embed="rId1"/>
          <a:stretch>
            <a:fillRect/>
          </a:stretch>
        </p:blipFill>
        <p:spPr>
          <a:xfrm>
            <a:off x="1205230" y="590550"/>
            <a:ext cx="6448425" cy="300355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20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par>
                                <p:cTn id="10" presetID="12" presetClass="entr" presetSubtype="1" fill="hold" grpId="0" nodeType="withEffect">
                                  <p:stCondLst>
                                    <p:cond delay="1000"/>
                                  </p:stCondLst>
                                  <p:childTnLst>
                                    <p:set>
                                      <p:cBhvr>
                                        <p:cTn id="11" dur="1" fill="hold">
                                          <p:stCondLst>
                                            <p:cond delay="0"/>
                                          </p:stCondLst>
                                        </p:cTn>
                                        <p:tgtEl>
                                          <p:spTgt spid="73"/>
                                        </p:tgtEl>
                                        <p:attrNameLst>
                                          <p:attrName>style.visibility</p:attrName>
                                        </p:attrNameLst>
                                      </p:cBhvr>
                                      <p:to>
                                        <p:strVal val="visible"/>
                                      </p:to>
                                    </p:set>
                                    <p:anim calcmode="lin" valueType="num">
                                      <p:cBhvr additive="base">
                                        <p:cTn id="12" dur="500"/>
                                        <p:tgtEl>
                                          <p:spTgt spid="73"/>
                                        </p:tgtEl>
                                        <p:attrNameLst>
                                          <p:attrName>ppt_y</p:attrName>
                                        </p:attrNameLst>
                                      </p:cBhvr>
                                      <p:tavLst>
                                        <p:tav tm="0">
                                          <p:val>
                                            <p:strVal val="#ppt_y-#ppt_h*1.125000"/>
                                          </p:val>
                                        </p:tav>
                                        <p:tav tm="100000">
                                          <p:val>
                                            <p:strVal val="#ppt_y"/>
                                          </p:val>
                                        </p:tav>
                                      </p:tavLst>
                                    </p:anim>
                                    <p:animEffect transition="in" filter="wipe(down)">
                                      <p:cBhvr>
                                        <p:cTn id="13"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170688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语句优化篇</a:t>
            </a:r>
            <a:endParaRPr lang="zh-CN" altLang="en-US"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17</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5" name="组合 14"/>
          <p:cNvGrpSpPr/>
          <p:nvPr/>
        </p:nvGrpSpPr>
        <p:grpSpPr>
          <a:xfrm>
            <a:off x="7812360" y="290145"/>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73" name="矩形 72"/>
          <p:cNvSpPr/>
          <p:nvPr/>
        </p:nvSpPr>
        <p:spPr>
          <a:xfrm>
            <a:off x="199289" y="2581538"/>
            <a:ext cx="8223510" cy="646430"/>
          </a:xfrm>
          <a:prstGeom prst="rect">
            <a:avLst/>
          </a:prstGeom>
        </p:spPr>
        <p:txBody>
          <a:bodyPr wrap="square">
            <a:spAutoFit/>
          </a:bodyPr>
          <a:p>
            <a:pPr>
              <a:lnSpc>
                <a:spcPct val="114000"/>
              </a:lnSpc>
            </a:pPr>
            <a:r>
              <a:rPr sz="1600" dirty="0">
                <a:solidFill>
                  <a:schemeClr val="tx1">
                    <a:lumMod val="65000"/>
                    <a:lumOff val="35000"/>
                  </a:schemeClr>
                </a:solidFill>
                <a:latin typeface="+mn-ea"/>
                <a:cs typeface="Arial" panose="020B0604020202020204" pitchFamily="34" charset="0"/>
              </a:rPr>
              <a:t>理论基础</a:t>
            </a:r>
            <a:endParaRPr sz="1600" dirty="0">
              <a:solidFill>
                <a:schemeClr val="tx1">
                  <a:lumMod val="65000"/>
                  <a:lumOff val="35000"/>
                </a:schemeClr>
              </a:solidFill>
              <a:latin typeface="+mn-ea"/>
              <a:cs typeface="Arial" panose="020B0604020202020204" pitchFamily="34" charset="0"/>
            </a:endParaRPr>
          </a:p>
          <a:p>
            <a:pPr>
              <a:lnSpc>
                <a:spcPct val="114000"/>
              </a:lnSpc>
            </a:pPr>
            <a:r>
              <a:rPr sz="1600" dirty="0">
                <a:solidFill>
                  <a:schemeClr val="tx1">
                    <a:lumMod val="65000"/>
                    <a:lumOff val="35000"/>
                  </a:schemeClr>
                </a:solidFill>
                <a:latin typeface="+mn-ea"/>
                <a:cs typeface="Arial" panose="020B0604020202020204" pitchFamily="34" charset="0"/>
              </a:rPr>
              <a:t>如果模糊查询前面也有%，则会直接进行全盘扫描而不用索引</a:t>
            </a:r>
            <a:endParaRPr sz="1600" dirty="0">
              <a:solidFill>
                <a:schemeClr val="tx1">
                  <a:lumMod val="65000"/>
                  <a:lumOff val="35000"/>
                </a:schemeClr>
              </a:solidFill>
              <a:latin typeface="+mn-ea"/>
              <a:cs typeface="Arial" panose="020B0604020202020204" pitchFamily="34" charset="0"/>
            </a:endParaRPr>
          </a:p>
        </p:txBody>
      </p:sp>
      <p:grpSp>
        <p:nvGrpSpPr>
          <p:cNvPr id="4" name="组合 3"/>
          <p:cNvGrpSpPr/>
          <p:nvPr/>
        </p:nvGrpSpPr>
        <p:grpSpPr>
          <a:xfrm>
            <a:off x="305435" y="1282065"/>
            <a:ext cx="2358390" cy="521335"/>
            <a:chOff x="822518" y="1635103"/>
            <a:chExt cx="2064144" cy="629672"/>
          </a:xfrm>
        </p:grpSpPr>
        <p:sp>
          <p:nvSpPr>
            <p:cNvPr id="70" name="矩形 69"/>
            <p:cNvSpPr/>
            <p:nvPr/>
          </p:nvSpPr>
          <p:spPr>
            <a:xfrm>
              <a:off x="822518" y="1635103"/>
              <a:ext cx="2064144" cy="396691"/>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用'x%'代替'%x%'</a:t>
              </a:r>
              <a:endParaRPr lang="zh-CN" altLang="en-US"/>
            </a:p>
          </p:txBody>
        </p:sp>
        <p:sp>
          <p:nvSpPr>
            <p:cNvPr id="72" name="矩形 71"/>
            <p:cNvSpPr/>
            <p:nvPr/>
          </p:nvSpPr>
          <p:spPr>
            <a:xfrm>
              <a:off x="1020929" y="2003286"/>
              <a:ext cx="229820" cy="261489"/>
            </a:xfrm>
            <a:prstGeom prst="rect">
              <a:avLst/>
            </a:prstGeom>
          </p:spPr>
          <p:txBody>
            <a:bodyPr wrap="square">
              <a:spAutoFit/>
            </a:bodyPr>
            <a:p>
              <a:endParaRPr lang="en-US" altLang="zh-CN" sz="1600" dirty="0">
                <a:solidFill>
                  <a:schemeClr val="bg1"/>
                </a:solidFill>
                <a:latin typeface="Century Gothic" panose="020B0502020202020204" pitchFamily="34" charset="0"/>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20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par>
                                <p:cTn id="10" presetID="12" presetClass="entr" presetSubtype="1" fill="hold" grpId="0" nodeType="withEffect">
                                  <p:stCondLst>
                                    <p:cond delay="1000"/>
                                  </p:stCondLst>
                                  <p:childTnLst>
                                    <p:set>
                                      <p:cBhvr>
                                        <p:cTn id="11" dur="1" fill="hold">
                                          <p:stCondLst>
                                            <p:cond delay="0"/>
                                          </p:stCondLst>
                                        </p:cTn>
                                        <p:tgtEl>
                                          <p:spTgt spid="73"/>
                                        </p:tgtEl>
                                        <p:attrNameLst>
                                          <p:attrName>style.visibility</p:attrName>
                                        </p:attrNameLst>
                                      </p:cBhvr>
                                      <p:to>
                                        <p:strVal val="visible"/>
                                      </p:to>
                                    </p:set>
                                    <p:anim calcmode="lin" valueType="num">
                                      <p:cBhvr additive="base">
                                        <p:cTn id="12" dur="500"/>
                                        <p:tgtEl>
                                          <p:spTgt spid="73"/>
                                        </p:tgtEl>
                                        <p:attrNameLst>
                                          <p:attrName>ppt_y</p:attrName>
                                        </p:attrNameLst>
                                      </p:cBhvr>
                                      <p:tavLst>
                                        <p:tav tm="0">
                                          <p:val>
                                            <p:strVal val="#ppt_y-#ppt_h*1.125000"/>
                                          </p:val>
                                        </p:tav>
                                        <p:tav tm="100000">
                                          <p:val>
                                            <p:strVal val="#ppt_y"/>
                                          </p:val>
                                        </p:tav>
                                      </p:tavLst>
                                    </p:anim>
                                    <p:animEffect transition="in" filter="wipe(down)">
                                      <p:cBhvr>
                                        <p:cTn id="13" dur="500"/>
                                        <p:tgtEl>
                                          <p:spTgt spid="73"/>
                                        </p:tgtEl>
                                      </p:cBhvr>
                                    </p:animEffect>
                                  </p:childTnLst>
                                </p:cTn>
                              </p:par>
                              <p:par>
                                <p:cTn id="14" presetID="42" presetClass="entr" presetSubtype="0" fill="hold" nodeType="withEffect">
                                  <p:stCondLst>
                                    <p:cond delay="50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anim calcmode="lin" valueType="num">
                                      <p:cBhvr>
                                        <p:cTn id="17" dur="500" fill="hold"/>
                                        <p:tgtEl>
                                          <p:spTgt spid="4"/>
                                        </p:tgtEl>
                                        <p:attrNameLst>
                                          <p:attrName>ppt_x</p:attrName>
                                        </p:attrNameLst>
                                      </p:cBhvr>
                                      <p:tavLst>
                                        <p:tav tm="0">
                                          <p:val>
                                            <p:strVal val="#ppt_x"/>
                                          </p:val>
                                        </p:tav>
                                        <p:tav tm="100000">
                                          <p:val>
                                            <p:strVal val="#ppt_x"/>
                                          </p:val>
                                        </p:tav>
                                      </p:tavLst>
                                    </p:anim>
                                    <p:anim calcmode="lin" valueType="num">
                                      <p:cBhvr>
                                        <p:cTn id="18"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79248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验证</a:t>
            </a:r>
            <a:endParaRPr lang="zh-CN" altLang="en-US"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18</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5" name="组合 14"/>
          <p:cNvGrpSpPr/>
          <p:nvPr/>
        </p:nvGrpSpPr>
        <p:grpSpPr>
          <a:xfrm>
            <a:off x="7812360" y="290145"/>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73" name="矩形 72"/>
          <p:cNvSpPr/>
          <p:nvPr/>
        </p:nvSpPr>
        <p:spPr>
          <a:xfrm>
            <a:off x="323114" y="3594363"/>
            <a:ext cx="8223510" cy="1201420"/>
          </a:xfrm>
          <a:prstGeom prst="rect">
            <a:avLst/>
          </a:prstGeom>
        </p:spPr>
        <p:txBody>
          <a:bodyPr wrap="square">
            <a:spAutoFit/>
          </a:bodyPr>
          <a:p>
            <a:pPr>
              <a:lnSpc>
                <a:spcPct val="114000"/>
              </a:lnSpc>
            </a:pPr>
            <a:r>
              <a:rPr sz="1600" dirty="0">
                <a:solidFill>
                  <a:schemeClr val="tx1">
                    <a:lumMod val="65000"/>
                    <a:lumOff val="35000"/>
                  </a:schemeClr>
                </a:solidFill>
                <a:latin typeface="+mn-ea"/>
                <a:cs typeface="Arial" panose="020B0604020202020204" pitchFamily="34" charset="0"/>
              </a:rPr>
              <a:t>[SQL] SELECT count(*) FROM demographic WHERE USERID LIKE '5549296C427E5A20287146640A31061%';</a:t>
            </a:r>
            <a:endParaRPr sz="1600" dirty="0">
              <a:solidFill>
                <a:schemeClr val="tx1">
                  <a:lumMod val="65000"/>
                  <a:lumOff val="35000"/>
                </a:schemeClr>
              </a:solidFill>
              <a:latin typeface="+mn-ea"/>
              <a:cs typeface="Arial" panose="020B0604020202020204" pitchFamily="34" charset="0"/>
            </a:endParaRPr>
          </a:p>
          <a:p>
            <a:pPr>
              <a:lnSpc>
                <a:spcPct val="114000"/>
              </a:lnSpc>
            </a:pPr>
            <a:r>
              <a:rPr sz="1600" dirty="0">
                <a:solidFill>
                  <a:schemeClr val="tx1">
                    <a:lumMod val="65000"/>
                    <a:lumOff val="35000"/>
                  </a:schemeClr>
                </a:solidFill>
                <a:latin typeface="+mn-ea"/>
                <a:cs typeface="Arial" panose="020B0604020202020204" pitchFamily="34" charset="0"/>
              </a:rPr>
              <a:t>受影响的行: 0</a:t>
            </a:r>
            <a:endParaRPr sz="1600" dirty="0">
              <a:solidFill>
                <a:schemeClr val="tx1">
                  <a:lumMod val="65000"/>
                  <a:lumOff val="35000"/>
                </a:schemeClr>
              </a:solidFill>
              <a:latin typeface="+mn-ea"/>
              <a:cs typeface="Arial" panose="020B0604020202020204" pitchFamily="34" charset="0"/>
            </a:endParaRPr>
          </a:p>
          <a:p>
            <a:pPr>
              <a:lnSpc>
                <a:spcPct val="114000"/>
              </a:lnSpc>
            </a:pPr>
            <a:r>
              <a:rPr sz="1600" dirty="0">
                <a:solidFill>
                  <a:schemeClr val="tx1">
                    <a:lumMod val="65000"/>
                    <a:lumOff val="35000"/>
                  </a:schemeClr>
                </a:solidFill>
                <a:latin typeface="+mn-ea"/>
                <a:cs typeface="Arial" panose="020B0604020202020204" pitchFamily="34" charset="0"/>
              </a:rPr>
              <a:t>时间: 0.002s</a:t>
            </a:r>
            <a:endParaRPr sz="1600" dirty="0">
              <a:solidFill>
                <a:schemeClr val="tx1">
                  <a:lumMod val="65000"/>
                  <a:lumOff val="35000"/>
                </a:schemeClr>
              </a:solidFill>
              <a:latin typeface="+mn-ea"/>
              <a:cs typeface="Arial" panose="020B0604020202020204" pitchFamily="34" charset="0"/>
            </a:endParaRPr>
          </a:p>
        </p:txBody>
      </p:sp>
      <p:pic>
        <p:nvPicPr>
          <p:cNvPr id="2" name="图片 11"/>
          <p:cNvPicPr>
            <a:picLocks noChangeAspect="1"/>
          </p:cNvPicPr>
          <p:nvPr/>
        </p:nvPicPr>
        <p:blipFill>
          <a:blip r:embed="rId1"/>
          <a:stretch>
            <a:fillRect/>
          </a:stretch>
        </p:blipFill>
        <p:spPr>
          <a:xfrm>
            <a:off x="1301750" y="541655"/>
            <a:ext cx="6510020" cy="280479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20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par>
                                <p:cTn id="10" presetID="12" presetClass="entr" presetSubtype="1" fill="hold" grpId="0" nodeType="withEffect">
                                  <p:stCondLst>
                                    <p:cond delay="1000"/>
                                  </p:stCondLst>
                                  <p:childTnLst>
                                    <p:set>
                                      <p:cBhvr>
                                        <p:cTn id="11" dur="1" fill="hold">
                                          <p:stCondLst>
                                            <p:cond delay="0"/>
                                          </p:stCondLst>
                                        </p:cTn>
                                        <p:tgtEl>
                                          <p:spTgt spid="73"/>
                                        </p:tgtEl>
                                        <p:attrNameLst>
                                          <p:attrName>style.visibility</p:attrName>
                                        </p:attrNameLst>
                                      </p:cBhvr>
                                      <p:to>
                                        <p:strVal val="visible"/>
                                      </p:to>
                                    </p:set>
                                    <p:anim calcmode="lin" valueType="num">
                                      <p:cBhvr additive="base">
                                        <p:cTn id="12" dur="500"/>
                                        <p:tgtEl>
                                          <p:spTgt spid="73"/>
                                        </p:tgtEl>
                                        <p:attrNameLst>
                                          <p:attrName>ppt_y</p:attrName>
                                        </p:attrNameLst>
                                      </p:cBhvr>
                                      <p:tavLst>
                                        <p:tav tm="0">
                                          <p:val>
                                            <p:strVal val="#ppt_y-#ppt_h*1.125000"/>
                                          </p:val>
                                        </p:tav>
                                        <p:tav tm="100000">
                                          <p:val>
                                            <p:strVal val="#ppt_y"/>
                                          </p:val>
                                        </p:tav>
                                      </p:tavLst>
                                    </p:anim>
                                    <p:animEffect transition="in" filter="wipe(down)">
                                      <p:cBhvr>
                                        <p:cTn id="13"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79248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验证</a:t>
            </a:r>
            <a:endParaRPr lang="zh-CN" altLang="en-US"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19</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5" name="组合 14"/>
          <p:cNvGrpSpPr/>
          <p:nvPr/>
        </p:nvGrpSpPr>
        <p:grpSpPr>
          <a:xfrm>
            <a:off x="7812360" y="290145"/>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73" name="矩形 72"/>
          <p:cNvSpPr/>
          <p:nvPr/>
        </p:nvSpPr>
        <p:spPr>
          <a:xfrm>
            <a:off x="323114" y="3594363"/>
            <a:ext cx="8223510" cy="1478915"/>
          </a:xfrm>
          <a:prstGeom prst="rect">
            <a:avLst/>
          </a:prstGeom>
        </p:spPr>
        <p:txBody>
          <a:bodyPr wrap="square">
            <a:spAutoFit/>
          </a:bodyPr>
          <a:p>
            <a:pPr>
              <a:lnSpc>
                <a:spcPct val="114000"/>
              </a:lnSpc>
            </a:pPr>
            <a:r>
              <a:rPr sz="1600" dirty="0">
                <a:solidFill>
                  <a:schemeClr val="tx1">
                    <a:lumMod val="65000"/>
                    <a:lumOff val="35000"/>
                  </a:schemeClr>
                </a:solidFill>
                <a:latin typeface="+mn-ea"/>
                <a:cs typeface="Arial" panose="020B0604020202020204" pitchFamily="34" charset="0"/>
              </a:rPr>
              <a:t>对照：</a:t>
            </a:r>
            <a:endParaRPr sz="1600" dirty="0">
              <a:solidFill>
                <a:schemeClr val="tx1">
                  <a:lumMod val="65000"/>
                  <a:lumOff val="35000"/>
                </a:schemeClr>
              </a:solidFill>
              <a:latin typeface="+mn-ea"/>
              <a:cs typeface="Arial" panose="020B0604020202020204" pitchFamily="34" charset="0"/>
            </a:endParaRPr>
          </a:p>
          <a:p>
            <a:pPr>
              <a:lnSpc>
                <a:spcPct val="114000"/>
              </a:lnSpc>
            </a:pPr>
            <a:r>
              <a:rPr sz="1600" dirty="0">
                <a:solidFill>
                  <a:schemeClr val="tx1">
                    <a:lumMod val="65000"/>
                    <a:lumOff val="35000"/>
                  </a:schemeClr>
                </a:solidFill>
                <a:latin typeface="+mn-ea"/>
                <a:cs typeface="Arial" panose="020B0604020202020204" pitchFamily="34" charset="0"/>
              </a:rPr>
              <a:t>[SQL] SELECT count(*) FROM demographic WHERE USERID LIKE '%549296C427E5A20287146640A31061%';</a:t>
            </a:r>
            <a:endParaRPr sz="1600" dirty="0">
              <a:solidFill>
                <a:schemeClr val="tx1">
                  <a:lumMod val="65000"/>
                  <a:lumOff val="35000"/>
                </a:schemeClr>
              </a:solidFill>
              <a:latin typeface="+mn-ea"/>
              <a:cs typeface="Arial" panose="020B0604020202020204" pitchFamily="34" charset="0"/>
            </a:endParaRPr>
          </a:p>
          <a:p>
            <a:pPr>
              <a:lnSpc>
                <a:spcPct val="114000"/>
              </a:lnSpc>
            </a:pPr>
            <a:r>
              <a:rPr sz="1600" dirty="0">
                <a:solidFill>
                  <a:schemeClr val="tx1">
                    <a:lumMod val="65000"/>
                    <a:lumOff val="35000"/>
                  </a:schemeClr>
                </a:solidFill>
                <a:latin typeface="+mn-ea"/>
                <a:cs typeface="Arial" panose="020B0604020202020204" pitchFamily="34" charset="0"/>
              </a:rPr>
              <a:t>受影响的行: 0</a:t>
            </a:r>
            <a:endParaRPr sz="1600" dirty="0">
              <a:solidFill>
                <a:schemeClr val="tx1">
                  <a:lumMod val="65000"/>
                  <a:lumOff val="35000"/>
                </a:schemeClr>
              </a:solidFill>
              <a:latin typeface="+mn-ea"/>
              <a:cs typeface="Arial" panose="020B0604020202020204" pitchFamily="34" charset="0"/>
            </a:endParaRPr>
          </a:p>
          <a:p>
            <a:pPr>
              <a:lnSpc>
                <a:spcPct val="114000"/>
              </a:lnSpc>
            </a:pPr>
            <a:r>
              <a:rPr sz="1600" dirty="0">
                <a:solidFill>
                  <a:schemeClr val="tx1">
                    <a:lumMod val="65000"/>
                    <a:lumOff val="35000"/>
                  </a:schemeClr>
                </a:solidFill>
                <a:latin typeface="+mn-ea"/>
                <a:cs typeface="Arial" panose="020B0604020202020204" pitchFamily="34" charset="0"/>
              </a:rPr>
              <a:t>时间: 0.014s</a:t>
            </a:r>
            <a:endParaRPr sz="1600" dirty="0">
              <a:solidFill>
                <a:schemeClr val="tx1">
                  <a:lumMod val="65000"/>
                  <a:lumOff val="35000"/>
                </a:schemeClr>
              </a:solidFill>
              <a:latin typeface="+mn-ea"/>
              <a:cs typeface="Arial" panose="020B0604020202020204" pitchFamily="34" charset="0"/>
            </a:endParaRPr>
          </a:p>
        </p:txBody>
      </p:sp>
      <p:pic>
        <p:nvPicPr>
          <p:cNvPr id="3" name="图片 12"/>
          <p:cNvPicPr>
            <a:picLocks noChangeAspect="1"/>
          </p:cNvPicPr>
          <p:nvPr/>
        </p:nvPicPr>
        <p:blipFill>
          <a:blip r:embed="rId1"/>
          <a:stretch>
            <a:fillRect/>
          </a:stretch>
        </p:blipFill>
        <p:spPr>
          <a:xfrm>
            <a:off x="1269365" y="541655"/>
            <a:ext cx="6350635" cy="280543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20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par>
                                <p:cTn id="10" presetID="12" presetClass="entr" presetSubtype="1" fill="hold" grpId="0" nodeType="withEffect">
                                  <p:stCondLst>
                                    <p:cond delay="1000"/>
                                  </p:stCondLst>
                                  <p:childTnLst>
                                    <p:set>
                                      <p:cBhvr>
                                        <p:cTn id="11" dur="1" fill="hold">
                                          <p:stCondLst>
                                            <p:cond delay="0"/>
                                          </p:stCondLst>
                                        </p:cTn>
                                        <p:tgtEl>
                                          <p:spTgt spid="73"/>
                                        </p:tgtEl>
                                        <p:attrNameLst>
                                          <p:attrName>style.visibility</p:attrName>
                                        </p:attrNameLst>
                                      </p:cBhvr>
                                      <p:to>
                                        <p:strVal val="visible"/>
                                      </p:to>
                                    </p:set>
                                    <p:anim calcmode="lin" valueType="num">
                                      <p:cBhvr additive="base">
                                        <p:cTn id="12" dur="500"/>
                                        <p:tgtEl>
                                          <p:spTgt spid="73"/>
                                        </p:tgtEl>
                                        <p:attrNameLst>
                                          <p:attrName>ppt_y</p:attrName>
                                        </p:attrNameLst>
                                      </p:cBhvr>
                                      <p:tavLst>
                                        <p:tav tm="0">
                                          <p:val>
                                            <p:strVal val="#ppt_y-#ppt_h*1.125000"/>
                                          </p:val>
                                        </p:tav>
                                        <p:tav tm="100000">
                                          <p:val>
                                            <p:strVal val="#ppt_y"/>
                                          </p:val>
                                        </p:tav>
                                      </p:tavLst>
                                    </p:anim>
                                    <p:animEffect transition="in" filter="wipe(down)">
                                      <p:cBhvr>
                                        <p:cTn id="13"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170688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语句优化篇</a:t>
            </a:r>
            <a:endParaRPr lang="zh-CN" altLang="en-US"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20</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5" name="组合 14"/>
          <p:cNvGrpSpPr/>
          <p:nvPr/>
        </p:nvGrpSpPr>
        <p:grpSpPr>
          <a:xfrm>
            <a:off x="7812360" y="290145"/>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73" name="矩形 72"/>
          <p:cNvSpPr/>
          <p:nvPr/>
        </p:nvSpPr>
        <p:spPr>
          <a:xfrm>
            <a:off x="199289" y="2263403"/>
            <a:ext cx="8223510" cy="1478915"/>
          </a:xfrm>
          <a:prstGeom prst="rect">
            <a:avLst/>
          </a:prstGeom>
        </p:spPr>
        <p:txBody>
          <a:bodyPr wrap="square">
            <a:spAutoFit/>
          </a:bodyPr>
          <a:p>
            <a:pPr>
              <a:lnSpc>
                <a:spcPct val="114000"/>
              </a:lnSpc>
            </a:pPr>
            <a:r>
              <a:rPr sz="1600" dirty="0">
                <a:solidFill>
                  <a:schemeClr val="tx1">
                    <a:lumMod val="65000"/>
                    <a:lumOff val="35000"/>
                  </a:schemeClr>
                </a:solidFill>
                <a:latin typeface="+mn-ea"/>
                <a:cs typeface="Arial" panose="020B0604020202020204" pitchFamily="34" charset="0"/>
              </a:rPr>
              <a:t>理论过程</a:t>
            </a:r>
            <a:endParaRPr sz="1600" dirty="0">
              <a:solidFill>
                <a:schemeClr val="tx1">
                  <a:lumMod val="65000"/>
                  <a:lumOff val="35000"/>
                </a:schemeClr>
              </a:solidFill>
              <a:latin typeface="+mn-ea"/>
              <a:cs typeface="Arial" panose="020B0604020202020204" pitchFamily="34" charset="0"/>
            </a:endParaRPr>
          </a:p>
          <a:p>
            <a:pPr>
              <a:lnSpc>
                <a:spcPct val="114000"/>
              </a:lnSpc>
            </a:pPr>
            <a:r>
              <a:rPr sz="1600" dirty="0">
                <a:solidFill>
                  <a:schemeClr val="tx1">
                    <a:lumMod val="65000"/>
                    <a:lumOff val="35000"/>
                  </a:schemeClr>
                </a:solidFill>
                <a:latin typeface="+mn-ea"/>
                <a:cs typeface="Arial" panose="020B0604020202020204" pitchFamily="34" charset="0"/>
              </a:rPr>
              <a:t>从数据库里读出越多的数据，那么查询就会变得越慢。并且，如果你的数据库服务器和WEB服务器是两台独立的服务器的话，这还会增加网络传输的负载。</a:t>
            </a:r>
            <a:endParaRPr sz="1600" dirty="0">
              <a:solidFill>
                <a:schemeClr val="tx1">
                  <a:lumMod val="65000"/>
                  <a:lumOff val="35000"/>
                </a:schemeClr>
              </a:solidFill>
              <a:latin typeface="+mn-ea"/>
              <a:cs typeface="Arial" panose="020B0604020202020204" pitchFamily="34" charset="0"/>
            </a:endParaRPr>
          </a:p>
          <a:p>
            <a:pPr>
              <a:lnSpc>
                <a:spcPct val="114000"/>
              </a:lnSpc>
            </a:pPr>
            <a:endParaRPr sz="1600" dirty="0">
              <a:solidFill>
                <a:schemeClr val="tx1">
                  <a:lumMod val="65000"/>
                  <a:lumOff val="35000"/>
                </a:schemeClr>
              </a:solidFill>
              <a:latin typeface="+mn-ea"/>
              <a:cs typeface="Arial" panose="020B0604020202020204" pitchFamily="34" charset="0"/>
            </a:endParaRPr>
          </a:p>
          <a:p>
            <a:pPr>
              <a:lnSpc>
                <a:spcPct val="114000"/>
              </a:lnSpc>
            </a:pPr>
            <a:r>
              <a:rPr sz="1600" dirty="0">
                <a:solidFill>
                  <a:schemeClr val="tx1">
                    <a:lumMod val="65000"/>
                    <a:lumOff val="35000"/>
                  </a:schemeClr>
                </a:solidFill>
                <a:latin typeface="+mn-ea"/>
                <a:cs typeface="Arial" panose="020B0604020202020204" pitchFamily="34" charset="0"/>
              </a:rPr>
              <a:t>所以，你应该养成一个需要什么就取什么的好的习惯。</a:t>
            </a:r>
            <a:endParaRPr sz="1600" dirty="0">
              <a:solidFill>
                <a:schemeClr val="tx1">
                  <a:lumMod val="65000"/>
                  <a:lumOff val="35000"/>
                </a:schemeClr>
              </a:solidFill>
              <a:latin typeface="+mn-ea"/>
              <a:cs typeface="Arial" panose="020B0604020202020204" pitchFamily="34" charset="0"/>
            </a:endParaRPr>
          </a:p>
        </p:txBody>
      </p:sp>
      <p:grpSp>
        <p:nvGrpSpPr>
          <p:cNvPr id="4" name="组合 3"/>
          <p:cNvGrpSpPr/>
          <p:nvPr/>
        </p:nvGrpSpPr>
        <p:grpSpPr>
          <a:xfrm>
            <a:off x="305435" y="1282065"/>
            <a:ext cx="2358390" cy="521335"/>
            <a:chOff x="822518" y="1635103"/>
            <a:chExt cx="2064144" cy="629672"/>
          </a:xfrm>
        </p:grpSpPr>
        <p:sp>
          <p:nvSpPr>
            <p:cNvPr id="70" name="矩形 69"/>
            <p:cNvSpPr/>
            <p:nvPr/>
          </p:nvSpPr>
          <p:spPr>
            <a:xfrm>
              <a:off x="822518" y="1635103"/>
              <a:ext cx="2064144" cy="396691"/>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避免 SELECT *</a:t>
              </a:r>
              <a:endParaRPr lang="zh-CN" altLang="en-US"/>
            </a:p>
          </p:txBody>
        </p:sp>
        <p:sp>
          <p:nvSpPr>
            <p:cNvPr id="72" name="矩形 71"/>
            <p:cNvSpPr/>
            <p:nvPr/>
          </p:nvSpPr>
          <p:spPr>
            <a:xfrm>
              <a:off x="1020929" y="2003286"/>
              <a:ext cx="229820" cy="261489"/>
            </a:xfrm>
            <a:prstGeom prst="rect">
              <a:avLst/>
            </a:prstGeom>
          </p:spPr>
          <p:txBody>
            <a:bodyPr wrap="square">
              <a:spAutoFit/>
            </a:bodyPr>
            <a:p>
              <a:endParaRPr lang="en-US" altLang="zh-CN" sz="1600" dirty="0">
                <a:solidFill>
                  <a:schemeClr val="bg1"/>
                </a:solidFill>
                <a:latin typeface="Century Gothic" panose="020B0502020202020204" pitchFamily="34" charset="0"/>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20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par>
                                <p:cTn id="10" presetID="12" presetClass="entr" presetSubtype="1" fill="hold" grpId="0" nodeType="withEffect">
                                  <p:stCondLst>
                                    <p:cond delay="1000"/>
                                  </p:stCondLst>
                                  <p:childTnLst>
                                    <p:set>
                                      <p:cBhvr>
                                        <p:cTn id="11" dur="1" fill="hold">
                                          <p:stCondLst>
                                            <p:cond delay="0"/>
                                          </p:stCondLst>
                                        </p:cTn>
                                        <p:tgtEl>
                                          <p:spTgt spid="73"/>
                                        </p:tgtEl>
                                        <p:attrNameLst>
                                          <p:attrName>style.visibility</p:attrName>
                                        </p:attrNameLst>
                                      </p:cBhvr>
                                      <p:to>
                                        <p:strVal val="visible"/>
                                      </p:to>
                                    </p:set>
                                    <p:anim calcmode="lin" valueType="num">
                                      <p:cBhvr additive="base">
                                        <p:cTn id="12" dur="500"/>
                                        <p:tgtEl>
                                          <p:spTgt spid="73"/>
                                        </p:tgtEl>
                                        <p:attrNameLst>
                                          <p:attrName>ppt_y</p:attrName>
                                        </p:attrNameLst>
                                      </p:cBhvr>
                                      <p:tavLst>
                                        <p:tav tm="0">
                                          <p:val>
                                            <p:strVal val="#ppt_y-#ppt_h*1.125000"/>
                                          </p:val>
                                        </p:tav>
                                        <p:tav tm="100000">
                                          <p:val>
                                            <p:strVal val="#ppt_y"/>
                                          </p:val>
                                        </p:tav>
                                      </p:tavLst>
                                    </p:anim>
                                    <p:animEffect transition="in" filter="wipe(down)">
                                      <p:cBhvr>
                                        <p:cTn id="13" dur="500"/>
                                        <p:tgtEl>
                                          <p:spTgt spid="73"/>
                                        </p:tgtEl>
                                      </p:cBhvr>
                                    </p:animEffect>
                                  </p:childTnLst>
                                </p:cTn>
                              </p:par>
                              <p:par>
                                <p:cTn id="14" presetID="42" presetClass="entr" presetSubtype="0" fill="hold" nodeType="withEffect">
                                  <p:stCondLst>
                                    <p:cond delay="50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anim calcmode="lin" valueType="num">
                                      <p:cBhvr>
                                        <p:cTn id="17" dur="500" fill="hold"/>
                                        <p:tgtEl>
                                          <p:spTgt spid="4"/>
                                        </p:tgtEl>
                                        <p:attrNameLst>
                                          <p:attrName>ppt_x</p:attrName>
                                        </p:attrNameLst>
                                      </p:cBhvr>
                                      <p:tavLst>
                                        <p:tav tm="0">
                                          <p:val>
                                            <p:strVal val="#ppt_x"/>
                                          </p:val>
                                        </p:tav>
                                        <p:tav tm="100000">
                                          <p:val>
                                            <p:strVal val="#ppt_x"/>
                                          </p:val>
                                        </p:tav>
                                      </p:tavLst>
                                    </p:anim>
                                    <p:anim calcmode="lin" valueType="num">
                                      <p:cBhvr>
                                        <p:cTn id="18"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524010"/>
            <a:ext cx="792480" cy="457200"/>
          </a:xfrm>
          <a:prstGeom prst="rect">
            <a:avLst/>
          </a:prstGeom>
        </p:spPr>
        <p:txBody>
          <a:bodyPr wrap="none">
            <a:spAutoFit/>
          </a:bodyPr>
          <a:lstStyle/>
          <a:p>
            <a:pPr algn="l"/>
            <a:r>
              <a:rPr lang="zh-CN" altLang="en-US" sz="2400" dirty="0">
                <a:solidFill>
                  <a:srgbClr val="1F9E23"/>
                </a:solidFill>
                <a:latin typeface="Century Gothic" panose="020B0502020202020204" pitchFamily="34" charset="0"/>
                <a:cs typeface="Arial" panose="020B0604020202020204" pitchFamily="34" charset="0"/>
              </a:rPr>
              <a:t>验证</a:t>
            </a:r>
            <a:endParaRPr lang="zh-CN" altLang="en-US" sz="2400" dirty="0">
              <a:solidFill>
                <a:srgbClr val="1F9E23"/>
              </a:solidFill>
              <a:latin typeface="Century Gothic" panose="020B0502020202020204" pitchFamily="34" charset="0"/>
              <a:cs typeface="Arial" panose="020B0604020202020204" pitchFamily="34" charset="0"/>
            </a:endParaRPr>
          </a:p>
        </p:txBody>
      </p:sp>
      <p:sp>
        <p:nvSpPr>
          <p:cNvPr id="10" name="矩形 9"/>
          <p:cNvSpPr/>
          <p:nvPr/>
        </p:nvSpPr>
        <p:spPr>
          <a:xfrm>
            <a:off x="-931862" y="754842"/>
            <a:ext cx="175270" cy="175270"/>
          </a:xfrm>
          <a:prstGeom prst="rect">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018426"/>
            <a:ext cx="175270" cy="17527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282011"/>
            <a:ext cx="175270" cy="175270"/>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8892480" y="411510"/>
            <a:ext cx="251520" cy="661800"/>
            <a:chOff x="8892480" y="411510"/>
            <a:chExt cx="251520" cy="661800"/>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9"/>
            <p:cNvSpPr txBox="1"/>
            <p:nvPr/>
          </p:nvSpPr>
          <p:spPr>
            <a:xfrm rot="5400000">
              <a:off x="8688849" y="634418"/>
              <a:ext cx="658780" cy="213360"/>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21</a:t>
              </a:r>
              <a:endParaRPr lang="zh-CN" altLang="en-US" sz="800"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5" name="组合 14"/>
          <p:cNvGrpSpPr/>
          <p:nvPr/>
        </p:nvGrpSpPr>
        <p:grpSpPr>
          <a:xfrm>
            <a:off x="7812360" y="290145"/>
            <a:ext cx="471016" cy="689458"/>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73" name="矩形 72"/>
          <p:cNvSpPr/>
          <p:nvPr/>
        </p:nvSpPr>
        <p:spPr>
          <a:xfrm>
            <a:off x="323114" y="3944883"/>
            <a:ext cx="8223510" cy="923925"/>
          </a:xfrm>
          <a:prstGeom prst="rect">
            <a:avLst/>
          </a:prstGeom>
        </p:spPr>
        <p:txBody>
          <a:bodyPr wrap="square">
            <a:spAutoFit/>
          </a:bodyPr>
          <a:p>
            <a:pPr>
              <a:lnSpc>
                <a:spcPct val="114000"/>
              </a:lnSpc>
            </a:pPr>
            <a:r>
              <a:rPr sz="1600" dirty="0">
                <a:solidFill>
                  <a:schemeClr val="tx1">
                    <a:lumMod val="65000"/>
                    <a:lumOff val="35000"/>
                  </a:schemeClr>
                </a:solidFill>
                <a:latin typeface="+mn-ea"/>
                <a:cs typeface="Arial" panose="020B0604020202020204" pitchFamily="34" charset="0"/>
              </a:rPr>
              <a:t>[SQL] SELECT USERID FROM demographic WHERE SALARY&gt;=4000;</a:t>
            </a:r>
            <a:endParaRPr sz="1600" dirty="0">
              <a:solidFill>
                <a:schemeClr val="tx1">
                  <a:lumMod val="65000"/>
                  <a:lumOff val="35000"/>
                </a:schemeClr>
              </a:solidFill>
              <a:latin typeface="+mn-ea"/>
              <a:cs typeface="Arial" panose="020B0604020202020204" pitchFamily="34" charset="0"/>
            </a:endParaRPr>
          </a:p>
          <a:p>
            <a:pPr>
              <a:lnSpc>
                <a:spcPct val="114000"/>
              </a:lnSpc>
            </a:pPr>
            <a:r>
              <a:rPr sz="1600" dirty="0">
                <a:solidFill>
                  <a:schemeClr val="tx1">
                    <a:lumMod val="65000"/>
                    <a:lumOff val="35000"/>
                  </a:schemeClr>
                </a:solidFill>
                <a:latin typeface="+mn-ea"/>
                <a:cs typeface="Arial" panose="020B0604020202020204" pitchFamily="34" charset="0"/>
              </a:rPr>
              <a:t>受影响的行: 0</a:t>
            </a:r>
            <a:endParaRPr sz="1600" dirty="0">
              <a:solidFill>
                <a:schemeClr val="tx1">
                  <a:lumMod val="65000"/>
                  <a:lumOff val="35000"/>
                </a:schemeClr>
              </a:solidFill>
              <a:latin typeface="+mn-ea"/>
              <a:cs typeface="Arial" panose="020B0604020202020204" pitchFamily="34" charset="0"/>
            </a:endParaRPr>
          </a:p>
          <a:p>
            <a:pPr>
              <a:lnSpc>
                <a:spcPct val="114000"/>
              </a:lnSpc>
            </a:pPr>
            <a:r>
              <a:rPr sz="1600" dirty="0">
                <a:solidFill>
                  <a:schemeClr val="tx1">
                    <a:lumMod val="65000"/>
                    <a:lumOff val="35000"/>
                  </a:schemeClr>
                </a:solidFill>
                <a:latin typeface="+mn-ea"/>
                <a:cs typeface="Arial" panose="020B0604020202020204" pitchFamily="34" charset="0"/>
              </a:rPr>
              <a:t>时间: 0.014s</a:t>
            </a:r>
            <a:endParaRPr sz="1600" dirty="0">
              <a:solidFill>
                <a:schemeClr val="tx1">
                  <a:lumMod val="65000"/>
                  <a:lumOff val="35000"/>
                </a:schemeClr>
              </a:solidFill>
              <a:latin typeface="+mn-ea"/>
              <a:cs typeface="Arial" panose="020B0604020202020204" pitchFamily="34" charset="0"/>
            </a:endParaRPr>
          </a:p>
        </p:txBody>
      </p:sp>
      <p:pic>
        <p:nvPicPr>
          <p:cNvPr id="2" name="图片 13"/>
          <p:cNvPicPr>
            <a:picLocks noChangeAspect="1"/>
          </p:cNvPicPr>
          <p:nvPr/>
        </p:nvPicPr>
        <p:blipFill>
          <a:blip r:embed="rId1"/>
          <a:stretch>
            <a:fillRect/>
          </a:stretch>
        </p:blipFill>
        <p:spPr>
          <a:xfrm>
            <a:off x="1235075" y="827405"/>
            <a:ext cx="6398895" cy="305562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20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par>
                                <p:cTn id="10" presetID="12" presetClass="entr" presetSubtype="1" fill="hold" grpId="0" nodeType="withEffect">
                                  <p:stCondLst>
                                    <p:cond delay="1000"/>
                                  </p:stCondLst>
                                  <p:childTnLst>
                                    <p:set>
                                      <p:cBhvr>
                                        <p:cTn id="11" dur="1" fill="hold">
                                          <p:stCondLst>
                                            <p:cond delay="0"/>
                                          </p:stCondLst>
                                        </p:cTn>
                                        <p:tgtEl>
                                          <p:spTgt spid="73"/>
                                        </p:tgtEl>
                                        <p:attrNameLst>
                                          <p:attrName>style.visibility</p:attrName>
                                        </p:attrNameLst>
                                      </p:cBhvr>
                                      <p:to>
                                        <p:strVal val="visible"/>
                                      </p:to>
                                    </p:set>
                                    <p:anim calcmode="lin" valueType="num">
                                      <p:cBhvr additive="base">
                                        <p:cTn id="12" dur="500"/>
                                        <p:tgtEl>
                                          <p:spTgt spid="73"/>
                                        </p:tgtEl>
                                        <p:attrNameLst>
                                          <p:attrName>ppt_y</p:attrName>
                                        </p:attrNameLst>
                                      </p:cBhvr>
                                      <p:tavLst>
                                        <p:tav tm="0">
                                          <p:val>
                                            <p:strVal val="#ppt_y-#ppt_h*1.125000"/>
                                          </p:val>
                                        </p:tav>
                                        <p:tav tm="100000">
                                          <p:val>
                                            <p:strVal val="#ppt_y"/>
                                          </p:val>
                                        </p:tav>
                                      </p:tavLst>
                                    </p:anim>
                                    <p:animEffect transition="in" filter="wipe(down)">
                                      <p:cBhvr>
                                        <p:cTn id="13"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23753</Words>
  <Application>WPS 演示</Application>
  <PresentationFormat>全屏显示(16:9)</PresentationFormat>
  <Paragraphs>1239</Paragraphs>
  <Slides>124</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124</vt:i4>
      </vt:variant>
    </vt:vector>
  </HeadingPairs>
  <TitlesOfParts>
    <vt:vector size="133" baseType="lpstr">
      <vt:lpstr>Arial</vt:lpstr>
      <vt:lpstr>宋体</vt:lpstr>
      <vt:lpstr>Wingdings</vt:lpstr>
      <vt:lpstr>方正幼线简体</vt:lpstr>
      <vt:lpstr>华康娃娃体W5(P)</vt:lpstr>
      <vt:lpstr>Century Gothic</vt:lpstr>
      <vt:lpstr>微软雅黑</vt:lpstr>
      <vt:lpstr>Calibri</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第一PPT模板网-WWW.1PPT.COM</dc:creator>
  <dc:description>第一PPT模板网-WWW.1PPT.COM</dc:description>
  <dc:subject>第一PPT模板网-WWW.1PPT.COM</dc:subject>
  <cp:category>第一PPT模板网-WWW.1PPT.COM</cp:category>
  <cp:lastModifiedBy>tarena</cp:lastModifiedBy>
  <cp:revision>152</cp:revision>
  <dcterms:created xsi:type="dcterms:W3CDTF">2014-08-01T07:00:00Z</dcterms:created>
  <dcterms:modified xsi:type="dcterms:W3CDTF">2017-05-09T11:04:46Z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