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297" r:id="rId3"/>
    <p:sldId id="310" r:id="rId4"/>
    <p:sldId id="311" r:id="rId5"/>
    <p:sldId id="317" r:id="rId6"/>
    <p:sldId id="318" r:id="rId7"/>
    <p:sldId id="313" r:id="rId8"/>
    <p:sldId id="319" r:id="rId9"/>
    <p:sldId id="320" r:id="rId10"/>
    <p:sldId id="321" r:id="rId11"/>
    <p:sldId id="314" r:id="rId12"/>
    <p:sldId id="315" r:id="rId13"/>
    <p:sldId id="316" r:id="rId14"/>
    <p:sldId id="322" r:id="rId15"/>
    <p:sldId id="300" r:id="rId16"/>
    <p:sldId id="258" r:id="rId17"/>
    <p:sldId id="289" r:id="rId18"/>
    <p:sldId id="257" r:id="rId19"/>
    <p:sldId id="259" r:id="rId20"/>
    <p:sldId id="260" r:id="rId21"/>
    <p:sldId id="261" r:id="rId22"/>
    <p:sldId id="327" r:id="rId23"/>
    <p:sldId id="262" r:id="rId24"/>
    <p:sldId id="328" r:id="rId25"/>
    <p:sldId id="264" r:id="rId26"/>
    <p:sldId id="265" r:id="rId27"/>
    <p:sldId id="266" r:id="rId28"/>
    <p:sldId id="267" r:id="rId29"/>
    <p:sldId id="268" r:id="rId30"/>
    <p:sldId id="269" r:id="rId31"/>
    <p:sldId id="296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323" r:id="rId52"/>
    <p:sldId id="325" r:id="rId53"/>
    <p:sldId id="324" r:id="rId54"/>
    <p:sldId id="326" r:id="rId55"/>
    <p:sldId id="329" r:id="rId56"/>
    <p:sldId id="331" r:id="rId57"/>
    <p:sldId id="330" r:id="rId58"/>
    <p:sldId id="333" r:id="rId59"/>
    <p:sldId id="334" r:id="rId60"/>
    <p:sldId id="335" r:id="rId61"/>
    <p:sldId id="355" r:id="rId62"/>
    <p:sldId id="336" r:id="rId63"/>
    <p:sldId id="337" r:id="rId64"/>
    <p:sldId id="338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04" autoAdjust="0"/>
  </p:normalViewPr>
  <p:slideViewPr>
    <p:cSldViewPr>
      <p:cViewPr varScale="1">
        <p:scale>
          <a:sx n="82" d="100"/>
          <a:sy n="82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6E2DB-C60E-447D-A16A-87E4CEEA6081}" type="datetimeFigureOut">
              <a:rPr lang="zh-CN" altLang="en-US" smtClean="0"/>
              <a:t>2013-04-21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E3412-D2B4-4E36-A3C7-601D5C5EE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9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3412-D2B4-4E36-A3C7-601D5C5EE0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7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3412-D2B4-4E36-A3C7-601D5C5EE0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3412-D2B4-4E36-A3C7-601D5C5EE0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3412-D2B4-4E36-A3C7-601D5C5EE09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E3412-D2B4-4E36-A3C7-601D5C5EE09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A06B30C-0F77-4B3E-90FB-E82F82F20B20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591805B-640A-4847-813D-99B69293DED7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05710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5EEA63-9E8F-4BEA-BA4A-2B70C04B2C8D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DF300-1417-4D3A-8452-4CD84C7B7350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69678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D2BC37-2530-4C7B-B31B-71AE5BCF0F54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43D8E-BAE4-4C6E-84ED-B760FD70AB63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990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DA03591-87AE-4D53-9E8B-EC0CF1846CC9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591805B-640A-4847-813D-99B69293DED7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17814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83B70-0298-4162-9D8D-6D7388DF6B72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CBCC2-C05E-4779-974B-9D172571368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76905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06C1AD-D937-466E-ADBA-46F16EE1E2C6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45BA0-B1DF-4D89-820E-4DBC52642DA4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04275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478FFC-B88F-422D-BD5E-42E4F7C84AB5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D1E35-72CE-4EDC-8FEC-8A5D242B453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22995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C32C2C-CA48-477E-BE99-CC2A24F3E010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E2569-7B91-4E34-B36C-7DA4E41AF2E3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83055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7A19E0-BF3D-4061-B5C7-07FE2A9D406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F08A-5432-47FC-8FF5-F6290F286E1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747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BA442-3D41-4D60-BB81-EF4D0E94C04B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09799-692E-4275-B14F-E3975D56B894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12568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0C12C0-2D5D-48AE-910E-BF17B8941CE5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310E9-22EB-4C55-8DFB-FC3F82CF3C8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25601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4EBF4-9123-43BF-A9C6-D7E84D80DD74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CBCC2-C05E-4779-974B-9D172571368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50862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BA048C-E52D-4761-B8D8-D9379DD04C9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CDD48-7A6B-4477-BFB8-C2D0D625E5D5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8362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B89E2D-15B0-46D4-9CCB-C43A2EDF25A5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DF300-1417-4D3A-8452-4CD84C7B7350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74409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CE103F-D50E-43FF-BADE-7F0E1443631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43D8E-BAE4-4C6E-84ED-B760FD70AB63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13256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805E605-5B39-4AE5-B143-600D1244273F}" type="datetime11">
              <a:rPr lang="zh-CN" altLang="en-US" smtClean="0"/>
              <a:t>16:09:04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2013-04-18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223D48F-B709-4FAE-B75C-55B7B6428F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484916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01CB60-1A5E-4987-9203-1CEDFA840B61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45BA0-B1DF-4D89-820E-4DBC52642DA4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96789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20E9F1-5608-43E6-9CB6-719B59EF0CF2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D1E35-72CE-4EDC-8FEC-8A5D242B453A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38381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1BECC-4806-4923-8535-3EDD97837971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E2569-7B91-4E34-B36C-7DA4E41AF2E3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42738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1A7A38-1345-4A02-8131-B9962AA24D1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EF08A-5432-47FC-8FF5-F6290F286E1B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53103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64149-7223-417A-A1AD-DD62F30E9546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09799-692E-4275-B14F-E3975D56B894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63504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86E64-EB7B-460A-8F0D-7EB53CCBF602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310E9-22EB-4C55-8DFB-FC3F82CF3C86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1507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C4F089-950F-41E7-B312-FB164925E46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CDD48-7A6B-4477-BFB8-C2D0D625E5D5}" type="slidenum">
              <a:rPr lang="zh-CN" altLang="zh-CN">
                <a:solidFill>
                  <a:srgbClr val="0033CC"/>
                </a:solidFill>
              </a:rPr>
              <a:pPr/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2228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C467EC-A278-46F5-9951-608D82B53E84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EBA97F-5B61-4A6F-8D27-7CC120840C94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7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84C2633-A369-4344-A88F-946E7E371A55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33CC"/>
                </a:solidFill>
              </a:rPr>
              <a:t>2013-04-18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EBA97F-5B61-4A6F-8D27-7CC120840C94}" type="slidenum">
              <a:rPr lang="zh-CN" altLang="zh-CN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7" r:id="rId12"/>
  </p:sldLayoutIdLst>
  <p:transition>
    <p:pull/>
  </p:transition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229664" y="1268760"/>
            <a:ext cx="8534400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971550" lvl="1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宋体" pitchFamily="2" charset="-122"/>
              </a:rPr>
              <a:t>遗传算法的产生发展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971550" lvl="1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宋体" pitchFamily="2" charset="-122"/>
              </a:rPr>
              <a:t>遗传算法的应用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971550" lvl="1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宋体" pitchFamily="2" charset="-122"/>
              </a:rPr>
              <a:t>遗传算法的构成要素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971550" lvl="1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宋体" pitchFamily="2" charset="-122"/>
              </a:rPr>
              <a:t>基本遗传算法应用举例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971550" lvl="1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宋体" pitchFamily="2" charset="-122"/>
              </a:rPr>
              <a:t>遗传算法的特点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971550" lvl="1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宋体" pitchFamily="2" charset="-122"/>
              </a:rPr>
              <a:t>遗传算法的数学基础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971550" lvl="1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宋体" pitchFamily="2" charset="-122"/>
              </a:rPr>
              <a:t>遗传</a:t>
            </a:r>
            <a:r>
              <a:rPr lang="zh-CN" altLang="en-US" sz="2800" b="1" dirty="0" smtClean="0">
                <a:latin typeface="宋体" pitchFamily="2" charset="-122"/>
              </a:rPr>
              <a:t>算法的构成要素分析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971550" lvl="1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 smtClean="0">
                <a:latin typeface="宋体" pitchFamily="2" charset="-122"/>
              </a:rPr>
              <a:t>遗传算法的改进方法</a:t>
            </a:r>
            <a:endParaRPr lang="zh-CN" altLang="en-US" sz="28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74688" y="228600"/>
            <a:ext cx="6240462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>
                <a:latin typeface="隶书" pitchFamily="49" charset="-122"/>
              </a:rPr>
              <a:t>遗传算法的起源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05D4-1F7C-4FD8-8B49-7734E71F65A7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9977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229664" y="1340768"/>
            <a:ext cx="8534400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遗传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算法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是以达尔文的自然选择学说为基础发展起来的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自然选择学说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包括以下三个方面：</a:t>
            </a:r>
            <a:endParaRPr lang="en-US" altLang="zh-CN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ea typeface="黑体" pitchFamily="49" charset="-122"/>
              </a:rPr>
              <a:t>遗传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是生物的普遍特征，亲代把生物信息交给子代，子代总是和亲代具有相同或相似的性状。生物有了这个特征，物种才能稳定存在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28942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遗传算法简介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5F11-D2DC-4D12-BAAC-E5F24F80B73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10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622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53776" y="1177348"/>
            <a:ext cx="8610600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ea typeface="黑体" pitchFamily="49" charset="-122"/>
              </a:rPr>
              <a:t>变异</a:t>
            </a:r>
            <a:endParaRPr lang="en-US" altLang="zh-CN" sz="2800" b="1" dirty="0">
              <a:ea typeface="黑体" pitchFamily="49" charset="-122"/>
            </a:endParaRPr>
          </a:p>
          <a:p>
            <a:pPr lvl="1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亲代和子代之间以及子代的不同个体之间的差异，称为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变异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变异是随机发生的，变异的选择和积累是生命多样性的根源。</a:t>
            </a:r>
          </a:p>
          <a:p>
            <a:pPr marL="457200" indent="-4572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ea typeface="黑体" pitchFamily="49" charset="-122"/>
              </a:rPr>
              <a:t>生存斗争和</a:t>
            </a:r>
            <a:r>
              <a:rPr lang="zh-CN" altLang="en-US" sz="2800" b="1" dirty="0" smtClean="0">
                <a:ea typeface="黑体" pitchFamily="49" charset="-122"/>
              </a:rPr>
              <a:t>适者生存</a:t>
            </a:r>
            <a:endParaRPr lang="en-US" altLang="zh-CN" sz="2800" b="1" dirty="0" smtClean="0">
              <a:latin typeface="宋体" pitchFamily="2" charset="-122"/>
            </a:endParaRPr>
          </a:p>
          <a:p>
            <a:pPr lvl="1"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具有适应性变异的个体被保留下来，不具有适应性变异的个体被淘汰，通过一代代的生存环境的选择作用，性状逐渐逐渐与祖先有所不同，演变为新的物种。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76672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B360-126D-48CA-8B1A-54FE1B20B118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11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8502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556792"/>
            <a:ext cx="8610600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ea typeface="黑体" pitchFamily="49" charset="-122"/>
              </a:rPr>
              <a:t>遗传</a:t>
            </a:r>
            <a:r>
              <a:rPr lang="zh-CN" altLang="en-US" sz="3200" b="1" dirty="0">
                <a:ea typeface="黑体" pitchFamily="49" charset="-122"/>
              </a:rPr>
              <a:t>算法的搜索机制</a:t>
            </a:r>
            <a:endParaRPr lang="en-US" altLang="zh-CN" sz="3200" b="1" dirty="0">
              <a:ea typeface="黑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遗传算法模拟自然选择和自然遗传过程中发生</a:t>
            </a:r>
            <a:r>
              <a:rPr lang="zh-CN" altLang="en-US" sz="32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32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繁殖</a:t>
            </a:r>
            <a:r>
              <a:rPr lang="zh-CN" altLang="en-US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、交叉和基因突变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现象，在每次迭代中都保留一组候选解，并按某种指标从解群中选取较优的个体，利用遗传算子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选择、交叉和变异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对这些个体进行组合，产生新一代的候选解群，重复此过程，直到满足某种收敛指标为止。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A088-3AB5-4E19-84D1-0F98E1DE0179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12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1948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3301979" y="1176338"/>
            <a:ext cx="3773488" cy="5421014"/>
            <a:chOff x="0" y="0"/>
            <a:chExt cx="2377" cy="3314"/>
          </a:xfrm>
        </p:grpSpPr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514" y="1105"/>
              <a:ext cx="221" cy="0"/>
            </a:xfrm>
            <a:prstGeom prst="line">
              <a:avLst/>
            </a:prstGeom>
            <a:noFill/>
            <a:ln w="28575" cmpd="sng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grpSp>
          <p:nvGrpSpPr>
            <p:cNvPr id="17415" name="Group 7"/>
            <p:cNvGrpSpPr>
              <a:grpSpLocks/>
            </p:cNvGrpSpPr>
            <p:nvPr/>
          </p:nvGrpSpPr>
          <p:grpSpPr bwMode="auto">
            <a:xfrm>
              <a:off x="0" y="0"/>
              <a:ext cx="1588" cy="3314"/>
              <a:chOff x="0" y="0"/>
              <a:chExt cx="2596" cy="5910"/>
            </a:xfrm>
          </p:grpSpPr>
          <p:sp>
            <p:nvSpPr>
              <p:cNvPr id="17416" name="Text Box 8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2340" cy="468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rgbClr val="0033CC"/>
                    </a:solidFill>
                    <a:latin typeface="Times New Roman" pitchFamily="18" charset="0"/>
                  </a:rPr>
                  <a:t>生成初始种群</a:t>
                </a:r>
              </a:p>
            </p:txBody>
          </p:sp>
          <p:sp>
            <p:nvSpPr>
              <p:cNvPr id="17417" name="Text Box 9"/>
              <p:cNvSpPr txBox="1">
                <a:spLocks noChangeArrowheads="1"/>
              </p:cNvSpPr>
              <p:nvPr/>
            </p:nvSpPr>
            <p:spPr bwMode="auto">
              <a:xfrm>
                <a:off x="225" y="795"/>
                <a:ext cx="2355" cy="468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rgbClr val="0033CC"/>
                    </a:solidFill>
                    <a:latin typeface="Times New Roman" pitchFamily="18" charset="0"/>
                  </a:rPr>
                  <a:t>计算适应度</a:t>
                </a:r>
              </a:p>
            </p:txBody>
          </p:sp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271" y="2670"/>
                <a:ext cx="2325" cy="468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rgbClr val="0033CC"/>
                    </a:solidFill>
                    <a:latin typeface="Times New Roman" pitchFamily="18" charset="0"/>
                  </a:rPr>
                  <a:t>选择</a:t>
                </a:r>
                <a:r>
                  <a:rPr lang="zh-CN" altLang="zh-CN" sz="2000" dirty="0">
                    <a:solidFill>
                      <a:srgbClr val="0033CC"/>
                    </a:solidFill>
                    <a:latin typeface="Times New Roman" pitchFamily="18" charset="0"/>
                  </a:rPr>
                  <a:t>-</a:t>
                </a:r>
                <a:r>
                  <a:rPr lang="zh-CN" altLang="en-US" sz="2000" dirty="0">
                    <a:solidFill>
                      <a:srgbClr val="0033CC"/>
                    </a:solidFill>
                    <a:latin typeface="Times New Roman" pitchFamily="18" charset="0"/>
                  </a:rPr>
                  <a:t>复制</a:t>
                </a:r>
              </a:p>
            </p:txBody>
          </p:sp>
          <p:sp>
            <p:nvSpPr>
              <p:cNvPr id="17419" name="Text Box 11"/>
              <p:cNvSpPr txBox="1">
                <a:spLocks noChangeArrowheads="1"/>
              </p:cNvSpPr>
              <p:nvPr/>
            </p:nvSpPr>
            <p:spPr bwMode="auto">
              <a:xfrm>
                <a:off x="255" y="3495"/>
                <a:ext cx="2325" cy="468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>
                    <a:solidFill>
                      <a:srgbClr val="0033CC"/>
                    </a:solidFill>
                    <a:latin typeface="Times New Roman" pitchFamily="18" charset="0"/>
                  </a:rPr>
                  <a:t>交叉</a:t>
                </a:r>
              </a:p>
            </p:txBody>
          </p:sp>
          <p:sp>
            <p:nvSpPr>
              <p:cNvPr id="17420" name="Text Box 12"/>
              <p:cNvSpPr txBox="1">
                <a:spLocks noChangeArrowheads="1"/>
              </p:cNvSpPr>
              <p:nvPr/>
            </p:nvSpPr>
            <p:spPr bwMode="auto">
              <a:xfrm>
                <a:off x="240" y="4302"/>
                <a:ext cx="2310" cy="468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>
                    <a:solidFill>
                      <a:srgbClr val="0033CC"/>
                    </a:solidFill>
                    <a:latin typeface="Times New Roman" pitchFamily="18" charset="0"/>
                  </a:rPr>
                  <a:t>变异</a:t>
                </a:r>
              </a:p>
            </p:txBody>
          </p:sp>
          <p:sp>
            <p:nvSpPr>
              <p:cNvPr id="17421" name="Text Box 13"/>
              <p:cNvSpPr txBox="1">
                <a:spLocks noChangeArrowheads="1"/>
              </p:cNvSpPr>
              <p:nvPr/>
            </p:nvSpPr>
            <p:spPr bwMode="auto">
              <a:xfrm>
                <a:off x="225" y="5109"/>
                <a:ext cx="2340" cy="468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>
                    <a:solidFill>
                      <a:srgbClr val="0033CC"/>
                    </a:solidFill>
                    <a:latin typeface="Times New Roman" pitchFamily="18" charset="0"/>
                  </a:rPr>
                  <a:t>生成新一代种群</a:t>
                </a:r>
              </a:p>
            </p:txBody>
          </p:sp>
          <p:grpSp>
            <p:nvGrpSpPr>
              <p:cNvPr id="17422" name="Group 14"/>
              <p:cNvGrpSpPr>
                <a:grpSpLocks/>
              </p:cNvGrpSpPr>
              <p:nvPr/>
            </p:nvGrpSpPr>
            <p:grpSpPr bwMode="auto">
              <a:xfrm>
                <a:off x="315" y="1572"/>
                <a:ext cx="2160" cy="780"/>
                <a:chOff x="0" y="0"/>
                <a:chExt cx="2160" cy="780"/>
              </a:xfrm>
            </p:grpSpPr>
            <p:sp>
              <p:nvSpPr>
                <p:cNvPr id="17423" name="AutoShap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160" cy="780"/>
                </a:xfrm>
                <a:prstGeom prst="flowChartDecision">
                  <a:avLst/>
                </a:prstGeom>
                <a:solidFill>
                  <a:srgbClr val="FFFFFF"/>
                </a:solidFill>
                <a:ln w="28575" cmpd="sng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174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15" y="225"/>
                  <a:ext cx="1080" cy="312"/>
                </a:xfrm>
                <a:prstGeom prst="rect">
                  <a:avLst/>
                </a:prstGeom>
                <a:solidFill>
                  <a:srgbClr val="FFFFFF"/>
                </a:solidFill>
                <a:ln w="9525" cmpd="sng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000">
                      <a:solidFill>
                        <a:srgbClr val="0033CC"/>
                      </a:solidFill>
                      <a:latin typeface="Times New Roman" pitchFamily="18" charset="0"/>
                    </a:rPr>
                    <a:t>终止 </a:t>
                  </a:r>
                  <a:r>
                    <a:rPr lang="zh-CN" altLang="zh-CN" sz="2000">
                      <a:solidFill>
                        <a:srgbClr val="0033CC"/>
                      </a:solidFill>
                      <a:latin typeface="Times New Roman" pitchFamily="18" charset="0"/>
                    </a:rPr>
                    <a:t>?</a:t>
                  </a:r>
                </a:p>
              </p:txBody>
            </p:sp>
          </p:grpSp>
          <p:sp>
            <p:nvSpPr>
              <p:cNvPr id="17425" name="Line 17"/>
              <p:cNvSpPr>
                <a:spLocks noChangeShapeType="1"/>
              </p:cNvSpPr>
              <p:nvPr/>
            </p:nvSpPr>
            <p:spPr bwMode="auto">
              <a:xfrm>
                <a:off x="1365" y="495"/>
                <a:ext cx="0" cy="309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17426" name="Line 18"/>
              <p:cNvSpPr>
                <a:spLocks noChangeShapeType="1"/>
              </p:cNvSpPr>
              <p:nvPr/>
            </p:nvSpPr>
            <p:spPr bwMode="auto">
              <a:xfrm>
                <a:off x="1365" y="1296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17427" name="Line 19"/>
              <p:cNvSpPr>
                <a:spLocks noChangeShapeType="1"/>
              </p:cNvSpPr>
              <p:nvPr/>
            </p:nvSpPr>
            <p:spPr bwMode="auto">
              <a:xfrm>
                <a:off x="1380" y="237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17428" name="Line 20"/>
              <p:cNvSpPr>
                <a:spLocks noChangeShapeType="1"/>
              </p:cNvSpPr>
              <p:nvPr/>
            </p:nvSpPr>
            <p:spPr bwMode="auto">
              <a:xfrm>
                <a:off x="1395" y="318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17429" name="Line 21"/>
              <p:cNvSpPr>
                <a:spLocks noChangeShapeType="1"/>
              </p:cNvSpPr>
              <p:nvPr/>
            </p:nvSpPr>
            <p:spPr bwMode="auto">
              <a:xfrm>
                <a:off x="1410" y="399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17430" name="Line 22"/>
              <p:cNvSpPr>
                <a:spLocks noChangeShapeType="1"/>
              </p:cNvSpPr>
              <p:nvPr/>
            </p:nvSpPr>
            <p:spPr bwMode="auto">
              <a:xfrm>
                <a:off x="1410" y="4800"/>
                <a:ext cx="0" cy="312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grpSp>
            <p:nvGrpSpPr>
              <p:cNvPr id="17431" name="Group 23"/>
              <p:cNvGrpSpPr>
                <a:grpSpLocks/>
              </p:cNvGrpSpPr>
              <p:nvPr/>
            </p:nvGrpSpPr>
            <p:grpSpPr bwMode="auto">
              <a:xfrm>
                <a:off x="0" y="645"/>
                <a:ext cx="1395" cy="5265"/>
                <a:chOff x="0" y="0"/>
                <a:chExt cx="1395" cy="5265"/>
              </a:xfrm>
            </p:grpSpPr>
            <p:sp>
              <p:nvSpPr>
                <p:cNvPr id="17432" name="Line 24"/>
                <p:cNvSpPr>
                  <a:spLocks noChangeShapeType="1"/>
                </p:cNvSpPr>
                <p:nvPr/>
              </p:nvSpPr>
              <p:spPr bwMode="auto">
                <a:xfrm>
                  <a:off x="1395" y="4953"/>
                  <a:ext cx="0" cy="312"/>
                </a:xfrm>
                <a:prstGeom prst="line">
                  <a:avLst/>
                </a:pr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1743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0" y="5250"/>
                  <a:ext cx="1395" cy="0"/>
                </a:xfrm>
                <a:prstGeom prst="line">
                  <a:avLst/>
                </a:pr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1743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8" y="0"/>
                  <a:ext cx="0" cy="5238"/>
                </a:xfrm>
                <a:prstGeom prst="line">
                  <a:avLst/>
                </a:pr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17435" name="Line 27"/>
                <p:cNvSpPr>
                  <a:spLocks noChangeShapeType="1"/>
                </p:cNvSpPr>
                <p:nvPr/>
              </p:nvSpPr>
              <p:spPr bwMode="auto">
                <a:xfrm>
                  <a:off x="48" y="5"/>
                  <a:ext cx="1260" cy="0"/>
                </a:xfrm>
                <a:prstGeom prst="line">
                  <a:avLst/>
                </a:pr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</p:grpSp>
        <p:grpSp>
          <p:nvGrpSpPr>
            <p:cNvPr id="17436" name="Group 28"/>
            <p:cNvGrpSpPr>
              <a:grpSpLocks/>
            </p:cNvGrpSpPr>
            <p:nvPr/>
          </p:nvGrpSpPr>
          <p:grpSpPr bwMode="auto">
            <a:xfrm>
              <a:off x="1753" y="979"/>
              <a:ext cx="624" cy="219"/>
              <a:chOff x="0" y="0"/>
              <a:chExt cx="1020" cy="390"/>
            </a:xfrm>
          </p:grpSpPr>
          <p:sp>
            <p:nvSpPr>
              <p:cNvPr id="17437" name="AutoShap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20" cy="390"/>
              </a:xfrm>
              <a:prstGeom prst="flowChartTerminator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17438" name="Text Box 30"/>
              <p:cNvSpPr txBox="1">
                <a:spLocks noChangeArrowheads="1"/>
              </p:cNvSpPr>
              <p:nvPr/>
            </p:nvSpPr>
            <p:spPr bwMode="auto">
              <a:xfrm>
                <a:off x="255" y="48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>
                    <a:solidFill>
                      <a:srgbClr val="0033CC"/>
                    </a:solidFill>
                    <a:latin typeface="Times New Roman" pitchFamily="18" charset="0"/>
                  </a:rPr>
                  <a:t>结束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000">
                  <a:solidFill>
                    <a:srgbClr val="0033CC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算法简介（流程图）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7813-6231-49C7-83A3-CAF2CFE28CA5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13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6343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7" y="1412776"/>
            <a:ext cx="7921625" cy="530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 smtClean="0">
                <a:ea typeface="黑体" pitchFamily="49" charset="-122"/>
              </a:rPr>
              <a:t>编码</a:t>
            </a:r>
            <a:r>
              <a:rPr lang="zh-CN" altLang="en-US" sz="2800" b="1" dirty="0">
                <a:ea typeface="黑体" pitchFamily="49" charset="-122"/>
              </a:rPr>
              <a:t>和解码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</a:rPr>
              <a:t></a:t>
            </a:r>
            <a:endParaRPr lang="en-US" altLang="zh-CN" sz="28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要使用遗传算法，就必须把优化问题的解的参数形式</a:t>
            </a:r>
            <a:r>
              <a:rPr lang="zh-CN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转换成基因码串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的表示形式，这一转换操作就叫做</a:t>
            </a:r>
            <a:r>
              <a:rPr lang="zh-CN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编码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encoding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解码</a:t>
            </a: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(decoding) 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编码的逆过程，就是把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基因码串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转化为问题解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一般来说，由于遗传算法计算过程的鲁棒性，它对编码的要求并不苛刻，但编码的策略对于遗传算子，尤其是对交叉和变异算子的功能和设计有很大的影响，设计时应斟酌确定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A6A0-6028-4324-8623-D03865116A82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14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3894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70015" y="1176338"/>
            <a:ext cx="7488238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ea typeface="黑体" pitchFamily="49" charset="-122"/>
              </a:rPr>
              <a:t>2</a:t>
            </a:r>
            <a:r>
              <a:rPr lang="zh-CN" altLang="zh-CN" sz="2800" b="1" dirty="0">
                <a:ea typeface="黑体" pitchFamily="49" charset="-122"/>
              </a:rPr>
              <a:t>. </a:t>
            </a:r>
            <a:r>
              <a:rPr lang="zh-CN" altLang="en-US" sz="2800" b="1" dirty="0">
                <a:ea typeface="黑体" pitchFamily="49" charset="-122"/>
              </a:rPr>
              <a:t>染色体与</a:t>
            </a:r>
            <a:r>
              <a:rPr lang="zh-CN" altLang="en-US" sz="2800" b="1" dirty="0" smtClean="0">
                <a:ea typeface="黑体" pitchFamily="49" charset="-122"/>
              </a:rPr>
              <a:t>基因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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染色体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chromosome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）就是问题解的某种字符串形式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的编码表示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。字符串中的字符也就称为基因（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gene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）。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例如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：问题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解       染色体</a:t>
            </a: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9    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----   1001</a:t>
            </a: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---- 010 101 110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3A31-70DF-4FCD-8224-8DAEC4BF1397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15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395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4174" y="1196752"/>
            <a:ext cx="7921625" cy="444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ea typeface="黑体" pitchFamily="49" charset="-122"/>
              </a:rPr>
              <a:t>3</a:t>
            </a:r>
            <a:r>
              <a:rPr lang="zh-CN" altLang="zh-CN" sz="2800" b="1" dirty="0">
                <a:ea typeface="黑体" pitchFamily="49" charset="-122"/>
              </a:rPr>
              <a:t>. </a:t>
            </a:r>
            <a:r>
              <a:rPr lang="zh-CN" altLang="en-US" sz="2800" b="1" dirty="0">
                <a:ea typeface="黑体" pitchFamily="49" charset="-122"/>
              </a:rPr>
              <a:t>个体与</a:t>
            </a:r>
            <a:r>
              <a:rPr lang="zh-CN" altLang="en-US" sz="2800" b="1" dirty="0" smtClean="0">
                <a:ea typeface="黑体" pitchFamily="49" charset="-122"/>
              </a:rPr>
              <a:t>种群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</a:rPr>
              <a:t></a:t>
            </a:r>
            <a:endParaRPr lang="en-US" altLang="zh-CN" sz="2800" b="1" dirty="0">
              <a:solidFill>
                <a:srgbClr val="0033CC"/>
              </a:solidFill>
              <a:latin typeface="Times New Roman" pitchFamily="18" charset="0"/>
            </a:endParaRPr>
          </a:p>
          <a:p>
            <a:pPr lvl="1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个体</a:t>
            </a: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(individual)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就是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模拟生物个体而对问题中的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对象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一般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就是问题的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一种称呼，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一个个体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也就是搜索空间中的一个点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种群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(population)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就是模拟生物种群而由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若干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个体组成的群体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它一般是整个搜索空间的一个很小的子集。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38A7-3070-4E94-8219-A6444CBD2B77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16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5814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67113" y="1201785"/>
            <a:ext cx="7921625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ea typeface="黑体" pitchFamily="49" charset="-122"/>
              </a:rPr>
              <a:t>4</a:t>
            </a:r>
            <a:r>
              <a:rPr lang="zh-CN" altLang="zh-CN" sz="2800" b="1" dirty="0">
                <a:ea typeface="黑体" pitchFamily="49" charset="-122"/>
              </a:rPr>
              <a:t>. </a:t>
            </a:r>
            <a:r>
              <a:rPr lang="zh-CN" altLang="en-US" sz="2800" b="1" dirty="0">
                <a:ea typeface="黑体" pitchFamily="49" charset="-122"/>
              </a:rPr>
              <a:t>适应度与适应度</a:t>
            </a:r>
            <a:r>
              <a:rPr lang="zh-CN" altLang="en-US" sz="2800" b="1" dirty="0" smtClean="0">
                <a:ea typeface="黑体" pitchFamily="49" charset="-122"/>
              </a:rPr>
              <a:t>函数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</a:rPr>
              <a:t> </a:t>
            </a:r>
            <a:r>
              <a:rPr lang="zh-CN" altLang="en-US" sz="2800" b="1" dirty="0" smtClean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</a:t>
            </a:r>
            <a:endParaRPr lang="zh-CN" altLang="en-US" sz="2800" b="1" dirty="0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适应度</a:t>
            </a:r>
            <a:r>
              <a:rPr lang="zh-CN" altLang="zh-CN" sz="2800" dirty="0" smtClean="0">
                <a:solidFill>
                  <a:srgbClr val="0033CC"/>
                </a:solidFill>
              </a:rPr>
              <a:t>(</a:t>
            </a:r>
            <a:r>
              <a:rPr lang="zh-CN" altLang="zh-CN" sz="2800" dirty="0">
                <a:solidFill>
                  <a:srgbClr val="0033CC"/>
                </a:solidFill>
              </a:rPr>
              <a:t>fitness</a:t>
            </a:r>
            <a:r>
              <a:rPr lang="zh-CN" altLang="zh-CN" sz="2800" dirty="0" smtClean="0">
                <a:solidFill>
                  <a:srgbClr val="0033CC"/>
                </a:solidFill>
              </a:rPr>
              <a:t>)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就是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借鉴生物个体对环境的适应程度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而对问题中的个体对象所设计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的表征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其优劣的一种测度。</a:t>
            </a:r>
          </a:p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适应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度函数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(fitness function)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就是问题中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 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全体个体与其适应度之间的一个对应关系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 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它一般是一个实值函数。该函数就是遗传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算 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法中指导搜索的评价函数。          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646E-EED1-46F9-956B-8A88E29C4A9E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17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9855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827584" y="1556792"/>
            <a:ext cx="7489825" cy="384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ea typeface="黑体" pitchFamily="49" charset="-122"/>
              </a:rPr>
              <a:t>5</a:t>
            </a:r>
            <a:r>
              <a:rPr lang="zh-CN" altLang="zh-CN" sz="2800" b="1" dirty="0">
                <a:ea typeface="黑体" pitchFamily="49" charset="-122"/>
              </a:rPr>
              <a:t>. </a:t>
            </a:r>
            <a:r>
              <a:rPr lang="zh-CN" altLang="en-US" sz="2800" b="1" dirty="0" smtClean="0">
                <a:ea typeface="黑体" pitchFamily="49" charset="-122"/>
              </a:rPr>
              <a:t>遗传操作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</a:t>
            </a:r>
            <a:endParaRPr lang="zh-CN" altLang="en-US" sz="2800" dirty="0">
              <a:solidFill>
                <a:srgbClr val="0033CC"/>
              </a:solidFill>
              <a:latin typeface="宋体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　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亦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称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遗传算子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(genetic operator)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，就是关于染色体的运算。遗传算法中有三种遗传操作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●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选择</a:t>
            </a:r>
            <a:r>
              <a:rPr lang="zh-CN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复制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(selection-reproduction)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●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交叉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(crossover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，亦称交换、交配或杂交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●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变异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(mutation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，亦称突变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    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0AAA-69C1-49B3-BC1E-E1FE58FBDED8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18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4872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268760"/>
            <a:ext cx="7848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33CC"/>
                </a:solidFill>
                <a:latin typeface="Times New Roman" pitchFamily="18" charset="0"/>
              </a:rPr>
              <a:t>　　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选择</a:t>
            </a:r>
            <a:r>
              <a:rPr lang="zh-CN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复制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　通常做法是：对于一个规模为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的种群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S,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按每个染色体</a:t>
            </a:r>
            <a:r>
              <a:rPr lang="zh-CN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∈S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的选择概率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zh-CN" altLang="zh-CN" sz="2800" b="1" i="1" baseline="-250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所决定的选中机会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分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次从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中随机选定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个染色体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并进行复制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62438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338263" y="3917951"/>
            <a:ext cx="5616575" cy="1963738"/>
            <a:chOff x="4" y="535"/>
            <a:chExt cx="3538" cy="1237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80889"/>
                </p:ext>
              </p:extLst>
            </p:nvPr>
          </p:nvGraphicFramePr>
          <p:xfrm>
            <a:off x="1205" y="862"/>
            <a:ext cx="1536" cy="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r:id="rId3" imgW="1095845" imgH="649991" progId="Equation.3">
                    <p:embed/>
                  </p:oleObj>
                </mc:Choice>
                <mc:Fallback>
                  <p:oleObj r:id="rId3" imgW="1095845" imgH="6499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862"/>
                          <a:ext cx="1536" cy="9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3266" y="862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40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4" y="535"/>
              <a:ext cx="353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这里的选择概率</a:t>
              </a:r>
              <a:r>
                <a:rPr lang="zh-CN" altLang="zh-CN" sz="2800" i="1" dirty="0">
                  <a:solidFill>
                    <a:srgbClr val="0033CC"/>
                  </a:solidFill>
                  <a:latin typeface="Times New Roman" pitchFamily="18" charset="0"/>
                </a:rPr>
                <a:t>P</a:t>
              </a:r>
              <a:r>
                <a:rPr lang="zh-CN" altLang="zh-CN" sz="2800" dirty="0">
                  <a:solidFill>
                    <a:srgbClr val="0033CC"/>
                  </a:solidFill>
                  <a:latin typeface="Times New Roman" pitchFamily="18" charset="0"/>
                </a:rPr>
                <a:t>(</a:t>
              </a:r>
              <a:r>
                <a:rPr lang="zh-CN" altLang="zh-CN" sz="2800" i="1" dirty="0" smtClean="0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  <a:r>
                <a:rPr lang="zh-CN" altLang="zh-CN" sz="2800" i="1" baseline="-25000" dirty="0" smtClean="0">
                  <a:solidFill>
                    <a:srgbClr val="0033CC"/>
                  </a:solidFill>
                  <a:latin typeface="Times New Roman" pitchFamily="18" charset="0"/>
                </a:rPr>
                <a:t>i</a:t>
              </a:r>
              <a:r>
                <a:rPr lang="zh-CN" altLang="zh-CN" sz="2800" dirty="0" smtClean="0">
                  <a:solidFill>
                    <a:srgbClr val="0033CC"/>
                  </a:solidFill>
                  <a:latin typeface="Times New Roman" pitchFamily="18" charset="0"/>
                </a:rPr>
                <a:t>)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的计算公式为</a:t>
              </a:r>
            </a:p>
          </p:txBody>
        </p:sp>
      </p:grpSp>
      <p:sp>
        <p:nvSpPr>
          <p:cNvPr id="8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1870-C600-4026-9836-0346EFD0E0C2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19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544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340768"/>
            <a:ext cx="8610600" cy="48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ea typeface="黑体" pitchFamily="49" charset="-122"/>
              </a:rPr>
              <a:t>萌芽</a:t>
            </a:r>
            <a:r>
              <a:rPr lang="zh-CN" altLang="en-US" sz="2800" b="1" dirty="0">
                <a:ea typeface="黑体" pitchFamily="49" charset="-122"/>
              </a:rPr>
              <a:t>期 </a:t>
            </a:r>
            <a:r>
              <a:rPr lang="en-US" altLang="zh-CN" sz="2800" b="1" dirty="0">
                <a:ea typeface="黑体" pitchFamily="49" charset="-122"/>
              </a:rPr>
              <a:t>(</a:t>
            </a:r>
            <a:r>
              <a:rPr lang="en-US" altLang="zh-CN" sz="2800" dirty="0">
                <a:ea typeface="黑体" pitchFamily="49" charset="-122"/>
              </a:rPr>
              <a:t>50</a:t>
            </a:r>
            <a:r>
              <a:rPr lang="zh-CN" altLang="en-US" sz="2800" dirty="0">
                <a:ea typeface="黑体" pitchFamily="49" charset="-122"/>
              </a:rPr>
              <a:t>年代后期至</a:t>
            </a:r>
            <a:r>
              <a:rPr lang="en-US" altLang="zh-CN" sz="2800" dirty="0">
                <a:ea typeface="黑体" pitchFamily="49" charset="-122"/>
              </a:rPr>
              <a:t>70</a:t>
            </a:r>
            <a:r>
              <a:rPr lang="zh-CN" altLang="en-US" sz="2800" dirty="0">
                <a:ea typeface="黑体" pitchFamily="49" charset="-122"/>
              </a:rPr>
              <a:t>年代</a:t>
            </a:r>
            <a:r>
              <a:rPr lang="zh-CN" altLang="en-US" sz="2800" dirty="0" smtClean="0">
                <a:ea typeface="黑体" pitchFamily="49" charset="-122"/>
              </a:rPr>
              <a:t>初期</a:t>
            </a:r>
            <a:r>
              <a:rPr lang="en-US" altLang="zh-CN" sz="2800" b="1" dirty="0" smtClean="0">
                <a:ea typeface="黑体" pitchFamily="49" charset="-122"/>
              </a:rPr>
              <a:t>)</a:t>
            </a:r>
            <a:endParaRPr lang="zh-CN" altLang="en-US" sz="2800" b="1" dirty="0">
              <a:ea typeface="黑体" pitchFamily="49" charset="-122"/>
            </a:endParaRPr>
          </a:p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zh-CN" altLang="zh-CN" sz="2800" b="1" dirty="0" smtClean="0">
                <a:solidFill>
                  <a:schemeClr val="folHlink"/>
                </a:solidFill>
                <a:ea typeface="楷体_GB2312" pitchFamily="49" charset="-122"/>
              </a:rPr>
              <a:t>早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zh-CN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50年代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一些生物学家开始研究运用数字计算机模拟生物的自然遗传</a:t>
            </a:r>
            <a:r>
              <a:rPr lang="zh-CN" altLang="zh-CN" sz="2800" b="1" dirty="0" smtClean="0">
                <a:solidFill>
                  <a:schemeClr val="folHlink"/>
                </a:solidFill>
                <a:ea typeface="楷体_GB2312" pitchFamily="49" charset="-122"/>
              </a:rPr>
              <a:t>与自然进化过程</a:t>
            </a:r>
            <a:r>
              <a:rPr lang="zh-CN" altLang="en-US" sz="2800" b="1" dirty="0" smtClean="0">
                <a:solidFill>
                  <a:schemeClr val="folHlink"/>
                </a:solidFill>
                <a:ea typeface="楷体_GB2312" pitchFamily="49" charset="-122"/>
              </a:rPr>
              <a:t>；</a:t>
            </a:r>
          </a:p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1963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，德国柏林技术大学的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I. 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Rechenberg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H. P. 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Schwefel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，做风洞实验时，产生了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进化策略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的初步思想；</a:t>
            </a:r>
          </a:p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60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年代，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L. J. 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Fogel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在设计有限态自动机时提出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进化规划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的思想。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1966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Fogel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等出版了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基于模拟进化的人工智能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，系统阐述了进化规划的思想。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算法的产生与发展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C226-94F8-4435-A6DC-9C7217165BE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2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691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9750" y="1844452"/>
            <a:ext cx="813593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交叉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指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对两个相互配对的染色体按某种方式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相互交换其部分基因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，从而形成两个新的个体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交叉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运算是遗传算法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区别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于其他进化算法的重要特征，它在遗传算法中起关键作用，是产生新个体的主要方法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dirty="0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811D-96A8-4694-9D88-E8A0D20C524F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20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9784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1196752"/>
            <a:ext cx="8540750" cy="1143000"/>
          </a:xfrm>
        </p:spPr>
        <p:txBody>
          <a:bodyPr/>
          <a:lstStyle/>
          <a:p>
            <a:r>
              <a:rPr lang="zh-CN" altLang="en-US" b="1" dirty="0">
                <a:ea typeface="黑体" pitchFamily="49" charset="-122"/>
              </a:rPr>
              <a:t>单点交叉</a:t>
            </a:r>
            <a:r>
              <a:rPr lang="zh-CN" altLang="en-US" b="1" dirty="0" smtClean="0">
                <a:ea typeface="黑体" pitchFamily="49" charset="-122"/>
              </a:rPr>
              <a:t>运算</a:t>
            </a:r>
            <a:endParaRPr lang="zh-CN" alt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2636912"/>
            <a:ext cx="8108950" cy="3532236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+mj-cs"/>
              </a:rPr>
              <a:t>交叉前：</a:t>
            </a:r>
          </a:p>
          <a:p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+mj-cs"/>
              </a:rPr>
              <a:t>00000|01110000000010000</a:t>
            </a:r>
          </a:p>
          <a:p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+mj-cs"/>
              </a:rPr>
              <a:t>11100|00000111111000101</a:t>
            </a:r>
          </a:p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+mj-cs"/>
              </a:rPr>
              <a:t>交叉后：</a:t>
            </a:r>
          </a:p>
          <a:p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+mj-cs"/>
              </a:rPr>
              <a:t>00000|00000111111000101</a:t>
            </a:r>
          </a:p>
          <a:p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+mj-cs"/>
              </a:rPr>
              <a:t>11100|01110000000010000</a:t>
            </a: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5508104" y="2132856"/>
            <a:ext cx="2232025" cy="647700"/>
          </a:xfrm>
          <a:prstGeom prst="wedgeRoundRectCallout">
            <a:avLst>
              <a:gd name="adj1" fmla="val -202560"/>
              <a:gd name="adj2" fmla="val 138236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>
                <a:latin typeface="Times New Roman" pitchFamily="18" charset="0"/>
              </a:rPr>
              <a:t>交叉点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1424-4CC0-4CA9-9212-EBE913193EDD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21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6793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930155" y="1412776"/>
            <a:ext cx="7705725" cy="4467200"/>
          </a:xfrm>
        </p:spPr>
        <p:txBody>
          <a:bodyPr/>
          <a:lstStyle/>
          <a:p>
            <a:pPr marL="114300" indent="-4572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变异运算</a:t>
            </a:r>
            <a:r>
              <a:rPr lang="zh-CN" altLang="en-US" sz="2800" dirty="0" smtClean="0"/>
              <a:t>，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指将个体编码串中的某些基因值用其它基因值来替换，从而形成一个新的个体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114300" indent="-4572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遗传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算法中的变异运算是产生新个体的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辅助方法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，它决定了遗传算法的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局部搜索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能力，同时保持种群的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多样性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114300" indent="-4572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交叉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运算和变异运算的相互配合，共同完成对搜索空间的全局搜索和局部搜索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5949950"/>
            <a:ext cx="1008063" cy="2159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F6C4-CE97-4349-8AEF-A24D93006F3F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22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1930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628800"/>
            <a:ext cx="7705725" cy="4467200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基本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位变异算子的执行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过程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变异前</a:t>
            </a:r>
            <a:endParaRPr lang="zh-CN" altLang="en-US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	00000111000</a:t>
            </a:r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000010000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变异后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	00000111000</a:t>
            </a:r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000010000</a:t>
            </a:r>
            <a:endParaRPr lang="en-US" altLang="zh-CN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67625" y="5949950"/>
            <a:ext cx="1008063" cy="2159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E1AE-10F8-4D16-9FD6-6BE90F8E81F0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23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9328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71550" y="1268760"/>
            <a:ext cx="763270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ea typeface="黑体" pitchFamily="49" charset="-122"/>
              </a:rPr>
              <a:t>6.</a:t>
            </a:r>
            <a:r>
              <a:rPr lang="zh-CN" altLang="en-US" sz="2800" b="1" dirty="0" smtClean="0">
                <a:ea typeface="黑体" pitchFamily="49" charset="-122"/>
              </a:rPr>
              <a:t>控制参数</a:t>
            </a:r>
            <a:endParaRPr lang="zh-CN" altLang="en-US" dirty="0">
              <a:solidFill>
                <a:srgbClr val="0033CC"/>
              </a:solidFill>
              <a:latin typeface="Times New Roman" pitchFamily="18" charset="0"/>
              <a:ea typeface="黑体" pitchFamily="49" charset="-122"/>
            </a:endParaRPr>
          </a:p>
          <a:p>
            <a:pPr marL="285750" indent="-28575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33CC"/>
                </a:solidFill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种群规模</a:t>
            </a:r>
          </a:p>
          <a:p>
            <a:pPr marL="457200" indent="-4572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最大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迭代次数</a:t>
            </a:r>
          </a:p>
          <a:p>
            <a:pPr marL="457200" indent="-4572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交叉率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(crossover rate)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就是参加交叉运算的染色体个数占全体染色体总数的比例，记为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Pc,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取值范围一般为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0.4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～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0.99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。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57200" indent="-4572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变异率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(mutation rate)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是指发生变异的基因位数所占全体染色体的基因总位数的比例，记为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zh-CN" sz="24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，取值范围一般为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0.0001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～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0.1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算法简介（构成要素）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86-651A-4CD8-A75C-883F43502E68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24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2752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87450" y="1124744"/>
            <a:ext cx="7056438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楷体_GB2312"/>
              </a:rPr>
              <a:t>           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楷体_GB2312"/>
              </a:rPr>
              <a:t>基本遗传算法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　　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黑体" pitchFamily="49" charset="-122"/>
                <a:ea typeface="楷体_GB2312"/>
              </a:rPr>
              <a:t>步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黑体" pitchFamily="49" charset="-122"/>
                <a:ea typeface="楷体_GB2312"/>
              </a:rPr>
              <a:t>1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在搜索空间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U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上定义一个适应度函数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，给定种群规模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，交叉率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</a:t>
            </a:r>
            <a:r>
              <a:rPr lang="zh-CN" altLang="zh-CN" sz="2800" baseline="-30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c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和变异率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</a:t>
            </a:r>
            <a:r>
              <a:rPr lang="zh-CN" altLang="zh-CN" sz="2800" baseline="-30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m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，代数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T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；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宋体" pitchFamily="2" charset="-122"/>
              <a:ea typeface="楷体_GB2312"/>
            </a:endParaRPr>
          </a:p>
          <a:p>
            <a:pPr algn="just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楷体_GB2312"/>
              </a:rPr>
              <a:t>　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黑体" pitchFamily="49" charset="-122"/>
                <a:ea typeface="楷体_GB2312"/>
              </a:rPr>
              <a:t>步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黑体" pitchFamily="49" charset="-122"/>
                <a:ea typeface="楷体_GB2312"/>
              </a:rPr>
              <a:t>2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随机产生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U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中的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N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个个体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zh-CN" sz="2800" baseline="-30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1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, 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zh-CN" sz="2800" baseline="-30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2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, …, 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zh-CN" sz="2800" baseline="-30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N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，组成初始种群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={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zh-CN" sz="2800" baseline="-30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1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, 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zh-CN" sz="2800" baseline="-30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2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, …, 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zh-CN" sz="2800" baseline="-30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N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}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，置代数计数器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t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=1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；</a:t>
            </a:r>
          </a:p>
          <a:p>
            <a:pPr algn="just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楷体_GB2312"/>
              </a:rPr>
              <a:t>　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黑体" pitchFamily="49" charset="-122"/>
                <a:ea typeface="楷体_GB2312"/>
              </a:rPr>
              <a:t>步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黑体" pitchFamily="49" charset="-122"/>
                <a:ea typeface="楷体_GB2312"/>
              </a:rPr>
              <a:t>3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 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计算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中每个个体的适应度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f</a:t>
            </a:r>
            <a:r>
              <a:rPr lang="zh-CN" altLang="zh-CN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(</a:t>
            </a:r>
            <a:r>
              <a:rPr lang="en-US" altLang="zh-CN" sz="2800" i="1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en-US" altLang="zh-CN" sz="2800" i="1" baseline="-250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i</a:t>
            </a:r>
            <a:r>
              <a:rPr lang="zh-CN" altLang="zh-CN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)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；</a:t>
            </a:r>
          </a:p>
          <a:p>
            <a:pPr algn="just" fontAlgn="base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宋体" pitchFamily="2" charset="-122"/>
                <a:ea typeface="楷体_GB2312"/>
              </a:rPr>
              <a:t>　　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黑体" pitchFamily="49" charset="-122"/>
                <a:ea typeface="楷体_GB2312"/>
              </a:rPr>
              <a:t>步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黑体" pitchFamily="49" charset="-122"/>
                <a:ea typeface="楷体_GB2312"/>
              </a:rPr>
              <a:t>4</a:t>
            </a:r>
            <a:r>
              <a:rPr lang="zh-CN" altLang="zh-CN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若终止条件满足，则取</a:t>
            </a:r>
            <a:r>
              <a:rPr lang="zh-CN" altLang="zh-CN" sz="2800" i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S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楷体_GB2312"/>
              </a:rPr>
              <a:t>中适应度最大的个体作为所求结果，算法结束。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ea typeface="楷体_GB2312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算法简介（算法步骤）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4DE7-A986-42FE-8884-50DE172130C2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25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6367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755576" y="1268760"/>
            <a:ext cx="7704138" cy="517525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sz="2800" dirty="0">
                <a:latin typeface="Times New Roman" pitchFamily="18" charset="0"/>
              </a:rPr>
              <a:t>           </a:t>
            </a:r>
            <a:r>
              <a:rPr lang="zh-CN" sz="2800" dirty="0">
                <a:latin typeface="黑体" pitchFamily="49" charset="-122"/>
                <a:ea typeface="黑体" pitchFamily="49" charset="-122"/>
              </a:rPr>
              <a:t>步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zh-CN" sz="2800" dirty="0">
                <a:latin typeface="Times New Roman" pitchFamily="18" charset="0"/>
              </a:rPr>
              <a:t>  </a:t>
            </a:r>
            <a:r>
              <a:rPr lang="zh-CN" sz="2800" dirty="0">
                <a:latin typeface="Times New Roman" pitchFamily="18" charset="0"/>
              </a:rPr>
              <a:t>按选择概率</a:t>
            </a:r>
            <a:r>
              <a:rPr lang="zh-CN" altLang="zh-CN" sz="2800" i="1" dirty="0">
                <a:latin typeface="Times New Roman" pitchFamily="18" charset="0"/>
              </a:rPr>
              <a:t>P</a:t>
            </a:r>
            <a:r>
              <a:rPr lang="zh-CN" altLang="zh-CN" sz="2800" dirty="0">
                <a:latin typeface="Times New Roman" pitchFamily="18" charset="0"/>
              </a:rPr>
              <a:t>(</a:t>
            </a:r>
            <a:r>
              <a:rPr lang="zh-CN" altLang="zh-CN" sz="2800" i="1" dirty="0">
                <a:latin typeface="Times New Roman" pitchFamily="18" charset="0"/>
              </a:rPr>
              <a:t>x</a:t>
            </a:r>
            <a:r>
              <a:rPr lang="zh-CN" altLang="zh-CN" sz="2800" i="1" baseline="-25000" dirty="0">
                <a:latin typeface="Times New Roman" pitchFamily="18" charset="0"/>
              </a:rPr>
              <a:t>i</a:t>
            </a:r>
            <a:r>
              <a:rPr lang="zh-CN" altLang="zh-CN" sz="2800" dirty="0">
                <a:latin typeface="Times New Roman" pitchFamily="18" charset="0"/>
              </a:rPr>
              <a:t>)</a:t>
            </a:r>
            <a:r>
              <a:rPr lang="zh-CN" sz="2800" dirty="0">
                <a:latin typeface="Times New Roman" pitchFamily="18" charset="0"/>
              </a:rPr>
              <a:t>所决定的选中机会，每次从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sz="2800" dirty="0">
                <a:latin typeface="Times New Roman" pitchFamily="18" charset="0"/>
              </a:rPr>
              <a:t>中随机选定</a:t>
            </a:r>
            <a:r>
              <a:rPr lang="zh-CN" altLang="zh-CN" sz="2800" dirty="0">
                <a:latin typeface="Times New Roman" pitchFamily="18" charset="0"/>
              </a:rPr>
              <a:t>1</a:t>
            </a:r>
            <a:r>
              <a:rPr lang="zh-CN" sz="2800" dirty="0">
                <a:latin typeface="Times New Roman" pitchFamily="18" charset="0"/>
              </a:rPr>
              <a:t>个个体并将其染色体复制，共做</a:t>
            </a:r>
            <a:r>
              <a:rPr lang="zh-CN" altLang="zh-CN" sz="2800" i="1" dirty="0">
                <a:latin typeface="Times New Roman" pitchFamily="18" charset="0"/>
              </a:rPr>
              <a:t>N</a:t>
            </a:r>
            <a:r>
              <a:rPr lang="zh-CN" sz="2800" dirty="0">
                <a:latin typeface="Times New Roman" pitchFamily="18" charset="0"/>
              </a:rPr>
              <a:t>次，然后将复制所得的</a:t>
            </a:r>
            <a:r>
              <a:rPr lang="zh-CN" altLang="zh-CN" sz="2800" i="1" dirty="0">
                <a:latin typeface="Times New Roman" pitchFamily="18" charset="0"/>
              </a:rPr>
              <a:t>N</a:t>
            </a:r>
            <a:r>
              <a:rPr lang="zh-CN" sz="2800" dirty="0">
                <a:latin typeface="Times New Roman" pitchFamily="18" charset="0"/>
              </a:rPr>
              <a:t>个染色体组成群体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1</a:t>
            </a:r>
            <a:r>
              <a:rPr lang="zh-CN" sz="2800" dirty="0">
                <a:latin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sz="2800" dirty="0">
                <a:latin typeface="Times New Roman" pitchFamily="18" charset="0"/>
              </a:rPr>
              <a:t>            </a:t>
            </a:r>
            <a:r>
              <a:rPr lang="zh-CN" sz="2800" dirty="0">
                <a:latin typeface="黑体" pitchFamily="49" charset="-122"/>
                <a:ea typeface="黑体" pitchFamily="49" charset="-122"/>
              </a:rPr>
              <a:t>步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zh-CN" sz="2800" dirty="0">
                <a:latin typeface="Times New Roman" pitchFamily="18" charset="0"/>
              </a:rPr>
              <a:t>  </a:t>
            </a:r>
            <a:r>
              <a:rPr lang="zh-CN" sz="2800" dirty="0">
                <a:latin typeface="Times New Roman" pitchFamily="18" charset="0"/>
              </a:rPr>
              <a:t>按交叉率</a:t>
            </a:r>
            <a:r>
              <a:rPr lang="zh-CN" altLang="zh-CN" sz="2800" i="1" dirty="0">
                <a:latin typeface="Times New Roman" pitchFamily="18" charset="0"/>
              </a:rPr>
              <a:t>P</a:t>
            </a:r>
            <a:r>
              <a:rPr lang="zh-CN" altLang="zh-CN" sz="2800" baseline="-25000" dirty="0">
                <a:latin typeface="Times New Roman" pitchFamily="18" charset="0"/>
              </a:rPr>
              <a:t>c</a:t>
            </a:r>
            <a:r>
              <a:rPr lang="zh-CN" sz="2800" dirty="0">
                <a:latin typeface="Times New Roman" pitchFamily="18" charset="0"/>
              </a:rPr>
              <a:t>所决定的参加交叉的染色体数</a:t>
            </a:r>
            <a:r>
              <a:rPr lang="zh-CN" altLang="zh-CN" sz="2800" i="1" dirty="0">
                <a:latin typeface="Times New Roman" pitchFamily="18" charset="0"/>
              </a:rPr>
              <a:t>c</a:t>
            </a:r>
            <a:r>
              <a:rPr lang="zh-CN" sz="2800" dirty="0">
                <a:latin typeface="Times New Roman" pitchFamily="18" charset="0"/>
              </a:rPr>
              <a:t>，从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1</a:t>
            </a:r>
            <a:r>
              <a:rPr lang="zh-CN" sz="2800" dirty="0">
                <a:latin typeface="Times New Roman" pitchFamily="18" charset="0"/>
              </a:rPr>
              <a:t>中随机确定</a:t>
            </a:r>
            <a:r>
              <a:rPr lang="zh-CN" altLang="zh-CN" sz="2800" i="1" dirty="0">
                <a:latin typeface="Times New Roman" pitchFamily="18" charset="0"/>
              </a:rPr>
              <a:t>c</a:t>
            </a:r>
            <a:r>
              <a:rPr lang="zh-CN" sz="2800" dirty="0">
                <a:latin typeface="Times New Roman" pitchFamily="18" charset="0"/>
              </a:rPr>
              <a:t>个染色体，配对进行交叉操作，并用产生的新染色体代替原染色体，得群体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2</a:t>
            </a:r>
            <a:r>
              <a:rPr lang="zh-CN" sz="2800" dirty="0">
                <a:latin typeface="Times New Roman" pitchFamily="18" charset="0"/>
              </a:rPr>
              <a:t>；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算法简介（算法步骤）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5BF-84E5-4829-AD3C-30C019D97755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26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5149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55650" y="1556792"/>
            <a:ext cx="7561263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　　 </a:t>
            </a:r>
            <a:r>
              <a:rPr lang="zh-CN" altLang="en-US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步</a:t>
            </a:r>
            <a:r>
              <a:rPr lang="zh-CN" altLang="zh-CN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按变异率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P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m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所决定的变异次数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m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，从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中随机确定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m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个染色体，分别进行变异操作，并用产生的新染色体代替原染色体，得群体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；</a:t>
            </a:r>
          </a:p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　　</a:t>
            </a:r>
            <a:r>
              <a:rPr lang="zh-CN" altLang="en-US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步</a:t>
            </a:r>
            <a:r>
              <a:rPr lang="zh-CN" altLang="zh-CN" sz="2800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将群体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作为新一代种群，即用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代替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，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t 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t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+1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，转步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；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150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0650" y="6092825"/>
            <a:ext cx="1008063" cy="220663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算法简介（算法步骤）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A24-DDF9-4E10-85D4-80574D8152F2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27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2178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55650" y="1341438"/>
            <a:ext cx="76327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zh-CN" sz="2800" b="1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利用遗传算法求解区间［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0,31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］上的二次函数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y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zh-CN" sz="2800" baseline="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的最大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值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zh-CN" altLang="zh-CN" sz="2800" i="1" dirty="0" smtClean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为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整数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。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　　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3132138" y="2781300"/>
            <a:ext cx="3959225" cy="2549525"/>
            <a:chOff x="0" y="0"/>
            <a:chExt cx="2494" cy="1606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1225" y="36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400" i="1">
                  <a:solidFill>
                    <a:srgbClr val="0033CC"/>
                  </a:solidFill>
                  <a:latin typeface="Times New Roman" pitchFamily="18" charset="0"/>
                </a:rPr>
                <a:t>y</a:t>
              </a:r>
              <a:r>
                <a:rPr lang="zh-CN" altLang="zh-CN" sz="2400">
                  <a:solidFill>
                    <a:srgbClr val="0033CC"/>
                  </a:solidFill>
                  <a:latin typeface="Times New Roman" pitchFamily="18" charset="0"/>
                </a:rPr>
                <a:t>=</a:t>
              </a:r>
              <a:r>
                <a:rPr lang="zh-CN" altLang="zh-CN" sz="2400" i="1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  <a:r>
                <a:rPr lang="zh-CN" altLang="zh-CN" sz="2400" baseline="30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0" y="1327"/>
              <a:ext cx="226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586" y="1337"/>
              <a:ext cx="9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0033CC"/>
                  </a:solidFill>
                </a:rPr>
                <a:t>  </a:t>
              </a:r>
              <a:r>
                <a:rPr lang="zh-CN" altLang="zh-CN" sz="2000">
                  <a:solidFill>
                    <a:srgbClr val="0033CC"/>
                  </a:solidFill>
                  <a:latin typeface="Times New Roman" pitchFamily="18" charset="0"/>
                </a:rPr>
                <a:t>31</a:t>
              </a:r>
              <a:r>
                <a:rPr lang="zh-CN" altLang="zh-CN">
                  <a:solidFill>
                    <a:srgbClr val="0033CC"/>
                  </a:solidFill>
                </a:rPr>
                <a:t>       </a:t>
              </a:r>
              <a:r>
                <a:rPr lang="zh-CN" altLang="zh-CN" i="1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45" y="4"/>
              <a:ext cx="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V="1">
              <a:off x="272" y="19"/>
              <a:ext cx="0" cy="15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2538" name="Arc 10"/>
            <p:cNvSpPr>
              <a:spLocks/>
            </p:cNvSpPr>
            <p:nvPr/>
          </p:nvSpPr>
          <p:spPr bwMode="auto">
            <a:xfrm flipV="1">
              <a:off x="272" y="0"/>
              <a:ext cx="1542" cy="13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978"/>
                <a:gd name="T1" fmla="*/ 0 h 21600"/>
                <a:gd name="T2" fmla="*/ 20978 w 20978"/>
                <a:gd name="T3" fmla="*/ 16454 h 21600"/>
                <a:gd name="T4" fmla="*/ 0 w 209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78" h="21600" fill="none" extrusionOk="0">
                  <a:moveTo>
                    <a:pt x="-1" y="0"/>
                  </a:moveTo>
                  <a:cubicBezTo>
                    <a:pt x="9947" y="0"/>
                    <a:pt x="18608" y="6793"/>
                    <a:pt x="20978" y="16453"/>
                  </a:cubicBezTo>
                </a:path>
                <a:path w="20978" h="21600" stroke="0" extrusionOk="0">
                  <a:moveTo>
                    <a:pt x="-1" y="0"/>
                  </a:moveTo>
                  <a:cubicBezTo>
                    <a:pt x="9947" y="0"/>
                    <a:pt x="18608" y="6793"/>
                    <a:pt x="20978" y="164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1814" y="318"/>
              <a:ext cx="0" cy="99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sp>
        <p:nvSpPr>
          <p:cNvPr id="12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7CB1-AEDC-4136-AC20-5633A0CAE78B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28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311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7775575" cy="403311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b="1" dirty="0" smtClean="0">
                <a:ea typeface="黑体" pitchFamily="49" charset="-122"/>
              </a:rPr>
              <a:t>分析</a:t>
            </a:r>
            <a:r>
              <a:rPr lang="zh-CN" b="1" dirty="0" smtClean="0"/>
              <a:t> </a:t>
            </a:r>
            <a:r>
              <a:rPr lang="en-US" altLang="zh-CN" b="1" dirty="0" smtClean="0"/>
              <a:t> </a:t>
            </a:r>
          </a:p>
          <a:p>
            <a:pPr marL="114300" indent="-457200">
              <a:buFont typeface="Wingdings" pitchFamily="2" charset="2"/>
              <a:buChar char="Ø"/>
            </a:pP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原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问题可转化为在区间［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0, 31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］中搜索能使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取最大值的</a:t>
            </a: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点的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问题</a:t>
            </a: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14300" indent="-457200">
              <a:buFont typeface="Wingdings" pitchFamily="2" charset="2"/>
              <a:buChar char="Ø"/>
            </a:pP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区间［0, 31］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就是解空间 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14300" indent="-457200"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31</a:t>
            </a: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］中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的点</a:t>
            </a:r>
            <a:r>
              <a:rPr lang="zh-CN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就是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决策变量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14300" indent="-457200">
              <a:buFont typeface="Wingdings" pitchFamily="2" charset="2"/>
              <a:buChar char="Ø"/>
            </a:pP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值</a:t>
            </a:r>
            <a:r>
              <a:rPr lang="zh-CN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可以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作为</a:t>
            </a:r>
            <a:r>
              <a:rPr lang="zh-CN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的适应</a:t>
            </a: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度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14300" indent="-457200">
              <a:buFont typeface="Wingdings" pitchFamily="2" charset="2"/>
              <a:buChar char="Ø"/>
            </a:pPr>
            <a:r>
              <a:rPr 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只要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能给出个体</a:t>
            </a:r>
            <a:r>
              <a:rPr lang="zh-CN" altLang="zh-CN" sz="2800" b="1" i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的适当染色体编码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该问题就可以用遗传算法来解决。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CC5C-94AE-4888-ADEB-F9CDAEF428DA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29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9062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340768"/>
            <a:ext cx="86106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萌芽期 </a:t>
            </a:r>
            <a:r>
              <a:rPr lang="en-US" altLang="zh-CN" sz="2800" b="1" dirty="0">
                <a:ea typeface="黑体" pitchFamily="49" charset="-122"/>
              </a:rPr>
              <a:t>(</a:t>
            </a:r>
            <a:r>
              <a:rPr lang="en-US" altLang="zh-CN" sz="2800" dirty="0">
                <a:ea typeface="黑体" pitchFamily="49" charset="-122"/>
              </a:rPr>
              <a:t>50</a:t>
            </a:r>
            <a:r>
              <a:rPr lang="zh-CN" altLang="en-US" sz="2800" dirty="0">
                <a:ea typeface="黑体" pitchFamily="49" charset="-122"/>
              </a:rPr>
              <a:t>年代后期至</a:t>
            </a:r>
            <a:r>
              <a:rPr lang="en-US" altLang="zh-CN" sz="2800" dirty="0">
                <a:ea typeface="黑体" pitchFamily="49" charset="-122"/>
              </a:rPr>
              <a:t>70</a:t>
            </a:r>
            <a:r>
              <a:rPr lang="zh-CN" altLang="en-US" sz="2800" dirty="0">
                <a:ea typeface="黑体" pitchFamily="49" charset="-122"/>
              </a:rPr>
              <a:t>年代初期</a:t>
            </a:r>
            <a:r>
              <a:rPr lang="en-US" altLang="zh-CN" sz="2800" b="1" dirty="0" smtClean="0">
                <a:ea typeface="黑体" pitchFamily="49" charset="-122"/>
              </a:rPr>
              <a:t>)</a:t>
            </a:r>
            <a:endParaRPr lang="zh-CN" altLang="en-US" sz="2800" b="1" dirty="0">
              <a:ea typeface="黑体" pitchFamily="49" charset="-122"/>
            </a:endParaRPr>
          </a:p>
          <a:p>
            <a:pPr marL="444500" indent="-444500" algn="just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60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年代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中期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美国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Michigan大学的</a:t>
            </a:r>
            <a:r>
              <a:rPr lang="zh-CN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Holland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教授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提出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借鉴生物自然遗传的基本原理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用于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自然和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人工系统的自适应行为研究和串编码技术；</a:t>
            </a:r>
          </a:p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zh-CN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1967年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，他的学生J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Bagley在博士论文中首次提出“遗传算法(Genetic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Algorithms)”一词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算法的产生与发展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924-E824-4B09-95FD-0FE44D8176C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 dirty="0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3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3574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71600" y="1772816"/>
            <a:ext cx="7561262" cy="469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　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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1)</a:t>
            </a:r>
            <a:r>
              <a:rPr lang="zh-CN" altLang="zh-CN" sz="2800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问题编码</a:t>
            </a:r>
            <a:r>
              <a:rPr lang="en-US" altLang="zh-CN" sz="2800" dirty="0" smtClean="0">
                <a:solidFill>
                  <a:srgbClr val="0033CC"/>
                </a:solidFill>
                <a:latin typeface="宋体" pitchFamily="2" charset="-122"/>
              </a:rPr>
              <a:t>(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Encoding/Representation</a:t>
            </a:r>
            <a:r>
              <a:rPr lang="en-US" altLang="zh-CN" sz="2800" dirty="0" smtClean="0">
                <a:solidFill>
                  <a:srgbClr val="0033CC"/>
                </a:solidFill>
                <a:latin typeface="宋体" pitchFamily="2" charset="-122"/>
              </a:rPr>
              <a:t>)</a:t>
            </a:r>
          </a:p>
          <a:p>
            <a:pPr marL="457200" indent="-457200" algn="just" fontAlgn="base">
              <a:lnSpc>
                <a:spcPct val="12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采用二进制编码</a:t>
            </a:r>
            <a:endParaRPr lang="en-US" altLang="zh-CN" sz="2800" dirty="0">
              <a:solidFill>
                <a:srgbClr val="0033CC"/>
              </a:solidFill>
              <a:latin typeface="宋体" pitchFamily="2" charset="-122"/>
            </a:endParaRPr>
          </a:p>
          <a:p>
            <a:pPr lvl="1" indent="-457200" algn="just" fontAlgn="base">
              <a:lnSpc>
                <a:spcPct val="12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染色体的长度取决于编码精度</a:t>
            </a:r>
            <a:endParaRPr lang="zh-CN" altLang="zh-CN" sz="2800" dirty="0">
              <a:solidFill>
                <a:srgbClr val="0033CC"/>
              </a:solidFill>
              <a:latin typeface="Times New Roman" pitchFamily="18" charset="0"/>
            </a:endParaRPr>
          </a:p>
          <a:p>
            <a:pPr marL="457200" indent="-457200" algn="just" fontAlgn="base">
              <a:lnSpc>
                <a:spcPct val="12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由于问题的定义域为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一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个含有</a:t>
            </a:r>
            <a:r>
              <a:rPr lang="en-US" altLang="zh-CN" sz="2800" dirty="0" smtClean="0">
                <a:solidFill>
                  <a:srgbClr val="0033CC"/>
                </a:solidFill>
                <a:latin typeface="宋体" pitchFamily="2" charset="-122"/>
              </a:rPr>
              <a:t>32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个整数的集合，可以用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用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位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二进制数区分开问题的解，即染色体为一个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5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位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二进制数表示的字符串。</a:t>
            </a:r>
            <a:endParaRPr lang="en-US" altLang="zh-CN" sz="2800" dirty="0">
              <a:solidFill>
                <a:srgbClr val="0033CC"/>
              </a:solidFill>
              <a:latin typeface="宋体" pitchFamily="2" charset="-122"/>
            </a:endParaRPr>
          </a:p>
          <a:p>
            <a:pPr marL="457200" indent="-457200" algn="just" fontAlgn="base">
              <a:lnSpc>
                <a:spcPct val="12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譬如：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01101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、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11000</a:t>
            </a:r>
            <a:endParaRPr lang="en-US" altLang="zh-CN" sz="2800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marL="457200" indent="-457200" algn="just" fontAlgn="base">
              <a:lnSpc>
                <a:spcPct val="12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一般地，如问题定义域为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[</a:t>
            </a:r>
            <a:r>
              <a:rPr lang="en-US" altLang="zh-CN" sz="2800" dirty="0" err="1" smtClean="0">
                <a:solidFill>
                  <a:srgbClr val="0033CC"/>
                </a:solidFill>
                <a:latin typeface="Times New Roman" pitchFamily="18" charset="0"/>
              </a:rPr>
              <a:t>a,b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],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染色体长度为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L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，则编码精度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C=(b-a)/(2</a:t>
            </a:r>
            <a:r>
              <a:rPr lang="en-US" altLang="zh-CN" sz="2800" baseline="30000" dirty="0" smtClean="0">
                <a:solidFill>
                  <a:srgbClr val="0033CC"/>
                </a:solidFill>
                <a:latin typeface="Times New Roman" pitchFamily="18" charset="0"/>
              </a:rPr>
              <a:t>L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-1)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0E4E-C746-44F7-A5BB-C696CBF14C50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30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8073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14807" y="1268760"/>
            <a:ext cx="7561262" cy="48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　</a:t>
            </a:r>
            <a:r>
              <a:rPr lang="en-US" altLang="zh-CN" sz="2800" dirty="0">
                <a:solidFill>
                  <a:srgbClr val="0033CC"/>
                </a:solidFill>
                <a:latin typeface="Times New Roman" pitchFamily="18" charset="0"/>
              </a:rPr>
              <a:t>(2)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设定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种群规模</a:t>
            </a:r>
            <a:r>
              <a:rPr lang="zh-CN" altLang="zh-CN" sz="2800" dirty="0" smtClean="0">
                <a:solidFill>
                  <a:srgbClr val="0033CC"/>
                </a:solidFill>
                <a:latin typeface="宋体" pitchFamily="2" charset="-122"/>
              </a:rPr>
              <a:t>,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产生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初始种群。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将种群规模设定为</a:t>
            </a:r>
            <a:r>
              <a:rPr lang="zh-CN" altLang="zh-CN" sz="2800" dirty="0">
                <a:solidFill>
                  <a:srgbClr val="0033CC"/>
                </a:solidFill>
                <a:latin typeface="宋体" pitchFamily="2" charset="-122"/>
              </a:rPr>
              <a:t>4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；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取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下列个体组成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初始种群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dirty="0">
                <a:solidFill>
                  <a:srgbClr val="0033CC"/>
                </a:solidFill>
                <a:latin typeface="宋体" pitchFamily="2" charset="-122"/>
              </a:rPr>
              <a:t>: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                     s</a:t>
            </a:r>
            <a:r>
              <a:rPr lang="zh-CN" altLang="zh-CN" sz="2800" baseline="-25000" dirty="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 13 (01101),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 24 (11000)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                     s</a:t>
            </a:r>
            <a:r>
              <a:rPr lang="zh-CN" altLang="zh-CN" sz="2800" baseline="-25000" dirty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 8 (01000),  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 19 (10011)</a:t>
            </a:r>
            <a:r>
              <a:rPr lang="zh-CN" altLang="zh-CN" sz="2800" dirty="0">
                <a:solidFill>
                  <a:srgbClr val="0033CC"/>
                </a:solidFill>
                <a:latin typeface="宋体" pitchFamily="2" charset="-122"/>
              </a:rPr>
              <a:t> 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  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  (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)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定义适应度函数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,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              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取适应度函数：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f 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)=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zh-CN" sz="2800" baseline="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               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E850-A6E3-48E2-B831-101C02A7E7FA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31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7243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00113" y="1268413"/>
            <a:ext cx="7488237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CC"/>
                </a:solidFill>
                <a:latin typeface="宋体" pitchFamily="2" charset="-122"/>
              </a:rPr>
              <a:t>　　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(3)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计算各代种群中的各个体的适应度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,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并对其染色体进行遗传操作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直到适应度最高的个体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即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31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11111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）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出现为止。 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　　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522D9-4142-4F6F-A196-8DFD40DF20FD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32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9851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340768"/>
            <a:ext cx="7632700" cy="4679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2800" dirty="0"/>
              <a:t>       </a:t>
            </a:r>
            <a:r>
              <a:rPr lang="zh-CN" sz="2800" dirty="0"/>
              <a:t>首先计算种群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1</a:t>
            </a:r>
            <a:r>
              <a:rPr lang="zh-CN" sz="2800" dirty="0"/>
              <a:t>中各个体</a:t>
            </a:r>
          </a:p>
          <a:p>
            <a:pPr>
              <a:buFont typeface="Wingdings" pitchFamily="2" charset="2"/>
              <a:buNone/>
            </a:pPr>
            <a:r>
              <a:rPr lang="zh-CN" sz="2800" i="1" dirty="0"/>
              <a:t>              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1</a:t>
            </a:r>
            <a:r>
              <a:rPr lang="zh-CN" altLang="zh-CN" sz="2800" dirty="0">
                <a:latin typeface="Times New Roman" pitchFamily="18" charset="0"/>
              </a:rPr>
              <a:t>= 13(01101),    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2</a:t>
            </a:r>
            <a:r>
              <a:rPr lang="zh-CN" altLang="zh-CN" sz="2800" dirty="0">
                <a:latin typeface="Times New Roman" pitchFamily="18" charset="0"/>
              </a:rPr>
              <a:t>= 24(11000)</a:t>
            </a:r>
            <a:r>
              <a:rPr lang="zh-CN" altLang="zh-CN" sz="2800" i="1" dirty="0">
                <a:latin typeface="Times New Roman" pitchFamily="18" charset="0"/>
              </a:rPr>
              <a:t>                      </a:t>
            </a:r>
          </a:p>
          <a:p>
            <a:pPr>
              <a:buFont typeface="Wingdings" pitchFamily="2" charset="2"/>
              <a:buNone/>
            </a:pPr>
            <a:r>
              <a:rPr lang="zh-CN" altLang="zh-CN" sz="2800" i="1" dirty="0">
                <a:latin typeface="Times New Roman" pitchFamily="18" charset="0"/>
              </a:rPr>
              <a:t>                s</a:t>
            </a:r>
            <a:r>
              <a:rPr lang="zh-CN" altLang="zh-CN" sz="2800" baseline="-25000" dirty="0">
                <a:latin typeface="Times New Roman" pitchFamily="18" charset="0"/>
              </a:rPr>
              <a:t>3</a:t>
            </a:r>
            <a:r>
              <a:rPr lang="zh-CN" altLang="zh-CN" sz="2800" dirty="0">
                <a:latin typeface="Times New Roman" pitchFamily="18" charset="0"/>
              </a:rPr>
              <a:t>= 8(01000),     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4</a:t>
            </a:r>
            <a:r>
              <a:rPr lang="zh-CN" altLang="zh-CN" sz="2800" dirty="0">
                <a:latin typeface="Times New Roman" pitchFamily="18" charset="0"/>
              </a:rPr>
              <a:t>= 19(10011)</a:t>
            </a:r>
          </a:p>
          <a:p>
            <a:pPr>
              <a:buFont typeface="Wingdings" pitchFamily="2" charset="2"/>
              <a:buNone/>
            </a:pPr>
            <a:r>
              <a:rPr lang="zh-CN" sz="2800" dirty="0"/>
              <a:t>的适应度</a:t>
            </a:r>
            <a:r>
              <a:rPr lang="zh-CN" altLang="zh-CN" sz="2800" i="1" dirty="0">
                <a:latin typeface="Times New Roman" pitchFamily="18" charset="0"/>
              </a:rPr>
              <a:t>f </a:t>
            </a:r>
            <a:r>
              <a:rPr lang="zh-CN" altLang="zh-CN" sz="2800" dirty="0">
                <a:latin typeface="Times New Roman" pitchFamily="18" charset="0"/>
              </a:rPr>
              <a:t>(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i="1" baseline="-25000" dirty="0">
                <a:latin typeface="Times New Roman" pitchFamily="18" charset="0"/>
              </a:rPr>
              <a:t>i</a:t>
            </a:r>
            <a:r>
              <a:rPr lang="zh-CN" altLang="zh-CN" sz="2800" dirty="0">
                <a:latin typeface="Times New Roman" pitchFamily="18" charset="0"/>
              </a:rPr>
              <a:t>)</a:t>
            </a:r>
            <a:r>
              <a:rPr lang="zh-CN" altLang="zh-CN" sz="2800" dirty="0"/>
              <a:t> </a:t>
            </a:r>
            <a:r>
              <a:rPr lang="zh-CN" sz="2800" dirty="0"/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800" dirty="0"/>
              <a:t>       容易求得</a:t>
            </a:r>
            <a:endParaRPr lang="zh-CN" sz="2800" i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sz="2800" i="1" dirty="0">
                <a:latin typeface="Times New Roman" pitchFamily="18" charset="0"/>
              </a:rPr>
              <a:t>                       </a:t>
            </a:r>
            <a:r>
              <a:rPr lang="zh-CN" altLang="zh-CN" sz="2800" i="1" dirty="0">
                <a:latin typeface="Times New Roman" pitchFamily="18" charset="0"/>
              </a:rPr>
              <a:t>f </a:t>
            </a:r>
            <a:r>
              <a:rPr lang="zh-CN" altLang="zh-CN" sz="2800" dirty="0">
                <a:latin typeface="Times New Roman" pitchFamily="18" charset="0"/>
              </a:rPr>
              <a:t>(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1</a:t>
            </a:r>
            <a:r>
              <a:rPr lang="zh-CN" altLang="zh-CN" sz="2800" dirty="0">
                <a:latin typeface="Times New Roman" pitchFamily="18" charset="0"/>
              </a:rPr>
              <a:t>) = </a:t>
            </a:r>
            <a:r>
              <a:rPr lang="zh-CN" altLang="zh-CN" sz="2800" i="1" dirty="0">
                <a:latin typeface="Times New Roman" pitchFamily="18" charset="0"/>
              </a:rPr>
              <a:t>f</a:t>
            </a:r>
            <a:r>
              <a:rPr lang="zh-CN" altLang="zh-CN" sz="2800" dirty="0">
                <a:latin typeface="Times New Roman" pitchFamily="18" charset="0"/>
              </a:rPr>
              <a:t>(13) = 13</a:t>
            </a:r>
            <a:r>
              <a:rPr lang="zh-CN" altLang="zh-CN" sz="2800" baseline="30000" dirty="0">
                <a:latin typeface="Times New Roman" pitchFamily="18" charset="0"/>
              </a:rPr>
              <a:t>2 </a:t>
            </a:r>
            <a:r>
              <a:rPr lang="zh-CN" altLang="zh-CN" sz="2800" dirty="0">
                <a:latin typeface="Times New Roman" pitchFamily="18" charset="0"/>
              </a:rPr>
              <a:t>= 169</a:t>
            </a:r>
          </a:p>
          <a:p>
            <a:pPr>
              <a:buFont typeface="Wingdings" pitchFamily="2" charset="2"/>
              <a:buNone/>
            </a:pPr>
            <a:r>
              <a:rPr lang="zh-CN" altLang="zh-CN" sz="2800" i="1" dirty="0">
                <a:latin typeface="Times New Roman" pitchFamily="18" charset="0"/>
              </a:rPr>
              <a:t>                       f </a:t>
            </a:r>
            <a:r>
              <a:rPr lang="zh-CN" altLang="zh-CN" sz="2800" dirty="0">
                <a:latin typeface="Times New Roman" pitchFamily="18" charset="0"/>
              </a:rPr>
              <a:t>(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2</a:t>
            </a:r>
            <a:r>
              <a:rPr lang="zh-CN" altLang="zh-CN" sz="2800" dirty="0">
                <a:latin typeface="Times New Roman" pitchFamily="18" charset="0"/>
              </a:rPr>
              <a:t>) = </a:t>
            </a:r>
            <a:r>
              <a:rPr lang="zh-CN" altLang="zh-CN" sz="2800" i="1" dirty="0">
                <a:latin typeface="Times New Roman" pitchFamily="18" charset="0"/>
              </a:rPr>
              <a:t>f</a:t>
            </a:r>
            <a:r>
              <a:rPr lang="zh-CN" altLang="zh-CN" sz="2800" dirty="0">
                <a:latin typeface="Times New Roman" pitchFamily="18" charset="0"/>
              </a:rPr>
              <a:t>(24) = 24</a:t>
            </a:r>
            <a:r>
              <a:rPr lang="zh-CN" altLang="zh-CN" sz="2800" baseline="30000" dirty="0">
                <a:latin typeface="Times New Roman" pitchFamily="18" charset="0"/>
              </a:rPr>
              <a:t>2 </a:t>
            </a:r>
            <a:r>
              <a:rPr lang="zh-CN" altLang="zh-CN" sz="2800" dirty="0">
                <a:latin typeface="Times New Roman" pitchFamily="18" charset="0"/>
              </a:rPr>
              <a:t>= 576</a:t>
            </a:r>
          </a:p>
          <a:p>
            <a:pPr>
              <a:buFont typeface="Wingdings" pitchFamily="2" charset="2"/>
              <a:buNone/>
            </a:pPr>
            <a:r>
              <a:rPr lang="zh-CN" altLang="zh-CN" sz="2800" i="1" dirty="0">
                <a:latin typeface="Times New Roman" pitchFamily="18" charset="0"/>
              </a:rPr>
              <a:t>                       f </a:t>
            </a:r>
            <a:r>
              <a:rPr lang="zh-CN" altLang="zh-CN" sz="2800" dirty="0">
                <a:latin typeface="Times New Roman" pitchFamily="18" charset="0"/>
              </a:rPr>
              <a:t>(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3</a:t>
            </a:r>
            <a:r>
              <a:rPr lang="zh-CN" altLang="zh-CN" sz="2800" dirty="0">
                <a:latin typeface="Times New Roman" pitchFamily="18" charset="0"/>
              </a:rPr>
              <a:t>) = </a:t>
            </a:r>
            <a:r>
              <a:rPr lang="zh-CN" altLang="zh-CN" sz="2800" i="1" dirty="0">
                <a:latin typeface="Times New Roman" pitchFamily="18" charset="0"/>
              </a:rPr>
              <a:t>f</a:t>
            </a:r>
            <a:r>
              <a:rPr lang="zh-CN" altLang="zh-CN" sz="2800" dirty="0">
                <a:latin typeface="Times New Roman" pitchFamily="18" charset="0"/>
              </a:rPr>
              <a:t>(8) = 8</a:t>
            </a:r>
            <a:r>
              <a:rPr lang="zh-CN" altLang="zh-CN" sz="2800" baseline="30000" dirty="0">
                <a:latin typeface="Times New Roman" pitchFamily="18" charset="0"/>
              </a:rPr>
              <a:t>2 </a:t>
            </a:r>
            <a:r>
              <a:rPr lang="zh-CN" altLang="zh-CN" sz="2800" dirty="0">
                <a:latin typeface="Times New Roman" pitchFamily="18" charset="0"/>
              </a:rPr>
              <a:t>= 64</a:t>
            </a:r>
          </a:p>
          <a:p>
            <a:pPr>
              <a:buFont typeface="Wingdings" pitchFamily="2" charset="2"/>
              <a:buNone/>
            </a:pPr>
            <a:r>
              <a:rPr lang="zh-CN" altLang="zh-CN" sz="2800" i="1" dirty="0">
                <a:latin typeface="Times New Roman" pitchFamily="18" charset="0"/>
              </a:rPr>
              <a:t>                       f </a:t>
            </a:r>
            <a:r>
              <a:rPr lang="zh-CN" altLang="zh-CN" sz="2800" dirty="0">
                <a:latin typeface="Times New Roman" pitchFamily="18" charset="0"/>
              </a:rPr>
              <a:t>(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4</a:t>
            </a:r>
            <a:r>
              <a:rPr lang="zh-CN" altLang="zh-CN" sz="2800" dirty="0">
                <a:latin typeface="Times New Roman" pitchFamily="18" charset="0"/>
              </a:rPr>
              <a:t>) = </a:t>
            </a:r>
            <a:r>
              <a:rPr lang="zh-CN" altLang="zh-CN" sz="2800" i="1" dirty="0">
                <a:latin typeface="Times New Roman" pitchFamily="18" charset="0"/>
              </a:rPr>
              <a:t>f</a:t>
            </a:r>
            <a:r>
              <a:rPr lang="zh-CN" altLang="zh-CN" sz="2800" dirty="0">
                <a:latin typeface="Times New Roman" pitchFamily="18" charset="0"/>
              </a:rPr>
              <a:t>(19) = 19</a:t>
            </a:r>
            <a:r>
              <a:rPr lang="zh-CN" altLang="zh-CN" sz="2800" baseline="30000" dirty="0">
                <a:latin typeface="Times New Roman" pitchFamily="18" charset="0"/>
              </a:rPr>
              <a:t>2 </a:t>
            </a:r>
            <a:r>
              <a:rPr lang="zh-CN" altLang="zh-CN" sz="2800" dirty="0">
                <a:latin typeface="Times New Roman" pitchFamily="18" charset="0"/>
              </a:rPr>
              <a:t>= 361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2A9E-71C1-4A49-A2B7-1F16DC57D50C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33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4016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042988" y="1196752"/>
            <a:ext cx="7127875" cy="5762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800" dirty="0"/>
              <a:t>再计算种群</a:t>
            </a:r>
            <a:r>
              <a:rPr lang="zh-CN" altLang="zh-CN" sz="2800" i="1" dirty="0">
                <a:latin typeface="Times New Roman" pitchFamily="18" charset="0"/>
              </a:rPr>
              <a:t>S</a:t>
            </a:r>
            <a:r>
              <a:rPr lang="zh-CN" altLang="zh-CN" sz="2800" baseline="-25000" dirty="0">
                <a:latin typeface="Times New Roman" pitchFamily="18" charset="0"/>
              </a:rPr>
              <a:t>1</a:t>
            </a:r>
            <a:r>
              <a:rPr lang="zh-CN" sz="2800" dirty="0"/>
              <a:t>中各个体的选择概率。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042988" y="1773015"/>
            <a:ext cx="6192837" cy="2020887"/>
            <a:chOff x="0" y="0"/>
            <a:chExt cx="3901" cy="1273"/>
          </a:xfrm>
        </p:grpSpPr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1588" y="363"/>
            <a:ext cx="1536" cy="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" r:id="rId3" imgW="1095845" imgH="649991" progId="Equation.3">
                    <p:embed/>
                  </p:oleObj>
                </mc:Choice>
                <mc:Fallback>
                  <p:oleObj r:id="rId3" imgW="1095845" imgH="6499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363"/>
                          <a:ext cx="1536" cy="9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39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rgbClr val="0033CC"/>
                  </a:solidFill>
                </a:rPr>
                <a:t>选择概率的计算公式为</a:t>
              </a:r>
            </a:p>
          </p:txBody>
        </p:sp>
      </p:grp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971550" y="3646265"/>
            <a:ext cx="6913563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2800">
                <a:solidFill>
                  <a:srgbClr val="0033CC"/>
                </a:solidFill>
              </a:rPr>
              <a:t> </a:t>
            </a:r>
            <a:r>
              <a:rPr lang="zh-CN" altLang="en-US" sz="2800">
                <a:solidFill>
                  <a:srgbClr val="0033CC"/>
                </a:solidFill>
              </a:rPr>
              <a:t>由此可求得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0033CC"/>
                </a:solidFill>
              </a:rPr>
              <a:t>                              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P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) =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P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(13) = 0.14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                      P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) =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P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(24) = 0.49 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                      P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25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) =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P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(8) = 0.06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                      P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2500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) =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P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(19) = 0.31</a:t>
            </a:r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45D4-FA1C-43A7-9388-AF70E458B017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34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1714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  <p:bldP spid="2765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708400" y="6020594"/>
            <a:ext cx="2952750" cy="503238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0033CC"/>
                </a:solidFill>
                <a:latin typeface="Times New Roman" pitchFamily="18" charset="0"/>
              </a:rPr>
              <a:t>      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</a:rPr>
              <a:t>赌轮选择示意</a:t>
            </a:r>
            <a:endParaRPr lang="zh-CN" altLang="en-US" sz="2400">
              <a:solidFill>
                <a:srgbClr val="0033CC"/>
              </a:solidFill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2916238" y="1843882"/>
            <a:ext cx="4440237" cy="3960812"/>
            <a:chOff x="0" y="0"/>
            <a:chExt cx="2797" cy="2495"/>
          </a:xfrm>
        </p:grpSpPr>
        <p:sp>
          <p:nvSpPr>
            <p:cNvPr id="28676" name="Oval 4"/>
            <p:cNvSpPr>
              <a:spLocks noChangeArrowheads="1"/>
            </p:cNvSpPr>
            <p:nvPr/>
          </p:nvSpPr>
          <p:spPr bwMode="auto">
            <a:xfrm>
              <a:off x="0" y="0"/>
              <a:ext cx="2585" cy="2495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430" y="434"/>
              <a:ext cx="1720" cy="1694"/>
            </a:xfrm>
            <a:prstGeom prst="ellipse">
              <a:avLst/>
            </a:prstGeom>
            <a:solidFill>
              <a:srgbClr val="FFFFFF"/>
            </a:solidFill>
            <a:ln w="952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rot="20974642" flipV="1">
              <a:off x="1236" y="714"/>
              <a:ext cx="695" cy="52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rot="4899708" flipH="1">
              <a:off x="644" y="746"/>
              <a:ext cx="487" cy="71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rot="10912059" flipV="1">
              <a:off x="428" y="1279"/>
              <a:ext cx="867" cy="12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1156" y="544"/>
              <a:ext cx="469" cy="400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s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itchFamily="18" charset="0"/>
                </a:rPr>
                <a:t>4</a:t>
              </a:r>
              <a:endParaRPr lang="zh-CN" altLang="zh-CN" sz="2000">
                <a:solidFill>
                  <a:srgbClr val="0033CC"/>
                </a:solidFill>
                <a:latin typeface="Times New Roman" pitchFamily="18" charset="0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33CC"/>
                  </a:solidFill>
                  <a:latin typeface="Times New Roman" pitchFamily="18" charset="0"/>
                </a:rPr>
                <a:t>0.31</a:t>
              </a:r>
              <a:endParaRPr lang="zh-CN" altLang="zh-CN" sz="2000">
                <a:solidFill>
                  <a:srgbClr val="0033CC"/>
                </a:solidFill>
              </a:endParaRP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1156" y="1451"/>
              <a:ext cx="473" cy="378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s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  <a:endParaRPr lang="zh-CN" altLang="zh-CN" sz="2000">
                <a:solidFill>
                  <a:srgbClr val="0033CC"/>
                </a:solidFill>
                <a:latin typeface="Times New Roman" pitchFamily="18" charset="0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33CC"/>
                  </a:solidFill>
                  <a:latin typeface="Times New Roman" pitchFamily="18" charset="0"/>
                </a:rPr>
                <a:t>0.49</a:t>
              </a:r>
              <a:endParaRPr lang="zh-CN" altLang="zh-CN" sz="2000">
                <a:solidFill>
                  <a:srgbClr val="0033CC"/>
                </a:solidFill>
              </a:endParaRP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1691" y="922"/>
              <a:ext cx="360" cy="339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s</a:t>
              </a:r>
              <a:r>
                <a:rPr lang="zh-CN" altLang="zh-CN" sz="2000" baseline="-25000">
                  <a:solidFill>
                    <a:srgbClr val="0033CC"/>
                  </a:solidFill>
                  <a:latin typeface="Times New Roman" pitchFamily="18" charset="0"/>
                </a:rPr>
                <a:t>1</a:t>
              </a:r>
              <a:endParaRPr lang="zh-CN" altLang="zh-CN" sz="2000">
                <a:solidFill>
                  <a:srgbClr val="0033CC"/>
                </a:solidFill>
                <a:latin typeface="Times New Roman" pitchFamily="18" charset="0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000">
                  <a:solidFill>
                    <a:srgbClr val="0033CC"/>
                  </a:solidFill>
                  <a:latin typeface="Times New Roman" pitchFamily="18" charset="0"/>
                </a:rPr>
                <a:t>0.14</a:t>
              </a:r>
              <a:endParaRPr lang="zh-CN" altLang="zh-CN" sz="2000">
                <a:solidFill>
                  <a:srgbClr val="0033CC"/>
                </a:solidFill>
              </a:endParaRP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1289" y="1295"/>
              <a:ext cx="852" cy="3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8685" name="AutoShape 13"/>
            <p:cNvSpPr>
              <a:spLocks noChangeArrowheads="1"/>
            </p:cNvSpPr>
            <p:nvPr/>
          </p:nvSpPr>
          <p:spPr bwMode="auto">
            <a:xfrm>
              <a:off x="1251" y="0"/>
              <a:ext cx="156" cy="400"/>
            </a:xfrm>
            <a:prstGeom prst="downArrow">
              <a:avLst>
                <a:gd name="adj1" fmla="val 50000"/>
                <a:gd name="adj2" fmla="val 64103"/>
              </a:avLst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rot="17992015" flipH="1">
              <a:off x="2472" y="1206"/>
              <a:ext cx="398" cy="23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454" y="1133"/>
              <a:ext cx="385" cy="159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fontAlgn="base">
                <a:lnSpc>
                  <a:spcPct val="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i="1">
                  <a:solidFill>
                    <a:srgbClr val="0033CC"/>
                  </a:solidFill>
                  <a:latin typeface="Times New Roman" pitchFamily="18" charset="0"/>
                </a:rPr>
                <a:t>s</a:t>
              </a:r>
              <a:r>
                <a:rPr lang="zh-CN" altLang="zh-CN" baseline="-25000">
                  <a:solidFill>
                    <a:srgbClr val="0033CC"/>
                  </a:solidFill>
                  <a:latin typeface="Times New Roman" pitchFamily="18" charset="0"/>
                </a:rPr>
                <a:t>3</a:t>
              </a:r>
              <a:r>
                <a:rPr lang="zh-CN" altLang="zh-CN">
                  <a:solidFill>
                    <a:srgbClr val="0033CC"/>
                  </a:solidFill>
                  <a:latin typeface="Times New Roman" pitchFamily="18" charset="0"/>
                </a:rPr>
                <a:t>0.0</a:t>
              </a:r>
              <a:r>
                <a:rPr lang="zh-CN" altLang="zh-CN" sz="2000">
                  <a:solidFill>
                    <a:srgbClr val="0033CC"/>
                  </a:solidFill>
                  <a:latin typeface="Times New Roman" pitchFamily="18" charset="0"/>
                </a:rPr>
                <a:t>6</a:t>
              </a:r>
              <a:endParaRPr lang="zh-CN" altLang="zh-CN" sz="2000">
                <a:solidFill>
                  <a:srgbClr val="0033CC"/>
                </a:solidFill>
              </a:endParaRPr>
            </a:p>
          </p:txBody>
        </p:sp>
      </p:grp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971550" y="1124744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FF0066"/>
                </a:solidFill>
              </a:rPr>
              <a:t>● </a:t>
            </a:r>
            <a:r>
              <a:rPr lang="zh-CN" altLang="en-US" sz="2800">
                <a:solidFill>
                  <a:srgbClr val="0033CC"/>
                </a:solidFill>
                <a:ea typeface="楷体_GB2312" pitchFamily="49" charset="-122"/>
              </a:rPr>
              <a:t>赌轮选择法</a:t>
            </a:r>
          </a:p>
        </p:txBody>
      </p:sp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D784-DCD7-4F8F-8E75-D295DEE30B06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35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0251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9750" y="1556792"/>
            <a:ext cx="806450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在算法中赌轮选择法可用下面的子过程来模拟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: 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　① 在［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0, 1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］区间内产生一个均匀分布的随机数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r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。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　　② 若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r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≤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  <a:r>
              <a:rPr lang="zh-CN" altLang="zh-CN" sz="2800" baseline="-25000" dirty="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则染色体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zh-CN" sz="2800" baseline="-25000" dirty="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被选中。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　　③ 若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  <a:r>
              <a:rPr lang="zh-CN" altLang="zh-CN" sz="2800" i="1" baseline="-25000" dirty="0">
                <a:solidFill>
                  <a:srgbClr val="0033CC"/>
                </a:solidFill>
                <a:latin typeface="Times New Roman" pitchFamily="18" charset="0"/>
              </a:rPr>
              <a:t>k</a:t>
            </a:r>
            <a:r>
              <a:rPr lang="zh-CN" altLang="zh-CN" sz="2800" baseline="-25000" dirty="0">
                <a:solidFill>
                  <a:srgbClr val="0033CC"/>
                </a:solidFill>
                <a:latin typeface="Times New Roman" pitchFamily="18" charset="0"/>
              </a:rPr>
              <a:t>-1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&lt;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r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≤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  <a:r>
              <a:rPr lang="zh-CN" altLang="zh-CN" sz="2800" i="1" baseline="-25000" dirty="0">
                <a:solidFill>
                  <a:srgbClr val="0033CC"/>
                </a:solidFill>
                <a:latin typeface="Times New Roman" pitchFamily="18" charset="0"/>
              </a:rPr>
              <a:t>k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(2≤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k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≤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N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),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则染色体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zh-CN" sz="2800" i="1" baseline="-25000" dirty="0">
                <a:solidFill>
                  <a:srgbClr val="0033CC"/>
                </a:solidFill>
                <a:latin typeface="Times New Roman" pitchFamily="18" charset="0"/>
              </a:rPr>
              <a:t>k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被选中。 其中的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q</a:t>
            </a:r>
            <a:r>
              <a:rPr lang="zh-CN" altLang="zh-CN" sz="2800" i="1" baseline="-25000" dirty="0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称为染色体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zh-CN" sz="2800" i="1" baseline="-25000" dirty="0">
                <a:solidFill>
                  <a:srgbClr val="0033CC"/>
                </a:solidFill>
                <a:latin typeface="Times New Roman" pitchFamily="18" charset="0"/>
              </a:rPr>
              <a:t>i 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i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=1,  2,  …,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n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</a:rPr>
              <a:t>积累概率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,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其计算公式为 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71609"/>
              </p:ext>
            </p:extLst>
          </p:nvPr>
        </p:nvGraphicFramePr>
        <p:xfrm>
          <a:off x="3851275" y="5444580"/>
          <a:ext cx="19986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r:id="rId3" imgW="853810" imgH="446172" progId="Equation.3">
                  <p:embed/>
                </p:oleObj>
              </mc:Choice>
              <mc:Fallback>
                <p:oleObj r:id="rId3" imgW="853810" imgH="4461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444580"/>
                        <a:ext cx="199866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9D94-E063-45C0-98EF-E90DBB485D50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36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9690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55650" y="1137813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zh-CN" altLang="zh-CN" sz="28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80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复制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 　</a:t>
            </a:r>
            <a:endParaRPr lang="zh-CN" alt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116013" y="1641051"/>
            <a:ext cx="69850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>
                <a:solidFill>
                  <a:srgbClr val="0033CC"/>
                </a:solidFill>
              </a:rPr>
              <a:t>    </a:t>
            </a:r>
            <a:r>
              <a:rPr lang="zh-CN" altLang="en-US" sz="2800">
                <a:solidFill>
                  <a:srgbClr val="0033CC"/>
                </a:solidFill>
              </a:rPr>
              <a:t>设从区间［</a:t>
            </a:r>
            <a:r>
              <a:rPr lang="zh-CN" altLang="zh-CN" sz="2800">
                <a:solidFill>
                  <a:srgbClr val="0033CC"/>
                </a:solidFill>
              </a:rPr>
              <a:t>0, 1</a:t>
            </a:r>
            <a:r>
              <a:rPr lang="zh-CN" altLang="en-US" sz="2800">
                <a:solidFill>
                  <a:srgbClr val="0033CC"/>
                </a:solidFill>
              </a:rPr>
              <a:t>］中产生</a:t>
            </a:r>
            <a:r>
              <a:rPr lang="zh-CN" altLang="zh-CN" sz="2800">
                <a:solidFill>
                  <a:srgbClr val="0033CC"/>
                </a:solidFill>
              </a:rPr>
              <a:t>4</a:t>
            </a:r>
            <a:r>
              <a:rPr lang="zh-CN" altLang="en-US" sz="2800">
                <a:solidFill>
                  <a:srgbClr val="0033CC"/>
                </a:solidFill>
              </a:rPr>
              <a:t>个随机数如下</a:t>
            </a:r>
            <a:r>
              <a:rPr lang="zh-CN" altLang="zh-CN" sz="2800">
                <a:solidFill>
                  <a:srgbClr val="0033CC"/>
                </a:solidFill>
              </a:rPr>
              <a:t>:</a:t>
            </a:r>
            <a:r>
              <a:rPr lang="zh-CN" altLang="zh-CN">
                <a:solidFill>
                  <a:srgbClr val="0033CC"/>
                </a:solidFill>
              </a:rPr>
              <a:t> </a:t>
            </a:r>
            <a:endParaRPr lang="zh-CN" altLang="zh-CN" sz="2800" i="1">
              <a:solidFill>
                <a:srgbClr val="0033CC"/>
              </a:solidFill>
              <a:latin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              r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1 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 0.450126, 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r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2 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 0.110347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              r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3 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 0.572496, 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r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4 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 0.98503</a:t>
            </a:r>
            <a:r>
              <a:rPr lang="zh-CN" altLang="zh-CN" sz="240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80199"/>
              </p:ext>
            </p:extLst>
          </p:nvPr>
        </p:nvGraphicFramePr>
        <p:xfrm>
          <a:off x="827088" y="3514301"/>
          <a:ext cx="7777162" cy="2867027"/>
        </p:xfrm>
        <a:graphic>
          <a:graphicData uri="http://schemas.openxmlformats.org/drawingml/2006/table">
            <a:tbl>
              <a:tblPr/>
              <a:tblGrid>
                <a:gridCol w="1555750"/>
                <a:gridCol w="1552575"/>
                <a:gridCol w="1558925"/>
                <a:gridCol w="1554162"/>
                <a:gridCol w="1555750"/>
              </a:tblGrid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染色体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适应度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选择概率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积累概率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选中次数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=11000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=10011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C9F2-4DBC-4309-BFC6-6F0FC498E322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37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3280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08175" y="1628775"/>
            <a:ext cx="6048375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33CC"/>
                </a:solidFill>
              </a:rPr>
              <a:t>于是，经复制得群体：</a:t>
            </a:r>
            <a:endParaRPr lang="zh-CN" altLang="en-US" sz="2800" i="1">
              <a:solidFill>
                <a:srgbClr val="0033CC"/>
              </a:solidFill>
              <a:latin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=11000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24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）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,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=01101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13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） </a:t>
            </a:r>
          </a:p>
          <a:p>
            <a:pPr fontAlgn="base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</a:pP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=11000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24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）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,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=10011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19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） 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F5EF-2922-4F97-92E4-62851699725A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38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5628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84212" y="1340768"/>
            <a:ext cx="7775575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交叉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      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设交叉率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i="1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=100%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中的全体染色体都参加交叉运算。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 设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i="1" dirty="0">
                <a:solidFill>
                  <a:srgbClr val="0033CC"/>
                </a:solidFill>
                <a:latin typeface="Courier New"/>
                <a:cs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i="1" dirty="0">
                <a:solidFill>
                  <a:srgbClr val="0033CC"/>
                </a:solidFill>
                <a:latin typeface="Courier New"/>
                <a:cs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配对，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i="1" dirty="0">
                <a:solidFill>
                  <a:srgbClr val="0033CC"/>
                </a:solidFill>
                <a:latin typeface="Courier New"/>
                <a:cs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i="1" dirty="0">
                <a:solidFill>
                  <a:srgbClr val="0033CC"/>
                </a:solidFill>
                <a:latin typeface="Courier New"/>
                <a:cs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配对。分别交换后两位基因，得新染色体：</a:t>
            </a:r>
            <a:endParaRPr lang="zh-CN" altLang="en-US" sz="2800" dirty="0">
              <a:solidFill>
                <a:srgbClr val="0033CC"/>
              </a:solidFill>
              <a:latin typeface="宋体" pitchFamily="2" charset="-122"/>
            </a:endParaRPr>
          </a:p>
          <a:p>
            <a:pPr algn="ctr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i="1" dirty="0">
                <a:solidFill>
                  <a:srgbClr val="0033CC"/>
                </a:solidFill>
                <a:latin typeface="Courier New"/>
                <a:cs typeface="Times New Roman" pitchFamily="18" charset="0"/>
              </a:rPr>
              <a:t>’’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=11001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i="1" dirty="0">
                <a:solidFill>
                  <a:srgbClr val="0033CC"/>
                </a:solidFill>
                <a:latin typeface="Courier New"/>
                <a:cs typeface="Times New Roman" pitchFamily="18" charset="0"/>
              </a:rPr>
              <a:t>’’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=01100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i="1" dirty="0">
                <a:solidFill>
                  <a:srgbClr val="0033CC"/>
                </a:solidFill>
                <a:latin typeface="Courier New"/>
                <a:cs typeface="Times New Roman" pitchFamily="18" charset="0"/>
              </a:rPr>
              <a:t>’’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=11011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i="1" dirty="0">
                <a:solidFill>
                  <a:srgbClr val="0033CC"/>
                </a:solidFill>
                <a:latin typeface="Courier New"/>
                <a:cs typeface="Times New Roman" pitchFamily="18" charset="0"/>
              </a:rPr>
              <a:t>’’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=10000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dirty="0">
              <a:solidFill>
                <a:srgbClr val="0033CC"/>
              </a:solidFill>
              <a:latin typeface="宋体" pitchFamily="2" charset="-122"/>
            </a:endParaRPr>
          </a:p>
          <a:p>
            <a:pPr algn="just" fontAlgn="base">
              <a:lnSpc>
                <a:spcPct val="120000"/>
              </a:lnSpc>
              <a:spcBef>
                <a:spcPct val="8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　</a:t>
            </a:r>
            <a:endParaRPr lang="zh-CN" altLang="en-US" sz="2800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4FA4-11F3-41C0-A0F5-98BE1F09B5D0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39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4182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340768"/>
            <a:ext cx="8610600" cy="379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ea typeface="黑体" pitchFamily="49" charset="-122"/>
              </a:rPr>
              <a:t>成</a:t>
            </a:r>
            <a:r>
              <a:rPr lang="zh-CN" altLang="en-US" sz="2800" b="1" dirty="0">
                <a:ea typeface="黑体" pitchFamily="49" charset="-122"/>
              </a:rPr>
              <a:t>长期 </a:t>
            </a:r>
            <a:r>
              <a:rPr lang="en-US" altLang="zh-CN" sz="2800" dirty="0"/>
              <a:t>(70</a:t>
            </a:r>
            <a:r>
              <a:rPr lang="zh-CN" altLang="en-US" sz="2800" dirty="0"/>
              <a:t>年代中期至</a:t>
            </a:r>
            <a:r>
              <a:rPr lang="en-US" altLang="zh-CN" sz="2800" dirty="0"/>
              <a:t>80</a:t>
            </a:r>
            <a:r>
              <a:rPr lang="zh-CN" altLang="en-US" sz="2800" dirty="0"/>
              <a:t>年代末期</a:t>
            </a:r>
            <a:r>
              <a:rPr lang="en-US" altLang="zh-CN" sz="2800" dirty="0" smtClean="0"/>
              <a:t>)</a:t>
            </a:r>
            <a:endParaRPr lang="zh-CN" altLang="en-US" sz="2800" b="1" dirty="0">
              <a:ea typeface="黑体" pitchFamily="49" charset="-122"/>
            </a:endParaRPr>
          </a:p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1975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Holland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出版了著名的“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Adaptation in Natural and Artificial Systems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”(</a:t>
            </a:r>
            <a:r>
              <a:rPr lang="zh-CN" altLang="en-US" sz="2800" dirty="0"/>
              <a:t>自然界和人工系统的适应性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标志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遗传算法的诞生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70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年代初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Holland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提出了“模式定理”（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Schema Theorem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），一般认为是“遗传算法的基本定理”，从而奠定了遗传算法研究的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理论基础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算法的产生与发展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63EF-3C5F-4AB9-80B4-190F02A2F41F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4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309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802975" y="1844824"/>
            <a:ext cx="7632700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变异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 设变异率</a:t>
            </a:r>
            <a:r>
              <a:rPr lang="zh-CN" altLang="en-US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i="1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=0.001。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 这样，群体</a:t>
            </a:r>
            <a:r>
              <a:rPr lang="zh-CN" altLang="en-US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中共有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                        5</a:t>
            </a:r>
            <a:r>
              <a:rPr lang="en-US" sz="2800" dirty="0">
                <a:solidFill>
                  <a:srgbClr val="0033CC"/>
                </a:solidFill>
              </a:rPr>
              <a:t>×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srgbClr val="0033CC"/>
                </a:solidFill>
              </a:rPr>
              <a:t>×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0.001=0.02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位基因可以变异。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      0.02位显然不足1位，所以本轮遗传操作不做变异。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F71A-2C94-495D-9BD9-F4378416467A}" type="datetime11">
              <a:rPr lang="zh-CN" altLang="en-US" smtClean="0">
                <a:solidFill>
                  <a:srgbClr val="0033CC"/>
                </a:solidFill>
              </a:rPr>
              <a:t>16:09:05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40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86061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827584" y="1052736"/>
            <a:ext cx="7632700" cy="33131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zh-CN"/>
          </a:p>
          <a:p>
            <a:pPr>
              <a:buFont typeface="Wingdings" pitchFamily="2" charset="2"/>
              <a:buNone/>
            </a:pPr>
            <a:r>
              <a:rPr lang="zh-CN" altLang="zh-CN"/>
              <a:t>       </a:t>
            </a:r>
            <a:r>
              <a:rPr lang="zh-CN" sz="2800"/>
              <a:t>于是，得到第二代种群</a:t>
            </a:r>
            <a:r>
              <a:rPr lang="zh-CN" altLang="zh-CN" sz="2800" i="1"/>
              <a:t>S</a:t>
            </a:r>
            <a:r>
              <a:rPr lang="zh-CN" altLang="zh-CN" sz="2800" baseline="-25000"/>
              <a:t>2</a:t>
            </a:r>
            <a:r>
              <a:rPr lang="zh-CN" sz="2800"/>
              <a:t>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i="1"/>
              <a:t>        </a:t>
            </a:r>
            <a:r>
              <a:rPr lang="zh-CN" altLang="zh-CN" sz="2800" i="1"/>
              <a:t>s</a:t>
            </a:r>
            <a:r>
              <a:rPr lang="zh-CN" altLang="zh-CN" sz="2800" baseline="-25000"/>
              <a:t>1</a:t>
            </a:r>
            <a:r>
              <a:rPr lang="zh-CN" altLang="zh-CN" sz="2800"/>
              <a:t>=11001</a:t>
            </a:r>
            <a:r>
              <a:rPr lang="zh-CN" sz="2800"/>
              <a:t>（</a:t>
            </a:r>
            <a:r>
              <a:rPr lang="zh-CN" altLang="zh-CN" sz="2800"/>
              <a:t>25</a:t>
            </a:r>
            <a:r>
              <a:rPr lang="zh-CN" sz="2800"/>
              <a:t>）</a:t>
            </a:r>
            <a:r>
              <a:rPr lang="zh-CN" altLang="zh-CN" sz="2800"/>
              <a:t>, </a:t>
            </a:r>
            <a:r>
              <a:rPr lang="zh-CN" altLang="zh-CN" sz="2800" i="1"/>
              <a:t>s</a:t>
            </a:r>
            <a:r>
              <a:rPr lang="zh-CN" altLang="zh-CN" sz="2800" baseline="-25000"/>
              <a:t>2</a:t>
            </a:r>
            <a:r>
              <a:rPr lang="zh-CN" altLang="zh-CN" sz="2800"/>
              <a:t>=01100</a:t>
            </a:r>
            <a:r>
              <a:rPr lang="zh-CN" sz="2800"/>
              <a:t>（</a:t>
            </a:r>
            <a:r>
              <a:rPr lang="zh-CN" altLang="zh-CN" sz="2800"/>
              <a:t>12</a:t>
            </a:r>
            <a:r>
              <a:rPr lang="zh-CN" sz="2800"/>
              <a:t>）</a:t>
            </a:r>
          </a:p>
          <a:p>
            <a:pPr>
              <a:buFont typeface="Wingdings" pitchFamily="2" charset="2"/>
              <a:buNone/>
            </a:pPr>
            <a:r>
              <a:rPr lang="zh-CN" sz="2800"/>
              <a:t>         </a:t>
            </a:r>
            <a:r>
              <a:rPr lang="zh-CN" altLang="zh-CN" sz="2800" i="1"/>
              <a:t>s</a:t>
            </a:r>
            <a:r>
              <a:rPr lang="zh-CN" altLang="zh-CN" sz="2800" baseline="-25000"/>
              <a:t>3</a:t>
            </a:r>
            <a:r>
              <a:rPr lang="zh-CN" altLang="zh-CN" sz="2800"/>
              <a:t>=11011</a:t>
            </a:r>
            <a:r>
              <a:rPr lang="zh-CN" sz="2800"/>
              <a:t>（</a:t>
            </a:r>
            <a:r>
              <a:rPr lang="zh-CN" altLang="zh-CN" sz="2800"/>
              <a:t>27</a:t>
            </a:r>
            <a:r>
              <a:rPr lang="zh-CN" sz="2800"/>
              <a:t>）</a:t>
            </a:r>
            <a:r>
              <a:rPr lang="zh-CN" altLang="zh-CN" sz="2800"/>
              <a:t>, </a:t>
            </a:r>
            <a:r>
              <a:rPr lang="zh-CN" altLang="zh-CN" sz="2800" i="1"/>
              <a:t>s</a:t>
            </a:r>
            <a:r>
              <a:rPr lang="zh-CN" altLang="zh-CN" sz="2800" baseline="-25000"/>
              <a:t>4</a:t>
            </a:r>
            <a:r>
              <a:rPr lang="zh-CN" altLang="zh-CN" sz="2800"/>
              <a:t>=10000</a:t>
            </a:r>
            <a:r>
              <a:rPr lang="zh-CN" sz="2800"/>
              <a:t>（</a:t>
            </a:r>
            <a:r>
              <a:rPr lang="zh-CN" altLang="zh-CN" sz="2800"/>
              <a:t>16</a:t>
            </a:r>
            <a:r>
              <a:rPr lang="zh-CN" sz="2800"/>
              <a:t>）</a:t>
            </a:r>
          </a:p>
          <a:p>
            <a:pPr>
              <a:buFont typeface="Wingdings" pitchFamily="2" charset="2"/>
              <a:buNone/>
            </a:pPr>
            <a:endParaRPr lang="zh-CN" altLang="zh-CN" sz="280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13D7-9BD9-402D-BDB4-CA87FEF0A0FF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41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1633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339975" y="1821911"/>
            <a:ext cx="459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latin typeface="宋体" pitchFamily="2" charset="-122"/>
              </a:rPr>
              <a:t>第二代种群</a:t>
            </a:r>
            <a:r>
              <a:rPr lang="zh-CN" altLang="zh-CN" sz="2400" b="1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400" b="1" baseline="-25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>
                <a:solidFill>
                  <a:srgbClr val="0033CC"/>
                </a:solidFill>
                <a:latin typeface="宋体" pitchFamily="2" charset="-122"/>
              </a:rPr>
              <a:t>中各染色体的情况</a:t>
            </a:r>
            <a:r>
              <a:rPr lang="zh-CN" altLang="en-US" sz="2400" b="1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49936"/>
              </p:ext>
            </p:extLst>
          </p:nvPr>
        </p:nvGraphicFramePr>
        <p:xfrm>
          <a:off x="827088" y="2469611"/>
          <a:ext cx="7777162" cy="3191637"/>
        </p:xfrm>
        <a:graphic>
          <a:graphicData uri="http://schemas.openxmlformats.org/drawingml/2006/table">
            <a:tbl>
              <a:tblPr/>
              <a:tblGrid>
                <a:gridCol w="1555750"/>
                <a:gridCol w="1554162"/>
                <a:gridCol w="1557338"/>
                <a:gridCol w="1554162"/>
                <a:gridCol w="155575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染色体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适应度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选择概率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积累概率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估计的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选中次数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=11001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144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=11011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729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=10000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2D4A-C69F-47E9-9FA6-7574A6DE078E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42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7450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4213" y="1109811"/>
            <a:ext cx="770572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CC"/>
                </a:solidFill>
                <a:latin typeface="宋体" pitchFamily="2" charset="-122"/>
              </a:rPr>
              <a:t>　　 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假设这一轮选择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-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复制操作中，种群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中的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个染色体都被选中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，则得到群体：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763713" y="2262336"/>
            <a:ext cx="648017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 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=11001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25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）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,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 01100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12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=11011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27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）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,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 10000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16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）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27088" y="3557736"/>
            <a:ext cx="77787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33CC"/>
                </a:solidFill>
                <a:latin typeface="宋体" pitchFamily="2" charset="-122"/>
              </a:rPr>
              <a:t>     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做</a:t>
            </a:r>
            <a:r>
              <a:rPr lang="zh-CN" altLang="en-US" sz="2800" b="1" dirty="0">
                <a:solidFill>
                  <a:srgbClr val="0033CC"/>
                </a:solidFill>
                <a:latin typeface="宋体" pitchFamily="2" charset="-122"/>
              </a:rPr>
              <a:t>交叉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运算，让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与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，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与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分别交换后三位基因，得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619250" y="4565798"/>
            <a:ext cx="6986588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     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’’ 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=11100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28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）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,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’’ 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 01001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9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   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’’ 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=11000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24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）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,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’’ 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 10011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19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）</a:t>
            </a:r>
            <a:r>
              <a:rPr lang="zh-CN" altLang="en-US" sz="20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00113" y="5934223"/>
            <a:ext cx="452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这一轮仍然不会发生变异。</a:t>
            </a:r>
            <a:r>
              <a:rPr lang="zh-CN" altLang="en-US" sz="240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A4D2-0B04-447C-B74C-12B57AEFBE70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43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7992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  <p:bldP spid="36868" grpId="0" autoUpdateAnimBg="0"/>
      <p:bldP spid="36869" grpId="0" autoUpdateAnimBg="0"/>
      <p:bldP spid="3687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339975" y="1268413"/>
            <a:ext cx="5761038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33CC"/>
                </a:solidFill>
              </a:rPr>
              <a:t>于是，得第三代种群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>
                <a:solidFill>
                  <a:srgbClr val="0033CC"/>
                </a:solidFill>
              </a:rPr>
              <a:t>3</a:t>
            </a:r>
            <a:r>
              <a:rPr lang="zh-CN" altLang="en-US" sz="2800">
                <a:solidFill>
                  <a:srgbClr val="0033CC"/>
                </a:solidFill>
              </a:rPr>
              <a:t>：</a:t>
            </a:r>
            <a:endParaRPr lang="zh-CN" altLang="en-US" sz="2800" i="1">
              <a:solidFill>
                <a:srgbClr val="0033CC"/>
              </a:solidFill>
              <a:latin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i="1">
                <a:solidFill>
                  <a:srgbClr val="0033CC"/>
                </a:solidFill>
              </a:rPr>
              <a:t> 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</a:rPr>
              <a:t>1</a:t>
            </a:r>
            <a:r>
              <a:rPr lang="zh-CN" altLang="zh-CN" sz="2800">
                <a:solidFill>
                  <a:srgbClr val="0033CC"/>
                </a:solidFill>
              </a:rPr>
              <a:t>=11100</a:t>
            </a:r>
            <a:r>
              <a:rPr lang="zh-CN" altLang="en-US" sz="2800">
                <a:solidFill>
                  <a:srgbClr val="0033CC"/>
                </a:solidFill>
              </a:rPr>
              <a:t>（</a:t>
            </a:r>
            <a:r>
              <a:rPr lang="zh-CN" altLang="zh-CN" sz="2800">
                <a:solidFill>
                  <a:srgbClr val="0033CC"/>
                </a:solidFill>
              </a:rPr>
              <a:t>28</a:t>
            </a:r>
            <a:r>
              <a:rPr lang="zh-CN" altLang="en-US" sz="2800">
                <a:solidFill>
                  <a:srgbClr val="0033CC"/>
                </a:solidFill>
              </a:rPr>
              <a:t>）</a:t>
            </a:r>
            <a:r>
              <a:rPr lang="zh-CN" altLang="zh-CN" sz="2800">
                <a:solidFill>
                  <a:srgbClr val="0033CC"/>
                </a:solidFill>
              </a:rPr>
              <a:t>, 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</a:rPr>
              <a:t>2</a:t>
            </a:r>
            <a:r>
              <a:rPr lang="zh-CN" altLang="zh-CN" sz="2800">
                <a:solidFill>
                  <a:srgbClr val="0033CC"/>
                </a:solidFill>
              </a:rPr>
              <a:t>=01001</a:t>
            </a:r>
            <a:r>
              <a:rPr lang="zh-CN" altLang="en-US" sz="2800">
                <a:solidFill>
                  <a:srgbClr val="0033CC"/>
                </a:solidFill>
              </a:rPr>
              <a:t>（</a:t>
            </a:r>
            <a:r>
              <a:rPr lang="zh-CN" altLang="zh-CN" sz="2800">
                <a:solidFill>
                  <a:srgbClr val="0033CC"/>
                </a:solidFill>
              </a:rPr>
              <a:t>9</a:t>
            </a:r>
            <a:r>
              <a:rPr lang="zh-CN" altLang="en-US" sz="2800">
                <a:solidFill>
                  <a:srgbClr val="0033CC"/>
                </a:solidFill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33CC"/>
                </a:solidFill>
              </a:rPr>
              <a:t> 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</a:rPr>
              <a:t>3</a:t>
            </a:r>
            <a:r>
              <a:rPr lang="zh-CN" altLang="zh-CN" sz="2800">
                <a:solidFill>
                  <a:srgbClr val="0033CC"/>
                </a:solidFill>
              </a:rPr>
              <a:t>=11000</a:t>
            </a:r>
            <a:r>
              <a:rPr lang="zh-CN" altLang="en-US" sz="2800">
                <a:solidFill>
                  <a:srgbClr val="0033CC"/>
                </a:solidFill>
              </a:rPr>
              <a:t>（</a:t>
            </a:r>
            <a:r>
              <a:rPr lang="zh-CN" altLang="zh-CN" sz="2800">
                <a:solidFill>
                  <a:srgbClr val="0033CC"/>
                </a:solidFill>
              </a:rPr>
              <a:t>24</a:t>
            </a:r>
            <a:r>
              <a:rPr lang="zh-CN" altLang="en-US" sz="2800">
                <a:solidFill>
                  <a:srgbClr val="0033CC"/>
                </a:solidFill>
              </a:rPr>
              <a:t>）</a:t>
            </a:r>
            <a:r>
              <a:rPr lang="zh-CN" altLang="zh-CN" sz="2800">
                <a:solidFill>
                  <a:srgbClr val="0033CC"/>
                </a:solidFill>
              </a:rPr>
              <a:t>, 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</a:rPr>
              <a:t>4</a:t>
            </a:r>
            <a:r>
              <a:rPr lang="zh-CN" altLang="zh-CN" sz="2800">
                <a:solidFill>
                  <a:srgbClr val="0033CC"/>
                </a:solidFill>
              </a:rPr>
              <a:t>=10011</a:t>
            </a:r>
            <a:r>
              <a:rPr lang="zh-CN" altLang="en-US" sz="2800">
                <a:solidFill>
                  <a:srgbClr val="0033CC"/>
                </a:solidFill>
              </a:rPr>
              <a:t>（</a:t>
            </a:r>
            <a:r>
              <a:rPr lang="zh-CN" altLang="zh-CN" sz="2800">
                <a:solidFill>
                  <a:srgbClr val="0033CC"/>
                </a:solidFill>
              </a:rPr>
              <a:t>19</a:t>
            </a:r>
            <a:r>
              <a:rPr lang="zh-CN" altLang="en-US" sz="2800">
                <a:solidFill>
                  <a:srgbClr val="0033CC"/>
                </a:solidFill>
              </a:rPr>
              <a:t>）</a:t>
            </a:r>
            <a:r>
              <a:rPr lang="zh-CN" altLang="en-US" sz="220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D142-923B-456C-938B-34BAD504C591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44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23048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935163" y="1612236"/>
            <a:ext cx="497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solidFill>
                  <a:srgbClr val="0033CC"/>
                </a:solidFill>
                <a:latin typeface="宋体" pitchFamily="2" charset="-122"/>
              </a:rPr>
              <a:t>   </a:t>
            </a:r>
            <a:r>
              <a:rPr lang="zh-CN" altLang="en-US" sz="2400" b="1">
                <a:solidFill>
                  <a:srgbClr val="0033CC"/>
                </a:solidFill>
                <a:latin typeface="宋体" pitchFamily="2" charset="-122"/>
              </a:rPr>
              <a:t>第三代种群</a:t>
            </a:r>
            <a:r>
              <a:rPr lang="zh-CN" altLang="zh-CN" sz="2400" b="1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400" b="1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en-US" sz="2400" b="1">
                <a:solidFill>
                  <a:srgbClr val="0033CC"/>
                </a:solidFill>
                <a:latin typeface="宋体" pitchFamily="2" charset="-122"/>
              </a:rPr>
              <a:t>中各染色体的情况</a:t>
            </a:r>
            <a:r>
              <a:rPr lang="zh-CN" altLang="en-US" sz="2400" b="1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96153"/>
              </p:ext>
            </p:extLst>
          </p:nvPr>
        </p:nvGraphicFramePr>
        <p:xfrm>
          <a:off x="755650" y="2255174"/>
          <a:ext cx="7777163" cy="3190050"/>
        </p:xfrm>
        <a:graphic>
          <a:graphicData uri="http://schemas.openxmlformats.org/drawingml/2006/table">
            <a:tbl>
              <a:tblPr/>
              <a:tblGrid>
                <a:gridCol w="1555750"/>
                <a:gridCol w="1554163"/>
                <a:gridCol w="1557337"/>
                <a:gridCol w="1554163"/>
                <a:gridCol w="155575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染色体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适应度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选择概率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积累概率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估计的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选中次数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=11100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784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=01001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=11000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=10011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EE44-FB59-49B4-8895-FDC638DDCB1C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45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9500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27088" y="1254720"/>
            <a:ext cx="69850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>
                <a:solidFill>
                  <a:srgbClr val="0033CC"/>
                </a:solidFill>
              </a:rPr>
              <a:t>      </a:t>
            </a:r>
            <a:r>
              <a:rPr lang="zh-CN" altLang="en-US" sz="2800">
                <a:solidFill>
                  <a:srgbClr val="0033CC"/>
                </a:solidFill>
              </a:rPr>
              <a:t>设这一轮的选择</a:t>
            </a:r>
            <a:r>
              <a:rPr lang="zh-CN" altLang="zh-CN" sz="2800">
                <a:solidFill>
                  <a:srgbClr val="0033CC"/>
                </a:solidFill>
              </a:rPr>
              <a:t>-</a:t>
            </a:r>
            <a:r>
              <a:rPr lang="zh-CN" altLang="en-US" sz="2800">
                <a:solidFill>
                  <a:srgbClr val="0033CC"/>
                </a:solidFill>
              </a:rPr>
              <a:t>复制结果为：</a:t>
            </a:r>
            <a:endParaRPr lang="zh-CN" altLang="en-US" sz="2800" i="1">
              <a:solidFill>
                <a:srgbClr val="0033CC"/>
              </a:solidFill>
              <a:latin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i="1">
                <a:solidFill>
                  <a:srgbClr val="0033CC"/>
                </a:solidFill>
                <a:latin typeface="Times New Roman" pitchFamily="18" charset="0"/>
              </a:rPr>
              <a:t>            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=11100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28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）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,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=11100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28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            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=11000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24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）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,  </a:t>
            </a:r>
            <a:r>
              <a:rPr lang="zh-CN" altLang="zh-CN" sz="2800" i="1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 i="1">
                <a:solidFill>
                  <a:srgbClr val="0033CC"/>
                </a:solidFill>
                <a:latin typeface="Courier New" pitchFamily="49" charset="0"/>
              </a:rPr>
              <a:t>’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=10011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（</a:t>
            </a:r>
            <a:r>
              <a:rPr lang="zh-CN" altLang="zh-CN" sz="2800">
                <a:solidFill>
                  <a:srgbClr val="0033CC"/>
                </a:solidFill>
                <a:latin typeface="Times New Roman" pitchFamily="18" charset="0"/>
              </a:rPr>
              <a:t>19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）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00113" y="3126383"/>
            <a:ext cx="77041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33CC"/>
                </a:solidFill>
                <a:latin typeface="宋体" pitchFamily="2" charset="-122"/>
              </a:rPr>
              <a:t>    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做交叉运算，让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与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，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与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分别交换后两位基因，得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908175" y="4205883"/>
            <a:ext cx="6624638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 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=11111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=11100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=10000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）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27088" y="5790208"/>
            <a:ext cx="460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zh-CN" altLang="en-US" sz="2800">
                <a:solidFill>
                  <a:srgbClr val="0033CC"/>
                </a:solidFill>
                <a:latin typeface="宋体" pitchFamily="2" charset="-122"/>
              </a:rPr>
              <a:t>这一轮仍然不会发生变异。</a:t>
            </a:r>
            <a:endParaRPr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80C9-EA3E-49FC-9096-DDEB2E881332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46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0089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0" grpId="0" autoUpdateAnimBg="0"/>
      <p:bldP spid="3994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331913" y="2290688"/>
            <a:ext cx="6696075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zh-CN" sz="2800">
                <a:solidFill>
                  <a:srgbClr val="0033CC"/>
                </a:solidFill>
              </a:rPr>
              <a:t>        </a:t>
            </a:r>
            <a:r>
              <a:rPr lang="zh-CN" altLang="en-US" sz="2800">
                <a:solidFill>
                  <a:srgbClr val="0033CC"/>
                </a:solidFill>
              </a:rPr>
              <a:t>于是，得第四代种群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25000">
                <a:solidFill>
                  <a:srgbClr val="0033CC"/>
                </a:solidFill>
              </a:rPr>
              <a:t>4</a:t>
            </a:r>
            <a:r>
              <a:rPr lang="zh-CN" altLang="en-US" sz="2800">
                <a:solidFill>
                  <a:srgbClr val="0033CC"/>
                </a:solidFill>
              </a:rPr>
              <a:t>：</a:t>
            </a:r>
            <a:r>
              <a:rPr lang="zh-CN" altLang="en-US" sz="2800" i="1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i="1">
                <a:solidFill>
                  <a:srgbClr val="0033CC"/>
                </a:solidFill>
                <a:latin typeface="Times New Roman" pitchFamily="18" charset="0"/>
              </a:rPr>
              <a:t>          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</a:rPr>
              <a:t>1</a:t>
            </a:r>
            <a:r>
              <a:rPr lang="zh-CN" altLang="zh-CN" sz="2800">
                <a:solidFill>
                  <a:srgbClr val="0033CC"/>
                </a:solidFill>
              </a:rPr>
              <a:t>=11111</a:t>
            </a:r>
            <a:r>
              <a:rPr lang="zh-CN" altLang="en-US" sz="2800">
                <a:solidFill>
                  <a:srgbClr val="0033CC"/>
                </a:solidFill>
              </a:rPr>
              <a:t>（</a:t>
            </a:r>
            <a:r>
              <a:rPr lang="zh-CN" altLang="zh-CN" sz="2800">
                <a:solidFill>
                  <a:srgbClr val="0033CC"/>
                </a:solidFill>
              </a:rPr>
              <a:t>31</a:t>
            </a:r>
            <a:r>
              <a:rPr lang="zh-CN" altLang="en-US" sz="2800">
                <a:solidFill>
                  <a:srgbClr val="0033CC"/>
                </a:solidFill>
              </a:rPr>
              <a:t>）</a:t>
            </a:r>
            <a:r>
              <a:rPr lang="zh-CN" altLang="zh-CN" sz="2800">
                <a:solidFill>
                  <a:srgbClr val="0033CC"/>
                </a:solidFill>
              </a:rPr>
              <a:t>,  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</a:rPr>
              <a:t>2</a:t>
            </a:r>
            <a:r>
              <a:rPr lang="zh-CN" altLang="zh-CN" sz="2800">
                <a:solidFill>
                  <a:srgbClr val="0033CC"/>
                </a:solidFill>
              </a:rPr>
              <a:t>=11100</a:t>
            </a:r>
            <a:r>
              <a:rPr lang="zh-CN" altLang="en-US" sz="2800">
                <a:solidFill>
                  <a:srgbClr val="0033CC"/>
                </a:solidFill>
              </a:rPr>
              <a:t>（</a:t>
            </a:r>
            <a:r>
              <a:rPr lang="zh-CN" altLang="zh-CN" sz="2800">
                <a:solidFill>
                  <a:srgbClr val="0033CC"/>
                </a:solidFill>
              </a:rPr>
              <a:t>28</a:t>
            </a:r>
            <a:r>
              <a:rPr lang="zh-CN" altLang="en-US" sz="2800">
                <a:solidFill>
                  <a:srgbClr val="0033CC"/>
                </a:solidFill>
              </a:rPr>
              <a:t>）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0033CC"/>
                </a:solidFill>
              </a:rPr>
              <a:t>         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</a:rPr>
              <a:t>3</a:t>
            </a:r>
            <a:r>
              <a:rPr lang="zh-CN" altLang="zh-CN" sz="2800">
                <a:solidFill>
                  <a:srgbClr val="0033CC"/>
                </a:solidFill>
              </a:rPr>
              <a:t>=11000</a:t>
            </a:r>
            <a:r>
              <a:rPr lang="zh-CN" altLang="en-US" sz="2800">
                <a:solidFill>
                  <a:srgbClr val="0033CC"/>
                </a:solidFill>
              </a:rPr>
              <a:t>（</a:t>
            </a:r>
            <a:r>
              <a:rPr lang="zh-CN" altLang="zh-CN" sz="2800">
                <a:solidFill>
                  <a:srgbClr val="0033CC"/>
                </a:solidFill>
              </a:rPr>
              <a:t>24</a:t>
            </a:r>
            <a:r>
              <a:rPr lang="zh-CN" altLang="en-US" sz="2800">
                <a:solidFill>
                  <a:srgbClr val="0033CC"/>
                </a:solidFill>
              </a:rPr>
              <a:t>）</a:t>
            </a:r>
            <a:r>
              <a:rPr lang="zh-CN" altLang="zh-CN" sz="2800">
                <a:solidFill>
                  <a:srgbClr val="0033CC"/>
                </a:solidFill>
              </a:rPr>
              <a:t>,  </a:t>
            </a:r>
            <a:r>
              <a:rPr lang="zh-CN" altLang="zh-CN" sz="2800" i="1">
                <a:solidFill>
                  <a:srgbClr val="0033CC"/>
                </a:solidFill>
              </a:rPr>
              <a:t>s</a:t>
            </a:r>
            <a:r>
              <a:rPr lang="zh-CN" altLang="zh-CN" sz="2800" baseline="-30000">
                <a:solidFill>
                  <a:srgbClr val="0033CC"/>
                </a:solidFill>
              </a:rPr>
              <a:t>4</a:t>
            </a:r>
            <a:r>
              <a:rPr lang="zh-CN" altLang="zh-CN" sz="2800">
                <a:solidFill>
                  <a:srgbClr val="0033CC"/>
                </a:solidFill>
              </a:rPr>
              <a:t>=10000</a:t>
            </a:r>
            <a:r>
              <a:rPr lang="zh-CN" altLang="en-US" sz="2800">
                <a:solidFill>
                  <a:srgbClr val="0033CC"/>
                </a:solidFill>
              </a:rPr>
              <a:t>（</a:t>
            </a:r>
            <a:r>
              <a:rPr lang="zh-CN" altLang="zh-CN" sz="2800">
                <a:solidFill>
                  <a:srgbClr val="0033CC"/>
                </a:solidFill>
              </a:rPr>
              <a:t>16</a:t>
            </a:r>
            <a:r>
              <a:rPr lang="zh-CN" altLang="en-US" sz="2800">
                <a:solidFill>
                  <a:srgbClr val="0033CC"/>
                </a:solidFill>
              </a:rPr>
              <a:t>）</a:t>
            </a:r>
            <a:r>
              <a:rPr lang="zh-CN" altLang="en-US" sz="280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9F16-DF62-4E41-8E17-CD92B7263572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47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5023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81000" y="7620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93750" y="1484784"/>
            <a:ext cx="7632700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　  显然，在这一代种群中已经出现了适应度最高的染色体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800" baseline="-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=11111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。于是，遗传操作终止，将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染色体</a:t>
            </a:r>
            <a:r>
              <a:rPr lang="zh-CN" altLang="en-US" sz="2800" dirty="0">
                <a:solidFill>
                  <a:srgbClr val="0033CC"/>
                </a:solidFill>
                <a:latin typeface="Courier New"/>
              </a:rPr>
              <a:t>“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11111</a:t>
            </a:r>
            <a:r>
              <a:rPr lang="zh-CN" altLang="zh-CN" sz="2800" dirty="0">
                <a:solidFill>
                  <a:srgbClr val="0033CC"/>
                </a:solidFill>
                <a:latin typeface="Courier New"/>
              </a:rPr>
              <a:t>”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作为最终结果输出。</a:t>
            </a:r>
            <a:endParaRPr lang="zh-CN" altLang="en-US" sz="2800" dirty="0">
              <a:solidFill>
                <a:srgbClr val="0033CC"/>
              </a:solidFill>
              <a:latin typeface="宋体" pitchFamily="2" charset="-122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　　然后，将染色体</a:t>
            </a:r>
            <a:r>
              <a:rPr lang="zh-CN" altLang="en-US" sz="2800" dirty="0">
                <a:solidFill>
                  <a:srgbClr val="0033CC"/>
                </a:solidFill>
                <a:latin typeface="Times New Roman"/>
              </a:rPr>
              <a:t>“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11111</a:t>
            </a:r>
            <a:r>
              <a:rPr lang="zh-CN" altLang="zh-CN" sz="2800" dirty="0">
                <a:solidFill>
                  <a:srgbClr val="0033CC"/>
                </a:solidFill>
                <a:latin typeface="Times New Roman"/>
              </a:rPr>
              <a:t>”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解码为表现型，即得所求的最优解：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31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    将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31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代入函数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y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zh-CN" sz="2800" baseline="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中，即得原问题的解，即函数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y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=</a:t>
            </a:r>
            <a:r>
              <a:rPr lang="zh-CN" altLang="zh-CN" sz="2800" i="1" dirty="0">
                <a:solidFill>
                  <a:srgbClr val="0033CC"/>
                </a:solidFill>
                <a:latin typeface="Times New Roman" pitchFamily="18" charset="0"/>
              </a:rPr>
              <a:t>x</a:t>
            </a:r>
            <a:r>
              <a:rPr lang="zh-CN" altLang="zh-CN" sz="2800" baseline="30000" dirty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的最大值为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961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。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EBAB-3AE2-4D91-8E69-B6DF1B248F62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48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1835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 flipV="1">
            <a:off x="1909763" y="5792465"/>
            <a:ext cx="0" cy="14446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787900" y="3795390"/>
            <a:ext cx="287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2000" i="1">
                <a:solidFill>
                  <a:srgbClr val="0033CC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2195513" y="2939281"/>
            <a:ext cx="0" cy="2159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3114675" y="5068565"/>
            <a:ext cx="0" cy="86360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 flipV="1">
            <a:off x="3419475" y="4671690"/>
            <a:ext cx="0" cy="122396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2771775" y="5373365"/>
            <a:ext cx="0" cy="57626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6011863" y="3010719"/>
            <a:ext cx="0" cy="144462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684213" y="1066031"/>
            <a:ext cx="3959225" cy="2867025"/>
            <a:chOff x="0" y="0"/>
            <a:chExt cx="2494" cy="1806"/>
          </a:xfrm>
        </p:grpSpPr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1315" y="998"/>
              <a:ext cx="0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flipV="1">
              <a:off x="1542" y="771"/>
              <a:ext cx="0" cy="54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45" y="4"/>
              <a:ext cx="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1225" y="36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400" i="1">
                  <a:solidFill>
                    <a:srgbClr val="0033CC"/>
                  </a:solidFill>
                  <a:latin typeface="Times New Roman" pitchFamily="18" charset="0"/>
                </a:rPr>
                <a:t>y</a:t>
              </a:r>
              <a:r>
                <a:rPr lang="zh-CN" altLang="zh-CN" sz="2400">
                  <a:solidFill>
                    <a:srgbClr val="0033CC"/>
                  </a:solidFill>
                  <a:latin typeface="Times New Roman" pitchFamily="18" charset="0"/>
                </a:rPr>
                <a:t>=</a:t>
              </a:r>
              <a:r>
                <a:rPr lang="zh-CN" altLang="zh-CN" sz="2400" i="1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  <a:r>
                <a:rPr lang="zh-CN" altLang="zh-CN" sz="2400" baseline="30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flipV="1">
              <a:off x="0" y="1327"/>
              <a:ext cx="2267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362" y="1337"/>
              <a:ext cx="21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0033CC"/>
                  </a:solidFill>
                </a:rPr>
                <a:t>    </a:t>
              </a:r>
              <a:r>
                <a:rPr lang="zh-CN" altLang="zh-CN" sz="2000" dirty="0">
                  <a:solidFill>
                    <a:srgbClr val="0033CC"/>
                  </a:solidFill>
                  <a:latin typeface="Times New Roman" pitchFamily="18" charset="0"/>
                </a:rPr>
                <a:t>8     13     19  24</a:t>
              </a:r>
              <a:r>
                <a:rPr lang="zh-CN" altLang="zh-CN" dirty="0">
                  <a:solidFill>
                    <a:srgbClr val="0033CC"/>
                  </a:solidFill>
                </a:rPr>
                <a:t>            </a:t>
              </a:r>
              <a:r>
                <a:rPr lang="zh-CN" altLang="zh-CN" i="1" dirty="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zh-CN" altLang="zh-CN" sz="2000" i="1" dirty="0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272" y="19"/>
              <a:ext cx="0" cy="15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25" name="Arc 17"/>
            <p:cNvSpPr>
              <a:spLocks/>
            </p:cNvSpPr>
            <p:nvPr/>
          </p:nvSpPr>
          <p:spPr bwMode="auto">
            <a:xfrm flipV="1">
              <a:off x="272" y="0"/>
              <a:ext cx="1542" cy="13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978"/>
                <a:gd name="T1" fmla="*/ 0 h 21600"/>
                <a:gd name="T2" fmla="*/ 20978 w 20978"/>
                <a:gd name="T3" fmla="*/ 16454 h 21600"/>
                <a:gd name="T4" fmla="*/ 0 w 209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78" h="21600" fill="none" extrusionOk="0">
                  <a:moveTo>
                    <a:pt x="-1" y="0"/>
                  </a:moveTo>
                  <a:cubicBezTo>
                    <a:pt x="9947" y="0"/>
                    <a:pt x="18608" y="6793"/>
                    <a:pt x="20978" y="16453"/>
                  </a:cubicBezTo>
                </a:path>
                <a:path w="20978" h="21600" stroke="0" extrusionOk="0">
                  <a:moveTo>
                    <a:pt x="-1" y="0"/>
                  </a:moveTo>
                  <a:cubicBezTo>
                    <a:pt x="9947" y="0"/>
                    <a:pt x="18608" y="6793"/>
                    <a:pt x="20978" y="164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26" name="Oval 18"/>
            <p:cNvSpPr>
              <a:spLocks noChangeArrowheads="1"/>
            </p:cNvSpPr>
            <p:nvPr/>
          </p:nvSpPr>
          <p:spPr bwMode="auto">
            <a:xfrm>
              <a:off x="1270" y="941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27" name="Oval 19"/>
            <p:cNvSpPr>
              <a:spLocks noChangeArrowheads="1"/>
            </p:cNvSpPr>
            <p:nvPr/>
          </p:nvSpPr>
          <p:spPr bwMode="auto">
            <a:xfrm>
              <a:off x="589" y="1225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28" name="Oval 20"/>
            <p:cNvSpPr>
              <a:spLocks noChangeArrowheads="1"/>
            </p:cNvSpPr>
            <p:nvPr/>
          </p:nvSpPr>
          <p:spPr bwMode="auto">
            <a:xfrm>
              <a:off x="907" y="1134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29" name="Oval 21"/>
            <p:cNvSpPr>
              <a:spLocks noChangeArrowheads="1"/>
            </p:cNvSpPr>
            <p:nvPr/>
          </p:nvSpPr>
          <p:spPr bwMode="auto">
            <a:xfrm>
              <a:off x="1496" y="72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30" name="Text Box 22"/>
            <p:cNvSpPr txBox="1">
              <a:spLocks noChangeArrowheads="1"/>
            </p:cNvSpPr>
            <p:nvPr/>
          </p:nvSpPr>
          <p:spPr bwMode="auto">
            <a:xfrm>
              <a:off x="725" y="1633"/>
              <a:ext cx="15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33CC"/>
                  </a:solidFill>
                </a:rPr>
                <a:t>第一代种群及其适应度</a:t>
              </a:r>
            </a:p>
          </p:txBody>
        </p:sp>
      </p:grpSp>
      <p:grpSp>
        <p:nvGrpSpPr>
          <p:cNvPr id="43031" name="Group 23"/>
          <p:cNvGrpSpPr>
            <a:grpSpLocks/>
          </p:cNvGrpSpPr>
          <p:nvPr/>
        </p:nvGrpSpPr>
        <p:grpSpPr bwMode="auto">
          <a:xfrm>
            <a:off x="4643438" y="1066031"/>
            <a:ext cx="3959225" cy="2867025"/>
            <a:chOff x="0" y="0"/>
            <a:chExt cx="2494" cy="1806"/>
          </a:xfrm>
        </p:grpSpPr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588" y="771"/>
              <a:ext cx="0" cy="5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155" y="1124"/>
              <a:ext cx="0" cy="18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flipV="1">
              <a:off x="1724" y="499"/>
              <a:ext cx="0" cy="81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1225" y="36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400" i="1">
                  <a:solidFill>
                    <a:srgbClr val="0033CC"/>
                  </a:solidFill>
                  <a:latin typeface="Times New Roman" pitchFamily="18" charset="0"/>
                </a:rPr>
                <a:t>y</a:t>
              </a:r>
              <a:r>
                <a:rPr lang="zh-CN" altLang="zh-CN" sz="2400">
                  <a:solidFill>
                    <a:srgbClr val="0033CC"/>
                  </a:solidFill>
                  <a:latin typeface="Times New Roman" pitchFamily="18" charset="0"/>
                </a:rPr>
                <a:t>=</a:t>
              </a:r>
              <a:r>
                <a:rPr lang="zh-CN" altLang="zh-CN" sz="2400" i="1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  <a:r>
                <a:rPr lang="zh-CN" altLang="zh-CN" sz="2400" baseline="30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0" y="1327"/>
              <a:ext cx="226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09" y="1337"/>
              <a:ext cx="20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0033CC"/>
                  </a:solidFill>
                </a:rPr>
                <a:t>       </a:t>
              </a:r>
              <a:r>
                <a:rPr lang="zh-CN" altLang="zh-CN" sz="2000">
                  <a:solidFill>
                    <a:srgbClr val="0033CC"/>
                  </a:solidFill>
                  <a:latin typeface="Times New Roman" pitchFamily="18" charset="0"/>
                </a:rPr>
                <a:t>12    16      25 27</a:t>
              </a:r>
              <a:r>
                <a:rPr lang="zh-CN" altLang="zh-CN">
                  <a:solidFill>
                    <a:srgbClr val="0033CC"/>
                  </a:solidFill>
                </a:rPr>
                <a:t>      </a:t>
              </a:r>
              <a:r>
                <a:rPr lang="zh-CN" altLang="zh-CN" i="1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45" y="4"/>
              <a:ext cx="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flipV="1">
              <a:off x="272" y="19"/>
              <a:ext cx="0" cy="15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40" name="Arc 32"/>
            <p:cNvSpPr>
              <a:spLocks/>
            </p:cNvSpPr>
            <p:nvPr/>
          </p:nvSpPr>
          <p:spPr bwMode="auto">
            <a:xfrm flipV="1">
              <a:off x="272" y="0"/>
              <a:ext cx="1542" cy="13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978"/>
                <a:gd name="T1" fmla="*/ 0 h 21600"/>
                <a:gd name="T2" fmla="*/ 20978 w 20978"/>
                <a:gd name="T3" fmla="*/ 16454 h 21600"/>
                <a:gd name="T4" fmla="*/ 0 w 209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78" h="21600" fill="none" extrusionOk="0">
                  <a:moveTo>
                    <a:pt x="-1" y="0"/>
                  </a:moveTo>
                  <a:cubicBezTo>
                    <a:pt x="9947" y="0"/>
                    <a:pt x="18608" y="6793"/>
                    <a:pt x="20978" y="16453"/>
                  </a:cubicBezTo>
                </a:path>
                <a:path w="20978" h="21600" stroke="0" extrusionOk="0">
                  <a:moveTo>
                    <a:pt x="-1" y="0"/>
                  </a:moveTo>
                  <a:cubicBezTo>
                    <a:pt x="9947" y="0"/>
                    <a:pt x="18608" y="6793"/>
                    <a:pt x="20978" y="164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41" name="Oval 33"/>
            <p:cNvSpPr>
              <a:spLocks noChangeArrowheads="1"/>
            </p:cNvSpPr>
            <p:nvPr/>
          </p:nvSpPr>
          <p:spPr bwMode="auto">
            <a:xfrm>
              <a:off x="1532" y="704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42" name="Oval 34"/>
            <p:cNvSpPr>
              <a:spLocks noChangeArrowheads="1"/>
            </p:cNvSpPr>
            <p:nvPr/>
          </p:nvSpPr>
          <p:spPr bwMode="auto">
            <a:xfrm>
              <a:off x="1099" y="106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43" name="Oval 35"/>
            <p:cNvSpPr>
              <a:spLocks noChangeArrowheads="1"/>
            </p:cNvSpPr>
            <p:nvPr/>
          </p:nvSpPr>
          <p:spPr bwMode="auto">
            <a:xfrm>
              <a:off x="1679" y="49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44" name="Oval 36"/>
            <p:cNvSpPr>
              <a:spLocks noChangeArrowheads="1"/>
            </p:cNvSpPr>
            <p:nvPr/>
          </p:nvSpPr>
          <p:spPr bwMode="auto">
            <a:xfrm>
              <a:off x="828" y="1167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45" name="Text Box 37"/>
            <p:cNvSpPr txBox="1">
              <a:spLocks noChangeArrowheads="1"/>
            </p:cNvSpPr>
            <p:nvPr/>
          </p:nvSpPr>
          <p:spPr bwMode="auto">
            <a:xfrm>
              <a:off x="635" y="1633"/>
              <a:ext cx="15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33CC"/>
                  </a:solidFill>
                </a:rPr>
                <a:t>第二代种群及其适应度</a:t>
              </a:r>
            </a:p>
          </p:txBody>
        </p:sp>
      </p:grpSp>
      <p:grpSp>
        <p:nvGrpSpPr>
          <p:cNvPr id="43046" name="Group 38"/>
          <p:cNvGrpSpPr>
            <a:grpSpLocks/>
          </p:cNvGrpSpPr>
          <p:nvPr/>
        </p:nvGrpSpPr>
        <p:grpSpPr bwMode="auto">
          <a:xfrm>
            <a:off x="666750" y="3827140"/>
            <a:ext cx="3689350" cy="2828925"/>
            <a:chOff x="0" y="0"/>
            <a:chExt cx="2324" cy="1782"/>
          </a:xfrm>
        </p:grpSpPr>
        <p:grpSp>
          <p:nvGrpSpPr>
            <p:cNvPr id="43047" name="Group 39"/>
            <p:cNvGrpSpPr>
              <a:grpSpLocks/>
            </p:cNvGrpSpPr>
            <p:nvPr/>
          </p:nvGrpSpPr>
          <p:grpSpPr bwMode="auto">
            <a:xfrm>
              <a:off x="0" y="0"/>
              <a:ext cx="2324" cy="1606"/>
              <a:chOff x="0" y="0"/>
              <a:chExt cx="2324" cy="1606"/>
            </a:xfrm>
          </p:grpSpPr>
          <p:sp>
            <p:nvSpPr>
              <p:cNvPr id="43048" name="Text Box 40"/>
              <p:cNvSpPr txBox="1">
                <a:spLocks noChangeArrowheads="1"/>
              </p:cNvSpPr>
              <p:nvPr/>
            </p:nvSpPr>
            <p:spPr bwMode="auto">
              <a:xfrm>
                <a:off x="1225" y="363"/>
                <a:ext cx="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zh-CN" sz="2400" i="1" dirty="0">
                    <a:solidFill>
                      <a:srgbClr val="0033CC"/>
                    </a:solidFill>
                    <a:latin typeface="Times New Roman" pitchFamily="18" charset="0"/>
                  </a:rPr>
                  <a:t>y</a:t>
                </a:r>
                <a:r>
                  <a:rPr lang="zh-CN" altLang="zh-CN" sz="2400" dirty="0">
                    <a:solidFill>
                      <a:srgbClr val="0033CC"/>
                    </a:solidFill>
                    <a:latin typeface="Times New Roman" pitchFamily="18" charset="0"/>
                  </a:rPr>
                  <a:t>=</a:t>
                </a:r>
                <a:r>
                  <a:rPr lang="zh-CN" altLang="zh-CN" sz="2400" i="1" dirty="0">
                    <a:solidFill>
                      <a:srgbClr val="0033CC"/>
                    </a:solidFill>
                    <a:latin typeface="Times New Roman" pitchFamily="18" charset="0"/>
                  </a:rPr>
                  <a:t>x</a:t>
                </a:r>
                <a:r>
                  <a:rPr lang="zh-CN" altLang="zh-CN" sz="2400" baseline="30000" dirty="0">
                    <a:solidFill>
                      <a:srgbClr val="0033CC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049" name="Line 41"/>
              <p:cNvSpPr>
                <a:spLocks noChangeShapeType="1"/>
              </p:cNvSpPr>
              <p:nvPr/>
            </p:nvSpPr>
            <p:spPr bwMode="auto">
              <a:xfrm flipV="1">
                <a:off x="0" y="1327"/>
                <a:ext cx="2267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43050" name="Text Box 42"/>
              <p:cNvSpPr txBox="1">
                <a:spLocks noChangeArrowheads="1"/>
              </p:cNvSpPr>
              <p:nvPr/>
            </p:nvSpPr>
            <p:spPr bwMode="auto">
              <a:xfrm>
                <a:off x="373" y="1337"/>
                <a:ext cx="195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zh-CN">
                    <a:solidFill>
                      <a:srgbClr val="0033CC"/>
                    </a:solidFill>
                  </a:rPr>
                  <a:t>       </a:t>
                </a:r>
                <a:r>
                  <a:rPr lang="zh-CN" altLang="zh-CN" sz="2000">
                    <a:solidFill>
                      <a:srgbClr val="0033CC"/>
                    </a:solidFill>
                    <a:latin typeface="Times New Roman" pitchFamily="18" charset="0"/>
                  </a:rPr>
                  <a:t>9           19  24 28</a:t>
                </a:r>
                <a:r>
                  <a:rPr lang="zh-CN" altLang="zh-CN">
                    <a:solidFill>
                      <a:srgbClr val="0033CC"/>
                    </a:solidFill>
                  </a:rPr>
                  <a:t>      </a:t>
                </a:r>
                <a:r>
                  <a:rPr lang="zh-CN" altLang="zh-CN" i="1">
                    <a:solidFill>
                      <a:srgbClr val="0033CC"/>
                    </a:solidFill>
                    <a:latin typeface="Times New Roman" pitchFamily="18" charset="0"/>
                  </a:rPr>
                  <a:t> </a:t>
                </a:r>
                <a:r>
                  <a:rPr lang="zh-CN" altLang="zh-CN" sz="2000" i="1">
                    <a:solidFill>
                      <a:srgbClr val="0033CC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3051" name="Text Box 43"/>
              <p:cNvSpPr txBox="1">
                <a:spLocks noChangeArrowheads="1"/>
              </p:cNvSpPr>
              <p:nvPr/>
            </p:nvSpPr>
            <p:spPr bwMode="auto">
              <a:xfrm>
                <a:off x="45" y="4"/>
                <a:ext cx="1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zh-CN" sz="2000" i="1">
                    <a:solidFill>
                      <a:srgbClr val="0033CC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3052" name="Line 44"/>
              <p:cNvSpPr>
                <a:spLocks noChangeShapeType="1"/>
              </p:cNvSpPr>
              <p:nvPr/>
            </p:nvSpPr>
            <p:spPr bwMode="auto">
              <a:xfrm flipV="1">
                <a:off x="272" y="19"/>
                <a:ext cx="0" cy="158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43053" name="Arc 45"/>
              <p:cNvSpPr>
                <a:spLocks/>
              </p:cNvSpPr>
              <p:nvPr/>
            </p:nvSpPr>
            <p:spPr bwMode="auto">
              <a:xfrm flipV="1">
                <a:off x="272" y="0"/>
                <a:ext cx="1542" cy="131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978"/>
                  <a:gd name="T1" fmla="*/ 0 h 21600"/>
                  <a:gd name="T2" fmla="*/ 20978 w 20978"/>
                  <a:gd name="T3" fmla="*/ 16454 h 21600"/>
                  <a:gd name="T4" fmla="*/ 0 w 2097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978" h="21600" fill="none" extrusionOk="0">
                    <a:moveTo>
                      <a:pt x="-1" y="0"/>
                    </a:moveTo>
                    <a:cubicBezTo>
                      <a:pt x="9947" y="0"/>
                      <a:pt x="18608" y="6793"/>
                      <a:pt x="20978" y="16453"/>
                    </a:cubicBezTo>
                  </a:path>
                  <a:path w="20978" h="21600" stroke="0" extrusionOk="0">
                    <a:moveTo>
                      <a:pt x="-1" y="0"/>
                    </a:moveTo>
                    <a:cubicBezTo>
                      <a:pt x="9947" y="0"/>
                      <a:pt x="18608" y="6793"/>
                      <a:pt x="20978" y="1645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43054" name="Oval 46"/>
              <p:cNvSpPr>
                <a:spLocks noChangeArrowheads="1"/>
              </p:cNvSpPr>
              <p:nvPr/>
            </p:nvSpPr>
            <p:spPr bwMode="auto">
              <a:xfrm>
                <a:off x="1686" y="482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43055" name="Oval 47"/>
              <p:cNvSpPr>
                <a:spLocks noChangeArrowheads="1"/>
              </p:cNvSpPr>
              <p:nvPr/>
            </p:nvSpPr>
            <p:spPr bwMode="auto">
              <a:xfrm>
                <a:off x="1485" y="769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43056" name="Oval 48"/>
              <p:cNvSpPr>
                <a:spLocks noChangeArrowheads="1"/>
              </p:cNvSpPr>
              <p:nvPr/>
            </p:nvSpPr>
            <p:spPr bwMode="auto">
              <a:xfrm>
                <a:off x="1273" y="927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43057" name="Oval 49"/>
              <p:cNvSpPr>
                <a:spLocks noChangeArrowheads="1"/>
              </p:cNvSpPr>
              <p:nvPr/>
            </p:nvSpPr>
            <p:spPr bwMode="auto">
              <a:xfrm>
                <a:off x="740" y="1188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43058" name="Text Box 50"/>
            <p:cNvSpPr txBox="1">
              <a:spLocks noChangeArrowheads="1"/>
            </p:cNvSpPr>
            <p:nvPr/>
          </p:nvSpPr>
          <p:spPr bwMode="auto">
            <a:xfrm>
              <a:off x="691" y="1609"/>
              <a:ext cx="15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33CC"/>
                  </a:solidFill>
                </a:rPr>
                <a:t>第三代种群及其适应度</a:t>
              </a:r>
            </a:p>
          </p:txBody>
        </p:sp>
      </p:grpSp>
      <p:grpSp>
        <p:nvGrpSpPr>
          <p:cNvPr id="43059" name="Group 51"/>
          <p:cNvGrpSpPr>
            <a:grpSpLocks/>
          </p:cNvGrpSpPr>
          <p:nvPr/>
        </p:nvGrpSpPr>
        <p:grpSpPr bwMode="auto">
          <a:xfrm>
            <a:off x="4716463" y="3789040"/>
            <a:ext cx="3781425" cy="2889250"/>
            <a:chOff x="0" y="0"/>
            <a:chExt cx="2382" cy="1820"/>
          </a:xfrm>
        </p:grpSpPr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1179" y="1089"/>
              <a:ext cx="0" cy="22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61" name="Text Box 53"/>
            <p:cNvSpPr txBox="1">
              <a:spLocks noChangeArrowheads="1"/>
            </p:cNvSpPr>
            <p:nvPr/>
          </p:nvSpPr>
          <p:spPr bwMode="auto">
            <a:xfrm>
              <a:off x="1225" y="36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 sz="2400" i="1">
                  <a:solidFill>
                    <a:srgbClr val="0033CC"/>
                  </a:solidFill>
                  <a:latin typeface="Times New Roman" pitchFamily="18" charset="0"/>
                </a:rPr>
                <a:t>y</a:t>
              </a:r>
              <a:r>
                <a:rPr lang="zh-CN" altLang="zh-CN" sz="2400">
                  <a:solidFill>
                    <a:srgbClr val="0033CC"/>
                  </a:solidFill>
                  <a:latin typeface="Times New Roman" pitchFamily="18" charset="0"/>
                </a:rPr>
                <a:t>=</a:t>
              </a:r>
              <a:r>
                <a:rPr lang="zh-CN" altLang="zh-CN" sz="2400" i="1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  <a:r>
                <a:rPr lang="zh-CN" altLang="zh-CN" sz="2400" baseline="30000">
                  <a:solidFill>
                    <a:srgbClr val="0033CC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flipV="1">
              <a:off x="0" y="1327"/>
              <a:ext cx="2267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63" name="Text Box 55"/>
            <p:cNvSpPr txBox="1">
              <a:spLocks noChangeArrowheads="1"/>
            </p:cNvSpPr>
            <p:nvPr/>
          </p:nvSpPr>
          <p:spPr bwMode="auto">
            <a:xfrm>
              <a:off x="408" y="1337"/>
              <a:ext cx="19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zh-CN">
                  <a:solidFill>
                    <a:srgbClr val="0033CC"/>
                  </a:solidFill>
                </a:rPr>
                <a:t>               </a:t>
              </a:r>
              <a:r>
                <a:rPr lang="zh-CN" altLang="zh-CN" sz="2000">
                  <a:solidFill>
                    <a:srgbClr val="0033CC"/>
                  </a:solidFill>
                  <a:latin typeface="Times New Roman" pitchFamily="18" charset="0"/>
                </a:rPr>
                <a:t>16     24 28 31</a:t>
              </a:r>
              <a:r>
                <a:rPr lang="zh-CN" altLang="zh-CN">
                  <a:solidFill>
                    <a:srgbClr val="0033CC"/>
                  </a:solidFill>
                </a:rPr>
                <a:t>   </a:t>
              </a:r>
              <a:r>
                <a:rPr lang="zh-CN" altLang="zh-CN" i="1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zh-CN" altLang="zh-CN" sz="2000" i="1">
                  <a:solidFill>
                    <a:srgbClr val="0033CC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72" y="19"/>
              <a:ext cx="0" cy="158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65" name="Arc 57"/>
            <p:cNvSpPr>
              <a:spLocks/>
            </p:cNvSpPr>
            <p:nvPr/>
          </p:nvSpPr>
          <p:spPr bwMode="auto">
            <a:xfrm flipV="1">
              <a:off x="272" y="0"/>
              <a:ext cx="1542" cy="13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978"/>
                <a:gd name="T1" fmla="*/ 0 h 21600"/>
                <a:gd name="T2" fmla="*/ 20978 w 20978"/>
                <a:gd name="T3" fmla="*/ 16454 h 21600"/>
                <a:gd name="T4" fmla="*/ 0 w 209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78" h="21600" fill="none" extrusionOk="0">
                  <a:moveTo>
                    <a:pt x="-1" y="0"/>
                  </a:moveTo>
                  <a:cubicBezTo>
                    <a:pt x="9947" y="0"/>
                    <a:pt x="18608" y="6793"/>
                    <a:pt x="20978" y="16453"/>
                  </a:cubicBezTo>
                </a:path>
                <a:path w="20978" h="21600" stroke="0" extrusionOk="0">
                  <a:moveTo>
                    <a:pt x="-1" y="0"/>
                  </a:moveTo>
                  <a:cubicBezTo>
                    <a:pt x="9947" y="0"/>
                    <a:pt x="18608" y="6793"/>
                    <a:pt x="20978" y="164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>
              <a:off x="1814" y="318"/>
              <a:ext cx="0" cy="99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67" name="Oval 59"/>
            <p:cNvSpPr>
              <a:spLocks noChangeArrowheads="1"/>
            </p:cNvSpPr>
            <p:nvPr/>
          </p:nvSpPr>
          <p:spPr bwMode="auto">
            <a:xfrm>
              <a:off x="1134" y="1044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1723" y="545"/>
              <a:ext cx="0" cy="77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1551" y="757"/>
              <a:ext cx="0" cy="54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70" name="Oval 62"/>
            <p:cNvSpPr>
              <a:spLocks noChangeArrowheads="1"/>
            </p:cNvSpPr>
            <p:nvPr/>
          </p:nvSpPr>
          <p:spPr bwMode="auto">
            <a:xfrm>
              <a:off x="1497" y="72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71" name="Oval 63"/>
            <p:cNvSpPr>
              <a:spLocks noChangeArrowheads="1"/>
            </p:cNvSpPr>
            <p:nvPr/>
          </p:nvSpPr>
          <p:spPr bwMode="auto">
            <a:xfrm>
              <a:off x="1678" y="499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72" name="Oval 64"/>
            <p:cNvSpPr>
              <a:spLocks noChangeArrowheads="1"/>
            </p:cNvSpPr>
            <p:nvPr/>
          </p:nvSpPr>
          <p:spPr bwMode="auto">
            <a:xfrm>
              <a:off x="1769" y="273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43073" name="Text Box 65"/>
            <p:cNvSpPr txBox="1">
              <a:spLocks noChangeArrowheads="1"/>
            </p:cNvSpPr>
            <p:nvPr/>
          </p:nvSpPr>
          <p:spPr bwMode="auto">
            <a:xfrm>
              <a:off x="691" y="1647"/>
              <a:ext cx="154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33CC"/>
                  </a:solidFill>
                </a:rPr>
                <a:t>第四代种群及其适应度</a:t>
              </a:r>
            </a:p>
          </p:txBody>
        </p:sp>
      </p:grpSp>
      <p:sp>
        <p:nvSpPr>
          <p:cNvPr id="68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一</a:t>
            </a: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684-2DF1-4E47-8C44-2DC50A866C85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49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3686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340768"/>
            <a:ext cx="8610600" cy="534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 smtClean="0">
                <a:ea typeface="黑体" pitchFamily="49" charset="-122"/>
              </a:rPr>
              <a:t>成</a:t>
            </a:r>
            <a:r>
              <a:rPr lang="zh-CN" altLang="en-US" sz="2800" b="1" dirty="0">
                <a:ea typeface="黑体" pitchFamily="49" charset="-122"/>
              </a:rPr>
              <a:t>长期 </a:t>
            </a:r>
            <a:r>
              <a:rPr lang="en-US" altLang="zh-CN" sz="2800" dirty="0"/>
              <a:t>(70</a:t>
            </a:r>
            <a:r>
              <a:rPr lang="zh-CN" altLang="en-US" sz="2800" dirty="0"/>
              <a:t>年代中期至</a:t>
            </a:r>
            <a:r>
              <a:rPr lang="en-US" altLang="zh-CN" sz="2800" dirty="0"/>
              <a:t>80</a:t>
            </a:r>
            <a:r>
              <a:rPr lang="zh-CN" altLang="en-US" sz="2800" dirty="0"/>
              <a:t>年代末期</a:t>
            </a:r>
            <a:r>
              <a:rPr lang="en-US" altLang="zh-CN" sz="2800" dirty="0" smtClean="0"/>
              <a:t>)</a:t>
            </a:r>
            <a:endParaRPr lang="zh-CN" altLang="en-US" sz="2800" b="1" dirty="0">
              <a:ea typeface="黑体" pitchFamily="49" charset="-122"/>
            </a:endParaRPr>
          </a:p>
          <a:p>
            <a:pPr marL="444500" indent="-444500" algn="just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1985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Holland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学生</a:t>
            </a:r>
            <a:r>
              <a:rPr lang="en-US" altLang="zh-CN" sz="2800" b="1" dirty="0" err="1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D.E.Goldberg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博士出版专著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遗传算法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搜索、优化及机器学习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(Genetic Algorithms——in Search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Optimization and Machine Learning)》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，全面、系统地介绍遗传算法，使这一技术得到普及与推广。该书被人们视为遗传算法的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教科书。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 algn="just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1985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，在美国召开了第一届遗传算法国际会议，并且成立了国际遗传算法学会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(ISGA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International Society of Genetic Algorithms)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算法的产生与发展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366E-B67D-4BD1-959F-948DE119E8C5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5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3710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323800" y="1557338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9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利用遗传算法求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Rosenbrock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极小值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20984"/>
              </p:ext>
            </p:extLst>
          </p:nvPr>
        </p:nvGraphicFramePr>
        <p:xfrm>
          <a:off x="1476375" y="2565400"/>
          <a:ext cx="62484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3" imgW="2006280" imgH="444240" progId="Equation.DSMT4">
                  <p:embed/>
                </p:oleObj>
              </mc:Choice>
              <mc:Fallback>
                <p:oleObj name="Equation" r:id="rId3" imgW="2006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62484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算法举例二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48FC-0060-45E7-A6FD-DFC83961D339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50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1563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71600" y="1772816"/>
            <a:ext cx="756126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　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解</a:t>
            </a: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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　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zh-CN" altLang="zh-CN" sz="2800" dirty="0">
                <a:solidFill>
                  <a:srgbClr val="0033CC"/>
                </a:solidFill>
                <a:latin typeface="Times New Roman" pitchFamily="18" charset="0"/>
              </a:rPr>
              <a:t>1)</a:t>
            </a:r>
            <a:r>
              <a:rPr lang="zh-CN" altLang="zh-CN" sz="2800" dirty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问题编码</a:t>
            </a:r>
            <a:r>
              <a:rPr lang="en-US" altLang="zh-CN" sz="2800" dirty="0" smtClean="0">
                <a:solidFill>
                  <a:srgbClr val="0033CC"/>
                </a:solidFill>
                <a:latin typeface="宋体" pitchFamily="2" charset="-122"/>
              </a:rPr>
              <a:t>(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Encoding/Representation</a:t>
            </a:r>
            <a:r>
              <a:rPr lang="en-US" altLang="zh-CN" sz="2800" dirty="0" smtClean="0">
                <a:solidFill>
                  <a:srgbClr val="0033CC"/>
                </a:solidFill>
                <a:latin typeface="宋体" pitchFamily="2" charset="-122"/>
              </a:rPr>
              <a:t>)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采用实数编码，将染色体表示为二维实数，直接应于问题的解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, 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譬如 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  <a:sym typeface="Wingdings" pitchFamily="2" charset="2"/>
              </a:rPr>
              <a:t>(1,1) 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  <a:sym typeface="Wingdings" pitchFamily="2" charset="2"/>
              </a:rPr>
              <a:t>(0.5,0.5)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  <a:sym typeface="Wingdings" pitchFamily="2" charset="2"/>
              </a:rPr>
              <a:t>实数编码具有精度高、便于大空间搜索、运算简单的特点，但反映不出基因的特征。</a:t>
            </a:r>
            <a:endParaRPr lang="en-US" altLang="zh-CN" sz="2800" dirty="0" smtClean="0">
              <a:solidFill>
                <a:srgbClr val="0033CC"/>
              </a:solidFill>
              <a:latin typeface="Times New Roman" pitchFamily="18" charset="0"/>
              <a:sym typeface="Wingdings" pitchFamily="2" charset="2"/>
            </a:endParaRP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算法举例二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66A2-373D-4903-A64E-A5F496B61F38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51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0762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71600" y="1772816"/>
            <a:ext cx="7561262" cy="211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　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适应度函数</a:t>
            </a:r>
            <a:r>
              <a:rPr lang="en-US" altLang="zh-CN" sz="2800" dirty="0" smtClean="0">
                <a:solidFill>
                  <a:srgbClr val="0033CC"/>
                </a:solidFill>
                <a:latin typeface="宋体" pitchFamily="2" charset="-122"/>
              </a:rPr>
              <a:t>(fitness)</a:t>
            </a: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最小化问题：解的函数值越小其适应度越大</a:t>
            </a:r>
            <a:endParaRPr lang="en-US" altLang="zh-CN" sz="2800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可采用：</a:t>
            </a:r>
            <a:endParaRPr lang="en-US" altLang="zh-CN" sz="2800" dirty="0" smtClean="0">
              <a:solidFill>
                <a:srgbClr val="0033CC"/>
              </a:solidFill>
              <a:latin typeface="Times New Roman" pitchFamily="18" charset="0"/>
            </a:endParaRP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算法举例二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455071"/>
              </p:ext>
            </p:extLst>
          </p:nvPr>
        </p:nvGraphicFramePr>
        <p:xfrm>
          <a:off x="3343275" y="3644900"/>
          <a:ext cx="24558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3644900"/>
                        <a:ext cx="245586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3BDF-2648-4FCD-BB11-49A8AE4B338C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52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71600" y="1772816"/>
            <a:ext cx="756126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3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交叉：算术交叉</a:t>
            </a:r>
            <a:endParaRPr lang="en-US" altLang="zh-CN" sz="2800" dirty="0" smtClean="0">
              <a:solidFill>
                <a:srgbClr val="0033CC"/>
              </a:solidFill>
              <a:latin typeface="宋体" pitchFamily="2" charset="-122"/>
            </a:endParaRPr>
          </a:p>
          <a:p>
            <a:pPr lvl="1"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基本遗传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算法举例二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472728"/>
              </p:ext>
            </p:extLst>
          </p:nvPr>
        </p:nvGraphicFramePr>
        <p:xfrm>
          <a:off x="1925638" y="2492896"/>
          <a:ext cx="34845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Equation" r:id="rId4" imgW="1117440" imgH="419040" progId="Equation.DSMT4">
                  <p:embed/>
                </p:oleObj>
              </mc:Choice>
              <mc:Fallback>
                <p:oleObj name="Equation" r:id="rId4" imgW="1117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492896"/>
                        <a:ext cx="348456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074584"/>
              </p:ext>
            </p:extLst>
          </p:nvPr>
        </p:nvGraphicFramePr>
        <p:xfrm>
          <a:off x="5940152" y="3212976"/>
          <a:ext cx="1028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" name="Equation" r:id="rId6" imgW="330120" imgH="152280" progId="Equation.DSMT4">
                  <p:embed/>
                </p:oleObj>
              </mc:Choice>
              <mc:Fallback>
                <p:oleObj name="Equation" r:id="rId6" imgW="330120" imgH="1522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212976"/>
                        <a:ext cx="10287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72804" y="4077072"/>
            <a:ext cx="7561262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(</a:t>
            </a:r>
            <a:r>
              <a:rPr lang="en-US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4</a:t>
            </a:r>
            <a:r>
              <a:rPr lang="zh-CN" altLang="zh-CN" sz="2800" dirty="0" smtClean="0">
                <a:solidFill>
                  <a:srgbClr val="0033CC"/>
                </a:solidFill>
                <a:latin typeface="Times New Roman" pitchFamily="18" charset="0"/>
              </a:rPr>
              <a:t>)</a:t>
            </a:r>
            <a:r>
              <a:rPr lang="zh-CN" altLang="zh-CN" sz="2800" dirty="0" smtClean="0">
                <a:solidFill>
                  <a:srgbClr val="0033CC"/>
                </a:solidFill>
                <a:latin typeface="宋体" pitchFamily="2" charset="-122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宋体" pitchFamily="2" charset="-122"/>
              </a:rPr>
              <a:t>变异</a:t>
            </a:r>
            <a:r>
              <a:rPr lang="zh-CN" altLang="en-US" sz="2800" dirty="0" smtClean="0">
                <a:solidFill>
                  <a:srgbClr val="0033CC"/>
                </a:solidFill>
                <a:latin typeface="宋体" pitchFamily="2" charset="-122"/>
              </a:rPr>
              <a:t>：</a:t>
            </a:r>
            <a:endParaRPr lang="zh-CN" altLang="zh-CN" sz="28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088181"/>
              </p:ext>
            </p:extLst>
          </p:nvPr>
        </p:nvGraphicFramePr>
        <p:xfrm>
          <a:off x="1557338" y="4883150"/>
          <a:ext cx="20177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1" name="Equation" r:id="rId8" imgW="647640" imgH="190440" progId="Equation.DSMT4">
                  <p:embed/>
                </p:oleObj>
              </mc:Choice>
              <mc:Fallback>
                <p:oleObj name="Equation" r:id="rId8" imgW="647640" imgH="1904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883150"/>
                        <a:ext cx="20177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94939"/>
              </p:ext>
            </p:extLst>
          </p:nvPr>
        </p:nvGraphicFramePr>
        <p:xfrm>
          <a:off x="4016375" y="4829175"/>
          <a:ext cx="15430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2" name="Equation" r:id="rId10" imgW="495000" imgH="215640" progId="Equation.DSMT4">
                  <p:embed/>
                </p:oleObj>
              </mc:Choice>
              <mc:Fallback>
                <p:oleObj name="Equation" r:id="rId10" imgW="49500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4829175"/>
                        <a:ext cx="15430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72804" y="5589240"/>
            <a:ext cx="756126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33CC"/>
                </a:solidFill>
                <a:latin typeface="Times New Roman" pitchFamily="18" charset="0"/>
              </a:rPr>
              <a:t>　</a:t>
            </a:r>
            <a:r>
              <a:rPr lang="zh-CN" altLang="en-US" sz="2800" dirty="0" smtClean="0">
                <a:solidFill>
                  <a:srgbClr val="0033CC"/>
                </a:solidFill>
                <a:latin typeface="Times New Roman" pitchFamily="18" charset="0"/>
              </a:rPr>
              <a:t>为变异步长，可以服从正态分布、均匀分布、指数分布等</a:t>
            </a:r>
            <a:endParaRPr lang="zh-CN" altLang="zh-CN" sz="280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59793"/>
              </p:ext>
            </p:extLst>
          </p:nvPr>
        </p:nvGraphicFramePr>
        <p:xfrm>
          <a:off x="1043608" y="5674081"/>
          <a:ext cx="432048" cy="41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" name="Equation" r:id="rId12" imgW="126720" imgH="152280" progId="Equation.DSMT4">
                  <p:embed/>
                </p:oleObj>
              </mc:Choice>
              <mc:Fallback>
                <p:oleObj name="Equation" r:id="rId12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43608" y="5674081"/>
                        <a:ext cx="432048" cy="419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D7FF-481E-4312-9C69-D34126ADAF82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53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8751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340768"/>
            <a:ext cx="8610600" cy="444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</a:pP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遗传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算法是一类可用于复杂系统优化计算的鲁棒搜索算法，与其他一些优化算法相比，主要有下述几个特点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1)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遗传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算法以决策变量的编码作为运算对象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。传统的优化算法往往直接利用决策变量的实际值本身进行优化计算，但遗传算法不是直接以决策变量的值，而是以决策变量的某种形式的编码为运算对象，从而可以很方便地引入和应用遗传操作算子。 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5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特点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D6AE-0E36-4156-B5E9-8C45B1AC8134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54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5142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340768"/>
            <a:ext cx="8610600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2)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遗传算法直接以目标函数值作为搜索信息。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传统的优化算法往往不只需要目标函数值，还需要目标函数的导数等其它信息。这样对许多目标函数无法求导或很难求导的函数，遗传算法就比较方便。 </a:t>
            </a:r>
            <a:endParaRPr lang="en-US" altLang="zh-CN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3)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遗传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算法同时进行解空间的多点搜索。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传统的优化算法往往从解空间的一个初始点开始搜索，这样容易陷入局部极值点。遗传算法进行群体搜索，而且在搜索的过程中引入遗传运算，使群体又可以不断进化。这些是遗传算法所特有的一种隐含并行性。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5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特点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057D-6126-4B67-ABA6-2C923F1F297A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55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1663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340768"/>
            <a:ext cx="8610600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4)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遗传算法使用概率搜索技术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。遗传算法属于一种自适应概率搜索技术，其选择、交叉、变异等运算都是以一种概率的方式来进行的，从而增加了其搜索过程的灵活性。实践和理论都已证明了在一定条件下遗传算法总是以概率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收敛于问题的最优解。 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5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特点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6561-D4B0-4EF1-90D6-9FA8BD280313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56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2258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9756" y="1268561"/>
            <a:ext cx="7964487" cy="5184775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模式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是指种群个体基因串中的相似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样板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，它用来描述基因串中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某些特征位相同的结构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。在二进制编码中，模式是基于三个字符集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(0,1,*)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的字符串，符号*代表任意字符，即 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或者 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/>
              <a:t>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模式示例：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10**1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6.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遗传算法的数学基础（模式定理）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C008-1F53-49A0-8A71-8BD6FB683049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57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7699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639888"/>
            <a:ext cx="8474075" cy="4525962"/>
          </a:xfrm>
        </p:spPr>
        <p:txBody>
          <a:bodyPr/>
          <a:lstStyle/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：模式 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中确定位置的个数称为</a:t>
            </a:r>
            <a:r>
              <a:rPr lang="zh-CN" altLang="en-US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模式 </a:t>
            </a:r>
            <a:r>
              <a:rPr lang="en-US" altLang="zh-CN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H </a:t>
            </a:r>
            <a:r>
              <a:rPr lang="zh-CN" altLang="en-US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的阶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，记作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O(H)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。例如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O(10**1)=3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32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模式阶用来反映不同模式间确定性的差异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，模式阶数越高，模式的确定性就越高，所匹配的样本数就越少</a:t>
            </a:r>
            <a:r>
              <a:rPr lang="zh-CN" altLang="en-US" sz="32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32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6.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遗传算法的数学基础（模式定理）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7AD-3A14-4538-89F8-5BD4889D775A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58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3779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748587" cy="4205287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：模式 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H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中第一个确定位置和最后一个确定位置之间的距离称为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模式 </a:t>
            </a:r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H 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的长度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记作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δ(H)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。例如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δ(10**1)=4 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b="1" dirty="0" smtClean="0">
              <a:solidFill>
                <a:srgbClr val="FF00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遗传操作中，即使阶数相同的模式，也会有不同的性质，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而模式的定义距就反映了这种性质的差异</a:t>
            </a:r>
            <a:r>
              <a:rPr lang="zh-CN" altLang="en-US" dirty="0" smtClean="0">
                <a:effectLst/>
              </a:rPr>
              <a:t>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6.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遗传算法的数学基础（模式定理）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3357-9497-4A8C-BC8F-AC42F73C28F3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59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637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334268" y="1340768"/>
            <a:ext cx="8610600" cy="53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发展期</a:t>
            </a:r>
            <a:r>
              <a:rPr lang="en-US" altLang="zh-CN" sz="2800" dirty="0"/>
              <a:t>(90</a:t>
            </a:r>
            <a:r>
              <a:rPr lang="zh-CN" altLang="en-US" sz="2800" dirty="0"/>
              <a:t>年代</a:t>
            </a:r>
            <a:r>
              <a:rPr lang="zh-CN" altLang="en-US" sz="2800" dirty="0" smtClean="0"/>
              <a:t>以后</a:t>
            </a:r>
            <a:r>
              <a:rPr lang="en-US" altLang="zh-CN" sz="2800" dirty="0" smtClean="0"/>
              <a:t>)</a:t>
            </a:r>
            <a:endParaRPr lang="zh-CN" altLang="en-US" sz="2800" b="1" dirty="0">
              <a:ea typeface="黑体" pitchFamily="49" charset="-122"/>
            </a:endParaRPr>
          </a:p>
          <a:p>
            <a:pPr marL="444500" indent="-444500" algn="just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1991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L. Davis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编辑出版了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遗传算法手册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，其中包括了遗传算法在工程技术和社会生活中大量的应用实例</a:t>
            </a:r>
            <a:r>
              <a:rPr lang="zh-CN" altLang="en-US" sz="2800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1996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Z.Michalewicz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的专著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《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遗传算法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数据结构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进化程序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》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深入讨论了遗传算法的各种专门问题。</a:t>
            </a:r>
            <a:endParaRPr lang="en-US" altLang="zh-CN" sz="2800" b="1" dirty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 marL="444500" indent="-444500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我国开展遗传算法研究，主要在</a:t>
            </a:r>
            <a:r>
              <a:rPr lang="en-US" altLang="zh-CN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90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年代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。目前，已成为继专家系统、人工神经网络之后有关人工智能方面的第三个热点课题。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1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算法的产生与发展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A80D-3B48-490E-B9CF-2F229E27C8AC}" type="datetime11">
              <a:rPr lang="zh-CN" altLang="en-US" smtClean="0">
                <a:solidFill>
                  <a:srgbClr val="0033CC"/>
                </a:solidFill>
              </a:rPr>
              <a:t>16:09:04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9799-692E-4275-B14F-E3975D56B894}" type="slidenum">
              <a:rPr lang="zh-CN" altLang="zh-CN" smtClean="0">
                <a:solidFill>
                  <a:srgbClr val="0033CC"/>
                </a:solidFill>
              </a:rPr>
              <a:pPr/>
              <a:t>6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6034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7969"/>
            <a:ext cx="7748587" cy="4205287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几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点说明</a:t>
            </a:r>
            <a:endParaRPr lang="en-US" altLang="zh-CN" b="1" dirty="0" smtClean="0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对于一些特殊模式，譬如**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**，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***等，规定长度为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1.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b="1" i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为编码的总长度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最大模式长度为</a:t>
            </a:r>
            <a:r>
              <a:rPr lang="en-US" altLang="zh-CN" b="1" i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-1.</a:t>
            </a:r>
          </a:p>
          <a:p>
            <a:pPr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阶数为</a:t>
            </a:r>
            <a:r>
              <a:rPr lang="en-US" altLang="zh-CN" b="1" i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的模式，模式中个体总数为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b="1" i="1" baseline="30000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n-k</a:t>
            </a: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6.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遗传算法的数学基础（模式定理）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720-4808-46ED-8574-FDBD9B2896D5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60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61034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484313"/>
            <a:ext cx="8229600" cy="4276725"/>
          </a:xfrm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模式定理</a:t>
            </a:r>
            <a:r>
              <a:rPr lang="zh-CN" altLang="en-US" dirty="0"/>
              <a:t>：具有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低阶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、长度短以及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平均适应度高于种群平均适应度</a:t>
            </a:r>
            <a:r>
              <a:rPr lang="zh-CN" altLang="en-US" dirty="0"/>
              <a:t>的模式在子代中呈指数增长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 smtClean="0"/>
              <a:t>模式</a:t>
            </a:r>
            <a:r>
              <a:rPr lang="zh-CN" altLang="en-US" dirty="0"/>
              <a:t>定理保证了较优的模式（遗传算法的较优解）的数目呈指数增长，为解释遗传算法机理提供了数学基础。 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6.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遗传算法的数学基础（模式定理）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F1F6-9708-4631-AF5F-4F1CC9C35EE9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61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19300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6.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遗传算法的数学基础（模式定理）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95425"/>
            <a:ext cx="7848600" cy="4525963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从模式定理可看出，有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高平均适应度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、长度短、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低阶的模式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，在连续的后代里获得至少以指数增长的串数目，这主要是因为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选择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使最好的模式有更多的复制，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交叉算子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不容易破坏高频率出现的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、长度短的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模式，而一般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突变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概率又相当小，因而它对这些重要的模式几乎没有影响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E9D1-00E2-4096-AC70-03AE01C2BBC5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62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6743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51838" cy="4897437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积木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块假设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：遗传算法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通过长度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短、低阶以及高平均适应度的模式（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积木块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），在遗传操作下相互结合，最终接近全局最优解。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模式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定理保证了较优模式的样本数呈指数增长，从而使遗传算法找到全局最优解的可能性存在；而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积木块假设则指出了在遗传算子的作用下，能生成全局最优解</a:t>
            </a:r>
            <a:r>
              <a:rPr lang="zh-CN" altLang="en-US" b="1" dirty="0" smtClean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6.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遗传算法的数学基础（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积木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块假设）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FAB-EFA7-4405-9ACF-544756D2A56F}" type="datetime11">
              <a:rPr lang="zh-CN" altLang="en-US" smtClean="0">
                <a:solidFill>
                  <a:srgbClr val="0033CC"/>
                </a:solidFill>
              </a:rPr>
              <a:t>16:09:10</a:t>
            </a:fld>
            <a:endParaRPr lang="zh-CN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BCC2-C05E-4779-974B-9D172571368A}" type="slidenum">
              <a:rPr lang="zh-CN" altLang="zh-CN" smtClean="0">
                <a:solidFill>
                  <a:srgbClr val="0033CC"/>
                </a:solidFill>
              </a:rPr>
              <a:pPr/>
              <a:t>63</a:t>
            </a:fld>
            <a:endParaRPr lang="zh-CN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5114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581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4582" name="Rectangle 6"/>
          <p:cNvSpPr>
            <a:spLocks noRot="1" noChangeArrowheads="1"/>
          </p:cNvSpPr>
          <p:nvPr/>
        </p:nvSpPr>
        <p:spPr bwMode="auto">
          <a:xfrm>
            <a:off x="250825" y="1556792"/>
            <a:ext cx="85407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函数优化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是遗传算法的经典应用领域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组合优化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实践证明，遗传算法对于组合优化中的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NP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完全问题非常有效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自动控制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如基于遗传算法的模糊控制器优化设计、基于遗传算法的参数辨识、利用遗传算法进行人工神经网络的结构优化设计和权值学习等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2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应用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34FC-BC88-44CC-9902-B06CF76D6ABA}" type="datetime11">
              <a:rPr lang="zh-CN" altLang="en-US" smtClean="0"/>
              <a:t>16:09:04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48F-B709-4FAE-B75C-55B7B6428F56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69998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05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5606" name="Rectangle 6"/>
          <p:cNvSpPr>
            <a:spLocks noRot="1" noChangeArrowheads="1"/>
          </p:cNvSpPr>
          <p:nvPr/>
        </p:nvSpPr>
        <p:spPr bwMode="auto">
          <a:xfrm>
            <a:off x="250825" y="1484784"/>
            <a:ext cx="85407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机器人智能控制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遗传算法已经在移动机器人路径规划、关节机器人运动轨迹规划、机器人逆运动学求解、细胞机器人的结构优化和行动协调等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组合图像处理和模式识别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目前已在图像恢复、图像边缘持征提取、几何形状识别等方面得到了应用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2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应用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0658-B285-40FF-85A1-23CCEE9B8702}" type="datetime11">
              <a:rPr lang="zh-CN" altLang="en-US" smtClean="0"/>
              <a:t>16:09:04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48F-B709-4FAE-B75C-55B7B6428F5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78264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629" name="Picture 5" descr="BD2137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8313"/>
            <a:ext cx="9144000" cy="8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6630" name="Rectangle 6"/>
          <p:cNvSpPr>
            <a:spLocks noRot="1" noChangeArrowheads="1"/>
          </p:cNvSpPr>
          <p:nvPr/>
        </p:nvSpPr>
        <p:spPr bwMode="auto">
          <a:xfrm>
            <a:off x="71438" y="1340768"/>
            <a:ext cx="85407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人工生命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基于遗传算法的进化模型是研究人工生命现象的重要理论基础，遗传算法已在其进化模型、学习模型、行为模型等方面显示了初步的应用能力；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chemeClr val="folHlink"/>
              </a:buClr>
              <a:buSzPct val="90000"/>
              <a:buFont typeface="Wingdings" pitchFamily="2" charset="2"/>
              <a:buChar char="w"/>
            </a:pPr>
            <a:r>
              <a:rPr lang="zh-CN" altLang="en-US" sz="2800" b="1" dirty="0">
                <a:ea typeface="黑体" pitchFamily="49" charset="-122"/>
              </a:rPr>
              <a:t>遗传程序设计</a:t>
            </a:r>
          </a:p>
          <a:p>
            <a:pPr marL="444500" indent="-444500" algn="l">
              <a:lnSpc>
                <a:spcPct val="120000"/>
              </a:lnSpc>
              <a:spcBef>
                <a:spcPct val="10000"/>
              </a:spcBef>
              <a:buClr>
                <a:srgbClr val="FF00FF"/>
              </a:buClr>
              <a:buSzPct val="5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800" b="1" dirty="0" err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Koza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发展了遗传程序设计的慨念，他使用了以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LISP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语言所表示的编码方法，基于对一种树型结构所进行的遗传操作自动生成计算机程序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0" y="457200"/>
            <a:ext cx="9144000" cy="719138"/>
          </a:xfrm>
          <a:prstGeom prst="rect">
            <a:avLst/>
          </a:prstGeom>
          <a:gradFill rotWithShape="1">
            <a:gsLst>
              <a:gs pos="0">
                <a:srgbClr val="333333">
                  <a:alpha val="39999"/>
                </a:srgbClr>
              </a:gs>
              <a:gs pos="50000">
                <a:schemeClr val="bg1"/>
              </a:gs>
              <a:gs pos="100000">
                <a:srgbClr val="333333">
                  <a:alpha val="39999"/>
                </a:srgbClr>
              </a:gs>
            </a:gsLst>
            <a:lin ang="5400000" scaled="1"/>
          </a:gra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4500" indent="-444500">
              <a:lnSpc>
                <a:spcPct val="105000"/>
              </a:lnSpc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2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遗传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算法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应用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438" y="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Genetic Algorithm</a:t>
            </a:r>
            <a:endParaRPr lang="zh-CN" altLang="en-US" sz="240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355D-E8CA-4D58-B6E8-87256B8D47F1}" type="datetime11">
              <a:rPr lang="zh-CN" altLang="en-US" smtClean="0"/>
              <a:t>16:09:04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D48F-B709-4FAE-B75C-55B7B6428F5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72810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4271</Words>
  <Application>Microsoft Office PowerPoint</Application>
  <PresentationFormat>全屏显示(4:3)</PresentationFormat>
  <Paragraphs>594</Paragraphs>
  <Slides>63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古瓶荷花</vt:lpstr>
      <vt:lpstr>1_古瓶荷花</vt:lpstr>
      <vt:lpstr>Microsoft 公式 3.0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单点交叉运算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105</cp:revision>
  <dcterms:created xsi:type="dcterms:W3CDTF">2013-03-09T02:50:51Z</dcterms:created>
  <dcterms:modified xsi:type="dcterms:W3CDTF">2013-04-21T08:44:03Z</dcterms:modified>
</cp:coreProperties>
</file>