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0"/>
  </p:notesMasterIdLst>
  <p:handoutMasterIdLst>
    <p:handoutMasterId r:id="rId131"/>
  </p:handoutMasterIdLst>
  <p:sldIdLst>
    <p:sldId id="465" r:id="rId3"/>
    <p:sldId id="466" r:id="rId4"/>
    <p:sldId id="467" r:id="rId5"/>
    <p:sldId id="468" r:id="rId6"/>
    <p:sldId id="469" r:id="rId7"/>
    <p:sldId id="470" r:id="rId8"/>
    <p:sldId id="471" r:id="rId9"/>
    <p:sldId id="472" r:id="rId10"/>
    <p:sldId id="473" r:id="rId11"/>
    <p:sldId id="474" r:id="rId12"/>
    <p:sldId id="481" r:id="rId13"/>
    <p:sldId id="475" r:id="rId14"/>
    <p:sldId id="476" r:id="rId15"/>
    <p:sldId id="477" r:id="rId16"/>
    <p:sldId id="478" r:id="rId17"/>
    <p:sldId id="479" r:id="rId18"/>
    <p:sldId id="480" r:id="rId19"/>
    <p:sldId id="412" r:id="rId20"/>
    <p:sldId id="413" r:id="rId21"/>
    <p:sldId id="310" r:id="rId22"/>
    <p:sldId id="406" r:id="rId23"/>
    <p:sldId id="388" r:id="rId24"/>
    <p:sldId id="389" r:id="rId25"/>
    <p:sldId id="407" r:id="rId26"/>
    <p:sldId id="405" r:id="rId27"/>
    <p:sldId id="313" r:id="rId28"/>
    <p:sldId id="314" r:id="rId29"/>
    <p:sldId id="460" r:id="rId30"/>
    <p:sldId id="453" r:id="rId31"/>
    <p:sldId id="482" r:id="rId32"/>
    <p:sldId id="454" r:id="rId33"/>
    <p:sldId id="459" r:id="rId34"/>
    <p:sldId id="455" r:id="rId35"/>
    <p:sldId id="457" r:id="rId36"/>
    <p:sldId id="458" r:id="rId37"/>
    <p:sldId id="483" r:id="rId38"/>
    <p:sldId id="408" r:id="rId39"/>
    <p:sldId id="414" r:id="rId40"/>
    <p:sldId id="409" r:id="rId41"/>
    <p:sldId id="410" r:id="rId42"/>
    <p:sldId id="411" r:id="rId43"/>
    <p:sldId id="316" r:id="rId44"/>
    <p:sldId id="318" r:id="rId45"/>
    <p:sldId id="319" r:id="rId46"/>
    <p:sldId id="320" r:id="rId47"/>
    <p:sldId id="321" r:id="rId48"/>
    <p:sldId id="322" r:id="rId49"/>
    <p:sldId id="323" r:id="rId50"/>
    <p:sldId id="324" r:id="rId51"/>
    <p:sldId id="325" r:id="rId52"/>
    <p:sldId id="326" r:id="rId53"/>
    <p:sldId id="327" r:id="rId54"/>
    <p:sldId id="328" r:id="rId55"/>
    <p:sldId id="443" r:id="rId56"/>
    <p:sldId id="444" r:id="rId57"/>
    <p:sldId id="415" r:id="rId58"/>
    <p:sldId id="418" r:id="rId59"/>
    <p:sldId id="329" r:id="rId60"/>
    <p:sldId id="484" r:id="rId61"/>
    <p:sldId id="333" r:id="rId62"/>
    <p:sldId id="334" r:id="rId63"/>
    <p:sldId id="445" r:id="rId64"/>
    <p:sldId id="335" r:id="rId65"/>
    <p:sldId id="336" r:id="rId66"/>
    <p:sldId id="338" r:id="rId67"/>
    <p:sldId id="339" r:id="rId68"/>
    <p:sldId id="340" r:id="rId69"/>
    <p:sldId id="341" r:id="rId70"/>
    <p:sldId id="342" r:id="rId71"/>
    <p:sldId id="343" r:id="rId72"/>
    <p:sldId id="344" r:id="rId73"/>
    <p:sldId id="345" r:id="rId74"/>
    <p:sldId id="485" r:id="rId75"/>
    <p:sldId id="346" r:id="rId76"/>
    <p:sldId id="347" r:id="rId77"/>
    <p:sldId id="348" r:id="rId78"/>
    <p:sldId id="349" r:id="rId79"/>
    <p:sldId id="350" r:id="rId80"/>
    <p:sldId id="351" r:id="rId81"/>
    <p:sldId id="419" r:id="rId82"/>
    <p:sldId id="423" r:id="rId83"/>
    <p:sldId id="424" r:id="rId84"/>
    <p:sldId id="425" r:id="rId85"/>
    <p:sldId id="420" r:id="rId86"/>
    <p:sldId id="421" r:id="rId87"/>
    <p:sldId id="422" r:id="rId88"/>
    <p:sldId id="446" r:id="rId89"/>
    <p:sldId id="447" r:id="rId90"/>
    <p:sldId id="448" r:id="rId91"/>
    <p:sldId id="437" r:id="rId92"/>
    <p:sldId id="462" r:id="rId93"/>
    <p:sldId id="463" r:id="rId94"/>
    <p:sldId id="464" r:id="rId95"/>
    <p:sldId id="461" r:id="rId96"/>
    <p:sldId id="438" r:id="rId97"/>
    <p:sldId id="439" r:id="rId98"/>
    <p:sldId id="440" r:id="rId99"/>
    <p:sldId id="441" r:id="rId100"/>
    <p:sldId id="442" r:id="rId101"/>
    <p:sldId id="449" r:id="rId102"/>
    <p:sldId id="450" r:id="rId103"/>
    <p:sldId id="426" r:id="rId104"/>
    <p:sldId id="427" r:id="rId105"/>
    <p:sldId id="354" r:id="rId106"/>
    <p:sldId id="451" r:id="rId107"/>
    <p:sldId id="355" r:id="rId108"/>
    <p:sldId id="356" r:id="rId109"/>
    <p:sldId id="357" r:id="rId110"/>
    <p:sldId id="358" r:id="rId111"/>
    <p:sldId id="359" r:id="rId112"/>
    <p:sldId id="360" r:id="rId113"/>
    <p:sldId id="361" r:id="rId114"/>
    <p:sldId id="362" r:id="rId115"/>
    <p:sldId id="428" r:id="rId116"/>
    <p:sldId id="429" r:id="rId117"/>
    <p:sldId id="430" r:id="rId118"/>
    <p:sldId id="431" r:id="rId119"/>
    <p:sldId id="432" r:id="rId120"/>
    <p:sldId id="433" r:id="rId121"/>
    <p:sldId id="434" r:id="rId122"/>
    <p:sldId id="435" r:id="rId123"/>
    <p:sldId id="436" r:id="rId124"/>
    <p:sldId id="383" r:id="rId125"/>
    <p:sldId id="384" r:id="rId126"/>
    <p:sldId id="385" r:id="rId127"/>
    <p:sldId id="386" r:id="rId128"/>
    <p:sldId id="387" r:id="rId1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1704" autoAdjust="0"/>
  </p:normalViewPr>
  <p:slideViewPr>
    <p:cSldViewPr>
      <p:cViewPr varScale="1">
        <p:scale>
          <a:sx n="82" d="100"/>
          <a:sy n="82" d="100"/>
        </p:scale>
        <p:origin x="-1470" y="-78"/>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 Id="rId4" Type="http://schemas.openxmlformats.org/officeDocument/2006/relationships/image" Target="../media/image6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4"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image" Target="../media/image80.emf"/><Relationship Id="rId7" Type="http://schemas.openxmlformats.org/officeDocument/2006/relationships/image" Target="../media/image84.e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emf"/><Relationship Id="rId5" Type="http://schemas.openxmlformats.org/officeDocument/2006/relationships/image" Target="../media/image82.emf"/><Relationship Id="rId10" Type="http://schemas.openxmlformats.org/officeDocument/2006/relationships/image" Target="../media/image87.emf"/><Relationship Id="rId4" Type="http://schemas.openxmlformats.org/officeDocument/2006/relationships/image" Target="../media/image81.emf"/><Relationship Id="rId9" Type="http://schemas.openxmlformats.org/officeDocument/2006/relationships/image" Target="../media/image8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image" Target="../media/image113.wmf"/><Relationship Id="rId7" Type="http://schemas.openxmlformats.org/officeDocument/2006/relationships/image" Target="../media/image117.e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10" Type="http://schemas.openxmlformats.org/officeDocument/2006/relationships/image" Target="../media/image120.wmf"/><Relationship Id="rId4" Type="http://schemas.openxmlformats.org/officeDocument/2006/relationships/image" Target="../media/image114.wmf"/><Relationship Id="rId9" Type="http://schemas.openxmlformats.org/officeDocument/2006/relationships/image" Target="../media/image11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11" Type="http://schemas.openxmlformats.org/officeDocument/2006/relationships/image" Target="../media/image137.wmf"/><Relationship Id="rId5" Type="http://schemas.openxmlformats.org/officeDocument/2006/relationships/image" Target="../media/image131.wmf"/><Relationship Id="rId10" Type="http://schemas.openxmlformats.org/officeDocument/2006/relationships/image" Target="../media/image136.wmf"/><Relationship Id="rId4" Type="http://schemas.openxmlformats.org/officeDocument/2006/relationships/image" Target="../media/image130.wmf"/><Relationship Id="rId9" Type="http://schemas.openxmlformats.org/officeDocument/2006/relationships/image" Target="../media/image13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9.emf"/><Relationship Id="rId1" Type="http://schemas.openxmlformats.org/officeDocument/2006/relationships/image" Target="../media/image13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emf"/><Relationship Id="rId5" Type="http://schemas.openxmlformats.org/officeDocument/2006/relationships/image" Target="../media/image144.wmf"/><Relationship Id="rId4" Type="http://schemas.openxmlformats.org/officeDocument/2006/relationships/image" Target="../media/image14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emf"/><Relationship Id="rId1" Type="http://schemas.openxmlformats.org/officeDocument/2006/relationships/image" Target="../media/image158.wmf"/><Relationship Id="rId4" Type="http://schemas.openxmlformats.org/officeDocument/2006/relationships/image" Target="../media/image16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5" Type="http://schemas.openxmlformats.org/officeDocument/2006/relationships/image" Target="../media/image166.wmf"/><Relationship Id="rId4" Type="http://schemas.openxmlformats.org/officeDocument/2006/relationships/image" Target="../media/image16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6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6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3.emf"/><Relationship Id="rId2" Type="http://schemas.openxmlformats.org/officeDocument/2006/relationships/image" Target="../media/image182.emf"/><Relationship Id="rId1" Type="http://schemas.openxmlformats.org/officeDocument/2006/relationships/image" Target="../media/image181.wmf"/><Relationship Id="rId4" Type="http://schemas.openxmlformats.org/officeDocument/2006/relationships/image" Target="../media/image18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8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9" Type="http://schemas.openxmlformats.org/officeDocument/2006/relationships/image" Target="../media/image19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1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12.emf"/><Relationship Id="rId1" Type="http://schemas.openxmlformats.org/officeDocument/2006/relationships/image" Target="../media/image21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emf"/><Relationship Id="rId11" Type="http://schemas.openxmlformats.org/officeDocument/2006/relationships/image" Target="../media/image36.wmf"/><Relationship Id="rId5" Type="http://schemas.openxmlformats.org/officeDocument/2006/relationships/image" Target="../media/image30.emf"/><Relationship Id="rId10" Type="http://schemas.openxmlformats.org/officeDocument/2006/relationships/image" Target="../media/image35.emf"/><Relationship Id="rId4" Type="http://schemas.openxmlformats.org/officeDocument/2006/relationships/image" Target="../media/image29.emf"/><Relationship Id="rId9"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50.emf"/><Relationship Id="rId3" Type="http://schemas.openxmlformats.org/officeDocument/2006/relationships/image" Target="../media/image40.emf"/><Relationship Id="rId7" Type="http://schemas.openxmlformats.org/officeDocument/2006/relationships/image" Target="../media/image44.emf"/><Relationship Id="rId12" Type="http://schemas.openxmlformats.org/officeDocument/2006/relationships/image" Target="../media/image49.wmf"/><Relationship Id="rId2" Type="http://schemas.openxmlformats.org/officeDocument/2006/relationships/image" Target="../media/image39.wmf"/><Relationship Id="rId16" Type="http://schemas.openxmlformats.org/officeDocument/2006/relationships/image" Target="../media/image53.emf"/><Relationship Id="rId1" Type="http://schemas.openxmlformats.org/officeDocument/2006/relationships/image" Target="../media/image38.wmf"/><Relationship Id="rId6" Type="http://schemas.openxmlformats.org/officeDocument/2006/relationships/image" Target="../media/image43.emf"/><Relationship Id="rId11" Type="http://schemas.openxmlformats.org/officeDocument/2006/relationships/image" Target="../media/image48.wmf"/><Relationship Id="rId5" Type="http://schemas.openxmlformats.org/officeDocument/2006/relationships/image" Target="../media/image42.emf"/><Relationship Id="rId15" Type="http://schemas.openxmlformats.org/officeDocument/2006/relationships/image" Target="../media/image52.emf"/><Relationship Id="rId10" Type="http://schemas.openxmlformats.org/officeDocument/2006/relationships/image" Target="../media/image47.emf"/><Relationship Id="rId4" Type="http://schemas.openxmlformats.org/officeDocument/2006/relationships/image" Target="../media/image41.emf"/><Relationship Id="rId9" Type="http://schemas.openxmlformats.org/officeDocument/2006/relationships/image" Target="../media/image46.emf"/><Relationship Id="rId14"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74843F-759C-496A-8F98-EB2337BFBC5C}" type="datetimeFigureOut">
              <a:rPr lang="zh-CN" altLang="en-US" smtClean="0"/>
              <a:t>2013-05-09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3B3C8A-768E-4A07-B482-3268E8B88B90}" type="slidenum">
              <a:rPr lang="zh-CN" altLang="en-US" smtClean="0"/>
              <a:t>‹#›</a:t>
            </a:fld>
            <a:endParaRPr lang="zh-CN" altLang="en-US"/>
          </a:p>
        </p:txBody>
      </p:sp>
    </p:spTree>
    <p:extLst>
      <p:ext uri="{BB962C8B-B14F-4D97-AF65-F5344CB8AC3E}">
        <p14:creationId xmlns:p14="http://schemas.microsoft.com/office/powerpoint/2010/main" val="1658704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6E2DB-C60E-447D-A16A-87E4CEEA6081}" type="datetimeFigureOut">
              <a:rPr lang="zh-CN" altLang="en-US" smtClean="0"/>
              <a:t>2013-05-09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E3412-D2B4-4E36-A3C7-601D5C5EE09C}" type="slidenum">
              <a:rPr lang="zh-CN" altLang="en-US" smtClean="0"/>
              <a:t>‹#›</a:t>
            </a:fld>
            <a:endParaRPr lang="zh-CN" altLang="en-US"/>
          </a:p>
        </p:txBody>
      </p:sp>
    </p:spTree>
    <p:extLst>
      <p:ext uri="{BB962C8B-B14F-4D97-AF65-F5344CB8AC3E}">
        <p14:creationId xmlns:p14="http://schemas.microsoft.com/office/powerpoint/2010/main" val="420339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3E3412-D2B4-4E36-A3C7-601D5C5EE09C}" type="slidenum">
              <a:rPr lang="zh-CN" altLang="en-US" smtClean="0"/>
              <a:t>4</a:t>
            </a:fld>
            <a:endParaRPr lang="zh-CN" altLang="en-US"/>
          </a:p>
        </p:txBody>
      </p:sp>
    </p:spTree>
    <p:extLst>
      <p:ext uri="{BB962C8B-B14F-4D97-AF65-F5344CB8AC3E}">
        <p14:creationId xmlns:p14="http://schemas.microsoft.com/office/powerpoint/2010/main" val="70919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3E3412-D2B4-4E36-A3C7-601D5C5EE09C}" type="slidenum">
              <a:rPr lang="zh-CN" altLang="en-US" smtClean="0"/>
              <a:t>18</a:t>
            </a:fld>
            <a:endParaRPr lang="zh-CN" altLang="en-US"/>
          </a:p>
        </p:txBody>
      </p:sp>
    </p:spTree>
    <p:extLst>
      <p:ext uri="{BB962C8B-B14F-4D97-AF65-F5344CB8AC3E}">
        <p14:creationId xmlns:p14="http://schemas.microsoft.com/office/powerpoint/2010/main" val="395135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3E3412-D2B4-4E36-A3C7-601D5C5EE09C}" type="slidenum">
              <a:rPr lang="zh-CN" altLang="en-US" smtClean="0"/>
              <a:t>20</a:t>
            </a:fld>
            <a:endParaRPr lang="zh-CN" altLang="en-US"/>
          </a:p>
        </p:txBody>
      </p:sp>
    </p:spTree>
    <p:extLst>
      <p:ext uri="{BB962C8B-B14F-4D97-AF65-F5344CB8AC3E}">
        <p14:creationId xmlns:p14="http://schemas.microsoft.com/office/powerpoint/2010/main" val="42168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3E3412-D2B4-4E36-A3C7-601D5C5EE09C}" type="slidenum">
              <a:rPr lang="zh-CN" altLang="en-US" smtClean="0"/>
              <a:t>21</a:t>
            </a:fld>
            <a:endParaRPr lang="zh-CN" altLang="en-US"/>
          </a:p>
        </p:txBody>
      </p:sp>
    </p:spTree>
    <p:extLst>
      <p:ext uri="{BB962C8B-B14F-4D97-AF65-F5344CB8AC3E}">
        <p14:creationId xmlns:p14="http://schemas.microsoft.com/office/powerpoint/2010/main" val="421685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3E3412-D2B4-4E36-A3C7-601D5C5EE09C}" type="slidenum">
              <a:rPr lang="zh-CN" altLang="en-US" smtClean="0"/>
              <a:t>22</a:t>
            </a:fld>
            <a:endParaRPr lang="zh-CN" altLang="en-US"/>
          </a:p>
        </p:txBody>
      </p:sp>
    </p:spTree>
    <p:extLst>
      <p:ext uri="{BB962C8B-B14F-4D97-AF65-F5344CB8AC3E}">
        <p14:creationId xmlns:p14="http://schemas.microsoft.com/office/powerpoint/2010/main" val="42168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noProof="0" smtClean="0"/>
              <a:t>单击此处编辑母版标题样式</a:t>
            </a:r>
          </a:p>
        </p:txBody>
      </p:sp>
      <p:sp>
        <p:nvSpPr>
          <p:cNvPr id="205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noProof="0" smtClean="0"/>
              <a:t>单击此处编辑母版副标题样式</a:t>
            </a:r>
          </a:p>
        </p:txBody>
      </p:sp>
      <p:sp>
        <p:nvSpPr>
          <p:cNvPr id="2052" name="Rectangle 4"/>
          <p:cNvSpPr>
            <a:spLocks noGrp="1" noChangeArrowheads="1"/>
          </p:cNvSpPr>
          <p:nvPr>
            <p:ph type="dt" sz="half" idx="2"/>
          </p:nvPr>
        </p:nvSpPr>
        <p:spPr>
          <a:xfrm>
            <a:off x="301625" y="6076950"/>
            <a:ext cx="2289175" cy="476250"/>
          </a:xfrm>
        </p:spPr>
        <p:txBody>
          <a:bodyPr/>
          <a:lstStyle>
            <a:lvl1pPr>
              <a:defRPr/>
            </a:lvl1pPr>
          </a:lstStyle>
          <a:p>
            <a:fld id="{0737EBE3-1F36-40C2-96D2-39971986BE67}" type="datetime11">
              <a:rPr lang="zh-CN" altLang="en-US" smtClean="0">
                <a:solidFill>
                  <a:srgbClr val="0033CC"/>
                </a:solidFill>
              </a:rPr>
              <a:t>13:29:50</a:t>
            </a:fld>
            <a:endParaRPr lang="zh-CN" altLang="zh-CN">
              <a:solidFill>
                <a:srgbClr val="0033CC"/>
              </a:solidFill>
            </a:endParaRPr>
          </a:p>
        </p:txBody>
      </p:sp>
      <p:sp>
        <p:nvSpPr>
          <p:cNvPr id="2053" name="Rectangle 5"/>
          <p:cNvSpPr>
            <a:spLocks noGrp="1" noChangeArrowheads="1"/>
          </p:cNvSpPr>
          <p:nvPr>
            <p:ph type="ftr" sz="quarter" idx="3"/>
          </p:nvPr>
        </p:nvSpPr>
        <p:spPr>
          <a:xfrm>
            <a:off x="3124200" y="6076950"/>
            <a:ext cx="2895600" cy="476250"/>
          </a:xfrm>
        </p:spPr>
        <p:txBody>
          <a:bodyPr/>
          <a:lstStyle>
            <a:lvl1pPr>
              <a:defRPr/>
            </a:lvl1pPr>
          </a:lstStyle>
          <a:p>
            <a:endParaRPr lang="zh-CN" altLang="zh-CN">
              <a:solidFill>
                <a:srgbClr val="0033CC"/>
              </a:solidFill>
            </a:endParaRPr>
          </a:p>
        </p:txBody>
      </p:sp>
      <p:sp>
        <p:nvSpPr>
          <p:cNvPr id="2054" name="Rectangle 6"/>
          <p:cNvSpPr>
            <a:spLocks noGrp="1" noChangeArrowheads="1"/>
          </p:cNvSpPr>
          <p:nvPr>
            <p:ph type="sldNum" sz="quarter" idx="4"/>
          </p:nvPr>
        </p:nvSpPr>
        <p:spPr>
          <a:xfrm>
            <a:off x="6553200" y="6076950"/>
            <a:ext cx="2289175" cy="476250"/>
          </a:xfrm>
        </p:spPr>
        <p:txBody>
          <a:bodyPr/>
          <a:lstStyle>
            <a:lvl1pPr>
              <a:defRPr/>
            </a:lvl1pPr>
          </a:lstStyle>
          <a:p>
            <a:fld id="{D591805B-640A-4847-813D-99B69293DED7}"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318505710"/>
      </p:ext>
    </p:extLst>
  </p:cSld>
  <p:clrMapOvr>
    <a:masterClrMapping/>
  </p:clrMapOvr>
  <p:transition>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18F4A78-0392-435D-AD60-6975DA1AAA2E}" type="datetime11">
              <a:rPr lang="zh-CN" altLang="en-US" smtClean="0">
                <a:solidFill>
                  <a:srgbClr val="0033CC"/>
                </a:solidFill>
              </a:rPr>
              <a:t>13:29:50</a:t>
            </a:fld>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8FDDF300-1417-4D3A-8452-4CD84C7B7350}"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368869678"/>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5224BA8-0BC4-409F-8D4A-DEC8D1515988}" type="datetime11">
              <a:rPr lang="zh-CN" altLang="en-US" smtClean="0">
                <a:solidFill>
                  <a:srgbClr val="0033CC"/>
                </a:solidFill>
              </a:rPr>
              <a:t>13:29:50</a:t>
            </a:fld>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97243D8E-BAE4-4C6E-84ED-B760FD70AB63}"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42824990"/>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noProof="0" smtClean="0"/>
              <a:t>单击此处编辑母版标题样式</a:t>
            </a:r>
          </a:p>
        </p:txBody>
      </p:sp>
      <p:sp>
        <p:nvSpPr>
          <p:cNvPr id="205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noProof="0" smtClean="0"/>
              <a:t>单击此处编辑母版副标题样式</a:t>
            </a:r>
          </a:p>
        </p:txBody>
      </p:sp>
      <p:sp>
        <p:nvSpPr>
          <p:cNvPr id="2052" name="Rectangle 4"/>
          <p:cNvSpPr>
            <a:spLocks noGrp="1" noChangeArrowheads="1"/>
          </p:cNvSpPr>
          <p:nvPr>
            <p:ph type="dt" sz="half" idx="2"/>
          </p:nvPr>
        </p:nvSpPr>
        <p:spPr>
          <a:xfrm>
            <a:off x="301625" y="6076950"/>
            <a:ext cx="2289175" cy="476250"/>
          </a:xfrm>
        </p:spPr>
        <p:txBody>
          <a:bodyPr/>
          <a:lstStyle>
            <a:lvl1pPr>
              <a:defRPr/>
            </a:lvl1pPr>
          </a:lstStyle>
          <a:p>
            <a:fld id="{C2BB1CCF-D41D-465E-B779-3396481E23CD}" type="datetime11">
              <a:rPr lang="zh-CN" altLang="en-US" smtClean="0">
                <a:solidFill>
                  <a:srgbClr val="0033CC"/>
                </a:solidFill>
              </a:rPr>
              <a:t>13:29:50</a:t>
            </a:fld>
            <a:endParaRPr lang="zh-CN" altLang="zh-CN">
              <a:solidFill>
                <a:srgbClr val="0033CC"/>
              </a:solidFill>
            </a:endParaRPr>
          </a:p>
        </p:txBody>
      </p:sp>
      <p:sp>
        <p:nvSpPr>
          <p:cNvPr id="2053" name="Rectangle 5"/>
          <p:cNvSpPr>
            <a:spLocks noGrp="1" noChangeArrowheads="1"/>
          </p:cNvSpPr>
          <p:nvPr>
            <p:ph type="ftr" sz="quarter" idx="3"/>
          </p:nvPr>
        </p:nvSpPr>
        <p:spPr>
          <a:xfrm>
            <a:off x="3124200" y="6076950"/>
            <a:ext cx="2895600" cy="476250"/>
          </a:xfrm>
        </p:spPr>
        <p:txBody>
          <a:bodyPr/>
          <a:lstStyle>
            <a:lvl1pPr>
              <a:defRPr/>
            </a:lvl1pPr>
          </a:lstStyle>
          <a:p>
            <a:endParaRPr lang="zh-CN" altLang="zh-CN">
              <a:solidFill>
                <a:srgbClr val="0033CC"/>
              </a:solidFill>
            </a:endParaRPr>
          </a:p>
        </p:txBody>
      </p:sp>
      <p:sp>
        <p:nvSpPr>
          <p:cNvPr id="2054" name="Rectangle 6"/>
          <p:cNvSpPr>
            <a:spLocks noGrp="1" noChangeArrowheads="1"/>
          </p:cNvSpPr>
          <p:nvPr>
            <p:ph type="sldNum" sz="quarter" idx="4"/>
          </p:nvPr>
        </p:nvSpPr>
        <p:spPr>
          <a:xfrm>
            <a:off x="6553200" y="6076950"/>
            <a:ext cx="2289175" cy="476250"/>
          </a:xfrm>
        </p:spPr>
        <p:txBody>
          <a:bodyPr/>
          <a:lstStyle>
            <a:lvl1pPr>
              <a:defRPr/>
            </a:lvl1pPr>
          </a:lstStyle>
          <a:p>
            <a:fld id="{D591805B-640A-4847-813D-99B69293DED7}"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119117814"/>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341839D-E35E-4241-9A49-8C41FF2B1C23}" type="datetime11">
              <a:rPr lang="zh-CN" altLang="en-US" smtClean="0">
                <a:solidFill>
                  <a:srgbClr val="0033CC"/>
                </a:solidFill>
              </a:rPr>
              <a:t>13:29:50</a:t>
            </a:fld>
            <a:endParaRPr lang="zh-CN" altLang="zh-CN" dirty="0">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dirty="0">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357CBCC2-C05E-4779-974B-9D172571368A}" type="slidenum">
              <a:rPr lang="zh-CN" altLang="zh-CN">
                <a:solidFill>
                  <a:srgbClr val="0033CC"/>
                </a:solidFill>
              </a:rPr>
              <a:pPr/>
              <a:t>‹#›</a:t>
            </a:fld>
            <a:endParaRPr lang="zh-CN" altLang="zh-CN" dirty="0">
              <a:solidFill>
                <a:srgbClr val="0033CC"/>
              </a:solidFill>
            </a:endParaRPr>
          </a:p>
        </p:txBody>
      </p:sp>
    </p:spTree>
    <p:extLst>
      <p:ext uri="{BB962C8B-B14F-4D97-AF65-F5344CB8AC3E}">
        <p14:creationId xmlns:p14="http://schemas.microsoft.com/office/powerpoint/2010/main" val="661176905"/>
      </p:ext>
    </p:extLst>
  </p:cSld>
  <p:clrMapOvr>
    <a:masterClrMapping/>
  </p:clrMapOvr>
  <p:transition>
    <p:pull/>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DED5196-E52B-40D9-97EE-4EFB8EE48C75}" type="datetime11">
              <a:rPr lang="zh-CN" altLang="en-US" smtClean="0">
                <a:solidFill>
                  <a:srgbClr val="0033CC"/>
                </a:solidFill>
              </a:rPr>
              <a:t>13:29:50</a:t>
            </a:fld>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08445BA0-B1DF-4D89-820E-4DBC52642DA4}"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728004275"/>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D8612A2-D2B4-449B-8283-22DE1421294F}" type="datetime11">
              <a:rPr lang="zh-CN" altLang="en-US" smtClean="0">
                <a:solidFill>
                  <a:srgbClr val="0033CC"/>
                </a:solidFill>
              </a:rPr>
              <a:t>13:29:50</a:t>
            </a:fld>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D14D1E35-72CE-4EDC-8FEC-8A5D242B453A}"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372122995"/>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250E0C6-3A80-4F28-91D5-7438C8725928}" type="datetime11">
              <a:rPr lang="zh-CN" altLang="en-US" smtClean="0">
                <a:solidFill>
                  <a:srgbClr val="0033CC"/>
                </a:solidFill>
              </a:rPr>
              <a:t>13:29:50</a:t>
            </a:fld>
            <a:endParaRPr lang="zh-CN"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9B6E2569-7B91-4E34-B36C-7DA4E41AF2E3}"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365383055"/>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C385D39-6563-4596-9F6C-FB3F6C976E02}" type="datetime11">
              <a:rPr lang="zh-CN" altLang="en-US" smtClean="0">
                <a:solidFill>
                  <a:srgbClr val="0033CC"/>
                </a:solidFill>
              </a:rPr>
              <a:t>13:29:50</a:t>
            </a:fld>
            <a:endParaRPr lang="zh-CN"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F83EF08A-5432-47FC-8FF5-F6290F286E1B}"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32612747"/>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7611C47-B4BD-4B27-8A97-DA0C9DF7A3B0}" type="datetime11">
              <a:rPr lang="zh-CN" altLang="en-US" smtClean="0">
                <a:solidFill>
                  <a:srgbClr val="0033CC"/>
                </a:solidFill>
              </a:rPr>
              <a:t>13:29:50</a:t>
            </a:fld>
            <a:endParaRPr lang="zh-CN"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19209799-692E-4275-B14F-E3975D56B894}"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767112568"/>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D61E1209-20ED-49BD-A48E-59381C15051C}" type="datetime11">
              <a:rPr lang="zh-CN" altLang="en-US" smtClean="0">
                <a:solidFill>
                  <a:srgbClr val="0033CC"/>
                </a:solidFill>
              </a:rPr>
              <a:t>13:29:50</a:t>
            </a:fld>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917310E9-22EB-4C55-8DFB-FC3F82CF3C86}"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651225601"/>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A44C637-7725-44A6-9586-AC4B29391840}" type="datetime11">
              <a:rPr lang="zh-CN" altLang="en-US" smtClean="0">
                <a:solidFill>
                  <a:srgbClr val="0033CC"/>
                </a:solidFill>
              </a:rPr>
              <a:t>13:29:50</a:t>
            </a:fld>
            <a:endParaRPr lang="zh-CN" altLang="zh-CN" dirty="0">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357CBCC2-C05E-4779-974B-9D172571368A}"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4151050862"/>
      </p:ext>
    </p:extLst>
  </p:cSld>
  <p:clrMapOvr>
    <a:masterClrMapping/>
  </p:clrMapOvr>
  <p:transition>
    <p:pull/>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7822BED-F787-4B0B-94A8-2B92DCF76701}" type="datetime11">
              <a:rPr lang="zh-CN" altLang="en-US" smtClean="0">
                <a:solidFill>
                  <a:srgbClr val="0033CC"/>
                </a:solidFill>
              </a:rPr>
              <a:t>13:29:50</a:t>
            </a:fld>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EB3CDD48-7A6B-4477-BFB8-C2D0D625E5D5}"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6761836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7E39485-2508-43B4-B25D-11FAAF9D8058}" type="datetime11">
              <a:rPr lang="zh-CN" altLang="en-US" smtClean="0">
                <a:solidFill>
                  <a:srgbClr val="0033CC"/>
                </a:solidFill>
              </a:rPr>
              <a:t>13:29:50</a:t>
            </a:fld>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8FDDF300-1417-4D3A-8452-4CD84C7B7350}"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828574409"/>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B59D9A2-71AA-47CF-8EC3-BB8F02C3D31D}" type="datetime11">
              <a:rPr lang="zh-CN" altLang="en-US" smtClean="0">
                <a:solidFill>
                  <a:srgbClr val="0033CC"/>
                </a:solidFill>
              </a:rPr>
              <a:t>13:29:50</a:t>
            </a:fld>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97243D8E-BAE4-4C6E-84ED-B760FD70AB63}"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1883413256"/>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p:spPr>
        <p:txBody>
          <a:bodyPr/>
          <a:lstStyle>
            <a:lvl1pPr>
              <a:defRPr/>
            </a:lvl1pPr>
          </a:lstStyle>
          <a:p>
            <a:fld id="{9CDC6BD1-6CCF-4529-BB47-9D391F3B4F2D}" type="datetime11">
              <a:rPr lang="zh-CN" altLang="en-US" smtClean="0"/>
              <a:t>13:29:50</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1B9C47CE-9BDE-46B7-937B-31E76F87D94D}" type="slidenum">
              <a:rPr lang="en-US" altLang="zh-CN"/>
              <a:pPr/>
              <a:t>‹#›</a:t>
            </a:fld>
            <a:endParaRPr lang="en-US" altLang="zh-CN"/>
          </a:p>
        </p:txBody>
      </p:sp>
    </p:spTree>
    <p:extLst>
      <p:ext uri="{BB962C8B-B14F-4D97-AF65-F5344CB8AC3E}">
        <p14:creationId xmlns:p14="http://schemas.microsoft.com/office/powerpoint/2010/main" val="273967269"/>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A2C087F5-D459-45A7-8953-6F77DEED12E6}" type="datetime11">
              <a:rPr lang="zh-CN" altLang="en-US" smtClean="0">
                <a:solidFill>
                  <a:srgbClr val="0033CC"/>
                </a:solidFill>
              </a:rPr>
              <a:t>13:29:50</a:t>
            </a:fld>
            <a:endParaRPr lang="zh-CN"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zh-CN"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08445BA0-B1DF-4D89-820E-4DBC52642DA4}"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573896789"/>
      </p:ext>
    </p:extLst>
  </p:cSld>
  <p:clrMapOvr>
    <a:masterClrMapping/>
  </p:clrMapOvr>
  <p:transition>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91661C0-89AC-4F03-9649-E23E68A635F8}" type="datetime11">
              <a:rPr lang="zh-CN" altLang="en-US" smtClean="0">
                <a:solidFill>
                  <a:srgbClr val="0033CC"/>
                </a:solidFill>
              </a:rPr>
              <a:t>13:29:50</a:t>
            </a:fld>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D14D1E35-72CE-4EDC-8FEC-8A5D242B453A}"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3255638381"/>
      </p:ext>
    </p:extLst>
  </p:cSld>
  <p:clrMapOvr>
    <a:masterClrMapping/>
  </p:clrMapOvr>
  <p:transition>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55CFB37-20BC-4351-8815-26EE398BEDBC}" type="datetime11">
              <a:rPr lang="zh-CN" altLang="en-US" smtClean="0">
                <a:solidFill>
                  <a:srgbClr val="0033CC"/>
                </a:solidFill>
              </a:rPr>
              <a:t>13:29:50</a:t>
            </a:fld>
            <a:endParaRPr lang="zh-CN"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zh-CN"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9B6E2569-7B91-4E34-B36C-7DA4E41AF2E3}"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587442738"/>
      </p:ext>
    </p:extLst>
  </p:cSld>
  <p:clrMapOvr>
    <a:masterClrMapping/>
  </p:clrMapOvr>
  <p:transition>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BF3B1CD-52C1-4D08-8FBF-3B451450AE10}" type="datetime11">
              <a:rPr lang="zh-CN" altLang="en-US" smtClean="0">
                <a:solidFill>
                  <a:srgbClr val="0033CC"/>
                </a:solidFill>
              </a:rPr>
              <a:t>13:29:50</a:t>
            </a:fld>
            <a:endParaRPr lang="zh-CN"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zh-CN"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F83EF08A-5432-47FC-8FF5-F6290F286E1B}"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169753103"/>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5D75A77-3679-4AB1-880B-E7496AAA96C9}" type="datetime11">
              <a:rPr lang="zh-CN" altLang="en-US" smtClean="0">
                <a:solidFill>
                  <a:srgbClr val="0033CC"/>
                </a:solidFill>
              </a:rPr>
              <a:t>13:29:50</a:t>
            </a:fld>
            <a:endParaRPr lang="zh-CN"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zh-CN"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19209799-692E-4275-B14F-E3975D56B894}"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286163504"/>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73E8C44-0EFF-4F13-9DE3-1BCA333659C0}" type="datetime11">
              <a:rPr lang="zh-CN" altLang="en-US" smtClean="0">
                <a:solidFill>
                  <a:srgbClr val="0033CC"/>
                </a:solidFill>
              </a:rPr>
              <a:t>13:29:50</a:t>
            </a:fld>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917310E9-22EB-4C55-8DFB-FC3F82CF3C86}"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913215076"/>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C0D2ADA-50B5-4D0C-B4A9-8DD055B69A00}" type="datetime11">
              <a:rPr lang="zh-CN" altLang="en-US" smtClean="0">
                <a:solidFill>
                  <a:srgbClr val="0033CC"/>
                </a:solidFill>
              </a:rPr>
              <a:t>13:29:50</a:t>
            </a:fld>
            <a:endParaRPr lang="zh-CN"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zh-CN"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EB3CDD48-7A6B-4477-BFB8-C2D0D625E5D5}" type="slidenum">
              <a:rPr lang="zh-CN" altLang="zh-CN">
                <a:solidFill>
                  <a:srgbClr val="0033CC"/>
                </a:solidFill>
              </a:rPr>
              <a:pPr/>
              <a:t>‹#›</a:t>
            </a:fld>
            <a:endParaRPr lang="zh-CN" altLang="zh-CN">
              <a:solidFill>
                <a:srgbClr val="0033CC"/>
              </a:solidFill>
            </a:endParaRPr>
          </a:p>
        </p:txBody>
      </p:sp>
    </p:spTree>
    <p:extLst>
      <p:ext uri="{BB962C8B-B14F-4D97-AF65-F5344CB8AC3E}">
        <p14:creationId xmlns:p14="http://schemas.microsoft.com/office/powerpoint/2010/main" val="2386122283"/>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75912169-FB08-440E-A709-4A7E3D35EC06}" type="datetime11">
              <a:rPr lang="zh-CN" altLang="en-US" smtClean="0">
                <a:solidFill>
                  <a:srgbClr val="0033CC"/>
                </a:solidFill>
              </a:rPr>
              <a:t>13:29:50</a:t>
            </a:fld>
            <a:endParaRPr lang="zh-CN" altLang="zh-CN">
              <a:solidFill>
                <a:srgbClr val="0033CC"/>
              </a:solidFill>
            </a:endParaRPr>
          </a:p>
        </p:txBody>
      </p:sp>
      <p:sp>
        <p:nvSpPr>
          <p:cNvPr id="102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zh-CN" altLang="zh-CN">
              <a:solidFill>
                <a:srgbClr val="0033CC"/>
              </a:solidFill>
            </a:endParaRPr>
          </a:p>
        </p:txBody>
      </p:sp>
      <p:sp>
        <p:nvSpPr>
          <p:cNvPr id="103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3EBA97F-5B61-4A6F-8D27-7CC120840C94}" type="slidenum">
              <a:rPr lang="zh-CN" altLang="zh-CN">
                <a:solidFill>
                  <a:srgbClr val="0033CC"/>
                </a:solidFill>
              </a:rPr>
              <a:pPr fontAlgn="base">
                <a:spcBef>
                  <a:spcPct val="0"/>
                </a:spcBef>
                <a:spcAft>
                  <a:spcPct val="0"/>
                </a:spcAft>
              </a:pPr>
              <a:t>‹#›</a:t>
            </a:fld>
            <a:endParaRPr lang="zh-CN" altLang="zh-CN">
              <a:solidFill>
                <a:srgbClr val="0033CC"/>
              </a:solidFill>
            </a:endParaRPr>
          </a:p>
        </p:txBody>
      </p:sp>
    </p:spTree>
    <p:extLst>
      <p:ext uri="{BB962C8B-B14F-4D97-AF65-F5344CB8AC3E}">
        <p14:creationId xmlns:p14="http://schemas.microsoft.com/office/powerpoint/2010/main" val="1277678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p:transition>
  <p:timing>
    <p:tnLst>
      <p:par>
        <p:cTn id="1" dur="indefinite" restart="never" nodeType="tmRoot"/>
      </p:par>
    </p:tnLst>
  </p:timing>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2F881E2B-1208-4A31-81D1-A33BC1F741F0}" type="datetime11">
              <a:rPr lang="zh-CN" altLang="en-US" smtClean="0">
                <a:solidFill>
                  <a:srgbClr val="0033CC"/>
                </a:solidFill>
              </a:rPr>
              <a:t>13:29:50</a:t>
            </a:fld>
            <a:endParaRPr lang="zh-CN" altLang="zh-CN">
              <a:solidFill>
                <a:srgbClr val="0033CC"/>
              </a:solidFill>
            </a:endParaRPr>
          </a:p>
        </p:txBody>
      </p:sp>
      <p:sp>
        <p:nvSpPr>
          <p:cNvPr id="102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zh-CN" altLang="zh-CN">
              <a:solidFill>
                <a:srgbClr val="0033CC"/>
              </a:solidFill>
            </a:endParaRPr>
          </a:p>
        </p:txBody>
      </p:sp>
      <p:sp>
        <p:nvSpPr>
          <p:cNvPr id="103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3EBA97F-5B61-4A6F-8D27-7CC120840C94}" type="slidenum">
              <a:rPr lang="zh-CN" altLang="zh-CN">
                <a:solidFill>
                  <a:srgbClr val="0033CC"/>
                </a:solidFill>
              </a:rPr>
              <a:pPr fontAlgn="base">
                <a:spcBef>
                  <a:spcPct val="0"/>
                </a:spcBef>
                <a:spcAft>
                  <a:spcPct val="0"/>
                </a:spcAft>
              </a:pPr>
              <a:t>‹#›</a:t>
            </a:fld>
            <a:endParaRPr lang="zh-CN" altLang="zh-CN">
              <a:solidFill>
                <a:srgbClr val="0033CC"/>
              </a:solidFill>
            </a:endParaRPr>
          </a:p>
        </p:txBody>
      </p:sp>
    </p:spTree>
    <p:extLst>
      <p:ext uri="{BB962C8B-B14F-4D97-AF65-F5344CB8AC3E}">
        <p14:creationId xmlns:p14="http://schemas.microsoft.com/office/powerpoint/2010/main" val="3496122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pull/>
  </p:transition>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175.wmf"/><Relationship Id="rId5" Type="http://schemas.openxmlformats.org/officeDocument/2006/relationships/oleObject" Target="../embeddings/oleObject161.bin"/><Relationship Id="rId4" Type="http://schemas.openxmlformats.org/officeDocument/2006/relationships/image" Target="../media/image174.wmf"/></Relationships>
</file>

<file path=ppt/slides/_rels/slide103.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80.wmf"/><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image" Target="../media/image177.w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165.bin"/></Relationships>
</file>

<file path=ppt/slides/_rels/slide104.xml.rels><?xml version="1.0" encoding="UTF-8" standalone="yes"?>
<Relationships xmlns="http://schemas.openxmlformats.org/package/2006/relationships"><Relationship Id="rId8" Type="http://schemas.openxmlformats.org/officeDocument/2006/relationships/image" Target="../media/image183.e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182.emf"/><Relationship Id="rId5" Type="http://schemas.openxmlformats.org/officeDocument/2006/relationships/oleObject" Target="../embeddings/oleObject168.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70.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13.xml"/><Relationship Id="rId1" Type="http://schemas.openxmlformats.org/officeDocument/2006/relationships/vmlDrawing" Target="../drawings/vmlDrawing39.vml"/><Relationship Id="rId4" Type="http://schemas.openxmlformats.org/officeDocument/2006/relationships/image" Target="../media/image183.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77.bin"/><Relationship Id="rId18" Type="http://schemas.openxmlformats.org/officeDocument/2006/relationships/image" Target="../media/image192.w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89.wmf"/><Relationship Id="rId17" Type="http://schemas.openxmlformats.org/officeDocument/2006/relationships/oleObject" Target="../embeddings/oleObject179.bin"/><Relationship Id="rId2" Type="http://schemas.openxmlformats.org/officeDocument/2006/relationships/slideLayout" Target="../slideLayouts/slideLayout13.xml"/><Relationship Id="rId16" Type="http://schemas.openxmlformats.org/officeDocument/2006/relationships/image" Target="../media/image191.wmf"/><Relationship Id="rId20" Type="http://schemas.openxmlformats.org/officeDocument/2006/relationships/image" Target="../media/image193.wmf"/><Relationship Id="rId1" Type="http://schemas.openxmlformats.org/officeDocument/2006/relationships/vmlDrawing" Target="../drawings/vmlDrawing40.vml"/><Relationship Id="rId6" Type="http://schemas.openxmlformats.org/officeDocument/2006/relationships/image" Target="../media/image186.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88.wmf"/><Relationship Id="rId19" Type="http://schemas.openxmlformats.org/officeDocument/2006/relationships/oleObject" Target="../embeddings/oleObject180.bin"/><Relationship Id="rId4" Type="http://schemas.openxmlformats.org/officeDocument/2006/relationships/image" Target="../media/image185.wmf"/><Relationship Id="rId9" Type="http://schemas.openxmlformats.org/officeDocument/2006/relationships/oleObject" Target="../embeddings/oleObject175.bin"/><Relationship Id="rId14" Type="http://schemas.openxmlformats.org/officeDocument/2006/relationships/image" Target="../media/image190.wmf"/></Relationships>
</file>

<file path=ppt/slides/_rels/slide109.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98.wmf"/><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195.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18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image" Target="../media/image200.wmf"/><Relationship Id="rId5" Type="http://schemas.openxmlformats.org/officeDocument/2006/relationships/oleObject" Target="../embeddings/oleObject187.bin"/><Relationship Id="rId4" Type="http://schemas.openxmlformats.org/officeDocument/2006/relationships/image" Target="../media/image199.wmf"/></Relationships>
</file>

<file path=ppt/slides/_rels/slide111.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206.wmf"/><Relationship Id="rId2" Type="http://schemas.openxmlformats.org/officeDocument/2006/relationships/slideLayout" Target="../slideLayouts/slideLayout13.xml"/><Relationship Id="rId1" Type="http://schemas.openxmlformats.org/officeDocument/2006/relationships/vmlDrawing" Target="../drawings/vmlDrawing43.vml"/><Relationship Id="rId6" Type="http://schemas.openxmlformats.org/officeDocument/2006/relationships/image" Target="../media/image203.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192.bin"/></Relationships>
</file>

<file path=ppt/slides/_rels/slide112.x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13.xml"/><Relationship Id="rId1" Type="http://schemas.openxmlformats.org/officeDocument/2006/relationships/vmlDrawing" Target="../drawings/vmlDrawing44.vml"/><Relationship Id="rId6" Type="http://schemas.openxmlformats.org/officeDocument/2006/relationships/image" Target="../media/image208.wmf"/><Relationship Id="rId5" Type="http://schemas.openxmlformats.org/officeDocument/2006/relationships/oleObject" Target="../embeddings/oleObject195.bin"/><Relationship Id="rId10" Type="http://schemas.openxmlformats.org/officeDocument/2006/relationships/image" Target="../media/image210.wmf"/><Relationship Id="rId4" Type="http://schemas.openxmlformats.org/officeDocument/2006/relationships/image" Target="../media/image207.wmf"/><Relationship Id="rId9" Type="http://schemas.openxmlformats.org/officeDocument/2006/relationships/oleObject" Target="../embeddings/oleObject197.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13.xml"/><Relationship Id="rId1" Type="http://schemas.openxmlformats.org/officeDocument/2006/relationships/vmlDrawing" Target="../drawings/vmlDrawing45.vml"/><Relationship Id="rId6" Type="http://schemas.openxmlformats.org/officeDocument/2006/relationships/image" Target="../media/image212.emf"/><Relationship Id="rId5" Type="http://schemas.openxmlformats.org/officeDocument/2006/relationships/oleObject" Target="../embeddings/oleObject199.bin"/><Relationship Id="rId4" Type="http://schemas.openxmlformats.org/officeDocument/2006/relationships/image" Target="../media/image211.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23.xml"/><Relationship Id="rId1" Type="http://schemas.openxmlformats.org/officeDocument/2006/relationships/vmlDrawing" Target="../drawings/vmlDrawing46.vml"/><Relationship Id="rId4" Type="http://schemas.openxmlformats.org/officeDocument/2006/relationships/image" Target="../media/image213.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23.xml"/><Relationship Id="rId1" Type="http://schemas.openxmlformats.org/officeDocument/2006/relationships/vmlDrawing" Target="../drawings/vmlDrawing47.vml"/><Relationship Id="rId4" Type="http://schemas.openxmlformats.org/officeDocument/2006/relationships/image" Target="../media/image214.wmf"/></Relationships>
</file>

<file path=ppt/slides/_rels/slide116.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3.xml"/><Relationship Id="rId1" Type="http://schemas.openxmlformats.org/officeDocument/2006/relationships/vmlDrawing" Target="../drawings/vmlDrawing48.vml"/><Relationship Id="rId4" Type="http://schemas.openxmlformats.org/officeDocument/2006/relationships/image" Target="../media/image21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slideLayout" Target="../slideLayouts/slideLayout2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13.xml"/><Relationship Id="rId1" Type="http://schemas.openxmlformats.org/officeDocument/2006/relationships/vmlDrawing" Target="../drawings/vmlDrawing49.vml"/><Relationship Id="rId6" Type="http://schemas.openxmlformats.org/officeDocument/2006/relationships/image" Target="../media/image219.wmf"/><Relationship Id="rId5" Type="http://schemas.openxmlformats.org/officeDocument/2006/relationships/oleObject" Target="../embeddings/oleObject204.bin"/><Relationship Id="rId4" Type="http://schemas.openxmlformats.org/officeDocument/2006/relationships/image" Target="../media/image218.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9.png"/><Relationship Id="rId7" Type="http://schemas.openxmlformats.org/officeDocument/2006/relationships/oleObject" Target="../embeddings/oleObject7.bin"/><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5.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 Id="rId1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6.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oleObject" Target="../embeddings/oleObject27.bin"/><Relationship Id="rId18" Type="http://schemas.openxmlformats.org/officeDocument/2006/relationships/image" Target="../media/image33.emf"/><Relationship Id="rId26" Type="http://schemas.openxmlformats.org/officeDocument/2006/relationships/image" Target="../media/image37.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30.emf"/><Relationship Id="rId17" Type="http://schemas.openxmlformats.org/officeDocument/2006/relationships/oleObject" Target="../embeddings/oleObject29.bin"/><Relationship Id="rId25" Type="http://schemas.openxmlformats.org/officeDocument/2006/relationships/oleObject" Target="../embeddings/oleObject33.bin"/><Relationship Id="rId2" Type="http://schemas.openxmlformats.org/officeDocument/2006/relationships/slideLayout" Target="../slideLayouts/slideLayout13.xml"/><Relationship Id="rId16" Type="http://schemas.openxmlformats.org/officeDocument/2006/relationships/image" Target="../media/image32.emf"/><Relationship Id="rId20" Type="http://schemas.openxmlformats.org/officeDocument/2006/relationships/image" Target="../media/image34.emf"/><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26.bin"/><Relationship Id="rId24" Type="http://schemas.openxmlformats.org/officeDocument/2006/relationships/image" Target="../media/image36.w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10" Type="http://schemas.openxmlformats.org/officeDocument/2006/relationships/image" Target="../media/image29.emf"/><Relationship Id="rId19" Type="http://schemas.openxmlformats.org/officeDocument/2006/relationships/oleObject" Target="../embeddings/oleObject30.bin"/><Relationship Id="rId4" Type="http://schemas.openxmlformats.org/officeDocument/2006/relationships/image" Target="../media/image26.wmf"/><Relationship Id="rId9" Type="http://schemas.openxmlformats.org/officeDocument/2006/relationships/oleObject" Target="../embeddings/oleObject25.bin"/><Relationship Id="rId14" Type="http://schemas.openxmlformats.org/officeDocument/2006/relationships/image" Target="../media/image31.emf"/><Relationship Id="rId22" Type="http://schemas.openxmlformats.org/officeDocument/2006/relationships/image" Target="../media/image35.emf"/></Relationships>
</file>

<file path=ppt/slides/_rels/slide39.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oleObject" Target="../embeddings/oleObject39.bin"/><Relationship Id="rId18" Type="http://schemas.openxmlformats.org/officeDocument/2006/relationships/image" Target="../media/image45.emf"/><Relationship Id="rId26" Type="http://schemas.openxmlformats.org/officeDocument/2006/relationships/image" Target="../media/image49.wmf"/><Relationship Id="rId3" Type="http://schemas.openxmlformats.org/officeDocument/2006/relationships/oleObject" Target="../embeddings/oleObject34.bin"/><Relationship Id="rId21" Type="http://schemas.openxmlformats.org/officeDocument/2006/relationships/oleObject" Target="../embeddings/oleObject43.bin"/><Relationship Id="rId34" Type="http://schemas.openxmlformats.org/officeDocument/2006/relationships/image" Target="../media/image53.emf"/><Relationship Id="rId7" Type="http://schemas.openxmlformats.org/officeDocument/2006/relationships/oleObject" Target="../embeddings/oleObject36.bin"/><Relationship Id="rId12" Type="http://schemas.openxmlformats.org/officeDocument/2006/relationships/image" Target="../media/image42.emf"/><Relationship Id="rId17" Type="http://schemas.openxmlformats.org/officeDocument/2006/relationships/oleObject" Target="../embeddings/oleObject41.bin"/><Relationship Id="rId25" Type="http://schemas.openxmlformats.org/officeDocument/2006/relationships/oleObject" Target="../embeddings/oleObject45.bin"/><Relationship Id="rId33" Type="http://schemas.openxmlformats.org/officeDocument/2006/relationships/oleObject" Target="../embeddings/oleObject49.bin"/><Relationship Id="rId2" Type="http://schemas.openxmlformats.org/officeDocument/2006/relationships/slideLayout" Target="../slideLayouts/slideLayout13.xml"/><Relationship Id="rId16" Type="http://schemas.openxmlformats.org/officeDocument/2006/relationships/image" Target="../media/image44.emf"/><Relationship Id="rId20" Type="http://schemas.openxmlformats.org/officeDocument/2006/relationships/image" Target="../media/image46.emf"/><Relationship Id="rId29" Type="http://schemas.openxmlformats.org/officeDocument/2006/relationships/oleObject" Target="../embeddings/oleObject47.bin"/><Relationship Id="rId1" Type="http://schemas.openxmlformats.org/officeDocument/2006/relationships/vmlDrawing" Target="../drawings/vmlDrawing9.vml"/><Relationship Id="rId6" Type="http://schemas.openxmlformats.org/officeDocument/2006/relationships/image" Target="../media/image39.wmf"/><Relationship Id="rId11" Type="http://schemas.openxmlformats.org/officeDocument/2006/relationships/oleObject" Target="../embeddings/oleObject38.bin"/><Relationship Id="rId24" Type="http://schemas.openxmlformats.org/officeDocument/2006/relationships/image" Target="../media/image48.wmf"/><Relationship Id="rId32" Type="http://schemas.openxmlformats.org/officeDocument/2006/relationships/image" Target="../media/image52.e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50.emf"/><Relationship Id="rId10" Type="http://schemas.openxmlformats.org/officeDocument/2006/relationships/image" Target="../media/image41.emf"/><Relationship Id="rId19" Type="http://schemas.openxmlformats.org/officeDocument/2006/relationships/oleObject" Target="../embeddings/oleObject42.bin"/><Relationship Id="rId31" Type="http://schemas.openxmlformats.org/officeDocument/2006/relationships/oleObject" Target="../embeddings/oleObject48.bin"/><Relationship Id="rId4" Type="http://schemas.openxmlformats.org/officeDocument/2006/relationships/image" Target="../media/image38.wmf"/><Relationship Id="rId9" Type="http://schemas.openxmlformats.org/officeDocument/2006/relationships/oleObject" Target="../embeddings/oleObject37.bin"/><Relationship Id="rId14" Type="http://schemas.openxmlformats.org/officeDocument/2006/relationships/image" Target="../media/image43.emf"/><Relationship Id="rId22" Type="http://schemas.openxmlformats.org/officeDocument/2006/relationships/image" Target="../media/image47.emf"/><Relationship Id="rId27" Type="http://schemas.openxmlformats.org/officeDocument/2006/relationships/oleObject" Target="../embeddings/oleObject46.bin"/><Relationship Id="rId30" Type="http://schemas.openxmlformats.org/officeDocument/2006/relationships/image" Target="../media/image5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56.emf"/><Relationship Id="rId5" Type="http://schemas.openxmlformats.org/officeDocument/2006/relationships/oleObject" Target="../embeddings/oleObject51.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60.emf"/><Relationship Id="rId5" Type="http://schemas.openxmlformats.org/officeDocument/2006/relationships/oleObject" Target="../embeddings/oleObject55.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5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64.emf"/><Relationship Id="rId5" Type="http://schemas.openxmlformats.org/officeDocument/2006/relationships/oleObject" Target="../embeddings/oleObject59.bin"/><Relationship Id="rId10" Type="http://schemas.openxmlformats.org/officeDocument/2006/relationships/image" Target="../media/image66.emf"/><Relationship Id="rId4" Type="http://schemas.openxmlformats.org/officeDocument/2006/relationships/image" Target="../media/image63.emf"/><Relationship Id="rId9" Type="http://schemas.openxmlformats.org/officeDocument/2006/relationships/oleObject" Target="../embeddings/oleObject6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68.wmf"/><Relationship Id="rId5" Type="http://schemas.openxmlformats.org/officeDocument/2006/relationships/oleObject" Target="../embeddings/oleObject63.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5.bin"/></Relationships>
</file>

<file path=ppt/slides/_rels/slide4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5.wmf"/><Relationship Id="rId2" Type="http://schemas.openxmlformats.org/officeDocument/2006/relationships/slideLayout" Target="../slideLayouts/slideLayout13.xml"/><Relationship Id="rId16" Type="http://schemas.openxmlformats.org/officeDocument/2006/relationships/image" Target="../media/image77.wmf"/><Relationship Id="rId1" Type="http://schemas.openxmlformats.org/officeDocument/2006/relationships/vmlDrawing" Target="../drawings/vmlDrawing14.vml"/><Relationship Id="rId6" Type="http://schemas.openxmlformats.org/officeDocument/2006/relationships/image" Target="../media/image72.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9.bin"/><Relationship Id="rId14" Type="http://schemas.openxmlformats.org/officeDocument/2006/relationships/image" Target="../media/image7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oleObject" Target="../embeddings/oleObject78.bin"/><Relationship Id="rId18" Type="http://schemas.openxmlformats.org/officeDocument/2006/relationships/image" Target="../media/image85.e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82.emf"/><Relationship Id="rId17" Type="http://schemas.openxmlformats.org/officeDocument/2006/relationships/oleObject" Target="../embeddings/oleObject80.bin"/><Relationship Id="rId2" Type="http://schemas.openxmlformats.org/officeDocument/2006/relationships/slideLayout" Target="../slideLayouts/slideLayout13.xml"/><Relationship Id="rId16" Type="http://schemas.openxmlformats.org/officeDocument/2006/relationships/image" Target="../media/image84.emf"/><Relationship Id="rId20" Type="http://schemas.openxmlformats.org/officeDocument/2006/relationships/image" Target="../media/image86.emf"/><Relationship Id="rId1" Type="http://schemas.openxmlformats.org/officeDocument/2006/relationships/vmlDrawing" Target="../drawings/vmlDrawing15.vml"/><Relationship Id="rId6" Type="http://schemas.openxmlformats.org/officeDocument/2006/relationships/image" Target="../media/image79.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81.emf"/><Relationship Id="rId19" Type="http://schemas.openxmlformats.org/officeDocument/2006/relationships/oleObject" Target="../embeddings/oleObject81.bin"/><Relationship Id="rId4" Type="http://schemas.openxmlformats.org/officeDocument/2006/relationships/image" Target="../media/image78.wmf"/><Relationship Id="rId9" Type="http://schemas.openxmlformats.org/officeDocument/2006/relationships/oleObject" Target="../embeddings/oleObject76.bin"/><Relationship Id="rId14" Type="http://schemas.openxmlformats.org/officeDocument/2006/relationships/image" Target="../media/image83.emf"/><Relationship Id="rId22" Type="http://schemas.openxmlformats.org/officeDocument/2006/relationships/image" Target="../media/image8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3.xml"/><Relationship Id="rId4" Type="http://schemas.openxmlformats.org/officeDocument/2006/relationships/image" Target="../media/image90.png"/></Relationships>
</file>

<file path=ppt/slides/_rels/slide5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3.xml"/><Relationship Id="rId4" Type="http://schemas.openxmlformats.org/officeDocument/2006/relationships/image" Target="../media/image93.png"/></Relationships>
</file>

<file path=ppt/slides/_rels/slide56.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8.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95.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86.bin"/><Relationship Id="rId14" Type="http://schemas.openxmlformats.org/officeDocument/2006/relationships/image" Target="../media/image99.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101.wmf"/><Relationship Id="rId5" Type="http://schemas.openxmlformats.org/officeDocument/2006/relationships/oleObject" Target="../embeddings/oleObject90.bin"/><Relationship Id="rId4" Type="http://schemas.openxmlformats.org/officeDocument/2006/relationships/image" Target="../media/image10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103.wmf"/><Relationship Id="rId5" Type="http://schemas.openxmlformats.org/officeDocument/2006/relationships/oleObject" Target="../embeddings/oleObject92.bin"/><Relationship Id="rId4" Type="http://schemas.openxmlformats.org/officeDocument/2006/relationships/image" Target="../media/image102.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10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10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107.wmf"/><Relationship Id="rId5" Type="http://schemas.openxmlformats.org/officeDocument/2006/relationships/oleObject" Target="../embeddings/oleObject96.bin"/><Relationship Id="rId4" Type="http://schemas.openxmlformats.org/officeDocument/2006/relationships/image" Target="../media/image10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109.wmf"/><Relationship Id="rId5" Type="http://schemas.openxmlformats.org/officeDocument/2006/relationships/oleObject" Target="../embeddings/oleObject98.bin"/><Relationship Id="rId4" Type="http://schemas.openxmlformats.org/officeDocument/2006/relationships/image" Target="../media/image108.wmf"/></Relationships>
</file>

<file path=ppt/slides/_rels/slide66.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05.bin"/><Relationship Id="rId18" Type="http://schemas.openxmlformats.org/officeDocument/2006/relationships/image" Target="../media/image118.emf"/><Relationship Id="rId3" Type="http://schemas.openxmlformats.org/officeDocument/2006/relationships/oleObject" Target="../embeddings/oleObject100.bin"/><Relationship Id="rId21" Type="http://schemas.openxmlformats.org/officeDocument/2006/relationships/oleObject" Target="../embeddings/oleObject109.bin"/><Relationship Id="rId7" Type="http://schemas.openxmlformats.org/officeDocument/2006/relationships/oleObject" Target="../embeddings/oleObject102.bin"/><Relationship Id="rId12" Type="http://schemas.openxmlformats.org/officeDocument/2006/relationships/image" Target="../media/image115.wmf"/><Relationship Id="rId17" Type="http://schemas.openxmlformats.org/officeDocument/2006/relationships/oleObject" Target="../embeddings/oleObject107.bin"/><Relationship Id="rId2" Type="http://schemas.openxmlformats.org/officeDocument/2006/relationships/slideLayout" Target="../slideLayouts/slideLayout13.xml"/><Relationship Id="rId16" Type="http://schemas.openxmlformats.org/officeDocument/2006/relationships/image" Target="../media/image117.emf"/><Relationship Id="rId20" Type="http://schemas.openxmlformats.org/officeDocument/2006/relationships/image" Target="../media/image119.emf"/><Relationship Id="rId1" Type="http://schemas.openxmlformats.org/officeDocument/2006/relationships/vmlDrawing" Target="../drawings/vmlDrawing23.vml"/><Relationship Id="rId6" Type="http://schemas.openxmlformats.org/officeDocument/2006/relationships/image" Target="../media/image112.w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114.wmf"/><Relationship Id="rId19" Type="http://schemas.openxmlformats.org/officeDocument/2006/relationships/oleObject" Target="../embeddings/oleObject108.bin"/><Relationship Id="rId4" Type="http://schemas.openxmlformats.org/officeDocument/2006/relationships/image" Target="../media/image111.wmf"/><Relationship Id="rId9" Type="http://schemas.openxmlformats.org/officeDocument/2006/relationships/oleObject" Target="../embeddings/oleObject103.bin"/><Relationship Id="rId14" Type="http://schemas.openxmlformats.org/officeDocument/2006/relationships/image" Target="../media/image116.wmf"/><Relationship Id="rId22" Type="http://schemas.openxmlformats.org/officeDocument/2006/relationships/image" Target="../media/image120.wmf"/></Relationships>
</file>

<file path=ppt/slides/_rels/slide67.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25.wmf"/><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122.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13.bin"/><Relationship Id="rId14" Type="http://schemas.openxmlformats.org/officeDocument/2006/relationships/image" Target="../media/image126.wmf"/></Relationships>
</file>

<file path=ppt/slides/_rels/slide68.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21.bin"/><Relationship Id="rId18" Type="http://schemas.openxmlformats.org/officeDocument/2006/relationships/image" Target="../media/image134.wmf"/><Relationship Id="rId3" Type="http://schemas.openxmlformats.org/officeDocument/2006/relationships/oleObject" Target="../embeddings/oleObject116.bin"/><Relationship Id="rId21" Type="http://schemas.openxmlformats.org/officeDocument/2006/relationships/oleObject" Target="../embeddings/oleObject125.bin"/><Relationship Id="rId7" Type="http://schemas.openxmlformats.org/officeDocument/2006/relationships/oleObject" Target="../embeddings/oleObject118.bin"/><Relationship Id="rId12" Type="http://schemas.openxmlformats.org/officeDocument/2006/relationships/image" Target="../media/image131.wmf"/><Relationship Id="rId17" Type="http://schemas.openxmlformats.org/officeDocument/2006/relationships/oleObject" Target="../embeddings/oleObject123.bin"/><Relationship Id="rId2" Type="http://schemas.openxmlformats.org/officeDocument/2006/relationships/slideLayout" Target="../slideLayouts/slideLayout13.xml"/><Relationship Id="rId16" Type="http://schemas.openxmlformats.org/officeDocument/2006/relationships/image" Target="../media/image133.wmf"/><Relationship Id="rId20" Type="http://schemas.openxmlformats.org/officeDocument/2006/relationships/image" Target="../media/image135.wmf"/><Relationship Id="rId1" Type="http://schemas.openxmlformats.org/officeDocument/2006/relationships/vmlDrawing" Target="../drawings/vmlDrawing25.vml"/><Relationship Id="rId6" Type="http://schemas.openxmlformats.org/officeDocument/2006/relationships/image" Target="../media/image128.wmf"/><Relationship Id="rId11" Type="http://schemas.openxmlformats.org/officeDocument/2006/relationships/oleObject" Target="../embeddings/oleObject120.bin"/><Relationship Id="rId24" Type="http://schemas.openxmlformats.org/officeDocument/2006/relationships/image" Target="../media/image137.wmf"/><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6.bin"/><Relationship Id="rId10" Type="http://schemas.openxmlformats.org/officeDocument/2006/relationships/image" Target="../media/image130.wmf"/><Relationship Id="rId19" Type="http://schemas.openxmlformats.org/officeDocument/2006/relationships/oleObject" Target="../embeddings/oleObject124.bin"/><Relationship Id="rId4" Type="http://schemas.openxmlformats.org/officeDocument/2006/relationships/image" Target="../media/image127.wmf"/><Relationship Id="rId9" Type="http://schemas.openxmlformats.org/officeDocument/2006/relationships/oleObject" Target="../embeddings/oleObject119.bin"/><Relationship Id="rId14" Type="http://schemas.openxmlformats.org/officeDocument/2006/relationships/image" Target="../media/image132.wmf"/><Relationship Id="rId22" Type="http://schemas.openxmlformats.org/officeDocument/2006/relationships/image" Target="../media/image13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39.emf"/><Relationship Id="rId5" Type="http://schemas.openxmlformats.org/officeDocument/2006/relationships/oleObject" Target="../embeddings/oleObject128.bin"/><Relationship Id="rId4" Type="http://schemas.openxmlformats.org/officeDocument/2006/relationships/image" Target="../media/image13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44.wmf"/><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141.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43.wmf"/><Relationship Id="rId4" Type="http://schemas.openxmlformats.org/officeDocument/2006/relationships/image" Target="../media/image140.emf"/><Relationship Id="rId9" Type="http://schemas.openxmlformats.org/officeDocument/2006/relationships/oleObject" Target="../embeddings/oleObject132.bin"/></Relationships>
</file>

<file path=ppt/slides/_rels/slide71.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49.wmf"/><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146.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37.bin"/></Relationships>
</file>

<file path=ppt/slides/_rels/slide72.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54.wmf"/><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151.wmf"/><Relationship Id="rId11" Type="http://schemas.openxmlformats.org/officeDocument/2006/relationships/oleObject" Target="../embeddings/oleObject143.bin"/><Relationship Id="rId5" Type="http://schemas.openxmlformats.org/officeDocument/2006/relationships/oleObject" Target="../embeddings/oleObject140.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42.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156.wmf"/><Relationship Id="rId5" Type="http://schemas.openxmlformats.org/officeDocument/2006/relationships/oleObject" Target="../embeddings/oleObject145.bin"/><Relationship Id="rId4" Type="http://schemas.openxmlformats.org/officeDocument/2006/relationships/image" Target="../media/image155.wmf"/></Relationships>
</file>

<file path=ppt/slides/_rels/slide77.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159.emf"/><Relationship Id="rId5" Type="http://schemas.openxmlformats.org/officeDocument/2006/relationships/oleObject" Target="../embeddings/oleObject148.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50.bin"/></Relationships>
</file>

<file path=ppt/slides/_rels/slide78.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66.wmf"/><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163.wmf"/><Relationship Id="rId11" Type="http://schemas.openxmlformats.org/officeDocument/2006/relationships/oleObject" Target="../embeddings/oleObject155.bin"/><Relationship Id="rId5" Type="http://schemas.openxmlformats.org/officeDocument/2006/relationships/oleObject" Target="../embeddings/oleObject152.bin"/><Relationship Id="rId10" Type="http://schemas.openxmlformats.org/officeDocument/2006/relationships/image" Target="../media/image165.wmf"/><Relationship Id="rId4" Type="http://schemas.openxmlformats.org/officeDocument/2006/relationships/image" Target="../media/image162.wmf"/><Relationship Id="rId9" Type="http://schemas.openxmlformats.org/officeDocument/2006/relationships/oleObject" Target="../embeddings/oleObject154.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168.wmf"/><Relationship Id="rId5" Type="http://schemas.openxmlformats.org/officeDocument/2006/relationships/oleObject" Target="../embeddings/oleObject157.bin"/><Relationship Id="rId4" Type="http://schemas.openxmlformats.org/officeDocument/2006/relationships/image" Target="../media/image16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image" Target="../media/image167.emf"/></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3.xml"/><Relationship Id="rId1" Type="http://schemas.openxmlformats.org/officeDocument/2006/relationships/vmlDrawing" Target="../drawings/vmlDrawing35.v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3" name="Group 5"/>
          <p:cNvGrpSpPr>
            <a:grpSpLocks/>
          </p:cNvGrpSpPr>
          <p:nvPr/>
        </p:nvGrpSpPr>
        <p:grpSpPr bwMode="auto">
          <a:xfrm>
            <a:off x="3301979" y="1176338"/>
            <a:ext cx="3773488" cy="5421014"/>
            <a:chOff x="0" y="0"/>
            <a:chExt cx="2377" cy="3314"/>
          </a:xfrm>
        </p:grpSpPr>
        <p:sp>
          <p:nvSpPr>
            <p:cNvPr id="17414" name="Line 6"/>
            <p:cNvSpPr>
              <a:spLocks noChangeShapeType="1"/>
            </p:cNvSpPr>
            <p:nvPr/>
          </p:nvSpPr>
          <p:spPr bwMode="auto">
            <a:xfrm>
              <a:off x="1514" y="1105"/>
              <a:ext cx="221" cy="0"/>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grpSp>
          <p:nvGrpSpPr>
            <p:cNvPr id="17415" name="Group 7"/>
            <p:cNvGrpSpPr>
              <a:grpSpLocks/>
            </p:cNvGrpSpPr>
            <p:nvPr/>
          </p:nvGrpSpPr>
          <p:grpSpPr bwMode="auto">
            <a:xfrm>
              <a:off x="0" y="0"/>
              <a:ext cx="1588" cy="3314"/>
              <a:chOff x="0" y="0"/>
              <a:chExt cx="2596" cy="5910"/>
            </a:xfrm>
          </p:grpSpPr>
          <p:sp>
            <p:nvSpPr>
              <p:cNvPr id="17416" name="Text Box 8"/>
              <p:cNvSpPr txBox="1">
                <a:spLocks noChangeArrowheads="1"/>
              </p:cNvSpPr>
              <p:nvPr/>
            </p:nvSpPr>
            <p:spPr bwMode="auto">
              <a:xfrm>
                <a:off x="240" y="0"/>
                <a:ext cx="2340" cy="468"/>
              </a:xfrm>
              <a:prstGeom prst="rect">
                <a:avLst/>
              </a:prstGeom>
              <a:solidFill>
                <a:srgbClr val="FFFFFF"/>
              </a:solidFill>
              <a:ln w="28575" cmpd="sng">
                <a:solidFill>
                  <a:srgbClr val="000000"/>
                </a:solidFill>
                <a:miter lim="800000"/>
                <a:headEnd/>
                <a:tailEnd/>
              </a:ln>
            </p:spPr>
            <p:txBody>
              <a:bodyPr/>
              <a:lstStyle/>
              <a:p>
                <a:pPr algn="ctr" fontAlgn="base">
                  <a:spcBef>
                    <a:spcPct val="0"/>
                  </a:spcBef>
                  <a:spcAft>
                    <a:spcPct val="0"/>
                  </a:spcAft>
                </a:pPr>
                <a:r>
                  <a:rPr lang="zh-CN" altLang="en-US" sz="2000" dirty="0">
                    <a:solidFill>
                      <a:srgbClr val="0033CC"/>
                    </a:solidFill>
                    <a:latin typeface="Times New Roman" pitchFamily="18" charset="0"/>
                  </a:rPr>
                  <a:t>生成初始种群</a:t>
                </a:r>
              </a:p>
            </p:txBody>
          </p:sp>
          <p:sp>
            <p:nvSpPr>
              <p:cNvPr id="17417" name="Text Box 9"/>
              <p:cNvSpPr txBox="1">
                <a:spLocks noChangeArrowheads="1"/>
              </p:cNvSpPr>
              <p:nvPr/>
            </p:nvSpPr>
            <p:spPr bwMode="auto">
              <a:xfrm>
                <a:off x="225" y="795"/>
                <a:ext cx="2355" cy="468"/>
              </a:xfrm>
              <a:prstGeom prst="rect">
                <a:avLst/>
              </a:prstGeom>
              <a:solidFill>
                <a:srgbClr val="FFFFFF"/>
              </a:solidFill>
              <a:ln w="28575" cmpd="sng">
                <a:solidFill>
                  <a:srgbClr val="000000"/>
                </a:solidFill>
                <a:miter lim="800000"/>
                <a:headEnd/>
                <a:tailEnd/>
              </a:ln>
            </p:spPr>
            <p:txBody>
              <a:bodyPr/>
              <a:lstStyle/>
              <a:p>
                <a:pPr algn="ctr" fontAlgn="base">
                  <a:spcBef>
                    <a:spcPct val="0"/>
                  </a:spcBef>
                  <a:spcAft>
                    <a:spcPct val="0"/>
                  </a:spcAft>
                </a:pPr>
                <a:r>
                  <a:rPr lang="zh-CN" altLang="en-US" sz="2000" dirty="0">
                    <a:solidFill>
                      <a:srgbClr val="0033CC"/>
                    </a:solidFill>
                    <a:latin typeface="Times New Roman" pitchFamily="18" charset="0"/>
                  </a:rPr>
                  <a:t>计算适应度</a:t>
                </a:r>
              </a:p>
            </p:txBody>
          </p:sp>
          <p:sp>
            <p:nvSpPr>
              <p:cNvPr id="17418" name="Text Box 10"/>
              <p:cNvSpPr txBox="1">
                <a:spLocks noChangeArrowheads="1"/>
              </p:cNvSpPr>
              <p:nvPr/>
            </p:nvSpPr>
            <p:spPr bwMode="auto">
              <a:xfrm>
                <a:off x="271" y="2670"/>
                <a:ext cx="2325" cy="468"/>
              </a:xfrm>
              <a:prstGeom prst="rect">
                <a:avLst/>
              </a:prstGeom>
              <a:solidFill>
                <a:srgbClr val="FFFFFF"/>
              </a:solidFill>
              <a:ln w="28575" cmpd="sng">
                <a:solidFill>
                  <a:srgbClr val="000000"/>
                </a:solidFill>
                <a:miter lim="800000"/>
                <a:headEnd/>
                <a:tailEnd/>
              </a:ln>
            </p:spPr>
            <p:txBody>
              <a:bodyPr/>
              <a:lstStyle/>
              <a:p>
                <a:pPr algn="ctr" fontAlgn="base">
                  <a:spcBef>
                    <a:spcPct val="0"/>
                  </a:spcBef>
                  <a:spcAft>
                    <a:spcPct val="0"/>
                  </a:spcAft>
                </a:pPr>
                <a:r>
                  <a:rPr lang="zh-CN" altLang="en-US" sz="2000" dirty="0">
                    <a:solidFill>
                      <a:srgbClr val="0033CC"/>
                    </a:solidFill>
                    <a:latin typeface="Times New Roman" pitchFamily="18" charset="0"/>
                  </a:rPr>
                  <a:t>选择</a:t>
                </a:r>
                <a:r>
                  <a:rPr lang="zh-CN" altLang="zh-CN" sz="2000" dirty="0">
                    <a:solidFill>
                      <a:srgbClr val="0033CC"/>
                    </a:solidFill>
                    <a:latin typeface="Times New Roman" pitchFamily="18" charset="0"/>
                  </a:rPr>
                  <a:t>-</a:t>
                </a:r>
                <a:r>
                  <a:rPr lang="zh-CN" altLang="en-US" sz="2000" dirty="0">
                    <a:solidFill>
                      <a:srgbClr val="0033CC"/>
                    </a:solidFill>
                    <a:latin typeface="Times New Roman" pitchFamily="18" charset="0"/>
                  </a:rPr>
                  <a:t>复制</a:t>
                </a:r>
              </a:p>
            </p:txBody>
          </p:sp>
          <p:sp>
            <p:nvSpPr>
              <p:cNvPr id="17419" name="Text Box 11"/>
              <p:cNvSpPr txBox="1">
                <a:spLocks noChangeArrowheads="1"/>
              </p:cNvSpPr>
              <p:nvPr/>
            </p:nvSpPr>
            <p:spPr bwMode="auto">
              <a:xfrm>
                <a:off x="255" y="3495"/>
                <a:ext cx="2325" cy="468"/>
              </a:xfrm>
              <a:prstGeom prst="rect">
                <a:avLst/>
              </a:prstGeom>
              <a:solidFill>
                <a:srgbClr val="FFFFFF"/>
              </a:solidFill>
              <a:ln w="28575" cmpd="sng">
                <a:solidFill>
                  <a:srgbClr val="000000"/>
                </a:solidFill>
                <a:miter lim="800000"/>
                <a:headEnd/>
                <a:tailEnd/>
              </a:ln>
            </p:spPr>
            <p:txBody>
              <a:bodyPr/>
              <a:lstStyle/>
              <a:p>
                <a:pPr algn="ctr" fontAlgn="base">
                  <a:spcBef>
                    <a:spcPct val="0"/>
                  </a:spcBef>
                  <a:spcAft>
                    <a:spcPct val="0"/>
                  </a:spcAft>
                </a:pPr>
                <a:r>
                  <a:rPr lang="zh-CN" altLang="en-US" sz="2000" dirty="0">
                    <a:solidFill>
                      <a:srgbClr val="0033CC"/>
                    </a:solidFill>
                    <a:latin typeface="Times New Roman" pitchFamily="18" charset="0"/>
                  </a:rPr>
                  <a:t>交叉</a:t>
                </a:r>
              </a:p>
            </p:txBody>
          </p:sp>
          <p:sp>
            <p:nvSpPr>
              <p:cNvPr id="17420" name="Text Box 12"/>
              <p:cNvSpPr txBox="1">
                <a:spLocks noChangeArrowheads="1"/>
              </p:cNvSpPr>
              <p:nvPr/>
            </p:nvSpPr>
            <p:spPr bwMode="auto">
              <a:xfrm>
                <a:off x="240" y="4302"/>
                <a:ext cx="2310" cy="468"/>
              </a:xfrm>
              <a:prstGeom prst="rect">
                <a:avLst/>
              </a:prstGeom>
              <a:solidFill>
                <a:srgbClr val="FFFFFF"/>
              </a:solidFill>
              <a:ln w="28575" cmpd="sng">
                <a:solidFill>
                  <a:srgbClr val="000000"/>
                </a:solidFill>
                <a:miter lim="800000"/>
                <a:headEnd/>
                <a:tailEnd/>
              </a:ln>
            </p:spPr>
            <p:txBody>
              <a:bodyPr/>
              <a:lstStyle/>
              <a:p>
                <a:pPr algn="ctr" fontAlgn="base">
                  <a:spcBef>
                    <a:spcPct val="0"/>
                  </a:spcBef>
                  <a:spcAft>
                    <a:spcPct val="0"/>
                  </a:spcAft>
                </a:pPr>
                <a:r>
                  <a:rPr lang="zh-CN" altLang="en-US" sz="2000">
                    <a:solidFill>
                      <a:srgbClr val="0033CC"/>
                    </a:solidFill>
                    <a:latin typeface="Times New Roman" pitchFamily="18" charset="0"/>
                  </a:rPr>
                  <a:t>变异</a:t>
                </a:r>
              </a:p>
            </p:txBody>
          </p:sp>
          <p:sp>
            <p:nvSpPr>
              <p:cNvPr id="17421" name="Text Box 13"/>
              <p:cNvSpPr txBox="1">
                <a:spLocks noChangeArrowheads="1"/>
              </p:cNvSpPr>
              <p:nvPr/>
            </p:nvSpPr>
            <p:spPr bwMode="auto">
              <a:xfrm>
                <a:off x="225" y="5109"/>
                <a:ext cx="2340" cy="468"/>
              </a:xfrm>
              <a:prstGeom prst="rect">
                <a:avLst/>
              </a:prstGeom>
              <a:solidFill>
                <a:srgbClr val="FFFFFF"/>
              </a:solidFill>
              <a:ln w="28575" cmpd="sng">
                <a:solidFill>
                  <a:srgbClr val="000000"/>
                </a:solidFill>
                <a:miter lim="800000"/>
                <a:headEnd/>
                <a:tailEnd/>
              </a:ln>
            </p:spPr>
            <p:txBody>
              <a:bodyPr/>
              <a:lstStyle/>
              <a:p>
                <a:pPr algn="ctr" fontAlgn="base">
                  <a:spcBef>
                    <a:spcPct val="0"/>
                  </a:spcBef>
                  <a:spcAft>
                    <a:spcPct val="0"/>
                  </a:spcAft>
                </a:pPr>
                <a:r>
                  <a:rPr lang="zh-CN" altLang="en-US" sz="2000">
                    <a:solidFill>
                      <a:srgbClr val="0033CC"/>
                    </a:solidFill>
                    <a:latin typeface="Times New Roman" pitchFamily="18" charset="0"/>
                  </a:rPr>
                  <a:t>生成新一代种群</a:t>
                </a:r>
              </a:p>
            </p:txBody>
          </p:sp>
          <p:grpSp>
            <p:nvGrpSpPr>
              <p:cNvPr id="17422" name="Group 14"/>
              <p:cNvGrpSpPr>
                <a:grpSpLocks/>
              </p:cNvGrpSpPr>
              <p:nvPr/>
            </p:nvGrpSpPr>
            <p:grpSpPr bwMode="auto">
              <a:xfrm>
                <a:off x="315" y="1572"/>
                <a:ext cx="2160" cy="780"/>
                <a:chOff x="0" y="0"/>
                <a:chExt cx="2160" cy="780"/>
              </a:xfrm>
            </p:grpSpPr>
            <p:sp>
              <p:nvSpPr>
                <p:cNvPr id="17423" name="AutoShape 15"/>
                <p:cNvSpPr>
                  <a:spLocks noChangeArrowheads="1"/>
                </p:cNvSpPr>
                <p:nvPr/>
              </p:nvSpPr>
              <p:spPr bwMode="auto">
                <a:xfrm>
                  <a:off x="0" y="0"/>
                  <a:ext cx="2160" cy="780"/>
                </a:xfrm>
                <a:prstGeom prst="flowChartDecision">
                  <a:avLst/>
                </a:prstGeom>
                <a:solidFill>
                  <a:srgbClr val="FFFFFF"/>
                </a:solidFill>
                <a:ln w="28575" cmpd="sng">
                  <a:solidFill>
                    <a:srgbClr val="000000"/>
                  </a:solidFill>
                  <a:miter lim="800000"/>
                  <a:headEnd/>
                  <a:tailEnd/>
                </a:ln>
              </p:spPr>
              <p:txBody>
                <a:bodyPr/>
                <a:lstStyle/>
                <a:p>
                  <a:pPr fontAlgn="base">
                    <a:spcBef>
                      <a:spcPct val="0"/>
                    </a:spcBef>
                    <a:spcAft>
                      <a:spcPct val="0"/>
                    </a:spcAft>
                  </a:pPr>
                  <a:endParaRPr lang="zh-CN" altLang="en-US">
                    <a:solidFill>
                      <a:srgbClr val="0033CC"/>
                    </a:solidFill>
                  </a:endParaRPr>
                </a:p>
              </p:txBody>
            </p:sp>
            <p:sp>
              <p:nvSpPr>
                <p:cNvPr id="17424" name="Text Box 16"/>
                <p:cNvSpPr txBox="1">
                  <a:spLocks noChangeArrowheads="1"/>
                </p:cNvSpPr>
                <p:nvPr/>
              </p:nvSpPr>
              <p:spPr bwMode="auto">
                <a:xfrm>
                  <a:off x="615" y="225"/>
                  <a:ext cx="1080" cy="312"/>
                </a:xfrm>
                <a:prstGeom prst="rect">
                  <a:avLst/>
                </a:prstGeom>
                <a:solidFill>
                  <a:srgbClr val="FFFFFF"/>
                </a:solidFill>
                <a:ln w="9525" cmpd="sng">
                  <a:solidFill>
                    <a:srgbClr val="FFFFFF"/>
                  </a:solidFill>
                  <a:miter lim="800000"/>
                  <a:headEnd/>
                  <a:tailEnd/>
                </a:ln>
              </p:spPr>
              <p:txBody>
                <a:bodyPr lIns="0" tIns="0" rIns="0" bIns="0"/>
                <a:lstStyle/>
                <a:p>
                  <a:pPr algn="just" fontAlgn="base">
                    <a:spcBef>
                      <a:spcPct val="0"/>
                    </a:spcBef>
                    <a:spcAft>
                      <a:spcPct val="0"/>
                    </a:spcAft>
                  </a:pPr>
                  <a:r>
                    <a:rPr lang="zh-CN" altLang="en-US" sz="2000">
                      <a:solidFill>
                        <a:srgbClr val="0033CC"/>
                      </a:solidFill>
                      <a:latin typeface="Times New Roman" pitchFamily="18" charset="0"/>
                    </a:rPr>
                    <a:t>终止 </a:t>
                  </a:r>
                  <a:r>
                    <a:rPr lang="zh-CN" altLang="zh-CN" sz="2000">
                      <a:solidFill>
                        <a:srgbClr val="0033CC"/>
                      </a:solidFill>
                      <a:latin typeface="Times New Roman" pitchFamily="18" charset="0"/>
                    </a:rPr>
                    <a:t>?</a:t>
                  </a:r>
                </a:p>
              </p:txBody>
            </p:sp>
          </p:grpSp>
          <p:sp>
            <p:nvSpPr>
              <p:cNvPr id="17425" name="Line 17"/>
              <p:cNvSpPr>
                <a:spLocks noChangeShapeType="1"/>
              </p:cNvSpPr>
              <p:nvPr/>
            </p:nvSpPr>
            <p:spPr bwMode="auto">
              <a:xfrm>
                <a:off x="1365" y="495"/>
                <a:ext cx="0" cy="309"/>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26" name="Line 18"/>
              <p:cNvSpPr>
                <a:spLocks noChangeShapeType="1"/>
              </p:cNvSpPr>
              <p:nvPr/>
            </p:nvSpPr>
            <p:spPr bwMode="auto">
              <a:xfrm>
                <a:off x="1365" y="1296"/>
                <a:ext cx="0" cy="312"/>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27" name="Line 19"/>
              <p:cNvSpPr>
                <a:spLocks noChangeShapeType="1"/>
              </p:cNvSpPr>
              <p:nvPr/>
            </p:nvSpPr>
            <p:spPr bwMode="auto">
              <a:xfrm>
                <a:off x="1380" y="2370"/>
                <a:ext cx="0" cy="312"/>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28" name="Line 20"/>
              <p:cNvSpPr>
                <a:spLocks noChangeShapeType="1"/>
              </p:cNvSpPr>
              <p:nvPr/>
            </p:nvSpPr>
            <p:spPr bwMode="auto">
              <a:xfrm>
                <a:off x="1395" y="3180"/>
                <a:ext cx="0" cy="312"/>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29" name="Line 21"/>
              <p:cNvSpPr>
                <a:spLocks noChangeShapeType="1"/>
              </p:cNvSpPr>
              <p:nvPr/>
            </p:nvSpPr>
            <p:spPr bwMode="auto">
              <a:xfrm>
                <a:off x="1410" y="3990"/>
                <a:ext cx="0" cy="312"/>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30" name="Line 22"/>
              <p:cNvSpPr>
                <a:spLocks noChangeShapeType="1"/>
              </p:cNvSpPr>
              <p:nvPr/>
            </p:nvSpPr>
            <p:spPr bwMode="auto">
              <a:xfrm>
                <a:off x="1410" y="4800"/>
                <a:ext cx="0" cy="312"/>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grpSp>
            <p:nvGrpSpPr>
              <p:cNvPr id="17431" name="Group 23"/>
              <p:cNvGrpSpPr>
                <a:grpSpLocks/>
              </p:cNvGrpSpPr>
              <p:nvPr/>
            </p:nvGrpSpPr>
            <p:grpSpPr bwMode="auto">
              <a:xfrm>
                <a:off x="0" y="645"/>
                <a:ext cx="1395" cy="5265"/>
                <a:chOff x="0" y="0"/>
                <a:chExt cx="1395" cy="5265"/>
              </a:xfrm>
            </p:grpSpPr>
            <p:sp>
              <p:nvSpPr>
                <p:cNvPr id="17432" name="Line 24"/>
                <p:cNvSpPr>
                  <a:spLocks noChangeShapeType="1"/>
                </p:cNvSpPr>
                <p:nvPr/>
              </p:nvSpPr>
              <p:spPr bwMode="auto">
                <a:xfrm>
                  <a:off x="1395" y="4953"/>
                  <a:ext cx="0" cy="312"/>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33" name="Line 25"/>
                <p:cNvSpPr>
                  <a:spLocks noChangeShapeType="1"/>
                </p:cNvSpPr>
                <p:nvPr/>
              </p:nvSpPr>
              <p:spPr bwMode="auto">
                <a:xfrm flipH="1">
                  <a:off x="0" y="5250"/>
                  <a:ext cx="1395" cy="0"/>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34" name="Line 26"/>
                <p:cNvSpPr>
                  <a:spLocks noChangeShapeType="1"/>
                </p:cNvSpPr>
                <p:nvPr/>
              </p:nvSpPr>
              <p:spPr bwMode="auto">
                <a:xfrm flipV="1">
                  <a:off x="18" y="0"/>
                  <a:ext cx="0" cy="5238"/>
                </a:xfrm>
                <a:prstGeom prst="line">
                  <a:avLst/>
                </a:prstGeom>
                <a:noFill/>
                <a:ln w="28575" cmpd="sng">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sp>
              <p:nvSpPr>
                <p:cNvPr id="17435" name="Line 27"/>
                <p:cNvSpPr>
                  <a:spLocks noChangeShapeType="1"/>
                </p:cNvSpPr>
                <p:nvPr/>
              </p:nvSpPr>
              <p:spPr bwMode="auto">
                <a:xfrm>
                  <a:off x="48" y="5"/>
                  <a:ext cx="1260" cy="0"/>
                </a:xfrm>
                <a:prstGeom prst="line">
                  <a:avLst/>
                </a:prstGeom>
                <a:noFill/>
                <a:ln w="28575" cmpd="sng">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33CC"/>
                    </a:solidFill>
                  </a:endParaRPr>
                </a:p>
              </p:txBody>
            </p:sp>
          </p:grpSp>
        </p:grpSp>
        <p:grpSp>
          <p:nvGrpSpPr>
            <p:cNvPr id="17436" name="Group 28"/>
            <p:cNvGrpSpPr>
              <a:grpSpLocks/>
            </p:cNvGrpSpPr>
            <p:nvPr/>
          </p:nvGrpSpPr>
          <p:grpSpPr bwMode="auto">
            <a:xfrm>
              <a:off x="1753" y="979"/>
              <a:ext cx="624" cy="219"/>
              <a:chOff x="0" y="0"/>
              <a:chExt cx="1020" cy="390"/>
            </a:xfrm>
          </p:grpSpPr>
          <p:sp>
            <p:nvSpPr>
              <p:cNvPr id="17437" name="AutoShape 29"/>
              <p:cNvSpPr>
                <a:spLocks noChangeArrowheads="1"/>
              </p:cNvSpPr>
              <p:nvPr/>
            </p:nvSpPr>
            <p:spPr bwMode="auto">
              <a:xfrm>
                <a:off x="0" y="0"/>
                <a:ext cx="1020" cy="390"/>
              </a:xfrm>
              <a:prstGeom prst="flowChartTerminator">
                <a:avLst/>
              </a:prstGeom>
              <a:solidFill>
                <a:srgbClr val="FFFFFF"/>
              </a:solidFill>
              <a:ln w="28575" cmpd="sng">
                <a:solidFill>
                  <a:srgbClr val="000000"/>
                </a:solidFill>
                <a:miter lim="800000"/>
                <a:headEnd/>
                <a:tailEnd/>
              </a:ln>
            </p:spPr>
            <p:txBody>
              <a:bodyPr/>
              <a:lstStyle/>
              <a:p>
                <a:pPr fontAlgn="base">
                  <a:spcBef>
                    <a:spcPct val="0"/>
                  </a:spcBef>
                  <a:spcAft>
                    <a:spcPct val="0"/>
                  </a:spcAft>
                </a:pPr>
                <a:endParaRPr lang="zh-CN" altLang="en-US">
                  <a:solidFill>
                    <a:srgbClr val="0033CC"/>
                  </a:solidFill>
                </a:endParaRPr>
              </a:p>
            </p:txBody>
          </p:sp>
          <p:sp>
            <p:nvSpPr>
              <p:cNvPr id="17438" name="Text Box 30"/>
              <p:cNvSpPr txBox="1">
                <a:spLocks noChangeArrowheads="1"/>
              </p:cNvSpPr>
              <p:nvPr/>
            </p:nvSpPr>
            <p:spPr bwMode="auto">
              <a:xfrm>
                <a:off x="255" y="48"/>
                <a:ext cx="540" cy="312"/>
              </a:xfrm>
              <a:prstGeom prst="rect">
                <a:avLst/>
              </a:prstGeom>
              <a:solidFill>
                <a:srgbClr val="FFFFFF"/>
              </a:solidFill>
              <a:ln w="9525" cmpd="sng">
                <a:solidFill>
                  <a:srgbClr val="FFFFFF"/>
                </a:solidFill>
                <a:miter lim="800000"/>
                <a:headEnd/>
                <a:tailEnd/>
              </a:ln>
            </p:spPr>
            <p:txBody>
              <a:bodyPr lIns="0" tIns="0" rIns="0" bIns="0"/>
              <a:lstStyle/>
              <a:p>
                <a:pPr algn="ctr" fontAlgn="base">
                  <a:spcBef>
                    <a:spcPct val="0"/>
                  </a:spcBef>
                  <a:spcAft>
                    <a:spcPct val="0"/>
                  </a:spcAft>
                </a:pPr>
                <a:r>
                  <a:rPr lang="zh-CN" altLang="en-US" sz="2000">
                    <a:solidFill>
                      <a:srgbClr val="0033CC"/>
                    </a:solidFill>
                    <a:latin typeface="Times New Roman" pitchFamily="18" charset="0"/>
                  </a:rPr>
                  <a:t>结束</a:t>
                </a:r>
              </a:p>
              <a:p>
                <a:pPr fontAlgn="base">
                  <a:spcBef>
                    <a:spcPct val="0"/>
                  </a:spcBef>
                  <a:spcAft>
                    <a:spcPct val="0"/>
                  </a:spcAft>
                </a:pPr>
                <a:endParaRPr lang="zh-CN" altLang="zh-CN" sz="2000">
                  <a:solidFill>
                    <a:srgbClr val="0033CC"/>
                  </a:solidFill>
                  <a:latin typeface="Times New Roman" pitchFamily="18" charset="0"/>
                </a:endParaRPr>
              </a:p>
            </p:txBody>
          </p:sp>
        </p:grpSp>
      </p:grpSp>
      <p:sp>
        <p:nvSpPr>
          <p:cNvPr id="3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a:solidFill>
                  <a:srgbClr val="FFFF00"/>
                </a:solidFill>
                <a:effectLst>
                  <a:outerShdw blurRad="38100" dist="38100" dir="2700000" algn="tl">
                    <a:srgbClr val="000000"/>
                  </a:outerShdw>
                </a:effectLst>
                <a:latin typeface="Times New Roman" pitchFamily="18" charset="0"/>
                <a:ea typeface="黑体" pitchFamily="49" charset="-122"/>
              </a:rPr>
              <a:t>7.</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遗传算法的构成要素分析</a:t>
            </a:r>
          </a:p>
          <a:p>
            <a:pPr marL="444500" indent="-444500">
              <a:lnSpc>
                <a:spcPct val="105000"/>
              </a:lnSpc>
              <a:buNone/>
            </a:pP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3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AA717813-6231-49C7-83A3-CAF2CFE28CA5}" type="datetime11">
              <a:rPr lang="zh-CN" altLang="en-US" smtClean="0">
                <a:solidFill>
                  <a:srgbClr val="0033CC"/>
                </a:solidFill>
              </a:rPr>
              <a:t>13:29:50</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19209799-692E-4275-B14F-E3975D56B894}" type="slidenum">
              <a:rPr lang="zh-CN" altLang="zh-CN" smtClean="0">
                <a:solidFill>
                  <a:srgbClr val="0033CC"/>
                </a:solidFill>
              </a:rPr>
              <a:pPr/>
              <a:t>1</a:t>
            </a:fld>
            <a:endParaRPr lang="zh-CN" altLang="zh-CN">
              <a:solidFill>
                <a:srgbClr val="0033CC"/>
              </a:solidFill>
            </a:endParaRPr>
          </a:p>
        </p:txBody>
      </p:sp>
    </p:spTree>
    <p:extLst>
      <p:ext uri="{BB962C8B-B14F-4D97-AF65-F5344CB8AC3E}">
        <p14:creationId xmlns:p14="http://schemas.microsoft.com/office/powerpoint/2010/main" val="3422543685"/>
      </p:ext>
    </p:extLst>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250825" y="1268413"/>
            <a:ext cx="8137525" cy="5184775"/>
          </a:xfrm>
        </p:spPr>
        <p:txBody>
          <a:bodyPr/>
          <a:lstStyle/>
          <a:p>
            <a:pPr marL="0" indent="0" algn="just">
              <a:lnSpc>
                <a:spcPct val="130000"/>
              </a:lnSpc>
              <a:buNone/>
            </a:pPr>
            <a:r>
              <a:rPr lang="zh-CN" altLang="en-US" b="1" dirty="0">
                <a:solidFill>
                  <a:srgbClr val="FF00FF"/>
                </a:solidFill>
                <a:latin typeface="Times New Roman" pitchFamily="18" charset="0"/>
                <a:ea typeface="楷体_GB2312" pitchFamily="49" charset="-122"/>
              </a:rPr>
              <a:t>二进制编码优点</a:t>
            </a:r>
            <a:r>
              <a:rPr lang="zh-CN" altLang="en-US" b="1" dirty="0">
                <a:solidFill>
                  <a:schemeClr val="folHlink"/>
                </a:solidFill>
                <a:latin typeface="Times New Roman" pitchFamily="18" charset="0"/>
                <a:ea typeface="楷体_GB2312" pitchFamily="49" charset="-122"/>
              </a:rPr>
              <a:t>在于编码、解码操作简单，交叉、变异等操作便于实现，</a:t>
            </a:r>
            <a:r>
              <a:rPr lang="zh-CN" altLang="en-US" b="1" dirty="0">
                <a:solidFill>
                  <a:srgbClr val="FF00FF"/>
                </a:solidFill>
                <a:latin typeface="Times New Roman" pitchFamily="18" charset="0"/>
                <a:ea typeface="楷体_GB2312" pitchFamily="49" charset="-122"/>
              </a:rPr>
              <a:t>缺点</a:t>
            </a:r>
            <a:r>
              <a:rPr lang="zh-CN" altLang="en-US" b="1" dirty="0">
                <a:solidFill>
                  <a:schemeClr val="folHlink"/>
                </a:solidFill>
                <a:latin typeface="Times New Roman" pitchFamily="18" charset="0"/>
                <a:ea typeface="楷体_GB2312" pitchFamily="49" charset="-122"/>
              </a:rPr>
              <a:t>在于精度要求较高时，个体编码串较长，使算法的搜索空间急剧扩大，遗传算法的性能降低。</a:t>
            </a:r>
            <a:r>
              <a:rPr lang="zh-CN" altLang="en-US" b="1" dirty="0">
                <a:solidFill>
                  <a:srgbClr val="FF00FF"/>
                </a:solidFill>
                <a:latin typeface="Times New Roman" pitchFamily="18" charset="0"/>
                <a:ea typeface="楷体_GB2312" pitchFamily="49" charset="-122"/>
              </a:rPr>
              <a:t>格雷编码</a:t>
            </a:r>
            <a:r>
              <a:rPr lang="zh-CN" altLang="en-US" b="1" dirty="0">
                <a:solidFill>
                  <a:schemeClr val="folHlink"/>
                </a:solidFill>
                <a:latin typeface="Times New Roman" pitchFamily="18" charset="0"/>
                <a:ea typeface="楷体_GB2312" pitchFamily="49" charset="-122"/>
              </a:rPr>
              <a:t>克服了二进制编码的不连续</a:t>
            </a:r>
            <a:r>
              <a:rPr lang="zh-CN" altLang="en-US" b="1" dirty="0" smtClean="0">
                <a:solidFill>
                  <a:schemeClr val="folHlink"/>
                </a:solidFill>
                <a:latin typeface="Times New Roman" pitchFamily="18" charset="0"/>
                <a:ea typeface="楷体_GB2312" pitchFamily="49" charset="-122"/>
              </a:rPr>
              <a:t>问题，</a:t>
            </a:r>
            <a:r>
              <a:rPr lang="zh-CN" altLang="en-US" b="1" dirty="0">
                <a:solidFill>
                  <a:srgbClr val="FF00FF"/>
                </a:solidFill>
                <a:latin typeface="Times New Roman" pitchFamily="18" charset="0"/>
                <a:ea typeface="楷体_GB2312" pitchFamily="49" charset="-122"/>
              </a:rPr>
              <a:t>浮点数编码</a:t>
            </a:r>
            <a:r>
              <a:rPr lang="zh-CN" altLang="en-US" b="1" dirty="0">
                <a:solidFill>
                  <a:schemeClr val="folHlink"/>
                </a:solidFill>
                <a:latin typeface="Times New Roman" pitchFamily="18" charset="0"/>
                <a:ea typeface="楷体_GB2312" pitchFamily="49" charset="-122"/>
              </a:rPr>
              <a:t>改善了遗传算法的</a:t>
            </a:r>
            <a:r>
              <a:rPr lang="zh-CN" altLang="en-US" b="1" dirty="0" smtClean="0">
                <a:solidFill>
                  <a:schemeClr val="folHlink"/>
                </a:solidFill>
                <a:latin typeface="Times New Roman" pitchFamily="18" charset="0"/>
                <a:ea typeface="楷体_GB2312" pitchFamily="49" charset="-122"/>
              </a:rPr>
              <a:t>计算复杂性。</a:t>
            </a:r>
            <a:endParaRPr lang="zh-CN" altLang="en-US"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编码方式</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98E8007A-52C9-46A7-8EA0-A4173CAB0DBB}" type="datetime11">
              <a:rPr lang="zh-CN" altLang="en-US" smtClean="0">
                <a:solidFill>
                  <a:srgbClr val="0033CC"/>
                </a:solidFill>
              </a:rPr>
              <a:t>13:29:51</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10</a:t>
            </a:fld>
            <a:endParaRPr lang="zh-CN" altLang="zh-CN">
              <a:solidFill>
                <a:srgbClr val="0033CC"/>
              </a:solidFill>
            </a:endParaRPr>
          </a:p>
        </p:txBody>
      </p:sp>
    </p:spTree>
    <p:extLst>
      <p:ext uri="{BB962C8B-B14F-4D97-AF65-F5344CB8AC3E}">
        <p14:creationId xmlns:p14="http://schemas.microsoft.com/office/powerpoint/2010/main" val="2323223044"/>
      </p:ext>
    </p:extLst>
  </p:cSld>
  <p:clrMapOvr>
    <a:masterClrMapping/>
  </p:clrMapOvr>
  <p:transition>
    <p:pull/>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15106" y="1200152"/>
            <a:ext cx="8713787"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800" dirty="0" smtClean="0"/>
              <a:t>融合最速下降、模拟退火、启发式算法等具有很强局部搜索能力的算法。</a:t>
            </a:r>
            <a:endParaRPr lang="en-US" altLang="zh-CN" sz="2800" dirty="0" smtClean="0"/>
          </a:p>
          <a:p>
            <a:pPr marL="457200" indent="-457200">
              <a:lnSpc>
                <a:spcPct val="120000"/>
              </a:lnSpc>
              <a:buFont typeface="Wingdings" pitchFamily="2" charset="2"/>
              <a:buChar char="Ø"/>
            </a:pPr>
            <a:r>
              <a:rPr lang="zh-CN" altLang="en-US" sz="2800" dirty="0" smtClean="0">
                <a:solidFill>
                  <a:srgbClr val="FF0000"/>
                </a:solidFill>
              </a:rPr>
              <a:t>混合思路</a:t>
            </a:r>
            <a:r>
              <a:rPr lang="zh-CN" altLang="en-US" sz="2800" dirty="0" smtClean="0"/>
              <a:t>：</a:t>
            </a:r>
            <a:endParaRPr lang="en-US" altLang="zh-CN" sz="2800" dirty="0" smtClean="0"/>
          </a:p>
          <a:p>
            <a:pPr lvl="1">
              <a:lnSpc>
                <a:spcPct val="120000"/>
              </a:lnSpc>
            </a:pPr>
            <a:r>
              <a:rPr lang="zh-CN" altLang="en-US" sz="2800" dirty="0" smtClean="0"/>
              <a:t>将其他算法做为</a:t>
            </a:r>
            <a:r>
              <a:rPr lang="en-US" altLang="zh-CN" sz="2800" dirty="0" smtClean="0"/>
              <a:t>GA</a:t>
            </a:r>
            <a:r>
              <a:rPr lang="zh-CN" altLang="en-US" sz="2800" dirty="0" smtClean="0"/>
              <a:t>的一个算子。</a:t>
            </a:r>
            <a:endParaRPr lang="en-US" altLang="zh-CN" sz="2800" dirty="0" smtClean="0"/>
          </a:p>
          <a:p>
            <a:pPr lvl="1">
              <a:lnSpc>
                <a:spcPct val="120000"/>
              </a:lnSpc>
            </a:pPr>
            <a:r>
              <a:rPr lang="zh-CN" altLang="en-US" sz="2800" dirty="0" smtClean="0"/>
              <a:t>其他算法与</a:t>
            </a:r>
            <a:r>
              <a:rPr lang="en-US" altLang="zh-CN" sz="2800" dirty="0" smtClean="0"/>
              <a:t>GA </a:t>
            </a:r>
            <a:r>
              <a:rPr lang="zh-CN" altLang="en-US" sz="2800" dirty="0" smtClean="0"/>
              <a:t>并列搜索，譬如多种群。</a:t>
            </a:r>
            <a:endParaRPr lang="en-US" altLang="zh-CN" sz="2800" dirty="0" smtClean="0"/>
          </a:p>
          <a:p>
            <a:pPr lvl="1">
              <a:lnSpc>
                <a:spcPct val="120000"/>
              </a:lnSpc>
            </a:pPr>
            <a:r>
              <a:rPr lang="zh-CN" altLang="en-US" sz="2800" dirty="0" smtClean="0"/>
              <a:t>先利用</a:t>
            </a:r>
            <a:r>
              <a:rPr lang="en-US" altLang="zh-CN" sz="2800" dirty="0" smtClean="0"/>
              <a:t>GA </a:t>
            </a:r>
            <a:r>
              <a:rPr lang="zh-CN" altLang="en-US" sz="2800" dirty="0" smtClean="0"/>
              <a:t>搜索到一个种群，再执行其他算法。</a:t>
            </a:r>
            <a:endParaRPr lang="en-US" altLang="zh-CN" sz="2800" dirty="0"/>
          </a:p>
          <a:p>
            <a:pPr lvl="1" indent="-457200">
              <a:lnSpc>
                <a:spcPct val="120000"/>
              </a:lnSpc>
              <a:buFont typeface="Wingdings" pitchFamily="2" charset="2"/>
              <a:buChar char="Ø"/>
            </a:pPr>
            <a:r>
              <a:rPr lang="zh-CN" altLang="en-US" sz="2800" dirty="0">
                <a:solidFill>
                  <a:srgbClr val="FF0000"/>
                </a:solidFill>
              </a:rPr>
              <a:t>需要</a:t>
            </a:r>
            <a:r>
              <a:rPr lang="zh-CN" altLang="en-US" sz="2800" dirty="0" smtClean="0">
                <a:solidFill>
                  <a:srgbClr val="FF0000"/>
                </a:solidFill>
              </a:rPr>
              <a:t>解决问题</a:t>
            </a:r>
            <a:endParaRPr lang="en-US" altLang="zh-CN" sz="2800" dirty="0" smtClean="0">
              <a:solidFill>
                <a:srgbClr val="FF0000"/>
              </a:solidFill>
            </a:endParaRPr>
          </a:p>
          <a:p>
            <a:pPr marL="0" lvl="1">
              <a:lnSpc>
                <a:spcPct val="120000"/>
              </a:lnSpc>
            </a:pPr>
            <a:r>
              <a:rPr lang="en-US" altLang="zh-CN" sz="2800" dirty="0" smtClean="0">
                <a:solidFill>
                  <a:srgbClr val="FF0000"/>
                </a:solidFill>
              </a:rPr>
              <a:t>  </a:t>
            </a:r>
            <a:r>
              <a:rPr lang="zh-CN" altLang="en-US" sz="2800" dirty="0" smtClean="0"/>
              <a:t>如何</a:t>
            </a:r>
            <a:r>
              <a:rPr lang="zh-CN" altLang="en-US" sz="2800" dirty="0"/>
              <a:t>混合、算法何时开始搜索、各算法之间如何平衡</a:t>
            </a:r>
            <a:endParaRPr lang="en-US" altLang="zh-CN" sz="2800" dirty="0"/>
          </a:p>
          <a:p>
            <a:pPr lvl="1">
              <a:lnSpc>
                <a:spcPct val="120000"/>
              </a:lnSpc>
            </a:pP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遗传算法的设计（混合遗传算法）</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97C98C40-602A-4A1C-AD03-87BEFCB7FABB}"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100</a:t>
            </a:fld>
            <a:endParaRPr lang="zh-CN" altLang="zh-CN">
              <a:solidFill>
                <a:srgbClr val="0033CC"/>
              </a:solidFill>
            </a:endParaRPr>
          </a:p>
        </p:txBody>
      </p:sp>
    </p:spTree>
    <p:extLst>
      <p:ext uri="{BB962C8B-B14F-4D97-AF65-F5344CB8AC3E}">
        <p14:creationId xmlns:p14="http://schemas.microsoft.com/office/powerpoint/2010/main" val="3809783835"/>
      </p:ext>
    </p:extLst>
  </p:cSld>
  <p:clrMapOvr>
    <a:masterClrMapping/>
  </p:clrMapOvr>
  <p:transition>
    <p:pull/>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15106" y="1200152"/>
            <a:ext cx="8713787"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800" dirty="0" smtClean="0"/>
              <a:t>遗传算法是针对问题而设计，充分利用问题信息可以有效提高算法性能。</a:t>
            </a:r>
            <a:endParaRPr lang="en-US" altLang="zh-CN" sz="2800" dirty="0"/>
          </a:p>
          <a:p>
            <a:pPr marL="457200" indent="-457200">
              <a:lnSpc>
                <a:spcPct val="120000"/>
              </a:lnSpc>
              <a:buFont typeface="Wingdings" pitchFamily="2" charset="2"/>
              <a:buChar char="Ø"/>
            </a:pPr>
            <a:r>
              <a:rPr lang="zh-CN" altLang="en-US" sz="2800" dirty="0" smtClean="0"/>
              <a:t>利用问题的启发式信息初始化。</a:t>
            </a:r>
            <a:endParaRPr lang="en-US" altLang="zh-CN" sz="2800" dirty="0" smtClean="0"/>
          </a:p>
          <a:p>
            <a:pPr marL="457200" indent="-457200">
              <a:lnSpc>
                <a:spcPct val="120000"/>
              </a:lnSpc>
              <a:buFont typeface="Wingdings" pitchFamily="2" charset="2"/>
              <a:buChar char="Ø"/>
            </a:pPr>
            <a:r>
              <a:rPr lang="zh-CN" altLang="en-US" sz="2800" dirty="0" smtClean="0"/>
              <a:t>设计面向问题的遗传算子。</a:t>
            </a:r>
            <a:endParaRPr lang="en-US" altLang="zh-CN" sz="2800" dirty="0" smtClean="0"/>
          </a:p>
          <a:p>
            <a:pPr marL="457200" indent="-457200">
              <a:lnSpc>
                <a:spcPct val="120000"/>
              </a:lnSpc>
              <a:buFont typeface="Wingdings" pitchFamily="2" charset="2"/>
              <a:buChar char="Ø"/>
            </a:pPr>
            <a:r>
              <a:rPr lang="zh-CN" altLang="en-US" sz="2800" dirty="0" smtClean="0"/>
              <a:t>利用问题信息提高算法评价速度。</a:t>
            </a:r>
            <a:endParaRPr lang="en-US" altLang="zh-CN" sz="2800" dirty="0" smtClean="0"/>
          </a:p>
          <a:p>
            <a:pPr marL="457200" indent="-457200">
              <a:lnSpc>
                <a:spcPct val="120000"/>
              </a:lnSpc>
              <a:buFont typeface="Wingdings" pitchFamily="2" charset="2"/>
              <a:buChar char="Ø"/>
            </a:pPr>
            <a:r>
              <a:rPr lang="zh-CN" altLang="en-US" sz="2800" dirty="0" smtClean="0"/>
              <a:t>利用基于问题的局部搜索改善算法的局部逼近能力</a:t>
            </a:r>
            <a:endParaRPr lang="en-US" altLang="zh-CN" sz="2800" dirty="0" smtClean="0"/>
          </a:p>
          <a:p>
            <a:pPr marL="457200" indent="-457200">
              <a:lnSpc>
                <a:spcPct val="120000"/>
              </a:lnSpc>
              <a:buFont typeface="Wingdings" pitchFamily="2" charset="2"/>
              <a:buChar char="Ø"/>
            </a:pPr>
            <a:r>
              <a:rPr lang="zh-CN" altLang="en-US" sz="2800" dirty="0" smtClean="0"/>
              <a:t>利用问题的适应度地形设计搜索方向指导算子。</a:t>
            </a: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遗传算法的设计（问题信息的利用）</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4907FD8A-DF51-4556-9EAD-14667F01A8C0}"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101</a:t>
            </a:fld>
            <a:endParaRPr lang="zh-CN" altLang="zh-CN">
              <a:solidFill>
                <a:srgbClr val="0033CC"/>
              </a:solidFill>
            </a:endParaRPr>
          </a:p>
        </p:txBody>
      </p:sp>
    </p:spTree>
    <p:extLst>
      <p:ext uri="{BB962C8B-B14F-4D97-AF65-F5344CB8AC3E}">
        <p14:creationId xmlns:p14="http://schemas.microsoft.com/office/powerpoint/2010/main" val="2869260757"/>
      </p:ext>
    </p:extLst>
  </p:cSld>
  <p:clrMapOvr>
    <a:masterClrMapping/>
  </p:clrMapOvr>
  <p:transition>
    <p:pull/>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43C490B9-9C4D-410D-92C9-BD8787183C72}" type="slidenum">
              <a:rPr lang="en-US" altLang="zh-CN"/>
              <a:pPr/>
              <a:t>102</a:t>
            </a:fld>
            <a:endParaRPr lang="en-US" altLang="zh-CN"/>
          </a:p>
        </p:txBody>
      </p:sp>
      <p:sp>
        <p:nvSpPr>
          <p:cNvPr id="957442" name="Rectangle 2"/>
          <p:cNvSpPr>
            <a:spLocks noGrp="1" noChangeArrowheads="1"/>
          </p:cNvSpPr>
          <p:nvPr>
            <p:ph type="body" idx="1"/>
          </p:nvPr>
        </p:nvSpPr>
        <p:spPr>
          <a:xfrm>
            <a:off x="250825" y="1341438"/>
            <a:ext cx="8642350" cy="5111750"/>
          </a:xfrm>
        </p:spPr>
        <p:txBody>
          <a:bodyPr/>
          <a:lstStyle/>
          <a:p>
            <a:pPr marL="0" indent="0">
              <a:lnSpc>
                <a:spcPct val="110000"/>
              </a:lnSpc>
              <a:buClr>
                <a:schemeClr val="tx1"/>
              </a:buClr>
              <a:buSzTx/>
              <a:buNone/>
            </a:pPr>
            <a:r>
              <a:rPr lang="zh-CN" altLang="en-US" b="1" dirty="0"/>
              <a:t>停止准则</a:t>
            </a:r>
            <a:endParaRPr lang="zh-CN" altLang="en-US" sz="1200" b="1" dirty="0"/>
          </a:p>
          <a:p>
            <a:pPr marL="711200" indent="-711200">
              <a:lnSpc>
                <a:spcPct val="130000"/>
              </a:lnSpc>
              <a:buClr>
                <a:schemeClr val="tx1"/>
              </a:buClr>
              <a:buFont typeface="Wingdings" pitchFamily="2" charset="2"/>
              <a:buAutoNum type="circleNumDbPlain"/>
            </a:pPr>
            <a:r>
              <a:rPr lang="zh-CN" altLang="en-US" b="1" dirty="0"/>
              <a:t>指定最大代数</a:t>
            </a:r>
          </a:p>
          <a:p>
            <a:pPr marL="711200" indent="-711200">
              <a:lnSpc>
                <a:spcPct val="130000"/>
              </a:lnSpc>
              <a:buClr>
                <a:schemeClr val="tx1"/>
              </a:buClr>
              <a:buFont typeface="Wingdings" pitchFamily="2" charset="2"/>
              <a:buAutoNum type="circleNumDbPlain"/>
            </a:pPr>
            <a:r>
              <a:rPr lang="zh-CN" altLang="en-US" b="1" dirty="0" smtClean="0"/>
              <a:t>算法</a:t>
            </a:r>
            <a:r>
              <a:rPr lang="zh-CN" altLang="en-US" b="1" dirty="0"/>
              <a:t>最大</a:t>
            </a:r>
            <a:r>
              <a:rPr lang="zh-CN" altLang="en-US" b="1" dirty="0" smtClean="0"/>
              <a:t>运行时间</a:t>
            </a:r>
            <a:endParaRPr lang="en-US" altLang="zh-CN" b="1" dirty="0" smtClean="0"/>
          </a:p>
          <a:p>
            <a:pPr marL="711200" indent="-711200">
              <a:lnSpc>
                <a:spcPct val="130000"/>
              </a:lnSpc>
              <a:buClr>
                <a:schemeClr val="tx1"/>
              </a:buClr>
              <a:buFont typeface="Wingdings" pitchFamily="2" charset="2"/>
              <a:buAutoNum type="circleNumDbPlain"/>
            </a:pPr>
            <a:r>
              <a:rPr lang="zh-CN" altLang="en-US" b="1" dirty="0" smtClean="0"/>
              <a:t>检查</a:t>
            </a:r>
            <a:r>
              <a:rPr lang="zh-CN" altLang="en-US" b="1" dirty="0"/>
              <a:t>种群中适值的一致性，保持历史上最好的个体。计算公式：</a:t>
            </a:r>
          </a:p>
          <a:p>
            <a:pPr marL="711200" indent="-711200">
              <a:lnSpc>
                <a:spcPct val="130000"/>
              </a:lnSpc>
              <a:buClr>
                <a:schemeClr val="tx1"/>
              </a:buClr>
              <a:buFont typeface="Wingdings" pitchFamily="2" charset="2"/>
              <a:buNone/>
            </a:pPr>
            <a:r>
              <a:rPr lang="zh-CN" altLang="en-US" b="1" dirty="0"/>
              <a:t>					或</a:t>
            </a:r>
          </a:p>
          <a:p>
            <a:pPr marL="711200" indent="-711200">
              <a:lnSpc>
                <a:spcPct val="130000"/>
              </a:lnSpc>
              <a:buClr>
                <a:schemeClr val="tx1"/>
              </a:buClr>
              <a:buFont typeface="Wingdings" pitchFamily="2" charset="2"/>
              <a:buNone/>
            </a:pPr>
            <a:endParaRPr lang="zh-CN" altLang="en-US" b="1" dirty="0"/>
          </a:p>
        </p:txBody>
      </p:sp>
      <p:graphicFrame>
        <p:nvGraphicFramePr>
          <p:cNvPr id="957444" name="Object 4"/>
          <p:cNvGraphicFramePr>
            <a:graphicFrameLocks noChangeAspect="1"/>
          </p:cNvGraphicFramePr>
          <p:nvPr>
            <p:extLst>
              <p:ext uri="{D42A27DB-BD31-4B8C-83A1-F6EECF244321}">
                <p14:modId xmlns:p14="http://schemas.microsoft.com/office/powerpoint/2010/main" val="3768306524"/>
              </p:ext>
            </p:extLst>
          </p:nvPr>
        </p:nvGraphicFramePr>
        <p:xfrm>
          <a:off x="1619672" y="4941168"/>
          <a:ext cx="1962150" cy="622300"/>
        </p:xfrm>
        <a:graphic>
          <a:graphicData uri="http://schemas.openxmlformats.org/presentationml/2006/ole">
            <mc:AlternateContent xmlns:mc="http://schemas.openxmlformats.org/markup-compatibility/2006">
              <mc:Choice xmlns:v="urn:schemas-microsoft-com:vml" Requires="v">
                <p:oleObj spid="_x0000_s70828" name="Equation" r:id="rId3" imgW="736560" imgH="253800" progId="Equation.DSMT4">
                  <p:embed/>
                </p:oleObj>
              </mc:Choice>
              <mc:Fallback>
                <p:oleObj name="Equation" r:id="rId3" imgW="736560" imgH="253800" progId="Equation.DSMT4">
                  <p:embed/>
                  <p:pic>
                    <p:nvPicPr>
                      <p:cNvPr id="0" name=""/>
                      <p:cNvPicPr>
                        <a:picLocks noChangeAspect="1" noChangeArrowheads="1"/>
                      </p:cNvPicPr>
                      <p:nvPr/>
                    </p:nvPicPr>
                    <p:blipFill>
                      <a:blip r:embed="rId4"/>
                      <a:srcRect/>
                      <a:stretch>
                        <a:fillRect/>
                      </a:stretch>
                    </p:blipFill>
                    <p:spPr bwMode="auto">
                      <a:xfrm>
                        <a:off x="1619672" y="4941168"/>
                        <a:ext cx="19621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7445" name="Object 5"/>
          <p:cNvGraphicFramePr>
            <a:graphicFrameLocks noChangeAspect="1"/>
          </p:cNvGraphicFramePr>
          <p:nvPr>
            <p:extLst>
              <p:ext uri="{D42A27DB-BD31-4B8C-83A1-F6EECF244321}">
                <p14:modId xmlns:p14="http://schemas.microsoft.com/office/powerpoint/2010/main" val="3339808692"/>
              </p:ext>
            </p:extLst>
          </p:nvPr>
        </p:nvGraphicFramePr>
        <p:xfrm>
          <a:off x="4716016" y="4941168"/>
          <a:ext cx="1897063" cy="566737"/>
        </p:xfrm>
        <a:graphic>
          <a:graphicData uri="http://schemas.openxmlformats.org/presentationml/2006/ole">
            <mc:AlternateContent xmlns:mc="http://schemas.openxmlformats.org/markup-compatibility/2006">
              <mc:Choice xmlns:v="urn:schemas-microsoft-com:vml" Requires="v">
                <p:oleObj spid="_x0000_s70829" name="Equation" r:id="rId5" imgW="787320" imgH="253800" progId="Equation.DSMT4">
                  <p:embed/>
                </p:oleObj>
              </mc:Choice>
              <mc:Fallback>
                <p:oleObj name="Equation" r:id="rId5" imgW="787320" imgH="253800" progId="Equation.DSMT4">
                  <p:embed/>
                  <p:pic>
                    <p:nvPicPr>
                      <p:cNvPr id="0" name=""/>
                      <p:cNvPicPr>
                        <a:picLocks noChangeAspect="1" noChangeArrowheads="1"/>
                      </p:cNvPicPr>
                      <p:nvPr/>
                    </p:nvPicPr>
                    <p:blipFill>
                      <a:blip r:embed="rId6"/>
                      <a:srcRect/>
                      <a:stretch>
                        <a:fillRect/>
                      </a:stretch>
                    </p:blipFill>
                    <p:spPr bwMode="auto">
                      <a:xfrm>
                        <a:off x="4716016" y="4941168"/>
                        <a:ext cx="18970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停止准则</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2BFF136-C4DE-4CD2-A6A1-A778F965C143}"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881440666"/>
      </p:ext>
    </p:extLst>
  </p:cSld>
  <p:clrMapOvr>
    <a:masterClrMapping/>
  </p:clrMapOvr>
  <p:transition>
    <p:pull/>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CA568FBA-B690-4330-9772-159D40D6652E}" type="slidenum">
              <a:rPr lang="en-US" altLang="zh-CN"/>
              <a:pPr/>
              <a:t>103</a:t>
            </a:fld>
            <a:endParaRPr lang="en-US" altLang="zh-CN"/>
          </a:p>
        </p:txBody>
      </p:sp>
      <p:sp>
        <p:nvSpPr>
          <p:cNvPr id="958466" name="Rectangle 2"/>
          <p:cNvSpPr>
            <a:spLocks noGrp="1" noChangeArrowheads="1"/>
          </p:cNvSpPr>
          <p:nvPr>
            <p:ph type="body" idx="1"/>
          </p:nvPr>
        </p:nvSpPr>
        <p:spPr>
          <a:xfrm>
            <a:off x="250825" y="1341438"/>
            <a:ext cx="8642350" cy="5111750"/>
          </a:xfrm>
        </p:spPr>
        <p:txBody>
          <a:bodyPr/>
          <a:lstStyle/>
          <a:p>
            <a:pPr marL="609600" indent="-609600">
              <a:lnSpc>
                <a:spcPct val="120000"/>
              </a:lnSpc>
              <a:buClr>
                <a:schemeClr val="tx1"/>
              </a:buClr>
              <a:buFont typeface="Wingdings" pitchFamily="2" charset="2"/>
              <a:buAutoNum type="arabicPeriod"/>
            </a:pPr>
            <a:r>
              <a:rPr lang="zh-CN" altLang="en-US" b="1" dirty="0"/>
              <a:t>背包问题</a:t>
            </a:r>
          </a:p>
          <a:p>
            <a:pPr marL="609600" indent="-609600">
              <a:lnSpc>
                <a:spcPct val="120000"/>
              </a:lnSpc>
              <a:buClr>
                <a:schemeClr val="tx1"/>
              </a:buClr>
              <a:buFont typeface="Wingdings" pitchFamily="2" charset="2"/>
              <a:buNone/>
            </a:pPr>
            <a:r>
              <a:rPr lang="zh-CN" altLang="en-US" b="1" dirty="0"/>
              <a:t>	个物品，对物品    ，价值为    ，重量为   ，</a:t>
            </a:r>
          </a:p>
          <a:p>
            <a:pPr marL="609600" indent="-609600">
              <a:lnSpc>
                <a:spcPct val="120000"/>
              </a:lnSpc>
              <a:buClr>
                <a:schemeClr val="tx1"/>
              </a:buClr>
              <a:buFont typeface="Wingdings" pitchFamily="2" charset="2"/>
              <a:buNone/>
            </a:pPr>
            <a:r>
              <a:rPr lang="zh-CN" altLang="en-US" b="1" dirty="0"/>
              <a:t>背包容量是    。如何选取物品装入背包，使背</a:t>
            </a:r>
          </a:p>
          <a:p>
            <a:pPr marL="609600" indent="-609600">
              <a:lnSpc>
                <a:spcPct val="120000"/>
              </a:lnSpc>
              <a:buClr>
                <a:schemeClr val="tx1"/>
              </a:buClr>
              <a:buFont typeface="Wingdings" pitchFamily="2" charset="2"/>
              <a:buNone/>
            </a:pPr>
            <a:r>
              <a:rPr lang="zh-CN" altLang="en-US" b="1" dirty="0"/>
              <a:t>包中的价值最大。</a:t>
            </a:r>
          </a:p>
          <a:p>
            <a:pPr marL="609600" indent="-609600">
              <a:lnSpc>
                <a:spcPct val="120000"/>
              </a:lnSpc>
              <a:buFont typeface="Wingdings" pitchFamily="2" charset="2"/>
              <a:buNone/>
            </a:pPr>
            <a:r>
              <a:rPr lang="zh-CN" altLang="en-US" b="1" dirty="0"/>
              <a:t>		</a:t>
            </a:r>
          </a:p>
        </p:txBody>
      </p:sp>
      <p:graphicFrame>
        <p:nvGraphicFramePr>
          <p:cNvPr id="958468" name="Object 4"/>
          <p:cNvGraphicFramePr>
            <a:graphicFrameLocks noChangeAspect="1"/>
          </p:cNvGraphicFramePr>
          <p:nvPr>
            <p:extLst>
              <p:ext uri="{D42A27DB-BD31-4B8C-83A1-F6EECF244321}">
                <p14:modId xmlns:p14="http://schemas.microsoft.com/office/powerpoint/2010/main" val="2127014882"/>
              </p:ext>
            </p:extLst>
          </p:nvPr>
        </p:nvGraphicFramePr>
        <p:xfrm>
          <a:off x="661988" y="2222500"/>
          <a:ext cx="293687" cy="323850"/>
        </p:xfrm>
        <a:graphic>
          <a:graphicData uri="http://schemas.openxmlformats.org/presentationml/2006/ole">
            <mc:AlternateContent xmlns:mc="http://schemas.openxmlformats.org/markup-compatibility/2006">
              <mc:Choice xmlns:v="urn:schemas-microsoft-com:vml" Requires="v">
                <p:oleObj spid="_x0000_s72107" name="Equation" r:id="rId3" imgW="114120" imgH="126720" progId="Equation.DSMT4">
                  <p:embed/>
                </p:oleObj>
              </mc:Choice>
              <mc:Fallback>
                <p:oleObj name="Equation" r:id="rId3" imgW="114120" imgH="126720" progId="Equation.DSMT4">
                  <p:embed/>
                  <p:pic>
                    <p:nvPicPr>
                      <p:cNvPr id="0" name=""/>
                      <p:cNvPicPr>
                        <a:picLocks noChangeAspect="1" noChangeArrowheads="1"/>
                      </p:cNvPicPr>
                      <p:nvPr/>
                    </p:nvPicPr>
                    <p:blipFill>
                      <a:blip r:embed="rId4"/>
                      <a:srcRect/>
                      <a:stretch>
                        <a:fillRect/>
                      </a:stretch>
                    </p:blipFill>
                    <p:spPr bwMode="auto">
                      <a:xfrm>
                        <a:off x="661988" y="2222500"/>
                        <a:ext cx="293687"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8469" name="Object 5"/>
          <p:cNvGraphicFramePr>
            <a:graphicFrameLocks noChangeAspect="1"/>
          </p:cNvGraphicFramePr>
          <p:nvPr>
            <p:extLst>
              <p:ext uri="{D42A27DB-BD31-4B8C-83A1-F6EECF244321}">
                <p14:modId xmlns:p14="http://schemas.microsoft.com/office/powerpoint/2010/main" val="3105074790"/>
              </p:ext>
            </p:extLst>
          </p:nvPr>
        </p:nvGraphicFramePr>
        <p:xfrm>
          <a:off x="3854450" y="2219325"/>
          <a:ext cx="430213" cy="398463"/>
        </p:xfrm>
        <a:graphic>
          <a:graphicData uri="http://schemas.openxmlformats.org/presentationml/2006/ole">
            <mc:AlternateContent xmlns:mc="http://schemas.openxmlformats.org/markup-compatibility/2006">
              <mc:Choice xmlns:v="urn:schemas-microsoft-com:vml" Requires="v">
                <p:oleObj spid="_x0000_s72108" name="Equation" r:id="rId5" imgW="88560" imgH="152280" progId="Equation.DSMT4">
                  <p:embed/>
                </p:oleObj>
              </mc:Choice>
              <mc:Fallback>
                <p:oleObj name="Equation" r:id="rId5" imgW="88560" imgH="152280" progId="Equation.DSMT4">
                  <p:embed/>
                  <p:pic>
                    <p:nvPicPr>
                      <p:cNvPr id="0" name=""/>
                      <p:cNvPicPr>
                        <a:picLocks noChangeAspect="1" noChangeArrowheads="1"/>
                      </p:cNvPicPr>
                      <p:nvPr/>
                    </p:nvPicPr>
                    <p:blipFill>
                      <a:blip r:embed="rId6"/>
                      <a:srcRect/>
                      <a:stretch>
                        <a:fillRect/>
                      </a:stretch>
                    </p:blipFill>
                    <p:spPr bwMode="auto">
                      <a:xfrm>
                        <a:off x="3854450" y="2219325"/>
                        <a:ext cx="4302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8470" name="Object 6"/>
          <p:cNvGraphicFramePr>
            <a:graphicFrameLocks noChangeAspect="1"/>
          </p:cNvGraphicFramePr>
          <p:nvPr>
            <p:extLst>
              <p:ext uri="{D42A27DB-BD31-4B8C-83A1-F6EECF244321}">
                <p14:modId xmlns:p14="http://schemas.microsoft.com/office/powerpoint/2010/main" val="1939300005"/>
              </p:ext>
            </p:extLst>
          </p:nvPr>
        </p:nvGraphicFramePr>
        <p:xfrm>
          <a:off x="5883275" y="2092325"/>
          <a:ext cx="385763" cy="511175"/>
        </p:xfrm>
        <a:graphic>
          <a:graphicData uri="http://schemas.openxmlformats.org/presentationml/2006/ole">
            <mc:AlternateContent xmlns:mc="http://schemas.openxmlformats.org/markup-compatibility/2006">
              <mc:Choice xmlns:v="urn:schemas-microsoft-com:vml" Requires="v">
                <p:oleObj spid="_x0000_s72109" name="Equation" r:id="rId7" imgW="152280" imgH="203040" progId="Equation.DSMT4">
                  <p:embed/>
                </p:oleObj>
              </mc:Choice>
              <mc:Fallback>
                <p:oleObj name="Equation" r:id="rId7" imgW="152280" imgH="203040" progId="Equation.DSMT4">
                  <p:embed/>
                  <p:pic>
                    <p:nvPicPr>
                      <p:cNvPr id="0" name=""/>
                      <p:cNvPicPr>
                        <a:picLocks noChangeAspect="1" noChangeArrowheads="1"/>
                      </p:cNvPicPr>
                      <p:nvPr/>
                    </p:nvPicPr>
                    <p:blipFill>
                      <a:blip r:embed="rId8"/>
                      <a:srcRect/>
                      <a:stretch>
                        <a:fillRect/>
                      </a:stretch>
                    </p:blipFill>
                    <p:spPr bwMode="auto">
                      <a:xfrm>
                        <a:off x="5883275" y="2092325"/>
                        <a:ext cx="3857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8471" name="Object 7"/>
          <p:cNvGraphicFramePr>
            <a:graphicFrameLocks noChangeAspect="1"/>
          </p:cNvGraphicFramePr>
          <p:nvPr>
            <p:extLst>
              <p:ext uri="{D42A27DB-BD31-4B8C-83A1-F6EECF244321}">
                <p14:modId xmlns:p14="http://schemas.microsoft.com/office/powerpoint/2010/main" val="350094901"/>
              </p:ext>
            </p:extLst>
          </p:nvPr>
        </p:nvGraphicFramePr>
        <p:xfrm>
          <a:off x="7972425" y="2092325"/>
          <a:ext cx="384175" cy="511175"/>
        </p:xfrm>
        <a:graphic>
          <a:graphicData uri="http://schemas.openxmlformats.org/presentationml/2006/ole">
            <mc:AlternateContent xmlns:mc="http://schemas.openxmlformats.org/markup-compatibility/2006">
              <mc:Choice xmlns:v="urn:schemas-microsoft-com:vml" Requires="v">
                <p:oleObj spid="_x0000_s72110" name="Equation" r:id="rId9" imgW="152280" imgH="203040" progId="Equation.DSMT4">
                  <p:embed/>
                </p:oleObj>
              </mc:Choice>
              <mc:Fallback>
                <p:oleObj name="Equation" r:id="rId9" imgW="152280" imgH="203040" progId="Equation.DSMT4">
                  <p:embed/>
                  <p:pic>
                    <p:nvPicPr>
                      <p:cNvPr id="0" name=""/>
                      <p:cNvPicPr>
                        <a:picLocks noChangeAspect="1" noChangeArrowheads="1"/>
                      </p:cNvPicPr>
                      <p:nvPr/>
                    </p:nvPicPr>
                    <p:blipFill>
                      <a:blip r:embed="rId10"/>
                      <a:srcRect/>
                      <a:stretch>
                        <a:fillRect/>
                      </a:stretch>
                    </p:blipFill>
                    <p:spPr bwMode="auto">
                      <a:xfrm>
                        <a:off x="7972425" y="2092325"/>
                        <a:ext cx="3841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8472" name="Object 8"/>
          <p:cNvGraphicFramePr>
            <a:graphicFrameLocks noChangeAspect="1"/>
          </p:cNvGraphicFramePr>
          <p:nvPr>
            <p:extLst>
              <p:ext uri="{D42A27DB-BD31-4B8C-83A1-F6EECF244321}">
                <p14:modId xmlns:p14="http://schemas.microsoft.com/office/powerpoint/2010/main" val="4236613923"/>
              </p:ext>
            </p:extLst>
          </p:nvPr>
        </p:nvGraphicFramePr>
        <p:xfrm>
          <a:off x="2424113" y="2936875"/>
          <a:ext cx="333375" cy="334963"/>
        </p:xfrm>
        <a:graphic>
          <a:graphicData uri="http://schemas.openxmlformats.org/presentationml/2006/ole">
            <mc:AlternateContent xmlns:mc="http://schemas.openxmlformats.org/markup-compatibility/2006">
              <mc:Choice xmlns:v="urn:schemas-microsoft-com:vml" Requires="v">
                <p:oleObj spid="_x0000_s72111" name="Equation" r:id="rId11" imgW="164880" imgH="164880" progId="Equation.DSMT4">
                  <p:embed/>
                </p:oleObj>
              </mc:Choice>
              <mc:Fallback>
                <p:oleObj name="Equation" r:id="rId11" imgW="164880" imgH="164880" progId="Equation.DSMT4">
                  <p:embed/>
                  <p:pic>
                    <p:nvPicPr>
                      <p:cNvPr id="0" name=""/>
                      <p:cNvPicPr>
                        <a:picLocks noChangeAspect="1" noChangeArrowheads="1"/>
                      </p:cNvPicPr>
                      <p:nvPr/>
                    </p:nvPicPr>
                    <p:blipFill>
                      <a:blip r:embed="rId12"/>
                      <a:srcRect/>
                      <a:stretch>
                        <a:fillRect/>
                      </a:stretch>
                    </p:blipFill>
                    <p:spPr bwMode="auto">
                      <a:xfrm>
                        <a:off x="2424113" y="2936875"/>
                        <a:ext cx="3333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47B7B3B-B8E5-42F8-B44E-829F6FB7FDFF}"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2099454542"/>
      </p:ext>
    </p:extLst>
  </p:cSld>
  <p:clrMapOvr>
    <a:masterClrMapping/>
  </p:clrMapOvr>
  <p:transition>
    <p:pull/>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2364EB91-E713-49D4-BA0C-14429602D9B0}" type="slidenum">
              <a:rPr lang="en-US" altLang="zh-CN"/>
              <a:pPr/>
              <a:t>104</a:t>
            </a:fld>
            <a:endParaRPr lang="en-US" altLang="zh-CN"/>
          </a:p>
        </p:txBody>
      </p:sp>
      <p:sp>
        <p:nvSpPr>
          <p:cNvPr id="959490" name="Rectangle 2"/>
          <p:cNvSpPr>
            <a:spLocks noGrp="1" noChangeArrowheads="1"/>
          </p:cNvSpPr>
          <p:nvPr>
            <p:ph type="body" idx="1"/>
          </p:nvPr>
        </p:nvSpPr>
        <p:spPr>
          <a:xfrm>
            <a:off x="250825" y="1341438"/>
            <a:ext cx="8642350" cy="5111750"/>
          </a:xfrm>
        </p:spPr>
        <p:txBody>
          <a:bodyPr/>
          <a:lstStyle/>
          <a:p>
            <a:pPr marL="609600" indent="-609600">
              <a:buClr>
                <a:schemeClr val="tx1"/>
              </a:buClr>
              <a:buFont typeface="Wingdings" pitchFamily="2" charset="2"/>
              <a:buNone/>
            </a:pPr>
            <a:r>
              <a:rPr lang="zh-CN" altLang="en-US" b="1" dirty="0"/>
              <a:t>模型</a:t>
            </a:r>
            <a:r>
              <a:rPr lang="en-US" altLang="zh-CN" b="1" dirty="0"/>
              <a:t>:</a:t>
            </a:r>
          </a:p>
          <a:p>
            <a:pPr marL="609600" indent="-609600">
              <a:buClr>
                <a:schemeClr val="tx1"/>
              </a:buClr>
              <a:buFont typeface="Wingdings" pitchFamily="2" charset="2"/>
              <a:buNone/>
            </a:pPr>
            <a:r>
              <a:rPr lang="en-US" altLang="zh-CN" b="1" dirty="0"/>
              <a:t>							</a:t>
            </a:r>
          </a:p>
          <a:p>
            <a:pPr marL="609600" indent="-609600">
              <a:buClr>
                <a:schemeClr val="tx1"/>
              </a:buClr>
              <a:buFont typeface="Wingdings" pitchFamily="2" charset="2"/>
              <a:buNone/>
            </a:pPr>
            <a:endParaRPr lang="en-US" altLang="zh-CN" b="1" dirty="0"/>
          </a:p>
          <a:p>
            <a:pPr marL="609600" indent="-609600">
              <a:buClr>
                <a:schemeClr val="tx1"/>
              </a:buClr>
              <a:buFont typeface="Wingdings" pitchFamily="2" charset="2"/>
              <a:buNone/>
            </a:pPr>
            <a:endParaRPr lang="en-US" altLang="zh-CN" b="1" dirty="0"/>
          </a:p>
          <a:p>
            <a:pPr marL="609600" indent="-609600">
              <a:buClr>
                <a:schemeClr val="tx1"/>
              </a:buClr>
              <a:buFont typeface="Wingdings" pitchFamily="2" charset="2"/>
              <a:buNone/>
            </a:pPr>
            <a:endParaRPr lang="en-US" altLang="zh-CN" b="1" dirty="0"/>
          </a:p>
          <a:p>
            <a:pPr marL="609600" indent="-609600">
              <a:buClr>
                <a:schemeClr val="tx1"/>
              </a:buClr>
              <a:buFont typeface="Wingdings" pitchFamily="2" charset="2"/>
              <a:buNone/>
            </a:pPr>
            <a:r>
              <a:rPr lang="en-US" altLang="zh-CN" b="1" dirty="0"/>
              <a:t>				</a:t>
            </a:r>
            <a:r>
              <a:rPr lang="zh-CN" altLang="en-US" b="1" dirty="0"/>
              <a:t>，装入物品	</a:t>
            </a:r>
          </a:p>
          <a:p>
            <a:pPr marL="609600" indent="-609600">
              <a:buClr>
                <a:schemeClr val="tx1"/>
              </a:buClr>
              <a:buFont typeface="Wingdings" pitchFamily="2" charset="2"/>
              <a:buNone/>
            </a:pPr>
            <a:r>
              <a:rPr lang="zh-CN" altLang="en-US" b="1" dirty="0"/>
              <a:t>				，不装入</a:t>
            </a:r>
            <a:r>
              <a:rPr lang="zh-CN" altLang="en-US" b="1" dirty="0" smtClean="0"/>
              <a:t>物品</a:t>
            </a:r>
            <a:r>
              <a:rPr lang="zh-CN" altLang="en-US" b="1" dirty="0"/>
              <a:t>		</a:t>
            </a:r>
          </a:p>
        </p:txBody>
      </p:sp>
      <p:graphicFrame>
        <p:nvGraphicFramePr>
          <p:cNvPr id="959492" name="Object 4"/>
          <p:cNvGraphicFramePr>
            <a:graphicFrameLocks noChangeAspect="1"/>
          </p:cNvGraphicFramePr>
          <p:nvPr>
            <p:extLst>
              <p:ext uri="{D42A27DB-BD31-4B8C-83A1-F6EECF244321}">
                <p14:modId xmlns:p14="http://schemas.microsoft.com/office/powerpoint/2010/main" val="2142309042"/>
              </p:ext>
            </p:extLst>
          </p:nvPr>
        </p:nvGraphicFramePr>
        <p:xfrm>
          <a:off x="1763688" y="4365104"/>
          <a:ext cx="1301750" cy="1157288"/>
        </p:xfrm>
        <a:graphic>
          <a:graphicData uri="http://schemas.openxmlformats.org/presentationml/2006/ole">
            <mc:AlternateContent xmlns:mc="http://schemas.openxmlformats.org/markup-compatibility/2006">
              <mc:Choice xmlns:v="urn:schemas-microsoft-com:vml" Requires="v">
                <p:oleObj spid="_x0000_s38566" name="Equation" r:id="rId3" imgW="406080" imgH="253800" progId="Equation.DSMT4">
                  <p:embed/>
                </p:oleObj>
              </mc:Choice>
              <mc:Fallback>
                <p:oleObj name="Equation" r:id="rId3" imgW="406080" imgH="253800" progId="Equation.DSMT4">
                  <p:embed/>
                  <p:pic>
                    <p:nvPicPr>
                      <p:cNvPr id="0" name=""/>
                      <p:cNvPicPr>
                        <a:picLocks noChangeAspect="1" noChangeArrowheads="1"/>
                      </p:cNvPicPr>
                      <p:nvPr/>
                    </p:nvPicPr>
                    <p:blipFill>
                      <a:blip r:embed="rId4"/>
                      <a:srcRect/>
                      <a:stretch>
                        <a:fillRect/>
                      </a:stretch>
                    </p:blipFill>
                    <p:spPr bwMode="auto">
                      <a:xfrm>
                        <a:off x="1763688" y="4365104"/>
                        <a:ext cx="1301750"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9493" name="Object 5"/>
          <p:cNvGraphicFramePr>
            <a:graphicFrameLocks noChangeAspect="1"/>
          </p:cNvGraphicFramePr>
          <p:nvPr/>
        </p:nvGraphicFramePr>
        <p:xfrm>
          <a:off x="5221288" y="4364038"/>
          <a:ext cx="358775" cy="433387"/>
        </p:xfrm>
        <a:graphic>
          <a:graphicData uri="http://schemas.openxmlformats.org/presentationml/2006/ole">
            <mc:AlternateContent xmlns:mc="http://schemas.openxmlformats.org/markup-compatibility/2006">
              <mc:Choice xmlns:v="urn:schemas-microsoft-com:vml" Requires="v">
                <p:oleObj spid="_x0000_s38567" name="公式" r:id="rId5" imgW="88560" imgH="164880" progId="Equation.3">
                  <p:embed/>
                </p:oleObj>
              </mc:Choice>
              <mc:Fallback>
                <p:oleObj name="公式" r:id="rId5" imgW="8856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1288" y="4364038"/>
                        <a:ext cx="35877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9494" name="Object 6"/>
          <p:cNvGraphicFramePr>
            <a:graphicFrameLocks noChangeAspect="1"/>
          </p:cNvGraphicFramePr>
          <p:nvPr/>
        </p:nvGraphicFramePr>
        <p:xfrm>
          <a:off x="5581650" y="4941888"/>
          <a:ext cx="358775" cy="431800"/>
        </p:xfrm>
        <a:graphic>
          <a:graphicData uri="http://schemas.openxmlformats.org/presentationml/2006/ole">
            <mc:AlternateContent xmlns:mc="http://schemas.openxmlformats.org/markup-compatibility/2006">
              <mc:Choice xmlns:v="urn:schemas-microsoft-com:vml" Requires="v">
                <p:oleObj spid="_x0000_s38568" name="公式" r:id="rId7" imgW="88560" imgH="164880" progId="Equation.3">
                  <p:embed/>
                </p:oleObj>
              </mc:Choice>
              <mc:Fallback>
                <p:oleObj name="公式" r:id="rId7" imgW="8856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1650" y="4941888"/>
                        <a:ext cx="3587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9495" name="Object 7"/>
          <p:cNvGraphicFramePr>
            <a:graphicFrameLocks noChangeAspect="1"/>
          </p:cNvGraphicFramePr>
          <p:nvPr>
            <p:extLst>
              <p:ext uri="{D42A27DB-BD31-4B8C-83A1-F6EECF244321}">
                <p14:modId xmlns:p14="http://schemas.microsoft.com/office/powerpoint/2010/main" val="3418244257"/>
              </p:ext>
            </p:extLst>
          </p:nvPr>
        </p:nvGraphicFramePr>
        <p:xfrm>
          <a:off x="2043113" y="1438275"/>
          <a:ext cx="2463800" cy="2613025"/>
        </p:xfrm>
        <a:graphic>
          <a:graphicData uri="http://schemas.openxmlformats.org/presentationml/2006/ole">
            <mc:AlternateContent xmlns:mc="http://schemas.openxmlformats.org/markup-compatibility/2006">
              <mc:Choice xmlns:v="urn:schemas-microsoft-com:vml" Requires="v">
                <p:oleObj spid="_x0000_s38569" name="Equation" r:id="rId9" imgW="825480" imgH="977760" progId="Equation.DSMT4">
                  <p:embed/>
                </p:oleObj>
              </mc:Choice>
              <mc:Fallback>
                <p:oleObj name="Equation" r:id="rId9" imgW="825480" imgH="977760" progId="Equation.DSMT4">
                  <p:embed/>
                  <p:pic>
                    <p:nvPicPr>
                      <p:cNvPr id="0" name=""/>
                      <p:cNvPicPr>
                        <a:picLocks noChangeAspect="1" noChangeArrowheads="1"/>
                      </p:cNvPicPr>
                      <p:nvPr/>
                    </p:nvPicPr>
                    <p:blipFill>
                      <a:blip r:embed="rId10"/>
                      <a:srcRect/>
                      <a:stretch>
                        <a:fillRect/>
                      </a:stretch>
                    </p:blipFill>
                    <p:spPr bwMode="auto">
                      <a:xfrm>
                        <a:off x="2043113" y="1438275"/>
                        <a:ext cx="2463800" cy="261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91A65FA0-EB06-4A49-894F-F38C68D32535}"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859037429"/>
      </p:ext>
    </p:extLst>
  </p:cSld>
  <p:clrMapOvr>
    <a:masterClrMapping/>
  </p:clrMapOvr>
  <p:transition>
    <p:pull/>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2364EB91-E713-49D4-BA0C-14429602D9B0}" type="slidenum">
              <a:rPr lang="en-US" altLang="zh-CN"/>
              <a:pPr/>
              <a:t>105</a:t>
            </a:fld>
            <a:endParaRPr lang="en-US" altLang="zh-CN"/>
          </a:p>
        </p:txBody>
      </p:sp>
      <p:sp>
        <p:nvSpPr>
          <p:cNvPr id="959490" name="Rectangle 2"/>
          <p:cNvSpPr>
            <a:spLocks noGrp="1" noChangeArrowheads="1"/>
          </p:cNvSpPr>
          <p:nvPr>
            <p:ph type="body" idx="1"/>
          </p:nvPr>
        </p:nvSpPr>
        <p:spPr>
          <a:xfrm>
            <a:off x="250825" y="1341438"/>
            <a:ext cx="8642350" cy="5111750"/>
          </a:xfrm>
        </p:spPr>
        <p:txBody>
          <a:bodyPr/>
          <a:lstStyle/>
          <a:p>
            <a:pPr marL="609600" indent="-609600">
              <a:buClr>
                <a:schemeClr val="tx1"/>
              </a:buClr>
              <a:buFont typeface="Wingdings" pitchFamily="2" charset="2"/>
              <a:buNone/>
            </a:pPr>
            <a:r>
              <a:rPr lang="zh-CN" altLang="en-US" b="1" dirty="0" smtClean="0"/>
              <a:t>背包问题例子</a:t>
            </a:r>
            <a:endParaRPr lang="en-US" altLang="zh-CN" b="1" dirty="0"/>
          </a:p>
          <a:p>
            <a:pPr marL="609600" indent="-609600">
              <a:buClr>
                <a:schemeClr val="tx1"/>
              </a:buClr>
              <a:buFont typeface="Wingdings" pitchFamily="2" charset="2"/>
              <a:buNone/>
            </a:pPr>
            <a:r>
              <a:rPr lang="en-US" altLang="zh-CN" b="1" dirty="0"/>
              <a:t>							</a:t>
            </a:r>
          </a:p>
          <a:p>
            <a:pPr marL="609600" indent="-609600">
              <a:buClr>
                <a:schemeClr val="tx1"/>
              </a:buClr>
              <a:buFont typeface="Wingdings" pitchFamily="2" charset="2"/>
              <a:buNone/>
            </a:pPr>
            <a:endParaRPr lang="en-US" altLang="zh-CN" b="1" dirty="0"/>
          </a:p>
          <a:p>
            <a:pPr marL="609600" indent="-609600">
              <a:buClr>
                <a:schemeClr val="tx1"/>
              </a:buClr>
              <a:buFont typeface="Wingdings" pitchFamily="2" charset="2"/>
              <a:buNone/>
            </a:pPr>
            <a:endParaRPr lang="en-US" altLang="zh-CN" b="1" dirty="0"/>
          </a:p>
          <a:p>
            <a:pPr marL="609600" indent="-609600">
              <a:buClr>
                <a:schemeClr val="tx1"/>
              </a:buClr>
              <a:buFont typeface="Wingdings" pitchFamily="2" charset="2"/>
              <a:buNone/>
            </a:pPr>
            <a:endParaRPr lang="en-US" altLang="zh-CN" b="1" dirty="0"/>
          </a:p>
          <a:p>
            <a:pPr marL="609600" indent="-609600">
              <a:buClr>
                <a:schemeClr val="tx1"/>
              </a:buClr>
              <a:buFont typeface="Wingdings" pitchFamily="2" charset="2"/>
              <a:buNone/>
            </a:pPr>
            <a:r>
              <a:rPr lang="en-US" altLang="zh-CN" b="1" dirty="0"/>
              <a:t>		</a:t>
            </a:r>
            <a:endParaRPr lang="zh-CN" altLang="en-US" b="1" dirty="0"/>
          </a:p>
        </p:txBody>
      </p:sp>
      <p:graphicFrame>
        <p:nvGraphicFramePr>
          <p:cNvPr id="959494" name="Object 6"/>
          <p:cNvGraphicFramePr>
            <a:graphicFrameLocks noChangeAspect="1"/>
          </p:cNvGraphicFramePr>
          <p:nvPr/>
        </p:nvGraphicFramePr>
        <p:xfrm>
          <a:off x="5581650" y="4941888"/>
          <a:ext cx="358775" cy="431800"/>
        </p:xfrm>
        <a:graphic>
          <a:graphicData uri="http://schemas.openxmlformats.org/presentationml/2006/ole">
            <mc:AlternateContent xmlns:mc="http://schemas.openxmlformats.org/markup-compatibility/2006">
              <mc:Choice xmlns:v="urn:schemas-microsoft-com:vml" Requires="v">
                <p:oleObj spid="_x0000_s87079" name="公式" r:id="rId3" imgW="88560" imgH="164880" progId="Equation.3">
                  <p:embed/>
                </p:oleObj>
              </mc:Choice>
              <mc:Fallback>
                <p:oleObj name="公式" r:id="rId3" imgW="8856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4941888"/>
                        <a:ext cx="3587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511276787"/>
              </p:ext>
            </p:extLst>
          </p:nvPr>
        </p:nvGraphicFramePr>
        <p:xfrm>
          <a:off x="1691680" y="2420888"/>
          <a:ext cx="6264696" cy="148336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930696"/>
              </a:tblGrid>
              <a:tr h="370840">
                <a:tc>
                  <a:txBody>
                    <a:bodyPr/>
                    <a:lstStyle/>
                    <a:p>
                      <a:r>
                        <a:rPr lang="en-US" altLang="zh-CN" i="1" dirty="0" smtClean="0">
                          <a:latin typeface="Times New Roman" pitchFamily="18" charset="0"/>
                          <a:cs typeface="Times New Roman" pitchFamily="18" charset="0"/>
                        </a:rPr>
                        <a:t>i</a:t>
                      </a:r>
                      <a:endParaRPr lang="zh-CN" altLang="en-US" i="1"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5</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7</a:t>
                      </a:r>
                      <a:endParaRPr lang="zh-CN" altLang="en-US" dirty="0">
                        <a:latin typeface="Times New Roman" pitchFamily="18" charset="0"/>
                        <a:cs typeface="Times New Roman" pitchFamily="18" charset="0"/>
                      </a:endParaRPr>
                    </a:p>
                  </a:txBody>
                  <a:tcPr/>
                </a:tc>
              </a:tr>
              <a:tr h="370840">
                <a:tc>
                  <a:txBody>
                    <a:bodyPr/>
                    <a:lstStyle/>
                    <a:p>
                      <a:r>
                        <a:rPr lang="en-US" altLang="zh-CN" dirty="0" err="1" smtClean="0">
                          <a:latin typeface="Times New Roman" pitchFamily="18" charset="0"/>
                          <a:cs typeface="Times New Roman" pitchFamily="18" charset="0"/>
                        </a:rPr>
                        <a:t>w</a:t>
                      </a:r>
                      <a:r>
                        <a:rPr lang="en-US" altLang="zh-CN" baseline="-25000" dirty="0" err="1" smtClean="0">
                          <a:latin typeface="Times New Roman" pitchFamily="18" charset="0"/>
                          <a:cs typeface="Times New Roman" pitchFamily="18" charset="0"/>
                        </a:rPr>
                        <a:t>i</a:t>
                      </a:r>
                      <a:endParaRPr lang="zh-CN" altLang="en-US" baseline="-25000"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40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50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30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40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30</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p</a:t>
                      </a:r>
                      <a:r>
                        <a:rPr lang="en-US" altLang="zh-CN" baseline="-25000" dirty="0" smtClean="0">
                          <a:latin typeface="Times New Roman" pitchFamily="18" charset="0"/>
                          <a:cs typeface="Times New Roman" pitchFamily="18" charset="0"/>
                        </a:rPr>
                        <a:t>i</a:t>
                      </a:r>
                      <a:endParaRPr lang="zh-CN" altLang="en-US" baseline="-25000"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40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60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20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60</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p</a:t>
                      </a:r>
                      <a:r>
                        <a:rPr lang="en-US" altLang="zh-CN" baseline="-25000" dirty="0"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w</a:t>
                      </a:r>
                      <a:r>
                        <a:rPr lang="en-US" altLang="zh-CN" baseline="-25000" dirty="0" err="1" smtClean="0">
                          <a:latin typeface="Times New Roman" pitchFamily="18" charset="0"/>
                          <a:cs typeface="Times New Roman" pitchFamily="18" charset="0"/>
                        </a:rPr>
                        <a:t>i</a:t>
                      </a:r>
                      <a:endParaRPr lang="zh-CN" altLang="en-US" baseline="-25000"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1.2</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0.33</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0.3</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0.5</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a:txBody>
                  <a:tcPr/>
                </a:tc>
              </a:tr>
            </a:tbl>
          </a:graphicData>
        </a:graphic>
      </p:graphicFrame>
      <p:sp>
        <p:nvSpPr>
          <p:cNvPr id="3" name="日期占位符 2"/>
          <p:cNvSpPr>
            <a:spLocks noGrp="1"/>
          </p:cNvSpPr>
          <p:nvPr>
            <p:ph type="dt" sz="half" idx="10"/>
          </p:nvPr>
        </p:nvSpPr>
        <p:spPr/>
        <p:txBody>
          <a:bodyPr/>
          <a:lstStyle/>
          <a:p>
            <a:fld id="{66700340-CCC4-4BCB-B7F7-66D46470336C}"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2379154053"/>
      </p:ext>
    </p:extLst>
  </p:cSld>
  <p:clrMapOvr>
    <a:masterClrMapping/>
  </p:clrMapOvr>
  <p:transition>
    <p:pull/>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CF3EC6B-C751-4104-9077-7804653B0DD0}" type="slidenum">
              <a:rPr lang="en-US" altLang="zh-CN"/>
              <a:pPr/>
              <a:t>106</a:t>
            </a:fld>
            <a:endParaRPr lang="en-US" altLang="zh-CN"/>
          </a:p>
        </p:txBody>
      </p:sp>
      <p:sp>
        <p:nvSpPr>
          <p:cNvPr id="960514" name="Rectangle 2"/>
          <p:cNvSpPr>
            <a:spLocks noGrp="1" noChangeArrowheads="1"/>
          </p:cNvSpPr>
          <p:nvPr>
            <p:ph type="body" idx="1"/>
          </p:nvPr>
        </p:nvSpPr>
        <p:spPr>
          <a:xfrm>
            <a:off x="250825" y="1341438"/>
            <a:ext cx="8642350" cy="5111750"/>
          </a:xfrm>
        </p:spPr>
        <p:txBody>
          <a:bodyPr/>
          <a:lstStyle/>
          <a:p>
            <a:pPr marL="812800" indent="-812800">
              <a:lnSpc>
                <a:spcPct val="120000"/>
              </a:lnSpc>
              <a:buClr>
                <a:schemeClr val="tx1"/>
              </a:buClr>
              <a:buSzTx/>
              <a:buFont typeface="Wingdings" pitchFamily="2" charset="2"/>
              <a:buAutoNum type="circleNumDbPlain"/>
            </a:pPr>
            <a:r>
              <a:rPr lang="zh-CN" altLang="en-US" b="1" dirty="0">
                <a:latin typeface="宋体" pitchFamily="2" charset="-122"/>
              </a:rPr>
              <a:t>如何处理约束来保持可行性</a:t>
            </a:r>
          </a:p>
          <a:p>
            <a:pPr marL="812800" indent="-812800">
              <a:lnSpc>
                <a:spcPct val="120000"/>
              </a:lnSpc>
              <a:buClr>
                <a:schemeClr val="tx1"/>
              </a:buClr>
              <a:buFont typeface="Wingdings" pitchFamily="2" charset="2"/>
              <a:buAutoNum type="romanUcPeriod"/>
            </a:pPr>
            <a:r>
              <a:rPr lang="zh-CN" altLang="en-US" b="1" dirty="0"/>
              <a:t>拒绝策略：</a:t>
            </a:r>
          </a:p>
          <a:p>
            <a:pPr marL="812800" indent="-812800">
              <a:lnSpc>
                <a:spcPct val="120000"/>
              </a:lnSpc>
              <a:buClr>
                <a:schemeClr val="tx1"/>
              </a:buClr>
              <a:buFont typeface="Wingdings" pitchFamily="2" charset="2"/>
              <a:buNone/>
            </a:pPr>
            <a:r>
              <a:rPr lang="zh-CN" altLang="en-US" b="1" dirty="0"/>
              <a:t>可行解不易达到时，很难达到一个初始种群</a:t>
            </a:r>
          </a:p>
          <a:p>
            <a:pPr marL="812800" indent="-812800">
              <a:lnSpc>
                <a:spcPct val="120000"/>
              </a:lnSpc>
              <a:buClr>
                <a:schemeClr val="tx1"/>
              </a:buClr>
              <a:buFont typeface="Wingdings" pitchFamily="2" charset="2"/>
              <a:buAutoNum type="romanUcPeriod" startAt="2"/>
            </a:pPr>
            <a:r>
              <a:rPr lang="zh-CN" altLang="en-US" b="1" dirty="0"/>
              <a:t>修复策略：</a:t>
            </a:r>
          </a:p>
          <a:p>
            <a:pPr marL="812800" indent="-812800">
              <a:lnSpc>
                <a:spcPct val="120000"/>
              </a:lnSpc>
              <a:buClr>
                <a:schemeClr val="tx1"/>
              </a:buClr>
              <a:buFont typeface="Wingdings" pitchFamily="2" charset="2"/>
              <a:buNone/>
            </a:pPr>
            <a:r>
              <a:rPr lang="zh-CN" altLang="en-US" b="1" dirty="0"/>
              <a:t>将不可行解修复为可行的，但将失去多样性。</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CB2E858B-16C0-45CB-89BB-BD6C9CAB19B1}"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1514898840"/>
      </p:ext>
    </p:extLst>
  </p:cSld>
  <p:clrMapOvr>
    <a:masterClrMapping/>
  </p:clrMapOvr>
  <p:transition>
    <p:pull/>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422DF5-7C64-4A4D-8F73-BE28AFA8F38C}" type="slidenum">
              <a:rPr lang="en-US" altLang="zh-CN"/>
              <a:pPr/>
              <a:t>107</a:t>
            </a:fld>
            <a:endParaRPr lang="en-US" altLang="zh-CN"/>
          </a:p>
        </p:txBody>
      </p:sp>
      <p:sp>
        <p:nvSpPr>
          <p:cNvPr id="961538" name="Rectangle 2"/>
          <p:cNvSpPr>
            <a:spLocks noGrp="1" noChangeArrowheads="1"/>
          </p:cNvSpPr>
          <p:nvPr>
            <p:ph type="body" idx="1"/>
          </p:nvPr>
        </p:nvSpPr>
        <p:spPr>
          <a:xfrm>
            <a:off x="250825" y="1341438"/>
            <a:ext cx="8642350" cy="5111750"/>
          </a:xfrm>
        </p:spPr>
        <p:txBody>
          <a:bodyPr/>
          <a:lstStyle/>
          <a:p>
            <a:pPr marL="812800" indent="-812800">
              <a:lnSpc>
                <a:spcPct val="130000"/>
              </a:lnSpc>
              <a:buClr>
                <a:schemeClr val="tx1"/>
              </a:buClr>
              <a:buFont typeface="Wingdings" pitchFamily="2" charset="2"/>
              <a:buAutoNum type="romanUcPeriod" startAt="3"/>
            </a:pPr>
            <a:r>
              <a:rPr lang="zh-CN" altLang="en-US" b="1" dirty="0"/>
              <a:t>惩罚策略：</a:t>
            </a:r>
          </a:p>
          <a:p>
            <a:pPr marL="812800" indent="-812800">
              <a:lnSpc>
                <a:spcPct val="130000"/>
              </a:lnSpc>
              <a:buClr>
                <a:schemeClr val="tx1"/>
              </a:buClr>
              <a:buFont typeface="Wingdings" pitchFamily="2" charset="2"/>
              <a:buNone/>
            </a:pPr>
            <a:r>
              <a:rPr lang="zh-CN" altLang="en-US" b="1" dirty="0"/>
              <a:t>	设计惩罚函数，但设计不好会掩盖目标函</a:t>
            </a:r>
          </a:p>
          <a:p>
            <a:pPr marL="812800" indent="-812800">
              <a:lnSpc>
                <a:spcPct val="130000"/>
              </a:lnSpc>
              <a:buClr>
                <a:schemeClr val="tx1"/>
              </a:buClr>
              <a:buFont typeface="Wingdings" pitchFamily="2" charset="2"/>
              <a:buNone/>
            </a:pPr>
            <a:r>
              <a:rPr lang="zh-CN" altLang="en-US" b="1" dirty="0"/>
              <a:t>数的优化。</a:t>
            </a:r>
            <a:endParaRPr lang="zh-CN" altLang="en-US" sz="2400" b="1" dirty="0"/>
          </a:p>
          <a:p>
            <a:pPr marL="812800" indent="-812800">
              <a:lnSpc>
                <a:spcPct val="130000"/>
              </a:lnSpc>
              <a:buClr>
                <a:schemeClr val="tx1"/>
              </a:buClr>
              <a:buFont typeface="Wingdings" pitchFamily="2" charset="2"/>
              <a:buNone/>
            </a:pPr>
            <a:r>
              <a:rPr lang="zh-CN" altLang="en-US" b="1" dirty="0"/>
              <a:t>	下面，我们将分别采用惩罚策略及优先适</a:t>
            </a:r>
          </a:p>
          <a:p>
            <a:pPr marL="812800" indent="-812800">
              <a:lnSpc>
                <a:spcPct val="130000"/>
              </a:lnSpc>
              <a:buClr>
                <a:schemeClr val="tx1"/>
              </a:buClr>
              <a:buFont typeface="Wingdings" pitchFamily="2" charset="2"/>
              <a:buNone/>
            </a:pPr>
            <a:r>
              <a:rPr lang="zh-CN" altLang="en-US" b="1" dirty="0"/>
              <a:t>合启发式来处理上面的背包问题。		</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538544A7-03D9-4BD5-B784-1C8CD3C15091}"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250891169"/>
      </p:ext>
    </p:extLst>
  </p:cSld>
  <p:clrMapOvr>
    <a:masterClrMapping/>
  </p:clrMapOvr>
  <p:transition>
    <p:pull/>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6"/>
          <p:cNvSpPr>
            <a:spLocks noGrp="1"/>
          </p:cNvSpPr>
          <p:nvPr>
            <p:ph type="sldNum" sz="quarter" idx="12"/>
          </p:nvPr>
        </p:nvSpPr>
        <p:spPr/>
        <p:txBody>
          <a:bodyPr/>
          <a:lstStyle/>
          <a:p>
            <a:fld id="{B0C92A69-770D-4E28-A7DB-88A33AEA061F}" type="slidenum">
              <a:rPr lang="en-US" altLang="zh-CN"/>
              <a:pPr/>
              <a:t>108</a:t>
            </a:fld>
            <a:endParaRPr lang="en-US" altLang="zh-CN"/>
          </a:p>
        </p:txBody>
      </p:sp>
      <p:sp>
        <p:nvSpPr>
          <p:cNvPr id="962562" name="Rectangle 2"/>
          <p:cNvSpPr>
            <a:spLocks noGrp="1" noChangeArrowheads="1"/>
          </p:cNvSpPr>
          <p:nvPr>
            <p:ph type="body" idx="1"/>
          </p:nvPr>
        </p:nvSpPr>
        <p:spPr>
          <a:xfrm>
            <a:off x="250825" y="1341438"/>
            <a:ext cx="8642350" cy="5111750"/>
          </a:xfrm>
        </p:spPr>
        <p:txBody>
          <a:bodyPr/>
          <a:lstStyle/>
          <a:p>
            <a:pPr marL="609600" indent="-609600">
              <a:lnSpc>
                <a:spcPct val="140000"/>
              </a:lnSpc>
              <a:buClr>
                <a:schemeClr val="tx1"/>
              </a:buClr>
              <a:buFont typeface="Wingdings" pitchFamily="2" charset="2"/>
              <a:buAutoNum type="alphaLcPeriod"/>
            </a:pPr>
            <a:r>
              <a:rPr lang="zh-CN" altLang="en-US" b="1" dirty="0"/>
              <a:t>罚函数法</a:t>
            </a:r>
            <a:endParaRPr lang="zh-CN" altLang="en-US" sz="1200" b="1" dirty="0"/>
          </a:p>
          <a:p>
            <a:pPr marL="609600" indent="-609600">
              <a:lnSpc>
                <a:spcPct val="140000"/>
              </a:lnSpc>
              <a:buClr>
                <a:schemeClr val="tx1"/>
              </a:buClr>
              <a:buFont typeface="Wingdings" pitchFamily="2" charset="2"/>
              <a:buNone/>
            </a:pPr>
            <a:r>
              <a:rPr lang="zh-CN" altLang="en-US" b="1" dirty="0"/>
              <a:t>令适值函数		    ，其中      是目标函数    </a:t>
            </a:r>
          </a:p>
          <a:p>
            <a:pPr marL="609600" indent="-609600">
              <a:lnSpc>
                <a:spcPct val="120000"/>
              </a:lnSpc>
              <a:buClr>
                <a:schemeClr val="tx1"/>
              </a:buClr>
              <a:buFont typeface="Wingdings" pitchFamily="2" charset="2"/>
              <a:buNone/>
            </a:pPr>
            <a:endParaRPr lang="zh-CN" altLang="en-US" sz="2400" b="1" dirty="0"/>
          </a:p>
          <a:p>
            <a:pPr marL="609600" indent="-609600">
              <a:lnSpc>
                <a:spcPct val="120000"/>
              </a:lnSpc>
              <a:buClr>
                <a:schemeClr val="tx1"/>
              </a:buClr>
              <a:buFont typeface="Wingdings" pitchFamily="2" charset="2"/>
              <a:buNone/>
            </a:pPr>
            <a:r>
              <a:rPr lang="zh-CN" altLang="en-US" b="1" dirty="0"/>
              <a:t>    令       		         ，其中		</a:t>
            </a:r>
          </a:p>
          <a:p>
            <a:pPr marL="609600" indent="-609600">
              <a:lnSpc>
                <a:spcPct val="120000"/>
              </a:lnSpc>
              <a:buFont typeface="Wingdings" pitchFamily="2" charset="2"/>
              <a:buNone/>
            </a:pPr>
            <a:r>
              <a:rPr lang="zh-CN" altLang="en-US" b="1" dirty="0"/>
              <a:t>		</a:t>
            </a:r>
          </a:p>
          <a:p>
            <a:pPr marL="609600" indent="-609600">
              <a:lnSpc>
                <a:spcPct val="140000"/>
              </a:lnSpc>
              <a:buClr>
                <a:schemeClr val="tx1"/>
              </a:buClr>
              <a:buFont typeface="Wingdings" pitchFamily="2" charset="2"/>
              <a:buNone/>
            </a:pPr>
            <a:r>
              <a:rPr lang="zh-CN" altLang="en-US" b="1" dirty="0"/>
              <a:t>注：	  与		      是		     的两个端点</a:t>
            </a:r>
          </a:p>
          <a:p>
            <a:pPr marL="609600" indent="-609600">
              <a:lnSpc>
                <a:spcPct val="120000"/>
              </a:lnSpc>
              <a:buFont typeface="Wingdings" pitchFamily="2" charset="2"/>
              <a:buNone/>
            </a:pPr>
            <a:endParaRPr lang="en-US" altLang="zh-CN" b="1" dirty="0"/>
          </a:p>
        </p:txBody>
      </p:sp>
      <p:graphicFrame>
        <p:nvGraphicFramePr>
          <p:cNvPr id="962564" name="Object 4"/>
          <p:cNvGraphicFramePr>
            <a:graphicFrameLocks noChangeAspect="1"/>
          </p:cNvGraphicFramePr>
          <p:nvPr>
            <p:extLst>
              <p:ext uri="{D42A27DB-BD31-4B8C-83A1-F6EECF244321}">
                <p14:modId xmlns:p14="http://schemas.microsoft.com/office/powerpoint/2010/main" val="137780103"/>
              </p:ext>
            </p:extLst>
          </p:nvPr>
        </p:nvGraphicFramePr>
        <p:xfrm>
          <a:off x="2339975" y="2343150"/>
          <a:ext cx="2105025" cy="436563"/>
        </p:xfrm>
        <a:graphic>
          <a:graphicData uri="http://schemas.openxmlformats.org/presentationml/2006/ole">
            <mc:AlternateContent xmlns:mc="http://schemas.openxmlformats.org/markup-compatibility/2006">
              <mc:Choice xmlns:v="urn:schemas-microsoft-com:vml" Requires="v">
                <p:oleObj spid="_x0000_s82419" name="Equation" r:id="rId3" imgW="1041120" imgH="215640" progId="Equation.DSMT4">
                  <p:embed/>
                </p:oleObj>
              </mc:Choice>
              <mc:Fallback>
                <p:oleObj name="Equation" r:id="rId3" imgW="1041120" imgH="215640" progId="Equation.DSMT4">
                  <p:embed/>
                  <p:pic>
                    <p:nvPicPr>
                      <p:cNvPr id="0" name=""/>
                      <p:cNvPicPr>
                        <a:picLocks noChangeAspect="1" noChangeArrowheads="1"/>
                      </p:cNvPicPr>
                      <p:nvPr/>
                    </p:nvPicPr>
                    <p:blipFill>
                      <a:blip r:embed="rId4"/>
                      <a:srcRect/>
                      <a:stretch>
                        <a:fillRect/>
                      </a:stretch>
                    </p:blipFill>
                    <p:spPr bwMode="auto">
                      <a:xfrm>
                        <a:off x="2339975" y="2343150"/>
                        <a:ext cx="2105025"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65" name="Object 5"/>
          <p:cNvGraphicFramePr>
            <a:graphicFrameLocks noChangeAspect="1"/>
          </p:cNvGraphicFramePr>
          <p:nvPr>
            <p:extLst>
              <p:ext uri="{D42A27DB-BD31-4B8C-83A1-F6EECF244321}">
                <p14:modId xmlns:p14="http://schemas.microsoft.com/office/powerpoint/2010/main" val="3643956681"/>
              </p:ext>
            </p:extLst>
          </p:nvPr>
        </p:nvGraphicFramePr>
        <p:xfrm>
          <a:off x="5651500" y="2336800"/>
          <a:ext cx="681038" cy="444500"/>
        </p:xfrm>
        <a:graphic>
          <a:graphicData uri="http://schemas.openxmlformats.org/presentationml/2006/ole">
            <mc:AlternateContent xmlns:mc="http://schemas.openxmlformats.org/markup-compatibility/2006">
              <mc:Choice xmlns:v="urn:schemas-microsoft-com:vml" Requires="v">
                <p:oleObj spid="_x0000_s82420" name="Equation" r:id="rId5" imgW="330120" imgH="215640" progId="Equation.DSMT4">
                  <p:embed/>
                </p:oleObj>
              </mc:Choice>
              <mc:Fallback>
                <p:oleObj name="Equation" r:id="rId5" imgW="330120" imgH="215640" progId="Equation.DSMT4">
                  <p:embed/>
                  <p:pic>
                    <p:nvPicPr>
                      <p:cNvPr id="0" name=""/>
                      <p:cNvPicPr>
                        <a:picLocks noChangeAspect="1" noChangeArrowheads="1"/>
                      </p:cNvPicPr>
                      <p:nvPr/>
                    </p:nvPicPr>
                    <p:blipFill>
                      <a:blip r:embed="rId6"/>
                      <a:srcRect/>
                      <a:stretch>
                        <a:fillRect/>
                      </a:stretch>
                    </p:blipFill>
                    <p:spPr bwMode="auto">
                      <a:xfrm>
                        <a:off x="5651500" y="2336800"/>
                        <a:ext cx="68103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66" name="Object 6"/>
          <p:cNvGraphicFramePr>
            <a:graphicFrameLocks noChangeAspect="1"/>
          </p:cNvGraphicFramePr>
          <p:nvPr>
            <p:extLst>
              <p:ext uri="{D42A27DB-BD31-4B8C-83A1-F6EECF244321}">
                <p14:modId xmlns:p14="http://schemas.microsoft.com/office/powerpoint/2010/main" val="1551650624"/>
              </p:ext>
            </p:extLst>
          </p:nvPr>
        </p:nvGraphicFramePr>
        <p:xfrm>
          <a:off x="1249363" y="2990850"/>
          <a:ext cx="2754312" cy="1192213"/>
        </p:xfrm>
        <a:graphic>
          <a:graphicData uri="http://schemas.openxmlformats.org/presentationml/2006/ole">
            <mc:AlternateContent xmlns:mc="http://schemas.openxmlformats.org/markup-compatibility/2006">
              <mc:Choice xmlns:v="urn:schemas-microsoft-com:vml" Requires="v">
                <p:oleObj spid="_x0000_s82421" name="Equation" r:id="rId7" imgW="1307880" imgH="571320" progId="Equation.DSMT4">
                  <p:embed/>
                </p:oleObj>
              </mc:Choice>
              <mc:Fallback>
                <p:oleObj name="Equation" r:id="rId7" imgW="1307880" imgH="571320" progId="Equation.DSMT4">
                  <p:embed/>
                  <p:pic>
                    <p:nvPicPr>
                      <p:cNvPr id="0" name=""/>
                      <p:cNvPicPr>
                        <a:picLocks noChangeAspect="1" noChangeArrowheads="1"/>
                      </p:cNvPicPr>
                      <p:nvPr/>
                    </p:nvPicPr>
                    <p:blipFill>
                      <a:blip r:embed="rId8"/>
                      <a:srcRect/>
                      <a:stretch>
                        <a:fillRect/>
                      </a:stretch>
                    </p:blipFill>
                    <p:spPr bwMode="auto">
                      <a:xfrm>
                        <a:off x="1249363" y="2990850"/>
                        <a:ext cx="2754312"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67" name="Object 7"/>
          <p:cNvGraphicFramePr>
            <a:graphicFrameLocks noChangeAspect="1"/>
          </p:cNvGraphicFramePr>
          <p:nvPr>
            <p:extLst>
              <p:ext uri="{D42A27DB-BD31-4B8C-83A1-F6EECF244321}">
                <p14:modId xmlns:p14="http://schemas.microsoft.com/office/powerpoint/2010/main" val="3205986872"/>
              </p:ext>
            </p:extLst>
          </p:nvPr>
        </p:nvGraphicFramePr>
        <p:xfrm>
          <a:off x="5551488" y="3135313"/>
          <a:ext cx="2927350" cy="885825"/>
        </p:xfrm>
        <a:graphic>
          <a:graphicData uri="http://schemas.openxmlformats.org/presentationml/2006/ole">
            <mc:AlternateContent xmlns:mc="http://schemas.openxmlformats.org/markup-compatibility/2006">
              <mc:Choice xmlns:v="urn:schemas-microsoft-com:vml" Requires="v">
                <p:oleObj spid="_x0000_s82422" name="Equation" r:id="rId9" imgW="1384200" imgH="419040" progId="Equation.DSMT4">
                  <p:embed/>
                </p:oleObj>
              </mc:Choice>
              <mc:Fallback>
                <p:oleObj name="Equation" r:id="rId9" imgW="1384200" imgH="419040" progId="Equation.DSMT4">
                  <p:embed/>
                  <p:pic>
                    <p:nvPicPr>
                      <p:cNvPr id="0" name=""/>
                      <p:cNvPicPr>
                        <a:picLocks noChangeAspect="1" noChangeArrowheads="1"/>
                      </p:cNvPicPr>
                      <p:nvPr/>
                    </p:nvPicPr>
                    <p:blipFill>
                      <a:blip r:embed="rId10"/>
                      <a:srcRect/>
                      <a:stretch>
                        <a:fillRect/>
                      </a:stretch>
                    </p:blipFill>
                    <p:spPr bwMode="auto">
                      <a:xfrm>
                        <a:off x="5551488" y="3135313"/>
                        <a:ext cx="292735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68" name="Object 8"/>
          <p:cNvGraphicFramePr>
            <a:graphicFrameLocks noChangeAspect="1"/>
          </p:cNvGraphicFramePr>
          <p:nvPr>
            <p:extLst>
              <p:ext uri="{D42A27DB-BD31-4B8C-83A1-F6EECF244321}">
                <p14:modId xmlns:p14="http://schemas.microsoft.com/office/powerpoint/2010/main" val="3741490146"/>
              </p:ext>
            </p:extLst>
          </p:nvPr>
        </p:nvGraphicFramePr>
        <p:xfrm>
          <a:off x="1058863" y="4970463"/>
          <a:ext cx="401637" cy="401637"/>
        </p:xfrm>
        <a:graphic>
          <a:graphicData uri="http://schemas.openxmlformats.org/presentationml/2006/ole">
            <mc:AlternateContent xmlns:mc="http://schemas.openxmlformats.org/markup-compatibility/2006">
              <mc:Choice xmlns:v="urn:schemas-microsoft-com:vml" Requires="v">
                <p:oleObj spid="_x0000_s82423" name="Equation" r:id="rId11" imgW="164880" imgH="164880" progId="Equation.DSMT4">
                  <p:embed/>
                </p:oleObj>
              </mc:Choice>
              <mc:Fallback>
                <p:oleObj name="Equation" r:id="rId11" imgW="164880" imgH="164880" progId="Equation.DSMT4">
                  <p:embed/>
                  <p:pic>
                    <p:nvPicPr>
                      <p:cNvPr id="0" name=""/>
                      <p:cNvPicPr>
                        <a:picLocks noChangeAspect="1" noChangeArrowheads="1"/>
                      </p:cNvPicPr>
                      <p:nvPr/>
                    </p:nvPicPr>
                    <p:blipFill>
                      <a:blip r:embed="rId12"/>
                      <a:srcRect/>
                      <a:stretch>
                        <a:fillRect/>
                      </a:stretch>
                    </p:blipFill>
                    <p:spPr bwMode="auto">
                      <a:xfrm>
                        <a:off x="1058863" y="4970463"/>
                        <a:ext cx="401637"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69" name="Object 9"/>
          <p:cNvGraphicFramePr>
            <a:graphicFrameLocks noChangeAspect="1"/>
          </p:cNvGraphicFramePr>
          <p:nvPr>
            <p:extLst>
              <p:ext uri="{D42A27DB-BD31-4B8C-83A1-F6EECF244321}">
                <p14:modId xmlns:p14="http://schemas.microsoft.com/office/powerpoint/2010/main" val="1344521121"/>
              </p:ext>
            </p:extLst>
          </p:nvPr>
        </p:nvGraphicFramePr>
        <p:xfrm>
          <a:off x="2149475" y="4792663"/>
          <a:ext cx="1401763" cy="844550"/>
        </p:xfrm>
        <a:graphic>
          <a:graphicData uri="http://schemas.openxmlformats.org/presentationml/2006/ole">
            <mc:AlternateContent xmlns:mc="http://schemas.openxmlformats.org/markup-compatibility/2006">
              <mc:Choice xmlns:v="urn:schemas-microsoft-com:vml" Requires="v">
                <p:oleObj spid="_x0000_s82424" name="Equation" r:id="rId13" imgW="622080" imgH="406080" progId="Equation.DSMT4">
                  <p:embed/>
                </p:oleObj>
              </mc:Choice>
              <mc:Fallback>
                <p:oleObj name="Equation" r:id="rId13" imgW="622080" imgH="406080" progId="Equation.DSMT4">
                  <p:embed/>
                  <p:pic>
                    <p:nvPicPr>
                      <p:cNvPr id="0" name=""/>
                      <p:cNvPicPr>
                        <a:picLocks noChangeAspect="1" noChangeArrowheads="1"/>
                      </p:cNvPicPr>
                      <p:nvPr/>
                    </p:nvPicPr>
                    <p:blipFill>
                      <a:blip r:embed="rId14"/>
                      <a:srcRect/>
                      <a:stretch>
                        <a:fillRect/>
                      </a:stretch>
                    </p:blipFill>
                    <p:spPr bwMode="auto">
                      <a:xfrm>
                        <a:off x="2149475" y="4792663"/>
                        <a:ext cx="1401763"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70" name="Object 10"/>
          <p:cNvGraphicFramePr>
            <a:graphicFrameLocks noChangeAspect="1"/>
          </p:cNvGraphicFramePr>
          <p:nvPr>
            <p:extLst>
              <p:ext uri="{D42A27DB-BD31-4B8C-83A1-F6EECF244321}">
                <p14:modId xmlns:p14="http://schemas.microsoft.com/office/powerpoint/2010/main" val="2264848362"/>
              </p:ext>
            </p:extLst>
          </p:nvPr>
        </p:nvGraphicFramePr>
        <p:xfrm>
          <a:off x="4481513" y="4791075"/>
          <a:ext cx="1550987" cy="828675"/>
        </p:xfrm>
        <a:graphic>
          <a:graphicData uri="http://schemas.openxmlformats.org/presentationml/2006/ole">
            <mc:AlternateContent xmlns:mc="http://schemas.openxmlformats.org/markup-compatibility/2006">
              <mc:Choice xmlns:v="urn:schemas-microsoft-com:vml" Requires="v">
                <p:oleObj spid="_x0000_s82425" name="Equation" r:id="rId15" imgW="711000" imgH="406080" progId="Equation.DSMT4">
                  <p:embed/>
                </p:oleObj>
              </mc:Choice>
              <mc:Fallback>
                <p:oleObj name="Equation" r:id="rId15" imgW="711000" imgH="406080" progId="Equation.DSMT4">
                  <p:embed/>
                  <p:pic>
                    <p:nvPicPr>
                      <p:cNvPr id="0" name=""/>
                      <p:cNvPicPr>
                        <a:picLocks noChangeAspect="1" noChangeArrowheads="1"/>
                      </p:cNvPicPr>
                      <p:nvPr/>
                    </p:nvPicPr>
                    <p:blipFill>
                      <a:blip r:embed="rId16"/>
                      <a:srcRect/>
                      <a:stretch>
                        <a:fillRect/>
                      </a:stretch>
                    </p:blipFill>
                    <p:spPr bwMode="auto">
                      <a:xfrm>
                        <a:off x="4481513" y="4791075"/>
                        <a:ext cx="155098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71" name="Object 11"/>
          <p:cNvGraphicFramePr>
            <a:graphicFrameLocks noChangeAspect="1"/>
          </p:cNvGraphicFramePr>
          <p:nvPr>
            <p:extLst>
              <p:ext uri="{D42A27DB-BD31-4B8C-83A1-F6EECF244321}">
                <p14:modId xmlns:p14="http://schemas.microsoft.com/office/powerpoint/2010/main" val="2457913502"/>
              </p:ext>
            </p:extLst>
          </p:nvPr>
        </p:nvGraphicFramePr>
        <p:xfrm>
          <a:off x="608013" y="5748338"/>
          <a:ext cx="1520825" cy="468312"/>
        </p:xfrm>
        <a:graphic>
          <a:graphicData uri="http://schemas.openxmlformats.org/presentationml/2006/ole">
            <mc:AlternateContent xmlns:mc="http://schemas.openxmlformats.org/markup-compatibility/2006">
              <mc:Choice xmlns:v="urn:schemas-microsoft-com:vml" Requires="v">
                <p:oleObj spid="_x0000_s82426" name="Equation" r:id="rId17" imgW="850680" imgH="241200" progId="Equation.DSMT4">
                  <p:embed/>
                </p:oleObj>
              </mc:Choice>
              <mc:Fallback>
                <p:oleObj name="Equation" r:id="rId17" imgW="850680" imgH="241200" progId="Equation.DSMT4">
                  <p:embed/>
                  <p:pic>
                    <p:nvPicPr>
                      <p:cNvPr id="0" name=""/>
                      <p:cNvPicPr>
                        <a:picLocks noChangeAspect="1" noChangeArrowheads="1"/>
                      </p:cNvPicPr>
                      <p:nvPr/>
                    </p:nvPicPr>
                    <p:blipFill>
                      <a:blip r:embed="rId18"/>
                      <a:srcRect/>
                      <a:stretch>
                        <a:fillRect/>
                      </a:stretch>
                    </p:blipFill>
                    <p:spPr bwMode="auto">
                      <a:xfrm>
                        <a:off x="608013" y="5748338"/>
                        <a:ext cx="152082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572" name="Object 12"/>
          <p:cNvGraphicFramePr>
            <a:graphicFrameLocks noChangeAspect="1"/>
          </p:cNvGraphicFramePr>
          <p:nvPr>
            <p:extLst>
              <p:ext uri="{D42A27DB-BD31-4B8C-83A1-F6EECF244321}">
                <p14:modId xmlns:p14="http://schemas.microsoft.com/office/powerpoint/2010/main" val="896492330"/>
              </p:ext>
            </p:extLst>
          </p:nvPr>
        </p:nvGraphicFramePr>
        <p:xfrm>
          <a:off x="2562225" y="5748338"/>
          <a:ext cx="1435100" cy="488950"/>
        </p:xfrm>
        <a:graphic>
          <a:graphicData uri="http://schemas.openxmlformats.org/presentationml/2006/ole">
            <mc:AlternateContent xmlns:mc="http://schemas.openxmlformats.org/markup-compatibility/2006">
              <mc:Choice xmlns:v="urn:schemas-microsoft-com:vml" Requires="v">
                <p:oleObj spid="_x0000_s82427" name="Equation" r:id="rId19" imgW="774360" imgH="241200" progId="Equation.DSMT4">
                  <p:embed/>
                </p:oleObj>
              </mc:Choice>
              <mc:Fallback>
                <p:oleObj name="Equation" r:id="rId19" imgW="774360" imgH="241200" progId="Equation.DSMT4">
                  <p:embed/>
                  <p:pic>
                    <p:nvPicPr>
                      <p:cNvPr id="0" name=""/>
                      <p:cNvPicPr>
                        <a:picLocks noChangeAspect="1" noChangeArrowheads="1"/>
                      </p:cNvPicPr>
                      <p:nvPr/>
                    </p:nvPicPr>
                    <p:blipFill>
                      <a:blip r:embed="rId20"/>
                      <a:srcRect/>
                      <a:stretch>
                        <a:fillRect/>
                      </a:stretch>
                    </p:blipFill>
                    <p:spPr bwMode="auto">
                      <a:xfrm>
                        <a:off x="2562225" y="5748338"/>
                        <a:ext cx="14351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73" name="AutoShape 13"/>
          <p:cNvSpPr>
            <a:spLocks noChangeArrowheads="1"/>
          </p:cNvSpPr>
          <p:nvPr/>
        </p:nvSpPr>
        <p:spPr bwMode="auto">
          <a:xfrm>
            <a:off x="1189038" y="5461000"/>
            <a:ext cx="142875" cy="358775"/>
          </a:xfrm>
          <a:prstGeom prst="downArrow">
            <a:avLst>
              <a:gd name="adj1" fmla="val 50000"/>
              <a:gd name="adj2" fmla="val 62778"/>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574" name="AutoShape 14"/>
          <p:cNvSpPr>
            <a:spLocks noChangeArrowheads="1"/>
          </p:cNvSpPr>
          <p:nvPr/>
        </p:nvSpPr>
        <p:spPr bwMode="auto">
          <a:xfrm>
            <a:off x="3062288" y="5459413"/>
            <a:ext cx="142875" cy="358775"/>
          </a:xfrm>
          <a:prstGeom prst="downArrow">
            <a:avLst>
              <a:gd name="adj1" fmla="val 50000"/>
              <a:gd name="adj2" fmla="val 62778"/>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369664D2-BE39-4359-9E6B-D1C7B3192A14}"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351077146"/>
      </p:ext>
    </p:extLst>
  </p:cSld>
  <p:clrMapOvr>
    <a:masterClrMapping/>
  </p:clrMapOvr>
  <p:transition>
    <p:pull/>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48413071-8FE1-4AE0-87E4-72DB1E428575}" type="slidenum">
              <a:rPr lang="en-US" altLang="zh-CN"/>
              <a:pPr/>
              <a:t>109</a:t>
            </a:fld>
            <a:endParaRPr lang="en-US" altLang="zh-CN"/>
          </a:p>
        </p:txBody>
      </p:sp>
      <p:sp>
        <p:nvSpPr>
          <p:cNvPr id="963586" name="Rectangle 2"/>
          <p:cNvSpPr>
            <a:spLocks noGrp="1" noChangeArrowheads="1"/>
          </p:cNvSpPr>
          <p:nvPr>
            <p:ph type="body" idx="1"/>
          </p:nvPr>
        </p:nvSpPr>
        <p:spPr>
          <a:xfrm>
            <a:off x="250825" y="1341438"/>
            <a:ext cx="8642350" cy="5111750"/>
          </a:xfrm>
        </p:spPr>
        <p:txBody>
          <a:bodyPr/>
          <a:lstStyle/>
          <a:p>
            <a:pPr marL="812800" indent="-812800">
              <a:lnSpc>
                <a:spcPct val="120000"/>
              </a:lnSpc>
              <a:buClr>
                <a:schemeClr val="tx1"/>
              </a:buClr>
              <a:buFont typeface="Wingdings" pitchFamily="2" charset="2"/>
              <a:buNone/>
            </a:pPr>
            <a:r>
              <a:rPr lang="zh-CN" altLang="en-US" b="1" dirty="0"/>
              <a:t>函数式的意义：</a:t>
            </a:r>
          </a:p>
          <a:p>
            <a:pPr marL="812800" indent="-812800">
              <a:lnSpc>
                <a:spcPct val="150000"/>
              </a:lnSpc>
              <a:buClr>
                <a:schemeClr val="tx1"/>
              </a:buClr>
              <a:buFont typeface="Wingdings" pitchFamily="2" charset="2"/>
              <a:buNone/>
            </a:pPr>
            <a:r>
              <a:rPr lang="zh-CN" altLang="en-US" b="1" dirty="0"/>
              <a:t>⑴		的作用是使			，保证</a:t>
            </a:r>
          </a:p>
          <a:p>
            <a:pPr marL="812800" indent="-812800">
              <a:lnSpc>
                <a:spcPct val="150000"/>
              </a:lnSpc>
              <a:buClr>
                <a:schemeClr val="tx1"/>
              </a:buClr>
              <a:buFont typeface="Wingdings" pitchFamily="2" charset="2"/>
              <a:buNone/>
            </a:pPr>
            <a:r>
              <a:rPr lang="zh-CN" altLang="en-US" b="1" dirty="0"/>
              <a:t>⑵       可行也罚，只有当			   不罚。</a:t>
            </a:r>
          </a:p>
          <a:p>
            <a:pPr marL="812800" indent="-812800">
              <a:lnSpc>
                <a:spcPct val="150000"/>
              </a:lnSpc>
              <a:buClr>
                <a:schemeClr val="tx1"/>
              </a:buClr>
              <a:buFont typeface="Wingdings" pitchFamily="2" charset="2"/>
              <a:buNone/>
            </a:pPr>
            <a:r>
              <a:rPr lang="zh-CN" altLang="en-US" b="1" dirty="0"/>
              <a:t>⑶  罚函数法目的：把解拉向边界，尽量装满。</a:t>
            </a:r>
          </a:p>
        </p:txBody>
      </p:sp>
      <p:graphicFrame>
        <p:nvGraphicFramePr>
          <p:cNvPr id="963588" name="Object 4"/>
          <p:cNvGraphicFramePr>
            <a:graphicFrameLocks noChangeAspect="1"/>
          </p:cNvGraphicFramePr>
          <p:nvPr>
            <p:extLst>
              <p:ext uri="{D42A27DB-BD31-4B8C-83A1-F6EECF244321}">
                <p14:modId xmlns:p14="http://schemas.microsoft.com/office/powerpoint/2010/main" val="1756851912"/>
              </p:ext>
            </p:extLst>
          </p:nvPr>
        </p:nvGraphicFramePr>
        <p:xfrm>
          <a:off x="955675" y="3068638"/>
          <a:ext cx="663575" cy="450850"/>
        </p:xfrm>
        <a:graphic>
          <a:graphicData uri="http://schemas.openxmlformats.org/presentationml/2006/ole">
            <mc:AlternateContent xmlns:mc="http://schemas.openxmlformats.org/markup-compatibility/2006">
              <mc:Choice xmlns:v="urn:schemas-microsoft-com:vml" Requires="v">
                <p:oleObj spid="_x0000_s40783" name="Equation" r:id="rId3" imgW="317160" imgH="215640" progId="Equation.DSMT4">
                  <p:embed/>
                </p:oleObj>
              </mc:Choice>
              <mc:Fallback>
                <p:oleObj name="Equation" r:id="rId3" imgW="317160" imgH="215640" progId="Equation.DSMT4">
                  <p:embed/>
                  <p:pic>
                    <p:nvPicPr>
                      <p:cNvPr id="0" name=""/>
                      <p:cNvPicPr>
                        <a:picLocks noChangeAspect="1" noChangeArrowheads="1"/>
                      </p:cNvPicPr>
                      <p:nvPr/>
                    </p:nvPicPr>
                    <p:blipFill>
                      <a:blip r:embed="rId4"/>
                      <a:srcRect/>
                      <a:stretch>
                        <a:fillRect/>
                      </a:stretch>
                    </p:blipFill>
                    <p:spPr bwMode="auto">
                      <a:xfrm>
                        <a:off x="955675" y="3068638"/>
                        <a:ext cx="66357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3589" name="Object 5"/>
          <p:cNvGraphicFramePr>
            <a:graphicFrameLocks noChangeAspect="1"/>
          </p:cNvGraphicFramePr>
          <p:nvPr>
            <p:extLst>
              <p:ext uri="{D42A27DB-BD31-4B8C-83A1-F6EECF244321}">
                <p14:modId xmlns:p14="http://schemas.microsoft.com/office/powerpoint/2010/main" val="3578140606"/>
              </p:ext>
            </p:extLst>
          </p:nvPr>
        </p:nvGraphicFramePr>
        <p:xfrm>
          <a:off x="4986338" y="3086100"/>
          <a:ext cx="1957387" cy="517525"/>
        </p:xfrm>
        <a:graphic>
          <a:graphicData uri="http://schemas.openxmlformats.org/presentationml/2006/ole">
            <mc:AlternateContent xmlns:mc="http://schemas.openxmlformats.org/markup-compatibility/2006">
              <mc:Choice xmlns:v="urn:schemas-microsoft-com:vml" Requires="v">
                <p:oleObj spid="_x0000_s40784" name="Equation" r:id="rId5" imgW="914400" imgH="241200" progId="Equation.DSMT4">
                  <p:embed/>
                </p:oleObj>
              </mc:Choice>
              <mc:Fallback>
                <p:oleObj name="Equation" r:id="rId5" imgW="914400" imgH="241200" progId="Equation.DSMT4">
                  <p:embed/>
                  <p:pic>
                    <p:nvPicPr>
                      <p:cNvPr id="0" name=""/>
                      <p:cNvPicPr>
                        <a:picLocks noChangeAspect="1" noChangeArrowheads="1"/>
                      </p:cNvPicPr>
                      <p:nvPr/>
                    </p:nvPicPr>
                    <p:blipFill>
                      <a:blip r:embed="rId6"/>
                      <a:srcRect/>
                      <a:stretch>
                        <a:fillRect/>
                      </a:stretch>
                    </p:blipFill>
                    <p:spPr bwMode="auto">
                      <a:xfrm>
                        <a:off x="4986338" y="3086100"/>
                        <a:ext cx="19573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3590" name="Object 6"/>
          <p:cNvGraphicFramePr>
            <a:graphicFrameLocks noChangeAspect="1"/>
          </p:cNvGraphicFramePr>
          <p:nvPr>
            <p:extLst>
              <p:ext uri="{D42A27DB-BD31-4B8C-83A1-F6EECF244321}">
                <p14:modId xmlns:p14="http://schemas.microsoft.com/office/powerpoint/2010/main" val="22771213"/>
              </p:ext>
            </p:extLst>
          </p:nvPr>
        </p:nvGraphicFramePr>
        <p:xfrm>
          <a:off x="3535363" y="2041525"/>
          <a:ext cx="2281237" cy="841375"/>
        </p:xfrm>
        <a:graphic>
          <a:graphicData uri="http://schemas.openxmlformats.org/presentationml/2006/ole">
            <mc:AlternateContent xmlns:mc="http://schemas.openxmlformats.org/markup-compatibility/2006">
              <mc:Choice xmlns:v="urn:schemas-microsoft-com:vml" Requires="v">
                <p:oleObj spid="_x0000_s40785" name="Equation" r:id="rId7" imgW="1117440" imgH="406080" progId="Equation.DSMT4">
                  <p:embed/>
                </p:oleObj>
              </mc:Choice>
              <mc:Fallback>
                <p:oleObj name="Equation" r:id="rId7" imgW="1117440" imgH="406080" progId="Equation.DSMT4">
                  <p:embed/>
                  <p:pic>
                    <p:nvPicPr>
                      <p:cNvPr id="0" name=""/>
                      <p:cNvPicPr>
                        <a:picLocks noChangeAspect="1" noChangeArrowheads="1"/>
                      </p:cNvPicPr>
                      <p:nvPr/>
                    </p:nvPicPr>
                    <p:blipFill>
                      <a:blip r:embed="rId8"/>
                      <a:srcRect/>
                      <a:stretch>
                        <a:fillRect/>
                      </a:stretch>
                    </p:blipFill>
                    <p:spPr bwMode="auto">
                      <a:xfrm>
                        <a:off x="3535363" y="2041525"/>
                        <a:ext cx="2281237"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3591" name="Object 7"/>
          <p:cNvGraphicFramePr>
            <a:graphicFrameLocks noChangeAspect="1"/>
          </p:cNvGraphicFramePr>
          <p:nvPr>
            <p:extLst>
              <p:ext uri="{D42A27DB-BD31-4B8C-83A1-F6EECF244321}">
                <p14:modId xmlns:p14="http://schemas.microsoft.com/office/powerpoint/2010/main" val="3729696780"/>
              </p:ext>
            </p:extLst>
          </p:nvPr>
        </p:nvGraphicFramePr>
        <p:xfrm>
          <a:off x="7088188" y="2205038"/>
          <a:ext cx="1517650" cy="503237"/>
        </p:xfrm>
        <a:graphic>
          <a:graphicData uri="http://schemas.openxmlformats.org/presentationml/2006/ole">
            <mc:AlternateContent xmlns:mc="http://schemas.openxmlformats.org/markup-compatibility/2006">
              <mc:Choice xmlns:v="urn:schemas-microsoft-com:vml" Requires="v">
                <p:oleObj spid="_x0000_s40786" name="Equation" r:id="rId9" imgW="698400" imgH="215640" progId="Equation.DSMT4">
                  <p:embed/>
                </p:oleObj>
              </mc:Choice>
              <mc:Fallback>
                <p:oleObj name="Equation" r:id="rId9" imgW="698400" imgH="215640" progId="Equation.DSMT4">
                  <p:embed/>
                  <p:pic>
                    <p:nvPicPr>
                      <p:cNvPr id="0" name=""/>
                      <p:cNvPicPr>
                        <a:picLocks noChangeAspect="1" noChangeArrowheads="1"/>
                      </p:cNvPicPr>
                      <p:nvPr/>
                    </p:nvPicPr>
                    <p:blipFill>
                      <a:blip r:embed="rId10"/>
                      <a:srcRect/>
                      <a:stretch>
                        <a:fillRect/>
                      </a:stretch>
                    </p:blipFill>
                    <p:spPr bwMode="auto">
                      <a:xfrm>
                        <a:off x="7088188" y="2205038"/>
                        <a:ext cx="151765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3592" name="Object 8"/>
          <p:cNvGraphicFramePr>
            <a:graphicFrameLocks noChangeAspect="1"/>
          </p:cNvGraphicFramePr>
          <p:nvPr>
            <p:extLst>
              <p:ext uri="{D42A27DB-BD31-4B8C-83A1-F6EECF244321}">
                <p14:modId xmlns:p14="http://schemas.microsoft.com/office/powerpoint/2010/main" val="1770122864"/>
              </p:ext>
            </p:extLst>
          </p:nvPr>
        </p:nvGraphicFramePr>
        <p:xfrm>
          <a:off x="922338" y="2292350"/>
          <a:ext cx="320675" cy="415925"/>
        </p:xfrm>
        <a:graphic>
          <a:graphicData uri="http://schemas.openxmlformats.org/presentationml/2006/ole">
            <mc:AlternateContent xmlns:mc="http://schemas.openxmlformats.org/markup-compatibility/2006">
              <mc:Choice xmlns:v="urn:schemas-microsoft-com:vml" Requires="v">
                <p:oleObj spid="_x0000_s40787" name="Equation" r:id="rId11" imgW="126720" imgH="164880" progId="Equation.DSMT4">
                  <p:embed/>
                </p:oleObj>
              </mc:Choice>
              <mc:Fallback>
                <p:oleObj name="Equation" r:id="rId11" imgW="126720" imgH="164880" progId="Equation.DSMT4">
                  <p:embed/>
                  <p:pic>
                    <p:nvPicPr>
                      <p:cNvPr id="0" name=""/>
                      <p:cNvPicPr>
                        <a:picLocks noChangeAspect="1" noChangeArrowheads="1"/>
                      </p:cNvPicPr>
                      <p:nvPr/>
                    </p:nvPicPr>
                    <p:blipFill>
                      <a:blip r:embed="rId12"/>
                      <a:srcRect/>
                      <a:stretch>
                        <a:fillRect/>
                      </a:stretch>
                    </p:blipFill>
                    <p:spPr bwMode="auto">
                      <a:xfrm>
                        <a:off x="922338" y="2292350"/>
                        <a:ext cx="32067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0074B7F-8EFC-4222-89F5-341591E9E57C}"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1857419192"/>
      </p:ext>
    </p:extLst>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250825" y="1268413"/>
            <a:ext cx="8137525" cy="5184775"/>
          </a:xfrm>
        </p:spPr>
        <p:txBody>
          <a:bodyPr/>
          <a:lstStyle/>
          <a:p>
            <a:pPr marL="0" indent="0" algn="just">
              <a:lnSpc>
                <a:spcPct val="130000"/>
              </a:lnSpc>
              <a:buNone/>
            </a:pPr>
            <a:r>
              <a:rPr lang="zh-CN" altLang="en-US" b="1" dirty="0" smtClean="0">
                <a:solidFill>
                  <a:srgbClr val="FF00FF"/>
                </a:solidFill>
                <a:latin typeface="Times New Roman" pitchFamily="18" charset="0"/>
                <a:ea typeface="楷体_GB2312" pitchFamily="49" charset="-122"/>
              </a:rPr>
              <a:t>格</a:t>
            </a:r>
            <a:r>
              <a:rPr lang="zh-CN" altLang="en-US" b="1" dirty="0">
                <a:solidFill>
                  <a:srgbClr val="FF00FF"/>
                </a:solidFill>
                <a:latin typeface="Times New Roman" pitchFamily="18" charset="0"/>
                <a:ea typeface="楷体_GB2312" pitchFamily="49" charset="-122"/>
              </a:rPr>
              <a:t>雷</a:t>
            </a:r>
            <a:r>
              <a:rPr lang="zh-CN" altLang="en-US" b="1" dirty="0" smtClean="0">
                <a:solidFill>
                  <a:srgbClr val="FF00FF"/>
                </a:solidFill>
                <a:latin typeface="Times New Roman" pitchFamily="18" charset="0"/>
                <a:ea typeface="楷体_GB2312" pitchFamily="49" charset="-122"/>
              </a:rPr>
              <a:t>编码</a:t>
            </a:r>
            <a:r>
              <a:rPr lang="zh-CN" altLang="zh-CN" sz="2400" dirty="0"/>
              <a:t>是一种数字排序系统，其中的所有相邻整数在它们的数字表示中只有一个数字不同。它在任意两个相邻的数之间转换时，只有一个数位发生变化</a:t>
            </a:r>
            <a:r>
              <a:rPr lang="zh-CN" altLang="en-US" sz="2400" b="1" dirty="0" smtClean="0">
                <a:solidFill>
                  <a:schemeClr val="folHlink"/>
                </a:solidFill>
                <a:latin typeface="Times New Roman" pitchFamily="18" charset="0"/>
                <a:ea typeface="楷体_GB2312" pitchFamily="49" charset="-122"/>
              </a:rPr>
              <a:t>。</a:t>
            </a:r>
            <a:endParaRPr lang="en-US" altLang="zh-CN" sz="2400" b="1" dirty="0" smtClean="0">
              <a:solidFill>
                <a:schemeClr val="folHlink"/>
              </a:solidFill>
              <a:latin typeface="Times New Roman" pitchFamily="18" charset="0"/>
              <a:ea typeface="楷体_GB2312" pitchFamily="49" charset="-122"/>
            </a:endParaRPr>
          </a:p>
          <a:p>
            <a:pPr marL="0" indent="0" algn="just">
              <a:lnSpc>
                <a:spcPct val="130000"/>
              </a:lnSpc>
              <a:buNone/>
            </a:pPr>
            <a:r>
              <a:rPr lang="zh-CN" altLang="zh-CN" sz="1600" dirty="0"/>
              <a:t>十进制数 自然二进制数 格雷码 十进制数 自然二进制数 格雷码</a:t>
            </a:r>
            <a:r>
              <a:rPr lang="en-US" altLang="zh-CN" sz="1600" dirty="0"/>
              <a:t> </a:t>
            </a:r>
            <a:br>
              <a:rPr lang="en-US" altLang="zh-CN" sz="1600" dirty="0"/>
            </a:br>
            <a:r>
              <a:rPr lang="en-US" altLang="zh-CN" sz="1600" dirty="0"/>
              <a:t>0 0000 0000 8 1000 1100 </a:t>
            </a:r>
            <a:br>
              <a:rPr lang="en-US" altLang="zh-CN" sz="1600" dirty="0"/>
            </a:br>
            <a:r>
              <a:rPr lang="en-US" altLang="zh-CN" sz="1600" dirty="0"/>
              <a:t>1 0001 0001 9 1001 1101 </a:t>
            </a:r>
            <a:br>
              <a:rPr lang="en-US" altLang="zh-CN" sz="1600" dirty="0"/>
            </a:br>
            <a:r>
              <a:rPr lang="en-US" altLang="zh-CN" sz="1600" dirty="0"/>
              <a:t>2 0010 0011 10 1010 1111 </a:t>
            </a:r>
            <a:br>
              <a:rPr lang="en-US" altLang="zh-CN" sz="1600" dirty="0"/>
            </a:br>
            <a:r>
              <a:rPr lang="en-US" altLang="zh-CN" sz="1600" dirty="0"/>
              <a:t>3 0011 0010 11 1011 1110 </a:t>
            </a:r>
            <a:br>
              <a:rPr lang="en-US" altLang="zh-CN" sz="1600" dirty="0"/>
            </a:br>
            <a:r>
              <a:rPr lang="en-US" altLang="zh-CN" sz="1600" dirty="0"/>
              <a:t>4 0100 0110 12 1100 1010 </a:t>
            </a:r>
            <a:br>
              <a:rPr lang="en-US" altLang="zh-CN" sz="1600" dirty="0"/>
            </a:br>
            <a:r>
              <a:rPr lang="en-US" altLang="zh-CN" sz="1600" dirty="0"/>
              <a:t>5 0101 0111 13 1101 1011 </a:t>
            </a:r>
            <a:br>
              <a:rPr lang="en-US" altLang="zh-CN" sz="1600" dirty="0"/>
            </a:br>
            <a:r>
              <a:rPr lang="en-US" altLang="zh-CN" sz="1600" dirty="0"/>
              <a:t>6 0110 0101 14 1110 1001 </a:t>
            </a:r>
            <a:br>
              <a:rPr lang="en-US" altLang="zh-CN" sz="1600" dirty="0"/>
            </a:br>
            <a:r>
              <a:rPr lang="en-US" altLang="zh-CN" sz="1600" dirty="0" smtClean="0"/>
              <a:t>7</a:t>
            </a:r>
            <a:r>
              <a:rPr lang="en-US" altLang="zh-CN" sz="1600" dirty="0"/>
              <a:t> </a:t>
            </a:r>
            <a:r>
              <a:rPr lang="en-US" altLang="zh-CN" sz="1600" dirty="0" smtClean="0"/>
              <a:t>	       </a:t>
            </a:r>
            <a:r>
              <a:rPr lang="en-US" altLang="zh-CN" sz="1600" dirty="0"/>
              <a:t>0111 </a:t>
            </a:r>
            <a:r>
              <a:rPr lang="en-US" altLang="zh-CN" sz="1600" dirty="0" smtClean="0"/>
              <a:t>                   0100                   15                     </a:t>
            </a:r>
            <a:r>
              <a:rPr lang="en-US" altLang="zh-CN" sz="1600" dirty="0"/>
              <a:t>1111 </a:t>
            </a:r>
            <a:r>
              <a:rPr lang="en-US" altLang="zh-CN" sz="1600" dirty="0" smtClean="0"/>
              <a:t>                   1000</a:t>
            </a:r>
            <a:endParaRPr lang="zh-CN" altLang="zh-CN" sz="1600" dirty="0"/>
          </a:p>
          <a:p>
            <a:pPr marL="0" indent="0" algn="just">
              <a:lnSpc>
                <a:spcPct val="130000"/>
              </a:lnSpc>
              <a:buNone/>
            </a:pPr>
            <a:endParaRPr lang="zh-CN" altLang="en-US"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编码方式</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98E8007A-52C9-46A7-8EA0-A4173CAB0DBB}" type="datetime11">
              <a:rPr lang="zh-CN" altLang="en-US" smtClean="0">
                <a:solidFill>
                  <a:srgbClr val="0033CC"/>
                </a:solidFill>
              </a:rPr>
              <a:t>13:29:51</a:t>
            </a:fld>
            <a:endParaRPr lang="zh-CN" altLang="zh-CN" dirty="0">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11</a:t>
            </a:fld>
            <a:endParaRPr lang="zh-CN" altLang="zh-CN">
              <a:solidFill>
                <a:srgbClr val="0033CC"/>
              </a:solidFill>
            </a:endParaRPr>
          </a:p>
        </p:txBody>
      </p:sp>
    </p:spTree>
    <p:extLst>
      <p:ext uri="{BB962C8B-B14F-4D97-AF65-F5344CB8AC3E}">
        <p14:creationId xmlns:p14="http://schemas.microsoft.com/office/powerpoint/2010/main" val="3134761453"/>
      </p:ext>
    </p:extLst>
  </p:cSld>
  <p:clrMapOvr>
    <a:masterClrMapping/>
  </p:clrMapOvr>
  <p:transition>
    <p:pull/>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2F0B54B2-77E9-4103-928F-FCB1F2B62E33}" type="slidenum">
              <a:rPr lang="en-US" altLang="zh-CN"/>
              <a:pPr/>
              <a:t>110</a:t>
            </a:fld>
            <a:endParaRPr lang="en-US" altLang="zh-CN"/>
          </a:p>
        </p:txBody>
      </p:sp>
      <p:sp>
        <p:nvSpPr>
          <p:cNvPr id="964610" name="Rectangle 2"/>
          <p:cNvSpPr>
            <a:spLocks noGrp="1" noChangeArrowheads="1"/>
          </p:cNvSpPr>
          <p:nvPr>
            <p:ph type="body" idx="1"/>
          </p:nvPr>
        </p:nvSpPr>
        <p:spPr>
          <a:xfrm>
            <a:off x="250825" y="1341438"/>
            <a:ext cx="8642350" cy="5111750"/>
          </a:xfrm>
        </p:spPr>
        <p:txBody>
          <a:bodyPr/>
          <a:lstStyle/>
          <a:p>
            <a:pPr marL="812800" indent="-812800">
              <a:lnSpc>
                <a:spcPct val="120000"/>
              </a:lnSpc>
              <a:buClr>
                <a:schemeClr val="tx1"/>
              </a:buClr>
              <a:buFont typeface="Wingdings" pitchFamily="2" charset="2"/>
              <a:buAutoNum type="alphaLcPeriod" startAt="2"/>
            </a:pPr>
            <a:r>
              <a:rPr lang="zh-CN" altLang="en-US" b="1" dirty="0"/>
              <a:t>解码法</a:t>
            </a:r>
            <a:r>
              <a:rPr lang="en-US" altLang="zh-CN" b="1" dirty="0"/>
              <a:t>——First Fit Heuristic(</a:t>
            </a:r>
            <a:r>
              <a:rPr lang="zh-CN" altLang="en-US" b="1" dirty="0"/>
              <a:t>优先适合启</a:t>
            </a:r>
          </a:p>
          <a:p>
            <a:pPr marL="812800" indent="-812800">
              <a:lnSpc>
                <a:spcPct val="120000"/>
              </a:lnSpc>
              <a:buClr>
                <a:schemeClr val="tx1"/>
              </a:buClr>
              <a:buFont typeface="Wingdings" pitchFamily="2" charset="2"/>
              <a:buNone/>
            </a:pPr>
            <a:r>
              <a:rPr lang="zh-CN" altLang="en-US" b="1" dirty="0"/>
              <a:t>发式</a:t>
            </a:r>
            <a:r>
              <a:rPr lang="en-US" altLang="zh-CN" b="1" dirty="0"/>
              <a:t>)</a:t>
            </a:r>
            <a:r>
              <a:rPr lang="zh-CN" altLang="en-US" b="1" dirty="0"/>
              <a:t>解码</a:t>
            </a:r>
            <a:r>
              <a:rPr lang="zh-CN" altLang="en-US" b="1" dirty="0" smtClean="0"/>
              <a:t>法修复</a:t>
            </a:r>
            <a:r>
              <a:rPr lang="zh-CN" altLang="en-US" b="1" dirty="0"/>
              <a:t>程序</a:t>
            </a:r>
            <a:r>
              <a:rPr lang="en-US" altLang="zh-CN" b="1" dirty="0"/>
              <a:t>(</a:t>
            </a:r>
            <a:r>
              <a:rPr lang="zh-CN" altLang="en-US" b="1" dirty="0"/>
              <a:t>修复可行性的方法</a:t>
            </a:r>
            <a:r>
              <a:rPr lang="en-US" altLang="zh-CN" b="1" dirty="0"/>
              <a:t>)</a:t>
            </a:r>
          </a:p>
          <a:p>
            <a:pPr marL="812800" indent="-812800">
              <a:lnSpc>
                <a:spcPct val="120000"/>
              </a:lnSpc>
              <a:buClr>
                <a:schemeClr val="tx1"/>
              </a:buClr>
              <a:buFont typeface="Wingdings" pitchFamily="2" charset="2"/>
              <a:buNone/>
            </a:pPr>
            <a:r>
              <a:rPr lang="en-US" altLang="zh-CN" sz="2800" b="1" dirty="0"/>
              <a:t>⑴</a:t>
            </a:r>
            <a:r>
              <a:rPr lang="zh-CN" altLang="en-US" b="1" dirty="0"/>
              <a:t>步骤：</a:t>
            </a:r>
          </a:p>
          <a:p>
            <a:pPr marL="812800" indent="-812800">
              <a:lnSpc>
                <a:spcPct val="120000"/>
              </a:lnSpc>
              <a:buClr>
                <a:schemeClr val="tx1"/>
              </a:buClr>
              <a:buFont typeface="Wingdings" pitchFamily="2" charset="2"/>
              <a:buAutoNum type="romanUcPeriod"/>
            </a:pPr>
            <a:r>
              <a:rPr lang="zh-CN" altLang="en-US" b="1" dirty="0"/>
              <a:t>将选上物品按        降序排列；</a:t>
            </a:r>
          </a:p>
          <a:p>
            <a:pPr marL="812800" indent="-812800">
              <a:lnSpc>
                <a:spcPct val="120000"/>
              </a:lnSpc>
              <a:buClr>
                <a:schemeClr val="tx1"/>
              </a:buClr>
              <a:buFont typeface="Wingdings" pitchFamily="2" charset="2"/>
              <a:buAutoNum type="romanUcPeriod" startAt="2"/>
            </a:pPr>
            <a:r>
              <a:rPr lang="zh-CN" altLang="en-US" b="1" dirty="0"/>
              <a:t>选前   个物品，使			</a:t>
            </a:r>
            <a:r>
              <a:rPr lang="zh-CN" altLang="en-US" b="1" dirty="0" smtClean="0"/>
              <a:t>	；</a:t>
            </a:r>
            <a:endParaRPr lang="zh-CN" altLang="en-US" b="1" dirty="0"/>
          </a:p>
          <a:p>
            <a:pPr marL="812800" indent="-812800">
              <a:lnSpc>
                <a:spcPct val="120000"/>
              </a:lnSpc>
              <a:buClr>
                <a:schemeClr val="tx1"/>
              </a:buClr>
              <a:buFont typeface="Wingdings" pitchFamily="2" charset="2"/>
              <a:buNone/>
            </a:pPr>
            <a:r>
              <a:rPr lang="zh-CN" altLang="en-US" sz="2800" b="1" dirty="0"/>
              <a:t>⑵</a:t>
            </a:r>
            <a:r>
              <a:rPr lang="zh-CN" altLang="en-US" b="1" dirty="0"/>
              <a:t>解码法的关键：如何在</a:t>
            </a:r>
            <a:r>
              <a:rPr lang="en-US" altLang="zh-CN" b="1" dirty="0"/>
              <a:t>GA</a:t>
            </a:r>
            <a:r>
              <a:rPr lang="zh-CN" altLang="en-US" b="1" dirty="0"/>
              <a:t>中解决可行性</a:t>
            </a:r>
            <a:r>
              <a:rPr lang="zh-CN" altLang="en-US" b="1" dirty="0" smtClean="0"/>
              <a:t>问题</a:t>
            </a:r>
            <a:endParaRPr lang="zh-CN" altLang="en-US" b="1" dirty="0"/>
          </a:p>
        </p:txBody>
      </p:sp>
      <p:graphicFrame>
        <p:nvGraphicFramePr>
          <p:cNvPr id="964612" name="Object 4"/>
          <p:cNvGraphicFramePr>
            <a:graphicFrameLocks noChangeAspect="1"/>
          </p:cNvGraphicFramePr>
          <p:nvPr>
            <p:extLst>
              <p:ext uri="{D42A27DB-BD31-4B8C-83A1-F6EECF244321}">
                <p14:modId xmlns:p14="http://schemas.microsoft.com/office/powerpoint/2010/main" val="780812009"/>
              </p:ext>
            </p:extLst>
          </p:nvPr>
        </p:nvGraphicFramePr>
        <p:xfrm>
          <a:off x="3736975" y="3398838"/>
          <a:ext cx="690563" cy="777875"/>
        </p:xfrm>
        <a:graphic>
          <a:graphicData uri="http://schemas.openxmlformats.org/presentationml/2006/ole">
            <mc:AlternateContent xmlns:mc="http://schemas.openxmlformats.org/markup-compatibility/2006">
              <mc:Choice xmlns:v="urn:schemas-microsoft-com:vml" Requires="v">
                <p:oleObj spid="_x0000_s41472" name="Equation" r:id="rId3" imgW="304560" imgH="342720" progId="Equation.DSMT4">
                  <p:embed/>
                </p:oleObj>
              </mc:Choice>
              <mc:Fallback>
                <p:oleObj name="Equation" r:id="rId3" imgW="304560" imgH="342720" progId="Equation.DSMT4">
                  <p:embed/>
                  <p:pic>
                    <p:nvPicPr>
                      <p:cNvPr id="0" name=""/>
                      <p:cNvPicPr>
                        <a:picLocks noChangeAspect="1" noChangeArrowheads="1"/>
                      </p:cNvPicPr>
                      <p:nvPr/>
                    </p:nvPicPr>
                    <p:blipFill>
                      <a:blip r:embed="rId4"/>
                      <a:srcRect/>
                      <a:stretch>
                        <a:fillRect/>
                      </a:stretch>
                    </p:blipFill>
                    <p:spPr bwMode="auto">
                      <a:xfrm>
                        <a:off x="3736975" y="3398838"/>
                        <a:ext cx="69056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613" name="Object 5"/>
          <p:cNvGraphicFramePr>
            <a:graphicFrameLocks noChangeAspect="1"/>
          </p:cNvGraphicFramePr>
          <p:nvPr>
            <p:extLst>
              <p:ext uri="{D42A27DB-BD31-4B8C-83A1-F6EECF244321}">
                <p14:modId xmlns:p14="http://schemas.microsoft.com/office/powerpoint/2010/main" val="779711760"/>
              </p:ext>
            </p:extLst>
          </p:nvPr>
        </p:nvGraphicFramePr>
        <p:xfrm>
          <a:off x="1993900" y="4286250"/>
          <a:ext cx="352425" cy="352425"/>
        </p:xfrm>
        <a:graphic>
          <a:graphicData uri="http://schemas.openxmlformats.org/presentationml/2006/ole">
            <mc:AlternateContent xmlns:mc="http://schemas.openxmlformats.org/markup-compatibility/2006">
              <mc:Choice xmlns:v="urn:schemas-microsoft-com:vml" Requires="v">
                <p:oleObj spid="_x0000_s41473" name="Equation" r:id="rId5" imgW="152280" imgH="152280" progId="Equation.DSMT4">
                  <p:embed/>
                </p:oleObj>
              </mc:Choice>
              <mc:Fallback>
                <p:oleObj name="Equation" r:id="rId5" imgW="152280" imgH="152280" progId="Equation.DSMT4">
                  <p:embed/>
                  <p:pic>
                    <p:nvPicPr>
                      <p:cNvPr id="0" name=""/>
                      <p:cNvPicPr>
                        <a:picLocks noChangeAspect="1" noChangeArrowheads="1"/>
                      </p:cNvPicPr>
                      <p:nvPr/>
                    </p:nvPicPr>
                    <p:blipFill>
                      <a:blip r:embed="rId6"/>
                      <a:srcRect/>
                      <a:stretch>
                        <a:fillRect/>
                      </a:stretch>
                    </p:blipFill>
                    <p:spPr bwMode="auto">
                      <a:xfrm>
                        <a:off x="1993900" y="4286250"/>
                        <a:ext cx="3524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614" name="Object 6"/>
          <p:cNvGraphicFramePr>
            <a:graphicFrameLocks noChangeAspect="1"/>
          </p:cNvGraphicFramePr>
          <p:nvPr>
            <p:extLst>
              <p:ext uri="{D42A27DB-BD31-4B8C-83A1-F6EECF244321}">
                <p14:modId xmlns:p14="http://schemas.microsoft.com/office/powerpoint/2010/main" val="3290808148"/>
              </p:ext>
            </p:extLst>
          </p:nvPr>
        </p:nvGraphicFramePr>
        <p:xfrm>
          <a:off x="4733925" y="4002088"/>
          <a:ext cx="2413000" cy="825500"/>
        </p:xfrm>
        <a:graphic>
          <a:graphicData uri="http://schemas.openxmlformats.org/presentationml/2006/ole">
            <mc:AlternateContent xmlns:mc="http://schemas.openxmlformats.org/markup-compatibility/2006">
              <mc:Choice xmlns:v="urn:schemas-microsoft-com:vml" Requires="v">
                <p:oleObj spid="_x0000_s41474" name="Equation" r:id="rId7" imgW="1180800" imgH="393480" progId="Equation.DSMT4">
                  <p:embed/>
                </p:oleObj>
              </mc:Choice>
              <mc:Fallback>
                <p:oleObj name="Equation" r:id="rId7" imgW="1180800" imgH="393480" progId="Equation.DSMT4">
                  <p:embed/>
                  <p:pic>
                    <p:nvPicPr>
                      <p:cNvPr id="0" name=""/>
                      <p:cNvPicPr>
                        <a:picLocks noChangeAspect="1" noChangeArrowheads="1"/>
                      </p:cNvPicPr>
                      <p:nvPr/>
                    </p:nvPicPr>
                    <p:blipFill>
                      <a:blip r:embed="rId8"/>
                      <a:srcRect/>
                      <a:stretch>
                        <a:fillRect/>
                      </a:stretch>
                    </p:blipFill>
                    <p:spPr bwMode="auto">
                      <a:xfrm>
                        <a:off x="4733925" y="4002088"/>
                        <a:ext cx="2413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3FEAB64B-7E37-46BF-95FB-73DACCE1204F}"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2139857522"/>
      </p:ext>
    </p:extLst>
  </p:cSld>
  <p:clrMapOvr>
    <a:masterClrMapping/>
  </p:clrMapOvr>
  <p:transition>
    <p:pull/>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01DFD193-B2A7-4EBA-9585-CC1124513A68}" type="slidenum">
              <a:rPr lang="en-US" altLang="zh-CN"/>
              <a:pPr/>
              <a:t>111</a:t>
            </a:fld>
            <a:endParaRPr lang="en-US" altLang="zh-CN"/>
          </a:p>
        </p:txBody>
      </p:sp>
      <p:sp>
        <p:nvSpPr>
          <p:cNvPr id="965634" name="Rectangle 2"/>
          <p:cNvSpPr>
            <a:spLocks noGrp="1" noChangeArrowheads="1"/>
          </p:cNvSpPr>
          <p:nvPr>
            <p:ph type="body" idx="1"/>
          </p:nvPr>
        </p:nvSpPr>
        <p:spPr>
          <a:xfrm>
            <a:off x="250825" y="1341438"/>
            <a:ext cx="8642350" cy="5111750"/>
          </a:xfrm>
        </p:spPr>
        <p:txBody>
          <a:bodyPr/>
          <a:lstStyle/>
          <a:p>
            <a:pPr marL="609600" indent="-609600">
              <a:lnSpc>
                <a:spcPct val="110000"/>
              </a:lnSpc>
              <a:buClr>
                <a:schemeClr val="tx1"/>
              </a:buClr>
              <a:buFont typeface="Wingdings" pitchFamily="2" charset="2"/>
              <a:buNone/>
            </a:pPr>
            <a:r>
              <a:rPr lang="zh-CN" altLang="en-US" sz="2800" b="1" dirty="0" smtClean="0"/>
              <a:t>采用顺序编码</a:t>
            </a:r>
            <a:endParaRPr lang="en-US" altLang="zh-CN" sz="2800" b="1" dirty="0" smtClean="0"/>
          </a:p>
          <a:p>
            <a:pPr marL="609600" indent="-609600">
              <a:lnSpc>
                <a:spcPct val="110000"/>
              </a:lnSpc>
              <a:buClr>
                <a:schemeClr val="tx1"/>
              </a:buClr>
              <a:buFont typeface="Wingdings" pitchFamily="2" charset="2"/>
              <a:buNone/>
            </a:pPr>
            <a:r>
              <a:rPr lang="zh-CN" altLang="en-US" sz="2800" b="1" dirty="0" smtClean="0"/>
              <a:t>例</a:t>
            </a:r>
            <a:r>
              <a:rPr lang="zh-CN" altLang="en-US" sz="2800" b="1" dirty="0"/>
              <a:t>：     </a:t>
            </a:r>
            <a:r>
              <a:rPr lang="en-US" altLang="zh-CN" sz="2800" b="1" dirty="0"/>
              <a:t>		</a:t>
            </a:r>
          </a:p>
          <a:p>
            <a:pPr marL="609600" indent="-609600">
              <a:lnSpc>
                <a:spcPct val="110000"/>
              </a:lnSpc>
              <a:buClr>
                <a:schemeClr val="tx1"/>
              </a:buClr>
              <a:buFont typeface="Wingdings" pitchFamily="2" charset="2"/>
              <a:buNone/>
            </a:pPr>
            <a:r>
              <a:rPr lang="en-US" altLang="zh-CN" sz="2800" b="1" dirty="0"/>
              <a:t>	</a:t>
            </a:r>
            <a:r>
              <a:rPr lang="zh-CN" altLang="en-US" sz="2800" b="1" dirty="0"/>
              <a:t>用顺序</a:t>
            </a:r>
            <a:r>
              <a:rPr lang="en-US" altLang="zh-CN" sz="2800" b="1" dirty="0"/>
              <a:t>( 3 2 5 1 4 6 7 )</a:t>
            </a:r>
            <a:r>
              <a:rPr lang="zh-CN" altLang="en-US" sz="2800" b="1" dirty="0"/>
              <a:t>表示选择物品的顺序</a:t>
            </a:r>
          </a:p>
          <a:p>
            <a:pPr marL="609600" indent="-609600">
              <a:lnSpc>
                <a:spcPct val="120000"/>
              </a:lnSpc>
              <a:buClr>
                <a:schemeClr val="tx1"/>
              </a:buClr>
              <a:buFont typeface="Wingdings" pitchFamily="2" charset="2"/>
              <a:buNone/>
            </a:pPr>
            <a:r>
              <a:rPr lang="zh-CN" altLang="en-US" sz="2800" b="1" dirty="0"/>
              <a:t>用优先适合启发式保留前</a:t>
            </a:r>
            <a:r>
              <a:rPr lang="en-US" altLang="zh-CN" sz="2800" b="1" dirty="0"/>
              <a:t>K</a:t>
            </a:r>
            <a:r>
              <a:rPr lang="zh-CN" altLang="en-US" sz="2800" b="1" dirty="0"/>
              <a:t>位，使解可行</a:t>
            </a:r>
          </a:p>
          <a:p>
            <a:pPr marL="609600" indent="-609600">
              <a:lnSpc>
                <a:spcPct val="120000"/>
              </a:lnSpc>
              <a:buClr>
                <a:schemeClr val="tx1"/>
              </a:buClr>
              <a:buFont typeface="Wingdings" pitchFamily="2" charset="2"/>
              <a:buNone/>
            </a:pPr>
            <a:endParaRPr lang="zh-CN" altLang="en-US" sz="2800" b="1" dirty="0"/>
          </a:p>
          <a:p>
            <a:pPr marL="609600" indent="-609600">
              <a:lnSpc>
                <a:spcPct val="120000"/>
              </a:lnSpc>
              <a:buClr>
                <a:schemeClr val="tx1"/>
              </a:buClr>
              <a:buFont typeface="Wingdings" pitchFamily="2" charset="2"/>
              <a:buNone/>
            </a:pPr>
            <a:r>
              <a:rPr lang="zh-CN" altLang="en-US" sz="2800" b="1" dirty="0"/>
              <a:t>即：</a:t>
            </a:r>
          </a:p>
          <a:p>
            <a:pPr marL="609600" indent="-609600">
              <a:lnSpc>
                <a:spcPct val="120000"/>
              </a:lnSpc>
              <a:buClr>
                <a:schemeClr val="tx1"/>
              </a:buClr>
              <a:buFont typeface="Wingdings" pitchFamily="2" charset="2"/>
              <a:buNone/>
            </a:pPr>
            <a:r>
              <a:rPr lang="zh-CN" altLang="en-US" sz="2800" b="1" dirty="0"/>
              <a:t>		      	</a:t>
            </a:r>
            <a:r>
              <a:rPr lang="zh-CN" altLang="en-US" sz="2800" b="1" dirty="0" smtClean="0"/>
              <a:t>  </a:t>
            </a:r>
            <a:r>
              <a:rPr lang="en-US" altLang="zh-CN" sz="2800" b="1" dirty="0"/>
              <a:t>( 3 2 5 )</a:t>
            </a:r>
          </a:p>
          <a:p>
            <a:pPr marL="609600" indent="-609600">
              <a:lnSpc>
                <a:spcPct val="120000"/>
              </a:lnSpc>
              <a:buClr>
                <a:schemeClr val="tx1"/>
              </a:buClr>
              <a:buFont typeface="Wingdings" pitchFamily="2" charset="2"/>
              <a:buNone/>
            </a:pPr>
            <a:r>
              <a:rPr lang="zh-CN" altLang="en-US" sz="2800" b="1" dirty="0"/>
              <a:t>问题：编码长度是可变的，如何做交叉和变异	</a:t>
            </a:r>
          </a:p>
        </p:txBody>
      </p:sp>
      <p:graphicFrame>
        <p:nvGraphicFramePr>
          <p:cNvPr id="965636" name="Object 4"/>
          <p:cNvGraphicFramePr>
            <a:graphicFrameLocks noChangeAspect="1"/>
          </p:cNvGraphicFramePr>
          <p:nvPr>
            <p:extLst>
              <p:ext uri="{D42A27DB-BD31-4B8C-83A1-F6EECF244321}">
                <p14:modId xmlns:p14="http://schemas.microsoft.com/office/powerpoint/2010/main" val="1919809940"/>
              </p:ext>
            </p:extLst>
          </p:nvPr>
        </p:nvGraphicFramePr>
        <p:xfrm>
          <a:off x="4552525" y="3501008"/>
          <a:ext cx="2654300" cy="827087"/>
        </p:xfrm>
        <a:graphic>
          <a:graphicData uri="http://schemas.openxmlformats.org/presentationml/2006/ole">
            <mc:AlternateContent xmlns:mc="http://schemas.openxmlformats.org/markup-compatibility/2006">
              <mc:Choice xmlns:v="urn:schemas-microsoft-com:vml" Requires="v">
                <p:oleObj spid="_x0000_s42836" name="Equation" r:id="rId3" imgW="1180800" imgH="393480" progId="Equation.DSMT4">
                  <p:embed/>
                </p:oleObj>
              </mc:Choice>
              <mc:Fallback>
                <p:oleObj name="Equation" r:id="rId3" imgW="1180800" imgH="393480" progId="Equation.DSMT4">
                  <p:embed/>
                  <p:pic>
                    <p:nvPicPr>
                      <p:cNvPr id="0" name=""/>
                      <p:cNvPicPr>
                        <a:picLocks noChangeAspect="1" noChangeArrowheads="1"/>
                      </p:cNvPicPr>
                      <p:nvPr/>
                    </p:nvPicPr>
                    <p:blipFill>
                      <a:blip r:embed="rId4"/>
                      <a:srcRect/>
                      <a:stretch>
                        <a:fillRect/>
                      </a:stretch>
                    </p:blipFill>
                    <p:spPr bwMode="auto">
                      <a:xfrm>
                        <a:off x="4552525" y="3501008"/>
                        <a:ext cx="2654300"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5637" name="Object 5"/>
          <p:cNvGraphicFramePr>
            <a:graphicFrameLocks noChangeAspect="1"/>
          </p:cNvGraphicFramePr>
          <p:nvPr>
            <p:extLst>
              <p:ext uri="{D42A27DB-BD31-4B8C-83A1-F6EECF244321}">
                <p14:modId xmlns:p14="http://schemas.microsoft.com/office/powerpoint/2010/main" val="249895512"/>
              </p:ext>
            </p:extLst>
          </p:nvPr>
        </p:nvGraphicFramePr>
        <p:xfrm>
          <a:off x="1691680" y="3573016"/>
          <a:ext cx="2433637" cy="530225"/>
        </p:xfrm>
        <a:graphic>
          <a:graphicData uri="http://schemas.openxmlformats.org/presentationml/2006/ole">
            <mc:AlternateContent xmlns:mc="http://schemas.openxmlformats.org/markup-compatibility/2006">
              <mc:Choice xmlns:v="urn:schemas-microsoft-com:vml" Requires="v">
                <p:oleObj spid="_x0000_s42837" name="Equation" r:id="rId5" imgW="990360" imgH="215640" progId="Equation.DSMT4">
                  <p:embed/>
                </p:oleObj>
              </mc:Choice>
              <mc:Fallback>
                <p:oleObj name="Equation" r:id="rId5" imgW="990360" imgH="215640" progId="Equation.DSMT4">
                  <p:embed/>
                  <p:pic>
                    <p:nvPicPr>
                      <p:cNvPr id="0" name=""/>
                      <p:cNvPicPr>
                        <a:picLocks noChangeAspect="1" noChangeArrowheads="1"/>
                      </p:cNvPicPr>
                      <p:nvPr/>
                    </p:nvPicPr>
                    <p:blipFill>
                      <a:blip r:embed="rId6"/>
                      <a:srcRect/>
                      <a:stretch>
                        <a:fillRect/>
                      </a:stretch>
                    </p:blipFill>
                    <p:spPr bwMode="auto">
                      <a:xfrm>
                        <a:off x="1691680" y="3573016"/>
                        <a:ext cx="2433637"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5638" name="Object 6"/>
          <p:cNvGraphicFramePr>
            <a:graphicFrameLocks noChangeAspect="1"/>
          </p:cNvGraphicFramePr>
          <p:nvPr>
            <p:extLst>
              <p:ext uri="{D42A27DB-BD31-4B8C-83A1-F6EECF244321}">
                <p14:modId xmlns:p14="http://schemas.microsoft.com/office/powerpoint/2010/main" val="1438336135"/>
              </p:ext>
            </p:extLst>
          </p:nvPr>
        </p:nvGraphicFramePr>
        <p:xfrm>
          <a:off x="1259632" y="4221088"/>
          <a:ext cx="3732212" cy="523875"/>
        </p:xfrm>
        <a:graphic>
          <a:graphicData uri="http://schemas.openxmlformats.org/presentationml/2006/ole">
            <mc:AlternateContent xmlns:mc="http://schemas.openxmlformats.org/markup-compatibility/2006">
              <mc:Choice xmlns:v="urn:schemas-microsoft-com:vml" Requires="v">
                <p:oleObj spid="_x0000_s42838" name="Equation" r:id="rId7" imgW="2006280" imgH="203040" progId="Equation.DSMT4">
                  <p:embed/>
                </p:oleObj>
              </mc:Choice>
              <mc:Fallback>
                <p:oleObj name="Equation" r:id="rId7" imgW="2006280" imgH="203040" progId="Equation.DSMT4">
                  <p:embed/>
                  <p:pic>
                    <p:nvPicPr>
                      <p:cNvPr id="0" name=""/>
                      <p:cNvPicPr>
                        <a:picLocks noChangeAspect="1" noChangeArrowheads="1"/>
                      </p:cNvPicPr>
                      <p:nvPr/>
                    </p:nvPicPr>
                    <p:blipFill>
                      <a:blip r:embed="rId8"/>
                      <a:srcRect/>
                      <a:stretch>
                        <a:fillRect/>
                      </a:stretch>
                    </p:blipFill>
                    <p:spPr bwMode="auto">
                      <a:xfrm>
                        <a:off x="1259632" y="4221088"/>
                        <a:ext cx="37322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5639" name="Object 7"/>
          <p:cNvGraphicFramePr>
            <a:graphicFrameLocks noChangeAspect="1"/>
          </p:cNvGraphicFramePr>
          <p:nvPr>
            <p:extLst>
              <p:ext uri="{D42A27DB-BD31-4B8C-83A1-F6EECF244321}">
                <p14:modId xmlns:p14="http://schemas.microsoft.com/office/powerpoint/2010/main" val="31378354"/>
              </p:ext>
            </p:extLst>
          </p:nvPr>
        </p:nvGraphicFramePr>
        <p:xfrm>
          <a:off x="1259632" y="4941168"/>
          <a:ext cx="936625" cy="508000"/>
        </p:xfrm>
        <a:graphic>
          <a:graphicData uri="http://schemas.openxmlformats.org/presentationml/2006/ole">
            <mc:AlternateContent xmlns:mc="http://schemas.openxmlformats.org/markup-compatibility/2006">
              <mc:Choice xmlns:v="urn:schemas-microsoft-com:vml" Requires="v">
                <p:oleObj spid="_x0000_s42839" name="Equation" r:id="rId9" imgW="304560" imgH="164880" progId="Equation.DSMT4">
                  <p:embed/>
                </p:oleObj>
              </mc:Choice>
              <mc:Fallback>
                <p:oleObj name="Equation" r:id="rId9" imgW="304560" imgH="164880" progId="Equation.DSMT4">
                  <p:embed/>
                  <p:pic>
                    <p:nvPicPr>
                      <p:cNvPr id="0" name=""/>
                      <p:cNvPicPr>
                        <a:picLocks noChangeAspect="1" noChangeArrowheads="1"/>
                      </p:cNvPicPr>
                      <p:nvPr/>
                    </p:nvPicPr>
                    <p:blipFill>
                      <a:blip r:embed="rId10"/>
                      <a:srcRect/>
                      <a:stretch>
                        <a:fillRect/>
                      </a:stretch>
                    </p:blipFill>
                    <p:spPr bwMode="auto">
                      <a:xfrm>
                        <a:off x="1259632" y="4941168"/>
                        <a:ext cx="9366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5640" name="Object 8"/>
          <p:cNvGraphicFramePr>
            <a:graphicFrameLocks noChangeAspect="1"/>
          </p:cNvGraphicFramePr>
          <p:nvPr>
            <p:extLst>
              <p:ext uri="{D42A27DB-BD31-4B8C-83A1-F6EECF244321}">
                <p14:modId xmlns:p14="http://schemas.microsoft.com/office/powerpoint/2010/main" val="2374346508"/>
              </p:ext>
            </p:extLst>
          </p:nvPr>
        </p:nvGraphicFramePr>
        <p:xfrm>
          <a:off x="949326" y="1916832"/>
          <a:ext cx="976312" cy="508000"/>
        </p:xfrm>
        <a:graphic>
          <a:graphicData uri="http://schemas.openxmlformats.org/presentationml/2006/ole">
            <mc:AlternateContent xmlns:mc="http://schemas.openxmlformats.org/markup-compatibility/2006">
              <mc:Choice xmlns:v="urn:schemas-microsoft-com:vml" Requires="v">
                <p:oleObj spid="_x0000_s42840" name="Equation" r:id="rId11" imgW="317160" imgH="164880" progId="Equation.DSMT4">
                  <p:embed/>
                </p:oleObj>
              </mc:Choice>
              <mc:Fallback>
                <p:oleObj name="Equation" r:id="rId11" imgW="317160" imgH="164880" progId="Equation.DSMT4">
                  <p:embed/>
                  <p:pic>
                    <p:nvPicPr>
                      <p:cNvPr id="0" name=""/>
                      <p:cNvPicPr>
                        <a:picLocks noChangeAspect="1" noChangeArrowheads="1"/>
                      </p:cNvPicPr>
                      <p:nvPr/>
                    </p:nvPicPr>
                    <p:blipFill>
                      <a:blip r:embed="rId12"/>
                      <a:srcRect/>
                      <a:stretch>
                        <a:fillRect/>
                      </a:stretch>
                    </p:blipFill>
                    <p:spPr bwMode="auto">
                      <a:xfrm>
                        <a:off x="949326" y="1916832"/>
                        <a:ext cx="9763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AA627E76-A0CB-492C-8584-D419C5410142}"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3769522382"/>
      </p:ext>
    </p:extLst>
  </p:cSld>
  <p:clrMapOvr>
    <a:masterClrMapping/>
  </p:clrMapOvr>
  <p:transition>
    <p:pull/>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DC198E7B-694A-43EE-99C4-D72869504851}" type="slidenum">
              <a:rPr lang="en-US" altLang="zh-CN"/>
              <a:pPr/>
              <a:t>112</a:t>
            </a:fld>
            <a:endParaRPr lang="en-US" altLang="zh-CN"/>
          </a:p>
        </p:txBody>
      </p:sp>
      <p:sp>
        <p:nvSpPr>
          <p:cNvPr id="966658" name="Rectangle 2"/>
          <p:cNvSpPr>
            <a:spLocks noGrp="1" noChangeArrowheads="1"/>
          </p:cNvSpPr>
          <p:nvPr>
            <p:ph type="body" idx="1"/>
          </p:nvPr>
        </p:nvSpPr>
        <p:spPr>
          <a:xfrm>
            <a:off x="250825" y="1341438"/>
            <a:ext cx="8642350" cy="5111750"/>
          </a:xfrm>
        </p:spPr>
        <p:txBody>
          <a:bodyPr/>
          <a:lstStyle/>
          <a:p>
            <a:pPr marL="812800" indent="-812800">
              <a:lnSpc>
                <a:spcPct val="120000"/>
              </a:lnSpc>
              <a:buFont typeface="Wingdings" pitchFamily="2" charset="2"/>
              <a:buNone/>
            </a:pPr>
            <a:r>
              <a:rPr lang="zh-CN" altLang="en-US" b="1" dirty="0" smtClean="0"/>
              <a:t>变</a:t>
            </a:r>
            <a:r>
              <a:rPr lang="zh-CN" altLang="en-US" b="1" dirty="0"/>
              <a:t>长顺序编码的遗传算法插入式交叉算法</a:t>
            </a:r>
          </a:p>
          <a:p>
            <a:pPr marL="812800" indent="-812800">
              <a:lnSpc>
                <a:spcPct val="120000"/>
              </a:lnSpc>
              <a:buClr>
                <a:schemeClr val="tx1"/>
              </a:buClr>
              <a:buFont typeface="Wingdings" pitchFamily="2" charset="2"/>
              <a:buAutoNum type="alphaLcParenR"/>
            </a:pPr>
            <a:r>
              <a:rPr lang="zh-CN" altLang="en-US" b="1" dirty="0"/>
              <a:t>在   上选一个随机的断点；</a:t>
            </a:r>
          </a:p>
          <a:p>
            <a:pPr marL="812800" indent="-812800">
              <a:lnSpc>
                <a:spcPct val="120000"/>
              </a:lnSpc>
              <a:buClr>
                <a:schemeClr val="tx1"/>
              </a:buClr>
              <a:buFont typeface="Wingdings" pitchFamily="2" charset="2"/>
              <a:buAutoNum type="alphaLcParenR" startAt="2"/>
            </a:pPr>
            <a:r>
              <a:rPr lang="zh-CN" altLang="en-US" b="1" dirty="0"/>
              <a:t>在    上随机选一个基因片断插入    的断点处；</a:t>
            </a:r>
          </a:p>
          <a:p>
            <a:pPr marL="812800" indent="-812800">
              <a:lnSpc>
                <a:spcPct val="120000"/>
              </a:lnSpc>
              <a:buClr>
                <a:schemeClr val="tx1"/>
              </a:buClr>
              <a:buFont typeface="Wingdings" pitchFamily="2" charset="2"/>
              <a:buAutoNum type="alphaLcParenR" startAt="3"/>
            </a:pPr>
            <a:r>
              <a:rPr lang="zh-CN" altLang="en-US" b="1" dirty="0"/>
              <a:t>去掉    上的重复基因；</a:t>
            </a:r>
          </a:p>
          <a:p>
            <a:pPr marL="812800" indent="-812800">
              <a:lnSpc>
                <a:spcPct val="120000"/>
              </a:lnSpc>
              <a:buClr>
                <a:schemeClr val="tx1"/>
              </a:buClr>
              <a:buFont typeface="Wingdings" pitchFamily="2" charset="2"/>
              <a:buAutoNum type="alphaLcParenR" startAt="4"/>
            </a:pPr>
            <a:r>
              <a:rPr lang="zh-CN" altLang="en-US" b="1" dirty="0"/>
              <a:t>按优先适合启发式得到可行解</a:t>
            </a:r>
          </a:p>
          <a:p>
            <a:pPr marL="812800" indent="-812800">
              <a:lnSpc>
                <a:spcPct val="120000"/>
              </a:lnSpc>
              <a:buClr>
                <a:schemeClr val="tx1"/>
              </a:buClr>
              <a:buFont typeface="Wingdings" pitchFamily="2" charset="2"/>
              <a:buNone/>
            </a:pPr>
            <a:r>
              <a:rPr lang="zh-CN" altLang="en-US" b="1" dirty="0"/>
              <a:t>见下页例题</a:t>
            </a:r>
          </a:p>
        </p:txBody>
      </p:sp>
      <p:graphicFrame>
        <p:nvGraphicFramePr>
          <p:cNvPr id="966660" name="Object 4"/>
          <p:cNvGraphicFramePr>
            <a:graphicFrameLocks noChangeAspect="1"/>
          </p:cNvGraphicFramePr>
          <p:nvPr>
            <p:extLst>
              <p:ext uri="{D42A27DB-BD31-4B8C-83A1-F6EECF244321}">
                <p14:modId xmlns:p14="http://schemas.microsoft.com/office/powerpoint/2010/main" val="2750757029"/>
              </p:ext>
            </p:extLst>
          </p:nvPr>
        </p:nvGraphicFramePr>
        <p:xfrm>
          <a:off x="1624013" y="2147888"/>
          <a:ext cx="325437" cy="473075"/>
        </p:xfrm>
        <a:graphic>
          <a:graphicData uri="http://schemas.openxmlformats.org/presentationml/2006/ole">
            <mc:AlternateContent xmlns:mc="http://schemas.openxmlformats.org/markup-compatibility/2006">
              <mc:Choice xmlns:v="urn:schemas-microsoft-com:vml" Requires="v">
                <p:oleObj spid="_x0000_s43690" name="Equation" r:id="rId3" imgW="139680" imgH="203040" progId="Equation.DSMT4">
                  <p:embed/>
                </p:oleObj>
              </mc:Choice>
              <mc:Fallback>
                <p:oleObj name="Equation" r:id="rId3" imgW="139680" imgH="203040" progId="Equation.DSMT4">
                  <p:embed/>
                  <p:pic>
                    <p:nvPicPr>
                      <p:cNvPr id="0" name=""/>
                      <p:cNvPicPr>
                        <a:picLocks noChangeAspect="1" noChangeArrowheads="1"/>
                      </p:cNvPicPr>
                      <p:nvPr/>
                    </p:nvPicPr>
                    <p:blipFill>
                      <a:blip r:embed="rId4"/>
                      <a:srcRect/>
                      <a:stretch>
                        <a:fillRect/>
                      </a:stretch>
                    </p:blipFill>
                    <p:spPr bwMode="auto">
                      <a:xfrm>
                        <a:off x="1624013" y="2147888"/>
                        <a:ext cx="325437"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6661" name="Object 5"/>
          <p:cNvGraphicFramePr>
            <a:graphicFrameLocks noChangeAspect="1"/>
          </p:cNvGraphicFramePr>
          <p:nvPr>
            <p:extLst>
              <p:ext uri="{D42A27DB-BD31-4B8C-83A1-F6EECF244321}">
                <p14:modId xmlns:p14="http://schemas.microsoft.com/office/powerpoint/2010/main" val="3813320378"/>
              </p:ext>
            </p:extLst>
          </p:nvPr>
        </p:nvGraphicFramePr>
        <p:xfrm>
          <a:off x="1581150" y="2798763"/>
          <a:ext cx="404813" cy="541337"/>
        </p:xfrm>
        <a:graphic>
          <a:graphicData uri="http://schemas.openxmlformats.org/presentationml/2006/ole">
            <mc:AlternateContent xmlns:mc="http://schemas.openxmlformats.org/markup-compatibility/2006">
              <mc:Choice xmlns:v="urn:schemas-microsoft-com:vml" Requires="v">
                <p:oleObj spid="_x0000_s43691" name="Equation" r:id="rId5" imgW="152280" imgH="203040" progId="Equation.DSMT4">
                  <p:embed/>
                </p:oleObj>
              </mc:Choice>
              <mc:Fallback>
                <p:oleObj name="Equation" r:id="rId5" imgW="152280" imgH="203040" progId="Equation.DSMT4">
                  <p:embed/>
                  <p:pic>
                    <p:nvPicPr>
                      <p:cNvPr id="0" name=""/>
                      <p:cNvPicPr>
                        <a:picLocks noChangeAspect="1" noChangeArrowheads="1"/>
                      </p:cNvPicPr>
                      <p:nvPr/>
                    </p:nvPicPr>
                    <p:blipFill>
                      <a:blip r:embed="rId6"/>
                      <a:srcRect/>
                      <a:stretch>
                        <a:fillRect/>
                      </a:stretch>
                    </p:blipFill>
                    <p:spPr bwMode="auto">
                      <a:xfrm>
                        <a:off x="1581150" y="2798763"/>
                        <a:ext cx="404813"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6662" name="Object 6"/>
          <p:cNvGraphicFramePr>
            <a:graphicFrameLocks noChangeAspect="1"/>
          </p:cNvGraphicFramePr>
          <p:nvPr>
            <p:extLst>
              <p:ext uri="{D42A27DB-BD31-4B8C-83A1-F6EECF244321}">
                <p14:modId xmlns:p14="http://schemas.microsoft.com/office/powerpoint/2010/main" val="1441188009"/>
              </p:ext>
            </p:extLst>
          </p:nvPr>
        </p:nvGraphicFramePr>
        <p:xfrm>
          <a:off x="6973888" y="2797175"/>
          <a:ext cx="373062" cy="541338"/>
        </p:xfrm>
        <a:graphic>
          <a:graphicData uri="http://schemas.openxmlformats.org/presentationml/2006/ole">
            <mc:AlternateContent xmlns:mc="http://schemas.openxmlformats.org/markup-compatibility/2006">
              <mc:Choice xmlns:v="urn:schemas-microsoft-com:vml" Requires="v">
                <p:oleObj spid="_x0000_s43692" name="Equation" r:id="rId7" imgW="139680" imgH="203040" progId="Equation.DSMT4">
                  <p:embed/>
                </p:oleObj>
              </mc:Choice>
              <mc:Fallback>
                <p:oleObj name="Equation" r:id="rId7" imgW="139680" imgH="203040" progId="Equation.DSMT4">
                  <p:embed/>
                  <p:pic>
                    <p:nvPicPr>
                      <p:cNvPr id="0" name=""/>
                      <p:cNvPicPr>
                        <a:picLocks noChangeAspect="1" noChangeArrowheads="1"/>
                      </p:cNvPicPr>
                      <p:nvPr/>
                    </p:nvPicPr>
                    <p:blipFill>
                      <a:blip r:embed="rId8"/>
                      <a:srcRect/>
                      <a:stretch>
                        <a:fillRect/>
                      </a:stretch>
                    </p:blipFill>
                    <p:spPr bwMode="auto">
                      <a:xfrm>
                        <a:off x="6973888" y="2797175"/>
                        <a:ext cx="373062"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6663" name="Object 7"/>
          <p:cNvGraphicFramePr>
            <a:graphicFrameLocks noChangeAspect="1"/>
          </p:cNvGraphicFramePr>
          <p:nvPr>
            <p:extLst>
              <p:ext uri="{D42A27DB-BD31-4B8C-83A1-F6EECF244321}">
                <p14:modId xmlns:p14="http://schemas.microsoft.com/office/powerpoint/2010/main" val="1851298283"/>
              </p:ext>
            </p:extLst>
          </p:nvPr>
        </p:nvGraphicFramePr>
        <p:xfrm>
          <a:off x="2055813" y="4090988"/>
          <a:ext cx="325437" cy="474662"/>
        </p:xfrm>
        <a:graphic>
          <a:graphicData uri="http://schemas.openxmlformats.org/presentationml/2006/ole">
            <mc:AlternateContent xmlns:mc="http://schemas.openxmlformats.org/markup-compatibility/2006">
              <mc:Choice xmlns:v="urn:schemas-microsoft-com:vml" Requires="v">
                <p:oleObj spid="_x0000_s43693" name="Equation" r:id="rId9" imgW="139680" imgH="203040" progId="Equation.DSMT4">
                  <p:embed/>
                </p:oleObj>
              </mc:Choice>
              <mc:Fallback>
                <p:oleObj name="Equation" r:id="rId9" imgW="139680" imgH="203040" progId="Equation.DSMT4">
                  <p:embed/>
                  <p:pic>
                    <p:nvPicPr>
                      <p:cNvPr id="0" name=""/>
                      <p:cNvPicPr>
                        <a:picLocks noChangeAspect="1" noChangeArrowheads="1"/>
                      </p:cNvPicPr>
                      <p:nvPr/>
                    </p:nvPicPr>
                    <p:blipFill>
                      <a:blip r:embed="rId10"/>
                      <a:srcRect/>
                      <a:stretch>
                        <a:fillRect/>
                      </a:stretch>
                    </p:blipFill>
                    <p:spPr bwMode="auto">
                      <a:xfrm>
                        <a:off x="2055813" y="4090988"/>
                        <a:ext cx="325437"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A562E56-5571-46B2-AB82-1ADB61E700CF}"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1646971956"/>
      </p:ext>
    </p:extLst>
  </p:cSld>
  <p:clrMapOvr>
    <a:masterClrMapping/>
  </p:clrMapOvr>
  <p:transition>
    <p:pull/>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17"/>
          <p:cNvSpPr>
            <a:spLocks noGrp="1"/>
          </p:cNvSpPr>
          <p:nvPr>
            <p:ph type="sldNum" sz="quarter" idx="12"/>
          </p:nvPr>
        </p:nvSpPr>
        <p:spPr/>
        <p:txBody>
          <a:bodyPr/>
          <a:lstStyle/>
          <a:p>
            <a:fld id="{52A25D69-D550-4F3F-981A-41EA3E8D9795}" type="slidenum">
              <a:rPr lang="en-US" altLang="zh-CN"/>
              <a:pPr/>
              <a:t>113</a:t>
            </a:fld>
            <a:endParaRPr lang="en-US" altLang="zh-CN"/>
          </a:p>
        </p:txBody>
      </p:sp>
      <p:sp>
        <p:nvSpPr>
          <p:cNvPr id="967682" name="Rectangle 2"/>
          <p:cNvSpPr>
            <a:spLocks noGrp="1" noChangeArrowheads="1"/>
          </p:cNvSpPr>
          <p:nvPr>
            <p:ph type="body" idx="1"/>
          </p:nvPr>
        </p:nvSpPr>
        <p:spPr>
          <a:xfrm>
            <a:off x="250825" y="1341438"/>
            <a:ext cx="8642350" cy="5111750"/>
          </a:xfrm>
        </p:spPr>
        <p:txBody>
          <a:bodyPr/>
          <a:lstStyle/>
          <a:p>
            <a:pPr marL="609600" indent="-609600">
              <a:lnSpc>
                <a:spcPct val="120000"/>
              </a:lnSpc>
              <a:buClr>
                <a:schemeClr val="tx1"/>
              </a:buClr>
              <a:buFont typeface="Wingdings" pitchFamily="2" charset="2"/>
              <a:buNone/>
            </a:pPr>
            <a:r>
              <a:rPr lang="zh-CN" altLang="en-US" b="1"/>
              <a:t>例题</a:t>
            </a:r>
            <a:r>
              <a:rPr lang="zh-CN" altLang="en-US"/>
              <a:t>：</a:t>
            </a:r>
            <a:r>
              <a:rPr lang="zh-CN" altLang="en-US" b="1"/>
              <a:t> 		</a:t>
            </a:r>
          </a:p>
        </p:txBody>
      </p:sp>
      <p:grpSp>
        <p:nvGrpSpPr>
          <p:cNvPr id="967684" name="Group 4"/>
          <p:cNvGrpSpPr>
            <a:grpSpLocks/>
          </p:cNvGrpSpPr>
          <p:nvPr/>
        </p:nvGrpSpPr>
        <p:grpSpPr bwMode="auto">
          <a:xfrm>
            <a:off x="1476375" y="1801813"/>
            <a:ext cx="7056438" cy="4651375"/>
            <a:chOff x="703" y="845"/>
            <a:chExt cx="4445" cy="2930"/>
          </a:xfrm>
        </p:grpSpPr>
        <p:sp>
          <p:nvSpPr>
            <p:cNvPr id="967685" name="Text Box 5"/>
            <p:cNvSpPr txBox="1">
              <a:spLocks noChangeArrowheads="1"/>
            </p:cNvSpPr>
            <p:nvPr/>
          </p:nvSpPr>
          <p:spPr bwMode="auto">
            <a:xfrm>
              <a:off x="1383" y="2163"/>
              <a:ext cx="3175" cy="30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800">
                  <a:effectLst>
                    <a:outerShdw blurRad="38100" dist="38100" dir="2700000" algn="tl">
                      <a:srgbClr val="000000"/>
                    </a:outerShdw>
                  </a:effectLst>
                </a:rPr>
                <a:t>去掉重复基因： </a:t>
              </a:r>
              <a:r>
                <a:rPr lang="en-US" altLang="zh-CN" sz="2800">
                  <a:effectLst>
                    <a:outerShdw blurRad="38100" dist="38100" dir="2700000" algn="tl">
                      <a:srgbClr val="000000"/>
                    </a:outerShdw>
                  </a:effectLst>
                </a:rPr>
                <a:t>3 2 ¦</a:t>
              </a:r>
              <a:r>
                <a:rPr lang="en-US" altLang="zh-CN" sz="2800" b="0">
                  <a:effectLst>
                    <a:outerShdw blurRad="38100" dist="38100" dir="2700000" algn="tl">
                      <a:srgbClr val="000000"/>
                    </a:outerShdw>
                  </a:effectLst>
                </a:rPr>
                <a:t> 4 6 </a:t>
              </a:r>
              <a:r>
                <a:rPr lang="en-US" altLang="zh-CN" sz="2800">
                  <a:effectLst>
                    <a:outerShdw blurRad="38100" dist="38100" dir="2700000" algn="tl">
                      <a:srgbClr val="000000"/>
                    </a:outerShdw>
                  </a:effectLst>
                </a:rPr>
                <a:t>¦ 1 5 </a:t>
              </a:r>
            </a:p>
          </p:txBody>
        </p:sp>
        <p:sp>
          <p:nvSpPr>
            <p:cNvPr id="967686" name="Text Box 6"/>
            <p:cNvSpPr txBox="1">
              <a:spLocks noChangeArrowheads="1"/>
            </p:cNvSpPr>
            <p:nvPr/>
          </p:nvSpPr>
          <p:spPr bwMode="auto">
            <a:xfrm>
              <a:off x="1429" y="2877"/>
              <a:ext cx="2630" cy="89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800" b="0">
                  <a:effectLst>
                    <a:outerShdw blurRad="38100" dist="38100" dir="2700000" algn="tl">
                      <a:srgbClr val="000000"/>
                    </a:outerShdw>
                  </a:effectLst>
                </a:rPr>
                <a:t>可行吗？</a:t>
              </a:r>
            </a:p>
            <a:p>
              <a:pPr>
                <a:lnSpc>
                  <a:spcPct val="90000"/>
                </a:lnSpc>
                <a:spcBef>
                  <a:spcPct val="20000"/>
                </a:spcBef>
                <a:buSzPct val="90000"/>
              </a:pPr>
              <a:r>
                <a:rPr lang="zh-CN" altLang="en-US" sz="2800" b="0">
                  <a:effectLst>
                    <a:outerShdw blurRad="38100" dist="38100" dir="2700000" algn="tl">
                      <a:srgbClr val="000000"/>
                    </a:outerShdw>
                  </a:effectLst>
                </a:rPr>
                <a:t>选</a:t>
              </a:r>
              <a:r>
                <a:rPr lang="en-US" altLang="zh-CN" sz="2800" b="0">
                  <a:effectLst>
                    <a:outerShdw blurRad="38100" dist="38100" dir="2700000" algn="tl">
                      <a:srgbClr val="000000"/>
                    </a:outerShdw>
                  </a:effectLst>
                </a:rPr>
                <a:t>5</a:t>
              </a:r>
              <a:r>
                <a:rPr lang="zh-CN" altLang="en-US" sz="2800" b="0">
                  <a:effectLst>
                    <a:outerShdw blurRad="38100" dist="38100" dir="2700000" algn="tl">
                      <a:srgbClr val="000000"/>
                    </a:outerShdw>
                  </a:effectLst>
                </a:rPr>
                <a:t>时背包装不下，去掉</a:t>
              </a:r>
              <a:r>
                <a:rPr lang="en-US" altLang="zh-CN" sz="2800" b="0">
                  <a:effectLst>
                    <a:outerShdw blurRad="38100" dist="38100" dir="2700000" algn="tl">
                      <a:srgbClr val="000000"/>
                    </a:outerShdw>
                  </a:effectLst>
                </a:rPr>
                <a:t>5   </a:t>
              </a:r>
            </a:p>
            <a:p>
              <a:pPr>
                <a:lnSpc>
                  <a:spcPct val="90000"/>
                </a:lnSpc>
                <a:spcBef>
                  <a:spcPct val="20000"/>
                </a:spcBef>
                <a:buSzPct val="90000"/>
              </a:pPr>
              <a:r>
                <a:rPr lang="en-US" altLang="zh-CN" sz="2800" b="0">
                  <a:effectLst>
                    <a:outerShdw blurRad="38100" dist="38100" dir="2700000" algn="tl">
                      <a:srgbClr val="000000"/>
                    </a:outerShdw>
                  </a:effectLst>
                </a:rPr>
                <a:t>  	 </a:t>
              </a:r>
              <a:r>
                <a:rPr lang="en-US" altLang="zh-CN" sz="2800">
                  <a:effectLst>
                    <a:outerShdw blurRad="38100" dist="38100" dir="2700000" algn="tl">
                      <a:srgbClr val="000000"/>
                    </a:outerShdw>
                  </a:effectLst>
                </a:rPr>
                <a:t>3 2 4 6 1 </a:t>
              </a:r>
            </a:p>
          </p:txBody>
        </p:sp>
        <p:sp>
          <p:nvSpPr>
            <p:cNvPr id="967687" name="Rectangle 7"/>
            <p:cNvSpPr>
              <a:spLocks noChangeArrowheads="1"/>
            </p:cNvSpPr>
            <p:nvPr/>
          </p:nvSpPr>
          <p:spPr bwMode="auto">
            <a:xfrm>
              <a:off x="703" y="845"/>
              <a:ext cx="4445" cy="89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09600" indent="-609600">
                <a:lnSpc>
                  <a:spcPct val="90000"/>
                </a:lnSpc>
                <a:buSzPct val="90000"/>
              </a:pPr>
              <a:r>
                <a:rPr lang="en-US" altLang="zh-CN" sz="2800" dirty="0">
                  <a:effectLst>
                    <a:outerShdw blurRad="38100" dist="38100" dir="2700000" algn="tl">
                      <a:srgbClr val="000000"/>
                    </a:outerShdw>
                  </a:effectLst>
                </a:rPr>
                <a:t>  </a:t>
              </a:r>
            </a:p>
            <a:p>
              <a:pPr marL="609600" indent="-609600">
                <a:lnSpc>
                  <a:spcPct val="90000"/>
                </a:lnSpc>
                <a:buSzPct val="90000"/>
              </a:pPr>
              <a:r>
                <a:rPr lang="en-US" altLang="zh-CN" sz="2800" dirty="0">
                  <a:effectLst>
                    <a:outerShdw blurRad="38100" dist="38100" dir="2700000" algn="tl">
                      <a:srgbClr val="000000"/>
                    </a:outerShdw>
                  </a:effectLst>
                </a:rPr>
                <a:t>   3 2 ¦ 1 5 4                    3 2 ¦</a:t>
              </a:r>
              <a:r>
                <a:rPr lang="en-US" altLang="zh-CN" sz="2800" b="0" dirty="0">
                  <a:effectLst>
                    <a:outerShdw blurRad="38100" dist="38100" dir="2700000" algn="tl">
                      <a:srgbClr val="000000"/>
                    </a:outerShdw>
                  </a:effectLst>
                </a:rPr>
                <a:t> 4 6 </a:t>
              </a:r>
              <a:r>
                <a:rPr lang="en-US" altLang="zh-CN" sz="2800" dirty="0">
                  <a:effectLst>
                    <a:outerShdw blurRad="38100" dist="38100" dir="2700000" algn="tl">
                      <a:srgbClr val="000000"/>
                    </a:outerShdw>
                  </a:effectLst>
                </a:rPr>
                <a:t>¦ 1 5 4     </a:t>
              </a:r>
              <a:r>
                <a:rPr lang="en-US" altLang="zh-CN" sz="2800" b="0" dirty="0">
                  <a:effectLst>
                    <a:outerShdw blurRad="38100" dist="38100" dir="2700000" algn="tl">
                      <a:srgbClr val="000000"/>
                    </a:outerShdw>
                  </a:effectLst>
                </a:rPr>
                <a:t>    </a:t>
              </a:r>
            </a:p>
            <a:p>
              <a:pPr marL="609600" indent="-609600">
                <a:lnSpc>
                  <a:spcPct val="90000"/>
                </a:lnSpc>
                <a:buSzPct val="90000"/>
              </a:pPr>
              <a:r>
                <a:rPr lang="en-US" altLang="zh-CN" sz="2800" b="0" dirty="0">
                  <a:effectLst>
                    <a:outerShdw blurRad="38100" dist="38100" dir="2700000" algn="tl">
                      <a:srgbClr val="000000"/>
                    </a:outerShdw>
                  </a:effectLst>
                </a:rPr>
                <a:t>   1 2 </a:t>
              </a:r>
              <a:r>
                <a:rPr lang="en-US" altLang="zh-CN" sz="2800" dirty="0">
                  <a:effectLst>
                    <a:outerShdw blurRad="38100" dist="38100" dir="2700000" algn="tl">
                      <a:srgbClr val="000000"/>
                    </a:outerShdw>
                  </a:effectLst>
                </a:rPr>
                <a:t>¦</a:t>
              </a:r>
              <a:r>
                <a:rPr lang="en-US" altLang="zh-CN" sz="2800" b="0" dirty="0">
                  <a:effectLst>
                    <a:outerShdw blurRad="38100" dist="38100" dir="2700000" algn="tl">
                      <a:srgbClr val="000000"/>
                    </a:outerShdw>
                  </a:effectLst>
                </a:rPr>
                <a:t> 4 6 </a:t>
              </a:r>
              <a:r>
                <a:rPr lang="en-US" altLang="zh-CN" sz="2800" dirty="0">
                  <a:effectLst>
                    <a:outerShdw blurRad="38100" dist="38100" dir="2700000" algn="tl">
                      <a:srgbClr val="000000"/>
                    </a:outerShdw>
                  </a:effectLst>
                </a:rPr>
                <a:t>¦</a:t>
              </a:r>
              <a:r>
                <a:rPr lang="en-US" altLang="zh-CN" sz="2800" b="0" dirty="0">
                  <a:effectLst>
                    <a:outerShdw blurRad="38100" dist="38100" dir="2700000" algn="tl">
                      <a:srgbClr val="000000"/>
                    </a:outerShdw>
                  </a:effectLst>
                </a:rPr>
                <a:t> 3 5</a:t>
              </a:r>
              <a:endParaRPr lang="en-US" altLang="zh-CN" sz="2800" dirty="0">
                <a:effectLst>
                  <a:outerShdw blurRad="38100" dist="38100" dir="2700000" algn="tl">
                    <a:srgbClr val="000000"/>
                  </a:outerShdw>
                </a:effectLst>
              </a:endParaRPr>
            </a:p>
          </p:txBody>
        </p:sp>
        <p:graphicFrame>
          <p:nvGraphicFramePr>
            <p:cNvPr id="967688" name="Object 8"/>
            <p:cNvGraphicFramePr>
              <a:graphicFrameLocks noChangeAspect="1"/>
            </p:cNvGraphicFramePr>
            <p:nvPr/>
          </p:nvGraphicFramePr>
          <p:xfrm>
            <a:off x="749" y="1144"/>
            <a:ext cx="172" cy="264"/>
          </p:xfrm>
          <a:graphic>
            <a:graphicData uri="http://schemas.openxmlformats.org/presentationml/2006/ole">
              <mc:AlternateContent xmlns:mc="http://schemas.openxmlformats.org/markup-compatibility/2006">
                <mc:Choice xmlns:v="urn:schemas-microsoft-com:vml" Requires="v">
                  <p:oleObj spid="_x0000_s44372" name="公式" r:id="rId3" imgW="164880" imgH="215640" progId="Equation.3">
                    <p:embed/>
                  </p:oleObj>
                </mc:Choice>
                <mc:Fallback>
                  <p:oleObj name="公式" r:id="rId3" imgW="164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 y="1144"/>
                          <a:ext cx="1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7689" name="Object 9"/>
            <p:cNvGraphicFramePr>
              <a:graphicFrameLocks noChangeAspect="1"/>
            </p:cNvGraphicFramePr>
            <p:nvPr/>
          </p:nvGraphicFramePr>
          <p:xfrm>
            <a:off x="749" y="1432"/>
            <a:ext cx="205" cy="264"/>
          </p:xfrm>
          <a:graphic>
            <a:graphicData uri="http://schemas.openxmlformats.org/presentationml/2006/ole">
              <mc:AlternateContent xmlns:mc="http://schemas.openxmlformats.org/markup-compatibility/2006">
                <mc:Choice xmlns:v="urn:schemas-microsoft-com:vml" Requires="v">
                  <p:oleObj spid="_x0000_s44373" name="公式" r:id="rId5" imgW="177480" imgH="215640" progId="Equation.3">
                    <p:embed/>
                  </p:oleObj>
                </mc:Choice>
                <mc:Fallback>
                  <p:oleObj name="公式" r:id="rId5" imgW="1774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 y="1432"/>
                          <a:ext cx="20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7690" name="AutoShape 10"/>
            <p:cNvSpPr>
              <a:spLocks noChangeArrowheads="1"/>
            </p:cNvSpPr>
            <p:nvPr/>
          </p:nvSpPr>
          <p:spPr bwMode="auto">
            <a:xfrm>
              <a:off x="2653" y="1335"/>
              <a:ext cx="408" cy="96"/>
            </a:xfrm>
            <a:prstGeom prst="rightArrow">
              <a:avLst>
                <a:gd name="adj1" fmla="val 50000"/>
                <a:gd name="adj2" fmla="val 10625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67691" name="Line 11"/>
            <p:cNvSpPr>
              <a:spLocks noChangeShapeType="1"/>
            </p:cNvSpPr>
            <p:nvPr/>
          </p:nvSpPr>
          <p:spPr bwMode="auto">
            <a:xfrm>
              <a:off x="3697" y="143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67692" name="Line 12"/>
            <p:cNvSpPr>
              <a:spLocks noChangeShapeType="1"/>
            </p:cNvSpPr>
            <p:nvPr/>
          </p:nvSpPr>
          <p:spPr bwMode="auto">
            <a:xfrm>
              <a:off x="3878" y="1434"/>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67693" name="Text Box 13"/>
            <p:cNvSpPr txBox="1">
              <a:spLocks noChangeArrowheads="1"/>
            </p:cNvSpPr>
            <p:nvPr/>
          </p:nvSpPr>
          <p:spPr bwMode="auto">
            <a:xfrm>
              <a:off x="1228" y="976"/>
              <a:ext cx="2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en-US" altLang="zh-CN" sz="2000">
                  <a:effectLst>
                    <a:outerShdw blurRad="38100" dist="38100" dir="2700000" algn="tl">
                      <a:srgbClr val="000000"/>
                    </a:outerShdw>
                  </a:effectLst>
                </a:rPr>
                <a:t>X</a:t>
              </a:r>
            </a:p>
          </p:txBody>
        </p:sp>
        <p:sp>
          <p:nvSpPr>
            <p:cNvPr id="967694" name="AutoShape 14"/>
            <p:cNvSpPr>
              <a:spLocks noChangeArrowheads="1"/>
            </p:cNvSpPr>
            <p:nvPr/>
          </p:nvSpPr>
          <p:spPr bwMode="auto">
            <a:xfrm>
              <a:off x="3606" y="1822"/>
              <a:ext cx="91" cy="239"/>
            </a:xfrm>
            <a:prstGeom prst="downArrow">
              <a:avLst>
                <a:gd name="adj1" fmla="val 50000"/>
                <a:gd name="adj2" fmla="val 6565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67695" name="AutoShape 15"/>
            <p:cNvSpPr>
              <a:spLocks noChangeArrowheads="1"/>
            </p:cNvSpPr>
            <p:nvPr/>
          </p:nvSpPr>
          <p:spPr bwMode="auto">
            <a:xfrm>
              <a:off x="3333" y="2548"/>
              <a:ext cx="91" cy="239"/>
            </a:xfrm>
            <a:prstGeom prst="downArrow">
              <a:avLst>
                <a:gd name="adj1" fmla="val 50000"/>
                <a:gd name="adj2" fmla="val 6565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遗传算法的设计（约束处理）</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2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E9AE2053-EDCE-48A9-9AD0-FE47852F9AB5}" type="datetime11">
              <a:rPr lang="zh-CN" altLang="en-US" smtClean="0">
                <a:solidFill>
                  <a:srgbClr val="0033CC"/>
                </a:solidFill>
              </a:rPr>
              <a:t>13:29:57</a:t>
            </a:fld>
            <a:endParaRPr lang="zh-CN" altLang="zh-CN" dirty="0">
              <a:solidFill>
                <a:srgbClr val="0033CC"/>
              </a:solidFill>
            </a:endParaRPr>
          </a:p>
        </p:txBody>
      </p:sp>
    </p:spTree>
    <p:extLst>
      <p:ext uri="{BB962C8B-B14F-4D97-AF65-F5344CB8AC3E}">
        <p14:creationId xmlns:p14="http://schemas.microsoft.com/office/powerpoint/2010/main" val="462731528"/>
      </p:ext>
    </p:extLst>
  </p:cSld>
  <p:clrMapOvr>
    <a:masterClrMapping/>
  </p:clrMapOvr>
  <p:transition>
    <p:pull/>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6" name="Rectangle 6"/>
          <p:cNvSpPr>
            <a:spLocks noRot="1" noChangeArrowheads="1"/>
          </p:cNvSpPr>
          <p:nvPr/>
        </p:nvSpPr>
        <p:spPr bwMode="auto">
          <a:xfrm>
            <a:off x="250825" y="1484784"/>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latin typeface="Times New Roman" pitchFamily="18" charset="0"/>
                <a:ea typeface="黑体" pitchFamily="2" charset="-122"/>
              </a:rPr>
              <a:t>多目标优化问题</a:t>
            </a:r>
            <a:endParaRPr lang="zh-CN" altLang="en-US" sz="2800" b="1" dirty="0">
              <a:ea typeface="黑体" pitchFamily="2"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a:t>
            </a: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Char char="ü"/>
            </a:pPr>
            <a:r>
              <a:rPr lang="zh-CN" altLang="en-US" sz="2800" b="1" dirty="0">
                <a:solidFill>
                  <a:schemeClr val="folHlink"/>
                </a:solidFill>
                <a:latin typeface="Times New Roman" pitchFamily="18" charset="0"/>
                <a:ea typeface="楷体_GB2312" pitchFamily="49" charset="-122"/>
              </a:rPr>
              <a:t>解的存在性</a:t>
            </a:r>
          </a:p>
          <a:p>
            <a:pPr marL="444500" indent="-444500" algn="l">
              <a:lnSpc>
                <a:spcPct val="120000"/>
              </a:lnSpc>
              <a:spcBef>
                <a:spcPct val="10000"/>
              </a:spcBef>
              <a:buClr>
                <a:srgbClr val="FF00FF"/>
              </a:buClr>
              <a:buSzPct val="50000"/>
              <a:buFont typeface="Wingdings" pitchFamily="2" charset="2"/>
              <a:buChar char="ü"/>
            </a:pPr>
            <a:r>
              <a:rPr lang="zh-CN" altLang="en-US" sz="2800" b="1" dirty="0">
                <a:solidFill>
                  <a:schemeClr val="folHlink"/>
                </a:solidFill>
                <a:latin typeface="Times New Roman" pitchFamily="18" charset="0"/>
                <a:ea typeface="楷体_GB2312" pitchFamily="49" charset="-122"/>
              </a:rPr>
              <a:t>怎样求解</a:t>
            </a:r>
          </a:p>
        </p:txBody>
      </p:sp>
      <p:graphicFrame>
        <p:nvGraphicFramePr>
          <p:cNvPr id="890889" name="Object 9"/>
          <p:cNvGraphicFramePr>
            <a:graphicFrameLocks noGrp="1" noChangeAspect="1"/>
          </p:cNvGraphicFramePr>
          <p:nvPr>
            <p:ph sz="half" idx="2"/>
            <p:extLst>
              <p:ext uri="{D42A27DB-BD31-4B8C-83A1-F6EECF244321}">
                <p14:modId xmlns:p14="http://schemas.microsoft.com/office/powerpoint/2010/main" val="1627638501"/>
              </p:ext>
            </p:extLst>
          </p:nvPr>
        </p:nvGraphicFramePr>
        <p:xfrm>
          <a:off x="827088" y="2204864"/>
          <a:ext cx="4105275" cy="1817687"/>
        </p:xfrm>
        <a:graphic>
          <a:graphicData uri="http://schemas.openxmlformats.org/presentationml/2006/ole">
            <mc:AlternateContent xmlns:mc="http://schemas.openxmlformats.org/markup-compatibility/2006">
              <mc:Choice xmlns:v="urn:schemas-microsoft-com:vml" Requires="v">
                <p:oleObj spid="_x0000_s72789" name="公式" r:id="rId3" imgW="2120760" imgH="939600" progId="Equation.3">
                  <p:embed/>
                </p:oleObj>
              </mc:Choice>
              <mc:Fallback>
                <p:oleObj name="公式" r:id="rId3" imgW="212076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04864"/>
                        <a:ext cx="4105275" cy="1817687"/>
                      </a:xfrm>
                      <a:prstGeom prst="rect">
                        <a:avLst/>
                      </a:prstGeom>
                      <a:noFill/>
                      <a:ln>
                        <a:noFill/>
                      </a:ln>
                      <a:effectLst/>
                    </p:spPr>
                  </p:pic>
                </p:oleObj>
              </mc:Fallback>
            </mc:AlternateContent>
          </a:graphicData>
        </a:graphic>
      </p:graphicFrame>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743C09D7-09D5-4940-AD34-E6360DF91D1F}" type="datetime11">
              <a:rPr lang="zh-CN" altLang="en-US" smtClean="0"/>
              <a:t>13:29:57</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114</a:t>
            </a:fld>
            <a:endParaRPr lang="en-US" altLang="zh-CN"/>
          </a:p>
        </p:txBody>
      </p:sp>
    </p:spTree>
    <p:extLst>
      <p:ext uri="{BB962C8B-B14F-4D97-AF65-F5344CB8AC3E}">
        <p14:creationId xmlns:p14="http://schemas.microsoft.com/office/powerpoint/2010/main" val="4015045306"/>
      </p:ext>
    </p:extLst>
  </p:cSld>
  <p:clrMapOvr>
    <a:masterClrMapping/>
  </p:clrMapOvr>
  <p:transition spd="slow">
    <p:pull dir="ru"/>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10" name="Rectangle 6"/>
          <p:cNvSpPr>
            <a:spLocks noRot="1" noChangeArrowheads="1"/>
          </p:cNvSpPr>
          <p:nvPr/>
        </p:nvSpPr>
        <p:spPr bwMode="auto">
          <a:xfrm>
            <a:off x="250825" y="1412776"/>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algn="l">
              <a:lnSpc>
                <a:spcPct val="120000"/>
              </a:lnSpc>
              <a:spcBef>
                <a:spcPct val="10000"/>
              </a:spcBef>
              <a:buClr>
                <a:schemeClr val="folHlink"/>
              </a:buClr>
              <a:buSzPct val="90000"/>
              <a:buFont typeface="Wingdings" pitchFamily="2" charset="2"/>
              <a:buChar char="w"/>
            </a:pPr>
            <a:r>
              <a:rPr lang="en-US" altLang="zh-CN" sz="2800" b="1" dirty="0">
                <a:latin typeface="Times New Roman" pitchFamily="18" charset="0"/>
                <a:ea typeface="黑体" pitchFamily="2" charset="-122"/>
              </a:rPr>
              <a:t>Pareto</a:t>
            </a:r>
            <a:r>
              <a:rPr lang="zh-CN" altLang="en-US" sz="2800" b="1" dirty="0">
                <a:latin typeface="Times New Roman" pitchFamily="18" charset="0"/>
                <a:ea typeface="黑体" pitchFamily="2" charset="-122"/>
              </a:rPr>
              <a:t>最优性</a:t>
            </a:r>
            <a:r>
              <a:rPr lang="zh-CN" altLang="en-US" sz="2800" b="1" dirty="0">
                <a:ea typeface="黑体" pitchFamily="2" charset="-122"/>
              </a:rPr>
              <a:t>理论</a:t>
            </a:r>
          </a:p>
          <a:p>
            <a:pPr marL="447675" indent="-447675" algn="l">
              <a:lnSpc>
                <a:spcPct val="120000"/>
              </a:lnSpc>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在一个有</a:t>
            </a:r>
            <a:r>
              <a:rPr lang="en-US" altLang="zh-CN" sz="2800" b="1" i="1" dirty="0">
                <a:solidFill>
                  <a:schemeClr val="folHlink"/>
                </a:solidFill>
                <a:latin typeface="Times New Roman" pitchFamily="18" charset="0"/>
                <a:ea typeface="楷体_GB2312" pitchFamily="49" charset="-122"/>
              </a:rPr>
              <a:t>k</a:t>
            </a:r>
            <a:r>
              <a:rPr lang="zh-CN" altLang="en-US" sz="2800" b="1" dirty="0">
                <a:solidFill>
                  <a:schemeClr val="folHlink"/>
                </a:solidFill>
                <a:latin typeface="Times New Roman" pitchFamily="18" charset="0"/>
                <a:ea typeface="楷体_GB2312" pitchFamily="49" charset="-122"/>
              </a:rPr>
              <a:t>个目标函数最小化的问题中，称决策向量</a:t>
            </a:r>
            <a:r>
              <a:rPr lang="en-US" altLang="zh-CN" sz="2800" b="1" i="1" dirty="0">
                <a:solidFill>
                  <a:schemeClr val="folHlink"/>
                </a:solidFill>
                <a:latin typeface="Times New Roman" pitchFamily="18" charset="0"/>
                <a:ea typeface="楷体_GB2312" pitchFamily="49" charset="-122"/>
              </a:rPr>
              <a:t>x</a:t>
            </a:r>
            <a:r>
              <a:rPr lang="en-US" altLang="zh-CN" sz="2800" b="1" dirty="0">
                <a:solidFill>
                  <a:schemeClr val="folHlink"/>
                </a:solidFill>
                <a:latin typeface="Times New Roman" pitchFamily="18" charset="0"/>
                <a:ea typeface="楷体_GB2312" pitchFamily="49" charset="-122"/>
              </a:rPr>
              <a:t>*∈</a:t>
            </a:r>
            <a:r>
              <a:rPr lang="en-US" altLang="zh-CN" sz="2800" b="1" i="1" dirty="0">
                <a:solidFill>
                  <a:schemeClr val="folHlink"/>
                </a:solidFill>
                <a:latin typeface="Times New Roman" pitchFamily="18" charset="0"/>
                <a:ea typeface="楷体_GB2312" pitchFamily="49" charset="-122"/>
              </a:rPr>
              <a:t>F</a:t>
            </a:r>
            <a:r>
              <a:rPr lang="zh-CN" altLang="en-US" sz="2800" b="1" dirty="0">
                <a:solidFill>
                  <a:schemeClr val="folHlink"/>
                </a:solidFill>
                <a:latin typeface="Times New Roman" pitchFamily="18" charset="0"/>
                <a:ea typeface="楷体_GB2312" pitchFamily="49" charset="-122"/>
              </a:rPr>
              <a:t>是</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最优的，当不存在另外一个决策向量</a:t>
            </a:r>
            <a:r>
              <a:rPr lang="en-US" altLang="zh-CN" sz="2800" b="1" i="1" dirty="0" err="1">
                <a:solidFill>
                  <a:schemeClr val="folHlink"/>
                </a:solidFill>
                <a:latin typeface="Times New Roman" pitchFamily="18" charset="0"/>
                <a:ea typeface="楷体_GB2312" pitchFamily="49" charset="-122"/>
              </a:rPr>
              <a:t>x</a:t>
            </a:r>
            <a:r>
              <a:rPr lang="en-US" altLang="zh-CN" sz="2800" b="1" dirty="0" err="1">
                <a:solidFill>
                  <a:schemeClr val="folHlink"/>
                </a:solidFill>
                <a:latin typeface="Times New Roman" pitchFamily="18" charset="0"/>
                <a:ea typeface="楷体_GB2312" pitchFamily="49" charset="-122"/>
              </a:rPr>
              <a:t>∈</a:t>
            </a:r>
            <a:r>
              <a:rPr lang="en-US" altLang="zh-CN" sz="2800" b="1" i="1" dirty="0" err="1">
                <a:solidFill>
                  <a:schemeClr val="folHlink"/>
                </a:solidFill>
                <a:latin typeface="Times New Roman" pitchFamily="18" charset="0"/>
                <a:ea typeface="楷体_GB2312" pitchFamily="49" charset="-122"/>
              </a:rPr>
              <a:t>F</a:t>
            </a:r>
            <a:r>
              <a:rPr lang="zh-CN" altLang="en-US" sz="2800" b="1" dirty="0">
                <a:solidFill>
                  <a:schemeClr val="folHlink"/>
                </a:solidFill>
                <a:latin typeface="Times New Roman" pitchFamily="18" charset="0"/>
                <a:ea typeface="楷体_GB2312" pitchFamily="49" charset="-122"/>
              </a:rPr>
              <a:t>同时满足</a:t>
            </a:r>
          </a:p>
        </p:txBody>
      </p:sp>
      <p:graphicFrame>
        <p:nvGraphicFramePr>
          <p:cNvPr id="891914" name="Object 10"/>
          <p:cNvGraphicFramePr>
            <a:graphicFrameLocks noGrp="1" noChangeAspect="1"/>
          </p:cNvGraphicFramePr>
          <p:nvPr>
            <p:ph sz="half" idx="2"/>
            <p:extLst>
              <p:ext uri="{D42A27DB-BD31-4B8C-83A1-F6EECF244321}">
                <p14:modId xmlns:p14="http://schemas.microsoft.com/office/powerpoint/2010/main" val="1093365510"/>
              </p:ext>
            </p:extLst>
          </p:nvPr>
        </p:nvGraphicFramePr>
        <p:xfrm>
          <a:off x="755576" y="3902645"/>
          <a:ext cx="3529013" cy="966788"/>
        </p:xfrm>
        <a:graphic>
          <a:graphicData uri="http://schemas.openxmlformats.org/presentationml/2006/ole">
            <mc:AlternateContent xmlns:mc="http://schemas.openxmlformats.org/markup-compatibility/2006">
              <mc:Choice xmlns:v="urn:schemas-microsoft-com:vml" Requires="v">
                <p:oleObj spid="_x0000_s73814" name="公式" r:id="rId3" imgW="1854000" imgH="507960" progId="Equation.3">
                  <p:embed/>
                </p:oleObj>
              </mc:Choice>
              <mc:Fallback>
                <p:oleObj name="公式" r:id="rId3" imgW="18540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902645"/>
                        <a:ext cx="3529013" cy="966788"/>
                      </a:xfrm>
                      <a:prstGeom prst="rect">
                        <a:avLst/>
                      </a:prstGeom>
                      <a:noFill/>
                      <a:ln>
                        <a:noFill/>
                      </a:ln>
                      <a:effectLst/>
                    </p:spPr>
                  </p:pic>
                </p:oleObj>
              </mc:Fallback>
            </mc:AlternateContent>
          </a:graphicData>
        </a:graphic>
      </p:graphicFrame>
      <p:sp>
        <p:nvSpPr>
          <p:cNvPr id="2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2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5D1315F-2B89-4427-870F-931CA650C64C}" type="datetime11">
              <a:rPr lang="zh-CN" altLang="en-US" smtClean="0"/>
              <a:t>13:29:57</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115</a:t>
            </a:fld>
            <a:endParaRPr lang="en-US" altLang="zh-CN"/>
          </a:p>
        </p:txBody>
      </p:sp>
    </p:spTree>
    <p:extLst>
      <p:ext uri="{BB962C8B-B14F-4D97-AF65-F5344CB8AC3E}">
        <p14:creationId xmlns:p14="http://schemas.microsoft.com/office/powerpoint/2010/main" val="512560500"/>
      </p:ext>
    </p:extLst>
  </p:cSld>
  <p:clrMapOvr>
    <a:masterClrMapping/>
  </p:clrMapOvr>
  <p:transition spd="slow">
    <p:pull dir="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4" name="Rectangle 6"/>
          <p:cNvSpPr>
            <a:spLocks noRot="1" noChangeArrowheads="1"/>
          </p:cNvSpPr>
          <p:nvPr/>
        </p:nvSpPr>
        <p:spPr bwMode="auto">
          <a:xfrm>
            <a:off x="250825" y="1412875"/>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en-US" altLang="zh-CN" sz="2800" b="1" dirty="0">
                <a:latin typeface="Times New Roman" pitchFamily="18" charset="0"/>
                <a:ea typeface="黑体" pitchFamily="2" charset="-122"/>
              </a:rPr>
              <a:t>Pareto</a:t>
            </a:r>
            <a:r>
              <a:rPr lang="zh-CN" altLang="en-US" sz="2800" b="1" dirty="0">
                <a:latin typeface="Times New Roman" pitchFamily="18" charset="0"/>
                <a:ea typeface="黑体" pitchFamily="2" charset="-122"/>
              </a:rPr>
              <a:t>最优性</a:t>
            </a:r>
            <a:r>
              <a:rPr lang="zh-CN" altLang="en-US" sz="2800" b="1" dirty="0">
                <a:ea typeface="黑体" pitchFamily="2" charset="-122"/>
              </a:rPr>
              <a:t>理论</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多目标优化问题的解通常是多个满意解的集合，称为</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最优集，解集中的决策向量称为非劣的。</a:t>
            </a:r>
          </a:p>
        </p:txBody>
      </p:sp>
      <p:pic>
        <p:nvPicPr>
          <p:cNvPr id="893000" name="Picture 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789363"/>
            <a:ext cx="5391150" cy="2552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62494895-54D3-4809-8F6F-F65DA804C462}" type="datetime11">
              <a:rPr lang="zh-CN" altLang="en-US" smtClean="0"/>
              <a:t>13:29:57</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116</a:t>
            </a:fld>
            <a:endParaRPr lang="en-US" altLang="zh-CN"/>
          </a:p>
        </p:txBody>
      </p:sp>
    </p:spTree>
    <p:extLst>
      <p:ext uri="{BB962C8B-B14F-4D97-AF65-F5344CB8AC3E}">
        <p14:creationId xmlns:p14="http://schemas.microsoft.com/office/powerpoint/2010/main" val="2989374168"/>
      </p:ext>
    </p:extLst>
  </p:cSld>
  <p:clrMapOvr>
    <a:masterClrMapping/>
  </p:clrMapOvr>
  <p:transition spd="slow">
    <p:pull dir="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82" name="Rectangle 6"/>
          <p:cNvSpPr>
            <a:spLocks noRot="1" noChangeArrowheads="1"/>
          </p:cNvSpPr>
          <p:nvPr/>
        </p:nvSpPr>
        <p:spPr bwMode="auto">
          <a:xfrm>
            <a:off x="301625" y="1412776"/>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latin typeface="Times New Roman" pitchFamily="18" charset="0"/>
                <a:ea typeface="黑体" pitchFamily="2" charset="-122"/>
              </a:rPr>
              <a:t>传统方法</a:t>
            </a:r>
            <a:endParaRPr lang="zh-CN" altLang="en-US" sz="2800" b="1" dirty="0">
              <a:ea typeface="黑体" pitchFamily="2"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多目标加权法</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层次优化法</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目标规划法等</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特点：将多目标函数转化为单目标函数处理，只能得到特定条件下的某一</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解。</a:t>
            </a:r>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932822B-E40F-4D23-82BE-A69A0BB3AFDD}" type="datetime11">
              <a:rPr lang="zh-CN" altLang="en-US" smtClean="0"/>
              <a:t>13:29:57</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117</a:t>
            </a:fld>
            <a:endParaRPr lang="en-US" altLang="zh-CN"/>
          </a:p>
        </p:txBody>
      </p:sp>
    </p:spTree>
    <p:extLst>
      <p:ext uri="{BB962C8B-B14F-4D97-AF65-F5344CB8AC3E}">
        <p14:creationId xmlns:p14="http://schemas.microsoft.com/office/powerpoint/2010/main" val="1164344524"/>
      </p:ext>
    </p:extLst>
  </p:cSld>
  <p:clrMapOvr>
    <a:masterClrMapping/>
  </p:clrMapOvr>
  <p:transition spd="slow">
    <p:pull dir="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8" name="Rectangle 6"/>
          <p:cNvSpPr>
            <a:spLocks noRot="1" noChangeArrowheads="1"/>
          </p:cNvSpPr>
          <p:nvPr/>
        </p:nvSpPr>
        <p:spPr bwMode="auto">
          <a:xfrm>
            <a:off x="310971" y="1340768"/>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latin typeface="Times New Roman" pitchFamily="18" charset="0"/>
                <a:ea typeface="黑体" pitchFamily="2" charset="-122"/>
              </a:rPr>
              <a:t>多目标优化的遗传算法</a:t>
            </a:r>
            <a:endParaRPr lang="zh-CN" altLang="en-US" sz="2800" b="1" dirty="0">
              <a:ea typeface="黑体" pitchFamily="2"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优势：</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并行地处理一组可能的解；</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不局限于</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前沿的形状和连续性，易于处理不连续的、凹形的</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前沿。</a:t>
            </a: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目前基于</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的遗传算法占据主要地位。</a:t>
            </a:r>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D2A27A6-CE8D-43FF-A5F1-5FD1A8037541}" type="datetime11">
              <a:rPr lang="zh-CN" altLang="en-US" smtClean="0"/>
              <a:t>13:29:57</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118</a:t>
            </a:fld>
            <a:endParaRPr lang="en-US" altLang="zh-CN"/>
          </a:p>
        </p:txBody>
      </p:sp>
    </p:spTree>
    <p:extLst>
      <p:ext uri="{BB962C8B-B14F-4D97-AF65-F5344CB8AC3E}">
        <p14:creationId xmlns:p14="http://schemas.microsoft.com/office/powerpoint/2010/main" val="1692382776"/>
      </p:ext>
    </p:extLst>
  </p:cSld>
  <p:clrMapOvr>
    <a:masterClrMapping/>
  </p:clrMapOvr>
  <p:transition spd="slow">
    <p:pull dir="ru"/>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6" name="Rectangle 6"/>
          <p:cNvSpPr>
            <a:spLocks noRot="1" noChangeArrowheads="1"/>
          </p:cNvSpPr>
          <p:nvPr/>
        </p:nvSpPr>
        <p:spPr bwMode="auto">
          <a:xfrm>
            <a:off x="301625" y="1412776"/>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latin typeface="Times New Roman" pitchFamily="18" charset="0"/>
                <a:ea typeface="黑体" pitchFamily="2" charset="-122"/>
              </a:rPr>
              <a:t>多目标优化的遗传算法</a:t>
            </a:r>
            <a:endParaRPr lang="zh-CN" altLang="en-US" sz="2800" b="1" dirty="0">
              <a:ea typeface="黑体" pitchFamily="2"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a:t>
            </a:r>
            <a:r>
              <a:rPr lang="zh-CN" altLang="en-US" sz="2800" b="1" dirty="0">
                <a:solidFill>
                  <a:srgbClr val="FF66FF"/>
                </a:solidFill>
                <a:latin typeface="Times New Roman" pitchFamily="18" charset="0"/>
                <a:ea typeface="楷体_GB2312" pitchFamily="49" charset="-122"/>
              </a:rPr>
              <a:t>聚合函数法</a:t>
            </a:r>
            <a:r>
              <a:rPr lang="zh-CN" altLang="en-US" sz="2800" b="1" dirty="0">
                <a:solidFill>
                  <a:schemeClr val="folHlink"/>
                </a:solidFill>
                <a:latin typeface="Times New Roman" pitchFamily="18" charset="0"/>
                <a:ea typeface="楷体_GB2312" pitchFamily="49" charset="-122"/>
              </a:rPr>
              <a:t>：</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把多个目标函数表示成一个目标函数作为遗传算法的适应函数（聚合）；</a:t>
            </a: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无需改动遗传算法，但权值难以确定；</a:t>
            </a: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改进：自适应权值。   </a:t>
            </a:r>
          </a:p>
        </p:txBody>
      </p:sp>
      <p:graphicFrame>
        <p:nvGraphicFramePr>
          <p:cNvPr id="896009" name="Object 9"/>
          <p:cNvGraphicFramePr>
            <a:graphicFrameLocks noGrp="1" noChangeAspect="1"/>
          </p:cNvGraphicFramePr>
          <p:nvPr>
            <p:ph sz="half" idx="2"/>
            <p:extLst>
              <p:ext uri="{D42A27DB-BD31-4B8C-83A1-F6EECF244321}">
                <p14:modId xmlns:p14="http://schemas.microsoft.com/office/powerpoint/2010/main" val="3300913826"/>
              </p:ext>
            </p:extLst>
          </p:nvPr>
        </p:nvGraphicFramePr>
        <p:xfrm>
          <a:off x="1187624" y="3573016"/>
          <a:ext cx="2736850" cy="854075"/>
        </p:xfrm>
        <a:graphic>
          <a:graphicData uri="http://schemas.openxmlformats.org/presentationml/2006/ole">
            <mc:AlternateContent xmlns:mc="http://schemas.openxmlformats.org/markup-compatibility/2006">
              <mc:Choice xmlns:v="urn:schemas-microsoft-com:vml" Requires="v">
                <p:oleObj spid="_x0000_s74838" name="公式" r:id="rId3" imgW="1384200" imgH="431640" progId="Equation.3">
                  <p:embed/>
                </p:oleObj>
              </mc:Choice>
              <mc:Fallback>
                <p:oleObj name="公式" r:id="rId3" imgW="1384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73016"/>
                        <a:ext cx="2736850" cy="854075"/>
                      </a:xfrm>
                      <a:prstGeom prst="rect">
                        <a:avLst/>
                      </a:prstGeom>
                      <a:noFill/>
                      <a:ln>
                        <a:noFill/>
                      </a:ln>
                      <a:effectLst/>
                    </p:spPr>
                  </p:pic>
                </p:oleObj>
              </mc:Fallback>
            </mc:AlternateContent>
          </a:graphicData>
        </a:graphic>
      </p:graphicFrame>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6B382E3B-590E-4341-8C43-B2EEF46E989B}" type="datetime11">
              <a:rPr lang="zh-CN" altLang="en-US" smtClean="0"/>
              <a:t>13:29:58</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119</a:t>
            </a:fld>
            <a:endParaRPr lang="en-US" altLang="zh-CN"/>
          </a:p>
        </p:txBody>
      </p:sp>
    </p:spTree>
    <p:extLst>
      <p:ext uri="{BB962C8B-B14F-4D97-AF65-F5344CB8AC3E}">
        <p14:creationId xmlns:p14="http://schemas.microsoft.com/office/powerpoint/2010/main" val="2459659490"/>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1116013" y="1557338"/>
            <a:ext cx="4176712" cy="3629025"/>
          </a:xfrm>
        </p:spPr>
        <p:txBody>
          <a:bodyPr/>
          <a:lstStyle/>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排序选择 </a:t>
            </a:r>
          </a:p>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均匀交叉 </a:t>
            </a:r>
          </a:p>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逆序</a:t>
            </a:r>
            <a:r>
              <a:rPr lang="zh-CN" altLang="en-US" b="1" dirty="0" smtClean="0">
                <a:solidFill>
                  <a:schemeClr val="folHlink"/>
                </a:solidFill>
                <a:latin typeface="Times New Roman" pitchFamily="18" charset="0"/>
                <a:ea typeface="楷体_GB2312" pitchFamily="49" charset="-122"/>
              </a:rPr>
              <a:t>变异</a:t>
            </a:r>
            <a:endParaRPr lang="zh-CN" altLang="en-US" b="1" dirty="0">
              <a:solidFill>
                <a:schemeClr val="folHlink"/>
              </a:solidFill>
              <a:latin typeface="Times New Roman" pitchFamily="18" charset="0"/>
              <a:ea typeface="楷体_GB2312" pitchFamily="49" charset="-122"/>
            </a:endParaRPr>
          </a:p>
        </p:txBody>
      </p:sp>
      <p:sp>
        <p:nvSpPr>
          <p:cNvPr id="103428" name="AutoShape 4"/>
          <p:cNvSpPr>
            <a:spLocks noChangeArrowheads="1"/>
          </p:cNvSpPr>
          <p:nvPr/>
        </p:nvSpPr>
        <p:spPr bwMode="auto">
          <a:xfrm>
            <a:off x="4284663" y="1341438"/>
            <a:ext cx="4535487" cy="4248150"/>
          </a:xfrm>
          <a:prstGeom prst="wedgeRoundRectCallout">
            <a:avLst>
              <a:gd name="adj1" fmla="val -77755"/>
              <a:gd name="adj2" fmla="val -35463"/>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1</a:t>
            </a:r>
            <a:r>
              <a:rPr lang="zh-CN" altLang="en-US" sz="2400" b="1" dirty="0">
                <a:solidFill>
                  <a:schemeClr val="folHlink"/>
                </a:solidFill>
                <a:latin typeface="Times New Roman" pitchFamily="18" charset="0"/>
                <a:ea typeface="楷体_GB2312" pitchFamily="49" charset="-122"/>
              </a:rPr>
              <a:t>） 对群体中的所有个体按其适应度大小进行降序排序；</a:t>
            </a:r>
          </a:p>
          <a:p>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2</a:t>
            </a:r>
            <a:r>
              <a:rPr lang="zh-CN" altLang="en-US" sz="2400" b="1" dirty="0">
                <a:solidFill>
                  <a:schemeClr val="folHlink"/>
                </a:solidFill>
                <a:latin typeface="Times New Roman" pitchFamily="18" charset="0"/>
                <a:ea typeface="楷体_GB2312" pitchFamily="49" charset="-122"/>
              </a:rPr>
              <a:t>） 根据具体求解问题，设计一个概率分配表，将各个概率值按上述排列次序分配给各个个体；</a:t>
            </a:r>
          </a:p>
          <a:p>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3</a:t>
            </a:r>
            <a:r>
              <a:rPr lang="zh-CN" altLang="en-US" sz="2400" b="1" dirty="0">
                <a:solidFill>
                  <a:schemeClr val="folHlink"/>
                </a:solidFill>
                <a:latin typeface="Times New Roman" pitchFamily="18" charset="0"/>
                <a:ea typeface="楷体_GB2312" pitchFamily="49" charset="-122"/>
              </a:rPr>
              <a:t>） 以各个个体所分配到的概率值作为其遗传到下一代的概率，基于这些概率用赌盘选择法来产生下一代群体</a:t>
            </a:r>
            <a:r>
              <a:rPr lang="zh-CN" altLang="en-US" sz="2400" b="1" dirty="0" smtClean="0">
                <a:solidFill>
                  <a:schemeClr val="folHlink"/>
                </a:solidFill>
                <a:latin typeface="Times New Roman" pitchFamily="18" charset="0"/>
                <a:ea typeface="楷体_GB2312" pitchFamily="49" charset="-122"/>
              </a:rPr>
              <a:t>。</a:t>
            </a:r>
            <a:endParaRPr lang="zh-CN" altLang="en-US" sz="2400" dirty="0"/>
          </a:p>
        </p:txBody>
      </p:sp>
      <p:sp>
        <p:nvSpPr>
          <p:cNvPr id="6"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遗传算子</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8B6C0CC4-0F6D-42C7-BF37-1C9DF01A4600}" type="datetime11">
              <a:rPr lang="zh-CN" altLang="en-US" smtClean="0">
                <a:solidFill>
                  <a:srgbClr val="0033CC"/>
                </a:solidFill>
              </a:rPr>
              <a:t>13:29:51</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12</a:t>
            </a:fld>
            <a:endParaRPr lang="zh-CN" altLang="zh-CN">
              <a:solidFill>
                <a:srgbClr val="0033CC"/>
              </a:solidFill>
            </a:endParaRPr>
          </a:p>
        </p:txBody>
      </p:sp>
    </p:spTree>
    <p:extLst>
      <p:ext uri="{BB962C8B-B14F-4D97-AF65-F5344CB8AC3E}">
        <p14:creationId xmlns:p14="http://schemas.microsoft.com/office/powerpoint/2010/main" val="977856538"/>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linds(horizontal)">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30" name="Rectangle 6"/>
          <p:cNvSpPr>
            <a:spLocks noRot="1" noChangeArrowheads="1"/>
          </p:cNvSpPr>
          <p:nvPr/>
        </p:nvSpPr>
        <p:spPr bwMode="auto">
          <a:xfrm>
            <a:off x="301625" y="1412776"/>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latin typeface="Times New Roman" pitchFamily="18" charset="0"/>
                <a:ea typeface="黑体" pitchFamily="2" charset="-122"/>
              </a:rPr>
              <a:t>多目标优化的遗传算法</a:t>
            </a:r>
            <a:endParaRPr lang="zh-CN" altLang="en-US" sz="2800" b="1" dirty="0">
              <a:ea typeface="黑体" pitchFamily="2"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a:t>
            </a:r>
            <a:r>
              <a:rPr lang="zh-CN" altLang="en-US" sz="2800" b="1" dirty="0">
                <a:solidFill>
                  <a:srgbClr val="FF66FF"/>
                </a:solidFill>
                <a:latin typeface="Times New Roman" pitchFamily="18" charset="0"/>
                <a:ea typeface="楷体_GB2312" pitchFamily="49" charset="-122"/>
              </a:rPr>
              <a:t>向量评价遗传算法（非</a:t>
            </a:r>
            <a:r>
              <a:rPr lang="en-US" altLang="zh-CN" sz="2800" b="1" dirty="0">
                <a:solidFill>
                  <a:srgbClr val="FF66FF"/>
                </a:solidFill>
                <a:latin typeface="Times New Roman" pitchFamily="18" charset="0"/>
                <a:ea typeface="楷体_GB2312" pitchFamily="49" charset="-122"/>
              </a:rPr>
              <a:t>Pareto</a:t>
            </a:r>
            <a:r>
              <a:rPr lang="zh-CN" altLang="en-US" sz="2800" b="1" dirty="0">
                <a:solidFill>
                  <a:srgbClr val="FF66FF"/>
                </a:solidFill>
                <a:latin typeface="Times New Roman" pitchFamily="18" charset="0"/>
                <a:ea typeface="楷体_GB2312" pitchFamily="49" charset="-122"/>
              </a:rPr>
              <a:t>法）</a:t>
            </a:r>
            <a:r>
              <a:rPr lang="zh-CN" altLang="en-US" sz="2800" b="1" dirty="0">
                <a:solidFill>
                  <a:schemeClr val="folHlink"/>
                </a:solidFill>
                <a:latin typeface="Times New Roman" pitchFamily="18" charset="0"/>
                <a:ea typeface="楷体_GB2312" pitchFamily="49" charset="-122"/>
              </a:rPr>
              <a:t>：</a:t>
            </a:r>
          </a:p>
          <a:p>
            <a:pPr marL="444500" indent="-444500" algn="l">
              <a:lnSpc>
                <a:spcPct val="120000"/>
              </a:lnSpc>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子种群的产生根据每一个目标函数分别进行选择。</a:t>
            </a:r>
          </a:p>
          <a:p>
            <a:pPr marL="444500" indent="-444500" algn="l">
              <a:lnSpc>
                <a:spcPct val="120000"/>
              </a:lnSpc>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a:t>
            </a:r>
          </a:p>
        </p:txBody>
      </p:sp>
      <p:pic>
        <p:nvPicPr>
          <p:cNvPr id="897035"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3284984"/>
            <a:ext cx="4464050" cy="3006725"/>
          </a:xfrm>
          <a:prstGeom prst="rect">
            <a:avLst/>
          </a:prstGeom>
          <a:solidFill>
            <a:srgbClr val="FFFFFF">
              <a:alpha val="8000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FF54B49-E6A6-4082-8E56-C1330371329F}" type="datetime11">
              <a:rPr lang="zh-CN" altLang="en-US" smtClean="0"/>
              <a:t>13:29:58</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120</a:t>
            </a:fld>
            <a:endParaRPr lang="en-US" altLang="zh-CN"/>
          </a:p>
        </p:txBody>
      </p:sp>
    </p:spTree>
    <p:extLst>
      <p:ext uri="{BB962C8B-B14F-4D97-AF65-F5344CB8AC3E}">
        <p14:creationId xmlns:p14="http://schemas.microsoft.com/office/powerpoint/2010/main" val="867044064"/>
      </p:ext>
    </p:extLst>
  </p:cSld>
  <p:clrMapOvr>
    <a:masterClrMapping/>
  </p:clrMapOvr>
  <p:transition spd="slow">
    <p:pull dir="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4" name="Rectangle 6"/>
          <p:cNvSpPr>
            <a:spLocks noRot="1" noChangeArrowheads="1"/>
          </p:cNvSpPr>
          <p:nvPr/>
        </p:nvSpPr>
        <p:spPr bwMode="auto">
          <a:xfrm>
            <a:off x="301625" y="1340768"/>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latin typeface="Times New Roman" pitchFamily="18" charset="0"/>
                <a:ea typeface="黑体" pitchFamily="2" charset="-122"/>
              </a:rPr>
              <a:t>多目标优化的遗传算法</a:t>
            </a:r>
            <a:endParaRPr lang="zh-CN" altLang="en-US" sz="2800" b="1" dirty="0">
              <a:ea typeface="黑体" pitchFamily="2"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a:t>
            </a:r>
            <a:r>
              <a:rPr lang="zh-CN" altLang="en-US" sz="2800" b="1" dirty="0">
                <a:solidFill>
                  <a:srgbClr val="FF66FF"/>
                </a:solidFill>
                <a:latin typeface="Times New Roman" pitchFamily="18" charset="0"/>
                <a:ea typeface="楷体_GB2312" pitchFamily="49" charset="-122"/>
              </a:rPr>
              <a:t>基于排序的多目标遗传算法</a:t>
            </a:r>
            <a:r>
              <a:rPr lang="zh-CN" altLang="en-US" sz="2800" b="1" dirty="0">
                <a:solidFill>
                  <a:schemeClr val="folHlink"/>
                </a:solidFill>
                <a:latin typeface="Times New Roman" pitchFamily="18" charset="0"/>
                <a:ea typeface="楷体_GB2312" pitchFamily="49" charset="-122"/>
              </a:rPr>
              <a:t>：</a:t>
            </a:r>
          </a:p>
          <a:p>
            <a:pPr marL="444500" indent="-444500" algn="l">
              <a:lnSpc>
                <a:spcPct val="120000"/>
              </a:lnSpc>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根据“</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最优个体”的概念对所有个体进行排</a:t>
            </a:r>
          </a:p>
          <a:p>
            <a:pPr marL="444500" indent="-444500" algn="l">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序，依据这个排列次序来进行进化过程中的选择运</a:t>
            </a:r>
          </a:p>
          <a:p>
            <a:pPr marL="444500" indent="-444500" algn="l">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算，从而使得排在前面的</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最优个体将有更多</a:t>
            </a:r>
          </a:p>
          <a:p>
            <a:pPr marL="444500" indent="-444500" algn="l">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的机会遗传到下一代群体。</a:t>
            </a:r>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87954B2E-EE45-459B-9CC0-6A1F1F8F1AEA}" type="datetime11">
              <a:rPr lang="zh-CN" altLang="en-US" smtClean="0"/>
              <a:t>13:29:58</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121</a:t>
            </a:fld>
            <a:endParaRPr lang="en-US" altLang="zh-CN"/>
          </a:p>
        </p:txBody>
      </p:sp>
    </p:spTree>
    <p:extLst>
      <p:ext uri="{BB962C8B-B14F-4D97-AF65-F5344CB8AC3E}">
        <p14:creationId xmlns:p14="http://schemas.microsoft.com/office/powerpoint/2010/main" val="4115722065"/>
      </p:ext>
    </p:extLst>
  </p:cSld>
  <p:clrMapOvr>
    <a:masterClrMapping/>
  </p:clrMapOvr>
  <p:transition spd="slow">
    <p:pull dir="ru"/>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8" name="Rectangle 6"/>
          <p:cNvSpPr>
            <a:spLocks noRot="1" noChangeArrowheads="1"/>
          </p:cNvSpPr>
          <p:nvPr/>
        </p:nvSpPr>
        <p:spPr bwMode="auto">
          <a:xfrm>
            <a:off x="250825" y="1340768"/>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latin typeface="Times New Roman" pitchFamily="18" charset="0"/>
                <a:ea typeface="黑体" pitchFamily="2" charset="-122"/>
              </a:rPr>
              <a:t>多目标优化的遗传算法</a:t>
            </a:r>
            <a:endParaRPr lang="zh-CN" altLang="en-US" sz="2800" b="1" dirty="0">
              <a:ea typeface="黑体" pitchFamily="2" charset="-122"/>
            </a:endParaRPr>
          </a:p>
          <a:p>
            <a:pPr marL="444500" indent="-444500" algn="l">
              <a:lnSpc>
                <a:spcPct val="120000"/>
              </a:lnSpc>
              <a:spcBef>
                <a:spcPct val="10000"/>
              </a:spcBef>
              <a:buClr>
                <a:srgbClr val="FF00FF"/>
              </a:buClr>
              <a:buSzPct val="50000"/>
              <a:buFont typeface="Wingdings" pitchFamily="2" charset="2"/>
              <a:buNone/>
            </a:pPr>
            <a:r>
              <a:rPr lang="zh-CN" altLang="en-US" sz="2800" b="1" dirty="0">
                <a:solidFill>
                  <a:schemeClr val="folHlink"/>
                </a:solidFill>
                <a:latin typeface="Times New Roman" pitchFamily="18" charset="0"/>
                <a:ea typeface="楷体_GB2312" pitchFamily="49" charset="-122"/>
              </a:rPr>
              <a:t>     </a:t>
            </a:r>
            <a:r>
              <a:rPr lang="zh-CN" altLang="en-US" sz="2800" b="1" dirty="0">
                <a:solidFill>
                  <a:srgbClr val="FF66FF"/>
                </a:solidFill>
                <a:latin typeface="Times New Roman" pitchFamily="18" charset="0"/>
                <a:ea typeface="楷体_GB2312" pitchFamily="49" charset="-122"/>
              </a:rPr>
              <a:t>小生境</a:t>
            </a:r>
            <a:r>
              <a:rPr lang="en-US" altLang="zh-CN" sz="2800" b="1" dirty="0">
                <a:solidFill>
                  <a:srgbClr val="FF66FF"/>
                </a:solidFill>
                <a:latin typeface="Times New Roman" pitchFamily="18" charset="0"/>
                <a:ea typeface="楷体_GB2312" pitchFamily="49" charset="-122"/>
              </a:rPr>
              <a:t>Pareto</a:t>
            </a:r>
            <a:r>
              <a:rPr lang="zh-CN" altLang="en-US" sz="2800" b="1" dirty="0">
                <a:solidFill>
                  <a:srgbClr val="FF66FF"/>
                </a:solidFill>
                <a:latin typeface="Times New Roman" pitchFamily="18" charset="0"/>
                <a:ea typeface="楷体_GB2312" pitchFamily="49" charset="-122"/>
              </a:rPr>
              <a:t>遗传算法</a:t>
            </a:r>
            <a:r>
              <a:rPr lang="zh-CN" altLang="en-US" sz="2800" b="1" dirty="0">
                <a:solidFill>
                  <a:schemeClr val="folHlink"/>
                </a:solidFill>
                <a:latin typeface="Times New Roman" pitchFamily="18" charset="0"/>
                <a:ea typeface="楷体_GB2312" pitchFamily="49" charset="-122"/>
              </a:rPr>
              <a:t>：</a:t>
            </a:r>
          </a:p>
          <a:p>
            <a:pPr marL="444500" indent="-444500" algn="l">
              <a:lnSpc>
                <a:spcPct val="120000"/>
              </a:lnSpc>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为了保证寻优过程不收敛于可行域的某一局部，</a:t>
            </a:r>
          </a:p>
          <a:p>
            <a:pPr marL="444500" indent="-444500" algn="l">
              <a:lnSpc>
                <a:spcPct val="120000"/>
              </a:lnSpc>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使种群向均匀分布于</a:t>
            </a:r>
            <a:r>
              <a:rPr lang="en-US" altLang="zh-CN" sz="2800" b="1" dirty="0">
                <a:solidFill>
                  <a:schemeClr val="folHlink"/>
                </a:solidFill>
                <a:latin typeface="Times New Roman" pitchFamily="18" charset="0"/>
                <a:ea typeface="楷体_GB2312" pitchFamily="49" charset="-122"/>
              </a:rPr>
              <a:t>Pareto</a:t>
            </a:r>
            <a:r>
              <a:rPr lang="zh-CN" altLang="en-US" sz="2800" b="1" dirty="0">
                <a:solidFill>
                  <a:schemeClr val="folHlink"/>
                </a:solidFill>
                <a:latin typeface="Times New Roman" pitchFamily="18" charset="0"/>
                <a:ea typeface="楷体_GB2312" pitchFamily="49" charset="-122"/>
              </a:rPr>
              <a:t>前沿面的方向进化，</a:t>
            </a:r>
          </a:p>
          <a:p>
            <a:pPr marL="444500" indent="-444500" algn="l">
              <a:lnSpc>
                <a:spcPct val="120000"/>
              </a:lnSpc>
              <a:spcBef>
                <a:spcPct val="20000"/>
              </a:spcBef>
              <a:buClr>
                <a:schemeClr val="folHlink"/>
              </a:buClr>
              <a:buSzPct val="90000"/>
              <a:buFont typeface="Wingdings" pitchFamily="2" charset="2"/>
              <a:buNone/>
            </a:pPr>
            <a:r>
              <a:rPr lang="zh-CN" altLang="en-US" sz="2800" b="1" dirty="0">
                <a:solidFill>
                  <a:schemeClr val="folHlink"/>
                </a:solidFill>
                <a:latin typeface="Times New Roman" pitchFamily="18" charset="0"/>
                <a:ea typeface="楷体_GB2312" pitchFamily="49" charset="-122"/>
              </a:rPr>
              <a:t>     通过共享函数定义一小生境加以实现。</a:t>
            </a:r>
          </a:p>
        </p:txBody>
      </p:sp>
      <p:sp>
        <p:nvSpPr>
          <p:cNvPr id="899080" name="AutoShape 8">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遗传算法的设计（多目标优化）</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5FF692A-A8D4-49A5-A979-1B200E7D2A85}" type="datetime11">
              <a:rPr lang="zh-CN" altLang="en-US" smtClean="0"/>
              <a:t>13:29:58</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122</a:t>
            </a:fld>
            <a:endParaRPr lang="en-US" altLang="zh-CN"/>
          </a:p>
        </p:txBody>
      </p:sp>
    </p:spTree>
    <p:extLst>
      <p:ext uri="{BB962C8B-B14F-4D97-AF65-F5344CB8AC3E}">
        <p14:creationId xmlns:p14="http://schemas.microsoft.com/office/powerpoint/2010/main" val="3410684035"/>
      </p:ext>
    </p:extLst>
  </p:cSld>
  <p:clrMapOvr>
    <a:masterClrMapping/>
  </p:clrMapOvr>
  <p:transition spd="slow">
    <p:pull dir="ru"/>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858DC88-28DF-4D36-AA9A-6A65741A2167}" type="slidenum">
              <a:rPr lang="en-US" altLang="zh-CN"/>
              <a:pPr/>
              <a:t>123</a:t>
            </a:fld>
            <a:endParaRPr lang="en-US" altLang="zh-CN"/>
          </a:p>
        </p:txBody>
      </p:sp>
      <p:sp>
        <p:nvSpPr>
          <p:cNvPr id="989186" name="Rectangle 2"/>
          <p:cNvSpPr>
            <a:spLocks noGrp="1" noChangeArrowheads="1"/>
          </p:cNvSpPr>
          <p:nvPr>
            <p:ph type="body" idx="1"/>
          </p:nvPr>
        </p:nvSpPr>
        <p:spPr>
          <a:xfrm>
            <a:off x="250825" y="1341438"/>
            <a:ext cx="8642350" cy="5111750"/>
          </a:xfrm>
        </p:spPr>
        <p:txBody>
          <a:bodyPr/>
          <a:lstStyle/>
          <a:p>
            <a:pPr marL="609600" indent="-609600">
              <a:lnSpc>
                <a:spcPct val="130000"/>
              </a:lnSpc>
              <a:buClr>
                <a:schemeClr val="tx1"/>
              </a:buClr>
              <a:buFont typeface="Wingdings" pitchFamily="2" charset="2"/>
              <a:buAutoNum type="arabicPeriod"/>
            </a:pPr>
            <a:r>
              <a:rPr lang="zh-CN" altLang="en-US" b="1" dirty="0"/>
              <a:t>编码是成功的关键</a:t>
            </a:r>
            <a:r>
              <a:rPr lang="en-US" altLang="zh-CN" b="1" dirty="0"/>
              <a:t>(</a:t>
            </a:r>
            <a:r>
              <a:rPr lang="zh-CN" altLang="en-US" b="1" dirty="0"/>
              <a:t>如最小树问题</a:t>
            </a:r>
            <a:r>
              <a:rPr lang="en-US" altLang="zh-CN" b="1" dirty="0"/>
              <a:t>)</a:t>
            </a:r>
          </a:p>
          <a:p>
            <a:pPr marL="609600" indent="-609600">
              <a:lnSpc>
                <a:spcPct val="130000"/>
              </a:lnSpc>
              <a:buClr>
                <a:schemeClr val="tx1"/>
              </a:buClr>
              <a:buFont typeface="Wingdings" pitchFamily="2" charset="2"/>
              <a:buAutoNum type="circleNumDbPlain"/>
            </a:pPr>
            <a:r>
              <a:rPr lang="zh-CN" altLang="en-US" b="1" dirty="0"/>
              <a:t>最好能使编码空间与解空间一一对应</a:t>
            </a:r>
          </a:p>
          <a:p>
            <a:pPr marL="609600" indent="-609600">
              <a:lnSpc>
                <a:spcPct val="130000"/>
              </a:lnSpc>
              <a:buClr>
                <a:schemeClr val="tx1"/>
              </a:buClr>
              <a:buFont typeface="Wingdings" pitchFamily="2" charset="2"/>
              <a:buAutoNum type="circleNumDbPlain"/>
            </a:pPr>
            <a:r>
              <a:rPr lang="zh-CN" altLang="en-US" b="1" dirty="0"/>
              <a:t>减少编码冗余，编码应尽可能短</a:t>
            </a:r>
          </a:p>
          <a:p>
            <a:pPr marL="609600" indent="-609600">
              <a:lnSpc>
                <a:spcPct val="130000"/>
              </a:lnSpc>
              <a:buClr>
                <a:schemeClr val="tx1"/>
              </a:buClr>
              <a:buFont typeface="Wingdings" pitchFamily="2" charset="2"/>
              <a:buAutoNum type="circleNumDbPlain"/>
            </a:pPr>
            <a:r>
              <a:rPr lang="zh-CN" altLang="en-US" b="1" dirty="0"/>
              <a:t>便于遗传运算</a:t>
            </a:r>
            <a:r>
              <a:rPr lang="en-US" altLang="zh-CN" b="1" dirty="0"/>
              <a:t>——</a:t>
            </a:r>
            <a:r>
              <a:rPr lang="zh-CN" altLang="en-US" b="1" dirty="0"/>
              <a:t>有利于保持合法性、可行性实在没有办法保持，要设计合理的修复程序，尽可能保持父辈的特征。</a:t>
            </a:r>
          </a:p>
        </p:txBody>
      </p:sp>
      <p:sp>
        <p:nvSpPr>
          <p:cNvPr id="989187" name="Rectangle 3"/>
          <p:cNvSpPr>
            <a:spLocks noGrp="1" noChangeArrowheads="1"/>
          </p:cNvSpPr>
          <p:nvPr>
            <p:ph type="title"/>
          </p:nvPr>
        </p:nvSpPr>
        <p:spPr>
          <a:xfrm>
            <a:off x="206375" y="188913"/>
            <a:ext cx="8613775" cy="647700"/>
          </a:xfrm>
          <a:noFill/>
          <a:ln/>
        </p:spPr>
        <p:txBody>
          <a:bodyPr anchorCtr="0"/>
          <a:lstStyle/>
          <a:p>
            <a:pPr marL="762000" indent="-762000" algn="l"/>
            <a:r>
              <a:rPr lang="zh-CN" altLang="en-US" sz="3600" b="1" dirty="0" smtClean="0">
                <a:solidFill>
                  <a:schemeClr val="tx1"/>
                </a:solidFill>
                <a:latin typeface="华文新魏" pitchFamily="2" charset="-122"/>
                <a:ea typeface="华文新魏" pitchFamily="2" charset="-122"/>
              </a:rPr>
              <a:t>学习</a:t>
            </a:r>
            <a:r>
              <a:rPr lang="en-US" altLang="zh-CN" sz="3600" b="1" dirty="0">
                <a:solidFill>
                  <a:schemeClr val="tx1"/>
                </a:solidFill>
                <a:latin typeface="华文新魏" pitchFamily="2" charset="-122"/>
                <a:ea typeface="华文新魏" pitchFamily="2" charset="-122"/>
              </a:rPr>
              <a:t>GA</a:t>
            </a:r>
            <a:r>
              <a:rPr lang="zh-CN" altLang="en-US" sz="3600" b="1" dirty="0">
                <a:solidFill>
                  <a:schemeClr val="tx1"/>
                </a:solidFill>
                <a:latin typeface="华文新魏" pitchFamily="2" charset="-122"/>
                <a:ea typeface="华文新魏" pitchFamily="2" charset="-122"/>
              </a:rPr>
              <a:t>的几点体会（</a:t>
            </a:r>
            <a:r>
              <a:rPr lang="en-US" altLang="zh-CN" sz="3600" b="1" dirty="0">
                <a:solidFill>
                  <a:schemeClr val="tx1"/>
                </a:solidFill>
                <a:latin typeface="华文新魏" pitchFamily="2" charset="-122"/>
                <a:ea typeface="华文新魏" pitchFamily="2" charset="-122"/>
              </a:rPr>
              <a:t>1</a:t>
            </a:r>
            <a:r>
              <a:rPr lang="zh-CN" altLang="en-US" sz="3600" b="1" dirty="0">
                <a:solidFill>
                  <a:schemeClr val="tx1"/>
                </a:solidFill>
                <a:latin typeface="华文新魏" pitchFamily="2" charset="-122"/>
                <a:ea typeface="华文新魏" pitchFamily="2" charset="-122"/>
              </a:rPr>
              <a:t>）</a:t>
            </a:r>
          </a:p>
        </p:txBody>
      </p:sp>
      <p:sp>
        <p:nvSpPr>
          <p:cNvPr id="2" name="日期占位符 1"/>
          <p:cNvSpPr>
            <a:spLocks noGrp="1"/>
          </p:cNvSpPr>
          <p:nvPr>
            <p:ph type="dt" sz="half" idx="10"/>
          </p:nvPr>
        </p:nvSpPr>
        <p:spPr/>
        <p:txBody>
          <a:bodyPr/>
          <a:lstStyle/>
          <a:p>
            <a:fld id="{AF53739C-F3F5-4A84-8FA2-F233099BAF2C}" type="datetime11">
              <a:rPr lang="zh-CN" altLang="en-US" smtClean="0">
                <a:solidFill>
                  <a:srgbClr val="0033CC"/>
                </a:solidFill>
              </a:rPr>
              <a:t>13:29:58</a:t>
            </a:fld>
            <a:endParaRPr lang="zh-CN" altLang="zh-CN" dirty="0">
              <a:solidFill>
                <a:srgbClr val="0033CC"/>
              </a:solidFill>
            </a:endParaRPr>
          </a:p>
        </p:txBody>
      </p:sp>
    </p:spTree>
    <p:extLst>
      <p:ext uri="{BB962C8B-B14F-4D97-AF65-F5344CB8AC3E}">
        <p14:creationId xmlns:p14="http://schemas.microsoft.com/office/powerpoint/2010/main" val="587609011"/>
      </p:ext>
    </p:extLst>
  </p:cSld>
  <p:clrMapOvr>
    <a:masterClrMapping/>
  </p:clrMapOvr>
  <p:transition>
    <p:pul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B252EE-BE6D-4154-8D27-318D1A941B75}" type="slidenum">
              <a:rPr lang="en-US" altLang="zh-CN"/>
              <a:pPr/>
              <a:t>124</a:t>
            </a:fld>
            <a:endParaRPr lang="en-US" altLang="zh-CN"/>
          </a:p>
        </p:txBody>
      </p:sp>
      <p:sp>
        <p:nvSpPr>
          <p:cNvPr id="990210" name="Rectangle 2"/>
          <p:cNvSpPr>
            <a:spLocks noGrp="1" noChangeArrowheads="1"/>
          </p:cNvSpPr>
          <p:nvPr>
            <p:ph type="body" idx="1"/>
          </p:nvPr>
        </p:nvSpPr>
        <p:spPr>
          <a:xfrm>
            <a:off x="250825" y="1341438"/>
            <a:ext cx="8642350" cy="5111750"/>
          </a:xfrm>
        </p:spPr>
        <p:txBody>
          <a:bodyPr/>
          <a:lstStyle/>
          <a:p>
            <a:pPr marL="609600" indent="-609600">
              <a:lnSpc>
                <a:spcPct val="130000"/>
              </a:lnSpc>
              <a:buClr>
                <a:schemeClr val="tx1"/>
              </a:buClr>
              <a:buFont typeface="Wingdings" pitchFamily="2" charset="2"/>
              <a:buAutoNum type="arabicPeriod" startAt="2"/>
            </a:pPr>
            <a:r>
              <a:rPr lang="zh-CN" altLang="en-US" b="1" dirty="0"/>
              <a:t>遗传算子的设计有最大的创新空间</a:t>
            </a:r>
          </a:p>
          <a:p>
            <a:pPr marL="609600" indent="-609600">
              <a:lnSpc>
                <a:spcPct val="130000"/>
              </a:lnSpc>
              <a:buClr>
                <a:schemeClr val="tx1"/>
              </a:buClr>
              <a:buFont typeface="Wingdings" pitchFamily="2" charset="2"/>
              <a:buAutoNum type="arabicPeriod" startAt="3"/>
            </a:pPr>
            <a:r>
              <a:rPr lang="zh-CN" altLang="en-US" b="1" dirty="0"/>
              <a:t>选择压力的调整使多样性和收敛性得到合适的分配。开始时多样性重要，重广域搜索；刚要结束时收敛性重要，重局域搜索。</a:t>
            </a:r>
          </a:p>
          <a:p>
            <a:pPr marL="609600" indent="-609600">
              <a:lnSpc>
                <a:spcPct val="130000"/>
              </a:lnSpc>
              <a:buClr>
                <a:schemeClr val="tx1"/>
              </a:buClr>
              <a:buFont typeface="Wingdings" pitchFamily="2" charset="2"/>
              <a:buNone/>
            </a:pPr>
            <a:r>
              <a:rPr lang="zh-CN" altLang="en-US" b="1" dirty="0"/>
              <a:t>调整方法：适值函数的构造；合适的标定方法</a:t>
            </a:r>
          </a:p>
        </p:txBody>
      </p:sp>
      <p:sp>
        <p:nvSpPr>
          <p:cNvPr id="990211" name="Rectangle 3"/>
          <p:cNvSpPr>
            <a:spLocks noGrp="1" noChangeArrowheads="1"/>
          </p:cNvSpPr>
          <p:nvPr>
            <p:ph type="title"/>
          </p:nvPr>
        </p:nvSpPr>
        <p:spPr>
          <a:xfrm>
            <a:off x="206375" y="188913"/>
            <a:ext cx="8613775" cy="647700"/>
          </a:xfrm>
          <a:noFill/>
          <a:ln/>
        </p:spPr>
        <p:txBody>
          <a:bodyPr anchorCtr="0"/>
          <a:lstStyle/>
          <a:p>
            <a:pPr marL="762000" indent="-762000" algn="l"/>
            <a:r>
              <a:rPr lang="zh-CN" altLang="en-US" sz="3600" b="1" dirty="0" smtClean="0">
                <a:solidFill>
                  <a:schemeClr val="tx1"/>
                </a:solidFill>
                <a:latin typeface="华文新魏" pitchFamily="2" charset="-122"/>
                <a:ea typeface="华文新魏" pitchFamily="2" charset="-122"/>
              </a:rPr>
              <a:t>学习</a:t>
            </a:r>
            <a:r>
              <a:rPr lang="en-US" altLang="zh-CN" sz="3600" b="1" dirty="0">
                <a:solidFill>
                  <a:schemeClr val="tx1"/>
                </a:solidFill>
                <a:latin typeface="华文新魏" pitchFamily="2" charset="-122"/>
                <a:ea typeface="华文新魏" pitchFamily="2" charset="-122"/>
              </a:rPr>
              <a:t>GA</a:t>
            </a:r>
            <a:r>
              <a:rPr lang="zh-CN" altLang="en-US" sz="3600" b="1" dirty="0">
                <a:solidFill>
                  <a:schemeClr val="tx1"/>
                </a:solidFill>
                <a:latin typeface="华文新魏" pitchFamily="2" charset="-122"/>
                <a:ea typeface="华文新魏" pitchFamily="2" charset="-122"/>
              </a:rPr>
              <a:t>的几点体会（</a:t>
            </a:r>
            <a:r>
              <a:rPr lang="en-US" altLang="zh-CN" sz="3600" b="1" dirty="0">
                <a:solidFill>
                  <a:schemeClr val="tx1"/>
                </a:solidFill>
                <a:latin typeface="华文新魏" pitchFamily="2" charset="-122"/>
                <a:ea typeface="华文新魏" pitchFamily="2" charset="-122"/>
              </a:rPr>
              <a:t>2</a:t>
            </a:r>
            <a:r>
              <a:rPr lang="zh-CN" altLang="en-US" sz="3600" b="1" dirty="0">
                <a:solidFill>
                  <a:schemeClr val="tx1"/>
                </a:solidFill>
                <a:latin typeface="华文新魏" pitchFamily="2" charset="-122"/>
                <a:ea typeface="华文新魏" pitchFamily="2" charset="-122"/>
              </a:rPr>
              <a:t>）</a:t>
            </a:r>
          </a:p>
        </p:txBody>
      </p:sp>
      <p:sp>
        <p:nvSpPr>
          <p:cNvPr id="2" name="日期占位符 1"/>
          <p:cNvSpPr>
            <a:spLocks noGrp="1"/>
          </p:cNvSpPr>
          <p:nvPr>
            <p:ph type="dt" sz="half" idx="10"/>
          </p:nvPr>
        </p:nvSpPr>
        <p:spPr/>
        <p:txBody>
          <a:bodyPr/>
          <a:lstStyle/>
          <a:p>
            <a:fld id="{0815805D-8B3F-4AE8-92FF-7670DA3D7048}" type="datetime11">
              <a:rPr lang="zh-CN" altLang="en-US" smtClean="0">
                <a:solidFill>
                  <a:srgbClr val="0033CC"/>
                </a:solidFill>
              </a:rPr>
              <a:t>13:29:58</a:t>
            </a:fld>
            <a:endParaRPr lang="zh-CN" altLang="zh-CN" dirty="0">
              <a:solidFill>
                <a:srgbClr val="0033CC"/>
              </a:solidFill>
            </a:endParaRPr>
          </a:p>
        </p:txBody>
      </p:sp>
    </p:spTree>
    <p:extLst>
      <p:ext uri="{BB962C8B-B14F-4D97-AF65-F5344CB8AC3E}">
        <p14:creationId xmlns:p14="http://schemas.microsoft.com/office/powerpoint/2010/main" val="3068325777"/>
      </p:ext>
    </p:extLst>
  </p:cSld>
  <p:clrMapOvr>
    <a:masterClrMapping/>
  </p:clrMapOvr>
  <p:transition>
    <p:pull/>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87A6BBF-212B-44C3-AB76-0D6A04168C2A}" type="slidenum">
              <a:rPr lang="en-US" altLang="zh-CN"/>
              <a:pPr/>
              <a:t>125</a:t>
            </a:fld>
            <a:endParaRPr lang="en-US" altLang="zh-CN"/>
          </a:p>
        </p:txBody>
      </p:sp>
      <p:sp>
        <p:nvSpPr>
          <p:cNvPr id="991234" name="Rectangle 2"/>
          <p:cNvSpPr>
            <a:spLocks noGrp="1" noChangeArrowheads="1"/>
          </p:cNvSpPr>
          <p:nvPr>
            <p:ph type="body" idx="1"/>
          </p:nvPr>
        </p:nvSpPr>
        <p:spPr>
          <a:xfrm>
            <a:off x="250825" y="1341438"/>
            <a:ext cx="8642350" cy="5111750"/>
          </a:xfrm>
        </p:spPr>
        <p:txBody>
          <a:bodyPr/>
          <a:lstStyle/>
          <a:p>
            <a:pPr marL="609600" indent="-609600">
              <a:lnSpc>
                <a:spcPct val="130000"/>
              </a:lnSpc>
              <a:buClr>
                <a:schemeClr val="tx1"/>
              </a:buClr>
              <a:buFont typeface="Wingdings" pitchFamily="2" charset="2"/>
              <a:buAutoNum type="arabicPeriod" startAt="4"/>
            </a:pPr>
            <a:r>
              <a:rPr lang="zh-CN" altLang="en-US" b="1" dirty="0"/>
              <a:t>在</a:t>
            </a:r>
            <a:r>
              <a:rPr lang="en-US" altLang="zh-CN" b="1" dirty="0"/>
              <a:t>GA</a:t>
            </a:r>
            <a:r>
              <a:rPr lang="zh-CN" altLang="en-US" b="1" dirty="0"/>
              <a:t>的研究中我们要做一些什么</a:t>
            </a:r>
          </a:p>
          <a:p>
            <a:pPr marL="609600" indent="-609600">
              <a:lnSpc>
                <a:spcPct val="130000"/>
              </a:lnSpc>
              <a:buClr>
                <a:schemeClr val="tx1"/>
              </a:buClr>
              <a:buFont typeface="Wingdings" pitchFamily="2" charset="2"/>
              <a:buAutoNum type="circleNumDbPlain"/>
            </a:pPr>
            <a:r>
              <a:rPr lang="zh-CN" altLang="en-US" b="1" dirty="0"/>
              <a:t>扩大</a:t>
            </a:r>
            <a:r>
              <a:rPr lang="en-US" altLang="zh-CN" b="1" dirty="0"/>
              <a:t>GA</a:t>
            </a:r>
            <a:r>
              <a:rPr lang="zh-CN" altLang="en-US" b="1" dirty="0"/>
              <a:t>的应用</a:t>
            </a:r>
            <a:r>
              <a:rPr lang="en-US" altLang="zh-CN" b="1" dirty="0"/>
              <a:t>, GA</a:t>
            </a:r>
            <a:r>
              <a:rPr lang="zh-CN" altLang="en-US" b="1" dirty="0"/>
              <a:t>应用面广，适应性最好</a:t>
            </a:r>
          </a:p>
          <a:p>
            <a:pPr marL="609600" indent="-609600">
              <a:lnSpc>
                <a:spcPct val="130000"/>
              </a:lnSpc>
              <a:buClr>
                <a:schemeClr val="tx1"/>
              </a:buClr>
              <a:buFont typeface="Wingdings" pitchFamily="2" charset="2"/>
              <a:buAutoNum type="circleNumDbPlain"/>
            </a:pPr>
            <a:r>
              <a:rPr lang="zh-CN" altLang="en-US" b="1" dirty="0"/>
              <a:t>算法改进方向的研究</a:t>
            </a:r>
          </a:p>
          <a:p>
            <a:pPr marL="609600" indent="-609600">
              <a:lnSpc>
                <a:spcPct val="130000"/>
              </a:lnSpc>
              <a:buClr>
                <a:schemeClr val="tx1"/>
              </a:buClr>
              <a:buFont typeface="Wingdings" pitchFamily="2" charset="2"/>
              <a:buAutoNum type="circleNumDbPlain"/>
            </a:pPr>
            <a:r>
              <a:rPr lang="zh-CN" altLang="en-US" b="1" dirty="0"/>
              <a:t>理论研究</a:t>
            </a:r>
          </a:p>
          <a:p>
            <a:pPr marL="609600" indent="-609600">
              <a:lnSpc>
                <a:spcPct val="130000"/>
              </a:lnSpc>
              <a:buClr>
                <a:schemeClr val="tx1"/>
              </a:buClr>
              <a:buFont typeface="Wingdings" pitchFamily="2" charset="2"/>
              <a:buAutoNum type="circleNumDbPlain"/>
            </a:pPr>
            <a:r>
              <a:rPr lang="zh-CN" altLang="en-US" b="1" dirty="0"/>
              <a:t>算法开发中的几个技术</a:t>
            </a:r>
            <a:r>
              <a:rPr lang="en-US" altLang="zh-CN" b="1" dirty="0"/>
              <a:t>(</a:t>
            </a:r>
            <a:r>
              <a:rPr lang="zh-CN" altLang="en-US" b="1" dirty="0"/>
              <a:t>见下页</a:t>
            </a:r>
            <a:r>
              <a:rPr lang="en-US" altLang="zh-CN" b="1" dirty="0"/>
              <a:t>)</a:t>
            </a:r>
          </a:p>
        </p:txBody>
      </p:sp>
      <p:sp>
        <p:nvSpPr>
          <p:cNvPr id="991235" name="Rectangle 3"/>
          <p:cNvSpPr>
            <a:spLocks noGrp="1" noChangeArrowheads="1"/>
          </p:cNvSpPr>
          <p:nvPr>
            <p:ph type="title"/>
          </p:nvPr>
        </p:nvSpPr>
        <p:spPr>
          <a:xfrm>
            <a:off x="206375" y="188913"/>
            <a:ext cx="8613775" cy="647700"/>
          </a:xfrm>
          <a:noFill/>
          <a:ln/>
        </p:spPr>
        <p:txBody>
          <a:bodyPr anchorCtr="0"/>
          <a:lstStyle/>
          <a:p>
            <a:pPr marL="762000" indent="-762000" algn="l"/>
            <a:r>
              <a:rPr lang="zh-CN" altLang="en-US" sz="3600" b="1" dirty="0" smtClean="0">
                <a:solidFill>
                  <a:schemeClr val="tx1"/>
                </a:solidFill>
                <a:latin typeface="华文新魏" pitchFamily="2" charset="-122"/>
                <a:ea typeface="华文新魏" pitchFamily="2" charset="-122"/>
              </a:rPr>
              <a:t>学习</a:t>
            </a:r>
            <a:r>
              <a:rPr lang="en-US" altLang="zh-CN" sz="3600" b="1" dirty="0">
                <a:solidFill>
                  <a:schemeClr val="tx1"/>
                </a:solidFill>
                <a:latin typeface="华文新魏" pitchFamily="2" charset="-122"/>
                <a:ea typeface="华文新魏" pitchFamily="2" charset="-122"/>
              </a:rPr>
              <a:t>GA</a:t>
            </a:r>
            <a:r>
              <a:rPr lang="zh-CN" altLang="en-US" sz="3600" b="1" dirty="0">
                <a:solidFill>
                  <a:schemeClr val="tx1"/>
                </a:solidFill>
                <a:latin typeface="华文新魏" pitchFamily="2" charset="-122"/>
                <a:ea typeface="华文新魏" pitchFamily="2" charset="-122"/>
              </a:rPr>
              <a:t>的几点体会（</a:t>
            </a:r>
            <a:r>
              <a:rPr lang="en-US" altLang="zh-CN" sz="3600" b="1" dirty="0">
                <a:solidFill>
                  <a:schemeClr val="tx1"/>
                </a:solidFill>
                <a:latin typeface="华文新魏" pitchFamily="2" charset="-122"/>
                <a:ea typeface="华文新魏" pitchFamily="2" charset="-122"/>
              </a:rPr>
              <a:t>3</a:t>
            </a:r>
            <a:r>
              <a:rPr lang="zh-CN" altLang="en-US" sz="3600" b="1" dirty="0">
                <a:solidFill>
                  <a:schemeClr val="tx1"/>
                </a:solidFill>
                <a:latin typeface="华文新魏" pitchFamily="2" charset="-122"/>
                <a:ea typeface="华文新魏" pitchFamily="2" charset="-122"/>
              </a:rPr>
              <a:t>）</a:t>
            </a:r>
          </a:p>
        </p:txBody>
      </p:sp>
      <p:sp>
        <p:nvSpPr>
          <p:cNvPr id="2" name="日期占位符 1"/>
          <p:cNvSpPr>
            <a:spLocks noGrp="1"/>
          </p:cNvSpPr>
          <p:nvPr>
            <p:ph type="dt" sz="half" idx="10"/>
          </p:nvPr>
        </p:nvSpPr>
        <p:spPr/>
        <p:txBody>
          <a:bodyPr/>
          <a:lstStyle/>
          <a:p>
            <a:fld id="{98A76250-EB4F-4480-BF7B-38F9AAD9BE83}" type="datetime11">
              <a:rPr lang="zh-CN" altLang="en-US" smtClean="0">
                <a:solidFill>
                  <a:srgbClr val="0033CC"/>
                </a:solidFill>
              </a:rPr>
              <a:t>13:29:58</a:t>
            </a:fld>
            <a:endParaRPr lang="zh-CN" altLang="zh-CN" dirty="0">
              <a:solidFill>
                <a:srgbClr val="0033CC"/>
              </a:solidFill>
            </a:endParaRPr>
          </a:p>
        </p:txBody>
      </p:sp>
    </p:spTree>
    <p:extLst>
      <p:ext uri="{BB962C8B-B14F-4D97-AF65-F5344CB8AC3E}">
        <p14:creationId xmlns:p14="http://schemas.microsoft.com/office/powerpoint/2010/main" val="2354851605"/>
      </p:ext>
    </p:extLst>
  </p:cSld>
  <p:clrMapOvr>
    <a:masterClrMapping/>
  </p:clrMapOvr>
  <p:transition>
    <p:pull/>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B4E688CA-9BBB-4ED7-947F-430F8CC1F382}" type="slidenum">
              <a:rPr lang="en-US" altLang="zh-CN"/>
              <a:pPr/>
              <a:t>126</a:t>
            </a:fld>
            <a:endParaRPr lang="en-US" altLang="zh-CN"/>
          </a:p>
        </p:txBody>
      </p:sp>
      <p:sp>
        <p:nvSpPr>
          <p:cNvPr id="992258" name="Rectangle 2"/>
          <p:cNvSpPr>
            <a:spLocks noGrp="1" noChangeArrowheads="1"/>
          </p:cNvSpPr>
          <p:nvPr>
            <p:ph type="body" idx="1"/>
          </p:nvPr>
        </p:nvSpPr>
        <p:spPr>
          <a:xfrm>
            <a:off x="250825" y="1341438"/>
            <a:ext cx="8642350" cy="5111750"/>
          </a:xfrm>
        </p:spPr>
        <p:txBody>
          <a:bodyPr/>
          <a:lstStyle/>
          <a:p>
            <a:pPr marL="711200" indent="-711200">
              <a:lnSpc>
                <a:spcPct val="120000"/>
              </a:lnSpc>
              <a:buClr>
                <a:schemeClr val="tx1"/>
              </a:buClr>
              <a:buFont typeface="Wingdings" pitchFamily="2" charset="2"/>
              <a:buAutoNum type="romanUcPeriod"/>
            </a:pPr>
            <a:r>
              <a:rPr lang="zh-CN" altLang="en-US" b="1" dirty="0"/>
              <a:t>参数整定：经验加反复试验</a:t>
            </a:r>
            <a:r>
              <a:rPr lang="en-US" altLang="zh-CN" b="1" dirty="0"/>
              <a:t>(Tuning)</a:t>
            </a:r>
          </a:p>
          <a:p>
            <a:pPr marL="711200" indent="-711200">
              <a:lnSpc>
                <a:spcPct val="120000"/>
              </a:lnSpc>
              <a:buClr>
                <a:schemeClr val="tx1"/>
              </a:buClr>
              <a:buFont typeface="Wingdings" pitchFamily="2" charset="2"/>
              <a:buNone/>
            </a:pPr>
            <a:r>
              <a:rPr lang="zh-CN" altLang="en-US" b="1" dirty="0"/>
              <a:t>如：     ，	  ，</a:t>
            </a:r>
            <a:r>
              <a:rPr lang="en-US" altLang="zh-CN" b="1" dirty="0"/>
              <a:t>NG</a:t>
            </a:r>
            <a:r>
              <a:rPr lang="zh-CN" altLang="en-US" b="1" dirty="0"/>
              <a:t>，</a:t>
            </a:r>
            <a:r>
              <a:rPr lang="en-US" altLang="zh-CN" b="1" dirty="0"/>
              <a:t>NP</a:t>
            </a:r>
            <a:r>
              <a:rPr lang="zh-CN" altLang="en-US" b="1" dirty="0"/>
              <a:t>几种参数的选定</a:t>
            </a:r>
          </a:p>
          <a:p>
            <a:pPr marL="711200" indent="-711200">
              <a:lnSpc>
                <a:spcPct val="120000"/>
              </a:lnSpc>
              <a:buClr>
                <a:schemeClr val="tx1"/>
              </a:buClr>
              <a:buFont typeface="Wingdings" pitchFamily="2" charset="2"/>
              <a:buAutoNum type="romanUcPeriod" startAt="2"/>
            </a:pPr>
            <a:r>
              <a:rPr lang="zh-CN" altLang="en-US" b="1" dirty="0"/>
              <a:t>判断好坏算法的办法：</a:t>
            </a:r>
          </a:p>
          <a:p>
            <a:pPr marL="711200" indent="-711200">
              <a:lnSpc>
                <a:spcPct val="120000"/>
              </a:lnSpc>
              <a:buClr>
                <a:schemeClr val="tx1"/>
              </a:buClr>
              <a:buFont typeface="Wingdings" pitchFamily="2" charset="2"/>
              <a:buNone/>
            </a:pPr>
            <a:r>
              <a:rPr lang="zh-CN" altLang="en-US" sz="2800" b="1" dirty="0"/>
              <a:t>⑴	</a:t>
            </a:r>
            <a:r>
              <a:rPr lang="zh-CN" altLang="en-US" b="1" dirty="0"/>
              <a:t>快</a:t>
            </a:r>
          </a:p>
          <a:p>
            <a:pPr marL="711200" indent="-711200">
              <a:lnSpc>
                <a:spcPct val="120000"/>
              </a:lnSpc>
              <a:buClr>
                <a:schemeClr val="tx1"/>
              </a:buClr>
              <a:buFont typeface="Wingdings" pitchFamily="2" charset="2"/>
              <a:buNone/>
            </a:pPr>
            <a:r>
              <a:rPr lang="zh-CN" altLang="en-US" sz="2800" b="1" dirty="0"/>
              <a:t>⑵	</a:t>
            </a:r>
            <a:r>
              <a:rPr lang="zh-CN" altLang="en-US" b="1" dirty="0"/>
              <a:t>能解的问题大</a:t>
            </a:r>
          </a:p>
          <a:p>
            <a:pPr marL="711200" indent="-711200">
              <a:lnSpc>
                <a:spcPct val="120000"/>
              </a:lnSpc>
              <a:buClr>
                <a:schemeClr val="tx1"/>
              </a:buClr>
              <a:buFont typeface="Wingdings" pitchFamily="2" charset="2"/>
              <a:buNone/>
            </a:pPr>
            <a:r>
              <a:rPr lang="zh-CN" altLang="en-US" sz="2800" b="1" dirty="0"/>
              <a:t>⑶	</a:t>
            </a:r>
            <a:r>
              <a:rPr lang="zh-CN" altLang="en-US" b="1" dirty="0"/>
              <a:t>达优率高，大问题</a:t>
            </a:r>
            <a:r>
              <a:rPr lang="en-US" altLang="zh-CN" b="1" dirty="0"/>
              <a:t>50%</a:t>
            </a:r>
            <a:r>
              <a:rPr lang="zh-CN" altLang="en-US" b="1" dirty="0"/>
              <a:t>的达优率</a:t>
            </a:r>
          </a:p>
        </p:txBody>
      </p:sp>
      <p:sp>
        <p:nvSpPr>
          <p:cNvPr id="992259" name="Rectangle 3"/>
          <p:cNvSpPr>
            <a:spLocks noGrp="1" noChangeArrowheads="1"/>
          </p:cNvSpPr>
          <p:nvPr>
            <p:ph type="title"/>
          </p:nvPr>
        </p:nvSpPr>
        <p:spPr>
          <a:xfrm>
            <a:off x="206375" y="188913"/>
            <a:ext cx="8613775" cy="647700"/>
          </a:xfrm>
          <a:noFill/>
          <a:ln/>
        </p:spPr>
        <p:txBody>
          <a:bodyPr anchorCtr="0"/>
          <a:lstStyle/>
          <a:p>
            <a:pPr marL="762000" indent="-762000" algn="l"/>
            <a:r>
              <a:rPr lang="zh-CN" altLang="en-US" sz="3600" b="1" dirty="0" smtClean="0">
                <a:solidFill>
                  <a:schemeClr val="tx1"/>
                </a:solidFill>
                <a:latin typeface="华文新魏" pitchFamily="2" charset="-122"/>
                <a:ea typeface="华文新魏" pitchFamily="2" charset="-122"/>
              </a:rPr>
              <a:t>学习</a:t>
            </a:r>
            <a:r>
              <a:rPr lang="en-US" altLang="zh-CN" sz="3600" b="1" dirty="0">
                <a:solidFill>
                  <a:schemeClr val="tx1"/>
                </a:solidFill>
                <a:latin typeface="华文新魏" pitchFamily="2" charset="-122"/>
                <a:ea typeface="华文新魏" pitchFamily="2" charset="-122"/>
              </a:rPr>
              <a:t>GA</a:t>
            </a:r>
            <a:r>
              <a:rPr lang="zh-CN" altLang="en-US" sz="3600" b="1" dirty="0">
                <a:solidFill>
                  <a:schemeClr val="tx1"/>
                </a:solidFill>
                <a:latin typeface="华文新魏" pitchFamily="2" charset="-122"/>
                <a:ea typeface="华文新魏" pitchFamily="2" charset="-122"/>
              </a:rPr>
              <a:t>的几点体会（</a:t>
            </a:r>
            <a:r>
              <a:rPr lang="en-US" altLang="zh-CN" sz="3600" b="1" dirty="0">
                <a:solidFill>
                  <a:schemeClr val="tx1"/>
                </a:solidFill>
                <a:latin typeface="华文新魏" pitchFamily="2" charset="-122"/>
                <a:ea typeface="华文新魏" pitchFamily="2" charset="-122"/>
              </a:rPr>
              <a:t>4</a:t>
            </a:r>
            <a:r>
              <a:rPr lang="zh-CN" altLang="en-US" sz="3600" b="1" dirty="0">
                <a:solidFill>
                  <a:schemeClr val="tx1"/>
                </a:solidFill>
                <a:latin typeface="华文新魏" pitchFamily="2" charset="-122"/>
                <a:ea typeface="华文新魏" pitchFamily="2" charset="-122"/>
              </a:rPr>
              <a:t>）</a:t>
            </a:r>
          </a:p>
        </p:txBody>
      </p:sp>
      <p:graphicFrame>
        <p:nvGraphicFramePr>
          <p:cNvPr id="992260" name="Object 4"/>
          <p:cNvGraphicFramePr>
            <a:graphicFrameLocks noChangeAspect="1"/>
          </p:cNvGraphicFramePr>
          <p:nvPr>
            <p:extLst>
              <p:ext uri="{D42A27DB-BD31-4B8C-83A1-F6EECF244321}">
                <p14:modId xmlns:p14="http://schemas.microsoft.com/office/powerpoint/2010/main" val="1121092791"/>
              </p:ext>
            </p:extLst>
          </p:nvPr>
        </p:nvGraphicFramePr>
        <p:xfrm>
          <a:off x="1268413" y="2181225"/>
          <a:ext cx="476250" cy="481013"/>
        </p:xfrm>
        <a:graphic>
          <a:graphicData uri="http://schemas.openxmlformats.org/presentationml/2006/ole">
            <mc:AlternateContent xmlns:mc="http://schemas.openxmlformats.org/markup-compatibility/2006">
              <mc:Choice xmlns:v="urn:schemas-microsoft-com:vml" Requires="v">
                <p:oleObj spid="_x0000_s54612" name="Equation" r:id="rId3" imgW="152280" imgH="190440" progId="Equation.DSMT4">
                  <p:embed/>
                </p:oleObj>
              </mc:Choice>
              <mc:Fallback>
                <p:oleObj name="Equation" r:id="rId3" imgW="152280" imgH="190440" progId="Equation.DSMT4">
                  <p:embed/>
                  <p:pic>
                    <p:nvPicPr>
                      <p:cNvPr id="0" name=""/>
                      <p:cNvPicPr>
                        <a:picLocks noChangeAspect="1" noChangeArrowheads="1"/>
                      </p:cNvPicPr>
                      <p:nvPr/>
                    </p:nvPicPr>
                    <p:blipFill>
                      <a:blip r:embed="rId4"/>
                      <a:srcRect/>
                      <a:stretch>
                        <a:fillRect/>
                      </a:stretch>
                    </p:blipFill>
                    <p:spPr bwMode="auto">
                      <a:xfrm>
                        <a:off x="1268413" y="2181225"/>
                        <a:ext cx="47625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2261" name="Object 5"/>
          <p:cNvGraphicFramePr>
            <a:graphicFrameLocks noChangeAspect="1"/>
          </p:cNvGraphicFramePr>
          <p:nvPr>
            <p:extLst>
              <p:ext uri="{D42A27DB-BD31-4B8C-83A1-F6EECF244321}">
                <p14:modId xmlns:p14="http://schemas.microsoft.com/office/powerpoint/2010/main" val="158174959"/>
              </p:ext>
            </p:extLst>
          </p:nvPr>
        </p:nvGraphicFramePr>
        <p:xfrm>
          <a:off x="2036763" y="2181225"/>
          <a:ext cx="414337" cy="481013"/>
        </p:xfrm>
        <a:graphic>
          <a:graphicData uri="http://schemas.openxmlformats.org/presentationml/2006/ole">
            <mc:AlternateContent xmlns:mc="http://schemas.openxmlformats.org/markup-compatibility/2006">
              <mc:Choice xmlns:v="urn:schemas-microsoft-com:vml" Requires="v">
                <p:oleObj spid="_x0000_s54613" name="Equation" r:id="rId5" imgW="164880" imgH="190440" progId="Equation.DSMT4">
                  <p:embed/>
                </p:oleObj>
              </mc:Choice>
              <mc:Fallback>
                <p:oleObj name="Equation" r:id="rId5" imgW="164880" imgH="190440" progId="Equation.DSMT4">
                  <p:embed/>
                  <p:pic>
                    <p:nvPicPr>
                      <p:cNvPr id="0" name=""/>
                      <p:cNvPicPr>
                        <a:picLocks noChangeAspect="1" noChangeArrowheads="1"/>
                      </p:cNvPicPr>
                      <p:nvPr/>
                    </p:nvPicPr>
                    <p:blipFill>
                      <a:blip r:embed="rId6"/>
                      <a:srcRect/>
                      <a:stretch>
                        <a:fillRect/>
                      </a:stretch>
                    </p:blipFill>
                    <p:spPr bwMode="auto">
                      <a:xfrm>
                        <a:off x="2036763" y="2181225"/>
                        <a:ext cx="4143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0BC1A22A-0A24-4044-93E3-BDEC5CA50836}" type="datetime11">
              <a:rPr lang="zh-CN" altLang="en-US" smtClean="0">
                <a:solidFill>
                  <a:srgbClr val="0033CC"/>
                </a:solidFill>
              </a:rPr>
              <a:t>13:29:58</a:t>
            </a:fld>
            <a:endParaRPr lang="zh-CN" altLang="zh-CN" dirty="0">
              <a:solidFill>
                <a:srgbClr val="0033CC"/>
              </a:solidFill>
            </a:endParaRPr>
          </a:p>
        </p:txBody>
      </p:sp>
    </p:spTree>
    <p:extLst>
      <p:ext uri="{BB962C8B-B14F-4D97-AF65-F5344CB8AC3E}">
        <p14:creationId xmlns:p14="http://schemas.microsoft.com/office/powerpoint/2010/main" val="3081009963"/>
      </p:ext>
    </p:extLst>
  </p:cSld>
  <p:clrMapOvr>
    <a:masterClrMapping/>
  </p:clrMapOvr>
  <p:transition>
    <p:pull/>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17D61B-6C8A-4A5B-B939-B7DDE6A57F34}" type="slidenum">
              <a:rPr lang="en-US" altLang="zh-CN"/>
              <a:pPr/>
              <a:t>127</a:t>
            </a:fld>
            <a:endParaRPr lang="en-US" altLang="zh-CN"/>
          </a:p>
        </p:txBody>
      </p:sp>
      <p:sp>
        <p:nvSpPr>
          <p:cNvPr id="993282" name="Rectangle 2"/>
          <p:cNvSpPr>
            <a:spLocks noGrp="1" noChangeArrowheads="1"/>
          </p:cNvSpPr>
          <p:nvPr>
            <p:ph type="body" idx="1"/>
          </p:nvPr>
        </p:nvSpPr>
        <p:spPr>
          <a:xfrm>
            <a:off x="250825" y="1341438"/>
            <a:ext cx="8642350" cy="5111750"/>
          </a:xfrm>
        </p:spPr>
        <p:txBody>
          <a:bodyPr/>
          <a:lstStyle/>
          <a:p>
            <a:pPr marL="711200" indent="-711200">
              <a:lnSpc>
                <a:spcPct val="120000"/>
              </a:lnSpc>
              <a:buClr>
                <a:schemeClr val="tx1"/>
              </a:buClr>
              <a:buNone/>
            </a:pPr>
            <a:r>
              <a:rPr lang="en-US" altLang="zh-CN" sz="2800" b="1" dirty="0" smtClean="0"/>
              <a:t>1</a:t>
            </a:r>
            <a:r>
              <a:rPr lang="zh-CN" altLang="en-US" sz="2800" b="1" dirty="0" smtClean="0"/>
              <a:t>、针对熟悉的函数优化或组合优化问题，设计一个遗传算法，包含编码、交叉、变异和选择等基本要素以及参数选取</a:t>
            </a:r>
            <a:r>
              <a:rPr lang="zh-CN" altLang="en-US" sz="2800" b="1" dirty="0"/>
              <a:t>方法</a:t>
            </a:r>
            <a:r>
              <a:rPr lang="zh-CN" altLang="en-US" sz="2800" b="1" dirty="0" smtClean="0"/>
              <a:t>，详细</a:t>
            </a:r>
            <a:r>
              <a:rPr lang="zh-CN" altLang="en-US" sz="2800" b="1" dirty="0"/>
              <a:t>说明各组成部分在遗传算法中的</a:t>
            </a:r>
            <a:r>
              <a:rPr lang="zh-CN" altLang="en-US" sz="2800" b="1" dirty="0" smtClean="0"/>
              <a:t>作用，给出</a:t>
            </a:r>
            <a:r>
              <a:rPr lang="zh-CN" altLang="en-US" sz="2800" b="1" dirty="0"/>
              <a:t>算法例子</a:t>
            </a:r>
            <a:r>
              <a:rPr lang="zh-CN" altLang="en-US" sz="2800" b="1" dirty="0" smtClean="0"/>
              <a:t>。</a:t>
            </a:r>
            <a:endParaRPr lang="en-US" altLang="zh-CN" sz="2800" b="1" dirty="0" smtClean="0"/>
          </a:p>
          <a:p>
            <a:pPr marL="711200" indent="-711200">
              <a:lnSpc>
                <a:spcPct val="120000"/>
              </a:lnSpc>
              <a:buClr>
                <a:schemeClr val="tx1"/>
              </a:buClr>
              <a:buFont typeface="Wingdings" pitchFamily="2" charset="2"/>
              <a:buNone/>
            </a:pPr>
            <a:endParaRPr lang="en-US" altLang="zh-CN" sz="2800" b="1" dirty="0"/>
          </a:p>
          <a:p>
            <a:pPr marL="711200" indent="-711200">
              <a:lnSpc>
                <a:spcPct val="120000"/>
              </a:lnSpc>
              <a:buClr>
                <a:schemeClr val="tx1"/>
              </a:buClr>
              <a:buFont typeface="Wingdings" pitchFamily="2" charset="2"/>
              <a:buNone/>
            </a:pPr>
            <a:r>
              <a:rPr lang="en-US" altLang="zh-CN" sz="2800" b="1" dirty="0" smtClean="0"/>
              <a:t>panquanke@mail.neu.edu.cn</a:t>
            </a:r>
            <a:endParaRPr lang="en-US" altLang="zh-CN" b="1" dirty="0"/>
          </a:p>
        </p:txBody>
      </p:sp>
      <p:sp>
        <p:nvSpPr>
          <p:cNvPr id="993283" name="Rectangle 3"/>
          <p:cNvSpPr>
            <a:spLocks noGrp="1" noChangeArrowheads="1"/>
          </p:cNvSpPr>
          <p:nvPr>
            <p:ph type="title"/>
          </p:nvPr>
        </p:nvSpPr>
        <p:spPr>
          <a:xfrm>
            <a:off x="206375" y="188913"/>
            <a:ext cx="8613775" cy="647700"/>
          </a:xfrm>
          <a:noFill/>
          <a:ln/>
        </p:spPr>
        <p:txBody>
          <a:bodyPr anchorCtr="0"/>
          <a:lstStyle/>
          <a:p>
            <a:pPr marL="762000" indent="-762000" algn="l"/>
            <a:r>
              <a:rPr lang="zh-CN" altLang="en-US" sz="3600" b="1" dirty="0"/>
              <a:t>作业</a:t>
            </a:r>
            <a:endParaRPr lang="zh-CN" altLang="en-US" sz="3600" b="1" dirty="0">
              <a:solidFill>
                <a:schemeClr val="tx1"/>
              </a:solidFill>
              <a:latin typeface="华文新魏" pitchFamily="2" charset="-122"/>
              <a:ea typeface="华文新魏" pitchFamily="2" charset="-122"/>
            </a:endParaRPr>
          </a:p>
        </p:txBody>
      </p:sp>
      <p:sp>
        <p:nvSpPr>
          <p:cNvPr id="2" name="日期占位符 1"/>
          <p:cNvSpPr>
            <a:spLocks noGrp="1"/>
          </p:cNvSpPr>
          <p:nvPr>
            <p:ph type="dt" sz="half" idx="10"/>
          </p:nvPr>
        </p:nvSpPr>
        <p:spPr/>
        <p:txBody>
          <a:bodyPr/>
          <a:lstStyle/>
          <a:p>
            <a:fld id="{79035465-0658-4F64-9954-B2ABCFD73D4F}" type="datetime11">
              <a:rPr lang="zh-CN" altLang="en-US" smtClean="0">
                <a:solidFill>
                  <a:srgbClr val="0033CC"/>
                </a:solidFill>
              </a:rPr>
              <a:t>13:29:58</a:t>
            </a:fld>
            <a:endParaRPr lang="zh-CN" altLang="zh-CN" dirty="0">
              <a:solidFill>
                <a:srgbClr val="0033CC"/>
              </a:solidFill>
            </a:endParaRPr>
          </a:p>
        </p:txBody>
      </p:sp>
    </p:spTree>
    <p:extLst>
      <p:ext uri="{BB962C8B-B14F-4D97-AF65-F5344CB8AC3E}">
        <p14:creationId xmlns:p14="http://schemas.microsoft.com/office/powerpoint/2010/main" val="2819156240"/>
      </p:ext>
    </p:extLst>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1116013" y="1557338"/>
            <a:ext cx="4176712" cy="3629025"/>
          </a:xfrm>
        </p:spPr>
        <p:txBody>
          <a:bodyPr/>
          <a:lstStyle/>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排序</a:t>
            </a:r>
            <a:r>
              <a:rPr lang="zh-CN" altLang="en-US" b="1" dirty="0" smtClean="0">
                <a:solidFill>
                  <a:schemeClr val="folHlink"/>
                </a:solidFill>
                <a:latin typeface="Times New Roman" pitchFamily="18" charset="0"/>
                <a:ea typeface="楷体_GB2312" pitchFamily="49" charset="-122"/>
              </a:rPr>
              <a:t>选择</a:t>
            </a:r>
            <a:endParaRPr lang="zh-CN" altLang="en-US" b="1" dirty="0">
              <a:solidFill>
                <a:schemeClr val="folHlink"/>
              </a:solidFill>
              <a:latin typeface="Times New Roman" pitchFamily="18" charset="0"/>
              <a:ea typeface="楷体_GB2312" pitchFamily="49" charset="-122"/>
            </a:endParaRPr>
          </a:p>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均匀交叉 </a:t>
            </a:r>
          </a:p>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逆序变异</a:t>
            </a:r>
          </a:p>
        </p:txBody>
      </p:sp>
      <p:sp>
        <p:nvSpPr>
          <p:cNvPr id="111621" name="AutoShape 5"/>
          <p:cNvSpPr>
            <a:spLocks noChangeArrowheads="1"/>
          </p:cNvSpPr>
          <p:nvPr/>
        </p:nvSpPr>
        <p:spPr bwMode="auto">
          <a:xfrm>
            <a:off x="4284663" y="1341438"/>
            <a:ext cx="4535487" cy="4464050"/>
          </a:xfrm>
          <a:prstGeom prst="wedgeRoundRectCallout">
            <a:avLst>
              <a:gd name="adj1" fmla="val -80454"/>
              <a:gd name="adj2" fmla="val -20306"/>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1</a:t>
            </a:r>
            <a:r>
              <a:rPr lang="zh-CN" altLang="en-US" sz="2400" b="1" dirty="0">
                <a:solidFill>
                  <a:schemeClr val="folHlink"/>
                </a:solidFill>
                <a:latin typeface="Times New Roman" pitchFamily="18" charset="0"/>
                <a:ea typeface="楷体_GB2312" pitchFamily="49" charset="-122"/>
              </a:rPr>
              <a:t>） 随机产生一个与个体编码长度相同的二进制屏蔽字</a:t>
            </a:r>
            <a:r>
              <a:rPr lang="en-US" altLang="zh-CN" sz="2400" b="1" dirty="0">
                <a:solidFill>
                  <a:schemeClr val="folHlink"/>
                </a:solidFill>
                <a:latin typeface="Times New Roman" pitchFamily="18" charset="0"/>
                <a:ea typeface="楷体_GB2312" pitchFamily="49" charset="-122"/>
              </a:rPr>
              <a:t>P = W</a:t>
            </a:r>
            <a:r>
              <a:rPr lang="en-US" altLang="zh-CN" sz="2400" b="1" baseline="-25000" dirty="0">
                <a:solidFill>
                  <a:schemeClr val="folHlink"/>
                </a:solidFill>
                <a:latin typeface="Times New Roman" pitchFamily="18" charset="0"/>
                <a:ea typeface="楷体_GB2312" pitchFamily="49" charset="-122"/>
              </a:rPr>
              <a:t>1</a:t>
            </a:r>
            <a:r>
              <a:rPr lang="en-US" altLang="zh-CN" sz="2400" b="1" dirty="0">
                <a:solidFill>
                  <a:schemeClr val="folHlink"/>
                </a:solidFill>
                <a:latin typeface="Times New Roman" pitchFamily="18" charset="0"/>
                <a:ea typeface="楷体_GB2312" pitchFamily="49" charset="-122"/>
              </a:rPr>
              <a:t>W</a:t>
            </a:r>
            <a:r>
              <a:rPr lang="en-US" altLang="zh-CN" sz="2400" b="1" baseline="-25000" dirty="0">
                <a:solidFill>
                  <a:schemeClr val="folHlink"/>
                </a:solidFill>
                <a:latin typeface="Times New Roman" pitchFamily="18" charset="0"/>
                <a:ea typeface="楷体_GB2312" pitchFamily="49" charset="-122"/>
              </a:rPr>
              <a:t>2</a:t>
            </a:r>
            <a:r>
              <a:rPr lang="en-US" altLang="zh-CN" sz="2400" b="1" dirty="0">
                <a:solidFill>
                  <a:schemeClr val="folHlink"/>
                </a:solidFill>
                <a:latin typeface="Times New Roman" pitchFamily="18" charset="0"/>
                <a:ea typeface="楷体_GB2312" pitchFamily="49" charset="-122"/>
              </a:rPr>
              <a:t>…</a:t>
            </a:r>
            <a:r>
              <a:rPr lang="en-US" altLang="zh-CN" sz="2400" b="1" dirty="0" err="1">
                <a:solidFill>
                  <a:schemeClr val="folHlink"/>
                </a:solidFill>
                <a:latin typeface="Times New Roman" pitchFamily="18" charset="0"/>
                <a:ea typeface="楷体_GB2312" pitchFamily="49" charset="-122"/>
              </a:rPr>
              <a:t>W</a:t>
            </a:r>
            <a:r>
              <a:rPr lang="en-US" altLang="zh-CN" sz="2400" b="1" i="1" baseline="-25000" dirty="0" err="1">
                <a:solidFill>
                  <a:schemeClr val="folHlink"/>
                </a:solidFill>
                <a:latin typeface="Times New Roman" pitchFamily="18" charset="0"/>
                <a:ea typeface="楷体_GB2312" pitchFamily="49" charset="-122"/>
              </a:rPr>
              <a:t>n</a:t>
            </a:r>
            <a:r>
              <a:rPr lang="en-US" altLang="zh-CN" sz="2400" b="1" dirty="0">
                <a:solidFill>
                  <a:schemeClr val="folHlink"/>
                </a:solidFill>
                <a:latin typeface="Times New Roman" pitchFamily="18" charset="0"/>
                <a:ea typeface="楷体_GB2312" pitchFamily="49" charset="-122"/>
              </a:rPr>
              <a:t> </a:t>
            </a:r>
            <a:r>
              <a:rPr lang="zh-CN" altLang="en-US" sz="2400" b="1" dirty="0">
                <a:solidFill>
                  <a:schemeClr val="folHlink"/>
                </a:solidFill>
                <a:latin typeface="Times New Roman" pitchFamily="18" charset="0"/>
                <a:ea typeface="楷体_GB2312" pitchFamily="49" charset="-122"/>
              </a:rPr>
              <a:t>；</a:t>
            </a:r>
          </a:p>
          <a:p>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2</a:t>
            </a:r>
            <a:r>
              <a:rPr lang="zh-CN" altLang="en-US" sz="2400" b="1" dirty="0">
                <a:solidFill>
                  <a:schemeClr val="folHlink"/>
                </a:solidFill>
                <a:latin typeface="Times New Roman" pitchFamily="18" charset="0"/>
                <a:ea typeface="楷体_GB2312" pitchFamily="49" charset="-122"/>
              </a:rPr>
              <a:t>） 按下列规则从</a:t>
            </a:r>
            <a:r>
              <a:rPr lang="en-US" altLang="zh-CN" sz="2400" b="1" dirty="0">
                <a:solidFill>
                  <a:schemeClr val="folHlink"/>
                </a:solidFill>
                <a:latin typeface="Times New Roman" pitchFamily="18" charset="0"/>
                <a:ea typeface="楷体_GB2312" pitchFamily="49" charset="-122"/>
              </a:rPr>
              <a:t>A</a:t>
            </a:r>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B</a:t>
            </a:r>
            <a:r>
              <a:rPr lang="zh-CN" altLang="en-US" sz="2400" b="1" dirty="0">
                <a:solidFill>
                  <a:schemeClr val="folHlink"/>
                </a:solidFill>
                <a:latin typeface="Times New Roman" pitchFamily="18" charset="0"/>
                <a:ea typeface="楷体_GB2312" pitchFamily="49" charset="-122"/>
              </a:rPr>
              <a:t>两个父代个体中产生两个新个体</a:t>
            </a:r>
            <a:r>
              <a:rPr lang="en-US" altLang="zh-CN" sz="2400" b="1" dirty="0">
                <a:solidFill>
                  <a:schemeClr val="folHlink"/>
                </a:solidFill>
                <a:latin typeface="Times New Roman" pitchFamily="18" charset="0"/>
                <a:ea typeface="楷体_GB2312" pitchFamily="49" charset="-122"/>
              </a:rPr>
              <a:t>X</a:t>
            </a:r>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Y</a:t>
            </a:r>
            <a:r>
              <a:rPr lang="zh-CN" altLang="en-US" sz="2400" b="1" dirty="0">
                <a:solidFill>
                  <a:schemeClr val="folHlink"/>
                </a:solidFill>
                <a:latin typeface="Times New Roman" pitchFamily="18" charset="0"/>
                <a:ea typeface="楷体_GB2312" pitchFamily="49" charset="-122"/>
              </a:rPr>
              <a:t>：若</a:t>
            </a:r>
            <a:r>
              <a:rPr lang="en-US" altLang="zh-CN" sz="2400" b="1" dirty="0">
                <a:solidFill>
                  <a:schemeClr val="folHlink"/>
                </a:solidFill>
                <a:latin typeface="Times New Roman" pitchFamily="18" charset="0"/>
                <a:ea typeface="楷体_GB2312" pitchFamily="49" charset="-122"/>
              </a:rPr>
              <a:t>W</a:t>
            </a:r>
            <a:r>
              <a:rPr lang="en-US" altLang="zh-CN" sz="2400" b="1" i="1" baseline="-25000" dirty="0">
                <a:solidFill>
                  <a:schemeClr val="folHlink"/>
                </a:solidFill>
                <a:latin typeface="Times New Roman" pitchFamily="18" charset="0"/>
                <a:ea typeface="楷体_GB2312" pitchFamily="49" charset="-122"/>
              </a:rPr>
              <a:t>i</a:t>
            </a:r>
            <a:r>
              <a:rPr lang="en-US" altLang="zh-CN" sz="2400" b="1" dirty="0">
                <a:solidFill>
                  <a:schemeClr val="folHlink"/>
                </a:solidFill>
                <a:latin typeface="Times New Roman" pitchFamily="18" charset="0"/>
                <a:ea typeface="楷体_GB2312" pitchFamily="49" charset="-122"/>
              </a:rPr>
              <a:t> = 0</a:t>
            </a:r>
            <a:r>
              <a:rPr lang="zh-CN" altLang="en-US" sz="2400" b="1" dirty="0">
                <a:solidFill>
                  <a:schemeClr val="folHlink"/>
                </a:solidFill>
                <a:latin typeface="Times New Roman" pitchFamily="18" charset="0"/>
                <a:ea typeface="楷体_GB2312" pitchFamily="49" charset="-122"/>
              </a:rPr>
              <a:t>，则</a:t>
            </a:r>
            <a:r>
              <a:rPr lang="en-US" altLang="zh-CN" sz="2400" b="1" dirty="0">
                <a:solidFill>
                  <a:schemeClr val="folHlink"/>
                </a:solidFill>
                <a:latin typeface="Times New Roman" pitchFamily="18" charset="0"/>
                <a:ea typeface="楷体_GB2312" pitchFamily="49" charset="-122"/>
              </a:rPr>
              <a:t>X</a:t>
            </a:r>
            <a:r>
              <a:rPr lang="zh-CN" altLang="en-US" sz="2400" b="1" dirty="0">
                <a:solidFill>
                  <a:schemeClr val="folHlink"/>
                </a:solidFill>
                <a:latin typeface="Times New Roman" pitchFamily="18" charset="0"/>
                <a:ea typeface="楷体_GB2312" pitchFamily="49" charset="-122"/>
              </a:rPr>
              <a:t>的第</a:t>
            </a:r>
            <a:r>
              <a:rPr lang="en-US" altLang="zh-CN" sz="2400" b="1" i="1" dirty="0">
                <a:solidFill>
                  <a:schemeClr val="folHlink"/>
                </a:solidFill>
                <a:latin typeface="Times New Roman" pitchFamily="18" charset="0"/>
                <a:ea typeface="楷体_GB2312" pitchFamily="49" charset="-122"/>
              </a:rPr>
              <a:t>i</a:t>
            </a:r>
            <a:r>
              <a:rPr lang="zh-CN" altLang="en-US" sz="2400" b="1" dirty="0">
                <a:solidFill>
                  <a:schemeClr val="folHlink"/>
                </a:solidFill>
                <a:latin typeface="Times New Roman" pitchFamily="18" charset="0"/>
                <a:ea typeface="楷体_GB2312" pitchFamily="49" charset="-122"/>
              </a:rPr>
              <a:t>个基因继承</a:t>
            </a:r>
            <a:r>
              <a:rPr lang="en-US" altLang="zh-CN" sz="2400" b="1" dirty="0">
                <a:solidFill>
                  <a:schemeClr val="folHlink"/>
                </a:solidFill>
                <a:latin typeface="Times New Roman" pitchFamily="18" charset="0"/>
                <a:ea typeface="楷体_GB2312" pitchFamily="49" charset="-122"/>
              </a:rPr>
              <a:t>A</a:t>
            </a:r>
            <a:r>
              <a:rPr lang="zh-CN" altLang="en-US" sz="2400" b="1" dirty="0">
                <a:solidFill>
                  <a:schemeClr val="folHlink"/>
                </a:solidFill>
                <a:latin typeface="Times New Roman" pitchFamily="18" charset="0"/>
                <a:ea typeface="楷体_GB2312" pitchFamily="49" charset="-122"/>
              </a:rPr>
              <a:t>的对应基因，</a:t>
            </a:r>
            <a:r>
              <a:rPr lang="en-US" altLang="zh-CN" sz="2400" b="1" dirty="0">
                <a:solidFill>
                  <a:schemeClr val="folHlink"/>
                </a:solidFill>
                <a:latin typeface="Times New Roman" pitchFamily="18" charset="0"/>
                <a:ea typeface="楷体_GB2312" pitchFamily="49" charset="-122"/>
              </a:rPr>
              <a:t>Y</a:t>
            </a:r>
            <a:r>
              <a:rPr lang="zh-CN" altLang="en-US" sz="2400" b="1" dirty="0">
                <a:solidFill>
                  <a:schemeClr val="folHlink"/>
                </a:solidFill>
                <a:latin typeface="Times New Roman" pitchFamily="18" charset="0"/>
                <a:ea typeface="楷体_GB2312" pitchFamily="49" charset="-122"/>
              </a:rPr>
              <a:t>的第</a:t>
            </a:r>
            <a:r>
              <a:rPr lang="en-US" altLang="zh-CN" sz="2400" b="1" i="1" dirty="0">
                <a:solidFill>
                  <a:schemeClr val="folHlink"/>
                </a:solidFill>
                <a:latin typeface="Times New Roman" pitchFamily="18" charset="0"/>
                <a:ea typeface="楷体_GB2312" pitchFamily="49" charset="-122"/>
              </a:rPr>
              <a:t>i</a:t>
            </a:r>
            <a:r>
              <a:rPr lang="zh-CN" altLang="en-US" sz="2400" b="1" dirty="0">
                <a:solidFill>
                  <a:schemeClr val="folHlink"/>
                </a:solidFill>
                <a:latin typeface="Times New Roman" pitchFamily="18" charset="0"/>
                <a:ea typeface="楷体_GB2312" pitchFamily="49" charset="-122"/>
              </a:rPr>
              <a:t>个基因继承</a:t>
            </a:r>
            <a:r>
              <a:rPr lang="en-US" altLang="zh-CN" sz="2400" b="1" dirty="0">
                <a:solidFill>
                  <a:schemeClr val="folHlink"/>
                </a:solidFill>
                <a:latin typeface="Times New Roman" pitchFamily="18" charset="0"/>
                <a:ea typeface="楷体_GB2312" pitchFamily="49" charset="-122"/>
              </a:rPr>
              <a:t>B</a:t>
            </a:r>
            <a:r>
              <a:rPr lang="zh-CN" altLang="en-US" sz="2400" b="1" dirty="0">
                <a:solidFill>
                  <a:schemeClr val="folHlink"/>
                </a:solidFill>
                <a:latin typeface="Times New Roman" pitchFamily="18" charset="0"/>
                <a:ea typeface="楷体_GB2312" pitchFamily="49" charset="-122"/>
              </a:rPr>
              <a:t>的对应基因；若</a:t>
            </a:r>
            <a:r>
              <a:rPr lang="en-US" altLang="zh-CN" sz="2400" b="1" dirty="0">
                <a:solidFill>
                  <a:schemeClr val="folHlink"/>
                </a:solidFill>
                <a:latin typeface="Times New Roman" pitchFamily="18" charset="0"/>
                <a:ea typeface="楷体_GB2312" pitchFamily="49" charset="-122"/>
              </a:rPr>
              <a:t>W</a:t>
            </a:r>
            <a:r>
              <a:rPr lang="en-US" altLang="zh-CN" sz="2400" b="1" i="1" baseline="-25000" dirty="0">
                <a:solidFill>
                  <a:schemeClr val="folHlink"/>
                </a:solidFill>
                <a:latin typeface="Times New Roman" pitchFamily="18" charset="0"/>
                <a:ea typeface="楷体_GB2312" pitchFamily="49" charset="-122"/>
              </a:rPr>
              <a:t>i </a:t>
            </a:r>
            <a:r>
              <a:rPr lang="en-US" altLang="zh-CN" sz="2400" b="1" dirty="0">
                <a:solidFill>
                  <a:schemeClr val="folHlink"/>
                </a:solidFill>
                <a:latin typeface="Times New Roman" pitchFamily="18" charset="0"/>
                <a:ea typeface="楷体_GB2312" pitchFamily="49" charset="-122"/>
              </a:rPr>
              <a:t>= 1</a:t>
            </a:r>
            <a:r>
              <a:rPr lang="zh-CN" altLang="en-US" sz="2400" b="1" dirty="0">
                <a:solidFill>
                  <a:schemeClr val="folHlink"/>
                </a:solidFill>
                <a:latin typeface="Times New Roman" pitchFamily="18" charset="0"/>
                <a:ea typeface="楷体_GB2312" pitchFamily="49" charset="-122"/>
              </a:rPr>
              <a:t>，则</a:t>
            </a:r>
            <a:r>
              <a:rPr lang="en-US" altLang="zh-CN" sz="2400" b="1" dirty="0">
                <a:solidFill>
                  <a:schemeClr val="folHlink"/>
                </a:solidFill>
                <a:latin typeface="Times New Roman" pitchFamily="18" charset="0"/>
                <a:ea typeface="楷体_GB2312" pitchFamily="49" charset="-122"/>
              </a:rPr>
              <a:t>A</a:t>
            </a:r>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B</a:t>
            </a:r>
            <a:r>
              <a:rPr lang="zh-CN" altLang="en-US" sz="2400" b="1" dirty="0">
                <a:solidFill>
                  <a:schemeClr val="folHlink"/>
                </a:solidFill>
                <a:latin typeface="Times New Roman" pitchFamily="18" charset="0"/>
                <a:ea typeface="楷体_GB2312" pitchFamily="49" charset="-122"/>
              </a:rPr>
              <a:t>的第</a:t>
            </a:r>
            <a:r>
              <a:rPr lang="en-US" altLang="zh-CN" sz="2400" b="1" i="1" dirty="0">
                <a:solidFill>
                  <a:schemeClr val="folHlink"/>
                </a:solidFill>
                <a:latin typeface="Times New Roman" pitchFamily="18" charset="0"/>
                <a:ea typeface="楷体_GB2312" pitchFamily="49" charset="-122"/>
              </a:rPr>
              <a:t>i</a:t>
            </a:r>
            <a:r>
              <a:rPr lang="zh-CN" altLang="en-US" sz="2400" b="1" dirty="0">
                <a:solidFill>
                  <a:schemeClr val="folHlink"/>
                </a:solidFill>
                <a:latin typeface="Times New Roman" pitchFamily="18" charset="0"/>
                <a:ea typeface="楷体_GB2312" pitchFamily="49" charset="-122"/>
              </a:rPr>
              <a:t>个基因相互交换，从而生成</a:t>
            </a:r>
            <a:r>
              <a:rPr lang="en-US" altLang="zh-CN" sz="2400" b="1" dirty="0">
                <a:solidFill>
                  <a:schemeClr val="folHlink"/>
                </a:solidFill>
                <a:latin typeface="Times New Roman" pitchFamily="18" charset="0"/>
                <a:ea typeface="楷体_GB2312" pitchFamily="49" charset="-122"/>
              </a:rPr>
              <a:t>X</a:t>
            </a:r>
            <a:r>
              <a:rPr lang="zh-CN" altLang="en-US" sz="2400" b="1" dirty="0">
                <a:solidFill>
                  <a:schemeClr val="folHlink"/>
                </a:solidFill>
                <a:latin typeface="Times New Roman" pitchFamily="18" charset="0"/>
                <a:ea typeface="楷体_GB2312" pitchFamily="49" charset="-122"/>
              </a:rPr>
              <a:t>、</a:t>
            </a:r>
            <a:r>
              <a:rPr lang="en-US" altLang="zh-CN" sz="2400" b="1" dirty="0">
                <a:solidFill>
                  <a:schemeClr val="folHlink"/>
                </a:solidFill>
                <a:latin typeface="Times New Roman" pitchFamily="18" charset="0"/>
                <a:ea typeface="楷体_GB2312" pitchFamily="49" charset="-122"/>
              </a:rPr>
              <a:t>Y</a:t>
            </a:r>
            <a:r>
              <a:rPr lang="zh-CN" altLang="en-US" sz="2400" b="1" dirty="0">
                <a:solidFill>
                  <a:schemeClr val="folHlink"/>
                </a:solidFill>
                <a:latin typeface="Times New Roman" pitchFamily="18" charset="0"/>
                <a:ea typeface="楷体_GB2312" pitchFamily="49" charset="-122"/>
              </a:rPr>
              <a:t>的第</a:t>
            </a:r>
            <a:r>
              <a:rPr lang="en-US" altLang="zh-CN" sz="2400" b="1" i="1" dirty="0">
                <a:solidFill>
                  <a:schemeClr val="folHlink"/>
                </a:solidFill>
                <a:latin typeface="Times New Roman" pitchFamily="18" charset="0"/>
                <a:ea typeface="楷体_GB2312" pitchFamily="49" charset="-122"/>
              </a:rPr>
              <a:t>i</a:t>
            </a:r>
            <a:r>
              <a:rPr lang="zh-CN" altLang="en-US" sz="2400" b="1" dirty="0">
                <a:solidFill>
                  <a:schemeClr val="folHlink"/>
                </a:solidFill>
                <a:latin typeface="Times New Roman" pitchFamily="18" charset="0"/>
                <a:ea typeface="楷体_GB2312" pitchFamily="49" charset="-122"/>
              </a:rPr>
              <a:t>个基因</a:t>
            </a:r>
            <a:r>
              <a:rPr lang="zh-CN" altLang="en-US" sz="2400" b="1" dirty="0" smtClean="0">
                <a:solidFill>
                  <a:schemeClr val="folHlink"/>
                </a:solidFill>
                <a:latin typeface="Times New Roman" pitchFamily="18" charset="0"/>
                <a:ea typeface="楷体_GB2312" pitchFamily="49" charset="-122"/>
              </a:rPr>
              <a:t>。</a:t>
            </a:r>
            <a:endParaRPr lang="zh-CN" altLang="en-US" sz="2400" b="0" dirty="0"/>
          </a:p>
        </p:txBody>
      </p:sp>
      <p:sp>
        <p:nvSpPr>
          <p:cNvPr id="6"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遗传算子</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ECA07DE8-EB0B-46AA-9754-03E40E54BA1E}" type="datetime11">
              <a:rPr lang="zh-CN" altLang="en-US" smtClean="0">
                <a:solidFill>
                  <a:srgbClr val="0033CC"/>
                </a:solidFill>
              </a:rPr>
              <a:t>13:29:51</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13</a:t>
            </a:fld>
            <a:endParaRPr lang="zh-CN" altLang="zh-CN">
              <a:solidFill>
                <a:srgbClr val="0033CC"/>
              </a:solidFill>
            </a:endParaRPr>
          </a:p>
        </p:txBody>
      </p:sp>
    </p:spTree>
    <p:extLst>
      <p:ext uri="{BB962C8B-B14F-4D97-AF65-F5344CB8AC3E}">
        <p14:creationId xmlns:p14="http://schemas.microsoft.com/office/powerpoint/2010/main" val="2891577634"/>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1116013" y="1557338"/>
            <a:ext cx="4176712" cy="3629025"/>
          </a:xfrm>
        </p:spPr>
        <p:txBody>
          <a:bodyPr/>
          <a:lstStyle/>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排序</a:t>
            </a:r>
            <a:r>
              <a:rPr lang="zh-CN" altLang="en-US" b="1" dirty="0" smtClean="0">
                <a:solidFill>
                  <a:schemeClr val="folHlink"/>
                </a:solidFill>
                <a:latin typeface="Times New Roman" pitchFamily="18" charset="0"/>
                <a:ea typeface="楷体_GB2312" pitchFamily="49" charset="-122"/>
              </a:rPr>
              <a:t>选择</a:t>
            </a:r>
            <a:endParaRPr lang="zh-CN" altLang="en-US" b="1" dirty="0">
              <a:solidFill>
                <a:schemeClr val="folHlink"/>
              </a:solidFill>
              <a:latin typeface="Times New Roman" pitchFamily="18" charset="0"/>
              <a:ea typeface="楷体_GB2312" pitchFamily="49" charset="-122"/>
            </a:endParaRPr>
          </a:p>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均匀交叉 </a:t>
            </a:r>
          </a:p>
          <a:p>
            <a:pPr>
              <a:lnSpc>
                <a:spcPct val="140000"/>
              </a:lnSpc>
              <a:buFont typeface="Wingdings" pitchFamily="2" charset="2"/>
              <a:buChar char="Ø"/>
            </a:pPr>
            <a:r>
              <a:rPr lang="zh-CN" altLang="en-US" b="1" dirty="0">
                <a:solidFill>
                  <a:schemeClr val="folHlink"/>
                </a:solidFill>
                <a:latin typeface="Times New Roman" pitchFamily="18" charset="0"/>
                <a:ea typeface="楷体_GB2312" pitchFamily="49" charset="-122"/>
              </a:rPr>
              <a:t>逆序变异</a:t>
            </a:r>
          </a:p>
        </p:txBody>
      </p:sp>
      <p:sp>
        <p:nvSpPr>
          <p:cNvPr id="112644" name="AutoShape 4"/>
          <p:cNvSpPr>
            <a:spLocks noChangeArrowheads="1"/>
          </p:cNvSpPr>
          <p:nvPr/>
        </p:nvSpPr>
        <p:spPr bwMode="auto">
          <a:xfrm>
            <a:off x="4355976" y="3356992"/>
            <a:ext cx="4535487" cy="2447925"/>
          </a:xfrm>
          <a:prstGeom prst="wedgeRoundRectCallout">
            <a:avLst>
              <a:gd name="adj1" fmla="val -78528"/>
              <a:gd name="adj2" fmla="val -42088"/>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dirty="0">
                <a:solidFill>
                  <a:schemeClr val="folHlink"/>
                </a:solidFill>
                <a:latin typeface="Times New Roman" pitchFamily="18" charset="0"/>
                <a:ea typeface="楷体_GB2312" pitchFamily="49" charset="-122"/>
              </a:rPr>
              <a:t>变异前：</a:t>
            </a:r>
          </a:p>
          <a:p>
            <a:r>
              <a:rPr lang="en-US" altLang="zh-CN" sz="2400" b="1" dirty="0">
                <a:solidFill>
                  <a:schemeClr val="folHlink"/>
                </a:solidFill>
                <a:latin typeface="Times New Roman" pitchFamily="18" charset="0"/>
                <a:ea typeface="楷体_GB2312" pitchFamily="49" charset="-122"/>
              </a:rPr>
              <a:t>3 4 8 | 7 9 6 5 | 2 1</a:t>
            </a:r>
          </a:p>
          <a:p>
            <a:endParaRPr lang="en-US" altLang="zh-CN" sz="2400" b="1" dirty="0">
              <a:solidFill>
                <a:schemeClr val="folHlink"/>
              </a:solidFill>
              <a:latin typeface="Times New Roman" pitchFamily="18" charset="0"/>
              <a:ea typeface="楷体_GB2312" pitchFamily="49" charset="-122"/>
            </a:endParaRPr>
          </a:p>
          <a:p>
            <a:r>
              <a:rPr lang="zh-CN" altLang="en-US" sz="2400" b="1" dirty="0">
                <a:solidFill>
                  <a:schemeClr val="folHlink"/>
                </a:solidFill>
                <a:latin typeface="Times New Roman" pitchFamily="18" charset="0"/>
                <a:ea typeface="楷体_GB2312" pitchFamily="49" charset="-122"/>
              </a:rPr>
              <a:t>变异前：</a:t>
            </a:r>
          </a:p>
          <a:p>
            <a:r>
              <a:rPr lang="en-US" altLang="zh-CN" sz="2400" b="1" dirty="0">
                <a:solidFill>
                  <a:schemeClr val="folHlink"/>
                </a:solidFill>
                <a:latin typeface="Times New Roman" pitchFamily="18" charset="0"/>
                <a:ea typeface="楷体_GB2312" pitchFamily="49" charset="-122"/>
              </a:rPr>
              <a:t>3 4 8 | 5 6 9 7 | 2 1</a:t>
            </a:r>
          </a:p>
          <a:p>
            <a:endParaRPr lang="en-US" altLang="zh-CN" sz="2400" b="0" dirty="0"/>
          </a:p>
        </p:txBody>
      </p:sp>
      <p:sp>
        <p:nvSpPr>
          <p:cNvPr id="6"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遗传算子</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8F09C4ED-222F-4769-ACED-AA1E53406B53}" type="datetime11">
              <a:rPr lang="zh-CN" altLang="en-US" smtClean="0">
                <a:solidFill>
                  <a:srgbClr val="0033CC"/>
                </a:solidFill>
              </a:rPr>
              <a:t>13:29:51</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14</a:t>
            </a:fld>
            <a:endParaRPr lang="zh-CN" altLang="zh-CN">
              <a:solidFill>
                <a:srgbClr val="0033CC"/>
              </a:solidFill>
            </a:endParaRPr>
          </a:p>
        </p:txBody>
      </p:sp>
    </p:spTree>
    <p:extLst>
      <p:ext uri="{BB962C8B-B14F-4D97-AF65-F5344CB8AC3E}">
        <p14:creationId xmlns:p14="http://schemas.microsoft.com/office/powerpoint/2010/main" val="3502339629"/>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linds(horizontal)">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468313" y="1484313"/>
            <a:ext cx="7848600" cy="4276725"/>
          </a:xfrm>
        </p:spPr>
        <p:txBody>
          <a:bodyPr/>
          <a:lstStyle/>
          <a:p>
            <a:pPr marL="0" indent="0">
              <a:buNone/>
            </a:pPr>
            <a:r>
              <a:rPr lang="en-US" altLang="zh-CN" dirty="0"/>
              <a:t>            </a:t>
            </a:r>
            <a:r>
              <a:rPr lang="en-US" altLang="zh-CN" b="1" dirty="0">
                <a:solidFill>
                  <a:schemeClr val="folHlink"/>
                </a:solidFill>
                <a:latin typeface="Times New Roman" pitchFamily="18" charset="0"/>
                <a:ea typeface="楷体_GB2312" pitchFamily="49" charset="-122"/>
              </a:rPr>
              <a:t>Schaffer</a:t>
            </a:r>
            <a:r>
              <a:rPr lang="zh-CN" altLang="en-US" b="1" dirty="0">
                <a:solidFill>
                  <a:schemeClr val="folHlink"/>
                </a:solidFill>
                <a:latin typeface="Times New Roman" pitchFamily="18" charset="0"/>
                <a:ea typeface="楷体_GB2312" pitchFamily="49" charset="-122"/>
              </a:rPr>
              <a:t>建议的最优参数范围是：        </a:t>
            </a:r>
          </a:p>
          <a:p>
            <a:pPr marL="0" indent="0">
              <a:buNone/>
            </a:pPr>
            <a:r>
              <a:rPr lang="zh-CN" altLang="en-US" b="1" dirty="0">
                <a:solidFill>
                  <a:schemeClr val="folHlink"/>
                </a:solidFill>
                <a:latin typeface="Times New Roman" pitchFamily="18" charset="0"/>
                <a:ea typeface="楷体_GB2312" pitchFamily="49" charset="-122"/>
              </a:rPr>
              <a:t>                      </a:t>
            </a:r>
            <a:r>
              <a:rPr lang="en-US" altLang="zh-CN" b="1" dirty="0">
                <a:solidFill>
                  <a:schemeClr val="folHlink"/>
                </a:solidFill>
                <a:latin typeface="Times New Roman" pitchFamily="18" charset="0"/>
                <a:ea typeface="楷体_GB2312" pitchFamily="49" charset="-122"/>
              </a:rPr>
              <a:t>M = 20-100</a:t>
            </a:r>
            <a:r>
              <a:rPr lang="zh-CN" altLang="en-US" b="1" dirty="0">
                <a:solidFill>
                  <a:schemeClr val="folHlink"/>
                </a:solidFill>
                <a:latin typeface="Times New Roman" pitchFamily="18" charset="0"/>
                <a:ea typeface="楷体_GB2312" pitchFamily="49" charset="-122"/>
              </a:rPr>
              <a:t>， </a:t>
            </a:r>
          </a:p>
          <a:p>
            <a:pPr marL="0" indent="0">
              <a:buNone/>
            </a:pPr>
            <a:r>
              <a:rPr lang="zh-CN" altLang="en-US" b="1" dirty="0">
                <a:solidFill>
                  <a:schemeClr val="folHlink"/>
                </a:solidFill>
                <a:latin typeface="Times New Roman" pitchFamily="18" charset="0"/>
                <a:ea typeface="楷体_GB2312" pitchFamily="49" charset="-122"/>
              </a:rPr>
              <a:t>                      </a:t>
            </a:r>
            <a:r>
              <a:rPr lang="en-US" altLang="zh-CN" b="1" dirty="0">
                <a:solidFill>
                  <a:schemeClr val="folHlink"/>
                </a:solidFill>
                <a:latin typeface="Times New Roman" pitchFamily="18" charset="0"/>
                <a:ea typeface="楷体_GB2312" pitchFamily="49" charset="-122"/>
              </a:rPr>
              <a:t>T = 100-500</a:t>
            </a:r>
            <a:r>
              <a:rPr lang="zh-CN" altLang="en-US" b="1" dirty="0">
                <a:solidFill>
                  <a:schemeClr val="folHlink"/>
                </a:solidFill>
                <a:latin typeface="Times New Roman" pitchFamily="18" charset="0"/>
                <a:ea typeface="楷体_GB2312" pitchFamily="49" charset="-122"/>
              </a:rPr>
              <a:t>， </a:t>
            </a:r>
          </a:p>
          <a:p>
            <a:pPr marL="0" indent="0">
              <a:buNone/>
            </a:pPr>
            <a:r>
              <a:rPr lang="zh-CN" altLang="en-US" b="1" dirty="0">
                <a:solidFill>
                  <a:schemeClr val="folHlink"/>
                </a:solidFill>
                <a:latin typeface="Times New Roman" pitchFamily="18" charset="0"/>
                <a:ea typeface="楷体_GB2312" pitchFamily="49" charset="-122"/>
              </a:rPr>
              <a:t>                      </a:t>
            </a:r>
            <a:r>
              <a:rPr lang="en-US" altLang="zh-CN" b="1" dirty="0" smtClean="0">
                <a:solidFill>
                  <a:schemeClr val="folHlink"/>
                </a:solidFill>
                <a:latin typeface="Times New Roman" pitchFamily="18" charset="0"/>
                <a:ea typeface="楷体_GB2312" pitchFamily="49" charset="-122"/>
              </a:rPr>
              <a:t>P</a:t>
            </a:r>
            <a:r>
              <a:rPr lang="en-US" altLang="zh-CN" b="1" baseline="-25000" dirty="0" smtClean="0">
                <a:solidFill>
                  <a:schemeClr val="folHlink"/>
                </a:solidFill>
                <a:latin typeface="Times New Roman" pitchFamily="18" charset="0"/>
                <a:ea typeface="楷体_GB2312" pitchFamily="49" charset="-122"/>
              </a:rPr>
              <a:t>C</a:t>
            </a:r>
            <a:r>
              <a:rPr lang="en-US" altLang="zh-CN" b="1" dirty="0" smtClean="0">
                <a:solidFill>
                  <a:schemeClr val="folHlink"/>
                </a:solidFill>
                <a:latin typeface="Times New Roman" pitchFamily="18" charset="0"/>
                <a:ea typeface="楷体_GB2312" pitchFamily="49" charset="-122"/>
              </a:rPr>
              <a:t> </a:t>
            </a:r>
            <a:r>
              <a:rPr lang="en-US" altLang="zh-CN" b="1" dirty="0">
                <a:solidFill>
                  <a:schemeClr val="folHlink"/>
                </a:solidFill>
                <a:latin typeface="Times New Roman" pitchFamily="18" charset="0"/>
                <a:ea typeface="楷体_GB2312" pitchFamily="49" charset="-122"/>
              </a:rPr>
              <a:t>= 0.4-0.9</a:t>
            </a:r>
            <a:r>
              <a:rPr lang="zh-CN" altLang="en-US" b="1" dirty="0">
                <a:solidFill>
                  <a:schemeClr val="folHlink"/>
                </a:solidFill>
                <a:latin typeface="Times New Roman" pitchFamily="18" charset="0"/>
                <a:ea typeface="楷体_GB2312" pitchFamily="49" charset="-122"/>
              </a:rPr>
              <a:t>，</a:t>
            </a:r>
          </a:p>
          <a:p>
            <a:pPr marL="0" indent="0">
              <a:buNone/>
            </a:pPr>
            <a:r>
              <a:rPr lang="zh-CN" altLang="en-US" b="1" dirty="0">
                <a:solidFill>
                  <a:schemeClr val="folHlink"/>
                </a:solidFill>
                <a:latin typeface="Times New Roman" pitchFamily="18" charset="0"/>
                <a:ea typeface="楷体_GB2312" pitchFamily="49" charset="-122"/>
              </a:rPr>
              <a:t>                      </a:t>
            </a:r>
            <a:r>
              <a:rPr lang="en-US" altLang="zh-CN" b="1" dirty="0">
                <a:solidFill>
                  <a:schemeClr val="folHlink"/>
                </a:solidFill>
                <a:latin typeface="Times New Roman" pitchFamily="18" charset="0"/>
                <a:ea typeface="楷体_GB2312" pitchFamily="49" charset="-122"/>
              </a:rPr>
              <a:t>P</a:t>
            </a:r>
            <a:r>
              <a:rPr lang="en-US" altLang="zh-CN" b="1" baseline="-25000" dirty="0">
                <a:solidFill>
                  <a:schemeClr val="folHlink"/>
                </a:solidFill>
                <a:latin typeface="Times New Roman" pitchFamily="18" charset="0"/>
                <a:ea typeface="楷体_GB2312" pitchFamily="49" charset="-122"/>
              </a:rPr>
              <a:t>m</a:t>
            </a:r>
            <a:r>
              <a:rPr lang="en-US" altLang="zh-CN" b="1" dirty="0">
                <a:solidFill>
                  <a:schemeClr val="folHlink"/>
                </a:solidFill>
                <a:latin typeface="Times New Roman" pitchFamily="18" charset="0"/>
                <a:ea typeface="楷体_GB2312" pitchFamily="49" charset="-122"/>
              </a:rPr>
              <a:t> = 0.001-0.01</a:t>
            </a:r>
            <a:r>
              <a:rPr lang="zh-CN" altLang="en-US" b="1" dirty="0" smtClean="0">
                <a:solidFill>
                  <a:schemeClr val="folHlink"/>
                </a:solidFill>
                <a:latin typeface="Times New Roman" pitchFamily="18" charset="0"/>
                <a:ea typeface="楷体_GB2312" pitchFamily="49" charset="-122"/>
              </a:rPr>
              <a:t>。</a:t>
            </a:r>
            <a:endParaRPr lang="zh-CN" altLang="en-US"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控制参数</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48D81BA-4DEC-4318-9F6B-9CDBE4FBACA6}" type="datetime11">
              <a:rPr lang="zh-CN" altLang="en-US" smtClean="0">
                <a:solidFill>
                  <a:srgbClr val="0033CC"/>
                </a:solidFill>
              </a:rPr>
              <a:t>13:29:51</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15</a:t>
            </a:fld>
            <a:endParaRPr lang="zh-CN" altLang="zh-CN">
              <a:solidFill>
                <a:srgbClr val="0033CC"/>
              </a:solidFill>
            </a:endParaRPr>
          </a:p>
        </p:txBody>
      </p:sp>
    </p:spTree>
    <p:extLst>
      <p:ext uri="{BB962C8B-B14F-4D97-AF65-F5344CB8AC3E}">
        <p14:creationId xmlns:p14="http://schemas.microsoft.com/office/powerpoint/2010/main" val="180273732"/>
      </p:ext>
    </p:extLst>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23850" y="1484313"/>
            <a:ext cx="8229600" cy="4708525"/>
          </a:xfrm>
        </p:spPr>
        <p:txBody>
          <a:bodyPr/>
          <a:lstStyle/>
          <a:p>
            <a:pPr>
              <a:lnSpc>
                <a:spcPct val="120000"/>
              </a:lnSpc>
              <a:buFont typeface="Wingdings" pitchFamily="2" charset="2"/>
              <a:buChar char="Ø"/>
            </a:pPr>
            <a:r>
              <a:rPr lang="en-US" altLang="zh-CN" sz="2800" b="1" dirty="0" err="1" smtClean="0">
                <a:solidFill>
                  <a:schemeClr val="folHlink"/>
                </a:solidFill>
                <a:latin typeface="Times New Roman" pitchFamily="18" charset="0"/>
                <a:ea typeface="楷体_GB2312" pitchFamily="49" charset="-122"/>
              </a:rPr>
              <a:t>Srinvivas</a:t>
            </a:r>
            <a:r>
              <a:rPr lang="zh-CN" altLang="en-US" sz="2800" b="1" dirty="0">
                <a:solidFill>
                  <a:schemeClr val="folHlink"/>
                </a:solidFill>
                <a:latin typeface="Times New Roman" pitchFamily="18" charset="0"/>
                <a:ea typeface="楷体_GB2312" pitchFamily="49" charset="-122"/>
              </a:rPr>
              <a:t>等人提出</a:t>
            </a:r>
            <a:r>
              <a:rPr lang="zh-CN" altLang="en-US" sz="2800" b="1" dirty="0">
                <a:solidFill>
                  <a:srgbClr val="FF00FF"/>
                </a:solidFill>
                <a:latin typeface="Times New Roman" pitchFamily="18" charset="0"/>
                <a:ea typeface="楷体_GB2312" pitchFamily="49" charset="-122"/>
              </a:rPr>
              <a:t>自适应遗传算法</a:t>
            </a:r>
            <a:r>
              <a:rPr lang="zh-CN" altLang="en-US" sz="2800" b="1" dirty="0">
                <a:solidFill>
                  <a:schemeClr val="folHlink"/>
                </a:solidFill>
                <a:latin typeface="Times New Roman" pitchFamily="18" charset="0"/>
                <a:ea typeface="楷体_GB2312" pitchFamily="49" charset="-122"/>
              </a:rPr>
              <a:t>，即</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zh-CN" altLang="en-US" sz="2800" b="1" dirty="0">
                <a:solidFill>
                  <a:schemeClr val="folHlink"/>
                </a:solidFill>
                <a:latin typeface="Times New Roman" pitchFamily="18" charset="0"/>
                <a:ea typeface="楷体_GB2312" pitchFamily="49" charset="-122"/>
              </a:rPr>
              <a:t>能够随适应度自动</a:t>
            </a:r>
            <a:r>
              <a:rPr lang="zh-CN" altLang="en-US" sz="2800" b="1" dirty="0" smtClean="0">
                <a:solidFill>
                  <a:schemeClr val="folHlink"/>
                </a:solidFill>
                <a:latin typeface="Times New Roman" pitchFamily="18" charset="0"/>
                <a:ea typeface="楷体_GB2312" pitchFamily="49" charset="-122"/>
              </a:rPr>
              <a:t>改变</a:t>
            </a:r>
            <a:r>
              <a:rPr lang="zh-CN" altLang="en-US" sz="2800" b="1" dirty="0">
                <a:solidFill>
                  <a:schemeClr val="folHlink"/>
                </a:solidFill>
                <a:latin typeface="Times New Roman" pitchFamily="18" charset="0"/>
                <a:ea typeface="楷体_GB2312" pitchFamily="49" charset="-122"/>
              </a:rPr>
              <a:t>。</a:t>
            </a:r>
            <a:endParaRPr lang="en-US" altLang="zh-CN" sz="2800" b="1" dirty="0" smtClean="0">
              <a:solidFill>
                <a:schemeClr val="folHlink"/>
              </a:solidFill>
              <a:latin typeface="Times New Roman" pitchFamily="18" charset="0"/>
              <a:ea typeface="楷体_GB2312" pitchFamily="49" charset="-122"/>
            </a:endParaRPr>
          </a:p>
          <a:p>
            <a:pPr>
              <a:lnSpc>
                <a:spcPct val="120000"/>
              </a:lnSpc>
              <a:buFont typeface="Wingdings" pitchFamily="2" charset="2"/>
              <a:buChar char="Ø"/>
            </a:pPr>
            <a:r>
              <a:rPr lang="zh-CN" altLang="en-US" sz="2800" b="1" dirty="0" smtClean="0">
                <a:solidFill>
                  <a:schemeClr val="folHlink"/>
                </a:solidFill>
                <a:latin typeface="Times New Roman" pitchFamily="18" charset="0"/>
                <a:ea typeface="楷体_GB2312" pitchFamily="49" charset="-122"/>
              </a:rPr>
              <a:t>当</a:t>
            </a:r>
            <a:r>
              <a:rPr lang="zh-CN" altLang="en-US" sz="2800" b="1" dirty="0">
                <a:solidFill>
                  <a:schemeClr val="folHlink"/>
                </a:solidFill>
                <a:latin typeface="Times New Roman" pitchFamily="18" charset="0"/>
                <a:ea typeface="楷体_GB2312" pitchFamily="49" charset="-122"/>
              </a:rPr>
              <a:t>种群的各个个体适应度</a:t>
            </a:r>
            <a:r>
              <a:rPr lang="zh-CN" altLang="en-US" sz="2800" b="1" dirty="0">
                <a:solidFill>
                  <a:srgbClr val="FF00FF"/>
                </a:solidFill>
                <a:latin typeface="Times New Roman" pitchFamily="18" charset="0"/>
                <a:ea typeface="楷体_GB2312" pitchFamily="49" charset="-122"/>
              </a:rPr>
              <a:t>趋于一致或趋于局部最优</a:t>
            </a:r>
            <a:r>
              <a:rPr lang="zh-CN" altLang="en-US" sz="2800" b="1" dirty="0">
                <a:solidFill>
                  <a:schemeClr val="folHlink"/>
                </a:solidFill>
                <a:latin typeface="Times New Roman" pitchFamily="18" charset="0"/>
                <a:ea typeface="楷体_GB2312" pitchFamily="49" charset="-122"/>
              </a:rPr>
              <a:t>时，使二者增加，而当种群适应度</a:t>
            </a:r>
            <a:r>
              <a:rPr lang="zh-CN" altLang="en-US" sz="2800" b="1" dirty="0">
                <a:solidFill>
                  <a:srgbClr val="FF00FF"/>
                </a:solidFill>
                <a:latin typeface="Times New Roman" pitchFamily="18" charset="0"/>
                <a:ea typeface="楷体_GB2312" pitchFamily="49" charset="-122"/>
              </a:rPr>
              <a:t>比较分散</a:t>
            </a:r>
            <a:r>
              <a:rPr lang="zh-CN" altLang="en-US" sz="2800" b="1" dirty="0">
                <a:solidFill>
                  <a:schemeClr val="folHlink"/>
                </a:solidFill>
                <a:latin typeface="Times New Roman" pitchFamily="18" charset="0"/>
                <a:ea typeface="楷体_GB2312" pitchFamily="49" charset="-122"/>
              </a:rPr>
              <a:t>时，使二者</a:t>
            </a:r>
            <a:r>
              <a:rPr lang="zh-CN" altLang="en-US" sz="2800" b="1" dirty="0" smtClean="0">
                <a:solidFill>
                  <a:schemeClr val="folHlink"/>
                </a:solidFill>
                <a:latin typeface="Times New Roman" pitchFamily="18" charset="0"/>
                <a:ea typeface="楷体_GB2312" pitchFamily="49" charset="-122"/>
              </a:rPr>
              <a:t>减小</a:t>
            </a:r>
            <a:r>
              <a:rPr lang="en-US" altLang="zh-CN" sz="2800" b="1" dirty="0" smtClean="0">
                <a:solidFill>
                  <a:schemeClr val="folHlink"/>
                </a:solidFill>
                <a:latin typeface="Times New Roman" pitchFamily="18" charset="0"/>
                <a:ea typeface="楷体_GB2312" pitchFamily="49" charset="-122"/>
              </a:rPr>
              <a:t>.</a:t>
            </a:r>
          </a:p>
          <a:p>
            <a:pPr>
              <a:lnSpc>
                <a:spcPct val="120000"/>
              </a:lnSpc>
              <a:buFont typeface="Wingdings" pitchFamily="2" charset="2"/>
              <a:buChar char="Ø"/>
            </a:pPr>
            <a:r>
              <a:rPr lang="zh-CN" altLang="en-US" sz="2800" b="1" dirty="0" smtClean="0">
                <a:solidFill>
                  <a:schemeClr val="folHlink"/>
                </a:solidFill>
                <a:latin typeface="Times New Roman" pitchFamily="18" charset="0"/>
                <a:ea typeface="楷体_GB2312" pitchFamily="49" charset="-122"/>
              </a:rPr>
              <a:t>对</a:t>
            </a:r>
            <a:r>
              <a:rPr lang="zh-CN" altLang="en-US" sz="2800" b="1" dirty="0">
                <a:solidFill>
                  <a:srgbClr val="FF00FF"/>
                </a:solidFill>
                <a:latin typeface="Times New Roman" pitchFamily="18" charset="0"/>
                <a:ea typeface="楷体_GB2312" pitchFamily="49" charset="-122"/>
              </a:rPr>
              <a:t>适应值高于群体平均适应值的个体</a:t>
            </a:r>
            <a:r>
              <a:rPr lang="zh-CN" altLang="en-US" sz="2800" b="1" dirty="0">
                <a:solidFill>
                  <a:schemeClr val="folHlink"/>
                </a:solidFill>
                <a:latin typeface="Times New Roman" pitchFamily="18" charset="0"/>
                <a:ea typeface="楷体_GB2312" pitchFamily="49" charset="-122"/>
              </a:rPr>
              <a:t>，采用较低</a:t>
            </a:r>
            <a:r>
              <a:rPr lang="zh-CN" altLang="en-US" sz="2800" b="1" dirty="0" smtClean="0">
                <a:solidFill>
                  <a:schemeClr val="folHlink"/>
                </a:solidFill>
                <a:latin typeface="Times New Roman" pitchFamily="18" charset="0"/>
                <a:ea typeface="楷体_GB2312" pitchFamily="49" charset="-122"/>
              </a:rPr>
              <a:t>的</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 </a:t>
            </a:r>
            <a:r>
              <a:rPr lang="zh-CN" altLang="en-US" sz="2800" b="1" dirty="0" smtClean="0">
                <a:solidFill>
                  <a:schemeClr val="folHlink"/>
                </a:solidFill>
                <a:latin typeface="Times New Roman" pitchFamily="18" charset="0"/>
                <a:ea typeface="楷体_GB2312" pitchFamily="49" charset="-122"/>
              </a:rPr>
              <a:t>，</a:t>
            </a:r>
            <a:r>
              <a:rPr lang="zh-CN" altLang="en-US" sz="2800" b="1" dirty="0">
                <a:solidFill>
                  <a:schemeClr val="folHlink"/>
                </a:solidFill>
                <a:latin typeface="Times New Roman" pitchFamily="18" charset="0"/>
                <a:ea typeface="楷体_GB2312" pitchFamily="49" charset="-122"/>
              </a:rPr>
              <a:t>使性能优良的个体进入下一代，而</a:t>
            </a:r>
            <a:r>
              <a:rPr lang="zh-CN" altLang="en-US" sz="2800" b="1" dirty="0">
                <a:solidFill>
                  <a:srgbClr val="FF00FF"/>
                </a:solidFill>
                <a:latin typeface="Times New Roman" pitchFamily="18" charset="0"/>
                <a:ea typeface="楷体_GB2312" pitchFamily="49" charset="-122"/>
              </a:rPr>
              <a:t>低于平均适应值的个体</a:t>
            </a:r>
            <a:r>
              <a:rPr lang="zh-CN" altLang="en-US" sz="2800" b="1" dirty="0">
                <a:solidFill>
                  <a:schemeClr val="folHlink"/>
                </a:solidFill>
                <a:latin typeface="Times New Roman" pitchFamily="18" charset="0"/>
                <a:ea typeface="楷体_GB2312" pitchFamily="49" charset="-122"/>
              </a:rPr>
              <a:t>，采用较高</a:t>
            </a:r>
            <a:r>
              <a:rPr lang="zh-CN" altLang="en-US" sz="2800" b="1" dirty="0" smtClean="0">
                <a:solidFill>
                  <a:schemeClr val="folHlink"/>
                </a:solidFill>
                <a:latin typeface="Times New Roman" pitchFamily="18" charset="0"/>
                <a:ea typeface="楷体_GB2312" pitchFamily="49" charset="-122"/>
              </a:rPr>
              <a:t>的</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 </a:t>
            </a:r>
            <a:r>
              <a:rPr lang="zh-CN" altLang="en-US" sz="2800" b="1" dirty="0" smtClean="0">
                <a:solidFill>
                  <a:schemeClr val="folHlink"/>
                </a:solidFill>
                <a:latin typeface="Times New Roman" pitchFamily="18" charset="0"/>
                <a:ea typeface="楷体_GB2312" pitchFamily="49" charset="-122"/>
              </a:rPr>
              <a:t>，</a:t>
            </a:r>
            <a:r>
              <a:rPr lang="zh-CN" altLang="en-US" sz="2800" b="1" dirty="0">
                <a:solidFill>
                  <a:schemeClr val="folHlink"/>
                </a:solidFill>
                <a:latin typeface="Times New Roman" pitchFamily="18" charset="0"/>
                <a:ea typeface="楷体_GB2312" pitchFamily="49" charset="-122"/>
              </a:rPr>
              <a:t>使性能较差的个体被淘汰 </a:t>
            </a:r>
            <a:r>
              <a:rPr lang="zh-CN" altLang="en-US" sz="2800" b="1" dirty="0" smtClean="0">
                <a:solidFill>
                  <a:schemeClr val="folHlink"/>
                </a:solidFill>
                <a:latin typeface="Times New Roman" pitchFamily="18" charset="0"/>
                <a:ea typeface="楷体_GB2312" pitchFamily="49" charset="-122"/>
              </a:rPr>
              <a:t>。</a:t>
            </a:r>
            <a:endParaRPr lang="zh-CN" altLang="en-US" sz="2800"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控制参数</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1E7D3FD-7775-48B9-9E11-C1B078049161}" type="datetime11">
              <a:rPr lang="zh-CN" altLang="en-US" smtClean="0">
                <a:solidFill>
                  <a:srgbClr val="0033CC"/>
                </a:solidFill>
              </a:rPr>
              <a:t>13:29:51</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16</a:t>
            </a:fld>
            <a:endParaRPr lang="zh-CN" altLang="zh-CN">
              <a:solidFill>
                <a:srgbClr val="0033CC"/>
              </a:solidFill>
            </a:endParaRPr>
          </a:p>
        </p:txBody>
      </p:sp>
    </p:spTree>
    <p:extLst>
      <p:ext uri="{BB962C8B-B14F-4D97-AF65-F5344CB8AC3E}">
        <p14:creationId xmlns:p14="http://schemas.microsoft.com/office/powerpoint/2010/main" val="2096199547"/>
      </p:ext>
    </p:extLst>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1116013" y="1628775"/>
            <a:ext cx="5472112" cy="4133850"/>
          </a:xfrm>
        </p:spPr>
        <p:txBody>
          <a:bodyPr/>
          <a:lstStyle/>
          <a:p>
            <a:pPr>
              <a:buFont typeface="Wingdings" pitchFamily="2" charset="2"/>
              <a:buChar char="Ø"/>
            </a:pPr>
            <a:r>
              <a:rPr lang="zh-CN" altLang="en-US" b="1" dirty="0">
                <a:solidFill>
                  <a:schemeClr val="folHlink"/>
                </a:solidFill>
                <a:latin typeface="Times New Roman" pitchFamily="18" charset="0"/>
                <a:ea typeface="楷体_GB2312" pitchFamily="49" charset="-122"/>
              </a:rPr>
              <a:t>混合遗传算法</a:t>
            </a:r>
          </a:p>
          <a:p>
            <a:pPr>
              <a:buFont typeface="Wingdings" pitchFamily="2" charset="2"/>
              <a:buChar char="Ø"/>
            </a:pPr>
            <a:r>
              <a:rPr lang="zh-CN" altLang="en-US" b="1" dirty="0">
                <a:solidFill>
                  <a:schemeClr val="folHlink"/>
                </a:solidFill>
                <a:latin typeface="Times New Roman" pitchFamily="18" charset="0"/>
                <a:ea typeface="楷体_GB2312" pitchFamily="49" charset="-122"/>
              </a:rPr>
              <a:t>免疫遗传算法</a:t>
            </a:r>
          </a:p>
          <a:p>
            <a:pPr>
              <a:buFont typeface="Wingdings" pitchFamily="2" charset="2"/>
              <a:buChar char="Ø"/>
            </a:pPr>
            <a:r>
              <a:rPr lang="zh-CN" altLang="en-US" b="1" dirty="0">
                <a:solidFill>
                  <a:schemeClr val="folHlink"/>
                </a:solidFill>
                <a:latin typeface="Times New Roman" pitchFamily="18" charset="0"/>
                <a:ea typeface="楷体_GB2312" pitchFamily="49" charset="-122"/>
              </a:rPr>
              <a:t>小生境遗传算法</a:t>
            </a:r>
          </a:p>
          <a:p>
            <a:pPr>
              <a:buFont typeface="Wingdings" pitchFamily="2" charset="2"/>
              <a:buChar char="Ø"/>
            </a:pPr>
            <a:r>
              <a:rPr lang="zh-CN" altLang="en-US" b="1" dirty="0">
                <a:solidFill>
                  <a:schemeClr val="folHlink"/>
                </a:solidFill>
                <a:latin typeface="Times New Roman" pitchFamily="18" charset="0"/>
                <a:ea typeface="楷体_GB2312" pitchFamily="49" charset="-122"/>
              </a:rPr>
              <a:t>单亲遗传算法</a:t>
            </a:r>
          </a:p>
          <a:p>
            <a:pPr>
              <a:buFont typeface="Wingdings" pitchFamily="2" charset="2"/>
              <a:buChar char="Ø"/>
            </a:pPr>
            <a:r>
              <a:rPr lang="zh-CN" altLang="en-US" b="1" dirty="0">
                <a:solidFill>
                  <a:schemeClr val="folHlink"/>
                </a:solidFill>
                <a:latin typeface="Times New Roman" pitchFamily="18" charset="0"/>
                <a:ea typeface="楷体_GB2312" pitchFamily="49" charset="-122"/>
              </a:rPr>
              <a:t>并行遗传</a:t>
            </a:r>
            <a:r>
              <a:rPr lang="zh-CN" altLang="en-US" b="1" dirty="0" smtClean="0">
                <a:solidFill>
                  <a:schemeClr val="folHlink"/>
                </a:solidFill>
                <a:latin typeface="Times New Roman" pitchFamily="18" charset="0"/>
                <a:ea typeface="楷体_GB2312" pitchFamily="49" charset="-122"/>
              </a:rPr>
              <a:t>算法</a:t>
            </a:r>
            <a:endParaRPr lang="zh-CN" altLang="en-US"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执行策略</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9283B73F-642F-4412-B97F-C6C5B513E7D0}" type="datetime11">
              <a:rPr lang="zh-CN" altLang="en-US" smtClean="0">
                <a:solidFill>
                  <a:srgbClr val="0033CC"/>
                </a:solidFill>
              </a:rPr>
              <a:t>13:29:51</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17</a:t>
            </a:fld>
            <a:endParaRPr lang="zh-CN" altLang="zh-CN">
              <a:solidFill>
                <a:srgbClr val="0033CC"/>
              </a:solidFill>
            </a:endParaRPr>
          </a:p>
        </p:txBody>
      </p:sp>
    </p:spTree>
    <p:extLst>
      <p:ext uri="{BB962C8B-B14F-4D97-AF65-F5344CB8AC3E}">
        <p14:creationId xmlns:p14="http://schemas.microsoft.com/office/powerpoint/2010/main" val="2489280615"/>
      </p:ext>
    </p:extLst>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3E77F77-057A-4484-81DD-54D37A4B857F}" type="slidenum">
              <a:rPr lang="en-US" altLang="zh-CN"/>
              <a:pPr/>
              <a:t>18</a:t>
            </a:fld>
            <a:endParaRPr lang="en-US" altLang="zh-CN"/>
          </a:p>
        </p:txBody>
      </p:sp>
      <p:sp>
        <p:nvSpPr>
          <p:cNvPr id="881666" name="Rectangle 2"/>
          <p:cNvSpPr>
            <a:spLocks noGrp="1" noChangeArrowheads="1"/>
          </p:cNvSpPr>
          <p:nvPr>
            <p:ph type="body" idx="1"/>
          </p:nvPr>
        </p:nvSpPr>
        <p:spPr>
          <a:xfrm>
            <a:off x="250825" y="1341438"/>
            <a:ext cx="8642350" cy="5111750"/>
          </a:xfrm>
        </p:spPr>
        <p:txBody>
          <a:bodyPr/>
          <a:lstStyle/>
          <a:p>
            <a:pPr marL="0" indent="0">
              <a:lnSpc>
                <a:spcPct val="130000"/>
              </a:lnSpc>
              <a:buClr>
                <a:schemeClr val="tx1"/>
              </a:buClr>
              <a:buSzTx/>
              <a:buNone/>
            </a:pPr>
            <a:r>
              <a:rPr lang="zh-CN" altLang="en-US" b="1" dirty="0">
                <a:solidFill>
                  <a:srgbClr val="FF00FF"/>
                </a:solidFill>
                <a:latin typeface="Times New Roman" pitchFamily="18" charset="0"/>
                <a:ea typeface="楷体_GB2312" pitchFamily="49" charset="-122"/>
              </a:rPr>
              <a:t>编码问题</a:t>
            </a:r>
            <a:r>
              <a:rPr lang="zh-CN" altLang="en-US" b="1" dirty="0">
                <a:solidFill>
                  <a:schemeClr val="folHlink"/>
                </a:solidFill>
                <a:latin typeface="Times New Roman" pitchFamily="18" charset="0"/>
                <a:ea typeface="楷体_GB2312" pitchFamily="49" charset="-122"/>
              </a:rPr>
              <a:t>是设计</a:t>
            </a:r>
            <a:r>
              <a:rPr lang="en-US" altLang="zh-CN" b="1" dirty="0">
                <a:solidFill>
                  <a:schemeClr val="folHlink"/>
                </a:solidFill>
                <a:latin typeface="Times New Roman" pitchFamily="18" charset="0"/>
                <a:ea typeface="楷体_GB2312" pitchFamily="49" charset="-122"/>
              </a:rPr>
              <a:t>GA</a:t>
            </a:r>
            <a:r>
              <a:rPr lang="zh-CN" altLang="en-US" b="1" dirty="0">
                <a:solidFill>
                  <a:schemeClr val="folHlink"/>
                </a:solidFill>
                <a:latin typeface="Times New Roman" pitchFamily="18" charset="0"/>
                <a:ea typeface="楷体_GB2312" pitchFamily="49" charset="-122"/>
              </a:rPr>
              <a:t>的首要问题</a:t>
            </a:r>
            <a:r>
              <a:rPr lang="zh-CN" altLang="en-US" b="1" dirty="0" smtClean="0">
                <a:solidFill>
                  <a:schemeClr val="folHlink"/>
                </a:solidFill>
                <a:latin typeface="Times New Roman" pitchFamily="18" charset="0"/>
                <a:ea typeface="楷体_GB2312" pitchFamily="49" charset="-122"/>
              </a:rPr>
              <a:t>。遗传</a:t>
            </a:r>
            <a:r>
              <a:rPr lang="zh-CN" altLang="en-US" b="1" dirty="0">
                <a:solidFill>
                  <a:schemeClr val="folHlink"/>
                </a:solidFill>
                <a:latin typeface="Times New Roman" pitchFamily="18" charset="0"/>
                <a:ea typeface="楷体_GB2312" pitchFamily="49" charset="-122"/>
              </a:rPr>
              <a:t>运算是对编码空间操作的，所以</a:t>
            </a:r>
            <a:r>
              <a:rPr lang="zh-CN" altLang="en-US" b="1" dirty="0" smtClean="0">
                <a:solidFill>
                  <a:schemeClr val="folHlink"/>
                </a:solidFill>
                <a:latin typeface="Times New Roman" pitchFamily="18" charset="0"/>
                <a:ea typeface="楷体_GB2312" pitchFamily="49" charset="-122"/>
              </a:rPr>
              <a:t>要通过编码进行两</a:t>
            </a:r>
            <a:r>
              <a:rPr lang="zh-CN" altLang="en-US" b="1" dirty="0">
                <a:solidFill>
                  <a:schemeClr val="folHlink"/>
                </a:solidFill>
                <a:latin typeface="Times New Roman" pitchFamily="18" charset="0"/>
                <a:ea typeface="楷体_GB2312" pitchFamily="49" charset="-122"/>
              </a:rPr>
              <a:t>个空间的转换。</a:t>
            </a:r>
          </a:p>
          <a:p>
            <a:pPr marL="609600" indent="-609600">
              <a:lnSpc>
                <a:spcPct val="130000"/>
              </a:lnSpc>
              <a:buClr>
                <a:schemeClr val="tx1"/>
              </a:buClr>
              <a:buFont typeface="Wingdings" pitchFamily="2" charset="2"/>
              <a:buNone/>
            </a:pPr>
            <a:r>
              <a:rPr lang="zh-CN" altLang="en-US" b="1" dirty="0"/>
              <a:t>			</a:t>
            </a:r>
            <a:r>
              <a:rPr lang="zh-CN" altLang="en-US" b="1" dirty="0">
                <a:latin typeface="宋体" pitchFamily="2" charset="-122"/>
              </a:rPr>
              <a:t>		</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A4769673-66E5-42EE-A981-EF7F38CF2952}"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3373800875"/>
      </p:ext>
    </p:extLst>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3"/>
          <p:cNvSpPr>
            <a:spLocks noGrp="1"/>
          </p:cNvSpPr>
          <p:nvPr>
            <p:ph type="sldNum" sz="quarter" idx="12"/>
          </p:nvPr>
        </p:nvSpPr>
        <p:spPr/>
        <p:txBody>
          <a:bodyPr/>
          <a:lstStyle/>
          <a:p>
            <a:fld id="{C4FE4917-9C35-4C64-838E-892C0EA56FFF}" type="slidenum">
              <a:rPr lang="en-US" altLang="zh-CN"/>
              <a:pPr/>
              <a:t>19</a:t>
            </a:fld>
            <a:endParaRPr lang="en-US" altLang="zh-CN"/>
          </a:p>
        </p:txBody>
      </p:sp>
      <p:grpSp>
        <p:nvGrpSpPr>
          <p:cNvPr id="882691" name="Group 3"/>
          <p:cNvGrpSpPr>
            <a:grpSpLocks/>
          </p:cNvGrpSpPr>
          <p:nvPr/>
        </p:nvGrpSpPr>
        <p:grpSpPr bwMode="auto">
          <a:xfrm>
            <a:off x="539750" y="1268413"/>
            <a:ext cx="7993063" cy="4610100"/>
            <a:chOff x="340" y="1343"/>
            <a:chExt cx="5035" cy="2722"/>
          </a:xfrm>
        </p:grpSpPr>
        <p:sp>
          <p:nvSpPr>
            <p:cNvPr id="882692" name="AutoShape 4"/>
            <p:cNvSpPr>
              <a:spLocks noChangeArrowheads="1"/>
            </p:cNvSpPr>
            <p:nvPr/>
          </p:nvSpPr>
          <p:spPr bwMode="auto">
            <a:xfrm>
              <a:off x="340" y="2272"/>
              <a:ext cx="397" cy="931"/>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693" name="Line 5"/>
            <p:cNvSpPr>
              <a:spLocks noChangeShapeType="1"/>
            </p:cNvSpPr>
            <p:nvPr/>
          </p:nvSpPr>
          <p:spPr bwMode="auto">
            <a:xfrm>
              <a:off x="737" y="2738"/>
              <a:ext cx="5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694" name="AutoShape 6"/>
            <p:cNvSpPr>
              <a:spLocks noChangeArrowheads="1"/>
            </p:cNvSpPr>
            <p:nvPr/>
          </p:nvSpPr>
          <p:spPr bwMode="auto">
            <a:xfrm>
              <a:off x="1302" y="2073"/>
              <a:ext cx="1019" cy="1329"/>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695" name="AutoShape 7"/>
            <p:cNvSpPr>
              <a:spLocks noChangeArrowheads="1"/>
            </p:cNvSpPr>
            <p:nvPr/>
          </p:nvSpPr>
          <p:spPr bwMode="auto">
            <a:xfrm>
              <a:off x="2886" y="2141"/>
              <a:ext cx="849" cy="332"/>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696" name="AutoShape 8"/>
            <p:cNvSpPr>
              <a:spLocks noChangeArrowheads="1"/>
            </p:cNvSpPr>
            <p:nvPr/>
          </p:nvSpPr>
          <p:spPr bwMode="auto">
            <a:xfrm>
              <a:off x="3113" y="3070"/>
              <a:ext cx="508" cy="332"/>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697" name="AutoShape 9"/>
            <p:cNvSpPr>
              <a:spLocks noChangeArrowheads="1"/>
            </p:cNvSpPr>
            <p:nvPr/>
          </p:nvSpPr>
          <p:spPr bwMode="auto">
            <a:xfrm>
              <a:off x="2581" y="3667"/>
              <a:ext cx="1528" cy="332"/>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698" name="Text Box 10"/>
            <p:cNvSpPr txBox="1">
              <a:spLocks noChangeArrowheads="1"/>
            </p:cNvSpPr>
            <p:nvPr/>
          </p:nvSpPr>
          <p:spPr bwMode="auto">
            <a:xfrm>
              <a:off x="423" y="2498"/>
              <a:ext cx="289"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a:effectLst>
                    <a:outerShdw blurRad="38100" dist="38100" dir="2700000" algn="tl">
                      <a:srgbClr val="000000"/>
                    </a:outerShdw>
                  </a:effectLst>
                </a:rPr>
                <a:t>解空间</a:t>
              </a:r>
            </a:p>
          </p:txBody>
        </p:sp>
        <p:sp>
          <p:nvSpPr>
            <p:cNvPr id="882699" name="Text Box 11"/>
            <p:cNvSpPr txBox="1">
              <a:spLocks noChangeArrowheads="1"/>
            </p:cNvSpPr>
            <p:nvPr/>
          </p:nvSpPr>
          <p:spPr bwMode="auto">
            <a:xfrm>
              <a:off x="754" y="2411"/>
              <a:ext cx="43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a:effectLst>
                    <a:outerShdw blurRad="38100" dist="38100" dir="2700000" algn="tl">
                      <a:srgbClr val="000000"/>
                    </a:outerShdw>
                  </a:effectLst>
                </a:rPr>
                <a:t>编码</a:t>
              </a:r>
            </a:p>
          </p:txBody>
        </p:sp>
        <p:sp>
          <p:nvSpPr>
            <p:cNvPr id="882700" name="Text Box 12"/>
            <p:cNvSpPr txBox="1">
              <a:spLocks noChangeArrowheads="1"/>
            </p:cNvSpPr>
            <p:nvPr/>
          </p:nvSpPr>
          <p:spPr bwMode="auto">
            <a:xfrm>
              <a:off x="1411" y="1735"/>
              <a:ext cx="7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a:effectLst>
                    <a:outerShdw blurRad="38100" dist="38100" dir="2700000" algn="tl">
                      <a:srgbClr val="000000"/>
                    </a:outerShdw>
                  </a:effectLst>
                </a:rPr>
                <a:t>编码空间</a:t>
              </a:r>
            </a:p>
          </p:txBody>
        </p:sp>
        <p:sp>
          <p:nvSpPr>
            <p:cNvPr id="882701" name="Line 13"/>
            <p:cNvSpPr>
              <a:spLocks noChangeShapeType="1"/>
            </p:cNvSpPr>
            <p:nvPr/>
          </p:nvSpPr>
          <p:spPr bwMode="auto">
            <a:xfrm>
              <a:off x="1302" y="2340"/>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02" name="Line 14"/>
            <p:cNvSpPr>
              <a:spLocks noChangeShapeType="1"/>
            </p:cNvSpPr>
            <p:nvPr/>
          </p:nvSpPr>
          <p:spPr bwMode="auto">
            <a:xfrm>
              <a:off x="1302" y="2604"/>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03" name="Line 15"/>
            <p:cNvSpPr>
              <a:spLocks noChangeShapeType="1"/>
            </p:cNvSpPr>
            <p:nvPr/>
          </p:nvSpPr>
          <p:spPr bwMode="auto">
            <a:xfrm>
              <a:off x="1302" y="2871"/>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04" name="Line 16"/>
            <p:cNvSpPr>
              <a:spLocks noChangeShapeType="1"/>
            </p:cNvSpPr>
            <p:nvPr/>
          </p:nvSpPr>
          <p:spPr bwMode="auto">
            <a:xfrm>
              <a:off x="1302" y="3136"/>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05" name="Text Box 17"/>
            <p:cNvSpPr txBox="1">
              <a:spLocks noChangeArrowheads="1"/>
            </p:cNvSpPr>
            <p:nvPr/>
          </p:nvSpPr>
          <p:spPr bwMode="auto">
            <a:xfrm>
              <a:off x="1358" y="2110"/>
              <a:ext cx="91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en-US" altLang="zh-CN" sz="2000">
                  <a:effectLst>
                    <a:outerShdw blurRad="38100" dist="38100" dir="2700000" algn="tl">
                      <a:srgbClr val="000000"/>
                    </a:outerShdw>
                  </a:effectLst>
                </a:rPr>
                <a:t>011001100</a:t>
              </a:r>
            </a:p>
          </p:txBody>
        </p:sp>
        <p:sp>
          <p:nvSpPr>
            <p:cNvPr id="882706" name="Text Box 18"/>
            <p:cNvSpPr txBox="1">
              <a:spLocks noChangeArrowheads="1"/>
            </p:cNvSpPr>
            <p:nvPr/>
          </p:nvSpPr>
          <p:spPr bwMode="auto">
            <a:xfrm>
              <a:off x="1358" y="2383"/>
              <a:ext cx="91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en-US" altLang="zh-CN" sz="2000" dirty="0">
                  <a:effectLst>
                    <a:outerShdw blurRad="38100" dist="38100" dir="2700000" algn="tl">
                      <a:srgbClr val="000000"/>
                    </a:outerShdw>
                  </a:effectLst>
                </a:rPr>
                <a:t>011110011</a:t>
              </a:r>
            </a:p>
          </p:txBody>
        </p:sp>
        <p:sp>
          <p:nvSpPr>
            <p:cNvPr id="882707" name="Line 19"/>
            <p:cNvSpPr>
              <a:spLocks noChangeShapeType="1"/>
            </p:cNvSpPr>
            <p:nvPr/>
          </p:nvSpPr>
          <p:spPr bwMode="auto">
            <a:xfrm>
              <a:off x="2321" y="2340"/>
              <a:ext cx="5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08" name="Text Box 20"/>
            <p:cNvSpPr txBox="1">
              <a:spLocks noChangeArrowheads="1"/>
            </p:cNvSpPr>
            <p:nvPr/>
          </p:nvSpPr>
          <p:spPr bwMode="auto">
            <a:xfrm>
              <a:off x="2935" y="2201"/>
              <a:ext cx="76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dirty="0">
                  <a:effectLst>
                    <a:outerShdw blurRad="38100" dist="38100" dir="2700000" algn="tl">
                      <a:srgbClr val="000000"/>
                    </a:outerShdw>
                  </a:effectLst>
                </a:rPr>
                <a:t>遗传运算</a:t>
              </a:r>
            </a:p>
          </p:txBody>
        </p:sp>
        <p:sp>
          <p:nvSpPr>
            <p:cNvPr id="882709" name="AutoShape 21"/>
            <p:cNvSpPr>
              <a:spLocks noChangeArrowheads="1"/>
            </p:cNvSpPr>
            <p:nvPr/>
          </p:nvSpPr>
          <p:spPr bwMode="auto">
            <a:xfrm>
              <a:off x="4300" y="1681"/>
              <a:ext cx="1019" cy="1329"/>
            </a:xfrm>
            <a:prstGeom prst="flowChartProcess">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710" name="Text Box 22"/>
            <p:cNvSpPr txBox="1">
              <a:spLocks noChangeArrowheads="1"/>
            </p:cNvSpPr>
            <p:nvPr/>
          </p:nvSpPr>
          <p:spPr bwMode="auto">
            <a:xfrm>
              <a:off x="4570" y="1343"/>
              <a:ext cx="43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a:effectLst>
                    <a:outerShdw blurRad="38100" dist="38100" dir="2700000" algn="tl">
                      <a:srgbClr val="000000"/>
                    </a:outerShdw>
                  </a:effectLst>
                </a:rPr>
                <a:t>后代</a:t>
              </a:r>
            </a:p>
          </p:txBody>
        </p:sp>
        <p:sp>
          <p:nvSpPr>
            <p:cNvPr id="882711" name="Line 23"/>
            <p:cNvSpPr>
              <a:spLocks noChangeShapeType="1"/>
            </p:cNvSpPr>
            <p:nvPr/>
          </p:nvSpPr>
          <p:spPr bwMode="auto">
            <a:xfrm>
              <a:off x="4300" y="1947"/>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12" name="Line 24"/>
            <p:cNvSpPr>
              <a:spLocks noChangeShapeType="1"/>
            </p:cNvSpPr>
            <p:nvPr/>
          </p:nvSpPr>
          <p:spPr bwMode="auto">
            <a:xfrm>
              <a:off x="4300" y="2212"/>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13" name="Line 25"/>
            <p:cNvSpPr>
              <a:spLocks noChangeShapeType="1"/>
            </p:cNvSpPr>
            <p:nvPr/>
          </p:nvSpPr>
          <p:spPr bwMode="auto">
            <a:xfrm>
              <a:off x="4300" y="2479"/>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14" name="Line 26"/>
            <p:cNvSpPr>
              <a:spLocks noChangeShapeType="1"/>
            </p:cNvSpPr>
            <p:nvPr/>
          </p:nvSpPr>
          <p:spPr bwMode="auto">
            <a:xfrm>
              <a:off x="4300" y="2744"/>
              <a:ext cx="10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15" name="Text Box 27"/>
            <p:cNvSpPr txBox="1">
              <a:spLocks noChangeArrowheads="1"/>
            </p:cNvSpPr>
            <p:nvPr/>
          </p:nvSpPr>
          <p:spPr bwMode="auto">
            <a:xfrm>
              <a:off x="4356" y="1702"/>
              <a:ext cx="91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en-US" altLang="zh-CN" sz="2000">
                  <a:effectLst>
                    <a:outerShdw blurRad="38100" dist="38100" dir="2700000" algn="tl">
                      <a:srgbClr val="000000"/>
                    </a:outerShdw>
                  </a:effectLst>
                </a:rPr>
                <a:t>011000000</a:t>
              </a:r>
            </a:p>
          </p:txBody>
        </p:sp>
        <p:sp>
          <p:nvSpPr>
            <p:cNvPr id="882716" name="Text Box 28"/>
            <p:cNvSpPr txBox="1">
              <a:spLocks noChangeArrowheads="1"/>
            </p:cNvSpPr>
            <p:nvPr/>
          </p:nvSpPr>
          <p:spPr bwMode="auto">
            <a:xfrm>
              <a:off x="4359" y="2020"/>
              <a:ext cx="91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en-US" altLang="zh-CN" sz="2000">
                  <a:effectLst>
                    <a:outerShdw blurRad="38100" dist="38100" dir="2700000" algn="tl">
                      <a:srgbClr val="000000"/>
                    </a:outerShdw>
                  </a:effectLst>
                </a:rPr>
                <a:t>011110001</a:t>
              </a:r>
            </a:p>
          </p:txBody>
        </p:sp>
        <p:sp>
          <p:nvSpPr>
            <p:cNvPr id="882717" name="Line 29"/>
            <p:cNvSpPr>
              <a:spLocks noChangeShapeType="1"/>
            </p:cNvSpPr>
            <p:nvPr/>
          </p:nvSpPr>
          <p:spPr bwMode="auto">
            <a:xfrm>
              <a:off x="3735" y="2340"/>
              <a:ext cx="56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18" name="AutoShape 30"/>
            <p:cNvSpPr>
              <a:spLocks noChangeArrowheads="1"/>
            </p:cNvSpPr>
            <p:nvPr/>
          </p:nvSpPr>
          <p:spPr bwMode="auto">
            <a:xfrm rot="5400000">
              <a:off x="4746" y="3436"/>
              <a:ext cx="465" cy="793"/>
            </a:xfrm>
            <a:prstGeom prst="flowChartTerminator">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719" name="Text Box 31"/>
            <p:cNvSpPr txBox="1">
              <a:spLocks noChangeArrowheads="1"/>
            </p:cNvSpPr>
            <p:nvPr/>
          </p:nvSpPr>
          <p:spPr bwMode="auto">
            <a:xfrm>
              <a:off x="4673" y="3743"/>
              <a:ext cx="59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a:effectLst>
                    <a:outerShdw blurRad="38100" dist="38100" dir="2700000" algn="tl">
                      <a:srgbClr val="000000"/>
                    </a:outerShdw>
                  </a:effectLst>
                </a:rPr>
                <a:t>解空间</a:t>
              </a:r>
            </a:p>
          </p:txBody>
        </p:sp>
        <p:sp>
          <p:nvSpPr>
            <p:cNvPr id="882720" name="Text Box 32"/>
            <p:cNvSpPr txBox="1">
              <a:spLocks noChangeArrowheads="1"/>
            </p:cNvSpPr>
            <p:nvPr/>
          </p:nvSpPr>
          <p:spPr bwMode="auto">
            <a:xfrm>
              <a:off x="3130" y="3108"/>
              <a:ext cx="43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dirty="0">
                  <a:effectLst>
                    <a:outerShdw blurRad="38100" dist="38100" dir="2700000" algn="tl">
                      <a:srgbClr val="000000"/>
                    </a:outerShdw>
                  </a:effectLst>
                </a:rPr>
                <a:t>选择</a:t>
              </a:r>
            </a:p>
          </p:txBody>
        </p:sp>
        <p:sp>
          <p:nvSpPr>
            <p:cNvPr id="882721" name="Line 33"/>
            <p:cNvSpPr>
              <a:spLocks noChangeShapeType="1"/>
            </p:cNvSpPr>
            <p:nvPr/>
          </p:nvSpPr>
          <p:spPr bwMode="auto">
            <a:xfrm>
              <a:off x="4980" y="3003"/>
              <a:ext cx="0" cy="5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22" name="Line 34"/>
            <p:cNvSpPr>
              <a:spLocks noChangeShapeType="1"/>
            </p:cNvSpPr>
            <p:nvPr/>
          </p:nvSpPr>
          <p:spPr bwMode="auto">
            <a:xfrm>
              <a:off x="4583" y="3003"/>
              <a:ext cx="0" cy="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23" name="Line 35"/>
            <p:cNvSpPr>
              <a:spLocks noChangeShapeType="1"/>
            </p:cNvSpPr>
            <p:nvPr/>
          </p:nvSpPr>
          <p:spPr bwMode="auto">
            <a:xfrm flipH="1">
              <a:off x="3621" y="3203"/>
              <a:ext cx="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24" name="Line 36"/>
            <p:cNvSpPr>
              <a:spLocks noChangeShapeType="1"/>
            </p:cNvSpPr>
            <p:nvPr/>
          </p:nvSpPr>
          <p:spPr bwMode="auto">
            <a:xfrm flipH="1">
              <a:off x="2321" y="3203"/>
              <a:ext cx="7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25" name="Text Box 37"/>
            <p:cNvSpPr txBox="1">
              <a:spLocks noChangeArrowheads="1"/>
            </p:cNvSpPr>
            <p:nvPr/>
          </p:nvSpPr>
          <p:spPr bwMode="auto">
            <a:xfrm>
              <a:off x="4994" y="3153"/>
              <a:ext cx="289"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a:effectLst>
                    <a:outerShdw blurRad="38100" dist="38100" dir="2700000" algn="tl">
                      <a:srgbClr val="000000"/>
                    </a:outerShdw>
                  </a:effectLst>
                </a:rPr>
                <a:t>解码</a:t>
              </a:r>
            </a:p>
          </p:txBody>
        </p:sp>
        <p:sp>
          <p:nvSpPr>
            <p:cNvPr id="882726" name="Text Box 38"/>
            <p:cNvSpPr txBox="1">
              <a:spLocks noChangeArrowheads="1"/>
            </p:cNvSpPr>
            <p:nvPr/>
          </p:nvSpPr>
          <p:spPr bwMode="auto">
            <a:xfrm>
              <a:off x="2698" y="3742"/>
              <a:ext cx="124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dirty="0">
                  <a:effectLst>
                    <a:outerShdw blurRad="38100" dist="38100" dir="2700000" algn="tl">
                      <a:srgbClr val="000000"/>
                    </a:outerShdw>
                  </a:effectLst>
                </a:rPr>
                <a:t>计算适值，评估</a:t>
              </a:r>
            </a:p>
          </p:txBody>
        </p:sp>
        <p:sp>
          <p:nvSpPr>
            <p:cNvPr id="882727" name="Line 39"/>
            <p:cNvSpPr>
              <a:spLocks noChangeShapeType="1"/>
            </p:cNvSpPr>
            <p:nvPr/>
          </p:nvSpPr>
          <p:spPr bwMode="auto">
            <a:xfrm flipH="1">
              <a:off x="4130" y="3866"/>
              <a:ext cx="4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728" name="Text Box 40"/>
            <p:cNvSpPr txBox="1">
              <a:spLocks noChangeArrowheads="1"/>
            </p:cNvSpPr>
            <p:nvPr/>
          </p:nvSpPr>
          <p:spPr bwMode="auto">
            <a:xfrm>
              <a:off x="4129" y="3534"/>
              <a:ext cx="43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Clr>
                  <a:schemeClr val="hlink"/>
                </a:buClr>
                <a:buSzPct val="90000"/>
              </a:pPr>
              <a:r>
                <a:rPr lang="zh-CN" altLang="en-US" sz="2000">
                  <a:effectLst>
                    <a:outerShdw blurRad="38100" dist="38100" dir="2700000" algn="tl">
                      <a:srgbClr val="000000"/>
                    </a:outerShdw>
                  </a:effectLst>
                </a:rPr>
                <a:t>适值</a:t>
              </a:r>
            </a:p>
          </p:txBody>
        </p:sp>
        <p:sp>
          <p:nvSpPr>
            <p:cNvPr id="882729" name="Line 41"/>
            <p:cNvSpPr>
              <a:spLocks noChangeShapeType="1"/>
            </p:cNvSpPr>
            <p:nvPr/>
          </p:nvSpPr>
          <p:spPr bwMode="auto">
            <a:xfrm flipV="1">
              <a:off x="3338" y="3385"/>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1C3DB40-F41D-4D54-AA8F-3FDD1E6B4434}"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1527233539"/>
      </p:ext>
    </p:extLst>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250825" y="1484313"/>
            <a:ext cx="8229600" cy="4525962"/>
          </a:xfrm>
        </p:spPr>
        <p:txBody>
          <a:bodyPr/>
          <a:lstStyle/>
          <a:p>
            <a:pPr marL="0" indent="0">
              <a:lnSpc>
                <a:spcPct val="130000"/>
              </a:lnSpc>
              <a:buNone/>
            </a:pPr>
            <a:r>
              <a:rPr lang="en-US" altLang="zh-CN" b="1" dirty="0" smtClean="0">
                <a:solidFill>
                  <a:schemeClr val="folHlink"/>
                </a:solidFill>
                <a:latin typeface="Times New Roman" pitchFamily="18" charset="0"/>
                <a:ea typeface="楷体_GB2312" pitchFamily="49" charset="-122"/>
              </a:rPr>
              <a:t>	</a:t>
            </a:r>
            <a:r>
              <a:rPr lang="zh-CN" altLang="en-US" b="1" dirty="0">
                <a:solidFill>
                  <a:schemeClr val="folHlink"/>
                </a:solidFill>
                <a:latin typeface="Times New Roman" pitchFamily="18" charset="0"/>
                <a:ea typeface="楷体_GB2312" pitchFamily="49" charset="-122"/>
              </a:rPr>
              <a:t>遗传算法</a:t>
            </a:r>
            <a:r>
              <a:rPr lang="zh-CN" altLang="en-US" b="1" dirty="0">
                <a:solidFill>
                  <a:srgbClr val="FF00FF"/>
                </a:solidFill>
                <a:latin typeface="Times New Roman" pitchFamily="18" charset="0"/>
                <a:ea typeface="楷体_GB2312" pitchFamily="49" charset="-122"/>
              </a:rPr>
              <a:t>本质</a:t>
            </a:r>
            <a:r>
              <a:rPr lang="zh-CN" altLang="en-US" b="1" dirty="0">
                <a:solidFill>
                  <a:schemeClr val="folHlink"/>
                </a:solidFill>
                <a:latin typeface="Times New Roman" pitchFamily="18" charset="0"/>
                <a:ea typeface="楷体_GB2312" pitchFamily="49" charset="-122"/>
              </a:rPr>
              <a:t>上是对染色体模式所进行的一系列运算，即通过</a:t>
            </a:r>
            <a:r>
              <a:rPr lang="zh-CN" altLang="en-US" b="1" dirty="0">
                <a:solidFill>
                  <a:srgbClr val="FF00FF"/>
                </a:solidFill>
                <a:latin typeface="Times New Roman" pitchFamily="18" charset="0"/>
                <a:ea typeface="楷体_GB2312" pitchFamily="49" charset="-122"/>
              </a:rPr>
              <a:t>选择算子</a:t>
            </a:r>
            <a:r>
              <a:rPr lang="zh-CN" altLang="en-US" b="1" dirty="0">
                <a:solidFill>
                  <a:schemeClr val="folHlink"/>
                </a:solidFill>
                <a:latin typeface="Times New Roman" pitchFamily="18" charset="0"/>
                <a:ea typeface="楷体_GB2312" pitchFamily="49" charset="-122"/>
              </a:rPr>
              <a:t>将当前种群中的优良模式遗传到下一代种群中，利用</a:t>
            </a:r>
            <a:r>
              <a:rPr lang="zh-CN" altLang="en-US" b="1" dirty="0">
                <a:solidFill>
                  <a:srgbClr val="FF00FF"/>
                </a:solidFill>
                <a:latin typeface="Times New Roman" pitchFamily="18" charset="0"/>
                <a:ea typeface="楷体_GB2312" pitchFamily="49" charset="-122"/>
              </a:rPr>
              <a:t>交叉算子</a:t>
            </a:r>
            <a:r>
              <a:rPr lang="zh-CN" altLang="en-US" b="1" dirty="0">
                <a:solidFill>
                  <a:schemeClr val="folHlink"/>
                </a:solidFill>
                <a:latin typeface="Times New Roman" pitchFamily="18" charset="0"/>
                <a:ea typeface="楷体_GB2312" pitchFamily="49" charset="-122"/>
              </a:rPr>
              <a:t>进行模式重组，利用</a:t>
            </a:r>
            <a:r>
              <a:rPr lang="zh-CN" altLang="en-US" b="1" dirty="0">
                <a:solidFill>
                  <a:srgbClr val="FF00FF"/>
                </a:solidFill>
                <a:latin typeface="Times New Roman" pitchFamily="18" charset="0"/>
                <a:ea typeface="楷体_GB2312" pitchFamily="49" charset="-122"/>
              </a:rPr>
              <a:t>变异算子</a:t>
            </a:r>
            <a:r>
              <a:rPr lang="zh-CN" altLang="en-US" b="1" dirty="0">
                <a:solidFill>
                  <a:schemeClr val="folHlink"/>
                </a:solidFill>
                <a:latin typeface="Times New Roman" pitchFamily="18" charset="0"/>
                <a:ea typeface="楷体_GB2312" pitchFamily="49" charset="-122"/>
              </a:rPr>
              <a:t>进行模式突变。通过这些遗传操作，模式逐步向较好的方向进化，最终得到问题的最优解</a:t>
            </a:r>
            <a:r>
              <a:rPr lang="zh-CN" altLang="en-US" b="1" dirty="0" smtClean="0">
                <a:solidFill>
                  <a:schemeClr val="folHlink"/>
                </a:solidFill>
                <a:latin typeface="Times New Roman" pitchFamily="18" charset="0"/>
                <a:ea typeface="楷体_GB2312" pitchFamily="49" charset="-122"/>
              </a:rPr>
              <a:t>。</a:t>
            </a:r>
            <a:endParaRPr lang="zh-CN" altLang="en-US" dirty="0"/>
          </a:p>
        </p:txBody>
      </p:sp>
      <p:sp>
        <p:nvSpPr>
          <p:cNvPr id="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7.</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遗传算法的构成要素分析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313D81F-C479-4E3F-8CB3-F88B72AE1FD9}" type="datetime11">
              <a:rPr lang="zh-CN" altLang="en-US" smtClean="0">
                <a:solidFill>
                  <a:srgbClr val="0033CC"/>
                </a:solidFill>
              </a:rPr>
              <a:t>13:29:50</a:t>
            </a:fld>
            <a:endParaRPr lang="zh-CN" altLang="zh-CN">
              <a:solidFill>
                <a:srgbClr val="0033CC"/>
              </a:solidFill>
            </a:endParaRPr>
          </a:p>
        </p:txBody>
      </p:sp>
      <p:sp>
        <p:nvSpPr>
          <p:cNvPr id="6" name="灯片编号占位符 5"/>
          <p:cNvSpPr>
            <a:spLocks noGrp="1"/>
          </p:cNvSpPr>
          <p:nvPr>
            <p:ph type="sldNum" sz="quarter" idx="12"/>
          </p:nvPr>
        </p:nvSpPr>
        <p:spPr/>
        <p:txBody>
          <a:bodyPr/>
          <a:lstStyle/>
          <a:p>
            <a:fld id="{357CBCC2-C05E-4779-974B-9D172571368A}" type="slidenum">
              <a:rPr lang="zh-CN" altLang="zh-CN" smtClean="0">
                <a:solidFill>
                  <a:srgbClr val="0033CC"/>
                </a:solidFill>
              </a:rPr>
              <a:pPr/>
              <a:t>2</a:t>
            </a:fld>
            <a:endParaRPr lang="zh-CN" altLang="zh-CN">
              <a:solidFill>
                <a:srgbClr val="0033CC"/>
              </a:solidFill>
            </a:endParaRPr>
          </a:p>
        </p:txBody>
      </p:sp>
    </p:spTree>
    <p:extLst>
      <p:ext uri="{BB962C8B-B14F-4D97-AF65-F5344CB8AC3E}">
        <p14:creationId xmlns:p14="http://schemas.microsoft.com/office/powerpoint/2010/main" val="560779971"/>
      </p:ext>
    </p:extLst>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34268" y="1340768"/>
            <a:ext cx="8610600" cy="401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30000"/>
              </a:lnSpc>
            </a:pPr>
            <a:r>
              <a:rPr lang="zh-CN" altLang="en-US" sz="2800" b="1" dirty="0" smtClean="0">
                <a:solidFill>
                  <a:srgbClr val="FF00FF"/>
                </a:solidFill>
                <a:latin typeface="Times New Roman" pitchFamily="18" charset="0"/>
                <a:ea typeface="楷体_GB2312" pitchFamily="49" charset="-122"/>
              </a:rPr>
              <a:t>编码</a:t>
            </a:r>
            <a:r>
              <a:rPr lang="zh-CN" altLang="zh-CN" sz="2800" b="1" dirty="0" smtClean="0">
                <a:solidFill>
                  <a:schemeClr val="folHlink"/>
                </a:solidFill>
                <a:latin typeface="Times New Roman" pitchFamily="18" charset="0"/>
                <a:ea typeface="楷体_GB2312" pitchFamily="49" charset="-122"/>
              </a:rPr>
              <a:t>对于</a:t>
            </a:r>
            <a:r>
              <a:rPr lang="zh-CN" altLang="zh-CN" sz="2800" b="1" dirty="0">
                <a:solidFill>
                  <a:schemeClr val="folHlink"/>
                </a:solidFill>
                <a:latin typeface="Times New Roman" pitchFamily="18" charset="0"/>
                <a:ea typeface="楷体_GB2312" pitchFamily="49" charset="-122"/>
              </a:rPr>
              <a:t>遗传算子，尤其是对交叉和变异算子的功能和设计有很大的影响，设计时应斟酌确定</a:t>
            </a:r>
            <a:r>
              <a:rPr lang="zh-CN" altLang="en-US" sz="2800" b="1" dirty="0" smtClean="0">
                <a:solidFill>
                  <a:schemeClr val="folHlink"/>
                </a:solidFill>
                <a:latin typeface="Times New Roman" pitchFamily="18" charset="0"/>
                <a:ea typeface="楷体_GB2312" pitchFamily="49" charset="-122"/>
              </a:rPr>
              <a:t>。</a:t>
            </a:r>
            <a:endParaRPr lang="en-US" altLang="zh-CN" sz="2800" b="1" dirty="0" smtClean="0">
              <a:solidFill>
                <a:schemeClr val="folHlink"/>
              </a:solidFill>
              <a:latin typeface="Times New Roman" pitchFamily="18" charset="0"/>
              <a:ea typeface="楷体_GB2312" pitchFamily="49" charset="-122"/>
            </a:endParaRPr>
          </a:p>
          <a:p>
            <a:pPr lvl="1">
              <a:lnSpc>
                <a:spcPct val="130000"/>
              </a:lnSpc>
            </a:pPr>
            <a:r>
              <a:rPr lang="zh-CN" altLang="en-US" sz="2800" b="1" dirty="0" smtClean="0">
                <a:solidFill>
                  <a:schemeClr val="folHlink"/>
                </a:solidFill>
                <a:latin typeface="Times New Roman" pitchFamily="18" charset="0"/>
                <a:ea typeface="楷体_GB2312" pitchFamily="49" charset="-122"/>
              </a:rPr>
              <a:t>常见的编码有：</a:t>
            </a:r>
            <a:endParaRPr lang="en-US" altLang="zh-CN" sz="2800" b="1" dirty="0">
              <a:solidFill>
                <a:schemeClr val="folHlink"/>
              </a:solidFill>
              <a:latin typeface="Times New Roman" pitchFamily="18" charset="0"/>
              <a:ea typeface="楷体_GB2312" pitchFamily="49" charset="-122"/>
            </a:endParaRPr>
          </a:p>
          <a:p>
            <a:pPr marL="914400" lvl="1" indent="-457200">
              <a:lnSpc>
                <a:spcPct val="130000"/>
              </a:lnSpc>
              <a:buFont typeface="Wingdings" pitchFamily="2" charset="2"/>
              <a:buChar char="Ø"/>
            </a:pPr>
            <a:r>
              <a:rPr lang="en-US" altLang="zh-CN" sz="2800" b="1" dirty="0" smtClean="0">
                <a:solidFill>
                  <a:schemeClr val="folHlink"/>
                </a:solidFill>
                <a:latin typeface="Times New Roman" pitchFamily="18" charset="0"/>
                <a:ea typeface="楷体_GB2312" pitchFamily="49" charset="-122"/>
              </a:rPr>
              <a:t>0-1</a:t>
            </a:r>
            <a:r>
              <a:rPr lang="zh-CN" altLang="en-US" sz="2800" b="1" dirty="0" smtClean="0">
                <a:solidFill>
                  <a:schemeClr val="folHlink"/>
                </a:solidFill>
                <a:latin typeface="Times New Roman" pitchFamily="18" charset="0"/>
                <a:ea typeface="楷体_GB2312" pitchFamily="49" charset="-122"/>
              </a:rPr>
              <a:t>字符串</a:t>
            </a:r>
            <a:endParaRPr lang="en-US" altLang="zh-CN" sz="2800" b="1" dirty="0" smtClean="0">
              <a:solidFill>
                <a:schemeClr val="folHlink"/>
              </a:solidFill>
              <a:latin typeface="Times New Roman" pitchFamily="18" charset="0"/>
              <a:ea typeface="楷体_GB2312" pitchFamily="49" charset="-122"/>
            </a:endParaRPr>
          </a:p>
          <a:p>
            <a:pPr marL="914400" lvl="1" indent="-457200">
              <a:lnSpc>
                <a:spcPct val="130000"/>
              </a:lnSpc>
              <a:buFont typeface="Wingdings" pitchFamily="2" charset="2"/>
              <a:buChar char="Ø"/>
            </a:pPr>
            <a:r>
              <a:rPr lang="zh-CN" altLang="en-US" sz="2800" b="1" dirty="0" smtClean="0">
                <a:solidFill>
                  <a:schemeClr val="folHlink"/>
                </a:solidFill>
                <a:latin typeface="Times New Roman" pitchFamily="18" charset="0"/>
                <a:ea typeface="楷体_GB2312" pitchFamily="49" charset="-122"/>
              </a:rPr>
              <a:t>实数字符串</a:t>
            </a:r>
            <a:endParaRPr lang="en-US" altLang="zh-CN" sz="2800" b="1" dirty="0" smtClean="0">
              <a:solidFill>
                <a:schemeClr val="folHlink"/>
              </a:solidFill>
              <a:latin typeface="Times New Roman" pitchFamily="18" charset="0"/>
              <a:ea typeface="楷体_GB2312" pitchFamily="49" charset="-122"/>
            </a:endParaRPr>
          </a:p>
          <a:p>
            <a:pPr marL="914400" lvl="1" indent="-457200">
              <a:lnSpc>
                <a:spcPct val="130000"/>
              </a:lnSpc>
              <a:buFont typeface="Wingdings" pitchFamily="2" charset="2"/>
              <a:buChar char="Ø"/>
            </a:pPr>
            <a:r>
              <a:rPr lang="zh-CN" altLang="en-US" sz="2800" b="1" dirty="0" smtClean="0">
                <a:solidFill>
                  <a:schemeClr val="folHlink"/>
                </a:solidFill>
                <a:latin typeface="Times New Roman" pitchFamily="18" charset="0"/>
                <a:ea typeface="楷体_GB2312" pitchFamily="49" charset="-122"/>
              </a:rPr>
              <a:t>整数字符串</a:t>
            </a:r>
            <a:endParaRPr lang="en-US" altLang="zh-CN" sz="2800" b="1" dirty="0" smtClean="0">
              <a:solidFill>
                <a:schemeClr val="folHlink"/>
              </a:solidFill>
              <a:latin typeface="Times New Roman" pitchFamily="18" charset="0"/>
              <a:ea typeface="楷体_GB2312" pitchFamily="49" charset="-122"/>
            </a:endParaRPr>
          </a:p>
          <a:p>
            <a:pPr marL="914400" lvl="1" indent="-457200">
              <a:lnSpc>
                <a:spcPct val="130000"/>
              </a:lnSpc>
              <a:buFont typeface="Wingdings" pitchFamily="2" charset="2"/>
              <a:buChar char="Ø"/>
            </a:pPr>
            <a:r>
              <a:rPr lang="zh-CN" altLang="en-US" sz="2800" b="1" dirty="0" smtClean="0">
                <a:solidFill>
                  <a:schemeClr val="folHlink"/>
                </a:solidFill>
                <a:latin typeface="Times New Roman" pitchFamily="18" charset="0"/>
                <a:ea typeface="楷体_GB2312" pitchFamily="49" charset="-122"/>
              </a:rPr>
              <a:t>顺序编码</a:t>
            </a:r>
            <a:endParaRPr lang="zh-CN" altLang="en-US" sz="2800" b="1" dirty="0">
              <a:solidFill>
                <a:schemeClr val="folHlink"/>
              </a:solidFill>
              <a:latin typeface="Times New Roman" pitchFamily="18" charset="0"/>
              <a:ea typeface="楷体_GB2312" pitchFamily="49" charset="-122"/>
            </a:endParaRPr>
          </a:p>
        </p:txBody>
      </p:sp>
      <p:sp>
        <p:nvSpPr>
          <p:cNvPr id="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9286B627-5910-47BC-B480-F0552EA02B7B}" type="datetime11">
              <a:rPr lang="zh-CN" altLang="en-US" smtClean="0">
                <a:solidFill>
                  <a:srgbClr val="0033CC"/>
                </a:solidFill>
              </a:rPr>
              <a:t>13:29:51</a:t>
            </a:fld>
            <a:endParaRPr lang="zh-CN" altLang="zh-CN">
              <a:solidFill>
                <a:srgbClr val="0033CC"/>
              </a:solidFill>
            </a:endParaRPr>
          </a:p>
        </p:txBody>
      </p:sp>
      <p:sp>
        <p:nvSpPr>
          <p:cNvPr id="3" name="灯片编号占位符 2"/>
          <p:cNvSpPr>
            <a:spLocks noGrp="1"/>
          </p:cNvSpPr>
          <p:nvPr>
            <p:ph type="sldNum" sz="quarter" idx="12"/>
          </p:nvPr>
        </p:nvSpPr>
        <p:spPr/>
        <p:txBody>
          <a:bodyPr/>
          <a:lstStyle/>
          <a:p>
            <a:fld id="{19209799-692E-4275-B14F-E3975D56B894}" type="slidenum">
              <a:rPr lang="zh-CN" altLang="zh-CN" smtClean="0">
                <a:solidFill>
                  <a:srgbClr val="0033CC"/>
                </a:solidFill>
              </a:rPr>
              <a:pPr/>
              <a:t>20</a:t>
            </a:fld>
            <a:endParaRPr lang="zh-CN" altLang="zh-CN">
              <a:solidFill>
                <a:srgbClr val="0033CC"/>
              </a:solidFill>
            </a:endParaRPr>
          </a:p>
        </p:txBody>
      </p:sp>
    </p:spTree>
    <p:extLst>
      <p:ext uri="{BB962C8B-B14F-4D97-AF65-F5344CB8AC3E}">
        <p14:creationId xmlns:p14="http://schemas.microsoft.com/office/powerpoint/2010/main" val="394866914"/>
      </p:ext>
    </p:extLst>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34268" y="1340768"/>
            <a:ext cx="8610600"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tx1"/>
              </a:buClr>
            </a:pPr>
            <a:r>
              <a:rPr lang="zh-CN" altLang="en-US" sz="2800" b="1" dirty="0" smtClean="0">
                <a:solidFill>
                  <a:srgbClr val="FF00FF"/>
                </a:solidFill>
                <a:latin typeface="Times New Roman" pitchFamily="18" charset="0"/>
                <a:ea typeface="楷体_GB2312" pitchFamily="49" charset="-122"/>
              </a:rPr>
              <a:t>背包</a:t>
            </a:r>
            <a:r>
              <a:rPr lang="zh-CN" altLang="en-US" sz="2800" b="1" dirty="0">
                <a:solidFill>
                  <a:srgbClr val="FF00FF"/>
                </a:solidFill>
                <a:latin typeface="Times New Roman" pitchFamily="18" charset="0"/>
                <a:ea typeface="楷体_GB2312" pitchFamily="49" charset="-122"/>
              </a:rPr>
              <a:t>问题的</a:t>
            </a:r>
            <a:r>
              <a:rPr lang="en-US" altLang="zh-CN" sz="2800" b="1" dirty="0">
                <a:solidFill>
                  <a:srgbClr val="FF00FF"/>
                </a:solidFill>
                <a:latin typeface="Times New Roman" pitchFamily="18" charset="0"/>
                <a:ea typeface="楷体_GB2312" pitchFamily="49" charset="-122"/>
              </a:rPr>
              <a:t>0-1</a:t>
            </a:r>
            <a:r>
              <a:rPr lang="zh-CN" altLang="en-US" sz="2800" b="1" dirty="0">
                <a:solidFill>
                  <a:srgbClr val="FF00FF"/>
                </a:solidFill>
                <a:latin typeface="Times New Roman" pitchFamily="18" charset="0"/>
                <a:ea typeface="楷体_GB2312" pitchFamily="49" charset="-122"/>
              </a:rPr>
              <a:t>编码</a:t>
            </a:r>
          </a:p>
          <a:p>
            <a:pPr indent="-609600">
              <a:lnSpc>
                <a:spcPct val="120000"/>
              </a:lnSpc>
              <a:buClr>
                <a:schemeClr val="tx1"/>
              </a:buClr>
              <a:buFont typeface="Wingdings" pitchFamily="2" charset="2"/>
              <a:buNone/>
            </a:pPr>
            <a:r>
              <a:rPr lang="en-US" altLang="zh-CN" sz="2800" b="1" i="1" dirty="0" smtClean="0">
                <a:solidFill>
                  <a:schemeClr val="folHlink"/>
                </a:solidFill>
                <a:latin typeface="Times New Roman" pitchFamily="18" charset="0"/>
                <a:ea typeface="楷体_GB2312" pitchFamily="49" charset="-122"/>
                <a:cs typeface="Times New Roman" pitchFamily="18" charset="0"/>
              </a:rPr>
              <a:t>n</a:t>
            </a:r>
            <a:r>
              <a:rPr lang="zh-CN" altLang="en-US" sz="2800" b="1" dirty="0" smtClean="0">
                <a:solidFill>
                  <a:schemeClr val="folHlink"/>
                </a:solidFill>
                <a:latin typeface="Times New Roman" pitchFamily="18" charset="0"/>
                <a:ea typeface="楷体_GB2312" pitchFamily="49" charset="-122"/>
                <a:cs typeface="Times New Roman" pitchFamily="18" charset="0"/>
              </a:rPr>
              <a:t>个</a:t>
            </a:r>
            <a:r>
              <a:rPr lang="zh-CN" altLang="en-US" sz="2800" b="1" dirty="0">
                <a:solidFill>
                  <a:schemeClr val="folHlink"/>
                </a:solidFill>
                <a:latin typeface="Times New Roman" pitchFamily="18" charset="0"/>
                <a:ea typeface="楷体_GB2312" pitchFamily="49" charset="-122"/>
                <a:cs typeface="Times New Roman" pitchFamily="18" charset="0"/>
              </a:rPr>
              <a:t>物品，对物品 </a:t>
            </a:r>
            <a:r>
              <a:rPr lang="en-US" altLang="zh-CN" sz="2800" b="1" i="1" dirty="0">
                <a:solidFill>
                  <a:schemeClr val="folHlink"/>
                </a:solidFill>
                <a:latin typeface="Times New Roman" pitchFamily="18" charset="0"/>
                <a:ea typeface="楷体_GB2312" pitchFamily="49" charset="-122"/>
                <a:cs typeface="Times New Roman" pitchFamily="18" charset="0"/>
              </a:rPr>
              <a:t>i</a:t>
            </a:r>
            <a:r>
              <a:rPr lang="zh-CN" altLang="en-US" sz="2800" b="1" i="1" dirty="0">
                <a:solidFill>
                  <a:schemeClr val="folHlink"/>
                </a:solidFill>
                <a:latin typeface="Times New Roman" pitchFamily="18" charset="0"/>
                <a:ea typeface="楷体_GB2312" pitchFamily="49" charset="-122"/>
                <a:cs typeface="Times New Roman" pitchFamily="18" charset="0"/>
              </a:rPr>
              <a:t> </a:t>
            </a:r>
            <a:r>
              <a:rPr lang="zh-CN" altLang="en-US" sz="2800" b="1" dirty="0">
                <a:solidFill>
                  <a:schemeClr val="folHlink"/>
                </a:solidFill>
                <a:latin typeface="Times New Roman" pitchFamily="18" charset="0"/>
                <a:ea typeface="楷体_GB2312" pitchFamily="49" charset="-122"/>
                <a:cs typeface="Times New Roman" pitchFamily="18" charset="0"/>
              </a:rPr>
              <a:t>，价值</a:t>
            </a:r>
            <a:r>
              <a:rPr lang="zh-CN" altLang="en-US" sz="2800" b="1" dirty="0" smtClean="0">
                <a:solidFill>
                  <a:schemeClr val="folHlink"/>
                </a:solidFill>
                <a:latin typeface="Times New Roman" pitchFamily="18" charset="0"/>
                <a:ea typeface="楷体_GB2312" pitchFamily="49" charset="-122"/>
                <a:cs typeface="Times New Roman" pitchFamily="18" charset="0"/>
              </a:rPr>
              <a:t>为</a:t>
            </a:r>
            <a:r>
              <a:rPr lang="en-US" altLang="zh-CN" sz="2800" b="1" i="1" dirty="0" smtClean="0">
                <a:solidFill>
                  <a:schemeClr val="folHlink"/>
                </a:solidFill>
                <a:latin typeface="Times New Roman" pitchFamily="18" charset="0"/>
                <a:ea typeface="楷体_GB2312" pitchFamily="49" charset="-122"/>
                <a:cs typeface="Times New Roman" pitchFamily="18" charset="0"/>
              </a:rPr>
              <a:t>p</a:t>
            </a:r>
            <a:r>
              <a:rPr lang="en-US" altLang="zh-CN" sz="2800" b="1" i="1" baseline="-25000" dirty="0" smtClean="0">
                <a:solidFill>
                  <a:schemeClr val="folHlink"/>
                </a:solidFill>
                <a:latin typeface="Times New Roman" pitchFamily="18" charset="0"/>
                <a:ea typeface="楷体_GB2312" pitchFamily="49" charset="-122"/>
                <a:cs typeface="Times New Roman" pitchFamily="18" charset="0"/>
              </a:rPr>
              <a:t>i</a:t>
            </a:r>
            <a:r>
              <a:rPr lang="zh-CN" altLang="en-US" sz="2800" b="1" dirty="0" smtClean="0">
                <a:solidFill>
                  <a:schemeClr val="folHlink"/>
                </a:solidFill>
                <a:latin typeface="Times New Roman" pitchFamily="18" charset="0"/>
                <a:ea typeface="楷体_GB2312" pitchFamily="49" charset="-122"/>
                <a:cs typeface="Times New Roman" pitchFamily="18" charset="0"/>
              </a:rPr>
              <a:t>，</a:t>
            </a:r>
            <a:r>
              <a:rPr lang="zh-CN" altLang="en-US" sz="2800" b="1" dirty="0">
                <a:solidFill>
                  <a:schemeClr val="folHlink"/>
                </a:solidFill>
                <a:latin typeface="Times New Roman" pitchFamily="18" charset="0"/>
                <a:ea typeface="楷体_GB2312" pitchFamily="49" charset="-122"/>
                <a:cs typeface="Times New Roman" pitchFamily="18" charset="0"/>
              </a:rPr>
              <a:t>重量为 </a:t>
            </a:r>
            <a:r>
              <a:rPr lang="en-US" altLang="zh-CN" sz="2800" b="1" i="1" dirty="0" err="1" smtClean="0">
                <a:solidFill>
                  <a:schemeClr val="folHlink"/>
                </a:solidFill>
                <a:latin typeface="Times New Roman" pitchFamily="18" charset="0"/>
                <a:ea typeface="楷体_GB2312" pitchFamily="49" charset="-122"/>
                <a:cs typeface="Times New Roman" pitchFamily="18" charset="0"/>
              </a:rPr>
              <a:t>w</a:t>
            </a:r>
            <a:r>
              <a:rPr lang="en-US" altLang="zh-CN" sz="2800" b="1" i="1" baseline="-25000" dirty="0" err="1" smtClean="0">
                <a:solidFill>
                  <a:schemeClr val="folHlink"/>
                </a:solidFill>
                <a:latin typeface="Times New Roman" pitchFamily="18" charset="0"/>
                <a:ea typeface="楷体_GB2312" pitchFamily="49" charset="-122"/>
                <a:cs typeface="Times New Roman" pitchFamily="18" charset="0"/>
              </a:rPr>
              <a:t>i</a:t>
            </a:r>
            <a:r>
              <a:rPr lang="zh-CN" altLang="en-US" sz="2800" b="1" dirty="0" smtClean="0">
                <a:solidFill>
                  <a:schemeClr val="folHlink"/>
                </a:solidFill>
                <a:latin typeface="Times New Roman" pitchFamily="18" charset="0"/>
                <a:ea typeface="楷体_GB2312" pitchFamily="49" charset="-122"/>
                <a:cs typeface="Times New Roman" pitchFamily="18" charset="0"/>
              </a:rPr>
              <a:t>，背包</a:t>
            </a:r>
            <a:r>
              <a:rPr lang="zh-CN" altLang="en-US" sz="2800" b="1" dirty="0">
                <a:solidFill>
                  <a:schemeClr val="folHlink"/>
                </a:solidFill>
                <a:latin typeface="Times New Roman" pitchFamily="18" charset="0"/>
                <a:ea typeface="楷体_GB2312" pitchFamily="49" charset="-122"/>
                <a:cs typeface="Times New Roman" pitchFamily="18" charset="0"/>
              </a:rPr>
              <a:t>容量</a:t>
            </a:r>
            <a:r>
              <a:rPr lang="zh-CN" altLang="en-US" sz="2800" b="1" dirty="0" smtClean="0">
                <a:solidFill>
                  <a:schemeClr val="folHlink"/>
                </a:solidFill>
                <a:latin typeface="Times New Roman" pitchFamily="18" charset="0"/>
                <a:ea typeface="楷体_GB2312" pitchFamily="49" charset="-122"/>
                <a:cs typeface="Times New Roman" pitchFamily="18" charset="0"/>
              </a:rPr>
              <a:t>是</a:t>
            </a:r>
            <a:r>
              <a:rPr lang="en-US" altLang="zh-CN" sz="2800" b="1" dirty="0" smtClean="0">
                <a:solidFill>
                  <a:schemeClr val="folHlink"/>
                </a:solidFill>
                <a:latin typeface="Times New Roman" pitchFamily="18" charset="0"/>
                <a:ea typeface="楷体_GB2312" pitchFamily="49" charset="-122"/>
                <a:cs typeface="Times New Roman" pitchFamily="18" charset="0"/>
              </a:rPr>
              <a:t>W</a:t>
            </a:r>
            <a:r>
              <a:rPr lang="zh-CN" altLang="en-US" sz="2800" b="1" dirty="0" smtClean="0">
                <a:solidFill>
                  <a:schemeClr val="folHlink"/>
                </a:solidFill>
                <a:latin typeface="Times New Roman" pitchFamily="18" charset="0"/>
                <a:ea typeface="楷体_GB2312" pitchFamily="49" charset="-122"/>
                <a:cs typeface="Times New Roman" pitchFamily="18" charset="0"/>
              </a:rPr>
              <a:t>。</a:t>
            </a:r>
            <a:r>
              <a:rPr lang="zh-CN" altLang="en-US" sz="2800" b="1" dirty="0">
                <a:solidFill>
                  <a:schemeClr val="folHlink"/>
                </a:solidFill>
                <a:latin typeface="Times New Roman" pitchFamily="18" charset="0"/>
                <a:ea typeface="楷体_GB2312" pitchFamily="49" charset="-122"/>
                <a:cs typeface="Times New Roman" pitchFamily="18" charset="0"/>
              </a:rPr>
              <a:t>如何选取物品装入背包，使</a:t>
            </a:r>
            <a:r>
              <a:rPr lang="zh-CN" altLang="en-US" sz="2800" b="1" dirty="0" smtClean="0">
                <a:solidFill>
                  <a:schemeClr val="folHlink"/>
                </a:solidFill>
                <a:latin typeface="Times New Roman" pitchFamily="18" charset="0"/>
                <a:ea typeface="楷体_GB2312" pitchFamily="49" charset="-122"/>
                <a:cs typeface="Times New Roman" pitchFamily="18" charset="0"/>
              </a:rPr>
              <a:t>背包</a:t>
            </a:r>
            <a:r>
              <a:rPr lang="zh-CN" altLang="en-US" sz="2800" b="1" dirty="0" smtClean="0">
                <a:solidFill>
                  <a:schemeClr val="folHlink"/>
                </a:solidFill>
                <a:latin typeface="Times New Roman" pitchFamily="18" charset="0"/>
                <a:ea typeface="楷体_GB2312" pitchFamily="49" charset="-122"/>
                <a:cs typeface="Times New Roman" pitchFamily="18" charset="0"/>
              </a:rPr>
              <a:t>中物品的价值</a:t>
            </a:r>
            <a:r>
              <a:rPr lang="zh-CN" altLang="en-US" sz="2800" b="1" dirty="0">
                <a:solidFill>
                  <a:schemeClr val="folHlink"/>
                </a:solidFill>
                <a:latin typeface="Times New Roman" pitchFamily="18" charset="0"/>
                <a:ea typeface="楷体_GB2312" pitchFamily="49" charset="-122"/>
                <a:cs typeface="Times New Roman" pitchFamily="18" charset="0"/>
              </a:rPr>
              <a:t>最大</a:t>
            </a:r>
            <a:r>
              <a:rPr lang="zh-CN" altLang="en-US" sz="2800" b="1" dirty="0" smtClean="0">
                <a:solidFill>
                  <a:schemeClr val="folHlink"/>
                </a:solidFill>
                <a:latin typeface="Times New Roman" pitchFamily="18" charset="0"/>
                <a:ea typeface="楷体_GB2312" pitchFamily="49" charset="-122"/>
                <a:cs typeface="Times New Roman" pitchFamily="18" charset="0"/>
              </a:rPr>
              <a:t>。</a:t>
            </a:r>
            <a:endParaRPr lang="en-US" altLang="zh-CN" sz="2800" b="1" dirty="0" smtClean="0">
              <a:solidFill>
                <a:schemeClr val="folHlink"/>
              </a:solidFill>
              <a:latin typeface="Times New Roman" pitchFamily="18" charset="0"/>
              <a:ea typeface="楷体_GB2312" pitchFamily="49" charset="-122"/>
              <a:cs typeface="Times New Roman" pitchFamily="18" charset="0"/>
            </a:endParaRPr>
          </a:p>
          <a:p>
            <a:pPr indent="-609600">
              <a:lnSpc>
                <a:spcPct val="120000"/>
              </a:lnSpc>
              <a:buClr>
                <a:schemeClr val="tx1"/>
              </a:buClr>
              <a:buFont typeface="Wingdings" pitchFamily="2" charset="2"/>
              <a:buNone/>
            </a:pPr>
            <a:r>
              <a:rPr lang="en-US" altLang="zh-CN" sz="2800" b="1" dirty="0" smtClean="0">
                <a:solidFill>
                  <a:schemeClr val="folHlink"/>
                </a:solidFill>
                <a:latin typeface="Times New Roman" pitchFamily="18" charset="0"/>
                <a:ea typeface="楷体_GB2312" pitchFamily="49" charset="-122"/>
                <a:cs typeface="Times New Roman" pitchFamily="18" charset="0"/>
              </a:rPr>
              <a:t>0 </a:t>
            </a:r>
            <a:r>
              <a:rPr lang="en-US" altLang="zh-CN" sz="2800" b="1" dirty="0" smtClean="0">
                <a:solidFill>
                  <a:schemeClr val="folHlink"/>
                </a:solidFill>
                <a:latin typeface="Times New Roman" pitchFamily="18" charset="0"/>
                <a:ea typeface="楷体_GB2312" pitchFamily="49" charset="-122"/>
                <a:cs typeface="Times New Roman" pitchFamily="18" charset="0"/>
              </a:rPr>
              <a:t>1 1 0 </a:t>
            </a:r>
            <a:r>
              <a:rPr lang="en-US" altLang="zh-CN" sz="2800" b="1" dirty="0" smtClean="0">
                <a:solidFill>
                  <a:schemeClr val="folHlink"/>
                </a:solidFill>
                <a:latin typeface="Times New Roman" pitchFamily="18" charset="0"/>
                <a:ea typeface="楷体_GB2312" pitchFamily="49" charset="-122"/>
                <a:cs typeface="Times New Roman" pitchFamily="18" charset="0"/>
              </a:rPr>
              <a:t>0 0 1 ….</a:t>
            </a:r>
            <a:endParaRPr lang="en-US" altLang="zh-CN" sz="2800" b="1" dirty="0" smtClean="0">
              <a:solidFill>
                <a:schemeClr val="folHlink"/>
              </a:solidFill>
              <a:latin typeface="Times New Roman" pitchFamily="18" charset="0"/>
              <a:ea typeface="楷体_GB2312" pitchFamily="49" charset="-122"/>
              <a:cs typeface="Times New Roman" pitchFamily="18" charset="0"/>
            </a:endParaRPr>
          </a:p>
          <a:p>
            <a:pPr indent="-609600">
              <a:lnSpc>
                <a:spcPct val="120000"/>
              </a:lnSpc>
              <a:buClr>
                <a:schemeClr val="tx1"/>
              </a:buClr>
              <a:buFont typeface="Wingdings" pitchFamily="2" charset="2"/>
              <a:buNone/>
            </a:pPr>
            <a:r>
              <a:rPr lang="zh-CN" altLang="en-US" sz="2800" b="1" dirty="0" smtClean="0">
                <a:solidFill>
                  <a:schemeClr val="folHlink"/>
                </a:solidFill>
                <a:latin typeface="Times New Roman" pitchFamily="18" charset="0"/>
                <a:ea typeface="楷体_GB2312" pitchFamily="49" charset="-122"/>
                <a:cs typeface="Times New Roman" pitchFamily="18" charset="0"/>
              </a:rPr>
              <a:t>位置</a:t>
            </a:r>
            <a:r>
              <a:rPr lang="en-US" altLang="zh-CN" sz="2800" b="1" i="1" dirty="0">
                <a:solidFill>
                  <a:schemeClr val="folHlink"/>
                </a:solidFill>
                <a:latin typeface="Times New Roman" pitchFamily="18" charset="0"/>
                <a:ea typeface="楷体_GB2312" pitchFamily="49" charset="-122"/>
                <a:cs typeface="Times New Roman" pitchFamily="18" charset="0"/>
              </a:rPr>
              <a:t>i</a:t>
            </a:r>
            <a:r>
              <a:rPr lang="zh-CN" altLang="en-US" sz="2800" b="1" dirty="0" smtClean="0">
                <a:solidFill>
                  <a:schemeClr val="folHlink"/>
                </a:solidFill>
                <a:latin typeface="Times New Roman" pitchFamily="18" charset="0"/>
                <a:ea typeface="楷体_GB2312" pitchFamily="49" charset="-122"/>
                <a:cs typeface="Times New Roman" pitchFamily="18" charset="0"/>
              </a:rPr>
              <a:t>表示物品</a:t>
            </a:r>
            <a:r>
              <a:rPr lang="en-US" altLang="zh-CN" sz="2800" b="1" i="1" dirty="0">
                <a:solidFill>
                  <a:schemeClr val="folHlink"/>
                </a:solidFill>
                <a:latin typeface="Times New Roman" pitchFamily="18" charset="0"/>
                <a:ea typeface="楷体_GB2312" pitchFamily="49" charset="-122"/>
                <a:cs typeface="Times New Roman" pitchFamily="18" charset="0"/>
              </a:rPr>
              <a:t>i</a:t>
            </a:r>
            <a:endParaRPr lang="en-US" altLang="zh-CN" sz="2800" b="1" dirty="0" smtClean="0">
              <a:solidFill>
                <a:schemeClr val="folHlink"/>
              </a:solidFill>
              <a:latin typeface="Times New Roman" pitchFamily="18" charset="0"/>
              <a:ea typeface="楷体_GB2312" pitchFamily="49" charset="-122"/>
              <a:cs typeface="Times New Roman" pitchFamily="18" charset="0"/>
            </a:endParaRPr>
          </a:p>
          <a:p>
            <a:pPr indent="-609600">
              <a:lnSpc>
                <a:spcPct val="120000"/>
              </a:lnSpc>
              <a:buClr>
                <a:schemeClr val="tx1"/>
              </a:buClr>
              <a:buFont typeface="Wingdings" pitchFamily="2" charset="2"/>
              <a:buNone/>
            </a:pPr>
            <a:r>
              <a:rPr lang="en-US" altLang="zh-CN" sz="2800" b="1" dirty="0" smtClean="0">
                <a:solidFill>
                  <a:schemeClr val="folHlink"/>
                </a:solidFill>
                <a:latin typeface="Times New Roman" pitchFamily="18" charset="0"/>
                <a:ea typeface="楷体_GB2312" pitchFamily="49" charset="-122"/>
                <a:cs typeface="Times New Roman" pitchFamily="18" charset="0"/>
              </a:rPr>
              <a:t>‘0’-----</a:t>
            </a:r>
            <a:r>
              <a:rPr lang="zh-CN" altLang="en-US" sz="2800" b="1" dirty="0" smtClean="0">
                <a:solidFill>
                  <a:schemeClr val="folHlink"/>
                </a:solidFill>
                <a:latin typeface="Times New Roman" pitchFamily="18" charset="0"/>
                <a:ea typeface="楷体_GB2312" pitchFamily="49" charset="-122"/>
                <a:cs typeface="Times New Roman" pitchFamily="18" charset="0"/>
              </a:rPr>
              <a:t>不装入背包</a:t>
            </a:r>
            <a:endParaRPr lang="en-US" altLang="zh-CN" sz="2800" b="1" dirty="0" smtClean="0">
              <a:solidFill>
                <a:schemeClr val="folHlink"/>
              </a:solidFill>
              <a:latin typeface="Times New Roman" pitchFamily="18" charset="0"/>
              <a:ea typeface="楷体_GB2312" pitchFamily="49" charset="-122"/>
              <a:cs typeface="Times New Roman" pitchFamily="18" charset="0"/>
            </a:endParaRPr>
          </a:p>
          <a:p>
            <a:pPr indent="-609600">
              <a:lnSpc>
                <a:spcPct val="120000"/>
              </a:lnSpc>
              <a:buClr>
                <a:schemeClr val="tx1"/>
              </a:buClr>
            </a:pPr>
            <a:r>
              <a:rPr lang="en-US" altLang="zh-CN" sz="2800" b="1" dirty="0" smtClean="0">
                <a:solidFill>
                  <a:schemeClr val="folHlink"/>
                </a:solidFill>
                <a:latin typeface="Times New Roman" pitchFamily="18" charset="0"/>
                <a:ea typeface="楷体_GB2312" pitchFamily="49" charset="-122"/>
                <a:cs typeface="Times New Roman" pitchFamily="18" charset="0"/>
              </a:rPr>
              <a:t>‘1’----</a:t>
            </a:r>
            <a:r>
              <a:rPr lang="zh-CN" altLang="en-US" sz="2800" b="1" dirty="0">
                <a:solidFill>
                  <a:schemeClr val="folHlink"/>
                </a:solidFill>
                <a:latin typeface="Times New Roman" pitchFamily="18" charset="0"/>
                <a:ea typeface="楷体_GB2312" pitchFamily="49" charset="-122"/>
                <a:cs typeface="Times New Roman" pitchFamily="18" charset="0"/>
              </a:rPr>
              <a:t>装入</a:t>
            </a:r>
            <a:r>
              <a:rPr lang="zh-CN" altLang="en-US" sz="2800" b="1" dirty="0" smtClean="0">
                <a:solidFill>
                  <a:schemeClr val="folHlink"/>
                </a:solidFill>
                <a:latin typeface="Times New Roman" pitchFamily="18" charset="0"/>
                <a:ea typeface="楷体_GB2312" pitchFamily="49" charset="-122"/>
                <a:cs typeface="Times New Roman" pitchFamily="18" charset="0"/>
              </a:rPr>
              <a:t>背包</a:t>
            </a:r>
            <a:endParaRPr lang="zh-CN" altLang="en-US" sz="2800" b="1" dirty="0">
              <a:solidFill>
                <a:schemeClr val="folHlink"/>
              </a:solidFill>
              <a:latin typeface="Times New Roman" pitchFamily="18" charset="0"/>
              <a:ea typeface="楷体_GB2312" pitchFamily="49" charset="-122"/>
            </a:endParaRPr>
          </a:p>
        </p:txBody>
      </p:sp>
      <p:sp>
        <p:nvSpPr>
          <p:cNvPr id="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C140CF3-42BF-496E-93C3-206F7A77A662}" type="datetime11">
              <a:rPr lang="zh-CN" altLang="en-US" smtClean="0">
                <a:solidFill>
                  <a:srgbClr val="0033CC"/>
                </a:solidFill>
              </a:rPr>
              <a:t>13:29:51</a:t>
            </a:fld>
            <a:endParaRPr lang="zh-CN" altLang="zh-CN" dirty="0">
              <a:solidFill>
                <a:srgbClr val="0033CC"/>
              </a:solidFill>
            </a:endParaRPr>
          </a:p>
        </p:txBody>
      </p:sp>
      <p:sp>
        <p:nvSpPr>
          <p:cNvPr id="3" name="灯片编号占位符 2"/>
          <p:cNvSpPr>
            <a:spLocks noGrp="1"/>
          </p:cNvSpPr>
          <p:nvPr>
            <p:ph type="sldNum" sz="quarter" idx="12"/>
          </p:nvPr>
        </p:nvSpPr>
        <p:spPr/>
        <p:txBody>
          <a:bodyPr/>
          <a:lstStyle/>
          <a:p>
            <a:fld id="{19209799-692E-4275-B14F-E3975D56B894}" type="slidenum">
              <a:rPr lang="zh-CN" altLang="zh-CN" smtClean="0">
                <a:solidFill>
                  <a:srgbClr val="0033CC"/>
                </a:solidFill>
              </a:rPr>
              <a:pPr/>
              <a:t>21</a:t>
            </a:fld>
            <a:endParaRPr lang="zh-CN" altLang="zh-CN">
              <a:solidFill>
                <a:srgbClr val="0033CC"/>
              </a:solidFill>
            </a:endParaRPr>
          </a:p>
        </p:txBody>
      </p:sp>
    </p:spTree>
    <p:extLst>
      <p:ext uri="{BB962C8B-B14F-4D97-AF65-F5344CB8AC3E}">
        <p14:creationId xmlns:p14="http://schemas.microsoft.com/office/powerpoint/2010/main" val="385025265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8">
                                            <p:txEl>
                                              <p:pRg st="2" end="2"/>
                                            </p:txEl>
                                          </p:spTgt>
                                        </p:tgtEl>
                                        <p:attrNameLst>
                                          <p:attrName>style.visibility</p:attrName>
                                        </p:attrNameLst>
                                      </p:cBhvr>
                                      <p:to>
                                        <p:strVal val="visible"/>
                                      </p:to>
                                    </p:set>
                                    <p:anim calcmode="lin" valueType="num">
                                      <p:cBhvr additive="base">
                                        <p:cTn id="7" dur="500" fill="hold"/>
                                        <p:tgtEl>
                                          <p:spTgt spid="15769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7698">
                                            <p:txEl>
                                              <p:pRg st="3" end="3"/>
                                            </p:txEl>
                                          </p:spTgt>
                                        </p:tgtEl>
                                        <p:attrNameLst>
                                          <p:attrName>style.visibility</p:attrName>
                                        </p:attrNameLst>
                                      </p:cBhvr>
                                      <p:to>
                                        <p:strVal val="visible"/>
                                      </p:to>
                                    </p:set>
                                    <p:anim calcmode="lin" valueType="num">
                                      <p:cBhvr additive="base">
                                        <p:cTn id="11" dur="500" fill="hold"/>
                                        <p:tgtEl>
                                          <p:spTgt spid="15769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7698">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7698">
                                            <p:txEl>
                                              <p:pRg st="4" end="4"/>
                                            </p:txEl>
                                          </p:spTgt>
                                        </p:tgtEl>
                                        <p:attrNameLst>
                                          <p:attrName>style.visibility</p:attrName>
                                        </p:attrNameLst>
                                      </p:cBhvr>
                                      <p:to>
                                        <p:strVal val="visible"/>
                                      </p:to>
                                    </p:set>
                                    <p:anim calcmode="lin" valueType="num">
                                      <p:cBhvr additive="base">
                                        <p:cTn id="15" dur="500" fill="hold"/>
                                        <p:tgtEl>
                                          <p:spTgt spid="15769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769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7698">
                                            <p:txEl>
                                              <p:pRg st="5" end="5"/>
                                            </p:txEl>
                                          </p:spTgt>
                                        </p:tgtEl>
                                        <p:attrNameLst>
                                          <p:attrName>style.visibility</p:attrName>
                                        </p:attrNameLst>
                                      </p:cBhvr>
                                      <p:to>
                                        <p:strVal val="visible"/>
                                      </p:to>
                                    </p:set>
                                    <p:anim calcmode="lin" valueType="num">
                                      <p:cBhvr additive="base">
                                        <p:cTn id="19" dur="500" fill="hold"/>
                                        <p:tgtEl>
                                          <p:spTgt spid="15769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34268" y="1340768"/>
            <a:ext cx="861060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tx1"/>
              </a:buClr>
            </a:pPr>
            <a:r>
              <a:rPr lang="zh-CN" altLang="en-US" sz="2800" b="1" dirty="0" smtClean="0">
                <a:solidFill>
                  <a:srgbClr val="FF00FF"/>
                </a:solidFill>
                <a:latin typeface="Times New Roman" pitchFamily="18" charset="0"/>
                <a:ea typeface="楷体_GB2312" pitchFamily="49" charset="-122"/>
              </a:rPr>
              <a:t>顺序编码 </a:t>
            </a:r>
            <a:r>
              <a:rPr lang="zh-CN" altLang="en-US" sz="2800" b="1" dirty="0" smtClean="0">
                <a:solidFill>
                  <a:schemeClr val="folHlink"/>
                </a:solidFill>
                <a:latin typeface="Times New Roman" pitchFamily="18" charset="0"/>
                <a:ea typeface="楷体_GB2312" pitchFamily="49" charset="-122"/>
              </a:rPr>
              <a:t>用</a:t>
            </a:r>
            <a:r>
              <a:rPr lang="en-US" altLang="zh-CN" sz="2800" b="1" dirty="0">
                <a:solidFill>
                  <a:schemeClr val="folHlink"/>
                </a:solidFill>
                <a:latin typeface="Times New Roman" pitchFamily="18" charset="0"/>
                <a:ea typeface="楷体_GB2312" pitchFamily="49" charset="-122"/>
              </a:rPr>
              <a:t>1</a:t>
            </a:r>
            <a:r>
              <a:rPr lang="zh-CN" altLang="en-US" sz="2800" b="1" dirty="0">
                <a:solidFill>
                  <a:schemeClr val="folHlink"/>
                </a:solidFill>
                <a:latin typeface="Times New Roman" pitchFamily="18" charset="0"/>
                <a:ea typeface="楷体_GB2312" pitchFamily="49" charset="-122"/>
              </a:rPr>
              <a:t>到</a:t>
            </a:r>
            <a:r>
              <a:rPr lang="en-US" altLang="zh-CN" sz="2800" b="1" dirty="0">
                <a:solidFill>
                  <a:schemeClr val="folHlink"/>
                </a:solidFill>
                <a:latin typeface="Times New Roman" pitchFamily="18" charset="0"/>
                <a:ea typeface="楷体_GB2312" pitchFamily="49" charset="-122"/>
              </a:rPr>
              <a:t>N</a:t>
            </a:r>
            <a:r>
              <a:rPr lang="zh-CN" altLang="en-US" sz="2800" b="1" dirty="0">
                <a:solidFill>
                  <a:schemeClr val="folHlink"/>
                </a:solidFill>
                <a:latin typeface="Times New Roman" pitchFamily="18" charset="0"/>
                <a:ea typeface="楷体_GB2312" pitchFamily="49" charset="-122"/>
              </a:rPr>
              <a:t>的自然数的不同顺序</a:t>
            </a:r>
            <a:r>
              <a:rPr lang="zh-CN" altLang="en-US" sz="2800" b="1" dirty="0" smtClean="0">
                <a:solidFill>
                  <a:schemeClr val="folHlink"/>
                </a:solidFill>
                <a:latin typeface="Times New Roman" pitchFamily="18" charset="0"/>
                <a:ea typeface="楷体_GB2312" pitchFamily="49" charset="-122"/>
              </a:rPr>
              <a:t>来编码</a:t>
            </a:r>
            <a:r>
              <a:rPr lang="zh-CN" altLang="en-US" sz="2800" b="1" dirty="0">
                <a:solidFill>
                  <a:schemeClr val="folHlink"/>
                </a:solidFill>
                <a:latin typeface="Times New Roman" pitchFamily="18" charset="0"/>
                <a:ea typeface="楷体_GB2312" pitchFamily="49" charset="-122"/>
              </a:rPr>
              <a:t>，此种编码不允许重复，</a:t>
            </a:r>
            <a:r>
              <a:rPr lang="zh-CN" altLang="en-US" sz="2800" b="1" dirty="0" smtClean="0">
                <a:solidFill>
                  <a:schemeClr val="folHlink"/>
                </a:solidFill>
                <a:latin typeface="Times New Roman" pitchFamily="18" charset="0"/>
                <a:ea typeface="楷体_GB2312" pitchFamily="49" charset="-122"/>
              </a:rPr>
              <a:t>即对任意两个 </a:t>
            </a:r>
            <a:r>
              <a:rPr lang="en-US" altLang="zh-CN" sz="2800" i="1" dirty="0" smtClean="0">
                <a:solidFill>
                  <a:schemeClr val="folHlink"/>
                </a:solidFill>
                <a:latin typeface="Times New Roman" pitchFamily="18" charset="0"/>
                <a:ea typeface="楷体_GB2312" pitchFamily="49" charset="-122"/>
                <a:cs typeface="Times New Roman" pitchFamily="18" charset="0"/>
              </a:rPr>
              <a:t>x</a:t>
            </a:r>
            <a:r>
              <a:rPr lang="en-US" altLang="zh-CN" sz="2800" i="1" baseline="-25000" dirty="0" smtClean="0">
                <a:solidFill>
                  <a:schemeClr val="folHlink"/>
                </a:solidFill>
                <a:latin typeface="Times New Roman" pitchFamily="18" charset="0"/>
                <a:ea typeface="楷体_GB2312" pitchFamily="49" charset="-122"/>
                <a:cs typeface="Times New Roman" pitchFamily="18" charset="0"/>
              </a:rPr>
              <a:t>i</a:t>
            </a:r>
            <a:r>
              <a:rPr lang="zh-CN" altLang="en-US" sz="2800" b="1" dirty="0">
                <a:solidFill>
                  <a:schemeClr val="folHlink"/>
                </a:solidFill>
                <a:latin typeface="Times New Roman" pitchFamily="18" charset="0"/>
                <a:ea typeface="楷体_GB2312" pitchFamily="49" charset="-122"/>
              </a:rPr>
              <a:t>与</a:t>
            </a:r>
            <a:r>
              <a:rPr lang="en-US" altLang="zh-CN" sz="2800" i="1" dirty="0" err="1" smtClean="0">
                <a:solidFill>
                  <a:schemeClr val="folHlink"/>
                </a:solidFill>
                <a:latin typeface="Times New Roman" pitchFamily="18" charset="0"/>
                <a:ea typeface="楷体_GB2312" pitchFamily="49" charset="-122"/>
                <a:cs typeface="Times New Roman" pitchFamily="18" charset="0"/>
              </a:rPr>
              <a:t>x</a:t>
            </a:r>
            <a:r>
              <a:rPr lang="en-US" altLang="zh-CN" sz="2800" i="1" baseline="-25000" dirty="0" err="1" smtClean="0">
                <a:solidFill>
                  <a:schemeClr val="folHlink"/>
                </a:solidFill>
                <a:latin typeface="Times New Roman" pitchFamily="18" charset="0"/>
                <a:ea typeface="楷体_GB2312" pitchFamily="49" charset="-122"/>
                <a:cs typeface="Times New Roman" pitchFamily="18" charset="0"/>
              </a:rPr>
              <a:t>j</a:t>
            </a:r>
            <a:r>
              <a:rPr lang="zh-CN" altLang="en-US" sz="2800" i="1" baseline="-25000" dirty="0" smtClean="0">
                <a:solidFill>
                  <a:schemeClr val="folHlink"/>
                </a:solidFill>
                <a:latin typeface="Times New Roman" pitchFamily="18" charset="0"/>
                <a:ea typeface="楷体_GB2312" pitchFamily="49" charset="-122"/>
                <a:cs typeface="Times New Roman" pitchFamily="18" charset="0"/>
              </a:rPr>
              <a:t>，</a:t>
            </a:r>
            <a:r>
              <a:rPr lang="en-US" altLang="zh-CN" sz="2800" i="1" dirty="0" err="1" smtClean="0">
                <a:solidFill>
                  <a:schemeClr val="folHlink"/>
                </a:solidFill>
                <a:latin typeface="Times New Roman" pitchFamily="18" charset="0"/>
                <a:ea typeface="楷体_GB2312" pitchFamily="49" charset="-122"/>
                <a:cs typeface="Times New Roman" pitchFamily="18" charset="0"/>
              </a:rPr>
              <a:t>i,j</a:t>
            </a:r>
            <a:r>
              <a:rPr lang="en-US" altLang="zh-CN" sz="2800" i="1" dirty="0" smtClean="0">
                <a:solidFill>
                  <a:schemeClr val="folHlink"/>
                </a:solidFill>
                <a:latin typeface="Times New Roman" pitchFamily="18" charset="0"/>
                <a:ea typeface="楷体_GB2312" pitchFamily="49" charset="-122"/>
                <a:cs typeface="Times New Roman" pitchFamily="18" charset="0"/>
              </a:rPr>
              <a:t>=</a:t>
            </a:r>
            <a:r>
              <a:rPr lang="en-US" altLang="zh-CN" sz="2800" dirty="0" smtClean="0">
                <a:solidFill>
                  <a:schemeClr val="folHlink"/>
                </a:solidFill>
                <a:latin typeface="Times New Roman" pitchFamily="18" charset="0"/>
                <a:ea typeface="楷体_GB2312" pitchFamily="49" charset="-122"/>
                <a:cs typeface="Times New Roman" pitchFamily="18" charset="0"/>
              </a:rPr>
              <a:t>1,2</a:t>
            </a:r>
            <a:r>
              <a:rPr lang="en-US" altLang="zh-CN" sz="2800" i="1" dirty="0" smtClean="0">
                <a:solidFill>
                  <a:schemeClr val="folHlink"/>
                </a:solidFill>
                <a:latin typeface="Times New Roman" pitchFamily="18" charset="0"/>
                <a:ea typeface="楷体_GB2312" pitchFamily="49" charset="-122"/>
                <a:cs typeface="Times New Roman" pitchFamily="18" charset="0"/>
              </a:rPr>
              <a:t>,…,N</a:t>
            </a:r>
            <a:r>
              <a:rPr lang="zh-CN" altLang="en-US" sz="2800" i="1" dirty="0" smtClean="0">
                <a:solidFill>
                  <a:schemeClr val="folHlink"/>
                </a:solidFill>
                <a:latin typeface="Times New Roman" pitchFamily="18" charset="0"/>
                <a:ea typeface="楷体_GB2312" pitchFamily="49" charset="-122"/>
                <a:cs typeface="Times New Roman" pitchFamily="18" charset="0"/>
              </a:rPr>
              <a:t> </a:t>
            </a:r>
            <a:r>
              <a:rPr lang="zh-CN" altLang="en-US" sz="2800" b="1" dirty="0" smtClean="0">
                <a:solidFill>
                  <a:schemeClr val="folHlink"/>
                </a:solidFill>
                <a:latin typeface="Times New Roman" pitchFamily="18" charset="0"/>
                <a:ea typeface="楷体_GB2312" pitchFamily="49" charset="-122"/>
              </a:rPr>
              <a:t>且</a:t>
            </a:r>
            <a:r>
              <a:rPr lang="en-US" altLang="zh-CN" sz="2800" i="1" dirty="0" smtClean="0">
                <a:solidFill>
                  <a:schemeClr val="folHlink"/>
                </a:solidFill>
                <a:latin typeface="Times New Roman" pitchFamily="18" charset="0"/>
                <a:ea typeface="楷体_GB2312" pitchFamily="49" charset="-122"/>
                <a:cs typeface="Times New Roman" pitchFamily="18" charset="0"/>
              </a:rPr>
              <a:t>i</a:t>
            </a:r>
            <a:r>
              <a:rPr lang="zh-CN" altLang="en-US" sz="2800" i="1" dirty="0" smtClean="0">
                <a:solidFill>
                  <a:schemeClr val="folHlink"/>
                </a:solidFill>
                <a:latin typeface="Times New Roman" pitchFamily="18" charset="0"/>
                <a:ea typeface="楷体_GB2312" pitchFamily="49" charset="-122"/>
                <a:cs typeface="Times New Roman" pitchFamily="18" charset="0"/>
              </a:rPr>
              <a:t>≠</a:t>
            </a:r>
            <a:r>
              <a:rPr lang="en-US" altLang="zh-CN" sz="2800" i="1" dirty="0" smtClean="0">
                <a:solidFill>
                  <a:schemeClr val="folHlink"/>
                </a:solidFill>
                <a:latin typeface="Times New Roman" pitchFamily="18" charset="0"/>
                <a:ea typeface="楷体_GB2312" pitchFamily="49" charset="-122"/>
                <a:cs typeface="Times New Roman" pitchFamily="18" charset="0"/>
              </a:rPr>
              <a:t>j</a:t>
            </a:r>
            <a:r>
              <a:rPr lang="zh-CN" altLang="en-US" sz="2800" b="1" dirty="0" smtClean="0">
                <a:solidFill>
                  <a:schemeClr val="folHlink"/>
                </a:solidFill>
                <a:latin typeface="Times New Roman" pitchFamily="18" charset="0"/>
                <a:ea typeface="楷体_GB2312" pitchFamily="49" charset="-122"/>
              </a:rPr>
              <a:t>   有</a:t>
            </a:r>
            <a:r>
              <a:rPr lang="en-US" altLang="zh-CN" sz="2800" i="1" dirty="0" smtClean="0">
                <a:solidFill>
                  <a:schemeClr val="folHlink"/>
                </a:solidFill>
                <a:latin typeface="Times New Roman" pitchFamily="18" charset="0"/>
                <a:ea typeface="楷体_GB2312" pitchFamily="49" charset="-122"/>
                <a:cs typeface="Times New Roman" pitchFamily="18" charset="0"/>
              </a:rPr>
              <a:t>x</a:t>
            </a:r>
            <a:r>
              <a:rPr lang="en-US" altLang="zh-CN" sz="2800" i="1" baseline="-25000" dirty="0" smtClean="0">
                <a:solidFill>
                  <a:schemeClr val="folHlink"/>
                </a:solidFill>
                <a:latin typeface="Times New Roman" pitchFamily="18" charset="0"/>
                <a:ea typeface="楷体_GB2312" pitchFamily="49" charset="-122"/>
                <a:cs typeface="Times New Roman" pitchFamily="18" charset="0"/>
              </a:rPr>
              <a:t>i</a:t>
            </a:r>
            <a:r>
              <a:rPr lang="zh-CN" altLang="en-US" sz="2800" b="1" dirty="0">
                <a:solidFill>
                  <a:schemeClr val="folHlink"/>
                </a:solidFill>
                <a:latin typeface="Times New Roman" pitchFamily="18" charset="0"/>
                <a:ea typeface="楷体_GB2312" pitchFamily="49" charset="-122"/>
              </a:rPr>
              <a:t> ≠ </a:t>
            </a:r>
            <a:r>
              <a:rPr lang="en-US" altLang="zh-CN" sz="2800" i="1" dirty="0" err="1" smtClean="0">
                <a:solidFill>
                  <a:schemeClr val="folHlink"/>
                </a:solidFill>
                <a:latin typeface="Times New Roman" pitchFamily="18" charset="0"/>
                <a:ea typeface="楷体_GB2312" pitchFamily="49" charset="-122"/>
                <a:cs typeface="Times New Roman" pitchFamily="18" charset="0"/>
              </a:rPr>
              <a:t>x</a:t>
            </a:r>
            <a:r>
              <a:rPr lang="en-US" altLang="zh-CN" sz="2800" i="1" baseline="-25000" dirty="0" err="1" smtClean="0">
                <a:solidFill>
                  <a:schemeClr val="folHlink"/>
                </a:solidFill>
                <a:latin typeface="Times New Roman" pitchFamily="18" charset="0"/>
                <a:ea typeface="楷体_GB2312" pitchFamily="49" charset="-122"/>
                <a:cs typeface="Times New Roman" pitchFamily="18" charset="0"/>
              </a:rPr>
              <a:t>j</a:t>
            </a:r>
            <a:r>
              <a:rPr lang="en-US" altLang="zh-CN" sz="2800" i="1" baseline="-25000" dirty="0" smtClean="0">
                <a:solidFill>
                  <a:schemeClr val="folHlink"/>
                </a:solidFill>
                <a:latin typeface="Times New Roman" pitchFamily="18" charset="0"/>
                <a:ea typeface="楷体_GB2312" pitchFamily="49" charset="-122"/>
                <a:cs typeface="Times New Roman" pitchFamily="18" charset="0"/>
              </a:rPr>
              <a:t> </a:t>
            </a:r>
            <a:r>
              <a:rPr lang="zh-CN" altLang="en-US" sz="2800" b="1" dirty="0" smtClean="0">
                <a:solidFill>
                  <a:schemeClr val="folHlink"/>
                </a:solidFill>
                <a:latin typeface="Times New Roman" pitchFamily="18" charset="0"/>
                <a:ea typeface="楷体_GB2312" pitchFamily="49" charset="-122"/>
              </a:rPr>
              <a:t>，</a:t>
            </a:r>
            <a:r>
              <a:rPr lang="zh-CN" altLang="en-US" sz="2800" b="1" dirty="0">
                <a:solidFill>
                  <a:schemeClr val="folHlink"/>
                </a:solidFill>
                <a:latin typeface="Times New Roman" pitchFamily="18" charset="0"/>
                <a:ea typeface="楷体_GB2312" pitchFamily="49" charset="-122"/>
              </a:rPr>
              <a:t>又称</a:t>
            </a:r>
            <a:r>
              <a:rPr lang="zh-CN" altLang="en-US" sz="2800" b="1" dirty="0">
                <a:solidFill>
                  <a:srgbClr val="FF00FF"/>
                </a:solidFill>
                <a:latin typeface="Times New Roman" pitchFamily="18" charset="0"/>
                <a:ea typeface="楷体_GB2312" pitchFamily="49" charset="-122"/>
              </a:rPr>
              <a:t>自然数编码</a:t>
            </a:r>
            <a:r>
              <a:rPr lang="zh-CN" altLang="en-US" sz="2800" b="1" dirty="0">
                <a:solidFill>
                  <a:schemeClr val="folHlink"/>
                </a:solidFill>
                <a:latin typeface="Times New Roman" pitchFamily="18" charset="0"/>
                <a:ea typeface="楷体_GB2312" pitchFamily="49" charset="-122"/>
              </a:rPr>
              <a:t>。</a:t>
            </a:r>
          </a:p>
          <a:p>
            <a:pPr lvl="1">
              <a:lnSpc>
                <a:spcPct val="130000"/>
              </a:lnSpc>
            </a:pPr>
            <a:endParaRPr lang="zh-CN" altLang="en-US" sz="2800" b="1" baseline="-25000" dirty="0">
              <a:solidFill>
                <a:srgbClr val="FF00FF"/>
              </a:solidFill>
              <a:latin typeface="Times New Roman" pitchFamily="18" charset="0"/>
              <a:ea typeface="楷体_GB2312" pitchFamily="49" charset="-122"/>
            </a:endParaRPr>
          </a:p>
          <a:p>
            <a:pPr marL="609600" indent="-609600">
              <a:lnSpc>
                <a:spcPct val="120000"/>
              </a:lnSpc>
              <a:buClr>
                <a:schemeClr val="tx1"/>
              </a:buClr>
              <a:buFont typeface="Wingdings" pitchFamily="2" charset="2"/>
              <a:buNone/>
            </a:pPr>
            <a:r>
              <a:rPr lang="zh-CN" altLang="en-US" sz="2800" b="1" dirty="0">
                <a:solidFill>
                  <a:schemeClr val="folHlink"/>
                </a:solidFill>
                <a:latin typeface="Times New Roman" pitchFamily="18" charset="0"/>
                <a:ea typeface="楷体_GB2312" pitchFamily="49" charset="-122"/>
              </a:rPr>
              <a:t>该法适应范围很广：指派、旅行商问题，单机调度。</a:t>
            </a:r>
          </a:p>
        </p:txBody>
      </p:sp>
      <p:sp>
        <p:nvSpPr>
          <p:cNvPr id="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7E8B124-D7F7-4540-83CF-31F328037FEE}" type="datetime11">
              <a:rPr lang="zh-CN" altLang="en-US" smtClean="0">
                <a:solidFill>
                  <a:srgbClr val="0033CC"/>
                </a:solidFill>
              </a:rPr>
              <a:t>13:29:51</a:t>
            </a:fld>
            <a:endParaRPr lang="zh-CN" altLang="zh-CN">
              <a:solidFill>
                <a:srgbClr val="0033CC"/>
              </a:solidFill>
            </a:endParaRPr>
          </a:p>
        </p:txBody>
      </p:sp>
      <p:sp>
        <p:nvSpPr>
          <p:cNvPr id="3" name="灯片编号占位符 2"/>
          <p:cNvSpPr>
            <a:spLocks noGrp="1"/>
          </p:cNvSpPr>
          <p:nvPr>
            <p:ph type="sldNum" sz="quarter" idx="12"/>
          </p:nvPr>
        </p:nvSpPr>
        <p:spPr/>
        <p:txBody>
          <a:bodyPr/>
          <a:lstStyle/>
          <a:p>
            <a:fld id="{19209799-692E-4275-B14F-E3975D56B894}" type="slidenum">
              <a:rPr lang="zh-CN" altLang="zh-CN" smtClean="0">
                <a:solidFill>
                  <a:srgbClr val="0033CC"/>
                </a:solidFill>
              </a:rPr>
              <a:pPr/>
              <a:t>22</a:t>
            </a:fld>
            <a:endParaRPr lang="zh-CN" altLang="zh-CN">
              <a:solidFill>
                <a:srgbClr val="0033CC"/>
              </a:solidFill>
            </a:endParaRPr>
          </a:p>
        </p:txBody>
      </p:sp>
    </p:spTree>
    <p:extLst>
      <p:ext uri="{BB962C8B-B14F-4D97-AF65-F5344CB8AC3E}">
        <p14:creationId xmlns:p14="http://schemas.microsoft.com/office/powerpoint/2010/main" val="157666097"/>
      </p:ext>
    </p:extLst>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3"/>
          <p:cNvSpPr>
            <a:spLocks noGrp="1" noChangeArrowheads="1"/>
          </p:cNvSpPr>
          <p:nvPr>
            <p:ph type="body" idx="1"/>
          </p:nvPr>
        </p:nvSpPr>
        <p:spPr>
          <a:xfrm>
            <a:off x="539552" y="1502891"/>
            <a:ext cx="3240286" cy="4256087"/>
          </a:xfrm>
        </p:spPr>
        <p:txBody>
          <a:bodyPr/>
          <a:lstStyle/>
          <a:p>
            <a:pPr marL="0" indent="0" eaLnBrk="1" hangingPunct="1">
              <a:buNone/>
            </a:pPr>
            <a:r>
              <a:rPr lang="en-US" altLang="zh-CN" b="1" dirty="0">
                <a:latin typeface="黑体" pitchFamily="49" charset="-122"/>
                <a:ea typeface="黑体" pitchFamily="49" charset="-122"/>
              </a:rPr>
              <a:t>TSP</a:t>
            </a:r>
            <a:r>
              <a:rPr lang="zh-CN" altLang="en-US" b="1" dirty="0">
                <a:latin typeface="黑体" pitchFamily="49" charset="-122"/>
                <a:ea typeface="黑体" pitchFamily="49" charset="-122"/>
              </a:rPr>
              <a:t>问题</a:t>
            </a:r>
            <a:endParaRPr lang="en-US" altLang="zh-CN" b="1" dirty="0">
              <a:latin typeface="黑体" pitchFamily="49" charset="-122"/>
              <a:ea typeface="黑体" pitchFamily="49" charset="-122"/>
            </a:endParaRPr>
          </a:p>
          <a:p>
            <a:pPr marL="0" indent="0" eaLnBrk="1" hangingPunct="1">
              <a:buNone/>
            </a:pPr>
            <a:r>
              <a:rPr lang="zh-CN" altLang="en-US" b="1" dirty="0">
                <a:solidFill>
                  <a:schemeClr val="folHlink"/>
                </a:solidFill>
                <a:latin typeface="Times New Roman" pitchFamily="18" charset="0"/>
                <a:ea typeface="楷体_GB2312" pitchFamily="49" charset="-122"/>
              </a:rPr>
              <a:t>有一旅行团从    出发要遍游城市</a:t>
            </a:r>
          </a:p>
          <a:p>
            <a:pPr marL="0" indent="0" eaLnBrk="1" hangingPunct="1">
              <a:buFontTx/>
              <a:buNone/>
            </a:pPr>
            <a:r>
              <a:rPr lang="zh-CN" altLang="en-US" b="1" dirty="0">
                <a:solidFill>
                  <a:schemeClr val="folHlink"/>
                </a:solidFill>
                <a:latin typeface="Times New Roman" pitchFamily="18" charset="0"/>
                <a:ea typeface="楷体_GB2312" pitchFamily="49" charset="-122"/>
              </a:rPr>
              <a:t>                ，已知从   到   的旅费为    ，问应如何安排行程使总费用最小</a:t>
            </a:r>
            <a:r>
              <a:rPr lang="zh-CN" altLang="en-US" b="1" dirty="0" smtClean="0">
                <a:solidFill>
                  <a:schemeClr val="folHlink"/>
                </a:solidFill>
                <a:latin typeface="Times New Roman" pitchFamily="18" charset="0"/>
                <a:ea typeface="楷体_GB2312" pitchFamily="49" charset="-122"/>
              </a:rPr>
              <a:t>？</a:t>
            </a:r>
            <a:endParaRPr lang="zh-CN" altLang="en-US" dirty="0" smtClean="0"/>
          </a:p>
        </p:txBody>
      </p:sp>
      <p:graphicFrame>
        <p:nvGraphicFramePr>
          <p:cNvPr id="14338" name="Object 4"/>
          <p:cNvGraphicFramePr>
            <a:graphicFrameLocks noChangeAspect="1"/>
          </p:cNvGraphicFramePr>
          <p:nvPr>
            <p:extLst>
              <p:ext uri="{D42A27DB-BD31-4B8C-83A1-F6EECF244321}">
                <p14:modId xmlns:p14="http://schemas.microsoft.com/office/powerpoint/2010/main" val="891530763"/>
              </p:ext>
            </p:extLst>
          </p:nvPr>
        </p:nvGraphicFramePr>
        <p:xfrm>
          <a:off x="3149600" y="2006600"/>
          <a:ext cx="446088" cy="684213"/>
        </p:xfrm>
        <a:graphic>
          <a:graphicData uri="http://schemas.openxmlformats.org/presentationml/2006/ole">
            <mc:AlternateContent xmlns:mc="http://schemas.openxmlformats.org/markup-compatibility/2006">
              <mc:Choice xmlns:v="urn:schemas-microsoft-com:vml" Requires="v">
                <p:oleObj spid="_x0000_s57122" name="Equation" r:id="rId3" imgW="152280" imgH="241200" progId="Equation.DSMT4">
                  <p:embed/>
                </p:oleObj>
              </mc:Choice>
              <mc:Fallback>
                <p:oleObj name="Equation" r:id="rId3" imgW="152280" imgH="241200" progId="Equation.DSMT4">
                  <p:embed/>
                  <p:pic>
                    <p:nvPicPr>
                      <p:cNvPr id="0" name=""/>
                      <p:cNvPicPr>
                        <a:picLocks noChangeAspect="1" noChangeArrowheads="1"/>
                      </p:cNvPicPr>
                      <p:nvPr/>
                    </p:nvPicPr>
                    <p:blipFill>
                      <a:blip r:embed="rId4"/>
                      <a:srcRect/>
                      <a:stretch>
                        <a:fillRect/>
                      </a:stretch>
                    </p:blipFill>
                    <p:spPr bwMode="auto">
                      <a:xfrm>
                        <a:off x="3149600" y="2006600"/>
                        <a:ext cx="446088" cy="684213"/>
                      </a:xfrm>
                      <a:prstGeom prst="rect">
                        <a:avLst/>
                      </a:prstGeom>
                      <a:solidFill>
                        <a:schemeClr val="bg1"/>
                      </a:solidFill>
                      <a:ln>
                        <a:noFill/>
                      </a:ln>
                      <a:effectLst/>
                      <a:extLst/>
                    </p:spPr>
                  </p:pic>
                </p:oleObj>
              </mc:Fallback>
            </mc:AlternateContent>
          </a:graphicData>
        </a:graphic>
      </p:graphicFrame>
      <p:graphicFrame>
        <p:nvGraphicFramePr>
          <p:cNvPr id="14339" name="Object 5"/>
          <p:cNvGraphicFramePr>
            <a:graphicFrameLocks noChangeAspect="1"/>
          </p:cNvGraphicFramePr>
          <p:nvPr>
            <p:extLst>
              <p:ext uri="{D42A27DB-BD31-4B8C-83A1-F6EECF244321}">
                <p14:modId xmlns:p14="http://schemas.microsoft.com/office/powerpoint/2010/main" val="568593579"/>
              </p:ext>
            </p:extLst>
          </p:nvPr>
        </p:nvGraphicFramePr>
        <p:xfrm>
          <a:off x="539552" y="3068960"/>
          <a:ext cx="1871663" cy="558800"/>
        </p:xfrm>
        <a:graphic>
          <a:graphicData uri="http://schemas.openxmlformats.org/presentationml/2006/ole">
            <mc:AlternateContent xmlns:mc="http://schemas.openxmlformats.org/markup-compatibility/2006">
              <mc:Choice xmlns:v="urn:schemas-microsoft-com:vml" Requires="v">
                <p:oleObj spid="_x0000_s57123" name="Equation" r:id="rId5" imgW="660240" imgH="203040" progId="Equation.DSMT4">
                  <p:embed/>
                </p:oleObj>
              </mc:Choice>
              <mc:Fallback>
                <p:oleObj name="Equation" r:id="rId5" imgW="66024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3068960"/>
                        <a:ext cx="1871663" cy="558800"/>
                      </a:xfrm>
                      <a:prstGeom prst="rect">
                        <a:avLst/>
                      </a:prstGeom>
                      <a:solidFill>
                        <a:schemeClr val="bg1"/>
                      </a:solidFill>
                      <a:ln>
                        <a:noFill/>
                      </a:ln>
                      <a:effectLst/>
                      <a:extLst/>
                    </p:spPr>
                  </p:pic>
                </p:oleObj>
              </mc:Fallback>
            </mc:AlternateContent>
          </a:graphicData>
        </a:graphic>
      </p:graphicFrame>
      <p:graphicFrame>
        <p:nvGraphicFramePr>
          <p:cNvPr id="14340" name="Object 6"/>
          <p:cNvGraphicFramePr>
            <a:graphicFrameLocks noChangeAspect="1"/>
          </p:cNvGraphicFramePr>
          <p:nvPr>
            <p:extLst>
              <p:ext uri="{D42A27DB-BD31-4B8C-83A1-F6EECF244321}">
                <p14:modId xmlns:p14="http://schemas.microsoft.com/office/powerpoint/2010/main" val="4031152353"/>
              </p:ext>
            </p:extLst>
          </p:nvPr>
        </p:nvGraphicFramePr>
        <p:xfrm>
          <a:off x="1738313" y="3616407"/>
          <a:ext cx="374650" cy="503237"/>
        </p:xfrm>
        <a:graphic>
          <a:graphicData uri="http://schemas.openxmlformats.org/presentationml/2006/ole">
            <mc:AlternateContent xmlns:mc="http://schemas.openxmlformats.org/markup-compatibility/2006">
              <mc:Choice xmlns:v="urn:schemas-microsoft-com:vml" Requires="v">
                <p:oleObj spid="_x0000_s57124" name="Equation" r:id="rId7" imgW="164880" imgH="228600" progId="Equation.3">
                  <p:embed/>
                </p:oleObj>
              </mc:Choice>
              <mc:Fallback>
                <p:oleObj name="Equation" r:id="rId7" imgW="164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8313" y="3616407"/>
                        <a:ext cx="374650" cy="503237"/>
                      </a:xfrm>
                      <a:prstGeom prst="rect">
                        <a:avLst/>
                      </a:prstGeom>
                      <a:solidFill>
                        <a:schemeClr val="tx1">
                          <a:alpha val="0"/>
                        </a:schemeClr>
                      </a:solidFill>
                      <a:ln>
                        <a:noFill/>
                      </a:ln>
                      <a:effectLst/>
                      <a:extLst/>
                    </p:spPr>
                  </p:pic>
                </p:oleObj>
              </mc:Fallback>
            </mc:AlternateContent>
          </a:graphicData>
        </a:graphic>
      </p:graphicFrame>
      <p:graphicFrame>
        <p:nvGraphicFramePr>
          <p:cNvPr id="14341" name="Object 7"/>
          <p:cNvGraphicFramePr>
            <a:graphicFrameLocks noChangeAspect="1"/>
          </p:cNvGraphicFramePr>
          <p:nvPr>
            <p:extLst>
              <p:ext uri="{D42A27DB-BD31-4B8C-83A1-F6EECF244321}">
                <p14:modId xmlns:p14="http://schemas.microsoft.com/office/powerpoint/2010/main" val="4178560635"/>
              </p:ext>
            </p:extLst>
          </p:nvPr>
        </p:nvGraphicFramePr>
        <p:xfrm>
          <a:off x="1043608" y="3708723"/>
          <a:ext cx="306388" cy="431800"/>
        </p:xfrm>
        <a:graphic>
          <a:graphicData uri="http://schemas.openxmlformats.org/presentationml/2006/ole">
            <mc:AlternateContent xmlns:mc="http://schemas.openxmlformats.org/markup-compatibility/2006">
              <mc:Choice xmlns:v="urn:schemas-microsoft-com:vml" Requires="v">
                <p:oleObj spid="_x0000_s57125" name="Equation" r:id="rId9" imgW="139680" imgH="203040" progId="Equation.3">
                  <p:embed/>
                </p:oleObj>
              </mc:Choice>
              <mc:Fallback>
                <p:oleObj name="Equation" r:id="rId9" imgW="1396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3708723"/>
                        <a:ext cx="306388" cy="431800"/>
                      </a:xfrm>
                      <a:prstGeom prst="rect">
                        <a:avLst/>
                      </a:prstGeom>
                      <a:solidFill>
                        <a:schemeClr val="tx1">
                          <a:alpha val="0"/>
                        </a:schemeClr>
                      </a:solidFill>
                      <a:ln>
                        <a:noFill/>
                      </a:ln>
                      <a:effectLst/>
                      <a:extLst/>
                    </p:spPr>
                  </p:pic>
                </p:oleObj>
              </mc:Fallback>
            </mc:AlternateContent>
          </a:graphicData>
        </a:graphic>
      </p:graphicFrame>
      <p:graphicFrame>
        <p:nvGraphicFramePr>
          <p:cNvPr id="14342" name="Object 8"/>
          <p:cNvGraphicFramePr>
            <a:graphicFrameLocks noChangeAspect="1"/>
          </p:cNvGraphicFramePr>
          <p:nvPr>
            <p:extLst>
              <p:ext uri="{D42A27DB-BD31-4B8C-83A1-F6EECF244321}">
                <p14:modId xmlns:p14="http://schemas.microsoft.com/office/powerpoint/2010/main" val="1744001333"/>
              </p:ext>
            </p:extLst>
          </p:nvPr>
        </p:nvGraphicFramePr>
        <p:xfrm>
          <a:off x="1115616" y="4220319"/>
          <a:ext cx="374650" cy="504825"/>
        </p:xfrm>
        <a:graphic>
          <a:graphicData uri="http://schemas.openxmlformats.org/presentationml/2006/ole">
            <mc:AlternateContent xmlns:mc="http://schemas.openxmlformats.org/markup-compatibility/2006">
              <mc:Choice xmlns:v="urn:schemas-microsoft-com:vml" Requires="v">
                <p:oleObj spid="_x0000_s57126" name="Equation" r:id="rId11" imgW="164880" imgH="228600" progId="Equation.3">
                  <p:embed/>
                </p:oleObj>
              </mc:Choice>
              <mc:Fallback>
                <p:oleObj name="Equation" r:id="rId11" imgW="1648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5616" y="4220319"/>
                        <a:ext cx="374650" cy="504825"/>
                      </a:xfrm>
                      <a:prstGeom prst="rect">
                        <a:avLst/>
                      </a:prstGeom>
                      <a:solidFill>
                        <a:schemeClr val="tx1">
                          <a:alpha val="0"/>
                        </a:schemeClr>
                      </a:solidFill>
                      <a:ln>
                        <a:noFill/>
                      </a:ln>
                      <a:effectLst/>
                      <a:extLst/>
                    </p:spPr>
                  </p:pic>
                </p:oleObj>
              </mc:Fallback>
            </mc:AlternateContent>
          </a:graphicData>
        </a:graphic>
      </p:graphicFrame>
      <p:sp>
        <p:nvSpPr>
          <p:cNvPr id="2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2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30" name="Freeform 58"/>
          <p:cNvSpPr>
            <a:spLocks/>
          </p:cNvSpPr>
          <p:nvPr/>
        </p:nvSpPr>
        <p:spPr bwMode="auto">
          <a:xfrm>
            <a:off x="4500314" y="2203599"/>
            <a:ext cx="3684588" cy="3360738"/>
          </a:xfrm>
          <a:custGeom>
            <a:avLst/>
            <a:gdLst>
              <a:gd name="T0" fmla="*/ 0 w 2321"/>
              <a:gd name="T1" fmla="*/ 1679 h 2117"/>
              <a:gd name="T2" fmla="*/ 1089 w 2321"/>
              <a:gd name="T3" fmla="*/ 2087 h 2117"/>
              <a:gd name="T4" fmla="*/ 2132 w 2321"/>
              <a:gd name="T5" fmla="*/ 1860 h 2117"/>
              <a:gd name="T6" fmla="*/ 2223 w 2321"/>
              <a:gd name="T7" fmla="*/ 862 h 2117"/>
              <a:gd name="T8" fmla="*/ 1678 w 2321"/>
              <a:gd name="T9" fmla="*/ 0 h 2117"/>
            </a:gdLst>
            <a:ahLst/>
            <a:cxnLst>
              <a:cxn ang="0">
                <a:pos x="T0" y="T1"/>
              </a:cxn>
              <a:cxn ang="0">
                <a:pos x="T2" y="T3"/>
              </a:cxn>
              <a:cxn ang="0">
                <a:pos x="T4" y="T5"/>
              </a:cxn>
              <a:cxn ang="0">
                <a:pos x="T6" y="T7"/>
              </a:cxn>
              <a:cxn ang="0">
                <a:pos x="T8" y="T9"/>
              </a:cxn>
            </a:cxnLst>
            <a:rect l="0" t="0" r="r" b="b"/>
            <a:pathLst>
              <a:path w="2321" h="2117">
                <a:moveTo>
                  <a:pt x="0" y="1679"/>
                </a:moveTo>
                <a:cubicBezTo>
                  <a:pt x="367" y="1868"/>
                  <a:pt x="734" y="2057"/>
                  <a:pt x="1089" y="2087"/>
                </a:cubicBezTo>
                <a:cubicBezTo>
                  <a:pt x="1444" y="2117"/>
                  <a:pt x="1943" y="2064"/>
                  <a:pt x="2132" y="1860"/>
                </a:cubicBezTo>
                <a:cubicBezTo>
                  <a:pt x="2321" y="1656"/>
                  <a:pt x="2299" y="1172"/>
                  <a:pt x="2223" y="862"/>
                </a:cubicBezTo>
                <a:cubicBezTo>
                  <a:pt x="2147" y="552"/>
                  <a:pt x="1912" y="276"/>
                  <a:pt x="167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1" name="AutoShape 59"/>
          <p:cNvCxnSpPr>
            <a:cxnSpLocks noChangeShapeType="1"/>
          </p:cNvCxnSpPr>
          <p:nvPr/>
        </p:nvCxnSpPr>
        <p:spPr bwMode="auto">
          <a:xfrm>
            <a:off x="4500314" y="2203599"/>
            <a:ext cx="1588" cy="2665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60"/>
          <p:cNvCxnSpPr>
            <a:cxnSpLocks noChangeShapeType="1"/>
          </p:cNvCxnSpPr>
          <p:nvPr/>
        </p:nvCxnSpPr>
        <p:spPr bwMode="auto">
          <a:xfrm>
            <a:off x="7235577" y="2203599"/>
            <a:ext cx="1587" cy="2665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61"/>
          <p:cNvCxnSpPr>
            <a:cxnSpLocks noChangeShapeType="1"/>
          </p:cNvCxnSpPr>
          <p:nvPr/>
        </p:nvCxnSpPr>
        <p:spPr bwMode="auto">
          <a:xfrm>
            <a:off x="4500314" y="2203599"/>
            <a:ext cx="2736850" cy="2665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62"/>
          <p:cNvCxnSpPr>
            <a:cxnSpLocks noChangeShapeType="1"/>
          </p:cNvCxnSpPr>
          <p:nvPr/>
        </p:nvCxnSpPr>
        <p:spPr bwMode="auto">
          <a:xfrm>
            <a:off x="4500314" y="4869012"/>
            <a:ext cx="27368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63"/>
          <p:cNvCxnSpPr>
            <a:cxnSpLocks noChangeShapeType="1"/>
          </p:cNvCxnSpPr>
          <p:nvPr/>
        </p:nvCxnSpPr>
        <p:spPr bwMode="auto">
          <a:xfrm>
            <a:off x="4500314" y="2203599"/>
            <a:ext cx="27368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64"/>
          <p:cNvSpPr>
            <a:spLocks noChangeArrowheads="1"/>
          </p:cNvSpPr>
          <p:nvPr/>
        </p:nvSpPr>
        <p:spPr bwMode="auto">
          <a:xfrm>
            <a:off x="4355852" y="2060724"/>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65"/>
          <p:cNvSpPr>
            <a:spLocks noChangeArrowheads="1"/>
          </p:cNvSpPr>
          <p:nvPr/>
        </p:nvSpPr>
        <p:spPr bwMode="auto">
          <a:xfrm>
            <a:off x="4355852" y="4653112"/>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66"/>
          <p:cNvSpPr>
            <a:spLocks noChangeArrowheads="1"/>
          </p:cNvSpPr>
          <p:nvPr/>
        </p:nvSpPr>
        <p:spPr bwMode="auto">
          <a:xfrm>
            <a:off x="7021264" y="4653112"/>
            <a:ext cx="360363"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67"/>
          <p:cNvSpPr>
            <a:spLocks noChangeArrowheads="1"/>
          </p:cNvSpPr>
          <p:nvPr/>
        </p:nvSpPr>
        <p:spPr bwMode="auto">
          <a:xfrm>
            <a:off x="7021264" y="2060724"/>
            <a:ext cx="360363"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utoShape 68"/>
          <p:cNvSpPr>
            <a:spLocks noChangeArrowheads="1"/>
          </p:cNvSpPr>
          <p:nvPr/>
        </p:nvSpPr>
        <p:spPr bwMode="auto">
          <a:xfrm>
            <a:off x="4284414" y="2060724"/>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1</a:t>
            </a:r>
          </a:p>
        </p:txBody>
      </p:sp>
      <p:sp>
        <p:nvSpPr>
          <p:cNvPr id="41" name="AutoShape 69"/>
          <p:cNvSpPr>
            <a:spLocks noChangeArrowheads="1"/>
          </p:cNvSpPr>
          <p:nvPr/>
        </p:nvSpPr>
        <p:spPr bwMode="auto">
          <a:xfrm>
            <a:off x="6948239" y="2060724"/>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2</a:t>
            </a:r>
          </a:p>
        </p:txBody>
      </p:sp>
      <p:sp>
        <p:nvSpPr>
          <p:cNvPr id="42" name="AutoShape 70"/>
          <p:cNvSpPr>
            <a:spLocks noChangeArrowheads="1"/>
          </p:cNvSpPr>
          <p:nvPr/>
        </p:nvSpPr>
        <p:spPr bwMode="auto">
          <a:xfrm>
            <a:off x="4284414" y="4653112"/>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3</a:t>
            </a:r>
          </a:p>
        </p:txBody>
      </p:sp>
      <p:sp>
        <p:nvSpPr>
          <p:cNvPr id="43" name="AutoShape 71"/>
          <p:cNvSpPr>
            <a:spLocks noChangeArrowheads="1"/>
          </p:cNvSpPr>
          <p:nvPr/>
        </p:nvSpPr>
        <p:spPr bwMode="auto">
          <a:xfrm>
            <a:off x="6948239" y="4653112"/>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4</a:t>
            </a:r>
          </a:p>
        </p:txBody>
      </p:sp>
      <p:sp>
        <p:nvSpPr>
          <p:cNvPr id="44" name="AutoShape 72"/>
          <p:cNvSpPr>
            <a:spLocks noChangeArrowheads="1"/>
          </p:cNvSpPr>
          <p:nvPr/>
        </p:nvSpPr>
        <p:spPr bwMode="auto">
          <a:xfrm>
            <a:off x="5579814" y="1844824"/>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12</a:t>
            </a:r>
          </a:p>
        </p:txBody>
      </p:sp>
      <p:sp>
        <p:nvSpPr>
          <p:cNvPr id="45" name="AutoShape 73"/>
          <p:cNvSpPr>
            <a:spLocks noChangeArrowheads="1"/>
          </p:cNvSpPr>
          <p:nvPr/>
        </p:nvSpPr>
        <p:spPr bwMode="auto">
          <a:xfrm>
            <a:off x="4139952" y="3211662"/>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1</a:t>
            </a:r>
          </a:p>
        </p:txBody>
      </p:sp>
      <p:sp>
        <p:nvSpPr>
          <p:cNvPr id="46" name="AutoShape 74"/>
          <p:cNvSpPr>
            <a:spLocks noChangeArrowheads="1"/>
          </p:cNvSpPr>
          <p:nvPr/>
        </p:nvSpPr>
        <p:spPr bwMode="auto">
          <a:xfrm>
            <a:off x="5724277" y="3213249"/>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8</a:t>
            </a:r>
          </a:p>
        </p:txBody>
      </p:sp>
      <p:sp>
        <p:nvSpPr>
          <p:cNvPr id="47" name="AutoShape 75"/>
          <p:cNvSpPr>
            <a:spLocks noChangeArrowheads="1"/>
          </p:cNvSpPr>
          <p:nvPr/>
        </p:nvSpPr>
        <p:spPr bwMode="auto">
          <a:xfrm>
            <a:off x="5508377" y="4510237"/>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10</a:t>
            </a:r>
          </a:p>
        </p:txBody>
      </p:sp>
      <p:sp>
        <p:nvSpPr>
          <p:cNvPr id="48" name="AutoShape 76"/>
          <p:cNvSpPr>
            <a:spLocks noChangeArrowheads="1"/>
          </p:cNvSpPr>
          <p:nvPr/>
        </p:nvSpPr>
        <p:spPr bwMode="auto">
          <a:xfrm>
            <a:off x="6876802" y="3211662"/>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3</a:t>
            </a:r>
          </a:p>
        </p:txBody>
      </p:sp>
      <p:sp>
        <p:nvSpPr>
          <p:cNvPr id="49" name="AutoShape 77"/>
          <p:cNvSpPr>
            <a:spLocks noChangeArrowheads="1"/>
          </p:cNvSpPr>
          <p:nvPr/>
        </p:nvSpPr>
        <p:spPr bwMode="auto">
          <a:xfrm>
            <a:off x="7884864" y="3932387"/>
            <a:ext cx="504825" cy="358775"/>
          </a:xfrm>
          <a:prstGeom prst="wedgeRectCallout">
            <a:avLst>
              <a:gd name="adj1" fmla="val -200630"/>
              <a:gd name="adj2" fmla="val 1902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TW">
                <a:latin typeface="Tahoma" pitchFamily="34" charset="0"/>
                <a:ea typeface="PMingLiU" pitchFamily="18" charset="-120"/>
              </a:rPr>
              <a:t>2</a:t>
            </a:r>
          </a:p>
        </p:txBody>
      </p:sp>
      <p:grpSp>
        <p:nvGrpSpPr>
          <p:cNvPr id="50" name="Group 84"/>
          <p:cNvGrpSpPr>
            <a:grpSpLocks/>
          </p:cNvGrpSpPr>
          <p:nvPr/>
        </p:nvGrpSpPr>
        <p:grpSpPr bwMode="auto">
          <a:xfrm>
            <a:off x="4356298" y="2299816"/>
            <a:ext cx="4032250" cy="3455988"/>
            <a:chOff x="2971" y="1888"/>
            <a:chExt cx="2540" cy="2177"/>
          </a:xfrm>
        </p:grpSpPr>
        <p:sp>
          <p:nvSpPr>
            <p:cNvPr id="51" name="Freeform 78"/>
            <p:cNvSpPr>
              <a:spLocks/>
            </p:cNvSpPr>
            <p:nvPr/>
          </p:nvSpPr>
          <p:spPr bwMode="auto">
            <a:xfrm>
              <a:off x="3062" y="1888"/>
              <a:ext cx="2449" cy="2177"/>
            </a:xfrm>
            <a:custGeom>
              <a:avLst/>
              <a:gdLst>
                <a:gd name="T0" fmla="*/ 0 w 2321"/>
                <a:gd name="T1" fmla="*/ 1679 h 2117"/>
                <a:gd name="T2" fmla="*/ 1089 w 2321"/>
                <a:gd name="T3" fmla="*/ 2087 h 2117"/>
                <a:gd name="T4" fmla="*/ 2132 w 2321"/>
                <a:gd name="T5" fmla="*/ 1860 h 2117"/>
                <a:gd name="T6" fmla="*/ 2223 w 2321"/>
                <a:gd name="T7" fmla="*/ 862 h 2117"/>
                <a:gd name="T8" fmla="*/ 1678 w 2321"/>
                <a:gd name="T9" fmla="*/ 0 h 2117"/>
              </a:gdLst>
              <a:ahLst/>
              <a:cxnLst>
                <a:cxn ang="0">
                  <a:pos x="T0" y="T1"/>
                </a:cxn>
                <a:cxn ang="0">
                  <a:pos x="T2" y="T3"/>
                </a:cxn>
                <a:cxn ang="0">
                  <a:pos x="T4" y="T5"/>
                </a:cxn>
                <a:cxn ang="0">
                  <a:pos x="T6" y="T7"/>
                </a:cxn>
                <a:cxn ang="0">
                  <a:pos x="T8" y="T9"/>
                </a:cxn>
              </a:cxnLst>
              <a:rect l="0" t="0" r="r" b="b"/>
              <a:pathLst>
                <a:path w="2321" h="2117">
                  <a:moveTo>
                    <a:pt x="0" y="1679"/>
                  </a:moveTo>
                  <a:cubicBezTo>
                    <a:pt x="367" y="1868"/>
                    <a:pt x="734" y="2057"/>
                    <a:pt x="1089" y="2087"/>
                  </a:cubicBezTo>
                  <a:cubicBezTo>
                    <a:pt x="1444" y="2117"/>
                    <a:pt x="1943" y="2064"/>
                    <a:pt x="2132" y="1860"/>
                  </a:cubicBezTo>
                  <a:cubicBezTo>
                    <a:pt x="2321" y="1656"/>
                    <a:pt x="2299" y="1172"/>
                    <a:pt x="2223" y="862"/>
                  </a:cubicBezTo>
                  <a:cubicBezTo>
                    <a:pt x="2147" y="552"/>
                    <a:pt x="1912" y="276"/>
                    <a:pt x="1678" y="0"/>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79"/>
            <p:cNvSpPr>
              <a:spLocks noChangeShapeType="1"/>
            </p:cNvSpPr>
            <p:nvPr/>
          </p:nvSpPr>
          <p:spPr bwMode="auto">
            <a:xfrm>
              <a:off x="2971" y="1978"/>
              <a:ext cx="0" cy="140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80"/>
            <p:cNvSpPr>
              <a:spLocks noChangeShapeType="1"/>
            </p:cNvSpPr>
            <p:nvPr/>
          </p:nvSpPr>
          <p:spPr bwMode="auto">
            <a:xfrm>
              <a:off x="4785" y="1978"/>
              <a:ext cx="0" cy="140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81"/>
            <p:cNvSpPr>
              <a:spLocks noChangeShapeType="1"/>
            </p:cNvSpPr>
            <p:nvPr/>
          </p:nvSpPr>
          <p:spPr bwMode="auto">
            <a:xfrm>
              <a:off x="3107" y="1978"/>
              <a:ext cx="1542" cy="1497"/>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日期占位符 1"/>
          <p:cNvSpPr>
            <a:spLocks noGrp="1"/>
          </p:cNvSpPr>
          <p:nvPr>
            <p:ph type="dt" sz="half" idx="10"/>
          </p:nvPr>
        </p:nvSpPr>
        <p:spPr/>
        <p:txBody>
          <a:bodyPr/>
          <a:lstStyle/>
          <a:p>
            <a:fld id="{4FCF32DA-3761-44C2-B882-EC6C05E0AA9A}" type="datetime11">
              <a:rPr lang="zh-CN" altLang="en-US" smtClean="0">
                <a:solidFill>
                  <a:srgbClr val="0033CC"/>
                </a:solidFill>
              </a:rPr>
              <a:t>13:29:51</a:t>
            </a:fld>
            <a:endParaRPr lang="zh-CN" altLang="zh-CN" dirty="0">
              <a:solidFill>
                <a:srgbClr val="0033CC"/>
              </a:solidFill>
            </a:endParaRPr>
          </a:p>
        </p:txBody>
      </p:sp>
      <p:sp>
        <p:nvSpPr>
          <p:cNvPr id="3" name="灯片编号占位符 2"/>
          <p:cNvSpPr>
            <a:spLocks noGrp="1"/>
          </p:cNvSpPr>
          <p:nvPr>
            <p:ph type="sldNum" sz="quarter" idx="12"/>
          </p:nvPr>
        </p:nvSpPr>
        <p:spPr/>
        <p:txBody>
          <a:bodyPr/>
          <a:lstStyle/>
          <a:p>
            <a:fld id="{357CBCC2-C05E-4779-974B-9D172571368A}" type="slidenum">
              <a:rPr lang="zh-CN" altLang="zh-CN" smtClean="0">
                <a:solidFill>
                  <a:srgbClr val="0033CC"/>
                </a:solidFill>
              </a:rPr>
              <a:pPr/>
              <a:t>23</a:t>
            </a:fld>
            <a:endParaRPr lang="zh-CN" altLang="zh-CN" dirty="0">
              <a:solidFill>
                <a:srgbClr val="0033CC"/>
              </a:solidFill>
            </a:endParaRPr>
          </a:p>
        </p:txBody>
      </p:sp>
    </p:spTree>
    <p:extLst>
      <p:ext uri="{BB962C8B-B14F-4D97-AF65-F5344CB8AC3E}">
        <p14:creationId xmlns:p14="http://schemas.microsoft.com/office/powerpoint/2010/main" val="2408176684"/>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250824" y="1124744"/>
            <a:ext cx="820896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solidFill>
                  <a:srgbClr val="FF00FF"/>
                </a:solidFill>
                <a:latin typeface="Times New Roman" pitchFamily="18" charset="0"/>
                <a:ea typeface="楷体_GB2312" pitchFamily="49" charset="-122"/>
              </a:rPr>
              <a:t>自然数</a:t>
            </a:r>
            <a:r>
              <a:rPr lang="zh-CN" altLang="en-US" sz="3200" b="1" dirty="0" smtClean="0">
                <a:solidFill>
                  <a:srgbClr val="FF00FF"/>
                </a:solidFill>
                <a:latin typeface="Times New Roman" pitchFamily="18" charset="0"/>
                <a:ea typeface="楷体_GB2312" pitchFamily="49" charset="-122"/>
              </a:rPr>
              <a:t>编码 </a:t>
            </a:r>
            <a:r>
              <a:rPr lang="zh-CN" altLang="en-US" sz="3200" b="1" dirty="0">
                <a:solidFill>
                  <a:schemeClr val="folHlink"/>
                </a:solidFill>
                <a:latin typeface="Times New Roman" pitchFamily="18" charset="0"/>
                <a:ea typeface="楷体_GB2312" pitchFamily="49" charset="-122"/>
              </a:rPr>
              <a:t>路径表示可能是表示旅程对应的基因编码的最自然，简单和符合逻辑的表示方法。</a:t>
            </a:r>
            <a:endParaRPr lang="en-US" altLang="zh-CN" sz="3200" b="1" dirty="0">
              <a:solidFill>
                <a:schemeClr val="folHlink"/>
              </a:solidFill>
              <a:latin typeface="Times New Roman" pitchFamily="18" charset="0"/>
              <a:ea typeface="楷体_GB2312" pitchFamily="49" charset="-122"/>
            </a:endParaRPr>
          </a:p>
          <a:p>
            <a:r>
              <a:rPr lang="en-US" altLang="zh-CN" sz="3200" b="1" dirty="0">
                <a:solidFill>
                  <a:schemeClr val="folHlink"/>
                </a:solidFill>
                <a:latin typeface="Times New Roman" pitchFamily="18" charset="0"/>
                <a:ea typeface="楷体_GB2312" pitchFamily="49" charset="-122"/>
              </a:rPr>
              <a:t>	</a:t>
            </a:r>
            <a:r>
              <a:rPr lang="zh-CN" altLang="en-US" sz="3200" b="1" dirty="0">
                <a:solidFill>
                  <a:schemeClr val="folHlink"/>
                </a:solidFill>
                <a:latin typeface="Times New Roman" pitchFamily="18" charset="0"/>
                <a:ea typeface="楷体_GB2312" pitchFamily="49" charset="-122"/>
              </a:rPr>
              <a:t>除非初始基因是固定的，否则这种编码方式不具备唯一性。例如</a:t>
            </a:r>
            <a:r>
              <a:rPr lang="en-US" altLang="zh-CN" sz="3200" b="1" dirty="0">
                <a:solidFill>
                  <a:schemeClr val="folHlink"/>
                </a:solidFill>
                <a:latin typeface="Times New Roman" pitchFamily="18" charset="0"/>
                <a:ea typeface="楷体_GB2312" pitchFamily="49" charset="-122"/>
              </a:rPr>
              <a:t>:</a:t>
            </a:r>
            <a:r>
              <a:rPr lang="zh-CN" altLang="en-US" sz="3200" b="1" dirty="0">
                <a:solidFill>
                  <a:schemeClr val="folHlink"/>
                </a:solidFill>
                <a:latin typeface="Times New Roman" pitchFamily="18" charset="0"/>
                <a:ea typeface="楷体_GB2312" pitchFamily="49" charset="-122"/>
              </a:rPr>
              <a:t>旅程</a:t>
            </a:r>
            <a:r>
              <a:rPr lang="en-US" altLang="zh-CN" sz="3200" b="1" dirty="0">
                <a:solidFill>
                  <a:schemeClr val="folHlink"/>
                </a:solidFill>
                <a:latin typeface="Times New Roman" pitchFamily="18" charset="0"/>
                <a:ea typeface="楷体_GB2312" pitchFamily="49" charset="-122"/>
              </a:rPr>
              <a:t>(5-1-7-8-9-4-6-2-3)</a:t>
            </a:r>
            <a:r>
              <a:rPr lang="zh-CN" altLang="en-US" sz="3200" b="1" dirty="0">
                <a:solidFill>
                  <a:schemeClr val="folHlink"/>
                </a:solidFill>
                <a:latin typeface="Times New Roman" pitchFamily="18" charset="0"/>
                <a:ea typeface="楷体_GB2312" pitchFamily="49" charset="-122"/>
              </a:rPr>
              <a:t>与</a:t>
            </a:r>
            <a:r>
              <a:rPr lang="en-US" altLang="zh-CN" sz="3200" b="1" dirty="0">
                <a:solidFill>
                  <a:schemeClr val="folHlink"/>
                </a:solidFill>
                <a:latin typeface="Times New Roman" pitchFamily="18" charset="0"/>
                <a:ea typeface="楷体_GB2312" pitchFamily="49" charset="-122"/>
              </a:rPr>
              <a:t>(1-7-8-9-4-6-2-3-5)</a:t>
            </a:r>
            <a:r>
              <a:rPr lang="zh-CN" altLang="en-US" sz="3200" b="1" dirty="0">
                <a:solidFill>
                  <a:schemeClr val="folHlink"/>
                </a:solidFill>
                <a:latin typeface="Times New Roman" pitchFamily="18" charset="0"/>
                <a:ea typeface="楷体_GB2312" pitchFamily="49" charset="-122"/>
              </a:rPr>
              <a:t>表示的是同一条路径。</a:t>
            </a:r>
            <a:endParaRPr lang="en-US" altLang="zh-CN" sz="3200" b="1" dirty="0">
              <a:solidFill>
                <a:schemeClr val="folHlink"/>
              </a:solidFill>
              <a:latin typeface="Times New Roman" pitchFamily="18" charset="0"/>
              <a:ea typeface="楷体_GB2312" pitchFamily="49" charset="-122"/>
            </a:endParaRPr>
          </a:p>
          <a:p>
            <a:r>
              <a:rPr lang="en-US" altLang="zh-CN" sz="3200" b="1" dirty="0">
                <a:solidFill>
                  <a:schemeClr val="folHlink"/>
                </a:solidFill>
                <a:latin typeface="Times New Roman" pitchFamily="18" charset="0"/>
                <a:ea typeface="楷体_GB2312" pitchFamily="49" charset="-122"/>
              </a:rPr>
              <a:t>	</a:t>
            </a:r>
            <a:r>
              <a:rPr lang="zh-CN" altLang="en-US" sz="3200" b="1" dirty="0">
                <a:solidFill>
                  <a:schemeClr val="folHlink"/>
                </a:solidFill>
                <a:latin typeface="Times New Roman" pitchFamily="18" charset="0"/>
                <a:ea typeface="楷体_GB2312" pitchFamily="49" charset="-122"/>
              </a:rPr>
              <a:t>因路径表示法是遍历了每一个节点，所以不会产生子回路，又因它可能是最符合逻辑的表示方法，所以在研究过程中多选择此表示方法</a:t>
            </a:r>
            <a:r>
              <a:rPr lang="zh-CN" altLang="en-US" sz="3200" b="1" dirty="0" smtClean="0">
                <a:solidFill>
                  <a:schemeClr val="folHlink"/>
                </a:solidFill>
                <a:latin typeface="Times New Roman" pitchFamily="18" charset="0"/>
                <a:ea typeface="楷体_GB2312" pitchFamily="49" charset="-122"/>
              </a:rPr>
              <a:t>。</a:t>
            </a:r>
            <a:endParaRPr lang="zh-CN" altLang="en-US" sz="3200" dirty="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61C51232-1376-47DC-8722-4CD9671C3126}" type="datetime11">
              <a:rPr lang="zh-CN" altLang="en-US" smtClean="0">
                <a:solidFill>
                  <a:srgbClr val="0033CC"/>
                </a:solidFill>
              </a:rPr>
              <a:t>13:29:51</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24</a:t>
            </a:fld>
            <a:endParaRPr lang="zh-CN" altLang="zh-CN">
              <a:solidFill>
                <a:srgbClr val="0033CC"/>
              </a:solidFill>
            </a:endParaRPr>
          </a:p>
        </p:txBody>
      </p:sp>
    </p:spTree>
    <p:extLst>
      <p:ext uri="{BB962C8B-B14F-4D97-AF65-F5344CB8AC3E}">
        <p14:creationId xmlns:p14="http://schemas.microsoft.com/office/powerpoint/2010/main" val="3722611173"/>
      </p:ext>
    </p:extLst>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73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70" y="3789040"/>
            <a:ext cx="338455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7300" name="Text Box 4"/>
          <p:cNvSpPr txBox="1">
            <a:spLocks noChangeArrowheads="1"/>
          </p:cNvSpPr>
          <p:nvPr/>
        </p:nvSpPr>
        <p:spPr bwMode="auto">
          <a:xfrm>
            <a:off x="5400675" y="115888"/>
            <a:ext cx="370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CN" altLang="en-US" sz="2000">
                <a:solidFill>
                  <a:schemeClr val="bg1"/>
                </a:solidFill>
                <a:effectDag name="">
                  <a:cont type="tree" name="">
                    <a:effect ref="fillLine"/>
                    <a:outerShdw dist="38100" dir="13500000" algn="br">
                      <a:srgbClr val="CBCBF7"/>
                    </a:outerShdw>
                  </a:cont>
                  <a:cont type="tree" name="">
                    <a:effect ref="fillLine"/>
                    <a:outerShdw dist="38100" dir="2700000" algn="tl">
                      <a:srgbClr val="484863"/>
                    </a:outerShdw>
                  </a:cont>
                  <a:effect ref="fillLine"/>
                </a:effectDag>
                <a:latin typeface="Times New Roman" pitchFamily="18" charset="0"/>
                <a:ea typeface="华文行楷" pitchFamily="2" charset="-122"/>
              </a:rPr>
              <a:t>华东理工大学自动化系  </a:t>
            </a:r>
            <a:r>
              <a:rPr lang="en-US" altLang="zh-CN">
                <a:solidFill>
                  <a:schemeClr val="bg1"/>
                </a:solidFill>
                <a:effectDag name="">
                  <a:cont type="tree" name="">
                    <a:effect ref="fillLine"/>
                    <a:outerShdw dist="38100" dir="13500000" algn="br">
                      <a:srgbClr val="CBCBF7"/>
                    </a:outerShdw>
                  </a:cont>
                  <a:cont type="tree" name="">
                    <a:effect ref="fillLine"/>
                    <a:outerShdw dist="38100" dir="2700000" algn="tl">
                      <a:srgbClr val="484863"/>
                    </a:outerShdw>
                  </a:cont>
                  <a:effect ref="fillLine"/>
                </a:effectDag>
                <a:latin typeface="Times New Roman" pitchFamily="18" charset="0"/>
                <a:ea typeface="华文行楷" pitchFamily="2" charset="-122"/>
              </a:rPr>
              <a:t>2007</a:t>
            </a:r>
            <a:r>
              <a:rPr lang="zh-CN" altLang="en-US">
                <a:solidFill>
                  <a:schemeClr val="bg1"/>
                </a:solidFill>
                <a:effectDag name="">
                  <a:cont type="tree" name="">
                    <a:effect ref="fillLine"/>
                    <a:outerShdw dist="38100" dir="13500000" algn="br">
                      <a:srgbClr val="CBCBF7"/>
                    </a:outerShdw>
                  </a:cont>
                  <a:cont type="tree" name="">
                    <a:effect ref="fillLine"/>
                    <a:outerShdw dist="38100" dir="2700000" algn="tl">
                      <a:srgbClr val="484863"/>
                    </a:outerShdw>
                  </a:cont>
                  <a:effect ref="fillLine"/>
                </a:effectDag>
                <a:latin typeface="Times New Roman" pitchFamily="18" charset="0"/>
                <a:ea typeface="华文行楷" pitchFamily="2" charset="-122"/>
              </a:rPr>
              <a:t>年 </a:t>
            </a:r>
          </a:p>
        </p:txBody>
      </p:sp>
      <p:pic>
        <p:nvPicPr>
          <p:cNvPr id="567301" name="Picture 5" descr="BD21370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extLst>
            <a:ext uri="{909E8E84-426E-40DD-AFC4-6F175D3DCCD1}">
              <a14:hiddenFill xmlns:a14="http://schemas.microsoft.com/office/drawing/2010/main">
                <a:solidFill>
                  <a:srgbClr val="FFFFFF"/>
                </a:solidFill>
              </a14:hiddenFill>
            </a:ext>
          </a:extLst>
        </p:spPr>
      </p:pic>
      <p:sp>
        <p:nvSpPr>
          <p:cNvPr id="567302" name="Rectangle 6"/>
          <p:cNvSpPr>
            <a:spLocks noRot="1" noChangeArrowheads="1"/>
          </p:cNvSpPr>
          <p:nvPr/>
        </p:nvSpPr>
        <p:spPr bwMode="auto">
          <a:xfrm>
            <a:off x="107950" y="1340768"/>
            <a:ext cx="8540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nSpc>
                <a:spcPct val="120000"/>
              </a:lnSpc>
              <a:spcBef>
                <a:spcPct val="10000"/>
              </a:spcBef>
              <a:buClr>
                <a:schemeClr val="folHlink"/>
              </a:buClr>
              <a:buSzPct val="90000"/>
              <a:buFont typeface="Wingdings" pitchFamily="2" charset="2"/>
              <a:buChar char="w"/>
            </a:pPr>
            <a:r>
              <a:rPr lang="zh-CN" altLang="en-US" sz="2800" b="1" dirty="0">
                <a:ea typeface="黑体" pitchFamily="49" charset="-122"/>
              </a:rPr>
              <a:t>测试函数</a:t>
            </a:r>
          </a:p>
          <a:p>
            <a:pPr marL="444500" indent="-444500">
              <a:lnSpc>
                <a:spcPct val="120000"/>
              </a:lnSpc>
              <a:spcBef>
                <a:spcPct val="10000"/>
              </a:spcBef>
              <a:buClr>
                <a:schemeClr val="folHlink"/>
              </a:buClr>
              <a:buSzPct val="90000"/>
              <a:buFont typeface="Wingdings" pitchFamily="2" charset="2"/>
              <a:buNone/>
            </a:pPr>
            <a:r>
              <a:rPr lang="zh-CN" altLang="en-US" sz="2800" b="1" dirty="0">
                <a:solidFill>
                  <a:schemeClr val="folHlink"/>
                </a:solidFill>
                <a:ea typeface="楷体_GB2312" pitchFamily="49" charset="-122"/>
              </a:rPr>
              <a:t>      </a:t>
            </a:r>
            <a:r>
              <a:rPr lang="en-US" altLang="zh-CN" sz="2800" b="1" dirty="0" err="1" smtClean="0">
                <a:solidFill>
                  <a:schemeClr val="folHlink"/>
                </a:solidFill>
                <a:ea typeface="楷体_GB2312" pitchFamily="49" charset="-122"/>
              </a:rPr>
              <a:t>Schwefel</a:t>
            </a:r>
            <a:r>
              <a:rPr lang="en-US" altLang="zh-CN" sz="2800" b="1" dirty="0" err="1" smtClean="0">
                <a:solidFill>
                  <a:schemeClr val="folHlink"/>
                </a:solidFill>
                <a:latin typeface="Times New Roman"/>
                <a:ea typeface="楷体_GB2312" pitchFamily="49" charset="-122"/>
              </a:rPr>
              <a:t>’</a:t>
            </a:r>
            <a:r>
              <a:rPr lang="en-US" altLang="zh-CN" sz="2800" b="1" dirty="0" err="1" smtClean="0">
                <a:solidFill>
                  <a:schemeClr val="folHlink"/>
                </a:solidFill>
                <a:ea typeface="楷体_GB2312" pitchFamily="49" charset="-122"/>
              </a:rPr>
              <a:t>s</a:t>
            </a:r>
            <a:r>
              <a:rPr lang="en-US" altLang="zh-CN" sz="2800" b="1" dirty="0" smtClean="0">
                <a:solidFill>
                  <a:schemeClr val="folHlink"/>
                </a:solidFill>
                <a:ea typeface="楷体_GB2312" pitchFamily="49" charset="-122"/>
              </a:rPr>
              <a:t> </a:t>
            </a:r>
            <a:r>
              <a:rPr lang="en-US" altLang="zh-CN" sz="2800" b="1" dirty="0">
                <a:solidFill>
                  <a:schemeClr val="folHlink"/>
                </a:solidFill>
                <a:ea typeface="楷体_GB2312" pitchFamily="49" charset="-122"/>
              </a:rPr>
              <a:t>Problem 2.22</a:t>
            </a:r>
          </a:p>
          <a:p>
            <a:pPr marL="444500" indent="-444500">
              <a:lnSpc>
                <a:spcPct val="120000"/>
              </a:lnSpc>
              <a:spcBef>
                <a:spcPct val="10000"/>
              </a:spcBef>
              <a:buClr>
                <a:schemeClr val="folHlink"/>
              </a:buClr>
              <a:buSzPct val="90000"/>
              <a:buFont typeface="Wingdings" pitchFamily="2" charset="2"/>
              <a:buNone/>
            </a:pPr>
            <a:endParaRPr lang="en-US" altLang="zh-CN" sz="2800" b="1" dirty="0">
              <a:solidFill>
                <a:schemeClr val="folHlink"/>
              </a:solidFill>
              <a:ea typeface="楷体_GB2312" pitchFamily="49" charset="-122"/>
            </a:endParaRPr>
          </a:p>
          <a:p>
            <a:pPr marL="444500" indent="-444500">
              <a:lnSpc>
                <a:spcPct val="120000"/>
              </a:lnSpc>
              <a:spcBef>
                <a:spcPct val="10000"/>
              </a:spcBef>
              <a:buClr>
                <a:schemeClr val="folHlink"/>
              </a:buClr>
              <a:buSzPct val="90000"/>
              <a:buFont typeface="Wingdings" pitchFamily="2" charset="2"/>
              <a:buNone/>
            </a:pPr>
            <a:r>
              <a:rPr lang="en-US" altLang="zh-CN" sz="1600" b="1" dirty="0">
                <a:solidFill>
                  <a:schemeClr val="folHlink"/>
                </a:solidFill>
                <a:ea typeface="楷体_GB2312" pitchFamily="49" charset="-122"/>
              </a:rPr>
              <a:t>    </a:t>
            </a:r>
          </a:p>
          <a:p>
            <a:pPr marL="444500" indent="-444500">
              <a:lnSpc>
                <a:spcPct val="120000"/>
              </a:lnSpc>
              <a:spcBef>
                <a:spcPct val="10000"/>
              </a:spcBef>
              <a:buClr>
                <a:schemeClr val="folHlink"/>
              </a:buClr>
              <a:buSzPct val="90000"/>
              <a:buFont typeface="Wingdings" pitchFamily="2" charset="2"/>
              <a:buNone/>
            </a:pPr>
            <a:endParaRPr lang="en-US" altLang="zh-CN" sz="1600" b="1" dirty="0">
              <a:solidFill>
                <a:schemeClr val="folHlink"/>
              </a:solidFill>
              <a:ea typeface="楷体_GB2312" pitchFamily="49" charset="-122"/>
            </a:endParaRPr>
          </a:p>
          <a:p>
            <a:pPr marL="444500" indent="-444500">
              <a:lnSpc>
                <a:spcPct val="120000"/>
              </a:lnSpc>
              <a:spcBef>
                <a:spcPct val="10000"/>
              </a:spcBef>
              <a:buClr>
                <a:schemeClr val="folHlink"/>
              </a:buClr>
              <a:buSzPct val="90000"/>
              <a:buFont typeface="Wingdings" pitchFamily="2" charset="2"/>
              <a:buNone/>
            </a:pPr>
            <a:r>
              <a:rPr lang="en-US" altLang="zh-CN" sz="2800" b="1" dirty="0">
                <a:solidFill>
                  <a:schemeClr val="folHlink"/>
                </a:solidFill>
                <a:ea typeface="楷体_GB2312" pitchFamily="49" charset="-122"/>
              </a:rPr>
              <a:t>               </a:t>
            </a:r>
            <a:r>
              <a:rPr lang="zh-CN" altLang="en-US" sz="2800" b="1" dirty="0">
                <a:solidFill>
                  <a:schemeClr val="folHlink"/>
                </a:solidFill>
                <a:ea typeface="楷体_GB2312" pitchFamily="49" charset="-122"/>
              </a:rPr>
              <a:t>其最优状态和最优值</a:t>
            </a:r>
            <a:r>
              <a:rPr lang="zh-CN" altLang="en-US" sz="2800" b="1" dirty="0" smtClean="0">
                <a:solidFill>
                  <a:schemeClr val="folHlink"/>
                </a:solidFill>
                <a:ea typeface="楷体_GB2312" pitchFamily="49" charset="-122"/>
              </a:rPr>
              <a:t>为</a:t>
            </a:r>
            <a:endParaRPr lang="en-US" altLang="zh-CN" sz="2800" b="1" dirty="0" smtClean="0">
              <a:solidFill>
                <a:schemeClr val="folHlink"/>
              </a:solidFill>
              <a:ea typeface="楷体_GB2312" pitchFamily="49" charset="-122"/>
            </a:endParaRPr>
          </a:p>
          <a:p>
            <a:pPr marL="444500" indent="-444500">
              <a:lnSpc>
                <a:spcPct val="120000"/>
              </a:lnSpc>
              <a:spcBef>
                <a:spcPct val="10000"/>
              </a:spcBef>
              <a:buClr>
                <a:schemeClr val="folHlink"/>
              </a:buClr>
              <a:buSzPct val="90000"/>
              <a:buFont typeface="Wingdings" pitchFamily="2" charset="2"/>
              <a:buNone/>
            </a:pPr>
            <a:endParaRPr lang="en-US" altLang="zh-CN" sz="2800" b="1" dirty="0">
              <a:solidFill>
                <a:schemeClr val="folHlink"/>
              </a:solidFill>
              <a:ea typeface="楷体_GB2312" pitchFamily="49" charset="-122"/>
            </a:endParaRPr>
          </a:p>
          <a:p>
            <a:pPr marL="444500" indent="-444500">
              <a:lnSpc>
                <a:spcPct val="120000"/>
              </a:lnSpc>
              <a:spcBef>
                <a:spcPct val="10000"/>
              </a:spcBef>
              <a:buClr>
                <a:schemeClr val="folHlink"/>
              </a:buClr>
              <a:buSzPct val="90000"/>
              <a:buFont typeface="Wingdings" pitchFamily="2" charset="2"/>
              <a:buNone/>
            </a:pPr>
            <a:endParaRPr lang="en-US" altLang="zh-CN" sz="2800" b="1" dirty="0" smtClean="0">
              <a:solidFill>
                <a:schemeClr val="folHlink"/>
              </a:solidFill>
              <a:ea typeface="楷体_GB2312" pitchFamily="49" charset="-122"/>
            </a:endParaRPr>
          </a:p>
          <a:p>
            <a:pPr marL="444500" indent="-444500">
              <a:lnSpc>
                <a:spcPct val="120000"/>
              </a:lnSpc>
              <a:spcBef>
                <a:spcPct val="10000"/>
              </a:spcBef>
              <a:buClr>
                <a:schemeClr val="folHlink"/>
              </a:buClr>
              <a:buSzPct val="90000"/>
              <a:buFont typeface="Wingdings" pitchFamily="2" charset="2"/>
              <a:buNone/>
            </a:pPr>
            <a:r>
              <a:rPr lang="zh-CN" altLang="en-US" sz="2800" b="1" dirty="0" smtClean="0">
                <a:solidFill>
                  <a:srgbClr val="FF00FF"/>
                </a:solidFill>
                <a:latin typeface="Times New Roman" pitchFamily="18" charset="0"/>
                <a:ea typeface="楷体_GB2312" pitchFamily="49" charset="-122"/>
              </a:rPr>
              <a:t>              实数</a:t>
            </a:r>
            <a:r>
              <a:rPr lang="zh-CN" altLang="en-US" sz="2800" b="1" dirty="0">
                <a:solidFill>
                  <a:srgbClr val="FF00FF"/>
                </a:solidFill>
                <a:latin typeface="Times New Roman" pitchFamily="18" charset="0"/>
                <a:ea typeface="楷体_GB2312" pitchFamily="49" charset="-122"/>
              </a:rPr>
              <a:t>字符串编码</a:t>
            </a:r>
            <a:r>
              <a:rPr lang="en-US" altLang="zh-CN" sz="2800" b="1" dirty="0" smtClean="0">
                <a:solidFill>
                  <a:schemeClr val="folHlink"/>
                </a:solidFill>
                <a:ea typeface="楷体_GB2312" pitchFamily="49" charset="-122"/>
              </a:rPr>
              <a:t> </a:t>
            </a:r>
          </a:p>
          <a:p>
            <a:pPr marL="444500" indent="-444500">
              <a:lnSpc>
                <a:spcPct val="120000"/>
              </a:lnSpc>
              <a:spcBef>
                <a:spcPct val="10000"/>
              </a:spcBef>
              <a:buClr>
                <a:schemeClr val="folHlink"/>
              </a:buClr>
              <a:buSzPct val="90000"/>
              <a:buFont typeface="Wingdings" pitchFamily="2" charset="2"/>
              <a:buNone/>
            </a:pPr>
            <a:r>
              <a:rPr lang="en-US" altLang="zh-CN" sz="2800" b="1" dirty="0">
                <a:solidFill>
                  <a:schemeClr val="folHlink"/>
                </a:solidFill>
                <a:ea typeface="楷体_GB2312" pitchFamily="49" charset="-122"/>
              </a:rPr>
              <a:t> </a:t>
            </a:r>
            <a:r>
              <a:rPr lang="en-US" altLang="zh-CN" sz="2800" b="1" dirty="0" smtClean="0">
                <a:solidFill>
                  <a:schemeClr val="folHlink"/>
                </a:solidFill>
                <a:ea typeface="楷体_GB2312" pitchFamily="49" charset="-122"/>
              </a:rPr>
              <a:t>           </a:t>
            </a:r>
            <a:r>
              <a:rPr lang="zh-CN" altLang="en-US" sz="2800" b="1" dirty="0" smtClean="0">
                <a:solidFill>
                  <a:schemeClr val="folHlink"/>
                </a:solidFill>
                <a:ea typeface="楷体_GB2312" pitchFamily="49" charset="-122"/>
              </a:rPr>
              <a:t>譬如</a:t>
            </a:r>
            <a:r>
              <a:rPr lang="en-US" altLang="zh-CN" sz="2800" b="1" dirty="0" smtClean="0">
                <a:solidFill>
                  <a:schemeClr val="folHlink"/>
                </a:solidFill>
                <a:ea typeface="楷体_GB2312" pitchFamily="49" charset="-122"/>
              </a:rPr>
              <a:t>(1.3,2.1</a:t>
            </a:r>
            <a:r>
              <a:rPr lang="zh-CN" altLang="en-US" sz="2800" b="1" dirty="0" smtClean="0">
                <a:solidFill>
                  <a:schemeClr val="folHlink"/>
                </a:solidFill>
                <a:ea typeface="楷体_GB2312" pitchFamily="49" charset="-122"/>
              </a:rPr>
              <a:t>，</a:t>
            </a:r>
            <a:r>
              <a:rPr lang="en-US" altLang="zh-CN" sz="2800" b="1" dirty="0" smtClean="0">
                <a:solidFill>
                  <a:schemeClr val="folHlink"/>
                </a:solidFill>
                <a:ea typeface="楷体_GB2312" pitchFamily="49" charset="-122"/>
              </a:rPr>
              <a:t>…,2.3)      </a:t>
            </a:r>
            <a:endParaRPr lang="zh-CN" altLang="en-US" sz="2800" b="1" dirty="0">
              <a:solidFill>
                <a:schemeClr val="folHlink"/>
              </a:solidFill>
              <a:ea typeface="楷体_GB2312" pitchFamily="49" charset="-122"/>
            </a:endParaRPr>
          </a:p>
        </p:txBody>
      </p:sp>
      <p:graphicFrame>
        <p:nvGraphicFramePr>
          <p:cNvPr id="567305" name="Object 9"/>
          <p:cNvGraphicFramePr>
            <a:graphicFrameLocks noChangeAspect="1"/>
          </p:cNvGraphicFramePr>
          <p:nvPr>
            <p:extLst>
              <p:ext uri="{D42A27DB-BD31-4B8C-83A1-F6EECF244321}">
                <p14:modId xmlns:p14="http://schemas.microsoft.com/office/powerpoint/2010/main" val="1479349294"/>
              </p:ext>
            </p:extLst>
          </p:nvPr>
        </p:nvGraphicFramePr>
        <p:xfrm>
          <a:off x="1763688" y="4293096"/>
          <a:ext cx="3503612" cy="427038"/>
        </p:xfrm>
        <a:graphic>
          <a:graphicData uri="http://schemas.openxmlformats.org/presentationml/2006/ole">
            <mc:AlternateContent xmlns:mc="http://schemas.openxmlformats.org/markup-compatibility/2006">
              <mc:Choice xmlns:v="urn:schemas-microsoft-com:vml" Requires="v">
                <p:oleObj spid="_x0000_s59704" name="公式" r:id="rId5" imgW="1879560" imgH="228600" progId="Equation.3">
                  <p:embed/>
                </p:oleObj>
              </mc:Choice>
              <mc:Fallback>
                <p:oleObj name="公式" r:id="rId5" imgW="18795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4293096"/>
                        <a:ext cx="3503612" cy="427038"/>
                      </a:xfrm>
                      <a:prstGeom prst="rect">
                        <a:avLst/>
                      </a:prstGeom>
                      <a:gradFill rotWithShape="1">
                        <a:gsLst>
                          <a:gs pos="0">
                            <a:srgbClr val="CCFFFF"/>
                          </a:gs>
                          <a:gs pos="100000">
                            <a:schemeClr val="tx1">
                              <a:alpha val="24001"/>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4" name="Object 8"/>
          <p:cNvGraphicFramePr>
            <a:graphicFrameLocks noChangeAspect="1"/>
          </p:cNvGraphicFramePr>
          <p:nvPr>
            <p:extLst>
              <p:ext uri="{D42A27DB-BD31-4B8C-83A1-F6EECF244321}">
                <p14:modId xmlns:p14="http://schemas.microsoft.com/office/powerpoint/2010/main" val="3993428067"/>
              </p:ext>
            </p:extLst>
          </p:nvPr>
        </p:nvGraphicFramePr>
        <p:xfrm>
          <a:off x="1835696" y="2492896"/>
          <a:ext cx="4354512" cy="804863"/>
        </p:xfrm>
        <a:graphic>
          <a:graphicData uri="http://schemas.openxmlformats.org/presentationml/2006/ole">
            <mc:AlternateContent xmlns:mc="http://schemas.openxmlformats.org/markup-compatibility/2006">
              <mc:Choice xmlns:v="urn:schemas-microsoft-com:vml" Requires="v">
                <p:oleObj spid="_x0000_s59705" name="公式" r:id="rId7" imgW="2336760" imgH="431640" progId="Equation.3">
                  <p:embed/>
                </p:oleObj>
              </mc:Choice>
              <mc:Fallback>
                <p:oleObj name="公式" r:id="rId7" imgW="23367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2492896"/>
                        <a:ext cx="4354512" cy="804863"/>
                      </a:xfrm>
                      <a:prstGeom prst="rect">
                        <a:avLst/>
                      </a:prstGeom>
                      <a:gradFill rotWithShape="1">
                        <a:gsLst>
                          <a:gs pos="0">
                            <a:srgbClr val="CCFFFF"/>
                          </a:gs>
                          <a:gs pos="100000">
                            <a:schemeClr val="tx1">
                              <a:alpha val="24001"/>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5212DC94-0301-44E7-AE2A-C6F66E416844}" type="datetime11">
              <a:rPr lang="zh-CN" altLang="en-US" smtClean="0"/>
              <a:t>13:29:51</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25</a:t>
            </a:fld>
            <a:endParaRPr lang="en-US" altLang="zh-CN"/>
          </a:p>
        </p:txBody>
      </p:sp>
    </p:spTree>
    <p:extLst>
      <p:ext uri="{BB962C8B-B14F-4D97-AF65-F5344CB8AC3E}">
        <p14:creationId xmlns:p14="http://schemas.microsoft.com/office/powerpoint/2010/main" val="2893319217"/>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7EF0E7E-884C-4F47-8525-B944A5EFAB12}" type="slidenum">
              <a:rPr lang="en-US" altLang="zh-CN"/>
              <a:pPr/>
              <a:t>26</a:t>
            </a:fld>
            <a:endParaRPr lang="en-US" altLang="zh-CN"/>
          </a:p>
        </p:txBody>
      </p:sp>
      <p:sp>
        <p:nvSpPr>
          <p:cNvPr id="917506" name="Rectangle 2"/>
          <p:cNvSpPr>
            <a:spLocks noGrp="1" noChangeArrowheads="1"/>
          </p:cNvSpPr>
          <p:nvPr>
            <p:ph type="title"/>
          </p:nvPr>
        </p:nvSpPr>
        <p:spPr>
          <a:xfrm>
            <a:off x="301625" y="1176338"/>
            <a:ext cx="8540750" cy="652462"/>
          </a:xfrm>
        </p:spPr>
        <p:txBody>
          <a:bodyPr/>
          <a:lstStyle/>
          <a:p>
            <a:r>
              <a:rPr lang="zh-CN" altLang="en-US" sz="3200" b="1" dirty="0">
                <a:solidFill>
                  <a:schemeClr val="folHlink"/>
                </a:solidFill>
                <a:latin typeface="Times New Roman" pitchFamily="18" charset="0"/>
                <a:ea typeface="楷体_GB2312" pitchFamily="49" charset="-122"/>
                <a:cs typeface="+mn-cs"/>
              </a:rPr>
              <a:t>练 习（</a:t>
            </a:r>
            <a:r>
              <a:rPr lang="en-US" altLang="zh-CN" sz="3200" b="1" dirty="0">
                <a:solidFill>
                  <a:schemeClr val="folHlink"/>
                </a:solidFill>
                <a:latin typeface="Times New Roman" pitchFamily="18" charset="0"/>
                <a:ea typeface="楷体_GB2312" pitchFamily="49" charset="-122"/>
                <a:cs typeface="+mn-cs"/>
              </a:rPr>
              <a:t>1</a:t>
            </a:r>
            <a:r>
              <a:rPr lang="zh-CN" altLang="en-US" sz="3200" b="1" dirty="0">
                <a:solidFill>
                  <a:schemeClr val="folHlink"/>
                </a:solidFill>
                <a:latin typeface="Times New Roman" pitchFamily="18" charset="0"/>
                <a:ea typeface="楷体_GB2312" pitchFamily="49" charset="-122"/>
                <a:cs typeface="+mn-cs"/>
              </a:rPr>
              <a:t>）</a:t>
            </a:r>
          </a:p>
        </p:txBody>
      </p:sp>
      <p:sp>
        <p:nvSpPr>
          <p:cNvPr id="917507" name="Rectangle 3"/>
          <p:cNvSpPr>
            <a:spLocks noGrp="1" noChangeArrowheads="1"/>
          </p:cNvSpPr>
          <p:nvPr>
            <p:ph type="body" idx="1"/>
          </p:nvPr>
        </p:nvSpPr>
        <p:spPr/>
        <p:txBody>
          <a:bodyPr/>
          <a:lstStyle/>
          <a:p>
            <a:pPr marL="0" indent="0">
              <a:buNone/>
            </a:pPr>
            <a:r>
              <a:rPr lang="zh-CN" altLang="en-US" b="1" dirty="0">
                <a:solidFill>
                  <a:schemeClr val="folHlink"/>
                </a:solidFill>
                <a:latin typeface="Times New Roman" pitchFamily="18" charset="0"/>
                <a:ea typeface="楷体_GB2312" pitchFamily="49" charset="-122"/>
              </a:rPr>
              <a:t>对于编码长度为</a:t>
            </a:r>
            <a:r>
              <a:rPr lang="en-US" altLang="zh-CN" b="1" dirty="0">
                <a:solidFill>
                  <a:schemeClr val="folHlink"/>
                </a:solidFill>
                <a:latin typeface="Times New Roman" pitchFamily="18" charset="0"/>
                <a:ea typeface="楷体_GB2312" pitchFamily="49" charset="-122"/>
              </a:rPr>
              <a:t>7</a:t>
            </a:r>
            <a:r>
              <a:rPr lang="zh-CN" altLang="en-US" b="1" dirty="0">
                <a:solidFill>
                  <a:schemeClr val="folHlink"/>
                </a:solidFill>
                <a:latin typeface="Times New Roman" pitchFamily="18" charset="0"/>
                <a:ea typeface="楷体_GB2312" pitchFamily="49" charset="-122"/>
              </a:rPr>
              <a:t>的</a:t>
            </a:r>
            <a:r>
              <a:rPr lang="en-US" altLang="zh-CN" b="1" dirty="0">
                <a:solidFill>
                  <a:schemeClr val="folHlink"/>
                </a:solidFill>
                <a:latin typeface="Times New Roman" pitchFamily="18" charset="0"/>
                <a:ea typeface="楷体_GB2312" pitchFamily="49" charset="-122"/>
              </a:rPr>
              <a:t>0</a:t>
            </a:r>
            <a:r>
              <a:rPr lang="zh-CN" altLang="en-US" b="1" dirty="0">
                <a:solidFill>
                  <a:schemeClr val="folHlink"/>
                </a:solidFill>
                <a:latin typeface="Times New Roman" pitchFamily="18" charset="0"/>
                <a:ea typeface="楷体_GB2312" pitchFamily="49" charset="-122"/>
              </a:rPr>
              <a:t>－</a:t>
            </a:r>
            <a:r>
              <a:rPr lang="en-US" altLang="zh-CN" b="1" dirty="0">
                <a:solidFill>
                  <a:schemeClr val="folHlink"/>
                </a:solidFill>
                <a:latin typeface="Times New Roman" pitchFamily="18" charset="0"/>
                <a:ea typeface="楷体_GB2312" pitchFamily="49" charset="-122"/>
              </a:rPr>
              <a:t>1</a:t>
            </a:r>
            <a:r>
              <a:rPr lang="zh-CN" altLang="en-US" b="1" dirty="0">
                <a:solidFill>
                  <a:schemeClr val="folHlink"/>
                </a:solidFill>
                <a:latin typeface="Times New Roman" pitchFamily="18" charset="0"/>
                <a:ea typeface="楷体_GB2312" pitchFamily="49" charset="-122"/>
              </a:rPr>
              <a:t>编码，判断以下编码的</a:t>
            </a:r>
            <a:r>
              <a:rPr lang="zh-CN" altLang="en-US" b="1" dirty="0" smtClean="0">
                <a:solidFill>
                  <a:schemeClr val="folHlink"/>
                </a:solidFill>
                <a:latin typeface="Times New Roman" pitchFamily="18" charset="0"/>
                <a:ea typeface="楷体_GB2312" pitchFamily="49" charset="-122"/>
              </a:rPr>
              <a:t>合法性</a:t>
            </a:r>
            <a:endParaRPr lang="zh-CN" altLang="en-US" dirty="0">
              <a:latin typeface="宋体" pitchFamily="2" charset="-122"/>
            </a:endParaRPr>
          </a:p>
          <a:p>
            <a:pPr marL="0" indent="0">
              <a:buNone/>
            </a:pPr>
            <a:r>
              <a:rPr lang="en-US" altLang="zh-CN" b="1" dirty="0">
                <a:solidFill>
                  <a:schemeClr val="folHlink"/>
                </a:solidFill>
                <a:latin typeface="Times New Roman" pitchFamily="18" charset="0"/>
                <a:ea typeface="楷体_GB2312" pitchFamily="49" charset="-122"/>
              </a:rPr>
              <a:t>(1) [ 1 0 2 0 1 1 0 ],</a:t>
            </a:r>
          </a:p>
          <a:p>
            <a:pPr marL="0" indent="0">
              <a:buNone/>
            </a:pPr>
            <a:r>
              <a:rPr lang="en-US" altLang="zh-CN" b="1" dirty="0">
                <a:solidFill>
                  <a:schemeClr val="folHlink"/>
                </a:solidFill>
                <a:latin typeface="Times New Roman" pitchFamily="18" charset="0"/>
                <a:ea typeface="楷体_GB2312" pitchFamily="49" charset="-122"/>
              </a:rPr>
              <a:t>(2) [ 1  0 1  1 0 0 ],</a:t>
            </a:r>
          </a:p>
          <a:p>
            <a:pPr marL="0" indent="0">
              <a:buNone/>
            </a:pPr>
            <a:r>
              <a:rPr lang="en-US" altLang="zh-CN" b="1" dirty="0">
                <a:solidFill>
                  <a:schemeClr val="folHlink"/>
                </a:solidFill>
                <a:latin typeface="Times New Roman" pitchFamily="18" charset="0"/>
                <a:ea typeface="楷体_GB2312" pitchFamily="49" charset="-122"/>
              </a:rPr>
              <a:t>(3) [ 0 1 1 0 0 1 0 ],</a:t>
            </a:r>
          </a:p>
          <a:p>
            <a:pPr marL="0" indent="0">
              <a:buNone/>
            </a:pPr>
            <a:r>
              <a:rPr lang="en-US" altLang="zh-CN" b="1" dirty="0">
                <a:solidFill>
                  <a:schemeClr val="folHlink"/>
                </a:solidFill>
                <a:latin typeface="Times New Roman" pitchFamily="18" charset="0"/>
                <a:ea typeface="楷体_GB2312" pitchFamily="49" charset="-122"/>
              </a:rPr>
              <a:t>(4) [ 0 0 0 0 0 0 0 ],</a:t>
            </a:r>
          </a:p>
          <a:p>
            <a:pPr marL="0" indent="0">
              <a:buNone/>
            </a:pPr>
            <a:r>
              <a:rPr lang="en-US" altLang="zh-CN" b="1" dirty="0">
                <a:solidFill>
                  <a:schemeClr val="folHlink"/>
                </a:solidFill>
                <a:latin typeface="Times New Roman" pitchFamily="18" charset="0"/>
                <a:ea typeface="楷体_GB2312" pitchFamily="49" charset="-122"/>
              </a:rPr>
              <a:t>(5) [ 2 1 3 4 5 7 6 ]. </a:t>
            </a:r>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C1A7FFCD-D43B-491B-A7AF-112ECD83A3CC}"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3010553038"/>
      </p:ext>
    </p:extLst>
  </p:cSld>
  <p:clrMapOvr>
    <a:masterClrMapping/>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820A215-A805-4303-9D9A-FF0AFA552191}" type="slidenum">
              <a:rPr lang="en-US" altLang="zh-CN"/>
              <a:pPr/>
              <a:t>27</a:t>
            </a:fld>
            <a:endParaRPr lang="en-US" altLang="zh-CN"/>
          </a:p>
        </p:txBody>
      </p:sp>
      <p:sp>
        <p:nvSpPr>
          <p:cNvPr id="918530" name="Rectangle 2"/>
          <p:cNvSpPr>
            <a:spLocks noGrp="1" noChangeArrowheads="1"/>
          </p:cNvSpPr>
          <p:nvPr>
            <p:ph type="title"/>
          </p:nvPr>
        </p:nvSpPr>
        <p:spPr>
          <a:xfrm>
            <a:off x="301625" y="1176338"/>
            <a:ext cx="8540750" cy="652462"/>
          </a:xfrm>
        </p:spPr>
        <p:txBody>
          <a:bodyPr/>
          <a:lstStyle/>
          <a:p>
            <a:r>
              <a:rPr lang="zh-CN" altLang="en-US" dirty="0"/>
              <a:t>练 习（</a:t>
            </a:r>
            <a:r>
              <a:rPr lang="en-US" altLang="zh-CN" dirty="0"/>
              <a:t>2</a:t>
            </a:r>
            <a:r>
              <a:rPr lang="zh-CN" altLang="en-US" dirty="0"/>
              <a:t>）</a:t>
            </a:r>
          </a:p>
        </p:txBody>
      </p:sp>
      <p:sp>
        <p:nvSpPr>
          <p:cNvPr id="918531" name="Rectangle 3"/>
          <p:cNvSpPr>
            <a:spLocks noGrp="1" noChangeArrowheads="1"/>
          </p:cNvSpPr>
          <p:nvPr>
            <p:ph type="body" idx="1"/>
          </p:nvPr>
        </p:nvSpPr>
        <p:spPr/>
        <p:txBody>
          <a:bodyPr/>
          <a:lstStyle/>
          <a:p>
            <a:pPr marL="0" indent="0">
              <a:buNone/>
            </a:pPr>
            <a:r>
              <a:rPr lang="zh-CN" altLang="en-US" b="1" dirty="0">
                <a:solidFill>
                  <a:schemeClr val="folHlink"/>
                </a:solidFill>
                <a:latin typeface="Times New Roman" pitchFamily="18" charset="0"/>
                <a:ea typeface="楷体_GB2312" pitchFamily="49" charset="-122"/>
              </a:rPr>
              <a:t>对于编码长度为</a:t>
            </a:r>
            <a:r>
              <a:rPr lang="en-US" altLang="zh-CN" b="1" dirty="0">
                <a:solidFill>
                  <a:schemeClr val="folHlink"/>
                </a:solidFill>
                <a:latin typeface="Times New Roman" pitchFamily="18" charset="0"/>
                <a:ea typeface="楷体_GB2312" pitchFamily="49" charset="-122"/>
              </a:rPr>
              <a:t>7</a:t>
            </a:r>
            <a:r>
              <a:rPr lang="zh-CN" altLang="en-US" b="1" dirty="0">
                <a:solidFill>
                  <a:schemeClr val="folHlink"/>
                </a:solidFill>
                <a:latin typeface="Times New Roman" pitchFamily="18" charset="0"/>
                <a:ea typeface="楷体_GB2312" pitchFamily="49" charset="-122"/>
              </a:rPr>
              <a:t>的顺序编码，判断以下编码的合法性</a:t>
            </a:r>
          </a:p>
          <a:p>
            <a:pPr marL="0" indent="0">
              <a:buNone/>
            </a:pPr>
            <a:r>
              <a:rPr lang="en-US" altLang="zh-CN" b="1" dirty="0">
                <a:solidFill>
                  <a:schemeClr val="folHlink"/>
                </a:solidFill>
                <a:latin typeface="Times New Roman" pitchFamily="18" charset="0"/>
                <a:ea typeface="楷体_GB2312" pitchFamily="49" charset="-122"/>
              </a:rPr>
              <a:t>(1) [ 7 1 2 0 4 3 5 ],</a:t>
            </a:r>
          </a:p>
          <a:p>
            <a:pPr marL="0" indent="0">
              <a:buNone/>
            </a:pPr>
            <a:r>
              <a:rPr lang="en-US" altLang="zh-CN" b="1" dirty="0">
                <a:solidFill>
                  <a:schemeClr val="folHlink"/>
                </a:solidFill>
                <a:latin typeface="Times New Roman" pitchFamily="18" charset="0"/>
                <a:ea typeface="楷体_GB2312" pitchFamily="49" charset="-122"/>
              </a:rPr>
              <a:t>(2) [ 1  3 6  2 4 7 ],</a:t>
            </a:r>
          </a:p>
          <a:p>
            <a:pPr marL="0" indent="0">
              <a:buNone/>
            </a:pPr>
            <a:r>
              <a:rPr lang="en-US" altLang="zh-CN" b="1" dirty="0">
                <a:solidFill>
                  <a:schemeClr val="folHlink"/>
                </a:solidFill>
                <a:latin typeface="Times New Roman" pitchFamily="18" charset="0"/>
                <a:ea typeface="楷体_GB2312" pitchFamily="49" charset="-122"/>
              </a:rPr>
              <a:t>(3) [ 2 1 3 5 4 7 6 ],</a:t>
            </a:r>
          </a:p>
          <a:p>
            <a:pPr marL="0" indent="0">
              <a:buNone/>
            </a:pPr>
            <a:r>
              <a:rPr lang="en-US" altLang="zh-CN" b="1" dirty="0">
                <a:solidFill>
                  <a:schemeClr val="folHlink"/>
                </a:solidFill>
                <a:latin typeface="Times New Roman" pitchFamily="18" charset="0"/>
                <a:ea typeface="楷体_GB2312" pitchFamily="49" charset="-122"/>
              </a:rPr>
              <a:t>(4) [ 8 1 4 3 2 5 7 ],</a:t>
            </a:r>
          </a:p>
          <a:p>
            <a:pPr marL="0" indent="0">
              <a:buNone/>
            </a:pPr>
            <a:r>
              <a:rPr lang="en-US" altLang="zh-CN" b="1" dirty="0">
                <a:solidFill>
                  <a:schemeClr val="folHlink"/>
                </a:solidFill>
                <a:latin typeface="Times New Roman" pitchFamily="18" charset="0"/>
                <a:ea typeface="楷体_GB2312" pitchFamily="49" charset="-122"/>
              </a:rPr>
              <a:t>(5) [ 2 1 3 2 5 7 6 ]. </a:t>
            </a:r>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552601E4-4842-42FE-A464-CC3B977ED121}"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2990107815"/>
      </p:ext>
    </p:extLst>
  </p:cSld>
  <p:clrMapOvr>
    <a:masterClrMapping/>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30443A-5C97-47A5-A6E3-83FCA63F7E56}" type="slidenum">
              <a:rPr lang="en-US" altLang="zh-CN"/>
              <a:pPr/>
              <a:t>28</a:t>
            </a:fld>
            <a:endParaRPr lang="en-US" altLang="zh-CN"/>
          </a:p>
        </p:txBody>
      </p:sp>
      <p:sp>
        <p:nvSpPr>
          <p:cNvPr id="919554" name="Rectangle 2"/>
          <p:cNvSpPr>
            <a:spLocks noGrp="1" noChangeArrowheads="1"/>
          </p:cNvSpPr>
          <p:nvPr>
            <p:ph type="title"/>
          </p:nvPr>
        </p:nvSpPr>
        <p:spPr>
          <a:xfrm>
            <a:off x="301625" y="1196752"/>
            <a:ext cx="8540750" cy="632048"/>
          </a:xfrm>
        </p:spPr>
        <p:txBody>
          <a:bodyPr/>
          <a:lstStyle/>
          <a:p>
            <a:r>
              <a:rPr lang="zh-CN" altLang="en-US" dirty="0"/>
              <a:t>练 习（</a:t>
            </a:r>
            <a:r>
              <a:rPr lang="en-US" altLang="zh-CN" dirty="0"/>
              <a:t>3</a:t>
            </a:r>
            <a:r>
              <a:rPr lang="zh-CN" altLang="en-US" dirty="0"/>
              <a:t>）</a:t>
            </a:r>
          </a:p>
        </p:txBody>
      </p:sp>
      <p:sp>
        <p:nvSpPr>
          <p:cNvPr id="919555" name="Rectangle 3"/>
          <p:cNvSpPr>
            <a:spLocks noGrp="1" noChangeArrowheads="1"/>
          </p:cNvSpPr>
          <p:nvPr>
            <p:ph type="body" idx="1"/>
          </p:nvPr>
        </p:nvSpPr>
        <p:spPr/>
        <p:txBody>
          <a:bodyPr/>
          <a:lstStyle/>
          <a:p>
            <a:pPr marL="0" indent="0">
              <a:buNone/>
            </a:pPr>
            <a:r>
              <a:rPr lang="zh-CN" altLang="en-US" b="1" dirty="0">
                <a:solidFill>
                  <a:schemeClr val="folHlink"/>
                </a:solidFill>
                <a:latin typeface="Times New Roman" pitchFamily="18" charset="0"/>
                <a:ea typeface="楷体_GB2312" pitchFamily="49" charset="-122"/>
              </a:rPr>
              <a:t>对于编码长度为</a:t>
            </a:r>
            <a:r>
              <a:rPr lang="en-US" altLang="zh-CN" b="1" dirty="0">
                <a:solidFill>
                  <a:schemeClr val="folHlink"/>
                </a:solidFill>
                <a:latin typeface="Times New Roman" pitchFamily="18" charset="0"/>
                <a:ea typeface="楷体_GB2312" pitchFamily="49" charset="-122"/>
              </a:rPr>
              <a:t>7</a:t>
            </a:r>
            <a:r>
              <a:rPr lang="zh-CN" altLang="en-US" b="1" dirty="0">
                <a:solidFill>
                  <a:schemeClr val="folHlink"/>
                </a:solidFill>
                <a:latin typeface="Times New Roman" pitchFamily="18" charset="0"/>
                <a:ea typeface="楷体_GB2312" pitchFamily="49" charset="-122"/>
              </a:rPr>
              <a:t>的实数编码，判断以下编码的合法性</a:t>
            </a:r>
          </a:p>
          <a:p>
            <a:pPr marL="0" indent="0">
              <a:buNone/>
            </a:pPr>
            <a:r>
              <a:rPr lang="en-US" altLang="zh-CN" b="1" dirty="0">
                <a:solidFill>
                  <a:schemeClr val="folHlink"/>
                </a:solidFill>
                <a:latin typeface="Times New Roman" pitchFamily="18" charset="0"/>
                <a:ea typeface="楷体_GB2312" pitchFamily="49" charset="-122"/>
              </a:rPr>
              <a:t>(1) [ 3.5 1.9 2 7 1.8 1.7 0 ],</a:t>
            </a:r>
          </a:p>
          <a:p>
            <a:pPr marL="0" indent="0">
              <a:buNone/>
            </a:pPr>
            <a:r>
              <a:rPr lang="en-US" altLang="zh-CN" b="1" dirty="0">
                <a:solidFill>
                  <a:schemeClr val="folHlink"/>
                </a:solidFill>
                <a:latin typeface="Times New Roman" pitchFamily="18" charset="0"/>
                <a:ea typeface="楷体_GB2312" pitchFamily="49" charset="-122"/>
              </a:rPr>
              <a:t>(2) [ 89.05 4.78 2 1 4.3 6.9 ],</a:t>
            </a:r>
          </a:p>
          <a:p>
            <a:pPr marL="0" indent="0">
              <a:buNone/>
            </a:pPr>
            <a:r>
              <a:rPr lang="en-US" altLang="zh-CN" b="1" dirty="0">
                <a:solidFill>
                  <a:schemeClr val="folHlink"/>
                </a:solidFill>
                <a:latin typeface="Times New Roman" pitchFamily="18" charset="0"/>
                <a:ea typeface="楷体_GB2312" pitchFamily="49" charset="-122"/>
              </a:rPr>
              <a:t>(3) [ 0 1 1 0 0 1 0 ],</a:t>
            </a:r>
          </a:p>
          <a:p>
            <a:pPr marL="0" indent="0">
              <a:buNone/>
            </a:pPr>
            <a:r>
              <a:rPr lang="en-US" altLang="zh-CN" b="1" dirty="0">
                <a:solidFill>
                  <a:schemeClr val="folHlink"/>
                </a:solidFill>
                <a:latin typeface="Times New Roman" pitchFamily="18" charset="0"/>
                <a:ea typeface="楷体_GB2312" pitchFamily="49" charset="-122"/>
              </a:rPr>
              <a:t>(4) [ 0 0 0 0 0 0 0 ],</a:t>
            </a:r>
          </a:p>
          <a:p>
            <a:pPr marL="0" indent="0">
              <a:buNone/>
            </a:pPr>
            <a:r>
              <a:rPr lang="en-US" altLang="zh-CN" b="1" dirty="0">
                <a:solidFill>
                  <a:schemeClr val="folHlink"/>
                </a:solidFill>
                <a:latin typeface="Times New Roman" pitchFamily="18" charset="0"/>
                <a:ea typeface="楷体_GB2312" pitchFamily="49" charset="-122"/>
              </a:rPr>
              <a:t>(5) [ 2 1 3 4 5 7 6 ].</a:t>
            </a:r>
            <a:r>
              <a:rPr lang="en-US" altLang="zh-CN" dirty="0"/>
              <a:t> </a:t>
            </a:r>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791F695B-96D8-4C48-9424-9BE99F55BC52}"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2124003289"/>
      </p:ext>
    </p:extLst>
  </p:cSld>
  <p:clrMapOvr>
    <a:masterClrMapping/>
  </p:clrMapOvr>
  <p:transition>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12"/>
          </p:nvPr>
        </p:nvSpPr>
        <p:spPr/>
        <p:txBody>
          <a:bodyPr/>
          <a:lstStyle/>
          <a:p>
            <a:fld id="{6D3E685D-72F2-4217-9619-43AF4254FACA}" type="slidenum">
              <a:rPr lang="en-US" altLang="zh-CN"/>
              <a:pPr/>
              <a:t>29</a:t>
            </a:fld>
            <a:endParaRPr lang="en-US" altLang="zh-CN" dirty="0"/>
          </a:p>
        </p:txBody>
      </p:sp>
      <p:sp>
        <p:nvSpPr>
          <p:cNvPr id="983042"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smtClean="0">
                <a:latin typeface="宋体" pitchFamily="2" charset="-122"/>
              </a:rPr>
              <a:t>二次指派问题</a:t>
            </a:r>
          </a:p>
          <a:p>
            <a:pPr marL="609600" indent="-609600">
              <a:lnSpc>
                <a:spcPct val="120000"/>
              </a:lnSpc>
              <a:buClr>
                <a:schemeClr val="tx1"/>
              </a:buClr>
              <a:buFont typeface="Wingdings" pitchFamily="2" charset="2"/>
              <a:buNone/>
            </a:pPr>
            <a:r>
              <a:rPr lang="zh-CN" altLang="en-US" b="1" dirty="0" smtClean="0">
                <a:latin typeface="宋体" pitchFamily="2" charset="-122"/>
              </a:rPr>
              <a:t>    台机器，要布置在  个地方，机器</a:t>
            </a:r>
            <a:r>
              <a:rPr lang="en-US" altLang="zh-CN" b="1" i="1" dirty="0" smtClean="0">
                <a:latin typeface="Times New Roman" pitchFamily="18" charset="0"/>
                <a:cs typeface="Times New Roman" pitchFamily="18" charset="0"/>
              </a:rPr>
              <a:t>i</a:t>
            </a:r>
            <a:r>
              <a:rPr lang="zh-CN" altLang="en-US" b="1" dirty="0" smtClean="0">
                <a:latin typeface="宋体" pitchFamily="2" charset="-122"/>
              </a:rPr>
              <a:t>与</a:t>
            </a:r>
            <a:r>
              <a:rPr lang="en-US" altLang="zh-CN" b="1" i="1" dirty="0" smtClean="0">
                <a:latin typeface="Times New Roman" pitchFamily="18" charset="0"/>
                <a:cs typeface="Times New Roman" pitchFamily="18" charset="0"/>
              </a:rPr>
              <a:t>k</a:t>
            </a:r>
            <a:r>
              <a:rPr lang="zh-CN" altLang="en-US" b="1" dirty="0" smtClean="0">
                <a:latin typeface="宋体" pitchFamily="2" charset="-122"/>
              </a:rPr>
              <a:t>之</a:t>
            </a:r>
          </a:p>
          <a:p>
            <a:pPr marL="609600" indent="-609600">
              <a:lnSpc>
                <a:spcPct val="120000"/>
              </a:lnSpc>
              <a:buClr>
                <a:schemeClr val="tx1"/>
              </a:buClr>
              <a:buFont typeface="Wingdings" pitchFamily="2" charset="2"/>
              <a:buNone/>
            </a:pPr>
            <a:r>
              <a:rPr lang="zh-CN" altLang="en-US" b="1" dirty="0" smtClean="0">
                <a:latin typeface="宋体" pitchFamily="2" charset="-122"/>
              </a:rPr>
              <a:t>间</a:t>
            </a:r>
            <a:r>
              <a:rPr lang="zh-CN" altLang="en-US" b="1" dirty="0">
                <a:latin typeface="宋体" pitchFamily="2" charset="-122"/>
              </a:rPr>
              <a:t>的物流量为  ，位置</a:t>
            </a:r>
            <a:r>
              <a:rPr lang="en-US" altLang="zh-CN" b="1" i="1" dirty="0">
                <a:latin typeface="Times New Roman" pitchFamily="18" charset="0"/>
                <a:cs typeface="Times New Roman" pitchFamily="18" charset="0"/>
              </a:rPr>
              <a:t>j</a:t>
            </a:r>
            <a:r>
              <a:rPr lang="zh-CN" altLang="en-US" b="1" dirty="0" smtClean="0">
                <a:latin typeface="Times New Roman" pitchFamily="18" charset="0"/>
                <a:cs typeface="Times New Roman" pitchFamily="18" charset="0"/>
              </a:rPr>
              <a:t>与</a:t>
            </a:r>
            <a:r>
              <a:rPr lang="en-US" altLang="zh-CN" b="1" i="1" dirty="0" smtClean="0">
                <a:latin typeface="Times New Roman" pitchFamily="18" charset="0"/>
                <a:cs typeface="Times New Roman" pitchFamily="18" charset="0"/>
              </a:rPr>
              <a:t>l</a:t>
            </a:r>
            <a:r>
              <a:rPr lang="zh-CN" altLang="en-US" b="1" dirty="0" smtClean="0">
                <a:latin typeface="宋体" pitchFamily="2" charset="-122"/>
              </a:rPr>
              <a:t>之间</a:t>
            </a:r>
            <a:r>
              <a:rPr lang="zh-CN" altLang="en-US" b="1" dirty="0">
                <a:latin typeface="宋体" pitchFamily="2" charset="-122"/>
              </a:rPr>
              <a:t>的距离为   ，</a:t>
            </a:r>
          </a:p>
          <a:p>
            <a:pPr marL="609600" indent="-609600">
              <a:lnSpc>
                <a:spcPct val="120000"/>
              </a:lnSpc>
              <a:buClr>
                <a:schemeClr val="tx1"/>
              </a:buClr>
              <a:buFont typeface="Wingdings" pitchFamily="2" charset="2"/>
              <a:buNone/>
            </a:pPr>
            <a:r>
              <a:rPr lang="zh-CN" altLang="en-US" b="1" dirty="0">
                <a:latin typeface="宋体" pitchFamily="2" charset="-122"/>
              </a:rPr>
              <a:t>如何布置使费用最小。</a:t>
            </a:r>
          </a:p>
          <a:p>
            <a:pPr marL="609600" indent="-609600">
              <a:lnSpc>
                <a:spcPct val="120000"/>
              </a:lnSpc>
              <a:buClr>
                <a:schemeClr val="tx1"/>
              </a:buClr>
              <a:buFont typeface="Wingdings" pitchFamily="2" charset="2"/>
              <a:buNone/>
            </a:pPr>
            <a:r>
              <a:rPr lang="zh-CN" altLang="en-US" b="1" dirty="0">
                <a:latin typeface="宋体" pitchFamily="2" charset="-122"/>
              </a:rPr>
              <a:t>设：			表示机器</a:t>
            </a:r>
            <a:r>
              <a:rPr lang="en-US" altLang="zh-CN" b="1" i="1" dirty="0">
                <a:latin typeface="Times New Roman" pitchFamily="18" charset="0"/>
                <a:cs typeface="Times New Roman" pitchFamily="18" charset="0"/>
              </a:rPr>
              <a:t>i</a:t>
            </a:r>
            <a:r>
              <a:rPr lang="zh-CN" altLang="en-US" b="1" dirty="0">
                <a:latin typeface="宋体" pitchFamily="2" charset="-122"/>
              </a:rPr>
              <a:t>布置在位置</a:t>
            </a:r>
            <a:r>
              <a:rPr lang="en-US" altLang="zh-CN" b="1" i="1" dirty="0">
                <a:latin typeface="Times New Roman" pitchFamily="18" charset="0"/>
                <a:cs typeface="Times New Roman" pitchFamily="18" charset="0"/>
              </a:rPr>
              <a:t>j</a:t>
            </a:r>
            <a:r>
              <a:rPr lang="zh-CN" altLang="en-US" b="1" dirty="0">
                <a:latin typeface="宋体" pitchFamily="2" charset="-122"/>
              </a:rPr>
              <a:t>；</a:t>
            </a:r>
          </a:p>
          <a:p>
            <a:pPr marL="609600" indent="-609600">
              <a:lnSpc>
                <a:spcPct val="120000"/>
              </a:lnSpc>
              <a:buClr>
                <a:schemeClr val="tx1"/>
              </a:buClr>
              <a:buFont typeface="Wingdings" pitchFamily="2" charset="2"/>
              <a:buNone/>
            </a:pPr>
            <a:r>
              <a:rPr lang="zh-CN" altLang="en-US" b="1" dirty="0">
                <a:latin typeface="宋体" pitchFamily="2" charset="-122"/>
              </a:rPr>
              <a:t>				其它。</a:t>
            </a:r>
          </a:p>
          <a:p>
            <a:pPr marL="609600" indent="-609600">
              <a:lnSpc>
                <a:spcPct val="120000"/>
              </a:lnSpc>
              <a:buClr>
                <a:schemeClr val="tx1"/>
              </a:buClr>
              <a:buFont typeface="Wingdings" pitchFamily="2" charset="2"/>
              <a:buNone/>
            </a:pPr>
            <a:r>
              <a:rPr lang="zh-CN" altLang="en-US" b="1" dirty="0">
                <a:latin typeface="宋体" pitchFamily="2" charset="-122"/>
              </a:rPr>
              <a:t>同理对   。		</a:t>
            </a:r>
          </a:p>
        </p:txBody>
      </p:sp>
      <p:graphicFrame>
        <p:nvGraphicFramePr>
          <p:cNvPr id="983044" name="Object 4"/>
          <p:cNvGraphicFramePr>
            <a:graphicFrameLocks noChangeAspect="1"/>
          </p:cNvGraphicFramePr>
          <p:nvPr>
            <p:extLst>
              <p:ext uri="{D42A27DB-BD31-4B8C-83A1-F6EECF244321}">
                <p14:modId xmlns:p14="http://schemas.microsoft.com/office/powerpoint/2010/main" val="1192261059"/>
              </p:ext>
            </p:extLst>
          </p:nvPr>
        </p:nvGraphicFramePr>
        <p:xfrm>
          <a:off x="842963" y="2224088"/>
          <a:ext cx="292100" cy="387350"/>
        </p:xfrm>
        <a:graphic>
          <a:graphicData uri="http://schemas.openxmlformats.org/presentationml/2006/ole">
            <mc:AlternateContent xmlns:mc="http://schemas.openxmlformats.org/markup-compatibility/2006">
              <mc:Choice xmlns:v="urn:schemas-microsoft-com:vml" Requires="v">
                <p:oleObj spid="_x0000_s88282" name="Equation" r:id="rId3" imgW="114120" imgH="126720" progId="Equation.DSMT4">
                  <p:embed/>
                </p:oleObj>
              </mc:Choice>
              <mc:Fallback>
                <p:oleObj name="Equation" r:id="rId3" imgW="114120" imgH="126720" progId="Equation.DSMT4">
                  <p:embed/>
                  <p:pic>
                    <p:nvPicPr>
                      <p:cNvPr id="0" name=""/>
                      <p:cNvPicPr>
                        <a:picLocks noChangeAspect="1" noChangeArrowheads="1"/>
                      </p:cNvPicPr>
                      <p:nvPr/>
                    </p:nvPicPr>
                    <p:blipFill>
                      <a:blip r:embed="rId4"/>
                      <a:srcRect/>
                      <a:stretch>
                        <a:fillRect/>
                      </a:stretch>
                    </p:blipFill>
                    <p:spPr bwMode="auto">
                      <a:xfrm>
                        <a:off x="842963" y="2224088"/>
                        <a:ext cx="2921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45" name="Object 5"/>
          <p:cNvGraphicFramePr>
            <a:graphicFrameLocks noChangeAspect="1"/>
          </p:cNvGraphicFramePr>
          <p:nvPr>
            <p:extLst>
              <p:ext uri="{D42A27DB-BD31-4B8C-83A1-F6EECF244321}">
                <p14:modId xmlns:p14="http://schemas.microsoft.com/office/powerpoint/2010/main" val="2091628169"/>
              </p:ext>
            </p:extLst>
          </p:nvPr>
        </p:nvGraphicFramePr>
        <p:xfrm>
          <a:off x="4518025" y="2224088"/>
          <a:ext cx="322263" cy="388937"/>
        </p:xfrm>
        <a:graphic>
          <a:graphicData uri="http://schemas.openxmlformats.org/presentationml/2006/ole">
            <mc:AlternateContent xmlns:mc="http://schemas.openxmlformats.org/markup-compatibility/2006">
              <mc:Choice xmlns:v="urn:schemas-microsoft-com:vml" Requires="v">
                <p:oleObj spid="_x0000_s88283" name="Equation" r:id="rId5" imgW="114120" imgH="126720" progId="Equation.DSMT4">
                  <p:embed/>
                </p:oleObj>
              </mc:Choice>
              <mc:Fallback>
                <p:oleObj name="Equation" r:id="rId5" imgW="114120" imgH="126720" progId="Equation.DSMT4">
                  <p:embed/>
                  <p:pic>
                    <p:nvPicPr>
                      <p:cNvPr id="0" name=""/>
                      <p:cNvPicPr>
                        <a:picLocks noChangeAspect="1" noChangeArrowheads="1"/>
                      </p:cNvPicPr>
                      <p:nvPr/>
                    </p:nvPicPr>
                    <p:blipFill>
                      <a:blip r:embed="rId6"/>
                      <a:srcRect/>
                      <a:stretch>
                        <a:fillRect/>
                      </a:stretch>
                    </p:blipFill>
                    <p:spPr bwMode="auto">
                      <a:xfrm>
                        <a:off x="4518025" y="2224088"/>
                        <a:ext cx="322263"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46" name="Object 6"/>
          <p:cNvGraphicFramePr>
            <a:graphicFrameLocks noChangeAspect="1"/>
          </p:cNvGraphicFramePr>
          <p:nvPr>
            <p:extLst>
              <p:ext uri="{D42A27DB-BD31-4B8C-83A1-F6EECF244321}">
                <p14:modId xmlns:p14="http://schemas.microsoft.com/office/powerpoint/2010/main" val="2571919403"/>
              </p:ext>
            </p:extLst>
          </p:nvPr>
        </p:nvGraphicFramePr>
        <p:xfrm>
          <a:off x="1403648" y="4149080"/>
          <a:ext cx="1393850" cy="1160126"/>
        </p:xfrm>
        <a:graphic>
          <a:graphicData uri="http://schemas.openxmlformats.org/presentationml/2006/ole">
            <mc:AlternateContent xmlns:mc="http://schemas.openxmlformats.org/markup-compatibility/2006">
              <mc:Choice xmlns:v="urn:schemas-microsoft-com:vml" Requires="v">
                <p:oleObj spid="_x0000_s88284" name="Equation" r:id="rId7" imgW="419040" imgH="241200" progId="Equation.DSMT4">
                  <p:embed/>
                </p:oleObj>
              </mc:Choice>
              <mc:Fallback>
                <p:oleObj name="Equation" r:id="rId7" imgW="419040" imgH="241200" progId="Equation.DSMT4">
                  <p:embed/>
                  <p:pic>
                    <p:nvPicPr>
                      <p:cNvPr id="0" name=""/>
                      <p:cNvPicPr>
                        <a:picLocks noChangeAspect="1" noChangeArrowheads="1"/>
                      </p:cNvPicPr>
                      <p:nvPr/>
                    </p:nvPicPr>
                    <p:blipFill>
                      <a:blip r:embed="rId8"/>
                      <a:srcRect/>
                      <a:stretch>
                        <a:fillRect/>
                      </a:stretch>
                    </p:blipFill>
                    <p:spPr bwMode="auto">
                      <a:xfrm>
                        <a:off x="1403648" y="4149080"/>
                        <a:ext cx="1393850" cy="1160126"/>
                      </a:xfrm>
                      <a:prstGeom prst="rect">
                        <a:avLst/>
                      </a:prstGeom>
                      <a:noFill/>
                      <a:ln>
                        <a:noFill/>
                      </a:ln>
                      <a:effectLst/>
                      <a:extLst/>
                    </p:spPr>
                  </p:pic>
                </p:oleObj>
              </mc:Fallback>
            </mc:AlternateContent>
          </a:graphicData>
        </a:graphic>
      </p:graphicFrame>
      <p:graphicFrame>
        <p:nvGraphicFramePr>
          <p:cNvPr id="983047" name="Object 7"/>
          <p:cNvGraphicFramePr>
            <a:graphicFrameLocks noChangeAspect="1"/>
          </p:cNvGraphicFramePr>
          <p:nvPr>
            <p:extLst>
              <p:ext uri="{D42A27DB-BD31-4B8C-83A1-F6EECF244321}">
                <p14:modId xmlns:p14="http://schemas.microsoft.com/office/powerpoint/2010/main" val="2709623620"/>
              </p:ext>
            </p:extLst>
          </p:nvPr>
        </p:nvGraphicFramePr>
        <p:xfrm>
          <a:off x="2803525" y="2884488"/>
          <a:ext cx="447675" cy="512762"/>
        </p:xfrm>
        <a:graphic>
          <a:graphicData uri="http://schemas.openxmlformats.org/presentationml/2006/ole">
            <mc:AlternateContent xmlns:mc="http://schemas.openxmlformats.org/markup-compatibility/2006">
              <mc:Choice xmlns:v="urn:schemas-microsoft-com:vml" Requires="v">
                <p:oleObj spid="_x0000_s88285" name="Equation" r:id="rId9" imgW="177480" imgH="203040" progId="Equation.DSMT4">
                  <p:embed/>
                </p:oleObj>
              </mc:Choice>
              <mc:Fallback>
                <p:oleObj name="Equation" r:id="rId9" imgW="177480" imgH="203040" progId="Equation.DSMT4">
                  <p:embed/>
                  <p:pic>
                    <p:nvPicPr>
                      <p:cNvPr id="0" name=""/>
                      <p:cNvPicPr>
                        <a:picLocks noChangeAspect="1" noChangeArrowheads="1"/>
                      </p:cNvPicPr>
                      <p:nvPr/>
                    </p:nvPicPr>
                    <p:blipFill>
                      <a:blip r:embed="rId10"/>
                      <a:srcRect/>
                      <a:stretch>
                        <a:fillRect/>
                      </a:stretch>
                    </p:blipFill>
                    <p:spPr bwMode="auto">
                      <a:xfrm>
                        <a:off x="2803525" y="2884488"/>
                        <a:ext cx="44767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48" name="Object 8"/>
          <p:cNvGraphicFramePr>
            <a:graphicFrameLocks noChangeAspect="1"/>
          </p:cNvGraphicFramePr>
          <p:nvPr>
            <p:extLst>
              <p:ext uri="{D42A27DB-BD31-4B8C-83A1-F6EECF244321}">
                <p14:modId xmlns:p14="http://schemas.microsoft.com/office/powerpoint/2010/main" val="3772374055"/>
              </p:ext>
            </p:extLst>
          </p:nvPr>
        </p:nvGraphicFramePr>
        <p:xfrm>
          <a:off x="7758113" y="2867025"/>
          <a:ext cx="455612" cy="546100"/>
        </p:xfrm>
        <a:graphic>
          <a:graphicData uri="http://schemas.openxmlformats.org/presentationml/2006/ole">
            <mc:AlternateContent xmlns:mc="http://schemas.openxmlformats.org/markup-compatibility/2006">
              <mc:Choice xmlns:v="urn:schemas-microsoft-com:vml" Requires="v">
                <p:oleObj spid="_x0000_s88286" name="Equation" r:id="rId11" imgW="190440" imgH="228600" progId="Equation.DSMT4">
                  <p:embed/>
                </p:oleObj>
              </mc:Choice>
              <mc:Fallback>
                <p:oleObj name="Equation" r:id="rId11" imgW="190440" imgH="228600" progId="Equation.DSMT4">
                  <p:embed/>
                  <p:pic>
                    <p:nvPicPr>
                      <p:cNvPr id="0" name=""/>
                      <p:cNvPicPr>
                        <a:picLocks noChangeAspect="1" noChangeArrowheads="1"/>
                      </p:cNvPicPr>
                      <p:nvPr/>
                    </p:nvPicPr>
                    <p:blipFill>
                      <a:blip r:embed="rId12"/>
                      <a:srcRect/>
                      <a:stretch>
                        <a:fillRect/>
                      </a:stretch>
                    </p:blipFill>
                    <p:spPr bwMode="auto">
                      <a:xfrm>
                        <a:off x="7758113" y="2867025"/>
                        <a:ext cx="4556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49" name="Object 9"/>
          <p:cNvGraphicFramePr>
            <a:graphicFrameLocks noChangeAspect="1"/>
          </p:cNvGraphicFramePr>
          <p:nvPr>
            <p:extLst>
              <p:ext uri="{D42A27DB-BD31-4B8C-83A1-F6EECF244321}">
                <p14:modId xmlns:p14="http://schemas.microsoft.com/office/powerpoint/2010/main" val="4034887009"/>
              </p:ext>
            </p:extLst>
          </p:nvPr>
        </p:nvGraphicFramePr>
        <p:xfrm>
          <a:off x="1668463" y="5570538"/>
          <a:ext cx="420687" cy="539750"/>
        </p:xfrm>
        <a:graphic>
          <a:graphicData uri="http://schemas.openxmlformats.org/presentationml/2006/ole">
            <mc:AlternateContent xmlns:mc="http://schemas.openxmlformats.org/markup-compatibility/2006">
              <mc:Choice xmlns:v="urn:schemas-microsoft-com:vml" Requires="v">
                <p:oleObj spid="_x0000_s88287" name="Equation" r:id="rId13" imgW="164880" imgH="190440" progId="Equation.DSMT4">
                  <p:embed/>
                </p:oleObj>
              </mc:Choice>
              <mc:Fallback>
                <p:oleObj name="Equation" r:id="rId13" imgW="164880" imgH="190440" progId="Equation.DSMT4">
                  <p:embed/>
                  <p:pic>
                    <p:nvPicPr>
                      <p:cNvPr id="0" name=""/>
                      <p:cNvPicPr>
                        <a:picLocks noChangeAspect="1" noChangeArrowheads="1"/>
                      </p:cNvPicPr>
                      <p:nvPr/>
                    </p:nvPicPr>
                    <p:blipFill>
                      <a:blip r:embed="rId14"/>
                      <a:srcRect/>
                      <a:stretch>
                        <a:fillRect/>
                      </a:stretch>
                    </p:blipFill>
                    <p:spPr bwMode="auto">
                      <a:xfrm>
                        <a:off x="1668463" y="5570538"/>
                        <a:ext cx="42068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64F10DE3-B36D-4852-BE39-9F3A08AD4144}"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3623350261"/>
      </p:ext>
    </p:extLst>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250825" y="1484313"/>
            <a:ext cx="8229600" cy="4525962"/>
          </a:xfrm>
        </p:spPr>
        <p:txBody>
          <a:bodyPr/>
          <a:lstStyle/>
          <a:p>
            <a:pPr marL="0" indent="0">
              <a:lnSpc>
                <a:spcPct val="130000"/>
              </a:lnSpc>
              <a:buNone/>
            </a:pPr>
            <a:r>
              <a:rPr lang="en-US" altLang="zh-CN" b="1" dirty="0" smtClean="0">
                <a:solidFill>
                  <a:schemeClr val="folHlink"/>
                </a:solidFill>
                <a:latin typeface="Times New Roman" pitchFamily="18" charset="0"/>
                <a:ea typeface="楷体_GB2312" pitchFamily="49" charset="-122"/>
              </a:rPr>
              <a:t>	</a:t>
            </a:r>
            <a:r>
              <a:rPr lang="zh-CN" altLang="en-US" b="1" dirty="0" smtClean="0">
                <a:solidFill>
                  <a:schemeClr val="folHlink"/>
                </a:solidFill>
                <a:latin typeface="Times New Roman" pitchFamily="18" charset="0"/>
                <a:ea typeface="楷体_GB2312" pitchFamily="49" charset="-122"/>
              </a:rPr>
              <a:t>遗传</a:t>
            </a:r>
            <a:r>
              <a:rPr lang="zh-CN" altLang="en-US" b="1" dirty="0">
                <a:solidFill>
                  <a:schemeClr val="folHlink"/>
                </a:solidFill>
                <a:latin typeface="Times New Roman" pitchFamily="18" charset="0"/>
                <a:ea typeface="楷体_GB2312" pitchFamily="49" charset="-122"/>
              </a:rPr>
              <a:t>算法要实现全局收敛，首先要求任意初始种群经有限步都能到达全局最优解，其次算法必须由保优操作来防止最优解的遗失</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marL="0" indent="0">
              <a:lnSpc>
                <a:spcPct val="130000"/>
              </a:lnSpc>
              <a:buNone/>
            </a:pPr>
            <a:r>
              <a:rPr lang="en-US" altLang="zh-CN" b="1" dirty="0">
                <a:solidFill>
                  <a:schemeClr val="folHlink"/>
                </a:solidFill>
                <a:latin typeface="Times New Roman" pitchFamily="18" charset="0"/>
                <a:ea typeface="楷体_GB2312" pitchFamily="49" charset="-122"/>
              </a:rPr>
              <a:t>	</a:t>
            </a:r>
            <a:r>
              <a:rPr lang="zh-CN" altLang="en-US" b="1" dirty="0" smtClean="0">
                <a:solidFill>
                  <a:schemeClr val="folHlink"/>
                </a:solidFill>
                <a:latin typeface="Times New Roman" pitchFamily="18" charset="0"/>
                <a:ea typeface="楷体_GB2312" pitchFamily="49" charset="-122"/>
              </a:rPr>
              <a:t>与</a:t>
            </a:r>
            <a:r>
              <a:rPr lang="zh-CN" altLang="en-US" b="1" dirty="0">
                <a:solidFill>
                  <a:schemeClr val="folHlink"/>
                </a:solidFill>
                <a:latin typeface="Times New Roman" pitchFamily="18" charset="0"/>
                <a:ea typeface="楷体_GB2312" pitchFamily="49" charset="-122"/>
              </a:rPr>
              <a:t>算法收敛性有关的因素主要包括</a:t>
            </a:r>
            <a:r>
              <a:rPr lang="zh-CN" altLang="en-US" b="1" dirty="0">
                <a:solidFill>
                  <a:srgbClr val="FF00FF"/>
                </a:solidFill>
                <a:latin typeface="Times New Roman" pitchFamily="18" charset="0"/>
                <a:ea typeface="楷体_GB2312" pitchFamily="49" charset="-122"/>
              </a:rPr>
              <a:t>种群规模</a:t>
            </a:r>
            <a:r>
              <a:rPr lang="zh-CN" altLang="en-US" b="1" dirty="0">
                <a:solidFill>
                  <a:schemeClr val="folHlink"/>
                </a:solidFill>
                <a:latin typeface="Times New Roman" pitchFamily="18" charset="0"/>
                <a:ea typeface="楷体_GB2312" pitchFamily="49" charset="-122"/>
              </a:rPr>
              <a:t>、</a:t>
            </a:r>
            <a:r>
              <a:rPr lang="zh-CN" altLang="en-US" b="1" dirty="0">
                <a:solidFill>
                  <a:srgbClr val="FF00FF"/>
                </a:solidFill>
                <a:latin typeface="Times New Roman" pitchFamily="18" charset="0"/>
                <a:ea typeface="楷体_GB2312" pitchFamily="49" charset="-122"/>
              </a:rPr>
              <a:t>选择操作</a:t>
            </a:r>
            <a:r>
              <a:rPr lang="zh-CN" altLang="en-US" b="1" dirty="0">
                <a:solidFill>
                  <a:schemeClr val="folHlink"/>
                </a:solidFill>
                <a:latin typeface="Times New Roman" pitchFamily="18" charset="0"/>
                <a:ea typeface="楷体_GB2312" pitchFamily="49" charset="-122"/>
              </a:rPr>
              <a:t>、</a:t>
            </a:r>
            <a:r>
              <a:rPr lang="zh-CN" altLang="en-US" b="1" dirty="0">
                <a:solidFill>
                  <a:srgbClr val="FF00FF"/>
                </a:solidFill>
                <a:latin typeface="Times New Roman" pitchFamily="18" charset="0"/>
                <a:ea typeface="楷体_GB2312" pitchFamily="49" charset="-122"/>
              </a:rPr>
              <a:t>交叉概率</a:t>
            </a:r>
            <a:r>
              <a:rPr lang="zh-CN" altLang="en-US" b="1" dirty="0">
                <a:solidFill>
                  <a:schemeClr val="folHlink"/>
                </a:solidFill>
                <a:latin typeface="Times New Roman" pitchFamily="18" charset="0"/>
                <a:ea typeface="楷体_GB2312" pitchFamily="49" charset="-122"/>
              </a:rPr>
              <a:t>和</a:t>
            </a:r>
            <a:r>
              <a:rPr lang="zh-CN" altLang="en-US" b="1" dirty="0">
                <a:solidFill>
                  <a:srgbClr val="FF00FF"/>
                </a:solidFill>
                <a:latin typeface="Times New Roman" pitchFamily="18" charset="0"/>
                <a:ea typeface="楷体_GB2312" pitchFamily="49" charset="-122"/>
              </a:rPr>
              <a:t>变异概率</a:t>
            </a:r>
            <a:r>
              <a:rPr lang="zh-CN" altLang="en-US" b="1" dirty="0" smtClean="0">
                <a:solidFill>
                  <a:schemeClr val="folHlink"/>
                </a:solidFill>
                <a:latin typeface="Times New Roman" pitchFamily="18" charset="0"/>
                <a:ea typeface="楷体_GB2312" pitchFamily="49" charset="-122"/>
              </a:rPr>
              <a:t>。</a:t>
            </a:r>
            <a:endParaRPr lang="zh-CN" altLang="en-US" dirty="0"/>
          </a:p>
        </p:txBody>
      </p:sp>
      <p:sp>
        <p:nvSpPr>
          <p:cNvPr id="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7.</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遗传算法的构成要素分析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F56CC39-7831-483F-B1D0-BFDEEE0C78A3}" type="datetime11">
              <a:rPr lang="zh-CN" altLang="en-US" smtClean="0">
                <a:solidFill>
                  <a:srgbClr val="0033CC"/>
                </a:solidFill>
              </a:rPr>
              <a:t>13:29:50</a:t>
            </a:fld>
            <a:endParaRPr lang="zh-CN" altLang="zh-CN">
              <a:solidFill>
                <a:srgbClr val="0033CC"/>
              </a:solidFill>
            </a:endParaRPr>
          </a:p>
        </p:txBody>
      </p:sp>
      <p:sp>
        <p:nvSpPr>
          <p:cNvPr id="6" name="灯片编号占位符 5"/>
          <p:cNvSpPr>
            <a:spLocks noGrp="1"/>
          </p:cNvSpPr>
          <p:nvPr>
            <p:ph type="sldNum" sz="quarter" idx="12"/>
          </p:nvPr>
        </p:nvSpPr>
        <p:spPr/>
        <p:txBody>
          <a:bodyPr/>
          <a:lstStyle/>
          <a:p>
            <a:fld id="{357CBCC2-C05E-4779-974B-9D172571368A}" type="slidenum">
              <a:rPr lang="zh-CN" altLang="zh-CN" smtClean="0">
                <a:solidFill>
                  <a:srgbClr val="0033CC"/>
                </a:solidFill>
              </a:rPr>
              <a:pPr/>
              <a:t>3</a:t>
            </a:fld>
            <a:endParaRPr lang="zh-CN" altLang="zh-CN">
              <a:solidFill>
                <a:srgbClr val="0033CC"/>
              </a:solidFill>
            </a:endParaRPr>
          </a:p>
        </p:txBody>
      </p:sp>
    </p:spTree>
    <p:extLst>
      <p:ext uri="{BB962C8B-B14F-4D97-AF65-F5344CB8AC3E}">
        <p14:creationId xmlns:p14="http://schemas.microsoft.com/office/powerpoint/2010/main" val="3358919536"/>
      </p:ext>
    </p:extLst>
  </p:cSld>
  <p:clrMapOvr>
    <a:masterClrMapping/>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0341839D-E35E-4241-9A49-8C41FF2B1C23}" type="datetime11">
              <a:rPr lang="zh-CN" altLang="en-US" smtClean="0">
                <a:solidFill>
                  <a:srgbClr val="0033CC"/>
                </a:solidFill>
              </a:rPr>
              <a:t>13:51:32</a:t>
            </a:fld>
            <a:endParaRPr lang="zh-CN" altLang="zh-CN" dirty="0">
              <a:solidFill>
                <a:srgbClr val="0033CC"/>
              </a:solidFill>
            </a:endParaRPr>
          </a:p>
        </p:txBody>
      </p:sp>
      <p:sp>
        <p:nvSpPr>
          <p:cNvPr id="5" name="灯片编号占位符 4"/>
          <p:cNvSpPr>
            <a:spLocks noGrp="1"/>
          </p:cNvSpPr>
          <p:nvPr>
            <p:ph type="sldNum" sz="quarter" idx="12"/>
          </p:nvPr>
        </p:nvSpPr>
        <p:spPr/>
        <p:txBody>
          <a:bodyPr/>
          <a:lstStyle/>
          <a:p>
            <a:fld id="{357CBCC2-C05E-4779-974B-9D172571368A}" type="slidenum">
              <a:rPr lang="zh-CN" altLang="zh-CN" smtClean="0">
                <a:solidFill>
                  <a:srgbClr val="0033CC"/>
                </a:solidFill>
              </a:rPr>
              <a:pPr/>
              <a:t>30</a:t>
            </a:fld>
            <a:endParaRPr lang="zh-CN" altLang="zh-CN" dirty="0">
              <a:solidFill>
                <a:srgbClr val="0033CC"/>
              </a:solidFill>
            </a:endParaRPr>
          </a:p>
        </p:txBody>
      </p:sp>
      <p:pic>
        <p:nvPicPr>
          <p:cNvPr id="952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2564904"/>
            <a:ext cx="3895831" cy="111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777744"/>
      </p:ext>
    </p:extLst>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6A83300C-7E81-4BBE-BC4C-EF3B8A59AFF6}" type="slidenum">
              <a:rPr lang="en-US" altLang="zh-CN"/>
              <a:pPr/>
              <a:t>31</a:t>
            </a:fld>
            <a:endParaRPr lang="en-US" altLang="zh-CN"/>
          </a:p>
        </p:txBody>
      </p:sp>
      <p:sp>
        <p:nvSpPr>
          <p:cNvPr id="984066" name="Rectangle 2"/>
          <p:cNvSpPr>
            <a:spLocks noGrp="1" noChangeArrowheads="1"/>
          </p:cNvSpPr>
          <p:nvPr>
            <p:ph type="body" idx="1"/>
          </p:nvPr>
        </p:nvSpPr>
        <p:spPr>
          <a:xfrm>
            <a:off x="250825" y="1341438"/>
            <a:ext cx="8642350" cy="5111750"/>
          </a:xfrm>
        </p:spPr>
        <p:txBody>
          <a:bodyPr/>
          <a:lstStyle/>
          <a:p>
            <a:pPr marL="609600" indent="-609600">
              <a:buClr>
                <a:schemeClr val="tx1"/>
              </a:buClr>
              <a:buNone/>
            </a:pPr>
            <a:r>
              <a:rPr lang="zh-CN" altLang="en-US" b="1" dirty="0"/>
              <a:t>	二次</a:t>
            </a:r>
            <a:r>
              <a:rPr lang="en-US" altLang="zh-CN" b="1" dirty="0"/>
              <a:t>0-1</a:t>
            </a:r>
            <a:r>
              <a:rPr lang="zh-CN" altLang="en-US" b="1" dirty="0"/>
              <a:t>规划模型</a:t>
            </a:r>
          </a:p>
          <a:p>
            <a:pPr marL="609600" indent="-609600">
              <a:lnSpc>
                <a:spcPct val="120000"/>
              </a:lnSpc>
              <a:buFont typeface="Wingdings" pitchFamily="2" charset="2"/>
              <a:buNone/>
            </a:pPr>
            <a:r>
              <a:rPr lang="zh-CN" altLang="en-US" b="1" dirty="0"/>
              <a:t>		</a:t>
            </a:r>
          </a:p>
        </p:txBody>
      </p:sp>
      <p:graphicFrame>
        <p:nvGraphicFramePr>
          <p:cNvPr id="984068" name="Object 4"/>
          <p:cNvGraphicFramePr>
            <a:graphicFrameLocks noChangeAspect="1"/>
          </p:cNvGraphicFramePr>
          <p:nvPr>
            <p:extLst>
              <p:ext uri="{D42A27DB-BD31-4B8C-83A1-F6EECF244321}">
                <p14:modId xmlns:p14="http://schemas.microsoft.com/office/powerpoint/2010/main" val="1945155611"/>
              </p:ext>
            </p:extLst>
          </p:nvPr>
        </p:nvGraphicFramePr>
        <p:xfrm>
          <a:off x="1925638" y="2132856"/>
          <a:ext cx="4364038" cy="3130550"/>
        </p:xfrm>
        <a:graphic>
          <a:graphicData uri="http://schemas.openxmlformats.org/presentationml/2006/ole">
            <mc:AlternateContent xmlns:mc="http://schemas.openxmlformats.org/markup-compatibility/2006">
              <mc:Choice xmlns:v="urn:schemas-microsoft-com:vml" Requires="v">
                <p:oleObj spid="_x0000_s89126" name="Equation" r:id="rId3" imgW="1765080" imgH="1358640" progId="Equation.DSMT4">
                  <p:embed/>
                </p:oleObj>
              </mc:Choice>
              <mc:Fallback>
                <p:oleObj name="Equation" r:id="rId3" imgW="1765080" imgH="1358640" progId="Equation.DSMT4">
                  <p:embed/>
                  <p:pic>
                    <p:nvPicPr>
                      <p:cNvPr id="0" name=""/>
                      <p:cNvPicPr>
                        <a:picLocks noChangeAspect="1" noChangeArrowheads="1"/>
                      </p:cNvPicPr>
                      <p:nvPr/>
                    </p:nvPicPr>
                    <p:blipFill>
                      <a:blip r:embed="rId4"/>
                      <a:srcRect/>
                      <a:stretch>
                        <a:fillRect/>
                      </a:stretch>
                    </p:blipFill>
                    <p:spPr bwMode="auto">
                      <a:xfrm>
                        <a:off x="1925638" y="2132856"/>
                        <a:ext cx="4364038" cy="313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9A134482-BDF0-4133-AB55-B7907313D0D8}"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4266085632"/>
      </p:ext>
    </p:extLst>
  </p:cSld>
  <p:clrMapOvr>
    <a:masterClrMapping/>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6A83300C-7E81-4BBE-BC4C-EF3B8A59AFF6}" type="slidenum">
              <a:rPr lang="en-US" altLang="zh-CN"/>
              <a:pPr/>
              <a:t>32</a:t>
            </a:fld>
            <a:endParaRPr lang="en-US" altLang="zh-CN"/>
          </a:p>
        </p:txBody>
      </p:sp>
      <p:sp>
        <p:nvSpPr>
          <p:cNvPr id="984066" name="Rectangle 2"/>
          <p:cNvSpPr>
            <a:spLocks noGrp="1" noChangeArrowheads="1"/>
          </p:cNvSpPr>
          <p:nvPr>
            <p:ph type="body" idx="1"/>
          </p:nvPr>
        </p:nvSpPr>
        <p:spPr>
          <a:xfrm>
            <a:off x="250825" y="1341438"/>
            <a:ext cx="8642350" cy="5111750"/>
          </a:xfrm>
        </p:spPr>
        <p:txBody>
          <a:bodyPr/>
          <a:lstStyle/>
          <a:p>
            <a:pPr marL="609600" indent="-609600">
              <a:buClr>
                <a:schemeClr val="tx1"/>
              </a:buClr>
              <a:buFont typeface="Wingdings" pitchFamily="2" charset="2"/>
              <a:buAutoNum type="circleNumDbPlain" startAt="2"/>
            </a:pPr>
            <a:r>
              <a:rPr lang="en-US" altLang="zh-CN" b="1" dirty="0" smtClean="0"/>
              <a:t>0-1</a:t>
            </a:r>
            <a:r>
              <a:rPr lang="zh-CN" altLang="en-US" b="1" dirty="0" smtClean="0"/>
              <a:t>编码</a:t>
            </a:r>
            <a:endParaRPr lang="en-US" altLang="zh-CN" b="1" dirty="0" smtClean="0"/>
          </a:p>
          <a:p>
            <a:pPr marL="609600" indent="-609600">
              <a:buClr>
                <a:schemeClr val="tx1"/>
              </a:buClr>
              <a:buFont typeface="Wingdings" pitchFamily="2" charset="2"/>
              <a:buAutoNum type="circleNumDbPlain" startAt="2"/>
            </a:pPr>
            <a:endParaRPr lang="en-US" altLang="zh-CN" b="1" dirty="0"/>
          </a:p>
          <a:p>
            <a:pPr marL="609600" indent="-609600">
              <a:buClr>
                <a:schemeClr val="tx1"/>
              </a:buClr>
              <a:buFont typeface="Wingdings" pitchFamily="2" charset="2"/>
              <a:buAutoNum type="circleNumDbPlain" startAt="2"/>
            </a:pPr>
            <a:endParaRPr lang="en-US" altLang="zh-CN" b="1" dirty="0" smtClean="0"/>
          </a:p>
          <a:p>
            <a:pPr marL="0" indent="0">
              <a:buClr>
                <a:schemeClr val="tx1"/>
              </a:buClr>
              <a:buNone/>
            </a:pPr>
            <a:r>
              <a:rPr lang="zh-CN" altLang="en-US" b="1" dirty="0"/>
              <a:t>		</a:t>
            </a:r>
          </a:p>
        </p:txBody>
      </p:sp>
      <p:sp>
        <p:nvSpPr>
          <p:cNvPr id="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89508552"/>
              </p:ext>
            </p:extLst>
          </p:nvPr>
        </p:nvGraphicFramePr>
        <p:xfrm>
          <a:off x="1331640" y="2276872"/>
          <a:ext cx="6096000" cy="22250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zh-CN" altLang="en-US" dirty="0"/>
                    </a:p>
                  </a:txBody>
                  <a:tcPr/>
                </a:tc>
                <a:tc>
                  <a:txBody>
                    <a:bodyPr/>
                    <a:lstStyle/>
                    <a:p>
                      <a:r>
                        <a:rPr lang="zh-CN" altLang="en-US" dirty="0" smtClean="0"/>
                        <a:t>位置</a:t>
                      </a:r>
                      <a:r>
                        <a:rPr lang="en-US" altLang="zh-CN" dirty="0" smtClean="0"/>
                        <a:t>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位置</a:t>
                      </a:r>
                      <a:r>
                        <a:rPr lang="en-US" altLang="zh-CN" dirty="0" smtClean="0"/>
                        <a:t>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位置</a:t>
                      </a:r>
                      <a:r>
                        <a:rPr lang="en-US" altLang="zh-CN" dirty="0" smtClean="0"/>
                        <a:t>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位置</a:t>
                      </a:r>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位置</a:t>
                      </a:r>
                      <a:r>
                        <a:rPr lang="en-US" altLang="zh-CN" dirty="0" smtClean="0"/>
                        <a:t>5</a:t>
                      </a:r>
                      <a:endParaRPr lang="zh-CN" altLang="en-US" dirty="0"/>
                    </a:p>
                  </a:txBody>
                  <a:tcPr/>
                </a:tc>
              </a:tr>
              <a:tr h="370840">
                <a:tc>
                  <a:txBody>
                    <a:bodyPr/>
                    <a:lstStyle/>
                    <a:p>
                      <a:r>
                        <a:rPr lang="zh-CN" altLang="en-US" dirty="0" smtClean="0"/>
                        <a:t>机器</a:t>
                      </a:r>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zh-CN" altLang="en-US" dirty="0" smtClean="0"/>
                        <a:t>机器</a:t>
                      </a:r>
                      <a:r>
                        <a:rPr lang="en-US" altLang="zh-CN" dirty="0" smtClean="0"/>
                        <a:t>2</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zh-CN" altLang="en-US" dirty="0" smtClean="0"/>
                        <a:t>机器</a:t>
                      </a:r>
                      <a:r>
                        <a:rPr lang="en-US" altLang="zh-CN" dirty="0" smtClean="0"/>
                        <a:t>3</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zh-CN" altLang="en-US" dirty="0" smtClean="0"/>
                        <a:t>机器</a:t>
                      </a:r>
                      <a:r>
                        <a:rPr lang="en-US" altLang="zh-CN" dirty="0" smtClean="0"/>
                        <a:t>3</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r>
              <a:tr h="370840">
                <a:tc>
                  <a:txBody>
                    <a:bodyPr/>
                    <a:lstStyle/>
                    <a:p>
                      <a:r>
                        <a:rPr lang="zh-CN" altLang="en-US" dirty="0" smtClean="0"/>
                        <a:t>机器</a:t>
                      </a:r>
                      <a:r>
                        <a:rPr lang="en-US" altLang="zh-CN" dirty="0" smtClean="0"/>
                        <a:t>4</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2" name="日期占位符 1"/>
          <p:cNvSpPr>
            <a:spLocks noGrp="1"/>
          </p:cNvSpPr>
          <p:nvPr>
            <p:ph type="dt" sz="half" idx="10"/>
          </p:nvPr>
        </p:nvSpPr>
        <p:spPr/>
        <p:txBody>
          <a:bodyPr/>
          <a:lstStyle/>
          <a:p>
            <a:fld id="{E0FD1626-9CB2-4299-8245-870BB2CC223A}"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3540295543"/>
      </p:ext>
    </p:extLst>
  </p:cSld>
  <p:clrMapOvr>
    <a:masterClrMapping/>
  </p:clrMapOvr>
  <p:transition>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9CCE13E4-14F0-439C-BCEC-D7F6EAB83D86}" type="slidenum">
              <a:rPr lang="en-US" altLang="zh-CN"/>
              <a:pPr/>
              <a:t>33</a:t>
            </a:fld>
            <a:endParaRPr lang="en-US" altLang="zh-CN"/>
          </a:p>
        </p:txBody>
      </p:sp>
      <p:sp>
        <p:nvSpPr>
          <p:cNvPr id="985090"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smtClean="0"/>
              <a:t>编码</a:t>
            </a:r>
            <a:r>
              <a:rPr lang="en-US" altLang="zh-CN" b="1" dirty="0"/>
              <a:t>——</a:t>
            </a:r>
            <a:r>
              <a:rPr lang="zh-CN" altLang="en-US" b="1" dirty="0"/>
              <a:t>顺序编码</a:t>
            </a:r>
          </a:p>
          <a:p>
            <a:pPr marL="711200" indent="-711200">
              <a:lnSpc>
                <a:spcPct val="120000"/>
              </a:lnSpc>
              <a:buClr>
                <a:schemeClr val="tx1"/>
              </a:buClr>
              <a:buFont typeface="Wingdings" pitchFamily="2" charset="2"/>
              <a:buNone/>
            </a:pPr>
            <a:r>
              <a:rPr lang="zh-CN" altLang="en-US" b="1" dirty="0"/>
              <a:t>	   表示机器    放在位置 </a:t>
            </a:r>
            <a:r>
              <a:rPr lang="en-US" altLang="zh-CN" b="1" dirty="0"/>
              <a:t>i </a:t>
            </a:r>
            <a:r>
              <a:rPr lang="zh-CN" altLang="en-US" b="1" dirty="0"/>
              <a:t>，  是</a:t>
            </a:r>
            <a:r>
              <a:rPr lang="en-US" altLang="zh-CN" b="1" dirty="0"/>
              <a:t>1</a:t>
            </a:r>
            <a:r>
              <a:rPr lang="zh-CN" altLang="en-US" b="1" dirty="0"/>
              <a:t>到</a:t>
            </a:r>
            <a:r>
              <a:rPr lang="en-US" altLang="zh-CN" b="1" dirty="0"/>
              <a:t>n</a:t>
            </a:r>
            <a:r>
              <a:rPr lang="zh-CN" altLang="en-US" b="1" dirty="0"/>
              <a:t>中的数</a:t>
            </a:r>
          </a:p>
          <a:p>
            <a:pPr marL="711200" indent="-711200">
              <a:lnSpc>
                <a:spcPct val="120000"/>
              </a:lnSpc>
              <a:buClr>
                <a:schemeClr val="tx1"/>
              </a:buClr>
              <a:buFont typeface="Wingdings" pitchFamily="2" charset="2"/>
              <a:buNone/>
            </a:pPr>
            <a:r>
              <a:rPr lang="zh-CN" altLang="en-US" b="1" dirty="0"/>
              <a:t>如：</a:t>
            </a:r>
            <a:r>
              <a:rPr lang="en-US" altLang="zh-CN" b="1" dirty="0"/>
              <a:t>[ 4 , 3 , 1 , 2 , 5 ]</a:t>
            </a:r>
          </a:p>
          <a:p>
            <a:pPr marL="711200" indent="-711200">
              <a:lnSpc>
                <a:spcPct val="120000"/>
              </a:lnSpc>
              <a:buClr>
                <a:schemeClr val="tx1"/>
              </a:buClr>
              <a:buFont typeface="Wingdings" pitchFamily="2" charset="2"/>
              <a:buNone/>
            </a:pPr>
            <a:r>
              <a:rPr lang="en-US" altLang="zh-CN" b="1" dirty="0"/>
              <a:t>	</a:t>
            </a:r>
            <a:r>
              <a:rPr lang="zh-CN" altLang="en-US" b="1" dirty="0"/>
              <a:t>机器</a:t>
            </a:r>
            <a:r>
              <a:rPr lang="en-US" altLang="zh-CN" b="1" dirty="0"/>
              <a:t>4</a:t>
            </a:r>
            <a:r>
              <a:rPr lang="zh-CN" altLang="en-US" b="1" dirty="0"/>
              <a:t>放在位置</a:t>
            </a:r>
            <a:r>
              <a:rPr lang="en-US" altLang="zh-CN" b="1" dirty="0"/>
              <a:t>1</a:t>
            </a:r>
            <a:r>
              <a:rPr lang="zh-CN" altLang="en-US" b="1" dirty="0"/>
              <a:t>；</a:t>
            </a:r>
          </a:p>
          <a:p>
            <a:pPr marL="711200" indent="-711200">
              <a:lnSpc>
                <a:spcPct val="120000"/>
              </a:lnSpc>
              <a:buClr>
                <a:schemeClr val="tx1"/>
              </a:buClr>
              <a:buFont typeface="Wingdings" pitchFamily="2" charset="2"/>
              <a:buNone/>
            </a:pPr>
            <a:r>
              <a:rPr lang="zh-CN" altLang="en-US" b="1" dirty="0"/>
              <a:t>	机器</a:t>
            </a:r>
            <a:r>
              <a:rPr lang="en-US" altLang="zh-CN" b="1" dirty="0"/>
              <a:t>3</a:t>
            </a:r>
            <a:r>
              <a:rPr lang="zh-CN" altLang="en-US" b="1" dirty="0"/>
              <a:t>放在位置</a:t>
            </a:r>
            <a:r>
              <a:rPr lang="en-US" altLang="zh-CN" b="1" dirty="0"/>
              <a:t>2</a:t>
            </a:r>
            <a:r>
              <a:rPr lang="zh-CN" altLang="en-US" b="1" dirty="0"/>
              <a:t>；</a:t>
            </a:r>
          </a:p>
          <a:p>
            <a:pPr marL="711200" indent="-711200">
              <a:lnSpc>
                <a:spcPct val="120000"/>
              </a:lnSpc>
              <a:buClr>
                <a:schemeClr val="tx1"/>
              </a:buClr>
              <a:buNone/>
            </a:pPr>
            <a:r>
              <a:rPr lang="zh-CN" altLang="en-US" b="1" dirty="0"/>
              <a:t>	机器</a:t>
            </a:r>
            <a:r>
              <a:rPr lang="en-US" altLang="zh-CN" b="1" dirty="0"/>
              <a:t>1</a:t>
            </a:r>
            <a:r>
              <a:rPr lang="zh-CN" altLang="en-US" b="1" dirty="0"/>
              <a:t>放在位置</a:t>
            </a:r>
            <a:r>
              <a:rPr lang="en-US" altLang="zh-CN" b="1" dirty="0"/>
              <a:t>3</a:t>
            </a:r>
            <a:r>
              <a:rPr lang="zh-CN" altLang="en-US" b="1" dirty="0" smtClean="0"/>
              <a:t>；</a:t>
            </a:r>
            <a:r>
              <a:rPr lang="en-US" altLang="zh-CN" b="1" dirty="0">
                <a:latin typeface="宋体" pitchFamily="2" charset="-122"/>
              </a:rPr>
              <a:t>… </a:t>
            </a:r>
            <a:r>
              <a:rPr lang="zh-CN" altLang="en-US" b="1" dirty="0">
                <a:latin typeface="宋体" pitchFamily="2" charset="-122"/>
              </a:rPr>
              <a:t>；</a:t>
            </a:r>
            <a:endParaRPr lang="zh-CN" altLang="en-US" b="1" dirty="0"/>
          </a:p>
          <a:p>
            <a:pPr marL="711200" indent="-711200">
              <a:lnSpc>
                <a:spcPct val="120000"/>
              </a:lnSpc>
              <a:buClr>
                <a:schemeClr val="tx1"/>
              </a:buClr>
              <a:buFont typeface="Wingdings" pitchFamily="2" charset="2"/>
              <a:buNone/>
            </a:pPr>
            <a:r>
              <a:rPr lang="zh-CN" altLang="en-US" b="1" dirty="0" smtClean="0">
                <a:latin typeface="宋体" pitchFamily="2" charset="-122"/>
              </a:rPr>
              <a:t>该</a:t>
            </a:r>
            <a:r>
              <a:rPr lang="zh-CN" altLang="en-US" b="1" dirty="0">
                <a:latin typeface="宋体" pitchFamily="2" charset="-122"/>
              </a:rPr>
              <a:t>编码的优点：没有重复，保证了编码的合法性</a:t>
            </a:r>
          </a:p>
          <a:p>
            <a:pPr marL="711200" indent="-711200">
              <a:lnSpc>
                <a:spcPct val="120000"/>
              </a:lnSpc>
              <a:buClr>
                <a:schemeClr val="tx1"/>
              </a:buClr>
              <a:buFont typeface="Wingdings" pitchFamily="2" charset="2"/>
              <a:buNone/>
            </a:pPr>
            <a:r>
              <a:rPr lang="zh-CN" altLang="en-US" b="1" dirty="0"/>
              <a:t>		</a:t>
            </a:r>
          </a:p>
        </p:txBody>
      </p:sp>
      <p:graphicFrame>
        <p:nvGraphicFramePr>
          <p:cNvPr id="985092" name="Object 4"/>
          <p:cNvGraphicFramePr>
            <a:graphicFrameLocks noChangeAspect="1"/>
          </p:cNvGraphicFramePr>
          <p:nvPr>
            <p:extLst>
              <p:ext uri="{D42A27DB-BD31-4B8C-83A1-F6EECF244321}">
                <p14:modId xmlns:p14="http://schemas.microsoft.com/office/powerpoint/2010/main" val="714836742"/>
              </p:ext>
            </p:extLst>
          </p:nvPr>
        </p:nvGraphicFramePr>
        <p:xfrm>
          <a:off x="3995936" y="1484784"/>
          <a:ext cx="2128838" cy="611187"/>
        </p:xfrm>
        <a:graphic>
          <a:graphicData uri="http://schemas.openxmlformats.org/presentationml/2006/ole">
            <mc:AlternateContent xmlns:mc="http://schemas.openxmlformats.org/markup-compatibility/2006">
              <mc:Choice xmlns:v="urn:schemas-microsoft-com:vml" Requires="v">
                <p:oleObj spid="_x0000_s90258" name="Equation" r:id="rId3" imgW="965160" imgH="215640" progId="Equation.DSMT4">
                  <p:embed/>
                </p:oleObj>
              </mc:Choice>
              <mc:Fallback>
                <p:oleObj name="Equation" r:id="rId3" imgW="965160" imgH="215640" progId="Equation.DSMT4">
                  <p:embed/>
                  <p:pic>
                    <p:nvPicPr>
                      <p:cNvPr id="0" name=""/>
                      <p:cNvPicPr>
                        <a:picLocks noChangeAspect="1" noChangeArrowheads="1"/>
                      </p:cNvPicPr>
                      <p:nvPr/>
                    </p:nvPicPr>
                    <p:blipFill>
                      <a:blip r:embed="rId4"/>
                      <a:srcRect/>
                      <a:stretch>
                        <a:fillRect/>
                      </a:stretch>
                    </p:blipFill>
                    <p:spPr bwMode="auto">
                      <a:xfrm>
                        <a:off x="3995936" y="1484784"/>
                        <a:ext cx="2128838" cy="611187"/>
                      </a:xfrm>
                      <a:prstGeom prst="rect">
                        <a:avLst/>
                      </a:prstGeom>
                      <a:noFill/>
                      <a:ln>
                        <a:noFill/>
                      </a:ln>
                      <a:effectLst/>
                      <a:extLst/>
                    </p:spPr>
                  </p:pic>
                </p:oleObj>
              </mc:Fallback>
            </mc:AlternateContent>
          </a:graphicData>
        </a:graphic>
      </p:graphicFrame>
      <p:graphicFrame>
        <p:nvGraphicFramePr>
          <p:cNvPr id="985093" name="Object 5"/>
          <p:cNvGraphicFramePr>
            <a:graphicFrameLocks noChangeAspect="1"/>
          </p:cNvGraphicFramePr>
          <p:nvPr>
            <p:extLst>
              <p:ext uri="{D42A27DB-BD31-4B8C-83A1-F6EECF244321}">
                <p14:modId xmlns:p14="http://schemas.microsoft.com/office/powerpoint/2010/main" val="3752937120"/>
              </p:ext>
            </p:extLst>
          </p:nvPr>
        </p:nvGraphicFramePr>
        <p:xfrm>
          <a:off x="755576" y="2060848"/>
          <a:ext cx="527050" cy="496888"/>
        </p:xfrm>
        <a:graphic>
          <a:graphicData uri="http://schemas.openxmlformats.org/presentationml/2006/ole">
            <mc:AlternateContent xmlns:mc="http://schemas.openxmlformats.org/markup-compatibility/2006">
              <mc:Choice xmlns:v="urn:schemas-microsoft-com:vml" Requires="v">
                <p:oleObj spid="_x0000_s90259" name="Equation" r:id="rId5" imgW="139680" imgH="190440" progId="Equation.DSMT4">
                  <p:embed/>
                </p:oleObj>
              </mc:Choice>
              <mc:Fallback>
                <p:oleObj name="Equation" r:id="rId5" imgW="139680" imgH="190440" progId="Equation.DSMT4">
                  <p:embed/>
                  <p:pic>
                    <p:nvPicPr>
                      <p:cNvPr id="0" name=""/>
                      <p:cNvPicPr>
                        <a:picLocks noChangeAspect="1" noChangeArrowheads="1"/>
                      </p:cNvPicPr>
                      <p:nvPr/>
                    </p:nvPicPr>
                    <p:blipFill>
                      <a:blip r:embed="rId6"/>
                      <a:srcRect/>
                      <a:stretch>
                        <a:fillRect/>
                      </a:stretch>
                    </p:blipFill>
                    <p:spPr bwMode="auto">
                      <a:xfrm>
                        <a:off x="755576" y="2060848"/>
                        <a:ext cx="527050" cy="496888"/>
                      </a:xfrm>
                      <a:prstGeom prst="rect">
                        <a:avLst/>
                      </a:prstGeom>
                      <a:noFill/>
                      <a:ln>
                        <a:solidFill>
                          <a:schemeClr val="accent1"/>
                        </a:solidFill>
                      </a:ln>
                      <a:effectLst/>
                      <a:extLst/>
                    </p:spPr>
                  </p:pic>
                </p:oleObj>
              </mc:Fallback>
            </mc:AlternateContent>
          </a:graphicData>
        </a:graphic>
      </p:graphicFrame>
      <p:graphicFrame>
        <p:nvGraphicFramePr>
          <p:cNvPr id="985094" name="Object 6"/>
          <p:cNvGraphicFramePr>
            <a:graphicFrameLocks noChangeAspect="1"/>
          </p:cNvGraphicFramePr>
          <p:nvPr>
            <p:extLst>
              <p:ext uri="{D42A27DB-BD31-4B8C-83A1-F6EECF244321}">
                <p14:modId xmlns:p14="http://schemas.microsoft.com/office/powerpoint/2010/main" val="2098087234"/>
              </p:ext>
            </p:extLst>
          </p:nvPr>
        </p:nvGraphicFramePr>
        <p:xfrm>
          <a:off x="3073400" y="1989138"/>
          <a:ext cx="331788" cy="638175"/>
        </p:xfrm>
        <a:graphic>
          <a:graphicData uri="http://schemas.openxmlformats.org/presentationml/2006/ole">
            <mc:AlternateContent xmlns:mc="http://schemas.openxmlformats.org/markup-compatibility/2006">
              <mc:Choice xmlns:v="urn:schemas-microsoft-com:vml" Requires="v">
                <p:oleObj spid="_x0000_s90260" name="Equation" r:id="rId7" imgW="139680" imgH="190440" progId="Equation.DSMT4">
                  <p:embed/>
                </p:oleObj>
              </mc:Choice>
              <mc:Fallback>
                <p:oleObj name="Equation" r:id="rId7" imgW="139680" imgH="190440" progId="Equation.DSMT4">
                  <p:embed/>
                  <p:pic>
                    <p:nvPicPr>
                      <p:cNvPr id="0" name=""/>
                      <p:cNvPicPr>
                        <a:picLocks noChangeAspect="1" noChangeArrowheads="1"/>
                      </p:cNvPicPr>
                      <p:nvPr/>
                    </p:nvPicPr>
                    <p:blipFill>
                      <a:blip r:embed="rId8"/>
                      <a:srcRect/>
                      <a:stretch>
                        <a:fillRect/>
                      </a:stretch>
                    </p:blipFill>
                    <p:spPr bwMode="auto">
                      <a:xfrm>
                        <a:off x="3073400" y="1989138"/>
                        <a:ext cx="331788" cy="638175"/>
                      </a:xfrm>
                      <a:prstGeom prst="rect">
                        <a:avLst/>
                      </a:prstGeom>
                      <a:noFill/>
                      <a:ln>
                        <a:noFill/>
                      </a:ln>
                      <a:effectLst/>
                      <a:extLst/>
                    </p:spPr>
                  </p:pic>
                </p:oleObj>
              </mc:Fallback>
            </mc:AlternateContent>
          </a:graphicData>
        </a:graphic>
      </p:graphicFrame>
      <p:graphicFrame>
        <p:nvGraphicFramePr>
          <p:cNvPr id="985095" name="Object 7"/>
          <p:cNvGraphicFramePr>
            <a:graphicFrameLocks noChangeAspect="1"/>
          </p:cNvGraphicFramePr>
          <p:nvPr>
            <p:extLst>
              <p:ext uri="{D42A27DB-BD31-4B8C-83A1-F6EECF244321}">
                <p14:modId xmlns:p14="http://schemas.microsoft.com/office/powerpoint/2010/main" val="1446298822"/>
              </p:ext>
            </p:extLst>
          </p:nvPr>
        </p:nvGraphicFramePr>
        <p:xfrm>
          <a:off x="5652120" y="2132856"/>
          <a:ext cx="398462" cy="539750"/>
        </p:xfrm>
        <a:graphic>
          <a:graphicData uri="http://schemas.openxmlformats.org/presentationml/2006/ole">
            <mc:AlternateContent xmlns:mc="http://schemas.openxmlformats.org/markup-compatibility/2006">
              <mc:Choice xmlns:v="urn:schemas-microsoft-com:vml" Requires="v">
                <p:oleObj spid="_x0000_s90261" name="Equation" r:id="rId9" imgW="139680" imgH="190440" progId="Equation.DSMT4">
                  <p:embed/>
                </p:oleObj>
              </mc:Choice>
              <mc:Fallback>
                <p:oleObj name="Equation" r:id="rId9" imgW="139680" imgH="190440" progId="Equation.DSMT4">
                  <p:embed/>
                  <p:pic>
                    <p:nvPicPr>
                      <p:cNvPr id="0" name=""/>
                      <p:cNvPicPr>
                        <a:picLocks noChangeAspect="1" noChangeArrowheads="1"/>
                      </p:cNvPicPr>
                      <p:nvPr/>
                    </p:nvPicPr>
                    <p:blipFill>
                      <a:blip r:embed="rId10"/>
                      <a:srcRect/>
                      <a:stretch>
                        <a:fillRect/>
                      </a:stretch>
                    </p:blipFill>
                    <p:spPr bwMode="auto">
                      <a:xfrm>
                        <a:off x="5652120" y="2132856"/>
                        <a:ext cx="3984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57869A19-1C04-4A8A-ACDF-C2200FEEEDE9}"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2218809943"/>
      </p:ext>
    </p:extLst>
  </p:cSld>
  <p:clrMapOvr>
    <a:masterClrMapping/>
  </p:clrMapOvr>
  <p:transition>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8BC403EB-3C4E-42CB-93E1-56D09B0CE8F5}" type="slidenum">
              <a:rPr lang="en-US" altLang="zh-CN"/>
              <a:pPr/>
              <a:t>34</a:t>
            </a:fld>
            <a:endParaRPr lang="en-US" altLang="zh-CN"/>
          </a:p>
        </p:txBody>
      </p:sp>
      <p:sp>
        <p:nvSpPr>
          <p:cNvPr id="987138"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latin typeface="宋体" pitchFamily="2" charset="-122"/>
              </a:rPr>
              <a:t>函数表达式变为：</a:t>
            </a:r>
          </a:p>
          <a:p>
            <a:pPr marL="812800" indent="-812800">
              <a:lnSpc>
                <a:spcPct val="120000"/>
              </a:lnSpc>
              <a:buClr>
                <a:schemeClr val="tx1"/>
              </a:buClr>
              <a:buFont typeface="Wingdings" pitchFamily="2" charset="2"/>
              <a:buNone/>
            </a:pPr>
            <a:endParaRPr lang="zh-CN" altLang="en-US" b="1" dirty="0">
              <a:latin typeface="宋体" pitchFamily="2" charset="-122"/>
            </a:endParaRPr>
          </a:p>
          <a:p>
            <a:pPr marL="812800" indent="-812800">
              <a:lnSpc>
                <a:spcPct val="120000"/>
              </a:lnSpc>
              <a:buClr>
                <a:schemeClr val="tx1"/>
              </a:buClr>
              <a:buFont typeface="Wingdings" pitchFamily="2" charset="2"/>
              <a:buNone/>
            </a:pPr>
            <a:endParaRPr lang="zh-CN" altLang="en-US" b="1" dirty="0">
              <a:latin typeface="宋体" pitchFamily="2" charset="-122"/>
            </a:endParaRPr>
          </a:p>
          <a:p>
            <a:pPr marL="812800" indent="-812800">
              <a:lnSpc>
                <a:spcPct val="120000"/>
              </a:lnSpc>
              <a:buClr>
                <a:schemeClr val="tx1"/>
              </a:buClr>
              <a:buFont typeface="Wingdings" pitchFamily="2" charset="2"/>
              <a:buNone/>
            </a:pPr>
            <a:r>
              <a:rPr lang="zh-CN" altLang="en-US" b="1" dirty="0">
                <a:latin typeface="宋体" pitchFamily="2" charset="-122"/>
              </a:rPr>
              <a:t>优点：使其更加简洁，便于计算。</a:t>
            </a:r>
          </a:p>
          <a:p>
            <a:pPr marL="812800" indent="-812800">
              <a:lnSpc>
                <a:spcPct val="120000"/>
              </a:lnSpc>
              <a:buClr>
                <a:schemeClr val="tx1"/>
              </a:buClr>
              <a:buFont typeface="Wingdings" pitchFamily="2" charset="2"/>
              <a:buNone/>
            </a:pPr>
            <a:r>
              <a:rPr lang="zh-CN" altLang="en-US" b="1" dirty="0">
                <a:latin typeface="宋体" pitchFamily="2" charset="-122"/>
              </a:rPr>
              <a:t>缺点</a:t>
            </a:r>
            <a:r>
              <a:rPr lang="zh-CN" altLang="en-US" b="1" dirty="0"/>
              <a:t>：变量出现在下标，任何数学规划不可用</a:t>
            </a:r>
          </a:p>
          <a:p>
            <a:pPr marL="812800" indent="-812800">
              <a:lnSpc>
                <a:spcPct val="120000"/>
              </a:lnSpc>
              <a:buClr>
                <a:schemeClr val="tx1"/>
              </a:buClr>
              <a:buFont typeface="Wingdings" pitchFamily="2" charset="2"/>
              <a:buNone/>
            </a:pPr>
            <a:r>
              <a:rPr lang="zh-CN" altLang="en-US" b="1" dirty="0"/>
              <a:t>解决方法：遗传算法</a:t>
            </a:r>
            <a:r>
              <a:rPr lang="en-US" altLang="zh-CN" b="1" dirty="0"/>
              <a:t>(GA)		</a:t>
            </a:r>
          </a:p>
        </p:txBody>
      </p:sp>
      <p:graphicFrame>
        <p:nvGraphicFramePr>
          <p:cNvPr id="987140" name="Object 4"/>
          <p:cNvGraphicFramePr>
            <a:graphicFrameLocks noChangeAspect="1"/>
          </p:cNvGraphicFramePr>
          <p:nvPr>
            <p:extLst>
              <p:ext uri="{D42A27DB-BD31-4B8C-83A1-F6EECF244321}">
                <p14:modId xmlns:p14="http://schemas.microsoft.com/office/powerpoint/2010/main" val="3871559294"/>
              </p:ext>
            </p:extLst>
          </p:nvPr>
        </p:nvGraphicFramePr>
        <p:xfrm>
          <a:off x="2216150" y="2135188"/>
          <a:ext cx="2959100" cy="1190625"/>
        </p:xfrm>
        <a:graphic>
          <a:graphicData uri="http://schemas.openxmlformats.org/presentationml/2006/ole">
            <mc:AlternateContent xmlns:mc="http://schemas.openxmlformats.org/markup-compatibility/2006">
              <mc:Choice xmlns:v="urn:schemas-microsoft-com:vml" Requires="v">
                <p:oleObj spid="_x0000_s91175" name="Equation" r:id="rId3" imgW="914400" imgH="368280" progId="Equation.DSMT4">
                  <p:embed/>
                </p:oleObj>
              </mc:Choice>
              <mc:Fallback>
                <p:oleObj name="Equation" r:id="rId3" imgW="914400" imgH="368280" progId="Equation.DSMT4">
                  <p:embed/>
                  <p:pic>
                    <p:nvPicPr>
                      <p:cNvPr id="0" name=""/>
                      <p:cNvPicPr>
                        <a:picLocks noChangeAspect="1" noChangeArrowheads="1"/>
                      </p:cNvPicPr>
                      <p:nvPr/>
                    </p:nvPicPr>
                    <p:blipFill>
                      <a:blip r:embed="rId4"/>
                      <a:srcRect/>
                      <a:stretch>
                        <a:fillRect/>
                      </a:stretch>
                    </p:blipFill>
                    <p:spPr bwMode="auto">
                      <a:xfrm>
                        <a:off x="2216150" y="2135188"/>
                        <a:ext cx="29591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5C701F1-5D56-4BD3-8B37-E2F79521DA88}"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3273102770"/>
      </p:ext>
    </p:extLst>
  </p:cSld>
  <p:clrMapOvr>
    <a:masterClrMapping/>
  </p:clrMapOvr>
  <p:transition>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72A7F10-5FFD-4956-B159-8A128FB1BE69}" type="slidenum">
              <a:rPr lang="en-US" altLang="zh-CN"/>
              <a:pPr/>
              <a:t>35</a:t>
            </a:fld>
            <a:endParaRPr lang="en-US" altLang="zh-CN"/>
          </a:p>
        </p:txBody>
      </p:sp>
      <p:sp>
        <p:nvSpPr>
          <p:cNvPr id="988162"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t>用</a:t>
            </a:r>
            <a:r>
              <a:rPr lang="en-US" altLang="zh-CN" b="1" dirty="0"/>
              <a:t>GA</a:t>
            </a:r>
            <a:r>
              <a:rPr lang="zh-CN" altLang="en-US" b="1" dirty="0"/>
              <a:t>求解的设定</a:t>
            </a:r>
          </a:p>
          <a:p>
            <a:pPr marL="812800" indent="-812800">
              <a:lnSpc>
                <a:spcPct val="120000"/>
              </a:lnSpc>
              <a:buFont typeface="Wingdings" pitchFamily="2" charset="2"/>
              <a:buNone/>
            </a:pPr>
            <a:r>
              <a:rPr lang="zh-CN" altLang="en-US" b="1" dirty="0"/>
              <a:t>编码方法：顺序编码</a:t>
            </a:r>
          </a:p>
          <a:p>
            <a:pPr marL="812800" indent="-812800">
              <a:lnSpc>
                <a:spcPct val="120000"/>
              </a:lnSpc>
              <a:buFont typeface="Wingdings" pitchFamily="2" charset="2"/>
              <a:buNone/>
            </a:pPr>
            <a:r>
              <a:rPr lang="zh-CN" altLang="en-US" b="1" dirty="0"/>
              <a:t>适值公式：</a:t>
            </a:r>
          </a:p>
          <a:p>
            <a:pPr marL="812800" indent="-812800">
              <a:lnSpc>
                <a:spcPct val="120000"/>
              </a:lnSpc>
              <a:buFont typeface="Wingdings" pitchFamily="2" charset="2"/>
              <a:buNone/>
            </a:pPr>
            <a:r>
              <a:rPr lang="zh-CN" altLang="en-US" b="1" dirty="0"/>
              <a:t>动态线性标定：</a:t>
            </a:r>
          </a:p>
          <a:p>
            <a:pPr marL="812800" indent="-812800">
              <a:lnSpc>
                <a:spcPct val="120000"/>
              </a:lnSpc>
              <a:buFont typeface="Wingdings" pitchFamily="2" charset="2"/>
              <a:buNone/>
            </a:pPr>
            <a:endParaRPr lang="zh-CN" altLang="en-US" b="1" dirty="0"/>
          </a:p>
          <a:p>
            <a:pPr marL="812800" indent="-812800">
              <a:lnSpc>
                <a:spcPct val="120000"/>
              </a:lnSpc>
              <a:buFont typeface="Wingdings" pitchFamily="2" charset="2"/>
              <a:buNone/>
            </a:pPr>
            <a:r>
              <a:rPr lang="zh-CN" altLang="en-US" b="1" dirty="0"/>
              <a:t>其它：用</a:t>
            </a:r>
            <a:r>
              <a:rPr lang="en-US" altLang="zh-CN" b="1" dirty="0"/>
              <a:t>CX</a:t>
            </a:r>
            <a:r>
              <a:rPr lang="zh-CN" altLang="en-US" b="1" dirty="0"/>
              <a:t>做交叉；换位变异；正比选择，就可以解决该问题。		</a:t>
            </a:r>
          </a:p>
        </p:txBody>
      </p:sp>
      <p:graphicFrame>
        <p:nvGraphicFramePr>
          <p:cNvPr id="988164" name="Object 4"/>
          <p:cNvGraphicFramePr>
            <a:graphicFrameLocks noChangeAspect="1"/>
          </p:cNvGraphicFramePr>
          <p:nvPr>
            <p:extLst>
              <p:ext uri="{D42A27DB-BD31-4B8C-83A1-F6EECF244321}">
                <p14:modId xmlns:p14="http://schemas.microsoft.com/office/powerpoint/2010/main" val="3355586732"/>
              </p:ext>
            </p:extLst>
          </p:nvPr>
        </p:nvGraphicFramePr>
        <p:xfrm>
          <a:off x="2430463" y="2689225"/>
          <a:ext cx="3490912" cy="1001713"/>
        </p:xfrm>
        <a:graphic>
          <a:graphicData uri="http://schemas.openxmlformats.org/presentationml/2006/ole">
            <mc:AlternateContent xmlns:mc="http://schemas.openxmlformats.org/markup-compatibility/2006">
              <mc:Choice xmlns:v="urn:schemas-microsoft-com:vml" Requires="v">
                <p:oleObj spid="_x0000_s92236" name="Equation" r:id="rId3" imgW="1371600" imgH="393480" progId="Equation.DSMT4">
                  <p:embed/>
                </p:oleObj>
              </mc:Choice>
              <mc:Fallback>
                <p:oleObj name="Equation" r:id="rId3" imgW="1371600" imgH="393480" progId="Equation.DSMT4">
                  <p:embed/>
                  <p:pic>
                    <p:nvPicPr>
                      <p:cNvPr id="0" name=""/>
                      <p:cNvPicPr>
                        <a:picLocks noChangeAspect="1" noChangeArrowheads="1"/>
                      </p:cNvPicPr>
                      <p:nvPr/>
                    </p:nvPicPr>
                    <p:blipFill>
                      <a:blip r:embed="rId4"/>
                      <a:srcRect/>
                      <a:stretch>
                        <a:fillRect/>
                      </a:stretch>
                    </p:blipFill>
                    <p:spPr bwMode="auto">
                      <a:xfrm>
                        <a:off x="2430463" y="2689225"/>
                        <a:ext cx="3490912"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8165" name="Object 5"/>
          <p:cNvGraphicFramePr>
            <a:graphicFrameLocks noChangeAspect="1"/>
          </p:cNvGraphicFramePr>
          <p:nvPr>
            <p:extLst>
              <p:ext uri="{D42A27DB-BD31-4B8C-83A1-F6EECF244321}">
                <p14:modId xmlns:p14="http://schemas.microsoft.com/office/powerpoint/2010/main" val="3773256751"/>
              </p:ext>
            </p:extLst>
          </p:nvPr>
        </p:nvGraphicFramePr>
        <p:xfrm>
          <a:off x="2295525" y="4086225"/>
          <a:ext cx="5270500" cy="738188"/>
        </p:xfrm>
        <a:graphic>
          <a:graphicData uri="http://schemas.openxmlformats.org/presentationml/2006/ole">
            <mc:AlternateContent xmlns:mc="http://schemas.openxmlformats.org/markup-compatibility/2006">
              <mc:Choice xmlns:v="urn:schemas-microsoft-com:vml" Requires="v">
                <p:oleObj spid="_x0000_s92237" name="Equation" r:id="rId5" imgW="1993680" imgH="279360" progId="Equation.DSMT4">
                  <p:embed/>
                </p:oleObj>
              </mc:Choice>
              <mc:Fallback>
                <p:oleObj name="Equation" r:id="rId5" imgW="1993680" imgH="279360" progId="Equation.DSMT4">
                  <p:embed/>
                  <p:pic>
                    <p:nvPicPr>
                      <p:cNvPr id="0" name=""/>
                      <p:cNvPicPr>
                        <a:picLocks noChangeAspect="1" noChangeArrowheads="1"/>
                      </p:cNvPicPr>
                      <p:nvPr/>
                    </p:nvPicPr>
                    <p:blipFill>
                      <a:blip r:embed="rId6"/>
                      <a:srcRect/>
                      <a:stretch>
                        <a:fillRect/>
                      </a:stretch>
                    </p:blipFill>
                    <p:spPr bwMode="auto">
                      <a:xfrm>
                        <a:off x="2295525" y="4086225"/>
                        <a:ext cx="5270500"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5E3064C-13D3-4B49-9B93-ABA2D04A5DD9}"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3629708437"/>
      </p:ext>
    </p:extLst>
  </p:cSld>
  <p:clrMapOvr>
    <a:masterClrMapping/>
  </p:clrMapOvr>
  <p:transition>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72A7F10-5FFD-4956-B159-8A128FB1BE69}" type="slidenum">
              <a:rPr lang="en-US" altLang="zh-CN"/>
              <a:pPr/>
              <a:t>36</a:t>
            </a:fld>
            <a:endParaRPr lang="en-US" altLang="zh-CN"/>
          </a:p>
        </p:txBody>
      </p:sp>
      <p:sp>
        <p:nvSpPr>
          <p:cNvPr id="988162" name="Rectangle 2"/>
          <p:cNvSpPr>
            <a:spLocks noGrp="1" noChangeArrowheads="1"/>
          </p:cNvSpPr>
          <p:nvPr>
            <p:ph type="body" idx="1"/>
          </p:nvPr>
        </p:nvSpPr>
        <p:spPr>
          <a:xfrm>
            <a:off x="250825" y="1341438"/>
            <a:ext cx="8642350" cy="5111750"/>
          </a:xfrm>
        </p:spPr>
        <p:txBody>
          <a:bodyPr/>
          <a:lstStyle/>
          <a:p>
            <a:pPr marL="812800" indent="-812800">
              <a:lnSpc>
                <a:spcPct val="120000"/>
              </a:lnSpc>
              <a:buFont typeface="Wingdings" pitchFamily="2" charset="2"/>
              <a:buNone/>
            </a:pPr>
            <a:r>
              <a:rPr lang="zh-CN" altLang="en-US" b="1" dirty="0" smtClean="0"/>
              <a:t>常用编码方法小结：</a:t>
            </a:r>
            <a:endParaRPr lang="en-US" altLang="zh-CN" b="1" dirty="0" smtClean="0"/>
          </a:p>
          <a:p>
            <a:pPr marL="812800" indent="-812800">
              <a:lnSpc>
                <a:spcPct val="120000"/>
              </a:lnSpc>
              <a:buNone/>
            </a:pPr>
            <a:r>
              <a:rPr lang="en-US" altLang="zh-CN" b="1" dirty="0" smtClean="0"/>
              <a:t>0-1</a:t>
            </a:r>
            <a:r>
              <a:rPr lang="zh-CN" altLang="en-US" b="1" dirty="0" smtClean="0"/>
              <a:t>编码：</a:t>
            </a:r>
            <a:r>
              <a:rPr lang="en-US" altLang="zh-CN" b="1" dirty="0" smtClean="0"/>
              <a:t>0-1</a:t>
            </a:r>
            <a:r>
              <a:rPr lang="zh-CN" altLang="en-US" b="1" dirty="0" smtClean="0"/>
              <a:t>背包问题</a:t>
            </a:r>
            <a:r>
              <a:rPr lang="zh-CN" altLang="en-US" b="1" dirty="0"/>
              <a:t>、二次指派问</a:t>
            </a:r>
            <a:endParaRPr lang="en-US" altLang="zh-CN" b="1" dirty="0"/>
          </a:p>
          <a:p>
            <a:pPr marL="812800" indent="-812800">
              <a:lnSpc>
                <a:spcPct val="120000"/>
              </a:lnSpc>
              <a:buFont typeface="Wingdings" pitchFamily="2" charset="2"/>
              <a:buNone/>
            </a:pPr>
            <a:r>
              <a:rPr lang="zh-CN" altLang="en-US" b="1" dirty="0" smtClean="0"/>
              <a:t>顺序编码：旅行商问题、二次指派问题</a:t>
            </a:r>
            <a:endParaRPr lang="en-US" altLang="zh-CN" b="1" dirty="0" smtClean="0"/>
          </a:p>
          <a:p>
            <a:pPr marL="812800" indent="-812800">
              <a:lnSpc>
                <a:spcPct val="120000"/>
              </a:lnSpc>
              <a:buFont typeface="Wingdings" pitchFamily="2" charset="2"/>
              <a:buNone/>
            </a:pPr>
            <a:r>
              <a:rPr lang="zh-CN" altLang="en-US" b="1" dirty="0" smtClean="0"/>
              <a:t>实数编码：函数优化</a:t>
            </a:r>
            <a:endParaRPr lang="zh-CN" altLang="en-US" b="1" dirty="0" smtClean="0"/>
          </a:p>
          <a:p>
            <a:pPr marL="812800" indent="-812800">
              <a:lnSpc>
                <a:spcPct val="120000"/>
              </a:lnSpc>
              <a:buFont typeface="Wingdings" pitchFamily="2" charset="2"/>
              <a:buNone/>
            </a:pPr>
            <a:endParaRPr lang="zh-CN" altLang="en-US" b="1" dirty="0"/>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5E3064C-13D3-4B49-9B93-ABA2D04A5DD9}" type="datetime11">
              <a:rPr lang="zh-CN" altLang="en-US" smtClean="0">
                <a:solidFill>
                  <a:srgbClr val="0033CC"/>
                </a:solidFill>
              </a:rPr>
              <a:t>13:56:12</a:t>
            </a:fld>
            <a:endParaRPr lang="zh-CN" altLang="zh-CN" dirty="0">
              <a:solidFill>
                <a:srgbClr val="0033CC"/>
              </a:solidFill>
            </a:endParaRPr>
          </a:p>
        </p:txBody>
      </p:sp>
    </p:spTree>
    <p:extLst>
      <p:ext uri="{BB962C8B-B14F-4D97-AF65-F5344CB8AC3E}">
        <p14:creationId xmlns:p14="http://schemas.microsoft.com/office/powerpoint/2010/main" val="3433998745"/>
      </p:ext>
    </p:extLst>
  </p:cSld>
  <p:clrMapOvr>
    <a:masterClrMapping/>
  </p:clrMapOvr>
  <p:transition>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7"/>
          <p:cNvSpPr>
            <a:spLocks noGrp="1"/>
          </p:cNvSpPr>
          <p:nvPr>
            <p:ph type="sldNum" sz="quarter" idx="12"/>
          </p:nvPr>
        </p:nvSpPr>
        <p:spPr/>
        <p:txBody>
          <a:bodyPr/>
          <a:lstStyle/>
          <a:p>
            <a:fld id="{3A292EDC-1662-4F61-A5A3-0A67D7FC8125}" type="slidenum">
              <a:rPr lang="en-US" altLang="zh-CN"/>
              <a:pPr/>
              <a:t>37</a:t>
            </a:fld>
            <a:endParaRPr lang="en-US" altLang="zh-CN"/>
          </a:p>
        </p:txBody>
      </p:sp>
      <p:sp>
        <p:nvSpPr>
          <p:cNvPr id="888834"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SzPct val="90000"/>
              <a:buNone/>
            </a:pPr>
            <a:r>
              <a:rPr lang="zh-CN" altLang="en-US" b="1" dirty="0" smtClean="0">
                <a:solidFill>
                  <a:srgbClr val="FF00FF"/>
                </a:solidFill>
                <a:latin typeface="Times New Roman" pitchFamily="18" charset="0"/>
                <a:ea typeface="楷体_GB2312" pitchFamily="49" charset="-122"/>
              </a:rPr>
              <a:t>交叉</a:t>
            </a:r>
            <a:r>
              <a:rPr lang="zh-CN" altLang="en-US" b="1" dirty="0" smtClean="0">
                <a:solidFill>
                  <a:schemeClr val="folHlink"/>
                </a:solidFill>
                <a:latin typeface="Times New Roman" pitchFamily="18" charset="0"/>
                <a:ea typeface="楷体_GB2312" pitchFamily="49" charset="-122"/>
              </a:rPr>
              <a:t> 运算</a:t>
            </a:r>
            <a:r>
              <a:rPr lang="zh-CN" altLang="en-US" b="1" dirty="0">
                <a:solidFill>
                  <a:schemeClr val="folHlink"/>
                </a:solidFill>
                <a:latin typeface="Times New Roman" pitchFamily="18" charset="0"/>
                <a:ea typeface="楷体_GB2312" pitchFamily="49" charset="-122"/>
              </a:rPr>
              <a:t>是遗传算法区别于其他进化算法的重要特征，它在遗传算法中起关键作用，是产生新个体的主要</a:t>
            </a:r>
            <a:r>
              <a:rPr lang="zh-CN" altLang="en-US" b="1" dirty="0" smtClean="0">
                <a:solidFill>
                  <a:schemeClr val="folHlink"/>
                </a:solidFill>
                <a:latin typeface="Times New Roman" pitchFamily="18" charset="0"/>
                <a:ea typeface="楷体_GB2312" pitchFamily="49" charset="-122"/>
              </a:rPr>
              <a:t>方法。</a:t>
            </a:r>
            <a:endParaRPr lang="zh-CN" altLang="en-US" b="1" dirty="0">
              <a:solidFill>
                <a:schemeClr val="folHlink"/>
              </a:solidFill>
              <a:latin typeface="Times New Roman" pitchFamily="18" charset="0"/>
              <a:ea typeface="楷体_GB2312" pitchFamily="49" charset="-122"/>
            </a:endParaRPr>
          </a:p>
          <a:p>
            <a:pPr marL="812800" indent="-812800">
              <a:lnSpc>
                <a:spcPct val="120000"/>
              </a:lnSpc>
              <a:buClr>
                <a:schemeClr val="tx1"/>
              </a:buClr>
              <a:buSzPct val="90000"/>
              <a:buFont typeface="Wingdings" pitchFamily="2" charset="2"/>
              <a:buNone/>
            </a:pPr>
            <a:endParaRPr lang="zh-CN" altLang="en-US" b="1" dirty="0">
              <a:solidFill>
                <a:schemeClr val="folHlink"/>
              </a:solidFill>
              <a:latin typeface="Times New Roman" pitchFamily="18" charset="0"/>
              <a:ea typeface="楷体_GB2312" pitchFamily="49" charset="-122"/>
            </a:endParaRPr>
          </a:p>
          <a:p>
            <a:pPr marL="812800" indent="-812800">
              <a:lnSpc>
                <a:spcPct val="120000"/>
              </a:lnSpc>
              <a:buFont typeface="Wingdings" pitchFamily="2" charset="2"/>
              <a:buNone/>
            </a:pPr>
            <a:r>
              <a:rPr lang="zh-CN" altLang="en-US" b="1" dirty="0">
                <a:solidFill>
                  <a:schemeClr val="folHlink"/>
                </a:solidFill>
                <a:latin typeface="Times New Roman" pitchFamily="18" charset="0"/>
                <a:ea typeface="楷体_GB2312" pitchFamily="49" charset="-122"/>
              </a:rPr>
              <a:t>		</a:t>
            </a:r>
          </a:p>
        </p:txBody>
      </p:sp>
      <p:sp>
        <p:nvSpPr>
          <p:cNvPr id="2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3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ACBC99EA-CB42-49F4-9B5E-B4CA21FB0551}"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2865434941"/>
      </p:ext>
    </p:extLst>
  </p:cSld>
  <p:clrMapOvr>
    <a:masterClrMapping/>
  </p:clrMapOvr>
  <p:transition>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7"/>
          <p:cNvSpPr>
            <a:spLocks noGrp="1"/>
          </p:cNvSpPr>
          <p:nvPr>
            <p:ph type="sldNum" sz="quarter" idx="12"/>
          </p:nvPr>
        </p:nvSpPr>
        <p:spPr/>
        <p:txBody>
          <a:bodyPr/>
          <a:lstStyle/>
          <a:p>
            <a:fld id="{3A292EDC-1662-4F61-A5A3-0A67D7FC8125}" type="slidenum">
              <a:rPr lang="en-US" altLang="zh-CN"/>
              <a:pPr/>
              <a:t>38</a:t>
            </a:fld>
            <a:endParaRPr lang="en-US" altLang="zh-CN"/>
          </a:p>
        </p:txBody>
      </p:sp>
      <p:sp>
        <p:nvSpPr>
          <p:cNvPr id="888834"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SzPct val="90000"/>
              <a:buNone/>
            </a:pPr>
            <a:r>
              <a:rPr lang="en-US" altLang="zh-CN" b="1" dirty="0">
                <a:ea typeface="黑体" pitchFamily="49" charset="-122"/>
              </a:rPr>
              <a:t>0-1</a:t>
            </a:r>
            <a:r>
              <a:rPr lang="zh-CN" altLang="en-US" b="1" dirty="0">
                <a:ea typeface="黑体" pitchFamily="49" charset="-122"/>
              </a:rPr>
              <a:t>字符串</a:t>
            </a:r>
            <a:r>
              <a:rPr lang="zh-CN" altLang="en-US" b="1" dirty="0" smtClean="0">
                <a:ea typeface="黑体" pitchFamily="49" charset="-122"/>
              </a:rPr>
              <a:t>编码</a:t>
            </a:r>
            <a:endParaRPr lang="en-US" altLang="zh-CN" b="1" dirty="0">
              <a:solidFill>
                <a:schemeClr val="folHlink"/>
              </a:solidFill>
              <a:latin typeface="Times New Roman" pitchFamily="18" charset="0"/>
              <a:ea typeface="楷体_GB2312" pitchFamily="49" charset="-122"/>
            </a:endParaRPr>
          </a:p>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单</a:t>
            </a:r>
            <a:r>
              <a:rPr lang="zh-CN" altLang="en-US" b="1" dirty="0" smtClean="0">
                <a:solidFill>
                  <a:srgbClr val="FF00FF"/>
                </a:solidFill>
                <a:latin typeface="Times New Roman" pitchFamily="18" charset="0"/>
                <a:ea typeface="楷体_GB2312" pitchFamily="49" charset="-122"/>
              </a:rPr>
              <a:t>切点</a:t>
            </a:r>
            <a:r>
              <a:rPr lang="zh-CN" altLang="en-US" b="1" dirty="0">
                <a:solidFill>
                  <a:srgbClr val="FF00FF"/>
                </a:solidFill>
                <a:latin typeface="Times New Roman" pitchFamily="18" charset="0"/>
                <a:ea typeface="楷体_GB2312" pitchFamily="49" charset="-122"/>
              </a:rPr>
              <a:t>交叉 </a:t>
            </a:r>
            <a:r>
              <a:rPr lang="zh-CN" altLang="en-US" b="1" dirty="0" smtClean="0">
                <a:solidFill>
                  <a:schemeClr val="folHlink"/>
                </a:solidFill>
                <a:latin typeface="Times New Roman" pitchFamily="18" charset="0"/>
                <a:ea typeface="楷体_GB2312" pitchFamily="49" charset="-122"/>
              </a:rPr>
              <a:t>随机</a:t>
            </a:r>
            <a:r>
              <a:rPr lang="zh-CN" altLang="en-US" b="1" dirty="0">
                <a:solidFill>
                  <a:schemeClr val="folHlink"/>
                </a:solidFill>
                <a:latin typeface="Times New Roman" pitchFamily="18" charset="0"/>
                <a:ea typeface="楷体_GB2312" pitchFamily="49" charset="-122"/>
              </a:rPr>
              <a:t>产生一个断点</a:t>
            </a:r>
            <a:r>
              <a:rPr lang="en-US" altLang="zh-CN" b="1" dirty="0">
                <a:solidFill>
                  <a:schemeClr val="folHlink"/>
                </a:solidFill>
                <a:latin typeface="Times New Roman" pitchFamily="18" charset="0"/>
                <a:ea typeface="楷体_GB2312" pitchFamily="49" charset="-122"/>
              </a:rPr>
              <a:t>(Cutting Point)</a:t>
            </a:r>
            <a:r>
              <a:rPr lang="zh-CN" altLang="en-US" b="1" dirty="0">
                <a:solidFill>
                  <a:schemeClr val="folHlink"/>
                </a:solidFill>
                <a:latin typeface="Times New Roman" pitchFamily="18" charset="0"/>
                <a:ea typeface="楷体_GB2312" pitchFamily="49" charset="-122"/>
              </a:rPr>
              <a:t>［</a:t>
            </a:r>
            <a:r>
              <a:rPr lang="en-US" altLang="zh-CN" b="1" dirty="0">
                <a:solidFill>
                  <a:schemeClr val="folHlink"/>
                </a:solidFill>
                <a:latin typeface="Times New Roman" pitchFamily="18" charset="0"/>
                <a:ea typeface="楷体_GB2312" pitchFamily="49" charset="-122"/>
              </a:rPr>
              <a:t>1</a:t>
            </a:r>
            <a:r>
              <a:rPr lang="zh-CN" altLang="en-US" b="1" dirty="0">
                <a:solidFill>
                  <a:schemeClr val="folHlink"/>
                </a:solidFill>
                <a:latin typeface="Times New Roman" pitchFamily="18" charset="0"/>
                <a:ea typeface="楷体_GB2312" pitchFamily="49" charset="-122"/>
              </a:rPr>
              <a:t>，</a:t>
            </a:r>
            <a:r>
              <a:rPr lang="en-US" altLang="zh-CN" b="1" dirty="0">
                <a:solidFill>
                  <a:schemeClr val="folHlink"/>
                </a:solidFill>
                <a:latin typeface="Times New Roman" pitchFamily="18" charset="0"/>
                <a:ea typeface="楷体_GB2312" pitchFamily="49" charset="-122"/>
              </a:rPr>
              <a:t>n-1</a:t>
            </a:r>
            <a:r>
              <a:rPr lang="zh-CN" altLang="en-US" b="1" dirty="0">
                <a:solidFill>
                  <a:schemeClr val="folHlink"/>
                </a:solidFill>
                <a:latin typeface="Times New Roman" pitchFamily="18" charset="0"/>
                <a:ea typeface="楷体_GB2312" pitchFamily="49" charset="-122"/>
              </a:rPr>
              <a:t>］</a:t>
            </a:r>
          </a:p>
          <a:p>
            <a:pPr marL="812800" indent="-812800">
              <a:lnSpc>
                <a:spcPct val="120000"/>
              </a:lnSpc>
              <a:buFont typeface="Wingdings" pitchFamily="2" charset="2"/>
              <a:buNone/>
            </a:pPr>
            <a:r>
              <a:rPr lang="zh-CN" altLang="en-US" b="1" dirty="0">
                <a:solidFill>
                  <a:schemeClr val="folHlink"/>
                </a:solidFill>
                <a:latin typeface="Times New Roman" pitchFamily="18" charset="0"/>
                <a:ea typeface="楷体_GB2312" pitchFamily="49" charset="-122"/>
              </a:rPr>
              <a:t>例：</a:t>
            </a:r>
          </a:p>
          <a:p>
            <a:pPr marL="812800" indent="-812800">
              <a:lnSpc>
                <a:spcPct val="120000"/>
              </a:lnSpc>
              <a:buClr>
                <a:schemeClr val="tx1"/>
              </a:buClr>
              <a:buSzPct val="90000"/>
              <a:buFont typeface="Wingdings" pitchFamily="2" charset="2"/>
              <a:buNone/>
            </a:pPr>
            <a:endParaRPr lang="zh-CN" altLang="en-US" b="1" dirty="0">
              <a:solidFill>
                <a:schemeClr val="folHlink"/>
              </a:solidFill>
              <a:latin typeface="Times New Roman" pitchFamily="18" charset="0"/>
              <a:ea typeface="楷体_GB2312" pitchFamily="49" charset="-122"/>
            </a:endParaRPr>
          </a:p>
          <a:p>
            <a:pPr marL="812800" indent="-812800">
              <a:lnSpc>
                <a:spcPct val="120000"/>
              </a:lnSpc>
              <a:buFont typeface="Wingdings" pitchFamily="2" charset="2"/>
              <a:buNone/>
            </a:pPr>
            <a:r>
              <a:rPr lang="zh-CN" altLang="en-US" b="1" dirty="0">
                <a:solidFill>
                  <a:schemeClr val="folHlink"/>
                </a:solidFill>
                <a:latin typeface="Times New Roman" pitchFamily="18" charset="0"/>
                <a:ea typeface="楷体_GB2312" pitchFamily="49" charset="-122"/>
              </a:rPr>
              <a:t>		</a:t>
            </a:r>
          </a:p>
        </p:txBody>
      </p:sp>
      <p:grpSp>
        <p:nvGrpSpPr>
          <p:cNvPr id="888836" name="Group 4"/>
          <p:cNvGrpSpPr>
            <a:grpSpLocks/>
          </p:cNvGrpSpPr>
          <p:nvPr/>
        </p:nvGrpSpPr>
        <p:grpSpPr bwMode="auto">
          <a:xfrm>
            <a:off x="882660" y="3802063"/>
            <a:ext cx="7361229" cy="2113634"/>
            <a:chOff x="677" y="1207"/>
            <a:chExt cx="4415" cy="1049"/>
          </a:xfrm>
        </p:grpSpPr>
        <p:grpSp>
          <p:nvGrpSpPr>
            <p:cNvPr id="888837" name="Group 5"/>
            <p:cNvGrpSpPr>
              <a:grpSpLocks/>
            </p:cNvGrpSpPr>
            <p:nvPr/>
          </p:nvGrpSpPr>
          <p:grpSpPr bwMode="auto">
            <a:xfrm>
              <a:off x="677" y="1207"/>
              <a:ext cx="1422" cy="1045"/>
              <a:chOff x="677" y="1230"/>
              <a:chExt cx="1422" cy="1045"/>
            </a:xfrm>
          </p:grpSpPr>
          <p:graphicFrame>
            <p:nvGraphicFramePr>
              <p:cNvPr id="888838" name="Object 6"/>
              <p:cNvGraphicFramePr>
                <a:graphicFrameLocks noChangeAspect="1"/>
              </p:cNvGraphicFramePr>
              <p:nvPr>
                <p:extLst>
                  <p:ext uri="{D42A27DB-BD31-4B8C-83A1-F6EECF244321}">
                    <p14:modId xmlns:p14="http://schemas.microsoft.com/office/powerpoint/2010/main" val="1700855348"/>
                  </p:ext>
                </p:extLst>
              </p:nvPr>
            </p:nvGraphicFramePr>
            <p:xfrm>
              <a:off x="677" y="1386"/>
              <a:ext cx="221" cy="299"/>
            </p:xfrm>
            <a:graphic>
              <a:graphicData uri="http://schemas.openxmlformats.org/presentationml/2006/ole">
                <mc:AlternateContent xmlns:mc="http://schemas.openxmlformats.org/markup-compatibility/2006">
                  <mc:Choice xmlns:v="urn:schemas-microsoft-com:vml" Requires="v">
                    <p:oleObj spid="_x0000_s85506" name="Equation" r:id="rId3" imgW="139680" imgH="190440" progId="Equation.DSMT4">
                      <p:embed/>
                    </p:oleObj>
                  </mc:Choice>
                  <mc:Fallback>
                    <p:oleObj name="Equation" r:id="rId3" imgW="139680" imgH="190440" progId="Equation.DSMT4">
                      <p:embed/>
                      <p:pic>
                        <p:nvPicPr>
                          <p:cNvPr id="0" name=""/>
                          <p:cNvPicPr>
                            <a:picLocks noChangeAspect="1" noChangeArrowheads="1"/>
                          </p:cNvPicPr>
                          <p:nvPr/>
                        </p:nvPicPr>
                        <p:blipFill>
                          <a:blip r:embed="rId4"/>
                          <a:srcRect/>
                          <a:stretch>
                            <a:fillRect/>
                          </a:stretch>
                        </p:blipFill>
                        <p:spPr bwMode="auto">
                          <a:xfrm>
                            <a:off x="677" y="1386"/>
                            <a:ext cx="221"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39" name="Object 7"/>
              <p:cNvGraphicFramePr>
                <a:graphicFrameLocks noChangeAspect="1"/>
              </p:cNvGraphicFramePr>
              <p:nvPr>
                <p:extLst>
                  <p:ext uri="{D42A27DB-BD31-4B8C-83A1-F6EECF244321}">
                    <p14:modId xmlns:p14="http://schemas.microsoft.com/office/powerpoint/2010/main" val="1909083578"/>
                  </p:ext>
                </p:extLst>
              </p:nvPr>
            </p:nvGraphicFramePr>
            <p:xfrm>
              <a:off x="678" y="1954"/>
              <a:ext cx="256" cy="321"/>
            </p:xfrm>
            <a:graphic>
              <a:graphicData uri="http://schemas.openxmlformats.org/presentationml/2006/ole">
                <mc:AlternateContent xmlns:mc="http://schemas.openxmlformats.org/markup-compatibility/2006">
                  <mc:Choice xmlns:v="urn:schemas-microsoft-com:vml" Requires="v">
                    <p:oleObj spid="_x0000_s85507"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678" y="1954"/>
                            <a:ext cx="256"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8840" name="Text Box 8"/>
              <p:cNvSpPr txBox="1">
                <a:spLocks noChangeArrowheads="1"/>
              </p:cNvSpPr>
              <p:nvPr/>
            </p:nvSpPr>
            <p:spPr bwMode="auto">
              <a:xfrm>
                <a:off x="982" y="1406"/>
                <a:ext cx="1117"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dirty="0">
                    <a:effectLst>
                      <a:outerShdw blurRad="38100" dist="38100" dir="2700000" algn="tl">
                        <a:srgbClr val="000000"/>
                      </a:outerShdw>
                    </a:effectLst>
                  </a:rPr>
                  <a:t>011 </a:t>
                </a:r>
                <a:r>
                  <a:rPr lang="en-US" altLang="zh-CN" sz="2800" b="0" dirty="0">
                    <a:effectLst>
                      <a:outerShdw blurRad="38100" dist="38100" dir="2700000" algn="tl">
                        <a:srgbClr val="000000"/>
                      </a:outerShdw>
                    </a:effectLst>
                    <a:cs typeface="Arial" charset="0"/>
                  </a:rPr>
                  <a:t>¦</a:t>
                </a:r>
                <a:r>
                  <a:rPr lang="en-US" altLang="zh-CN" sz="2800" b="0" dirty="0">
                    <a:effectLst>
                      <a:outerShdw blurRad="38100" dist="38100" dir="2700000" algn="tl">
                        <a:srgbClr val="000000"/>
                      </a:outerShdw>
                    </a:effectLst>
                  </a:rPr>
                  <a:t> 0011</a:t>
                </a:r>
              </a:p>
            </p:txBody>
          </p:sp>
          <p:sp>
            <p:nvSpPr>
              <p:cNvPr id="888841" name="Text Box 9"/>
              <p:cNvSpPr txBox="1">
                <a:spLocks noChangeArrowheads="1"/>
              </p:cNvSpPr>
              <p:nvPr/>
            </p:nvSpPr>
            <p:spPr bwMode="auto">
              <a:xfrm>
                <a:off x="982" y="1996"/>
                <a:ext cx="111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dirty="0">
                    <a:effectLst>
                      <a:outerShdw blurRad="38100" dist="38100" dir="2700000" algn="tl">
                        <a:srgbClr val="000000"/>
                      </a:outerShdw>
                    </a:effectLst>
                  </a:rPr>
                  <a:t>101 ¦</a:t>
                </a:r>
                <a:r>
                  <a:rPr lang="en-US" altLang="zh-CN" sz="2800" b="0" dirty="0">
                    <a:effectLst>
                      <a:outerShdw blurRad="38100" dist="38100" dir="2700000" algn="tl">
                        <a:srgbClr val="000000"/>
                      </a:outerShdw>
                    </a:effectLst>
                    <a:cs typeface="Arial" charset="0"/>
                  </a:rPr>
                  <a:t> </a:t>
                </a:r>
                <a:r>
                  <a:rPr lang="en-US" altLang="zh-CN" sz="2800" b="0" dirty="0">
                    <a:effectLst>
                      <a:outerShdw blurRad="38100" dist="38100" dir="2700000" algn="tl">
                        <a:srgbClr val="000000"/>
                      </a:outerShdw>
                    </a:effectLst>
                  </a:rPr>
                  <a:t>0110</a:t>
                </a:r>
              </a:p>
            </p:txBody>
          </p:sp>
          <p:graphicFrame>
            <p:nvGraphicFramePr>
              <p:cNvPr id="888842" name="Object 10"/>
              <p:cNvGraphicFramePr>
                <a:graphicFrameLocks noChangeAspect="1"/>
              </p:cNvGraphicFramePr>
              <p:nvPr/>
            </p:nvGraphicFramePr>
            <p:xfrm>
              <a:off x="1202" y="1230"/>
              <a:ext cx="168" cy="204"/>
            </p:xfrm>
            <a:graphic>
              <a:graphicData uri="http://schemas.openxmlformats.org/presentationml/2006/ole">
                <mc:AlternateContent xmlns:mc="http://schemas.openxmlformats.org/markup-compatibility/2006">
                  <mc:Choice xmlns:v="urn:schemas-microsoft-com:vml" Requires="v">
                    <p:oleObj spid="_x0000_s85508" name="公式" r:id="rId7" imgW="177480" imgH="215640" progId="Equation.3">
                      <p:embed/>
                    </p:oleObj>
                  </mc:Choice>
                  <mc:Fallback>
                    <p:oleObj name="公式" r:id="rId7" imgW="1774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1230"/>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3" name="Object 11"/>
              <p:cNvGraphicFramePr>
                <a:graphicFrameLocks noChangeAspect="1"/>
              </p:cNvGraphicFramePr>
              <p:nvPr/>
            </p:nvGraphicFramePr>
            <p:xfrm>
              <a:off x="1203" y="1797"/>
              <a:ext cx="180" cy="204"/>
            </p:xfrm>
            <a:graphic>
              <a:graphicData uri="http://schemas.openxmlformats.org/presentationml/2006/ole">
                <mc:AlternateContent xmlns:mc="http://schemas.openxmlformats.org/markup-compatibility/2006">
                  <mc:Choice xmlns:v="urn:schemas-microsoft-com:vml" Requires="v">
                    <p:oleObj spid="_x0000_s85509" name="公式" r:id="rId9" imgW="190440" imgH="215640" progId="Equation.3">
                      <p:embed/>
                    </p:oleObj>
                  </mc:Choice>
                  <mc:Fallback>
                    <p:oleObj name="公式" r:id="rId9" imgW="1904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3" y="1797"/>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4" name="Object 12"/>
              <p:cNvGraphicFramePr>
                <a:graphicFrameLocks noChangeAspect="1"/>
              </p:cNvGraphicFramePr>
              <p:nvPr/>
            </p:nvGraphicFramePr>
            <p:xfrm>
              <a:off x="1746" y="1253"/>
              <a:ext cx="168" cy="204"/>
            </p:xfrm>
            <a:graphic>
              <a:graphicData uri="http://schemas.openxmlformats.org/presentationml/2006/ole">
                <mc:AlternateContent xmlns:mc="http://schemas.openxmlformats.org/markup-compatibility/2006">
                  <mc:Choice xmlns:v="urn:schemas-microsoft-com:vml" Requires="v">
                    <p:oleObj spid="_x0000_s85510" name="公式" r:id="rId11" imgW="177480" imgH="215640" progId="Equation.3">
                      <p:embed/>
                    </p:oleObj>
                  </mc:Choice>
                  <mc:Fallback>
                    <p:oleObj name="公式" r:id="rId11" imgW="1774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 y="1253"/>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45" name="Object 13"/>
              <p:cNvGraphicFramePr>
                <a:graphicFrameLocks noChangeAspect="1"/>
              </p:cNvGraphicFramePr>
              <p:nvPr/>
            </p:nvGraphicFramePr>
            <p:xfrm>
              <a:off x="1746" y="1820"/>
              <a:ext cx="180" cy="204"/>
            </p:xfrm>
            <a:graphic>
              <a:graphicData uri="http://schemas.openxmlformats.org/presentationml/2006/ole">
                <mc:AlternateContent xmlns:mc="http://schemas.openxmlformats.org/markup-compatibility/2006">
                  <mc:Choice xmlns:v="urn:schemas-microsoft-com:vml" Requires="v">
                    <p:oleObj spid="_x0000_s85511" name="公式" r:id="rId13" imgW="190440" imgH="215640" progId="Equation.3">
                      <p:embed/>
                    </p:oleObj>
                  </mc:Choice>
                  <mc:Fallback>
                    <p:oleObj name="公式" r:id="rId13" imgW="1904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6" y="1820"/>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8846" name="Group 14"/>
            <p:cNvGrpSpPr>
              <a:grpSpLocks/>
            </p:cNvGrpSpPr>
            <p:nvPr/>
          </p:nvGrpSpPr>
          <p:grpSpPr bwMode="auto">
            <a:xfrm>
              <a:off x="3669" y="1253"/>
              <a:ext cx="1423" cy="1003"/>
              <a:chOff x="3669" y="1253"/>
              <a:chExt cx="1423" cy="1003"/>
            </a:xfrm>
          </p:grpSpPr>
          <p:sp>
            <p:nvSpPr>
              <p:cNvPr id="888847" name="Text Box 15"/>
              <p:cNvSpPr txBox="1">
                <a:spLocks noChangeArrowheads="1"/>
              </p:cNvSpPr>
              <p:nvPr/>
            </p:nvSpPr>
            <p:spPr bwMode="auto">
              <a:xfrm>
                <a:off x="3975" y="1429"/>
                <a:ext cx="1117"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a:effectLst>
                      <a:outerShdw blurRad="38100" dist="38100" dir="2700000" algn="tl">
                        <a:srgbClr val="000000"/>
                      </a:outerShdw>
                    </a:effectLst>
                  </a:rPr>
                  <a:t>011 </a:t>
                </a:r>
                <a:r>
                  <a:rPr lang="en-US" altLang="zh-CN" sz="2800" b="0">
                    <a:effectLst>
                      <a:outerShdw blurRad="38100" dist="38100" dir="2700000" algn="tl">
                        <a:srgbClr val="000000"/>
                      </a:outerShdw>
                    </a:effectLst>
                    <a:cs typeface="Arial" charset="0"/>
                  </a:rPr>
                  <a:t>¦</a:t>
                </a:r>
                <a:r>
                  <a:rPr lang="en-US" altLang="zh-CN" sz="2800" b="0">
                    <a:effectLst>
                      <a:outerShdw blurRad="38100" dist="38100" dir="2700000" algn="tl">
                        <a:srgbClr val="000000"/>
                      </a:outerShdw>
                    </a:effectLst>
                  </a:rPr>
                  <a:t> 0110</a:t>
                </a:r>
              </a:p>
            </p:txBody>
          </p:sp>
          <p:sp>
            <p:nvSpPr>
              <p:cNvPr id="888848" name="Text Box 16"/>
              <p:cNvSpPr txBox="1">
                <a:spLocks noChangeArrowheads="1"/>
              </p:cNvSpPr>
              <p:nvPr/>
            </p:nvSpPr>
            <p:spPr bwMode="auto">
              <a:xfrm>
                <a:off x="3975" y="2019"/>
                <a:ext cx="11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a:effectLst>
                      <a:outerShdw blurRad="38100" dist="38100" dir="2700000" algn="tl">
                        <a:srgbClr val="000000"/>
                      </a:outerShdw>
                    </a:effectLst>
                  </a:rPr>
                  <a:t>101 ¦</a:t>
                </a:r>
                <a:r>
                  <a:rPr lang="en-US" altLang="zh-CN" sz="2800" b="0">
                    <a:effectLst>
                      <a:outerShdw blurRad="38100" dist="38100" dir="2700000" algn="tl">
                        <a:srgbClr val="000000"/>
                      </a:outerShdw>
                    </a:effectLst>
                    <a:cs typeface="Arial" charset="0"/>
                  </a:rPr>
                  <a:t> </a:t>
                </a:r>
                <a:r>
                  <a:rPr lang="en-US" altLang="zh-CN" sz="2800" b="0">
                    <a:effectLst>
                      <a:outerShdw blurRad="38100" dist="38100" dir="2700000" algn="tl">
                        <a:srgbClr val="000000"/>
                      </a:outerShdw>
                    </a:effectLst>
                  </a:rPr>
                  <a:t>0011</a:t>
                </a:r>
              </a:p>
            </p:txBody>
          </p:sp>
          <p:graphicFrame>
            <p:nvGraphicFramePr>
              <p:cNvPr id="888849" name="Object 17"/>
              <p:cNvGraphicFramePr>
                <a:graphicFrameLocks noChangeAspect="1"/>
              </p:cNvGraphicFramePr>
              <p:nvPr/>
            </p:nvGraphicFramePr>
            <p:xfrm>
              <a:off x="4195" y="1253"/>
              <a:ext cx="168" cy="204"/>
            </p:xfrm>
            <a:graphic>
              <a:graphicData uri="http://schemas.openxmlformats.org/presentationml/2006/ole">
                <mc:AlternateContent xmlns:mc="http://schemas.openxmlformats.org/markup-compatibility/2006">
                  <mc:Choice xmlns:v="urn:schemas-microsoft-com:vml" Requires="v">
                    <p:oleObj spid="_x0000_s85512" name="公式" r:id="rId15" imgW="177480" imgH="215640" progId="Equation.3">
                      <p:embed/>
                    </p:oleObj>
                  </mc:Choice>
                  <mc:Fallback>
                    <p:oleObj name="公式" r:id="rId15" imgW="1774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5" y="1253"/>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50" name="Object 18"/>
              <p:cNvGraphicFramePr>
                <a:graphicFrameLocks noChangeAspect="1"/>
              </p:cNvGraphicFramePr>
              <p:nvPr/>
            </p:nvGraphicFramePr>
            <p:xfrm>
              <a:off x="4196" y="1820"/>
              <a:ext cx="180" cy="204"/>
            </p:xfrm>
            <a:graphic>
              <a:graphicData uri="http://schemas.openxmlformats.org/presentationml/2006/ole">
                <mc:AlternateContent xmlns:mc="http://schemas.openxmlformats.org/markup-compatibility/2006">
                  <mc:Choice xmlns:v="urn:schemas-microsoft-com:vml" Requires="v">
                    <p:oleObj spid="_x0000_s85513" name="公式" r:id="rId17" imgW="190440" imgH="215640" progId="Equation.3">
                      <p:embed/>
                    </p:oleObj>
                  </mc:Choice>
                  <mc:Fallback>
                    <p:oleObj name="公式" r:id="rId17" imgW="19044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6" y="1820"/>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51" name="Object 19"/>
              <p:cNvGraphicFramePr>
                <a:graphicFrameLocks noChangeAspect="1"/>
              </p:cNvGraphicFramePr>
              <p:nvPr/>
            </p:nvGraphicFramePr>
            <p:xfrm>
              <a:off x="4694" y="1842"/>
              <a:ext cx="168" cy="204"/>
            </p:xfrm>
            <a:graphic>
              <a:graphicData uri="http://schemas.openxmlformats.org/presentationml/2006/ole">
                <mc:AlternateContent xmlns:mc="http://schemas.openxmlformats.org/markup-compatibility/2006">
                  <mc:Choice xmlns:v="urn:schemas-microsoft-com:vml" Requires="v">
                    <p:oleObj spid="_x0000_s85514" name="公式" r:id="rId19" imgW="177480" imgH="215640" progId="Equation.3">
                      <p:embed/>
                    </p:oleObj>
                  </mc:Choice>
                  <mc:Fallback>
                    <p:oleObj name="公式" r:id="rId19" imgW="1774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94" y="1842"/>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52" name="Object 20"/>
              <p:cNvGraphicFramePr>
                <a:graphicFrameLocks noChangeAspect="1"/>
              </p:cNvGraphicFramePr>
              <p:nvPr/>
            </p:nvGraphicFramePr>
            <p:xfrm>
              <a:off x="4694" y="1253"/>
              <a:ext cx="180" cy="204"/>
            </p:xfrm>
            <a:graphic>
              <a:graphicData uri="http://schemas.openxmlformats.org/presentationml/2006/ole">
                <mc:AlternateContent xmlns:mc="http://schemas.openxmlformats.org/markup-compatibility/2006">
                  <mc:Choice xmlns:v="urn:schemas-microsoft-com:vml" Requires="v">
                    <p:oleObj spid="_x0000_s85515" name="公式" r:id="rId21" imgW="190440" imgH="215640" progId="Equation.3">
                      <p:embed/>
                    </p:oleObj>
                  </mc:Choice>
                  <mc:Fallback>
                    <p:oleObj name="公式" r:id="rId21" imgW="19044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4" y="1253"/>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53" name="Object 21"/>
              <p:cNvGraphicFramePr>
                <a:graphicFrameLocks noChangeAspect="1"/>
              </p:cNvGraphicFramePr>
              <p:nvPr>
                <p:extLst>
                  <p:ext uri="{D42A27DB-BD31-4B8C-83A1-F6EECF244321}">
                    <p14:modId xmlns:p14="http://schemas.microsoft.com/office/powerpoint/2010/main" val="10560617"/>
                  </p:ext>
                </p:extLst>
              </p:nvPr>
            </p:nvGraphicFramePr>
            <p:xfrm>
              <a:off x="3669" y="1451"/>
              <a:ext cx="209" cy="261"/>
            </p:xfrm>
            <a:graphic>
              <a:graphicData uri="http://schemas.openxmlformats.org/presentationml/2006/ole">
                <mc:AlternateContent xmlns:mc="http://schemas.openxmlformats.org/markup-compatibility/2006">
                  <mc:Choice xmlns:v="urn:schemas-microsoft-com:vml" Requires="v">
                    <p:oleObj spid="_x0000_s85516" name="Equation" r:id="rId23" imgW="152280" imgH="190440" progId="Equation.DSMT4">
                      <p:embed/>
                    </p:oleObj>
                  </mc:Choice>
                  <mc:Fallback>
                    <p:oleObj name="Equation" r:id="rId23" imgW="152280" imgH="190440" progId="Equation.DSMT4">
                      <p:embed/>
                      <p:pic>
                        <p:nvPicPr>
                          <p:cNvPr id="0" name=""/>
                          <p:cNvPicPr>
                            <a:picLocks noChangeAspect="1" noChangeArrowheads="1"/>
                          </p:cNvPicPr>
                          <p:nvPr/>
                        </p:nvPicPr>
                        <p:blipFill>
                          <a:blip r:embed="rId24"/>
                          <a:srcRect/>
                          <a:stretch>
                            <a:fillRect/>
                          </a:stretch>
                        </p:blipFill>
                        <p:spPr bwMode="auto">
                          <a:xfrm>
                            <a:off x="3669" y="1451"/>
                            <a:ext cx="209"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8854" name="Object 22"/>
              <p:cNvGraphicFramePr>
                <a:graphicFrameLocks noChangeAspect="1"/>
              </p:cNvGraphicFramePr>
              <p:nvPr>
                <p:extLst>
                  <p:ext uri="{D42A27DB-BD31-4B8C-83A1-F6EECF244321}">
                    <p14:modId xmlns:p14="http://schemas.microsoft.com/office/powerpoint/2010/main" val="3628388938"/>
                  </p:ext>
                </p:extLst>
              </p:nvPr>
            </p:nvGraphicFramePr>
            <p:xfrm>
              <a:off x="3681" y="1952"/>
              <a:ext cx="260" cy="300"/>
            </p:xfrm>
            <a:graphic>
              <a:graphicData uri="http://schemas.openxmlformats.org/presentationml/2006/ole">
                <mc:AlternateContent xmlns:mc="http://schemas.openxmlformats.org/markup-compatibility/2006">
                  <mc:Choice xmlns:v="urn:schemas-microsoft-com:vml" Requires="v">
                    <p:oleObj spid="_x0000_s85517" name="Equation" r:id="rId25" imgW="164880" imgH="190440" progId="Equation.DSMT4">
                      <p:embed/>
                    </p:oleObj>
                  </mc:Choice>
                  <mc:Fallback>
                    <p:oleObj name="Equation" r:id="rId25" imgW="164880" imgH="190440" progId="Equation.DSMT4">
                      <p:embed/>
                      <p:pic>
                        <p:nvPicPr>
                          <p:cNvPr id="0" name=""/>
                          <p:cNvPicPr>
                            <a:picLocks noChangeAspect="1" noChangeArrowheads="1"/>
                          </p:cNvPicPr>
                          <p:nvPr/>
                        </p:nvPicPr>
                        <p:blipFill>
                          <a:blip r:embed="rId26"/>
                          <a:srcRect/>
                          <a:stretch>
                            <a:fillRect/>
                          </a:stretch>
                        </p:blipFill>
                        <p:spPr bwMode="auto">
                          <a:xfrm>
                            <a:off x="3681" y="1952"/>
                            <a:ext cx="26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8855" name="Group 23"/>
            <p:cNvGrpSpPr>
              <a:grpSpLocks/>
            </p:cNvGrpSpPr>
            <p:nvPr/>
          </p:nvGrpSpPr>
          <p:grpSpPr bwMode="auto">
            <a:xfrm>
              <a:off x="2335" y="1434"/>
              <a:ext cx="1089" cy="499"/>
              <a:chOff x="2335" y="1434"/>
              <a:chExt cx="1089" cy="499"/>
            </a:xfrm>
          </p:grpSpPr>
          <p:sp>
            <p:nvSpPr>
              <p:cNvPr id="888856" name="AutoShape 24"/>
              <p:cNvSpPr>
                <a:spLocks noChangeArrowheads="1"/>
              </p:cNvSpPr>
              <p:nvPr/>
            </p:nvSpPr>
            <p:spPr bwMode="auto">
              <a:xfrm>
                <a:off x="2335" y="1661"/>
                <a:ext cx="1089" cy="272"/>
              </a:xfrm>
              <a:prstGeom prst="rightArrow">
                <a:avLst>
                  <a:gd name="adj1" fmla="val 50000"/>
                  <a:gd name="adj2" fmla="val 100092"/>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8857" name="Text Box 25"/>
              <p:cNvSpPr txBox="1">
                <a:spLocks noChangeArrowheads="1"/>
              </p:cNvSpPr>
              <p:nvPr/>
            </p:nvSpPr>
            <p:spPr bwMode="auto">
              <a:xfrm>
                <a:off x="2344" y="1434"/>
                <a:ext cx="876"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zh-CN" altLang="en-US" sz="2000">
                    <a:effectLst>
                      <a:outerShdw blurRad="38100" dist="38100" dir="2700000" algn="tl">
                        <a:srgbClr val="000000"/>
                      </a:outerShdw>
                    </a:effectLst>
                  </a:rPr>
                  <a:t>单切点交叉</a:t>
                </a:r>
              </a:p>
            </p:txBody>
          </p:sp>
        </p:grpSp>
      </p:grpSp>
      <p:sp>
        <p:nvSpPr>
          <p:cNvPr id="2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3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1B029410-5F9D-4450-B67E-438FC5AD0975}"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2257978243"/>
      </p:ext>
    </p:extLst>
  </p:cSld>
  <p:clrMapOvr>
    <a:masterClrMapping/>
  </p:clrMapOvr>
  <p:transition>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0"/>
          <p:cNvSpPr>
            <a:spLocks noGrp="1"/>
          </p:cNvSpPr>
          <p:nvPr>
            <p:ph type="sldNum" sz="quarter" idx="12"/>
          </p:nvPr>
        </p:nvSpPr>
        <p:spPr/>
        <p:txBody>
          <a:bodyPr/>
          <a:lstStyle/>
          <a:p>
            <a:fld id="{410679E4-5583-488E-BD80-9D3D45A5E187}" type="slidenum">
              <a:rPr lang="en-US" altLang="zh-CN"/>
              <a:pPr/>
              <a:t>39</a:t>
            </a:fld>
            <a:endParaRPr lang="en-US" altLang="zh-CN"/>
          </a:p>
        </p:txBody>
      </p:sp>
      <p:sp>
        <p:nvSpPr>
          <p:cNvPr id="889858"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en-US" altLang="zh-CN" b="1" dirty="0">
                <a:ea typeface="黑体" pitchFamily="49" charset="-122"/>
              </a:rPr>
              <a:t>0-1</a:t>
            </a:r>
            <a:r>
              <a:rPr lang="zh-CN" altLang="en-US" b="1" dirty="0">
                <a:ea typeface="黑体" pitchFamily="49" charset="-122"/>
              </a:rPr>
              <a:t>字符串编码</a:t>
            </a:r>
            <a:endParaRPr lang="en-US" altLang="zh-CN" b="1" dirty="0">
              <a:solidFill>
                <a:schemeClr val="folHlink"/>
              </a:solidFill>
              <a:latin typeface="Times New Roman" pitchFamily="18" charset="0"/>
              <a:ea typeface="楷体_GB2312" pitchFamily="49" charset="-122"/>
            </a:endParaRPr>
          </a:p>
          <a:p>
            <a:pPr marL="0" indent="0">
              <a:lnSpc>
                <a:spcPct val="120000"/>
              </a:lnSpc>
              <a:buClr>
                <a:schemeClr val="tx1"/>
              </a:buClr>
              <a:buNone/>
            </a:pPr>
            <a:r>
              <a:rPr lang="zh-CN" altLang="en-US" b="1" dirty="0" smtClean="0">
                <a:solidFill>
                  <a:srgbClr val="FF00FF"/>
                </a:solidFill>
                <a:latin typeface="Times New Roman" pitchFamily="18" charset="0"/>
                <a:ea typeface="楷体_GB2312" pitchFamily="49" charset="-122"/>
              </a:rPr>
              <a:t>双切点</a:t>
            </a:r>
            <a:r>
              <a:rPr lang="zh-CN" altLang="en-US" b="1" dirty="0">
                <a:solidFill>
                  <a:srgbClr val="FF00FF"/>
                </a:solidFill>
                <a:latin typeface="Times New Roman" pitchFamily="18" charset="0"/>
                <a:ea typeface="楷体_GB2312" pitchFamily="49" charset="-122"/>
              </a:rPr>
              <a:t>交叉</a:t>
            </a:r>
            <a:r>
              <a:rPr lang="en-US" altLang="zh-CN" b="1" dirty="0"/>
              <a:t>(</a:t>
            </a:r>
            <a:r>
              <a:rPr lang="zh-CN" altLang="en-US" b="1" dirty="0"/>
              <a:t>交换中间段</a:t>
            </a:r>
            <a:r>
              <a:rPr lang="en-US" altLang="zh-CN" b="1" dirty="0"/>
              <a:t>)</a:t>
            </a:r>
          </a:p>
          <a:p>
            <a:pPr marL="609600" indent="-609600">
              <a:lnSpc>
                <a:spcPct val="120000"/>
              </a:lnSpc>
              <a:buClr>
                <a:schemeClr val="tx1"/>
              </a:buClr>
              <a:buFontTx/>
              <a:buNone/>
            </a:pPr>
            <a:r>
              <a:rPr lang="en-US" altLang="zh-CN" dirty="0"/>
              <a:t>	</a:t>
            </a:r>
            <a:endParaRPr lang="zh-CN" altLang="en-US" dirty="0"/>
          </a:p>
          <a:p>
            <a:pPr marL="609600" indent="-609600">
              <a:lnSpc>
                <a:spcPct val="120000"/>
              </a:lnSpc>
              <a:buFont typeface="Wingdings" pitchFamily="2" charset="2"/>
              <a:buNone/>
            </a:pPr>
            <a:endParaRPr lang="zh-CN" altLang="en-US" dirty="0"/>
          </a:p>
          <a:p>
            <a:pPr marL="609600" indent="-609600">
              <a:lnSpc>
                <a:spcPct val="120000"/>
              </a:lnSpc>
              <a:buFont typeface="Wingdings" pitchFamily="2" charset="2"/>
              <a:buNone/>
            </a:pPr>
            <a:endParaRPr lang="zh-CN" altLang="en-US" dirty="0"/>
          </a:p>
        </p:txBody>
      </p:sp>
      <p:grpSp>
        <p:nvGrpSpPr>
          <p:cNvPr id="889861" name="Group 5"/>
          <p:cNvGrpSpPr>
            <a:grpSpLocks/>
          </p:cNvGrpSpPr>
          <p:nvPr/>
        </p:nvGrpSpPr>
        <p:grpSpPr bwMode="auto">
          <a:xfrm>
            <a:off x="539632" y="2500314"/>
            <a:ext cx="8064618" cy="2184446"/>
            <a:chOff x="404" y="2953"/>
            <a:chExt cx="4808" cy="1047"/>
          </a:xfrm>
        </p:grpSpPr>
        <p:graphicFrame>
          <p:nvGraphicFramePr>
            <p:cNvPr id="889862" name="Object 6"/>
            <p:cNvGraphicFramePr>
              <a:graphicFrameLocks noChangeAspect="1"/>
            </p:cNvGraphicFramePr>
            <p:nvPr>
              <p:extLst>
                <p:ext uri="{D42A27DB-BD31-4B8C-83A1-F6EECF244321}">
                  <p14:modId xmlns:p14="http://schemas.microsoft.com/office/powerpoint/2010/main" val="2360125706"/>
                </p:ext>
              </p:extLst>
            </p:nvPr>
          </p:nvGraphicFramePr>
          <p:xfrm>
            <a:off x="424" y="3066"/>
            <a:ext cx="221" cy="301"/>
          </p:xfrm>
          <a:graphic>
            <a:graphicData uri="http://schemas.openxmlformats.org/presentationml/2006/ole">
              <mc:AlternateContent xmlns:mc="http://schemas.openxmlformats.org/markup-compatibility/2006">
                <mc:Choice xmlns:v="urn:schemas-microsoft-com:vml" Requires="v">
                  <p:oleObj spid="_x0000_s94370" name="Equation" r:id="rId3" imgW="139680" imgH="190440" progId="Equation.DSMT4">
                    <p:embed/>
                  </p:oleObj>
                </mc:Choice>
                <mc:Fallback>
                  <p:oleObj name="Equation" r:id="rId3" imgW="139680" imgH="190440" progId="Equation.DSMT4">
                    <p:embed/>
                    <p:pic>
                      <p:nvPicPr>
                        <p:cNvPr id="0" name=""/>
                        <p:cNvPicPr>
                          <a:picLocks noChangeAspect="1" noChangeArrowheads="1"/>
                        </p:cNvPicPr>
                        <p:nvPr/>
                      </p:nvPicPr>
                      <p:blipFill>
                        <a:blip r:embed="rId4"/>
                        <a:srcRect/>
                        <a:stretch>
                          <a:fillRect/>
                        </a:stretch>
                      </p:blipFill>
                      <p:spPr bwMode="auto">
                        <a:xfrm>
                          <a:off x="424" y="3066"/>
                          <a:ext cx="221"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63" name="Object 7"/>
            <p:cNvGraphicFramePr>
              <a:graphicFrameLocks noChangeAspect="1"/>
            </p:cNvGraphicFramePr>
            <p:nvPr>
              <p:extLst>
                <p:ext uri="{D42A27DB-BD31-4B8C-83A1-F6EECF244321}">
                  <p14:modId xmlns:p14="http://schemas.microsoft.com/office/powerpoint/2010/main" val="3041956419"/>
                </p:ext>
              </p:extLst>
            </p:nvPr>
          </p:nvGraphicFramePr>
          <p:xfrm>
            <a:off x="404" y="3677"/>
            <a:ext cx="256" cy="320"/>
          </p:xfrm>
          <a:graphic>
            <a:graphicData uri="http://schemas.openxmlformats.org/presentationml/2006/ole">
              <mc:AlternateContent xmlns:mc="http://schemas.openxmlformats.org/markup-compatibility/2006">
                <mc:Choice xmlns:v="urn:schemas-microsoft-com:vml" Requires="v">
                  <p:oleObj spid="_x0000_s94371"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404" y="3677"/>
                          <a:ext cx="25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4" name="Text Box 8"/>
            <p:cNvSpPr txBox="1">
              <a:spLocks noChangeArrowheads="1"/>
            </p:cNvSpPr>
            <p:nvPr/>
          </p:nvSpPr>
          <p:spPr bwMode="auto">
            <a:xfrm>
              <a:off x="801" y="3129"/>
              <a:ext cx="1355"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dirty="0">
                  <a:effectLst>
                    <a:outerShdw blurRad="38100" dist="38100" dir="2700000" algn="tl">
                      <a:srgbClr val="000000"/>
                    </a:outerShdw>
                  </a:effectLst>
                </a:rPr>
                <a:t>011 </a:t>
              </a:r>
              <a:r>
                <a:rPr lang="en-US" altLang="zh-CN" sz="2800" b="0" dirty="0">
                  <a:effectLst>
                    <a:outerShdw blurRad="38100" dist="38100" dir="2700000" algn="tl">
                      <a:srgbClr val="000000"/>
                    </a:outerShdw>
                  </a:effectLst>
                  <a:cs typeface="Arial" charset="0"/>
                </a:rPr>
                <a:t>¦</a:t>
              </a:r>
              <a:r>
                <a:rPr lang="en-US" altLang="zh-CN" sz="2800" b="0" dirty="0">
                  <a:effectLst>
                    <a:outerShdw blurRad="38100" dist="38100" dir="2700000" algn="tl">
                      <a:srgbClr val="000000"/>
                    </a:outerShdw>
                  </a:effectLst>
                </a:rPr>
                <a:t> 00 </a:t>
              </a:r>
              <a:r>
                <a:rPr lang="en-US" altLang="zh-CN" sz="2800" b="0" dirty="0">
                  <a:effectLst>
                    <a:outerShdw blurRad="38100" dist="38100" dir="2700000" algn="tl">
                      <a:srgbClr val="000000"/>
                    </a:outerShdw>
                  </a:effectLst>
                  <a:cs typeface="Arial" charset="0"/>
                </a:rPr>
                <a:t>¦ </a:t>
              </a:r>
              <a:r>
                <a:rPr lang="en-US" altLang="zh-CN" sz="2800" b="0" dirty="0">
                  <a:effectLst>
                    <a:outerShdw blurRad="38100" dist="38100" dir="2700000" algn="tl">
                      <a:srgbClr val="000000"/>
                    </a:outerShdw>
                  </a:effectLst>
                </a:rPr>
                <a:t>11</a:t>
              </a:r>
            </a:p>
          </p:txBody>
        </p:sp>
        <p:sp>
          <p:nvSpPr>
            <p:cNvPr id="889865" name="Text Box 9"/>
            <p:cNvSpPr txBox="1">
              <a:spLocks noChangeArrowheads="1"/>
            </p:cNvSpPr>
            <p:nvPr/>
          </p:nvSpPr>
          <p:spPr bwMode="auto">
            <a:xfrm>
              <a:off x="801" y="3719"/>
              <a:ext cx="128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a:effectLst>
                    <a:outerShdw blurRad="38100" dist="38100" dir="2700000" algn="tl">
                      <a:srgbClr val="000000"/>
                    </a:outerShdw>
                  </a:effectLst>
                </a:rPr>
                <a:t>101 ¦</a:t>
              </a:r>
              <a:r>
                <a:rPr lang="en-US" altLang="zh-CN" sz="2800" b="0">
                  <a:effectLst>
                    <a:outerShdw blurRad="38100" dist="38100" dir="2700000" algn="tl">
                      <a:srgbClr val="000000"/>
                    </a:outerShdw>
                  </a:effectLst>
                  <a:cs typeface="Arial" charset="0"/>
                </a:rPr>
                <a:t> </a:t>
              </a:r>
              <a:r>
                <a:rPr lang="en-US" altLang="zh-CN" sz="2800" b="0">
                  <a:effectLst>
                    <a:outerShdw blurRad="38100" dist="38100" dir="2700000" algn="tl">
                      <a:srgbClr val="000000"/>
                    </a:outerShdw>
                  </a:effectLst>
                </a:rPr>
                <a:t>01 ¦ 10</a:t>
              </a:r>
            </a:p>
          </p:txBody>
        </p:sp>
        <p:graphicFrame>
          <p:nvGraphicFramePr>
            <p:cNvPr id="889866" name="Object 10"/>
            <p:cNvGraphicFramePr>
              <a:graphicFrameLocks noChangeAspect="1"/>
            </p:cNvGraphicFramePr>
            <p:nvPr/>
          </p:nvGraphicFramePr>
          <p:xfrm>
            <a:off x="1021" y="2953"/>
            <a:ext cx="168" cy="204"/>
          </p:xfrm>
          <a:graphic>
            <a:graphicData uri="http://schemas.openxmlformats.org/presentationml/2006/ole">
              <mc:AlternateContent xmlns:mc="http://schemas.openxmlformats.org/markup-compatibility/2006">
                <mc:Choice xmlns:v="urn:schemas-microsoft-com:vml" Requires="v">
                  <p:oleObj spid="_x0000_s94372" name="公式" r:id="rId7" imgW="177480" imgH="215640" progId="Equation.3">
                    <p:embed/>
                  </p:oleObj>
                </mc:Choice>
                <mc:Fallback>
                  <p:oleObj name="公式" r:id="rId7" imgW="1774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1" y="2953"/>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67" name="Object 11"/>
            <p:cNvGraphicFramePr>
              <a:graphicFrameLocks noChangeAspect="1"/>
            </p:cNvGraphicFramePr>
            <p:nvPr/>
          </p:nvGraphicFramePr>
          <p:xfrm>
            <a:off x="1022" y="3520"/>
            <a:ext cx="180" cy="204"/>
          </p:xfrm>
          <a:graphic>
            <a:graphicData uri="http://schemas.openxmlformats.org/presentationml/2006/ole">
              <mc:AlternateContent xmlns:mc="http://schemas.openxmlformats.org/markup-compatibility/2006">
                <mc:Choice xmlns:v="urn:schemas-microsoft-com:vml" Requires="v">
                  <p:oleObj spid="_x0000_s94373" name="公式" r:id="rId9" imgW="190440" imgH="215640" progId="Equation.3">
                    <p:embed/>
                  </p:oleObj>
                </mc:Choice>
                <mc:Fallback>
                  <p:oleObj name="公式" r:id="rId9" imgW="1904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2" y="3520"/>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68" name="Object 12"/>
            <p:cNvGraphicFramePr>
              <a:graphicFrameLocks noChangeAspect="1"/>
            </p:cNvGraphicFramePr>
            <p:nvPr/>
          </p:nvGraphicFramePr>
          <p:xfrm>
            <a:off x="1429" y="2976"/>
            <a:ext cx="168" cy="204"/>
          </p:xfrm>
          <a:graphic>
            <a:graphicData uri="http://schemas.openxmlformats.org/presentationml/2006/ole">
              <mc:AlternateContent xmlns:mc="http://schemas.openxmlformats.org/markup-compatibility/2006">
                <mc:Choice xmlns:v="urn:schemas-microsoft-com:vml" Requires="v">
                  <p:oleObj spid="_x0000_s94374" name="公式" r:id="rId11" imgW="177480" imgH="215640" progId="Equation.3">
                    <p:embed/>
                  </p:oleObj>
                </mc:Choice>
                <mc:Fallback>
                  <p:oleObj name="公式" r:id="rId11" imgW="1774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9" y="2976"/>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69" name="Object 13"/>
            <p:cNvGraphicFramePr>
              <a:graphicFrameLocks noChangeAspect="1"/>
            </p:cNvGraphicFramePr>
            <p:nvPr/>
          </p:nvGraphicFramePr>
          <p:xfrm>
            <a:off x="1429" y="3543"/>
            <a:ext cx="180" cy="204"/>
          </p:xfrm>
          <a:graphic>
            <a:graphicData uri="http://schemas.openxmlformats.org/presentationml/2006/ole">
              <mc:AlternateContent xmlns:mc="http://schemas.openxmlformats.org/markup-compatibility/2006">
                <mc:Choice xmlns:v="urn:schemas-microsoft-com:vml" Requires="v">
                  <p:oleObj spid="_x0000_s94375" name="公式" r:id="rId13" imgW="190440" imgH="215640" progId="Equation.3">
                    <p:embed/>
                  </p:oleObj>
                </mc:Choice>
                <mc:Fallback>
                  <p:oleObj name="公式" r:id="rId13" imgW="1904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9" y="3543"/>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70" name="Text Box 14"/>
            <p:cNvSpPr txBox="1">
              <a:spLocks noChangeArrowheads="1"/>
            </p:cNvSpPr>
            <p:nvPr/>
          </p:nvSpPr>
          <p:spPr bwMode="auto">
            <a:xfrm>
              <a:off x="3930" y="3175"/>
              <a:ext cx="128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a:effectLst>
                    <a:outerShdw blurRad="38100" dist="38100" dir="2700000" algn="tl">
                      <a:srgbClr val="000000"/>
                    </a:outerShdw>
                  </a:effectLst>
                </a:rPr>
                <a:t>011 </a:t>
              </a:r>
              <a:r>
                <a:rPr lang="en-US" altLang="zh-CN" sz="2800" b="0">
                  <a:effectLst>
                    <a:outerShdw blurRad="38100" dist="38100" dir="2700000" algn="tl">
                      <a:srgbClr val="000000"/>
                    </a:outerShdw>
                  </a:effectLst>
                  <a:cs typeface="Arial" charset="0"/>
                </a:rPr>
                <a:t>¦</a:t>
              </a:r>
              <a:r>
                <a:rPr lang="en-US" altLang="zh-CN" sz="2800" b="0">
                  <a:effectLst>
                    <a:outerShdw blurRad="38100" dist="38100" dir="2700000" algn="tl">
                      <a:srgbClr val="000000"/>
                    </a:outerShdw>
                  </a:effectLst>
                </a:rPr>
                <a:t> 01 ¦</a:t>
              </a:r>
              <a:r>
                <a:rPr lang="en-US" altLang="zh-CN" sz="2800">
                  <a:effectLst>
                    <a:outerShdw blurRad="38100" dist="38100" dir="2700000" algn="tl">
                      <a:srgbClr val="000000"/>
                    </a:outerShdw>
                  </a:effectLst>
                </a:rPr>
                <a:t> </a:t>
              </a:r>
              <a:r>
                <a:rPr lang="en-US" altLang="zh-CN" sz="2800" b="0">
                  <a:effectLst>
                    <a:outerShdw blurRad="38100" dist="38100" dir="2700000" algn="tl">
                      <a:srgbClr val="000000"/>
                    </a:outerShdw>
                  </a:effectLst>
                </a:rPr>
                <a:t>11</a:t>
              </a:r>
            </a:p>
          </p:txBody>
        </p:sp>
        <p:sp>
          <p:nvSpPr>
            <p:cNvPr id="889871" name="Text Box 15"/>
            <p:cNvSpPr txBox="1">
              <a:spLocks noChangeArrowheads="1"/>
            </p:cNvSpPr>
            <p:nvPr/>
          </p:nvSpPr>
          <p:spPr bwMode="auto">
            <a:xfrm>
              <a:off x="3930" y="3765"/>
              <a:ext cx="128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a:effectLst>
                    <a:outerShdw blurRad="38100" dist="38100" dir="2700000" algn="tl">
                      <a:srgbClr val="000000"/>
                    </a:outerShdw>
                  </a:effectLst>
                </a:rPr>
                <a:t>101 ¦</a:t>
              </a:r>
              <a:r>
                <a:rPr lang="en-US" altLang="zh-CN" sz="2800" b="0">
                  <a:effectLst>
                    <a:outerShdw blurRad="38100" dist="38100" dir="2700000" algn="tl">
                      <a:srgbClr val="000000"/>
                    </a:outerShdw>
                  </a:effectLst>
                  <a:cs typeface="Arial" charset="0"/>
                </a:rPr>
                <a:t> </a:t>
              </a:r>
              <a:r>
                <a:rPr lang="en-US" altLang="zh-CN" sz="2800" b="0">
                  <a:effectLst>
                    <a:outerShdw blurRad="38100" dist="38100" dir="2700000" algn="tl">
                      <a:srgbClr val="000000"/>
                    </a:outerShdw>
                  </a:effectLst>
                </a:rPr>
                <a:t>00 ¦</a:t>
              </a:r>
              <a:r>
                <a:rPr lang="en-US" altLang="zh-CN" sz="2800">
                  <a:effectLst>
                    <a:outerShdw blurRad="38100" dist="38100" dir="2700000" algn="tl">
                      <a:srgbClr val="000000"/>
                    </a:outerShdw>
                  </a:effectLst>
                </a:rPr>
                <a:t> </a:t>
              </a:r>
              <a:r>
                <a:rPr lang="en-US" altLang="zh-CN" sz="2800" b="0">
                  <a:effectLst>
                    <a:outerShdw blurRad="38100" dist="38100" dir="2700000" algn="tl">
                      <a:srgbClr val="000000"/>
                    </a:outerShdw>
                  </a:effectLst>
                </a:rPr>
                <a:t>10</a:t>
              </a:r>
            </a:p>
          </p:txBody>
        </p:sp>
        <p:graphicFrame>
          <p:nvGraphicFramePr>
            <p:cNvPr id="889872" name="Object 16"/>
            <p:cNvGraphicFramePr>
              <a:graphicFrameLocks noChangeAspect="1"/>
            </p:cNvGraphicFramePr>
            <p:nvPr/>
          </p:nvGraphicFramePr>
          <p:xfrm>
            <a:off x="4150" y="2999"/>
            <a:ext cx="168" cy="204"/>
          </p:xfrm>
          <a:graphic>
            <a:graphicData uri="http://schemas.openxmlformats.org/presentationml/2006/ole">
              <mc:AlternateContent xmlns:mc="http://schemas.openxmlformats.org/markup-compatibility/2006">
                <mc:Choice xmlns:v="urn:schemas-microsoft-com:vml" Requires="v">
                  <p:oleObj spid="_x0000_s94376" name="公式" r:id="rId15" imgW="177480" imgH="215640" progId="Equation.3">
                    <p:embed/>
                  </p:oleObj>
                </mc:Choice>
                <mc:Fallback>
                  <p:oleObj name="公式" r:id="rId15" imgW="1774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0" y="2999"/>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73" name="Object 17"/>
            <p:cNvGraphicFramePr>
              <a:graphicFrameLocks noChangeAspect="1"/>
            </p:cNvGraphicFramePr>
            <p:nvPr/>
          </p:nvGraphicFramePr>
          <p:xfrm>
            <a:off x="4151" y="3566"/>
            <a:ext cx="180" cy="204"/>
          </p:xfrm>
          <a:graphic>
            <a:graphicData uri="http://schemas.openxmlformats.org/presentationml/2006/ole">
              <mc:AlternateContent xmlns:mc="http://schemas.openxmlformats.org/markup-compatibility/2006">
                <mc:Choice xmlns:v="urn:schemas-microsoft-com:vml" Requires="v">
                  <p:oleObj spid="_x0000_s94377" name="公式" r:id="rId17" imgW="190440" imgH="215640" progId="Equation.3">
                    <p:embed/>
                  </p:oleObj>
                </mc:Choice>
                <mc:Fallback>
                  <p:oleObj name="公式" r:id="rId17" imgW="19044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51" y="3566"/>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74" name="Object 18"/>
            <p:cNvGraphicFramePr>
              <a:graphicFrameLocks noChangeAspect="1"/>
            </p:cNvGraphicFramePr>
            <p:nvPr/>
          </p:nvGraphicFramePr>
          <p:xfrm>
            <a:off x="4558" y="3588"/>
            <a:ext cx="168" cy="204"/>
          </p:xfrm>
          <a:graphic>
            <a:graphicData uri="http://schemas.openxmlformats.org/presentationml/2006/ole">
              <mc:AlternateContent xmlns:mc="http://schemas.openxmlformats.org/markup-compatibility/2006">
                <mc:Choice xmlns:v="urn:schemas-microsoft-com:vml" Requires="v">
                  <p:oleObj spid="_x0000_s94378" name="公式" r:id="rId19" imgW="177480" imgH="215640" progId="Equation.3">
                    <p:embed/>
                  </p:oleObj>
                </mc:Choice>
                <mc:Fallback>
                  <p:oleObj name="公式" r:id="rId19" imgW="1774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58" y="3588"/>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75" name="Object 19"/>
            <p:cNvGraphicFramePr>
              <a:graphicFrameLocks noChangeAspect="1"/>
            </p:cNvGraphicFramePr>
            <p:nvPr/>
          </p:nvGraphicFramePr>
          <p:xfrm>
            <a:off x="4558" y="2999"/>
            <a:ext cx="180" cy="204"/>
          </p:xfrm>
          <a:graphic>
            <a:graphicData uri="http://schemas.openxmlformats.org/presentationml/2006/ole">
              <mc:AlternateContent xmlns:mc="http://schemas.openxmlformats.org/markup-compatibility/2006">
                <mc:Choice xmlns:v="urn:schemas-microsoft-com:vml" Requires="v">
                  <p:oleObj spid="_x0000_s94379" name="公式" r:id="rId21" imgW="190440" imgH="215640" progId="Equation.3">
                    <p:embed/>
                  </p:oleObj>
                </mc:Choice>
                <mc:Fallback>
                  <p:oleObj name="公式" r:id="rId21" imgW="19044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58" y="2999"/>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76" name="Object 20"/>
            <p:cNvGraphicFramePr>
              <a:graphicFrameLocks noChangeAspect="1"/>
            </p:cNvGraphicFramePr>
            <p:nvPr>
              <p:extLst>
                <p:ext uri="{D42A27DB-BD31-4B8C-83A1-F6EECF244321}">
                  <p14:modId xmlns:p14="http://schemas.microsoft.com/office/powerpoint/2010/main" val="3980618024"/>
                </p:ext>
              </p:extLst>
            </p:nvPr>
          </p:nvGraphicFramePr>
          <p:xfrm>
            <a:off x="3623" y="3197"/>
            <a:ext cx="208" cy="260"/>
          </p:xfrm>
          <a:graphic>
            <a:graphicData uri="http://schemas.openxmlformats.org/presentationml/2006/ole">
              <mc:AlternateContent xmlns:mc="http://schemas.openxmlformats.org/markup-compatibility/2006">
                <mc:Choice xmlns:v="urn:schemas-microsoft-com:vml" Requires="v">
                  <p:oleObj spid="_x0000_s94380" name="Equation" r:id="rId23" imgW="152280" imgH="190440" progId="Equation.DSMT4">
                    <p:embed/>
                  </p:oleObj>
                </mc:Choice>
                <mc:Fallback>
                  <p:oleObj name="Equation" r:id="rId23" imgW="152280" imgH="190440" progId="Equation.DSMT4">
                    <p:embed/>
                    <p:pic>
                      <p:nvPicPr>
                        <p:cNvPr id="0" name=""/>
                        <p:cNvPicPr>
                          <a:picLocks noChangeAspect="1" noChangeArrowheads="1"/>
                        </p:cNvPicPr>
                        <p:nvPr/>
                      </p:nvPicPr>
                      <p:blipFill>
                        <a:blip r:embed="rId24"/>
                        <a:srcRect/>
                        <a:stretch>
                          <a:fillRect/>
                        </a:stretch>
                      </p:blipFill>
                      <p:spPr bwMode="auto">
                        <a:xfrm>
                          <a:off x="3623" y="3197"/>
                          <a:ext cx="20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77" name="Object 21"/>
            <p:cNvGraphicFramePr>
              <a:graphicFrameLocks noChangeAspect="1"/>
            </p:cNvGraphicFramePr>
            <p:nvPr>
              <p:extLst>
                <p:ext uri="{D42A27DB-BD31-4B8C-83A1-F6EECF244321}">
                  <p14:modId xmlns:p14="http://schemas.microsoft.com/office/powerpoint/2010/main" val="1890981769"/>
                </p:ext>
              </p:extLst>
            </p:nvPr>
          </p:nvGraphicFramePr>
          <p:xfrm>
            <a:off x="3635" y="3699"/>
            <a:ext cx="260" cy="301"/>
          </p:xfrm>
          <a:graphic>
            <a:graphicData uri="http://schemas.openxmlformats.org/presentationml/2006/ole">
              <mc:AlternateContent xmlns:mc="http://schemas.openxmlformats.org/markup-compatibility/2006">
                <mc:Choice xmlns:v="urn:schemas-microsoft-com:vml" Requires="v">
                  <p:oleObj spid="_x0000_s94381" name="Equation" r:id="rId25" imgW="164880" imgH="190440" progId="Equation.DSMT4">
                    <p:embed/>
                  </p:oleObj>
                </mc:Choice>
                <mc:Fallback>
                  <p:oleObj name="Equation" r:id="rId25" imgW="164880" imgH="190440" progId="Equation.DSMT4">
                    <p:embed/>
                    <p:pic>
                      <p:nvPicPr>
                        <p:cNvPr id="0" name=""/>
                        <p:cNvPicPr>
                          <a:picLocks noChangeAspect="1" noChangeArrowheads="1"/>
                        </p:cNvPicPr>
                        <p:nvPr/>
                      </p:nvPicPr>
                      <p:blipFill>
                        <a:blip r:embed="rId26"/>
                        <a:srcRect/>
                        <a:stretch>
                          <a:fillRect/>
                        </a:stretch>
                      </p:blipFill>
                      <p:spPr bwMode="auto">
                        <a:xfrm>
                          <a:off x="3635" y="3699"/>
                          <a:ext cx="26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9878" name="Group 22"/>
            <p:cNvGrpSpPr>
              <a:grpSpLocks/>
            </p:cNvGrpSpPr>
            <p:nvPr/>
          </p:nvGrpSpPr>
          <p:grpSpPr bwMode="auto">
            <a:xfrm>
              <a:off x="2290" y="3180"/>
              <a:ext cx="1089" cy="499"/>
              <a:chOff x="2335" y="1434"/>
              <a:chExt cx="1089" cy="499"/>
            </a:xfrm>
          </p:grpSpPr>
          <p:sp>
            <p:nvSpPr>
              <p:cNvPr id="889879" name="AutoShape 23"/>
              <p:cNvSpPr>
                <a:spLocks noChangeArrowheads="1"/>
              </p:cNvSpPr>
              <p:nvPr/>
            </p:nvSpPr>
            <p:spPr bwMode="auto">
              <a:xfrm>
                <a:off x="2335" y="1661"/>
                <a:ext cx="1089" cy="272"/>
              </a:xfrm>
              <a:prstGeom prst="rightArrow">
                <a:avLst>
                  <a:gd name="adj1" fmla="val 50000"/>
                  <a:gd name="adj2" fmla="val 100092"/>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9880" name="Text Box 24"/>
              <p:cNvSpPr txBox="1">
                <a:spLocks noChangeArrowheads="1"/>
              </p:cNvSpPr>
              <p:nvPr/>
            </p:nvSpPr>
            <p:spPr bwMode="auto">
              <a:xfrm>
                <a:off x="2347" y="1434"/>
                <a:ext cx="87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zh-CN" altLang="en-US" sz="2000">
                    <a:effectLst>
                      <a:outerShdw blurRad="38100" dist="38100" dir="2700000" algn="tl">
                        <a:srgbClr val="000000"/>
                      </a:outerShdw>
                    </a:effectLst>
                  </a:rPr>
                  <a:t>双切点交叉</a:t>
                </a:r>
              </a:p>
            </p:txBody>
          </p:sp>
        </p:grpSp>
        <p:graphicFrame>
          <p:nvGraphicFramePr>
            <p:cNvPr id="889881" name="Object 25"/>
            <p:cNvGraphicFramePr>
              <a:graphicFrameLocks noChangeAspect="1"/>
            </p:cNvGraphicFramePr>
            <p:nvPr/>
          </p:nvGraphicFramePr>
          <p:xfrm>
            <a:off x="1914" y="2976"/>
            <a:ext cx="150" cy="182"/>
          </p:xfrm>
          <a:graphic>
            <a:graphicData uri="http://schemas.openxmlformats.org/presentationml/2006/ole">
              <mc:AlternateContent xmlns:mc="http://schemas.openxmlformats.org/markup-compatibility/2006">
                <mc:Choice xmlns:v="urn:schemas-microsoft-com:vml" Requires="v">
                  <p:oleObj spid="_x0000_s94382" name="公式" r:id="rId27" imgW="177480" imgH="215640" progId="Equation.3">
                    <p:embed/>
                  </p:oleObj>
                </mc:Choice>
                <mc:Fallback>
                  <p:oleObj name="公式" r:id="rId27" imgW="177480" imgH="215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14" y="2976"/>
                          <a:ext cx="150"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82" name="Object 26"/>
            <p:cNvGraphicFramePr>
              <a:graphicFrameLocks noChangeAspect="1"/>
            </p:cNvGraphicFramePr>
            <p:nvPr/>
          </p:nvGraphicFramePr>
          <p:xfrm>
            <a:off x="1893" y="3566"/>
            <a:ext cx="171" cy="182"/>
          </p:xfrm>
          <a:graphic>
            <a:graphicData uri="http://schemas.openxmlformats.org/presentationml/2006/ole">
              <mc:AlternateContent xmlns:mc="http://schemas.openxmlformats.org/markup-compatibility/2006">
                <mc:Choice xmlns:v="urn:schemas-microsoft-com:vml" Requires="v">
                  <p:oleObj spid="_x0000_s94383" name="公式" r:id="rId29" imgW="203040" imgH="215640" progId="Equation.3">
                    <p:embed/>
                  </p:oleObj>
                </mc:Choice>
                <mc:Fallback>
                  <p:oleObj name="公式" r:id="rId29" imgW="203040" imgH="215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93" y="3566"/>
                          <a:ext cx="171"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83" name="Object 27"/>
            <p:cNvGraphicFramePr>
              <a:graphicFrameLocks noChangeAspect="1"/>
            </p:cNvGraphicFramePr>
            <p:nvPr/>
          </p:nvGraphicFramePr>
          <p:xfrm>
            <a:off x="5012" y="3022"/>
            <a:ext cx="150" cy="182"/>
          </p:xfrm>
          <a:graphic>
            <a:graphicData uri="http://schemas.openxmlformats.org/presentationml/2006/ole">
              <mc:AlternateContent xmlns:mc="http://schemas.openxmlformats.org/markup-compatibility/2006">
                <mc:Choice xmlns:v="urn:schemas-microsoft-com:vml" Requires="v">
                  <p:oleObj spid="_x0000_s94384" name="公式" r:id="rId31" imgW="177480" imgH="215640" progId="Equation.3">
                    <p:embed/>
                  </p:oleObj>
                </mc:Choice>
                <mc:Fallback>
                  <p:oleObj name="公式" r:id="rId31" imgW="177480" imgH="2156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12" y="3022"/>
                          <a:ext cx="150"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9884" name="Object 28"/>
            <p:cNvGraphicFramePr>
              <a:graphicFrameLocks noChangeAspect="1"/>
            </p:cNvGraphicFramePr>
            <p:nvPr/>
          </p:nvGraphicFramePr>
          <p:xfrm>
            <a:off x="5012" y="3612"/>
            <a:ext cx="171" cy="182"/>
          </p:xfrm>
          <a:graphic>
            <a:graphicData uri="http://schemas.openxmlformats.org/presentationml/2006/ole">
              <mc:AlternateContent xmlns:mc="http://schemas.openxmlformats.org/markup-compatibility/2006">
                <mc:Choice xmlns:v="urn:schemas-microsoft-com:vml" Requires="v">
                  <p:oleObj spid="_x0000_s94385" name="公式" r:id="rId33" imgW="203040" imgH="215640" progId="Equation.3">
                    <p:embed/>
                  </p:oleObj>
                </mc:Choice>
                <mc:Fallback>
                  <p:oleObj name="公式" r:id="rId33" imgW="203040" imgH="21564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12" y="3612"/>
                          <a:ext cx="171"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3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6EA9727-F4B0-4B72-A344-3E3A551C4770}" type="datetime11">
              <a:rPr lang="zh-CN" altLang="en-US" smtClean="0">
                <a:solidFill>
                  <a:srgbClr val="0033CC"/>
                </a:solidFill>
              </a:rPr>
              <a:t>13:29:51</a:t>
            </a:fld>
            <a:endParaRPr lang="zh-CN" altLang="zh-CN" dirty="0">
              <a:solidFill>
                <a:srgbClr val="0033CC"/>
              </a:solidFill>
            </a:endParaRPr>
          </a:p>
        </p:txBody>
      </p:sp>
    </p:spTree>
    <p:extLst>
      <p:ext uri="{BB962C8B-B14F-4D97-AF65-F5344CB8AC3E}">
        <p14:creationId xmlns:p14="http://schemas.microsoft.com/office/powerpoint/2010/main" val="2790394716"/>
      </p:ext>
    </p:extLst>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323528" y="1484784"/>
            <a:ext cx="7777162" cy="4824412"/>
          </a:xfrm>
        </p:spPr>
        <p:txBody>
          <a:bodyPr/>
          <a:lstStyle/>
          <a:p>
            <a:pPr>
              <a:lnSpc>
                <a:spcPct val="120000"/>
              </a:lnSpc>
              <a:buFont typeface="Wingdings" pitchFamily="2" charset="2"/>
              <a:buChar char="Ø"/>
            </a:pPr>
            <a:r>
              <a:rPr lang="en-US" altLang="zh-CN" dirty="0" smtClean="0"/>
              <a:t> </a:t>
            </a:r>
            <a:r>
              <a:rPr lang="zh-CN" altLang="en-US" sz="2800" b="1" dirty="0">
                <a:solidFill>
                  <a:schemeClr val="folHlink"/>
                </a:solidFill>
                <a:latin typeface="Times New Roman" pitchFamily="18" charset="0"/>
                <a:ea typeface="楷体_GB2312" pitchFamily="49" charset="-122"/>
              </a:rPr>
              <a:t>通常，</a:t>
            </a:r>
            <a:r>
              <a:rPr lang="zh-CN" altLang="en-US" sz="2800" b="1" dirty="0">
                <a:solidFill>
                  <a:srgbClr val="FF00FF"/>
                </a:solidFill>
                <a:latin typeface="Times New Roman" pitchFamily="18" charset="0"/>
                <a:ea typeface="楷体_GB2312" pitchFamily="49" charset="-122"/>
              </a:rPr>
              <a:t>种群太小</a:t>
            </a:r>
            <a:r>
              <a:rPr lang="zh-CN" altLang="en-US" sz="2800" b="1" dirty="0">
                <a:solidFill>
                  <a:schemeClr val="folHlink"/>
                </a:solidFill>
                <a:latin typeface="Times New Roman" pitchFamily="18" charset="0"/>
                <a:ea typeface="楷体_GB2312" pitchFamily="49" charset="-122"/>
              </a:rPr>
              <a:t>则不能提供足够的采样点，以致算法性能很差</a:t>
            </a:r>
            <a:r>
              <a:rPr lang="zh-CN" altLang="en-US" sz="2800" b="1" dirty="0" smtClean="0">
                <a:solidFill>
                  <a:schemeClr val="folHlink"/>
                </a:solidFill>
                <a:latin typeface="Times New Roman" pitchFamily="18" charset="0"/>
                <a:ea typeface="楷体_GB2312" pitchFamily="49" charset="-122"/>
              </a:rPr>
              <a:t>；</a:t>
            </a:r>
            <a:endParaRPr lang="en-US" altLang="zh-CN" sz="2800" b="1" dirty="0" smtClean="0">
              <a:solidFill>
                <a:schemeClr val="folHlink"/>
              </a:solidFill>
              <a:latin typeface="Times New Roman" pitchFamily="18" charset="0"/>
              <a:ea typeface="楷体_GB2312" pitchFamily="49" charset="-122"/>
            </a:endParaRPr>
          </a:p>
          <a:p>
            <a:pPr>
              <a:lnSpc>
                <a:spcPct val="120000"/>
              </a:lnSpc>
              <a:buFont typeface="Wingdings" pitchFamily="2" charset="2"/>
              <a:buChar char="Ø"/>
            </a:pPr>
            <a:r>
              <a:rPr lang="zh-CN" altLang="en-US" sz="2800" b="1" dirty="0" smtClean="0">
                <a:solidFill>
                  <a:srgbClr val="FF00FF"/>
                </a:solidFill>
                <a:latin typeface="Times New Roman" pitchFamily="18" charset="0"/>
                <a:ea typeface="楷体_GB2312" pitchFamily="49" charset="-122"/>
              </a:rPr>
              <a:t>种群</a:t>
            </a:r>
            <a:r>
              <a:rPr lang="zh-CN" altLang="en-US" sz="2800" b="1" dirty="0">
                <a:solidFill>
                  <a:srgbClr val="FF00FF"/>
                </a:solidFill>
                <a:latin typeface="Times New Roman" pitchFamily="18" charset="0"/>
                <a:ea typeface="楷体_GB2312" pitchFamily="49" charset="-122"/>
              </a:rPr>
              <a:t>太大</a:t>
            </a:r>
            <a:r>
              <a:rPr lang="zh-CN" altLang="en-US" sz="2800" b="1" dirty="0">
                <a:solidFill>
                  <a:schemeClr val="folHlink"/>
                </a:solidFill>
                <a:latin typeface="Times New Roman" pitchFamily="18" charset="0"/>
                <a:ea typeface="楷体_GB2312" pitchFamily="49" charset="-122"/>
              </a:rPr>
              <a:t>，尽管可以增加优化信息，阻止早熟收敛的发生，但无疑会增加计算量，造成收敛时间太长，表现为收敛速度</a:t>
            </a:r>
            <a:r>
              <a:rPr lang="zh-CN" altLang="en-US" sz="2800" b="1" dirty="0" smtClean="0">
                <a:solidFill>
                  <a:schemeClr val="folHlink"/>
                </a:solidFill>
                <a:latin typeface="Times New Roman" pitchFamily="18" charset="0"/>
                <a:ea typeface="楷体_GB2312" pitchFamily="49" charset="-122"/>
              </a:rPr>
              <a:t>缓慢</a:t>
            </a:r>
            <a:r>
              <a:rPr lang="zh-CN" altLang="en-US" sz="2800" dirty="0" smtClean="0"/>
              <a:t>。</a:t>
            </a:r>
            <a:endParaRPr lang="en-US" altLang="zh-CN" sz="2800" dirty="0" smtClean="0"/>
          </a:p>
          <a:p>
            <a:pPr>
              <a:lnSpc>
                <a:spcPct val="120000"/>
              </a:lnSpc>
              <a:buFont typeface="Wingdings" pitchFamily="2" charset="2"/>
              <a:buChar char="Ø"/>
            </a:pPr>
            <a:r>
              <a:rPr lang="zh-CN" altLang="en-US" sz="2800" b="1" dirty="0" smtClean="0">
                <a:solidFill>
                  <a:srgbClr val="FF00FF"/>
                </a:solidFill>
                <a:latin typeface="Times New Roman" pitchFamily="18" charset="0"/>
                <a:ea typeface="楷体_GB2312" pitchFamily="49" charset="-122"/>
              </a:rPr>
              <a:t>种群规模</a:t>
            </a:r>
            <a:r>
              <a:rPr lang="zh-CN" altLang="en-US" sz="2800" b="1" dirty="0" smtClean="0">
                <a:solidFill>
                  <a:schemeClr val="folHlink"/>
                </a:solidFill>
                <a:latin typeface="Times New Roman" pitchFamily="18" charset="0"/>
                <a:ea typeface="楷体_GB2312" pitchFamily="49" charset="-122"/>
              </a:rPr>
              <a:t>一般</a:t>
            </a:r>
            <a:r>
              <a:rPr lang="zh-CN" altLang="en-US" sz="2800" b="1" dirty="0">
                <a:solidFill>
                  <a:schemeClr val="folHlink"/>
                </a:solidFill>
                <a:latin typeface="Times New Roman" pitchFamily="18" charset="0"/>
                <a:ea typeface="楷体_GB2312" pitchFamily="49" charset="-122"/>
              </a:rPr>
              <a:t>设为</a:t>
            </a:r>
            <a:r>
              <a:rPr lang="en-US" altLang="zh-CN" sz="2800" b="1" dirty="0" smtClean="0">
                <a:solidFill>
                  <a:schemeClr val="folHlink"/>
                </a:solidFill>
                <a:latin typeface="Times New Roman" pitchFamily="18" charset="0"/>
                <a:ea typeface="楷体_GB2312" pitchFamily="49" charset="-122"/>
              </a:rPr>
              <a:t>100~1000</a:t>
            </a:r>
            <a:r>
              <a:rPr lang="zh-CN" altLang="en-US" sz="2800" b="1" dirty="0" smtClean="0">
                <a:solidFill>
                  <a:schemeClr val="folHlink"/>
                </a:solidFill>
                <a:latin typeface="Times New Roman" pitchFamily="18" charset="0"/>
                <a:ea typeface="楷体_GB2312" pitchFamily="49" charset="-122"/>
              </a:rPr>
              <a:t>。</a:t>
            </a:r>
            <a:endParaRPr lang="en-US" altLang="zh-CN" sz="2800" b="1" dirty="0">
              <a:solidFill>
                <a:schemeClr val="folHlink"/>
              </a:solidFill>
              <a:latin typeface="Times New Roman" pitchFamily="18" charset="0"/>
              <a:ea typeface="楷体_GB2312" pitchFamily="49" charset="-122"/>
            </a:endParaRPr>
          </a:p>
          <a:p>
            <a:pPr>
              <a:lnSpc>
                <a:spcPct val="120000"/>
              </a:lnSpc>
              <a:buFont typeface="Wingdings" pitchFamily="2" charset="2"/>
              <a:buChar char="Ø"/>
            </a:pPr>
            <a:r>
              <a:rPr lang="zh-CN" altLang="en-US" sz="2800" b="1" dirty="0">
                <a:solidFill>
                  <a:srgbClr val="FF00FF"/>
                </a:solidFill>
                <a:latin typeface="Times New Roman" pitchFamily="18" charset="0"/>
                <a:ea typeface="楷体_GB2312" pitchFamily="49" charset="-122"/>
              </a:rPr>
              <a:t>种群</a:t>
            </a:r>
            <a:r>
              <a:rPr lang="zh-CN" altLang="en-US" sz="2800" b="1" dirty="0">
                <a:solidFill>
                  <a:schemeClr val="folHlink"/>
                </a:solidFill>
                <a:latin typeface="Times New Roman" pitchFamily="18" charset="0"/>
                <a:ea typeface="楷体_GB2312" pitchFamily="49" charset="-122"/>
              </a:rPr>
              <a:t>一般为常数，但有时也可自适应</a:t>
            </a:r>
            <a:r>
              <a:rPr lang="zh-CN" altLang="en-US" sz="2800" b="1" dirty="0" smtClean="0">
                <a:solidFill>
                  <a:schemeClr val="folHlink"/>
                </a:solidFill>
                <a:latin typeface="Times New Roman" pitchFamily="18" charset="0"/>
                <a:ea typeface="楷体_GB2312" pitchFamily="49" charset="-122"/>
              </a:rPr>
              <a:t>变化。</a:t>
            </a:r>
            <a:endParaRPr lang="zh-CN" altLang="en-US" sz="2800" b="1" dirty="0">
              <a:solidFill>
                <a:schemeClr val="folHlink"/>
              </a:solidFill>
              <a:latin typeface="Times New Roman" pitchFamily="18" charset="0"/>
              <a:ea typeface="楷体_GB2312" pitchFamily="49" charset="-122"/>
            </a:endParaRPr>
          </a:p>
        </p:txBody>
      </p:sp>
      <p:sp>
        <p:nvSpPr>
          <p:cNvPr id="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7.</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遗传算法的构成要素分析</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种群规模</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389CB940-E0ED-4858-9058-D2DCA013F853}" type="datetime11">
              <a:rPr lang="zh-CN" altLang="en-US" smtClean="0">
                <a:solidFill>
                  <a:srgbClr val="0033CC"/>
                </a:solidFill>
              </a:rPr>
              <a:t>13:29:50</a:t>
            </a:fld>
            <a:endParaRPr lang="zh-CN" altLang="zh-CN">
              <a:solidFill>
                <a:srgbClr val="0033CC"/>
              </a:solidFill>
            </a:endParaRPr>
          </a:p>
        </p:txBody>
      </p:sp>
      <p:sp>
        <p:nvSpPr>
          <p:cNvPr id="6" name="灯片编号占位符 5"/>
          <p:cNvSpPr>
            <a:spLocks noGrp="1"/>
          </p:cNvSpPr>
          <p:nvPr>
            <p:ph type="sldNum" sz="quarter" idx="12"/>
          </p:nvPr>
        </p:nvSpPr>
        <p:spPr/>
        <p:txBody>
          <a:bodyPr/>
          <a:lstStyle/>
          <a:p>
            <a:fld id="{357CBCC2-C05E-4779-974B-9D172571368A}" type="slidenum">
              <a:rPr lang="zh-CN" altLang="zh-CN" smtClean="0">
                <a:solidFill>
                  <a:srgbClr val="0033CC"/>
                </a:solidFill>
              </a:rPr>
              <a:pPr/>
              <a:t>4</a:t>
            </a:fld>
            <a:endParaRPr lang="zh-CN" altLang="zh-CN">
              <a:solidFill>
                <a:srgbClr val="0033CC"/>
              </a:solidFill>
            </a:endParaRPr>
          </a:p>
        </p:txBody>
      </p:sp>
    </p:spTree>
    <p:extLst>
      <p:ext uri="{BB962C8B-B14F-4D97-AF65-F5344CB8AC3E}">
        <p14:creationId xmlns:p14="http://schemas.microsoft.com/office/powerpoint/2010/main" val="1702978365"/>
      </p:ext>
    </p:extLst>
  </p:cSld>
  <p:clrMapOvr>
    <a:masterClrMapping/>
  </p:clrMapOvr>
  <p:transition>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0"/>
          <p:cNvSpPr>
            <a:spLocks noGrp="1"/>
          </p:cNvSpPr>
          <p:nvPr>
            <p:ph type="sldNum" sz="quarter" idx="12"/>
          </p:nvPr>
        </p:nvSpPr>
        <p:spPr/>
        <p:txBody>
          <a:bodyPr/>
          <a:lstStyle/>
          <a:p>
            <a:fld id="{410679E4-5583-488E-BD80-9D3D45A5E187}" type="slidenum">
              <a:rPr lang="en-US" altLang="zh-CN"/>
              <a:pPr/>
              <a:t>40</a:t>
            </a:fld>
            <a:endParaRPr lang="en-US" altLang="zh-CN"/>
          </a:p>
        </p:txBody>
      </p:sp>
      <p:sp>
        <p:nvSpPr>
          <p:cNvPr id="889858"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en-US" altLang="zh-CN" b="1" dirty="0">
                <a:ea typeface="黑体" pitchFamily="49" charset="-122"/>
              </a:rPr>
              <a:t>0-1</a:t>
            </a:r>
            <a:r>
              <a:rPr lang="zh-CN" altLang="en-US" b="1" dirty="0">
                <a:ea typeface="黑体" pitchFamily="49" charset="-122"/>
              </a:rPr>
              <a:t>字符串编码</a:t>
            </a:r>
            <a:endParaRPr lang="en-US" altLang="zh-CN" b="1" dirty="0">
              <a:solidFill>
                <a:schemeClr val="folHlink"/>
              </a:solidFill>
              <a:latin typeface="Times New Roman" pitchFamily="18" charset="0"/>
              <a:ea typeface="楷体_GB2312" pitchFamily="49" charset="-122"/>
            </a:endParaRPr>
          </a:p>
          <a:p>
            <a:pPr marL="0" indent="0">
              <a:buNone/>
            </a:pPr>
            <a:r>
              <a:rPr lang="zh-CN" altLang="en-US" b="1" dirty="0" smtClean="0">
                <a:solidFill>
                  <a:srgbClr val="FF00FF"/>
                </a:solidFill>
                <a:latin typeface="Times New Roman" pitchFamily="18" charset="0"/>
                <a:ea typeface="楷体_GB2312" pitchFamily="49" charset="-122"/>
              </a:rPr>
              <a:t>均匀交叉 </a:t>
            </a:r>
            <a:r>
              <a:rPr lang="zh-CN" altLang="en-US" b="1" dirty="0" smtClean="0">
                <a:solidFill>
                  <a:schemeClr val="folHlink"/>
                </a:solidFill>
                <a:latin typeface="Times New Roman" pitchFamily="18" charset="0"/>
                <a:ea typeface="楷体_GB2312" pitchFamily="49" charset="-122"/>
              </a:rPr>
              <a:t>随机</a:t>
            </a:r>
            <a:r>
              <a:rPr lang="zh-CN" altLang="en-US" b="1" dirty="0">
                <a:solidFill>
                  <a:schemeClr val="folHlink"/>
                </a:solidFill>
                <a:latin typeface="Times New Roman" pitchFamily="18" charset="0"/>
                <a:ea typeface="楷体_GB2312" pitchFamily="49" charset="-122"/>
              </a:rPr>
              <a:t>产生一个与个体编码长度相同的二进制屏蔽</a:t>
            </a:r>
            <a:r>
              <a:rPr lang="zh-CN" altLang="en-US" b="1" dirty="0" smtClean="0">
                <a:solidFill>
                  <a:schemeClr val="folHlink"/>
                </a:solidFill>
                <a:latin typeface="Times New Roman" pitchFamily="18" charset="0"/>
                <a:ea typeface="楷体_GB2312" pitchFamily="49" charset="-122"/>
              </a:rPr>
              <a:t>字</a:t>
            </a:r>
            <a:r>
              <a:rPr lang="en-US" altLang="zh-CN" b="1" dirty="0" smtClean="0">
                <a:solidFill>
                  <a:schemeClr val="folHlink"/>
                </a:solidFill>
                <a:latin typeface="Times New Roman" pitchFamily="18" charset="0"/>
                <a:ea typeface="楷体_GB2312" pitchFamily="49" charset="-122"/>
              </a:rPr>
              <a:t>W </a:t>
            </a:r>
            <a:r>
              <a:rPr lang="en-US" altLang="zh-CN" b="1" dirty="0">
                <a:solidFill>
                  <a:schemeClr val="folHlink"/>
                </a:solidFill>
                <a:latin typeface="Times New Roman" pitchFamily="18" charset="0"/>
                <a:ea typeface="楷体_GB2312" pitchFamily="49" charset="-122"/>
              </a:rPr>
              <a:t>= W</a:t>
            </a:r>
            <a:r>
              <a:rPr lang="en-US" altLang="zh-CN" b="1" baseline="-25000" dirty="0">
                <a:solidFill>
                  <a:schemeClr val="folHlink"/>
                </a:solidFill>
                <a:latin typeface="Times New Roman" pitchFamily="18" charset="0"/>
                <a:ea typeface="楷体_GB2312" pitchFamily="49" charset="-122"/>
              </a:rPr>
              <a:t>1</a:t>
            </a:r>
            <a:r>
              <a:rPr lang="en-US" altLang="zh-CN" b="1" dirty="0">
                <a:solidFill>
                  <a:schemeClr val="folHlink"/>
                </a:solidFill>
                <a:latin typeface="Times New Roman" pitchFamily="18" charset="0"/>
                <a:ea typeface="楷体_GB2312" pitchFamily="49" charset="-122"/>
              </a:rPr>
              <a:t>W</a:t>
            </a:r>
            <a:r>
              <a:rPr lang="en-US" altLang="zh-CN" b="1" baseline="-25000" dirty="0">
                <a:solidFill>
                  <a:schemeClr val="folHlink"/>
                </a:solidFill>
                <a:latin typeface="Times New Roman" pitchFamily="18" charset="0"/>
                <a:ea typeface="楷体_GB2312" pitchFamily="49" charset="-122"/>
              </a:rPr>
              <a:t>2</a:t>
            </a:r>
            <a:r>
              <a:rPr lang="en-US" altLang="zh-CN" b="1" dirty="0">
                <a:solidFill>
                  <a:schemeClr val="folHlink"/>
                </a:solidFill>
                <a:latin typeface="Times New Roman" pitchFamily="18" charset="0"/>
                <a:ea typeface="楷体_GB2312" pitchFamily="49" charset="-122"/>
              </a:rPr>
              <a:t>…</a:t>
            </a:r>
            <a:r>
              <a:rPr lang="en-US" altLang="zh-CN" b="1" dirty="0" err="1">
                <a:solidFill>
                  <a:schemeClr val="folHlink"/>
                </a:solidFill>
                <a:latin typeface="Times New Roman" pitchFamily="18" charset="0"/>
                <a:ea typeface="楷体_GB2312" pitchFamily="49" charset="-122"/>
              </a:rPr>
              <a:t>W</a:t>
            </a:r>
            <a:r>
              <a:rPr lang="en-US" altLang="zh-CN" b="1" i="1" baseline="-25000" dirty="0" err="1">
                <a:solidFill>
                  <a:schemeClr val="folHlink"/>
                </a:solidFill>
                <a:latin typeface="Times New Roman" pitchFamily="18" charset="0"/>
                <a:ea typeface="楷体_GB2312" pitchFamily="49" charset="-122"/>
              </a:rPr>
              <a:t>n</a:t>
            </a:r>
            <a:r>
              <a:rPr lang="en-US" altLang="zh-CN" b="1" dirty="0">
                <a:solidFill>
                  <a:schemeClr val="folHlink"/>
                </a:solidFill>
                <a:latin typeface="Times New Roman" pitchFamily="18" charset="0"/>
                <a:ea typeface="楷体_GB2312" pitchFamily="49" charset="-122"/>
              </a:rPr>
              <a:t> </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marL="0" indent="0">
              <a:buNone/>
            </a:pPr>
            <a:r>
              <a:rPr lang="zh-CN" altLang="en-US" b="1" dirty="0" smtClean="0">
                <a:solidFill>
                  <a:schemeClr val="folHlink"/>
                </a:solidFill>
                <a:latin typeface="Times New Roman" pitchFamily="18" charset="0"/>
                <a:ea typeface="楷体_GB2312" pitchFamily="49" charset="-122"/>
              </a:rPr>
              <a:t>按</a:t>
            </a:r>
            <a:r>
              <a:rPr lang="zh-CN" altLang="en-US" b="1" dirty="0">
                <a:solidFill>
                  <a:schemeClr val="folHlink"/>
                </a:solidFill>
                <a:latin typeface="Times New Roman" pitchFamily="18" charset="0"/>
                <a:ea typeface="楷体_GB2312" pitchFamily="49" charset="-122"/>
              </a:rPr>
              <a:t>下列规则</a:t>
            </a:r>
            <a:r>
              <a:rPr lang="zh-CN" altLang="en-US" b="1" dirty="0" smtClean="0">
                <a:solidFill>
                  <a:schemeClr val="folHlink"/>
                </a:solidFill>
                <a:latin typeface="Times New Roman" pitchFamily="18" charset="0"/>
                <a:ea typeface="楷体_GB2312" pitchFamily="49" charset="-122"/>
              </a:rPr>
              <a:t>从</a:t>
            </a:r>
            <a:r>
              <a:rPr lang="en-US" altLang="zh-CN" b="1" dirty="0" smtClean="0">
                <a:solidFill>
                  <a:schemeClr val="folHlink"/>
                </a:solidFill>
                <a:latin typeface="Times New Roman" pitchFamily="18" charset="0"/>
                <a:ea typeface="楷体_GB2312" pitchFamily="49" charset="-122"/>
              </a:rPr>
              <a:t>P</a:t>
            </a:r>
            <a:r>
              <a:rPr lang="en-US" altLang="zh-CN" b="1" baseline="-25000" dirty="0" smtClean="0">
                <a:solidFill>
                  <a:schemeClr val="folHlink"/>
                </a:solidFill>
                <a:latin typeface="Times New Roman" pitchFamily="18" charset="0"/>
                <a:ea typeface="楷体_GB2312" pitchFamily="49" charset="-122"/>
              </a:rPr>
              <a:t>1</a:t>
            </a:r>
            <a:r>
              <a:rPr lang="zh-CN" altLang="en-US" b="1" dirty="0" smtClean="0">
                <a:solidFill>
                  <a:schemeClr val="folHlink"/>
                </a:solidFill>
                <a:latin typeface="Times New Roman" pitchFamily="18" charset="0"/>
                <a:ea typeface="楷体_GB2312" pitchFamily="49" charset="-122"/>
              </a:rPr>
              <a:t>、</a:t>
            </a:r>
            <a:r>
              <a:rPr lang="en-US" altLang="zh-CN" b="1" dirty="0" smtClean="0">
                <a:solidFill>
                  <a:schemeClr val="folHlink"/>
                </a:solidFill>
                <a:latin typeface="Times New Roman" pitchFamily="18" charset="0"/>
                <a:ea typeface="楷体_GB2312" pitchFamily="49" charset="-122"/>
              </a:rPr>
              <a:t>P</a:t>
            </a:r>
            <a:r>
              <a:rPr lang="en-US" altLang="zh-CN" b="1" baseline="-25000" dirty="0" smtClean="0">
                <a:solidFill>
                  <a:schemeClr val="folHlink"/>
                </a:solidFill>
                <a:latin typeface="Times New Roman" pitchFamily="18" charset="0"/>
                <a:ea typeface="楷体_GB2312" pitchFamily="49" charset="-122"/>
              </a:rPr>
              <a:t>2</a:t>
            </a:r>
            <a:r>
              <a:rPr lang="zh-CN" altLang="en-US" b="1" dirty="0" smtClean="0">
                <a:solidFill>
                  <a:schemeClr val="folHlink"/>
                </a:solidFill>
                <a:latin typeface="Times New Roman" pitchFamily="18" charset="0"/>
                <a:ea typeface="楷体_GB2312" pitchFamily="49" charset="-122"/>
              </a:rPr>
              <a:t>两</a:t>
            </a:r>
            <a:r>
              <a:rPr lang="zh-CN" altLang="en-US" b="1" dirty="0">
                <a:solidFill>
                  <a:schemeClr val="folHlink"/>
                </a:solidFill>
                <a:latin typeface="Times New Roman" pitchFamily="18" charset="0"/>
                <a:ea typeface="楷体_GB2312" pitchFamily="49" charset="-122"/>
              </a:rPr>
              <a:t>个父代个体中产生两个新</a:t>
            </a:r>
            <a:r>
              <a:rPr lang="zh-CN" altLang="en-US" b="1" dirty="0" smtClean="0">
                <a:solidFill>
                  <a:schemeClr val="folHlink"/>
                </a:solidFill>
                <a:latin typeface="Times New Roman" pitchFamily="18" charset="0"/>
                <a:ea typeface="楷体_GB2312" pitchFamily="49" charset="-122"/>
              </a:rPr>
              <a:t>个体</a:t>
            </a:r>
            <a:r>
              <a:rPr lang="en-US" altLang="zh-CN" b="1" dirty="0" smtClean="0">
                <a:solidFill>
                  <a:schemeClr val="folHlink"/>
                </a:solidFill>
                <a:latin typeface="Times New Roman" pitchFamily="18" charset="0"/>
                <a:ea typeface="楷体_GB2312" pitchFamily="49" charset="-122"/>
              </a:rPr>
              <a:t>C</a:t>
            </a:r>
            <a:r>
              <a:rPr lang="en-US" altLang="zh-CN" b="1" baseline="-25000" dirty="0" smtClean="0">
                <a:solidFill>
                  <a:schemeClr val="folHlink"/>
                </a:solidFill>
                <a:latin typeface="Times New Roman" pitchFamily="18" charset="0"/>
                <a:ea typeface="楷体_GB2312" pitchFamily="49" charset="-122"/>
              </a:rPr>
              <a:t>1</a:t>
            </a:r>
            <a:r>
              <a:rPr lang="zh-CN" altLang="en-US" b="1" dirty="0" smtClean="0">
                <a:solidFill>
                  <a:schemeClr val="folHlink"/>
                </a:solidFill>
                <a:latin typeface="Times New Roman" pitchFamily="18" charset="0"/>
                <a:ea typeface="楷体_GB2312" pitchFamily="49" charset="-122"/>
              </a:rPr>
              <a:t>、</a:t>
            </a:r>
            <a:r>
              <a:rPr lang="en-US" altLang="zh-CN" b="1" dirty="0" smtClean="0">
                <a:solidFill>
                  <a:schemeClr val="folHlink"/>
                </a:solidFill>
                <a:latin typeface="Times New Roman" pitchFamily="18" charset="0"/>
                <a:ea typeface="楷体_GB2312" pitchFamily="49" charset="-122"/>
              </a:rPr>
              <a:t>C</a:t>
            </a:r>
            <a:r>
              <a:rPr lang="en-US" altLang="zh-CN" b="1" baseline="-25000" dirty="0">
                <a:solidFill>
                  <a:schemeClr val="folHlink"/>
                </a:solidFill>
                <a:latin typeface="Times New Roman" pitchFamily="18" charset="0"/>
                <a:ea typeface="楷体_GB2312" pitchFamily="49" charset="-122"/>
              </a:rPr>
              <a:t>2</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marL="0" indent="0">
              <a:buNone/>
            </a:pPr>
            <a:r>
              <a:rPr lang="zh-CN" altLang="en-US" b="1" dirty="0" smtClean="0">
                <a:solidFill>
                  <a:schemeClr val="folHlink"/>
                </a:solidFill>
                <a:latin typeface="Times New Roman" pitchFamily="18" charset="0"/>
                <a:ea typeface="楷体_GB2312" pitchFamily="49" charset="-122"/>
              </a:rPr>
              <a:t>若</a:t>
            </a:r>
            <a:r>
              <a:rPr lang="en-US" altLang="zh-CN" b="1" dirty="0">
                <a:solidFill>
                  <a:srgbClr val="FF00FF"/>
                </a:solidFill>
                <a:latin typeface="Times New Roman" pitchFamily="18" charset="0"/>
                <a:ea typeface="楷体_GB2312" pitchFamily="49" charset="-122"/>
              </a:rPr>
              <a:t>Wi = 0</a:t>
            </a:r>
            <a:r>
              <a:rPr lang="zh-CN" altLang="en-US" b="1" dirty="0">
                <a:solidFill>
                  <a:schemeClr val="folHlink"/>
                </a:solidFill>
                <a:latin typeface="Times New Roman" pitchFamily="18" charset="0"/>
                <a:ea typeface="楷体_GB2312" pitchFamily="49" charset="-122"/>
              </a:rPr>
              <a:t>，</a:t>
            </a:r>
            <a:r>
              <a:rPr lang="zh-CN" altLang="en-US" b="1" dirty="0" smtClean="0">
                <a:solidFill>
                  <a:schemeClr val="folHlink"/>
                </a:solidFill>
                <a:latin typeface="Times New Roman" pitchFamily="18" charset="0"/>
                <a:ea typeface="楷体_GB2312" pitchFamily="49" charset="-122"/>
              </a:rPr>
              <a:t>则</a:t>
            </a:r>
            <a:r>
              <a:rPr lang="en-US" altLang="zh-CN" b="1" dirty="0">
                <a:solidFill>
                  <a:schemeClr val="folHlink"/>
                </a:solidFill>
                <a:latin typeface="Times New Roman" pitchFamily="18" charset="0"/>
                <a:ea typeface="楷体_GB2312" pitchFamily="49" charset="-122"/>
              </a:rPr>
              <a:t>C</a:t>
            </a:r>
            <a:r>
              <a:rPr lang="en-US" altLang="zh-CN" b="1" baseline="-25000" dirty="0">
                <a:solidFill>
                  <a:schemeClr val="folHlink"/>
                </a:solidFill>
                <a:latin typeface="Times New Roman" pitchFamily="18" charset="0"/>
                <a:ea typeface="楷体_GB2312" pitchFamily="49" charset="-122"/>
              </a:rPr>
              <a:t>1</a:t>
            </a:r>
            <a:r>
              <a:rPr lang="zh-CN" altLang="en-US" b="1" dirty="0" smtClean="0">
                <a:solidFill>
                  <a:schemeClr val="folHlink"/>
                </a:solidFill>
                <a:latin typeface="Times New Roman" pitchFamily="18" charset="0"/>
                <a:ea typeface="楷体_GB2312" pitchFamily="49" charset="-122"/>
              </a:rPr>
              <a:t>的</a:t>
            </a:r>
            <a:r>
              <a:rPr lang="zh-CN" altLang="en-US" b="1" dirty="0">
                <a:solidFill>
                  <a:schemeClr val="folHlink"/>
                </a:solidFill>
                <a:latin typeface="Times New Roman" pitchFamily="18" charset="0"/>
                <a:ea typeface="楷体_GB2312" pitchFamily="49" charset="-122"/>
              </a:rPr>
              <a:t>第</a:t>
            </a:r>
            <a:r>
              <a:rPr lang="en-US" altLang="zh-CN" b="1" i="1" dirty="0">
                <a:solidFill>
                  <a:schemeClr val="folHlink"/>
                </a:solidFill>
                <a:latin typeface="Times New Roman" pitchFamily="18" charset="0"/>
                <a:ea typeface="楷体_GB2312" pitchFamily="49" charset="-122"/>
              </a:rPr>
              <a:t>i</a:t>
            </a:r>
            <a:r>
              <a:rPr lang="zh-CN" altLang="en-US" b="1" dirty="0">
                <a:solidFill>
                  <a:schemeClr val="folHlink"/>
                </a:solidFill>
                <a:latin typeface="Times New Roman" pitchFamily="18" charset="0"/>
                <a:ea typeface="楷体_GB2312" pitchFamily="49" charset="-122"/>
              </a:rPr>
              <a:t>个基因</a:t>
            </a:r>
            <a:r>
              <a:rPr lang="zh-CN" altLang="en-US" b="1" dirty="0" smtClean="0">
                <a:solidFill>
                  <a:schemeClr val="folHlink"/>
                </a:solidFill>
                <a:latin typeface="Times New Roman" pitchFamily="18" charset="0"/>
                <a:ea typeface="楷体_GB2312" pitchFamily="49" charset="-122"/>
              </a:rPr>
              <a:t>继承</a:t>
            </a:r>
            <a:r>
              <a:rPr lang="en-US" altLang="zh-CN" b="1" dirty="0">
                <a:solidFill>
                  <a:schemeClr val="folHlink"/>
                </a:solidFill>
                <a:latin typeface="Times New Roman" pitchFamily="18" charset="0"/>
                <a:ea typeface="楷体_GB2312" pitchFamily="49" charset="-122"/>
              </a:rPr>
              <a:t>P</a:t>
            </a:r>
            <a:r>
              <a:rPr lang="en-US" altLang="zh-CN" b="1" baseline="-25000" dirty="0">
                <a:solidFill>
                  <a:schemeClr val="folHlink"/>
                </a:solidFill>
                <a:latin typeface="Times New Roman" pitchFamily="18" charset="0"/>
                <a:ea typeface="楷体_GB2312" pitchFamily="49" charset="-122"/>
              </a:rPr>
              <a:t>1</a:t>
            </a:r>
            <a:r>
              <a:rPr lang="zh-CN" altLang="en-US" b="1" dirty="0" smtClean="0">
                <a:solidFill>
                  <a:schemeClr val="folHlink"/>
                </a:solidFill>
                <a:latin typeface="Times New Roman" pitchFamily="18" charset="0"/>
                <a:ea typeface="楷体_GB2312" pitchFamily="49" charset="-122"/>
              </a:rPr>
              <a:t>的</a:t>
            </a:r>
            <a:r>
              <a:rPr lang="zh-CN" altLang="en-US" b="1" dirty="0">
                <a:solidFill>
                  <a:schemeClr val="folHlink"/>
                </a:solidFill>
                <a:latin typeface="Times New Roman" pitchFamily="18" charset="0"/>
                <a:ea typeface="楷体_GB2312" pitchFamily="49" charset="-122"/>
              </a:rPr>
              <a:t>对应基因</a:t>
            </a:r>
            <a:r>
              <a:rPr lang="zh-CN" altLang="en-US" b="1" dirty="0" smtClean="0">
                <a:solidFill>
                  <a:schemeClr val="folHlink"/>
                </a:solidFill>
                <a:latin typeface="Times New Roman" pitchFamily="18" charset="0"/>
                <a:ea typeface="楷体_GB2312" pitchFamily="49" charset="-122"/>
              </a:rPr>
              <a:t>，</a:t>
            </a:r>
            <a:r>
              <a:rPr lang="en-US" altLang="zh-CN" b="1" dirty="0">
                <a:solidFill>
                  <a:schemeClr val="folHlink"/>
                </a:solidFill>
                <a:latin typeface="Times New Roman" pitchFamily="18" charset="0"/>
                <a:ea typeface="楷体_GB2312" pitchFamily="49" charset="-122"/>
              </a:rPr>
              <a:t> C</a:t>
            </a:r>
            <a:r>
              <a:rPr lang="en-US" altLang="zh-CN" b="1" baseline="-25000" dirty="0">
                <a:solidFill>
                  <a:schemeClr val="folHlink"/>
                </a:solidFill>
                <a:latin typeface="Times New Roman" pitchFamily="18" charset="0"/>
                <a:ea typeface="楷体_GB2312" pitchFamily="49" charset="-122"/>
              </a:rPr>
              <a:t>2</a:t>
            </a:r>
            <a:r>
              <a:rPr lang="zh-CN" altLang="en-US" b="1" dirty="0" smtClean="0">
                <a:solidFill>
                  <a:schemeClr val="folHlink"/>
                </a:solidFill>
                <a:latin typeface="Times New Roman" pitchFamily="18" charset="0"/>
                <a:ea typeface="楷体_GB2312" pitchFamily="49" charset="-122"/>
              </a:rPr>
              <a:t>的</a:t>
            </a:r>
            <a:r>
              <a:rPr lang="zh-CN" altLang="en-US" b="1" dirty="0">
                <a:solidFill>
                  <a:schemeClr val="folHlink"/>
                </a:solidFill>
                <a:latin typeface="Times New Roman" pitchFamily="18" charset="0"/>
                <a:ea typeface="楷体_GB2312" pitchFamily="49" charset="-122"/>
              </a:rPr>
              <a:t>第</a:t>
            </a:r>
            <a:r>
              <a:rPr lang="en-US" altLang="zh-CN" b="1" i="1" dirty="0">
                <a:solidFill>
                  <a:schemeClr val="folHlink"/>
                </a:solidFill>
                <a:latin typeface="Times New Roman" pitchFamily="18" charset="0"/>
                <a:ea typeface="楷体_GB2312" pitchFamily="49" charset="-122"/>
              </a:rPr>
              <a:t>i</a:t>
            </a:r>
            <a:r>
              <a:rPr lang="zh-CN" altLang="en-US" b="1" dirty="0">
                <a:solidFill>
                  <a:schemeClr val="folHlink"/>
                </a:solidFill>
                <a:latin typeface="Times New Roman" pitchFamily="18" charset="0"/>
                <a:ea typeface="楷体_GB2312" pitchFamily="49" charset="-122"/>
              </a:rPr>
              <a:t>个基因继承</a:t>
            </a:r>
            <a:r>
              <a:rPr lang="en-US" altLang="zh-CN" b="1" dirty="0">
                <a:solidFill>
                  <a:schemeClr val="folHlink"/>
                </a:solidFill>
                <a:latin typeface="Times New Roman" pitchFamily="18" charset="0"/>
                <a:ea typeface="楷体_GB2312" pitchFamily="49" charset="-122"/>
              </a:rPr>
              <a:t>B</a:t>
            </a:r>
            <a:r>
              <a:rPr lang="zh-CN" altLang="en-US" b="1" dirty="0">
                <a:solidFill>
                  <a:schemeClr val="folHlink"/>
                </a:solidFill>
                <a:latin typeface="Times New Roman" pitchFamily="18" charset="0"/>
                <a:ea typeface="楷体_GB2312" pitchFamily="49" charset="-122"/>
              </a:rPr>
              <a:t>的对应基因</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marL="0" indent="0">
              <a:buNone/>
            </a:pPr>
            <a:r>
              <a:rPr lang="zh-CN" altLang="en-US" b="1" dirty="0" smtClean="0">
                <a:solidFill>
                  <a:schemeClr val="folHlink"/>
                </a:solidFill>
                <a:latin typeface="Times New Roman" pitchFamily="18" charset="0"/>
                <a:ea typeface="楷体_GB2312" pitchFamily="49" charset="-122"/>
              </a:rPr>
              <a:t>若</a:t>
            </a:r>
            <a:r>
              <a:rPr lang="en-US" altLang="zh-CN" b="1" dirty="0">
                <a:solidFill>
                  <a:srgbClr val="FF00FF"/>
                </a:solidFill>
                <a:latin typeface="Times New Roman" pitchFamily="18" charset="0"/>
                <a:ea typeface="楷体_GB2312" pitchFamily="49" charset="-122"/>
              </a:rPr>
              <a:t>Wi = 1</a:t>
            </a:r>
            <a:r>
              <a:rPr lang="zh-CN" altLang="en-US" b="1" dirty="0">
                <a:solidFill>
                  <a:schemeClr val="folHlink"/>
                </a:solidFill>
                <a:latin typeface="Times New Roman" pitchFamily="18" charset="0"/>
                <a:ea typeface="楷体_GB2312" pitchFamily="49" charset="-122"/>
              </a:rPr>
              <a:t>，</a:t>
            </a:r>
            <a:r>
              <a:rPr lang="zh-CN" altLang="en-US" b="1" dirty="0" smtClean="0">
                <a:solidFill>
                  <a:schemeClr val="folHlink"/>
                </a:solidFill>
                <a:latin typeface="Times New Roman" pitchFamily="18" charset="0"/>
                <a:ea typeface="楷体_GB2312" pitchFamily="49" charset="-122"/>
              </a:rPr>
              <a:t>则</a:t>
            </a:r>
            <a:r>
              <a:rPr lang="en-US" altLang="zh-CN" b="1" dirty="0">
                <a:solidFill>
                  <a:schemeClr val="folHlink"/>
                </a:solidFill>
                <a:latin typeface="Times New Roman" pitchFamily="18" charset="0"/>
                <a:ea typeface="楷体_GB2312" pitchFamily="49" charset="-122"/>
              </a:rPr>
              <a:t>P</a:t>
            </a:r>
            <a:r>
              <a:rPr lang="en-US" altLang="zh-CN" b="1" baseline="-25000" dirty="0">
                <a:solidFill>
                  <a:schemeClr val="folHlink"/>
                </a:solidFill>
                <a:latin typeface="Times New Roman" pitchFamily="18" charset="0"/>
                <a:ea typeface="楷体_GB2312" pitchFamily="49" charset="-122"/>
              </a:rPr>
              <a:t>1</a:t>
            </a:r>
            <a:r>
              <a:rPr lang="zh-CN" altLang="en-US" b="1" dirty="0">
                <a:solidFill>
                  <a:schemeClr val="folHlink"/>
                </a:solidFill>
                <a:latin typeface="Times New Roman" pitchFamily="18" charset="0"/>
                <a:ea typeface="楷体_GB2312" pitchFamily="49" charset="-122"/>
              </a:rPr>
              <a:t>、</a:t>
            </a:r>
            <a:r>
              <a:rPr lang="en-US" altLang="zh-CN" b="1" dirty="0">
                <a:solidFill>
                  <a:schemeClr val="folHlink"/>
                </a:solidFill>
                <a:latin typeface="Times New Roman" pitchFamily="18" charset="0"/>
                <a:ea typeface="楷体_GB2312" pitchFamily="49" charset="-122"/>
              </a:rPr>
              <a:t>P</a:t>
            </a:r>
            <a:r>
              <a:rPr lang="en-US" altLang="zh-CN" b="1" baseline="-25000" dirty="0">
                <a:solidFill>
                  <a:schemeClr val="folHlink"/>
                </a:solidFill>
                <a:latin typeface="Times New Roman" pitchFamily="18" charset="0"/>
                <a:ea typeface="楷体_GB2312" pitchFamily="49" charset="-122"/>
              </a:rPr>
              <a:t>2</a:t>
            </a:r>
            <a:r>
              <a:rPr lang="zh-CN" altLang="en-US" b="1" dirty="0" smtClean="0">
                <a:solidFill>
                  <a:schemeClr val="folHlink"/>
                </a:solidFill>
                <a:latin typeface="Times New Roman" pitchFamily="18" charset="0"/>
                <a:ea typeface="楷体_GB2312" pitchFamily="49" charset="-122"/>
              </a:rPr>
              <a:t>的</a:t>
            </a:r>
            <a:r>
              <a:rPr lang="zh-CN" altLang="en-US" b="1" dirty="0">
                <a:solidFill>
                  <a:schemeClr val="folHlink"/>
                </a:solidFill>
                <a:latin typeface="Times New Roman" pitchFamily="18" charset="0"/>
                <a:ea typeface="楷体_GB2312" pitchFamily="49" charset="-122"/>
              </a:rPr>
              <a:t>第</a:t>
            </a:r>
            <a:r>
              <a:rPr lang="en-US" altLang="zh-CN" b="1" i="1" dirty="0">
                <a:solidFill>
                  <a:schemeClr val="folHlink"/>
                </a:solidFill>
                <a:latin typeface="Times New Roman" pitchFamily="18" charset="0"/>
                <a:ea typeface="楷体_GB2312" pitchFamily="49" charset="-122"/>
              </a:rPr>
              <a:t>i</a:t>
            </a:r>
            <a:r>
              <a:rPr lang="zh-CN" altLang="en-US" b="1" dirty="0">
                <a:solidFill>
                  <a:schemeClr val="folHlink"/>
                </a:solidFill>
                <a:latin typeface="Times New Roman" pitchFamily="18" charset="0"/>
                <a:ea typeface="楷体_GB2312" pitchFamily="49" charset="-122"/>
              </a:rPr>
              <a:t>个基因相互交换，从而生成</a:t>
            </a:r>
            <a:r>
              <a:rPr lang="en-US" altLang="zh-CN" b="1" dirty="0">
                <a:solidFill>
                  <a:schemeClr val="folHlink"/>
                </a:solidFill>
                <a:latin typeface="Times New Roman" pitchFamily="18" charset="0"/>
                <a:ea typeface="楷体_GB2312" pitchFamily="49" charset="-122"/>
              </a:rPr>
              <a:t>X</a:t>
            </a:r>
            <a:r>
              <a:rPr lang="zh-CN" altLang="en-US" b="1" dirty="0">
                <a:solidFill>
                  <a:schemeClr val="folHlink"/>
                </a:solidFill>
                <a:latin typeface="Times New Roman" pitchFamily="18" charset="0"/>
                <a:ea typeface="楷体_GB2312" pitchFamily="49" charset="-122"/>
              </a:rPr>
              <a:t>、</a:t>
            </a:r>
            <a:r>
              <a:rPr lang="en-US" altLang="zh-CN" b="1" dirty="0">
                <a:solidFill>
                  <a:schemeClr val="folHlink"/>
                </a:solidFill>
                <a:latin typeface="Times New Roman" pitchFamily="18" charset="0"/>
                <a:ea typeface="楷体_GB2312" pitchFamily="49" charset="-122"/>
              </a:rPr>
              <a:t>Y</a:t>
            </a:r>
            <a:r>
              <a:rPr lang="zh-CN" altLang="en-US" b="1" dirty="0">
                <a:solidFill>
                  <a:schemeClr val="folHlink"/>
                </a:solidFill>
                <a:latin typeface="Times New Roman" pitchFamily="18" charset="0"/>
                <a:ea typeface="楷体_GB2312" pitchFamily="49" charset="-122"/>
              </a:rPr>
              <a:t>的第</a:t>
            </a:r>
            <a:r>
              <a:rPr lang="en-US" altLang="zh-CN" b="1" i="1" dirty="0">
                <a:solidFill>
                  <a:schemeClr val="folHlink"/>
                </a:solidFill>
                <a:latin typeface="Times New Roman" pitchFamily="18" charset="0"/>
                <a:ea typeface="楷体_GB2312" pitchFamily="49" charset="-122"/>
              </a:rPr>
              <a:t>i</a:t>
            </a:r>
            <a:r>
              <a:rPr lang="zh-CN" altLang="en-US" b="1" dirty="0">
                <a:solidFill>
                  <a:schemeClr val="folHlink"/>
                </a:solidFill>
                <a:latin typeface="Times New Roman" pitchFamily="18" charset="0"/>
                <a:ea typeface="楷体_GB2312" pitchFamily="49" charset="-122"/>
              </a:rPr>
              <a:t>个基因</a:t>
            </a:r>
            <a:r>
              <a:rPr lang="zh-CN" altLang="en-US" b="1" dirty="0" smtClean="0">
                <a:solidFill>
                  <a:schemeClr val="folHlink"/>
                </a:solidFill>
                <a:latin typeface="Times New Roman" pitchFamily="18" charset="0"/>
                <a:ea typeface="楷体_GB2312" pitchFamily="49" charset="-122"/>
              </a:rPr>
              <a:t>。</a:t>
            </a:r>
            <a:endParaRPr lang="zh-CN" altLang="en-US" dirty="0"/>
          </a:p>
        </p:txBody>
      </p:sp>
      <p:sp>
        <p:nvSpPr>
          <p:cNvPr id="3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3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163B669-085B-4DCF-AB26-907EA874FC90}"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2106421998"/>
      </p:ext>
    </p:extLst>
  </p:cSld>
  <p:clrMapOvr>
    <a:masterClrMapping/>
  </p:clrMapOvr>
  <p:transition>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0"/>
          <p:cNvSpPr>
            <a:spLocks noGrp="1"/>
          </p:cNvSpPr>
          <p:nvPr>
            <p:ph type="sldNum" sz="quarter" idx="12"/>
          </p:nvPr>
        </p:nvSpPr>
        <p:spPr/>
        <p:txBody>
          <a:bodyPr/>
          <a:lstStyle/>
          <a:p>
            <a:fld id="{410679E4-5583-488E-BD80-9D3D45A5E187}" type="slidenum">
              <a:rPr lang="en-US" altLang="zh-CN"/>
              <a:pPr/>
              <a:t>41</a:t>
            </a:fld>
            <a:endParaRPr lang="en-US" altLang="zh-CN"/>
          </a:p>
        </p:txBody>
      </p:sp>
      <p:sp>
        <p:nvSpPr>
          <p:cNvPr id="889858"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en-US" altLang="zh-CN" b="1" dirty="0">
                <a:ea typeface="黑体" pitchFamily="49" charset="-122"/>
              </a:rPr>
              <a:t>0-1</a:t>
            </a:r>
            <a:r>
              <a:rPr lang="zh-CN" altLang="en-US" b="1" dirty="0">
                <a:ea typeface="黑体" pitchFamily="49" charset="-122"/>
              </a:rPr>
              <a:t>字符串编码</a:t>
            </a:r>
            <a:endParaRPr lang="en-US" altLang="zh-CN" b="1" dirty="0">
              <a:solidFill>
                <a:schemeClr val="folHlink"/>
              </a:solidFill>
              <a:latin typeface="Times New Roman" pitchFamily="18" charset="0"/>
              <a:ea typeface="楷体_GB2312" pitchFamily="49" charset="-122"/>
            </a:endParaRPr>
          </a:p>
          <a:p>
            <a:pPr marL="0" indent="0">
              <a:buNone/>
            </a:pPr>
            <a:r>
              <a:rPr lang="zh-CN" altLang="en-US" b="1" dirty="0" smtClean="0">
                <a:solidFill>
                  <a:srgbClr val="FF00FF"/>
                </a:solidFill>
                <a:latin typeface="Times New Roman" pitchFamily="18" charset="0"/>
                <a:ea typeface="楷体_GB2312" pitchFamily="49" charset="-122"/>
              </a:rPr>
              <a:t>均匀交叉</a:t>
            </a:r>
            <a:endParaRPr lang="zh-CN" altLang="en-US" dirty="0"/>
          </a:p>
        </p:txBody>
      </p:sp>
      <p:sp>
        <p:nvSpPr>
          <p:cNvPr id="3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遗传算法的设计（编码）</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3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92375"/>
            <a:ext cx="2880319" cy="3678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32A25B9E-C913-402F-AB65-E63351DC7340}"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1733463421"/>
      </p:ext>
    </p:extLst>
  </p:cSld>
  <p:clrMapOvr>
    <a:masterClrMapping/>
  </p:clrMapOvr>
  <p:transition>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0C853632-BAF4-4925-9360-6DDFBD89B73B}" type="slidenum">
              <a:rPr lang="en-US" altLang="zh-CN"/>
              <a:pPr/>
              <a:t>42</a:t>
            </a:fld>
            <a:endParaRPr lang="en-US" altLang="zh-CN"/>
          </a:p>
        </p:txBody>
      </p:sp>
      <p:sp>
        <p:nvSpPr>
          <p:cNvPr id="920578" name="Rectangle 2"/>
          <p:cNvSpPr>
            <a:spLocks noGrp="1" noChangeArrowheads="1"/>
          </p:cNvSpPr>
          <p:nvPr>
            <p:ph type="body" idx="1"/>
          </p:nvPr>
        </p:nvSpPr>
        <p:spPr>
          <a:xfrm>
            <a:off x="250825" y="1341438"/>
            <a:ext cx="8642350" cy="5111750"/>
          </a:xfrm>
        </p:spPr>
        <p:txBody>
          <a:bodyPr/>
          <a:lstStyle/>
          <a:p>
            <a:pPr marL="609600" indent="-609600">
              <a:lnSpc>
                <a:spcPct val="120000"/>
              </a:lnSpc>
              <a:buNone/>
            </a:pPr>
            <a:r>
              <a:rPr lang="zh-CN" altLang="en-US" b="1" dirty="0" smtClean="0">
                <a:ea typeface="黑体" pitchFamily="49" charset="-122"/>
              </a:rPr>
              <a:t>顺序</a:t>
            </a:r>
            <a:r>
              <a:rPr lang="zh-CN" altLang="en-US" b="1" dirty="0">
                <a:ea typeface="黑体" pitchFamily="49" charset="-122"/>
              </a:rPr>
              <a:t>编码</a:t>
            </a:r>
            <a:r>
              <a:rPr lang="zh-CN" altLang="en-US" b="1" dirty="0"/>
              <a:t>	</a:t>
            </a:r>
            <a:endParaRPr lang="en-US" altLang="zh-CN" b="1" dirty="0" smtClean="0"/>
          </a:p>
          <a:p>
            <a:pPr marL="0" indent="-609600">
              <a:lnSpc>
                <a:spcPct val="120000"/>
              </a:lnSpc>
              <a:buNone/>
            </a:pPr>
            <a:r>
              <a:rPr lang="zh-CN" altLang="en-US" b="1" dirty="0" smtClean="0"/>
              <a:t>在</a:t>
            </a:r>
            <a:r>
              <a:rPr lang="zh-CN" altLang="en-US" b="1" dirty="0"/>
              <a:t>顺序编码遗传运算的过程</a:t>
            </a:r>
            <a:r>
              <a:rPr lang="zh-CN" altLang="en-US" b="1" dirty="0" smtClean="0"/>
              <a:t>中，</a:t>
            </a:r>
            <a:r>
              <a:rPr lang="zh-CN" altLang="en-US" b="1" dirty="0" smtClean="0">
                <a:solidFill>
                  <a:srgbClr val="FF00FF"/>
                </a:solidFill>
                <a:latin typeface="Times New Roman" pitchFamily="18" charset="0"/>
                <a:ea typeface="楷体_GB2312" pitchFamily="49" charset="-122"/>
              </a:rPr>
              <a:t>采用单、双切点交叉，</a:t>
            </a:r>
            <a:r>
              <a:rPr lang="zh-CN" altLang="en-US" b="1" dirty="0" smtClean="0"/>
              <a:t>会</a:t>
            </a:r>
            <a:r>
              <a:rPr lang="zh-CN" altLang="en-US" b="1" dirty="0"/>
              <a:t>出现</a:t>
            </a:r>
            <a:r>
              <a:rPr lang="zh-CN" altLang="en-US" b="1" dirty="0" smtClean="0"/>
              <a:t>不合法的编码。</a:t>
            </a:r>
            <a:endParaRPr lang="zh-CN" altLang="en-US" b="1" dirty="0"/>
          </a:p>
          <a:p>
            <a:pPr marL="609600" indent="-609600">
              <a:lnSpc>
                <a:spcPct val="120000"/>
              </a:lnSpc>
              <a:buNone/>
            </a:pPr>
            <a:r>
              <a:rPr lang="zh-CN" altLang="en-US" b="1" dirty="0"/>
              <a:t>例如：经交叉后，后代编码不</a:t>
            </a:r>
            <a:r>
              <a:rPr lang="zh-CN" altLang="en-US" b="1" dirty="0" smtClean="0"/>
              <a:t>合法</a:t>
            </a:r>
            <a:endParaRPr lang="zh-CN" altLang="en-US" b="1" dirty="0"/>
          </a:p>
          <a:p>
            <a:pPr marL="990600" lvl="1" indent="-533400">
              <a:lnSpc>
                <a:spcPct val="120000"/>
              </a:lnSpc>
              <a:buClr>
                <a:schemeClr val="tx1"/>
              </a:buClr>
              <a:buSzPct val="80000"/>
              <a:buFont typeface="Wingdings" pitchFamily="2" charset="2"/>
              <a:buAutoNum type="circleNumDbPlain"/>
            </a:pPr>
            <a:r>
              <a:rPr lang="zh-CN" altLang="en-US" sz="3200" b="1" dirty="0"/>
              <a:t>         </a:t>
            </a:r>
            <a:r>
              <a:rPr lang="en-US" altLang="zh-CN" sz="3200" b="1" dirty="0"/>
              <a:t>21 ¦ 345 ¦ 67        21 ¦ 125 ¦ 67</a:t>
            </a:r>
          </a:p>
          <a:p>
            <a:pPr marL="990600" lvl="1" indent="-533400">
              <a:lnSpc>
                <a:spcPct val="120000"/>
              </a:lnSpc>
              <a:buClr>
                <a:schemeClr val="tx1"/>
              </a:buClr>
              <a:buSzPct val="80000"/>
              <a:buFont typeface="Wingdings" pitchFamily="2" charset="2"/>
              <a:buAutoNum type="circleNumDbPlain"/>
            </a:pPr>
            <a:r>
              <a:rPr lang="en-US" altLang="zh-CN" sz="3200" b="1" dirty="0"/>
              <a:t>         43 ¦ 125 ¦ 76        43 ¦ 345 ¦ </a:t>
            </a:r>
            <a:r>
              <a:rPr lang="en-US" altLang="zh-CN" sz="3200" b="1" dirty="0" smtClean="0"/>
              <a:t>76</a:t>
            </a:r>
            <a:endParaRPr lang="en-US" altLang="zh-CN" sz="3200" b="1" dirty="0"/>
          </a:p>
        </p:txBody>
      </p:sp>
      <p:graphicFrame>
        <p:nvGraphicFramePr>
          <p:cNvPr id="920580" name="Object 4"/>
          <p:cNvGraphicFramePr>
            <a:graphicFrameLocks noChangeAspect="1"/>
          </p:cNvGraphicFramePr>
          <p:nvPr/>
        </p:nvGraphicFramePr>
        <p:xfrm>
          <a:off x="1835150" y="4221163"/>
          <a:ext cx="468313" cy="612775"/>
        </p:xfrm>
        <a:graphic>
          <a:graphicData uri="http://schemas.openxmlformats.org/presentationml/2006/ole">
            <mc:AlternateContent xmlns:mc="http://schemas.openxmlformats.org/markup-compatibility/2006">
              <mc:Choice xmlns:v="urn:schemas-microsoft-com:vml" Requires="v">
                <p:oleObj spid="_x0000_s12970" name="公式" r:id="rId3" imgW="164880" imgH="215640" progId="Equation.3">
                  <p:embed/>
                </p:oleObj>
              </mc:Choice>
              <mc:Fallback>
                <p:oleObj name="公式" r:id="rId3" imgW="164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221163"/>
                        <a:ext cx="4683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0581" name="Object 5"/>
          <p:cNvGraphicFramePr>
            <a:graphicFrameLocks noChangeAspect="1"/>
          </p:cNvGraphicFramePr>
          <p:nvPr/>
        </p:nvGraphicFramePr>
        <p:xfrm>
          <a:off x="1855788" y="4724400"/>
          <a:ext cx="504825" cy="612775"/>
        </p:xfrm>
        <a:graphic>
          <a:graphicData uri="http://schemas.openxmlformats.org/presentationml/2006/ole">
            <mc:AlternateContent xmlns:mc="http://schemas.openxmlformats.org/markup-compatibility/2006">
              <mc:Choice xmlns:v="urn:schemas-microsoft-com:vml" Requires="v">
                <p:oleObj spid="_x0000_s12971" name="公式" r:id="rId5" imgW="177480" imgH="215640" progId="Equation.3">
                  <p:embed/>
                </p:oleObj>
              </mc:Choice>
              <mc:Fallback>
                <p:oleObj name="公式" r:id="rId5" imgW="1774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5788" y="4724400"/>
                        <a:ext cx="5048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0582" name="Object 6"/>
          <p:cNvGraphicFramePr>
            <a:graphicFrameLocks noChangeAspect="1"/>
          </p:cNvGraphicFramePr>
          <p:nvPr/>
        </p:nvGraphicFramePr>
        <p:xfrm>
          <a:off x="5043488" y="4232275"/>
          <a:ext cx="465137" cy="565150"/>
        </p:xfrm>
        <a:graphic>
          <a:graphicData uri="http://schemas.openxmlformats.org/presentationml/2006/ole">
            <mc:AlternateContent xmlns:mc="http://schemas.openxmlformats.org/markup-compatibility/2006">
              <mc:Choice xmlns:v="urn:schemas-microsoft-com:vml" Requires="v">
                <p:oleObj spid="_x0000_s12972" name="公式" r:id="rId7" imgW="177480" imgH="215640" progId="Equation.3">
                  <p:embed/>
                </p:oleObj>
              </mc:Choice>
              <mc:Fallback>
                <p:oleObj name="公式" r:id="rId7" imgW="1774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3488" y="4232275"/>
                        <a:ext cx="465137"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0583" name="Object 7"/>
          <p:cNvGraphicFramePr>
            <a:graphicFrameLocks noChangeAspect="1"/>
          </p:cNvGraphicFramePr>
          <p:nvPr/>
        </p:nvGraphicFramePr>
        <p:xfrm>
          <a:off x="5045075" y="4732338"/>
          <a:ext cx="534988" cy="569912"/>
        </p:xfrm>
        <a:graphic>
          <a:graphicData uri="http://schemas.openxmlformats.org/presentationml/2006/ole">
            <mc:AlternateContent xmlns:mc="http://schemas.openxmlformats.org/markup-compatibility/2006">
              <mc:Choice xmlns:v="urn:schemas-microsoft-com:vml" Requires="v">
                <p:oleObj spid="_x0000_s12973" name="公式" r:id="rId9" imgW="203040" imgH="215640" progId="Equation.3">
                  <p:embed/>
                </p:oleObj>
              </mc:Choice>
              <mc:Fallback>
                <p:oleObj name="公式" r:id="rId9" imgW="2030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5075" y="4732338"/>
                        <a:ext cx="534988"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580F2AD2-DF10-4362-A413-54A46475AE52}"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3775565626"/>
      </p:ext>
    </p:extLst>
  </p:cSld>
  <p:clrMapOvr>
    <a:masterClrMapping/>
  </p:clrMapOvr>
  <p:transition>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9B5FAE-0069-4AF0-80E3-4986C7D87D3C}" type="slidenum">
              <a:rPr lang="en-US" altLang="zh-CN"/>
              <a:pPr/>
              <a:t>43</a:t>
            </a:fld>
            <a:endParaRPr lang="en-US" altLang="zh-CN"/>
          </a:p>
        </p:txBody>
      </p:sp>
      <p:sp>
        <p:nvSpPr>
          <p:cNvPr id="922626" name="Rectangle 2"/>
          <p:cNvSpPr>
            <a:spLocks noGrp="1" noChangeArrowheads="1"/>
          </p:cNvSpPr>
          <p:nvPr>
            <p:ph type="body" idx="1"/>
          </p:nvPr>
        </p:nvSpPr>
        <p:spPr>
          <a:xfrm>
            <a:off x="250825" y="1341438"/>
            <a:ext cx="8642350" cy="5111750"/>
          </a:xfrm>
        </p:spPr>
        <p:txBody>
          <a:bodyPr/>
          <a:lstStyle/>
          <a:p>
            <a:pPr marL="0" indent="0">
              <a:lnSpc>
                <a:spcPct val="130000"/>
              </a:lnSpc>
              <a:buClr>
                <a:schemeClr val="tx1"/>
              </a:buClr>
              <a:buNone/>
            </a:pPr>
            <a:r>
              <a:rPr lang="zh-CN" altLang="en-US" b="1" dirty="0">
                <a:latin typeface="黑体" pitchFamily="49" charset="-122"/>
                <a:ea typeface="黑体" pitchFamily="49" charset="-122"/>
              </a:rPr>
              <a:t>部分映射交叉</a:t>
            </a:r>
            <a:r>
              <a:rPr lang="en-US" altLang="zh-CN" b="1" dirty="0"/>
              <a:t>(</a:t>
            </a:r>
            <a:r>
              <a:rPr lang="en-US" altLang="zh-CN" dirty="0" smtClean="0">
                <a:latin typeface="Times New Roman" pitchFamily="18" charset="0"/>
                <a:cs typeface="Times New Roman" pitchFamily="18" charset="0"/>
              </a:rPr>
              <a:t>Partially </a:t>
            </a:r>
            <a:r>
              <a:rPr lang="en-US" altLang="zh-CN" dirty="0">
                <a:latin typeface="Times New Roman" pitchFamily="18" charset="0"/>
                <a:cs typeface="Times New Roman" pitchFamily="18" charset="0"/>
              </a:rPr>
              <a:t>Mapped Crossover, PMX</a:t>
            </a:r>
            <a:r>
              <a:rPr lang="en-US" altLang="zh-CN" b="1" dirty="0"/>
              <a:t>)</a:t>
            </a:r>
          </a:p>
          <a:p>
            <a:pPr marL="711200" indent="-711200">
              <a:lnSpc>
                <a:spcPct val="130000"/>
              </a:lnSpc>
              <a:buFont typeface="Wingdings" pitchFamily="2" charset="2"/>
              <a:buNone/>
            </a:pPr>
            <a:r>
              <a:rPr lang="en-US" altLang="zh-CN" b="1" dirty="0"/>
              <a:t>PMX</a:t>
            </a:r>
            <a:r>
              <a:rPr lang="zh-CN" altLang="en-US" b="1" dirty="0"/>
              <a:t>步骤：</a:t>
            </a:r>
          </a:p>
          <a:p>
            <a:pPr marL="711200" indent="-711200">
              <a:lnSpc>
                <a:spcPct val="120000"/>
              </a:lnSpc>
              <a:buClr>
                <a:schemeClr val="tx1"/>
              </a:buClr>
              <a:buFont typeface="Wingdings" pitchFamily="2" charset="2"/>
              <a:buNone/>
            </a:pPr>
            <a:r>
              <a:rPr lang="zh-CN" altLang="en-US" b="1" dirty="0">
                <a:latin typeface="宋体" pitchFamily="2" charset="-122"/>
              </a:rPr>
              <a:t>⑴</a:t>
            </a:r>
            <a:r>
              <a:rPr lang="zh-CN" altLang="en-US" b="1" dirty="0"/>
              <a:t>选切点</a:t>
            </a:r>
            <a:r>
              <a:rPr lang="en-US" altLang="zh-CN" b="1" dirty="0"/>
              <a:t>X,Y</a:t>
            </a:r>
            <a:r>
              <a:rPr lang="zh-CN" altLang="en-US" b="1" dirty="0"/>
              <a:t>；</a:t>
            </a:r>
          </a:p>
          <a:p>
            <a:pPr marL="711200" indent="-711200">
              <a:lnSpc>
                <a:spcPct val="120000"/>
              </a:lnSpc>
              <a:buClr>
                <a:schemeClr val="tx1"/>
              </a:buClr>
              <a:buFont typeface="Wingdings" pitchFamily="2" charset="2"/>
              <a:buNone/>
            </a:pPr>
            <a:r>
              <a:rPr lang="zh-CN" altLang="en-US" b="1" dirty="0">
                <a:latin typeface="宋体" pitchFamily="2" charset="-122"/>
              </a:rPr>
              <a:t>⑵</a:t>
            </a:r>
            <a:r>
              <a:rPr lang="zh-CN" altLang="en-US" b="1" dirty="0"/>
              <a:t>交换中间部分；</a:t>
            </a:r>
          </a:p>
          <a:p>
            <a:pPr marL="711200" indent="-711200">
              <a:lnSpc>
                <a:spcPct val="120000"/>
              </a:lnSpc>
              <a:buClr>
                <a:schemeClr val="tx1"/>
              </a:buClr>
              <a:buFont typeface="Wingdings" pitchFamily="2" charset="2"/>
              <a:buNone/>
            </a:pPr>
            <a:r>
              <a:rPr lang="zh-CN" altLang="en-US" b="1" dirty="0">
                <a:latin typeface="宋体" pitchFamily="2" charset="-122"/>
              </a:rPr>
              <a:t>⑶</a:t>
            </a:r>
            <a:r>
              <a:rPr lang="zh-CN" altLang="en-US" b="1" dirty="0"/>
              <a:t>确定映射关系；</a:t>
            </a:r>
          </a:p>
          <a:p>
            <a:pPr marL="711200" indent="-711200">
              <a:lnSpc>
                <a:spcPct val="120000"/>
              </a:lnSpc>
              <a:buClr>
                <a:schemeClr val="tx1"/>
              </a:buClr>
              <a:buFont typeface="Wingdings" pitchFamily="2" charset="2"/>
              <a:buNone/>
            </a:pPr>
            <a:r>
              <a:rPr lang="zh-CN" altLang="en-US" b="1" dirty="0">
                <a:latin typeface="宋体" pitchFamily="2" charset="-122"/>
              </a:rPr>
              <a:t>⑷</a:t>
            </a:r>
            <a:r>
              <a:rPr lang="zh-CN" altLang="en-US" b="1" dirty="0"/>
              <a:t>将未换部分按映射关系恢复合法性。</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F5C2653-9C04-4950-B1B8-A259C1726ECD}"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1503328622"/>
      </p:ext>
    </p:extLst>
  </p:cSld>
  <p:clrMapOvr>
    <a:masterClrMapping/>
  </p:clrMapOvr>
  <p:transition>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26"/>
          <p:cNvSpPr>
            <a:spLocks noGrp="1"/>
          </p:cNvSpPr>
          <p:nvPr>
            <p:ph type="sldNum" sz="quarter" idx="12"/>
          </p:nvPr>
        </p:nvSpPr>
        <p:spPr/>
        <p:txBody>
          <a:bodyPr/>
          <a:lstStyle/>
          <a:p>
            <a:fld id="{91C239FB-07BA-4EF3-BE55-08043ED8A6FF}" type="slidenum">
              <a:rPr lang="en-US" altLang="zh-CN"/>
              <a:pPr/>
              <a:t>44</a:t>
            </a:fld>
            <a:endParaRPr lang="en-US" altLang="zh-CN"/>
          </a:p>
        </p:txBody>
      </p:sp>
      <p:sp>
        <p:nvSpPr>
          <p:cNvPr id="923650" name="Rectangle 2"/>
          <p:cNvSpPr>
            <a:spLocks noGrp="1" noChangeArrowheads="1"/>
          </p:cNvSpPr>
          <p:nvPr>
            <p:ph type="body" idx="1"/>
          </p:nvPr>
        </p:nvSpPr>
        <p:spPr>
          <a:xfrm>
            <a:off x="250825" y="1341438"/>
            <a:ext cx="8642350" cy="5111750"/>
          </a:xfrm>
        </p:spPr>
        <p:txBody>
          <a:bodyPr/>
          <a:lstStyle/>
          <a:p>
            <a:pPr marL="609600" indent="-609600">
              <a:lnSpc>
                <a:spcPct val="120000"/>
              </a:lnSpc>
              <a:buClr>
                <a:schemeClr val="tx1"/>
              </a:buClr>
              <a:buFont typeface="Wingdings" pitchFamily="2" charset="2"/>
              <a:buNone/>
            </a:pPr>
            <a:r>
              <a:rPr lang="en-US" altLang="zh-CN" b="1"/>
              <a:t>PMX</a:t>
            </a:r>
            <a:r>
              <a:rPr lang="zh-CN" altLang="en-US" b="1"/>
              <a:t>例题</a:t>
            </a:r>
            <a:r>
              <a:rPr lang="zh-CN" altLang="en-US"/>
              <a:t>：</a:t>
            </a:r>
          </a:p>
        </p:txBody>
      </p:sp>
      <p:grpSp>
        <p:nvGrpSpPr>
          <p:cNvPr id="923652" name="Group 4"/>
          <p:cNvGrpSpPr>
            <a:grpSpLocks/>
          </p:cNvGrpSpPr>
          <p:nvPr/>
        </p:nvGrpSpPr>
        <p:grpSpPr bwMode="auto">
          <a:xfrm>
            <a:off x="1116013" y="2312988"/>
            <a:ext cx="7056437" cy="4211637"/>
            <a:chOff x="703" y="868"/>
            <a:chExt cx="4445" cy="2653"/>
          </a:xfrm>
        </p:grpSpPr>
        <p:sp>
          <p:nvSpPr>
            <p:cNvPr id="923653" name="Text Box 5"/>
            <p:cNvSpPr txBox="1">
              <a:spLocks noChangeArrowheads="1"/>
            </p:cNvSpPr>
            <p:nvPr/>
          </p:nvSpPr>
          <p:spPr bwMode="auto">
            <a:xfrm>
              <a:off x="1383" y="2186"/>
              <a:ext cx="2903" cy="30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800">
                  <a:effectLst>
                    <a:outerShdw blurRad="38100" dist="38100" dir="2700000" algn="tl">
                      <a:srgbClr val="000000"/>
                    </a:outerShdw>
                  </a:effectLst>
                </a:rPr>
                <a:t>映射关系：</a:t>
              </a:r>
              <a:r>
                <a:rPr lang="en-US" altLang="zh-CN" sz="2800">
                  <a:effectLst>
                    <a:outerShdw blurRad="38100" dist="38100" dir="2700000" algn="tl">
                      <a:srgbClr val="000000"/>
                    </a:outerShdw>
                  </a:effectLst>
                </a:rPr>
                <a:t>3-1</a:t>
              </a:r>
              <a:r>
                <a:rPr lang="zh-CN" altLang="en-US" sz="2800">
                  <a:effectLst>
                    <a:outerShdw blurRad="38100" dist="38100" dir="2700000" algn="tl">
                      <a:srgbClr val="000000"/>
                    </a:outerShdw>
                  </a:effectLst>
                </a:rPr>
                <a:t>，</a:t>
              </a:r>
              <a:r>
                <a:rPr lang="en-US" altLang="zh-CN" sz="2800">
                  <a:effectLst>
                    <a:outerShdw blurRad="38100" dist="38100" dir="2700000" algn="tl">
                      <a:srgbClr val="000000"/>
                    </a:outerShdw>
                  </a:effectLst>
                </a:rPr>
                <a:t>4-2</a:t>
              </a:r>
              <a:r>
                <a:rPr lang="zh-CN" altLang="en-US" sz="2800">
                  <a:effectLst>
                    <a:outerShdw blurRad="38100" dist="38100" dir="2700000" algn="tl">
                      <a:srgbClr val="000000"/>
                    </a:outerShdw>
                  </a:effectLst>
                </a:rPr>
                <a:t>，</a:t>
              </a:r>
              <a:r>
                <a:rPr lang="en-US" altLang="zh-CN" sz="2800">
                  <a:effectLst>
                    <a:outerShdw blurRad="38100" dist="38100" dir="2700000" algn="tl">
                      <a:srgbClr val="000000"/>
                    </a:outerShdw>
                  </a:effectLst>
                </a:rPr>
                <a:t>5-5</a:t>
              </a:r>
              <a:endParaRPr lang="en-US" altLang="zh-CN" sz="2800" b="0">
                <a:effectLst>
                  <a:outerShdw blurRad="38100" dist="38100" dir="2700000" algn="tl">
                    <a:srgbClr val="000000"/>
                  </a:outerShdw>
                </a:effectLst>
              </a:endParaRPr>
            </a:p>
          </p:txBody>
        </p:sp>
        <p:sp>
          <p:nvSpPr>
            <p:cNvPr id="923654" name="Text Box 6"/>
            <p:cNvSpPr txBox="1">
              <a:spLocks noChangeArrowheads="1"/>
            </p:cNvSpPr>
            <p:nvPr/>
          </p:nvSpPr>
          <p:spPr bwMode="auto">
            <a:xfrm>
              <a:off x="1473" y="2900"/>
              <a:ext cx="2587" cy="60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800" b="0">
                  <a:effectLst>
                    <a:outerShdw blurRad="38100" dist="38100" dir="2700000" algn="tl">
                      <a:srgbClr val="000000"/>
                    </a:outerShdw>
                  </a:effectLst>
                </a:rPr>
                <a:t>则：     </a:t>
              </a:r>
              <a:r>
                <a:rPr lang="en-US" altLang="zh-CN" sz="2800" b="0">
                  <a:effectLst>
                    <a:outerShdw blurRad="38100" dist="38100" dir="2700000" algn="tl">
                      <a:srgbClr val="000000"/>
                    </a:outerShdw>
                  </a:effectLst>
                </a:rPr>
                <a:t>4 3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1 2 5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6 7</a:t>
              </a:r>
            </a:p>
            <a:p>
              <a:pPr algn="ctr">
                <a:lnSpc>
                  <a:spcPct val="90000"/>
                </a:lnSpc>
                <a:spcBef>
                  <a:spcPct val="20000"/>
                </a:spcBef>
                <a:buSzPct val="90000"/>
              </a:pPr>
              <a:r>
                <a:rPr lang="en-US" altLang="zh-CN" sz="2800" b="0">
                  <a:effectLst>
                    <a:outerShdw blurRad="38100" dist="38100" dir="2700000" algn="tl">
                      <a:srgbClr val="000000"/>
                    </a:outerShdw>
                  </a:effectLst>
                </a:rPr>
                <a:t>         2 1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3 4 5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7 6 </a:t>
              </a:r>
            </a:p>
          </p:txBody>
        </p:sp>
        <p:graphicFrame>
          <p:nvGraphicFramePr>
            <p:cNvPr id="923655" name="Object 7"/>
            <p:cNvGraphicFramePr>
              <a:graphicFrameLocks noChangeAspect="1"/>
            </p:cNvGraphicFramePr>
            <p:nvPr/>
          </p:nvGraphicFramePr>
          <p:xfrm>
            <a:off x="1921" y="2946"/>
            <a:ext cx="187" cy="240"/>
          </p:xfrm>
          <a:graphic>
            <a:graphicData uri="http://schemas.openxmlformats.org/presentationml/2006/ole">
              <mc:AlternateContent xmlns:mc="http://schemas.openxmlformats.org/markup-compatibility/2006">
                <mc:Choice xmlns:v="urn:schemas-microsoft-com:vml" Requires="v">
                  <p:oleObj spid="_x0000_s13990" name="公式" r:id="rId3" imgW="177480" imgH="215640" progId="Equation.3">
                    <p:embed/>
                  </p:oleObj>
                </mc:Choice>
                <mc:Fallback>
                  <p:oleObj name="公式" r:id="rId3" imgW="177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 y="2946"/>
                          <a:ext cx="18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56" name="Object 8"/>
            <p:cNvGraphicFramePr>
              <a:graphicFrameLocks noChangeAspect="1"/>
            </p:cNvGraphicFramePr>
            <p:nvPr/>
          </p:nvGraphicFramePr>
          <p:xfrm>
            <a:off x="1927" y="3281"/>
            <a:ext cx="214" cy="240"/>
          </p:xfrm>
          <a:graphic>
            <a:graphicData uri="http://schemas.openxmlformats.org/presentationml/2006/ole">
              <mc:AlternateContent xmlns:mc="http://schemas.openxmlformats.org/markup-compatibility/2006">
                <mc:Choice xmlns:v="urn:schemas-microsoft-com:vml" Requires="v">
                  <p:oleObj spid="_x0000_s13991" name="公式" r:id="rId5" imgW="203040" imgH="215640" progId="Equation.3">
                    <p:embed/>
                  </p:oleObj>
                </mc:Choice>
                <mc:Fallback>
                  <p:oleObj name="公式" r:id="rId5" imgW="2030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3281"/>
                          <a:ext cx="21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657" name="Rectangle 9"/>
            <p:cNvSpPr>
              <a:spLocks noChangeArrowheads="1"/>
            </p:cNvSpPr>
            <p:nvPr/>
          </p:nvSpPr>
          <p:spPr bwMode="auto">
            <a:xfrm>
              <a:off x="703" y="868"/>
              <a:ext cx="4445" cy="89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09600" indent="-609600">
                <a:lnSpc>
                  <a:spcPct val="90000"/>
                </a:lnSpc>
                <a:buSzPct val="90000"/>
              </a:pPr>
              <a:r>
                <a:rPr lang="en-US" altLang="zh-CN" sz="2800">
                  <a:effectLst>
                    <a:outerShdw blurRad="38100" dist="38100" dir="2700000" algn="tl">
                      <a:srgbClr val="000000"/>
                    </a:outerShdw>
                  </a:effectLst>
                </a:rPr>
                <a:t>  </a:t>
              </a:r>
            </a:p>
            <a:p>
              <a:pPr marL="609600" indent="-609600">
                <a:lnSpc>
                  <a:spcPct val="90000"/>
                </a:lnSpc>
                <a:buSzPct val="90000"/>
              </a:pPr>
              <a:r>
                <a:rPr lang="en-US" altLang="zh-CN" sz="2800">
                  <a:effectLst>
                    <a:outerShdw blurRad="38100" dist="38100" dir="2700000" algn="tl">
                      <a:srgbClr val="000000"/>
                    </a:outerShdw>
                  </a:effectLst>
                </a:rPr>
                <a:t>   2 1 ¦ 3 4 5 ¦ 6 7                  ¦</a:t>
              </a:r>
              <a:r>
                <a:rPr lang="en-US" altLang="zh-CN" sz="2800" b="0">
                  <a:effectLst>
                    <a:outerShdw blurRad="38100" dist="38100" dir="2700000" algn="tl">
                      <a:srgbClr val="000000"/>
                    </a:outerShdw>
                  </a:effectLst>
                </a:rPr>
                <a:t> 1 2 5 </a:t>
              </a:r>
              <a:r>
                <a:rPr lang="en-US" altLang="zh-CN" sz="2800">
                  <a:effectLst>
                    <a:outerShdw blurRad="38100" dist="38100" dir="2700000" algn="tl">
                      <a:srgbClr val="000000"/>
                    </a:outerShdw>
                  </a:effectLst>
                </a:rPr>
                <a:t>¦      </a:t>
              </a:r>
              <a:r>
                <a:rPr lang="en-US" altLang="zh-CN" sz="2800" b="0">
                  <a:effectLst>
                    <a:outerShdw blurRad="38100" dist="38100" dir="2700000" algn="tl">
                      <a:srgbClr val="000000"/>
                    </a:outerShdw>
                  </a:effectLst>
                </a:rPr>
                <a:t>    </a:t>
              </a:r>
            </a:p>
            <a:p>
              <a:pPr marL="609600" indent="-609600">
                <a:lnSpc>
                  <a:spcPct val="90000"/>
                </a:lnSpc>
                <a:buSzPct val="90000"/>
              </a:pPr>
              <a:r>
                <a:rPr lang="en-US" altLang="zh-CN" sz="2800" b="0">
                  <a:effectLst>
                    <a:outerShdw blurRad="38100" dist="38100" dir="2700000" algn="tl">
                      <a:srgbClr val="000000"/>
                    </a:outerShdw>
                  </a:effectLst>
                </a:rPr>
                <a:t>   4 3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1 2 5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7 6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3 4 5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a:t>
              </a:r>
              <a:endParaRPr lang="en-US" altLang="zh-CN" sz="2800">
                <a:effectLst>
                  <a:outerShdw blurRad="38100" dist="38100" dir="2700000" algn="tl">
                    <a:srgbClr val="000000"/>
                  </a:outerShdw>
                </a:effectLst>
              </a:endParaRPr>
            </a:p>
          </p:txBody>
        </p:sp>
        <p:graphicFrame>
          <p:nvGraphicFramePr>
            <p:cNvPr id="923658" name="Object 10"/>
            <p:cNvGraphicFramePr>
              <a:graphicFrameLocks noChangeAspect="1"/>
            </p:cNvGraphicFramePr>
            <p:nvPr/>
          </p:nvGraphicFramePr>
          <p:xfrm>
            <a:off x="749" y="1167"/>
            <a:ext cx="172" cy="264"/>
          </p:xfrm>
          <a:graphic>
            <a:graphicData uri="http://schemas.openxmlformats.org/presentationml/2006/ole">
              <mc:AlternateContent xmlns:mc="http://schemas.openxmlformats.org/markup-compatibility/2006">
                <mc:Choice xmlns:v="urn:schemas-microsoft-com:vml" Requires="v">
                  <p:oleObj spid="_x0000_s13992" name="公式" r:id="rId7" imgW="164880" imgH="215640" progId="Equation.3">
                    <p:embed/>
                  </p:oleObj>
                </mc:Choice>
                <mc:Fallback>
                  <p:oleObj name="公式" r:id="rId7" imgW="164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 y="1167"/>
                          <a:ext cx="1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59" name="Object 11"/>
            <p:cNvGraphicFramePr>
              <a:graphicFrameLocks noChangeAspect="1"/>
            </p:cNvGraphicFramePr>
            <p:nvPr/>
          </p:nvGraphicFramePr>
          <p:xfrm>
            <a:off x="749" y="1455"/>
            <a:ext cx="205" cy="264"/>
          </p:xfrm>
          <a:graphic>
            <a:graphicData uri="http://schemas.openxmlformats.org/presentationml/2006/ole">
              <mc:AlternateContent xmlns:mc="http://schemas.openxmlformats.org/markup-compatibility/2006">
                <mc:Choice xmlns:v="urn:schemas-microsoft-com:vml" Requires="v">
                  <p:oleObj spid="_x0000_s13993" name="公式" r:id="rId9" imgW="177480" imgH="215640" progId="Equation.3">
                    <p:embed/>
                  </p:oleObj>
                </mc:Choice>
                <mc:Fallback>
                  <p:oleObj name="公式" r:id="rId9" imgW="1774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 y="1455"/>
                          <a:ext cx="20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660" name="AutoShape 12"/>
            <p:cNvSpPr>
              <a:spLocks noChangeArrowheads="1"/>
            </p:cNvSpPr>
            <p:nvPr/>
          </p:nvSpPr>
          <p:spPr bwMode="auto">
            <a:xfrm>
              <a:off x="2653" y="1358"/>
              <a:ext cx="408" cy="96"/>
            </a:xfrm>
            <a:prstGeom prst="rightArrow">
              <a:avLst>
                <a:gd name="adj1" fmla="val 50000"/>
                <a:gd name="adj2" fmla="val 10625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1" name="Line 13"/>
            <p:cNvSpPr>
              <a:spLocks noChangeShapeType="1"/>
            </p:cNvSpPr>
            <p:nvPr/>
          </p:nvSpPr>
          <p:spPr bwMode="auto">
            <a:xfrm>
              <a:off x="3198" y="1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2" name="Line 14"/>
            <p:cNvSpPr>
              <a:spLocks noChangeShapeType="1"/>
            </p:cNvSpPr>
            <p:nvPr/>
          </p:nvSpPr>
          <p:spPr bwMode="auto">
            <a:xfrm>
              <a:off x="3379" y="1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3" name="Line 15"/>
            <p:cNvSpPr>
              <a:spLocks noChangeShapeType="1"/>
            </p:cNvSpPr>
            <p:nvPr/>
          </p:nvSpPr>
          <p:spPr bwMode="auto">
            <a:xfrm>
              <a:off x="4467" y="1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4" name="Line 16"/>
            <p:cNvSpPr>
              <a:spLocks noChangeShapeType="1"/>
            </p:cNvSpPr>
            <p:nvPr/>
          </p:nvSpPr>
          <p:spPr bwMode="auto">
            <a:xfrm>
              <a:off x="3198" y="172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5" name="Line 17"/>
            <p:cNvSpPr>
              <a:spLocks noChangeShapeType="1"/>
            </p:cNvSpPr>
            <p:nvPr/>
          </p:nvSpPr>
          <p:spPr bwMode="auto">
            <a:xfrm>
              <a:off x="3379" y="172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6" name="Line 18"/>
            <p:cNvSpPr>
              <a:spLocks noChangeShapeType="1"/>
            </p:cNvSpPr>
            <p:nvPr/>
          </p:nvSpPr>
          <p:spPr bwMode="auto">
            <a:xfrm>
              <a:off x="4286" y="172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7" name="Line 19"/>
            <p:cNvSpPr>
              <a:spLocks noChangeShapeType="1"/>
            </p:cNvSpPr>
            <p:nvPr/>
          </p:nvSpPr>
          <p:spPr bwMode="auto">
            <a:xfrm>
              <a:off x="4467" y="172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8" name="Line 20"/>
            <p:cNvSpPr>
              <a:spLocks noChangeShapeType="1"/>
            </p:cNvSpPr>
            <p:nvPr/>
          </p:nvSpPr>
          <p:spPr bwMode="auto">
            <a:xfrm>
              <a:off x="4286" y="138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69" name="Text Box 21"/>
            <p:cNvSpPr txBox="1">
              <a:spLocks noChangeArrowheads="1"/>
            </p:cNvSpPr>
            <p:nvPr/>
          </p:nvSpPr>
          <p:spPr bwMode="auto">
            <a:xfrm>
              <a:off x="1228" y="999"/>
              <a:ext cx="2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en-US" altLang="zh-CN" sz="2000">
                  <a:effectLst>
                    <a:outerShdw blurRad="38100" dist="38100" dir="2700000" algn="tl">
                      <a:srgbClr val="000000"/>
                    </a:outerShdw>
                  </a:effectLst>
                </a:rPr>
                <a:t>X</a:t>
              </a:r>
            </a:p>
          </p:txBody>
        </p:sp>
        <p:sp>
          <p:nvSpPr>
            <p:cNvPr id="923670" name="Text Box 22"/>
            <p:cNvSpPr txBox="1">
              <a:spLocks noChangeArrowheads="1"/>
            </p:cNvSpPr>
            <p:nvPr/>
          </p:nvSpPr>
          <p:spPr bwMode="auto">
            <a:xfrm>
              <a:off x="1932" y="995"/>
              <a:ext cx="2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en-US" altLang="zh-CN" sz="2000">
                  <a:effectLst>
                    <a:outerShdw blurRad="38100" dist="38100" dir="2700000" algn="tl">
                      <a:srgbClr val="000000"/>
                    </a:outerShdw>
                  </a:effectLst>
                </a:rPr>
                <a:t>Y</a:t>
              </a:r>
            </a:p>
          </p:txBody>
        </p:sp>
        <p:sp>
          <p:nvSpPr>
            <p:cNvPr id="923671" name="AutoShape 23"/>
            <p:cNvSpPr>
              <a:spLocks noChangeArrowheads="1"/>
            </p:cNvSpPr>
            <p:nvPr/>
          </p:nvSpPr>
          <p:spPr bwMode="auto">
            <a:xfrm>
              <a:off x="3606" y="1845"/>
              <a:ext cx="91" cy="239"/>
            </a:xfrm>
            <a:prstGeom prst="downArrow">
              <a:avLst>
                <a:gd name="adj1" fmla="val 50000"/>
                <a:gd name="adj2" fmla="val 6565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3672" name="AutoShape 24"/>
            <p:cNvSpPr>
              <a:spLocks noChangeArrowheads="1"/>
            </p:cNvSpPr>
            <p:nvPr/>
          </p:nvSpPr>
          <p:spPr bwMode="auto">
            <a:xfrm>
              <a:off x="3333" y="2571"/>
              <a:ext cx="91" cy="239"/>
            </a:xfrm>
            <a:prstGeom prst="downArrow">
              <a:avLst>
                <a:gd name="adj1" fmla="val 50000"/>
                <a:gd name="adj2" fmla="val 65659"/>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2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131119BD-8C87-4268-B7FD-4016363C294B}"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3429067319"/>
      </p:ext>
    </p:extLst>
  </p:cSld>
  <p:clrMapOvr>
    <a:masterClrMapping/>
  </p:clrMapOvr>
  <p:transition>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F55E180-BF0B-4233-B47F-0B142FCE4F58}" type="slidenum">
              <a:rPr lang="en-US" altLang="zh-CN"/>
              <a:pPr/>
              <a:t>45</a:t>
            </a:fld>
            <a:endParaRPr lang="en-US" altLang="zh-CN"/>
          </a:p>
        </p:txBody>
      </p:sp>
      <p:sp>
        <p:nvSpPr>
          <p:cNvPr id="924674"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latin typeface="黑体" pitchFamily="49" charset="-122"/>
                <a:ea typeface="黑体" pitchFamily="49" charset="-122"/>
                <a:cs typeface="Times New Roman" pitchFamily="18" charset="0"/>
              </a:rPr>
              <a:t>顺序交叉</a:t>
            </a:r>
            <a:r>
              <a:rPr lang="en-US" altLang="zh-CN" b="1" dirty="0" smtClean="0">
                <a:latin typeface="Times New Roman" pitchFamily="18" charset="0"/>
                <a:cs typeface="Times New Roman" pitchFamily="18" charset="0"/>
              </a:rPr>
              <a:t>(Order Crossover, OX</a:t>
            </a:r>
            <a:r>
              <a:rPr lang="en-US" altLang="zh-CN" dirty="0" smtClean="0">
                <a:latin typeface="Times New Roman" pitchFamily="18" charset="0"/>
                <a:cs typeface="Times New Roman" pitchFamily="18" charset="0"/>
              </a:rPr>
              <a:t> </a:t>
            </a:r>
            <a:r>
              <a:rPr lang="en-US" altLang="zh-CN" b="1" dirty="0">
                <a:latin typeface="Times New Roman" pitchFamily="18" charset="0"/>
                <a:cs typeface="Times New Roman" pitchFamily="18" charset="0"/>
              </a:rPr>
              <a:t>)</a:t>
            </a:r>
          </a:p>
          <a:p>
            <a:pPr marL="711200" indent="-711200">
              <a:lnSpc>
                <a:spcPct val="120000"/>
              </a:lnSpc>
              <a:buClr>
                <a:schemeClr val="tx1"/>
              </a:buClr>
              <a:buFont typeface="Wingdings" pitchFamily="2" charset="2"/>
              <a:buNone/>
            </a:pPr>
            <a:r>
              <a:rPr lang="en-US" altLang="zh-CN" b="1" dirty="0">
                <a:latin typeface="Times New Roman" pitchFamily="18" charset="0"/>
                <a:cs typeface="Times New Roman" pitchFamily="18" charset="0"/>
              </a:rPr>
              <a:t>OX</a:t>
            </a:r>
            <a:r>
              <a:rPr lang="zh-CN" altLang="en-US" b="1" dirty="0">
                <a:latin typeface="Times New Roman" pitchFamily="18" charset="0"/>
                <a:cs typeface="Times New Roman" pitchFamily="18" charset="0"/>
              </a:rPr>
              <a:t>步骤：</a:t>
            </a:r>
          </a:p>
          <a:p>
            <a:pPr marL="711200" indent="-711200">
              <a:lnSpc>
                <a:spcPct val="120000"/>
              </a:lnSpc>
              <a:buClr>
                <a:schemeClr val="tx1"/>
              </a:buClr>
              <a:buFont typeface="Wingdings" pitchFamily="2" charset="2"/>
              <a:buNone/>
            </a:pPr>
            <a:r>
              <a:rPr lang="zh-CN" altLang="en-US" sz="2800" b="1" dirty="0">
                <a:latin typeface="Times New Roman" pitchFamily="18" charset="0"/>
                <a:cs typeface="Times New Roman" pitchFamily="18" charset="0"/>
              </a:rPr>
              <a:t>⑴    </a:t>
            </a:r>
            <a:r>
              <a:rPr lang="zh-CN" altLang="en-US" b="1" dirty="0">
                <a:latin typeface="Times New Roman" pitchFamily="18" charset="0"/>
                <a:cs typeface="Times New Roman" pitchFamily="18" charset="0"/>
              </a:rPr>
              <a:t>选切点</a:t>
            </a:r>
            <a:r>
              <a:rPr lang="en-US" altLang="zh-CN" b="1" dirty="0">
                <a:latin typeface="Times New Roman" pitchFamily="18" charset="0"/>
                <a:cs typeface="Times New Roman" pitchFamily="18" charset="0"/>
              </a:rPr>
              <a:t>X,Y</a:t>
            </a:r>
            <a:r>
              <a:rPr lang="zh-CN" altLang="en-US" b="1" dirty="0">
                <a:latin typeface="Times New Roman" pitchFamily="18" charset="0"/>
                <a:cs typeface="Times New Roman" pitchFamily="18" charset="0"/>
              </a:rPr>
              <a:t>；</a:t>
            </a:r>
          </a:p>
          <a:p>
            <a:pPr marL="711200" indent="-711200">
              <a:lnSpc>
                <a:spcPct val="120000"/>
              </a:lnSpc>
              <a:buClr>
                <a:schemeClr val="tx1"/>
              </a:buClr>
              <a:buFont typeface="Wingdings" pitchFamily="2" charset="2"/>
              <a:buNone/>
            </a:pPr>
            <a:r>
              <a:rPr lang="zh-CN" altLang="en-US" sz="2800" b="1" dirty="0">
                <a:latin typeface="Times New Roman" pitchFamily="18" charset="0"/>
                <a:cs typeface="Times New Roman" pitchFamily="18" charset="0"/>
              </a:rPr>
              <a:t>⑵    </a:t>
            </a:r>
            <a:r>
              <a:rPr lang="zh-CN" altLang="en-US" b="1" dirty="0">
                <a:latin typeface="Times New Roman" pitchFamily="18" charset="0"/>
                <a:cs typeface="Times New Roman" pitchFamily="18" charset="0"/>
              </a:rPr>
              <a:t>交换中间部分；</a:t>
            </a:r>
          </a:p>
          <a:p>
            <a:pPr marL="711200" indent="-711200">
              <a:lnSpc>
                <a:spcPct val="120000"/>
              </a:lnSpc>
              <a:buClr>
                <a:schemeClr val="tx1"/>
              </a:buClr>
              <a:buFont typeface="Wingdings" pitchFamily="2" charset="2"/>
              <a:buNone/>
            </a:pPr>
            <a:r>
              <a:rPr lang="zh-CN" altLang="en-US" sz="2800" b="1" dirty="0">
                <a:latin typeface="Times New Roman" pitchFamily="18" charset="0"/>
                <a:cs typeface="Times New Roman" pitchFamily="18" charset="0"/>
              </a:rPr>
              <a:t>⑶    </a:t>
            </a:r>
            <a:r>
              <a:rPr lang="zh-CN" altLang="en-US" b="1" dirty="0">
                <a:latin typeface="Times New Roman" pitchFamily="18" charset="0"/>
                <a:cs typeface="Times New Roman" pitchFamily="18" charset="0"/>
              </a:rPr>
              <a:t>从切点</a:t>
            </a:r>
            <a:r>
              <a:rPr lang="en-US" altLang="zh-CN" b="1" dirty="0">
                <a:latin typeface="Times New Roman" pitchFamily="18" charset="0"/>
                <a:cs typeface="Times New Roman" pitchFamily="18" charset="0"/>
              </a:rPr>
              <a:t>Y</a:t>
            </a:r>
            <a:r>
              <a:rPr lang="zh-CN" altLang="en-US" b="1" dirty="0">
                <a:latin typeface="Times New Roman" pitchFamily="18" charset="0"/>
                <a:cs typeface="Times New Roman" pitchFamily="18" charset="0"/>
              </a:rPr>
              <a:t>后第一个基因起列出原序，去掉已有基因；</a:t>
            </a:r>
          </a:p>
          <a:p>
            <a:pPr marL="711200" indent="-711200">
              <a:lnSpc>
                <a:spcPct val="120000"/>
              </a:lnSpc>
              <a:buClr>
                <a:schemeClr val="tx1"/>
              </a:buClr>
              <a:buFont typeface="Wingdings" pitchFamily="2" charset="2"/>
              <a:buNone/>
            </a:pPr>
            <a:r>
              <a:rPr lang="zh-CN" altLang="en-US" sz="2800" b="1" dirty="0">
                <a:latin typeface="Times New Roman" pitchFamily="18" charset="0"/>
                <a:cs typeface="Times New Roman" pitchFamily="18" charset="0"/>
              </a:rPr>
              <a:t>⑷    </a:t>
            </a:r>
            <a:r>
              <a:rPr lang="en-US" altLang="zh-CN" b="1" dirty="0">
                <a:latin typeface="Times New Roman" pitchFamily="18" charset="0"/>
                <a:cs typeface="Times New Roman" pitchFamily="18" charset="0"/>
              </a:rPr>
              <a:t>Y</a:t>
            </a:r>
            <a:r>
              <a:rPr lang="zh-CN" altLang="en-US" b="1" dirty="0">
                <a:latin typeface="Times New Roman" pitchFamily="18" charset="0"/>
                <a:cs typeface="Times New Roman" pitchFamily="18" charset="0"/>
              </a:rPr>
              <a:t>后第一个位置起填入。</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477D97E2-6216-49D8-BB68-33D7AE8AD159}"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4229701746"/>
      </p:ext>
    </p:extLst>
  </p:cSld>
  <p:clrMapOvr>
    <a:masterClrMapping/>
  </p:clrMapOvr>
  <p:transition>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2"/>
          <p:cNvSpPr>
            <a:spLocks noGrp="1"/>
          </p:cNvSpPr>
          <p:nvPr>
            <p:ph type="sldNum" sz="quarter" idx="12"/>
          </p:nvPr>
        </p:nvSpPr>
        <p:spPr/>
        <p:txBody>
          <a:bodyPr/>
          <a:lstStyle/>
          <a:p>
            <a:fld id="{E9D334BD-793B-4E0B-A740-EB8893EBA83D}" type="slidenum">
              <a:rPr lang="en-US" altLang="zh-CN"/>
              <a:pPr/>
              <a:t>46</a:t>
            </a:fld>
            <a:endParaRPr lang="en-US" altLang="zh-CN"/>
          </a:p>
        </p:txBody>
      </p:sp>
      <p:sp>
        <p:nvSpPr>
          <p:cNvPr id="925698" name="Rectangle 2"/>
          <p:cNvSpPr>
            <a:spLocks noGrp="1" noChangeArrowheads="1"/>
          </p:cNvSpPr>
          <p:nvPr>
            <p:ph type="body" idx="1"/>
          </p:nvPr>
        </p:nvSpPr>
        <p:spPr>
          <a:xfrm>
            <a:off x="250825" y="1341438"/>
            <a:ext cx="8642350" cy="5111750"/>
          </a:xfrm>
        </p:spPr>
        <p:txBody>
          <a:bodyPr/>
          <a:lstStyle/>
          <a:p>
            <a:pPr marL="711200" indent="-711200">
              <a:lnSpc>
                <a:spcPct val="120000"/>
              </a:lnSpc>
              <a:buFont typeface="Wingdings" pitchFamily="2" charset="2"/>
              <a:buNone/>
            </a:pPr>
            <a:r>
              <a:rPr lang="en-US" altLang="zh-CN" b="1"/>
              <a:t>OX</a:t>
            </a:r>
            <a:r>
              <a:rPr lang="zh-CN" altLang="en-US" b="1"/>
              <a:t>例题：</a:t>
            </a:r>
          </a:p>
          <a:p>
            <a:pPr marL="711200" indent="-711200">
              <a:lnSpc>
                <a:spcPct val="120000"/>
              </a:lnSpc>
              <a:buClr>
                <a:schemeClr val="tx1"/>
              </a:buClr>
              <a:buFont typeface="Wingdings" pitchFamily="2" charset="2"/>
              <a:buNone/>
            </a:pPr>
            <a:endParaRPr lang="en-US" altLang="zh-CN" b="1"/>
          </a:p>
        </p:txBody>
      </p:sp>
      <p:grpSp>
        <p:nvGrpSpPr>
          <p:cNvPr id="925700" name="Group 4"/>
          <p:cNvGrpSpPr>
            <a:grpSpLocks/>
          </p:cNvGrpSpPr>
          <p:nvPr/>
        </p:nvGrpSpPr>
        <p:grpSpPr bwMode="auto">
          <a:xfrm>
            <a:off x="1112838" y="2133600"/>
            <a:ext cx="7491412" cy="4464050"/>
            <a:chOff x="701" y="890"/>
            <a:chExt cx="4719" cy="2812"/>
          </a:xfrm>
        </p:grpSpPr>
        <p:sp>
          <p:nvSpPr>
            <p:cNvPr id="925701" name="Text Box 5"/>
            <p:cNvSpPr txBox="1">
              <a:spLocks noChangeArrowheads="1"/>
            </p:cNvSpPr>
            <p:nvPr/>
          </p:nvSpPr>
          <p:spPr bwMode="auto">
            <a:xfrm>
              <a:off x="701" y="2296"/>
              <a:ext cx="4719" cy="308"/>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800" b="0">
                  <a:effectLst>
                    <a:outerShdw blurRad="38100" dist="38100" dir="2700000" algn="tl">
                      <a:srgbClr val="000000"/>
                    </a:outerShdw>
                  </a:effectLst>
                </a:rPr>
                <a:t>列出基因：</a:t>
              </a:r>
              <a:r>
                <a:rPr lang="en-US" altLang="zh-CN" sz="2800" b="0">
                  <a:effectLst>
                    <a:outerShdw blurRad="38100" dist="38100" dir="2700000" algn="tl">
                      <a:srgbClr val="000000"/>
                    </a:outerShdw>
                  </a:effectLst>
                </a:rPr>
                <a:t>6 7 2 1 3 4 5               7 6 4 3 1 2 5</a:t>
              </a:r>
            </a:p>
          </p:txBody>
        </p:sp>
        <p:sp>
          <p:nvSpPr>
            <p:cNvPr id="925702" name="Line 6"/>
            <p:cNvSpPr>
              <a:spLocks noChangeShapeType="1"/>
            </p:cNvSpPr>
            <p:nvPr/>
          </p:nvSpPr>
          <p:spPr bwMode="auto">
            <a:xfrm>
              <a:off x="2471" y="2383"/>
              <a:ext cx="90" cy="13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03" name="Line 7"/>
            <p:cNvSpPr>
              <a:spLocks noChangeShapeType="1"/>
            </p:cNvSpPr>
            <p:nvPr/>
          </p:nvSpPr>
          <p:spPr bwMode="auto">
            <a:xfrm>
              <a:off x="2289" y="2383"/>
              <a:ext cx="90" cy="13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04" name="Line 8"/>
            <p:cNvSpPr>
              <a:spLocks noChangeShapeType="1"/>
            </p:cNvSpPr>
            <p:nvPr/>
          </p:nvSpPr>
          <p:spPr bwMode="auto">
            <a:xfrm>
              <a:off x="3015" y="2384"/>
              <a:ext cx="91" cy="13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05" name="Line 9"/>
            <p:cNvSpPr>
              <a:spLocks noChangeShapeType="1"/>
            </p:cNvSpPr>
            <p:nvPr/>
          </p:nvSpPr>
          <p:spPr bwMode="auto">
            <a:xfrm>
              <a:off x="4467" y="2383"/>
              <a:ext cx="90" cy="13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06" name="Line 10"/>
            <p:cNvSpPr>
              <a:spLocks noChangeShapeType="1"/>
            </p:cNvSpPr>
            <p:nvPr/>
          </p:nvSpPr>
          <p:spPr bwMode="auto">
            <a:xfrm>
              <a:off x="4648" y="2384"/>
              <a:ext cx="90" cy="13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07" name="Line 11"/>
            <p:cNvSpPr>
              <a:spLocks noChangeShapeType="1"/>
            </p:cNvSpPr>
            <p:nvPr/>
          </p:nvSpPr>
          <p:spPr bwMode="auto">
            <a:xfrm>
              <a:off x="5192" y="2383"/>
              <a:ext cx="90" cy="13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08" name="Text Box 12"/>
            <p:cNvSpPr txBox="1">
              <a:spLocks noChangeArrowheads="1"/>
            </p:cNvSpPr>
            <p:nvPr/>
          </p:nvSpPr>
          <p:spPr bwMode="auto">
            <a:xfrm>
              <a:off x="1607" y="3098"/>
              <a:ext cx="2587" cy="604"/>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800" b="0">
                  <a:effectLst>
                    <a:outerShdw blurRad="38100" dist="38100" dir="2700000" algn="tl">
                      <a:srgbClr val="000000"/>
                    </a:outerShdw>
                  </a:effectLst>
                </a:rPr>
                <a:t>则：     </a:t>
              </a:r>
              <a:r>
                <a:rPr lang="en-US" altLang="zh-CN" sz="2800" b="0">
                  <a:effectLst>
                    <a:outerShdw blurRad="38100" dist="38100" dir="2700000" algn="tl">
                      <a:srgbClr val="000000"/>
                    </a:outerShdw>
                  </a:effectLst>
                </a:rPr>
                <a:t>3 4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1 2 5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6 7</a:t>
              </a:r>
            </a:p>
            <a:p>
              <a:pPr algn="ctr">
                <a:lnSpc>
                  <a:spcPct val="90000"/>
                </a:lnSpc>
                <a:spcBef>
                  <a:spcPct val="20000"/>
                </a:spcBef>
                <a:buSzPct val="90000"/>
              </a:pPr>
              <a:r>
                <a:rPr lang="en-US" altLang="zh-CN" sz="2800" b="0">
                  <a:effectLst>
                    <a:outerShdw blurRad="38100" dist="38100" dir="2700000" algn="tl">
                      <a:srgbClr val="000000"/>
                    </a:outerShdw>
                  </a:effectLst>
                </a:rPr>
                <a:t>         1 2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3 4 5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7 6 </a:t>
              </a:r>
            </a:p>
          </p:txBody>
        </p:sp>
        <p:graphicFrame>
          <p:nvGraphicFramePr>
            <p:cNvPr id="925709" name="Object 13"/>
            <p:cNvGraphicFramePr>
              <a:graphicFrameLocks noChangeAspect="1"/>
            </p:cNvGraphicFramePr>
            <p:nvPr/>
          </p:nvGraphicFramePr>
          <p:xfrm>
            <a:off x="2055" y="3148"/>
            <a:ext cx="187" cy="218"/>
          </p:xfrm>
          <a:graphic>
            <a:graphicData uri="http://schemas.openxmlformats.org/presentationml/2006/ole">
              <mc:AlternateContent xmlns:mc="http://schemas.openxmlformats.org/markup-compatibility/2006">
                <mc:Choice xmlns:v="urn:schemas-microsoft-com:vml" Requires="v">
                  <p:oleObj spid="_x0000_s15014" name="公式" r:id="rId3" imgW="177480" imgH="215640" progId="Equation.3">
                    <p:embed/>
                  </p:oleObj>
                </mc:Choice>
                <mc:Fallback>
                  <p:oleObj name="公式" r:id="rId3" imgW="177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 y="3148"/>
                          <a:ext cx="187"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0" name="Object 14"/>
            <p:cNvGraphicFramePr>
              <a:graphicFrameLocks noChangeAspect="1"/>
            </p:cNvGraphicFramePr>
            <p:nvPr/>
          </p:nvGraphicFramePr>
          <p:xfrm>
            <a:off x="2061" y="3453"/>
            <a:ext cx="214" cy="218"/>
          </p:xfrm>
          <a:graphic>
            <a:graphicData uri="http://schemas.openxmlformats.org/presentationml/2006/ole">
              <mc:AlternateContent xmlns:mc="http://schemas.openxmlformats.org/markup-compatibility/2006">
                <mc:Choice xmlns:v="urn:schemas-microsoft-com:vml" Requires="v">
                  <p:oleObj spid="_x0000_s15015" name="公式" r:id="rId5" imgW="203040" imgH="215640" progId="Equation.3">
                    <p:embed/>
                  </p:oleObj>
                </mc:Choice>
                <mc:Fallback>
                  <p:oleObj name="公式" r:id="rId5" imgW="2030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1" y="3453"/>
                          <a:ext cx="21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11" name="Rectangle 15"/>
            <p:cNvSpPr>
              <a:spLocks noChangeArrowheads="1"/>
            </p:cNvSpPr>
            <p:nvPr/>
          </p:nvSpPr>
          <p:spPr bwMode="auto">
            <a:xfrm>
              <a:off x="837" y="890"/>
              <a:ext cx="4445" cy="89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09600" indent="-609600">
                <a:lnSpc>
                  <a:spcPct val="90000"/>
                </a:lnSpc>
                <a:buSzPct val="90000"/>
              </a:pPr>
              <a:r>
                <a:rPr lang="en-US" altLang="zh-CN" sz="2800">
                  <a:effectLst>
                    <a:outerShdw blurRad="38100" dist="38100" dir="2700000" algn="tl">
                      <a:srgbClr val="000000"/>
                    </a:outerShdw>
                  </a:effectLst>
                </a:rPr>
                <a:t>  </a:t>
              </a:r>
            </a:p>
            <a:p>
              <a:pPr marL="609600" indent="-609600">
                <a:lnSpc>
                  <a:spcPct val="90000"/>
                </a:lnSpc>
                <a:buSzPct val="90000"/>
              </a:pPr>
              <a:r>
                <a:rPr lang="en-US" altLang="zh-CN" sz="2800">
                  <a:effectLst>
                    <a:outerShdw blurRad="38100" dist="38100" dir="2700000" algn="tl">
                      <a:srgbClr val="000000"/>
                    </a:outerShdw>
                  </a:effectLst>
                </a:rPr>
                <a:t>   2 1 ¦ 3 4 5 ¦ 6 7                  ¦</a:t>
              </a:r>
              <a:r>
                <a:rPr lang="en-US" altLang="zh-CN" sz="2800" b="0">
                  <a:effectLst>
                    <a:outerShdw blurRad="38100" dist="38100" dir="2700000" algn="tl">
                      <a:srgbClr val="000000"/>
                    </a:outerShdw>
                  </a:effectLst>
                </a:rPr>
                <a:t> 1 2 5 </a:t>
              </a:r>
              <a:r>
                <a:rPr lang="en-US" altLang="zh-CN" sz="2800">
                  <a:effectLst>
                    <a:outerShdw blurRad="38100" dist="38100" dir="2700000" algn="tl">
                      <a:srgbClr val="000000"/>
                    </a:outerShdw>
                  </a:effectLst>
                </a:rPr>
                <a:t>¦      </a:t>
              </a:r>
              <a:r>
                <a:rPr lang="en-US" altLang="zh-CN" sz="2800" b="0">
                  <a:effectLst>
                    <a:outerShdw blurRad="38100" dist="38100" dir="2700000" algn="tl">
                      <a:srgbClr val="000000"/>
                    </a:outerShdw>
                  </a:effectLst>
                </a:rPr>
                <a:t>    </a:t>
              </a:r>
            </a:p>
            <a:p>
              <a:pPr marL="609600" indent="-609600">
                <a:lnSpc>
                  <a:spcPct val="90000"/>
                </a:lnSpc>
                <a:buSzPct val="90000"/>
              </a:pPr>
              <a:r>
                <a:rPr lang="en-US" altLang="zh-CN" sz="2800" b="0">
                  <a:effectLst>
                    <a:outerShdw blurRad="38100" dist="38100" dir="2700000" algn="tl">
                      <a:srgbClr val="000000"/>
                    </a:outerShdw>
                  </a:effectLst>
                </a:rPr>
                <a:t>   4 3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1 2 5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7 6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3 4 5 </a:t>
              </a:r>
              <a:r>
                <a:rPr lang="en-US" altLang="zh-CN" sz="2800">
                  <a:effectLst>
                    <a:outerShdw blurRad="38100" dist="38100" dir="2700000" algn="tl">
                      <a:srgbClr val="000000"/>
                    </a:outerShdw>
                  </a:effectLst>
                </a:rPr>
                <a:t>¦</a:t>
              </a:r>
              <a:r>
                <a:rPr lang="en-US" altLang="zh-CN" sz="2800" b="0">
                  <a:effectLst>
                    <a:outerShdw blurRad="38100" dist="38100" dir="2700000" algn="tl">
                      <a:srgbClr val="000000"/>
                    </a:outerShdw>
                  </a:effectLst>
                </a:rPr>
                <a:t> </a:t>
              </a:r>
              <a:endParaRPr lang="en-US" altLang="zh-CN" sz="2800">
                <a:effectLst>
                  <a:outerShdw blurRad="38100" dist="38100" dir="2700000" algn="tl">
                    <a:srgbClr val="000000"/>
                  </a:outerShdw>
                </a:effectLst>
              </a:endParaRPr>
            </a:p>
          </p:txBody>
        </p:sp>
        <p:graphicFrame>
          <p:nvGraphicFramePr>
            <p:cNvPr id="925712" name="Object 16"/>
            <p:cNvGraphicFramePr>
              <a:graphicFrameLocks noChangeAspect="1"/>
            </p:cNvGraphicFramePr>
            <p:nvPr/>
          </p:nvGraphicFramePr>
          <p:xfrm>
            <a:off x="882" y="1194"/>
            <a:ext cx="172" cy="240"/>
          </p:xfrm>
          <a:graphic>
            <a:graphicData uri="http://schemas.openxmlformats.org/presentationml/2006/ole">
              <mc:AlternateContent xmlns:mc="http://schemas.openxmlformats.org/markup-compatibility/2006">
                <mc:Choice xmlns:v="urn:schemas-microsoft-com:vml" Requires="v">
                  <p:oleObj spid="_x0000_s15016" name="公式" r:id="rId7" imgW="164880" imgH="215640" progId="Equation.3">
                    <p:embed/>
                  </p:oleObj>
                </mc:Choice>
                <mc:Fallback>
                  <p:oleObj name="公式" r:id="rId7" imgW="1648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 y="1194"/>
                          <a:ext cx="1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3" name="Object 17"/>
            <p:cNvGraphicFramePr>
              <a:graphicFrameLocks noChangeAspect="1"/>
            </p:cNvGraphicFramePr>
            <p:nvPr/>
          </p:nvGraphicFramePr>
          <p:xfrm>
            <a:off x="882" y="1467"/>
            <a:ext cx="205" cy="240"/>
          </p:xfrm>
          <a:graphic>
            <a:graphicData uri="http://schemas.openxmlformats.org/presentationml/2006/ole">
              <mc:AlternateContent xmlns:mc="http://schemas.openxmlformats.org/markup-compatibility/2006">
                <mc:Choice xmlns:v="urn:schemas-microsoft-com:vml" Requires="v">
                  <p:oleObj spid="_x0000_s15017" name="公式" r:id="rId9" imgW="177480" imgH="215640" progId="Equation.3">
                    <p:embed/>
                  </p:oleObj>
                </mc:Choice>
                <mc:Fallback>
                  <p:oleObj name="公式" r:id="rId9" imgW="1774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2" y="1467"/>
                          <a:ext cx="2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14" name="AutoShape 18"/>
            <p:cNvSpPr>
              <a:spLocks noChangeArrowheads="1"/>
            </p:cNvSpPr>
            <p:nvPr/>
          </p:nvSpPr>
          <p:spPr bwMode="auto">
            <a:xfrm>
              <a:off x="2787" y="1358"/>
              <a:ext cx="408" cy="87"/>
            </a:xfrm>
            <a:prstGeom prst="rightArrow">
              <a:avLst>
                <a:gd name="adj1" fmla="val 50000"/>
                <a:gd name="adj2" fmla="val 11724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15" name="Line 19"/>
            <p:cNvSpPr>
              <a:spLocks noChangeShapeType="1"/>
            </p:cNvSpPr>
            <p:nvPr/>
          </p:nvSpPr>
          <p:spPr bwMode="auto">
            <a:xfrm>
              <a:off x="3332" y="1402"/>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16" name="Line 20"/>
            <p:cNvSpPr>
              <a:spLocks noChangeShapeType="1"/>
            </p:cNvSpPr>
            <p:nvPr/>
          </p:nvSpPr>
          <p:spPr bwMode="auto">
            <a:xfrm>
              <a:off x="3513" y="1402"/>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17" name="Line 21"/>
            <p:cNvSpPr>
              <a:spLocks noChangeShapeType="1"/>
            </p:cNvSpPr>
            <p:nvPr/>
          </p:nvSpPr>
          <p:spPr bwMode="auto">
            <a:xfrm>
              <a:off x="4601" y="1402"/>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18" name="Line 22"/>
            <p:cNvSpPr>
              <a:spLocks noChangeShapeType="1"/>
            </p:cNvSpPr>
            <p:nvPr/>
          </p:nvSpPr>
          <p:spPr bwMode="auto">
            <a:xfrm>
              <a:off x="3332" y="1707"/>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19" name="Line 23"/>
            <p:cNvSpPr>
              <a:spLocks noChangeShapeType="1"/>
            </p:cNvSpPr>
            <p:nvPr/>
          </p:nvSpPr>
          <p:spPr bwMode="auto">
            <a:xfrm>
              <a:off x="3513" y="1707"/>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20" name="Line 24"/>
            <p:cNvSpPr>
              <a:spLocks noChangeShapeType="1"/>
            </p:cNvSpPr>
            <p:nvPr/>
          </p:nvSpPr>
          <p:spPr bwMode="auto">
            <a:xfrm>
              <a:off x="4420" y="1707"/>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21" name="Line 25"/>
            <p:cNvSpPr>
              <a:spLocks noChangeShapeType="1"/>
            </p:cNvSpPr>
            <p:nvPr/>
          </p:nvSpPr>
          <p:spPr bwMode="auto">
            <a:xfrm>
              <a:off x="4601" y="1707"/>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22" name="Line 26"/>
            <p:cNvSpPr>
              <a:spLocks noChangeShapeType="1"/>
            </p:cNvSpPr>
            <p:nvPr/>
          </p:nvSpPr>
          <p:spPr bwMode="auto">
            <a:xfrm>
              <a:off x="4420" y="1402"/>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23" name="Text Box 27"/>
            <p:cNvSpPr txBox="1">
              <a:spLocks noChangeArrowheads="1"/>
            </p:cNvSpPr>
            <p:nvPr/>
          </p:nvSpPr>
          <p:spPr bwMode="auto">
            <a:xfrm>
              <a:off x="1361" y="1009"/>
              <a:ext cx="2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en-US" altLang="zh-CN" sz="2000">
                  <a:effectLst>
                    <a:outerShdw blurRad="38100" dist="38100" dir="2700000" algn="tl">
                      <a:srgbClr val="000000"/>
                    </a:outerShdw>
                  </a:effectLst>
                </a:rPr>
                <a:t>X</a:t>
              </a:r>
            </a:p>
          </p:txBody>
        </p:sp>
        <p:sp>
          <p:nvSpPr>
            <p:cNvPr id="925724" name="Text Box 28"/>
            <p:cNvSpPr txBox="1">
              <a:spLocks noChangeArrowheads="1"/>
            </p:cNvSpPr>
            <p:nvPr/>
          </p:nvSpPr>
          <p:spPr bwMode="auto">
            <a:xfrm>
              <a:off x="2065" y="1005"/>
              <a:ext cx="2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en-US" altLang="zh-CN" sz="2000">
                  <a:effectLst>
                    <a:outerShdw blurRad="38100" dist="38100" dir="2700000" algn="tl">
                      <a:srgbClr val="000000"/>
                    </a:outerShdw>
                  </a:effectLst>
                </a:rPr>
                <a:t>Y</a:t>
              </a:r>
            </a:p>
          </p:txBody>
        </p:sp>
        <p:sp>
          <p:nvSpPr>
            <p:cNvPr id="925725" name="AutoShape 29"/>
            <p:cNvSpPr>
              <a:spLocks noChangeArrowheads="1"/>
            </p:cNvSpPr>
            <p:nvPr/>
          </p:nvSpPr>
          <p:spPr bwMode="auto">
            <a:xfrm>
              <a:off x="3787" y="1898"/>
              <a:ext cx="91" cy="307"/>
            </a:xfrm>
            <a:prstGeom prst="downArrow">
              <a:avLst>
                <a:gd name="adj1" fmla="val 50000"/>
                <a:gd name="adj2" fmla="val 8434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5726" name="AutoShape 30"/>
            <p:cNvSpPr>
              <a:spLocks noChangeArrowheads="1"/>
            </p:cNvSpPr>
            <p:nvPr/>
          </p:nvSpPr>
          <p:spPr bwMode="auto">
            <a:xfrm>
              <a:off x="3787" y="2704"/>
              <a:ext cx="91" cy="307"/>
            </a:xfrm>
            <a:prstGeom prst="downArrow">
              <a:avLst>
                <a:gd name="adj1" fmla="val 50000"/>
                <a:gd name="adj2" fmla="val 84341"/>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3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B838F95-4743-44A3-BC2F-460A35599C89}"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3837768368"/>
      </p:ext>
    </p:extLst>
  </p:cSld>
  <p:clrMapOvr>
    <a:masterClrMapping/>
  </p:clrMapOvr>
  <p:transition>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C84369C-2047-4C74-BA88-647AE90882F2}" type="slidenum">
              <a:rPr lang="en-US" altLang="zh-CN"/>
              <a:pPr/>
              <a:t>47</a:t>
            </a:fld>
            <a:endParaRPr lang="en-US" altLang="zh-CN"/>
          </a:p>
        </p:txBody>
      </p:sp>
      <p:sp>
        <p:nvSpPr>
          <p:cNvPr id="926722" name="Rectangle 2"/>
          <p:cNvSpPr>
            <a:spLocks noGrp="1" noChangeArrowheads="1"/>
          </p:cNvSpPr>
          <p:nvPr>
            <p:ph type="body" idx="1"/>
          </p:nvPr>
        </p:nvSpPr>
        <p:spPr>
          <a:xfrm>
            <a:off x="250825" y="1341438"/>
            <a:ext cx="8642350" cy="5111750"/>
          </a:xfrm>
        </p:spPr>
        <p:txBody>
          <a:bodyPr/>
          <a:lstStyle/>
          <a:p>
            <a:pPr marL="711200" indent="-711200">
              <a:lnSpc>
                <a:spcPct val="120000"/>
              </a:lnSpc>
              <a:buFont typeface="Wingdings" pitchFamily="2" charset="2"/>
              <a:buNone/>
            </a:pPr>
            <a:r>
              <a:rPr lang="en-US" altLang="zh-CN"/>
              <a:t>OX</a:t>
            </a:r>
            <a:r>
              <a:rPr lang="zh-CN" altLang="en-US" b="1"/>
              <a:t>的特点：</a:t>
            </a:r>
          </a:p>
          <a:p>
            <a:pPr marL="711200" indent="-711200">
              <a:lnSpc>
                <a:spcPct val="120000"/>
              </a:lnSpc>
              <a:buFont typeface="Wingdings" pitchFamily="2" charset="2"/>
              <a:buNone/>
            </a:pPr>
            <a:r>
              <a:rPr lang="zh-CN" altLang="en-US" b="1"/>
              <a:t>较好的保留了相邻关系、先后关系满足了</a:t>
            </a:r>
            <a:r>
              <a:rPr lang="en-US" altLang="zh-CN" b="1"/>
              <a:t>TSP</a:t>
            </a:r>
          </a:p>
          <a:p>
            <a:pPr marL="711200" indent="-711200">
              <a:lnSpc>
                <a:spcPct val="120000"/>
              </a:lnSpc>
              <a:buFont typeface="Wingdings" pitchFamily="2" charset="2"/>
              <a:buNone/>
            </a:pPr>
            <a:r>
              <a:rPr lang="zh-CN" altLang="en-US" b="1"/>
              <a:t>问题的需要，但不保留位值特征。</a:t>
            </a:r>
            <a:endParaRPr lang="zh-CN" altLang="en-US"/>
          </a:p>
          <a:p>
            <a:pPr marL="711200" indent="-711200">
              <a:lnSpc>
                <a:spcPct val="110000"/>
              </a:lnSpc>
              <a:buFont typeface="Wingdings" pitchFamily="2" charset="2"/>
              <a:buNone/>
            </a:pPr>
            <a:endParaRPr lang="en-US" altLang="zh-CN" b="1"/>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6D10A567-619B-4CD7-94C2-96ABB08C97F9}"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1646479214"/>
      </p:ext>
    </p:extLst>
  </p:cSld>
  <p:clrMapOvr>
    <a:masterClrMapping/>
  </p:clrMapOvr>
  <p:transition>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156EA559-2859-4E5F-BEEB-E2D7AB37638B}" type="slidenum">
              <a:rPr lang="en-US" altLang="zh-CN"/>
              <a:pPr/>
              <a:t>48</a:t>
            </a:fld>
            <a:endParaRPr lang="en-US" altLang="zh-CN"/>
          </a:p>
        </p:txBody>
      </p:sp>
      <p:sp>
        <p:nvSpPr>
          <p:cNvPr id="927746"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SzPct val="90000"/>
              <a:buNone/>
            </a:pPr>
            <a:r>
              <a:rPr lang="zh-CN" altLang="en-US" b="1" dirty="0"/>
              <a:t>循环交叉</a:t>
            </a:r>
            <a:r>
              <a:rPr lang="en-US" altLang="zh-CN" b="1" dirty="0" smtClean="0"/>
              <a:t>(Cycle Crossover</a:t>
            </a:r>
            <a:r>
              <a:rPr lang="zh-CN" altLang="en-US" b="1" dirty="0" smtClean="0"/>
              <a:t>，</a:t>
            </a:r>
            <a:r>
              <a:rPr lang="en-US" altLang="zh-CN" b="1" dirty="0" smtClean="0"/>
              <a:t>CX</a:t>
            </a:r>
            <a:r>
              <a:rPr lang="en-US" altLang="zh-CN" b="1" dirty="0"/>
              <a:t>)</a:t>
            </a:r>
          </a:p>
          <a:p>
            <a:pPr marL="711200" indent="-711200">
              <a:lnSpc>
                <a:spcPct val="120000"/>
              </a:lnSpc>
              <a:buFont typeface="Wingdings" pitchFamily="2" charset="2"/>
              <a:buNone/>
            </a:pPr>
            <a:r>
              <a:rPr lang="zh-CN" altLang="en-US" b="1" dirty="0"/>
              <a:t>基本思想：子串位置上的值必须与父母的相同</a:t>
            </a:r>
          </a:p>
          <a:p>
            <a:pPr marL="711200" indent="-711200">
              <a:lnSpc>
                <a:spcPct val="120000"/>
              </a:lnSpc>
              <a:buFont typeface="Wingdings" pitchFamily="2" charset="2"/>
              <a:buNone/>
            </a:pPr>
            <a:r>
              <a:rPr lang="zh-CN" altLang="en-US" b="1" dirty="0"/>
              <a:t>位置上的位值相等。</a:t>
            </a:r>
          </a:p>
          <a:p>
            <a:pPr marL="711200" indent="-711200">
              <a:lnSpc>
                <a:spcPct val="120000"/>
              </a:lnSpc>
              <a:buFont typeface="Wingdings" pitchFamily="2" charset="2"/>
              <a:buNone/>
            </a:pPr>
            <a:r>
              <a:rPr lang="en-US" altLang="zh-CN" b="1" dirty="0"/>
              <a:t>CX</a:t>
            </a:r>
            <a:r>
              <a:rPr lang="zh-CN" altLang="en-US" b="1" dirty="0"/>
              <a:t>步骤：</a:t>
            </a:r>
          </a:p>
          <a:p>
            <a:pPr marL="711200" indent="-711200">
              <a:lnSpc>
                <a:spcPct val="120000"/>
              </a:lnSpc>
              <a:buClr>
                <a:schemeClr val="tx1"/>
              </a:buClr>
              <a:buFont typeface="Wingdings" pitchFamily="2" charset="2"/>
              <a:buNone/>
            </a:pPr>
            <a:r>
              <a:rPr lang="zh-CN" altLang="en-US" sz="2800" b="1" dirty="0"/>
              <a:t>⑴    </a:t>
            </a:r>
            <a:r>
              <a:rPr lang="zh-CN" altLang="en-US" b="1" dirty="0"/>
              <a:t>选    的第一个元素作为   的第一位，</a:t>
            </a:r>
          </a:p>
          <a:p>
            <a:pPr marL="711200" indent="-711200">
              <a:lnSpc>
                <a:spcPct val="120000"/>
              </a:lnSpc>
              <a:buFont typeface="Wingdings" pitchFamily="2" charset="2"/>
              <a:buNone/>
            </a:pPr>
            <a:r>
              <a:rPr lang="zh-CN" altLang="en-US" b="1" dirty="0"/>
              <a:t>	选    的第一个元素作为   的第一位；</a:t>
            </a:r>
          </a:p>
        </p:txBody>
      </p:sp>
      <p:graphicFrame>
        <p:nvGraphicFramePr>
          <p:cNvPr id="927748" name="Object 4"/>
          <p:cNvGraphicFramePr>
            <a:graphicFrameLocks noChangeAspect="1"/>
          </p:cNvGraphicFramePr>
          <p:nvPr>
            <p:extLst>
              <p:ext uri="{D42A27DB-BD31-4B8C-83A1-F6EECF244321}">
                <p14:modId xmlns:p14="http://schemas.microsoft.com/office/powerpoint/2010/main" val="995040459"/>
              </p:ext>
            </p:extLst>
          </p:nvPr>
        </p:nvGraphicFramePr>
        <p:xfrm>
          <a:off x="1546225" y="4897438"/>
          <a:ext cx="357188" cy="446087"/>
        </p:xfrm>
        <a:graphic>
          <a:graphicData uri="http://schemas.openxmlformats.org/presentationml/2006/ole">
            <mc:AlternateContent xmlns:mc="http://schemas.openxmlformats.org/markup-compatibility/2006">
              <mc:Choice xmlns:v="urn:schemas-microsoft-com:vml" Requires="v">
                <p:oleObj spid="_x0000_s16042" name="Equation" r:id="rId3" imgW="152280" imgH="190440" progId="Equation.DSMT4">
                  <p:embed/>
                </p:oleObj>
              </mc:Choice>
              <mc:Fallback>
                <p:oleObj name="Equation" r:id="rId3" imgW="152280" imgH="190440" progId="Equation.DSMT4">
                  <p:embed/>
                  <p:pic>
                    <p:nvPicPr>
                      <p:cNvPr id="0" name=""/>
                      <p:cNvPicPr>
                        <a:picLocks noChangeAspect="1" noChangeArrowheads="1"/>
                      </p:cNvPicPr>
                      <p:nvPr/>
                    </p:nvPicPr>
                    <p:blipFill>
                      <a:blip r:embed="rId4"/>
                      <a:srcRect/>
                      <a:stretch>
                        <a:fillRect/>
                      </a:stretch>
                    </p:blipFill>
                    <p:spPr bwMode="auto">
                      <a:xfrm>
                        <a:off x="1546225" y="4897438"/>
                        <a:ext cx="35718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49" name="Object 5"/>
          <p:cNvGraphicFramePr>
            <a:graphicFrameLocks noChangeAspect="1"/>
          </p:cNvGraphicFramePr>
          <p:nvPr>
            <p:extLst>
              <p:ext uri="{D42A27DB-BD31-4B8C-83A1-F6EECF244321}">
                <p14:modId xmlns:p14="http://schemas.microsoft.com/office/powerpoint/2010/main" val="3624353416"/>
              </p:ext>
            </p:extLst>
          </p:nvPr>
        </p:nvGraphicFramePr>
        <p:xfrm>
          <a:off x="1514475" y="4216400"/>
          <a:ext cx="417513" cy="476250"/>
        </p:xfrm>
        <a:graphic>
          <a:graphicData uri="http://schemas.openxmlformats.org/presentationml/2006/ole">
            <mc:AlternateContent xmlns:mc="http://schemas.openxmlformats.org/markup-compatibility/2006">
              <mc:Choice xmlns:v="urn:schemas-microsoft-com:vml" Requires="v">
                <p:oleObj spid="_x0000_s16043" name="Equation" r:id="rId5" imgW="139680" imgH="190440" progId="Equation.DSMT4">
                  <p:embed/>
                </p:oleObj>
              </mc:Choice>
              <mc:Fallback>
                <p:oleObj name="Equation" r:id="rId5" imgW="139680" imgH="190440" progId="Equation.DSMT4">
                  <p:embed/>
                  <p:pic>
                    <p:nvPicPr>
                      <p:cNvPr id="0" name=""/>
                      <p:cNvPicPr>
                        <a:picLocks noChangeAspect="1" noChangeArrowheads="1"/>
                      </p:cNvPicPr>
                      <p:nvPr/>
                    </p:nvPicPr>
                    <p:blipFill>
                      <a:blip r:embed="rId6"/>
                      <a:srcRect/>
                      <a:stretch>
                        <a:fillRect/>
                      </a:stretch>
                    </p:blipFill>
                    <p:spPr bwMode="auto">
                      <a:xfrm>
                        <a:off x="1514475" y="4216400"/>
                        <a:ext cx="41751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50" name="Object 6"/>
          <p:cNvGraphicFramePr>
            <a:graphicFrameLocks noChangeAspect="1"/>
          </p:cNvGraphicFramePr>
          <p:nvPr>
            <p:extLst>
              <p:ext uri="{D42A27DB-BD31-4B8C-83A1-F6EECF244321}">
                <p14:modId xmlns:p14="http://schemas.microsoft.com/office/powerpoint/2010/main" val="1549184713"/>
              </p:ext>
            </p:extLst>
          </p:nvPr>
        </p:nvGraphicFramePr>
        <p:xfrm>
          <a:off x="5167313" y="4181475"/>
          <a:ext cx="381000" cy="476250"/>
        </p:xfrm>
        <a:graphic>
          <a:graphicData uri="http://schemas.openxmlformats.org/presentationml/2006/ole">
            <mc:AlternateContent xmlns:mc="http://schemas.openxmlformats.org/markup-compatibility/2006">
              <mc:Choice xmlns:v="urn:schemas-microsoft-com:vml" Requires="v">
                <p:oleObj spid="_x0000_s16044" name="Equation" r:id="rId7" imgW="152280" imgH="190440" progId="Equation.DSMT4">
                  <p:embed/>
                </p:oleObj>
              </mc:Choice>
              <mc:Fallback>
                <p:oleObj name="Equation" r:id="rId7" imgW="152280" imgH="190440" progId="Equation.DSMT4">
                  <p:embed/>
                  <p:pic>
                    <p:nvPicPr>
                      <p:cNvPr id="0" name=""/>
                      <p:cNvPicPr>
                        <a:picLocks noChangeAspect="1" noChangeArrowheads="1"/>
                      </p:cNvPicPr>
                      <p:nvPr/>
                    </p:nvPicPr>
                    <p:blipFill>
                      <a:blip r:embed="rId8"/>
                      <a:srcRect/>
                      <a:stretch>
                        <a:fillRect/>
                      </a:stretch>
                    </p:blipFill>
                    <p:spPr bwMode="auto">
                      <a:xfrm>
                        <a:off x="5167313" y="4181475"/>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51" name="Object 7"/>
          <p:cNvGraphicFramePr>
            <a:graphicFrameLocks noChangeAspect="1"/>
          </p:cNvGraphicFramePr>
          <p:nvPr>
            <p:extLst>
              <p:ext uri="{D42A27DB-BD31-4B8C-83A1-F6EECF244321}">
                <p14:modId xmlns:p14="http://schemas.microsoft.com/office/powerpoint/2010/main" val="4065198841"/>
              </p:ext>
            </p:extLst>
          </p:nvPr>
        </p:nvGraphicFramePr>
        <p:xfrm>
          <a:off x="5194300" y="4933950"/>
          <a:ext cx="409575" cy="412750"/>
        </p:xfrm>
        <a:graphic>
          <a:graphicData uri="http://schemas.openxmlformats.org/presentationml/2006/ole">
            <mc:AlternateContent xmlns:mc="http://schemas.openxmlformats.org/markup-compatibility/2006">
              <mc:Choice xmlns:v="urn:schemas-microsoft-com:vml" Requires="v">
                <p:oleObj spid="_x0000_s16045" name="Equation" r:id="rId9" imgW="164880" imgH="190440" progId="Equation.DSMT4">
                  <p:embed/>
                </p:oleObj>
              </mc:Choice>
              <mc:Fallback>
                <p:oleObj name="Equation" r:id="rId9" imgW="164880" imgH="190440" progId="Equation.DSMT4">
                  <p:embed/>
                  <p:pic>
                    <p:nvPicPr>
                      <p:cNvPr id="0" name=""/>
                      <p:cNvPicPr>
                        <a:picLocks noChangeAspect="1" noChangeArrowheads="1"/>
                      </p:cNvPicPr>
                      <p:nvPr/>
                    </p:nvPicPr>
                    <p:blipFill>
                      <a:blip r:embed="rId10"/>
                      <a:srcRect/>
                      <a:stretch>
                        <a:fillRect/>
                      </a:stretch>
                    </p:blipFill>
                    <p:spPr bwMode="auto">
                      <a:xfrm>
                        <a:off x="5194300" y="4933950"/>
                        <a:ext cx="40957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076A9B4-C815-42B0-ACBD-B9ADADD0BA7E}"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289796400"/>
      </p:ext>
    </p:extLst>
  </p:cSld>
  <p:clrMapOvr>
    <a:masterClrMapping/>
  </p:clrMapOvr>
  <p:transition>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2"/>
          <p:cNvSpPr>
            <a:spLocks noGrp="1"/>
          </p:cNvSpPr>
          <p:nvPr>
            <p:ph type="sldNum" sz="quarter" idx="12"/>
          </p:nvPr>
        </p:nvSpPr>
        <p:spPr/>
        <p:txBody>
          <a:bodyPr/>
          <a:lstStyle/>
          <a:p>
            <a:fld id="{27D9961B-4EA1-40DA-81E4-0848681F60D8}" type="slidenum">
              <a:rPr lang="en-US" altLang="zh-CN"/>
              <a:pPr/>
              <a:t>49</a:t>
            </a:fld>
            <a:endParaRPr lang="en-US" altLang="zh-CN"/>
          </a:p>
        </p:txBody>
      </p:sp>
      <p:sp>
        <p:nvSpPr>
          <p:cNvPr id="928770" name="Rectangle 2"/>
          <p:cNvSpPr>
            <a:spLocks noGrp="1" noChangeArrowheads="1"/>
          </p:cNvSpPr>
          <p:nvPr>
            <p:ph type="body" idx="1"/>
          </p:nvPr>
        </p:nvSpPr>
        <p:spPr>
          <a:xfrm>
            <a:off x="250825" y="1341438"/>
            <a:ext cx="8642350" cy="5111750"/>
          </a:xfrm>
        </p:spPr>
        <p:txBody>
          <a:bodyPr/>
          <a:lstStyle/>
          <a:p>
            <a:pPr marL="711200" indent="-711200">
              <a:lnSpc>
                <a:spcPct val="120000"/>
              </a:lnSpc>
              <a:buClr>
                <a:schemeClr val="tx1"/>
              </a:buClr>
              <a:buFont typeface="Wingdings" pitchFamily="2" charset="2"/>
              <a:buNone/>
            </a:pPr>
            <a:r>
              <a:rPr lang="en-US" altLang="zh-CN" sz="2800" b="1" dirty="0"/>
              <a:t>⑵    </a:t>
            </a:r>
            <a:r>
              <a:rPr lang="zh-CN" altLang="en-US" b="1" dirty="0"/>
              <a:t>到    中找    的第一个元素赋给    的相对位置</a:t>
            </a:r>
            <a:r>
              <a:rPr lang="en-US" altLang="zh-CN" b="1" dirty="0"/>
              <a:t>…</a:t>
            </a:r>
            <a:r>
              <a:rPr lang="zh-CN" altLang="en-US" b="1" dirty="0"/>
              <a:t>，重复此过程，直到    上得到    的第一个元素为止，称为一个循环；</a:t>
            </a:r>
          </a:p>
          <a:p>
            <a:pPr marL="711200" indent="-711200">
              <a:lnSpc>
                <a:spcPct val="120000"/>
              </a:lnSpc>
              <a:buClr>
                <a:schemeClr val="tx1"/>
              </a:buClr>
              <a:buFont typeface="Wingdings" pitchFamily="2" charset="2"/>
              <a:buNone/>
            </a:pPr>
            <a:r>
              <a:rPr lang="zh-CN" altLang="en-US" sz="2800" b="1" dirty="0"/>
              <a:t>⑶    </a:t>
            </a:r>
            <a:r>
              <a:rPr lang="zh-CN" altLang="en-US" b="1" dirty="0"/>
              <a:t>对最前的基因按    、   基因轮替原则重复以上过程；</a:t>
            </a:r>
          </a:p>
          <a:p>
            <a:pPr marL="711200" indent="-711200">
              <a:lnSpc>
                <a:spcPct val="120000"/>
              </a:lnSpc>
              <a:buClr>
                <a:schemeClr val="tx1"/>
              </a:buClr>
              <a:buFont typeface="Wingdings" pitchFamily="2" charset="2"/>
              <a:buNone/>
            </a:pPr>
            <a:r>
              <a:rPr lang="zh-CN" altLang="en-US" sz="2800" b="1" dirty="0"/>
              <a:t>⑷    </a:t>
            </a:r>
            <a:r>
              <a:rPr lang="zh-CN" altLang="en-US" b="1" dirty="0"/>
              <a:t>重复以上过程，直到所有位都完成。</a:t>
            </a:r>
          </a:p>
        </p:txBody>
      </p:sp>
      <p:graphicFrame>
        <p:nvGraphicFramePr>
          <p:cNvPr id="928772" name="Object 4"/>
          <p:cNvGraphicFramePr>
            <a:graphicFrameLocks noChangeAspect="1"/>
          </p:cNvGraphicFramePr>
          <p:nvPr>
            <p:extLst>
              <p:ext uri="{D42A27DB-BD31-4B8C-83A1-F6EECF244321}">
                <p14:modId xmlns:p14="http://schemas.microsoft.com/office/powerpoint/2010/main" val="1642679465"/>
              </p:ext>
            </p:extLst>
          </p:nvPr>
        </p:nvGraphicFramePr>
        <p:xfrm>
          <a:off x="1576388" y="1512888"/>
          <a:ext cx="327025" cy="446087"/>
        </p:xfrm>
        <a:graphic>
          <a:graphicData uri="http://schemas.openxmlformats.org/presentationml/2006/ole">
            <mc:AlternateContent xmlns:mc="http://schemas.openxmlformats.org/markup-compatibility/2006">
              <mc:Choice xmlns:v="urn:schemas-microsoft-com:vml" Requires="v">
                <p:oleObj spid="_x0000_s93352" name="Equation" r:id="rId3" imgW="139680" imgH="190440" progId="Equation.DSMT4">
                  <p:embed/>
                </p:oleObj>
              </mc:Choice>
              <mc:Fallback>
                <p:oleObj name="Equation" r:id="rId3" imgW="139680" imgH="190440" progId="Equation.DSMT4">
                  <p:embed/>
                  <p:pic>
                    <p:nvPicPr>
                      <p:cNvPr id="0" name=""/>
                      <p:cNvPicPr>
                        <a:picLocks noChangeAspect="1" noChangeArrowheads="1"/>
                      </p:cNvPicPr>
                      <p:nvPr/>
                    </p:nvPicPr>
                    <p:blipFill>
                      <a:blip r:embed="rId4"/>
                      <a:srcRect/>
                      <a:stretch>
                        <a:fillRect/>
                      </a:stretch>
                    </p:blipFill>
                    <p:spPr bwMode="auto">
                      <a:xfrm>
                        <a:off x="1576388" y="1512888"/>
                        <a:ext cx="3270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3" name="Object 5"/>
          <p:cNvGraphicFramePr>
            <a:graphicFrameLocks noChangeAspect="1"/>
          </p:cNvGraphicFramePr>
          <p:nvPr>
            <p:extLst>
              <p:ext uri="{D42A27DB-BD31-4B8C-83A1-F6EECF244321}">
                <p14:modId xmlns:p14="http://schemas.microsoft.com/office/powerpoint/2010/main" val="464020249"/>
              </p:ext>
            </p:extLst>
          </p:nvPr>
        </p:nvGraphicFramePr>
        <p:xfrm>
          <a:off x="7335838" y="2087563"/>
          <a:ext cx="301625" cy="414337"/>
        </p:xfrm>
        <a:graphic>
          <a:graphicData uri="http://schemas.openxmlformats.org/presentationml/2006/ole">
            <mc:AlternateContent xmlns:mc="http://schemas.openxmlformats.org/markup-compatibility/2006">
              <mc:Choice xmlns:v="urn:schemas-microsoft-com:vml" Requires="v">
                <p:oleObj spid="_x0000_s93353" name="Equation" r:id="rId5" imgW="139680" imgH="190440" progId="Equation.DSMT4">
                  <p:embed/>
                </p:oleObj>
              </mc:Choice>
              <mc:Fallback>
                <p:oleObj name="Equation" r:id="rId5" imgW="139680" imgH="190440" progId="Equation.DSMT4">
                  <p:embed/>
                  <p:pic>
                    <p:nvPicPr>
                      <p:cNvPr id="0" name=""/>
                      <p:cNvPicPr>
                        <a:picLocks noChangeAspect="1" noChangeArrowheads="1"/>
                      </p:cNvPicPr>
                      <p:nvPr/>
                    </p:nvPicPr>
                    <p:blipFill>
                      <a:blip r:embed="rId6"/>
                      <a:srcRect/>
                      <a:stretch>
                        <a:fillRect/>
                      </a:stretch>
                    </p:blipFill>
                    <p:spPr bwMode="auto">
                      <a:xfrm>
                        <a:off x="7335838" y="2087563"/>
                        <a:ext cx="30162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4" name="Object 6"/>
          <p:cNvGraphicFramePr>
            <a:graphicFrameLocks noChangeAspect="1"/>
          </p:cNvGraphicFramePr>
          <p:nvPr>
            <p:extLst>
              <p:ext uri="{D42A27DB-BD31-4B8C-83A1-F6EECF244321}">
                <p14:modId xmlns:p14="http://schemas.microsoft.com/office/powerpoint/2010/main" val="2108816059"/>
              </p:ext>
            </p:extLst>
          </p:nvPr>
        </p:nvGraphicFramePr>
        <p:xfrm>
          <a:off x="2789511" y="1512888"/>
          <a:ext cx="414337" cy="444500"/>
        </p:xfrm>
        <a:graphic>
          <a:graphicData uri="http://schemas.openxmlformats.org/presentationml/2006/ole">
            <mc:AlternateContent xmlns:mc="http://schemas.openxmlformats.org/markup-compatibility/2006">
              <mc:Choice xmlns:v="urn:schemas-microsoft-com:vml" Requires="v">
                <p:oleObj spid="_x0000_s93354" name="Equation" r:id="rId7" imgW="152280" imgH="190440" progId="Equation.DSMT4">
                  <p:embed/>
                </p:oleObj>
              </mc:Choice>
              <mc:Fallback>
                <p:oleObj name="Equation" r:id="rId7" imgW="152280" imgH="190440" progId="Equation.DSMT4">
                  <p:embed/>
                  <p:pic>
                    <p:nvPicPr>
                      <p:cNvPr id="0" name=""/>
                      <p:cNvPicPr>
                        <a:picLocks noChangeAspect="1" noChangeArrowheads="1"/>
                      </p:cNvPicPr>
                      <p:nvPr/>
                    </p:nvPicPr>
                    <p:blipFill>
                      <a:blip r:embed="rId8"/>
                      <a:srcRect/>
                      <a:stretch>
                        <a:fillRect/>
                      </a:stretch>
                    </p:blipFill>
                    <p:spPr bwMode="auto">
                      <a:xfrm>
                        <a:off x="2789511" y="1512888"/>
                        <a:ext cx="41433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5" name="Object 7"/>
          <p:cNvGraphicFramePr>
            <a:graphicFrameLocks noChangeAspect="1"/>
          </p:cNvGraphicFramePr>
          <p:nvPr>
            <p:extLst>
              <p:ext uri="{D42A27DB-BD31-4B8C-83A1-F6EECF244321}">
                <p14:modId xmlns:p14="http://schemas.microsoft.com/office/powerpoint/2010/main" val="2730850227"/>
              </p:ext>
            </p:extLst>
          </p:nvPr>
        </p:nvGraphicFramePr>
        <p:xfrm>
          <a:off x="5678488" y="2087563"/>
          <a:ext cx="330200" cy="412750"/>
        </p:xfrm>
        <a:graphic>
          <a:graphicData uri="http://schemas.openxmlformats.org/presentationml/2006/ole">
            <mc:AlternateContent xmlns:mc="http://schemas.openxmlformats.org/markup-compatibility/2006">
              <mc:Choice xmlns:v="urn:schemas-microsoft-com:vml" Requires="v">
                <p:oleObj spid="_x0000_s93355" name="Equation" r:id="rId9" imgW="152280" imgH="190440" progId="Equation.DSMT4">
                  <p:embed/>
                </p:oleObj>
              </mc:Choice>
              <mc:Fallback>
                <p:oleObj name="Equation" r:id="rId9" imgW="152280" imgH="190440" progId="Equation.DSMT4">
                  <p:embed/>
                  <p:pic>
                    <p:nvPicPr>
                      <p:cNvPr id="0" name=""/>
                      <p:cNvPicPr>
                        <a:picLocks noChangeAspect="1" noChangeArrowheads="1"/>
                      </p:cNvPicPr>
                      <p:nvPr/>
                    </p:nvPicPr>
                    <p:blipFill>
                      <a:blip r:embed="rId10"/>
                      <a:srcRect/>
                      <a:stretch>
                        <a:fillRect/>
                      </a:stretch>
                    </p:blipFill>
                    <p:spPr bwMode="auto">
                      <a:xfrm>
                        <a:off x="5678488" y="2087563"/>
                        <a:ext cx="3302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6" name="Object 8"/>
          <p:cNvGraphicFramePr>
            <a:graphicFrameLocks noChangeAspect="1"/>
          </p:cNvGraphicFramePr>
          <p:nvPr>
            <p:extLst>
              <p:ext uri="{D42A27DB-BD31-4B8C-83A1-F6EECF244321}">
                <p14:modId xmlns:p14="http://schemas.microsoft.com/office/powerpoint/2010/main" val="3879300884"/>
              </p:ext>
            </p:extLst>
          </p:nvPr>
        </p:nvGraphicFramePr>
        <p:xfrm>
          <a:off x="6542088" y="1509713"/>
          <a:ext cx="304800" cy="381000"/>
        </p:xfrm>
        <a:graphic>
          <a:graphicData uri="http://schemas.openxmlformats.org/presentationml/2006/ole">
            <mc:AlternateContent xmlns:mc="http://schemas.openxmlformats.org/markup-compatibility/2006">
              <mc:Choice xmlns:v="urn:schemas-microsoft-com:vml" Requires="v">
                <p:oleObj spid="_x0000_s93356" name="Equation" r:id="rId11" imgW="152280" imgH="190440" progId="Equation.DSMT4">
                  <p:embed/>
                </p:oleObj>
              </mc:Choice>
              <mc:Fallback>
                <p:oleObj name="Equation" r:id="rId11" imgW="152280" imgH="190440" progId="Equation.DSMT4">
                  <p:embed/>
                  <p:pic>
                    <p:nvPicPr>
                      <p:cNvPr id="0" name=""/>
                      <p:cNvPicPr>
                        <a:picLocks noChangeAspect="1" noChangeArrowheads="1"/>
                      </p:cNvPicPr>
                      <p:nvPr/>
                    </p:nvPicPr>
                    <p:blipFill>
                      <a:blip r:embed="rId12"/>
                      <a:srcRect/>
                      <a:stretch>
                        <a:fillRect/>
                      </a:stretch>
                    </p:blipFill>
                    <p:spPr bwMode="auto">
                      <a:xfrm>
                        <a:off x="6542088" y="1509713"/>
                        <a:ext cx="304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7" name="Object 9"/>
          <p:cNvGraphicFramePr>
            <a:graphicFrameLocks noChangeAspect="1"/>
          </p:cNvGraphicFramePr>
          <p:nvPr>
            <p:extLst>
              <p:ext uri="{D42A27DB-BD31-4B8C-83A1-F6EECF244321}">
                <p14:modId xmlns:p14="http://schemas.microsoft.com/office/powerpoint/2010/main" val="3614458320"/>
              </p:ext>
            </p:extLst>
          </p:nvPr>
        </p:nvGraphicFramePr>
        <p:xfrm>
          <a:off x="4025900" y="3314700"/>
          <a:ext cx="325438" cy="444500"/>
        </p:xfrm>
        <a:graphic>
          <a:graphicData uri="http://schemas.openxmlformats.org/presentationml/2006/ole">
            <mc:AlternateContent xmlns:mc="http://schemas.openxmlformats.org/markup-compatibility/2006">
              <mc:Choice xmlns:v="urn:schemas-microsoft-com:vml" Requires="v">
                <p:oleObj spid="_x0000_s93357" name="Equation" r:id="rId13" imgW="139680" imgH="190440" progId="Equation.DSMT4">
                  <p:embed/>
                </p:oleObj>
              </mc:Choice>
              <mc:Fallback>
                <p:oleObj name="Equation" r:id="rId13" imgW="139680" imgH="190440" progId="Equation.DSMT4">
                  <p:embed/>
                  <p:pic>
                    <p:nvPicPr>
                      <p:cNvPr id="0" name=""/>
                      <p:cNvPicPr>
                        <a:picLocks noChangeAspect="1" noChangeArrowheads="1"/>
                      </p:cNvPicPr>
                      <p:nvPr/>
                    </p:nvPicPr>
                    <p:blipFill>
                      <a:blip r:embed="rId14"/>
                      <a:srcRect/>
                      <a:stretch>
                        <a:fillRect/>
                      </a:stretch>
                    </p:blipFill>
                    <p:spPr bwMode="auto">
                      <a:xfrm>
                        <a:off x="4025900" y="3314700"/>
                        <a:ext cx="32543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8" name="Object 10"/>
          <p:cNvGraphicFramePr>
            <a:graphicFrameLocks noChangeAspect="1"/>
          </p:cNvGraphicFramePr>
          <p:nvPr>
            <p:extLst>
              <p:ext uri="{D42A27DB-BD31-4B8C-83A1-F6EECF244321}">
                <p14:modId xmlns:p14="http://schemas.microsoft.com/office/powerpoint/2010/main" val="3262455653"/>
              </p:ext>
            </p:extLst>
          </p:nvPr>
        </p:nvGraphicFramePr>
        <p:xfrm>
          <a:off x="4646613" y="3314700"/>
          <a:ext cx="331787" cy="444500"/>
        </p:xfrm>
        <a:graphic>
          <a:graphicData uri="http://schemas.openxmlformats.org/presentationml/2006/ole">
            <mc:AlternateContent xmlns:mc="http://schemas.openxmlformats.org/markup-compatibility/2006">
              <mc:Choice xmlns:v="urn:schemas-microsoft-com:vml" Requires="v">
                <p:oleObj spid="_x0000_s93358" name="Equation" r:id="rId15" imgW="152280" imgH="190440" progId="Equation.DSMT4">
                  <p:embed/>
                </p:oleObj>
              </mc:Choice>
              <mc:Fallback>
                <p:oleObj name="Equation" r:id="rId15" imgW="152280" imgH="190440" progId="Equation.DSMT4">
                  <p:embed/>
                  <p:pic>
                    <p:nvPicPr>
                      <p:cNvPr id="0" name=""/>
                      <p:cNvPicPr>
                        <a:picLocks noChangeAspect="1" noChangeArrowheads="1"/>
                      </p:cNvPicPr>
                      <p:nvPr/>
                    </p:nvPicPr>
                    <p:blipFill>
                      <a:blip r:embed="rId16"/>
                      <a:srcRect/>
                      <a:stretch>
                        <a:fillRect/>
                      </a:stretch>
                    </p:blipFill>
                    <p:spPr bwMode="auto">
                      <a:xfrm>
                        <a:off x="4646613" y="3314700"/>
                        <a:ext cx="3317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C4EC7F09-5DD7-44ED-9866-807552059C92}"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2688176759"/>
      </p:ext>
    </p:extLst>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395288" y="1628775"/>
            <a:ext cx="7461250" cy="4421188"/>
          </a:xfrm>
        </p:spPr>
        <p:txBody>
          <a:bodyPr/>
          <a:lstStyle/>
          <a:p>
            <a:pPr>
              <a:lnSpc>
                <a:spcPct val="130000"/>
              </a:lnSpc>
              <a:buFont typeface="Wingdings" pitchFamily="2" charset="2"/>
              <a:buChar char="Ø"/>
            </a:pPr>
            <a:r>
              <a:rPr lang="zh-CN" altLang="en-US" sz="2800" b="1" dirty="0">
                <a:solidFill>
                  <a:srgbClr val="FF00FF"/>
                </a:solidFill>
                <a:latin typeface="Times New Roman" pitchFamily="18" charset="0"/>
                <a:ea typeface="楷体_GB2312" pitchFamily="49" charset="-122"/>
              </a:rPr>
              <a:t>选择操作</a:t>
            </a:r>
            <a:r>
              <a:rPr lang="zh-CN" altLang="en-US" sz="2800" b="1" dirty="0">
                <a:solidFill>
                  <a:schemeClr val="folHlink"/>
                </a:solidFill>
                <a:latin typeface="Times New Roman" pitchFamily="18" charset="0"/>
                <a:ea typeface="楷体_GB2312" pitchFamily="49" charset="-122"/>
              </a:rPr>
              <a:t>使高适应度个体能够以更大的概率生存，从而提高了遗传算法的全局收敛性</a:t>
            </a:r>
            <a:r>
              <a:rPr lang="zh-CN" altLang="en-US" sz="2800" b="1" dirty="0" smtClean="0">
                <a:solidFill>
                  <a:schemeClr val="folHlink"/>
                </a:solidFill>
                <a:latin typeface="Times New Roman" pitchFamily="18" charset="0"/>
                <a:ea typeface="楷体_GB2312" pitchFamily="49" charset="-122"/>
              </a:rPr>
              <a:t>。</a:t>
            </a:r>
            <a:endParaRPr lang="en-US" altLang="zh-CN" sz="2800" b="1" dirty="0" smtClean="0">
              <a:solidFill>
                <a:schemeClr val="folHlink"/>
              </a:solidFill>
              <a:latin typeface="Times New Roman" pitchFamily="18" charset="0"/>
              <a:ea typeface="楷体_GB2312" pitchFamily="49" charset="-122"/>
            </a:endParaRPr>
          </a:p>
          <a:p>
            <a:pPr>
              <a:lnSpc>
                <a:spcPct val="130000"/>
              </a:lnSpc>
              <a:buFont typeface="Wingdings" pitchFamily="2" charset="2"/>
              <a:buChar char="Ø"/>
            </a:pPr>
            <a:r>
              <a:rPr lang="zh-CN" altLang="en-US" sz="2800" b="1" dirty="0" smtClean="0">
                <a:solidFill>
                  <a:schemeClr val="folHlink"/>
                </a:solidFill>
                <a:latin typeface="Times New Roman" pitchFamily="18" charset="0"/>
                <a:ea typeface="楷体_GB2312" pitchFamily="49" charset="-122"/>
              </a:rPr>
              <a:t>如果</a:t>
            </a:r>
            <a:r>
              <a:rPr lang="zh-CN" altLang="en-US" sz="2800" b="1" dirty="0">
                <a:solidFill>
                  <a:schemeClr val="folHlink"/>
                </a:solidFill>
                <a:latin typeface="Times New Roman" pitchFamily="18" charset="0"/>
                <a:ea typeface="楷体_GB2312" pitchFamily="49" charset="-122"/>
              </a:rPr>
              <a:t>在算法中采用</a:t>
            </a:r>
            <a:r>
              <a:rPr lang="zh-CN" altLang="en-US" sz="2800" b="1" dirty="0">
                <a:solidFill>
                  <a:srgbClr val="FF00FF"/>
                </a:solidFill>
                <a:latin typeface="Times New Roman" pitchFamily="18" charset="0"/>
                <a:ea typeface="楷体_GB2312" pitchFamily="49" charset="-122"/>
              </a:rPr>
              <a:t>最优保存策略</a:t>
            </a:r>
            <a:r>
              <a:rPr lang="zh-CN" altLang="en-US" sz="2800" b="1" dirty="0">
                <a:solidFill>
                  <a:schemeClr val="folHlink"/>
                </a:solidFill>
                <a:latin typeface="Times New Roman" pitchFamily="18" charset="0"/>
                <a:ea typeface="楷体_GB2312" pitchFamily="49" charset="-122"/>
              </a:rPr>
              <a:t>，即将父代群体中最佳个体保留下来，不参加交叉和变异操作，使之直接进入下一代，最终可使遗传算法以概率</a:t>
            </a:r>
            <a:r>
              <a:rPr lang="en-US" altLang="zh-CN" sz="2800" b="1" dirty="0">
                <a:solidFill>
                  <a:schemeClr val="folHlink"/>
                </a:solidFill>
                <a:latin typeface="Times New Roman" pitchFamily="18" charset="0"/>
                <a:ea typeface="楷体_GB2312" pitchFamily="49" charset="-122"/>
              </a:rPr>
              <a:t>1</a:t>
            </a:r>
            <a:r>
              <a:rPr lang="zh-CN" altLang="en-US" sz="2800" b="1" dirty="0">
                <a:solidFill>
                  <a:schemeClr val="folHlink"/>
                </a:solidFill>
                <a:latin typeface="Times New Roman" pitchFamily="18" charset="0"/>
                <a:ea typeface="楷体_GB2312" pitchFamily="49" charset="-122"/>
              </a:rPr>
              <a:t>收敛于全局最优解</a:t>
            </a:r>
            <a:r>
              <a:rPr lang="zh-CN" altLang="en-US" sz="2800" b="1" dirty="0" smtClean="0">
                <a:solidFill>
                  <a:schemeClr val="folHlink"/>
                </a:solidFill>
                <a:latin typeface="Times New Roman" pitchFamily="18" charset="0"/>
                <a:ea typeface="楷体_GB2312" pitchFamily="49" charset="-122"/>
              </a:rPr>
              <a:t>。</a:t>
            </a:r>
            <a:endParaRPr lang="zh-CN" altLang="en-US" sz="2800"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7.</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遗传算法的构成要素分析</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选择操作</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5E75394-B924-430F-B69E-7DFF0DBF4750}" type="datetime11">
              <a:rPr lang="zh-CN" altLang="en-US" smtClean="0">
                <a:solidFill>
                  <a:srgbClr val="0033CC"/>
                </a:solidFill>
              </a:rPr>
              <a:t>13:29:50</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5</a:t>
            </a:fld>
            <a:endParaRPr lang="zh-CN" altLang="zh-CN">
              <a:solidFill>
                <a:srgbClr val="0033CC"/>
              </a:solidFill>
            </a:endParaRPr>
          </a:p>
        </p:txBody>
      </p:sp>
    </p:spTree>
    <p:extLst>
      <p:ext uri="{BB962C8B-B14F-4D97-AF65-F5344CB8AC3E}">
        <p14:creationId xmlns:p14="http://schemas.microsoft.com/office/powerpoint/2010/main" val="1644824014"/>
      </p:ext>
    </p:extLst>
  </p:cSld>
  <p:clrMapOvr>
    <a:masterClrMapping/>
  </p:clrMapOvr>
  <p:transition>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灯片编号占位符 87"/>
          <p:cNvSpPr>
            <a:spLocks noGrp="1"/>
          </p:cNvSpPr>
          <p:nvPr>
            <p:ph type="sldNum" sz="quarter" idx="12"/>
          </p:nvPr>
        </p:nvSpPr>
        <p:spPr/>
        <p:txBody>
          <a:bodyPr/>
          <a:lstStyle/>
          <a:p>
            <a:fld id="{0A94D3C4-4DCB-4288-AA5F-55FE3CD69B61}" type="slidenum">
              <a:rPr lang="en-US" altLang="zh-CN"/>
              <a:pPr/>
              <a:t>50</a:t>
            </a:fld>
            <a:endParaRPr lang="en-US" altLang="zh-CN"/>
          </a:p>
        </p:txBody>
      </p:sp>
      <p:sp>
        <p:nvSpPr>
          <p:cNvPr id="929794" name="Rectangle 2"/>
          <p:cNvSpPr>
            <a:spLocks noGrp="1" noChangeArrowheads="1"/>
          </p:cNvSpPr>
          <p:nvPr>
            <p:ph type="body" idx="1"/>
          </p:nvPr>
        </p:nvSpPr>
        <p:spPr>
          <a:xfrm>
            <a:off x="250825" y="1341438"/>
            <a:ext cx="8642350" cy="5111750"/>
          </a:xfrm>
        </p:spPr>
        <p:txBody>
          <a:bodyPr/>
          <a:lstStyle/>
          <a:p>
            <a:pPr marL="711200" indent="-711200">
              <a:lnSpc>
                <a:spcPct val="120000"/>
              </a:lnSpc>
              <a:buFont typeface="Wingdings" pitchFamily="2" charset="2"/>
              <a:buNone/>
            </a:pPr>
            <a:r>
              <a:rPr lang="en-US" altLang="zh-CN" sz="2800" b="1" dirty="0"/>
              <a:t>CX</a:t>
            </a:r>
          </a:p>
          <a:p>
            <a:pPr marL="711200" indent="-711200">
              <a:lnSpc>
                <a:spcPct val="120000"/>
              </a:lnSpc>
              <a:buFont typeface="Wingdings" pitchFamily="2" charset="2"/>
              <a:buNone/>
            </a:pPr>
            <a:r>
              <a:rPr lang="zh-CN" altLang="en-US" sz="2800" b="1" dirty="0"/>
              <a:t>例题：</a:t>
            </a:r>
          </a:p>
        </p:txBody>
      </p:sp>
      <p:grpSp>
        <p:nvGrpSpPr>
          <p:cNvPr id="929796" name="Group 4"/>
          <p:cNvGrpSpPr>
            <a:grpSpLocks/>
          </p:cNvGrpSpPr>
          <p:nvPr/>
        </p:nvGrpSpPr>
        <p:grpSpPr bwMode="auto">
          <a:xfrm>
            <a:off x="1116013" y="1142207"/>
            <a:ext cx="7056437" cy="5440363"/>
            <a:chOff x="567" y="638"/>
            <a:chExt cx="4445" cy="3427"/>
          </a:xfrm>
        </p:grpSpPr>
        <p:sp>
          <p:nvSpPr>
            <p:cNvPr id="929797" name="Rectangle 5"/>
            <p:cNvSpPr>
              <a:spLocks noChangeArrowheads="1"/>
            </p:cNvSpPr>
            <p:nvPr/>
          </p:nvSpPr>
          <p:spPr bwMode="auto">
            <a:xfrm>
              <a:off x="567" y="638"/>
              <a:ext cx="4445" cy="60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09600" indent="-609600">
                <a:lnSpc>
                  <a:spcPct val="90000"/>
                </a:lnSpc>
                <a:buSzPct val="90000"/>
              </a:pPr>
              <a:r>
                <a:rPr lang="en-US" altLang="zh-CN" sz="2800" dirty="0">
                  <a:effectLst>
                    <a:outerShdw blurRad="38100" dist="38100" dir="2700000" algn="tl">
                      <a:srgbClr val="000000"/>
                    </a:outerShdw>
                  </a:effectLst>
                </a:rPr>
                <a:t>   2 4 5 3 8 9 6 1 7          2    </a:t>
              </a:r>
              <a:r>
                <a:rPr lang="en-US" altLang="zh-CN" sz="2800" b="0" dirty="0">
                  <a:effectLst>
                    <a:outerShdw blurRad="38100" dist="38100" dir="2700000" algn="tl">
                      <a:srgbClr val="000000"/>
                    </a:outerShdw>
                  </a:effectLst>
                </a:rPr>
                <a:t>    3     </a:t>
              </a:r>
              <a:r>
                <a:rPr lang="en-US" altLang="zh-CN" sz="2800" dirty="0">
                  <a:effectLst>
                    <a:outerShdw blurRad="38100" dist="38100" dir="2700000" algn="tl">
                      <a:srgbClr val="000000"/>
                    </a:outerShdw>
                  </a:effectLst>
                </a:rPr>
                <a:t>    6    </a:t>
              </a:r>
              <a:r>
                <a:rPr lang="en-US" altLang="zh-CN" sz="2800" b="0" dirty="0">
                  <a:effectLst>
                    <a:outerShdw blurRad="38100" dist="38100" dir="2700000" algn="tl">
                      <a:srgbClr val="000000"/>
                    </a:outerShdw>
                  </a:effectLst>
                </a:rPr>
                <a:t>    </a:t>
              </a:r>
            </a:p>
            <a:p>
              <a:pPr marL="609600" indent="-609600">
                <a:lnSpc>
                  <a:spcPct val="90000"/>
                </a:lnSpc>
                <a:buSzPct val="90000"/>
              </a:pPr>
              <a:r>
                <a:rPr lang="en-US" altLang="zh-CN" sz="2800" b="0" dirty="0">
                  <a:effectLst>
                    <a:outerShdw blurRad="38100" dist="38100" dir="2700000" algn="tl">
                      <a:srgbClr val="000000"/>
                    </a:outerShdw>
                  </a:effectLst>
                </a:rPr>
                <a:t>   3 9 8 6 5 4 2 7 1          3        6         2      </a:t>
              </a:r>
              <a:endParaRPr lang="en-US" altLang="zh-CN" sz="2800" dirty="0">
                <a:effectLst>
                  <a:outerShdw blurRad="38100" dist="38100" dir="2700000" algn="tl">
                    <a:srgbClr val="000000"/>
                  </a:outerShdw>
                </a:effectLst>
              </a:endParaRPr>
            </a:p>
          </p:txBody>
        </p:sp>
        <p:graphicFrame>
          <p:nvGraphicFramePr>
            <p:cNvPr id="929798" name="Object 6"/>
            <p:cNvGraphicFramePr>
              <a:graphicFrameLocks noChangeAspect="1"/>
            </p:cNvGraphicFramePr>
            <p:nvPr>
              <p:extLst>
                <p:ext uri="{D42A27DB-BD31-4B8C-83A1-F6EECF244321}">
                  <p14:modId xmlns:p14="http://schemas.microsoft.com/office/powerpoint/2010/main" val="2125060274"/>
                </p:ext>
              </p:extLst>
            </p:nvPr>
          </p:nvGraphicFramePr>
          <p:xfrm>
            <a:off x="625" y="642"/>
            <a:ext cx="145" cy="220"/>
          </p:xfrm>
          <a:graphic>
            <a:graphicData uri="http://schemas.openxmlformats.org/presentationml/2006/ole">
              <mc:AlternateContent xmlns:mc="http://schemas.openxmlformats.org/markup-compatibility/2006">
                <mc:Choice xmlns:v="urn:schemas-microsoft-com:vml" Requires="v">
                  <p:oleObj spid="_x0000_s79526" name="Equation" r:id="rId3" imgW="139680" imgH="190440" progId="Equation.DSMT4">
                    <p:embed/>
                  </p:oleObj>
                </mc:Choice>
                <mc:Fallback>
                  <p:oleObj name="Equation" r:id="rId3" imgW="139680" imgH="190440" progId="Equation.DSMT4">
                    <p:embed/>
                    <p:pic>
                      <p:nvPicPr>
                        <p:cNvPr id="0" name=""/>
                        <p:cNvPicPr>
                          <a:picLocks noChangeAspect="1" noChangeArrowheads="1"/>
                        </p:cNvPicPr>
                        <p:nvPr/>
                      </p:nvPicPr>
                      <p:blipFill>
                        <a:blip r:embed="rId4"/>
                        <a:srcRect/>
                        <a:stretch>
                          <a:fillRect/>
                        </a:stretch>
                      </p:blipFill>
                      <p:spPr bwMode="auto">
                        <a:xfrm>
                          <a:off x="625" y="642"/>
                          <a:ext cx="145"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799" name="Object 7"/>
            <p:cNvGraphicFramePr>
              <a:graphicFrameLocks noChangeAspect="1"/>
            </p:cNvGraphicFramePr>
            <p:nvPr>
              <p:extLst>
                <p:ext uri="{D42A27DB-BD31-4B8C-83A1-F6EECF244321}">
                  <p14:modId xmlns:p14="http://schemas.microsoft.com/office/powerpoint/2010/main" val="3263648386"/>
                </p:ext>
              </p:extLst>
            </p:nvPr>
          </p:nvGraphicFramePr>
          <p:xfrm>
            <a:off x="626" y="914"/>
            <a:ext cx="176" cy="220"/>
          </p:xfrm>
          <a:graphic>
            <a:graphicData uri="http://schemas.openxmlformats.org/presentationml/2006/ole">
              <mc:AlternateContent xmlns:mc="http://schemas.openxmlformats.org/markup-compatibility/2006">
                <mc:Choice xmlns:v="urn:schemas-microsoft-com:vml" Requires="v">
                  <p:oleObj spid="_x0000_s79527"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626" y="914"/>
                          <a:ext cx="17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800" name="AutoShape 8"/>
            <p:cNvSpPr>
              <a:spLocks noChangeArrowheads="1"/>
            </p:cNvSpPr>
            <p:nvPr/>
          </p:nvSpPr>
          <p:spPr bwMode="auto">
            <a:xfrm>
              <a:off x="2517" y="832"/>
              <a:ext cx="408" cy="91"/>
            </a:xfrm>
            <a:prstGeom prst="rightArrow">
              <a:avLst>
                <a:gd name="adj1" fmla="val 50000"/>
                <a:gd name="adj2" fmla="val 11208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1" name="Line 9"/>
            <p:cNvSpPr>
              <a:spLocks noChangeShapeType="1"/>
            </p:cNvSpPr>
            <p:nvPr/>
          </p:nvSpPr>
          <p:spPr bwMode="auto">
            <a:xfrm>
              <a:off x="3062"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2" name="Line 10"/>
            <p:cNvSpPr>
              <a:spLocks noChangeShapeType="1"/>
            </p:cNvSpPr>
            <p:nvPr/>
          </p:nvSpPr>
          <p:spPr bwMode="auto">
            <a:xfrm>
              <a:off x="3243"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3" name="Line 11"/>
            <p:cNvSpPr>
              <a:spLocks noChangeShapeType="1"/>
            </p:cNvSpPr>
            <p:nvPr/>
          </p:nvSpPr>
          <p:spPr bwMode="auto">
            <a:xfrm>
              <a:off x="4331"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4" name="Line 12"/>
            <p:cNvSpPr>
              <a:spLocks noChangeShapeType="1"/>
            </p:cNvSpPr>
            <p:nvPr/>
          </p:nvSpPr>
          <p:spPr bwMode="auto">
            <a:xfrm>
              <a:off x="3062"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5" name="Line 13"/>
            <p:cNvSpPr>
              <a:spLocks noChangeShapeType="1"/>
            </p:cNvSpPr>
            <p:nvPr/>
          </p:nvSpPr>
          <p:spPr bwMode="auto">
            <a:xfrm>
              <a:off x="3243"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6" name="Line 14"/>
            <p:cNvSpPr>
              <a:spLocks noChangeShapeType="1"/>
            </p:cNvSpPr>
            <p:nvPr/>
          </p:nvSpPr>
          <p:spPr bwMode="auto">
            <a:xfrm>
              <a:off x="4150"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7" name="Line 15"/>
            <p:cNvSpPr>
              <a:spLocks noChangeShapeType="1"/>
            </p:cNvSpPr>
            <p:nvPr/>
          </p:nvSpPr>
          <p:spPr bwMode="auto">
            <a:xfrm>
              <a:off x="4331"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8" name="Line 16"/>
            <p:cNvSpPr>
              <a:spLocks noChangeShapeType="1"/>
            </p:cNvSpPr>
            <p:nvPr/>
          </p:nvSpPr>
          <p:spPr bwMode="auto">
            <a:xfrm>
              <a:off x="4150"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09" name="AutoShape 17"/>
            <p:cNvSpPr>
              <a:spLocks noChangeArrowheads="1"/>
            </p:cNvSpPr>
            <p:nvPr/>
          </p:nvSpPr>
          <p:spPr bwMode="auto">
            <a:xfrm>
              <a:off x="3470" y="1240"/>
              <a:ext cx="91" cy="226"/>
            </a:xfrm>
            <a:prstGeom prst="downArrow">
              <a:avLst>
                <a:gd name="adj1" fmla="val 50000"/>
                <a:gd name="adj2" fmla="val 6208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0" name="Line 18"/>
            <p:cNvSpPr>
              <a:spLocks noChangeShapeType="1"/>
            </p:cNvSpPr>
            <p:nvPr/>
          </p:nvSpPr>
          <p:spPr bwMode="auto">
            <a:xfrm>
              <a:off x="3470"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1" name="Line 19"/>
            <p:cNvSpPr>
              <a:spLocks noChangeShapeType="1"/>
            </p:cNvSpPr>
            <p:nvPr/>
          </p:nvSpPr>
          <p:spPr bwMode="auto">
            <a:xfrm>
              <a:off x="3696"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2" name="Line 20"/>
            <p:cNvSpPr>
              <a:spLocks noChangeShapeType="1"/>
            </p:cNvSpPr>
            <p:nvPr/>
          </p:nvSpPr>
          <p:spPr bwMode="auto">
            <a:xfrm>
              <a:off x="3923"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3" name="Line 21"/>
            <p:cNvSpPr>
              <a:spLocks noChangeShapeType="1"/>
            </p:cNvSpPr>
            <p:nvPr/>
          </p:nvSpPr>
          <p:spPr bwMode="auto">
            <a:xfrm>
              <a:off x="3470"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4" name="Line 22"/>
            <p:cNvSpPr>
              <a:spLocks noChangeShapeType="1"/>
            </p:cNvSpPr>
            <p:nvPr/>
          </p:nvSpPr>
          <p:spPr bwMode="auto">
            <a:xfrm>
              <a:off x="3696"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5" name="Line 23"/>
            <p:cNvSpPr>
              <a:spLocks noChangeShapeType="1"/>
            </p:cNvSpPr>
            <p:nvPr/>
          </p:nvSpPr>
          <p:spPr bwMode="auto">
            <a:xfrm>
              <a:off x="3923"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6" name="Text Box 24"/>
            <p:cNvSpPr txBox="1">
              <a:spLocks noChangeArrowheads="1"/>
            </p:cNvSpPr>
            <p:nvPr/>
          </p:nvSpPr>
          <p:spPr bwMode="auto">
            <a:xfrm>
              <a:off x="839" y="1476"/>
              <a:ext cx="4127" cy="89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en-US" altLang="zh-CN" sz="2800" b="0">
                  <a:effectLst>
                    <a:outerShdw blurRad="38100" dist="38100" dir="2700000" algn="tl">
                      <a:srgbClr val="000000"/>
                    </a:outerShdw>
                  </a:effectLst>
                </a:rPr>
                <a:t>          3</a:t>
              </a:r>
            </a:p>
            <a:p>
              <a:pPr>
                <a:lnSpc>
                  <a:spcPct val="90000"/>
                </a:lnSpc>
                <a:spcBef>
                  <a:spcPct val="20000"/>
                </a:spcBef>
                <a:buSzPct val="90000"/>
              </a:pPr>
              <a:r>
                <a:rPr lang="en-US" altLang="zh-CN" sz="2800" b="0">
                  <a:effectLst>
                    <a:outerShdw blurRad="38100" dist="38100" dir="2700000" algn="tl">
                      <a:srgbClr val="000000"/>
                    </a:outerShdw>
                  </a:effectLst>
                </a:rPr>
                <a:t>  2             </a:t>
              </a:r>
              <a:r>
                <a:rPr lang="zh-CN" altLang="en-US" sz="2800" b="0">
                  <a:effectLst>
                    <a:outerShdw blurRad="38100" dist="38100" dir="2700000" algn="tl">
                      <a:srgbClr val="000000"/>
                    </a:outerShdw>
                  </a:effectLst>
                </a:rPr>
                <a:t>， </a:t>
              </a:r>
              <a:r>
                <a:rPr lang="en-US" altLang="zh-CN" sz="2800" b="0">
                  <a:effectLst>
                    <a:outerShdw blurRad="38100" dist="38100" dir="2700000" algn="tl">
                      <a:srgbClr val="000000"/>
                    </a:outerShdw>
                  </a:effectLst>
                </a:rPr>
                <a:t>9      4  </a:t>
              </a:r>
              <a:r>
                <a:rPr lang="zh-CN" altLang="en-US" sz="2800" b="0">
                  <a:effectLst>
                    <a:outerShdw blurRad="38100" dist="38100" dir="2700000" algn="tl">
                      <a:srgbClr val="000000"/>
                    </a:outerShdw>
                  </a:effectLst>
                </a:rPr>
                <a:t>， </a:t>
              </a:r>
              <a:r>
                <a:rPr lang="en-US" altLang="zh-CN" sz="2800" b="0">
                  <a:effectLst>
                    <a:outerShdw blurRad="38100" dist="38100" dir="2700000" algn="tl">
                      <a:srgbClr val="000000"/>
                    </a:outerShdw>
                  </a:effectLst>
                </a:rPr>
                <a:t>5     8  </a:t>
              </a:r>
              <a:r>
                <a:rPr lang="zh-CN" altLang="en-US" sz="2800" b="0">
                  <a:effectLst>
                    <a:outerShdw blurRad="38100" dist="38100" dir="2700000" algn="tl">
                      <a:srgbClr val="000000"/>
                    </a:outerShdw>
                  </a:effectLst>
                </a:rPr>
                <a:t>， </a:t>
              </a:r>
              <a:r>
                <a:rPr lang="en-US" altLang="zh-CN" sz="2800" b="0">
                  <a:effectLst>
                    <a:outerShdw blurRad="38100" dist="38100" dir="2700000" algn="tl">
                      <a:srgbClr val="000000"/>
                    </a:outerShdw>
                  </a:effectLst>
                </a:rPr>
                <a:t>7     1     </a:t>
              </a:r>
            </a:p>
            <a:p>
              <a:pPr>
                <a:lnSpc>
                  <a:spcPct val="90000"/>
                </a:lnSpc>
                <a:spcBef>
                  <a:spcPct val="20000"/>
                </a:spcBef>
                <a:buSzPct val="90000"/>
              </a:pPr>
              <a:r>
                <a:rPr lang="en-US" altLang="zh-CN" sz="2800" b="0">
                  <a:effectLst>
                    <a:outerShdw blurRad="38100" dist="38100" dir="2700000" algn="tl">
                      <a:srgbClr val="000000"/>
                    </a:outerShdw>
                  </a:effectLst>
                </a:rPr>
                <a:t>          6</a:t>
              </a:r>
            </a:p>
          </p:txBody>
        </p:sp>
        <p:sp>
          <p:nvSpPr>
            <p:cNvPr id="929817" name="AutoShape 25"/>
            <p:cNvSpPr>
              <a:spLocks noChangeArrowheads="1"/>
            </p:cNvSpPr>
            <p:nvPr/>
          </p:nvSpPr>
          <p:spPr bwMode="auto">
            <a:xfrm rot="-2367523">
              <a:off x="1020" y="1521"/>
              <a:ext cx="499" cy="27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8" name="AutoShape 26"/>
            <p:cNvSpPr>
              <a:spLocks noChangeArrowheads="1"/>
            </p:cNvSpPr>
            <p:nvPr/>
          </p:nvSpPr>
          <p:spPr bwMode="auto">
            <a:xfrm rot="12097483">
              <a:off x="1066" y="2066"/>
              <a:ext cx="454" cy="2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19" name="AutoShape 27"/>
            <p:cNvSpPr>
              <a:spLocks noChangeArrowheads="1"/>
            </p:cNvSpPr>
            <p:nvPr/>
          </p:nvSpPr>
          <p:spPr bwMode="auto">
            <a:xfrm>
              <a:off x="2290" y="1623"/>
              <a:ext cx="499" cy="27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0" name="AutoShape 28"/>
            <p:cNvSpPr>
              <a:spLocks noChangeArrowheads="1"/>
            </p:cNvSpPr>
            <p:nvPr/>
          </p:nvSpPr>
          <p:spPr bwMode="auto">
            <a:xfrm rot="10800000">
              <a:off x="2335" y="1940"/>
              <a:ext cx="454" cy="2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1" name="AutoShape 29"/>
            <p:cNvSpPr>
              <a:spLocks noChangeArrowheads="1"/>
            </p:cNvSpPr>
            <p:nvPr/>
          </p:nvSpPr>
          <p:spPr bwMode="auto">
            <a:xfrm>
              <a:off x="3243" y="1623"/>
              <a:ext cx="499" cy="27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2" name="AutoShape 30"/>
            <p:cNvSpPr>
              <a:spLocks noChangeArrowheads="1"/>
            </p:cNvSpPr>
            <p:nvPr/>
          </p:nvSpPr>
          <p:spPr bwMode="auto">
            <a:xfrm rot="10800000">
              <a:off x="3287" y="1941"/>
              <a:ext cx="454" cy="2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3" name="Line 31"/>
            <p:cNvSpPr>
              <a:spLocks noChangeShapeType="1"/>
            </p:cNvSpPr>
            <p:nvPr/>
          </p:nvSpPr>
          <p:spPr bwMode="auto">
            <a:xfrm>
              <a:off x="4513"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4" name="Line 32"/>
            <p:cNvSpPr>
              <a:spLocks noChangeShapeType="1"/>
            </p:cNvSpPr>
            <p:nvPr/>
          </p:nvSpPr>
          <p:spPr bwMode="auto">
            <a:xfrm>
              <a:off x="4694" y="1195"/>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5" name="Line 33"/>
            <p:cNvSpPr>
              <a:spLocks noChangeShapeType="1"/>
            </p:cNvSpPr>
            <p:nvPr/>
          </p:nvSpPr>
          <p:spPr bwMode="auto">
            <a:xfrm>
              <a:off x="4513"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6" name="Line 34"/>
            <p:cNvSpPr>
              <a:spLocks noChangeShapeType="1"/>
            </p:cNvSpPr>
            <p:nvPr/>
          </p:nvSpPr>
          <p:spPr bwMode="auto">
            <a:xfrm>
              <a:off x="4694" y="87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7" name="AutoShape 35"/>
            <p:cNvSpPr>
              <a:spLocks noChangeArrowheads="1"/>
            </p:cNvSpPr>
            <p:nvPr/>
          </p:nvSpPr>
          <p:spPr bwMode="auto">
            <a:xfrm rot="5156838">
              <a:off x="1451" y="1771"/>
              <a:ext cx="499" cy="27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8" name="AutoShape 36"/>
            <p:cNvSpPr>
              <a:spLocks noChangeArrowheads="1"/>
            </p:cNvSpPr>
            <p:nvPr/>
          </p:nvSpPr>
          <p:spPr bwMode="auto">
            <a:xfrm>
              <a:off x="4241" y="1612"/>
              <a:ext cx="499" cy="27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29" name="AutoShape 37"/>
            <p:cNvSpPr>
              <a:spLocks noChangeArrowheads="1"/>
            </p:cNvSpPr>
            <p:nvPr/>
          </p:nvSpPr>
          <p:spPr bwMode="auto">
            <a:xfrm rot="10800000">
              <a:off x="4285" y="1930"/>
              <a:ext cx="454" cy="226"/>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0" name="Rectangle 38"/>
            <p:cNvSpPr>
              <a:spLocks noChangeArrowheads="1"/>
            </p:cNvSpPr>
            <p:nvPr/>
          </p:nvSpPr>
          <p:spPr bwMode="auto">
            <a:xfrm>
              <a:off x="1837" y="2601"/>
              <a:ext cx="2404" cy="60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09600" indent="-609600">
                <a:lnSpc>
                  <a:spcPct val="90000"/>
                </a:lnSpc>
                <a:buSzPct val="90000"/>
              </a:pPr>
              <a:r>
                <a:rPr lang="en-US" altLang="zh-CN" sz="2800">
                  <a:effectLst>
                    <a:outerShdw blurRad="38100" dist="38100" dir="2700000" algn="tl">
                      <a:srgbClr val="000000"/>
                    </a:outerShdw>
                  </a:effectLst>
                </a:rPr>
                <a:t>      2  9</a:t>
              </a:r>
              <a:r>
                <a:rPr lang="en-US" altLang="zh-CN" sz="2800" b="0">
                  <a:effectLst>
                    <a:outerShdw blurRad="38100" dist="38100" dir="2700000" algn="tl">
                      <a:srgbClr val="000000"/>
                    </a:outerShdw>
                  </a:effectLst>
                </a:rPr>
                <a:t>     3     </a:t>
              </a:r>
              <a:r>
                <a:rPr lang="en-US" altLang="zh-CN" sz="2800">
                  <a:effectLst>
                    <a:outerShdw blurRad="38100" dist="38100" dir="2700000" algn="tl">
                      <a:srgbClr val="000000"/>
                    </a:outerShdw>
                  </a:effectLst>
                </a:rPr>
                <a:t>4 6    </a:t>
              </a:r>
              <a:r>
                <a:rPr lang="en-US" altLang="zh-CN" sz="2800" b="0">
                  <a:effectLst>
                    <a:outerShdw blurRad="38100" dist="38100" dir="2700000" algn="tl">
                      <a:srgbClr val="000000"/>
                    </a:outerShdw>
                  </a:effectLst>
                </a:rPr>
                <a:t>    </a:t>
              </a:r>
            </a:p>
            <a:p>
              <a:pPr marL="609600" indent="-609600">
                <a:lnSpc>
                  <a:spcPct val="90000"/>
                </a:lnSpc>
                <a:buSzPct val="90000"/>
              </a:pPr>
              <a:r>
                <a:rPr lang="en-US" altLang="zh-CN" sz="2800" b="0">
                  <a:effectLst>
                    <a:outerShdw blurRad="38100" dist="38100" dir="2700000" algn="tl">
                      <a:srgbClr val="000000"/>
                    </a:outerShdw>
                  </a:effectLst>
                </a:rPr>
                <a:t>      3  4     6     9 2   </a:t>
              </a:r>
              <a:endParaRPr lang="en-US" altLang="zh-CN" sz="2800">
                <a:effectLst>
                  <a:outerShdw blurRad="38100" dist="38100" dir="2700000" algn="tl">
                    <a:srgbClr val="000000"/>
                  </a:outerShdw>
                </a:effectLst>
              </a:endParaRPr>
            </a:p>
          </p:txBody>
        </p:sp>
        <p:sp>
          <p:nvSpPr>
            <p:cNvPr id="929831" name="Line 39"/>
            <p:cNvSpPr>
              <a:spLocks noChangeShapeType="1"/>
            </p:cNvSpPr>
            <p:nvPr/>
          </p:nvSpPr>
          <p:spPr bwMode="auto">
            <a:xfrm>
              <a:off x="2291"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2" name="Line 40"/>
            <p:cNvSpPr>
              <a:spLocks noChangeShapeType="1"/>
            </p:cNvSpPr>
            <p:nvPr/>
          </p:nvSpPr>
          <p:spPr bwMode="auto">
            <a:xfrm>
              <a:off x="2472"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3" name="Line 41"/>
            <p:cNvSpPr>
              <a:spLocks noChangeShapeType="1"/>
            </p:cNvSpPr>
            <p:nvPr/>
          </p:nvSpPr>
          <p:spPr bwMode="auto">
            <a:xfrm>
              <a:off x="3560"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4" name="Line 42"/>
            <p:cNvSpPr>
              <a:spLocks noChangeShapeType="1"/>
            </p:cNvSpPr>
            <p:nvPr/>
          </p:nvSpPr>
          <p:spPr bwMode="auto">
            <a:xfrm>
              <a:off x="2291"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5" name="Line 43"/>
            <p:cNvSpPr>
              <a:spLocks noChangeShapeType="1"/>
            </p:cNvSpPr>
            <p:nvPr/>
          </p:nvSpPr>
          <p:spPr bwMode="auto">
            <a:xfrm>
              <a:off x="2472"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6" name="Line 44"/>
            <p:cNvSpPr>
              <a:spLocks noChangeShapeType="1"/>
            </p:cNvSpPr>
            <p:nvPr/>
          </p:nvSpPr>
          <p:spPr bwMode="auto">
            <a:xfrm>
              <a:off x="3379"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7" name="Line 45"/>
            <p:cNvSpPr>
              <a:spLocks noChangeShapeType="1"/>
            </p:cNvSpPr>
            <p:nvPr/>
          </p:nvSpPr>
          <p:spPr bwMode="auto">
            <a:xfrm>
              <a:off x="3560"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8" name="Line 46"/>
            <p:cNvSpPr>
              <a:spLocks noChangeShapeType="1"/>
            </p:cNvSpPr>
            <p:nvPr/>
          </p:nvSpPr>
          <p:spPr bwMode="auto">
            <a:xfrm>
              <a:off x="3379"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39" name="Line 47"/>
            <p:cNvSpPr>
              <a:spLocks noChangeShapeType="1"/>
            </p:cNvSpPr>
            <p:nvPr/>
          </p:nvSpPr>
          <p:spPr bwMode="auto">
            <a:xfrm>
              <a:off x="2699"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0" name="Line 48"/>
            <p:cNvSpPr>
              <a:spLocks noChangeShapeType="1"/>
            </p:cNvSpPr>
            <p:nvPr/>
          </p:nvSpPr>
          <p:spPr bwMode="auto">
            <a:xfrm>
              <a:off x="2925"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1" name="Line 49"/>
            <p:cNvSpPr>
              <a:spLocks noChangeShapeType="1"/>
            </p:cNvSpPr>
            <p:nvPr/>
          </p:nvSpPr>
          <p:spPr bwMode="auto">
            <a:xfrm>
              <a:off x="3152"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2" name="Line 50"/>
            <p:cNvSpPr>
              <a:spLocks noChangeShapeType="1"/>
            </p:cNvSpPr>
            <p:nvPr/>
          </p:nvSpPr>
          <p:spPr bwMode="auto">
            <a:xfrm>
              <a:off x="2699"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3" name="Line 51"/>
            <p:cNvSpPr>
              <a:spLocks noChangeShapeType="1"/>
            </p:cNvSpPr>
            <p:nvPr/>
          </p:nvSpPr>
          <p:spPr bwMode="auto">
            <a:xfrm>
              <a:off x="2925"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4" name="Line 52"/>
            <p:cNvSpPr>
              <a:spLocks noChangeShapeType="1"/>
            </p:cNvSpPr>
            <p:nvPr/>
          </p:nvSpPr>
          <p:spPr bwMode="auto">
            <a:xfrm>
              <a:off x="3152"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5" name="Line 53"/>
            <p:cNvSpPr>
              <a:spLocks noChangeShapeType="1"/>
            </p:cNvSpPr>
            <p:nvPr/>
          </p:nvSpPr>
          <p:spPr bwMode="auto">
            <a:xfrm>
              <a:off x="3742"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6" name="Line 54"/>
            <p:cNvSpPr>
              <a:spLocks noChangeShapeType="1"/>
            </p:cNvSpPr>
            <p:nvPr/>
          </p:nvSpPr>
          <p:spPr bwMode="auto">
            <a:xfrm>
              <a:off x="3923" y="315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7" name="Line 55"/>
            <p:cNvSpPr>
              <a:spLocks noChangeShapeType="1"/>
            </p:cNvSpPr>
            <p:nvPr/>
          </p:nvSpPr>
          <p:spPr bwMode="auto">
            <a:xfrm>
              <a:off x="3742"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48" name="Line 56"/>
            <p:cNvSpPr>
              <a:spLocks noChangeShapeType="1"/>
            </p:cNvSpPr>
            <p:nvPr/>
          </p:nvSpPr>
          <p:spPr bwMode="auto">
            <a:xfrm>
              <a:off x="3923" y="2841"/>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29849" name="Object 57"/>
            <p:cNvGraphicFramePr>
              <a:graphicFrameLocks noChangeAspect="1"/>
            </p:cNvGraphicFramePr>
            <p:nvPr/>
          </p:nvGraphicFramePr>
          <p:xfrm>
            <a:off x="1928" y="2659"/>
            <a:ext cx="187" cy="227"/>
          </p:xfrm>
          <a:graphic>
            <a:graphicData uri="http://schemas.openxmlformats.org/presentationml/2006/ole">
              <mc:AlternateContent xmlns:mc="http://schemas.openxmlformats.org/markup-compatibility/2006">
                <mc:Choice xmlns:v="urn:schemas-microsoft-com:vml" Requires="v">
                  <p:oleObj spid="_x0000_s79528" name="公式" r:id="rId7" imgW="177480" imgH="215640" progId="Equation.3">
                    <p:embed/>
                  </p:oleObj>
                </mc:Choice>
                <mc:Fallback>
                  <p:oleObj name="公式" r:id="rId7" imgW="1774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 y="2659"/>
                          <a:ext cx="18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50" name="Object 58"/>
            <p:cNvGraphicFramePr>
              <a:graphicFrameLocks noChangeAspect="1"/>
            </p:cNvGraphicFramePr>
            <p:nvPr/>
          </p:nvGraphicFramePr>
          <p:xfrm>
            <a:off x="1928" y="2886"/>
            <a:ext cx="214" cy="227"/>
          </p:xfrm>
          <a:graphic>
            <a:graphicData uri="http://schemas.openxmlformats.org/presentationml/2006/ole">
              <mc:AlternateContent xmlns:mc="http://schemas.openxmlformats.org/markup-compatibility/2006">
                <mc:Choice xmlns:v="urn:schemas-microsoft-com:vml" Requires="v">
                  <p:oleObj spid="_x0000_s79529" name="公式" r:id="rId9" imgW="203040" imgH="215640" progId="Equation.3">
                    <p:embed/>
                  </p:oleObj>
                </mc:Choice>
                <mc:Fallback>
                  <p:oleObj name="公式" r:id="rId9" imgW="2030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8" y="2886"/>
                          <a:ext cx="21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851" name="AutoShape 59"/>
            <p:cNvSpPr>
              <a:spLocks noChangeArrowheads="1"/>
            </p:cNvSpPr>
            <p:nvPr/>
          </p:nvSpPr>
          <p:spPr bwMode="auto">
            <a:xfrm>
              <a:off x="3424" y="2374"/>
              <a:ext cx="91" cy="226"/>
            </a:xfrm>
            <a:prstGeom prst="downArrow">
              <a:avLst>
                <a:gd name="adj1" fmla="val 50000"/>
                <a:gd name="adj2" fmla="val 6208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29852" name="Object 60"/>
            <p:cNvGraphicFramePr>
              <a:graphicFrameLocks noChangeAspect="1"/>
            </p:cNvGraphicFramePr>
            <p:nvPr/>
          </p:nvGraphicFramePr>
          <p:xfrm>
            <a:off x="848" y="1489"/>
            <a:ext cx="172" cy="250"/>
          </p:xfrm>
          <a:graphic>
            <a:graphicData uri="http://schemas.openxmlformats.org/presentationml/2006/ole">
              <mc:AlternateContent xmlns:mc="http://schemas.openxmlformats.org/markup-compatibility/2006">
                <mc:Choice xmlns:v="urn:schemas-microsoft-com:vml" Requires="v">
                  <p:oleObj spid="_x0000_s79530" name="公式" r:id="rId11" imgW="164880" imgH="215640" progId="Equation.3">
                    <p:embed/>
                  </p:oleObj>
                </mc:Choice>
                <mc:Fallback>
                  <p:oleObj name="公式" r:id="rId11" imgW="1648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8" y="1489"/>
                          <a:ext cx="1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53" name="Object 61"/>
            <p:cNvGraphicFramePr>
              <a:graphicFrameLocks noChangeAspect="1"/>
            </p:cNvGraphicFramePr>
            <p:nvPr/>
          </p:nvGraphicFramePr>
          <p:xfrm>
            <a:off x="3071" y="1489"/>
            <a:ext cx="172" cy="250"/>
          </p:xfrm>
          <a:graphic>
            <a:graphicData uri="http://schemas.openxmlformats.org/presentationml/2006/ole">
              <mc:AlternateContent xmlns:mc="http://schemas.openxmlformats.org/markup-compatibility/2006">
                <mc:Choice xmlns:v="urn:schemas-microsoft-com:vml" Requires="v">
                  <p:oleObj spid="_x0000_s79531" name="公式" r:id="rId13" imgW="164880" imgH="215640" progId="Equation.3">
                    <p:embed/>
                  </p:oleObj>
                </mc:Choice>
                <mc:Fallback>
                  <p:oleObj name="公式" r:id="rId13"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1" y="1489"/>
                          <a:ext cx="1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54" name="Object 62"/>
            <p:cNvGraphicFramePr>
              <a:graphicFrameLocks noChangeAspect="1"/>
            </p:cNvGraphicFramePr>
            <p:nvPr/>
          </p:nvGraphicFramePr>
          <p:xfrm>
            <a:off x="2040" y="1490"/>
            <a:ext cx="205" cy="249"/>
          </p:xfrm>
          <a:graphic>
            <a:graphicData uri="http://schemas.openxmlformats.org/presentationml/2006/ole">
              <mc:AlternateContent xmlns:mc="http://schemas.openxmlformats.org/markup-compatibility/2006">
                <mc:Choice xmlns:v="urn:schemas-microsoft-com:vml" Requires="v">
                  <p:oleObj spid="_x0000_s79532" name="公式" r:id="rId15" imgW="177480" imgH="215640" progId="Equation.3">
                    <p:embed/>
                  </p:oleObj>
                </mc:Choice>
                <mc:Fallback>
                  <p:oleObj name="公式" r:id="rId15" imgW="1774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40" y="1490"/>
                          <a:ext cx="20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55" name="Object 63"/>
            <p:cNvGraphicFramePr>
              <a:graphicFrameLocks noChangeAspect="1"/>
            </p:cNvGraphicFramePr>
            <p:nvPr/>
          </p:nvGraphicFramePr>
          <p:xfrm>
            <a:off x="4036" y="1467"/>
            <a:ext cx="205" cy="249"/>
          </p:xfrm>
          <a:graphic>
            <a:graphicData uri="http://schemas.openxmlformats.org/presentationml/2006/ole">
              <mc:AlternateContent xmlns:mc="http://schemas.openxmlformats.org/markup-compatibility/2006">
                <mc:Choice xmlns:v="urn:schemas-microsoft-com:vml" Requires="v">
                  <p:oleObj spid="_x0000_s79533" name="公式" r:id="rId17" imgW="177480" imgH="215640" progId="Equation.3">
                    <p:embed/>
                  </p:oleObj>
                </mc:Choice>
                <mc:Fallback>
                  <p:oleObj name="公式" r:id="rId17" imgW="1774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6" y="1467"/>
                          <a:ext cx="20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856" name="Rectangle 64"/>
            <p:cNvSpPr>
              <a:spLocks noChangeArrowheads="1"/>
            </p:cNvSpPr>
            <p:nvPr/>
          </p:nvSpPr>
          <p:spPr bwMode="auto">
            <a:xfrm>
              <a:off x="1837" y="3463"/>
              <a:ext cx="2404" cy="60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609600" indent="-609600">
                <a:lnSpc>
                  <a:spcPct val="90000"/>
                </a:lnSpc>
                <a:buSzPct val="90000"/>
              </a:pPr>
              <a:r>
                <a:rPr lang="en-US" altLang="zh-CN" sz="2800">
                  <a:effectLst>
                    <a:outerShdw blurRad="38100" dist="38100" dir="2700000" algn="tl">
                      <a:srgbClr val="000000"/>
                    </a:outerShdw>
                  </a:effectLst>
                </a:rPr>
                <a:t>      2  9</a:t>
              </a:r>
              <a:r>
                <a:rPr lang="en-US" altLang="zh-CN" sz="2800" b="0">
                  <a:effectLst>
                    <a:outerShdw blurRad="38100" dist="38100" dir="2700000" algn="tl">
                      <a:srgbClr val="000000"/>
                    </a:outerShdw>
                  </a:effectLst>
                </a:rPr>
                <a:t>  5 3 8  </a:t>
              </a:r>
              <a:r>
                <a:rPr lang="en-US" altLang="zh-CN" sz="2800">
                  <a:effectLst>
                    <a:outerShdw blurRad="38100" dist="38100" dir="2700000" algn="tl">
                      <a:srgbClr val="000000"/>
                    </a:outerShdw>
                  </a:effectLst>
                </a:rPr>
                <a:t>4 6 7 1   </a:t>
              </a:r>
              <a:r>
                <a:rPr lang="en-US" altLang="zh-CN" sz="2800" b="0">
                  <a:effectLst>
                    <a:outerShdw blurRad="38100" dist="38100" dir="2700000" algn="tl">
                      <a:srgbClr val="000000"/>
                    </a:outerShdw>
                  </a:effectLst>
                </a:rPr>
                <a:t>    </a:t>
              </a:r>
            </a:p>
            <a:p>
              <a:pPr marL="609600" indent="-609600">
                <a:lnSpc>
                  <a:spcPct val="90000"/>
                </a:lnSpc>
                <a:buSzPct val="90000"/>
              </a:pPr>
              <a:r>
                <a:rPr lang="en-US" altLang="zh-CN" sz="2800" b="0">
                  <a:effectLst>
                    <a:outerShdw blurRad="38100" dist="38100" dir="2700000" algn="tl">
                      <a:srgbClr val="000000"/>
                    </a:outerShdw>
                  </a:effectLst>
                </a:rPr>
                <a:t>      3  4  8 6 5  9 2 1 7  </a:t>
              </a:r>
              <a:endParaRPr lang="en-US" altLang="zh-CN" sz="2800">
                <a:effectLst>
                  <a:outerShdw blurRad="38100" dist="38100" dir="2700000" algn="tl">
                    <a:srgbClr val="000000"/>
                  </a:outerShdw>
                </a:effectLst>
              </a:endParaRPr>
            </a:p>
          </p:txBody>
        </p:sp>
        <p:sp>
          <p:nvSpPr>
            <p:cNvPr id="929857" name="Line 65"/>
            <p:cNvSpPr>
              <a:spLocks noChangeShapeType="1"/>
            </p:cNvSpPr>
            <p:nvPr/>
          </p:nvSpPr>
          <p:spPr bwMode="auto">
            <a:xfrm>
              <a:off x="2291"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58" name="Line 66"/>
            <p:cNvSpPr>
              <a:spLocks noChangeShapeType="1"/>
            </p:cNvSpPr>
            <p:nvPr/>
          </p:nvSpPr>
          <p:spPr bwMode="auto">
            <a:xfrm>
              <a:off x="2472"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59" name="Line 67"/>
            <p:cNvSpPr>
              <a:spLocks noChangeShapeType="1"/>
            </p:cNvSpPr>
            <p:nvPr/>
          </p:nvSpPr>
          <p:spPr bwMode="auto">
            <a:xfrm>
              <a:off x="3560"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0" name="Line 68"/>
            <p:cNvSpPr>
              <a:spLocks noChangeShapeType="1"/>
            </p:cNvSpPr>
            <p:nvPr/>
          </p:nvSpPr>
          <p:spPr bwMode="auto">
            <a:xfrm>
              <a:off x="2291"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1" name="Line 69"/>
            <p:cNvSpPr>
              <a:spLocks noChangeShapeType="1"/>
            </p:cNvSpPr>
            <p:nvPr/>
          </p:nvSpPr>
          <p:spPr bwMode="auto">
            <a:xfrm>
              <a:off x="2472"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2" name="Line 70"/>
            <p:cNvSpPr>
              <a:spLocks noChangeShapeType="1"/>
            </p:cNvSpPr>
            <p:nvPr/>
          </p:nvSpPr>
          <p:spPr bwMode="auto">
            <a:xfrm>
              <a:off x="3379"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3" name="Line 71"/>
            <p:cNvSpPr>
              <a:spLocks noChangeShapeType="1"/>
            </p:cNvSpPr>
            <p:nvPr/>
          </p:nvSpPr>
          <p:spPr bwMode="auto">
            <a:xfrm>
              <a:off x="3560"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4" name="Line 72"/>
            <p:cNvSpPr>
              <a:spLocks noChangeShapeType="1"/>
            </p:cNvSpPr>
            <p:nvPr/>
          </p:nvSpPr>
          <p:spPr bwMode="auto">
            <a:xfrm>
              <a:off x="3379"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5" name="Line 73"/>
            <p:cNvSpPr>
              <a:spLocks noChangeShapeType="1"/>
            </p:cNvSpPr>
            <p:nvPr/>
          </p:nvSpPr>
          <p:spPr bwMode="auto">
            <a:xfrm>
              <a:off x="2699"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6" name="Line 74"/>
            <p:cNvSpPr>
              <a:spLocks noChangeShapeType="1"/>
            </p:cNvSpPr>
            <p:nvPr/>
          </p:nvSpPr>
          <p:spPr bwMode="auto">
            <a:xfrm>
              <a:off x="2925"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7" name="Line 75"/>
            <p:cNvSpPr>
              <a:spLocks noChangeShapeType="1"/>
            </p:cNvSpPr>
            <p:nvPr/>
          </p:nvSpPr>
          <p:spPr bwMode="auto">
            <a:xfrm>
              <a:off x="3152"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8" name="Line 76"/>
            <p:cNvSpPr>
              <a:spLocks noChangeShapeType="1"/>
            </p:cNvSpPr>
            <p:nvPr/>
          </p:nvSpPr>
          <p:spPr bwMode="auto">
            <a:xfrm>
              <a:off x="2699"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69" name="Line 77"/>
            <p:cNvSpPr>
              <a:spLocks noChangeShapeType="1"/>
            </p:cNvSpPr>
            <p:nvPr/>
          </p:nvSpPr>
          <p:spPr bwMode="auto">
            <a:xfrm>
              <a:off x="2925"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70" name="Line 78"/>
            <p:cNvSpPr>
              <a:spLocks noChangeShapeType="1"/>
            </p:cNvSpPr>
            <p:nvPr/>
          </p:nvSpPr>
          <p:spPr bwMode="auto">
            <a:xfrm>
              <a:off x="3152"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71" name="Line 79"/>
            <p:cNvSpPr>
              <a:spLocks noChangeShapeType="1"/>
            </p:cNvSpPr>
            <p:nvPr/>
          </p:nvSpPr>
          <p:spPr bwMode="auto">
            <a:xfrm>
              <a:off x="3742"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72" name="Line 80"/>
            <p:cNvSpPr>
              <a:spLocks noChangeShapeType="1"/>
            </p:cNvSpPr>
            <p:nvPr/>
          </p:nvSpPr>
          <p:spPr bwMode="auto">
            <a:xfrm>
              <a:off x="3923" y="4020"/>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73" name="Line 81"/>
            <p:cNvSpPr>
              <a:spLocks noChangeShapeType="1"/>
            </p:cNvSpPr>
            <p:nvPr/>
          </p:nvSpPr>
          <p:spPr bwMode="auto">
            <a:xfrm>
              <a:off x="3742"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9874" name="Line 82"/>
            <p:cNvSpPr>
              <a:spLocks noChangeShapeType="1"/>
            </p:cNvSpPr>
            <p:nvPr/>
          </p:nvSpPr>
          <p:spPr bwMode="auto">
            <a:xfrm>
              <a:off x="3923" y="3703"/>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29875" name="Object 83"/>
            <p:cNvGraphicFramePr>
              <a:graphicFrameLocks noChangeAspect="1"/>
            </p:cNvGraphicFramePr>
            <p:nvPr/>
          </p:nvGraphicFramePr>
          <p:xfrm>
            <a:off x="1928" y="3521"/>
            <a:ext cx="187" cy="227"/>
          </p:xfrm>
          <a:graphic>
            <a:graphicData uri="http://schemas.openxmlformats.org/presentationml/2006/ole">
              <mc:AlternateContent xmlns:mc="http://schemas.openxmlformats.org/markup-compatibility/2006">
                <mc:Choice xmlns:v="urn:schemas-microsoft-com:vml" Requires="v">
                  <p:oleObj spid="_x0000_s79534" name="公式" r:id="rId19" imgW="177480" imgH="215640" progId="Equation.3">
                    <p:embed/>
                  </p:oleObj>
                </mc:Choice>
                <mc:Fallback>
                  <p:oleObj name="公式" r:id="rId19" imgW="1774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28" y="3521"/>
                          <a:ext cx="18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76" name="Object 84"/>
            <p:cNvGraphicFramePr>
              <a:graphicFrameLocks noChangeAspect="1"/>
            </p:cNvGraphicFramePr>
            <p:nvPr/>
          </p:nvGraphicFramePr>
          <p:xfrm>
            <a:off x="1928" y="3748"/>
            <a:ext cx="214" cy="227"/>
          </p:xfrm>
          <a:graphic>
            <a:graphicData uri="http://schemas.openxmlformats.org/presentationml/2006/ole">
              <mc:AlternateContent xmlns:mc="http://schemas.openxmlformats.org/markup-compatibility/2006">
                <mc:Choice xmlns:v="urn:schemas-microsoft-com:vml" Requires="v">
                  <p:oleObj spid="_x0000_s79535" name="公式" r:id="rId21" imgW="203040" imgH="215640" progId="Equation.3">
                    <p:embed/>
                  </p:oleObj>
                </mc:Choice>
                <mc:Fallback>
                  <p:oleObj name="公式" r:id="rId21" imgW="20304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8" y="3748"/>
                          <a:ext cx="21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877" name="AutoShape 85"/>
            <p:cNvSpPr>
              <a:spLocks noChangeArrowheads="1"/>
            </p:cNvSpPr>
            <p:nvPr/>
          </p:nvSpPr>
          <p:spPr bwMode="auto">
            <a:xfrm>
              <a:off x="3424" y="3191"/>
              <a:ext cx="91" cy="226"/>
            </a:xfrm>
            <a:prstGeom prst="downArrow">
              <a:avLst>
                <a:gd name="adj1" fmla="val 50000"/>
                <a:gd name="adj2" fmla="val 62088"/>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8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9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A22A6E4-3B6B-44B1-8B75-595E7C3F5EDB}"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594350590"/>
      </p:ext>
    </p:extLst>
  </p:cSld>
  <p:clrMapOvr>
    <a:masterClrMapping/>
  </p:clrMapOvr>
  <p:transition>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124516-B2B3-4009-AA83-F33C62FC0E8C}" type="slidenum">
              <a:rPr lang="en-US" altLang="zh-CN"/>
              <a:pPr/>
              <a:t>51</a:t>
            </a:fld>
            <a:endParaRPr lang="en-US" altLang="zh-CN"/>
          </a:p>
        </p:txBody>
      </p:sp>
      <p:sp>
        <p:nvSpPr>
          <p:cNvPr id="930818" name="Rectangle 2"/>
          <p:cNvSpPr>
            <a:spLocks noGrp="1" noChangeArrowheads="1"/>
          </p:cNvSpPr>
          <p:nvPr>
            <p:ph type="body" idx="1"/>
          </p:nvPr>
        </p:nvSpPr>
        <p:spPr>
          <a:xfrm>
            <a:off x="250825" y="1341438"/>
            <a:ext cx="8642350" cy="5111750"/>
          </a:xfrm>
        </p:spPr>
        <p:txBody>
          <a:bodyPr/>
          <a:lstStyle/>
          <a:p>
            <a:pPr marL="711200" indent="-711200">
              <a:lnSpc>
                <a:spcPct val="120000"/>
              </a:lnSpc>
              <a:buFont typeface="Wingdings" pitchFamily="2" charset="2"/>
              <a:buNone/>
            </a:pPr>
            <a:r>
              <a:rPr lang="en-US" altLang="zh-CN" b="1"/>
              <a:t>CX</a:t>
            </a:r>
            <a:r>
              <a:rPr lang="zh-CN" altLang="en-US" b="1"/>
              <a:t>的特点： </a:t>
            </a:r>
          </a:p>
          <a:p>
            <a:pPr marL="711200" indent="-711200">
              <a:lnSpc>
                <a:spcPct val="120000"/>
              </a:lnSpc>
              <a:buFont typeface="Wingdings" pitchFamily="2" charset="2"/>
              <a:buNone/>
            </a:pPr>
            <a:r>
              <a:rPr lang="zh-CN" altLang="en-US" b="1"/>
              <a:t>与</a:t>
            </a:r>
            <a:r>
              <a:rPr lang="en-US" altLang="zh-CN"/>
              <a:t>OX</a:t>
            </a:r>
            <a:r>
              <a:rPr lang="zh-CN" altLang="en-US" b="1"/>
              <a:t>的特点不同的是， </a:t>
            </a:r>
            <a:r>
              <a:rPr lang="en-US" altLang="zh-CN" b="1"/>
              <a:t>CX</a:t>
            </a:r>
            <a:r>
              <a:rPr lang="zh-CN" altLang="en-US" b="1"/>
              <a:t>较好的保留了位值</a:t>
            </a:r>
          </a:p>
          <a:p>
            <a:pPr marL="711200" indent="-711200">
              <a:lnSpc>
                <a:spcPct val="120000"/>
              </a:lnSpc>
              <a:buFont typeface="Wingdings" pitchFamily="2" charset="2"/>
              <a:buNone/>
            </a:pPr>
            <a:r>
              <a:rPr lang="zh-CN" altLang="en-US" b="1"/>
              <a:t>特征，适合指派问题；而</a:t>
            </a:r>
            <a:r>
              <a:rPr lang="en-US" altLang="zh-CN"/>
              <a:t>OX</a:t>
            </a:r>
            <a:r>
              <a:rPr lang="zh-CN" altLang="en-US" b="1"/>
              <a:t>较好的保留了相邻</a:t>
            </a:r>
          </a:p>
          <a:p>
            <a:pPr marL="711200" indent="-711200">
              <a:lnSpc>
                <a:spcPct val="120000"/>
              </a:lnSpc>
              <a:buFont typeface="Wingdings" pitchFamily="2" charset="2"/>
              <a:buNone/>
            </a:pPr>
            <a:r>
              <a:rPr lang="zh-CN" altLang="en-US" b="1"/>
              <a:t>关系、先后关系满足了</a:t>
            </a:r>
            <a:r>
              <a:rPr lang="en-US" altLang="zh-CN" b="1"/>
              <a:t>TSP</a:t>
            </a:r>
            <a:r>
              <a:rPr lang="zh-CN" altLang="en-US" b="1"/>
              <a:t>问题的需要。</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438B3EE-D7AA-4236-A5CC-F66CD8C8B6BE}"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1218804664"/>
      </p:ext>
    </p:extLst>
  </p:cSld>
  <p:clrMapOvr>
    <a:masterClrMapping/>
  </p:clrMapOvr>
  <p:transition>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721ED18-4C5F-489F-98D9-FEF61BF7EF21}" type="slidenum">
              <a:rPr lang="en-US" altLang="zh-CN"/>
              <a:pPr/>
              <a:t>52</a:t>
            </a:fld>
            <a:endParaRPr lang="en-US" altLang="zh-CN"/>
          </a:p>
        </p:txBody>
      </p:sp>
      <p:sp>
        <p:nvSpPr>
          <p:cNvPr id="931843" name="Rectangle 3"/>
          <p:cNvSpPr>
            <a:spLocks noGrp="1" noChangeArrowheads="1"/>
          </p:cNvSpPr>
          <p:nvPr>
            <p:ph type="body" idx="1"/>
          </p:nvPr>
        </p:nvSpPr>
        <p:spPr>
          <a:xfrm>
            <a:off x="533400" y="1295400"/>
            <a:ext cx="8229600" cy="5334000"/>
          </a:xfrm>
        </p:spPr>
        <p:txBody>
          <a:bodyPr/>
          <a:lstStyle/>
          <a:p>
            <a:pPr>
              <a:lnSpc>
                <a:spcPct val="90000"/>
              </a:lnSpc>
            </a:pPr>
            <a:r>
              <a:rPr lang="en-US" altLang="zh-CN" dirty="0"/>
              <a:t>P1</a:t>
            </a:r>
            <a:r>
              <a:rPr lang="zh-CN" altLang="en-US" dirty="0"/>
              <a:t>：［   </a:t>
            </a:r>
            <a:r>
              <a:rPr lang="en-US" altLang="zh-CN" dirty="0"/>
              <a:t>6 1 2 8 </a:t>
            </a:r>
            <a:r>
              <a:rPr lang="zh-CN" altLang="en-US" dirty="0"/>
              <a:t>｜</a:t>
            </a:r>
            <a:r>
              <a:rPr lang="en-US" altLang="zh-CN" dirty="0"/>
              <a:t>9 5 4 7</a:t>
            </a:r>
            <a:r>
              <a:rPr lang="zh-CN" altLang="en-US" dirty="0"/>
              <a:t>｜ </a:t>
            </a:r>
            <a:r>
              <a:rPr lang="en-US" altLang="zh-CN" dirty="0"/>
              <a:t>10 3 </a:t>
            </a:r>
            <a:r>
              <a:rPr lang="zh-CN" altLang="en-US" dirty="0"/>
              <a:t>］</a:t>
            </a:r>
          </a:p>
          <a:p>
            <a:pPr>
              <a:lnSpc>
                <a:spcPct val="90000"/>
              </a:lnSpc>
            </a:pPr>
            <a:r>
              <a:rPr lang="en-US" altLang="zh-CN" dirty="0"/>
              <a:t>P2</a:t>
            </a:r>
            <a:r>
              <a:rPr lang="zh-CN" altLang="en-US" dirty="0"/>
              <a:t>：［ </a:t>
            </a:r>
            <a:r>
              <a:rPr lang="en-US" altLang="zh-CN" dirty="0"/>
              <a:t>10 7 4 1 </a:t>
            </a:r>
            <a:r>
              <a:rPr lang="zh-CN" altLang="en-US" dirty="0"/>
              <a:t>｜</a:t>
            </a:r>
            <a:r>
              <a:rPr lang="en-US" altLang="zh-CN" dirty="0"/>
              <a:t>3 6 2 8</a:t>
            </a:r>
            <a:r>
              <a:rPr lang="zh-CN" altLang="en-US" dirty="0"/>
              <a:t>｜   </a:t>
            </a:r>
            <a:r>
              <a:rPr lang="en-US" altLang="zh-CN" dirty="0"/>
              <a:t>5 9 </a:t>
            </a:r>
            <a:r>
              <a:rPr lang="zh-CN" altLang="en-US" dirty="0"/>
              <a:t>］</a:t>
            </a:r>
          </a:p>
          <a:p>
            <a:pPr>
              <a:lnSpc>
                <a:spcPct val="90000"/>
              </a:lnSpc>
              <a:buFont typeface="Wingdings" pitchFamily="2" charset="2"/>
              <a:buNone/>
            </a:pPr>
            <a:endParaRPr lang="zh-CN" altLang="en-US" dirty="0"/>
          </a:p>
          <a:p>
            <a:pPr>
              <a:lnSpc>
                <a:spcPct val="90000"/>
              </a:lnSpc>
              <a:buFont typeface="Wingdings" pitchFamily="2" charset="2"/>
              <a:buNone/>
            </a:pPr>
            <a:r>
              <a:rPr lang="en-US" altLang="zh-CN" dirty="0"/>
              <a:t>PMX</a:t>
            </a:r>
            <a:r>
              <a:rPr lang="zh-CN" altLang="en-US" dirty="0"/>
              <a:t>：</a:t>
            </a:r>
          </a:p>
          <a:p>
            <a:pPr>
              <a:lnSpc>
                <a:spcPct val="90000"/>
              </a:lnSpc>
              <a:buFont typeface="Wingdings" pitchFamily="2" charset="2"/>
              <a:buNone/>
            </a:pPr>
            <a:r>
              <a:rPr lang="en-US" altLang="zh-CN" dirty="0"/>
              <a:t>C1</a:t>
            </a:r>
            <a:r>
              <a:rPr lang="zh-CN" altLang="en-US" dirty="0"/>
              <a:t>：</a:t>
            </a:r>
          </a:p>
          <a:p>
            <a:pPr>
              <a:lnSpc>
                <a:spcPct val="90000"/>
              </a:lnSpc>
              <a:buFont typeface="Wingdings" pitchFamily="2" charset="2"/>
              <a:buNone/>
            </a:pPr>
            <a:r>
              <a:rPr lang="en-US" altLang="zh-CN" dirty="0"/>
              <a:t>C2</a:t>
            </a:r>
            <a:r>
              <a:rPr lang="zh-CN" altLang="en-US" dirty="0"/>
              <a:t>：</a:t>
            </a:r>
          </a:p>
          <a:p>
            <a:pPr>
              <a:lnSpc>
                <a:spcPct val="90000"/>
              </a:lnSpc>
              <a:buFont typeface="Wingdings" pitchFamily="2" charset="2"/>
              <a:buNone/>
            </a:pPr>
            <a:endParaRPr lang="zh-CN" altLang="en-US" dirty="0"/>
          </a:p>
          <a:p>
            <a:pPr>
              <a:lnSpc>
                <a:spcPct val="90000"/>
              </a:lnSpc>
              <a:buFont typeface="Wingdings" pitchFamily="2" charset="2"/>
              <a:buNone/>
            </a:pPr>
            <a:r>
              <a:rPr lang="en-US" altLang="zh-CN" dirty="0"/>
              <a:t>OX</a:t>
            </a:r>
            <a:r>
              <a:rPr lang="zh-CN" altLang="en-US" dirty="0"/>
              <a:t>：</a:t>
            </a:r>
          </a:p>
          <a:p>
            <a:pPr>
              <a:lnSpc>
                <a:spcPct val="90000"/>
              </a:lnSpc>
              <a:buFont typeface="Wingdings" pitchFamily="2" charset="2"/>
              <a:buNone/>
            </a:pPr>
            <a:r>
              <a:rPr lang="en-US" altLang="zh-CN" dirty="0"/>
              <a:t>C1</a:t>
            </a:r>
            <a:r>
              <a:rPr lang="zh-CN" altLang="en-US" dirty="0"/>
              <a:t>：</a:t>
            </a:r>
          </a:p>
          <a:p>
            <a:pPr>
              <a:lnSpc>
                <a:spcPct val="90000"/>
              </a:lnSpc>
              <a:buFont typeface="Wingdings" pitchFamily="2" charset="2"/>
              <a:buNone/>
            </a:pPr>
            <a:r>
              <a:rPr lang="en-US" altLang="zh-CN" dirty="0"/>
              <a:t>C2: </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A7B005C-3E36-4489-9F5A-4BD5EA8DA761}"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1379549173"/>
      </p:ext>
    </p:extLst>
  </p:cSld>
  <p:clrMapOvr>
    <a:masterClrMapping/>
  </p:clrMapOvr>
  <p:transition>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E1FA22F-BE0C-4BBA-9D75-50FADCAB2463}" type="slidenum">
              <a:rPr lang="en-US" altLang="zh-CN"/>
              <a:pPr/>
              <a:t>53</a:t>
            </a:fld>
            <a:endParaRPr lang="en-US" altLang="zh-CN"/>
          </a:p>
        </p:txBody>
      </p:sp>
      <p:sp>
        <p:nvSpPr>
          <p:cNvPr id="932867" name="Rectangle 3"/>
          <p:cNvSpPr>
            <a:spLocks noGrp="1" noChangeArrowheads="1"/>
          </p:cNvSpPr>
          <p:nvPr>
            <p:ph type="body" idx="1"/>
          </p:nvPr>
        </p:nvSpPr>
        <p:spPr/>
        <p:txBody>
          <a:bodyPr/>
          <a:lstStyle/>
          <a:p>
            <a:r>
              <a:rPr lang="en-US" altLang="zh-CN" dirty="0"/>
              <a:t>P1</a:t>
            </a:r>
            <a:r>
              <a:rPr lang="zh-CN" altLang="en-US" dirty="0"/>
              <a:t>：［  </a:t>
            </a:r>
            <a:r>
              <a:rPr lang="en-US" altLang="zh-CN" dirty="0"/>
              <a:t>6 1 2 8 9 5 4 7 10 3 </a:t>
            </a:r>
            <a:r>
              <a:rPr lang="zh-CN" altLang="en-US" dirty="0"/>
              <a:t>］</a:t>
            </a:r>
          </a:p>
          <a:p>
            <a:r>
              <a:rPr lang="en-US" altLang="zh-CN" dirty="0"/>
              <a:t>P2</a:t>
            </a:r>
            <a:r>
              <a:rPr lang="zh-CN" altLang="en-US" dirty="0"/>
              <a:t>：［</a:t>
            </a:r>
            <a:r>
              <a:rPr lang="en-US" altLang="zh-CN" dirty="0"/>
              <a:t>10 7 4 1 3 6 2 8   5 9 </a:t>
            </a:r>
            <a:r>
              <a:rPr lang="zh-CN" altLang="en-US" dirty="0"/>
              <a:t>］</a:t>
            </a:r>
          </a:p>
          <a:p>
            <a:pPr>
              <a:buFont typeface="Wingdings" pitchFamily="2" charset="2"/>
              <a:buNone/>
            </a:pPr>
            <a:endParaRPr lang="zh-CN" altLang="en-US" dirty="0"/>
          </a:p>
          <a:p>
            <a:pPr>
              <a:buFont typeface="Wingdings" pitchFamily="2" charset="2"/>
              <a:buNone/>
            </a:pPr>
            <a:r>
              <a:rPr lang="en-US" altLang="zh-CN" dirty="0"/>
              <a:t>CX</a:t>
            </a:r>
            <a:r>
              <a:rPr lang="zh-CN" altLang="en-US" dirty="0"/>
              <a:t>：</a:t>
            </a:r>
          </a:p>
          <a:p>
            <a:pPr>
              <a:buFont typeface="Wingdings" pitchFamily="2" charset="2"/>
              <a:buNone/>
            </a:pPr>
            <a:r>
              <a:rPr lang="en-US" altLang="zh-CN" dirty="0"/>
              <a:t>C1</a:t>
            </a:r>
            <a:r>
              <a:rPr lang="zh-CN" altLang="en-US" dirty="0"/>
              <a:t>：</a:t>
            </a:r>
          </a:p>
          <a:p>
            <a:pPr>
              <a:buFont typeface="Wingdings" pitchFamily="2" charset="2"/>
              <a:buNone/>
            </a:pPr>
            <a:r>
              <a:rPr lang="en-US" altLang="zh-CN" dirty="0"/>
              <a:t>C2</a:t>
            </a:r>
            <a:r>
              <a:rPr lang="zh-CN" altLang="en-US" dirty="0"/>
              <a:t>：</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75293A3F-0DB5-43AE-9ADB-B5B207F879B8}" type="datetime11">
              <a:rPr lang="zh-CN" altLang="en-US" smtClean="0">
                <a:solidFill>
                  <a:srgbClr val="0033CC"/>
                </a:solidFill>
              </a:rPr>
              <a:t>13:29:52</a:t>
            </a:fld>
            <a:endParaRPr lang="zh-CN" altLang="zh-CN" dirty="0">
              <a:solidFill>
                <a:srgbClr val="0033CC"/>
              </a:solidFill>
            </a:endParaRPr>
          </a:p>
        </p:txBody>
      </p:sp>
    </p:spTree>
    <p:extLst>
      <p:ext uri="{BB962C8B-B14F-4D97-AF65-F5344CB8AC3E}">
        <p14:creationId xmlns:p14="http://schemas.microsoft.com/office/powerpoint/2010/main" val="1864589521"/>
      </p:ext>
    </p:extLst>
  </p:cSld>
  <p:clrMapOvr>
    <a:masterClrMapping/>
  </p:clrMapOvr>
  <p:transition>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E1FA22F-BE0C-4BBA-9D75-50FADCAB2463}" type="slidenum">
              <a:rPr lang="en-US" altLang="zh-CN"/>
              <a:pPr/>
              <a:t>54</a:t>
            </a:fld>
            <a:endParaRPr lang="en-US" altLang="zh-CN"/>
          </a:p>
        </p:txBody>
      </p:sp>
      <p:sp>
        <p:nvSpPr>
          <p:cNvPr id="932867" name="Rectangle 3"/>
          <p:cNvSpPr>
            <a:spLocks noGrp="1" noChangeArrowheads="1"/>
          </p:cNvSpPr>
          <p:nvPr>
            <p:ph type="body" idx="1"/>
          </p:nvPr>
        </p:nvSpPr>
        <p:spPr>
          <a:xfrm>
            <a:off x="301625" y="1556792"/>
            <a:ext cx="8540750" cy="3886200"/>
          </a:xfrm>
        </p:spPr>
        <p:txBody>
          <a:bodyPr/>
          <a:lstStyle/>
          <a:p>
            <a:r>
              <a:rPr lang="zh-CN" altLang="en-US" sz="2800" dirty="0" smtClean="0"/>
              <a:t>基于工件块的交叉（</a:t>
            </a:r>
            <a:r>
              <a:rPr lang="en-US" altLang="zh-CN" sz="2800" dirty="0" smtClean="0"/>
              <a:t>permutation </a:t>
            </a:r>
            <a:r>
              <a:rPr lang="en-US" altLang="zh-CN" sz="2800" dirty="0" err="1" smtClean="0"/>
              <a:t>flowshop</a:t>
            </a:r>
            <a:r>
              <a:rPr lang="en-US" altLang="zh-CN" sz="2800" dirty="0" smtClean="0"/>
              <a:t> scheduling</a:t>
            </a:r>
            <a:r>
              <a:rPr lang="zh-CN" altLang="en-US" sz="2800" dirty="0" smtClean="0"/>
              <a:t>）</a:t>
            </a:r>
            <a:r>
              <a:rPr lang="en-US" altLang="zh-CN" sz="2800" dirty="0" smtClean="0"/>
              <a:t>-Ruiz </a:t>
            </a:r>
            <a:r>
              <a:rPr lang="en-US" altLang="zh-CN" sz="2800" i="1" dirty="0" smtClean="0"/>
              <a:t>et al</a:t>
            </a:r>
            <a:r>
              <a:rPr lang="en-US" altLang="zh-CN" sz="2800" dirty="0" smtClean="0"/>
              <a:t>. </a:t>
            </a:r>
            <a:r>
              <a:rPr lang="it-IT" altLang="zh-CN" sz="2800" dirty="0"/>
              <a:t>Omega 34 (2006) 461 – </a:t>
            </a:r>
            <a:r>
              <a:rPr lang="it-IT" altLang="zh-CN" sz="2800" dirty="0" smtClean="0"/>
              <a:t>476.</a:t>
            </a:r>
          </a:p>
          <a:p>
            <a:endParaRPr lang="zh-CN" altLang="en-US" dirty="0"/>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455293"/>
            <a:ext cx="22002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140968"/>
            <a:ext cx="22098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0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3428472"/>
            <a:ext cx="22002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7B42B3F9-0333-46CF-9E37-4233678F68E4}"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367063377"/>
      </p:ext>
    </p:extLst>
  </p:cSld>
  <p:clrMapOvr>
    <a:masterClrMapping/>
  </p:clrMapOvr>
  <p:transition>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E1FA22F-BE0C-4BBA-9D75-50FADCAB2463}" type="slidenum">
              <a:rPr lang="en-US" altLang="zh-CN"/>
              <a:pPr/>
              <a:t>55</a:t>
            </a:fld>
            <a:endParaRPr lang="en-US" altLang="zh-CN"/>
          </a:p>
        </p:txBody>
      </p:sp>
      <p:sp>
        <p:nvSpPr>
          <p:cNvPr id="932867" name="Rectangle 3"/>
          <p:cNvSpPr>
            <a:spLocks noGrp="1" noChangeArrowheads="1"/>
          </p:cNvSpPr>
          <p:nvPr>
            <p:ph type="body" idx="1"/>
          </p:nvPr>
        </p:nvSpPr>
        <p:spPr>
          <a:xfrm>
            <a:off x="301625" y="1421667"/>
            <a:ext cx="8540750" cy="3886200"/>
          </a:xfrm>
        </p:spPr>
        <p:txBody>
          <a:bodyPr/>
          <a:lstStyle/>
          <a:p>
            <a:r>
              <a:rPr lang="zh-CN" altLang="en-US" dirty="0" smtClean="0"/>
              <a:t>基于自然数集合的交叉</a:t>
            </a:r>
            <a:endParaRPr lang="en-US" altLang="zh-CN" dirty="0" smtClean="0"/>
          </a:p>
          <a:p>
            <a:pPr lvl="1"/>
            <a:r>
              <a:rPr lang="zh-CN" altLang="en-US" dirty="0" smtClean="0"/>
              <a:t>将自然数集合</a:t>
            </a:r>
            <a:r>
              <a:rPr lang="en-US" altLang="zh-CN" dirty="0" smtClean="0"/>
              <a:t>{1,…,</a:t>
            </a:r>
            <a:r>
              <a:rPr lang="en-US" altLang="zh-CN" i="1" dirty="0" smtClean="0"/>
              <a:t>n</a:t>
            </a:r>
            <a:r>
              <a:rPr lang="en-US" altLang="zh-CN" dirty="0" smtClean="0"/>
              <a:t>}</a:t>
            </a:r>
            <a:r>
              <a:rPr lang="zh-CN" altLang="en-US" smtClean="0"/>
              <a:t>随机分成</a:t>
            </a:r>
            <a:r>
              <a:rPr lang="zh-CN" altLang="en-US" dirty="0" smtClean="0"/>
              <a:t>两个子集</a:t>
            </a:r>
            <a:r>
              <a:rPr lang="en-US" altLang="zh-CN" dirty="0" smtClean="0"/>
              <a:t>S</a:t>
            </a:r>
            <a:r>
              <a:rPr lang="en-US" altLang="zh-CN" baseline="-25000" dirty="0" smtClean="0"/>
              <a:t>1</a:t>
            </a:r>
            <a:r>
              <a:rPr lang="zh-CN" altLang="en-US" dirty="0" smtClean="0"/>
              <a:t>，</a:t>
            </a:r>
            <a:r>
              <a:rPr lang="en-US" altLang="zh-CN" dirty="0" smtClean="0"/>
              <a:t>S</a:t>
            </a:r>
            <a:r>
              <a:rPr lang="en-US" altLang="zh-CN" baseline="-25000" dirty="0" smtClean="0"/>
              <a:t>2</a:t>
            </a:r>
            <a:r>
              <a:rPr lang="zh-CN" altLang="en-US" dirty="0" smtClean="0"/>
              <a:t>。</a:t>
            </a:r>
            <a:endParaRPr lang="en-US" altLang="zh-CN" dirty="0" smtClean="0"/>
          </a:p>
          <a:p>
            <a:pPr lvl="1"/>
            <a:r>
              <a:rPr lang="zh-CN" altLang="en-US" dirty="0" smtClean="0"/>
              <a:t>将</a:t>
            </a:r>
            <a:r>
              <a:rPr lang="en-US" altLang="zh-CN" dirty="0" smtClean="0"/>
              <a:t>P</a:t>
            </a:r>
            <a:r>
              <a:rPr lang="en-US" altLang="zh-CN" baseline="-25000" dirty="0" smtClean="0"/>
              <a:t>1</a:t>
            </a:r>
            <a:r>
              <a:rPr lang="en-US" altLang="zh-CN" dirty="0" smtClean="0"/>
              <a:t>/P</a:t>
            </a:r>
            <a:r>
              <a:rPr lang="en-US" altLang="zh-CN" baseline="-25000" dirty="0"/>
              <a:t>2</a:t>
            </a:r>
            <a:r>
              <a:rPr lang="zh-CN" altLang="en-US" dirty="0" smtClean="0"/>
              <a:t>中属于</a:t>
            </a:r>
            <a:r>
              <a:rPr lang="en-US" altLang="zh-CN" dirty="0" smtClean="0"/>
              <a:t>S</a:t>
            </a:r>
            <a:r>
              <a:rPr lang="en-US" altLang="zh-CN" baseline="-25000" dirty="0"/>
              <a:t>1</a:t>
            </a:r>
            <a:r>
              <a:rPr lang="en-US" altLang="zh-CN" dirty="0" smtClean="0"/>
              <a:t>/S</a:t>
            </a:r>
            <a:r>
              <a:rPr lang="en-US" altLang="zh-CN" baseline="-25000" dirty="0"/>
              <a:t>2</a:t>
            </a:r>
            <a:r>
              <a:rPr lang="zh-CN" altLang="en-US" dirty="0" smtClean="0"/>
              <a:t>的基因拷贝到</a:t>
            </a:r>
            <a:r>
              <a:rPr lang="en-US" altLang="zh-CN" dirty="0" smtClean="0"/>
              <a:t>C</a:t>
            </a:r>
            <a:r>
              <a:rPr lang="en-US" altLang="zh-CN" baseline="-25000" dirty="0"/>
              <a:t>1</a:t>
            </a:r>
            <a:r>
              <a:rPr lang="en-US" altLang="zh-CN" dirty="0" smtClean="0"/>
              <a:t>/C</a:t>
            </a:r>
            <a:r>
              <a:rPr lang="en-US" altLang="zh-CN" baseline="-25000" dirty="0"/>
              <a:t>2</a:t>
            </a:r>
            <a:r>
              <a:rPr lang="zh-CN" altLang="en-US" dirty="0" smtClean="0"/>
              <a:t>的相应位置。</a:t>
            </a:r>
            <a:endParaRPr lang="en-US" altLang="zh-CN" dirty="0" smtClean="0"/>
          </a:p>
          <a:p>
            <a:pPr lvl="1"/>
            <a:r>
              <a:rPr lang="en-US" altLang="zh-CN" dirty="0" smtClean="0"/>
              <a:t>C</a:t>
            </a:r>
            <a:r>
              <a:rPr lang="en-US" altLang="zh-CN" baseline="-25000" dirty="0"/>
              <a:t>1</a:t>
            </a:r>
            <a:r>
              <a:rPr lang="en-US" altLang="zh-CN" dirty="0" smtClean="0"/>
              <a:t>/C</a:t>
            </a:r>
            <a:r>
              <a:rPr lang="en-US" altLang="zh-CN" baseline="-25000" dirty="0"/>
              <a:t>2</a:t>
            </a:r>
            <a:r>
              <a:rPr lang="zh-CN" altLang="en-US" dirty="0" smtClean="0"/>
              <a:t>空余位置根据</a:t>
            </a:r>
            <a:r>
              <a:rPr lang="en-US" altLang="zh-CN" dirty="0" smtClean="0"/>
              <a:t>P</a:t>
            </a:r>
            <a:r>
              <a:rPr lang="en-US" altLang="zh-CN" baseline="-25000" dirty="0"/>
              <a:t>2</a:t>
            </a:r>
            <a:r>
              <a:rPr lang="en-US" altLang="zh-CN" dirty="0" smtClean="0"/>
              <a:t>/P</a:t>
            </a:r>
            <a:r>
              <a:rPr lang="en-US" altLang="zh-CN" baseline="-25000" dirty="0"/>
              <a:t>1</a:t>
            </a:r>
            <a:r>
              <a:rPr lang="zh-CN" altLang="en-US" dirty="0" smtClean="0"/>
              <a:t>填充。</a:t>
            </a:r>
            <a:endParaRPr lang="zh-CN" altLang="en-US" dirty="0"/>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pic>
        <p:nvPicPr>
          <p:cNvPr id="809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4437632"/>
            <a:ext cx="1484647" cy="88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437633"/>
            <a:ext cx="2438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4337645"/>
            <a:ext cx="24193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B48C73E0-000C-4EF1-BC46-CE45DBCF9EC4}"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222598438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anim calcmode="lin" valueType="num">
                                      <p:cBhvr additive="base">
                                        <p:cTn id="7" dur="500" fill="hold"/>
                                        <p:tgtEl>
                                          <p:spTgt spid="80901"/>
                                        </p:tgtEl>
                                        <p:attrNameLst>
                                          <p:attrName>ppt_x</p:attrName>
                                        </p:attrNameLst>
                                      </p:cBhvr>
                                      <p:tavLst>
                                        <p:tav tm="0">
                                          <p:val>
                                            <p:strVal val="#ppt_x"/>
                                          </p:val>
                                        </p:tav>
                                        <p:tav tm="100000">
                                          <p:val>
                                            <p:strVal val="#ppt_x"/>
                                          </p:val>
                                        </p:tav>
                                      </p:tavLst>
                                    </p:anim>
                                    <p:anim calcmode="lin" valueType="num">
                                      <p:cBhvr additive="base">
                                        <p:cTn id="8"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902"/>
                                        </p:tgtEl>
                                        <p:attrNameLst>
                                          <p:attrName>style.visibility</p:attrName>
                                        </p:attrNameLst>
                                      </p:cBhvr>
                                      <p:to>
                                        <p:strVal val="visible"/>
                                      </p:to>
                                    </p:set>
                                    <p:anim calcmode="lin" valueType="num">
                                      <p:cBhvr additive="base">
                                        <p:cTn id="13" dur="500" fill="hold"/>
                                        <p:tgtEl>
                                          <p:spTgt spid="80902"/>
                                        </p:tgtEl>
                                        <p:attrNameLst>
                                          <p:attrName>ppt_x</p:attrName>
                                        </p:attrNameLst>
                                      </p:cBhvr>
                                      <p:tavLst>
                                        <p:tav tm="0">
                                          <p:val>
                                            <p:strVal val="#ppt_x"/>
                                          </p:val>
                                        </p:tav>
                                        <p:tav tm="100000">
                                          <p:val>
                                            <p:strVal val="#ppt_x"/>
                                          </p:val>
                                        </p:tav>
                                      </p:tavLst>
                                    </p:anim>
                                    <p:anim calcmode="lin" valueType="num">
                                      <p:cBhvr additive="base">
                                        <p:cTn id="14" dur="500" fill="hold"/>
                                        <p:tgtEl>
                                          <p:spTgt spid="809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903"/>
                                        </p:tgtEl>
                                        <p:attrNameLst>
                                          <p:attrName>style.visibility</p:attrName>
                                        </p:attrNameLst>
                                      </p:cBhvr>
                                      <p:to>
                                        <p:strVal val="visible"/>
                                      </p:to>
                                    </p:set>
                                    <p:anim calcmode="lin" valueType="num">
                                      <p:cBhvr additive="base">
                                        <p:cTn id="19" dur="500" fill="hold"/>
                                        <p:tgtEl>
                                          <p:spTgt spid="80903"/>
                                        </p:tgtEl>
                                        <p:attrNameLst>
                                          <p:attrName>ppt_x</p:attrName>
                                        </p:attrNameLst>
                                      </p:cBhvr>
                                      <p:tavLst>
                                        <p:tav tm="0">
                                          <p:val>
                                            <p:strVal val="#ppt_x"/>
                                          </p:val>
                                        </p:tav>
                                        <p:tav tm="100000">
                                          <p:val>
                                            <p:strVal val="#ppt_x"/>
                                          </p:val>
                                        </p:tav>
                                      </p:tavLst>
                                    </p:anim>
                                    <p:anim calcmode="lin" valueType="num">
                                      <p:cBhvr additive="base">
                                        <p:cTn id="20" dur="500" fill="hold"/>
                                        <p:tgtEl>
                                          <p:spTgt spid="80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4"/>
          <p:cNvSpPr>
            <a:spLocks noGrp="1"/>
          </p:cNvSpPr>
          <p:nvPr>
            <p:ph type="sldNum" sz="quarter" idx="12"/>
          </p:nvPr>
        </p:nvSpPr>
        <p:spPr/>
        <p:txBody>
          <a:bodyPr/>
          <a:lstStyle/>
          <a:p>
            <a:fld id="{448BB5CC-269D-4D74-9629-BF6AFF5EB94B}" type="slidenum">
              <a:rPr lang="en-US" altLang="zh-CN"/>
              <a:pPr/>
              <a:t>56</a:t>
            </a:fld>
            <a:endParaRPr lang="en-US" altLang="zh-CN"/>
          </a:p>
        </p:txBody>
      </p:sp>
      <p:sp>
        <p:nvSpPr>
          <p:cNvPr id="934914" name="Rectangle 2"/>
          <p:cNvSpPr>
            <a:spLocks noGrp="1" noChangeArrowheads="1"/>
          </p:cNvSpPr>
          <p:nvPr>
            <p:ph type="body" idx="1"/>
          </p:nvPr>
        </p:nvSpPr>
        <p:spPr>
          <a:xfrm>
            <a:off x="250825" y="1341438"/>
            <a:ext cx="8642350" cy="5111750"/>
          </a:xfrm>
        </p:spPr>
        <p:txBody>
          <a:bodyPr/>
          <a:lstStyle/>
          <a:p>
            <a:pPr marL="0" indent="0">
              <a:buClr>
                <a:schemeClr val="tx1"/>
              </a:buClr>
              <a:buNone/>
            </a:pPr>
            <a:r>
              <a:rPr lang="zh-CN" altLang="en-US" b="1" dirty="0">
                <a:latin typeface="黑体" pitchFamily="49" charset="-122"/>
                <a:ea typeface="黑体" pitchFamily="49" charset="-122"/>
              </a:rPr>
              <a:t>实数</a:t>
            </a:r>
            <a:r>
              <a:rPr lang="zh-CN" altLang="en-US" b="1" dirty="0" smtClean="0">
                <a:latin typeface="黑体" pitchFamily="49" charset="-122"/>
                <a:ea typeface="黑体" pitchFamily="49" charset="-122"/>
              </a:rPr>
              <a:t>编码</a:t>
            </a:r>
            <a:endParaRPr lang="zh-CN" altLang="en-US" b="1" dirty="0">
              <a:latin typeface="黑体" pitchFamily="49" charset="-122"/>
              <a:ea typeface="黑体" pitchFamily="49" charset="-122"/>
            </a:endParaRPr>
          </a:p>
          <a:p>
            <a:pPr marL="711200" indent="-711200">
              <a:buFont typeface="Wingdings" pitchFamily="2" charset="2"/>
              <a:buNone/>
            </a:pPr>
            <a:r>
              <a:rPr lang="zh-CN" altLang="en-US" b="1" dirty="0"/>
              <a:t>      </a:t>
            </a:r>
          </a:p>
          <a:p>
            <a:pPr marL="711200" indent="-711200"/>
            <a:endParaRPr lang="zh-CN" altLang="en-US" b="1" dirty="0"/>
          </a:p>
          <a:p>
            <a:pPr marL="0" indent="0">
              <a:buClr>
                <a:schemeClr val="tx1"/>
              </a:buClr>
              <a:buNone/>
            </a:pPr>
            <a:endParaRPr lang="en-US" altLang="zh-CN" b="1" dirty="0" smtClean="0"/>
          </a:p>
          <a:p>
            <a:pPr marL="0" indent="0">
              <a:buClr>
                <a:schemeClr val="tx1"/>
              </a:buClr>
              <a:buNone/>
            </a:pPr>
            <a:r>
              <a:rPr lang="zh-CN" altLang="en-US" b="1" dirty="0" smtClean="0"/>
              <a:t>单</a:t>
            </a:r>
            <a:r>
              <a:rPr lang="zh-CN" altLang="en-US" b="1" dirty="0"/>
              <a:t>切点</a:t>
            </a:r>
            <a:r>
              <a:rPr lang="zh-CN" altLang="en-US" b="1" dirty="0" smtClean="0"/>
              <a:t>交叉</a:t>
            </a:r>
            <a:endParaRPr lang="en-US" altLang="zh-CN" b="1" dirty="0" smtClean="0"/>
          </a:p>
          <a:p>
            <a:pPr marL="0" indent="0">
              <a:buClr>
                <a:schemeClr val="tx1"/>
              </a:buClr>
              <a:buNone/>
            </a:pPr>
            <a:endParaRPr lang="en-US" altLang="zh-CN" b="1" dirty="0"/>
          </a:p>
          <a:p>
            <a:pPr marL="0" indent="0">
              <a:buClr>
                <a:schemeClr val="tx1"/>
              </a:buClr>
              <a:buNone/>
            </a:pPr>
            <a:endParaRPr lang="en-US" altLang="zh-CN" b="1" dirty="0" smtClean="0"/>
          </a:p>
          <a:p>
            <a:pPr marL="0" indent="0">
              <a:buClr>
                <a:schemeClr val="tx1"/>
              </a:buClr>
              <a:buNone/>
            </a:pPr>
            <a:r>
              <a:rPr lang="zh-CN" altLang="en-US" b="1" dirty="0"/>
              <a:t>双切点交叉</a:t>
            </a:r>
            <a:r>
              <a:rPr lang="en-US" altLang="zh-CN" b="1" dirty="0"/>
              <a:t>(</a:t>
            </a:r>
            <a:r>
              <a:rPr lang="zh-CN" altLang="en-US" b="1" dirty="0"/>
              <a:t>与单切点交叉类似</a:t>
            </a:r>
            <a:r>
              <a:rPr lang="en-US" altLang="zh-CN" b="1" dirty="0" smtClean="0"/>
              <a:t>)</a:t>
            </a:r>
            <a:endParaRPr lang="zh-CN" altLang="en-US" b="1" dirty="0"/>
          </a:p>
          <a:p>
            <a:pPr marL="711200" indent="-711200"/>
            <a:endParaRPr lang="zh-CN" altLang="en-US" sz="2800" b="1" dirty="0"/>
          </a:p>
          <a:p>
            <a:pPr marL="711200" indent="-711200">
              <a:buFont typeface="Wingdings" pitchFamily="2" charset="2"/>
              <a:buNone/>
            </a:pPr>
            <a:endParaRPr lang="en-US" altLang="zh-CN" sz="2800" b="1" dirty="0"/>
          </a:p>
        </p:txBody>
      </p:sp>
      <p:grpSp>
        <p:nvGrpSpPr>
          <p:cNvPr id="934916" name="Group 4"/>
          <p:cNvGrpSpPr>
            <a:grpSpLocks/>
          </p:cNvGrpSpPr>
          <p:nvPr/>
        </p:nvGrpSpPr>
        <p:grpSpPr bwMode="auto">
          <a:xfrm>
            <a:off x="1331070" y="4221658"/>
            <a:ext cx="4806951" cy="1192213"/>
            <a:chOff x="839" y="2795"/>
            <a:chExt cx="3028" cy="751"/>
          </a:xfrm>
        </p:grpSpPr>
        <p:graphicFrame>
          <p:nvGraphicFramePr>
            <p:cNvPr id="934917" name="Object 5"/>
            <p:cNvGraphicFramePr>
              <a:graphicFrameLocks noChangeAspect="1"/>
            </p:cNvGraphicFramePr>
            <p:nvPr>
              <p:extLst>
                <p:ext uri="{D42A27DB-BD31-4B8C-83A1-F6EECF244321}">
                  <p14:modId xmlns:p14="http://schemas.microsoft.com/office/powerpoint/2010/main" val="923538317"/>
                </p:ext>
              </p:extLst>
            </p:nvPr>
          </p:nvGraphicFramePr>
          <p:xfrm>
            <a:off x="1383" y="2840"/>
            <a:ext cx="2484" cy="706"/>
          </p:xfrm>
          <a:graphic>
            <a:graphicData uri="http://schemas.openxmlformats.org/presentationml/2006/ole">
              <mc:AlternateContent xmlns:mc="http://schemas.openxmlformats.org/markup-compatibility/2006">
                <mc:Choice xmlns:v="urn:schemas-microsoft-com:vml" Requires="v">
                  <p:oleObj spid="_x0000_s65270" name="Equation" r:id="rId3" imgW="1549080" imgH="419040" progId="Equation.DSMT4">
                    <p:embed/>
                  </p:oleObj>
                </mc:Choice>
                <mc:Fallback>
                  <p:oleObj name="Equation" r:id="rId3" imgW="1549080" imgH="419040" progId="Equation.DSMT4">
                    <p:embed/>
                    <p:pic>
                      <p:nvPicPr>
                        <p:cNvPr id="0" name=""/>
                        <p:cNvPicPr>
                          <a:picLocks noChangeAspect="1" noChangeArrowheads="1"/>
                        </p:cNvPicPr>
                        <p:nvPr/>
                      </p:nvPicPr>
                      <p:blipFill>
                        <a:blip r:embed="rId4"/>
                        <a:srcRect/>
                        <a:stretch>
                          <a:fillRect/>
                        </a:stretch>
                      </p:blipFill>
                      <p:spPr bwMode="auto">
                        <a:xfrm>
                          <a:off x="1383" y="2840"/>
                          <a:ext cx="2484" cy="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918" name="Object 6"/>
            <p:cNvGraphicFramePr>
              <a:graphicFrameLocks noChangeAspect="1"/>
            </p:cNvGraphicFramePr>
            <p:nvPr>
              <p:extLst>
                <p:ext uri="{D42A27DB-BD31-4B8C-83A1-F6EECF244321}">
                  <p14:modId xmlns:p14="http://schemas.microsoft.com/office/powerpoint/2010/main" val="2822838947"/>
                </p:ext>
              </p:extLst>
            </p:nvPr>
          </p:nvGraphicFramePr>
          <p:xfrm>
            <a:off x="839" y="2795"/>
            <a:ext cx="220" cy="275"/>
          </p:xfrm>
          <a:graphic>
            <a:graphicData uri="http://schemas.openxmlformats.org/presentationml/2006/ole">
              <mc:AlternateContent xmlns:mc="http://schemas.openxmlformats.org/markup-compatibility/2006">
                <mc:Choice xmlns:v="urn:schemas-microsoft-com:vml" Requires="v">
                  <p:oleObj spid="_x0000_s65271"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839" y="2795"/>
                          <a:ext cx="22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919" name="Object 7"/>
            <p:cNvGraphicFramePr>
              <a:graphicFrameLocks noChangeAspect="1"/>
            </p:cNvGraphicFramePr>
            <p:nvPr>
              <p:extLst>
                <p:ext uri="{D42A27DB-BD31-4B8C-83A1-F6EECF244321}">
                  <p14:modId xmlns:p14="http://schemas.microsoft.com/office/powerpoint/2010/main" val="3829817512"/>
                </p:ext>
              </p:extLst>
            </p:nvPr>
          </p:nvGraphicFramePr>
          <p:xfrm>
            <a:off x="848" y="3164"/>
            <a:ext cx="239" cy="276"/>
          </p:xfrm>
          <a:graphic>
            <a:graphicData uri="http://schemas.openxmlformats.org/presentationml/2006/ole">
              <mc:AlternateContent xmlns:mc="http://schemas.openxmlformats.org/markup-compatibility/2006">
                <mc:Choice xmlns:v="urn:schemas-microsoft-com:vml" Requires="v">
                  <p:oleObj spid="_x0000_s65272" name="Equation" r:id="rId7" imgW="164880" imgH="190440" progId="Equation.DSMT4">
                    <p:embed/>
                  </p:oleObj>
                </mc:Choice>
                <mc:Fallback>
                  <p:oleObj name="Equation" r:id="rId7" imgW="164880" imgH="190440" progId="Equation.DSMT4">
                    <p:embed/>
                    <p:pic>
                      <p:nvPicPr>
                        <p:cNvPr id="0" name=""/>
                        <p:cNvPicPr>
                          <a:picLocks noChangeAspect="1" noChangeArrowheads="1"/>
                        </p:cNvPicPr>
                        <p:nvPr/>
                      </p:nvPicPr>
                      <p:blipFill>
                        <a:blip r:embed="rId8"/>
                        <a:srcRect/>
                        <a:stretch>
                          <a:fillRect/>
                        </a:stretch>
                      </p:blipFill>
                      <p:spPr bwMode="auto">
                        <a:xfrm>
                          <a:off x="848" y="3164"/>
                          <a:ext cx="239"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4920" name="Group 8"/>
          <p:cNvGrpSpPr>
            <a:grpSpLocks/>
          </p:cNvGrpSpPr>
          <p:nvPr/>
        </p:nvGrpSpPr>
        <p:grpSpPr bwMode="auto">
          <a:xfrm>
            <a:off x="1219200" y="2205039"/>
            <a:ext cx="4960938" cy="1266825"/>
            <a:chOff x="768" y="1373"/>
            <a:chExt cx="3125" cy="798"/>
          </a:xfrm>
        </p:grpSpPr>
        <p:graphicFrame>
          <p:nvGraphicFramePr>
            <p:cNvPr id="934921" name="Object 9"/>
            <p:cNvGraphicFramePr>
              <a:graphicFrameLocks noChangeAspect="1"/>
            </p:cNvGraphicFramePr>
            <p:nvPr>
              <p:extLst>
                <p:ext uri="{D42A27DB-BD31-4B8C-83A1-F6EECF244321}">
                  <p14:modId xmlns:p14="http://schemas.microsoft.com/office/powerpoint/2010/main" val="685523611"/>
                </p:ext>
              </p:extLst>
            </p:nvPr>
          </p:nvGraphicFramePr>
          <p:xfrm>
            <a:off x="768" y="1518"/>
            <a:ext cx="222" cy="303"/>
          </p:xfrm>
          <a:graphic>
            <a:graphicData uri="http://schemas.openxmlformats.org/presentationml/2006/ole">
              <mc:AlternateContent xmlns:mc="http://schemas.openxmlformats.org/markup-compatibility/2006">
                <mc:Choice xmlns:v="urn:schemas-microsoft-com:vml" Requires="v">
                  <p:oleObj spid="_x0000_s65273" name="Equation" r:id="rId9" imgW="139680" imgH="190440" progId="Equation.DSMT4">
                    <p:embed/>
                  </p:oleObj>
                </mc:Choice>
                <mc:Fallback>
                  <p:oleObj name="Equation" r:id="rId9" imgW="139680" imgH="190440" progId="Equation.DSMT4">
                    <p:embed/>
                    <p:pic>
                      <p:nvPicPr>
                        <p:cNvPr id="0" name=""/>
                        <p:cNvPicPr>
                          <a:picLocks noChangeAspect="1" noChangeArrowheads="1"/>
                        </p:cNvPicPr>
                        <p:nvPr/>
                      </p:nvPicPr>
                      <p:blipFill>
                        <a:blip r:embed="rId10"/>
                        <a:srcRect/>
                        <a:stretch>
                          <a:fillRect/>
                        </a:stretch>
                      </p:blipFill>
                      <p:spPr bwMode="auto">
                        <a:xfrm>
                          <a:off x="768" y="1518"/>
                          <a:ext cx="22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922" name="Object 10"/>
            <p:cNvGraphicFramePr>
              <a:graphicFrameLocks noChangeAspect="1"/>
            </p:cNvGraphicFramePr>
            <p:nvPr>
              <p:extLst>
                <p:ext uri="{D42A27DB-BD31-4B8C-83A1-F6EECF244321}">
                  <p14:modId xmlns:p14="http://schemas.microsoft.com/office/powerpoint/2010/main" val="2677747110"/>
                </p:ext>
              </p:extLst>
            </p:nvPr>
          </p:nvGraphicFramePr>
          <p:xfrm>
            <a:off x="768" y="1838"/>
            <a:ext cx="242" cy="302"/>
          </p:xfrm>
          <a:graphic>
            <a:graphicData uri="http://schemas.openxmlformats.org/presentationml/2006/ole">
              <mc:AlternateContent xmlns:mc="http://schemas.openxmlformats.org/markup-compatibility/2006">
                <mc:Choice xmlns:v="urn:schemas-microsoft-com:vml" Requires="v">
                  <p:oleObj spid="_x0000_s65274" name="Equation" r:id="rId11" imgW="152280" imgH="190440" progId="Equation.DSMT4">
                    <p:embed/>
                  </p:oleObj>
                </mc:Choice>
                <mc:Fallback>
                  <p:oleObj name="Equation" r:id="rId11" imgW="152280" imgH="190440" progId="Equation.DSMT4">
                    <p:embed/>
                    <p:pic>
                      <p:nvPicPr>
                        <p:cNvPr id="0" name=""/>
                        <p:cNvPicPr>
                          <a:picLocks noChangeAspect="1" noChangeArrowheads="1"/>
                        </p:cNvPicPr>
                        <p:nvPr/>
                      </p:nvPicPr>
                      <p:blipFill>
                        <a:blip r:embed="rId12"/>
                        <a:srcRect/>
                        <a:stretch>
                          <a:fillRect/>
                        </a:stretch>
                      </p:blipFill>
                      <p:spPr bwMode="auto">
                        <a:xfrm>
                          <a:off x="768" y="1838"/>
                          <a:ext cx="24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4923" name="Object 11"/>
            <p:cNvGraphicFramePr>
              <a:graphicFrameLocks noChangeAspect="1"/>
            </p:cNvGraphicFramePr>
            <p:nvPr>
              <p:extLst>
                <p:ext uri="{D42A27DB-BD31-4B8C-83A1-F6EECF244321}">
                  <p14:modId xmlns:p14="http://schemas.microsoft.com/office/powerpoint/2010/main" val="723394675"/>
                </p:ext>
              </p:extLst>
            </p:nvPr>
          </p:nvGraphicFramePr>
          <p:xfrm>
            <a:off x="1413" y="1539"/>
            <a:ext cx="2480" cy="632"/>
          </p:xfrm>
          <a:graphic>
            <a:graphicData uri="http://schemas.openxmlformats.org/presentationml/2006/ole">
              <mc:AlternateContent xmlns:mc="http://schemas.openxmlformats.org/markup-compatibility/2006">
                <mc:Choice xmlns:v="urn:schemas-microsoft-com:vml" Requires="v">
                  <p:oleObj spid="_x0000_s65275" name="Equation" r:id="rId13" imgW="1536480" imgH="419040" progId="Equation.DSMT4">
                    <p:embed/>
                  </p:oleObj>
                </mc:Choice>
                <mc:Fallback>
                  <p:oleObj name="Equation" r:id="rId13" imgW="1536480" imgH="419040" progId="Equation.DSMT4">
                    <p:embed/>
                    <p:pic>
                      <p:nvPicPr>
                        <p:cNvPr id="0" name=""/>
                        <p:cNvPicPr>
                          <a:picLocks noChangeAspect="1" noChangeArrowheads="1"/>
                        </p:cNvPicPr>
                        <p:nvPr/>
                      </p:nvPicPr>
                      <p:blipFill>
                        <a:blip r:embed="rId14"/>
                        <a:srcRect/>
                        <a:stretch>
                          <a:fillRect/>
                        </a:stretch>
                      </p:blipFill>
                      <p:spPr bwMode="auto">
                        <a:xfrm>
                          <a:off x="1413" y="1539"/>
                          <a:ext cx="2480"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4924" name="Text Box 12"/>
            <p:cNvSpPr txBox="1">
              <a:spLocks noChangeArrowheads="1"/>
            </p:cNvSpPr>
            <p:nvPr/>
          </p:nvSpPr>
          <p:spPr bwMode="auto">
            <a:xfrm>
              <a:off x="2714" y="1373"/>
              <a:ext cx="4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zh-CN" altLang="en-US" sz="2000" dirty="0">
                  <a:effectLst>
                    <a:outerShdw blurRad="38100" dist="38100" dir="2700000" algn="tl">
                      <a:srgbClr val="000000"/>
                    </a:outerShdw>
                  </a:effectLst>
                </a:rPr>
                <a:t>切点</a:t>
              </a:r>
            </a:p>
          </p:txBody>
        </p:sp>
      </p:grpSp>
      <p:sp>
        <p:nvSpPr>
          <p:cNvPr id="16"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遗传算法的设计（交叉算子）</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4504C6E-0222-4576-9BAD-2224EBE744EA}"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1898274196"/>
      </p:ext>
    </p:extLst>
  </p:cSld>
  <p:clrMapOvr>
    <a:masterClrMapping/>
  </p:clrMapOvr>
  <p:transition>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971600" y="1772816"/>
            <a:ext cx="7561262"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lang="zh-CN" altLang="en-US" sz="2800" b="1" dirty="0">
                <a:latin typeface="黑体" pitchFamily="49" charset="-122"/>
                <a:ea typeface="黑体" pitchFamily="49" charset="-122"/>
              </a:rPr>
              <a:t>实数</a:t>
            </a:r>
            <a:r>
              <a:rPr lang="zh-CN" altLang="en-US" sz="2800" b="1" dirty="0" smtClean="0">
                <a:latin typeface="黑体" pitchFamily="49" charset="-122"/>
                <a:ea typeface="黑体" pitchFamily="49" charset="-122"/>
              </a:rPr>
              <a:t>编码 </a:t>
            </a:r>
            <a:r>
              <a:rPr lang="zh-CN" altLang="en-US" sz="2800" dirty="0">
                <a:solidFill>
                  <a:srgbClr val="0033CC"/>
                </a:solidFill>
                <a:latin typeface="宋体" pitchFamily="2" charset="-122"/>
              </a:rPr>
              <a:t>算术</a:t>
            </a:r>
            <a:r>
              <a:rPr lang="zh-CN" altLang="en-US" sz="2800" dirty="0" smtClean="0">
                <a:solidFill>
                  <a:srgbClr val="0033CC"/>
                </a:solidFill>
                <a:latin typeface="宋体" pitchFamily="2" charset="-122"/>
              </a:rPr>
              <a:t>交叉</a:t>
            </a:r>
            <a:endParaRPr lang="en-US" altLang="zh-CN" sz="2800" dirty="0" smtClean="0">
              <a:solidFill>
                <a:srgbClr val="0033CC"/>
              </a:solidFill>
              <a:latin typeface="宋体" pitchFamily="2" charset="-122"/>
            </a:endParaRPr>
          </a:p>
          <a:p>
            <a:pPr lvl="1" algn="just" fontAlgn="base">
              <a:lnSpc>
                <a:spcPct val="120000"/>
              </a:lnSpc>
              <a:spcBef>
                <a:spcPct val="0"/>
              </a:spcBef>
              <a:spcAft>
                <a:spcPct val="0"/>
              </a:spcAft>
            </a:pPr>
            <a:endParaRPr lang="zh-CN" altLang="zh-CN" sz="2800" dirty="0">
              <a:solidFill>
                <a:srgbClr val="0033CC"/>
              </a:solidFill>
              <a:latin typeface="Times New Roman" pitchFamily="18" charset="0"/>
            </a:endParaRPr>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交叉算子）</a:t>
            </a: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29023276"/>
              </p:ext>
            </p:extLst>
          </p:nvPr>
        </p:nvGraphicFramePr>
        <p:xfrm>
          <a:off x="1619672" y="2345396"/>
          <a:ext cx="3562350" cy="1301750"/>
        </p:xfrm>
        <a:graphic>
          <a:graphicData uri="http://schemas.openxmlformats.org/presentationml/2006/ole">
            <mc:AlternateContent xmlns:mc="http://schemas.openxmlformats.org/markup-compatibility/2006">
              <mc:Choice xmlns:v="urn:schemas-microsoft-com:vml" Requires="v">
                <p:oleObj spid="_x0000_s66810" name="Equation" r:id="rId3" imgW="1143000" imgH="419040" progId="Equation.DSMT4">
                  <p:embed/>
                </p:oleObj>
              </mc:Choice>
              <mc:Fallback>
                <p:oleObj name="Equation" r:id="rId3" imgW="1143000" imgH="419040" progId="Equation.DSMT4">
                  <p:embed/>
                  <p:pic>
                    <p:nvPicPr>
                      <p:cNvPr id="0" name=""/>
                      <p:cNvPicPr>
                        <a:picLocks noChangeAspect="1" noChangeArrowheads="1"/>
                      </p:cNvPicPr>
                      <p:nvPr/>
                    </p:nvPicPr>
                    <p:blipFill>
                      <a:blip r:embed="rId4"/>
                      <a:srcRect/>
                      <a:stretch>
                        <a:fillRect/>
                      </a:stretch>
                    </p:blipFill>
                    <p:spPr bwMode="auto">
                      <a:xfrm>
                        <a:off x="1619672" y="2345396"/>
                        <a:ext cx="356235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54618239"/>
              </p:ext>
            </p:extLst>
          </p:nvPr>
        </p:nvGraphicFramePr>
        <p:xfrm>
          <a:off x="1923409" y="3861048"/>
          <a:ext cx="1582738" cy="671513"/>
        </p:xfrm>
        <a:graphic>
          <a:graphicData uri="http://schemas.openxmlformats.org/presentationml/2006/ole">
            <mc:AlternateContent xmlns:mc="http://schemas.openxmlformats.org/markup-compatibility/2006">
              <mc:Choice xmlns:v="urn:schemas-microsoft-com:vml" Requires="v">
                <p:oleObj spid="_x0000_s66811" name="Equation" r:id="rId5" imgW="507960" imgH="215640" progId="Equation.DSMT4">
                  <p:embed/>
                </p:oleObj>
              </mc:Choice>
              <mc:Fallback>
                <p:oleObj name="Equation" r:id="rId5" imgW="507960" imgH="215640" progId="Equation.DSMT4">
                  <p:embed/>
                  <p:pic>
                    <p:nvPicPr>
                      <p:cNvPr id="0" name=""/>
                      <p:cNvPicPr>
                        <a:picLocks noChangeAspect="1" noChangeArrowheads="1"/>
                      </p:cNvPicPr>
                      <p:nvPr/>
                    </p:nvPicPr>
                    <p:blipFill>
                      <a:blip r:embed="rId6"/>
                      <a:srcRect/>
                      <a:stretch>
                        <a:fillRect/>
                      </a:stretch>
                    </p:blipFill>
                    <p:spPr bwMode="auto">
                      <a:xfrm>
                        <a:off x="1923409" y="3861048"/>
                        <a:ext cx="158273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日期占位符 5"/>
          <p:cNvSpPr>
            <a:spLocks noGrp="1"/>
          </p:cNvSpPr>
          <p:nvPr>
            <p:ph type="dt" sz="half" idx="10"/>
          </p:nvPr>
        </p:nvSpPr>
        <p:spPr/>
        <p:txBody>
          <a:bodyPr/>
          <a:lstStyle/>
          <a:p>
            <a:fld id="{305339D2-3D89-4A8B-BFF4-D09FCF4D05C3}" type="datetime11">
              <a:rPr lang="zh-CN" altLang="en-US" smtClean="0">
                <a:solidFill>
                  <a:srgbClr val="0033CC"/>
                </a:solidFill>
              </a:rPr>
              <a:t>13:29:55</a:t>
            </a:fld>
            <a:endParaRPr lang="zh-CN" altLang="zh-CN">
              <a:solidFill>
                <a:srgbClr val="0033CC"/>
              </a:solidFill>
            </a:endParaRPr>
          </a:p>
        </p:txBody>
      </p:sp>
      <p:sp>
        <p:nvSpPr>
          <p:cNvPr id="7" name="灯片编号占位符 6"/>
          <p:cNvSpPr>
            <a:spLocks noGrp="1"/>
          </p:cNvSpPr>
          <p:nvPr>
            <p:ph type="sldNum" sz="quarter" idx="12"/>
          </p:nvPr>
        </p:nvSpPr>
        <p:spPr/>
        <p:txBody>
          <a:bodyPr/>
          <a:lstStyle/>
          <a:p>
            <a:fld id="{19209799-692E-4275-B14F-E3975D56B894}" type="slidenum">
              <a:rPr lang="zh-CN" altLang="zh-CN" smtClean="0">
                <a:solidFill>
                  <a:srgbClr val="0033CC"/>
                </a:solidFill>
              </a:rPr>
              <a:pPr/>
              <a:t>57</a:t>
            </a:fld>
            <a:endParaRPr lang="zh-CN" altLang="zh-CN">
              <a:solidFill>
                <a:srgbClr val="0033CC"/>
              </a:solidFill>
            </a:endParaRPr>
          </a:p>
        </p:txBody>
      </p:sp>
    </p:spTree>
    <p:extLst>
      <p:ext uri="{BB962C8B-B14F-4D97-AF65-F5344CB8AC3E}">
        <p14:creationId xmlns:p14="http://schemas.microsoft.com/office/powerpoint/2010/main" val="1574754426"/>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644ECDD2-8647-4ABC-892F-3702F396D981}" type="slidenum">
              <a:rPr lang="en-US" altLang="zh-CN"/>
              <a:pPr/>
              <a:t>58</a:t>
            </a:fld>
            <a:endParaRPr lang="en-US" altLang="zh-CN"/>
          </a:p>
        </p:txBody>
      </p:sp>
      <p:sp>
        <p:nvSpPr>
          <p:cNvPr id="933890" name="Rectangle 2"/>
          <p:cNvSpPr>
            <a:spLocks noGrp="1" noChangeArrowheads="1"/>
          </p:cNvSpPr>
          <p:nvPr>
            <p:ph type="body" idx="1"/>
          </p:nvPr>
        </p:nvSpPr>
        <p:spPr>
          <a:xfrm>
            <a:off x="250825" y="1341438"/>
            <a:ext cx="8642350" cy="5111750"/>
          </a:xfrm>
        </p:spPr>
        <p:txBody>
          <a:bodyPr/>
          <a:lstStyle/>
          <a:p>
            <a:pPr marL="609600" indent="-609600">
              <a:lnSpc>
                <a:spcPct val="120000"/>
              </a:lnSpc>
              <a:buNone/>
            </a:pPr>
            <a:r>
              <a:rPr lang="zh-CN" altLang="en-US" dirty="0" smtClean="0">
                <a:ea typeface="黑体" pitchFamily="49" charset="-122"/>
              </a:rPr>
              <a:t>交叉算子小结</a:t>
            </a:r>
            <a:endParaRPr lang="en-US" altLang="zh-CN" dirty="0" smtClean="0">
              <a:ea typeface="黑体" pitchFamily="49" charset="-122"/>
            </a:endParaRPr>
          </a:p>
          <a:p>
            <a:pPr marL="609600" indent="-609600">
              <a:lnSpc>
                <a:spcPct val="120000"/>
              </a:lnSpc>
              <a:buNone/>
            </a:pPr>
            <a:r>
              <a:rPr lang="en-US" altLang="zh-CN" dirty="0" smtClean="0">
                <a:ea typeface="黑体" pitchFamily="49" charset="-122"/>
              </a:rPr>
              <a:t>0-1</a:t>
            </a:r>
            <a:r>
              <a:rPr lang="zh-CN" altLang="en-US" dirty="0" smtClean="0">
                <a:ea typeface="黑体" pitchFamily="49" charset="-122"/>
              </a:rPr>
              <a:t>字符串编码：单切点交叉、双切点交叉、均匀交叉</a:t>
            </a:r>
            <a:endParaRPr lang="en-US" altLang="zh-CN" dirty="0" smtClean="0">
              <a:ea typeface="黑体" pitchFamily="49" charset="-122"/>
            </a:endParaRPr>
          </a:p>
          <a:p>
            <a:pPr marL="609600" indent="-609600">
              <a:lnSpc>
                <a:spcPct val="120000"/>
              </a:lnSpc>
              <a:buNone/>
            </a:pPr>
            <a:r>
              <a:rPr lang="zh-CN" altLang="en-US" dirty="0" smtClean="0">
                <a:ea typeface="黑体" pitchFamily="49" charset="-122"/>
              </a:rPr>
              <a:t>顺序编码</a:t>
            </a:r>
            <a:r>
              <a:rPr lang="zh-CN" altLang="en-US" dirty="0" smtClean="0"/>
              <a:t>：</a:t>
            </a:r>
            <a:r>
              <a:rPr lang="zh-CN" altLang="en-US" dirty="0" smtClean="0"/>
              <a:t>部分映射交叉、顺序交叉、循环交叉，基于工件块的交叉、基于自然数集合的交叉</a:t>
            </a:r>
            <a:endParaRPr lang="en-US" altLang="zh-CN" dirty="0" smtClean="0"/>
          </a:p>
          <a:p>
            <a:pPr marL="609600" indent="-609600">
              <a:lnSpc>
                <a:spcPct val="120000"/>
              </a:lnSpc>
              <a:buNone/>
            </a:pPr>
            <a:r>
              <a:rPr lang="zh-CN" altLang="en-US" dirty="0" smtClean="0"/>
              <a:t>实数编码：算术交叉</a:t>
            </a:r>
            <a:endParaRPr lang="en-US" altLang="zh-CN" dirty="0"/>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（交叉算子</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a:t>
            </a: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D98534C-2CC4-4041-800A-A6D696CD12A2}"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3568370961"/>
      </p:ext>
    </p:extLst>
  </p:cSld>
  <p:clrMapOvr>
    <a:masterClrMapping/>
  </p:clrMapOvr>
  <p:transition>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644ECDD2-8647-4ABC-892F-3702F396D981}" type="slidenum">
              <a:rPr lang="en-US" altLang="zh-CN"/>
              <a:pPr/>
              <a:t>59</a:t>
            </a:fld>
            <a:endParaRPr lang="en-US" altLang="zh-CN"/>
          </a:p>
        </p:txBody>
      </p:sp>
      <p:sp>
        <p:nvSpPr>
          <p:cNvPr id="933890" name="Rectangle 2"/>
          <p:cNvSpPr>
            <a:spLocks noGrp="1" noChangeArrowheads="1"/>
          </p:cNvSpPr>
          <p:nvPr>
            <p:ph type="body" idx="1"/>
          </p:nvPr>
        </p:nvSpPr>
        <p:spPr>
          <a:xfrm>
            <a:off x="250825" y="1341438"/>
            <a:ext cx="8642350" cy="5111750"/>
          </a:xfrm>
        </p:spPr>
        <p:txBody>
          <a:bodyPr/>
          <a:lstStyle/>
          <a:p>
            <a:pPr marL="609600" indent="-609600">
              <a:lnSpc>
                <a:spcPct val="120000"/>
              </a:lnSpc>
              <a:buNone/>
            </a:pPr>
            <a:r>
              <a:rPr lang="zh-CN" altLang="en-US" b="1" dirty="0">
                <a:ea typeface="黑体" pitchFamily="49" charset="-122"/>
              </a:rPr>
              <a:t>顺序编码</a:t>
            </a:r>
            <a:r>
              <a:rPr lang="zh-CN" altLang="en-US" b="1" dirty="0"/>
              <a:t>	</a:t>
            </a:r>
            <a:endParaRPr lang="en-US" altLang="zh-CN" b="1" dirty="0"/>
          </a:p>
          <a:p>
            <a:pPr marL="0" indent="-609600">
              <a:lnSpc>
                <a:spcPct val="120000"/>
              </a:lnSpc>
              <a:buNone/>
            </a:pPr>
            <a:r>
              <a:rPr lang="zh-CN" altLang="en-US" b="1" dirty="0" smtClean="0">
                <a:solidFill>
                  <a:srgbClr val="FF00FF"/>
                </a:solidFill>
                <a:latin typeface="Times New Roman" pitchFamily="18" charset="0"/>
                <a:ea typeface="楷体_GB2312" pitchFamily="49" charset="-122"/>
              </a:rPr>
              <a:t>换位</a:t>
            </a:r>
            <a:r>
              <a:rPr lang="zh-CN" altLang="en-US" b="1" dirty="0">
                <a:solidFill>
                  <a:srgbClr val="FF00FF"/>
                </a:solidFill>
                <a:latin typeface="Times New Roman" pitchFamily="18" charset="0"/>
                <a:ea typeface="楷体_GB2312" pitchFamily="49" charset="-122"/>
              </a:rPr>
              <a:t>变异</a:t>
            </a:r>
            <a:r>
              <a:rPr lang="en-US" altLang="zh-CN" b="1" dirty="0">
                <a:solidFill>
                  <a:srgbClr val="FF00FF"/>
                </a:solidFill>
                <a:latin typeface="Times New Roman" pitchFamily="18" charset="0"/>
                <a:ea typeface="楷体_GB2312" pitchFamily="49" charset="-122"/>
              </a:rPr>
              <a:t>(</a:t>
            </a:r>
            <a:r>
              <a:rPr lang="zh-CN" altLang="en-US" b="1" dirty="0"/>
              <a:t>最常用</a:t>
            </a:r>
            <a:r>
              <a:rPr lang="en-US" altLang="zh-CN" b="1" dirty="0"/>
              <a:t>)</a:t>
            </a:r>
          </a:p>
          <a:p>
            <a:pPr marL="711200" indent="-711200">
              <a:lnSpc>
                <a:spcPct val="120000"/>
              </a:lnSpc>
              <a:buClr>
                <a:schemeClr val="tx1"/>
              </a:buClr>
              <a:buFont typeface="Wingdings" pitchFamily="2" charset="2"/>
              <a:buNone/>
            </a:pPr>
            <a:r>
              <a:rPr lang="en-US" altLang="zh-CN" b="1" dirty="0"/>
              <a:t>     </a:t>
            </a:r>
            <a:r>
              <a:rPr lang="zh-CN" altLang="en-US" b="1" dirty="0"/>
              <a:t>例</a:t>
            </a:r>
            <a:r>
              <a:rPr lang="zh-CN" altLang="en-US" b="1" dirty="0" smtClean="0"/>
              <a:t>： </a:t>
            </a:r>
            <a:r>
              <a:rPr lang="en-US" altLang="zh-CN" b="1" dirty="0"/>
              <a:t>4 </a:t>
            </a:r>
            <a:r>
              <a:rPr lang="en-US" altLang="zh-CN" b="1" i="1" u="sng" dirty="0"/>
              <a:t>3</a:t>
            </a:r>
            <a:r>
              <a:rPr lang="en-US" altLang="zh-CN" b="1" dirty="0"/>
              <a:t> 1 2 </a:t>
            </a:r>
            <a:r>
              <a:rPr lang="en-US" altLang="zh-CN" b="1" i="1" u="sng" dirty="0"/>
              <a:t>5</a:t>
            </a:r>
            <a:r>
              <a:rPr lang="en-US" altLang="zh-CN" b="1" dirty="0"/>
              <a:t> 6 7               4 </a:t>
            </a:r>
            <a:r>
              <a:rPr lang="en-US" altLang="zh-CN" b="1" i="1" u="sng" dirty="0"/>
              <a:t>5</a:t>
            </a:r>
            <a:r>
              <a:rPr lang="en-US" altLang="zh-CN" b="1" dirty="0"/>
              <a:t> 1 2 </a:t>
            </a:r>
            <a:r>
              <a:rPr lang="en-US" altLang="zh-CN" b="1" i="1" u="sng" dirty="0"/>
              <a:t>3</a:t>
            </a:r>
            <a:r>
              <a:rPr lang="en-US" altLang="zh-CN" b="1" dirty="0"/>
              <a:t> 6 7 </a:t>
            </a:r>
          </a:p>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移位</a:t>
            </a:r>
            <a:r>
              <a:rPr lang="zh-CN" altLang="en-US" b="1" dirty="0" smtClean="0">
                <a:solidFill>
                  <a:srgbClr val="FF00FF"/>
                </a:solidFill>
                <a:latin typeface="Times New Roman" pitchFamily="18" charset="0"/>
                <a:ea typeface="楷体_GB2312" pitchFamily="49" charset="-122"/>
              </a:rPr>
              <a:t>变异</a:t>
            </a:r>
            <a:r>
              <a:rPr lang="zh-CN" altLang="en-US" b="1" dirty="0" smtClean="0"/>
              <a:t>任选</a:t>
            </a:r>
            <a:r>
              <a:rPr lang="zh-CN" altLang="en-US" b="1" dirty="0"/>
              <a:t>一位移到最前</a:t>
            </a:r>
          </a:p>
          <a:p>
            <a:pPr marL="711200" indent="-711200">
              <a:lnSpc>
                <a:spcPct val="120000"/>
              </a:lnSpc>
              <a:buClr>
                <a:schemeClr val="tx1"/>
              </a:buClr>
              <a:buFont typeface="Wingdings" pitchFamily="2" charset="2"/>
              <a:buNone/>
            </a:pPr>
            <a:r>
              <a:rPr lang="zh-CN" altLang="en-US" b="1" dirty="0"/>
              <a:t>     例</a:t>
            </a:r>
            <a:r>
              <a:rPr lang="zh-CN" altLang="en-US" b="1" dirty="0" smtClean="0"/>
              <a:t>：</a:t>
            </a:r>
            <a:r>
              <a:rPr lang="en-US" altLang="zh-CN" b="1" dirty="0" smtClean="0"/>
              <a:t>4 </a:t>
            </a:r>
            <a:r>
              <a:rPr lang="en-US" altLang="zh-CN" b="1" dirty="0"/>
              <a:t>3 1 2 </a:t>
            </a:r>
            <a:r>
              <a:rPr lang="en-US" altLang="zh-CN" b="1" i="1" u="sng" dirty="0"/>
              <a:t>5</a:t>
            </a:r>
            <a:r>
              <a:rPr lang="en-US" altLang="zh-CN" b="1" dirty="0"/>
              <a:t> 6 7               5 4 3 1 2 6 </a:t>
            </a:r>
            <a:r>
              <a:rPr lang="en-US" altLang="zh-CN" b="1" dirty="0" smtClean="0"/>
              <a:t>7</a:t>
            </a:r>
          </a:p>
          <a:p>
            <a:pPr marL="711200" indent="-711200">
              <a:lnSpc>
                <a:spcPct val="120000"/>
              </a:lnSpc>
              <a:buClr>
                <a:schemeClr val="tx1"/>
              </a:buClr>
              <a:buFont typeface="Wingdings" pitchFamily="2" charset="2"/>
              <a:buNone/>
            </a:pPr>
            <a:r>
              <a:rPr lang="zh-CN" altLang="en-US" b="1" dirty="0">
                <a:solidFill>
                  <a:srgbClr val="FF00FF"/>
                </a:solidFill>
                <a:latin typeface="Times New Roman" pitchFamily="18" charset="0"/>
                <a:ea typeface="楷体_GB2312" pitchFamily="49" charset="-122"/>
              </a:rPr>
              <a:t>交换相邻位置基因</a:t>
            </a:r>
            <a:r>
              <a:rPr lang="zh-CN" altLang="en-US" b="1" dirty="0" smtClean="0"/>
              <a:t>：</a:t>
            </a:r>
            <a:endParaRPr lang="en-US" altLang="zh-CN" b="1" dirty="0" smtClean="0"/>
          </a:p>
          <a:p>
            <a:pPr marL="711200" indent="-711200">
              <a:lnSpc>
                <a:spcPct val="120000"/>
              </a:lnSpc>
              <a:buClr>
                <a:schemeClr val="tx1"/>
              </a:buClr>
              <a:buNone/>
            </a:pPr>
            <a:r>
              <a:rPr lang="en-US" altLang="zh-CN" b="1" dirty="0" smtClean="0"/>
              <a:t>      </a:t>
            </a:r>
            <a:r>
              <a:rPr lang="zh-CN" altLang="en-US" b="1" dirty="0" smtClean="0"/>
              <a:t>例：</a:t>
            </a:r>
            <a:r>
              <a:rPr lang="en-US" altLang="zh-CN" b="1" dirty="0" smtClean="0"/>
              <a:t>4 </a:t>
            </a:r>
            <a:r>
              <a:rPr lang="en-US" altLang="zh-CN" b="1" i="1" dirty="0"/>
              <a:t>3</a:t>
            </a:r>
            <a:r>
              <a:rPr lang="en-US" altLang="zh-CN" b="1" dirty="0"/>
              <a:t> 1 </a:t>
            </a:r>
            <a:r>
              <a:rPr lang="en-US" altLang="zh-CN" b="1" u="sng" dirty="0"/>
              <a:t>2</a:t>
            </a:r>
            <a:r>
              <a:rPr lang="en-US" altLang="zh-CN" b="1" dirty="0"/>
              <a:t> </a:t>
            </a:r>
            <a:r>
              <a:rPr lang="en-US" altLang="zh-CN" b="1" i="1" u="sng" dirty="0"/>
              <a:t>5</a:t>
            </a:r>
            <a:r>
              <a:rPr lang="en-US" altLang="zh-CN" b="1" dirty="0"/>
              <a:t> 6 7               4 </a:t>
            </a:r>
            <a:r>
              <a:rPr lang="en-US" altLang="zh-CN" b="1" i="1" dirty="0" smtClean="0"/>
              <a:t>3</a:t>
            </a:r>
            <a:r>
              <a:rPr lang="en-US" altLang="zh-CN" b="1" dirty="0" smtClean="0"/>
              <a:t> </a:t>
            </a:r>
            <a:r>
              <a:rPr lang="en-US" altLang="zh-CN" b="1" dirty="0"/>
              <a:t>1 </a:t>
            </a:r>
            <a:r>
              <a:rPr lang="en-US" altLang="zh-CN" b="1" u="sng" dirty="0" smtClean="0"/>
              <a:t>5</a:t>
            </a:r>
            <a:r>
              <a:rPr lang="en-US" altLang="zh-CN" b="1" dirty="0" smtClean="0"/>
              <a:t> </a:t>
            </a:r>
            <a:r>
              <a:rPr lang="en-US" altLang="zh-CN" b="1" i="1" u="sng" dirty="0" smtClean="0"/>
              <a:t>2</a:t>
            </a:r>
            <a:r>
              <a:rPr lang="en-US" altLang="zh-CN" b="1" dirty="0" smtClean="0"/>
              <a:t> </a:t>
            </a:r>
            <a:r>
              <a:rPr lang="en-US" altLang="zh-CN" b="1" dirty="0"/>
              <a:t>6 7</a:t>
            </a:r>
          </a:p>
        </p:txBody>
      </p:sp>
      <p:sp>
        <p:nvSpPr>
          <p:cNvPr id="933892" name="AutoShape 4"/>
          <p:cNvSpPr>
            <a:spLocks noChangeArrowheads="1"/>
          </p:cNvSpPr>
          <p:nvPr/>
        </p:nvSpPr>
        <p:spPr bwMode="auto">
          <a:xfrm>
            <a:off x="4138613" y="3068960"/>
            <a:ext cx="1296987" cy="215900"/>
          </a:xfrm>
          <a:prstGeom prst="rightArrow">
            <a:avLst>
              <a:gd name="adj1" fmla="val 50000"/>
              <a:gd name="adj2" fmla="val 15018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893" name="AutoShape 5"/>
          <p:cNvSpPr>
            <a:spLocks noChangeArrowheads="1"/>
          </p:cNvSpPr>
          <p:nvPr/>
        </p:nvSpPr>
        <p:spPr bwMode="auto">
          <a:xfrm>
            <a:off x="4118024" y="4365104"/>
            <a:ext cx="1296987" cy="215900"/>
          </a:xfrm>
          <a:prstGeom prst="rightArrow">
            <a:avLst>
              <a:gd name="adj1" fmla="val 50000"/>
              <a:gd name="adj2" fmla="val 15018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变异</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算子</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a:t>
            </a: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11" name="AutoShape 5"/>
          <p:cNvSpPr>
            <a:spLocks noChangeArrowheads="1"/>
          </p:cNvSpPr>
          <p:nvPr/>
        </p:nvSpPr>
        <p:spPr bwMode="auto">
          <a:xfrm>
            <a:off x="4270423" y="5661248"/>
            <a:ext cx="1296987" cy="215900"/>
          </a:xfrm>
          <a:prstGeom prst="rightArrow">
            <a:avLst>
              <a:gd name="adj1" fmla="val 50000"/>
              <a:gd name="adj2" fmla="val 150184"/>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fld id="{FD98534C-2CC4-4041-800A-A6D696CD12A2}" type="datetime11">
              <a:rPr lang="zh-CN" altLang="en-US" smtClean="0">
                <a:solidFill>
                  <a:srgbClr val="0033CC"/>
                </a:solidFill>
              </a:rPr>
              <a:t>14:04:25</a:t>
            </a:fld>
            <a:endParaRPr lang="zh-CN" altLang="zh-CN" dirty="0">
              <a:solidFill>
                <a:srgbClr val="0033CC"/>
              </a:solidFill>
            </a:endParaRPr>
          </a:p>
        </p:txBody>
      </p:sp>
    </p:spTree>
    <p:extLst>
      <p:ext uri="{BB962C8B-B14F-4D97-AF65-F5344CB8AC3E}">
        <p14:creationId xmlns:p14="http://schemas.microsoft.com/office/powerpoint/2010/main" val="3498508066"/>
      </p:ext>
    </p:extLst>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179388" y="1341438"/>
            <a:ext cx="8229600" cy="4525962"/>
          </a:xfrm>
        </p:spPr>
        <p:txBody>
          <a:bodyPr/>
          <a:lstStyle/>
          <a:p>
            <a:pPr>
              <a:buFont typeface="Wingdings" pitchFamily="2" charset="2"/>
              <a:buChar char="Ø"/>
            </a:pPr>
            <a:r>
              <a:rPr lang="zh-CN" altLang="en-US" b="1" dirty="0">
                <a:solidFill>
                  <a:srgbClr val="FF00FF"/>
                </a:solidFill>
                <a:latin typeface="Times New Roman" pitchFamily="18" charset="0"/>
                <a:ea typeface="楷体_GB2312" pitchFamily="49" charset="-122"/>
              </a:rPr>
              <a:t>交叉操作</a:t>
            </a:r>
            <a:r>
              <a:rPr lang="zh-CN" altLang="en-US" b="1" dirty="0">
                <a:solidFill>
                  <a:schemeClr val="folHlink"/>
                </a:solidFill>
                <a:latin typeface="Times New Roman" pitchFamily="18" charset="0"/>
                <a:ea typeface="楷体_GB2312" pitchFamily="49" charset="-122"/>
              </a:rPr>
              <a:t>用于个体对，产生新的个体，实质上是在解空间中进行有效搜索</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a:buFont typeface="Wingdings" pitchFamily="2" charset="2"/>
              <a:buChar char="Ø"/>
            </a:pPr>
            <a:r>
              <a:rPr lang="zh-CN" altLang="en-US" b="1" dirty="0">
                <a:solidFill>
                  <a:srgbClr val="FF00FF"/>
                </a:solidFill>
                <a:latin typeface="Times New Roman" pitchFamily="18" charset="0"/>
                <a:ea typeface="楷体_GB2312" pitchFamily="49" charset="-122"/>
              </a:rPr>
              <a:t>交叉概率太大</a:t>
            </a:r>
            <a:r>
              <a:rPr lang="zh-CN" altLang="en-US" b="1" dirty="0">
                <a:solidFill>
                  <a:schemeClr val="folHlink"/>
                </a:solidFill>
                <a:latin typeface="Times New Roman" pitchFamily="18" charset="0"/>
                <a:ea typeface="楷体_GB2312" pitchFamily="49" charset="-122"/>
              </a:rPr>
              <a:t>时，种群中个体更新很快，会造成高适应度值的个体很快被破坏掉</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a:buFont typeface="Wingdings" pitchFamily="2" charset="2"/>
              <a:buChar char="Ø"/>
            </a:pPr>
            <a:r>
              <a:rPr lang="zh-CN" altLang="en-US" b="1" dirty="0" smtClean="0">
                <a:solidFill>
                  <a:srgbClr val="FF00FF"/>
                </a:solidFill>
                <a:latin typeface="Times New Roman" pitchFamily="18" charset="0"/>
                <a:ea typeface="楷体_GB2312" pitchFamily="49" charset="-122"/>
              </a:rPr>
              <a:t>概率</a:t>
            </a:r>
            <a:r>
              <a:rPr lang="zh-CN" altLang="en-US" b="1" dirty="0">
                <a:solidFill>
                  <a:srgbClr val="FF00FF"/>
                </a:solidFill>
                <a:latin typeface="Times New Roman" pitchFamily="18" charset="0"/>
                <a:ea typeface="楷体_GB2312" pitchFamily="49" charset="-122"/>
              </a:rPr>
              <a:t>交叉概率太小</a:t>
            </a:r>
            <a:r>
              <a:rPr lang="zh-CN" altLang="en-US" b="1" dirty="0">
                <a:solidFill>
                  <a:schemeClr val="folHlink"/>
                </a:solidFill>
                <a:latin typeface="Times New Roman" pitchFamily="18" charset="0"/>
                <a:ea typeface="楷体_GB2312" pitchFamily="49" charset="-122"/>
              </a:rPr>
              <a:t>时，交叉操作很少进行，从而会使搜索停滞不前，造成算法的不收敛</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a:buFont typeface="Wingdings" pitchFamily="2" charset="2"/>
              <a:buChar char="Ø"/>
            </a:pPr>
            <a:r>
              <a:rPr lang="zh-CN" altLang="en-US" b="1" dirty="0" smtClean="0">
                <a:solidFill>
                  <a:schemeClr val="folHlink"/>
                </a:solidFill>
                <a:latin typeface="Times New Roman" pitchFamily="18" charset="0"/>
                <a:ea typeface="楷体_GB2312" pitchFamily="49" charset="-122"/>
              </a:rPr>
              <a:t>交叉概率一般为</a:t>
            </a:r>
            <a:r>
              <a:rPr lang="en-US" altLang="zh-CN" b="1" dirty="0" smtClean="0">
                <a:solidFill>
                  <a:schemeClr val="folHlink"/>
                </a:solidFill>
                <a:latin typeface="Times New Roman" pitchFamily="18" charset="0"/>
                <a:ea typeface="楷体_GB2312" pitchFamily="49" charset="-122"/>
              </a:rPr>
              <a:t>0.4~0.9</a:t>
            </a:r>
            <a:endParaRPr lang="zh-CN" altLang="en-US"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7.</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遗传算法的构成要素分析</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交叉概率</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1914B5A5-F18E-4B1F-A3AE-3280E64E236D}" type="datetime11">
              <a:rPr lang="zh-CN" altLang="en-US" smtClean="0">
                <a:solidFill>
                  <a:srgbClr val="0033CC"/>
                </a:solidFill>
              </a:rPr>
              <a:t>13:29:50</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6</a:t>
            </a:fld>
            <a:endParaRPr lang="zh-CN" altLang="zh-CN">
              <a:solidFill>
                <a:srgbClr val="0033CC"/>
              </a:solidFill>
            </a:endParaRPr>
          </a:p>
        </p:txBody>
      </p:sp>
    </p:spTree>
    <p:extLst>
      <p:ext uri="{BB962C8B-B14F-4D97-AF65-F5344CB8AC3E}">
        <p14:creationId xmlns:p14="http://schemas.microsoft.com/office/powerpoint/2010/main" val="833249250"/>
      </p:ext>
    </p:extLst>
  </p:cSld>
  <p:clrMapOvr>
    <a:masterClrMapping/>
  </p:clrMapOvr>
  <p:transition>
    <p:pull/>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D60C7D5C-F28B-413F-A7B6-FD72A66F69F0}" type="slidenum">
              <a:rPr lang="en-US" altLang="zh-CN"/>
              <a:pPr/>
              <a:t>60</a:t>
            </a:fld>
            <a:endParaRPr lang="en-US" altLang="zh-CN"/>
          </a:p>
        </p:txBody>
      </p:sp>
      <p:sp>
        <p:nvSpPr>
          <p:cNvPr id="937986"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smtClean="0">
                <a:ea typeface="黑体" pitchFamily="49" charset="-122"/>
              </a:rPr>
              <a:t>实数编码</a:t>
            </a:r>
            <a:r>
              <a:rPr lang="zh-CN" altLang="en-US" b="1" dirty="0"/>
              <a:t>	</a:t>
            </a:r>
          </a:p>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位值</a:t>
            </a:r>
            <a:r>
              <a:rPr lang="zh-CN" altLang="en-US" b="1" dirty="0" smtClean="0">
                <a:solidFill>
                  <a:srgbClr val="FF00FF"/>
                </a:solidFill>
                <a:latin typeface="Times New Roman" pitchFamily="18" charset="0"/>
                <a:ea typeface="楷体_GB2312" pitchFamily="49" charset="-122"/>
              </a:rPr>
              <a:t>变异</a:t>
            </a:r>
            <a:endParaRPr lang="zh-CN" altLang="en-US" b="1" dirty="0"/>
          </a:p>
          <a:p>
            <a:pPr marL="711200" indent="-711200">
              <a:lnSpc>
                <a:spcPct val="120000"/>
              </a:lnSpc>
              <a:buClr>
                <a:schemeClr val="tx1"/>
              </a:buClr>
              <a:buFont typeface="Wingdings" pitchFamily="2" charset="2"/>
              <a:buNone/>
            </a:pPr>
            <a:r>
              <a:rPr lang="zh-CN" altLang="en-US" b="1" dirty="0"/>
              <a:t>	任选一位加</a:t>
            </a:r>
            <a:r>
              <a:rPr lang="el-GR" altLang="zh-CN" b="1" dirty="0"/>
              <a:t>Δ</a:t>
            </a:r>
            <a:r>
              <a:rPr lang="zh-CN" altLang="en-US" b="1" dirty="0"/>
              <a:t>，</a:t>
            </a:r>
          </a:p>
          <a:p>
            <a:pPr marL="711200" indent="-711200">
              <a:lnSpc>
                <a:spcPct val="120000"/>
              </a:lnSpc>
              <a:buClr>
                <a:schemeClr val="tx1"/>
              </a:buClr>
              <a:buFont typeface="Wingdings" pitchFamily="2" charset="2"/>
              <a:buNone/>
            </a:pPr>
            <a:r>
              <a:rPr lang="zh-CN" altLang="en-US" b="1" dirty="0"/>
              <a:t>	 例</a:t>
            </a:r>
            <a:r>
              <a:rPr lang="zh-CN" altLang="en-US" b="1" dirty="0" smtClean="0"/>
              <a:t>：</a:t>
            </a:r>
            <a:endParaRPr lang="en-US" altLang="zh-CN" b="1" dirty="0" smtClean="0"/>
          </a:p>
          <a:p>
            <a:pPr marL="711200" indent="-711200">
              <a:lnSpc>
                <a:spcPct val="120000"/>
              </a:lnSpc>
              <a:buClr>
                <a:schemeClr val="tx1"/>
              </a:buClr>
              <a:buFont typeface="Wingdings" pitchFamily="2" charset="2"/>
              <a:buNone/>
            </a:pPr>
            <a:endParaRPr lang="en-US" altLang="zh-CN" b="1" dirty="0"/>
          </a:p>
          <a:p>
            <a:pPr marL="0" indent="-711200">
              <a:lnSpc>
                <a:spcPct val="120000"/>
              </a:lnSpc>
              <a:buClr>
                <a:schemeClr val="tx1"/>
              </a:buClr>
              <a:buNone/>
            </a:pPr>
            <a:r>
              <a:rPr lang="el-GR" altLang="zh-CN" b="1" dirty="0" smtClean="0"/>
              <a:t>Δ</a:t>
            </a:r>
            <a:r>
              <a:rPr lang="zh-CN" altLang="en-US" b="1" dirty="0" smtClean="0"/>
              <a:t>称为</a:t>
            </a:r>
            <a:r>
              <a:rPr lang="zh-CN" altLang="en-US" b="1" dirty="0">
                <a:solidFill>
                  <a:srgbClr val="FF00FF"/>
                </a:solidFill>
                <a:latin typeface="Times New Roman" pitchFamily="18" charset="0"/>
                <a:ea typeface="楷体_GB2312" pitchFamily="49" charset="-122"/>
              </a:rPr>
              <a:t>变异步长</a:t>
            </a:r>
            <a:r>
              <a:rPr lang="zh-CN" altLang="en-US" b="1" dirty="0" smtClean="0"/>
              <a:t>，可以服从均匀分布、正态分布等。</a:t>
            </a:r>
            <a:endParaRPr lang="zh-CN" altLang="en-US" b="1" dirty="0"/>
          </a:p>
          <a:p>
            <a:pPr marL="711200" indent="-711200">
              <a:lnSpc>
                <a:spcPct val="120000"/>
              </a:lnSpc>
              <a:buClr>
                <a:schemeClr val="tx1"/>
              </a:buClr>
              <a:buFont typeface="Wingdings" pitchFamily="2" charset="2"/>
              <a:buNone/>
            </a:pPr>
            <a:endParaRPr lang="zh-CN" altLang="en-US" b="1" dirty="0"/>
          </a:p>
          <a:p>
            <a:pPr marL="711200" indent="-711200">
              <a:lnSpc>
                <a:spcPct val="120000"/>
              </a:lnSpc>
              <a:buClr>
                <a:schemeClr val="tx1"/>
              </a:buClr>
              <a:buFont typeface="Wingdings" pitchFamily="2" charset="2"/>
              <a:buNone/>
            </a:pPr>
            <a:endParaRPr lang="en-US" altLang="zh-CN" sz="2800" b="1" dirty="0"/>
          </a:p>
        </p:txBody>
      </p:sp>
      <p:graphicFrame>
        <p:nvGraphicFramePr>
          <p:cNvPr id="937988" name="Object 4"/>
          <p:cNvGraphicFramePr>
            <a:graphicFrameLocks noChangeAspect="1"/>
          </p:cNvGraphicFramePr>
          <p:nvPr/>
        </p:nvGraphicFramePr>
        <p:xfrm>
          <a:off x="3814763" y="2851150"/>
          <a:ext cx="4933950" cy="503238"/>
        </p:xfrm>
        <a:graphic>
          <a:graphicData uri="http://schemas.openxmlformats.org/presentationml/2006/ole">
            <mc:AlternateContent xmlns:mc="http://schemas.openxmlformats.org/markup-compatibility/2006">
              <mc:Choice xmlns:v="urn:schemas-microsoft-com:vml" Requires="v">
                <p:oleObj spid="_x0000_s20822" name="公式" r:id="rId3" imgW="1968480" imgH="215640" progId="Equation.3">
                  <p:embed/>
                </p:oleObj>
              </mc:Choice>
              <mc:Fallback>
                <p:oleObj name="公式" r:id="rId3" imgW="19684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3" y="2851150"/>
                        <a:ext cx="49339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7989" name="Object 5"/>
          <p:cNvGraphicFramePr>
            <a:graphicFrameLocks noChangeAspect="1"/>
          </p:cNvGraphicFramePr>
          <p:nvPr>
            <p:extLst>
              <p:ext uri="{D42A27DB-BD31-4B8C-83A1-F6EECF244321}">
                <p14:modId xmlns:p14="http://schemas.microsoft.com/office/powerpoint/2010/main" val="797015749"/>
              </p:ext>
            </p:extLst>
          </p:nvPr>
        </p:nvGraphicFramePr>
        <p:xfrm>
          <a:off x="2483768" y="3717032"/>
          <a:ext cx="3286125" cy="984250"/>
        </p:xfrm>
        <a:graphic>
          <a:graphicData uri="http://schemas.openxmlformats.org/presentationml/2006/ole">
            <mc:AlternateContent xmlns:mc="http://schemas.openxmlformats.org/markup-compatibility/2006">
              <mc:Choice xmlns:v="urn:schemas-microsoft-com:vml" Requires="v">
                <p:oleObj spid="_x0000_s20823" name="Equation" r:id="rId5" imgW="1422360" imgH="419040" progId="Equation.DSMT4">
                  <p:embed/>
                </p:oleObj>
              </mc:Choice>
              <mc:Fallback>
                <p:oleObj name="Equation" r:id="rId5" imgW="1422360" imgH="419040" progId="Equation.DSMT4">
                  <p:embed/>
                  <p:pic>
                    <p:nvPicPr>
                      <p:cNvPr id="0" name=""/>
                      <p:cNvPicPr>
                        <a:picLocks noChangeAspect="1" noChangeArrowheads="1"/>
                      </p:cNvPicPr>
                      <p:nvPr/>
                    </p:nvPicPr>
                    <p:blipFill>
                      <a:blip r:embed="rId6"/>
                      <a:srcRect/>
                      <a:stretch>
                        <a:fillRect/>
                      </a:stretch>
                    </p:blipFill>
                    <p:spPr bwMode="auto">
                      <a:xfrm>
                        <a:off x="2483768" y="3717032"/>
                        <a:ext cx="328612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变异</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算子</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a:t>
            </a: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25B55E1-FABA-439C-AF70-9ABA6B509391}"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1199122878"/>
      </p:ext>
    </p:extLst>
  </p:cSld>
  <p:clrMapOvr>
    <a:masterClrMapping/>
  </p:clrMapOvr>
  <p:transition>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1B04BCA-EDC9-4E28-B7E6-B9BC85085E49}" type="slidenum">
              <a:rPr lang="en-US" altLang="zh-CN"/>
              <a:pPr/>
              <a:t>61</a:t>
            </a:fld>
            <a:endParaRPr lang="en-US" altLang="zh-CN"/>
          </a:p>
        </p:txBody>
      </p:sp>
      <p:sp>
        <p:nvSpPr>
          <p:cNvPr id="939010"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ea typeface="黑体" pitchFamily="49" charset="-122"/>
              </a:rPr>
              <a:t>实数编码</a:t>
            </a:r>
            <a:r>
              <a:rPr lang="zh-CN" altLang="en-US" b="1" dirty="0"/>
              <a:t>	</a:t>
            </a:r>
          </a:p>
          <a:p>
            <a:pPr marL="0" indent="0">
              <a:lnSpc>
                <a:spcPct val="120000"/>
              </a:lnSpc>
              <a:buClr>
                <a:schemeClr val="tx1"/>
              </a:buClr>
              <a:buNone/>
            </a:pPr>
            <a:r>
              <a:rPr lang="zh-CN" altLang="en-US" b="1" dirty="0" smtClean="0">
                <a:solidFill>
                  <a:srgbClr val="FF00FF"/>
                </a:solidFill>
                <a:latin typeface="Times New Roman" pitchFamily="18" charset="0"/>
                <a:ea typeface="楷体_GB2312" pitchFamily="49" charset="-122"/>
              </a:rPr>
              <a:t>向</a:t>
            </a:r>
            <a:r>
              <a:rPr lang="zh-CN" altLang="en-US" b="1" dirty="0">
                <a:solidFill>
                  <a:srgbClr val="FF00FF"/>
                </a:solidFill>
                <a:latin typeface="Times New Roman" pitchFamily="18" charset="0"/>
                <a:ea typeface="楷体_GB2312" pitchFamily="49" charset="-122"/>
              </a:rPr>
              <a:t>梯度方向变异</a:t>
            </a:r>
          </a:p>
          <a:p>
            <a:pPr marL="711200" indent="-711200">
              <a:lnSpc>
                <a:spcPct val="120000"/>
              </a:lnSpc>
              <a:buClr>
                <a:schemeClr val="tx1"/>
              </a:buClr>
              <a:buFont typeface="Wingdings" pitchFamily="2" charset="2"/>
              <a:buNone/>
            </a:pPr>
            <a:r>
              <a:rPr lang="zh-CN" altLang="en-US" b="1" dirty="0"/>
              <a:t>缺点：只能用于目标函数可微的问题</a:t>
            </a:r>
          </a:p>
          <a:p>
            <a:pPr marL="711200" indent="-711200">
              <a:lnSpc>
                <a:spcPct val="120000"/>
              </a:lnSpc>
              <a:buClr>
                <a:schemeClr val="tx1"/>
              </a:buClr>
              <a:buFont typeface="Wingdings" pitchFamily="2" charset="2"/>
              <a:buNone/>
            </a:pPr>
            <a:r>
              <a:rPr lang="zh-CN" altLang="en-US" b="1" dirty="0"/>
              <a:t>	例</a:t>
            </a:r>
            <a:r>
              <a:rPr lang="en-US" altLang="zh-CN" b="1" dirty="0"/>
              <a:t>:</a:t>
            </a:r>
          </a:p>
          <a:p>
            <a:pPr marL="711200" indent="-711200">
              <a:lnSpc>
                <a:spcPct val="120000"/>
              </a:lnSpc>
              <a:buClr>
                <a:schemeClr val="tx1"/>
              </a:buClr>
              <a:buFont typeface="Wingdings" pitchFamily="2" charset="2"/>
              <a:buNone/>
            </a:pPr>
            <a:endParaRPr lang="en-US" altLang="zh-CN" b="1" dirty="0"/>
          </a:p>
        </p:txBody>
      </p:sp>
      <p:graphicFrame>
        <p:nvGraphicFramePr>
          <p:cNvPr id="939012" name="Object 4"/>
          <p:cNvGraphicFramePr>
            <a:graphicFrameLocks noChangeAspect="1"/>
          </p:cNvGraphicFramePr>
          <p:nvPr>
            <p:extLst>
              <p:ext uri="{D42A27DB-BD31-4B8C-83A1-F6EECF244321}">
                <p14:modId xmlns:p14="http://schemas.microsoft.com/office/powerpoint/2010/main" val="3900755014"/>
              </p:ext>
            </p:extLst>
          </p:nvPr>
        </p:nvGraphicFramePr>
        <p:xfrm>
          <a:off x="2123728" y="3789040"/>
          <a:ext cx="2216150" cy="839787"/>
        </p:xfrm>
        <a:graphic>
          <a:graphicData uri="http://schemas.openxmlformats.org/presentationml/2006/ole">
            <mc:AlternateContent xmlns:mc="http://schemas.openxmlformats.org/markup-compatibility/2006">
              <mc:Choice xmlns:v="urn:schemas-microsoft-com:vml" Requires="v">
                <p:oleObj spid="_x0000_s21676" name="Equation" r:id="rId3" imgW="1054080" imgH="419040" progId="Equation.DSMT4">
                  <p:embed/>
                </p:oleObj>
              </mc:Choice>
              <mc:Fallback>
                <p:oleObj name="Equation" r:id="rId3" imgW="1054080" imgH="419040" progId="Equation.DSMT4">
                  <p:embed/>
                  <p:pic>
                    <p:nvPicPr>
                      <p:cNvPr id="0" name=""/>
                      <p:cNvPicPr>
                        <a:picLocks noChangeAspect="1" noChangeArrowheads="1"/>
                      </p:cNvPicPr>
                      <p:nvPr/>
                    </p:nvPicPr>
                    <p:blipFill>
                      <a:blip r:embed="rId4"/>
                      <a:srcRect/>
                      <a:stretch>
                        <a:fillRect/>
                      </a:stretch>
                    </p:blipFill>
                    <p:spPr bwMode="auto">
                      <a:xfrm>
                        <a:off x="2123728" y="3789040"/>
                        <a:ext cx="221615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变异</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算子</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a:t>
            </a:r>
          </a:p>
        </p:txBody>
      </p:sp>
      <p:sp>
        <p:nvSpPr>
          <p:cNvPr id="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C3067806-7DE8-4410-9539-DF2EC5E77FDD}"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1660421554"/>
      </p:ext>
    </p:extLst>
  </p:cSld>
  <p:clrMapOvr>
    <a:masterClrMapping/>
  </p:clrMapOvr>
  <p:transition>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51B04BCA-EDC9-4E28-B7E6-B9BC85085E49}" type="slidenum">
              <a:rPr lang="en-US" altLang="zh-CN"/>
              <a:pPr/>
              <a:t>62</a:t>
            </a:fld>
            <a:endParaRPr lang="en-US" altLang="zh-CN"/>
          </a:p>
        </p:txBody>
      </p:sp>
      <p:sp>
        <p:nvSpPr>
          <p:cNvPr id="939010"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ea typeface="黑体" pitchFamily="49" charset="-122"/>
              </a:rPr>
              <a:t>实数编码</a:t>
            </a:r>
            <a:r>
              <a:rPr lang="zh-CN" altLang="en-US" b="1" dirty="0"/>
              <a:t>	</a:t>
            </a:r>
          </a:p>
          <a:p>
            <a:pPr marL="0" indent="0">
              <a:lnSpc>
                <a:spcPct val="120000"/>
              </a:lnSpc>
              <a:buClr>
                <a:schemeClr val="tx1"/>
              </a:buClr>
              <a:buNone/>
            </a:pPr>
            <a:r>
              <a:rPr lang="zh-CN" altLang="en-US" b="1" dirty="0" smtClean="0">
                <a:solidFill>
                  <a:srgbClr val="FF00FF"/>
                </a:solidFill>
                <a:latin typeface="Times New Roman" pitchFamily="18" charset="0"/>
                <a:ea typeface="楷体_GB2312" pitchFamily="49" charset="-122"/>
              </a:rPr>
              <a:t>基于群体信息的变异</a:t>
            </a:r>
          </a:p>
          <a:p>
            <a:pPr marL="711200" indent="-711200">
              <a:lnSpc>
                <a:spcPct val="120000"/>
              </a:lnSpc>
              <a:buClr>
                <a:schemeClr val="tx1"/>
              </a:buClr>
              <a:buFont typeface="Wingdings" pitchFamily="2" charset="2"/>
              <a:buNone/>
            </a:pPr>
            <a:endParaRPr lang="en-US" altLang="zh-CN" b="1" dirty="0"/>
          </a:p>
        </p:txBody>
      </p:sp>
      <p:graphicFrame>
        <p:nvGraphicFramePr>
          <p:cNvPr id="939012" name="Object 4"/>
          <p:cNvGraphicFramePr>
            <a:graphicFrameLocks noChangeAspect="1"/>
          </p:cNvGraphicFramePr>
          <p:nvPr>
            <p:extLst>
              <p:ext uri="{D42A27DB-BD31-4B8C-83A1-F6EECF244321}">
                <p14:modId xmlns:p14="http://schemas.microsoft.com/office/powerpoint/2010/main" val="185104655"/>
              </p:ext>
            </p:extLst>
          </p:nvPr>
        </p:nvGraphicFramePr>
        <p:xfrm>
          <a:off x="1409700" y="2852738"/>
          <a:ext cx="2643188" cy="941387"/>
        </p:xfrm>
        <a:graphic>
          <a:graphicData uri="http://schemas.openxmlformats.org/presentationml/2006/ole">
            <mc:AlternateContent xmlns:mc="http://schemas.openxmlformats.org/markup-compatibility/2006">
              <mc:Choice xmlns:v="urn:schemas-microsoft-com:vml" Requires="v">
                <p:oleObj spid="_x0000_s82998" name="Equation" r:id="rId3" imgW="1257120" imgH="469800" progId="Equation.DSMT4">
                  <p:embed/>
                </p:oleObj>
              </mc:Choice>
              <mc:Fallback>
                <p:oleObj name="Equation" r:id="rId3" imgW="1257120" imgH="469800" progId="Equation.DSMT4">
                  <p:embed/>
                  <p:pic>
                    <p:nvPicPr>
                      <p:cNvPr id="0" name=""/>
                      <p:cNvPicPr>
                        <a:picLocks noChangeAspect="1" noChangeArrowheads="1"/>
                      </p:cNvPicPr>
                      <p:nvPr/>
                    </p:nvPicPr>
                    <p:blipFill>
                      <a:blip r:embed="rId4"/>
                      <a:srcRect/>
                      <a:stretch>
                        <a:fillRect/>
                      </a:stretch>
                    </p:blipFill>
                    <p:spPr bwMode="auto">
                      <a:xfrm>
                        <a:off x="1409700" y="2852738"/>
                        <a:ext cx="2643188"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变异</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算子</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a:t>
            </a:r>
          </a:p>
        </p:txBody>
      </p:sp>
      <p:sp>
        <p:nvSpPr>
          <p:cNvPr id="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3AD9342D-71D5-43DB-BAD3-C7FDDA8B9E9C}"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1906484043"/>
      </p:ext>
    </p:extLst>
  </p:cSld>
  <p:clrMapOvr>
    <a:masterClrMapping/>
  </p:clrMapOvr>
  <p:transition>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4"/>
          <p:cNvSpPr>
            <a:spLocks noGrp="1"/>
          </p:cNvSpPr>
          <p:nvPr>
            <p:ph type="sldNum" sz="quarter" idx="12"/>
          </p:nvPr>
        </p:nvSpPr>
        <p:spPr/>
        <p:txBody>
          <a:bodyPr/>
          <a:lstStyle/>
          <a:p>
            <a:fld id="{9AE0CDAE-F023-4E70-9385-F3A63D7C096B}" type="slidenum">
              <a:rPr lang="en-US" altLang="zh-CN"/>
              <a:pPr/>
              <a:t>63</a:t>
            </a:fld>
            <a:endParaRPr lang="en-US" altLang="zh-CN"/>
          </a:p>
        </p:txBody>
      </p:sp>
      <p:sp>
        <p:nvSpPr>
          <p:cNvPr id="940034" name="Rectangle 2"/>
          <p:cNvSpPr>
            <a:spLocks noGrp="1" noChangeArrowheads="1"/>
          </p:cNvSpPr>
          <p:nvPr>
            <p:ph type="body" idx="1"/>
          </p:nvPr>
        </p:nvSpPr>
        <p:spPr>
          <a:xfrm>
            <a:off x="250825" y="1341438"/>
            <a:ext cx="8642350" cy="5111750"/>
          </a:xfrm>
        </p:spPr>
        <p:txBody>
          <a:bodyPr/>
          <a:lstStyle/>
          <a:p>
            <a:pPr marL="0" indent="0">
              <a:buClr>
                <a:schemeClr val="tx1"/>
              </a:buClr>
              <a:buNone/>
            </a:pPr>
            <a:r>
              <a:rPr lang="zh-CN" altLang="en-US" b="1" dirty="0"/>
              <a:t>适值函数的标定</a:t>
            </a:r>
            <a:r>
              <a:rPr lang="en-US" altLang="zh-CN" b="1" dirty="0"/>
              <a:t>(Scaling)</a:t>
            </a:r>
          </a:p>
          <a:p>
            <a:pPr marL="711200" indent="-711200">
              <a:buClr>
                <a:schemeClr val="tx1"/>
              </a:buClr>
              <a:buFont typeface="Wingdings" pitchFamily="2" charset="2"/>
              <a:buAutoNum type="arabicPeriod" startAt="3"/>
            </a:pPr>
            <a:endParaRPr lang="en-US" altLang="zh-CN" b="1" dirty="0"/>
          </a:p>
          <a:p>
            <a:pPr marL="711200" indent="-711200">
              <a:buClr>
                <a:schemeClr val="tx1"/>
              </a:buClr>
              <a:buFont typeface="Wingdings" pitchFamily="2" charset="2"/>
              <a:buAutoNum type="arabicPeriod" startAt="3"/>
            </a:pPr>
            <a:endParaRPr lang="en-US" altLang="zh-CN" b="1" dirty="0"/>
          </a:p>
          <a:p>
            <a:pPr marL="711200" indent="-711200">
              <a:buClr>
                <a:schemeClr val="tx1"/>
              </a:buClr>
              <a:buFont typeface="Wingdings" pitchFamily="2" charset="2"/>
              <a:buAutoNum type="arabicPeriod" startAt="3"/>
            </a:pPr>
            <a:endParaRPr lang="en-US" altLang="zh-CN" b="1" dirty="0"/>
          </a:p>
          <a:p>
            <a:pPr marL="711200" indent="-711200">
              <a:buClr>
                <a:schemeClr val="tx1"/>
              </a:buClr>
              <a:buFont typeface="Wingdings" pitchFamily="2" charset="2"/>
              <a:buAutoNum type="arabicPeriod" startAt="3"/>
            </a:pPr>
            <a:endParaRPr lang="en-US" altLang="zh-CN" b="1" dirty="0"/>
          </a:p>
          <a:p>
            <a:pPr marL="711200" indent="-711200">
              <a:buClr>
                <a:schemeClr val="tx1"/>
              </a:buClr>
              <a:buFont typeface="Wingdings" pitchFamily="2" charset="2"/>
              <a:buAutoNum type="arabicPeriod" startAt="3"/>
            </a:pPr>
            <a:endParaRPr lang="en-US" altLang="zh-CN" b="1" dirty="0"/>
          </a:p>
          <a:p>
            <a:pPr marL="711200" indent="-711200">
              <a:buClr>
                <a:schemeClr val="tx1"/>
              </a:buClr>
              <a:buFont typeface="Wingdings" pitchFamily="2" charset="2"/>
              <a:buAutoNum type="arabicPeriod" startAt="3"/>
            </a:pPr>
            <a:endParaRPr lang="en-US" altLang="zh-CN" b="1" dirty="0"/>
          </a:p>
          <a:p>
            <a:pPr marL="711200" indent="-711200">
              <a:buClr>
                <a:schemeClr val="tx1"/>
              </a:buClr>
              <a:buFont typeface="Wingdings" pitchFamily="2" charset="2"/>
              <a:buAutoNum type="arabicPeriod" startAt="3"/>
            </a:pPr>
            <a:endParaRPr lang="en-US" altLang="zh-CN" b="1" dirty="0"/>
          </a:p>
          <a:p>
            <a:pPr marL="711200" indent="-711200">
              <a:buClr>
                <a:schemeClr val="tx1"/>
              </a:buClr>
              <a:buFont typeface="Wingdings" pitchFamily="2" charset="2"/>
              <a:buNone/>
            </a:pPr>
            <a:endParaRPr lang="en-US" altLang="zh-CN" sz="2800" b="1" dirty="0"/>
          </a:p>
        </p:txBody>
      </p:sp>
      <p:grpSp>
        <p:nvGrpSpPr>
          <p:cNvPr id="940036" name="Group 4"/>
          <p:cNvGrpSpPr>
            <a:grpSpLocks/>
          </p:cNvGrpSpPr>
          <p:nvPr/>
        </p:nvGrpSpPr>
        <p:grpSpPr bwMode="auto">
          <a:xfrm>
            <a:off x="900113" y="2430463"/>
            <a:ext cx="7272337" cy="3405188"/>
            <a:chOff x="567" y="1531"/>
            <a:chExt cx="4581" cy="2145"/>
          </a:xfrm>
        </p:grpSpPr>
        <p:graphicFrame>
          <p:nvGraphicFramePr>
            <p:cNvPr id="940037" name="Object 5"/>
            <p:cNvGraphicFramePr>
              <a:graphicFrameLocks noChangeAspect="1"/>
            </p:cNvGraphicFramePr>
            <p:nvPr>
              <p:extLst>
                <p:ext uri="{D42A27DB-BD31-4B8C-83A1-F6EECF244321}">
                  <p14:modId xmlns:p14="http://schemas.microsoft.com/office/powerpoint/2010/main" val="1090009728"/>
                </p:ext>
              </p:extLst>
            </p:nvPr>
          </p:nvGraphicFramePr>
          <p:xfrm>
            <a:off x="1139" y="1541"/>
            <a:ext cx="772" cy="1191"/>
          </p:xfrm>
          <a:graphic>
            <a:graphicData uri="http://schemas.openxmlformats.org/presentationml/2006/ole">
              <mc:AlternateContent xmlns:mc="http://schemas.openxmlformats.org/markup-compatibility/2006">
                <mc:Choice xmlns:v="urn:schemas-microsoft-com:vml" Requires="v">
                  <p:oleObj spid="_x0000_s22870" name="Equation" r:id="rId3" imgW="533160" imgH="774360" progId="Equation.DSMT4">
                    <p:embed/>
                  </p:oleObj>
                </mc:Choice>
                <mc:Fallback>
                  <p:oleObj name="Equation" r:id="rId3" imgW="533160" imgH="774360" progId="Equation.DSMT4">
                    <p:embed/>
                    <p:pic>
                      <p:nvPicPr>
                        <p:cNvPr id="0" name=""/>
                        <p:cNvPicPr>
                          <a:picLocks noChangeAspect="1" noChangeArrowheads="1"/>
                        </p:cNvPicPr>
                        <p:nvPr/>
                      </p:nvPicPr>
                      <p:blipFill>
                        <a:blip r:embed="rId4"/>
                        <a:srcRect/>
                        <a:stretch>
                          <a:fillRect/>
                        </a:stretch>
                      </p:blipFill>
                      <p:spPr bwMode="auto">
                        <a:xfrm>
                          <a:off x="1139" y="1541"/>
                          <a:ext cx="772" cy="1191"/>
                        </a:xfrm>
                        <a:prstGeom prst="rect">
                          <a:avLst/>
                        </a:prstGeom>
                        <a:noFill/>
                        <a:ln w="9525">
                          <a:noFill/>
                          <a:miter lim="800000"/>
                          <a:headEnd/>
                          <a:tailEnd/>
                        </a:ln>
                        <a:effectLst/>
                        <a:extLst/>
                      </p:spPr>
                    </p:pic>
                  </p:oleObj>
                </mc:Fallback>
              </mc:AlternateContent>
            </a:graphicData>
          </a:graphic>
        </p:graphicFrame>
        <p:sp>
          <p:nvSpPr>
            <p:cNvPr id="940038" name="Text Box 6"/>
            <p:cNvSpPr txBox="1">
              <a:spLocks noChangeArrowheads="1"/>
            </p:cNvSpPr>
            <p:nvPr/>
          </p:nvSpPr>
          <p:spPr bwMode="auto">
            <a:xfrm>
              <a:off x="567" y="3158"/>
              <a:ext cx="1864"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400" dirty="0">
                  <a:effectLst>
                    <a:outerShdw blurRad="38100" dist="38100" dir="2700000" algn="tl">
                      <a:srgbClr val="000000"/>
                    </a:outerShdw>
                  </a:effectLst>
                </a:rPr>
                <a:t>选择压力小，差别</a:t>
              </a:r>
            </a:p>
            <a:p>
              <a:pPr>
                <a:lnSpc>
                  <a:spcPct val="90000"/>
                </a:lnSpc>
                <a:spcBef>
                  <a:spcPct val="20000"/>
                </a:spcBef>
                <a:buSzPct val="90000"/>
              </a:pPr>
              <a:r>
                <a:rPr lang="zh-CN" altLang="en-US" sz="2400" dirty="0">
                  <a:effectLst>
                    <a:outerShdw blurRad="38100" dist="38100" dir="2700000" algn="tl">
                      <a:srgbClr val="000000"/>
                    </a:outerShdw>
                  </a:effectLst>
                </a:rPr>
                <a:t>小，选优功能弱化了</a:t>
              </a:r>
            </a:p>
          </p:txBody>
        </p:sp>
        <p:graphicFrame>
          <p:nvGraphicFramePr>
            <p:cNvPr id="940039" name="Object 7"/>
            <p:cNvGraphicFramePr>
              <a:graphicFrameLocks noChangeAspect="1"/>
            </p:cNvGraphicFramePr>
            <p:nvPr>
              <p:extLst>
                <p:ext uri="{D42A27DB-BD31-4B8C-83A1-F6EECF244321}">
                  <p14:modId xmlns:p14="http://schemas.microsoft.com/office/powerpoint/2010/main" val="216736055"/>
                </p:ext>
              </p:extLst>
            </p:nvPr>
          </p:nvGraphicFramePr>
          <p:xfrm>
            <a:off x="3696" y="1531"/>
            <a:ext cx="998" cy="1168"/>
          </p:xfrm>
          <a:graphic>
            <a:graphicData uri="http://schemas.openxmlformats.org/presentationml/2006/ole">
              <mc:AlternateContent xmlns:mc="http://schemas.openxmlformats.org/markup-compatibility/2006">
                <mc:Choice xmlns:v="urn:schemas-microsoft-com:vml" Requires="v">
                  <p:oleObj spid="_x0000_s22871" name="Equation" r:id="rId5" imgW="838080" imgH="850680" progId="Equation.DSMT4">
                    <p:embed/>
                  </p:oleObj>
                </mc:Choice>
                <mc:Fallback>
                  <p:oleObj name="Equation" r:id="rId5" imgW="838080" imgH="850680" progId="Equation.DSMT4">
                    <p:embed/>
                    <p:pic>
                      <p:nvPicPr>
                        <p:cNvPr id="0" name=""/>
                        <p:cNvPicPr>
                          <a:picLocks noChangeAspect="1" noChangeArrowheads="1"/>
                        </p:cNvPicPr>
                        <p:nvPr/>
                      </p:nvPicPr>
                      <p:blipFill>
                        <a:blip r:embed="rId6"/>
                        <a:srcRect/>
                        <a:stretch>
                          <a:fillRect/>
                        </a:stretch>
                      </p:blipFill>
                      <p:spPr bwMode="auto">
                        <a:xfrm>
                          <a:off x="3696" y="1531"/>
                          <a:ext cx="998" cy="1168"/>
                        </a:xfrm>
                        <a:prstGeom prst="rect">
                          <a:avLst/>
                        </a:prstGeom>
                        <a:noFill/>
                        <a:ln w="9525">
                          <a:noFill/>
                          <a:miter lim="800000"/>
                          <a:headEnd/>
                          <a:tailEnd/>
                        </a:ln>
                        <a:effectLst/>
                        <a:extLst/>
                      </p:spPr>
                    </p:pic>
                  </p:oleObj>
                </mc:Fallback>
              </mc:AlternateContent>
            </a:graphicData>
          </a:graphic>
        </p:graphicFrame>
        <p:sp>
          <p:nvSpPr>
            <p:cNvPr id="940040" name="Text Box 8"/>
            <p:cNvSpPr txBox="1">
              <a:spLocks noChangeArrowheads="1"/>
            </p:cNvSpPr>
            <p:nvPr/>
          </p:nvSpPr>
          <p:spPr bwMode="auto">
            <a:xfrm>
              <a:off x="3289" y="3093"/>
              <a:ext cx="1859"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marL="800100" indent="-342900">
                <a:spcBef>
                  <a:spcPct val="0"/>
                </a:spcBef>
                <a:defRPr>
                  <a:solidFill>
                    <a:schemeClr val="tx1"/>
                  </a:solidFill>
                  <a:latin typeface="Arial" charset="0"/>
                  <a:ea typeface="宋体" pitchFamily="2" charset="-122"/>
                </a:defRPr>
              </a:lvl2pPr>
              <a:lvl3pPr marL="1257300" indent="-342900">
                <a:spcBef>
                  <a:spcPct val="0"/>
                </a:spcBef>
                <a:defRPr>
                  <a:solidFill>
                    <a:schemeClr val="tx1"/>
                  </a:solidFill>
                  <a:latin typeface="Arial" charset="0"/>
                  <a:ea typeface="宋体" pitchFamily="2" charset="-122"/>
                </a:defRPr>
              </a:lvl3pPr>
              <a:lvl4pPr marL="1714500" indent="-342900">
                <a:spcBef>
                  <a:spcPct val="0"/>
                </a:spcBef>
                <a:defRPr>
                  <a:solidFill>
                    <a:schemeClr val="tx1"/>
                  </a:solidFill>
                  <a:latin typeface="Arial" charset="0"/>
                  <a:ea typeface="宋体" pitchFamily="2" charset="-122"/>
                </a:defRPr>
              </a:lvl4pPr>
              <a:lvl5pPr marL="2171700" indent="-342900">
                <a:spcBef>
                  <a:spcPct val="0"/>
                </a:spcBef>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90000"/>
                </a:lnSpc>
                <a:spcBef>
                  <a:spcPct val="20000"/>
                </a:spcBef>
                <a:buSzPct val="90000"/>
              </a:pPr>
              <a:r>
                <a:rPr lang="zh-CN" altLang="en-US" sz="2400">
                  <a:effectLst>
                    <a:outerShdw blurRad="38100" dist="38100" dir="2700000" algn="tl">
                      <a:srgbClr val="000000"/>
                    </a:outerShdw>
                  </a:effectLst>
                </a:rPr>
                <a:t>选择压力大，差别放</a:t>
              </a:r>
            </a:p>
            <a:p>
              <a:pPr>
                <a:lnSpc>
                  <a:spcPct val="90000"/>
                </a:lnSpc>
                <a:spcBef>
                  <a:spcPct val="20000"/>
                </a:spcBef>
                <a:buSzPct val="90000"/>
              </a:pPr>
              <a:r>
                <a:rPr lang="zh-CN" altLang="en-US" sz="2400">
                  <a:effectLst>
                    <a:outerShdw blurRad="38100" dist="38100" dir="2700000" algn="tl">
                      <a:srgbClr val="000000"/>
                    </a:outerShdw>
                  </a:effectLst>
                </a:rPr>
                <a:t>大，选优功能强化了</a:t>
              </a:r>
            </a:p>
          </p:txBody>
        </p:sp>
        <p:sp>
          <p:nvSpPr>
            <p:cNvPr id="940041" name="Text Box 9"/>
            <p:cNvSpPr txBox="1">
              <a:spLocks noChangeArrowheads="1"/>
            </p:cNvSpPr>
            <p:nvPr/>
          </p:nvSpPr>
          <p:spPr bwMode="auto">
            <a:xfrm>
              <a:off x="2472" y="1706"/>
              <a:ext cx="63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zh-CN" altLang="en-US" sz="2400">
                  <a:effectLst>
                    <a:outerShdw blurRad="38100" dist="38100" dir="2700000" algn="tl">
                      <a:srgbClr val="000000"/>
                    </a:outerShdw>
                  </a:effectLst>
                </a:rPr>
                <a:t>标定</a:t>
              </a:r>
            </a:p>
          </p:txBody>
        </p:sp>
        <p:sp>
          <p:nvSpPr>
            <p:cNvPr id="940042" name="AutoShape 10"/>
            <p:cNvSpPr>
              <a:spLocks noChangeArrowheads="1"/>
            </p:cNvSpPr>
            <p:nvPr/>
          </p:nvSpPr>
          <p:spPr bwMode="auto">
            <a:xfrm>
              <a:off x="2245" y="2069"/>
              <a:ext cx="1089" cy="226"/>
            </a:xfrm>
            <a:prstGeom prst="rightArrow">
              <a:avLst>
                <a:gd name="adj1" fmla="val 50000"/>
                <a:gd name="adj2" fmla="val 120465"/>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0043" name="AutoShape 11"/>
            <p:cNvSpPr>
              <a:spLocks noChangeArrowheads="1"/>
            </p:cNvSpPr>
            <p:nvPr/>
          </p:nvSpPr>
          <p:spPr bwMode="auto">
            <a:xfrm>
              <a:off x="1429" y="2886"/>
              <a:ext cx="136" cy="272"/>
            </a:xfrm>
            <a:prstGeom prst="downArrow">
              <a:avLst>
                <a:gd name="adj1" fmla="val 50000"/>
                <a:gd name="adj2" fmla="val 5000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0044" name="AutoShape 12"/>
            <p:cNvSpPr>
              <a:spLocks noChangeArrowheads="1"/>
            </p:cNvSpPr>
            <p:nvPr/>
          </p:nvSpPr>
          <p:spPr bwMode="auto">
            <a:xfrm>
              <a:off x="4150" y="2840"/>
              <a:ext cx="136" cy="272"/>
            </a:xfrm>
            <a:prstGeom prst="downArrow">
              <a:avLst>
                <a:gd name="adj1" fmla="val 50000"/>
                <a:gd name="adj2" fmla="val 50000"/>
              </a:avLst>
            </a:prstGeom>
            <a:solidFill>
              <a:srgbClr val="FF0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度函数</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标定</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EA1202BB-5D0C-48D5-8B20-5D01586388A4}"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3790717826"/>
      </p:ext>
    </p:extLst>
  </p:cSld>
  <p:clrMapOvr>
    <a:masterClrMapping/>
  </p:clrMapOvr>
  <p:transition>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60AEFD7-1A68-413C-A436-4E38FDBE1503}" type="slidenum">
              <a:rPr lang="en-US" altLang="zh-CN"/>
              <a:pPr/>
              <a:t>64</a:t>
            </a:fld>
            <a:endParaRPr lang="en-US" altLang="zh-CN"/>
          </a:p>
        </p:txBody>
      </p:sp>
      <p:sp>
        <p:nvSpPr>
          <p:cNvPr id="941058" name="Rectangle 2"/>
          <p:cNvSpPr>
            <a:spLocks noGrp="1" noChangeArrowheads="1"/>
          </p:cNvSpPr>
          <p:nvPr>
            <p:ph type="body" idx="1"/>
          </p:nvPr>
        </p:nvSpPr>
        <p:spPr>
          <a:xfrm>
            <a:off x="250825" y="1341438"/>
            <a:ext cx="8642350" cy="5111750"/>
          </a:xfrm>
        </p:spPr>
        <p:txBody>
          <a:bodyPr/>
          <a:lstStyle/>
          <a:p>
            <a:pPr>
              <a:lnSpc>
                <a:spcPct val="120000"/>
              </a:lnSpc>
              <a:buClr>
                <a:schemeClr val="tx1"/>
              </a:buClr>
              <a:buFont typeface="Wingdings" pitchFamily="2" charset="2"/>
              <a:buChar char="Ø"/>
            </a:pPr>
            <a:r>
              <a:rPr lang="zh-CN" altLang="en-US" sz="2800" b="1" dirty="0"/>
              <a:t>标定的目的 </a:t>
            </a:r>
            <a:endParaRPr lang="en-US" altLang="zh-CN" sz="2800" b="1" dirty="0"/>
          </a:p>
          <a:p>
            <a:pPr marL="0" indent="0">
              <a:lnSpc>
                <a:spcPct val="120000"/>
              </a:lnSpc>
              <a:buClr>
                <a:schemeClr val="tx1"/>
              </a:buClr>
              <a:buNone/>
            </a:pPr>
            <a:r>
              <a:rPr lang="en-US" altLang="zh-CN" sz="2800" b="1" dirty="0"/>
              <a:t>	</a:t>
            </a:r>
            <a:r>
              <a:rPr lang="zh-CN" altLang="en-US" sz="2800" b="1" dirty="0"/>
              <a:t>使适值函数不会太大，有一定差别</a:t>
            </a:r>
          </a:p>
          <a:p>
            <a:pPr>
              <a:buClr>
                <a:schemeClr val="tx1"/>
              </a:buClr>
              <a:buFont typeface="Wingdings" pitchFamily="2" charset="2"/>
              <a:buChar char="Ø"/>
            </a:pPr>
            <a:r>
              <a:rPr lang="zh-CN" altLang="en-US" sz="2800" b="1" dirty="0"/>
              <a:t>选择压力</a:t>
            </a:r>
            <a:endParaRPr lang="en-US" altLang="zh-CN" sz="2800" b="1" dirty="0"/>
          </a:p>
          <a:p>
            <a:pPr marL="144000" indent="-711200">
              <a:buClr>
                <a:schemeClr val="tx1"/>
              </a:buClr>
              <a:buNone/>
            </a:pPr>
            <a:r>
              <a:rPr lang="en-US" altLang="zh-CN" sz="2800" b="1" dirty="0" smtClean="0"/>
              <a:t>	</a:t>
            </a:r>
            <a:r>
              <a:rPr lang="en-US" altLang="zh-CN" sz="2800" b="1" dirty="0" smtClean="0"/>
              <a:t>       </a:t>
            </a:r>
            <a:r>
              <a:rPr lang="zh-CN" altLang="en-US" sz="2800" b="1" dirty="0" smtClean="0"/>
              <a:t>种群中的好</a:t>
            </a:r>
            <a:r>
              <a:rPr lang="zh-CN" altLang="en-US" sz="2800" b="1" dirty="0"/>
              <a:t>、坏个体被选中的概率之</a:t>
            </a:r>
            <a:r>
              <a:rPr lang="zh-CN" altLang="en-US" sz="2800" b="1" dirty="0"/>
              <a:t>差称为</a:t>
            </a:r>
            <a:r>
              <a:rPr lang="zh-CN" altLang="en-US" sz="2800" b="1" dirty="0" smtClean="0"/>
              <a:t>选择压力，</a:t>
            </a:r>
            <a:r>
              <a:rPr lang="zh-CN" altLang="en-US" sz="2800" b="1" dirty="0" smtClean="0"/>
              <a:t>差</a:t>
            </a:r>
            <a:r>
              <a:rPr lang="zh-CN" altLang="en-US" sz="2800" b="1" dirty="0"/>
              <a:t>大称为选择压力大。</a:t>
            </a:r>
            <a:endParaRPr lang="en-US" altLang="zh-CN" sz="2800" b="1" dirty="0"/>
          </a:p>
          <a:p>
            <a:pPr>
              <a:buClr>
                <a:schemeClr val="tx1"/>
              </a:buClr>
              <a:buFont typeface="Wingdings" pitchFamily="2" charset="2"/>
              <a:buChar char="Ø"/>
            </a:pPr>
            <a:r>
              <a:rPr lang="zh-CN" altLang="en-US" sz="2800" b="1" dirty="0"/>
              <a:t>局部搜索、广域搜索与选择压力的关系</a:t>
            </a:r>
          </a:p>
          <a:p>
            <a:pPr marL="180000" indent="-711200">
              <a:lnSpc>
                <a:spcPct val="120000"/>
              </a:lnSpc>
              <a:buNone/>
            </a:pPr>
            <a:r>
              <a:rPr lang="en-US" altLang="zh-CN" sz="2800" b="1" dirty="0" smtClean="0"/>
              <a:t>	</a:t>
            </a:r>
            <a:r>
              <a:rPr lang="zh-CN" altLang="en-US" sz="2800" b="1" dirty="0" smtClean="0"/>
              <a:t>局部</a:t>
            </a:r>
            <a:r>
              <a:rPr lang="zh-CN" altLang="en-US" sz="2800" b="1" dirty="0"/>
              <a:t>搜索与广域搜索是</a:t>
            </a:r>
            <a:r>
              <a:rPr lang="en-US" altLang="zh-CN" sz="2800" b="1" dirty="0"/>
              <a:t>GA</a:t>
            </a:r>
            <a:r>
              <a:rPr lang="zh-CN" altLang="en-US" sz="2800" b="1" dirty="0"/>
              <a:t>中的一对矛盾</a:t>
            </a:r>
            <a:r>
              <a:rPr lang="zh-CN" altLang="en-US" sz="2800" b="1" dirty="0" smtClean="0"/>
              <a:t>，好的</a:t>
            </a:r>
            <a:r>
              <a:rPr lang="zh-CN" altLang="en-US" sz="2800" b="1" dirty="0"/>
              <a:t>算法要将以上二者综合考虑。</a:t>
            </a:r>
            <a:r>
              <a:rPr lang="zh-CN" altLang="en-US" sz="2800" b="1" dirty="0">
                <a:solidFill>
                  <a:srgbClr val="FF00FF"/>
                </a:solidFill>
                <a:latin typeface="Times New Roman" pitchFamily="18" charset="0"/>
                <a:ea typeface="楷体_GB2312" pitchFamily="49" charset="-122"/>
              </a:rPr>
              <a:t>算法开始重广域搜索</a:t>
            </a:r>
            <a:r>
              <a:rPr lang="zh-CN" altLang="en-US" sz="2800" b="1" dirty="0"/>
              <a:t>，选择压力小；</a:t>
            </a:r>
            <a:r>
              <a:rPr lang="zh-CN" altLang="en-US" sz="2800" b="1" dirty="0">
                <a:solidFill>
                  <a:srgbClr val="FF00FF"/>
                </a:solidFill>
                <a:latin typeface="Times New Roman" pitchFamily="18" charset="0"/>
                <a:ea typeface="楷体_GB2312" pitchFamily="49" charset="-122"/>
              </a:rPr>
              <a:t>随迭代进行，逐步偏重于局部搜索</a:t>
            </a:r>
            <a:r>
              <a:rPr lang="zh-CN" altLang="en-US" sz="2800" b="1" dirty="0"/>
              <a:t>，选择压力大</a:t>
            </a:r>
            <a:r>
              <a:rPr lang="zh-CN" altLang="en-US" sz="2800" b="1" dirty="0" smtClean="0"/>
              <a:t>。</a:t>
            </a:r>
            <a:endParaRPr lang="zh-CN" altLang="en-US" sz="2800" b="1" dirty="0"/>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函数</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标定</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20AA709-704E-4B28-A732-28174B240282}" type="datetime11">
              <a:rPr lang="zh-CN" altLang="en-US" smtClean="0">
                <a:solidFill>
                  <a:srgbClr val="0033CC"/>
                </a:solidFill>
              </a:rPr>
              <a:t>14:11:03</a:t>
            </a:fld>
            <a:endParaRPr lang="zh-CN" altLang="zh-CN" dirty="0">
              <a:solidFill>
                <a:srgbClr val="0033CC"/>
              </a:solidFill>
            </a:endParaRPr>
          </a:p>
        </p:txBody>
      </p:sp>
    </p:spTree>
    <p:extLst>
      <p:ext uri="{BB962C8B-B14F-4D97-AF65-F5344CB8AC3E}">
        <p14:creationId xmlns:p14="http://schemas.microsoft.com/office/powerpoint/2010/main" val="2930131027"/>
      </p:ext>
    </p:extLst>
  </p:cSld>
  <p:clrMapOvr>
    <a:masterClrMapping/>
  </p:clrMapOvr>
  <p:transition>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B4E51D24-308E-4B60-893F-AF50B6049FD4}" type="slidenum">
              <a:rPr lang="en-US" altLang="zh-CN"/>
              <a:pPr/>
              <a:t>65</a:t>
            </a:fld>
            <a:endParaRPr lang="en-US" altLang="zh-CN"/>
          </a:p>
        </p:txBody>
      </p:sp>
      <p:sp>
        <p:nvSpPr>
          <p:cNvPr id="943106"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smtClean="0">
                <a:solidFill>
                  <a:srgbClr val="FF00FF"/>
                </a:solidFill>
                <a:latin typeface="Times New Roman" pitchFamily="18" charset="0"/>
                <a:ea typeface="楷体_GB2312" pitchFamily="49" charset="-122"/>
              </a:rPr>
              <a:t>适值</a:t>
            </a:r>
            <a:r>
              <a:rPr lang="zh-CN" altLang="en-US" b="1" dirty="0">
                <a:solidFill>
                  <a:srgbClr val="FF00FF"/>
                </a:solidFill>
                <a:latin typeface="Times New Roman" pitchFamily="18" charset="0"/>
                <a:ea typeface="楷体_GB2312" pitchFamily="49" charset="-122"/>
              </a:rPr>
              <a:t>的标定方法</a:t>
            </a:r>
          </a:p>
          <a:p>
            <a:pPr marL="0" indent="0">
              <a:lnSpc>
                <a:spcPct val="120000"/>
              </a:lnSpc>
              <a:buClr>
                <a:schemeClr val="tx1"/>
              </a:buClr>
              <a:buNone/>
            </a:pPr>
            <a:r>
              <a:rPr lang="zh-CN" altLang="en-US" b="1" dirty="0"/>
              <a:t>线性</a:t>
            </a:r>
            <a:r>
              <a:rPr lang="zh-CN" altLang="en-US" b="1" dirty="0" smtClean="0"/>
              <a:t>标定</a:t>
            </a:r>
            <a:endParaRPr lang="zh-CN" altLang="en-US" b="1" dirty="0"/>
          </a:p>
          <a:p>
            <a:pPr marL="711200" indent="-711200">
              <a:lnSpc>
                <a:spcPct val="120000"/>
              </a:lnSpc>
              <a:buClr>
                <a:schemeClr val="tx1"/>
              </a:buClr>
              <a:buFont typeface="Wingdings" pitchFamily="2" charset="2"/>
              <a:buNone/>
            </a:pPr>
            <a:r>
              <a:rPr lang="zh-CN" altLang="en-US" b="1" dirty="0"/>
              <a:t>      函数表达式                 </a:t>
            </a:r>
            <a:r>
              <a:rPr lang="en-US" altLang="zh-CN" b="1" dirty="0" smtClean="0"/>
              <a:t>, </a:t>
            </a:r>
            <a:endParaRPr lang="en-US" altLang="zh-CN" b="1" dirty="0"/>
          </a:p>
          <a:p>
            <a:pPr marL="711200" indent="-711200">
              <a:lnSpc>
                <a:spcPct val="120000"/>
              </a:lnSpc>
              <a:buClr>
                <a:schemeClr val="tx1"/>
              </a:buClr>
              <a:buFont typeface="Wingdings" pitchFamily="2" charset="2"/>
              <a:buNone/>
            </a:pPr>
            <a:r>
              <a:rPr lang="en-US" altLang="zh-CN" b="1" dirty="0"/>
              <a:t>	     </a:t>
            </a:r>
            <a:r>
              <a:rPr lang="zh-CN" altLang="en-US" b="1" dirty="0"/>
              <a:t>为目标函数，    为适值函数</a:t>
            </a:r>
          </a:p>
        </p:txBody>
      </p:sp>
      <p:graphicFrame>
        <p:nvGraphicFramePr>
          <p:cNvPr id="943108" name="Object 4"/>
          <p:cNvGraphicFramePr>
            <a:graphicFrameLocks noChangeAspect="1"/>
          </p:cNvGraphicFramePr>
          <p:nvPr>
            <p:extLst>
              <p:ext uri="{D42A27DB-BD31-4B8C-83A1-F6EECF244321}">
                <p14:modId xmlns:p14="http://schemas.microsoft.com/office/powerpoint/2010/main" val="3502333295"/>
              </p:ext>
            </p:extLst>
          </p:nvPr>
        </p:nvGraphicFramePr>
        <p:xfrm>
          <a:off x="3362325" y="2805113"/>
          <a:ext cx="1698625" cy="519112"/>
        </p:xfrm>
        <a:graphic>
          <a:graphicData uri="http://schemas.openxmlformats.org/presentationml/2006/ole">
            <mc:AlternateContent xmlns:mc="http://schemas.openxmlformats.org/markup-compatibility/2006">
              <mc:Choice xmlns:v="urn:schemas-microsoft-com:vml" Requires="v">
                <p:oleObj spid="_x0000_s24064" name="Equation" r:id="rId3" imgW="609480" imgH="190440" progId="Equation.DSMT4">
                  <p:embed/>
                </p:oleObj>
              </mc:Choice>
              <mc:Fallback>
                <p:oleObj name="Equation" r:id="rId3" imgW="609480" imgH="190440" progId="Equation.DSMT4">
                  <p:embed/>
                  <p:pic>
                    <p:nvPicPr>
                      <p:cNvPr id="0" name=""/>
                      <p:cNvPicPr>
                        <a:picLocks noChangeAspect="1" noChangeArrowheads="1"/>
                      </p:cNvPicPr>
                      <p:nvPr/>
                    </p:nvPicPr>
                    <p:blipFill>
                      <a:blip r:embed="rId4"/>
                      <a:srcRect/>
                      <a:stretch>
                        <a:fillRect/>
                      </a:stretch>
                    </p:blipFill>
                    <p:spPr bwMode="auto">
                      <a:xfrm>
                        <a:off x="3362325" y="2805113"/>
                        <a:ext cx="16986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3109" name="Object 5"/>
          <p:cNvGraphicFramePr>
            <a:graphicFrameLocks noChangeAspect="1"/>
          </p:cNvGraphicFramePr>
          <p:nvPr>
            <p:extLst>
              <p:ext uri="{D42A27DB-BD31-4B8C-83A1-F6EECF244321}">
                <p14:modId xmlns:p14="http://schemas.microsoft.com/office/powerpoint/2010/main" val="2256512457"/>
              </p:ext>
            </p:extLst>
          </p:nvPr>
        </p:nvGraphicFramePr>
        <p:xfrm>
          <a:off x="1274763" y="3516313"/>
          <a:ext cx="344487" cy="473075"/>
        </p:xfrm>
        <a:graphic>
          <a:graphicData uri="http://schemas.openxmlformats.org/presentationml/2006/ole">
            <mc:AlternateContent xmlns:mc="http://schemas.openxmlformats.org/markup-compatibility/2006">
              <mc:Choice xmlns:v="urn:schemas-microsoft-com:vml" Requires="v">
                <p:oleObj spid="_x0000_s24065" name="Equation" r:id="rId5" imgW="139680" imgH="190440" progId="Equation.DSMT4">
                  <p:embed/>
                </p:oleObj>
              </mc:Choice>
              <mc:Fallback>
                <p:oleObj name="Equation" r:id="rId5" imgW="139680" imgH="190440" progId="Equation.DSMT4">
                  <p:embed/>
                  <p:pic>
                    <p:nvPicPr>
                      <p:cNvPr id="0" name=""/>
                      <p:cNvPicPr>
                        <a:picLocks noChangeAspect="1" noChangeArrowheads="1"/>
                      </p:cNvPicPr>
                      <p:nvPr/>
                    </p:nvPicPr>
                    <p:blipFill>
                      <a:blip r:embed="rId6"/>
                      <a:srcRect/>
                      <a:stretch>
                        <a:fillRect/>
                      </a:stretch>
                    </p:blipFill>
                    <p:spPr bwMode="auto">
                      <a:xfrm>
                        <a:off x="1274763" y="3516313"/>
                        <a:ext cx="344487"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3110" name="Object 6"/>
          <p:cNvGraphicFramePr>
            <a:graphicFrameLocks noChangeAspect="1"/>
          </p:cNvGraphicFramePr>
          <p:nvPr>
            <p:extLst>
              <p:ext uri="{D42A27DB-BD31-4B8C-83A1-F6EECF244321}">
                <p14:modId xmlns:p14="http://schemas.microsoft.com/office/powerpoint/2010/main" val="2175508593"/>
              </p:ext>
            </p:extLst>
          </p:nvPr>
        </p:nvGraphicFramePr>
        <p:xfrm>
          <a:off x="4067175" y="3517900"/>
          <a:ext cx="468313" cy="541338"/>
        </p:xfrm>
        <a:graphic>
          <a:graphicData uri="http://schemas.openxmlformats.org/presentationml/2006/ole">
            <mc:AlternateContent xmlns:mc="http://schemas.openxmlformats.org/markup-compatibility/2006">
              <mc:Choice xmlns:v="urn:schemas-microsoft-com:vml" Requires="v">
                <p:oleObj spid="_x0000_s24066" name="Equation" r:id="rId7" imgW="164880" imgH="190440" progId="Equation.DSMT4">
                  <p:embed/>
                </p:oleObj>
              </mc:Choice>
              <mc:Fallback>
                <p:oleObj name="Equation" r:id="rId7" imgW="164880" imgH="190440" progId="Equation.DSMT4">
                  <p:embed/>
                  <p:pic>
                    <p:nvPicPr>
                      <p:cNvPr id="0" name=""/>
                      <p:cNvPicPr>
                        <a:picLocks noChangeAspect="1" noChangeArrowheads="1"/>
                      </p:cNvPicPr>
                      <p:nvPr/>
                    </p:nvPicPr>
                    <p:blipFill>
                      <a:blip r:embed="rId8"/>
                      <a:srcRect/>
                      <a:stretch>
                        <a:fillRect/>
                      </a:stretch>
                    </p:blipFill>
                    <p:spPr bwMode="auto">
                      <a:xfrm>
                        <a:off x="4067175" y="3517900"/>
                        <a:ext cx="468313"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函数</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标定</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443E60FC-D8FA-4F0D-95CC-167E5DBA4641}"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1998916407"/>
      </p:ext>
    </p:extLst>
  </p:cSld>
  <p:clrMapOvr>
    <a:masterClrMapping/>
  </p:clrMapOvr>
  <p:transition>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5"/>
          <p:cNvSpPr>
            <a:spLocks noGrp="1"/>
          </p:cNvSpPr>
          <p:nvPr>
            <p:ph type="sldNum" sz="quarter" idx="12"/>
          </p:nvPr>
        </p:nvSpPr>
        <p:spPr/>
        <p:txBody>
          <a:bodyPr/>
          <a:lstStyle/>
          <a:p>
            <a:fld id="{1887990E-BC41-443D-BB18-42B74BBA3EF8}" type="slidenum">
              <a:rPr lang="en-US" altLang="zh-CN"/>
              <a:pPr/>
              <a:t>66</a:t>
            </a:fld>
            <a:endParaRPr lang="en-US" altLang="zh-CN"/>
          </a:p>
        </p:txBody>
      </p:sp>
      <p:sp>
        <p:nvSpPr>
          <p:cNvPr id="944130"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smtClean="0"/>
              <a:t>最大化问题          ，</a:t>
            </a:r>
            <a:endParaRPr lang="zh-CN" altLang="en-US" b="1" dirty="0"/>
          </a:p>
          <a:p>
            <a:pPr marL="711200" indent="-711200">
              <a:lnSpc>
                <a:spcPct val="120000"/>
              </a:lnSpc>
              <a:buClr>
                <a:schemeClr val="tx1"/>
              </a:buClr>
              <a:buFont typeface="Wingdings" pitchFamily="2" charset="2"/>
              <a:buNone/>
            </a:pPr>
            <a:r>
              <a:rPr lang="zh-CN" altLang="en-US" b="1" dirty="0"/>
              <a:t>	   </a:t>
            </a:r>
          </a:p>
          <a:p>
            <a:pPr marL="711200" indent="-711200">
              <a:lnSpc>
                <a:spcPct val="120000"/>
              </a:lnSpc>
              <a:buClr>
                <a:schemeClr val="tx1"/>
              </a:buClr>
              <a:buFont typeface="Wingdings" pitchFamily="2" charset="2"/>
              <a:buNone/>
            </a:pPr>
            <a:r>
              <a:rPr lang="zh-CN" altLang="en-US" b="1" dirty="0"/>
              <a:t>	函数表达式 ：			</a:t>
            </a:r>
            <a:r>
              <a:rPr lang="zh-CN" altLang="en-US" b="1" dirty="0" smtClean="0"/>
              <a:t>，</a:t>
            </a:r>
            <a:endParaRPr lang="en-US" altLang="zh-CN" b="1" dirty="0"/>
          </a:p>
          <a:p>
            <a:pPr marL="711200" indent="-711200">
              <a:lnSpc>
                <a:spcPct val="120000"/>
              </a:lnSpc>
              <a:buClr>
                <a:schemeClr val="tx1"/>
              </a:buClr>
              <a:buFont typeface="Wingdings" pitchFamily="2" charset="2"/>
              <a:buNone/>
            </a:pPr>
            <a:r>
              <a:rPr lang="zh-CN" altLang="en-US" b="1" dirty="0" smtClean="0"/>
              <a:t>最小化问题            </a:t>
            </a:r>
            <a:r>
              <a:rPr lang="zh-CN" altLang="en-US" b="1" dirty="0"/>
              <a:t>，   </a:t>
            </a:r>
          </a:p>
          <a:p>
            <a:pPr marL="711200" indent="-711200">
              <a:lnSpc>
                <a:spcPct val="120000"/>
              </a:lnSpc>
              <a:buClr>
                <a:schemeClr val="tx1"/>
              </a:buClr>
              <a:buFont typeface="Wingdings" pitchFamily="2" charset="2"/>
              <a:buNone/>
            </a:pPr>
            <a:r>
              <a:rPr lang="zh-CN" altLang="en-US" b="1" dirty="0"/>
              <a:t>	</a:t>
            </a:r>
            <a:endParaRPr lang="en-US" altLang="zh-CN" b="1" dirty="0"/>
          </a:p>
          <a:p>
            <a:pPr marL="711200" indent="-711200">
              <a:lnSpc>
                <a:spcPct val="120000"/>
              </a:lnSpc>
              <a:buClr>
                <a:schemeClr val="tx1"/>
              </a:buClr>
              <a:buFont typeface="Wingdings" pitchFamily="2" charset="2"/>
              <a:buNone/>
            </a:pPr>
            <a:r>
              <a:rPr lang="en-US" altLang="zh-CN" b="1" dirty="0"/>
              <a:t>	</a:t>
            </a:r>
            <a:r>
              <a:rPr lang="zh-CN" altLang="en-US" b="1" dirty="0"/>
              <a:t>函数表达式：			</a:t>
            </a:r>
          </a:p>
        </p:txBody>
      </p:sp>
      <p:graphicFrame>
        <p:nvGraphicFramePr>
          <p:cNvPr id="944132" name="Object 4"/>
          <p:cNvGraphicFramePr>
            <a:graphicFrameLocks noChangeAspect="1"/>
          </p:cNvGraphicFramePr>
          <p:nvPr>
            <p:extLst>
              <p:ext uri="{D42A27DB-BD31-4B8C-83A1-F6EECF244321}">
                <p14:modId xmlns:p14="http://schemas.microsoft.com/office/powerpoint/2010/main" val="1051715454"/>
              </p:ext>
            </p:extLst>
          </p:nvPr>
        </p:nvGraphicFramePr>
        <p:xfrm>
          <a:off x="2483768" y="1484784"/>
          <a:ext cx="990600" cy="431800"/>
        </p:xfrm>
        <a:graphic>
          <a:graphicData uri="http://schemas.openxmlformats.org/presentationml/2006/ole">
            <mc:AlternateContent xmlns:mc="http://schemas.openxmlformats.org/markup-compatibility/2006">
              <mc:Choice xmlns:v="urn:schemas-microsoft-com:vml" Requires="v">
                <p:oleObj spid="_x0000_s78507" name="Equation" r:id="rId3" imgW="558720" imgH="215640" progId="Equation.DSMT4">
                  <p:embed/>
                </p:oleObj>
              </mc:Choice>
              <mc:Fallback>
                <p:oleObj name="Equation" r:id="rId3" imgW="558720" imgH="215640" progId="Equation.DSMT4">
                  <p:embed/>
                  <p:pic>
                    <p:nvPicPr>
                      <p:cNvPr id="0" name=""/>
                      <p:cNvPicPr>
                        <a:picLocks noChangeAspect="1" noChangeArrowheads="1"/>
                      </p:cNvPicPr>
                      <p:nvPr/>
                    </p:nvPicPr>
                    <p:blipFill>
                      <a:blip r:embed="rId4"/>
                      <a:srcRect/>
                      <a:stretch>
                        <a:fillRect/>
                      </a:stretch>
                    </p:blipFill>
                    <p:spPr bwMode="auto">
                      <a:xfrm>
                        <a:off x="2483768" y="1484784"/>
                        <a:ext cx="990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3" name="Object 5"/>
          <p:cNvGraphicFramePr>
            <a:graphicFrameLocks noChangeAspect="1"/>
          </p:cNvGraphicFramePr>
          <p:nvPr>
            <p:extLst>
              <p:ext uri="{D42A27DB-BD31-4B8C-83A1-F6EECF244321}">
                <p14:modId xmlns:p14="http://schemas.microsoft.com/office/powerpoint/2010/main" val="2969083986"/>
              </p:ext>
            </p:extLst>
          </p:nvPr>
        </p:nvGraphicFramePr>
        <p:xfrm>
          <a:off x="3422650" y="2763838"/>
          <a:ext cx="2373313" cy="593725"/>
        </p:xfrm>
        <a:graphic>
          <a:graphicData uri="http://schemas.openxmlformats.org/presentationml/2006/ole">
            <mc:AlternateContent xmlns:mc="http://schemas.openxmlformats.org/markup-compatibility/2006">
              <mc:Choice xmlns:v="urn:schemas-microsoft-com:vml" Requires="v">
                <p:oleObj spid="_x0000_s78508" name="Equation" r:id="rId5" imgW="1066680" imgH="215640" progId="Equation.DSMT4">
                  <p:embed/>
                </p:oleObj>
              </mc:Choice>
              <mc:Fallback>
                <p:oleObj name="Equation" r:id="rId5" imgW="1066680" imgH="215640" progId="Equation.DSMT4">
                  <p:embed/>
                  <p:pic>
                    <p:nvPicPr>
                      <p:cNvPr id="0" name=""/>
                      <p:cNvPicPr>
                        <a:picLocks noChangeAspect="1" noChangeArrowheads="1"/>
                      </p:cNvPicPr>
                      <p:nvPr/>
                    </p:nvPicPr>
                    <p:blipFill>
                      <a:blip r:embed="rId6"/>
                      <a:srcRect/>
                      <a:stretch>
                        <a:fillRect/>
                      </a:stretch>
                    </p:blipFill>
                    <p:spPr bwMode="auto">
                      <a:xfrm>
                        <a:off x="3422650" y="2763838"/>
                        <a:ext cx="237331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4" name="Object 6"/>
          <p:cNvGraphicFramePr>
            <a:graphicFrameLocks noChangeAspect="1"/>
          </p:cNvGraphicFramePr>
          <p:nvPr>
            <p:extLst>
              <p:ext uri="{D42A27DB-BD31-4B8C-83A1-F6EECF244321}">
                <p14:modId xmlns:p14="http://schemas.microsoft.com/office/powerpoint/2010/main" val="3465144552"/>
              </p:ext>
            </p:extLst>
          </p:nvPr>
        </p:nvGraphicFramePr>
        <p:xfrm>
          <a:off x="2555776" y="3501008"/>
          <a:ext cx="985838" cy="465137"/>
        </p:xfrm>
        <a:graphic>
          <a:graphicData uri="http://schemas.openxmlformats.org/presentationml/2006/ole">
            <mc:AlternateContent xmlns:mc="http://schemas.openxmlformats.org/markup-compatibility/2006">
              <mc:Choice xmlns:v="urn:schemas-microsoft-com:vml" Requires="v">
                <p:oleObj spid="_x0000_s78509" name="Equation" r:id="rId7" imgW="533160" imgH="215640" progId="Equation.DSMT4">
                  <p:embed/>
                </p:oleObj>
              </mc:Choice>
              <mc:Fallback>
                <p:oleObj name="Equation" r:id="rId7" imgW="533160" imgH="215640" progId="Equation.DSMT4">
                  <p:embed/>
                  <p:pic>
                    <p:nvPicPr>
                      <p:cNvPr id="0" name=""/>
                      <p:cNvPicPr>
                        <a:picLocks noChangeAspect="1" noChangeArrowheads="1"/>
                      </p:cNvPicPr>
                      <p:nvPr/>
                    </p:nvPicPr>
                    <p:blipFill>
                      <a:blip r:embed="rId8"/>
                      <a:srcRect/>
                      <a:stretch>
                        <a:fillRect/>
                      </a:stretch>
                    </p:blipFill>
                    <p:spPr bwMode="auto">
                      <a:xfrm>
                        <a:off x="2555776" y="3501008"/>
                        <a:ext cx="985838"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5" name="Object 7"/>
          <p:cNvGraphicFramePr>
            <a:graphicFrameLocks noChangeAspect="1"/>
          </p:cNvGraphicFramePr>
          <p:nvPr>
            <p:extLst>
              <p:ext uri="{D42A27DB-BD31-4B8C-83A1-F6EECF244321}">
                <p14:modId xmlns:p14="http://schemas.microsoft.com/office/powerpoint/2010/main" val="4141958017"/>
              </p:ext>
            </p:extLst>
          </p:nvPr>
        </p:nvGraphicFramePr>
        <p:xfrm>
          <a:off x="3595688" y="4857750"/>
          <a:ext cx="2239962" cy="500063"/>
        </p:xfrm>
        <a:graphic>
          <a:graphicData uri="http://schemas.openxmlformats.org/presentationml/2006/ole">
            <mc:AlternateContent xmlns:mc="http://schemas.openxmlformats.org/markup-compatibility/2006">
              <mc:Choice xmlns:v="urn:schemas-microsoft-com:vml" Requires="v">
                <p:oleObj spid="_x0000_s78510" name="Equation" r:id="rId9" imgW="1079280" imgH="215640" progId="Equation.DSMT4">
                  <p:embed/>
                </p:oleObj>
              </mc:Choice>
              <mc:Fallback>
                <p:oleObj name="Equation" r:id="rId9" imgW="1079280" imgH="215640" progId="Equation.DSMT4">
                  <p:embed/>
                  <p:pic>
                    <p:nvPicPr>
                      <p:cNvPr id="0" name=""/>
                      <p:cNvPicPr>
                        <a:picLocks noChangeAspect="1" noChangeArrowheads="1"/>
                      </p:cNvPicPr>
                      <p:nvPr/>
                    </p:nvPicPr>
                    <p:blipFill>
                      <a:blip r:embed="rId10"/>
                      <a:srcRect/>
                      <a:stretch>
                        <a:fillRect/>
                      </a:stretch>
                    </p:blipFill>
                    <p:spPr bwMode="auto">
                      <a:xfrm>
                        <a:off x="3595688" y="4857750"/>
                        <a:ext cx="2239962"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6" name="Object 8"/>
          <p:cNvGraphicFramePr>
            <a:graphicFrameLocks noChangeAspect="1"/>
          </p:cNvGraphicFramePr>
          <p:nvPr>
            <p:extLst>
              <p:ext uri="{D42A27DB-BD31-4B8C-83A1-F6EECF244321}">
                <p14:modId xmlns:p14="http://schemas.microsoft.com/office/powerpoint/2010/main" val="1663262524"/>
              </p:ext>
            </p:extLst>
          </p:nvPr>
        </p:nvGraphicFramePr>
        <p:xfrm>
          <a:off x="869950" y="2189163"/>
          <a:ext cx="744538" cy="388937"/>
        </p:xfrm>
        <a:graphic>
          <a:graphicData uri="http://schemas.openxmlformats.org/presentationml/2006/ole">
            <mc:AlternateContent xmlns:mc="http://schemas.openxmlformats.org/markup-compatibility/2006">
              <mc:Choice xmlns:v="urn:schemas-microsoft-com:vml" Requires="v">
                <p:oleObj spid="_x0000_s78511" name="Equation" r:id="rId11" imgW="291960" imgH="152280" progId="Equation.DSMT4">
                  <p:embed/>
                </p:oleObj>
              </mc:Choice>
              <mc:Fallback>
                <p:oleObj name="Equation" r:id="rId11" imgW="291960" imgH="152280" progId="Equation.DSMT4">
                  <p:embed/>
                  <p:pic>
                    <p:nvPicPr>
                      <p:cNvPr id="0" name=""/>
                      <p:cNvPicPr>
                        <a:picLocks noChangeAspect="1" noChangeArrowheads="1"/>
                      </p:cNvPicPr>
                      <p:nvPr/>
                    </p:nvPicPr>
                    <p:blipFill>
                      <a:blip r:embed="rId12"/>
                      <a:srcRect/>
                      <a:stretch>
                        <a:fillRect/>
                      </a:stretch>
                    </p:blipFill>
                    <p:spPr bwMode="auto">
                      <a:xfrm>
                        <a:off x="869950" y="2189163"/>
                        <a:ext cx="74453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7" name="Object 9"/>
          <p:cNvGraphicFramePr>
            <a:graphicFrameLocks noChangeAspect="1"/>
          </p:cNvGraphicFramePr>
          <p:nvPr>
            <p:extLst>
              <p:ext uri="{D42A27DB-BD31-4B8C-83A1-F6EECF244321}">
                <p14:modId xmlns:p14="http://schemas.microsoft.com/office/powerpoint/2010/main" val="2604652714"/>
              </p:ext>
            </p:extLst>
          </p:nvPr>
        </p:nvGraphicFramePr>
        <p:xfrm>
          <a:off x="1762125" y="2190750"/>
          <a:ext cx="1554163" cy="422275"/>
        </p:xfrm>
        <a:graphic>
          <a:graphicData uri="http://schemas.openxmlformats.org/presentationml/2006/ole">
            <mc:AlternateContent xmlns:mc="http://schemas.openxmlformats.org/markup-compatibility/2006">
              <mc:Choice xmlns:v="urn:schemas-microsoft-com:vml" Requires="v">
                <p:oleObj spid="_x0000_s78512" name="Equation" r:id="rId13" imgW="495000" imgH="190440" progId="Equation.DSMT4">
                  <p:embed/>
                </p:oleObj>
              </mc:Choice>
              <mc:Fallback>
                <p:oleObj name="Equation" r:id="rId13" imgW="495000" imgH="190440" progId="Equation.DSMT4">
                  <p:embed/>
                  <p:pic>
                    <p:nvPicPr>
                      <p:cNvPr id="0" name=""/>
                      <p:cNvPicPr>
                        <a:picLocks noChangeAspect="1" noChangeArrowheads="1"/>
                      </p:cNvPicPr>
                      <p:nvPr/>
                    </p:nvPicPr>
                    <p:blipFill>
                      <a:blip r:embed="rId14"/>
                      <a:srcRect/>
                      <a:stretch>
                        <a:fillRect/>
                      </a:stretch>
                    </p:blipFill>
                    <p:spPr bwMode="auto">
                      <a:xfrm>
                        <a:off x="1762125" y="2190750"/>
                        <a:ext cx="15541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9" name="Object 11"/>
          <p:cNvGraphicFramePr>
            <a:graphicFrameLocks noChangeAspect="1"/>
          </p:cNvGraphicFramePr>
          <p:nvPr/>
        </p:nvGraphicFramePr>
        <p:xfrm>
          <a:off x="1152525" y="4297363"/>
          <a:ext cx="323850" cy="355600"/>
        </p:xfrm>
        <a:graphic>
          <a:graphicData uri="http://schemas.openxmlformats.org/presentationml/2006/ole">
            <mc:AlternateContent xmlns:mc="http://schemas.openxmlformats.org/markup-compatibility/2006">
              <mc:Choice xmlns:v="urn:schemas-microsoft-com:vml" Requires="v">
                <p:oleObj spid="_x0000_s78513" name="公式" r:id="rId15" imgW="126720" imgH="139680" progId="Equation.3">
                  <p:embed/>
                </p:oleObj>
              </mc:Choice>
              <mc:Fallback>
                <p:oleObj name="公式" r:id="rId15" imgW="1267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525" y="4297363"/>
                        <a:ext cx="32385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40" name="Object 12"/>
          <p:cNvGraphicFramePr>
            <a:graphicFrameLocks noChangeAspect="1"/>
          </p:cNvGraphicFramePr>
          <p:nvPr/>
        </p:nvGraphicFramePr>
        <p:xfrm>
          <a:off x="2493963" y="4149725"/>
          <a:ext cx="349250" cy="430213"/>
        </p:xfrm>
        <a:graphic>
          <a:graphicData uri="http://schemas.openxmlformats.org/presentationml/2006/ole">
            <mc:AlternateContent xmlns:mc="http://schemas.openxmlformats.org/markup-compatibility/2006">
              <mc:Choice xmlns:v="urn:schemas-microsoft-com:vml" Requires="v">
                <p:oleObj spid="_x0000_s78514" name="公式" r:id="rId17" imgW="126720" imgH="177480" progId="Equation.3">
                  <p:embed/>
                </p:oleObj>
              </mc:Choice>
              <mc:Fallback>
                <p:oleObj name="公式" r:id="rId17" imgW="12672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3963" y="4149725"/>
                        <a:ext cx="3492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41" name="Object 13"/>
          <p:cNvGraphicFramePr>
            <a:graphicFrameLocks noChangeAspect="1"/>
          </p:cNvGraphicFramePr>
          <p:nvPr/>
        </p:nvGraphicFramePr>
        <p:xfrm>
          <a:off x="3057525" y="4149725"/>
          <a:ext cx="793750" cy="576263"/>
        </p:xfrm>
        <a:graphic>
          <a:graphicData uri="http://schemas.openxmlformats.org/presentationml/2006/ole">
            <mc:AlternateContent xmlns:mc="http://schemas.openxmlformats.org/markup-compatibility/2006">
              <mc:Choice xmlns:v="urn:schemas-microsoft-com:vml" Requires="v">
                <p:oleObj spid="_x0000_s78515" name="公式" r:id="rId19" imgW="291960" imgH="228600" progId="Equation.3">
                  <p:embed/>
                </p:oleObj>
              </mc:Choice>
              <mc:Fallback>
                <p:oleObj name="公式" r:id="rId19" imgW="29196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57525" y="4149725"/>
                        <a:ext cx="7937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函数</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标定</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09052813"/>
              </p:ext>
            </p:extLst>
          </p:nvPr>
        </p:nvGraphicFramePr>
        <p:xfrm>
          <a:off x="1123905" y="4221088"/>
          <a:ext cx="3520103" cy="432048"/>
        </p:xfrm>
        <a:graphic>
          <a:graphicData uri="http://schemas.openxmlformats.org/presentationml/2006/ole">
            <mc:AlternateContent xmlns:mc="http://schemas.openxmlformats.org/markup-compatibility/2006">
              <mc:Choice xmlns:v="urn:schemas-microsoft-com:vml" Requires="v">
                <p:oleObj spid="_x0000_s78516" name="Equation" r:id="rId21" imgW="1091880" imgH="190440" progId="Equation.DSMT4">
                  <p:embed/>
                </p:oleObj>
              </mc:Choice>
              <mc:Fallback>
                <p:oleObj name="Equation" r:id="rId21" imgW="1091880" imgH="190440" progId="Equation.DSMT4">
                  <p:embed/>
                  <p:pic>
                    <p:nvPicPr>
                      <p:cNvPr id="0" name="Object 8"/>
                      <p:cNvPicPr>
                        <a:picLocks noChangeAspect="1" noChangeArrowheads="1"/>
                      </p:cNvPicPr>
                      <p:nvPr/>
                    </p:nvPicPr>
                    <p:blipFill>
                      <a:blip r:embed="rId22"/>
                      <a:srcRect/>
                      <a:stretch>
                        <a:fillRect/>
                      </a:stretch>
                    </p:blipFill>
                    <p:spPr bwMode="auto">
                      <a:xfrm>
                        <a:off x="1123905" y="4221088"/>
                        <a:ext cx="3520103" cy="432048"/>
                      </a:xfrm>
                      <a:prstGeom prst="rect">
                        <a:avLst/>
                      </a:prstGeom>
                      <a:noFill/>
                      <a:ln>
                        <a:noFill/>
                      </a:ln>
                      <a:effectLst/>
                    </p:spPr>
                  </p:pic>
                </p:oleObj>
              </mc:Fallback>
            </mc:AlternateContent>
          </a:graphicData>
        </a:graphic>
      </p:graphicFrame>
      <p:sp>
        <p:nvSpPr>
          <p:cNvPr id="3" name="日期占位符 2"/>
          <p:cNvSpPr>
            <a:spLocks noGrp="1"/>
          </p:cNvSpPr>
          <p:nvPr>
            <p:ph type="dt" sz="half" idx="10"/>
          </p:nvPr>
        </p:nvSpPr>
        <p:spPr/>
        <p:txBody>
          <a:bodyPr/>
          <a:lstStyle/>
          <a:p>
            <a:fld id="{A42BBBCF-D34F-442B-83AC-26993CF250AC}"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887019468"/>
      </p:ext>
    </p:extLst>
  </p:cSld>
  <p:clrMapOvr>
    <a:masterClrMapping/>
  </p:clrMapOvr>
  <p:transition>
    <p:pull/>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FA20444C-8A3B-47C2-A2BD-C72B2B74F192}" type="slidenum">
              <a:rPr lang="en-US" altLang="zh-CN"/>
              <a:pPr/>
              <a:t>67</a:t>
            </a:fld>
            <a:endParaRPr lang="en-US" altLang="zh-CN"/>
          </a:p>
        </p:txBody>
      </p:sp>
      <p:sp>
        <p:nvSpPr>
          <p:cNvPr id="945154"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动态线性</a:t>
            </a:r>
            <a:r>
              <a:rPr lang="zh-CN" altLang="en-US" b="1" dirty="0" smtClean="0">
                <a:solidFill>
                  <a:srgbClr val="FF00FF"/>
                </a:solidFill>
                <a:latin typeface="Times New Roman" pitchFamily="18" charset="0"/>
                <a:ea typeface="楷体_GB2312" pitchFamily="49" charset="-122"/>
              </a:rPr>
              <a:t>标定</a:t>
            </a:r>
            <a:r>
              <a:rPr lang="en-US" altLang="zh-CN" b="1" dirty="0" smtClean="0"/>
              <a:t>(</a:t>
            </a:r>
            <a:r>
              <a:rPr lang="zh-CN" altLang="en-US" b="1" dirty="0"/>
              <a:t>最常用</a:t>
            </a:r>
            <a:r>
              <a:rPr lang="en-US" altLang="zh-CN" b="1" dirty="0"/>
              <a:t>)	</a:t>
            </a:r>
          </a:p>
          <a:p>
            <a:pPr marL="711200" indent="-711200">
              <a:lnSpc>
                <a:spcPct val="120000"/>
              </a:lnSpc>
              <a:buClr>
                <a:schemeClr val="tx1"/>
              </a:buClr>
              <a:buFont typeface="Wingdings" pitchFamily="2" charset="2"/>
              <a:buNone/>
            </a:pPr>
            <a:r>
              <a:rPr lang="zh-CN" altLang="en-US" b="1" dirty="0" smtClean="0"/>
              <a:t>函数</a:t>
            </a:r>
            <a:r>
              <a:rPr lang="zh-CN" altLang="en-US" b="1" dirty="0"/>
              <a:t>表达式：              </a:t>
            </a:r>
            <a:r>
              <a:rPr lang="zh-CN" altLang="en-US" b="1" dirty="0" smtClean="0"/>
              <a:t>，  </a:t>
            </a:r>
            <a:r>
              <a:rPr lang="zh-CN" altLang="en-US" b="1" dirty="0"/>
              <a:t>为</a:t>
            </a:r>
            <a:r>
              <a:rPr lang="zh-CN" altLang="en-US" b="1" dirty="0" smtClean="0"/>
              <a:t>迭代次数</a:t>
            </a:r>
            <a:endParaRPr lang="en-US" altLang="zh-CN" b="1" dirty="0" smtClean="0"/>
          </a:p>
          <a:p>
            <a:pPr marL="711200" indent="-711200">
              <a:lnSpc>
                <a:spcPct val="120000"/>
              </a:lnSpc>
              <a:buClr>
                <a:schemeClr val="tx1"/>
              </a:buClr>
              <a:buFont typeface="Wingdings" pitchFamily="2" charset="2"/>
              <a:buNone/>
            </a:pPr>
            <a:r>
              <a:rPr lang="zh-CN" altLang="en-US" b="1" dirty="0" smtClean="0"/>
              <a:t>最大化问题</a:t>
            </a:r>
            <a:endParaRPr lang="zh-CN" altLang="en-US" b="1" dirty="0"/>
          </a:p>
          <a:p>
            <a:pPr marL="711200" indent="-711200">
              <a:lnSpc>
                <a:spcPct val="120000"/>
              </a:lnSpc>
              <a:buClr>
                <a:schemeClr val="tx1"/>
              </a:buClr>
              <a:buFont typeface="Wingdings" pitchFamily="2" charset="2"/>
              <a:buNone/>
            </a:pPr>
            <a:r>
              <a:rPr lang="zh-CN" altLang="en-US" b="1" dirty="0" smtClean="0"/>
              <a:t>函数</a:t>
            </a:r>
            <a:r>
              <a:rPr lang="zh-CN" altLang="en-US" b="1" dirty="0"/>
              <a:t>表达式：</a:t>
            </a:r>
          </a:p>
        </p:txBody>
      </p:sp>
      <p:graphicFrame>
        <p:nvGraphicFramePr>
          <p:cNvPr id="945156" name="Object 4"/>
          <p:cNvGraphicFramePr>
            <a:graphicFrameLocks noChangeAspect="1"/>
          </p:cNvGraphicFramePr>
          <p:nvPr>
            <p:extLst>
              <p:ext uri="{D42A27DB-BD31-4B8C-83A1-F6EECF244321}">
                <p14:modId xmlns:p14="http://schemas.microsoft.com/office/powerpoint/2010/main" val="3017713700"/>
              </p:ext>
            </p:extLst>
          </p:nvPr>
        </p:nvGraphicFramePr>
        <p:xfrm>
          <a:off x="2771800" y="2204864"/>
          <a:ext cx="1525587" cy="427037"/>
        </p:xfrm>
        <a:graphic>
          <a:graphicData uri="http://schemas.openxmlformats.org/presentationml/2006/ole">
            <mc:AlternateContent xmlns:mc="http://schemas.openxmlformats.org/markup-compatibility/2006">
              <mc:Choice xmlns:v="urn:schemas-microsoft-com:vml" Requires="v">
                <p:oleObj spid="_x0000_s26568" name="Equation" r:id="rId3" imgW="723600" imgH="203040" progId="Equation.DSMT4">
                  <p:embed/>
                </p:oleObj>
              </mc:Choice>
              <mc:Fallback>
                <p:oleObj name="Equation" r:id="rId3" imgW="723600" imgH="203040" progId="Equation.DSMT4">
                  <p:embed/>
                  <p:pic>
                    <p:nvPicPr>
                      <p:cNvPr id="0" name=""/>
                      <p:cNvPicPr>
                        <a:picLocks noChangeAspect="1" noChangeArrowheads="1"/>
                      </p:cNvPicPr>
                      <p:nvPr/>
                    </p:nvPicPr>
                    <p:blipFill>
                      <a:blip r:embed="rId4"/>
                      <a:srcRect/>
                      <a:stretch>
                        <a:fillRect/>
                      </a:stretch>
                    </p:blipFill>
                    <p:spPr bwMode="auto">
                      <a:xfrm>
                        <a:off x="2771800" y="2204864"/>
                        <a:ext cx="1525587"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7" name="Object 5"/>
          <p:cNvGraphicFramePr>
            <a:graphicFrameLocks noChangeAspect="1"/>
          </p:cNvGraphicFramePr>
          <p:nvPr>
            <p:extLst>
              <p:ext uri="{D42A27DB-BD31-4B8C-83A1-F6EECF244321}">
                <p14:modId xmlns:p14="http://schemas.microsoft.com/office/powerpoint/2010/main" val="791500357"/>
              </p:ext>
            </p:extLst>
          </p:nvPr>
        </p:nvGraphicFramePr>
        <p:xfrm>
          <a:off x="4644008" y="2204864"/>
          <a:ext cx="361950" cy="334963"/>
        </p:xfrm>
        <a:graphic>
          <a:graphicData uri="http://schemas.openxmlformats.org/presentationml/2006/ole">
            <mc:AlternateContent xmlns:mc="http://schemas.openxmlformats.org/markup-compatibility/2006">
              <mc:Choice xmlns:v="urn:schemas-microsoft-com:vml" Requires="v">
                <p:oleObj spid="_x0000_s26569" name="Equation" r:id="rId5" imgW="114120" imgH="164880" progId="Equation.DSMT4">
                  <p:embed/>
                </p:oleObj>
              </mc:Choice>
              <mc:Fallback>
                <p:oleObj name="Equation" r:id="rId5" imgW="114120" imgH="164880" progId="Equation.DSMT4">
                  <p:embed/>
                  <p:pic>
                    <p:nvPicPr>
                      <p:cNvPr id="0" name=""/>
                      <p:cNvPicPr>
                        <a:picLocks noChangeAspect="1" noChangeArrowheads="1"/>
                      </p:cNvPicPr>
                      <p:nvPr/>
                    </p:nvPicPr>
                    <p:blipFill>
                      <a:blip r:embed="rId6"/>
                      <a:srcRect/>
                      <a:stretch>
                        <a:fillRect/>
                      </a:stretch>
                    </p:blipFill>
                    <p:spPr bwMode="auto">
                      <a:xfrm>
                        <a:off x="4644008" y="2204864"/>
                        <a:ext cx="36195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8" name="Object 6"/>
          <p:cNvGraphicFramePr>
            <a:graphicFrameLocks noChangeAspect="1"/>
          </p:cNvGraphicFramePr>
          <p:nvPr>
            <p:extLst>
              <p:ext uri="{D42A27DB-BD31-4B8C-83A1-F6EECF244321}">
                <p14:modId xmlns:p14="http://schemas.microsoft.com/office/powerpoint/2010/main" val="1541778250"/>
              </p:ext>
            </p:extLst>
          </p:nvPr>
        </p:nvGraphicFramePr>
        <p:xfrm>
          <a:off x="4139952" y="3501008"/>
          <a:ext cx="1549400" cy="468313"/>
        </p:xfrm>
        <a:graphic>
          <a:graphicData uri="http://schemas.openxmlformats.org/presentationml/2006/ole">
            <mc:AlternateContent xmlns:mc="http://schemas.openxmlformats.org/markup-compatibility/2006">
              <mc:Choice xmlns:v="urn:schemas-microsoft-com:vml" Requires="v">
                <p:oleObj spid="_x0000_s26570" name="Equation" r:id="rId7" imgW="799920" imgH="203040" progId="Equation.DSMT4">
                  <p:embed/>
                </p:oleObj>
              </mc:Choice>
              <mc:Fallback>
                <p:oleObj name="Equation" r:id="rId7" imgW="799920" imgH="203040" progId="Equation.DSMT4">
                  <p:embed/>
                  <p:pic>
                    <p:nvPicPr>
                      <p:cNvPr id="0" name=""/>
                      <p:cNvPicPr>
                        <a:picLocks noChangeAspect="1" noChangeArrowheads="1"/>
                      </p:cNvPicPr>
                      <p:nvPr/>
                    </p:nvPicPr>
                    <p:blipFill>
                      <a:blip r:embed="rId8"/>
                      <a:srcRect/>
                      <a:stretch>
                        <a:fillRect/>
                      </a:stretch>
                    </p:blipFill>
                    <p:spPr bwMode="auto">
                      <a:xfrm>
                        <a:off x="4139952" y="3501008"/>
                        <a:ext cx="15494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9" name="Object 7"/>
          <p:cNvGraphicFramePr>
            <a:graphicFrameLocks noChangeAspect="1"/>
          </p:cNvGraphicFramePr>
          <p:nvPr>
            <p:extLst>
              <p:ext uri="{D42A27DB-BD31-4B8C-83A1-F6EECF244321}">
                <p14:modId xmlns:p14="http://schemas.microsoft.com/office/powerpoint/2010/main" val="2191885910"/>
              </p:ext>
            </p:extLst>
          </p:nvPr>
        </p:nvGraphicFramePr>
        <p:xfrm>
          <a:off x="2803526" y="3429000"/>
          <a:ext cx="976312" cy="501650"/>
        </p:xfrm>
        <a:graphic>
          <a:graphicData uri="http://schemas.openxmlformats.org/presentationml/2006/ole">
            <mc:AlternateContent xmlns:mc="http://schemas.openxmlformats.org/markup-compatibility/2006">
              <mc:Choice xmlns:v="urn:schemas-microsoft-com:vml" Requires="v">
                <p:oleObj spid="_x0000_s26571" name="Equation" r:id="rId9" imgW="342720" imgH="177480" progId="Equation.DSMT4">
                  <p:embed/>
                </p:oleObj>
              </mc:Choice>
              <mc:Fallback>
                <p:oleObj name="Equation" r:id="rId9" imgW="342720" imgH="177480" progId="Equation.DSMT4">
                  <p:embed/>
                  <p:pic>
                    <p:nvPicPr>
                      <p:cNvPr id="0" name=""/>
                      <p:cNvPicPr>
                        <a:picLocks noChangeAspect="1" noChangeArrowheads="1"/>
                      </p:cNvPicPr>
                      <p:nvPr/>
                    </p:nvPicPr>
                    <p:blipFill>
                      <a:blip r:embed="rId10"/>
                      <a:srcRect/>
                      <a:stretch>
                        <a:fillRect/>
                      </a:stretch>
                    </p:blipFill>
                    <p:spPr bwMode="auto">
                      <a:xfrm>
                        <a:off x="2803526" y="3429000"/>
                        <a:ext cx="97631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60" name="Object 8"/>
          <p:cNvGraphicFramePr>
            <a:graphicFrameLocks noChangeAspect="1"/>
          </p:cNvGraphicFramePr>
          <p:nvPr>
            <p:extLst>
              <p:ext uri="{D42A27DB-BD31-4B8C-83A1-F6EECF244321}">
                <p14:modId xmlns:p14="http://schemas.microsoft.com/office/powerpoint/2010/main" val="900297217"/>
              </p:ext>
            </p:extLst>
          </p:nvPr>
        </p:nvGraphicFramePr>
        <p:xfrm>
          <a:off x="2843808" y="4365104"/>
          <a:ext cx="2682875" cy="512762"/>
        </p:xfrm>
        <a:graphic>
          <a:graphicData uri="http://schemas.openxmlformats.org/presentationml/2006/ole">
            <mc:AlternateContent xmlns:mc="http://schemas.openxmlformats.org/markup-compatibility/2006">
              <mc:Choice xmlns:v="urn:schemas-microsoft-com:vml" Requires="v">
                <p:oleObj spid="_x0000_s26572" name="Equation" r:id="rId11" imgW="927000" imgH="203040" progId="Equation.DSMT4">
                  <p:embed/>
                </p:oleObj>
              </mc:Choice>
              <mc:Fallback>
                <p:oleObj name="Equation" r:id="rId11" imgW="927000" imgH="203040" progId="Equation.DSMT4">
                  <p:embed/>
                  <p:pic>
                    <p:nvPicPr>
                      <p:cNvPr id="0" name=""/>
                      <p:cNvPicPr>
                        <a:picLocks noChangeAspect="1" noChangeArrowheads="1"/>
                      </p:cNvPicPr>
                      <p:nvPr/>
                    </p:nvPicPr>
                    <p:blipFill>
                      <a:blip r:embed="rId12"/>
                      <a:srcRect/>
                      <a:stretch>
                        <a:fillRect/>
                      </a:stretch>
                    </p:blipFill>
                    <p:spPr bwMode="auto">
                      <a:xfrm>
                        <a:off x="2843808" y="4365104"/>
                        <a:ext cx="268287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适应度函数标定）</a:t>
            </a: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6069729"/>
              </p:ext>
            </p:extLst>
          </p:nvPr>
        </p:nvGraphicFramePr>
        <p:xfrm>
          <a:off x="2861320" y="2852936"/>
          <a:ext cx="990600" cy="431800"/>
        </p:xfrm>
        <a:graphic>
          <a:graphicData uri="http://schemas.openxmlformats.org/presentationml/2006/ole">
            <mc:AlternateContent xmlns:mc="http://schemas.openxmlformats.org/markup-compatibility/2006">
              <mc:Choice xmlns:v="urn:schemas-microsoft-com:vml" Requires="v">
                <p:oleObj spid="_x0000_s26573" name="Equation" r:id="rId13" imgW="558720" imgH="215640" progId="Equation.DSMT4">
                  <p:embed/>
                </p:oleObj>
              </mc:Choice>
              <mc:Fallback>
                <p:oleObj name="Equation" r:id="rId13" imgW="558720" imgH="21564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1320" y="2852936"/>
                        <a:ext cx="990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日期占位符 2"/>
          <p:cNvSpPr>
            <a:spLocks noGrp="1"/>
          </p:cNvSpPr>
          <p:nvPr>
            <p:ph type="dt" sz="half" idx="10"/>
          </p:nvPr>
        </p:nvSpPr>
        <p:spPr/>
        <p:txBody>
          <a:bodyPr/>
          <a:lstStyle/>
          <a:p>
            <a:fld id="{907A54CD-1222-4FDC-AB97-B5DC8B4F3764}"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696150780"/>
      </p:ext>
    </p:extLst>
  </p:cSld>
  <p:clrMapOvr>
    <a:masterClrMapping/>
  </p:clrMapOvr>
  <p:transition>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6"/>
          <p:cNvSpPr>
            <a:spLocks noGrp="1"/>
          </p:cNvSpPr>
          <p:nvPr>
            <p:ph type="sldNum" sz="quarter" idx="12"/>
          </p:nvPr>
        </p:nvSpPr>
        <p:spPr/>
        <p:txBody>
          <a:bodyPr/>
          <a:lstStyle/>
          <a:p>
            <a:fld id="{815BF4DE-2DF7-451D-BB56-BBB9E5A0843B}" type="slidenum">
              <a:rPr lang="en-US" altLang="zh-CN"/>
              <a:pPr/>
              <a:t>68</a:t>
            </a:fld>
            <a:endParaRPr lang="en-US" altLang="zh-CN"/>
          </a:p>
        </p:txBody>
      </p:sp>
      <p:sp>
        <p:nvSpPr>
          <p:cNvPr id="946178" name="Rectangle 2"/>
          <p:cNvSpPr>
            <a:spLocks noGrp="1" noChangeArrowheads="1"/>
          </p:cNvSpPr>
          <p:nvPr>
            <p:ph type="body" idx="1"/>
          </p:nvPr>
        </p:nvSpPr>
        <p:spPr>
          <a:xfrm>
            <a:off x="250825" y="1268760"/>
            <a:ext cx="8642350" cy="5111750"/>
          </a:xfrm>
        </p:spPr>
        <p:txBody>
          <a:bodyPr/>
          <a:lstStyle/>
          <a:p>
            <a:pPr marL="0" indent="0">
              <a:lnSpc>
                <a:spcPct val="120000"/>
              </a:lnSpc>
              <a:buClr>
                <a:schemeClr val="tx1"/>
              </a:buClr>
              <a:buNone/>
            </a:pPr>
            <a:r>
              <a:rPr lang="zh-CN" altLang="en-US" b="1" dirty="0" smtClean="0"/>
              <a:t>    </a:t>
            </a:r>
            <a:r>
              <a:rPr lang="zh-CN" altLang="en-US" b="1" dirty="0">
                <a:solidFill>
                  <a:srgbClr val="FF00FF"/>
                </a:solidFill>
                <a:latin typeface="Times New Roman" pitchFamily="18" charset="0"/>
                <a:ea typeface="楷体_GB2312" pitchFamily="49" charset="-122"/>
              </a:rPr>
              <a:t>的</a:t>
            </a:r>
            <a:r>
              <a:rPr lang="zh-CN" altLang="en-US" b="1" dirty="0" smtClean="0">
                <a:solidFill>
                  <a:srgbClr val="FF00FF"/>
                </a:solidFill>
                <a:latin typeface="Times New Roman" pitchFamily="18" charset="0"/>
                <a:ea typeface="楷体_GB2312" pitchFamily="49" charset="-122"/>
              </a:rPr>
              <a:t>意义</a:t>
            </a:r>
            <a:endParaRPr lang="zh-CN" altLang="en-US" b="1" dirty="0"/>
          </a:p>
          <a:p>
            <a:pPr marL="711200" indent="-711200">
              <a:lnSpc>
                <a:spcPct val="120000"/>
              </a:lnSpc>
              <a:buClr>
                <a:schemeClr val="tx1"/>
              </a:buClr>
              <a:buFont typeface="Wingdings" pitchFamily="2" charset="2"/>
              <a:buNone/>
            </a:pPr>
            <a:r>
              <a:rPr lang="zh-CN" altLang="en-US" b="1" dirty="0"/>
              <a:t>	</a:t>
            </a:r>
            <a:r>
              <a:rPr lang="zh-CN" altLang="en-US" b="1" dirty="0" smtClean="0"/>
              <a:t>使</a:t>
            </a:r>
            <a:r>
              <a:rPr lang="zh-CN" altLang="en-US" b="1" dirty="0"/>
              <a:t>最坏个体仍有繁殖的可能，   随    而</a:t>
            </a:r>
            <a:r>
              <a:rPr lang="zh-CN" altLang="en-US" b="1" dirty="0" smtClean="0"/>
              <a:t>减</a:t>
            </a:r>
            <a:endParaRPr lang="zh-CN" altLang="en-US" b="1" dirty="0"/>
          </a:p>
          <a:p>
            <a:pPr marL="0" indent="0">
              <a:buClr>
                <a:schemeClr val="tx1"/>
              </a:buClr>
              <a:buNone/>
            </a:pPr>
            <a:r>
              <a:rPr lang="zh-CN" altLang="en-US" b="1" dirty="0" smtClean="0"/>
              <a:t>     </a:t>
            </a:r>
            <a:r>
              <a:rPr lang="zh-CN" altLang="en-US" b="1" dirty="0">
                <a:solidFill>
                  <a:srgbClr val="FF00FF"/>
                </a:solidFill>
                <a:latin typeface="Times New Roman" pitchFamily="18" charset="0"/>
                <a:ea typeface="楷体_GB2312" pitchFamily="49" charset="-122"/>
              </a:rPr>
              <a:t>的</a:t>
            </a:r>
            <a:r>
              <a:rPr lang="zh-CN" altLang="en-US" b="1" dirty="0" smtClean="0">
                <a:solidFill>
                  <a:srgbClr val="FF00FF"/>
                </a:solidFill>
                <a:latin typeface="Times New Roman" pitchFamily="18" charset="0"/>
                <a:ea typeface="楷体_GB2312" pitchFamily="49" charset="-122"/>
              </a:rPr>
              <a:t>取值</a:t>
            </a:r>
            <a:endParaRPr lang="zh-CN" altLang="en-US" b="1" dirty="0"/>
          </a:p>
          <a:p>
            <a:pPr marL="711200" indent="-711200">
              <a:buFont typeface="Wingdings" pitchFamily="2" charset="2"/>
              <a:buNone/>
            </a:pPr>
            <a:r>
              <a:rPr lang="zh-CN" altLang="en-US" b="1" dirty="0"/>
              <a:t>      		      ，                ，                 ，</a:t>
            </a:r>
          </a:p>
          <a:p>
            <a:pPr marL="711200" indent="-711200">
              <a:buFont typeface="Wingdings" pitchFamily="2" charset="2"/>
              <a:buNone/>
            </a:pPr>
            <a:r>
              <a:rPr lang="zh-CN" altLang="en-US" b="1" dirty="0"/>
              <a:t>	调节     和     ，从而来调节</a:t>
            </a:r>
          </a:p>
        </p:txBody>
      </p:sp>
      <p:graphicFrame>
        <p:nvGraphicFramePr>
          <p:cNvPr id="946180" name="Object 4"/>
          <p:cNvGraphicFramePr>
            <a:graphicFrameLocks noChangeAspect="1"/>
          </p:cNvGraphicFramePr>
          <p:nvPr>
            <p:extLst>
              <p:ext uri="{D42A27DB-BD31-4B8C-83A1-F6EECF244321}">
                <p14:modId xmlns:p14="http://schemas.microsoft.com/office/powerpoint/2010/main" val="2868125736"/>
              </p:ext>
            </p:extLst>
          </p:nvPr>
        </p:nvGraphicFramePr>
        <p:xfrm>
          <a:off x="467544" y="1412776"/>
          <a:ext cx="319087" cy="393700"/>
        </p:xfrm>
        <a:graphic>
          <a:graphicData uri="http://schemas.openxmlformats.org/presentationml/2006/ole">
            <mc:AlternateContent xmlns:mc="http://schemas.openxmlformats.org/markup-compatibility/2006">
              <mc:Choice xmlns:v="urn:schemas-microsoft-com:vml" Requires="v">
                <p:oleObj spid="_x0000_s76624" name="Equation" r:id="rId3" imgW="164880" imgH="203040" progId="Equation.DSMT4">
                  <p:embed/>
                </p:oleObj>
              </mc:Choice>
              <mc:Fallback>
                <p:oleObj name="Equation" r:id="rId3" imgW="164880" imgH="203040" progId="Equation.DSMT4">
                  <p:embed/>
                  <p:pic>
                    <p:nvPicPr>
                      <p:cNvPr id="0" name=""/>
                      <p:cNvPicPr>
                        <a:picLocks noChangeAspect="1" noChangeArrowheads="1"/>
                      </p:cNvPicPr>
                      <p:nvPr/>
                    </p:nvPicPr>
                    <p:blipFill>
                      <a:blip r:embed="rId4"/>
                      <a:srcRect/>
                      <a:stretch>
                        <a:fillRect/>
                      </a:stretch>
                    </p:blipFill>
                    <p:spPr bwMode="auto">
                      <a:xfrm>
                        <a:off x="467544" y="1412776"/>
                        <a:ext cx="31908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1" name="Object 5"/>
          <p:cNvGraphicFramePr>
            <a:graphicFrameLocks noChangeAspect="1"/>
          </p:cNvGraphicFramePr>
          <p:nvPr>
            <p:extLst>
              <p:ext uri="{D42A27DB-BD31-4B8C-83A1-F6EECF244321}">
                <p14:modId xmlns:p14="http://schemas.microsoft.com/office/powerpoint/2010/main" val="2040615356"/>
              </p:ext>
            </p:extLst>
          </p:nvPr>
        </p:nvGraphicFramePr>
        <p:xfrm>
          <a:off x="6372200" y="2060848"/>
          <a:ext cx="320675" cy="393700"/>
        </p:xfrm>
        <a:graphic>
          <a:graphicData uri="http://schemas.openxmlformats.org/presentationml/2006/ole">
            <mc:AlternateContent xmlns:mc="http://schemas.openxmlformats.org/markup-compatibility/2006">
              <mc:Choice xmlns:v="urn:schemas-microsoft-com:vml" Requires="v">
                <p:oleObj spid="_x0000_s76625" name="Equation" r:id="rId5" imgW="164880" imgH="203040" progId="Equation.DSMT4">
                  <p:embed/>
                </p:oleObj>
              </mc:Choice>
              <mc:Fallback>
                <p:oleObj name="Equation" r:id="rId5" imgW="164880" imgH="203040" progId="Equation.DSMT4">
                  <p:embed/>
                  <p:pic>
                    <p:nvPicPr>
                      <p:cNvPr id="0" name=""/>
                      <p:cNvPicPr>
                        <a:picLocks noChangeAspect="1" noChangeArrowheads="1"/>
                      </p:cNvPicPr>
                      <p:nvPr/>
                    </p:nvPicPr>
                    <p:blipFill>
                      <a:blip r:embed="rId6"/>
                      <a:srcRect/>
                      <a:stretch>
                        <a:fillRect/>
                      </a:stretch>
                    </p:blipFill>
                    <p:spPr bwMode="auto">
                      <a:xfrm>
                        <a:off x="6372200" y="2060848"/>
                        <a:ext cx="3206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2" name="Object 6"/>
          <p:cNvGraphicFramePr>
            <a:graphicFrameLocks noChangeAspect="1"/>
          </p:cNvGraphicFramePr>
          <p:nvPr>
            <p:extLst>
              <p:ext uri="{D42A27DB-BD31-4B8C-83A1-F6EECF244321}">
                <p14:modId xmlns:p14="http://schemas.microsoft.com/office/powerpoint/2010/main" val="1187257609"/>
              </p:ext>
            </p:extLst>
          </p:nvPr>
        </p:nvGraphicFramePr>
        <p:xfrm>
          <a:off x="7308304" y="2132856"/>
          <a:ext cx="277813" cy="400050"/>
        </p:xfrm>
        <a:graphic>
          <a:graphicData uri="http://schemas.openxmlformats.org/presentationml/2006/ole">
            <mc:AlternateContent xmlns:mc="http://schemas.openxmlformats.org/markup-compatibility/2006">
              <mc:Choice xmlns:v="urn:schemas-microsoft-com:vml" Requires="v">
                <p:oleObj spid="_x0000_s76626" name="Equation" r:id="rId7" imgW="114120" imgH="164880" progId="Equation.DSMT4">
                  <p:embed/>
                </p:oleObj>
              </mc:Choice>
              <mc:Fallback>
                <p:oleObj name="Equation" r:id="rId7" imgW="114120" imgH="164880" progId="Equation.DSMT4">
                  <p:embed/>
                  <p:pic>
                    <p:nvPicPr>
                      <p:cNvPr id="0" name=""/>
                      <p:cNvPicPr>
                        <a:picLocks noChangeAspect="1" noChangeArrowheads="1"/>
                      </p:cNvPicPr>
                      <p:nvPr/>
                    </p:nvPicPr>
                    <p:blipFill>
                      <a:blip r:embed="rId8"/>
                      <a:srcRect/>
                      <a:stretch>
                        <a:fillRect/>
                      </a:stretch>
                    </p:blipFill>
                    <p:spPr bwMode="auto">
                      <a:xfrm>
                        <a:off x="7308304" y="2132856"/>
                        <a:ext cx="2778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3" name="Object 7"/>
          <p:cNvGraphicFramePr>
            <a:graphicFrameLocks noChangeAspect="1"/>
          </p:cNvGraphicFramePr>
          <p:nvPr>
            <p:extLst>
              <p:ext uri="{D42A27DB-BD31-4B8C-83A1-F6EECF244321}">
                <p14:modId xmlns:p14="http://schemas.microsoft.com/office/powerpoint/2010/main" val="2273764839"/>
              </p:ext>
            </p:extLst>
          </p:nvPr>
        </p:nvGraphicFramePr>
        <p:xfrm>
          <a:off x="781050" y="2157413"/>
          <a:ext cx="319088" cy="393700"/>
        </p:xfrm>
        <a:graphic>
          <a:graphicData uri="http://schemas.openxmlformats.org/presentationml/2006/ole">
            <mc:AlternateContent xmlns:mc="http://schemas.openxmlformats.org/markup-compatibility/2006">
              <mc:Choice xmlns:v="urn:schemas-microsoft-com:vml" Requires="v">
                <p:oleObj spid="_x0000_s76627" name="Equation" r:id="rId9" imgW="164880" imgH="203040" progId="Equation.DSMT4">
                  <p:embed/>
                </p:oleObj>
              </mc:Choice>
              <mc:Fallback>
                <p:oleObj name="Equation" r:id="rId9" imgW="164880" imgH="203040" progId="Equation.DSMT4">
                  <p:embed/>
                  <p:pic>
                    <p:nvPicPr>
                      <p:cNvPr id="0" name=""/>
                      <p:cNvPicPr>
                        <a:picLocks noChangeAspect="1" noChangeArrowheads="1"/>
                      </p:cNvPicPr>
                      <p:nvPr/>
                    </p:nvPicPr>
                    <p:blipFill>
                      <a:blip r:embed="rId10"/>
                      <a:srcRect/>
                      <a:stretch>
                        <a:fillRect/>
                      </a:stretch>
                    </p:blipFill>
                    <p:spPr bwMode="auto">
                      <a:xfrm>
                        <a:off x="781050" y="2157413"/>
                        <a:ext cx="3190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4" name="Object 8"/>
          <p:cNvGraphicFramePr>
            <a:graphicFrameLocks noChangeAspect="1"/>
          </p:cNvGraphicFramePr>
          <p:nvPr>
            <p:extLst>
              <p:ext uri="{D42A27DB-BD31-4B8C-83A1-F6EECF244321}">
                <p14:modId xmlns:p14="http://schemas.microsoft.com/office/powerpoint/2010/main" val="477198384"/>
              </p:ext>
            </p:extLst>
          </p:nvPr>
        </p:nvGraphicFramePr>
        <p:xfrm>
          <a:off x="467544" y="2780928"/>
          <a:ext cx="319088" cy="393700"/>
        </p:xfrm>
        <a:graphic>
          <a:graphicData uri="http://schemas.openxmlformats.org/presentationml/2006/ole">
            <mc:AlternateContent xmlns:mc="http://schemas.openxmlformats.org/markup-compatibility/2006">
              <mc:Choice xmlns:v="urn:schemas-microsoft-com:vml" Requires="v">
                <p:oleObj spid="_x0000_s76628" name="Equation" r:id="rId11" imgW="164880" imgH="203040" progId="Equation.DSMT4">
                  <p:embed/>
                </p:oleObj>
              </mc:Choice>
              <mc:Fallback>
                <p:oleObj name="Equation" r:id="rId11" imgW="164880" imgH="203040" progId="Equation.DSMT4">
                  <p:embed/>
                  <p:pic>
                    <p:nvPicPr>
                      <p:cNvPr id="0" name=""/>
                      <p:cNvPicPr>
                        <a:picLocks noChangeAspect="1" noChangeArrowheads="1"/>
                      </p:cNvPicPr>
                      <p:nvPr/>
                    </p:nvPicPr>
                    <p:blipFill>
                      <a:blip r:embed="rId12"/>
                      <a:srcRect/>
                      <a:stretch>
                        <a:fillRect/>
                      </a:stretch>
                    </p:blipFill>
                    <p:spPr bwMode="auto">
                      <a:xfrm>
                        <a:off x="467544" y="2780928"/>
                        <a:ext cx="3190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5" name="Object 9"/>
          <p:cNvGraphicFramePr>
            <a:graphicFrameLocks noChangeAspect="1"/>
          </p:cNvGraphicFramePr>
          <p:nvPr>
            <p:extLst>
              <p:ext uri="{D42A27DB-BD31-4B8C-83A1-F6EECF244321}">
                <p14:modId xmlns:p14="http://schemas.microsoft.com/office/powerpoint/2010/main" val="756447583"/>
              </p:ext>
            </p:extLst>
          </p:nvPr>
        </p:nvGraphicFramePr>
        <p:xfrm>
          <a:off x="1036638" y="3356992"/>
          <a:ext cx="889000" cy="417512"/>
        </p:xfrm>
        <a:graphic>
          <a:graphicData uri="http://schemas.openxmlformats.org/presentationml/2006/ole">
            <mc:AlternateContent xmlns:mc="http://schemas.openxmlformats.org/markup-compatibility/2006">
              <mc:Choice xmlns:v="urn:schemas-microsoft-com:vml" Requires="v">
                <p:oleObj spid="_x0000_s76629" name="Equation" r:id="rId13" imgW="431640" imgH="203040" progId="Equation.DSMT4">
                  <p:embed/>
                </p:oleObj>
              </mc:Choice>
              <mc:Fallback>
                <p:oleObj name="Equation" r:id="rId13" imgW="431640" imgH="203040" progId="Equation.DSMT4">
                  <p:embed/>
                  <p:pic>
                    <p:nvPicPr>
                      <p:cNvPr id="0" name=""/>
                      <p:cNvPicPr>
                        <a:picLocks noChangeAspect="1" noChangeArrowheads="1"/>
                      </p:cNvPicPr>
                      <p:nvPr/>
                    </p:nvPicPr>
                    <p:blipFill>
                      <a:blip r:embed="rId14"/>
                      <a:srcRect/>
                      <a:stretch>
                        <a:fillRect/>
                      </a:stretch>
                    </p:blipFill>
                    <p:spPr bwMode="auto">
                      <a:xfrm>
                        <a:off x="1036638" y="3356992"/>
                        <a:ext cx="88900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6" name="Object 10"/>
          <p:cNvGraphicFramePr>
            <a:graphicFrameLocks noChangeAspect="1"/>
          </p:cNvGraphicFramePr>
          <p:nvPr>
            <p:extLst>
              <p:ext uri="{D42A27DB-BD31-4B8C-83A1-F6EECF244321}">
                <p14:modId xmlns:p14="http://schemas.microsoft.com/office/powerpoint/2010/main" val="116098437"/>
              </p:ext>
            </p:extLst>
          </p:nvPr>
        </p:nvGraphicFramePr>
        <p:xfrm>
          <a:off x="2483768" y="3356992"/>
          <a:ext cx="1550988" cy="396875"/>
        </p:xfrm>
        <a:graphic>
          <a:graphicData uri="http://schemas.openxmlformats.org/presentationml/2006/ole">
            <mc:AlternateContent xmlns:mc="http://schemas.openxmlformats.org/markup-compatibility/2006">
              <mc:Choice xmlns:v="urn:schemas-microsoft-com:vml" Requires="v">
                <p:oleObj spid="_x0000_s76630" name="Equation" r:id="rId15" imgW="634680" imgH="203040" progId="Equation.DSMT4">
                  <p:embed/>
                </p:oleObj>
              </mc:Choice>
              <mc:Fallback>
                <p:oleObj name="Equation" r:id="rId15" imgW="634680" imgH="203040" progId="Equation.DSMT4">
                  <p:embed/>
                  <p:pic>
                    <p:nvPicPr>
                      <p:cNvPr id="0" name=""/>
                      <p:cNvPicPr>
                        <a:picLocks noChangeAspect="1" noChangeArrowheads="1"/>
                      </p:cNvPicPr>
                      <p:nvPr/>
                    </p:nvPicPr>
                    <p:blipFill>
                      <a:blip r:embed="rId16"/>
                      <a:srcRect/>
                      <a:stretch>
                        <a:fillRect/>
                      </a:stretch>
                    </p:blipFill>
                    <p:spPr bwMode="auto">
                      <a:xfrm>
                        <a:off x="2483768" y="3356992"/>
                        <a:ext cx="15509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8" name="Object 12"/>
          <p:cNvGraphicFramePr>
            <a:graphicFrameLocks noChangeAspect="1"/>
          </p:cNvGraphicFramePr>
          <p:nvPr>
            <p:extLst>
              <p:ext uri="{D42A27DB-BD31-4B8C-83A1-F6EECF244321}">
                <p14:modId xmlns:p14="http://schemas.microsoft.com/office/powerpoint/2010/main" val="1793237916"/>
              </p:ext>
            </p:extLst>
          </p:nvPr>
        </p:nvGraphicFramePr>
        <p:xfrm>
          <a:off x="5940152" y="3933056"/>
          <a:ext cx="320675" cy="393700"/>
        </p:xfrm>
        <a:graphic>
          <a:graphicData uri="http://schemas.openxmlformats.org/presentationml/2006/ole">
            <mc:AlternateContent xmlns:mc="http://schemas.openxmlformats.org/markup-compatibility/2006">
              <mc:Choice xmlns:v="urn:schemas-microsoft-com:vml" Requires="v">
                <p:oleObj spid="_x0000_s76631" name="Equation" r:id="rId17" imgW="164880" imgH="203040" progId="Equation.DSMT4">
                  <p:embed/>
                </p:oleObj>
              </mc:Choice>
              <mc:Fallback>
                <p:oleObj name="Equation" r:id="rId17" imgW="164880" imgH="203040" progId="Equation.DSMT4">
                  <p:embed/>
                  <p:pic>
                    <p:nvPicPr>
                      <p:cNvPr id="0" name=""/>
                      <p:cNvPicPr>
                        <a:picLocks noChangeAspect="1" noChangeArrowheads="1"/>
                      </p:cNvPicPr>
                      <p:nvPr/>
                    </p:nvPicPr>
                    <p:blipFill>
                      <a:blip r:embed="rId18"/>
                      <a:srcRect/>
                      <a:stretch>
                        <a:fillRect/>
                      </a:stretch>
                    </p:blipFill>
                    <p:spPr bwMode="auto">
                      <a:xfrm>
                        <a:off x="5940152" y="3933056"/>
                        <a:ext cx="3206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89" name="Object 13"/>
          <p:cNvGraphicFramePr>
            <a:graphicFrameLocks noChangeAspect="1"/>
          </p:cNvGraphicFramePr>
          <p:nvPr>
            <p:extLst>
              <p:ext uri="{D42A27DB-BD31-4B8C-83A1-F6EECF244321}">
                <p14:modId xmlns:p14="http://schemas.microsoft.com/office/powerpoint/2010/main" val="790417666"/>
              </p:ext>
            </p:extLst>
          </p:nvPr>
        </p:nvGraphicFramePr>
        <p:xfrm>
          <a:off x="1979712" y="3933056"/>
          <a:ext cx="404812" cy="317500"/>
        </p:xfrm>
        <a:graphic>
          <a:graphicData uri="http://schemas.openxmlformats.org/presentationml/2006/ole">
            <mc:AlternateContent xmlns:mc="http://schemas.openxmlformats.org/markup-compatibility/2006">
              <mc:Choice xmlns:v="urn:schemas-microsoft-com:vml" Requires="v">
                <p:oleObj spid="_x0000_s76632" name="Equation" r:id="rId19" imgW="177480" imgH="139680" progId="Equation.DSMT4">
                  <p:embed/>
                </p:oleObj>
              </mc:Choice>
              <mc:Fallback>
                <p:oleObj name="Equation" r:id="rId19" imgW="177480" imgH="139680" progId="Equation.DSMT4">
                  <p:embed/>
                  <p:pic>
                    <p:nvPicPr>
                      <p:cNvPr id="0" name=""/>
                      <p:cNvPicPr>
                        <a:picLocks noChangeAspect="1" noChangeArrowheads="1"/>
                      </p:cNvPicPr>
                      <p:nvPr/>
                    </p:nvPicPr>
                    <p:blipFill>
                      <a:blip r:embed="rId20"/>
                      <a:srcRect/>
                      <a:stretch>
                        <a:fillRect/>
                      </a:stretch>
                    </p:blipFill>
                    <p:spPr bwMode="auto">
                      <a:xfrm>
                        <a:off x="1979712" y="3933056"/>
                        <a:ext cx="40481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6190" name="Object 14"/>
          <p:cNvGraphicFramePr>
            <a:graphicFrameLocks noChangeAspect="1"/>
          </p:cNvGraphicFramePr>
          <p:nvPr>
            <p:extLst>
              <p:ext uri="{D42A27DB-BD31-4B8C-83A1-F6EECF244321}">
                <p14:modId xmlns:p14="http://schemas.microsoft.com/office/powerpoint/2010/main" val="3391540469"/>
              </p:ext>
            </p:extLst>
          </p:nvPr>
        </p:nvGraphicFramePr>
        <p:xfrm>
          <a:off x="2987824" y="3933056"/>
          <a:ext cx="336550" cy="381000"/>
        </p:xfrm>
        <a:graphic>
          <a:graphicData uri="http://schemas.openxmlformats.org/presentationml/2006/ole">
            <mc:AlternateContent xmlns:mc="http://schemas.openxmlformats.org/markup-compatibility/2006">
              <mc:Choice xmlns:v="urn:schemas-microsoft-com:vml" Requires="v">
                <p:oleObj spid="_x0000_s76633" name="Equation" r:id="rId21" imgW="101520" imgH="114120" progId="Equation.DSMT4">
                  <p:embed/>
                </p:oleObj>
              </mc:Choice>
              <mc:Fallback>
                <p:oleObj name="Equation" r:id="rId21" imgW="101520" imgH="114120" progId="Equation.DSMT4">
                  <p:embed/>
                  <p:pic>
                    <p:nvPicPr>
                      <p:cNvPr id="0" name=""/>
                      <p:cNvPicPr>
                        <a:picLocks noChangeAspect="1" noChangeArrowheads="1"/>
                      </p:cNvPicPr>
                      <p:nvPr/>
                    </p:nvPicPr>
                    <p:blipFill>
                      <a:blip r:embed="rId22"/>
                      <a:srcRect/>
                      <a:stretch>
                        <a:fillRect/>
                      </a:stretch>
                    </p:blipFill>
                    <p:spPr bwMode="auto">
                      <a:xfrm>
                        <a:off x="2987824" y="3933056"/>
                        <a:ext cx="3365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适应度函数标定）</a:t>
            </a:r>
          </a:p>
        </p:txBody>
      </p:sp>
      <p:sp>
        <p:nvSpPr>
          <p:cNvPr id="1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graphicFrame>
        <p:nvGraphicFramePr>
          <p:cNvPr id="946187" name="Object 11"/>
          <p:cNvGraphicFramePr>
            <a:graphicFrameLocks noChangeAspect="1"/>
          </p:cNvGraphicFramePr>
          <p:nvPr>
            <p:extLst>
              <p:ext uri="{D42A27DB-BD31-4B8C-83A1-F6EECF244321}">
                <p14:modId xmlns:p14="http://schemas.microsoft.com/office/powerpoint/2010/main" val="1385065160"/>
              </p:ext>
            </p:extLst>
          </p:nvPr>
        </p:nvGraphicFramePr>
        <p:xfrm>
          <a:off x="4572000" y="3356992"/>
          <a:ext cx="1614487" cy="434975"/>
        </p:xfrm>
        <a:graphic>
          <a:graphicData uri="http://schemas.openxmlformats.org/presentationml/2006/ole">
            <mc:AlternateContent xmlns:mc="http://schemas.openxmlformats.org/markup-compatibility/2006">
              <mc:Choice xmlns:v="urn:schemas-microsoft-com:vml" Requires="v">
                <p:oleObj spid="_x0000_s76634" name="Equation" r:id="rId23" imgW="799920" imgH="215640" progId="Equation.DSMT4">
                  <p:embed/>
                </p:oleObj>
              </mc:Choice>
              <mc:Fallback>
                <p:oleObj name="Equation" r:id="rId23" imgW="799920" imgH="215640" progId="Equation.DSMT4">
                  <p:embed/>
                  <p:pic>
                    <p:nvPicPr>
                      <p:cNvPr id="0" name=""/>
                      <p:cNvPicPr>
                        <a:picLocks noChangeAspect="1" noChangeArrowheads="1"/>
                      </p:cNvPicPr>
                      <p:nvPr/>
                    </p:nvPicPr>
                    <p:blipFill>
                      <a:blip r:embed="rId24"/>
                      <a:srcRect/>
                      <a:stretch>
                        <a:fillRect/>
                      </a:stretch>
                    </p:blipFill>
                    <p:spPr bwMode="auto">
                      <a:xfrm>
                        <a:off x="4572000" y="3356992"/>
                        <a:ext cx="161448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B42E5FCA-6753-4D5E-9BCB-E5901C9E4FB6}"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1285123503"/>
      </p:ext>
    </p:extLst>
  </p:cSld>
  <p:clrMapOvr>
    <a:masterClrMapping/>
  </p:clrMapOvr>
  <p:transition>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2"/>
          <p:cNvSpPr>
            <a:spLocks noGrp="1"/>
          </p:cNvSpPr>
          <p:nvPr>
            <p:ph type="sldNum" sz="quarter" idx="12"/>
          </p:nvPr>
        </p:nvSpPr>
        <p:spPr/>
        <p:txBody>
          <a:bodyPr/>
          <a:lstStyle/>
          <a:p>
            <a:fld id="{AE5C4E75-87DA-4313-86D2-62C7EF573968}" type="slidenum">
              <a:rPr lang="en-US" altLang="zh-CN"/>
              <a:pPr/>
              <a:t>69</a:t>
            </a:fld>
            <a:endParaRPr lang="en-US" altLang="zh-CN"/>
          </a:p>
        </p:txBody>
      </p:sp>
      <p:sp>
        <p:nvSpPr>
          <p:cNvPr id="947202" name="Rectangle 2"/>
          <p:cNvSpPr>
            <a:spLocks noGrp="1" noChangeArrowheads="1"/>
          </p:cNvSpPr>
          <p:nvPr>
            <p:ph type="body" idx="1"/>
          </p:nvPr>
        </p:nvSpPr>
        <p:spPr>
          <a:xfrm>
            <a:off x="250825" y="1341438"/>
            <a:ext cx="8642350" cy="5111750"/>
          </a:xfrm>
        </p:spPr>
        <p:txBody>
          <a:bodyPr/>
          <a:lstStyle/>
          <a:p>
            <a:pPr marL="711200" indent="-711200">
              <a:lnSpc>
                <a:spcPct val="120000"/>
              </a:lnSpc>
              <a:buClr>
                <a:schemeClr val="tx1"/>
              </a:buClr>
              <a:buFont typeface="Wingdings" pitchFamily="2" charset="2"/>
              <a:buNone/>
            </a:pPr>
            <a:r>
              <a:rPr lang="zh-CN" altLang="en-US" b="1" dirty="0"/>
              <a:t>	调节选择压力，即好坏个体选择概率的</a:t>
            </a:r>
          </a:p>
          <a:p>
            <a:pPr marL="711200" indent="-711200">
              <a:lnSpc>
                <a:spcPct val="120000"/>
              </a:lnSpc>
              <a:buClr>
                <a:schemeClr val="tx1"/>
              </a:buClr>
              <a:buFont typeface="Wingdings" pitchFamily="2" charset="2"/>
              <a:buNone/>
            </a:pPr>
            <a:r>
              <a:rPr lang="zh-CN" altLang="en-US" b="1" dirty="0"/>
              <a:t>差，使广域搜索范围宽保持种群的多样性，而</a:t>
            </a:r>
          </a:p>
          <a:p>
            <a:pPr marL="711200" indent="-711200">
              <a:lnSpc>
                <a:spcPct val="120000"/>
              </a:lnSpc>
              <a:buClr>
                <a:schemeClr val="tx1"/>
              </a:buClr>
              <a:buFont typeface="Wingdings" pitchFamily="2" charset="2"/>
              <a:buNone/>
            </a:pPr>
            <a:r>
              <a:rPr lang="zh-CN" altLang="en-US" b="1" dirty="0"/>
              <a:t>局域搜索细保持收敛性。如下图表示</a:t>
            </a:r>
            <a:r>
              <a:rPr lang="zh-CN" altLang="en-US" b="1" dirty="0" smtClean="0"/>
              <a:t>：</a:t>
            </a:r>
            <a:endParaRPr lang="zh-CN" altLang="en-US" b="1" dirty="0"/>
          </a:p>
          <a:p>
            <a:pPr marL="711200" indent="-711200">
              <a:lnSpc>
                <a:spcPct val="120000"/>
              </a:lnSpc>
              <a:buFont typeface="Wingdings" pitchFamily="2" charset="2"/>
              <a:buNone/>
            </a:pPr>
            <a:r>
              <a:rPr lang="zh-CN" altLang="en-US" b="1" dirty="0"/>
              <a:t>					</a:t>
            </a:r>
            <a:r>
              <a:rPr lang="zh-CN" altLang="en-US" b="1" dirty="0">
                <a:solidFill>
                  <a:srgbClr val="FF00FF"/>
                </a:solidFill>
                <a:latin typeface="Times New Roman" pitchFamily="18" charset="0"/>
                <a:ea typeface="楷体_GB2312" pitchFamily="49" charset="-122"/>
              </a:rPr>
              <a:t>开始：希望选择压力小</a:t>
            </a:r>
          </a:p>
          <a:p>
            <a:pPr marL="711200" indent="-711200">
              <a:lnSpc>
                <a:spcPct val="120000"/>
              </a:lnSpc>
              <a:buNone/>
            </a:pPr>
            <a:r>
              <a:rPr lang="zh-CN" altLang="en-US" b="1" dirty="0"/>
              <a:t>					</a:t>
            </a:r>
            <a:r>
              <a:rPr lang="zh-CN" altLang="en-US" b="1" dirty="0">
                <a:solidFill>
                  <a:srgbClr val="FF00FF"/>
                </a:solidFill>
                <a:latin typeface="Times New Roman" pitchFamily="18" charset="0"/>
                <a:ea typeface="楷体_GB2312" pitchFamily="49" charset="-122"/>
              </a:rPr>
              <a:t>后来：希望选择压力</a:t>
            </a:r>
            <a:r>
              <a:rPr lang="zh-CN" altLang="en-US" b="1" dirty="0" smtClean="0">
                <a:solidFill>
                  <a:srgbClr val="FF00FF"/>
                </a:solidFill>
                <a:latin typeface="Times New Roman" pitchFamily="18" charset="0"/>
                <a:ea typeface="楷体_GB2312" pitchFamily="49" charset="-122"/>
              </a:rPr>
              <a:t>大</a:t>
            </a:r>
            <a:endParaRPr lang="zh-CN" altLang="en-US" b="1" dirty="0"/>
          </a:p>
        </p:txBody>
      </p:sp>
      <p:graphicFrame>
        <p:nvGraphicFramePr>
          <p:cNvPr id="947204" name="Object 4"/>
          <p:cNvGraphicFramePr>
            <a:graphicFrameLocks noChangeAspect="1"/>
          </p:cNvGraphicFramePr>
          <p:nvPr>
            <p:extLst>
              <p:ext uri="{D42A27DB-BD31-4B8C-83A1-F6EECF244321}">
                <p14:modId xmlns:p14="http://schemas.microsoft.com/office/powerpoint/2010/main" val="4084709117"/>
              </p:ext>
            </p:extLst>
          </p:nvPr>
        </p:nvGraphicFramePr>
        <p:xfrm>
          <a:off x="648490" y="1484784"/>
          <a:ext cx="319087" cy="393700"/>
        </p:xfrm>
        <a:graphic>
          <a:graphicData uri="http://schemas.openxmlformats.org/presentationml/2006/ole">
            <mc:AlternateContent xmlns:mc="http://schemas.openxmlformats.org/markup-compatibility/2006">
              <mc:Choice xmlns:v="urn:schemas-microsoft-com:vml" Requires="v">
                <p:oleObj spid="_x0000_s27988" name="Equation" r:id="rId3" imgW="164880" imgH="203040" progId="Equation.DSMT4">
                  <p:embed/>
                </p:oleObj>
              </mc:Choice>
              <mc:Fallback>
                <p:oleObj name="Equation" r:id="rId3" imgW="164880" imgH="203040" progId="Equation.DSMT4">
                  <p:embed/>
                  <p:pic>
                    <p:nvPicPr>
                      <p:cNvPr id="0" name=""/>
                      <p:cNvPicPr>
                        <a:picLocks noChangeAspect="1" noChangeArrowheads="1"/>
                      </p:cNvPicPr>
                      <p:nvPr/>
                    </p:nvPicPr>
                    <p:blipFill>
                      <a:blip r:embed="rId4"/>
                      <a:srcRect/>
                      <a:stretch>
                        <a:fillRect/>
                      </a:stretch>
                    </p:blipFill>
                    <p:spPr bwMode="auto">
                      <a:xfrm>
                        <a:off x="648490" y="1484784"/>
                        <a:ext cx="31908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7205" name="Group 5"/>
          <p:cNvGrpSpPr>
            <a:grpSpLocks/>
          </p:cNvGrpSpPr>
          <p:nvPr/>
        </p:nvGrpSpPr>
        <p:grpSpPr bwMode="auto">
          <a:xfrm>
            <a:off x="611188" y="3501008"/>
            <a:ext cx="2784475" cy="1925638"/>
            <a:chOff x="247" y="346"/>
            <a:chExt cx="1610" cy="1080"/>
          </a:xfrm>
        </p:grpSpPr>
        <p:sp>
          <p:nvSpPr>
            <p:cNvPr id="947206" name="Line 6"/>
            <p:cNvSpPr>
              <a:spLocks noChangeShapeType="1"/>
            </p:cNvSpPr>
            <p:nvPr/>
          </p:nvSpPr>
          <p:spPr bwMode="auto">
            <a:xfrm>
              <a:off x="431" y="1207"/>
              <a:ext cx="131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47207" name="Line 7"/>
            <p:cNvSpPr>
              <a:spLocks noChangeShapeType="1"/>
            </p:cNvSpPr>
            <p:nvPr/>
          </p:nvSpPr>
          <p:spPr bwMode="auto">
            <a:xfrm flipV="1">
              <a:off x="431" y="482"/>
              <a:ext cx="0" cy="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47208" name="Freeform 8"/>
            <p:cNvSpPr>
              <a:spLocks/>
            </p:cNvSpPr>
            <p:nvPr/>
          </p:nvSpPr>
          <p:spPr bwMode="auto">
            <a:xfrm>
              <a:off x="476" y="618"/>
              <a:ext cx="1134" cy="544"/>
            </a:xfrm>
            <a:custGeom>
              <a:avLst/>
              <a:gdLst>
                <a:gd name="T0" fmla="*/ 0 w 1134"/>
                <a:gd name="T1" fmla="*/ 0 h 544"/>
                <a:gd name="T2" fmla="*/ 227 w 1134"/>
                <a:gd name="T3" fmla="*/ 272 h 544"/>
                <a:gd name="T4" fmla="*/ 1134 w 1134"/>
                <a:gd name="T5" fmla="*/ 544 h 544"/>
              </a:gdLst>
              <a:ahLst/>
              <a:cxnLst>
                <a:cxn ang="0">
                  <a:pos x="T0" y="T1"/>
                </a:cxn>
                <a:cxn ang="0">
                  <a:pos x="T2" y="T3"/>
                </a:cxn>
                <a:cxn ang="0">
                  <a:pos x="T4" y="T5"/>
                </a:cxn>
              </a:cxnLst>
              <a:rect l="0" t="0" r="r" b="b"/>
              <a:pathLst>
                <a:path w="1134" h="544">
                  <a:moveTo>
                    <a:pt x="0" y="0"/>
                  </a:moveTo>
                  <a:cubicBezTo>
                    <a:pt x="19" y="90"/>
                    <a:pt x="38" y="181"/>
                    <a:pt x="227" y="272"/>
                  </a:cubicBezTo>
                  <a:cubicBezTo>
                    <a:pt x="416" y="363"/>
                    <a:pt x="975" y="499"/>
                    <a:pt x="1134" y="54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947209" name="Object 9"/>
            <p:cNvGraphicFramePr>
              <a:graphicFrameLocks noChangeAspect="1"/>
            </p:cNvGraphicFramePr>
            <p:nvPr/>
          </p:nvGraphicFramePr>
          <p:xfrm>
            <a:off x="247" y="346"/>
            <a:ext cx="229" cy="272"/>
          </p:xfrm>
          <a:graphic>
            <a:graphicData uri="http://schemas.openxmlformats.org/presentationml/2006/ole">
              <mc:AlternateContent xmlns:mc="http://schemas.openxmlformats.org/markup-compatibility/2006">
                <mc:Choice xmlns:v="urn:schemas-microsoft-com:vml" Requires="v">
                  <p:oleObj spid="_x0000_s27989" name="公式" r:id="rId5" imgW="190440" imgH="228600" progId="Equation.3">
                    <p:embed/>
                  </p:oleObj>
                </mc:Choice>
                <mc:Fallback>
                  <p:oleObj name="公式" r:id="rId5" imgW="190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 y="346"/>
                          <a:ext cx="22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7210" name="Text Box 10"/>
            <p:cNvSpPr txBox="1">
              <a:spLocks noChangeArrowheads="1"/>
            </p:cNvSpPr>
            <p:nvPr/>
          </p:nvSpPr>
          <p:spPr bwMode="auto">
            <a:xfrm>
              <a:off x="1546" y="1220"/>
              <a:ext cx="311"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609600" indent="-6096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a:lnSpc>
                  <a:spcPct val="90000"/>
                </a:lnSpc>
                <a:spcBef>
                  <a:spcPct val="20000"/>
                </a:spcBef>
                <a:buSzPct val="90000"/>
              </a:pPr>
              <a:r>
                <a:rPr lang="en-US" altLang="zh-CN" sz="2000">
                  <a:effectLst>
                    <a:outerShdw blurRad="38100" dist="38100" dir="2700000" algn="tl">
                      <a:srgbClr val="000000"/>
                    </a:outerShdw>
                  </a:effectLst>
                </a:rPr>
                <a:t>NP</a:t>
              </a:r>
            </a:p>
          </p:txBody>
        </p:sp>
      </p:grpSp>
      <p:sp>
        <p:nvSpPr>
          <p:cNvPr id="1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适应度函数标定）</a:t>
            </a:r>
          </a:p>
        </p:txBody>
      </p:sp>
      <p:sp>
        <p:nvSpPr>
          <p:cNvPr id="1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16FC67A4-7B5A-4638-85A0-0FD4F5EC95E0}"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2190767673"/>
      </p:ext>
    </p:extLst>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179388" y="1773238"/>
            <a:ext cx="8229600" cy="4205287"/>
          </a:xfrm>
        </p:spPr>
        <p:txBody>
          <a:bodyPr/>
          <a:lstStyle/>
          <a:p>
            <a:pPr>
              <a:lnSpc>
                <a:spcPct val="130000"/>
              </a:lnSpc>
              <a:buFont typeface="Wingdings" pitchFamily="2" charset="2"/>
              <a:buChar char="Ø"/>
            </a:pPr>
            <a:r>
              <a:rPr lang="zh-CN" altLang="en-US" b="1" dirty="0">
                <a:solidFill>
                  <a:srgbClr val="FF00FF"/>
                </a:solidFill>
                <a:latin typeface="Times New Roman" pitchFamily="18" charset="0"/>
                <a:ea typeface="楷体_GB2312" pitchFamily="49" charset="-122"/>
              </a:rPr>
              <a:t>变异操作</a:t>
            </a:r>
            <a:r>
              <a:rPr lang="zh-CN" altLang="en-US" b="1" dirty="0">
                <a:solidFill>
                  <a:schemeClr val="folHlink"/>
                </a:solidFill>
                <a:latin typeface="Times New Roman" pitchFamily="18" charset="0"/>
                <a:ea typeface="楷体_GB2312" pitchFamily="49" charset="-122"/>
              </a:rPr>
              <a:t>是对种群模式的扰动，有利于增加种群的多样性 </a:t>
            </a:r>
            <a:r>
              <a:rPr lang="zh-CN" altLang="en-US" b="1" dirty="0" smtClean="0">
                <a:solidFill>
                  <a:schemeClr val="folHlink"/>
                </a:solidFill>
                <a:latin typeface="Times New Roman" pitchFamily="18" charset="0"/>
                <a:ea typeface="楷体_GB2312" pitchFamily="49" charset="-122"/>
              </a:rPr>
              <a:t>。</a:t>
            </a:r>
            <a:endParaRPr lang="en-US" altLang="zh-CN" b="1" dirty="0" smtClean="0">
              <a:solidFill>
                <a:schemeClr val="folHlink"/>
              </a:solidFill>
              <a:latin typeface="Times New Roman" pitchFamily="18" charset="0"/>
              <a:ea typeface="楷体_GB2312" pitchFamily="49" charset="-122"/>
            </a:endParaRPr>
          </a:p>
          <a:p>
            <a:pPr>
              <a:lnSpc>
                <a:spcPct val="130000"/>
              </a:lnSpc>
              <a:buFont typeface="Wingdings" pitchFamily="2" charset="2"/>
              <a:buChar char="Ø"/>
            </a:pPr>
            <a:r>
              <a:rPr lang="zh-CN" altLang="en-US" b="1" dirty="0">
                <a:solidFill>
                  <a:srgbClr val="FF00FF"/>
                </a:solidFill>
                <a:latin typeface="Times New Roman" pitchFamily="18" charset="0"/>
                <a:ea typeface="楷体_GB2312" pitchFamily="49" charset="-122"/>
              </a:rPr>
              <a:t>变异概率太小</a:t>
            </a:r>
            <a:r>
              <a:rPr lang="zh-CN" altLang="en-US" b="1" dirty="0">
                <a:solidFill>
                  <a:schemeClr val="folHlink"/>
                </a:solidFill>
                <a:latin typeface="Times New Roman" pitchFamily="18" charset="0"/>
                <a:ea typeface="楷体_GB2312" pitchFamily="49" charset="-122"/>
              </a:rPr>
              <a:t>则很难产生新</a:t>
            </a:r>
            <a:r>
              <a:rPr lang="zh-CN" altLang="en-US" b="1" dirty="0" smtClean="0">
                <a:solidFill>
                  <a:schemeClr val="folHlink"/>
                </a:solidFill>
                <a:latin typeface="Times New Roman" pitchFamily="18" charset="0"/>
                <a:ea typeface="楷体_GB2312" pitchFamily="49" charset="-122"/>
              </a:rPr>
              <a:t>模式</a:t>
            </a:r>
            <a:r>
              <a:rPr lang="en-US" altLang="zh-CN" b="1" dirty="0" smtClean="0">
                <a:solidFill>
                  <a:schemeClr val="folHlink"/>
                </a:solidFill>
                <a:latin typeface="Times New Roman" pitchFamily="18" charset="0"/>
                <a:ea typeface="楷体_GB2312" pitchFamily="49" charset="-122"/>
              </a:rPr>
              <a:t>;</a:t>
            </a:r>
          </a:p>
          <a:p>
            <a:pPr>
              <a:lnSpc>
                <a:spcPct val="130000"/>
              </a:lnSpc>
              <a:buFont typeface="Wingdings" pitchFamily="2" charset="2"/>
              <a:buChar char="Ø"/>
            </a:pPr>
            <a:r>
              <a:rPr lang="zh-CN" altLang="en-US" b="1" dirty="0" smtClean="0">
                <a:solidFill>
                  <a:srgbClr val="FF00FF"/>
                </a:solidFill>
                <a:latin typeface="Times New Roman" pitchFamily="18" charset="0"/>
                <a:ea typeface="楷体_GB2312" pitchFamily="49" charset="-122"/>
              </a:rPr>
              <a:t>变异</a:t>
            </a:r>
            <a:r>
              <a:rPr lang="zh-CN" altLang="en-US" b="1" dirty="0">
                <a:solidFill>
                  <a:srgbClr val="FF00FF"/>
                </a:solidFill>
                <a:latin typeface="Times New Roman" pitchFamily="18" charset="0"/>
                <a:ea typeface="楷体_GB2312" pitchFamily="49" charset="-122"/>
              </a:rPr>
              <a:t>概率太大</a:t>
            </a:r>
            <a:r>
              <a:rPr lang="zh-CN" altLang="en-US" b="1" dirty="0">
                <a:solidFill>
                  <a:schemeClr val="folHlink"/>
                </a:solidFill>
                <a:latin typeface="Times New Roman" pitchFamily="18" charset="0"/>
                <a:ea typeface="楷体_GB2312" pitchFamily="49" charset="-122"/>
              </a:rPr>
              <a:t>则会使遗传算法成为随机搜索算法</a:t>
            </a:r>
            <a:r>
              <a:rPr lang="zh-CN" altLang="en-US" dirty="0" smtClean="0"/>
              <a:t>。</a:t>
            </a:r>
            <a:endParaRPr lang="en-US" altLang="zh-CN" dirty="0" smtClean="0"/>
          </a:p>
          <a:p>
            <a:pPr>
              <a:lnSpc>
                <a:spcPct val="130000"/>
              </a:lnSpc>
              <a:buFont typeface="Wingdings" pitchFamily="2" charset="2"/>
              <a:buChar char="Ø"/>
            </a:pPr>
            <a:r>
              <a:rPr lang="zh-CN" altLang="en-US" b="1" dirty="0">
                <a:solidFill>
                  <a:schemeClr val="folHlink"/>
                </a:solidFill>
                <a:latin typeface="Times New Roman" pitchFamily="18" charset="0"/>
                <a:ea typeface="楷体_GB2312" pitchFamily="49" charset="-122"/>
              </a:rPr>
              <a:t>变异概率一般为</a:t>
            </a:r>
            <a:r>
              <a:rPr lang="en-US" altLang="zh-CN" b="1" dirty="0">
                <a:solidFill>
                  <a:schemeClr val="folHlink"/>
                </a:solidFill>
                <a:latin typeface="Times New Roman" pitchFamily="18" charset="0"/>
                <a:ea typeface="楷体_GB2312" pitchFamily="49" charset="-122"/>
              </a:rPr>
              <a:t>0.001~0.01</a:t>
            </a:r>
            <a:endParaRPr lang="zh-CN" altLang="en-US" b="1" dirty="0">
              <a:solidFill>
                <a:schemeClr val="folHlink"/>
              </a:solidFill>
              <a:latin typeface="Times New Roman" pitchFamily="18" charset="0"/>
              <a:ea typeface="楷体_GB2312" pitchFamily="49" charset="-122"/>
            </a:endParaRPr>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7.</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遗传算法的构成要素分析</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变异</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概率</a:t>
            </a: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75C584DE-B8A6-4DCF-8587-A73B4CD6B753}" type="datetime11">
              <a:rPr lang="zh-CN" altLang="en-US" smtClean="0">
                <a:solidFill>
                  <a:srgbClr val="0033CC"/>
                </a:solidFill>
              </a:rPr>
              <a:t>13:29:50</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7</a:t>
            </a:fld>
            <a:endParaRPr lang="zh-CN" altLang="zh-CN">
              <a:solidFill>
                <a:srgbClr val="0033CC"/>
              </a:solidFill>
            </a:endParaRPr>
          </a:p>
        </p:txBody>
      </p:sp>
    </p:spTree>
    <p:extLst>
      <p:ext uri="{BB962C8B-B14F-4D97-AF65-F5344CB8AC3E}">
        <p14:creationId xmlns:p14="http://schemas.microsoft.com/office/powerpoint/2010/main" val="2240980734"/>
      </p:ext>
    </p:extLst>
  </p:cSld>
  <p:clrMapOvr>
    <a:masterClrMapping/>
  </p:clrMapOvr>
  <p:transition>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4B14D17D-D7CA-4749-A00A-C8231CEC7526}" type="slidenum">
              <a:rPr lang="en-US" altLang="zh-CN"/>
              <a:pPr/>
              <a:t>70</a:t>
            </a:fld>
            <a:endParaRPr lang="en-US" altLang="zh-CN"/>
          </a:p>
        </p:txBody>
      </p:sp>
      <p:sp>
        <p:nvSpPr>
          <p:cNvPr id="948226"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幂律</a:t>
            </a:r>
            <a:r>
              <a:rPr lang="zh-CN" altLang="en-US" b="1" dirty="0" smtClean="0">
                <a:solidFill>
                  <a:srgbClr val="FF00FF"/>
                </a:solidFill>
                <a:latin typeface="Times New Roman" pitchFamily="18" charset="0"/>
                <a:ea typeface="楷体_GB2312" pitchFamily="49" charset="-122"/>
              </a:rPr>
              <a:t>标定</a:t>
            </a:r>
            <a:endParaRPr lang="zh-CN" altLang="en-US" b="1" dirty="0"/>
          </a:p>
          <a:p>
            <a:pPr marL="711200" indent="-711200">
              <a:lnSpc>
                <a:spcPct val="120000"/>
              </a:lnSpc>
              <a:buClr>
                <a:schemeClr val="tx1"/>
              </a:buClr>
              <a:buFont typeface="Wingdings" pitchFamily="2" charset="2"/>
              <a:buNone/>
            </a:pPr>
            <a:r>
              <a:rPr lang="zh-CN" altLang="en-US" b="1" dirty="0"/>
              <a:t>	函数表达式： </a:t>
            </a:r>
          </a:p>
          <a:p>
            <a:pPr marL="711200" indent="-711200">
              <a:lnSpc>
                <a:spcPct val="120000"/>
              </a:lnSpc>
              <a:buFont typeface="Wingdings" pitchFamily="2" charset="2"/>
              <a:buNone/>
            </a:pPr>
            <a:r>
              <a:rPr lang="zh-CN" altLang="en-US" b="1" dirty="0"/>
              <a:t>		的取值，  </a:t>
            </a:r>
            <a:r>
              <a:rPr lang="en-US" altLang="zh-CN" b="1" dirty="0"/>
              <a:t>&gt;1</a:t>
            </a:r>
            <a:r>
              <a:rPr lang="zh-CN" altLang="en-US" b="1" dirty="0"/>
              <a:t>时选择压力加大</a:t>
            </a:r>
          </a:p>
          <a:p>
            <a:pPr marL="711200" indent="-711200">
              <a:lnSpc>
                <a:spcPct val="120000"/>
              </a:lnSpc>
              <a:buFont typeface="Wingdings" pitchFamily="2" charset="2"/>
              <a:buNone/>
            </a:pPr>
            <a:r>
              <a:rPr lang="zh-CN" altLang="en-US" b="1" dirty="0"/>
              <a:t>		    	        </a:t>
            </a:r>
            <a:r>
              <a:rPr lang="en-US" altLang="zh-CN" b="1" dirty="0"/>
              <a:t>&lt;1</a:t>
            </a:r>
            <a:r>
              <a:rPr lang="zh-CN" altLang="en-US" b="1" dirty="0"/>
              <a:t>时选择压力减小</a:t>
            </a:r>
          </a:p>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对数</a:t>
            </a:r>
            <a:r>
              <a:rPr lang="zh-CN" altLang="en-US" b="1" dirty="0" smtClean="0">
                <a:solidFill>
                  <a:srgbClr val="FF00FF"/>
                </a:solidFill>
                <a:latin typeface="Times New Roman" pitchFamily="18" charset="0"/>
                <a:ea typeface="楷体_GB2312" pitchFamily="49" charset="-122"/>
              </a:rPr>
              <a:t>标定</a:t>
            </a:r>
            <a:endParaRPr lang="zh-CN" altLang="en-US" b="1" dirty="0"/>
          </a:p>
          <a:p>
            <a:pPr marL="711200" indent="-711200">
              <a:lnSpc>
                <a:spcPct val="120000"/>
              </a:lnSpc>
              <a:buClr>
                <a:schemeClr val="tx1"/>
              </a:buClr>
              <a:buFont typeface="Wingdings" pitchFamily="2" charset="2"/>
              <a:buNone/>
            </a:pPr>
            <a:r>
              <a:rPr lang="zh-CN" altLang="en-US" b="1" dirty="0"/>
              <a:t>	函数表达式：</a:t>
            </a:r>
          </a:p>
          <a:p>
            <a:pPr marL="711200" indent="-711200">
              <a:lnSpc>
                <a:spcPct val="120000"/>
              </a:lnSpc>
              <a:buClr>
                <a:schemeClr val="tx1"/>
              </a:buClr>
              <a:buFont typeface="Wingdings" pitchFamily="2" charset="2"/>
              <a:buNone/>
            </a:pPr>
            <a:r>
              <a:rPr lang="zh-CN" altLang="en-US" b="1" dirty="0"/>
              <a:t>	对数标定的作用：缩小差别</a:t>
            </a:r>
          </a:p>
        </p:txBody>
      </p:sp>
      <p:graphicFrame>
        <p:nvGraphicFramePr>
          <p:cNvPr id="948228" name="Object 4"/>
          <p:cNvGraphicFramePr>
            <a:graphicFrameLocks noChangeAspect="1"/>
          </p:cNvGraphicFramePr>
          <p:nvPr/>
        </p:nvGraphicFramePr>
        <p:xfrm>
          <a:off x="968375" y="2924175"/>
          <a:ext cx="363538" cy="334963"/>
        </p:xfrm>
        <a:graphic>
          <a:graphicData uri="http://schemas.openxmlformats.org/presentationml/2006/ole">
            <mc:AlternateContent xmlns:mc="http://schemas.openxmlformats.org/markup-compatibility/2006">
              <mc:Choice xmlns:v="urn:schemas-microsoft-com:vml" Requires="v">
                <p:oleObj spid="_x0000_s29524" name="公式" r:id="rId3" imgW="152280" imgH="139680" progId="Equation.3">
                  <p:embed/>
                </p:oleObj>
              </mc:Choice>
              <mc:Fallback>
                <p:oleObj name="公式"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75" y="2924175"/>
                        <a:ext cx="363538"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8229" name="Object 5"/>
          <p:cNvGraphicFramePr>
            <a:graphicFrameLocks noChangeAspect="1"/>
          </p:cNvGraphicFramePr>
          <p:nvPr>
            <p:extLst>
              <p:ext uri="{D42A27DB-BD31-4B8C-83A1-F6EECF244321}">
                <p14:modId xmlns:p14="http://schemas.microsoft.com/office/powerpoint/2010/main" val="2883819116"/>
              </p:ext>
            </p:extLst>
          </p:nvPr>
        </p:nvGraphicFramePr>
        <p:xfrm>
          <a:off x="2782888" y="2960688"/>
          <a:ext cx="333375" cy="304800"/>
        </p:xfrm>
        <a:graphic>
          <a:graphicData uri="http://schemas.openxmlformats.org/presentationml/2006/ole">
            <mc:AlternateContent xmlns:mc="http://schemas.openxmlformats.org/markup-compatibility/2006">
              <mc:Choice xmlns:v="urn:schemas-microsoft-com:vml" Requires="v">
                <p:oleObj spid="_x0000_s29525" name="Equation" r:id="rId5" imgW="139680" imgH="126720" progId="Equation.DSMT4">
                  <p:embed/>
                </p:oleObj>
              </mc:Choice>
              <mc:Fallback>
                <p:oleObj name="Equation" r:id="rId5" imgW="139680" imgH="126720" progId="Equation.DSMT4">
                  <p:embed/>
                  <p:pic>
                    <p:nvPicPr>
                      <p:cNvPr id="0" name=""/>
                      <p:cNvPicPr>
                        <a:picLocks noChangeAspect="1" noChangeArrowheads="1"/>
                      </p:cNvPicPr>
                      <p:nvPr/>
                    </p:nvPicPr>
                    <p:blipFill>
                      <a:blip r:embed="rId6"/>
                      <a:srcRect/>
                      <a:stretch>
                        <a:fillRect/>
                      </a:stretch>
                    </p:blipFill>
                    <p:spPr bwMode="auto">
                      <a:xfrm>
                        <a:off x="2782888" y="2960688"/>
                        <a:ext cx="3333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8230" name="Object 6"/>
          <p:cNvGraphicFramePr>
            <a:graphicFrameLocks noChangeAspect="1"/>
          </p:cNvGraphicFramePr>
          <p:nvPr>
            <p:extLst>
              <p:ext uri="{D42A27DB-BD31-4B8C-83A1-F6EECF244321}">
                <p14:modId xmlns:p14="http://schemas.microsoft.com/office/powerpoint/2010/main" val="2396789829"/>
              </p:ext>
            </p:extLst>
          </p:nvPr>
        </p:nvGraphicFramePr>
        <p:xfrm>
          <a:off x="3395663" y="2093913"/>
          <a:ext cx="1200150" cy="549275"/>
        </p:xfrm>
        <a:graphic>
          <a:graphicData uri="http://schemas.openxmlformats.org/presentationml/2006/ole">
            <mc:AlternateContent xmlns:mc="http://schemas.openxmlformats.org/markup-compatibility/2006">
              <mc:Choice xmlns:v="urn:schemas-microsoft-com:vml" Requires="v">
                <p:oleObj spid="_x0000_s29526" name="Equation" r:id="rId7" imgW="444240" imgH="203040" progId="Equation.DSMT4">
                  <p:embed/>
                </p:oleObj>
              </mc:Choice>
              <mc:Fallback>
                <p:oleObj name="Equation" r:id="rId7" imgW="444240" imgH="203040" progId="Equation.DSMT4">
                  <p:embed/>
                  <p:pic>
                    <p:nvPicPr>
                      <p:cNvPr id="0" name=""/>
                      <p:cNvPicPr>
                        <a:picLocks noChangeAspect="1" noChangeArrowheads="1"/>
                      </p:cNvPicPr>
                      <p:nvPr/>
                    </p:nvPicPr>
                    <p:blipFill>
                      <a:blip r:embed="rId8"/>
                      <a:srcRect/>
                      <a:stretch>
                        <a:fillRect/>
                      </a:stretch>
                    </p:blipFill>
                    <p:spPr bwMode="auto">
                      <a:xfrm>
                        <a:off x="3395663" y="2093913"/>
                        <a:ext cx="12001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8231" name="Object 7"/>
          <p:cNvGraphicFramePr>
            <a:graphicFrameLocks noChangeAspect="1"/>
          </p:cNvGraphicFramePr>
          <p:nvPr>
            <p:extLst>
              <p:ext uri="{D42A27DB-BD31-4B8C-83A1-F6EECF244321}">
                <p14:modId xmlns:p14="http://schemas.microsoft.com/office/powerpoint/2010/main" val="2951201185"/>
              </p:ext>
            </p:extLst>
          </p:nvPr>
        </p:nvGraphicFramePr>
        <p:xfrm>
          <a:off x="2757488" y="3595688"/>
          <a:ext cx="333375" cy="304800"/>
        </p:xfrm>
        <a:graphic>
          <a:graphicData uri="http://schemas.openxmlformats.org/presentationml/2006/ole">
            <mc:AlternateContent xmlns:mc="http://schemas.openxmlformats.org/markup-compatibility/2006">
              <mc:Choice xmlns:v="urn:schemas-microsoft-com:vml" Requires="v">
                <p:oleObj spid="_x0000_s29527" name="Equation" r:id="rId9" imgW="139680" imgH="126720" progId="Equation.DSMT4">
                  <p:embed/>
                </p:oleObj>
              </mc:Choice>
              <mc:Fallback>
                <p:oleObj name="Equation" r:id="rId9" imgW="139680" imgH="126720" progId="Equation.DSMT4">
                  <p:embed/>
                  <p:pic>
                    <p:nvPicPr>
                      <p:cNvPr id="0" name=""/>
                      <p:cNvPicPr>
                        <a:picLocks noChangeAspect="1" noChangeArrowheads="1"/>
                      </p:cNvPicPr>
                      <p:nvPr/>
                    </p:nvPicPr>
                    <p:blipFill>
                      <a:blip r:embed="rId10"/>
                      <a:srcRect/>
                      <a:stretch>
                        <a:fillRect/>
                      </a:stretch>
                    </p:blipFill>
                    <p:spPr bwMode="auto">
                      <a:xfrm>
                        <a:off x="2757488" y="3595688"/>
                        <a:ext cx="3333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8232" name="Object 8"/>
          <p:cNvGraphicFramePr>
            <a:graphicFrameLocks noChangeAspect="1"/>
          </p:cNvGraphicFramePr>
          <p:nvPr>
            <p:extLst>
              <p:ext uri="{D42A27DB-BD31-4B8C-83A1-F6EECF244321}">
                <p14:modId xmlns:p14="http://schemas.microsoft.com/office/powerpoint/2010/main" val="3476124464"/>
              </p:ext>
            </p:extLst>
          </p:nvPr>
        </p:nvGraphicFramePr>
        <p:xfrm>
          <a:off x="3581400" y="4876800"/>
          <a:ext cx="2449513" cy="515938"/>
        </p:xfrm>
        <a:graphic>
          <a:graphicData uri="http://schemas.openxmlformats.org/presentationml/2006/ole">
            <mc:AlternateContent xmlns:mc="http://schemas.openxmlformats.org/markup-compatibility/2006">
              <mc:Choice xmlns:v="urn:schemas-microsoft-com:vml" Requires="v">
                <p:oleObj spid="_x0000_s29528" name="Equation" r:id="rId11" imgW="965160" imgH="203040" progId="Equation.DSMT4">
                  <p:embed/>
                </p:oleObj>
              </mc:Choice>
              <mc:Fallback>
                <p:oleObj name="Equation" r:id="rId11" imgW="965160" imgH="203040" progId="Equation.DSMT4">
                  <p:embed/>
                  <p:pic>
                    <p:nvPicPr>
                      <p:cNvPr id="0" name=""/>
                      <p:cNvPicPr>
                        <a:picLocks noChangeAspect="1" noChangeArrowheads="1"/>
                      </p:cNvPicPr>
                      <p:nvPr/>
                    </p:nvPicPr>
                    <p:blipFill>
                      <a:blip r:embed="rId12"/>
                      <a:srcRect/>
                      <a:stretch>
                        <a:fillRect/>
                      </a:stretch>
                    </p:blipFill>
                    <p:spPr bwMode="auto">
                      <a:xfrm>
                        <a:off x="3581400" y="4876800"/>
                        <a:ext cx="2449513"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适应度函数标定）</a:t>
            </a: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B3460E9-BD00-4D21-9568-22547BBB52E1}"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799194699"/>
      </p:ext>
    </p:extLst>
  </p:cSld>
  <p:clrMapOvr>
    <a:masterClrMapping/>
  </p:clrMapOvr>
  <p:transition>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6DF3E05A-0F36-4268-BEA4-FBAFFD94C3EA}" type="slidenum">
              <a:rPr lang="en-US" altLang="zh-CN"/>
              <a:pPr/>
              <a:t>71</a:t>
            </a:fld>
            <a:endParaRPr lang="en-US" altLang="zh-CN"/>
          </a:p>
        </p:txBody>
      </p:sp>
      <p:sp>
        <p:nvSpPr>
          <p:cNvPr id="949250"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指数</a:t>
            </a:r>
            <a:r>
              <a:rPr lang="zh-CN" altLang="en-US" b="1" dirty="0" smtClean="0">
                <a:solidFill>
                  <a:srgbClr val="FF00FF"/>
                </a:solidFill>
                <a:latin typeface="Times New Roman" pitchFamily="18" charset="0"/>
                <a:ea typeface="楷体_GB2312" pitchFamily="49" charset="-122"/>
              </a:rPr>
              <a:t>标定</a:t>
            </a:r>
            <a:endParaRPr lang="zh-CN" altLang="en-US" b="1" dirty="0"/>
          </a:p>
          <a:p>
            <a:pPr marL="711200" indent="-711200">
              <a:lnSpc>
                <a:spcPct val="120000"/>
              </a:lnSpc>
              <a:buClr>
                <a:schemeClr val="tx1"/>
              </a:buClr>
              <a:buFont typeface="Wingdings" pitchFamily="2" charset="2"/>
              <a:buNone/>
            </a:pPr>
            <a:r>
              <a:rPr lang="zh-CN" altLang="en-US" b="1" dirty="0"/>
              <a:t>	函数表达式：</a:t>
            </a:r>
          </a:p>
          <a:p>
            <a:pPr marL="711200" indent="-711200">
              <a:lnSpc>
                <a:spcPct val="120000"/>
              </a:lnSpc>
              <a:buClr>
                <a:schemeClr val="tx1"/>
              </a:buClr>
              <a:buFont typeface="Wingdings" pitchFamily="2" charset="2"/>
              <a:buNone/>
            </a:pPr>
            <a:r>
              <a:rPr lang="zh-CN" altLang="en-US" b="1" dirty="0"/>
              <a:t>	指数标定的作用：扩大差别</a:t>
            </a:r>
          </a:p>
          <a:p>
            <a:pPr marL="0" indent="0">
              <a:buClr>
                <a:schemeClr val="tx1"/>
              </a:buClr>
              <a:buNone/>
            </a:pPr>
            <a:r>
              <a:rPr lang="zh-CN" altLang="en-US" b="1" dirty="0">
                <a:solidFill>
                  <a:srgbClr val="FF00FF"/>
                </a:solidFill>
                <a:latin typeface="Times New Roman" pitchFamily="18" charset="0"/>
                <a:ea typeface="楷体_GB2312" pitchFamily="49" charset="-122"/>
              </a:rPr>
              <a:t>窗口</a:t>
            </a:r>
            <a:r>
              <a:rPr lang="zh-CN" altLang="en-US" b="1" dirty="0" smtClean="0">
                <a:solidFill>
                  <a:srgbClr val="FF00FF"/>
                </a:solidFill>
                <a:latin typeface="Times New Roman" pitchFamily="18" charset="0"/>
                <a:ea typeface="楷体_GB2312" pitchFamily="49" charset="-122"/>
              </a:rPr>
              <a:t>技术</a:t>
            </a:r>
            <a:endParaRPr lang="zh-CN" altLang="en-US" b="1" dirty="0"/>
          </a:p>
          <a:p>
            <a:pPr marL="711200" indent="-711200">
              <a:lnSpc>
                <a:spcPct val="120000"/>
              </a:lnSpc>
              <a:buClr>
                <a:schemeClr val="tx1"/>
              </a:buClr>
              <a:buFont typeface="Wingdings" pitchFamily="2" charset="2"/>
              <a:buNone/>
            </a:pPr>
            <a:r>
              <a:rPr lang="zh-CN" altLang="en-US" b="1" dirty="0"/>
              <a:t>	函数表达式：</a:t>
            </a:r>
          </a:p>
          <a:p>
            <a:pPr marL="711200" indent="-711200">
              <a:lnSpc>
                <a:spcPct val="120000"/>
              </a:lnSpc>
              <a:buClr>
                <a:schemeClr val="tx1"/>
              </a:buClr>
              <a:buFont typeface="Wingdings" pitchFamily="2" charset="2"/>
              <a:buNone/>
            </a:pPr>
            <a:r>
              <a:rPr lang="zh-CN" altLang="en-US" b="1" dirty="0"/>
              <a:t>	    为前</a:t>
            </a:r>
            <a:r>
              <a:rPr lang="en-US" altLang="zh-CN" b="1" dirty="0"/>
              <a:t>W</a:t>
            </a:r>
            <a:r>
              <a:rPr lang="zh-CN" altLang="en-US" b="1" dirty="0"/>
              <a:t>代中的最小目标值，它考虑了各代	的波动，这样     具有记忆性</a:t>
            </a:r>
          </a:p>
        </p:txBody>
      </p:sp>
      <p:graphicFrame>
        <p:nvGraphicFramePr>
          <p:cNvPr id="949252" name="Object 4"/>
          <p:cNvGraphicFramePr>
            <a:graphicFrameLocks noChangeAspect="1"/>
          </p:cNvGraphicFramePr>
          <p:nvPr>
            <p:extLst>
              <p:ext uri="{D42A27DB-BD31-4B8C-83A1-F6EECF244321}">
                <p14:modId xmlns:p14="http://schemas.microsoft.com/office/powerpoint/2010/main" val="923411558"/>
              </p:ext>
            </p:extLst>
          </p:nvPr>
        </p:nvGraphicFramePr>
        <p:xfrm>
          <a:off x="3375025" y="2060575"/>
          <a:ext cx="2117725" cy="604838"/>
        </p:xfrm>
        <a:graphic>
          <a:graphicData uri="http://schemas.openxmlformats.org/presentationml/2006/ole">
            <mc:AlternateContent xmlns:mc="http://schemas.openxmlformats.org/markup-compatibility/2006">
              <mc:Choice xmlns:v="urn:schemas-microsoft-com:vml" Requires="v">
                <p:oleObj spid="_x0000_s30543" name="Equation" r:id="rId3" imgW="799920" imgH="228600" progId="Equation.DSMT4">
                  <p:embed/>
                </p:oleObj>
              </mc:Choice>
              <mc:Fallback>
                <p:oleObj name="Equation" r:id="rId3" imgW="799920" imgH="228600" progId="Equation.DSMT4">
                  <p:embed/>
                  <p:pic>
                    <p:nvPicPr>
                      <p:cNvPr id="0" name=""/>
                      <p:cNvPicPr>
                        <a:picLocks noChangeAspect="1" noChangeArrowheads="1"/>
                      </p:cNvPicPr>
                      <p:nvPr/>
                    </p:nvPicPr>
                    <p:blipFill>
                      <a:blip r:embed="rId4"/>
                      <a:srcRect/>
                      <a:stretch>
                        <a:fillRect/>
                      </a:stretch>
                    </p:blipFill>
                    <p:spPr bwMode="auto">
                      <a:xfrm>
                        <a:off x="3375025" y="2060575"/>
                        <a:ext cx="2117725"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9253" name="Object 5"/>
          <p:cNvGraphicFramePr>
            <a:graphicFrameLocks noChangeAspect="1"/>
          </p:cNvGraphicFramePr>
          <p:nvPr>
            <p:extLst>
              <p:ext uri="{D42A27DB-BD31-4B8C-83A1-F6EECF244321}">
                <p14:modId xmlns:p14="http://schemas.microsoft.com/office/powerpoint/2010/main" val="39808376"/>
              </p:ext>
            </p:extLst>
          </p:nvPr>
        </p:nvGraphicFramePr>
        <p:xfrm>
          <a:off x="3375025" y="4076700"/>
          <a:ext cx="1814513" cy="534988"/>
        </p:xfrm>
        <a:graphic>
          <a:graphicData uri="http://schemas.openxmlformats.org/presentationml/2006/ole">
            <mc:AlternateContent xmlns:mc="http://schemas.openxmlformats.org/markup-compatibility/2006">
              <mc:Choice xmlns:v="urn:schemas-microsoft-com:vml" Requires="v">
                <p:oleObj spid="_x0000_s30544" name="Equation" r:id="rId5" imgW="774360" imgH="228600" progId="Equation.DSMT4">
                  <p:embed/>
                </p:oleObj>
              </mc:Choice>
              <mc:Fallback>
                <p:oleObj name="Equation" r:id="rId5" imgW="774360" imgH="228600" progId="Equation.DSMT4">
                  <p:embed/>
                  <p:pic>
                    <p:nvPicPr>
                      <p:cNvPr id="0" name=""/>
                      <p:cNvPicPr>
                        <a:picLocks noChangeAspect="1" noChangeArrowheads="1"/>
                      </p:cNvPicPr>
                      <p:nvPr/>
                    </p:nvPicPr>
                    <p:blipFill>
                      <a:blip r:embed="rId6"/>
                      <a:srcRect/>
                      <a:stretch>
                        <a:fillRect/>
                      </a:stretch>
                    </p:blipFill>
                    <p:spPr bwMode="auto">
                      <a:xfrm>
                        <a:off x="3375025" y="4076700"/>
                        <a:ext cx="1814513"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9254" name="Object 6"/>
          <p:cNvGraphicFramePr>
            <a:graphicFrameLocks noChangeAspect="1"/>
          </p:cNvGraphicFramePr>
          <p:nvPr>
            <p:extLst>
              <p:ext uri="{D42A27DB-BD31-4B8C-83A1-F6EECF244321}">
                <p14:modId xmlns:p14="http://schemas.microsoft.com/office/powerpoint/2010/main" val="2309249582"/>
              </p:ext>
            </p:extLst>
          </p:nvPr>
        </p:nvGraphicFramePr>
        <p:xfrm>
          <a:off x="971550" y="4724400"/>
          <a:ext cx="481013" cy="576263"/>
        </p:xfrm>
        <a:graphic>
          <a:graphicData uri="http://schemas.openxmlformats.org/presentationml/2006/ole">
            <mc:AlternateContent xmlns:mc="http://schemas.openxmlformats.org/markup-compatibility/2006">
              <mc:Choice xmlns:v="urn:schemas-microsoft-com:vml" Requires="v">
                <p:oleObj spid="_x0000_s30545" name="Equation" r:id="rId7" imgW="190440" imgH="228600" progId="Equation.DSMT4">
                  <p:embed/>
                </p:oleObj>
              </mc:Choice>
              <mc:Fallback>
                <p:oleObj name="Equation" r:id="rId7" imgW="190440" imgH="228600" progId="Equation.DSMT4">
                  <p:embed/>
                  <p:pic>
                    <p:nvPicPr>
                      <p:cNvPr id="0" name=""/>
                      <p:cNvPicPr>
                        <a:picLocks noChangeAspect="1" noChangeArrowheads="1"/>
                      </p:cNvPicPr>
                      <p:nvPr/>
                    </p:nvPicPr>
                    <p:blipFill>
                      <a:blip r:embed="rId8"/>
                      <a:srcRect/>
                      <a:stretch>
                        <a:fillRect/>
                      </a:stretch>
                    </p:blipFill>
                    <p:spPr bwMode="auto">
                      <a:xfrm>
                        <a:off x="971550" y="4724400"/>
                        <a:ext cx="48101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9255" name="Object 7"/>
          <p:cNvGraphicFramePr>
            <a:graphicFrameLocks noChangeAspect="1"/>
          </p:cNvGraphicFramePr>
          <p:nvPr>
            <p:extLst>
              <p:ext uri="{D42A27DB-BD31-4B8C-83A1-F6EECF244321}">
                <p14:modId xmlns:p14="http://schemas.microsoft.com/office/powerpoint/2010/main" val="1577654407"/>
              </p:ext>
            </p:extLst>
          </p:nvPr>
        </p:nvGraphicFramePr>
        <p:xfrm>
          <a:off x="4716016" y="5301208"/>
          <a:ext cx="514350" cy="617537"/>
        </p:xfrm>
        <a:graphic>
          <a:graphicData uri="http://schemas.openxmlformats.org/presentationml/2006/ole">
            <mc:AlternateContent xmlns:mc="http://schemas.openxmlformats.org/markup-compatibility/2006">
              <mc:Choice xmlns:v="urn:schemas-microsoft-com:vml" Requires="v">
                <p:oleObj spid="_x0000_s30546" name="Equation" r:id="rId9" imgW="190440" imgH="228600" progId="Equation.DSMT4">
                  <p:embed/>
                </p:oleObj>
              </mc:Choice>
              <mc:Fallback>
                <p:oleObj name="Equation" r:id="rId9" imgW="190440" imgH="228600" progId="Equation.DSMT4">
                  <p:embed/>
                  <p:pic>
                    <p:nvPicPr>
                      <p:cNvPr id="0" name=""/>
                      <p:cNvPicPr>
                        <a:picLocks noChangeAspect="1" noChangeArrowheads="1"/>
                      </p:cNvPicPr>
                      <p:nvPr/>
                    </p:nvPicPr>
                    <p:blipFill>
                      <a:blip r:embed="rId10"/>
                      <a:srcRect/>
                      <a:stretch>
                        <a:fillRect/>
                      </a:stretch>
                    </p:blipFill>
                    <p:spPr bwMode="auto">
                      <a:xfrm>
                        <a:off x="4716016" y="5301208"/>
                        <a:ext cx="51435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9256" name="Object 8"/>
          <p:cNvGraphicFramePr>
            <a:graphicFrameLocks noChangeAspect="1"/>
          </p:cNvGraphicFramePr>
          <p:nvPr>
            <p:extLst>
              <p:ext uri="{D42A27DB-BD31-4B8C-83A1-F6EECF244321}">
                <p14:modId xmlns:p14="http://schemas.microsoft.com/office/powerpoint/2010/main" val="693007848"/>
              </p:ext>
            </p:extLst>
          </p:nvPr>
        </p:nvGraphicFramePr>
        <p:xfrm>
          <a:off x="1475656" y="5229200"/>
          <a:ext cx="619125" cy="641350"/>
        </p:xfrm>
        <a:graphic>
          <a:graphicData uri="http://schemas.openxmlformats.org/presentationml/2006/ole">
            <mc:AlternateContent xmlns:mc="http://schemas.openxmlformats.org/markup-compatibility/2006">
              <mc:Choice xmlns:v="urn:schemas-microsoft-com:vml" Requires="v">
                <p:oleObj spid="_x0000_s30547" name="Equation" r:id="rId11" imgW="266400" imgH="228600" progId="Equation.DSMT4">
                  <p:embed/>
                </p:oleObj>
              </mc:Choice>
              <mc:Fallback>
                <p:oleObj name="Equation" r:id="rId11" imgW="266400" imgH="228600" progId="Equation.DSMT4">
                  <p:embed/>
                  <p:pic>
                    <p:nvPicPr>
                      <p:cNvPr id="0" name=""/>
                      <p:cNvPicPr>
                        <a:picLocks noChangeAspect="1" noChangeArrowheads="1"/>
                      </p:cNvPicPr>
                      <p:nvPr/>
                    </p:nvPicPr>
                    <p:blipFill>
                      <a:blip r:embed="rId12"/>
                      <a:srcRect/>
                      <a:stretch>
                        <a:fillRect/>
                      </a:stretch>
                    </p:blipFill>
                    <p:spPr bwMode="auto">
                      <a:xfrm>
                        <a:off x="1475656" y="5229200"/>
                        <a:ext cx="6191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适应度函数标定）</a:t>
            </a: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3F4D096-DDF5-4961-A247-104408B5C06F}"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2815038745"/>
      </p:ext>
    </p:extLst>
  </p:cSld>
  <p:clrMapOvr>
    <a:masterClrMapping/>
  </p:clrMapOvr>
  <p:transition>
    <p:pul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E4E9CCA8-1FFC-42A0-A8C3-135138974013}" type="slidenum">
              <a:rPr lang="en-US" altLang="zh-CN"/>
              <a:pPr/>
              <a:t>72</a:t>
            </a:fld>
            <a:endParaRPr lang="en-US" altLang="zh-CN"/>
          </a:p>
        </p:txBody>
      </p:sp>
      <p:sp>
        <p:nvSpPr>
          <p:cNvPr id="950274"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正规化</a:t>
            </a:r>
            <a:r>
              <a:rPr lang="zh-CN" altLang="en-US" b="1" dirty="0" smtClean="0">
                <a:solidFill>
                  <a:srgbClr val="FF00FF"/>
                </a:solidFill>
                <a:latin typeface="Times New Roman" pitchFamily="18" charset="0"/>
                <a:ea typeface="楷体_GB2312" pitchFamily="49" charset="-122"/>
              </a:rPr>
              <a:t>技术</a:t>
            </a:r>
            <a:endParaRPr lang="zh-CN" altLang="en-US" b="1" dirty="0"/>
          </a:p>
          <a:p>
            <a:pPr marL="711200" indent="-711200">
              <a:lnSpc>
                <a:spcPct val="120000"/>
              </a:lnSpc>
              <a:buClr>
                <a:schemeClr val="tx1"/>
              </a:buClr>
              <a:buFont typeface="Wingdings" pitchFamily="2" charset="2"/>
              <a:buNone/>
            </a:pPr>
            <a:r>
              <a:rPr lang="zh-CN" altLang="en-US" b="1" dirty="0"/>
              <a:t>	函数表达式：</a:t>
            </a:r>
          </a:p>
          <a:p>
            <a:pPr marL="711200" indent="-711200">
              <a:lnSpc>
                <a:spcPct val="120000"/>
              </a:lnSpc>
              <a:buClr>
                <a:schemeClr val="tx1"/>
              </a:buClr>
              <a:buFont typeface="Wingdings" pitchFamily="2" charset="2"/>
              <a:buNone/>
            </a:pPr>
            <a:r>
              <a:rPr lang="zh-CN" altLang="en-US" b="1" dirty="0"/>
              <a:t>	正规化技术的作用：</a:t>
            </a:r>
          </a:p>
          <a:p>
            <a:pPr marL="711200" indent="-711200">
              <a:lnSpc>
                <a:spcPct val="120000"/>
              </a:lnSpc>
              <a:buClr>
                <a:schemeClr val="tx1"/>
              </a:buClr>
              <a:buFont typeface="Wingdings" pitchFamily="2" charset="2"/>
              <a:buNone/>
            </a:pPr>
            <a:r>
              <a:rPr lang="zh-CN" altLang="en-US" b="1" dirty="0"/>
              <a:t>    	将   映射到</a:t>
            </a:r>
            <a:r>
              <a:rPr lang="en-US" altLang="zh-CN" b="1" dirty="0"/>
              <a:t>(0,1)</a:t>
            </a:r>
            <a:r>
              <a:rPr lang="zh-CN" altLang="en-US" b="1" dirty="0"/>
              <a:t>区间，抑制超级染色体</a:t>
            </a:r>
          </a:p>
          <a:p>
            <a:pPr marL="711200" indent="-711200">
              <a:lnSpc>
                <a:spcPct val="120000"/>
              </a:lnSpc>
              <a:buClr>
                <a:schemeClr val="tx1"/>
              </a:buClr>
              <a:buFont typeface="Wingdings" pitchFamily="2" charset="2"/>
              <a:buNone/>
            </a:pPr>
            <a:r>
              <a:rPr lang="zh-CN" altLang="en-US" b="1" dirty="0"/>
              <a:t>	正规化技术的实质：特殊的动态标定</a:t>
            </a:r>
          </a:p>
          <a:p>
            <a:pPr marL="711200" indent="-711200">
              <a:lnSpc>
                <a:spcPct val="120000"/>
              </a:lnSpc>
              <a:buClr>
                <a:schemeClr val="tx1"/>
              </a:buClr>
              <a:buFont typeface="Wingdings" pitchFamily="2" charset="2"/>
              <a:buNone/>
            </a:pPr>
            <a:r>
              <a:rPr lang="zh-CN" altLang="en-US" b="1" dirty="0"/>
              <a:t>	即</a:t>
            </a:r>
          </a:p>
          <a:p>
            <a:pPr marL="711200" indent="-711200">
              <a:lnSpc>
                <a:spcPct val="120000"/>
              </a:lnSpc>
              <a:buClr>
                <a:schemeClr val="tx1"/>
              </a:buClr>
              <a:buFont typeface="Wingdings" pitchFamily="2" charset="2"/>
              <a:buNone/>
            </a:pPr>
            <a:r>
              <a:rPr lang="zh-CN" altLang="en-US" b="1" dirty="0"/>
              <a:t>	其中：</a:t>
            </a:r>
          </a:p>
        </p:txBody>
      </p:sp>
      <p:graphicFrame>
        <p:nvGraphicFramePr>
          <p:cNvPr id="950276" name="Object 4"/>
          <p:cNvGraphicFramePr>
            <a:graphicFrameLocks noChangeAspect="1"/>
          </p:cNvGraphicFramePr>
          <p:nvPr>
            <p:extLst>
              <p:ext uri="{D42A27DB-BD31-4B8C-83A1-F6EECF244321}">
                <p14:modId xmlns:p14="http://schemas.microsoft.com/office/powerpoint/2010/main" val="759218027"/>
              </p:ext>
            </p:extLst>
          </p:nvPr>
        </p:nvGraphicFramePr>
        <p:xfrm>
          <a:off x="1476375" y="3501008"/>
          <a:ext cx="323850" cy="433388"/>
        </p:xfrm>
        <a:graphic>
          <a:graphicData uri="http://schemas.openxmlformats.org/presentationml/2006/ole">
            <mc:AlternateContent xmlns:mc="http://schemas.openxmlformats.org/markup-compatibility/2006">
              <mc:Choice xmlns:v="urn:schemas-microsoft-com:vml" Requires="v">
                <p:oleObj spid="_x0000_s31567" name="Equation" r:id="rId3" imgW="152280" imgH="203040" progId="Equation.DSMT4">
                  <p:embed/>
                </p:oleObj>
              </mc:Choice>
              <mc:Fallback>
                <p:oleObj name="Equation" r:id="rId3" imgW="152280" imgH="203040" progId="Equation.DSMT4">
                  <p:embed/>
                  <p:pic>
                    <p:nvPicPr>
                      <p:cNvPr id="0" name=""/>
                      <p:cNvPicPr>
                        <a:picLocks noChangeAspect="1" noChangeArrowheads="1"/>
                      </p:cNvPicPr>
                      <p:nvPr/>
                    </p:nvPicPr>
                    <p:blipFill>
                      <a:blip r:embed="rId4"/>
                      <a:srcRect/>
                      <a:stretch>
                        <a:fillRect/>
                      </a:stretch>
                    </p:blipFill>
                    <p:spPr bwMode="auto">
                      <a:xfrm>
                        <a:off x="1476375" y="3501008"/>
                        <a:ext cx="32385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77" name="Object 5"/>
          <p:cNvGraphicFramePr>
            <a:graphicFrameLocks noChangeAspect="1"/>
          </p:cNvGraphicFramePr>
          <p:nvPr>
            <p:extLst>
              <p:ext uri="{D42A27DB-BD31-4B8C-83A1-F6EECF244321}">
                <p14:modId xmlns:p14="http://schemas.microsoft.com/office/powerpoint/2010/main" val="1774646510"/>
              </p:ext>
            </p:extLst>
          </p:nvPr>
        </p:nvGraphicFramePr>
        <p:xfrm>
          <a:off x="3714750" y="1844675"/>
          <a:ext cx="2027238" cy="993775"/>
        </p:xfrm>
        <a:graphic>
          <a:graphicData uri="http://schemas.openxmlformats.org/presentationml/2006/ole">
            <mc:AlternateContent xmlns:mc="http://schemas.openxmlformats.org/markup-compatibility/2006">
              <mc:Choice xmlns:v="urn:schemas-microsoft-com:vml" Requires="v">
                <p:oleObj spid="_x0000_s31568" name="Equation" r:id="rId5" imgW="1180800" imgH="431640" progId="Equation.DSMT4">
                  <p:embed/>
                </p:oleObj>
              </mc:Choice>
              <mc:Fallback>
                <p:oleObj name="Equation" r:id="rId5" imgW="1180800" imgH="431640" progId="Equation.DSMT4">
                  <p:embed/>
                  <p:pic>
                    <p:nvPicPr>
                      <p:cNvPr id="0" name=""/>
                      <p:cNvPicPr>
                        <a:picLocks noChangeAspect="1" noChangeArrowheads="1"/>
                      </p:cNvPicPr>
                      <p:nvPr/>
                    </p:nvPicPr>
                    <p:blipFill>
                      <a:blip r:embed="rId6"/>
                      <a:srcRect/>
                      <a:stretch>
                        <a:fillRect/>
                      </a:stretch>
                    </p:blipFill>
                    <p:spPr bwMode="auto">
                      <a:xfrm>
                        <a:off x="3714750" y="1844675"/>
                        <a:ext cx="2027238"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78" name="Object 6"/>
          <p:cNvGraphicFramePr>
            <a:graphicFrameLocks noChangeAspect="1"/>
          </p:cNvGraphicFramePr>
          <p:nvPr>
            <p:extLst>
              <p:ext uri="{D42A27DB-BD31-4B8C-83A1-F6EECF244321}">
                <p14:modId xmlns:p14="http://schemas.microsoft.com/office/powerpoint/2010/main" val="438661384"/>
              </p:ext>
            </p:extLst>
          </p:nvPr>
        </p:nvGraphicFramePr>
        <p:xfrm>
          <a:off x="1587500" y="4797425"/>
          <a:ext cx="1793875" cy="481013"/>
        </p:xfrm>
        <a:graphic>
          <a:graphicData uri="http://schemas.openxmlformats.org/presentationml/2006/ole">
            <mc:AlternateContent xmlns:mc="http://schemas.openxmlformats.org/markup-compatibility/2006">
              <mc:Choice xmlns:v="urn:schemas-microsoft-com:vml" Requires="v">
                <p:oleObj spid="_x0000_s31569" name="Equation" r:id="rId7" imgW="850680" imgH="228600" progId="Equation.DSMT4">
                  <p:embed/>
                </p:oleObj>
              </mc:Choice>
              <mc:Fallback>
                <p:oleObj name="Equation" r:id="rId7" imgW="850680" imgH="228600" progId="Equation.DSMT4">
                  <p:embed/>
                  <p:pic>
                    <p:nvPicPr>
                      <p:cNvPr id="0" name=""/>
                      <p:cNvPicPr>
                        <a:picLocks noChangeAspect="1" noChangeArrowheads="1"/>
                      </p:cNvPicPr>
                      <p:nvPr/>
                    </p:nvPicPr>
                    <p:blipFill>
                      <a:blip r:embed="rId8"/>
                      <a:srcRect/>
                      <a:stretch>
                        <a:fillRect/>
                      </a:stretch>
                    </p:blipFill>
                    <p:spPr bwMode="auto">
                      <a:xfrm>
                        <a:off x="1587500" y="4797425"/>
                        <a:ext cx="179387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79" name="Object 7"/>
          <p:cNvGraphicFramePr>
            <a:graphicFrameLocks noChangeAspect="1"/>
          </p:cNvGraphicFramePr>
          <p:nvPr>
            <p:extLst>
              <p:ext uri="{D42A27DB-BD31-4B8C-83A1-F6EECF244321}">
                <p14:modId xmlns:p14="http://schemas.microsoft.com/office/powerpoint/2010/main" val="3971703681"/>
              </p:ext>
            </p:extLst>
          </p:nvPr>
        </p:nvGraphicFramePr>
        <p:xfrm>
          <a:off x="2273300" y="5397500"/>
          <a:ext cx="2436813" cy="881063"/>
        </p:xfrm>
        <a:graphic>
          <a:graphicData uri="http://schemas.openxmlformats.org/presentationml/2006/ole">
            <mc:AlternateContent xmlns:mc="http://schemas.openxmlformats.org/markup-compatibility/2006">
              <mc:Choice xmlns:v="urn:schemas-microsoft-com:vml" Requires="v">
                <p:oleObj spid="_x0000_s31570" name="Equation" r:id="rId9" imgW="1193760" imgH="431640" progId="Equation.DSMT4">
                  <p:embed/>
                </p:oleObj>
              </mc:Choice>
              <mc:Fallback>
                <p:oleObj name="Equation" r:id="rId9" imgW="1193760" imgH="431640" progId="Equation.DSMT4">
                  <p:embed/>
                  <p:pic>
                    <p:nvPicPr>
                      <p:cNvPr id="0" name=""/>
                      <p:cNvPicPr>
                        <a:picLocks noChangeAspect="1" noChangeArrowheads="1"/>
                      </p:cNvPicPr>
                      <p:nvPr/>
                    </p:nvPicPr>
                    <p:blipFill>
                      <a:blip r:embed="rId10"/>
                      <a:srcRect/>
                      <a:stretch>
                        <a:fillRect/>
                      </a:stretch>
                    </p:blipFill>
                    <p:spPr bwMode="auto">
                      <a:xfrm>
                        <a:off x="2273300" y="5397500"/>
                        <a:ext cx="2436813"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0280" name="Object 8"/>
          <p:cNvGraphicFramePr>
            <a:graphicFrameLocks noChangeAspect="1"/>
          </p:cNvGraphicFramePr>
          <p:nvPr>
            <p:extLst>
              <p:ext uri="{D42A27DB-BD31-4B8C-83A1-F6EECF244321}">
                <p14:modId xmlns:p14="http://schemas.microsoft.com/office/powerpoint/2010/main" val="3899656966"/>
              </p:ext>
            </p:extLst>
          </p:nvPr>
        </p:nvGraphicFramePr>
        <p:xfrm>
          <a:off x="5090244" y="5373216"/>
          <a:ext cx="2578100" cy="933450"/>
        </p:xfrm>
        <a:graphic>
          <a:graphicData uri="http://schemas.openxmlformats.org/presentationml/2006/ole">
            <mc:AlternateContent xmlns:mc="http://schemas.openxmlformats.org/markup-compatibility/2006">
              <mc:Choice xmlns:v="urn:schemas-microsoft-com:vml" Requires="v">
                <p:oleObj spid="_x0000_s31571" name="Equation" r:id="rId11" imgW="1193760" imgH="431640" progId="Equation.DSMT4">
                  <p:embed/>
                </p:oleObj>
              </mc:Choice>
              <mc:Fallback>
                <p:oleObj name="Equation" r:id="rId11" imgW="1193760" imgH="431640" progId="Equation.DSMT4">
                  <p:embed/>
                  <p:pic>
                    <p:nvPicPr>
                      <p:cNvPr id="0" name=""/>
                      <p:cNvPicPr>
                        <a:picLocks noChangeAspect="1" noChangeArrowheads="1"/>
                      </p:cNvPicPr>
                      <p:nvPr/>
                    </p:nvPicPr>
                    <p:blipFill>
                      <a:blip r:embed="rId12"/>
                      <a:srcRect/>
                      <a:stretch>
                        <a:fillRect/>
                      </a:stretch>
                    </p:blipFill>
                    <p:spPr bwMode="auto">
                      <a:xfrm>
                        <a:off x="5090244" y="5373216"/>
                        <a:ext cx="25781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适应度函数标定）</a:t>
            </a: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716A835-C3FB-44BA-A13E-A21D6E317710}"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2740035597"/>
      </p:ext>
    </p:extLst>
  </p:cSld>
  <p:clrMapOvr>
    <a:masterClrMapping/>
  </p:clrMapOvr>
  <p:transition>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E4E9CCA8-1FFC-42A0-A8C3-135138974013}" type="slidenum">
              <a:rPr lang="en-US" altLang="zh-CN"/>
              <a:pPr/>
              <a:t>73</a:t>
            </a:fld>
            <a:endParaRPr lang="en-US" altLang="zh-CN"/>
          </a:p>
        </p:txBody>
      </p:sp>
      <p:sp>
        <p:nvSpPr>
          <p:cNvPr id="950274"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smtClean="0">
                <a:solidFill>
                  <a:srgbClr val="FF00FF"/>
                </a:solidFill>
                <a:latin typeface="Times New Roman" pitchFamily="18" charset="0"/>
                <a:ea typeface="楷体_GB2312" pitchFamily="49" charset="-122"/>
              </a:rPr>
              <a:t>适应度函数标定方法小结：</a:t>
            </a:r>
            <a:endParaRPr lang="en-US" altLang="zh-CN" b="1" dirty="0" smtClean="0">
              <a:solidFill>
                <a:srgbClr val="FF00FF"/>
              </a:solidFill>
              <a:latin typeface="Times New Roman" pitchFamily="18" charset="0"/>
              <a:ea typeface="楷体_GB2312" pitchFamily="49" charset="-122"/>
            </a:endParaRPr>
          </a:p>
          <a:p>
            <a:pPr marL="400050" lvl="1" indent="0">
              <a:lnSpc>
                <a:spcPct val="120000"/>
              </a:lnSpc>
              <a:buClr>
                <a:schemeClr val="tx1"/>
              </a:buClr>
              <a:buNone/>
            </a:pPr>
            <a:r>
              <a:rPr lang="zh-CN" altLang="en-US" sz="2400" b="1" dirty="0" smtClean="0">
                <a:solidFill>
                  <a:srgbClr val="FF00FF"/>
                </a:solidFill>
                <a:latin typeface="Times New Roman" pitchFamily="18" charset="0"/>
                <a:ea typeface="楷体_GB2312" pitchFamily="49" charset="-122"/>
              </a:rPr>
              <a:t>线性标定</a:t>
            </a:r>
            <a:endParaRPr lang="en-US" altLang="zh-CN" sz="2400" b="1" dirty="0" smtClean="0">
              <a:solidFill>
                <a:srgbClr val="FF00FF"/>
              </a:solidFill>
              <a:latin typeface="Times New Roman" pitchFamily="18" charset="0"/>
              <a:ea typeface="楷体_GB2312" pitchFamily="49" charset="-122"/>
            </a:endParaRPr>
          </a:p>
          <a:p>
            <a:pPr marL="400050" lvl="1" indent="0">
              <a:lnSpc>
                <a:spcPct val="120000"/>
              </a:lnSpc>
              <a:buClr>
                <a:schemeClr val="tx1"/>
              </a:buClr>
              <a:buNone/>
            </a:pPr>
            <a:r>
              <a:rPr lang="zh-CN" altLang="en-US" sz="2400" b="1" dirty="0" smtClean="0">
                <a:solidFill>
                  <a:srgbClr val="FF00FF"/>
                </a:solidFill>
                <a:latin typeface="Times New Roman" pitchFamily="18" charset="0"/>
                <a:ea typeface="楷体_GB2312" pitchFamily="49" charset="-122"/>
              </a:rPr>
              <a:t>动态线性标定</a:t>
            </a:r>
            <a:endParaRPr lang="en-US" altLang="zh-CN" sz="2400" b="1" dirty="0" smtClean="0">
              <a:solidFill>
                <a:srgbClr val="FF00FF"/>
              </a:solidFill>
              <a:latin typeface="Times New Roman" pitchFamily="18" charset="0"/>
              <a:ea typeface="楷体_GB2312" pitchFamily="49" charset="-122"/>
            </a:endParaRPr>
          </a:p>
          <a:p>
            <a:pPr marL="400050" lvl="1" indent="0">
              <a:lnSpc>
                <a:spcPct val="120000"/>
              </a:lnSpc>
              <a:buClr>
                <a:schemeClr val="tx1"/>
              </a:buClr>
              <a:buNone/>
            </a:pPr>
            <a:r>
              <a:rPr lang="zh-CN" altLang="en-US" sz="2400" b="1" dirty="0" smtClean="0">
                <a:solidFill>
                  <a:srgbClr val="FF00FF"/>
                </a:solidFill>
                <a:latin typeface="Times New Roman" pitchFamily="18" charset="0"/>
                <a:ea typeface="楷体_GB2312" pitchFamily="49" charset="-122"/>
              </a:rPr>
              <a:t>指数标定</a:t>
            </a:r>
            <a:endParaRPr lang="en-US" altLang="zh-CN" sz="2400" b="1" dirty="0" smtClean="0">
              <a:solidFill>
                <a:srgbClr val="FF00FF"/>
              </a:solidFill>
              <a:latin typeface="Times New Roman" pitchFamily="18" charset="0"/>
              <a:ea typeface="楷体_GB2312" pitchFamily="49" charset="-122"/>
            </a:endParaRPr>
          </a:p>
          <a:p>
            <a:pPr marL="400050" lvl="1" indent="0">
              <a:lnSpc>
                <a:spcPct val="120000"/>
              </a:lnSpc>
              <a:buClr>
                <a:schemeClr val="tx1"/>
              </a:buClr>
              <a:buNone/>
            </a:pPr>
            <a:r>
              <a:rPr lang="zh-CN" altLang="en-US" sz="2400" b="1" dirty="0" smtClean="0">
                <a:solidFill>
                  <a:srgbClr val="FF00FF"/>
                </a:solidFill>
                <a:latin typeface="Times New Roman" pitchFamily="18" charset="0"/>
                <a:ea typeface="楷体_GB2312" pitchFamily="49" charset="-122"/>
              </a:rPr>
              <a:t>对数标定</a:t>
            </a:r>
            <a:endParaRPr lang="en-US" altLang="zh-CN" sz="2400" b="1" dirty="0" smtClean="0">
              <a:solidFill>
                <a:srgbClr val="FF00FF"/>
              </a:solidFill>
              <a:latin typeface="Times New Roman" pitchFamily="18" charset="0"/>
              <a:ea typeface="楷体_GB2312" pitchFamily="49" charset="-122"/>
            </a:endParaRPr>
          </a:p>
          <a:p>
            <a:pPr marL="400050" lvl="1" indent="0">
              <a:lnSpc>
                <a:spcPct val="120000"/>
              </a:lnSpc>
              <a:buClr>
                <a:schemeClr val="tx1"/>
              </a:buClr>
              <a:buNone/>
            </a:pPr>
            <a:r>
              <a:rPr lang="zh-CN" altLang="en-US" sz="2400" b="1" dirty="0">
                <a:solidFill>
                  <a:srgbClr val="FF00FF"/>
                </a:solidFill>
                <a:latin typeface="Times New Roman" pitchFamily="18" charset="0"/>
                <a:ea typeface="楷体_GB2312" pitchFamily="49" charset="-122"/>
              </a:rPr>
              <a:t>幂律标定</a:t>
            </a:r>
            <a:endParaRPr lang="zh-CN" altLang="en-US" sz="2400" b="1" dirty="0"/>
          </a:p>
          <a:p>
            <a:pPr marL="400050" lvl="1" indent="0">
              <a:lnSpc>
                <a:spcPct val="120000"/>
              </a:lnSpc>
              <a:buClr>
                <a:schemeClr val="tx1"/>
              </a:buClr>
              <a:buNone/>
            </a:pPr>
            <a:r>
              <a:rPr lang="zh-CN" altLang="en-US" sz="2400" b="1" dirty="0" smtClean="0">
                <a:solidFill>
                  <a:srgbClr val="FF00FF"/>
                </a:solidFill>
                <a:latin typeface="Times New Roman" pitchFamily="18" charset="0"/>
                <a:ea typeface="楷体_GB2312" pitchFamily="49" charset="-122"/>
              </a:rPr>
              <a:t>窗口技术</a:t>
            </a:r>
            <a:endParaRPr lang="en-US" altLang="zh-CN" sz="2400" b="1" dirty="0" smtClean="0">
              <a:solidFill>
                <a:srgbClr val="FF00FF"/>
              </a:solidFill>
              <a:latin typeface="Times New Roman" pitchFamily="18" charset="0"/>
              <a:ea typeface="楷体_GB2312" pitchFamily="49" charset="-122"/>
            </a:endParaRPr>
          </a:p>
          <a:p>
            <a:pPr marL="400050" lvl="1" indent="0">
              <a:lnSpc>
                <a:spcPct val="120000"/>
              </a:lnSpc>
              <a:buClr>
                <a:schemeClr val="tx1"/>
              </a:buClr>
              <a:buNone/>
            </a:pPr>
            <a:r>
              <a:rPr lang="zh-CN" altLang="en-US" sz="2400" b="1" dirty="0" smtClean="0">
                <a:solidFill>
                  <a:srgbClr val="FF00FF"/>
                </a:solidFill>
                <a:latin typeface="Times New Roman" pitchFamily="18" charset="0"/>
                <a:ea typeface="楷体_GB2312" pitchFamily="49" charset="-122"/>
              </a:rPr>
              <a:t>正规化</a:t>
            </a:r>
            <a:r>
              <a:rPr lang="zh-CN" altLang="en-US" sz="2400" b="1" dirty="0" smtClean="0">
                <a:solidFill>
                  <a:srgbClr val="FF00FF"/>
                </a:solidFill>
                <a:latin typeface="Times New Roman" pitchFamily="18" charset="0"/>
                <a:ea typeface="楷体_GB2312" pitchFamily="49" charset="-122"/>
              </a:rPr>
              <a:t>技术</a:t>
            </a:r>
            <a:endParaRPr lang="zh-CN" altLang="en-US" sz="2400" b="1" dirty="0"/>
          </a:p>
          <a:p>
            <a:pPr marL="711200" indent="-711200">
              <a:lnSpc>
                <a:spcPct val="120000"/>
              </a:lnSpc>
              <a:buClr>
                <a:schemeClr val="tx1"/>
              </a:buClr>
              <a:buFont typeface="Wingdings" pitchFamily="2" charset="2"/>
              <a:buNone/>
            </a:pPr>
            <a:r>
              <a:rPr lang="zh-CN" altLang="en-US" b="1" dirty="0"/>
              <a:t>	</a:t>
            </a:r>
          </a:p>
        </p:txBody>
      </p:sp>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适应度函数标定）</a:t>
            </a: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716A835-C3FB-44BA-A13E-A21D6E317710}" type="datetime11">
              <a:rPr lang="zh-CN" altLang="en-US" smtClean="0">
                <a:solidFill>
                  <a:srgbClr val="0033CC"/>
                </a:solidFill>
              </a:rPr>
              <a:t>14:34:43</a:t>
            </a:fld>
            <a:endParaRPr lang="zh-CN" altLang="zh-CN" dirty="0">
              <a:solidFill>
                <a:srgbClr val="0033CC"/>
              </a:solidFill>
            </a:endParaRPr>
          </a:p>
        </p:txBody>
      </p:sp>
    </p:spTree>
    <p:extLst>
      <p:ext uri="{BB962C8B-B14F-4D97-AF65-F5344CB8AC3E}">
        <p14:creationId xmlns:p14="http://schemas.microsoft.com/office/powerpoint/2010/main" val="941807781"/>
      </p:ext>
    </p:extLst>
  </p:cSld>
  <p:clrMapOvr>
    <a:masterClrMapping/>
  </p:clrMapOvr>
  <p:transition>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4BE75B6-2895-47A4-91F7-1996CCBA233E}" type="slidenum">
              <a:rPr lang="en-US" altLang="zh-CN"/>
              <a:pPr/>
              <a:t>74</a:t>
            </a:fld>
            <a:endParaRPr lang="en-US" altLang="zh-CN"/>
          </a:p>
        </p:txBody>
      </p:sp>
      <p:sp>
        <p:nvSpPr>
          <p:cNvPr id="951298" name="Rectangle 2"/>
          <p:cNvSpPr>
            <a:spLocks noGrp="1" noChangeArrowheads="1"/>
          </p:cNvSpPr>
          <p:nvPr>
            <p:ph type="body" idx="1"/>
          </p:nvPr>
        </p:nvSpPr>
        <p:spPr>
          <a:xfrm>
            <a:off x="250825" y="1341438"/>
            <a:ext cx="8642350" cy="5111750"/>
          </a:xfrm>
        </p:spPr>
        <p:txBody>
          <a:bodyPr/>
          <a:lstStyle/>
          <a:p>
            <a:pPr marL="711200" indent="-711200">
              <a:lnSpc>
                <a:spcPct val="120000"/>
              </a:lnSpc>
              <a:buClr>
                <a:schemeClr val="tx1"/>
              </a:buClr>
              <a:buFont typeface="Wingdings" pitchFamily="2" charset="2"/>
              <a:buNone/>
            </a:pPr>
            <a:r>
              <a:rPr lang="zh-CN" altLang="en-US" b="1" dirty="0"/>
              <a:t>	传统的</a:t>
            </a:r>
            <a:r>
              <a:rPr lang="en-US" altLang="zh-CN" b="1" dirty="0"/>
              <a:t>GA</a:t>
            </a:r>
            <a:r>
              <a:rPr lang="zh-CN" altLang="en-US" b="1" dirty="0"/>
              <a:t>选择和遗传是一起进行的，即使</a:t>
            </a:r>
          </a:p>
          <a:p>
            <a:pPr marL="711200" indent="-711200">
              <a:lnSpc>
                <a:spcPct val="120000"/>
              </a:lnSpc>
              <a:buClr>
                <a:schemeClr val="tx1"/>
              </a:buClr>
              <a:buFont typeface="Wingdings" pitchFamily="2" charset="2"/>
              <a:buNone/>
            </a:pPr>
            <a:r>
              <a:rPr lang="zh-CN" altLang="en-US" b="1" dirty="0"/>
              <a:t>后代不如父代，却无法纠正。下面介绍的选择</a:t>
            </a:r>
          </a:p>
          <a:p>
            <a:pPr marL="711200" indent="-711200">
              <a:lnSpc>
                <a:spcPct val="120000"/>
              </a:lnSpc>
              <a:buClr>
                <a:schemeClr val="tx1"/>
              </a:buClr>
              <a:buFont typeface="Wingdings" pitchFamily="2" charset="2"/>
              <a:buNone/>
            </a:pPr>
            <a:r>
              <a:rPr lang="zh-CN" altLang="en-US" b="1" dirty="0"/>
              <a:t>策略都是先遗传后选择。这样，样本空间扩大</a:t>
            </a:r>
          </a:p>
          <a:p>
            <a:pPr marL="711200" indent="-711200">
              <a:lnSpc>
                <a:spcPct val="120000"/>
              </a:lnSpc>
              <a:buClr>
                <a:schemeClr val="tx1"/>
              </a:buClr>
              <a:buFont typeface="Wingdings" pitchFamily="2" charset="2"/>
              <a:buNone/>
            </a:pPr>
            <a:r>
              <a:rPr lang="zh-CN" altLang="en-US" b="1" dirty="0"/>
              <a:t>了，可供选择的个体增多了。</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t>选择</a:t>
            </a:r>
            <a:r>
              <a:rPr lang="zh-CN" altLang="en-US" b="1" dirty="0" smtClean="0"/>
              <a:t>策略</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E71B11E-BF4A-4CCE-B6EB-FA00CB5A114C}"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2766841305"/>
      </p:ext>
    </p:extLst>
  </p:cSld>
  <p:clrMapOvr>
    <a:masterClrMapping/>
  </p:clrMapOvr>
  <p:transition>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BB0028D-31F2-4DCD-AB03-AF6C62577085}" type="slidenum">
              <a:rPr lang="en-US" altLang="zh-CN"/>
              <a:pPr/>
              <a:t>75</a:t>
            </a:fld>
            <a:endParaRPr lang="en-US" altLang="zh-CN"/>
          </a:p>
        </p:txBody>
      </p:sp>
      <p:sp>
        <p:nvSpPr>
          <p:cNvPr id="952322"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None/>
            </a:pPr>
            <a:r>
              <a:rPr lang="zh-CN" altLang="en-US" b="1" dirty="0">
                <a:solidFill>
                  <a:srgbClr val="FF00FF"/>
                </a:solidFill>
                <a:latin typeface="Times New Roman" pitchFamily="18" charset="0"/>
                <a:ea typeface="楷体_GB2312" pitchFamily="49" charset="-122"/>
              </a:rPr>
              <a:t>截断</a:t>
            </a:r>
            <a:r>
              <a:rPr lang="zh-CN" altLang="en-US" b="1" dirty="0" smtClean="0">
                <a:solidFill>
                  <a:srgbClr val="FF00FF"/>
                </a:solidFill>
                <a:latin typeface="Times New Roman" pitchFamily="18" charset="0"/>
                <a:ea typeface="楷体_GB2312" pitchFamily="49" charset="-122"/>
              </a:rPr>
              <a:t>选择 </a:t>
            </a:r>
            <a:r>
              <a:rPr lang="zh-CN" altLang="en-US" b="1" dirty="0" smtClean="0"/>
              <a:t>选择</a:t>
            </a:r>
            <a:r>
              <a:rPr lang="zh-CN" altLang="en-US" b="1" dirty="0"/>
              <a:t>最好的前</a:t>
            </a:r>
            <a:r>
              <a:rPr lang="en-US" altLang="zh-CN" b="1" dirty="0"/>
              <a:t>T</a:t>
            </a:r>
            <a:r>
              <a:rPr lang="zh-CN" altLang="en-US" b="1" dirty="0"/>
              <a:t>个个体，让每一个有</a:t>
            </a:r>
            <a:r>
              <a:rPr lang="en-US" altLang="zh-CN" b="1" dirty="0"/>
              <a:t>1/T</a:t>
            </a:r>
            <a:r>
              <a:rPr lang="zh-CN" altLang="en-US" b="1" dirty="0"/>
              <a:t>的选择概率，平均得到</a:t>
            </a:r>
            <a:r>
              <a:rPr lang="en-US" altLang="zh-CN" b="1" dirty="0"/>
              <a:t>NP/T</a:t>
            </a:r>
            <a:r>
              <a:rPr lang="zh-CN" altLang="en-US" b="1" dirty="0"/>
              <a:t>个繁殖机会。</a:t>
            </a:r>
          </a:p>
          <a:p>
            <a:pPr marL="711200" indent="-711200">
              <a:lnSpc>
                <a:spcPct val="120000"/>
              </a:lnSpc>
              <a:buClr>
                <a:schemeClr val="tx1"/>
              </a:buClr>
              <a:buFont typeface="Wingdings" pitchFamily="2" charset="2"/>
              <a:buNone/>
            </a:pPr>
            <a:r>
              <a:rPr lang="zh-CN" altLang="en-US" b="1" dirty="0"/>
              <a:t>例：</a:t>
            </a:r>
            <a:r>
              <a:rPr lang="en-US" altLang="zh-CN" b="1" dirty="0"/>
              <a:t>NP=100,T=50	</a:t>
            </a:r>
          </a:p>
          <a:p>
            <a:pPr marL="711200" indent="-711200">
              <a:lnSpc>
                <a:spcPct val="120000"/>
              </a:lnSpc>
              <a:buClr>
                <a:schemeClr val="tx1"/>
              </a:buClr>
              <a:buFont typeface="Wingdings" pitchFamily="2" charset="2"/>
              <a:buNone/>
            </a:pPr>
            <a:r>
              <a:rPr lang="zh-CN" altLang="en-US" b="1" dirty="0"/>
              <a:t>即</a:t>
            </a:r>
            <a:r>
              <a:rPr lang="en-US" altLang="zh-CN" b="1" dirty="0"/>
              <a:t>100</a:t>
            </a:r>
            <a:r>
              <a:rPr lang="zh-CN" altLang="en-US" b="1" dirty="0"/>
              <a:t>名学生，成绩前</a:t>
            </a:r>
            <a:r>
              <a:rPr lang="en-US" altLang="zh-CN" b="1" dirty="0"/>
              <a:t>50</a:t>
            </a:r>
            <a:r>
              <a:rPr lang="zh-CN" altLang="en-US" b="1" dirty="0"/>
              <a:t>名的选出。每人的选择概率为</a:t>
            </a:r>
            <a:r>
              <a:rPr lang="en-US" altLang="zh-CN" b="1" dirty="0"/>
              <a:t>1</a:t>
            </a:r>
            <a:r>
              <a:rPr lang="zh-CN" altLang="en-US" b="1" dirty="0"/>
              <a:t>／</a:t>
            </a:r>
            <a:r>
              <a:rPr lang="en-US" altLang="zh-CN" b="1" dirty="0"/>
              <a:t>50</a:t>
            </a:r>
            <a:r>
              <a:rPr lang="zh-CN" altLang="en-US" b="1" dirty="0"/>
              <a:t>，有平均</a:t>
            </a:r>
            <a:r>
              <a:rPr lang="en-US" altLang="zh-CN" b="1" dirty="0"/>
              <a:t>2</a:t>
            </a:r>
            <a:r>
              <a:rPr lang="zh-CN" altLang="en-US" b="1" dirty="0"/>
              <a:t>个机会。</a:t>
            </a:r>
          </a:p>
          <a:p>
            <a:pPr marL="711200" indent="-711200">
              <a:lnSpc>
                <a:spcPct val="120000"/>
              </a:lnSpc>
              <a:buClr>
                <a:schemeClr val="tx1"/>
              </a:buClr>
              <a:buFont typeface="Wingdings" pitchFamily="2" charset="2"/>
              <a:buNone/>
            </a:pPr>
            <a:r>
              <a:rPr lang="zh-CN" altLang="en-US" b="1" dirty="0"/>
              <a:t>这种方法计算量在</a:t>
            </a:r>
            <a:r>
              <a:rPr lang="zh-CN" altLang="en-US" b="1" dirty="0">
                <a:cs typeface="Arial" charset="0"/>
              </a:rPr>
              <a:t>排序</a:t>
            </a:r>
            <a:r>
              <a:rPr lang="zh-CN" altLang="en-US" b="1" dirty="0"/>
              <a:t>上。</a:t>
            </a:r>
          </a:p>
        </p:txBody>
      </p:sp>
      <p:sp>
        <p:nvSpPr>
          <p:cNvPr id="7"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t>选择</a:t>
            </a:r>
            <a:r>
              <a:rPr lang="zh-CN" altLang="en-US" b="1" dirty="0" smtClean="0"/>
              <a:t>策略</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8"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C11F5DFB-432A-4A4F-BCAC-BA888FD7326E}"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3223795095"/>
      </p:ext>
    </p:extLst>
  </p:cSld>
  <p:clrMapOvr>
    <a:masterClrMapping/>
  </p:clrMapOvr>
  <p:transition>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E12D0A8-DC26-458F-921D-11CCC0666D2F}" type="slidenum">
              <a:rPr lang="en-US" altLang="zh-CN"/>
              <a:pPr/>
              <a:t>76</a:t>
            </a:fld>
            <a:endParaRPr lang="en-US" altLang="zh-CN"/>
          </a:p>
        </p:txBody>
      </p:sp>
      <p:sp>
        <p:nvSpPr>
          <p:cNvPr id="953346" name="Rectangle 2"/>
          <p:cNvSpPr>
            <a:spLocks noGrp="1" noChangeArrowheads="1"/>
          </p:cNvSpPr>
          <p:nvPr>
            <p:ph type="body" idx="1"/>
          </p:nvPr>
        </p:nvSpPr>
        <p:spPr>
          <a:xfrm>
            <a:off x="250825" y="1341438"/>
            <a:ext cx="8642350" cy="5111750"/>
          </a:xfrm>
        </p:spPr>
        <p:txBody>
          <a:bodyPr/>
          <a:lstStyle/>
          <a:p>
            <a:pPr marL="0" indent="0">
              <a:lnSpc>
                <a:spcPct val="120000"/>
              </a:lnSpc>
              <a:buClr>
                <a:schemeClr val="tx1"/>
              </a:buClr>
              <a:buSzTx/>
              <a:buNone/>
            </a:pPr>
            <a:r>
              <a:rPr lang="zh-CN" altLang="en-US" b="1" dirty="0">
                <a:solidFill>
                  <a:srgbClr val="FF00FF"/>
                </a:solidFill>
                <a:latin typeface="Times New Roman" pitchFamily="18" charset="0"/>
                <a:ea typeface="楷体_GB2312" pitchFamily="49" charset="-122"/>
              </a:rPr>
              <a:t>顺序</a:t>
            </a:r>
            <a:r>
              <a:rPr lang="zh-CN" altLang="en-US" b="1" dirty="0" smtClean="0">
                <a:solidFill>
                  <a:srgbClr val="FF00FF"/>
                </a:solidFill>
                <a:latin typeface="Times New Roman" pitchFamily="18" charset="0"/>
                <a:ea typeface="楷体_GB2312" pitchFamily="49" charset="-122"/>
              </a:rPr>
              <a:t>选择</a:t>
            </a:r>
            <a:endParaRPr lang="zh-CN" altLang="en-US" b="1" dirty="0"/>
          </a:p>
          <a:p>
            <a:pPr marL="812800" indent="-812800">
              <a:lnSpc>
                <a:spcPct val="120000"/>
              </a:lnSpc>
              <a:buClr>
                <a:schemeClr val="tx1"/>
              </a:buClr>
              <a:buFont typeface="Wingdings" pitchFamily="2" charset="2"/>
              <a:buNone/>
            </a:pPr>
            <a:r>
              <a:rPr lang="zh-CN" altLang="en-US" b="1" dirty="0" smtClean="0">
                <a:latin typeface="宋体" pitchFamily="2" charset="-122"/>
              </a:rPr>
              <a:t>⑴  </a:t>
            </a:r>
            <a:r>
              <a:rPr lang="zh-CN" altLang="en-US" b="1" dirty="0"/>
              <a:t>从好到坏排序所有个体</a:t>
            </a:r>
          </a:p>
          <a:p>
            <a:pPr marL="812800" indent="-812800">
              <a:lnSpc>
                <a:spcPct val="120000"/>
              </a:lnSpc>
              <a:buClr>
                <a:schemeClr val="tx1"/>
              </a:buClr>
              <a:buFont typeface="Wingdings" pitchFamily="2" charset="2"/>
              <a:buNone/>
            </a:pPr>
            <a:r>
              <a:rPr lang="zh-CN" altLang="en-US" b="1" dirty="0"/>
              <a:t>⑵    定义最好个体的选择概率为    </a:t>
            </a:r>
            <a:r>
              <a:rPr lang="en-US" altLang="zh-CN" b="1" dirty="0"/>
              <a:t>,</a:t>
            </a:r>
            <a:r>
              <a:rPr lang="zh-CN" altLang="en-US" b="1" dirty="0"/>
              <a:t>则第   个个体的选择概率为：</a:t>
            </a:r>
          </a:p>
        </p:txBody>
      </p:sp>
      <p:graphicFrame>
        <p:nvGraphicFramePr>
          <p:cNvPr id="953348" name="Object 4"/>
          <p:cNvGraphicFramePr>
            <a:graphicFrameLocks noChangeAspect="1"/>
          </p:cNvGraphicFramePr>
          <p:nvPr>
            <p:extLst>
              <p:ext uri="{D42A27DB-BD31-4B8C-83A1-F6EECF244321}">
                <p14:modId xmlns:p14="http://schemas.microsoft.com/office/powerpoint/2010/main" val="1167666177"/>
              </p:ext>
            </p:extLst>
          </p:nvPr>
        </p:nvGraphicFramePr>
        <p:xfrm>
          <a:off x="3131840" y="4077072"/>
          <a:ext cx="2395538" cy="666750"/>
        </p:xfrm>
        <a:graphic>
          <a:graphicData uri="http://schemas.openxmlformats.org/presentationml/2006/ole">
            <mc:AlternateContent xmlns:mc="http://schemas.openxmlformats.org/markup-compatibility/2006">
              <mc:Choice xmlns:v="urn:schemas-microsoft-com:vml" Requires="v">
                <p:oleObj spid="_x0000_s32253" name="Equation" r:id="rId3" imgW="1130040" imgH="279360" progId="Equation.DSMT4">
                  <p:embed/>
                </p:oleObj>
              </mc:Choice>
              <mc:Fallback>
                <p:oleObj name="Equation" r:id="rId3" imgW="1130040" imgH="279360" progId="Equation.DSMT4">
                  <p:embed/>
                  <p:pic>
                    <p:nvPicPr>
                      <p:cNvPr id="0" name=""/>
                      <p:cNvPicPr>
                        <a:picLocks noChangeAspect="1" noChangeArrowheads="1"/>
                      </p:cNvPicPr>
                      <p:nvPr/>
                    </p:nvPicPr>
                    <p:blipFill>
                      <a:blip r:embed="rId4"/>
                      <a:srcRect/>
                      <a:stretch>
                        <a:fillRect/>
                      </a:stretch>
                    </p:blipFill>
                    <p:spPr bwMode="auto">
                      <a:xfrm>
                        <a:off x="3131840" y="4077072"/>
                        <a:ext cx="2395538"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3349" name="Object 5"/>
          <p:cNvGraphicFramePr>
            <a:graphicFrameLocks noChangeAspect="1"/>
          </p:cNvGraphicFramePr>
          <p:nvPr>
            <p:extLst>
              <p:ext uri="{D42A27DB-BD31-4B8C-83A1-F6EECF244321}">
                <p14:modId xmlns:p14="http://schemas.microsoft.com/office/powerpoint/2010/main" val="2421555133"/>
              </p:ext>
            </p:extLst>
          </p:nvPr>
        </p:nvGraphicFramePr>
        <p:xfrm>
          <a:off x="6102895" y="2852936"/>
          <a:ext cx="341313" cy="442913"/>
        </p:xfrm>
        <a:graphic>
          <a:graphicData uri="http://schemas.openxmlformats.org/presentationml/2006/ole">
            <mc:AlternateContent xmlns:mc="http://schemas.openxmlformats.org/markup-compatibility/2006">
              <mc:Choice xmlns:v="urn:schemas-microsoft-com:vml" Requires="v">
                <p:oleObj spid="_x0000_s32254" name="Equation" r:id="rId5" imgW="126720" imgH="164880" progId="Equation.DSMT4">
                  <p:embed/>
                </p:oleObj>
              </mc:Choice>
              <mc:Fallback>
                <p:oleObj name="Equation" r:id="rId5" imgW="126720" imgH="164880" progId="Equation.DSMT4">
                  <p:embed/>
                  <p:pic>
                    <p:nvPicPr>
                      <p:cNvPr id="0" name=""/>
                      <p:cNvPicPr>
                        <a:picLocks noChangeAspect="1" noChangeArrowheads="1"/>
                      </p:cNvPicPr>
                      <p:nvPr/>
                    </p:nvPicPr>
                    <p:blipFill>
                      <a:blip r:embed="rId6"/>
                      <a:srcRect/>
                      <a:stretch>
                        <a:fillRect/>
                      </a:stretch>
                    </p:blipFill>
                    <p:spPr bwMode="auto">
                      <a:xfrm>
                        <a:off x="6102895" y="2852936"/>
                        <a:ext cx="34131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3350" name="Object 6"/>
          <p:cNvGraphicFramePr>
            <a:graphicFrameLocks noChangeAspect="1"/>
          </p:cNvGraphicFramePr>
          <p:nvPr>
            <p:extLst>
              <p:ext uri="{D42A27DB-BD31-4B8C-83A1-F6EECF244321}">
                <p14:modId xmlns:p14="http://schemas.microsoft.com/office/powerpoint/2010/main" val="3189442437"/>
              </p:ext>
            </p:extLst>
          </p:nvPr>
        </p:nvGraphicFramePr>
        <p:xfrm>
          <a:off x="7524328" y="2780928"/>
          <a:ext cx="358775" cy="431800"/>
        </p:xfrm>
        <a:graphic>
          <a:graphicData uri="http://schemas.openxmlformats.org/presentationml/2006/ole">
            <mc:AlternateContent xmlns:mc="http://schemas.openxmlformats.org/markup-compatibility/2006">
              <mc:Choice xmlns:v="urn:schemas-microsoft-com:vml" Requires="v">
                <p:oleObj spid="_x0000_s32255" name="Equation" r:id="rId7" imgW="126720" imgH="190440" progId="Equation.DSMT4">
                  <p:embed/>
                </p:oleObj>
              </mc:Choice>
              <mc:Fallback>
                <p:oleObj name="Equation" r:id="rId7" imgW="126720" imgH="190440" progId="Equation.DSMT4">
                  <p:embed/>
                  <p:pic>
                    <p:nvPicPr>
                      <p:cNvPr id="0" name=""/>
                      <p:cNvPicPr>
                        <a:picLocks noChangeAspect="1" noChangeArrowheads="1"/>
                      </p:cNvPicPr>
                      <p:nvPr/>
                    </p:nvPicPr>
                    <p:blipFill>
                      <a:blip r:embed="rId8"/>
                      <a:srcRect/>
                      <a:stretch>
                        <a:fillRect/>
                      </a:stretch>
                    </p:blipFill>
                    <p:spPr bwMode="auto">
                      <a:xfrm>
                        <a:off x="7524328" y="2780928"/>
                        <a:ext cx="3587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t>选择</a:t>
            </a:r>
            <a:r>
              <a:rPr lang="zh-CN" altLang="en-US" b="1" dirty="0" smtClean="0"/>
              <a:t>策略</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AA2AADC2-790D-4C4B-B152-A14043FB3BE5}"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3647010525"/>
      </p:ext>
    </p:extLst>
  </p:cSld>
  <p:clrMapOvr>
    <a:masterClrMapping/>
  </p:clrMapOvr>
  <p:transition>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D168309-257E-445B-A6E8-0FCE9B48B481}" type="slidenum">
              <a:rPr lang="en-US" altLang="zh-CN"/>
              <a:pPr/>
              <a:t>77</a:t>
            </a:fld>
            <a:endParaRPr lang="en-US" altLang="zh-CN"/>
          </a:p>
        </p:txBody>
      </p:sp>
      <p:sp>
        <p:nvSpPr>
          <p:cNvPr id="954370" name="Rectangle 2"/>
          <p:cNvSpPr>
            <a:spLocks noGrp="1" noChangeArrowheads="1"/>
          </p:cNvSpPr>
          <p:nvPr>
            <p:ph type="body" idx="1"/>
          </p:nvPr>
        </p:nvSpPr>
        <p:spPr>
          <a:xfrm>
            <a:off x="250825" y="1341438"/>
            <a:ext cx="8642350" cy="5111750"/>
          </a:xfrm>
        </p:spPr>
        <p:txBody>
          <a:bodyPr/>
          <a:lstStyle/>
          <a:p>
            <a:pPr marL="812800" indent="-812800">
              <a:lnSpc>
                <a:spcPct val="140000"/>
              </a:lnSpc>
              <a:buClr>
                <a:schemeClr val="tx1"/>
              </a:buClr>
              <a:buFont typeface="Wingdings" pitchFamily="2" charset="2"/>
              <a:buNone/>
            </a:pPr>
            <a:r>
              <a:rPr lang="en-US" altLang="zh-CN" b="1" dirty="0"/>
              <a:t>⑶	</a:t>
            </a:r>
            <a:r>
              <a:rPr lang="zh-CN" altLang="en-US" b="1" dirty="0"/>
              <a:t>由于</a:t>
            </a:r>
            <a:endParaRPr lang="zh-CN" altLang="en-US" sz="1200" b="1" dirty="0"/>
          </a:p>
          <a:p>
            <a:pPr marL="812800" indent="-812800">
              <a:lnSpc>
                <a:spcPct val="140000"/>
              </a:lnSpc>
              <a:buClr>
                <a:schemeClr val="tx1"/>
              </a:buClr>
              <a:buFont typeface="Wingdings" pitchFamily="2" charset="2"/>
              <a:buNone/>
            </a:pPr>
            <a:r>
              <a:rPr lang="zh-CN" altLang="en-US" b="1" dirty="0"/>
              <a:t>		 有限时要归一化，则有下面的两个公式：</a:t>
            </a:r>
          </a:p>
          <a:p>
            <a:pPr marL="812800" indent="-812800">
              <a:lnSpc>
                <a:spcPct val="130000"/>
              </a:lnSpc>
              <a:buClr>
                <a:schemeClr val="tx1"/>
              </a:buClr>
              <a:buFont typeface="Wingdings" pitchFamily="2" charset="2"/>
              <a:buNone/>
            </a:pPr>
            <a:endParaRPr lang="zh-CN" altLang="en-US" b="1" dirty="0"/>
          </a:p>
          <a:p>
            <a:pPr marL="812800" indent="-812800">
              <a:lnSpc>
                <a:spcPct val="130000"/>
              </a:lnSpc>
              <a:buClr>
                <a:schemeClr val="tx1"/>
              </a:buClr>
              <a:buFont typeface="Wingdings" pitchFamily="2" charset="2"/>
              <a:buNone/>
            </a:pPr>
            <a:endParaRPr lang="zh-CN" altLang="en-US" b="1" dirty="0"/>
          </a:p>
          <a:p>
            <a:pPr marL="812800" indent="-812800">
              <a:lnSpc>
                <a:spcPct val="120000"/>
              </a:lnSpc>
              <a:buFont typeface="Wingdings" pitchFamily="2" charset="2"/>
              <a:buNone/>
            </a:pPr>
            <a:r>
              <a:rPr lang="zh-CN" altLang="en-US" b="1" dirty="0"/>
              <a:t>顺序选择的缺点：</a:t>
            </a:r>
          </a:p>
          <a:p>
            <a:pPr marL="812800" indent="-812800">
              <a:lnSpc>
                <a:spcPct val="120000"/>
              </a:lnSpc>
              <a:buFont typeface="Wingdings" pitchFamily="2" charset="2"/>
              <a:buNone/>
            </a:pPr>
            <a:r>
              <a:rPr lang="zh-CN" altLang="en-US" b="1" dirty="0"/>
              <a:t>	把选择概率固化了，选择压力不可调</a:t>
            </a:r>
          </a:p>
        </p:txBody>
      </p:sp>
      <p:graphicFrame>
        <p:nvGraphicFramePr>
          <p:cNvPr id="954372" name="Object 4"/>
          <p:cNvGraphicFramePr>
            <a:graphicFrameLocks noChangeAspect="1"/>
          </p:cNvGraphicFramePr>
          <p:nvPr>
            <p:extLst>
              <p:ext uri="{D42A27DB-BD31-4B8C-83A1-F6EECF244321}">
                <p14:modId xmlns:p14="http://schemas.microsoft.com/office/powerpoint/2010/main" val="1181274225"/>
              </p:ext>
            </p:extLst>
          </p:nvPr>
        </p:nvGraphicFramePr>
        <p:xfrm>
          <a:off x="2111375" y="1181100"/>
          <a:ext cx="4851400" cy="1111250"/>
        </p:xfrm>
        <a:graphic>
          <a:graphicData uri="http://schemas.openxmlformats.org/presentationml/2006/ole">
            <mc:AlternateContent xmlns:mc="http://schemas.openxmlformats.org/markup-compatibility/2006">
              <mc:Choice xmlns:v="urn:schemas-microsoft-com:vml" Requires="v">
                <p:oleObj spid="_x0000_s33446" name="Equation" r:id="rId3" imgW="2361960" imgH="482400" progId="Equation.DSMT4">
                  <p:embed/>
                </p:oleObj>
              </mc:Choice>
              <mc:Fallback>
                <p:oleObj name="Equation" r:id="rId3" imgW="2361960" imgH="482400" progId="Equation.DSMT4">
                  <p:embed/>
                  <p:pic>
                    <p:nvPicPr>
                      <p:cNvPr id="0" name=""/>
                      <p:cNvPicPr>
                        <a:picLocks noChangeAspect="1" noChangeArrowheads="1"/>
                      </p:cNvPicPr>
                      <p:nvPr/>
                    </p:nvPicPr>
                    <p:blipFill>
                      <a:blip r:embed="rId4"/>
                      <a:srcRect/>
                      <a:stretch>
                        <a:fillRect/>
                      </a:stretch>
                    </p:blipFill>
                    <p:spPr bwMode="auto">
                      <a:xfrm>
                        <a:off x="2111375" y="1181100"/>
                        <a:ext cx="485140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4373" name="Object 5"/>
          <p:cNvGraphicFramePr>
            <a:graphicFrameLocks noChangeAspect="1"/>
          </p:cNvGraphicFramePr>
          <p:nvPr/>
        </p:nvGraphicFramePr>
        <p:xfrm>
          <a:off x="900113" y="2349500"/>
          <a:ext cx="558800" cy="414338"/>
        </p:xfrm>
        <a:graphic>
          <a:graphicData uri="http://schemas.openxmlformats.org/presentationml/2006/ole">
            <mc:AlternateContent xmlns:mc="http://schemas.openxmlformats.org/markup-compatibility/2006">
              <mc:Choice xmlns:v="urn:schemas-microsoft-com:vml" Requires="v">
                <p:oleObj spid="_x0000_s33447" name="公式" r:id="rId5" imgW="253800" imgH="177480" progId="Equation.3">
                  <p:embed/>
                </p:oleObj>
              </mc:Choice>
              <mc:Fallback>
                <p:oleObj name="公式" r:id="rId5" imgW="2538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349500"/>
                        <a:ext cx="55880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4374" name="Object 6"/>
          <p:cNvGraphicFramePr>
            <a:graphicFrameLocks noChangeAspect="1"/>
          </p:cNvGraphicFramePr>
          <p:nvPr>
            <p:extLst>
              <p:ext uri="{D42A27DB-BD31-4B8C-83A1-F6EECF244321}">
                <p14:modId xmlns:p14="http://schemas.microsoft.com/office/powerpoint/2010/main" val="3921392964"/>
              </p:ext>
            </p:extLst>
          </p:nvPr>
        </p:nvGraphicFramePr>
        <p:xfrm>
          <a:off x="5364163" y="3203575"/>
          <a:ext cx="2360612" cy="673100"/>
        </p:xfrm>
        <a:graphic>
          <a:graphicData uri="http://schemas.openxmlformats.org/presentationml/2006/ole">
            <mc:AlternateContent xmlns:mc="http://schemas.openxmlformats.org/markup-compatibility/2006">
              <mc:Choice xmlns:v="urn:schemas-microsoft-com:vml" Requires="v">
                <p:oleObj spid="_x0000_s33448" name="Equation" r:id="rId7" imgW="977760" imgH="279360" progId="Equation.DSMT4">
                  <p:embed/>
                </p:oleObj>
              </mc:Choice>
              <mc:Fallback>
                <p:oleObj name="Equation" r:id="rId7" imgW="977760" imgH="279360" progId="Equation.DSMT4">
                  <p:embed/>
                  <p:pic>
                    <p:nvPicPr>
                      <p:cNvPr id="0" name=""/>
                      <p:cNvPicPr>
                        <a:picLocks noChangeAspect="1" noChangeArrowheads="1"/>
                      </p:cNvPicPr>
                      <p:nvPr/>
                    </p:nvPicPr>
                    <p:blipFill>
                      <a:blip r:embed="rId8"/>
                      <a:srcRect/>
                      <a:stretch>
                        <a:fillRect/>
                      </a:stretch>
                    </p:blipFill>
                    <p:spPr bwMode="auto">
                      <a:xfrm>
                        <a:off x="5364163" y="3203575"/>
                        <a:ext cx="2360612"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4375" name="Object 7"/>
          <p:cNvGraphicFramePr>
            <a:graphicFrameLocks noChangeAspect="1"/>
          </p:cNvGraphicFramePr>
          <p:nvPr>
            <p:extLst>
              <p:ext uri="{D42A27DB-BD31-4B8C-83A1-F6EECF244321}">
                <p14:modId xmlns:p14="http://schemas.microsoft.com/office/powerpoint/2010/main" val="430883806"/>
              </p:ext>
            </p:extLst>
          </p:nvPr>
        </p:nvGraphicFramePr>
        <p:xfrm>
          <a:off x="1704975" y="2968625"/>
          <a:ext cx="2143125" cy="992188"/>
        </p:xfrm>
        <a:graphic>
          <a:graphicData uri="http://schemas.openxmlformats.org/presentationml/2006/ole">
            <mc:AlternateContent xmlns:mc="http://schemas.openxmlformats.org/markup-compatibility/2006">
              <mc:Choice xmlns:v="urn:schemas-microsoft-com:vml" Requires="v">
                <p:oleObj spid="_x0000_s33449" name="Equation" r:id="rId9" imgW="1015920" imgH="469800" progId="Equation.DSMT4">
                  <p:embed/>
                </p:oleObj>
              </mc:Choice>
              <mc:Fallback>
                <p:oleObj name="Equation" r:id="rId9" imgW="1015920" imgH="469800" progId="Equation.DSMT4">
                  <p:embed/>
                  <p:pic>
                    <p:nvPicPr>
                      <p:cNvPr id="0" name=""/>
                      <p:cNvPicPr>
                        <a:picLocks noChangeAspect="1" noChangeArrowheads="1"/>
                      </p:cNvPicPr>
                      <p:nvPr/>
                    </p:nvPicPr>
                    <p:blipFill>
                      <a:blip r:embed="rId10"/>
                      <a:srcRect/>
                      <a:stretch>
                        <a:fillRect/>
                      </a:stretch>
                    </p:blipFill>
                    <p:spPr bwMode="auto">
                      <a:xfrm>
                        <a:off x="1704975" y="2968625"/>
                        <a:ext cx="2143125"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t>选择</a:t>
            </a:r>
            <a:r>
              <a:rPr lang="zh-CN" altLang="en-US" b="1" dirty="0" smtClean="0"/>
              <a:t>策略</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2"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317B8D1-17AB-4DFA-8114-5605846DE223}"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1212694795"/>
      </p:ext>
    </p:extLst>
  </p:cSld>
  <p:clrMapOvr>
    <a:masterClrMapping/>
  </p:clrMapOvr>
  <p:transition>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fld id="{382E4B96-6260-44A3-8C09-A534E3704F24}" type="slidenum">
              <a:rPr lang="en-US" altLang="zh-CN"/>
              <a:pPr/>
              <a:t>78</a:t>
            </a:fld>
            <a:endParaRPr lang="en-US" altLang="zh-CN"/>
          </a:p>
        </p:txBody>
      </p:sp>
      <p:sp>
        <p:nvSpPr>
          <p:cNvPr id="955394" name="Rectangle 2"/>
          <p:cNvSpPr>
            <a:spLocks noGrp="1" noChangeArrowheads="1"/>
          </p:cNvSpPr>
          <p:nvPr>
            <p:ph type="body" idx="1"/>
          </p:nvPr>
        </p:nvSpPr>
        <p:spPr>
          <a:xfrm>
            <a:off x="250825" y="1341438"/>
            <a:ext cx="8642350" cy="5111750"/>
          </a:xfrm>
        </p:spPr>
        <p:txBody>
          <a:bodyPr/>
          <a:lstStyle/>
          <a:p>
            <a:pPr marL="711200" indent="-711200">
              <a:buClr>
                <a:schemeClr val="tx1"/>
              </a:buClr>
              <a:buFont typeface="Wingdings" pitchFamily="2" charset="2"/>
              <a:buAutoNum type="alphaLcPeriod" startAt="2"/>
            </a:pPr>
            <a:r>
              <a:rPr lang="zh-CN" altLang="en-US" b="1" dirty="0"/>
              <a:t>举例</a:t>
            </a:r>
            <a:r>
              <a:rPr lang="en-US" altLang="zh-CN" b="1" dirty="0"/>
              <a:t>:</a:t>
            </a:r>
          </a:p>
          <a:p>
            <a:pPr marL="711200" indent="-711200">
              <a:buClr>
                <a:schemeClr val="tx1"/>
              </a:buClr>
              <a:buFont typeface="Wingdings" pitchFamily="2" charset="2"/>
              <a:buNone/>
            </a:pPr>
            <a:r>
              <a:rPr lang="en-US" altLang="zh-CN" b="1" dirty="0"/>
              <a:t>						     </a:t>
            </a:r>
            <a:r>
              <a:rPr lang="zh-CN" altLang="en-US" b="1" dirty="0"/>
              <a:t>且：</a:t>
            </a:r>
          </a:p>
          <a:p>
            <a:pPr marL="711200" indent="-711200">
              <a:buClr>
                <a:schemeClr val="tx1"/>
              </a:buClr>
              <a:buFont typeface="Wingdings" pitchFamily="2" charset="2"/>
              <a:buNone/>
            </a:pPr>
            <a:endParaRPr lang="zh-CN" altLang="en-US" b="1" dirty="0"/>
          </a:p>
          <a:p>
            <a:pPr marL="711200" indent="-711200">
              <a:buClr>
                <a:schemeClr val="tx1"/>
              </a:buClr>
              <a:buFont typeface="Wingdings" pitchFamily="2" charset="2"/>
              <a:buNone/>
            </a:pPr>
            <a:endParaRPr lang="zh-CN" altLang="en-US" b="1" dirty="0"/>
          </a:p>
          <a:p>
            <a:pPr marL="711200" indent="-711200">
              <a:buClr>
                <a:schemeClr val="tx1"/>
              </a:buClr>
              <a:buFont typeface="Wingdings" pitchFamily="2" charset="2"/>
              <a:buNone/>
            </a:pPr>
            <a:endParaRPr lang="zh-CN" altLang="en-US" b="1" dirty="0"/>
          </a:p>
          <a:p>
            <a:pPr marL="711200" indent="-711200">
              <a:buClr>
                <a:schemeClr val="tx1"/>
              </a:buClr>
              <a:buFont typeface="Wingdings" pitchFamily="2" charset="2"/>
              <a:buNone/>
            </a:pPr>
            <a:endParaRPr lang="zh-CN" altLang="en-US" b="1" dirty="0"/>
          </a:p>
          <a:p>
            <a:pPr marL="711200" indent="-711200">
              <a:buClr>
                <a:schemeClr val="tx1"/>
              </a:buClr>
              <a:buFont typeface="Wingdings" pitchFamily="2" charset="2"/>
              <a:buNone/>
            </a:pPr>
            <a:r>
              <a:rPr lang="zh-CN" altLang="en-US" b="1" dirty="0"/>
              <a:t>采用旋轮法，随机产生  </a:t>
            </a:r>
          </a:p>
          <a:p>
            <a:pPr marL="711200" indent="-711200">
              <a:lnSpc>
                <a:spcPct val="130000"/>
              </a:lnSpc>
              <a:buFont typeface="Wingdings" pitchFamily="2" charset="2"/>
              <a:buNone/>
            </a:pPr>
            <a:r>
              <a:rPr lang="zh-CN" altLang="en-US" b="1" dirty="0"/>
              <a:t>                  当  </a:t>
            </a:r>
            <a:r>
              <a:rPr lang="zh-CN" altLang="en-US" b="1" dirty="0" smtClean="0"/>
              <a:t>                   ，</a:t>
            </a:r>
            <a:r>
              <a:rPr lang="zh-CN" altLang="en-US" b="1" dirty="0"/>
              <a:t>选择个体</a:t>
            </a:r>
          </a:p>
        </p:txBody>
      </p:sp>
      <p:graphicFrame>
        <p:nvGraphicFramePr>
          <p:cNvPr id="955396" name="Object 4"/>
          <p:cNvGraphicFramePr>
            <a:graphicFrameLocks noChangeAspect="1"/>
          </p:cNvGraphicFramePr>
          <p:nvPr>
            <p:extLst>
              <p:ext uri="{D42A27DB-BD31-4B8C-83A1-F6EECF244321}">
                <p14:modId xmlns:p14="http://schemas.microsoft.com/office/powerpoint/2010/main" val="3616473675"/>
              </p:ext>
            </p:extLst>
          </p:nvPr>
        </p:nvGraphicFramePr>
        <p:xfrm>
          <a:off x="625475" y="2003425"/>
          <a:ext cx="4003675" cy="2778125"/>
        </p:xfrm>
        <a:graphic>
          <a:graphicData uri="http://schemas.openxmlformats.org/presentationml/2006/ole">
            <mc:AlternateContent xmlns:mc="http://schemas.openxmlformats.org/markup-compatibility/2006">
              <mc:Choice xmlns:v="urn:schemas-microsoft-com:vml" Requires="v">
                <p:oleObj spid="_x0000_s34639" name="Equation" r:id="rId3" imgW="1879560" imgH="1244520" progId="Equation.DSMT4">
                  <p:embed/>
                </p:oleObj>
              </mc:Choice>
              <mc:Fallback>
                <p:oleObj name="Equation" r:id="rId3" imgW="1879560" imgH="1244520" progId="Equation.DSMT4">
                  <p:embed/>
                  <p:pic>
                    <p:nvPicPr>
                      <p:cNvPr id="0" name=""/>
                      <p:cNvPicPr>
                        <a:picLocks noChangeAspect="1" noChangeArrowheads="1"/>
                      </p:cNvPicPr>
                      <p:nvPr/>
                    </p:nvPicPr>
                    <p:blipFill>
                      <a:blip r:embed="rId4"/>
                      <a:srcRect/>
                      <a:stretch>
                        <a:fillRect/>
                      </a:stretch>
                    </p:blipFill>
                    <p:spPr bwMode="auto">
                      <a:xfrm>
                        <a:off x="625475" y="2003425"/>
                        <a:ext cx="4003675" cy="277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5397" name="Object 5"/>
          <p:cNvGraphicFramePr>
            <a:graphicFrameLocks noChangeAspect="1"/>
          </p:cNvGraphicFramePr>
          <p:nvPr>
            <p:extLst>
              <p:ext uri="{D42A27DB-BD31-4B8C-83A1-F6EECF244321}">
                <p14:modId xmlns:p14="http://schemas.microsoft.com/office/powerpoint/2010/main" val="3553399727"/>
              </p:ext>
            </p:extLst>
          </p:nvPr>
        </p:nvGraphicFramePr>
        <p:xfrm>
          <a:off x="6357938" y="2079625"/>
          <a:ext cx="2187575" cy="2624138"/>
        </p:xfrm>
        <a:graphic>
          <a:graphicData uri="http://schemas.openxmlformats.org/presentationml/2006/ole">
            <mc:AlternateContent xmlns:mc="http://schemas.openxmlformats.org/markup-compatibility/2006">
              <mc:Choice xmlns:v="urn:schemas-microsoft-com:vml" Requires="v">
                <p:oleObj spid="_x0000_s34640" name="Equation" r:id="rId5" imgW="1028520" imgH="1015920" progId="Equation.DSMT4">
                  <p:embed/>
                </p:oleObj>
              </mc:Choice>
              <mc:Fallback>
                <p:oleObj name="Equation" r:id="rId5" imgW="1028520" imgH="1015920" progId="Equation.DSMT4">
                  <p:embed/>
                  <p:pic>
                    <p:nvPicPr>
                      <p:cNvPr id="0" name=""/>
                      <p:cNvPicPr>
                        <a:picLocks noChangeAspect="1" noChangeArrowheads="1"/>
                      </p:cNvPicPr>
                      <p:nvPr/>
                    </p:nvPicPr>
                    <p:blipFill>
                      <a:blip r:embed="rId6"/>
                      <a:srcRect/>
                      <a:stretch>
                        <a:fillRect/>
                      </a:stretch>
                    </p:blipFill>
                    <p:spPr bwMode="auto">
                      <a:xfrm>
                        <a:off x="6357938" y="2079625"/>
                        <a:ext cx="2187575" cy="2624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5398" name="Object 6"/>
          <p:cNvGraphicFramePr>
            <a:graphicFrameLocks noChangeAspect="1"/>
          </p:cNvGraphicFramePr>
          <p:nvPr>
            <p:extLst>
              <p:ext uri="{D42A27DB-BD31-4B8C-83A1-F6EECF244321}">
                <p14:modId xmlns:p14="http://schemas.microsoft.com/office/powerpoint/2010/main" val="1389286797"/>
              </p:ext>
            </p:extLst>
          </p:nvPr>
        </p:nvGraphicFramePr>
        <p:xfrm>
          <a:off x="4736827" y="4908078"/>
          <a:ext cx="1203325" cy="465138"/>
        </p:xfrm>
        <a:graphic>
          <a:graphicData uri="http://schemas.openxmlformats.org/presentationml/2006/ole">
            <mc:AlternateContent xmlns:mc="http://schemas.openxmlformats.org/markup-compatibility/2006">
              <mc:Choice xmlns:v="urn:schemas-microsoft-com:vml" Requires="v">
                <p:oleObj spid="_x0000_s34641" name="Equation" r:id="rId7" imgW="647640" imgH="203040" progId="Equation.DSMT4">
                  <p:embed/>
                </p:oleObj>
              </mc:Choice>
              <mc:Fallback>
                <p:oleObj name="Equation" r:id="rId7" imgW="647640" imgH="203040" progId="Equation.DSMT4">
                  <p:embed/>
                  <p:pic>
                    <p:nvPicPr>
                      <p:cNvPr id="0" name=""/>
                      <p:cNvPicPr>
                        <a:picLocks noChangeAspect="1" noChangeArrowheads="1"/>
                      </p:cNvPicPr>
                      <p:nvPr/>
                    </p:nvPicPr>
                    <p:blipFill>
                      <a:blip r:embed="rId8"/>
                      <a:srcRect/>
                      <a:stretch>
                        <a:fillRect/>
                      </a:stretch>
                    </p:blipFill>
                    <p:spPr bwMode="auto">
                      <a:xfrm>
                        <a:off x="4736827" y="4908078"/>
                        <a:ext cx="120332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5399" name="Object 7"/>
          <p:cNvGraphicFramePr>
            <a:graphicFrameLocks noChangeAspect="1"/>
          </p:cNvGraphicFramePr>
          <p:nvPr>
            <p:extLst>
              <p:ext uri="{D42A27DB-BD31-4B8C-83A1-F6EECF244321}">
                <p14:modId xmlns:p14="http://schemas.microsoft.com/office/powerpoint/2010/main" val="1288147270"/>
              </p:ext>
            </p:extLst>
          </p:nvPr>
        </p:nvGraphicFramePr>
        <p:xfrm>
          <a:off x="3059832" y="5589240"/>
          <a:ext cx="1933575" cy="554037"/>
        </p:xfrm>
        <a:graphic>
          <a:graphicData uri="http://schemas.openxmlformats.org/presentationml/2006/ole">
            <mc:AlternateContent xmlns:mc="http://schemas.openxmlformats.org/markup-compatibility/2006">
              <mc:Choice xmlns:v="urn:schemas-microsoft-com:vml" Requires="v">
                <p:oleObj spid="_x0000_s34642" name="Equation" r:id="rId9" imgW="863280" imgH="203040" progId="Equation.DSMT4">
                  <p:embed/>
                </p:oleObj>
              </mc:Choice>
              <mc:Fallback>
                <p:oleObj name="Equation" r:id="rId9" imgW="863280" imgH="203040" progId="Equation.DSMT4">
                  <p:embed/>
                  <p:pic>
                    <p:nvPicPr>
                      <p:cNvPr id="0" name=""/>
                      <p:cNvPicPr>
                        <a:picLocks noChangeAspect="1" noChangeArrowheads="1"/>
                      </p:cNvPicPr>
                      <p:nvPr/>
                    </p:nvPicPr>
                    <p:blipFill>
                      <a:blip r:embed="rId10"/>
                      <a:srcRect/>
                      <a:stretch>
                        <a:fillRect/>
                      </a:stretch>
                    </p:blipFill>
                    <p:spPr bwMode="auto">
                      <a:xfrm>
                        <a:off x="3059832" y="5589240"/>
                        <a:ext cx="19335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5400" name="Object 8"/>
          <p:cNvGraphicFramePr>
            <a:graphicFrameLocks noChangeAspect="1"/>
          </p:cNvGraphicFramePr>
          <p:nvPr>
            <p:extLst>
              <p:ext uri="{D42A27DB-BD31-4B8C-83A1-F6EECF244321}">
                <p14:modId xmlns:p14="http://schemas.microsoft.com/office/powerpoint/2010/main" val="2516109725"/>
              </p:ext>
            </p:extLst>
          </p:nvPr>
        </p:nvGraphicFramePr>
        <p:xfrm>
          <a:off x="7308304" y="5589240"/>
          <a:ext cx="238125" cy="409575"/>
        </p:xfrm>
        <a:graphic>
          <a:graphicData uri="http://schemas.openxmlformats.org/presentationml/2006/ole">
            <mc:AlternateContent xmlns:mc="http://schemas.openxmlformats.org/markup-compatibility/2006">
              <mc:Choice xmlns:v="urn:schemas-microsoft-com:vml" Requires="v">
                <p:oleObj spid="_x0000_s34643" name="Equation" r:id="rId11" imgW="88560" imgH="152280" progId="Equation.DSMT4">
                  <p:embed/>
                </p:oleObj>
              </mc:Choice>
              <mc:Fallback>
                <p:oleObj name="Equation" r:id="rId11" imgW="88560" imgH="152280" progId="Equation.DSMT4">
                  <p:embed/>
                  <p:pic>
                    <p:nvPicPr>
                      <p:cNvPr id="0" name=""/>
                      <p:cNvPicPr>
                        <a:picLocks noChangeAspect="1" noChangeArrowheads="1"/>
                      </p:cNvPicPr>
                      <p:nvPr/>
                    </p:nvPicPr>
                    <p:blipFill>
                      <a:blip r:embed="rId12"/>
                      <a:srcRect/>
                      <a:stretch>
                        <a:fillRect/>
                      </a:stretch>
                    </p:blipFill>
                    <p:spPr bwMode="auto">
                      <a:xfrm>
                        <a:off x="7308304" y="5589240"/>
                        <a:ext cx="2381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t>选择</a:t>
            </a:r>
            <a:r>
              <a:rPr lang="zh-CN" altLang="en-US" b="1" dirty="0" smtClean="0"/>
              <a:t>策略</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E914DBA4-7FF9-44C2-913B-049FE253878D}" type="datetime11">
              <a:rPr lang="zh-CN" altLang="en-US" smtClean="0">
                <a:solidFill>
                  <a:srgbClr val="0033CC"/>
                </a:solidFill>
              </a:rPr>
              <a:t>13:29:55</a:t>
            </a:fld>
            <a:endParaRPr lang="zh-CN" altLang="zh-CN" dirty="0">
              <a:solidFill>
                <a:srgbClr val="0033CC"/>
              </a:solidFill>
            </a:endParaRPr>
          </a:p>
        </p:txBody>
      </p:sp>
    </p:spTree>
    <p:extLst>
      <p:ext uri="{BB962C8B-B14F-4D97-AF65-F5344CB8AC3E}">
        <p14:creationId xmlns:p14="http://schemas.microsoft.com/office/powerpoint/2010/main" val="3797059442"/>
      </p:ext>
    </p:extLst>
  </p:cSld>
  <p:clrMapOvr>
    <a:masterClrMapping/>
  </p:clrMapOvr>
  <p:transition>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1FDA357B-4FE0-4CCC-9906-0584A9D24713}" type="slidenum">
              <a:rPr lang="en-US" altLang="zh-CN"/>
              <a:pPr/>
              <a:t>79</a:t>
            </a:fld>
            <a:endParaRPr lang="en-US" altLang="zh-CN"/>
          </a:p>
        </p:txBody>
      </p:sp>
      <p:sp>
        <p:nvSpPr>
          <p:cNvPr id="956418" name="Rectangle 2"/>
          <p:cNvSpPr>
            <a:spLocks noGrp="1" noChangeArrowheads="1"/>
          </p:cNvSpPr>
          <p:nvPr>
            <p:ph type="body" idx="1"/>
          </p:nvPr>
        </p:nvSpPr>
        <p:spPr>
          <a:xfrm>
            <a:off x="250825" y="1341438"/>
            <a:ext cx="8642350" cy="5111750"/>
          </a:xfrm>
        </p:spPr>
        <p:txBody>
          <a:bodyPr/>
          <a:lstStyle/>
          <a:p>
            <a:pPr marL="0" indent="0">
              <a:lnSpc>
                <a:spcPct val="80000"/>
              </a:lnSpc>
              <a:buClr>
                <a:schemeClr val="tx1"/>
              </a:buClr>
              <a:buNone/>
            </a:pPr>
            <a:r>
              <a:rPr lang="zh-CN" altLang="en-US" b="1" dirty="0"/>
              <a:t>正比选择：</a:t>
            </a:r>
          </a:p>
          <a:p>
            <a:pPr marL="812800" indent="-812800">
              <a:lnSpc>
                <a:spcPct val="80000"/>
              </a:lnSpc>
              <a:buClr>
                <a:schemeClr val="tx1"/>
              </a:buClr>
              <a:buFont typeface="Wingdings" pitchFamily="2" charset="2"/>
              <a:buNone/>
            </a:pPr>
            <a:endParaRPr lang="zh-CN" altLang="en-US" b="1" dirty="0"/>
          </a:p>
          <a:p>
            <a:pPr marL="812800" indent="-812800">
              <a:lnSpc>
                <a:spcPct val="140000"/>
              </a:lnSpc>
              <a:buClr>
                <a:schemeClr val="tx1"/>
              </a:buClr>
              <a:buFont typeface="Wingdings" pitchFamily="2" charset="2"/>
              <a:buNone/>
            </a:pPr>
            <a:r>
              <a:rPr lang="zh-CN" altLang="en-US" b="1" dirty="0"/>
              <a:t>				 </a:t>
            </a:r>
            <a:endParaRPr lang="en-US" altLang="zh-CN" b="1" dirty="0" smtClean="0"/>
          </a:p>
          <a:p>
            <a:pPr marL="812800" indent="-812800">
              <a:lnSpc>
                <a:spcPct val="140000"/>
              </a:lnSpc>
              <a:buClr>
                <a:schemeClr val="tx1"/>
              </a:buClr>
              <a:buFont typeface="Wingdings" pitchFamily="2" charset="2"/>
              <a:buNone/>
            </a:pPr>
            <a:r>
              <a:rPr lang="zh-CN" altLang="en-US" b="1" dirty="0" smtClean="0"/>
              <a:t>  用</a:t>
            </a:r>
            <a:r>
              <a:rPr lang="zh-CN" altLang="en-US" b="1" dirty="0"/>
              <a:t>动态标定来调节选择压力，采用旋轮法来共</a:t>
            </a:r>
          </a:p>
          <a:p>
            <a:pPr marL="812800" indent="-812800">
              <a:lnSpc>
                <a:spcPct val="120000"/>
              </a:lnSpc>
              <a:buClr>
                <a:schemeClr val="tx1"/>
              </a:buClr>
              <a:buFont typeface="Wingdings" pitchFamily="2" charset="2"/>
              <a:buNone/>
            </a:pPr>
            <a:r>
              <a:rPr lang="zh-CN" altLang="en-US" b="1" dirty="0"/>
              <a:t>同完成种群的选择</a:t>
            </a:r>
            <a:r>
              <a:rPr lang="zh-CN" altLang="en-US" b="1" dirty="0" smtClean="0"/>
              <a:t>。</a:t>
            </a:r>
            <a:r>
              <a:rPr lang="zh-CN" altLang="en-US" b="1" dirty="0"/>
              <a:t>		</a:t>
            </a:r>
          </a:p>
        </p:txBody>
      </p:sp>
      <p:graphicFrame>
        <p:nvGraphicFramePr>
          <p:cNvPr id="956421" name="Object 5"/>
          <p:cNvGraphicFramePr>
            <a:graphicFrameLocks noChangeAspect="1"/>
          </p:cNvGraphicFramePr>
          <p:nvPr/>
        </p:nvGraphicFramePr>
        <p:xfrm>
          <a:off x="5795963" y="2205038"/>
          <a:ext cx="2592387" cy="909637"/>
        </p:xfrm>
        <a:graphic>
          <a:graphicData uri="http://schemas.openxmlformats.org/presentationml/2006/ole">
            <mc:AlternateContent xmlns:mc="http://schemas.openxmlformats.org/markup-compatibility/2006">
              <mc:Choice xmlns:v="urn:schemas-microsoft-com:vml" Requires="v">
                <p:oleObj spid="_x0000_s35311" name="公式" r:id="rId3" imgW="736560" imgH="431640" progId="Equation.3">
                  <p:embed/>
                </p:oleObj>
              </mc:Choice>
              <mc:Fallback>
                <p:oleObj name="公式" r:id="rId3" imgW="7365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2205038"/>
                        <a:ext cx="2592387"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6422" name="Object 6"/>
          <p:cNvGraphicFramePr>
            <a:graphicFrameLocks noChangeAspect="1"/>
          </p:cNvGraphicFramePr>
          <p:nvPr>
            <p:extLst>
              <p:ext uri="{D42A27DB-BD31-4B8C-83A1-F6EECF244321}">
                <p14:modId xmlns:p14="http://schemas.microsoft.com/office/powerpoint/2010/main" val="692859341"/>
              </p:ext>
            </p:extLst>
          </p:nvPr>
        </p:nvGraphicFramePr>
        <p:xfrm>
          <a:off x="1143000" y="1998663"/>
          <a:ext cx="1962150" cy="1131887"/>
        </p:xfrm>
        <a:graphic>
          <a:graphicData uri="http://schemas.openxmlformats.org/presentationml/2006/ole">
            <mc:AlternateContent xmlns:mc="http://schemas.openxmlformats.org/markup-compatibility/2006">
              <mc:Choice xmlns:v="urn:schemas-microsoft-com:vml" Requires="v">
                <p:oleObj spid="_x0000_s35312" name="Equation" r:id="rId5" imgW="799920" imgH="520560" progId="Equation.DSMT4">
                  <p:embed/>
                </p:oleObj>
              </mc:Choice>
              <mc:Fallback>
                <p:oleObj name="Equation" r:id="rId5" imgW="799920" imgH="520560" progId="Equation.DSMT4">
                  <p:embed/>
                  <p:pic>
                    <p:nvPicPr>
                      <p:cNvPr id="0" name=""/>
                      <p:cNvPicPr>
                        <a:picLocks noChangeAspect="1" noChangeArrowheads="1"/>
                      </p:cNvPicPr>
                      <p:nvPr/>
                    </p:nvPicPr>
                    <p:blipFill>
                      <a:blip r:embed="rId6"/>
                      <a:srcRect/>
                      <a:stretch>
                        <a:fillRect/>
                      </a:stretch>
                    </p:blipFill>
                    <p:spPr bwMode="auto">
                      <a:xfrm>
                        <a:off x="1143000" y="1998663"/>
                        <a:ext cx="1962150"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t>选择</a:t>
            </a:r>
            <a:r>
              <a:rPr lang="zh-CN" altLang="en-US" b="1" dirty="0" smtClean="0"/>
              <a:t>策略</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CD520584-9DA4-42F7-AD79-E74F33FF0959}" type="datetime11">
              <a:rPr lang="zh-CN" altLang="en-US" smtClean="0">
                <a:solidFill>
                  <a:srgbClr val="0033CC"/>
                </a:solidFill>
              </a:rPr>
              <a:t>13:29:56</a:t>
            </a:fld>
            <a:endParaRPr lang="zh-CN" altLang="zh-CN" dirty="0">
              <a:solidFill>
                <a:srgbClr val="0033CC"/>
              </a:solidFill>
            </a:endParaRPr>
          </a:p>
        </p:txBody>
      </p:sp>
    </p:spTree>
    <p:extLst>
      <p:ext uri="{BB962C8B-B14F-4D97-AF65-F5344CB8AC3E}">
        <p14:creationId xmlns:p14="http://schemas.microsoft.com/office/powerpoint/2010/main" val="2457744802"/>
      </p:ext>
    </p:extLst>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323850" y="1557338"/>
            <a:ext cx="7775575" cy="4276725"/>
          </a:xfrm>
        </p:spPr>
        <p:txBody>
          <a:bodyPr/>
          <a:lstStyle/>
          <a:p>
            <a:pPr marL="0" indent="0">
              <a:lnSpc>
                <a:spcPct val="130000"/>
              </a:lnSpc>
              <a:buNone/>
            </a:pPr>
            <a:r>
              <a:rPr lang="zh-CN" altLang="en-US" b="1" dirty="0">
                <a:solidFill>
                  <a:srgbClr val="FF00FF"/>
                </a:solidFill>
                <a:latin typeface="Times New Roman" pitchFamily="18" charset="0"/>
                <a:ea typeface="楷体_GB2312" pitchFamily="49" charset="-122"/>
              </a:rPr>
              <a:t>遗传欺骗问题</a:t>
            </a:r>
            <a:r>
              <a:rPr lang="zh-CN" altLang="en-US" b="1" dirty="0">
                <a:solidFill>
                  <a:schemeClr val="folHlink"/>
                </a:solidFill>
                <a:latin typeface="Times New Roman" pitchFamily="18" charset="0"/>
                <a:ea typeface="楷体_GB2312" pitchFamily="49" charset="-122"/>
              </a:rPr>
              <a:t>：在遗传算法进化过程中，有时会产生一些超常的个体，这些个体因竞争力太突出而控制了选择运算过程，从而影响算法的全局优化性能，导致算法获得某个局部最优解</a:t>
            </a:r>
            <a:r>
              <a:rPr lang="zh-CN" altLang="en-US" b="1" dirty="0" smtClean="0">
                <a:solidFill>
                  <a:schemeClr val="folHlink"/>
                </a:solidFill>
                <a:latin typeface="Times New Roman" pitchFamily="18" charset="0"/>
                <a:ea typeface="楷体_GB2312" pitchFamily="49" charset="-122"/>
              </a:rPr>
              <a:t>。</a:t>
            </a:r>
            <a:endParaRPr lang="zh-CN" altLang="en-US" dirty="0">
              <a:latin typeface="楷体_GB2312" pitchFamily="49" charset="-122"/>
            </a:endParaRPr>
          </a:p>
        </p:txBody>
      </p:sp>
      <p:sp>
        <p:nvSpPr>
          <p:cNvPr id="4"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7AEBB01-C7C1-49AC-A3EE-6F49CA520563}" type="datetime11">
              <a:rPr lang="zh-CN" altLang="en-US" smtClean="0">
                <a:solidFill>
                  <a:srgbClr val="0033CC"/>
                </a:solidFill>
              </a:rPr>
              <a:t>13:29:50</a:t>
            </a:fld>
            <a:endParaRPr lang="zh-CN" altLang="zh-CN">
              <a:solidFill>
                <a:srgbClr val="0033CC"/>
              </a:solidFill>
            </a:endParaRPr>
          </a:p>
        </p:txBody>
      </p:sp>
      <p:sp>
        <p:nvSpPr>
          <p:cNvPr id="6" name="灯片编号占位符 5"/>
          <p:cNvSpPr>
            <a:spLocks noGrp="1"/>
          </p:cNvSpPr>
          <p:nvPr>
            <p:ph type="sldNum" sz="quarter" idx="12"/>
          </p:nvPr>
        </p:nvSpPr>
        <p:spPr/>
        <p:txBody>
          <a:bodyPr/>
          <a:lstStyle/>
          <a:p>
            <a:fld id="{357CBCC2-C05E-4779-974B-9D172571368A}" type="slidenum">
              <a:rPr lang="zh-CN" altLang="zh-CN" smtClean="0">
                <a:solidFill>
                  <a:srgbClr val="0033CC"/>
                </a:solidFill>
              </a:rPr>
              <a:pPr/>
              <a:t>8</a:t>
            </a:fld>
            <a:endParaRPr lang="zh-CN" altLang="zh-CN">
              <a:solidFill>
                <a:srgbClr val="0033CC"/>
              </a:solidFill>
            </a:endParaRPr>
          </a:p>
        </p:txBody>
      </p:sp>
    </p:spTree>
    <p:extLst>
      <p:ext uri="{BB962C8B-B14F-4D97-AF65-F5344CB8AC3E}">
        <p14:creationId xmlns:p14="http://schemas.microsoft.com/office/powerpoint/2010/main" val="4082888405"/>
      </p:ext>
    </p:extLst>
  </p:cSld>
  <p:clrMapOvr>
    <a:masterClrMapping/>
  </p:clrMapOvr>
  <p:transition>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1FDA357B-4FE0-4CCC-9906-0584A9D24713}" type="slidenum">
              <a:rPr lang="en-US" altLang="zh-CN"/>
              <a:pPr/>
              <a:t>80</a:t>
            </a:fld>
            <a:endParaRPr lang="en-US" altLang="zh-CN"/>
          </a:p>
        </p:txBody>
      </p:sp>
      <p:sp>
        <p:nvSpPr>
          <p:cNvPr id="956418" name="Rectangle 2"/>
          <p:cNvSpPr>
            <a:spLocks noGrp="1" noChangeArrowheads="1"/>
          </p:cNvSpPr>
          <p:nvPr>
            <p:ph type="body" idx="1"/>
          </p:nvPr>
        </p:nvSpPr>
        <p:spPr>
          <a:xfrm>
            <a:off x="250825" y="1341438"/>
            <a:ext cx="8642350" cy="5111750"/>
          </a:xfrm>
        </p:spPr>
        <p:txBody>
          <a:bodyPr/>
          <a:lstStyle/>
          <a:p>
            <a:pPr marL="0" indent="0">
              <a:buNone/>
            </a:pPr>
            <a:r>
              <a:rPr lang="zh-CN" altLang="en-US" b="1" dirty="0">
                <a:solidFill>
                  <a:srgbClr val="FF00FF"/>
                </a:solidFill>
                <a:latin typeface="Times New Roman" pitchFamily="18" charset="0"/>
                <a:ea typeface="楷体_GB2312" pitchFamily="49" charset="-122"/>
              </a:rPr>
              <a:t>联赛选择</a:t>
            </a:r>
            <a:r>
              <a:rPr lang="zh-CN" altLang="en-US" b="1" dirty="0" smtClean="0">
                <a:solidFill>
                  <a:srgbClr val="FF00FF"/>
                </a:solidFill>
                <a:latin typeface="Times New Roman" pitchFamily="18" charset="0"/>
                <a:ea typeface="楷体_GB2312" pitchFamily="49" charset="-122"/>
              </a:rPr>
              <a:t>机制</a:t>
            </a:r>
            <a:endParaRPr lang="zh-CN" altLang="en-US" dirty="0"/>
          </a:p>
          <a:p>
            <a:pPr algn="just">
              <a:buFont typeface="Wingdings" pitchFamily="2" charset="2"/>
              <a:buChar char="Ø"/>
            </a:pPr>
            <a:r>
              <a:rPr lang="zh-CN" altLang="en-US" dirty="0" smtClean="0"/>
              <a:t>联赛</a:t>
            </a:r>
            <a:r>
              <a:rPr lang="zh-CN" altLang="en-US" dirty="0"/>
              <a:t>选择机制也是一种基于个体适应度之间大小关系的选择方法</a:t>
            </a:r>
            <a:r>
              <a:rPr lang="zh-CN" altLang="en-US" dirty="0" smtClean="0"/>
              <a:t>。</a:t>
            </a:r>
            <a:endParaRPr lang="en-US" altLang="zh-CN" dirty="0" smtClean="0"/>
          </a:p>
          <a:p>
            <a:pPr algn="just">
              <a:buFont typeface="Wingdings" pitchFamily="2" charset="2"/>
              <a:buChar char="Ø"/>
            </a:pPr>
            <a:r>
              <a:rPr lang="zh-CN" altLang="en-US" dirty="0" smtClean="0"/>
              <a:t>其</a:t>
            </a:r>
            <a:r>
              <a:rPr lang="zh-CN" altLang="en-US" dirty="0"/>
              <a:t>操作思想是，从群体中任意选择一定数目的个体（称为联赛规模），其中适应度最高的个体保存到下一代，这一过程反复执行，直到保存到下一代的个体数达到预先设定的数目为止</a:t>
            </a:r>
            <a:r>
              <a:rPr lang="zh-CN" altLang="en-US" dirty="0" smtClean="0"/>
              <a:t>。</a:t>
            </a:r>
            <a:endParaRPr lang="en-US" altLang="zh-CN" dirty="0" smtClean="0"/>
          </a:p>
          <a:p>
            <a:pPr algn="just">
              <a:buFont typeface="Wingdings" pitchFamily="2" charset="2"/>
              <a:buChar char="Ø"/>
            </a:pPr>
            <a:r>
              <a:rPr lang="zh-CN" altLang="en-US" dirty="0" smtClean="0"/>
              <a:t>联赛</a:t>
            </a:r>
            <a:r>
              <a:rPr lang="zh-CN" altLang="en-US" dirty="0"/>
              <a:t>规模一般取 </a:t>
            </a:r>
            <a:r>
              <a:rPr lang="en-US" altLang="zh-CN" dirty="0"/>
              <a:t>2</a:t>
            </a:r>
            <a:r>
              <a:rPr lang="zh-CN" altLang="en-US" dirty="0"/>
              <a:t>。</a:t>
            </a:r>
            <a:endParaRPr lang="zh-CN" altLang="en-US" b="1" dirty="0"/>
          </a:p>
        </p:txBody>
      </p:sp>
      <p:graphicFrame>
        <p:nvGraphicFramePr>
          <p:cNvPr id="956421" name="Object 5"/>
          <p:cNvGraphicFramePr>
            <a:graphicFrameLocks noChangeAspect="1"/>
          </p:cNvGraphicFramePr>
          <p:nvPr/>
        </p:nvGraphicFramePr>
        <p:xfrm>
          <a:off x="5795963" y="2205038"/>
          <a:ext cx="2592387" cy="909637"/>
        </p:xfrm>
        <a:graphic>
          <a:graphicData uri="http://schemas.openxmlformats.org/presentationml/2006/ole">
            <mc:AlternateContent xmlns:mc="http://schemas.openxmlformats.org/markup-compatibility/2006">
              <mc:Choice xmlns:v="urn:schemas-microsoft-com:vml" Requires="v">
                <p:oleObj spid="_x0000_s67679" name="公式" r:id="rId3" imgW="736560" imgH="431640" progId="Equation.3">
                  <p:embed/>
                </p:oleObj>
              </mc:Choice>
              <mc:Fallback>
                <p:oleObj name="公式" r:id="rId3" imgW="7365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2205038"/>
                        <a:ext cx="2592387"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t>选择</a:t>
            </a:r>
            <a:r>
              <a:rPr lang="zh-CN" altLang="en-US" b="1" dirty="0" smtClean="0"/>
              <a:t>策略</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637CCDAD-846E-474A-BDBB-32C11E7548CA}" type="datetime11">
              <a:rPr lang="zh-CN" altLang="en-US" smtClean="0">
                <a:solidFill>
                  <a:srgbClr val="0033CC"/>
                </a:solidFill>
              </a:rPr>
              <a:t>13:29:56</a:t>
            </a:fld>
            <a:endParaRPr lang="zh-CN" altLang="zh-CN" dirty="0">
              <a:solidFill>
                <a:srgbClr val="0033CC"/>
              </a:solidFill>
            </a:endParaRPr>
          </a:p>
        </p:txBody>
      </p:sp>
    </p:spTree>
    <p:extLst>
      <p:ext uri="{BB962C8B-B14F-4D97-AF65-F5344CB8AC3E}">
        <p14:creationId xmlns:p14="http://schemas.microsoft.com/office/powerpoint/2010/main" val="1693435982"/>
      </p:ext>
    </p:extLst>
  </p:cSld>
  <p:clrMapOvr>
    <a:masterClrMapping/>
  </p:clrMapOvr>
  <p:transition>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5829" name="Picture 5"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extLst>
            <a:ext uri="{909E8E84-426E-40DD-AFC4-6F175D3DCCD1}">
              <a14:hiddenFill xmlns:a14="http://schemas.microsoft.com/office/drawing/2010/main">
                <a:solidFill>
                  <a:srgbClr val="FFFFFF"/>
                </a:solidFill>
              </a14:hiddenFill>
            </a:ext>
          </a:extLst>
        </p:spPr>
      </p:pic>
      <p:sp>
        <p:nvSpPr>
          <p:cNvPr id="845830" name="Rectangle 6"/>
          <p:cNvSpPr>
            <a:spLocks noRot="1" noChangeArrowheads="1"/>
          </p:cNvSpPr>
          <p:nvPr/>
        </p:nvSpPr>
        <p:spPr bwMode="auto">
          <a:xfrm>
            <a:off x="250825" y="1484784"/>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ea typeface="黑体" pitchFamily="2" charset="-122"/>
              </a:rPr>
              <a:t>参数分析</a:t>
            </a:r>
          </a:p>
          <a:p>
            <a:pPr marL="444500" indent="-444500" algn="l">
              <a:lnSpc>
                <a:spcPct val="120000"/>
              </a:lnSpc>
              <a:spcBef>
                <a:spcPct val="10000"/>
              </a:spcBef>
              <a:buClr>
                <a:srgbClr val="FF00FF"/>
              </a:buClr>
              <a:buSzPct val="50000"/>
              <a:buFont typeface="Wingdings" pitchFamily="2" charset="2"/>
              <a:buChar char="Ø"/>
            </a:pPr>
            <a:r>
              <a:rPr lang="zh-CN" altLang="en-US" sz="2800" b="1" dirty="0">
                <a:solidFill>
                  <a:schemeClr val="folHlink"/>
                </a:solidFill>
                <a:latin typeface="Times New Roman" pitchFamily="18" charset="0"/>
                <a:ea typeface="楷体_GB2312" pitchFamily="49" charset="-122"/>
              </a:rPr>
              <a:t>交叉概率</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和变异概率</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zh-CN" altLang="en-US" sz="2800" b="1" dirty="0">
                <a:solidFill>
                  <a:schemeClr val="folHlink"/>
                </a:solidFill>
                <a:latin typeface="Times New Roman" pitchFamily="18" charset="0"/>
                <a:ea typeface="楷体_GB2312" pitchFamily="49" charset="-122"/>
              </a:rPr>
              <a:t>的选择是影响遗传算法行为和性能的关键，直接影响算法的收敛性；</a:t>
            </a:r>
          </a:p>
          <a:p>
            <a:pPr marL="444500" indent="-444500" algn="l">
              <a:lnSpc>
                <a:spcPct val="120000"/>
              </a:lnSpc>
              <a:spcBef>
                <a:spcPct val="10000"/>
              </a:spcBef>
              <a:buClr>
                <a:srgbClr val="FF00FF"/>
              </a:buClr>
              <a:buSzPct val="50000"/>
              <a:buFont typeface="Wingdings" pitchFamily="2" charset="2"/>
              <a:buChar char="Ø"/>
            </a:pP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越大，新个体产生的速度就越快，但过大会使优秀个体的结构很快被破坏； </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过小，搜索过程缓慢，以至停止不前；</a:t>
            </a:r>
          </a:p>
          <a:p>
            <a:pPr marL="444500" indent="-444500" algn="l">
              <a:lnSpc>
                <a:spcPct val="120000"/>
              </a:lnSpc>
              <a:spcBef>
                <a:spcPct val="10000"/>
              </a:spcBef>
              <a:buClr>
                <a:srgbClr val="FF00FF"/>
              </a:buClr>
              <a:buSzPct val="50000"/>
              <a:buFont typeface="Wingdings" pitchFamily="2" charset="2"/>
              <a:buChar char="Ø"/>
            </a:pP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zh-CN" altLang="en-US" sz="2800" b="1" dirty="0">
                <a:solidFill>
                  <a:schemeClr val="folHlink"/>
                </a:solidFill>
                <a:latin typeface="Times New Roman" pitchFamily="18" charset="0"/>
                <a:ea typeface="楷体_GB2312" pitchFamily="49" charset="-122"/>
              </a:rPr>
              <a:t>过小，不易产生新个体结构， </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zh-CN" altLang="en-US" sz="2800" b="1" dirty="0">
                <a:solidFill>
                  <a:schemeClr val="folHlink"/>
                </a:solidFill>
                <a:latin typeface="Times New Roman" pitchFamily="18" charset="0"/>
                <a:ea typeface="楷体_GB2312" pitchFamily="49" charset="-122"/>
              </a:rPr>
              <a:t>过大，变成纯粹的随机搜索；</a:t>
            </a:r>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自适应参数）</a:t>
            </a: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19819514-0843-4EA7-A3DD-70549555D30B}" type="datetime11">
              <a:rPr lang="zh-CN" altLang="en-US" smtClean="0"/>
              <a:t>13:29:56</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81</a:t>
            </a:fld>
            <a:endParaRPr lang="en-US" altLang="zh-CN"/>
          </a:p>
        </p:txBody>
      </p:sp>
    </p:spTree>
    <p:extLst>
      <p:ext uri="{BB962C8B-B14F-4D97-AF65-F5344CB8AC3E}">
        <p14:creationId xmlns:p14="http://schemas.microsoft.com/office/powerpoint/2010/main" val="2739653848"/>
      </p:ext>
    </p:extLst>
  </p:cSld>
  <p:clrMapOvr>
    <a:masterClrMapping/>
  </p:clrMapOvr>
  <p:transition spd="slow">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6853" name="Picture 5"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extLst>
            <a:ext uri="{909E8E84-426E-40DD-AFC4-6F175D3DCCD1}">
              <a14:hiddenFill xmlns:a14="http://schemas.microsoft.com/office/drawing/2010/main">
                <a:solidFill>
                  <a:srgbClr val="FFFFFF"/>
                </a:solidFill>
              </a14:hiddenFill>
            </a:ext>
          </a:extLst>
        </p:spPr>
      </p:pic>
      <p:sp>
        <p:nvSpPr>
          <p:cNvPr id="846854" name="Rectangle 6"/>
          <p:cNvSpPr>
            <a:spLocks noRot="1" noChangeArrowheads="1"/>
          </p:cNvSpPr>
          <p:nvPr/>
        </p:nvSpPr>
        <p:spPr bwMode="auto">
          <a:xfrm>
            <a:off x="250825" y="1556792"/>
            <a:ext cx="8540750"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ea typeface="黑体" pitchFamily="2" charset="-122"/>
              </a:rPr>
              <a:t>自适应策略</a:t>
            </a:r>
          </a:p>
          <a:p>
            <a:pPr marL="444500" indent="-444500" algn="l">
              <a:lnSpc>
                <a:spcPct val="120000"/>
              </a:lnSpc>
              <a:spcBef>
                <a:spcPct val="10000"/>
              </a:spcBef>
              <a:buClr>
                <a:srgbClr val="FF00FF"/>
              </a:buClr>
              <a:buSzPct val="50000"/>
              <a:buFont typeface="Wingdings" pitchFamily="2" charset="2"/>
              <a:buChar char="Ø"/>
            </a:pPr>
            <a:r>
              <a:rPr lang="en-US" altLang="zh-CN" sz="2800" b="1" dirty="0" err="1">
                <a:solidFill>
                  <a:schemeClr val="folHlink"/>
                </a:solidFill>
                <a:latin typeface="Times New Roman" pitchFamily="18" charset="0"/>
                <a:ea typeface="楷体_GB2312" pitchFamily="49" charset="-122"/>
              </a:rPr>
              <a:t>Srinvivas</a:t>
            </a:r>
            <a:r>
              <a:rPr lang="zh-CN" altLang="en-US" sz="2800" b="1" dirty="0">
                <a:solidFill>
                  <a:schemeClr val="folHlink"/>
                </a:solidFill>
                <a:latin typeface="Times New Roman" pitchFamily="18" charset="0"/>
                <a:ea typeface="楷体_GB2312" pitchFamily="49" charset="-122"/>
              </a:rPr>
              <a:t>等提出一种自适应遗传算法，</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zh-CN" altLang="en-US" sz="2800" b="1" dirty="0">
                <a:solidFill>
                  <a:schemeClr val="folHlink"/>
                </a:solidFill>
                <a:latin typeface="Times New Roman" pitchFamily="18" charset="0"/>
                <a:ea typeface="楷体_GB2312" pitchFamily="49" charset="-122"/>
              </a:rPr>
              <a:t>能够随适应度自动改变：</a:t>
            </a:r>
          </a:p>
          <a:p>
            <a:pPr marL="444500" indent="-444500" algn="l">
              <a:lnSpc>
                <a:spcPct val="120000"/>
              </a:lnSpc>
              <a:spcBef>
                <a:spcPct val="10000"/>
              </a:spcBef>
              <a:buClr>
                <a:srgbClr val="FF00FF"/>
              </a:buClr>
              <a:buSzPct val="50000"/>
              <a:buFont typeface="Wingdings" pitchFamily="2" charset="2"/>
              <a:buChar char="Ø"/>
            </a:pPr>
            <a:r>
              <a:rPr lang="zh-CN" altLang="en-US" sz="2800" b="1" dirty="0">
                <a:solidFill>
                  <a:schemeClr val="folHlink"/>
                </a:solidFill>
                <a:latin typeface="Times New Roman" pitchFamily="18" charset="0"/>
                <a:ea typeface="楷体_GB2312" pitchFamily="49" charset="-122"/>
              </a:rPr>
              <a:t>当种群各个体适应度趋于一致或趋于局部最优时，使</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zh-CN" altLang="en-US" sz="2800" b="1" dirty="0">
                <a:solidFill>
                  <a:schemeClr val="folHlink"/>
                </a:solidFill>
                <a:latin typeface="Times New Roman" pitchFamily="18" charset="0"/>
                <a:ea typeface="楷体_GB2312" pitchFamily="49" charset="-122"/>
              </a:rPr>
              <a:t>增加；而当群体适应度比较分散时，使</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zh-CN" altLang="en-US" sz="2800" b="1" dirty="0">
                <a:solidFill>
                  <a:schemeClr val="folHlink"/>
                </a:solidFill>
                <a:latin typeface="Times New Roman" pitchFamily="18" charset="0"/>
                <a:ea typeface="楷体_GB2312" pitchFamily="49" charset="-122"/>
              </a:rPr>
              <a:t>减少；</a:t>
            </a:r>
          </a:p>
          <a:p>
            <a:pPr marL="444500" indent="-444500" algn="l">
              <a:lnSpc>
                <a:spcPct val="120000"/>
              </a:lnSpc>
              <a:spcBef>
                <a:spcPct val="10000"/>
              </a:spcBef>
              <a:buClr>
                <a:srgbClr val="FF00FF"/>
              </a:buClr>
              <a:buSzPct val="50000"/>
              <a:buFont typeface="Wingdings" pitchFamily="2" charset="2"/>
              <a:buChar char="Ø"/>
            </a:pPr>
            <a:r>
              <a:rPr lang="zh-CN" altLang="en-US" sz="2800" b="1" dirty="0">
                <a:solidFill>
                  <a:schemeClr val="folHlink"/>
                </a:solidFill>
                <a:latin typeface="Times New Roman" pitchFamily="18" charset="0"/>
                <a:ea typeface="楷体_GB2312" pitchFamily="49" charset="-122"/>
              </a:rPr>
              <a:t>对于适应度较高的个体，对应于较低的</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en-US" altLang="zh-CN" sz="2800" b="1" dirty="0">
                <a:solidFill>
                  <a:schemeClr val="folHlink"/>
                </a:solidFill>
                <a:latin typeface="Times New Roman" pitchFamily="18" charset="0"/>
                <a:ea typeface="楷体_GB2312" pitchFamily="49" charset="-122"/>
              </a:rPr>
              <a:t> </a:t>
            </a:r>
            <a:r>
              <a:rPr lang="zh-CN" altLang="en-US" sz="2800" b="1" dirty="0">
                <a:solidFill>
                  <a:schemeClr val="folHlink"/>
                </a:solidFill>
                <a:latin typeface="Times New Roman" pitchFamily="18" charset="0"/>
                <a:ea typeface="楷体_GB2312" pitchFamily="49" charset="-122"/>
              </a:rPr>
              <a:t>；而较低适应度的个体，对应于较高的</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c</a:t>
            </a:r>
            <a:r>
              <a:rPr lang="zh-CN" altLang="en-US" sz="2800" b="1" dirty="0">
                <a:solidFill>
                  <a:schemeClr val="folHlink"/>
                </a:solidFill>
                <a:latin typeface="Times New Roman" pitchFamily="18" charset="0"/>
                <a:ea typeface="楷体_GB2312" pitchFamily="49" charset="-122"/>
              </a:rPr>
              <a:t>和</a:t>
            </a:r>
            <a:r>
              <a:rPr lang="en-US" altLang="zh-CN" sz="2800" b="1" i="1" dirty="0">
                <a:solidFill>
                  <a:schemeClr val="folHlink"/>
                </a:solidFill>
                <a:latin typeface="Times New Roman" pitchFamily="18" charset="0"/>
                <a:ea typeface="楷体_GB2312" pitchFamily="49" charset="-122"/>
              </a:rPr>
              <a:t>P</a:t>
            </a:r>
            <a:r>
              <a:rPr lang="en-US" altLang="zh-CN" sz="2800" b="1" i="1" baseline="-25000" dirty="0">
                <a:solidFill>
                  <a:schemeClr val="folHlink"/>
                </a:solidFill>
                <a:latin typeface="Times New Roman" pitchFamily="18" charset="0"/>
                <a:ea typeface="楷体_GB2312" pitchFamily="49" charset="-122"/>
              </a:rPr>
              <a:t>m</a:t>
            </a:r>
            <a:r>
              <a:rPr lang="en-US" altLang="zh-CN" sz="2800" b="1" dirty="0">
                <a:solidFill>
                  <a:schemeClr val="folHlink"/>
                </a:solidFill>
                <a:latin typeface="Times New Roman" pitchFamily="18" charset="0"/>
                <a:ea typeface="楷体_GB2312" pitchFamily="49" charset="-122"/>
              </a:rPr>
              <a:t> </a:t>
            </a:r>
            <a:r>
              <a:rPr lang="zh-CN" altLang="en-US" sz="2800" b="1" dirty="0">
                <a:solidFill>
                  <a:schemeClr val="folHlink"/>
                </a:solidFill>
                <a:latin typeface="Times New Roman" pitchFamily="18" charset="0"/>
                <a:ea typeface="楷体_GB2312" pitchFamily="49" charset="-122"/>
              </a:rPr>
              <a:t>。</a:t>
            </a:r>
          </a:p>
        </p:txBody>
      </p:sp>
      <p:sp>
        <p:nvSpPr>
          <p:cNvPr id="9"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自适应参数）</a:t>
            </a:r>
          </a:p>
        </p:txBody>
      </p:sp>
      <p:sp>
        <p:nvSpPr>
          <p:cNvPr id="10"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BA59FC3-5CD8-484A-A27D-78EACE6EFF7A}" type="datetime11">
              <a:rPr lang="zh-CN" altLang="en-US" smtClean="0"/>
              <a:t>13:29:56</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82</a:t>
            </a:fld>
            <a:endParaRPr lang="en-US" altLang="zh-CN"/>
          </a:p>
        </p:txBody>
      </p:sp>
    </p:spTree>
    <p:extLst>
      <p:ext uri="{BB962C8B-B14F-4D97-AF65-F5344CB8AC3E}">
        <p14:creationId xmlns:p14="http://schemas.microsoft.com/office/powerpoint/2010/main" val="2293635784"/>
      </p:ext>
    </p:extLst>
  </p:cSld>
  <p:clrMapOvr>
    <a:masterClrMapping/>
  </p:clrMapOvr>
  <p:transition spd="slow">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8" name="Rectangle 6"/>
          <p:cNvSpPr>
            <a:spLocks noRot="1" noChangeArrowheads="1"/>
          </p:cNvSpPr>
          <p:nvPr/>
        </p:nvSpPr>
        <p:spPr bwMode="auto">
          <a:xfrm>
            <a:off x="301625" y="1627410"/>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4500" indent="-444500" algn="l">
              <a:lnSpc>
                <a:spcPct val="120000"/>
              </a:lnSpc>
              <a:spcBef>
                <a:spcPct val="10000"/>
              </a:spcBef>
              <a:buClr>
                <a:schemeClr val="folHlink"/>
              </a:buClr>
              <a:buSzPct val="90000"/>
              <a:buFont typeface="Wingdings" pitchFamily="2" charset="2"/>
              <a:buChar char="w"/>
            </a:pPr>
            <a:r>
              <a:rPr lang="zh-CN" altLang="en-US" sz="2800" b="1" dirty="0">
                <a:ea typeface="黑体" pitchFamily="2" charset="-122"/>
              </a:rPr>
              <a:t>自适应方法</a:t>
            </a: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lnSpc>
                <a:spcPct val="120000"/>
              </a:lnSpc>
              <a:spcBef>
                <a:spcPct val="10000"/>
              </a:spcBef>
              <a:buClr>
                <a:srgbClr val="FF00FF"/>
              </a:buClr>
              <a:buSzPct val="50000"/>
              <a:buFont typeface="Wingdings" pitchFamily="2" charset="2"/>
              <a:buNone/>
            </a:pPr>
            <a:endParaRPr lang="zh-CN" altLang="en-US" sz="2800" b="1" dirty="0">
              <a:solidFill>
                <a:schemeClr val="folHlink"/>
              </a:solidFill>
              <a:latin typeface="Times New Roman" pitchFamily="18" charset="0"/>
              <a:ea typeface="楷体_GB2312" pitchFamily="49" charset="-122"/>
            </a:endParaRPr>
          </a:p>
          <a:p>
            <a:pPr marL="444500" indent="-444500" algn="l">
              <a:buClr>
                <a:srgbClr val="FF00FF"/>
              </a:buClr>
              <a:buSzPct val="50000"/>
              <a:buFont typeface="Wingdings" pitchFamily="2" charset="2"/>
              <a:buNone/>
            </a:pPr>
            <a:r>
              <a:rPr lang="zh-CN" altLang="en-US" sz="2400" b="1" i="1" dirty="0">
                <a:solidFill>
                  <a:schemeClr val="folHlink"/>
                </a:solidFill>
                <a:latin typeface="Times New Roman" pitchFamily="18" charset="0"/>
                <a:ea typeface="楷体_GB2312" pitchFamily="49" charset="-122"/>
              </a:rPr>
              <a:t>      </a:t>
            </a:r>
            <a:r>
              <a:rPr lang="en-US" altLang="zh-CN" sz="2400" b="1" i="1" dirty="0" err="1">
                <a:solidFill>
                  <a:schemeClr val="folHlink"/>
                </a:solidFill>
                <a:latin typeface="Times New Roman" pitchFamily="18" charset="0"/>
                <a:ea typeface="楷体_GB2312" pitchFamily="49" charset="-122"/>
              </a:rPr>
              <a:t>f</a:t>
            </a:r>
            <a:r>
              <a:rPr lang="en-US" altLang="zh-CN" sz="2400" b="1" i="1" baseline="-25000" dirty="0" err="1">
                <a:solidFill>
                  <a:schemeClr val="folHlink"/>
                </a:solidFill>
                <a:latin typeface="Times New Roman" pitchFamily="18" charset="0"/>
                <a:ea typeface="楷体_GB2312" pitchFamily="49" charset="-122"/>
              </a:rPr>
              <a:t>max</a:t>
            </a:r>
            <a:r>
              <a:rPr lang="en-US" altLang="zh-CN" sz="2400" b="1" dirty="0">
                <a:solidFill>
                  <a:schemeClr val="folHlink"/>
                </a:solidFill>
                <a:latin typeface="Times New Roman" pitchFamily="18" charset="0"/>
                <a:ea typeface="楷体_GB2312" pitchFamily="49" charset="-122"/>
              </a:rPr>
              <a:t>——</a:t>
            </a:r>
            <a:r>
              <a:rPr lang="zh-CN" altLang="en-US" sz="2400" b="1" dirty="0">
                <a:solidFill>
                  <a:schemeClr val="folHlink"/>
                </a:solidFill>
                <a:latin typeface="Times New Roman" pitchFamily="18" charset="0"/>
                <a:ea typeface="楷体_GB2312" pitchFamily="49" charset="-122"/>
              </a:rPr>
              <a:t>群体中最大的适应度值；</a:t>
            </a:r>
          </a:p>
          <a:p>
            <a:pPr marL="444500" indent="-444500" algn="l">
              <a:buClr>
                <a:srgbClr val="FF00FF"/>
              </a:buClr>
              <a:buSzPct val="50000"/>
              <a:buFont typeface="Wingdings" pitchFamily="2" charset="2"/>
              <a:buNone/>
            </a:pPr>
            <a:r>
              <a:rPr lang="zh-CN" altLang="en-US" sz="2400" b="1" i="1" dirty="0">
                <a:solidFill>
                  <a:schemeClr val="folHlink"/>
                </a:solidFill>
                <a:latin typeface="Times New Roman" pitchFamily="18" charset="0"/>
                <a:ea typeface="楷体_GB2312" pitchFamily="49" charset="-122"/>
              </a:rPr>
              <a:t>      </a:t>
            </a:r>
            <a:r>
              <a:rPr lang="en-US" altLang="zh-CN" sz="2400" b="1" i="1" dirty="0" err="1">
                <a:solidFill>
                  <a:schemeClr val="folHlink"/>
                </a:solidFill>
                <a:latin typeface="Times New Roman" pitchFamily="18" charset="0"/>
                <a:ea typeface="楷体_GB2312" pitchFamily="49" charset="-122"/>
              </a:rPr>
              <a:t>f</a:t>
            </a:r>
            <a:r>
              <a:rPr lang="en-US" altLang="zh-CN" sz="2400" b="1" i="1" baseline="-25000" dirty="0" err="1">
                <a:solidFill>
                  <a:schemeClr val="folHlink"/>
                </a:solidFill>
                <a:latin typeface="Times New Roman" pitchFamily="18" charset="0"/>
                <a:ea typeface="楷体_GB2312" pitchFamily="49" charset="-122"/>
              </a:rPr>
              <a:t>avg</a:t>
            </a:r>
            <a:r>
              <a:rPr lang="en-US" altLang="zh-CN" sz="2400" b="1" dirty="0">
                <a:solidFill>
                  <a:schemeClr val="folHlink"/>
                </a:solidFill>
                <a:latin typeface="Times New Roman" pitchFamily="18" charset="0"/>
                <a:ea typeface="楷体_GB2312" pitchFamily="49" charset="-122"/>
              </a:rPr>
              <a:t>——</a:t>
            </a:r>
            <a:r>
              <a:rPr lang="zh-CN" altLang="en-US" sz="2400" b="1" dirty="0">
                <a:solidFill>
                  <a:schemeClr val="folHlink"/>
                </a:solidFill>
                <a:latin typeface="Times New Roman" pitchFamily="18" charset="0"/>
                <a:ea typeface="楷体_GB2312" pitchFamily="49" charset="-122"/>
              </a:rPr>
              <a:t>每代群体的平均适应度值；</a:t>
            </a:r>
          </a:p>
          <a:p>
            <a:pPr marL="444500" indent="-444500" algn="l">
              <a:buClr>
                <a:srgbClr val="FF00FF"/>
              </a:buClr>
              <a:buSzPct val="50000"/>
              <a:buFont typeface="Wingdings" pitchFamily="2" charset="2"/>
              <a:buNone/>
            </a:pPr>
            <a:r>
              <a:rPr lang="zh-CN" altLang="en-US" sz="2400" b="1" i="1" dirty="0">
                <a:solidFill>
                  <a:schemeClr val="folHlink"/>
                </a:solidFill>
                <a:latin typeface="Times New Roman" pitchFamily="18" charset="0"/>
                <a:ea typeface="楷体_GB2312" pitchFamily="49" charset="-122"/>
              </a:rPr>
              <a:t>      </a:t>
            </a:r>
            <a:r>
              <a:rPr lang="en-US" altLang="zh-CN" sz="2400" b="1" i="1" dirty="0">
                <a:solidFill>
                  <a:schemeClr val="folHlink"/>
                </a:solidFill>
                <a:latin typeface="Times New Roman" pitchFamily="18" charset="0"/>
                <a:ea typeface="楷体_GB2312" pitchFamily="49" charset="-122"/>
              </a:rPr>
              <a:t>f</a:t>
            </a:r>
            <a:r>
              <a:rPr lang="en-US" altLang="zh-CN" sz="2400" b="1" dirty="0">
                <a:solidFill>
                  <a:schemeClr val="folHlink"/>
                </a:solidFill>
                <a:latin typeface="Times New Roman" pitchFamily="18" charset="0"/>
                <a:ea typeface="楷体_GB2312" pitchFamily="49" charset="-122"/>
              </a:rPr>
              <a:t>’——</a:t>
            </a:r>
            <a:r>
              <a:rPr lang="zh-CN" altLang="en-US" sz="2400" b="1" dirty="0">
                <a:solidFill>
                  <a:schemeClr val="folHlink"/>
                </a:solidFill>
                <a:latin typeface="Times New Roman" pitchFamily="18" charset="0"/>
                <a:ea typeface="楷体_GB2312" pitchFamily="49" charset="-122"/>
              </a:rPr>
              <a:t>要交叉的两个个体中较大的适应度值；</a:t>
            </a:r>
          </a:p>
          <a:p>
            <a:pPr marL="444500" indent="-444500" algn="l">
              <a:buClr>
                <a:srgbClr val="FF00FF"/>
              </a:buClr>
              <a:buSzPct val="50000"/>
              <a:buFont typeface="Wingdings" pitchFamily="2" charset="2"/>
              <a:buNone/>
            </a:pPr>
            <a:r>
              <a:rPr lang="zh-CN" altLang="en-US" sz="2400" b="1" i="1" dirty="0">
                <a:solidFill>
                  <a:schemeClr val="folHlink"/>
                </a:solidFill>
                <a:latin typeface="Times New Roman" pitchFamily="18" charset="0"/>
                <a:ea typeface="楷体_GB2312" pitchFamily="49" charset="-122"/>
              </a:rPr>
              <a:t>      </a:t>
            </a:r>
            <a:r>
              <a:rPr lang="en-US" altLang="zh-CN" sz="2400" b="1" i="1" dirty="0">
                <a:solidFill>
                  <a:schemeClr val="folHlink"/>
                </a:solidFill>
                <a:latin typeface="Times New Roman" pitchFamily="18" charset="0"/>
                <a:ea typeface="楷体_GB2312" pitchFamily="49" charset="-122"/>
              </a:rPr>
              <a:t>f</a:t>
            </a:r>
            <a:r>
              <a:rPr lang="en-US" altLang="zh-CN" sz="2400" b="1" dirty="0">
                <a:solidFill>
                  <a:schemeClr val="folHlink"/>
                </a:solidFill>
                <a:latin typeface="Times New Roman" pitchFamily="18" charset="0"/>
                <a:ea typeface="楷体_GB2312" pitchFamily="49" charset="-122"/>
              </a:rPr>
              <a:t>——</a:t>
            </a:r>
            <a:r>
              <a:rPr lang="zh-CN" altLang="en-US" sz="2400" b="1" dirty="0">
                <a:solidFill>
                  <a:schemeClr val="folHlink"/>
                </a:solidFill>
                <a:latin typeface="Times New Roman" pitchFamily="18" charset="0"/>
                <a:ea typeface="楷体_GB2312" pitchFamily="49" charset="-122"/>
              </a:rPr>
              <a:t>要交叉或变异的个体适应度值；</a:t>
            </a:r>
          </a:p>
        </p:txBody>
      </p:sp>
      <p:graphicFrame>
        <p:nvGraphicFramePr>
          <p:cNvPr id="847881" name="Object 9"/>
          <p:cNvGraphicFramePr>
            <a:graphicFrameLocks noGrp="1" noChangeAspect="1"/>
          </p:cNvGraphicFramePr>
          <p:nvPr>
            <p:ph sz="half" idx="2"/>
            <p:extLst>
              <p:ext uri="{D42A27DB-BD31-4B8C-83A1-F6EECF244321}">
                <p14:modId xmlns:p14="http://schemas.microsoft.com/office/powerpoint/2010/main" val="2548062634"/>
              </p:ext>
            </p:extLst>
          </p:nvPr>
        </p:nvGraphicFramePr>
        <p:xfrm>
          <a:off x="1740024" y="2204864"/>
          <a:ext cx="3048000" cy="2593975"/>
        </p:xfrm>
        <a:graphic>
          <a:graphicData uri="http://schemas.openxmlformats.org/presentationml/2006/ole">
            <mc:AlternateContent xmlns:mc="http://schemas.openxmlformats.org/markup-compatibility/2006">
              <mc:Choice xmlns:v="urn:schemas-microsoft-com:vml" Requires="v">
                <p:oleObj spid="_x0000_s68699" name="Equation" r:id="rId3" imgW="1536480" imgH="1307880" progId="Equation.DSMT4">
                  <p:embed/>
                </p:oleObj>
              </mc:Choice>
              <mc:Fallback>
                <p:oleObj name="Equation" r:id="rId3" imgW="1536480" imgH="1307880" progId="Equation.DSMT4">
                  <p:embed/>
                  <p:pic>
                    <p:nvPicPr>
                      <p:cNvPr id="0" name=""/>
                      <p:cNvPicPr>
                        <a:picLocks noChangeAspect="1" noChangeArrowheads="1"/>
                      </p:cNvPicPr>
                      <p:nvPr/>
                    </p:nvPicPr>
                    <p:blipFill>
                      <a:blip r:embed="rId4"/>
                      <a:srcRect/>
                      <a:stretch>
                        <a:fillRect/>
                      </a:stretch>
                    </p:blipFill>
                    <p:spPr bwMode="auto">
                      <a:xfrm>
                        <a:off x="1740024" y="2204864"/>
                        <a:ext cx="3048000" cy="2593975"/>
                      </a:xfrm>
                      <a:prstGeom prst="rect">
                        <a:avLst/>
                      </a:prstGeom>
                      <a:noFill/>
                      <a:ln>
                        <a:noFill/>
                      </a:ln>
                      <a:effectLst/>
                    </p:spPr>
                  </p:pic>
                </p:oleObj>
              </mc:Fallback>
            </mc:AlternateContent>
          </a:graphicData>
        </a:graphic>
      </p:graphicFrame>
      <p:sp>
        <p:nvSpPr>
          <p:cNvPr id="847882" name="Text Box 10"/>
          <p:cNvSpPr txBox="1">
            <a:spLocks noChangeArrowheads="1"/>
          </p:cNvSpPr>
          <p:nvPr/>
        </p:nvSpPr>
        <p:spPr bwMode="auto">
          <a:xfrm>
            <a:off x="6443663" y="5013325"/>
            <a:ext cx="25558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20000"/>
              </a:spcBef>
            </a:pPr>
            <a:r>
              <a:rPr lang="en-US" altLang="zh-CN" sz="2400" b="1" i="1">
                <a:solidFill>
                  <a:srgbClr val="FF66FF"/>
                </a:solidFill>
                <a:latin typeface="Times New Roman" pitchFamily="18" charset="0"/>
                <a:ea typeface="楷体_GB2312" pitchFamily="49" charset="-122"/>
              </a:rPr>
              <a:t>k</a:t>
            </a:r>
            <a:r>
              <a:rPr lang="en-US" altLang="zh-CN" sz="2400" b="1" baseline="-25000">
                <a:solidFill>
                  <a:srgbClr val="FF66FF"/>
                </a:solidFill>
                <a:latin typeface="Times New Roman" pitchFamily="18" charset="0"/>
                <a:ea typeface="楷体_GB2312" pitchFamily="49" charset="-122"/>
              </a:rPr>
              <a:t>1</a:t>
            </a:r>
            <a:r>
              <a:rPr lang="zh-CN" altLang="en-US" sz="2400" b="1">
                <a:solidFill>
                  <a:srgbClr val="FF66FF"/>
                </a:solidFill>
                <a:latin typeface="Times New Roman" pitchFamily="18" charset="0"/>
                <a:ea typeface="楷体_GB2312" pitchFamily="49" charset="-122"/>
              </a:rPr>
              <a:t>、</a:t>
            </a:r>
            <a:r>
              <a:rPr lang="en-US" altLang="zh-CN" sz="2400" b="1" i="1">
                <a:solidFill>
                  <a:srgbClr val="FF66FF"/>
                </a:solidFill>
                <a:latin typeface="Times New Roman" pitchFamily="18" charset="0"/>
                <a:ea typeface="楷体_GB2312" pitchFamily="49" charset="-122"/>
              </a:rPr>
              <a:t>k</a:t>
            </a:r>
            <a:r>
              <a:rPr lang="en-US" altLang="zh-CN" sz="2400" b="1" baseline="-25000">
                <a:solidFill>
                  <a:srgbClr val="FF66FF"/>
                </a:solidFill>
                <a:latin typeface="Times New Roman" pitchFamily="18" charset="0"/>
                <a:ea typeface="楷体_GB2312" pitchFamily="49" charset="-122"/>
              </a:rPr>
              <a:t>2</a:t>
            </a:r>
            <a:r>
              <a:rPr lang="zh-CN" altLang="en-US" sz="2400" b="1">
                <a:solidFill>
                  <a:srgbClr val="FF66FF"/>
                </a:solidFill>
                <a:latin typeface="Times New Roman" pitchFamily="18" charset="0"/>
                <a:ea typeface="楷体_GB2312" pitchFamily="49" charset="-122"/>
              </a:rPr>
              <a:t>、</a:t>
            </a:r>
            <a:r>
              <a:rPr lang="en-US" altLang="zh-CN" sz="2400" b="1" i="1">
                <a:solidFill>
                  <a:srgbClr val="FF66FF"/>
                </a:solidFill>
                <a:latin typeface="Times New Roman" pitchFamily="18" charset="0"/>
                <a:ea typeface="楷体_GB2312" pitchFamily="49" charset="-122"/>
              </a:rPr>
              <a:t>k</a:t>
            </a:r>
            <a:r>
              <a:rPr lang="en-US" altLang="zh-CN" sz="2400" b="1" baseline="-25000">
                <a:solidFill>
                  <a:srgbClr val="FF66FF"/>
                </a:solidFill>
                <a:latin typeface="Times New Roman" pitchFamily="18" charset="0"/>
                <a:ea typeface="楷体_GB2312" pitchFamily="49" charset="-122"/>
              </a:rPr>
              <a:t>3</a:t>
            </a:r>
            <a:r>
              <a:rPr lang="zh-CN" altLang="en-US" sz="2400" b="1">
                <a:solidFill>
                  <a:srgbClr val="FF66FF"/>
                </a:solidFill>
                <a:latin typeface="Times New Roman" pitchFamily="18" charset="0"/>
                <a:ea typeface="楷体_GB2312" pitchFamily="49" charset="-122"/>
              </a:rPr>
              <a:t>、</a:t>
            </a:r>
            <a:r>
              <a:rPr lang="en-US" altLang="zh-CN" sz="2400" b="1" i="1">
                <a:solidFill>
                  <a:srgbClr val="FF66FF"/>
                </a:solidFill>
                <a:latin typeface="Times New Roman" pitchFamily="18" charset="0"/>
                <a:ea typeface="楷体_GB2312" pitchFamily="49" charset="-122"/>
              </a:rPr>
              <a:t>k</a:t>
            </a:r>
            <a:r>
              <a:rPr lang="en-US" altLang="zh-CN" sz="2400" b="1" baseline="-25000">
                <a:solidFill>
                  <a:srgbClr val="FF66FF"/>
                </a:solidFill>
                <a:latin typeface="Times New Roman" pitchFamily="18" charset="0"/>
                <a:ea typeface="楷体_GB2312" pitchFamily="49" charset="-122"/>
              </a:rPr>
              <a:t>4</a:t>
            </a:r>
          </a:p>
          <a:p>
            <a:pPr algn="l">
              <a:lnSpc>
                <a:spcPct val="105000"/>
              </a:lnSpc>
              <a:spcBef>
                <a:spcPct val="20000"/>
              </a:spcBef>
            </a:pPr>
            <a:r>
              <a:rPr lang="zh-CN" altLang="en-US" sz="2400" b="1">
                <a:solidFill>
                  <a:srgbClr val="FF66FF"/>
                </a:solidFill>
                <a:latin typeface="Times New Roman" pitchFamily="18" charset="0"/>
                <a:ea typeface="楷体_GB2312" pitchFamily="49" charset="-122"/>
              </a:rPr>
              <a:t>取</a:t>
            </a:r>
            <a:r>
              <a:rPr lang="en-US" altLang="zh-CN" sz="2400" b="1">
                <a:solidFill>
                  <a:srgbClr val="FF66FF"/>
                </a:solidFill>
                <a:latin typeface="Times New Roman" pitchFamily="18" charset="0"/>
                <a:ea typeface="楷体_GB2312" pitchFamily="49" charset="-122"/>
              </a:rPr>
              <a:t>(0,1)</a:t>
            </a:r>
            <a:r>
              <a:rPr lang="zh-CN" altLang="en-US" sz="2400" b="1">
                <a:solidFill>
                  <a:srgbClr val="FF66FF"/>
                </a:solidFill>
                <a:latin typeface="Times New Roman" pitchFamily="18" charset="0"/>
                <a:ea typeface="楷体_GB2312" pitchFamily="49" charset="-122"/>
              </a:rPr>
              <a:t>的值</a:t>
            </a:r>
          </a:p>
        </p:txBody>
      </p:sp>
      <p:pic>
        <p:nvPicPr>
          <p:cNvPr id="84788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1799" y="1124744"/>
            <a:ext cx="292417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84788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994248"/>
            <a:ext cx="3076575" cy="20193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a:t>
            </a:r>
            <a:r>
              <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rPr>
              <a:t>自适应参数）</a:t>
            </a:r>
          </a:p>
        </p:txBody>
      </p:sp>
      <p:sp>
        <p:nvSpPr>
          <p:cNvPr id="1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54CCC53E-CCA1-4360-A724-928029656873}" type="datetime11">
              <a:rPr lang="zh-CN" altLang="en-US" smtClean="0"/>
              <a:t>13:29:57</a:t>
            </a:fld>
            <a:endParaRPr lang="en-US" altLang="zh-CN"/>
          </a:p>
        </p:txBody>
      </p:sp>
      <p:sp>
        <p:nvSpPr>
          <p:cNvPr id="3" name="灯片编号占位符 2"/>
          <p:cNvSpPr>
            <a:spLocks noGrp="1"/>
          </p:cNvSpPr>
          <p:nvPr>
            <p:ph type="sldNum" sz="quarter" idx="12"/>
          </p:nvPr>
        </p:nvSpPr>
        <p:spPr/>
        <p:txBody>
          <a:bodyPr/>
          <a:lstStyle/>
          <a:p>
            <a:fld id="{1B9C47CE-9BDE-46B7-937B-31E76F87D94D}" type="slidenum">
              <a:rPr lang="en-US" altLang="zh-CN" smtClean="0"/>
              <a:pPr/>
              <a:t>83</a:t>
            </a:fld>
            <a:endParaRPr lang="en-US" altLang="zh-CN"/>
          </a:p>
        </p:txBody>
      </p:sp>
    </p:spTree>
    <p:extLst>
      <p:ext uri="{BB962C8B-B14F-4D97-AF65-F5344CB8AC3E}">
        <p14:creationId xmlns:p14="http://schemas.microsoft.com/office/powerpoint/2010/main" val="906910649"/>
      </p:ext>
    </p:extLst>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242031" y="1224586"/>
            <a:ext cx="871378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sz="2800" b="1" dirty="0" smtClean="0">
                <a:latin typeface="黑体" pitchFamily="49" charset="-122"/>
                <a:ea typeface="黑体" pitchFamily="49" charset="-122"/>
              </a:rPr>
              <a:t>最佳</a:t>
            </a:r>
            <a:r>
              <a:rPr lang="zh-CN" altLang="en-US" sz="2800" b="1" dirty="0">
                <a:latin typeface="黑体" pitchFamily="49" charset="-122"/>
                <a:ea typeface="黑体" pitchFamily="49" charset="-122"/>
              </a:rPr>
              <a:t>个体保存方法</a:t>
            </a:r>
          </a:p>
          <a:p>
            <a:r>
              <a:rPr lang="zh-CN" altLang="en-US" sz="2800" dirty="0"/>
              <a:t>     最佳个体保留进化策略的基本思想是</a:t>
            </a:r>
            <a:r>
              <a:rPr lang="en-US" altLang="zh-CN" sz="2800" dirty="0"/>
              <a:t>:</a:t>
            </a:r>
            <a:r>
              <a:rPr lang="zh-CN" altLang="en-US" sz="2800" dirty="0"/>
              <a:t>当前群体中适应度最高的个体不参与交叉运算和变异运算，而是用它来替换掉本代群体中经过交叉、变异等遗传操作后所产生的适应度最低的个体。</a:t>
            </a:r>
          </a:p>
          <a:p>
            <a:r>
              <a:rPr lang="zh-CN" altLang="en-US" sz="2800" dirty="0"/>
              <a:t>      具体操作过程是：</a:t>
            </a:r>
          </a:p>
          <a:p>
            <a:r>
              <a:rPr lang="zh-CN" altLang="en-US" sz="2800" dirty="0"/>
              <a:t> </a:t>
            </a:r>
            <a:r>
              <a:rPr lang="en-US" altLang="zh-CN" sz="2800" dirty="0"/>
              <a:t>1) </a:t>
            </a:r>
            <a:r>
              <a:rPr lang="zh-CN" altLang="en-US" sz="2800" dirty="0"/>
              <a:t>找出当前群体中适应度最高的个体和适应度最低的个体。</a:t>
            </a:r>
          </a:p>
          <a:p>
            <a:r>
              <a:rPr lang="zh-CN" altLang="en-US" sz="2800" dirty="0"/>
              <a:t> </a:t>
            </a:r>
            <a:r>
              <a:rPr lang="en-US" altLang="zh-CN" sz="2800" dirty="0"/>
              <a:t>2) </a:t>
            </a:r>
            <a:r>
              <a:rPr lang="zh-CN" altLang="en-US" sz="2800" dirty="0"/>
              <a:t>若当前群体中最佳个体的适应度比总的迄今为止的最好个体的适应度还要高</a:t>
            </a:r>
            <a:r>
              <a:rPr lang="en-US" altLang="zh-CN" sz="2800" dirty="0"/>
              <a:t>,</a:t>
            </a:r>
            <a:r>
              <a:rPr lang="zh-CN" altLang="en-US" sz="2800" dirty="0"/>
              <a:t>则以当前群体中的最佳个体作为新的迄今为止的最好个体。 </a:t>
            </a:r>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遗传算法的设计（稳态复制）</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4B3CE2A-334A-4DAB-B820-5B9472558FB3}"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84</a:t>
            </a:fld>
            <a:endParaRPr lang="zh-CN" altLang="zh-CN">
              <a:solidFill>
                <a:srgbClr val="0033CC"/>
              </a:solidFill>
            </a:endParaRPr>
          </a:p>
        </p:txBody>
      </p:sp>
    </p:spTree>
    <p:extLst>
      <p:ext uri="{BB962C8B-B14F-4D97-AF65-F5344CB8AC3E}">
        <p14:creationId xmlns:p14="http://schemas.microsoft.com/office/powerpoint/2010/main" val="3508264473"/>
      </p:ext>
    </p:extLst>
  </p:cSld>
  <p:clrMapOvr>
    <a:masterClrMapping/>
  </p:clrMapOvr>
  <p:transition>
    <p:pull/>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102377" y="1176338"/>
            <a:ext cx="871378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800" dirty="0"/>
              <a:t>3) </a:t>
            </a:r>
            <a:r>
              <a:rPr lang="zh-CN" altLang="en-US" sz="2800" dirty="0"/>
              <a:t>用迄今为止的最好个体替换掉当前群体中的最差个体。</a:t>
            </a:r>
          </a:p>
          <a:p>
            <a:r>
              <a:rPr lang="zh-CN" altLang="en-US" sz="2800" dirty="0"/>
              <a:t>      最佳个体保留方法可视为选择操作的一部分。该策略的实施可保证迄今为止所得到的最佳个体不会被交叉、变异等遗传运算所破坏，它是遗传算法收敛性的一个重要保证条件。但另一方面，它也容易使得某个局部最优个体不易被淘汰掉反而还要快速扩散，从而使算法的全局搜索能力不强。所以该方法一般要与其他一些选择操作方法配合起来使用，方可有良好的效果。 </a:t>
            </a:r>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遗传算法的设计（稳态复制）</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374885AD-2359-4609-9F4B-1F6477BB7B5B}"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85</a:t>
            </a:fld>
            <a:endParaRPr lang="zh-CN" altLang="zh-CN">
              <a:solidFill>
                <a:srgbClr val="0033CC"/>
              </a:solidFill>
            </a:endParaRPr>
          </a:p>
        </p:txBody>
      </p:sp>
    </p:spTree>
    <p:extLst>
      <p:ext uri="{BB962C8B-B14F-4D97-AF65-F5344CB8AC3E}">
        <p14:creationId xmlns:p14="http://schemas.microsoft.com/office/powerpoint/2010/main" val="514825773"/>
      </p:ext>
    </p:extLst>
  </p:cSld>
  <p:clrMapOvr>
    <a:masterClrMapping/>
  </p:clrMapOvr>
  <p:transition>
    <p:pull/>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628775"/>
            <a:ext cx="8713787"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3200" dirty="0"/>
              <a:t>    </a:t>
            </a:r>
            <a:r>
              <a:rPr lang="zh-CN" altLang="en-US" sz="3200" dirty="0"/>
              <a:t>另外，最佳个体保留法还可以加以推广，即在每一代的的进化过程中保留多个最优个体不参与交叉、变异等遗传运算，而直接将它们复制到下一代群体中。这种方法也称为稳态复制。</a:t>
            </a:r>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遗传算法的设计（稳态复制）</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F3400AE3-AA78-4361-9F9E-525A013DF296}"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86</a:t>
            </a:fld>
            <a:endParaRPr lang="zh-CN" altLang="zh-CN">
              <a:solidFill>
                <a:srgbClr val="0033CC"/>
              </a:solidFill>
            </a:endParaRPr>
          </a:p>
        </p:txBody>
      </p:sp>
    </p:spTree>
    <p:extLst>
      <p:ext uri="{BB962C8B-B14F-4D97-AF65-F5344CB8AC3E}">
        <p14:creationId xmlns:p14="http://schemas.microsoft.com/office/powerpoint/2010/main" val="23868123"/>
      </p:ext>
    </p:extLst>
  </p:cSld>
  <p:clrMapOvr>
    <a:masterClrMapping/>
  </p:clrMapOvr>
  <p:transition>
    <p:pull/>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628775"/>
            <a:ext cx="87137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buFont typeface="Wingdings" pitchFamily="2" charset="2"/>
              <a:buChar char="Ø"/>
            </a:pPr>
            <a:r>
              <a:rPr lang="zh-CN" altLang="en-US" sz="3200" dirty="0" smtClean="0"/>
              <a:t>群体多样性用于度量种群内所有个体之间的差异</a:t>
            </a:r>
            <a:r>
              <a:rPr lang="en-US" altLang="zh-CN" sz="3200" dirty="0" smtClean="0"/>
              <a:t>(</a:t>
            </a:r>
            <a:r>
              <a:rPr lang="zh-CN" altLang="en-US" sz="3200" dirty="0" smtClean="0"/>
              <a:t>参考</a:t>
            </a:r>
            <a:r>
              <a:rPr lang="en-US" altLang="zh-CN" sz="3200" dirty="0" smtClean="0"/>
              <a:t>Pan &amp; Ruiz, OMEGA,2012)</a:t>
            </a:r>
            <a:r>
              <a:rPr lang="zh-CN" altLang="en-US" sz="3200" dirty="0" smtClean="0"/>
              <a:t>。</a:t>
            </a:r>
            <a:endParaRPr lang="en-US" altLang="zh-CN" sz="3200" dirty="0" smtClean="0"/>
          </a:p>
          <a:p>
            <a:pPr marL="457200" indent="-457200">
              <a:buFont typeface="Wingdings" pitchFamily="2" charset="2"/>
              <a:buChar char="Ø"/>
            </a:pPr>
            <a:r>
              <a:rPr lang="zh-CN" altLang="en-US" sz="3200" dirty="0"/>
              <a:t>多样性</a:t>
            </a:r>
            <a:r>
              <a:rPr lang="zh-CN" altLang="en-US" sz="3200" dirty="0" smtClean="0"/>
              <a:t>大有利于算法搜索新的区域。</a:t>
            </a:r>
            <a:endParaRPr lang="en-US" altLang="zh-CN" sz="3200" dirty="0" smtClean="0"/>
          </a:p>
          <a:p>
            <a:pPr marL="457200" indent="-457200">
              <a:buFont typeface="Wingdings" pitchFamily="2" charset="2"/>
              <a:buChar char="Ø"/>
            </a:pPr>
            <a:r>
              <a:rPr lang="zh-CN" altLang="en-US" sz="3200" dirty="0" smtClean="0"/>
              <a:t>随着算法的进化，群体多样性逐渐丧失，算法搜索停滞不前。</a:t>
            </a:r>
            <a:endParaRPr lang="en-US" altLang="zh-CN" sz="3200" dirty="0" smtClean="0"/>
          </a:p>
          <a:p>
            <a:pPr marL="457200" indent="-457200">
              <a:buFont typeface="Wingdings" pitchFamily="2" charset="2"/>
              <a:buChar char="Ø"/>
            </a:pPr>
            <a:r>
              <a:rPr lang="zh-CN" altLang="en-US" sz="3200" dirty="0" smtClean="0"/>
              <a:t>保持算法多样性策略</a:t>
            </a:r>
            <a:endParaRPr lang="en-US" altLang="zh-CN" sz="3200" dirty="0" smtClean="0"/>
          </a:p>
          <a:p>
            <a:pPr marL="971550" lvl="1" indent="-514350">
              <a:buAutoNum type="arabicPeriod"/>
            </a:pPr>
            <a:r>
              <a:rPr lang="zh-CN" altLang="en-US" sz="2400" dirty="0" smtClean="0"/>
              <a:t>去除群体内重复个体</a:t>
            </a:r>
            <a:endParaRPr lang="en-US" altLang="zh-CN" sz="2400" dirty="0" smtClean="0"/>
          </a:p>
          <a:p>
            <a:pPr marL="971550" lvl="1" indent="-514350">
              <a:buAutoNum type="arabicPeriod"/>
            </a:pPr>
            <a:r>
              <a:rPr lang="zh-CN" altLang="en-US" sz="2400" dirty="0" smtClean="0"/>
              <a:t>如果群体多样性低于某一指定值，重新初始化种群</a:t>
            </a:r>
            <a:endParaRPr lang="zh-CN" altLang="en-US" sz="2400" dirty="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遗传算法的设计（群体多样性）</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1BA3417-EE3A-48C1-A6DF-F0357D22F85B}"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87</a:t>
            </a:fld>
            <a:endParaRPr lang="zh-CN" altLang="zh-CN">
              <a:solidFill>
                <a:srgbClr val="0033CC"/>
              </a:solidFill>
            </a:endParaRPr>
          </a:p>
        </p:txBody>
      </p:sp>
    </p:spTree>
    <p:extLst>
      <p:ext uri="{BB962C8B-B14F-4D97-AF65-F5344CB8AC3E}">
        <p14:creationId xmlns:p14="http://schemas.microsoft.com/office/powerpoint/2010/main" val="2911994137"/>
      </p:ext>
    </p:extLst>
  </p:cSld>
  <p:clrMapOvr>
    <a:masterClrMapping/>
  </p:clrMapOvr>
  <p:transition>
    <p:pul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遗传算法的设计（群体进化信息的利用）</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794" y="2708920"/>
            <a:ext cx="55721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27584" y="1340768"/>
            <a:ext cx="7776864" cy="954107"/>
          </a:xfrm>
          <a:prstGeom prst="rect">
            <a:avLst/>
          </a:prstGeom>
          <a:noFill/>
        </p:spPr>
        <p:txBody>
          <a:bodyPr wrap="square" rtlCol="0">
            <a:spAutoFit/>
          </a:bodyPr>
          <a:lstStyle/>
          <a:p>
            <a:r>
              <a:rPr lang="zh-CN" altLang="en-US" sz="2800" dirty="0" smtClean="0"/>
              <a:t>产生人工染色体（</a:t>
            </a:r>
            <a:r>
              <a:rPr lang="en-US" altLang="zh-CN" sz="2800" dirty="0" smtClean="0"/>
              <a:t>European Journal of Operational Research, 2009; 196:869-876</a:t>
            </a:r>
            <a:r>
              <a:rPr lang="zh-CN" altLang="en-US" sz="2800" dirty="0" smtClean="0"/>
              <a:t>）</a:t>
            </a:r>
            <a:endParaRPr lang="zh-CN" altLang="en-US" sz="2800" dirty="0"/>
          </a:p>
        </p:txBody>
      </p:sp>
      <p:sp>
        <p:nvSpPr>
          <p:cNvPr id="2" name="日期占位符 1"/>
          <p:cNvSpPr>
            <a:spLocks noGrp="1"/>
          </p:cNvSpPr>
          <p:nvPr>
            <p:ph type="dt" sz="half" idx="10"/>
          </p:nvPr>
        </p:nvSpPr>
        <p:spPr/>
        <p:txBody>
          <a:bodyPr/>
          <a:lstStyle/>
          <a:p>
            <a:fld id="{CE2EAA0D-04AA-4D91-BB85-112F6C27A8E2}" type="datetime11">
              <a:rPr lang="zh-CN" altLang="en-US" smtClean="0">
                <a:solidFill>
                  <a:srgbClr val="0033CC"/>
                </a:solidFill>
              </a:rPr>
              <a:t>13:29:57</a:t>
            </a:fld>
            <a:endParaRPr lang="zh-CN" altLang="zh-CN">
              <a:solidFill>
                <a:srgbClr val="0033CC"/>
              </a:solidFill>
            </a:endParaRPr>
          </a:p>
        </p:txBody>
      </p:sp>
      <p:sp>
        <p:nvSpPr>
          <p:cNvPr id="6" name="灯片编号占位符 5"/>
          <p:cNvSpPr>
            <a:spLocks noGrp="1"/>
          </p:cNvSpPr>
          <p:nvPr>
            <p:ph type="sldNum" sz="quarter" idx="12"/>
          </p:nvPr>
        </p:nvSpPr>
        <p:spPr/>
        <p:txBody>
          <a:bodyPr/>
          <a:lstStyle/>
          <a:p>
            <a:fld id="{19209799-692E-4275-B14F-E3975D56B894}" type="slidenum">
              <a:rPr lang="zh-CN" altLang="zh-CN" smtClean="0">
                <a:solidFill>
                  <a:srgbClr val="0033CC"/>
                </a:solidFill>
              </a:rPr>
              <a:pPr/>
              <a:t>88</a:t>
            </a:fld>
            <a:endParaRPr lang="zh-CN" altLang="zh-CN">
              <a:solidFill>
                <a:srgbClr val="0033CC"/>
              </a:solidFill>
            </a:endParaRPr>
          </a:p>
        </p:txBody>
      </p:sp>
    </p:spTree>
    <p:extLst>
      <p:ext uri="{BB962C8B-B14F-4D97-AF65-F5344CB8AC3E}">
        <p14:creationId xmlns:p14="http://schemas.microsoft.com/office/powerpoint/2010/main" val="1892026832"/>
      </p:ext>
    </p:extLst>
  </p:cSld>
  <p:clrMapOvr>
    <a:masterClrMapping/>
  </p:clrMapOvr>
  <p:transition>
    <p:pul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遗传算法的设计（群体进化信息的利用）</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92" y="1916832"/>
            <a:ext cx="77628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FBA2C97A-F065-4BA6-A8B8-C5FE99928B89}"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89</a:t>
            </a:fld>
            <a:endParaRPr lang="zh-CN" altLang="zh-CN">
              <a:solidFill>
                <a:srgbClr val="0033CC"/>
              </a:solidFill>
            </a:endParaRPr>
          </a:p>
        </p:txBody>
      </p:sp>
    </p:spTree>
    <p:extLst>
      <p:ext uri="{BB962C8B-B14F-4D97-AF65-F5344CB8AC3E}">
        <p14:creationId xmlns:p14="http://schemas.microsoft.com/office/powerpoint/2010/main" val="2296123478"/>
      </p:ext>
    </p:extLst>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684213" y="1700213"/>
            <a:ext cx="7775575" cy="4105275"/>
          </a:xfrm>
        </p:spPr>
        <p:txBody>
          <a:bodyPr/>
          <a:lstStyle/>
          <a:p>
            <a:pPr marL="0" indent="0" algn="just">
              <a:buNone/>
            </a:pPr>
            <a:r>
              <a:rPr lang="zh-CN" altLang="en-US" b="1" dirty="0" smtClean="0">
                <a:latin typeface="黑体" pitchFamily="49" charset="-122"/>
                <a:ea typeface="黑体" pitchFamily="49" charset="-122"/>
              </a:rPr>
              <a:t>改进途径</a:t>
            </a:r>
            <a:endParaRPr lang="en-US" altLang="zh-CN" b="1" dirty="0" smtClean="0">
              <a:latin typeface="黑体" pitchFamily="49" charset="-122"/>
              <a:ea typeface="黑体" pitchFamily="49" charset="-122"/>
            </a:endParaRPr>
          </a:p>
          <a:p>
            <a:pPr algn="just">
              <a:buFont typeface="Wingdings" pitchFamily="2" charset="2"/>
              <a:buChar char="Ø"/>
            </a:pPr>
            <a:r>
              <a:rPr lang="zh-CN" altLang="en-US" b="1" dirty="0" smtClean="0">
                <a:solidFill>
                  <a:schemeClr val="folHlink"/>
                </a:solidFill>
                <a:latin typeface="Times New Roman" pitchFamily="18" charset="0"/>
                <a:ea typeface="楷体_GB2312" pitchFamily="49" charset="-122"/>
              </a:rPr>
              <a:t>对</a:t>
            </a:r>
            <a:r>
              <a:rPr lang="zh-CN" altLang="en-US" b="1" dirty="0">
                <a:solidFill>
                  <a:srgbClr val="FF00FF"/>
                </a:solidFill>
                <a:latin typeface="Times New Roman" pitchFamily="18" charset="0"/>
                <a:ea typeface="楷体_GB2312" pitchFamily="49" charset="-122"/>
              </a:rPr>
              <a:t>编码方式</a:t>
            </a:r>
            <a:r>
              <a:rPr lang="zh-CN" altLang="en-US" b="1" dirty="0">
                <a:solidFill>
                  <a:schemeClr val="folHlink"/>
                </a:solidFill>
                <a:latin typeface="Times New Roman" pitchFamily="18" charset="0"/>
                <a:ea typeface="楷体_GB2312" pitchFamily="49" charset="-122"/>
              </a:rPr>
              <a:t>的改进 </a:t>
            </a:r>
          </a:p>
          <a:p>
            <a:pPr algn="just">
              <a:buFont typeface="Wingdings" pitchFamily="2" charset="2"/>
              <a:buChar char="Ø"/>
            </a:pPr>
            <a:r>
              <a:rPr lang="zh-CN" altLang="en-US" b="1" dirty="0" smtClean="0">
                <a:solidFill>
                  <a:schemeClr val="folHlink"/>
                </a:solidFill>
                <a:latin typeface="Times New Roman" pitchFamily="18" charset="0"/>
                <a:ea typeface="楷体_GB2312" pitchFamily="49" charset="-122"/>
              </a:rPr>
              <a:t>对</a:t>
            </a:r>
            <a:r>
              <a:rPr lang="zh-CN" altLang="en-US" b="1" dirty="0">
                <a:solidFill>
                  <a:srgbClr val="FF00FF"/>
                </a:solidFill>
                <a:latin typeface="Times New Roman" pitchFamily="18" charset="0"/>
                <a:ea typeface="楷体_GB2312" pitchFamily="49" charset="-122"/>
              </a:rPr>
              <a:t>遗传算子 </a:t>
            </a:r>
            <a:r>
              <a:rPr lang="zh-CN" altLang="en-US" b="1" dirty="0">
                <a:solidFill>
                  <a:schemeClr val="folHlink"/>
                </a:solidFill>
                <a:latin typeface="Times New Roman" pitchFamily="18" charset="0"/>
                <a:ea typeface="楷体_GB2312" pitchFamily="49" charset="-122"/>
              </a:rPr>
              <a:t>的改进</a:t>
            </a:r>
          </a:p>
          <a:p>
            <a:pPr algn="just">
              <a:buFont typeface="Wingdings" pitchFamily="2" charset="2"/>
              <a:buChar char="Ø"/>
            </a:pPr>
            <a:r>
              <a:rPr lang="zh-CN" altLang="en-US" b="1" dirty="0" smtClean="0">
                <a:solidFill>
                  <a:schemeClr val="folHlink"/>
                </a:solidFill>
                <a:latin typeface="Times New Roman" pitchFamily="18" charset="0"/>
                <a:ea typeface="楷体_GB2312" pitchFamily="49" charset="-122"/>
              </a:rPr>
              <a:t>对</a:t>
            </a:r>
            <a:r>
              <a:rPr lang="zh-CN" altLang="en-US" b="1" dirty="0">
                <a:solidFill>
                  <a:srgbClr val="FF00FF"/>
                </a:solidFill>
                <a:latin typeface="Times New Roman" pitchFamily="18" charset="0"/>
                <a:ea typeface="楷体_GB2312" pitchFamily="49" charset="-122"/>
              </a:rPr>
              <a:t>控制参数</a:t>
            </a:r>
            <a:r>
              <a:rPr lang="zh-CN" altLang="en-US" b="1" dirty="0">
                <a:solidFill>
                  <a:schemeClr val="folHlink"/>
                </a:solidFill>
                <a:latin typeface="Times New Roman" pitchFamily="18" charset="0"/>
                <a:ea typeface="楷体_GB2312" pitchFamily="49" charset="-122"/>
              </a:rPr>
              <a:t>的改进 </a:t>
            </a:r>
          </a:p>
          <a:p>
            <a:pPr algn="just">
              <a:buFont typeface="Wingdings" pitchFamily="2" charset="2"/>
              <a:buChar char="Ø"/>
            </a:pPr>
            <a:r>
              <a:rPr lang="zh-CN" altLang="en-US" b="1" dirty="0" smtClean="0">
                <a:solidFill>
                  <a:schemeClr val="folHlink"/>
                </a:solidFill>
                <a:latin typeface="Times New Roman" pitchFamily="18" charset="0"/>
                <a:ea typeface="楷体_GB2312" pitchFamily="49" charset="-122"/>
              </a:rPr>
              <a:t>对</a:t>
            </a:r>
            <a:r>
              <a:rPr lang="zh-CN" altLang="en-US" b="1" dirty="0">
                <a:solidFill>
                  <a:srgbClr val="FF00FF"/>
                </a:solidFill>
                <a:latin typeface="Times New Roman" pitchFamily="18" charset="0"/>
                <a:ea typeface="楷体_GB2312" pitchFamily="49" charset="-122"/>
              </a:rPr>
              <a:t>执行策略</a:t>
            </a:r>
            <a:r>
              <a:rPr lang="zh-CN" altLang="en-US" b="1" dirty="0">
                <a:solidFill>
                  <a:schemeClr val="folHlink"/>
                </a:solidFill>
                <a:latin typeface="Times New Roman" pitchFamily="18" charset="0"/>
                <a:ea typeface="楷体_GB2312" pitchFamily="49" charset="-122"/>
              </a:rPr>
              <a:t>的</a:t>
            </a:r>
            <a:r>
              <a:rPr lang="zh-CN" altLang="en-US" b="1" dirty="0" smtClean="0">
                <a:solidFill>
                  <a:schemeClr val="folHlink"/>
                </a:solidFill>
                <a:latin typeface="Times New Roman" pitchFamily="18" charset="0"/>
                <a:ea typeface="楷体_GB2312" pitchFamily="49" charset="-122"/>
              </a:rPr>
              <a:t>改进</a:t>
            </a:r>
            <a:endParaRPr lang="zh-CN" altLang="en-US" dirty="0"/>
          </a:p>
          <a:p>
            <a:pPr algn="just"/>
            <a:endParaRPr lang="en-US" altLang="zh-CN" dirty="0"/>
          </a:p>
        </p:txBody>
      </p:sp>
      <p:sp>
        <p:nvSpPr>
          <p:cNvPr id="5"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8.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遗传算法的改进</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6"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8F50495C-27E7-4FF3-B377-502C29D52B59}" type="datetime11">
              <a:rPr lang="zh-CN" altLang="en-US" smtClean="0">
                <a:solidFill>
                  <a:srgbClr val="0033CC"/>
                </a:solidFill>
              </a:rPr>
              <a:t>13:29:50</a:t>
            </a:fld>
            <a:endParaRPr lang="zh-CN" altLang="zh-CN">
              <a:solidFill>
                <a:srgbClr val="0033CC"/>
              </a:solidFill>
            </a:endParaRPr>
          </a:p>
        </p:txBody>
      </p:sp>
      <p:sp>
        <p:nvSpPr>
          <p:cNvPr id="4" name="灯片编号占位符 3"/>
          <p:cNvSpPr>
            <a:spLocks noGrp="1"/>
          </p:cNvSpPr>
          <p:nvPr>
            <p:ph type="sldNum" sz="quarter" idx="12"/>
          </p:nvPr>
        </p:nvSpPr>
        <p:spPr/>
        <p:txBody>
          <a:bodyPr/>
          <a:lstStyle/>
          <a:p>
            <a:fld id="{357CBCC2-C05E-4779-974B-9D172571368A}" type="slidenum">
              <a:rPr lang="zh-CN" altLang="zh-CN" smtClean="0">
                <a:solidFill>
                  <a:srgbClr val="0033CC"/>
                </a:solidFill>
              </a:rPr>
              <a:pPr/>
              <a:t>9</a:t>
            </a:fld>
            <a:endParaRPr lang="zh-CN" altLang="zh-CN">
              <a:solidFill>
                <a:srgbClr val="0033CC"/>
              </a:solidFill>
            </a:endParaRPr>
          </a:p>
        </p:txBody>
      </p:sp>
    </p:spTree>
    <p:extLst>
      <p:ext uri="{BB962C8B-B14F-4D97-AF65-F5344CB8AC3E}">
        <p14:creationId xmlns:p14="http://schemas.microsoft.com/office/powerpoint/2010/main" val="1456882686"/>
      </p:ext>
    </p:extLst>
  </p:cSld>
  <p:clrMapOvr>
    <a:masterClrMapping/>
  </p:clrMapOvr>
  <p:transition>
    <p:pull/>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412776"/>
            <a:ext cx="8713787"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3200" dirty="0" smtClean="0"/>
              <a:t>生物学上，小生境</a:t>
            </a:r>
            <a:r>
              <a:rPr lang="en-US" altLang="zh-CN" sz="3200" dirty="0" smtClean="0"/>
              <a:t>(Niche)</a:t>
            </a:r>
            <a:r>
              <a:rPr lang="zh-CN" altLang="en-US" sz="3200" dirty="0" smtClean="0"/>
              <a:t>是指特定环境下的一种生存环境。遗传算法中的小生境技术主要是按小生境函数值在种群中的个体之间进行平衡，并对生成新种群的替换策略进行调整，使个体在特定的生存环境中进化，这样可形成有效的压力以保证演化过程中种群的多样性。</a:t>
            </a:r>
            <a:endParaRPr lang="en-US" altLang="zh-CN" sz="3200" dirty="0" smtClean="0"/>
          </a:p>
          <a:p>
            <a:pPr>
              <a:lnSpc>
                <a:spcPct val="120000"/>
              </a:lnSpc>
            </a:pPr>
            <a:r>
              <a:rPr lang="zh-CN" altLang="en-US" sz="3200" dirty="0" smtClean="0"/>
              <a:t>  代表性</a:t>
            </a:r>
            <a:r>
              <a:rPr lang="zh-CN" altLang="en-US" sz="3200" dirty="0" smtClean="0"/>
              <a:t>的小生境技术有</a:t>
            </a:r>
            <a:r>
              <a:rPr lang="zh-CN" altLang="en-US" sz="3200" b="1" dirty="0" smtClean="0">
                <a:solidFill>
                  <a:srgbClr val="FF0000"/>
                </a:solidFill>
              </a:rPr>
              <a:t>预选择技术、拥挤技术、共享函数技术</a:t>
            </a:r>
            <a:r>
              <a:rPr lang="zh-CN" altLang="en-US" sz="3200" dirty="0" smtClean="0"/>
              <a:t>。</a:t>
            </a: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遗传算法的设计（小生境技术）</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B7643379-AFD9-49D0-BEEF-6530C218AA24}"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90</a:t>
            </a:fld>
            <a:endParaRPr lang="zh-CN" altLang="zh-CN">
              <a:solidFill>
                <a:srgbClr val="0033CC"/>
              </a:solidFill>
            </a:endParaRPr>
          </a:p>
        </p:txBody>
      </p:sp>
    </p:spTree>
    <p:extLst>
      <p:ext uri="{BB962C8B-B14F-4D97-AF65-F5344CB8AC3E}">
        <p14:creationId xmlns:p14="http://schemas.microsoft.com/office/powerpoint/2010/main" val="21169849"/>
      </p:ext>
    </p:extLst>
  </p:cSld>
  <p:clrMapOvr>
    <a:masterClrMapping/>
  </p:clrMapOvr>
  <p:transition>
    <p:pull/>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412776"/>
            <a:ext cx="8713787"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800" dirty="0" smtClean="0"/>
              <a:t>预选择</a:t>
            </a:r>
            <a:r>
              <a:rPr lang="en-US" altLang="zh-CN" sz="2800" dirty="0" smtClean="0"/>
              <a:t>(</a:t>
            </a:r>
            <a:r>
              <a:rPr lang="en-US" altLang="zh-CN" sz="2800" dirty="0" err="1" smtClean="0"/>
              <a:t>Preselection</a:t>
            </a:r>
            <a:r>
              <a:rPr lang="en-US" altLang="zh-CN" sz="2800" dirty="0" smtClean="0"/>
              <a:t>)</a:t>
            </a:r>
            <a:r>
              <a:rPr lang="zh-CN" altLang="en-US" sz="2800" dirty="0" smtClean="0"/>
              <a:t>技术</a:t>
            </a:r>
            <a:endParaRPr lang="en-US" altLang="zh-CN" sz="2800" dirty="0" smtClean="0"/>
          </a:p>
          <a:p>
            <a:pPr>
              <a:lnSpc>
                <a:spcPct val="120000"/>
              </a:lnSpc>
            </a:pPr>
            <a:r>
              <a:rPr lang="en-US" altLang="zh-CN" sz="2800" dirty="0" smtClean="0"/>
              <a:t>	</a:t>
            </a:r>
            <a:r>
              <a:rPr lang="zh-CN" altLang="en-US" sz="2800" dirty="0" smtClean="0"/>
              <a:t>仅当新产生的子代个体的适应度超过父代个体时，所</a:t>
            </a:r>
            <a:r>
              <a:rPr lang="zh-CN" altLang="en-US" sz="2800" dirty="0"/>
              <a:t>产生的子代</a:t>
            </a:r>
            <a:r>
              <a:rPr lang="zh-CN" altLang="en-US" sz="2800" dirty="0" smtClean="0"/>
              <a:t>个体才替代</a:t>
            </a:r>
            <a:r>
              <a:rPr lang="zh-CN" altLang="en-US" sz="2800" dirty="0"/>
              <a:t>父代</a:t>
            </a:r>
            <a:r>
              <a:rPr lang="zh-CN" altLang="en-US" sz="2800" dirty="0" smtClean="0"/>
              <a:t>个体进入下一种群；否则，父代个体仍保留在下一代种群中。</a:t>
            </a:r>
            <a:endParaRPr lang="en-US" altLang="zh-CN" sz="2800" dirty="0" smtClean="0"/>
          </a:p>
          <a:p>
            <a:pPr>
              <a:lnSpc>
                <a:spcPct val="120000"/>
              </a:lnSpc>
            </a:pPr>
            <a:r>
              <a:rPr lang="en-US" altLang="zh-CN" sz="2800" dirty="0" smtClean="0"/>
              <a:t>	</a:t>
            </a:r>
            <a:r>
              <a:rPr lang="zh-CN" altLang="en-US" sz="2800" dirty="0" smtClean="0"/>
              <a:t>由于</a:t>
            </a:r>
            <a:r>
              <a:rPr lang="zh-CN" altLang="en-US" sz="2800" dirty="0"/>
              <a:t>子代</a:t>
            </a:r>
            <a:r>
              <a:rPr lang="zh-CN" altLang="en-US" sz="2800" dirty="0" smtClean="0"/>
              <a:t>个体与父代个体之间编码结构相似，这种实现方法替换掉的是一些编码结构相似的个体，故能有效维持种群多样性。</a:t>
            </a:r>
            <a:endParaRPr lang="en-US" altLang="zh-CN" sz="2800" dirty="0" smtClean="0"/>
          </a:p>
          <a:p>
            <a:pPr>
              <a:lnSpc>
                <a:spcPct val="120000"/>
              </a:lnSpc>
            </a:pP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遗传算法的设计（小生境技术）</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10CB9074-C974-446C-9EEB-C64E1A3C4449}"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91</a:t>
            </a:fld>
            <a:endParaRPr lang="zh-CN" altLang="zh-CN">
              <a:solidFill>
                <a:srgbClr val="0033CC"/>
              </a:solidFill>
            </a:endParaRPr>
          </a:p>
        </p:txBody>
      </p:sp>
    </p:spTree>
    <p:extLst>
      <p:ext uri="{BB962C8B-B14F-4D97-AF65-F5344CB8AC3E}">
        <p14:creationId xmlns:p14="http://schemas.microsoft.com/office/powerpoint/2010/main" val="2227278925"/>
      </p:ext>
    </p:extLst>
  </p:cSld>
  <p:clrMapOvr>
    <a:masterClrMapping/>
  </p:clrMapOvr>
  <p:transition>
    <p:pull/>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412776"/>
            <a:ext cx="8713787"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800" dirty="0" smtClean="0"/>
              <a:t>拥挤</a:t>
            </a:r>
            <a:r>
              <a:rPr lang="en-US" altLang="zh-CN" sz="2800" dirty="0" smtClean="0"/>
              <a:t>(Crowding)</a:t>
            </a:r>
            <a:r>
              <a:rPr lang="zh-CN" altLang="en-US" sz="2800" dirty="0" smtClean="0"/>
              <a:t>机制</a:t>
            </a:r>
            <a:endParaRPr lang="en-US" altLang="zh-CN" sz="2800" dirty="0" smtClean="0"/>
          </a:p>
          <a:p>
            <a:pPr>
              <a:lnSpc>
                <a:spcPct val="120000"/>
              </a:lnSpc>
            </a:pPr>
            <a:r>
              <a:rPr lang="en-US" altLang="zh-CN" sz="2800" dirty="0" smtClean="0"/>
              <a:t>	</a:t>
            </a:r>
            <a:r>
              <a:rPr lang="zh-CN" altLang="en-US" sz="2800" dirty="0" smtClean="0"/>
              <a:t>来源：在一个有限的生存空间，各种不同的生物为了延续生存，它们之间相互竞争有限的生存资源。</a:t>
            </a:r>
            <a:endParaRPr lang="en-US" altLang="zh-CN" sz="2800" dirty="0" smtClean="0"/>
          </a:p>
          <a:p>
            <a:pPr>
              <a:lnSpc>
                <a:spcPct val="120000"/>
              </a:lnSpc>
            </a:pPr>
            <a:r>
              <a:rPr lang="en-US" altLang="zh-CN" sz="2800" dirty="0" smtClean="0"/>
              <a:t>	</a:t>
            </a:r>
            <a:r>
              <a:rPr lang="zh-CN" altLang="en-US" sz="2800" dirty="0" smtClean="0"/>
              <a:t>算法实现</a:t>
            </a:r>
            <a:r>
              <a:rPr lang="zh-CN" altLang="en-US" sz="2800" dirty="0"/>
              <a:t>：</a:t>
            </a:r>
            <a:endParaRPr lang="en-US" altLang="zh-CN" sz="2800" dirty="0" smtClean="0"/>
          </a:p>
          <a:p>
            <a:pPr marL="457200" indent="-457200">
              <a:lnSpc>
                <a:spcPct val="120000"/>
              </a:lnSpc>
              <a:buFont typeface="Wingdings" pitchFamily="2" charset="2"/>
              <a:buChar char="Ø"/>
            </a:pPr>
            <a:r>
              <a:rPr lang="zh-CN" altLang="en-US" sz="2800" dirty="0" smtClean="0"/>
              <a:t>设置一拥挤因子</a:t>
            </a:r>
            <a:r>
              <a:rPr lang="en-US" altLang="zh-CN" sz="2800" dirty="0" smtClean="0"/>
              <a:t>CF</a:t>
            </a:r>
            <a:r>
              <a:rPr lang="zh-CN" altLang="en-US" sz="2800" dirty="0" smtClean="0"/>
              <a:t>；</a:t>
            </a:r>
            <a:endParaRPr lang="en-US" altLang="zh-CN" sz="2800" dirty="0" smtClean="0"/>
          </a:p>
          <a:p>
            <a:pPr marL="457200" indent="-457200">
              <a:lnSpc>
                <a:spcPct val="120000"/>
              </a:lnSpc>
              <a:buFont typeface="Wingdings" pitchFamily="2" charset="2"/>
              <a:buChar char="Ø"/>
            </a:pPr>
            <a:r>
              <a:rPr lang="zh-CN" altLang="en-US" sz="2800" dirty="0" smtClean="0"/>
              <a:t>随机选取</a:t>
            </a:r>
            <a:r>
              <a:rPr lang="en-US" altLang="zh-CN" sz="2800" dirty="0" smtClean="0"/>
              <a:t>1/CF</a:t>
            </a:r>
            <a:r>
              <a:rPr lang="zh-CN" altLang="en-US" sz="2800" dirty="0" smtClean="0"/>
              <a:t>个个体组成拥挤成员；</a:t>
            </a:r>
            <a:endParaRPr lang="en-US" altLang="zh-CN" sz="2800" dirty="0" smtClean="0"/>
          </a:p>
          <a:p>
            <a:pPr marL="457200" indent="-457200">
              <a:lnSpc>
                <a:spcPct val="120000"/>
              </a:lnSpc>
              <a:buFont typeface="Wingdings" pitchFamily="2" charset="2"/>
              <a:buChar char="Ø"/>
            </a:pPr>
            <a:r>
              <a:rPr lang="zh-CN" altLang="en-US" sz="2800" dirty="0" smtClean="0"/>
              <a:t>依据新产生的个体与拥挤成员的相似性来挤掉一些与拥挤成员相类似的个体。</a:t>
            </a:r>
            <a:endParaRPr lang="en-US" altLang="zh-CN" sz="2800" dirty="0" smtClean="0"/>
          </a:p>
          <a:p>
            <a:pPr>
              <a:lnSpc>
                <a:spcPct val="120000"/>
              </a:lnSpc>
            </a:pP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遗传算法的设计（小生境技术）</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600CEA6-093C-4C44-AC2B-419EF01A4764}"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92</a:t>
            </a:fld>
            <a:endParaRPr lang="zh-CN" altLang="zh-CN">
              <a:solidFill>
                <a:srgbClr val="0033CC"/>
              </a:solidFill>
            </a:endParaRPr>
          </a:p>
        </p:txBody>
      </p:sp>
    </p:spTree>
    <p:extLst>
      <p:ext uri="{BB962C8B-B14F-4D97-AF65-F5344CB8AC3E}">
        <p14:creationId xmlns:p14="http://schemas.microsoft.com/office/powerpoint/2010/main" val="173044891"/>
      </p:ext>
    </p:extLst>
  </p:cSld>
  <p:clrMapOvr>
    <a:masterClrMapping/>
  </p:clrMapOvr>
  <p:transition>
    <p:pull/>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412776"/>
            <a:ext cx="8713787"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800" dirty="0" smtClean="0"/>
              <a:t>共享</a:t>
            </a:r>
            <a:r>
              <a:rPr lang="en-US" altLang="zh-CN" sz="2800" dirty="0" smtClean="0"/>
              <a:t>(Sharing)</a:t>
            </a:r>
            <a:r>
              <a:rPr lang="zh-CN" altLang="en-US" sz="2800" dirty="0" smtClean="0"/>
              <a:t>机制</a:t>
            </a:r>
            <a:endParaRPr lang="en-US" altLang="zh-CN" sz="2800" dirty="0" smtClean="0"/>
          </a:p>
          <a:p>
            <a:pPr>
              <a:lnSpc>
                <a:spcPct val="120000"/>
              </a:lnSpc>
            </a:pPr>
            <a:r>
              <a:rPr lang="en-US" altLang="zh-CN" sz="2800" dirty="0"/>
              <a:t> 	</a:t>
            </a:r>
            <a:r>
              <a:rPr lang="zh-CN" altLang="en-US" sz="2800" dirty="0" smtClean="0"/>
              <a:t>通过反映个体之间相似程度的共享函数来调整种群中个体的适应度，算法根据调整后的适应度进行选择操作，以维护种群的多样性。</a:t>
            </a:r>
            <a:endParaRPr lang="en-US" altLang="zh-CN" sz="2800" dirty="0" smtClean="0"/>
          </a:p>
          <a:p>
            <a:pPr marL="457200" indent="-457200">
              <a:lnSpc>
                <a:spcPct val="120000"/>
              </a:lnSpc>
              <a:buFont typeface="Wingdings" pitchFamily="2" charset="2"/>
              <a:buChar char="Ø"/>
            </a:pPr>
            <a:r>
              <a:rPr lang="zh-CN" altLang="en-US" sz="2800" dirty="0" smtClean="0"/>
              <a:t>在一定范围内的个体集合可以认为是一个物种。</a:t>
            </a:r>
            <a:endParaRPr lang="en-US" altLang="zh-CN" sz="2800" dirty="0" smtClean="0"/>
          </a:p>
          <a:p>
            <a:pPr marL="457200" indent="-457200">
              <a:lnSpc>
                <a:spcPct val="120000"/>
              </a:lnSpc>
              <a:buFont typeface="Wingdings" pitchFamily="2" charset="2"/>
              <a:buChar char="Ø"/>
            </a:pPr>
            <a:r>
              <a:rPr lang="zh-CN" altLang="en-US" sz="2800" dirty="0" smtClean="0"/>
              <a:t>个体浓度大说明该物种的个体较多。</a:t>
            </a:r>
            <a:endParaRPr lang="en-US" altLang="zh-CN" sz="2800" dirty="0" smtClean="0"/>
          </a:p>
          <a:p>
            <a:pPr marL="457200" indent="-457200">
              <a:lnSpc>
                <a:spcPct val="120000"/>
              </a:lnSpc>
              <a:buFont typeface="Wingdings" pitchFamily="2" charset="2"/>
              <a:buChar char="Ø"/>
            </a:pPr>
            <a:r>
              <a:rPr lang="zh-CN" altLang="en-US" sz="2800" dirty="0" smtClean="0"/>
              <a:t>为了维持种群多样性，鼓励有较少个体的物种繁衍。</a:t>
            </a:r>
            <a:endParaRPr lang="en-US" altLang="zh-CN" sz="2800" dirty="0" smtClean="0"/>
          </a:p>
          <a:p>
            <a:pPr>
              <a:lnSpc>
                <a:spcPct val="120000"/>
              </a:lnSpc>
            </a:pP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遗传算法的设计（小生境技术）</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C43E73BF-BB77-4AE7-9ED6-C9AF5956E78C}"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93</a:t>
            </a:fld>
            <a:endParaRPr lang="zh-CN" altLang="zh-CN">
              <a:solidFill>
                <a:srgbClr val="0033CC"/>
              </a:solidFill>
            </a:endParaRPr>
          </a:p>
        </p:txBody>
      </p:sp>
    </p:spTree>
    <p:extLst>
      <p:ext uri="{BB962C8B-B14F-4D97-AF65-F5344CB8AC3E}">
        <p14:creationId xmlns:p14="http://schemas.microsoft.com/office/powerpoint/2010/main" val="2972587604"/>
      </p:ext>
    </p:extLst>
  </p:cSld>
  <p:clrMapOvr>
    <a:masterClrMapping/>
  </p:clrMapOvr>
  <p:transition>
    <p:pull/>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412776"/>
            <a:ext cx="87137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3200" dirty="0" smtClean="0"/>
              <a:t>1.</a:t>
            </a:r>
            <a:r>
              <a:rPr lang="zh-CN" altLang="en-US" sz="3200" dirty="0" smtClean="0"/>
              <a:t>全局型</a:t>
            </a:r>
            <a:r>
              <a:rPr lang="en-US" altLang="zh-CN" sz="3200" dirty="0" smtClean="0"/>
              <a:t>——</a:t>
            </a:r>
            <a:r>
              <a:rPr lang="zh-CN" altLang="en-US" sz="3200" dirty="0" smtClean="0"/>
              <a:t>主从式模型</a:t>
            </a:r>
            <a:endParaRPr lang="en-US" altLang="zh-CN" sz="3200" dirty="0" smtClean="0"/>
          </a:p>
          <a:p>
            <a:pPr marL="914400" lvl="1" indent="-457200">
              <a:lnSpc>
                <a:spcPct val="120000"/>
              </a:lnSpc>
              <a:buFont typeface="Wingdings" pitchFamily="2" charset="2"/>
              <a:buChar char="Ø"/>
            </a:pPr>
            <a:r>
              <a:rPr lang="zh-CN" altLang="en-US" sz="2800" dirty="0" smtClean="0"/>
              <a:t>并行系统分为一个主处理器和若干从</a:t>
            </a:r>
            <a:r>
              <a:rPr lang="zh-CN" altLang="en-US" sz="2800" dirty="0"/>
              <a:t>处理器</a:t>
            </a:r>
            <a:r>
              <a:rPr lang="zh-CN" altLang="en-US" sz="2800" dirty="0" smtClean="0"/>
              <a:t>。</a:t>
            </a:r>
            <a:endParaRPr lang="en-US" altLang="zh-CN" sz="2800" dirty="0" smtClean="0"/>
          </a:p>
          <a:p>
            <a:pPr marL="914400" lvl="1" indent="-457200">
              <a:lnSpc>
                <a:spcPct val="120000"/>
              </a:lnSpc>
              <a:buFont typeface="Wingdings" pitchFamily="2" charset="2"/>
              <a:buChar char="Ø"/>
            </a:pPr>
            <a:r>
              <a:rPr lang="zh-CN" altLang="en-US" sz="2800" dirty="0" smtClean="0"/>
              <a:t>主处理器监控整个染色体种群，基于全局统计执行选择操作。</a:t>
            </a:r>
            <a:endParaRPr lang="en-US" altLang="zh-CN" sz="2800" dirty="0" smtClean="0"/>
          </a:p>
          <a:p>
            <a:pPr marL="914400" lvl="1" indent="-457200">
              <a:lnSpc>
                <a:spcPct val="120000"/>
              </a:lnSpc>
              <a:buFont typeface="Wingdings" pitchFamily="2" charset="2"/>
              <a:buChar char="Ø"/>
            </a:pPr>
            <a:r>
              <a:rPr lang="zh-CN" altLang="en-US" sz="2800" dirty="0" smtClean="0"/>
              <a:t>从处理器接受来自主处理器的个体进行重组交叉和变异，产生新一代个体，并计算适应度，再把计算结果传给主处理器。</a:t>
            </a: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遗传算法的设计（并行遗传算法）</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AB70E57D-E238-41A5-B29D-89FB33493870}"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94</a:t>
            </a:fld>
            <a:endParaRPr lang="zh-CN" altLang="zh-CN">
              <a:solidFill>
                <a:srgbClr val="0033CC"/>
              </a:solidFill>
            </a:endParaRPr>
          </a:p>
        </p:txBody>
      </p:sp>
    </p:spTree>
    <p:extLst>
      <p:ext uri="{BB962C8B-B14F-4D97-AF65-F5344CB8AC3E}">
        <p14:creationId xmlns:p14="http://schemas.microsoft.com/office/powerpoint/2010/main" val="1787279455"/>
      </p:ext>
    </p:extLst>
  </p:cSld>
  <p:clrMapOvr>
    <a:masterClrMapping/>
  </p:clrMapOvr>
  <p:transition>
    <p:pull/>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412776"/>
            <a:ext cx="8713787"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3200" dirty="0" smtClean="0"/>
              <a:t>2. </a:t>
            </a:r>
            <a:r>
              <a:rPr lang="zh-CN" altLang="en-US" sz="3200" dirty="0" smtClean="0"/>
              <a:t>独立型</a:t>
            </a:r>
            <a:r>
              <a:rPr lang="en-US" altLang="zh-CN" sz="3200" dirty="0" smtClean="0"/>
              <a:t>——</a:t>
            </a:r>
            <a:r>
              <a:rPr lang="zh-CN" altLang="en-US" sz="3200" dirty="0" smtClean="0"/>
              <a:t>粗粒度模型</a:t>
            </a:r>
            <a:endParaRPr lang="en-US" altLang="zh-CN" sz="3200" dirty="0" smtClean="0"/>
          </a:p>
          <a:p>
            <a:pPr marL="914400" lvl="1" indent="-457200">
              <a:lnSpc>
                <a:spcPct val="120000"/>
              </a:lnSpc>
              <a:buFont typeface="Wingdings" pitchFamily="2" charset="2"/>
              <a:buChar char="Ø"/>
            </a:pPr>
            <a:r>
              <a:rPr lang="zh-CN" altLang="en-US" sz="2800" dirty="0" smtClean="0"/>
              <a:t>将种群分成若干子群并分配给子群对应的处理器。</a:t>
            </a:r>
            <a:endParaRPr lang="en-US" altLang="zh-CN" sz="2800" dirty="0" smtClean="0"/>
          </a:p>
          <a:p>
            <a:pPr marL="914400" lvl="1" indent="-457200">
              <a:lnSpc>
                <a:spcPct val="120000"/>
              </a:lnSpc>
              <a:buFont typeface="Wingdings" pitchFamily="2" charset="2"/>
              <a:buChar char="Ø"/>
            </a:pPr>
            <a:r>
              <a:rPr lang="zh-CN" altLang="en-US" sz="2800" dirty="0" smtClean="0"/>
              <a:t>各个处理器独立计算适应度、选择、交叉和变异。</a:t>
            </a:r>
            <a:endParaRPr lang="en-US" altLang="zh-CN" sz="2800" dirty="0" smtClean="0"/>
          </a:p>
          <a:p>
            <a:pPr marL="914400" lvl="1" indent="-457200">
              <a:lnSpc>
                <a:spcPct val="120000"/>
              </a:lnSpc>
              <a:buFont typeface="Wingdings" pitchFamily="2" charset="2"/>
              <a:buChar char="Ø"/>
            </a:pPr>
            <a:r>
              <a:rPr lang="zh-CN" altLang="en-US" sz="2800" dirty="0"/>
              <a:t>各个</a:t>
            </a:r>
            <a:r>
              <a:rPr lang="zh-CN" altLang="en-US" sz="2800" dirty="0" smtClean="0"/>
              <a:t>处理器定期地相互传送最好个体，以加快满足终止条件的要求。</a:t>
            </a:r>
            <a:endParaRPr lang="en-US" altLang="zh-CN" sz="2800" dirty="0" smtClean="0"/>
          </a:p>
          <a:p>
            <a:pPr lvl="1">
              <a:lnSpc>
                <a:spcPct val="120000"/>
              </a:lnSpc>
            </a:pPr>
            <a:r>
              <a:rPr lang="en-US" altLang="zh-CN" sz="2800" dirty="0" smtClean="0"/>
              <a:t>	</a:t>
            </a:r>
          </a:p>
          <a:p>
            <a:pPr lvl="1">
              <a:lnSpc>
                <a:spcPct val="120000"/>
              </a:lnSpc>
            </a:pPr>
            <a:r>
              <a:rPr lang="en-US" altLang="zh-CN" sz="2800" dirty="0" smtClean="0"/>
              <a:t>	</a:t>
            </a:r>
            <a:r>
              <a:rPr lang="zh-CN" altLang="en-US" sz="2800" dirty="0" smtClean="0"/>
              <a:t>基于粗粒度模型的遗传算法也称为分布式遗传算法，是目前应用最广泛的一种遗传算法</a:t>
            </a: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遗传算法的设计（并行遗传算法）</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A096CF1E-ED28-4462-99C6-BFCE7A2289FD}"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95</a:t>
            </a:fld>
            <a:endParaRPr lang="zh-CN" altLang="zh-CN">
              <a:solidFill>
                <a:srgbClr val="0033CC"/>
              </a:solidFill>
            </a:endParaRPr>
          </a:p>
        </p:txBody>
      </p:sp>
    </p:spTree>
    <p:extLst>
      <p:ext uri="{BB962C8B-B14F-4D97-AF65-F5344CB8AC3E}">
        <p14:creationId xmlns:p14="http://schemas.microsoft.com/office/powerpoint/2010/main" val="1000321574"/>
      </p:ext>
    </p:extLst>
  </p:cSld>
  <p:clrMapOvr>
    <a:masterClrMapping/>
  </p:clrMapOvr>
  <p:transition>
    <p:pull/>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30213" y="1412776"/>
            <a:ext cx="8713787"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3200" dirty="0" smtClean="0"/>
              <a:t>3. </a:t>
            </a:r>
            <a:r>
              <a:rPr lang="zh-CN" altLang="en-US" sz="3200" dirty="0" smtClean="0"/>
              <a:t>分散型</a:t>
            </a:r>
            <a:r>
              <a:rPr lang="en-US" altLang="zh-CN" sz="3200" dirty="0" smtClean="0"/>
              <a:t>——</a:t>
            </a:r>
            <a:r>
              <a:rPr lang="zh-CN" altLang="en-US" sz="3200" dirty="0" smtClean="0"/>
              <a:t>细粒度模型</a:t>
            </a:r>
            <a:endParaRPr lang="en-US" altLang="zh-CN" sz="3200" dirty="0" smtClean="0"/>
          </a:p>
          <a:p>
            <a:pPr marL="914400" lvl="1" indent="-457200">
              <a:lnSpc>
                <a:spcPct val="120000"/>
              </a:lnSpc>
              <a:buFont typeface="Wingdings" pitchFamily="2" charset="2"/>
              <a:buChar char="Ø"/>
            </a:pPr>
            <a:r>
              <a:rPr lang="zh-CN" altLang="en-US" sz="2800" dirty="0" smtClean="0"/>
              <a:t>为种群中的每一个个体分配一个处理器。</a:t>
            </a:r>
            <a:endParaRPr lang="en-US" altLang="zh-CN" sz="2800" dirty="0" smtClean="0"/>
          </a:p>
          <a:p>
            <a:pPr marL="914400" lvl="1" indent="-457200">
              <a:lnSpc>
                <a:spcPct val="120000"/>
              </a:lnSpc>
              <a:buFont typeface="Wingdings" pitchFamily="2" charset="2"/>
              <a:buChar char="Ø"/>
            </a:pPr>
            <a:r>
              <a:rPr lang="zh-CN" altLang="en-US" sz="2800" dirty="0"/>
              <a:t>每一</a:t>
            </a:r>
            <a:r>
              <a:rPr lang="zh-CN" altLang="en-US" sz="2800" dirty="0" smtClean="0"/>
              <a:t>个处理器进行适应度的计算</a:t>
            </a:r>
            <a:endParaRPr lang="en-US" altLang="zh-CN" sz="2800" dirty="0" smtClean="0"/>
          </a:p>
          <a:p>
            <a:pPr marL="914400" lvl="1" indent="-457200">
              <a:lnSpc>
                <a:spcPct val="120000"/>
              </a:lnSpc>
              <a:buFont typeface="Wingdings" pitchFamily="2" charset="2"/>
              <a:buChar char="Ø"/>
            </a:pPr>
            <a:r>
              <a:rPr lang="zh-CN" altLang="en-US" sz="2800" dirty="0" smtClean="0"/>
              <a:t>选择、交叉和变异在相邻的处理器之间进行。</a:t>
            </a:r>
            <a:endParaRPr lang="en-US" altLang="zh-CN" sz="28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遗传算法的设计（并行遗传算法）</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22041A26-F203-4E5C-BB8A-386F61135A29}"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96</a:t>
            </a:fld>
            <a:endParaRPr lang="zh-CN" altLang="zh-CN">
              <a:solidFill>
                <a:srgbClr val="0033CC"/>
              </a:solidFill>
            </a:endParaRPr>
          </a:p>
        </p:txBody>
      </p:sp>
    </p:spTree>
    <p:extLst>
      <p:ext uri="{BB962C8B-B14F-4D97-AF65-F5344CB8AC3E}">
        <p14:creationId xmlns:p14="http://schemas.microsoft.com/office/powerpoint/2010/main" val="3443618768"/>
      </p:ext>
    </p:extLst>
  </p:cSld>
  <p:clrMapOvr>
    <a:masterClrMapping/>
  </p:clrMapOvr>
  <p:transition>
    <p:pull/>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15106" y="1200152"/>
            <a:ext cx="871378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2800" dirty="0" smtClean="0"/>
              <a:t>	</a:t>
            </a:r>
            <a:r>
              <a:rPr lang="zh-CN" altLang="en-US" sz="2800" dirty="0" smtClean="0"/>
              <a:t>迁移操作是并行遗传算法引入的一个新的算子，是指在进化过程中子群之间交换个体的过程。</a:t>
            </a:r>
            <a:endParaRPr lang="en-US" altLang="zh-CN" sz="2800" dirty="0" smtClean="0"/>
          </a:p>
          <a:p>
            <a:pPr>
              <a:lnSpc>
                <a:spcPct val="120000"/>
              </a:lnSpc>
            </a:pPr>
            <a:r>
              <a:rPr lang="en-US" altLang="zh-CN" sz="2800" dirty="0" smtClean="0"/>
              <a:t>	</a:t>
            </a:r>
            <a:r>
              <a:rPr lang="zh-CN" altLang="en-US" sz="2800" dirty="0" smtClean="0"/>
              <a:t>一般的迁移方法是将子群中最好的个体发给其他的子群，通过迁移可以加快较好个体在群体中的传播，提高收敛速度和解的精度。</a:t>
            </a:r>
            <a:endParaRPr lang="en-US" altLang="zh-CN" sz="2800" dirty="0" smtClean="0"/>
          </a:p>
          <a:p>
            <a:pPr lvl="1">
              <a:lnSpc>
                <a:spcPct val="120000"/>
              </a:lnSpc>
            </a:pPr>
            <a:r>
              <a:rPr lang="zh-CN" altLang="en-US" sz="2800" dirty="0" smtClean="0"/>
              <a:t>迁移策略：</a:t>
            </a:r>
            <a:endParaRPr lang="en-US" altLang="zh-CN" sz="2800" dirty="0" smtClean="0"/>
          </a:p>
          <a:p>
            <a:pPr lvl="1">
              <a:lnSpc>
                <a:spcPct val="120000"/>
              </a:lnSpc>
            </a:pPr>
            <a:r>
              <a:rPr lang="zh-CN" altLang="en-US" sz="2800" dirty="0" smtClean="0"/>
              <a:t>一传多：一个处理器将自己的最好个体传递给所有相邻处理器。</a:t>
            </a:r>
            <a:endParaRPr lang="en-US" altLang="zh-CN" sz="2800" dirty="0" smtClean="0"/>
          </a:p>
          <a:p>
            <a:pPr lvl="1">
              <a:lnSpc>
                <a:spcPct val="120000"/>
              </a:lnSpc>
            </a:pPr>
            <a:r>
              <a:rPr lang="zh-CN" altLang="en-US" sz="2800" dirty="0" smtClean="0"/>
              <a:t>一传一：</a:t>
            </a:r>
            <a:r>
              <a:rPr lang="zh-CN" altLang="en-US" sz="2800" dirty="0"/>
              <a:t>一个处理器将自己的最好个体传递</a:t>
            </a:r>
            <a:r>
              <a:rPr lang="zh-CN" altLang="en-US" sz="2800" dirty="0" smtClean="0"/>
              <a:t>给一个相邻</a:t>
            </a:r>
            <a:r>
              <a:rPr lang="zh-CN" altLang="en-US" sz="2800" dirty="0"/>
              <a:t>处理器</a:t>
            </a:r>
            <a:r>
              <a:rPr lang="zh-CN" altLang="en-US" sz="2800" dirty="0" smtClean="0"/>
              <a:t>。</a:t>
            </a:r>
            <a:endParaRPr lang="en-US" altLang="zh-CN" sz="32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遗传算法的设计（并行遗传算法）</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DD3BFFB2-DC63-40D2-8C0B-B09E8124F702}"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97</a:t>
            </a:fld>
            <a:endParaRPr lang="zh-CN" altLang="zh-CN">
              <a:solidFill>
                <a:srgbClr val="0033CC"/>
              </a:solidFill>
            </a:endParaRPr>
          </a:p>
        </p:txBody>
      </p:sp>
    </p:spTree>
    <p:extLst>
      <p:ext uri="{BB962C8B-B14F-4D97-AF65-F5344CB8AC3E}">
        <p14:creationId xmlns:p14="http://schemas.microsoft.com/office/powerpoint/2010/main" val="2167878794"/>
      </p:ext>
    </p:extLst>
  </p:cSld>
  <p:clrMapOvr>
    <a:masterClrMapping/>
  </p:clrMapOvr>
  <p:transition>
    <p:pull/>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15106" y="1200152"/>
            <a:ext cx="8713787"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en-US" altLang="zh-CN" sz="2800" dirty="0" smtClean="0">
                <a:solidFill>
                  <a:srgbClr val="FF0000"/>
                </a:solidFill>
              </a:rPr>
              <a:t>	</a:t>
            </a:r>
            <a:r>
              <a:rPr lang="zh-CN" altLang="en-US" sz="2800" dirty="0" smtClean="0">
                <a:solidFill>
                  <a:srgbClr val="FF0000"/>
                </a:solidFill>
              </a:rPr>
              <a:t>种群规模</a:t>
            </a:r>
            <a:r>
              <a:rPr lang="zh-CN" altLang="en-US" sz="2800" dirty="0" smtClean="0"/>
              <a:t>的作用：种群小，信息处理不充分，容易陷入局部极小。但计算简单、速度快。</a:t>
            </a:r>
            <a:endParaRPr lang="en-US" altLang="zh-CN" sz="2800" dirty="0" smtClean="0"/>
          </a:p>
          <a:p>
            <a:pPr>
              <a:lnSpc>
                <a:spcPct val="120000"/>
              </a:lnSpc>
            </a:pPr>
            <a:r>
              <a:rPr lang="en-US" altLang="zh-CN" sz="2800" dirty="0" smtClean="0"/>
              <a:t>	</a:t>
            </a:r>
            <a:r>
              <a:rPr lang="zh-CN" altLang="en-US" sz="2800" dirty="0" smtClean="0"/>
              <a:t>为了尽快获得最优解，可采用微种群遗传算法。</a:t>
            </a:r>
            <a:endParaRPr lang="en-US" altLang="zh-CN" sz="2800" dirty="0" smtClean="0"/>
          </a:p>
          <a:p>
            <a:pPr>
              <a:lnSpc>
                <a:spcPct val="120000"/>
              </a:lnSpc>
            </a:pPr>
            <a:r>
              <a:rPr lang="zh-CN" altLang="en-US" sz="2800" dirty="0" smtClean="0">
                <a:solidFill>
                  <a:srgbClr val="FF0000"/>
                </a:solidFill>
              </a:rPr>
              <a:t>基本思想</a:t>
            </a:r>
            <a:r>
              <a:rPr lang="zh-CN" altLang="en-US" sz="2800" dirty="0" smtClean="0"/>
              <a:t>：随即产生小种群，对它进行遗传运算并收敛后，把最好的个体传至下一代，产生新的种群，再进行遗传算法，如此重复，直至完成总体收敛。</a:t>
            </a:r>
            <a:endParaRPr lang="en-US" altLang="zh-CN" sz="3200" dirty="0" smtClean="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遗传算法的设计（微种群算法）</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74723875-ABF9-47D7-9A17-CD2C1C3CC384}"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98</a:t>
            </a:fld>
            <a:endParaRPr lang="zh-CN" altLang="zh-CN">
              <a:solidFill>
                <a:srgbClr val="0033CC"/>
              </a:solidFill>
            </a:endParaRPr>
          </a:p>
        </p:txBody>
      </p:sp>
    </p:spTree>
    <p:extLst>
      <p:ext uri="{BB962C8B-B14F-4D97-AF65-F5344CB8AC3E}">
        <p14:creationId xmlns:p14="http://schemas.microsoft.com/office/powerpoint/2010/main" val="3064093191"/>
      </p:ext>
    </p:extLst>
  </p:cSld>
  <p:clrMapOvr>
    <a:masterClrMapping/>
  </p:clrMapOvr>
  <p:transition>
    <p:pul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15106" y="1200152"/>
            <a:ext cx="8713787"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20000"/>
              </a:lnSpc>
            </a:pPr>
            <a:r>
              <a:rPr lang="zh-CN" altLang="en-US" sz="2800" dirty="0"/>
              <a:t>双种群遗传算法</a:t>
            </a:r>
            <a:endParaRPr lang="en-US" altLang="zh-CN" sz="2800" dirty="0"/>
          </a:p>
          <a:p>
            <a:pPr marL="457200" indent="-457200">
              <a:lnSpc>
                <a:spcPct val="120000"/>
              </a:lnSpc>
              <a:buFont typeface="Wingdings" pitchFamily="2" charset="2"/>
              <a:buChar char="Ø"/>
            </a:pPr>
            <a:r>
              <a:rPr lang="zh-CN" altLang="en-US" sz="2800" dirty="0" smtClean="0">
                <a:solidFill>
                  <a:srgbClr val="FF0000"/>
                </a:solidFill>
              </a:rPr>
              <a:t>思路</a:t>
            </a:r>
            <a:r>
              <a:rPr lang="zh-CN" altLang="en-US" sz="2800" dirty="0" smtClean="0"/>
              <a:t>：为了</a:t>
            </a:r>
            <a:r>
              <a:rPr lang="zh-CN" altLang="en-US" sz="2800" dirty="0"/>
              <a:t>解决</a:t>
            </a:r>
            <a:r>
              <a:rPr lang="en-US" altLang="zh-CN" sz="2800" dirty="0"/>
              <a:t>GA</a:t>
            </a:r>
            <a:r>
              <a:rPr lang="zh-CN" altLang="en-US" sz="2800" dirty="0"/>
              <a:t>在搜索空间广泛的快速搜索能力和避免陷入局部最优点的矛盾</a:t>
            </a:r>
            <a:r>
              <a:rPr lang="zh-CN" altLang="en-US" sz="2800" dirty="0" smtClean="0"/>
              <a:t>，模拟人</a:t>
            </a:r>
            <a:r>
              <a:rPr lang="zh-CN" altLang="en-US" sz="2800" dirty="0"/>
              <a:t>类社会分工负责和协作的工作</a:t>
            </a:r>
            <a:r>
              <a:rPr lang="zh-CN" altLang="en-US" sz="2800" dirty="0" smtClean="0"/>
              <a:t>方式，采用双种群遗传算法。</a:t>
            </a:r>
            <a:endParaRPr lang="en-US" altLang="zh-CN" sz="2800" dirty="0" smtClean="0"/>
          </a:p>
          <a:p>
            <a:pPr marL="457200" indent="-457200">
              <a:lnSpc>
                <a:spcPct val="120000"/>
              </a:lnSpc>
              <a:buFont typeface="Wingdings" pitchFamily="2" charset="2"/>
              <a:buChar char="Ø"/>
            </a:pPr>
            <a:r>
              <a:rPr lang="zh-CN" altLang="en-US" sz="2800" dirty="0">
                <a:solidFill>
                  <a:srgbClr val="FF0000"/>
                </a:solidFill>
              </a:rPr>
              <a:t>全局种群</a:t>
            </a:r>
            <a:r>
              <a:rPr lang="zh-CN" altLang="en-US" sz="2800" dirty="0"/>
              <a:t>的主要任务是寻找可能存在最优点的区域。</a:t>
            </a:r>
            <a:endParaRPr lang="en-US" altLang="zh-CN" sz="2800" dirty="0"/>
          </a:p>
          <a:p>
            <a:pPr marL="457200" indent="-457200">
              <a:lnSpc>
                <a:spcPct val="120000"/>
              </a:lnSpc>
              <a:buFont typeface="Wingdings" pitchFamily="2" charset="2"/>
              <a:buChar char="Ø"/>
            </a:pPr>
            <a:r>
              <a:rPr lang="zh-CN" altLang="en-US" sz="2800" dirty="0">
                <a:solidFill>
                  <a:srgbClr val="FF0000"/>
                </a:solidFill>
              </a:rPr>
              <a:t>局部种群</a:t>
            </a:r>
            <a:r>
              <a:rPr lang="zh-CN" altLang="en-US" sz="2800" dirty="0"/>
              <a:t>的主要任务是仔细搜索全局种群划定的区域，找到最优点</a:t>
            </a:r>
            <a:r>
              <a:rPr lang="zh-CN" altLang="en-US" sz="2800" dirty="0" smtClean="0"/>
              <a:t>。</a:t>
            </a:r>
            <a:endParaRPr lang="en-US" altLang="zh-CN" sz="2800" dirty="0" smtClean="0"/>
          </a:p>
          <a:p>
            <a:pPr>
              <a:lnSpc>
                <a:spcPct val="120000"/>
              </a:lnSpc>
            </a:pPr>
            <a:endParaRPr lang="en-US" altLang="zh-CN" sz="2800" dirty="0" smtClean="0"/>
          </a:p>
          <a:p>
            <a:pPr>
              <a:lnSpc>
                <a:spcPct val="120000"/>
              </a:lnSpc>
            </a:pPr>
            <a:r>
              <a:rPr lang="zh-CN" altLang="en-US" sz="2800" dirty="0" smtClean="0"/>
              <a:t>要根据不同要求对每个种群采用合适的遗传算子</a:t>
            </a:r>
            <a:endParaRPr lang="en-US" altLang="zh-CN" sz="2800" dirty="0"/>
          </a:p>
        </p:txBody>
      </p:sp>
      <p:sp>
        <p:nvSpPr>
          <p:cNvPr id="3" name="Rectangle 2"/>
          <p:cNvSpPr txBox="1">
            <a:spLocks noRot="1" noChangeArrowheads="1"/>
          </p:cNvSpPr>
          <p:nvPr/>
        </p:nvSpPr>
        <p:spPr>
          <a:xfrm>
            <a:off x="0" y="457200"/>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p:spPr>
        <p:txBody>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444500" indent="-444500">
              <a:lnSpc>
                <a:spcPct val="105000"/>
              </a:lnSpc>
              <a:buNone/>
            </a:pPr>
            <a:r>
              <a:rPr lang="en-US" altLang="zh-CN" b="1" dirty="0" smtClean="0">
                <a:solidFill>
                  <a:srgbClr val="FFFF00"/>
                </a:solidFill>
                <a:effectLst>
                  <a:outerShdw blurRad="38100" dist="38100" dir="2700000" algn="tl">
                    <a:srgbClr val="000000"/>
                  </a:outerShdw>
                </a:effectLst>
                <a:latin typeface="Times New Roman" pitchFamily="18" charset="0"/>
                <a:ea typeface="黑体" pitchFamily="49" charset="-122"/>
              </a:rPr>
              <a:t>9.  </a:t>
            </a:r>
            <a:r>
              <a:rPr lang="zh-CN" altLang="en-US" b="1" dirty="0" smtClean="0">
                <a:solidFill>
                  <a:srgbClr val="FFFF00"/>
                </a:solidFill>
                <a:effectLst>
                  <a:outerShdw blurRad="38100" dist="38100" dir="2700000" algn="tl">
                    <a:srgbClr val="000000"/>
                  </a:outerShdw>
                </a:effectLst>
                <a:latin typeface="Times New Roman" pitchFamily="18" charset="0"/>
                <a:ea typeface="黑体" pitchFamily="49" charset="-122"/>
              </a:rPr>
              <a:t>遗传算法的设计（双种群算法）</a:t>
            </a:r>
            <a:endParaRPr lang="zh-CN" altLang="en-US" b="1" dirty="0">
              <a:solidFill>
                <a:srgbClr val="FFFF00"/>
              </a:solidFill>
              <a:effectLst>
                <a:outerShdw blurRad="38100" dist="38100" dir="2700000" algn="tl">
                  <a:srgbClr val="000000"/>
                </a:outerShdw>
              </a:effectLst>
              <a:latin typeface="Times New Roman" pitchFamily="18" charset="0"/>
              <a:ea typeface="黑体" pitchFamily="49" charset="-122"/>
            </a:endParaRPr>
          </a:p>
        </p:txBody>
      </p:sp>
      <p:sp>
        <p:nvSpPr>
          <p:cNvPr id="4"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smtClean="0">
                <a:solidFill>
                  <a:srgbClr val="FF9900"/>
                </a:solidFill>
                <a:effectLst>
                  <a:outerShdw blurRad="38100" dist="38100" dir="2700000" algn="tl">
                    <a:srgbClr val="000000"/>
                  </a:outerShdw>
                </a:effectLst>
                <a:ea typeface="隶书" pitchFamily="49" charset="-122"/>
              </a:rPr>
              <a:t>Genetic Algorithm</a:t>
            </a:r>
            <a:endParaRPr lang="zh-CN" altLang="en-US" sz="2400" dirty="0">
              <a:solidFill>
                <a:srgbClr val="FF9900"/>
              </a:solidFill>
              <a:effectLst>
                <a:outerShdw blurRad="38100" dist="38100" dir="2700000" algn="tl">
                  <a:srgbClr val="000000"/>
                </a:outerShdw>
              </a:effectLst>
              <a:ea typeface="隶书" pitchFamily="49" charset="-122"/>
            </a:endParaRPr>
          </a:p>
        </p:txBody>
      </p:sp>
      <p:sp>
        <p:nvSpPr>
          <p:cNvPr id="2" name="日期占位符 1"/>
          <p:cNvSpPr>
            <a:spLocks noGrp="1"/>
          </p:cNvSpPr>
          <p:nvPr>
            <p:ph type="dt" sz="half" idx="10"/>
          </p:nvPr>
        </p:nvSpPr>
        <p:spPr/>
        <p:txBody>
          <a:bodyPr/>
          <a:lstStyle/>
          <a:p>
            <a:fld id="{017DA1C2-27F8-4364-9D61-9B7E8ED33581}" type="datetime11">
              <a:rPr lang="zh-CN" altLang="en-US" smtClean="0">
                <a:solidFill>
                  <a:srgbClr val="0033CC"/>
                </a:solidFill>
              </a:rPr>
              <a:t>13:29:57</a:t>
            </a:fld>
            <a:endParaRPr lang="zh-CN" altLang="zh-CN">
              <a:solidFill>
                <a:srgbClr val="0033CC"/>
              </a:solidFill>
            </a:endParaRPr>
          </a:p>
        </p:txBody>
      </p:sp>
      <p:sp>
        <p:nvSpPr>
          <p:cNvPr id="5" name="灯片编号占位符 4"/>
          <p:cNvSpPr>
            <a:spLocks noGrp="1"/>
          </p:cNvSpPr>
          <p:nvPr>
            <p:ph type="sldNum" sz="quarter" idx="12"/>
          </p:nvPr>
        </p:nvSpPr>
        <p:spPr/>
        <p:txBody>
          <a:bodyPr/>
          <a:lstStyle/>
          <a:p>
            <a:fld id="{19209799-692E-4275-B14F-E3975D56B894}" type="slidenum">
              <a:rPr lang="zh-CN" altLang="zh-CN" smtClean="0">
                <a:solidFill>
                  <a:srgbClr val="0033CC"/>
                </a:solidFill>
              </a:rPr>
              <a:pPr/>
              <a:t>99</a:t>
            </a:fld>
            <a:endParaRPr lang="zh-CN" altLang="zh-CN">
              <a:solidFill>
                <a:srgbClr val="0033CC"/>
              </a:solidFill>
            </a:endParaRPr>
          </a:p>
        </p:txBody>
      </p:sp>
    </p:spTree>
    <p:extLst>
      <p:ext uri="{BB962C8B-B14F-4D97-AF65-F5344CB8AC3E}">
        <p14:creationId xmlns:p14="http://schemas.microsoft.com/office/powerpoint/2010/main" val="3271464311"/>
      </p:ext>
    </p:extLst>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TotalTime>
  <Words>6375</Words>
  <Application>Microsoft Office PowerPoint</Application>
  <PresentationFormat>全屏显示(4:3)</PresentationFormat>
  <Paragraphs>1234</Paragraphs>
  <Slides>127</Slides>
  <Notes>5</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127</vt:i4>
      </vt:variant>
    </vt:vector>
  </HeadingPairs>
  <TitlesOfParts>
    <vt:vector size="131" baseType="lpstr">
      <vt:lpstr>古瓶荷花</vt:lpstr>
      <vt:lpstr>1_古瓶荷花</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 习（1）</vt:lpstr>
      <vt:lpstr>练 习（2）</vt:lpstr>
      <vt:lpstr>练 习（3）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学习GA的几点体会（1）</vt:lpstr>
      <vt:lpstr>学习GA的几点体会（2）</vt:lpstr>
      <vt:lpstr>学习GA的几点体会（3）</vt:lpstr>
      <vt:lpstr>学习GA的几点体会（4）</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228</cp:revision>
  <dcterms:created xsi:type="dcterms:W3CDTF">2013-03-09T02:50:51Z</dcterms:created>
  <dcterms:modified xsi:type="dcterms:W3CDTF">2013-05-09T06:58:38Z</dcterms:modified>
</cp:coreProperties>
</file>