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d4f194f5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7cd4f194f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d4f194f5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7cd4f194f5_2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cd4f194f5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7cd4f194f5_2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d4f194f5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7cd4f194f5_2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cd4f194f5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cd4f194f5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cd4f194f5_2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7cd4f194f5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cd4f194f5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7cd4f194f5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0f2b7d724_2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0f2b7d724_2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cd4f194f5_0_1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cd4f194f5_0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cd4f194f5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7cd4f194f5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cd4f194f5_0_2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cd4f194f5_0_2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d4f194f5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7cd4f194f5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cd4f194f5_2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7cd4f194f5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cd4f194f5_2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7cd4f194f5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cd4f194f5_2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7cd4f194f5_2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cd4f194f5_2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7cd4f194f5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cd4f194f5_2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7cd4f194f5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d4f194f5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7cd4f194f5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d4f194f5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7cd4f194f5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d4f194f5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7cd4f194f5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d4f194f5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7cd4f194f5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d4f194f5_2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7cd4f194f5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d4f194f5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nice</a:t>
            </a:r>
            <a:endParaRPr/>
          </a:p>
        </p:txBody>
      </p:sp>
      <p:sp>
        <p:nvSpPr>
          <p:cNvPr id="111" name="Google Shape;111;g7cd4f194f5_2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d4f194f5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7cd4f194f5_2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://speech.ee.ntu.edu.tw/~tlkagk/courses/ML_2017/Lecture/word2vec%20(v2).pdf" TargetMode="External"/><Relationship Id="rId5" Type="http://schemas.openxmlformats.org/officeDocument/2006/relationships/hyperlink" Target="https://colab.research.google.com/drive/16d1Xox0OW-VNuxDn1pvy2UXFIPfieCb9#scrollTo=ZS6RJADulIq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reurl.cc/E72d9v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c/ml2020spring-hw4" TargetMode="External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eurl.cc/K6yyb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ntu-ml-2020spring-ta@googlegroups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slides.com/sunprinces/deck-16#/" TargetMode="External"/><Relationship Id="rId4" Type="http://schemas.openxmlformats.org/officeDocument/2006/relationships/hyperlink" Target="https://www.kaggle.com/c/ml2020spring-hw4" TargetMode="External"/><Relationship Id="rId5" Type="http://schemas.openxmlformats.org/officeDocument/2006/relationships/hyperlink" Target="https://reurl.cc/7X9yby" TargetMode="External"/><Relationship Id="rId6" Type="http://schemas.openxmlformats.org/officeDocument/2006/relationships/hyperlink" Target="https://bit.ly/39d2x2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lides.com/sunprinces/deck-16#/" TargetMode="External"/><Relationship Id="rId4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peech.ee.ntu.edu.tw/~tlkagk/courses/ML_2016/Lecture/RNN%20(v2)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8279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u="none" cap="none" strike="noStrike"/>
              <a:t>Machine Learning HW4</a:t>
            </a:r>
            <a:endParaRPr b="0" i="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Recurrent Neural Networks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600800" y="2605025"/>
            <a:ext cx="5942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ML TAs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u="sng">
                <a:solidFill>
                  <a:srgbClr val="CE93D8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i="0" lang="zh-TW" u="none" cap="none" strike="noStrike"/>
              <a:t>Word Embedding</a:t>
            </a:r>
            <a:endParaRPr i="0" u="none" cap="none" strike="noStrike"/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1669" l="0" r="0" t="2901"/>
          <a:stretch/>
        </p:blipFill>
        <p:spPr>
          <a:xfrm>
            <a:off x="1778450" y="2647950"/>
            <a:ext cx="6014499" cy="23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44850" y="1175425"/>
            <a:ext cx="94956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用一些方法 pretrain 出 word embedding (e.g., skip-gram, CBOW. )</a:t>
            </a:r>
            <a:endParaRPr sz="2000">
              <a:solidFill>
                <a:srgbClr val="695D46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/>
              <a:t>reference :</a:t>
            </a:r>
            <a:r>
              <a:rPr lang="zh-TW" sz="2000"/>
              <a:t> </a:t>
            </a:r>
            <a:r>
              <a:rPr lang="zh-TW" sz="1400" u="sng">
                <a:solidFill>
                  <a:schemeClr val="hlink"/>
                </a:solidFill>
                <a:hlinkClick r:id="rId4"/>
              </a:rPr>
              <a:t>http://speech.ee.ntu.edu.tw/~tlkagk/courses/ML_2017/Lecture/word2vec%20(v2).pdf</a:t>
            </a:r>
            <a:endParaRPr/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 sz="1500">
                <a:solidFill>
                  <a:srgbClr val="695D46"/>
                </a:solidFill>
              </a:rPr>
              <a:t>小提醒：如果要實作這個方法，pretrain 的 data 也要是作業提供的！</a:t>
            </a:r>
            <a:endParaRPr sz="1500">
              <a:solidFill>
                <a:srgbClr val="695D46"/>
              </a:solidFill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然後</a:t>
            </a:r>
            <a:r>
              <a:rPr lang="zh-TW" sz="2000">
                <a:solidFill>
                  <a:srgbClr val="695D46"/>
                </a:solidFill>
              </a:rPr>
              <a:t>跟 model 的其他部分一起 train (</a:t>
            </a:r>
            <a:r>
              <a:rPr lang="zh-TW" sz="2000" u="sng">
                <a:solidFill>
                  <a:schemeClr val="hlink"/>
                </a:solidFill>
                <a:hlinkClick r:id="rId5"/>
              </a:rPr>
              <a:t>colab Model line 12</a:t>
            </a:r>
            <a:r>
              <a:rPr lang="zh-TW" sz="2000">
                <a:solidFill>
                  <a:srgbClr val="695D46"/>
                </a:solidFill>
              </a:rPr>
              <a:t>)</a:t>
            </a:r>
            <a:endParaRPr sz="20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39875" y="2412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/>
              <a:t>Bag of Words (BOW) </a:t>
            </a:r>
            <a:endParaRPr i="0" u="none" cap="none" strike="noStrike"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196825" y="1156650"/>
            <a:ext cx="8738700" cy="38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695D46"/>
                </a:solidFill>
              </a:rPr>
              <a:t>BOW 的概念就是將</a:t>
            </a:r>
            <a:r>
              <a:rPr b="1" lang="zh-TW">
                <a:solidFill>
                  <a:srgbClr val="695D46"/>
                </a:solidFill>
              </a:rPr>
              <a:t>句子</a:t>
            </a:r>
            <a:r>
              <a:rPr lang="zh-TW">
                <a:solidFill>
                  <a:srgbClr val="695D46"/>
                </a:solidFill>
              </a:rPr>
              <a:t>裡的文字變成一個袋子裝著這些詞的方式表現，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這種表現方式不考慮文法以及詞的順序。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例如 : 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(1) John likes to watch movies. Mary likes movies too.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(2) John also likes to watch football games.</a:t>
            </a:r>
            <a:endParaRPr>
              <a:solidFill>
                <a:srgbClr val="000000"/>
              </a:solidFill>
              <a:highlight>
                <a:srgbClr val="F8F9FA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在 BOW 的表示方法下，會變成：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00000"/>
                </a:solidFill>
              </a:rPr>
              <a:t>	</a:t>
            </a:r>
            <a:r>
              <a:rPr lang="zh-TW">
                <a:solidFill>
                  <a:srgbClr val="695D46"/>
                </a:solidFill>
              </a:rPr>
              <a:t>(1) -&gt; [1, 2, 1, 1, 2, 0, 0, 0, 1, 1]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(2) -&gt; [1, 1, 1, 1, 0, 1, 1, 1, 0, 0]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6603" l="0" r="0" t="0"/>
          <a:stretch/>
        </p:blipFill>
        <p:spPr>
          <a:xfrm>
            <a:off x="4222925" y="3106750"/>
            <a:ext cx="3386500" cy="193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23"/>
          <p:cNvGrpSpPr/>
          <p:nvPr/>
        </p:nvGrpSpPr>
        <p:grpSpPr>
          <a:xfrm>
            <a:off x="6274275" y="2294425"/>
            <a:ext cx="3170100" cy="3250425"/>
            <a:chOff x="6037550" y="2445050"/>
            <a:chExt cx="3170100" cy="3250425"/>
          </a:xfrm>
        </p:grpSpPr>
        <p:sp>
          <p:nvSpPr>
            <p:cNvPr id="140" name="Google Shape;140;p23"/>
            <p:cNvSpPr txBox="1"/>
            <p:nvPr/>
          </p:nvSpPr>
          <p:spPr>
            <a:xfrm>
              <a:off x="6037550" y="2752775"/>
              <a:ext cx="3170100" cy="29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39700" marR="13970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[    "John",  "likes",  "to",</a:t>
              </a:r>
              <a:b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"watch",  "movies",</a:t>
              </a:r>
              <a:b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"also",  "football",</a:t>
              </a:r>
              <a:b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"games",  "Mary",  "too"  ]</a:t>
              </a:r>
              <a:endParaRPr b="1" i="0" sz="1500" u="none" cap="none" strike="noStrike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3"/>
            <p:cNvSpPr txBox="1"/>
            <p:nvPr/>
          </p:nvSpPr>
          <p:spPr>
            <a:xfrm>
              <a:off x="6885775" y="2445050"/>
              <a:ext cx="1567500" cy="37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dictionary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3"/>
          <p:cNvSpPr txBox="1"/>
          <p:nvPr/>
        </p:nvSpPr>
        <p:spPr>
          <a:xfrm>
            <a:off x="107300" y="4706525"/>
            <a:ext cx="3107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colab 連結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/>
              <a:t>Semi-supervised Learning</a:t>
            </a:r>
            <a:endParaRPr i="0" u="none" cap="none" strike="noStrike"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44850" y="1175425"/>
            <a:ext cx="9495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zh-TW">
                <a:solidFill>
                  <a:srgbClr val="695D46"/>
                </a:solidFill>
              </a:rPr>
              <a:t>semi-supervised 簡單來說就是讓機器</a:t>
            </a:r>
            <a:r>
              <a:rPr lang="zh-TW">
                <a:solidFill>
                  <a:srgbClr val="695D46"/>
                </a:solidFill>
              </a:rPr>
              <a:t>利用</a:t>
            </a:r>
            <a:r>
              <a:rPr lang="zh-TW">
                <a:solidFill>
                  <a:srgbClr val="695D46"/>
                </a:solidFill>
              </a:rPr>
              <a:t> unlabeled data ，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而方法有很多種，這邊簡單介紹其中一種比較好實作的方法 </a:t>
            </a:r>
            <a:r>
              <a:rPr lang="zh-TW"/>
              <a:t>Self-Training</a:t>
            </a:r>
            <a:endParaRPr/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zh-TW">
                <a:solidFill>
                  <a:srgbClr val="695D46"/>
                </a:solidFill>
              </a:rPr>
              <a:t>Self-Training: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把 train 好的 model 對 unlabel data 做預測，並將這些預測後的值轉成該筆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	</a:t>
            </a:r>
            <a:r>
              <a:rPr lang="zh-TW">
                <a:solidFill>
                  <a:srgbClr val="695D46"/>
                </a:solidFill>
              </a:rPr>
              <a:t>unlabel data 的 label，並加入這些新的 data 做 training。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	你可以調整不同的 threshold，或是多次取樣來得到比較有信心的 data。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e.g., 設定 pos_threshold = 0.8，只有 prediction &gt; 0.8 的 data 會被標上 1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	</a:t>
            </a:r>
            <a:endParaRPr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 Format (labeled data)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label +++$+++ 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11637" l="3999" r="68415" t="76050"/>
          <a:stretch/>
        </p:blipFill>
        <p:spPr>
          <a:xfrm>
            <a:off x="450138" y="1848238"/>
            <a:ext cx="8243722" cy="103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424950" y="1779450"/>
            <a:ext cx="189300" cy="121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6"/>
          <p:cNvCxnSpPr>
            <a:stCxn id="161" idx="0"/>
          </p:cNvCxnSpPr>
          <p:nvPr/>
        </p:nvCxnSpPr>
        <p:spPr>
          <a:xfrm flipH="1" rot="10800000">
            <a:off x="519600" y="1274250"/>
            <a:ext cx="168900" cy="50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63" name="Google Shape;163;p26"/>
          <p:cNvSpPr/>
          <p:nvPr/>
        </p:nvSpPr>
        <p:spPr>
          <a:xfrm>
            <a:off x="1309200" y="1779450"/>
            <a:ext cx="7452300" cy="121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26"/>
          <p:cNvCxnSpPr>
            <a:stCxn id="163" idx="0"/>
          </p:cNvCxnSpPr>
          <p:nvPr/>
        </p:nvCxnSpPr>
        <p:spPr>
          <a:xfrm rot="10800000">
            <a:off x="2370750" y="1274250"/>
            <a:ext cx="2664600" cy="50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 Format (unlabeled data)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64378" l="3271" r="59583" t="14964"/>
          <a:stretch/>
        </p:blipFill>
        <p:spPr>
          <a:xfrm>
            <a:off x="1" y="1808301"/>
            <a:ext cx="9144000" cy="143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Time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colab code 跑 20個epoch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real	 3m33.317s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user 3m29.813s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sys	 1m9.469s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Kaggle link: 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https://www.kaggle.com/c/ml2020spring-hw4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 testing set 中二十萬筆資料並將結果上傳 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 csv 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 id, label，第二行開始為預測結果。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 id 以及預測的 label，請以逗號分隔。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descr="sample.png" id="189" name="Google Shape;189;p30"/>
          <p:cNvPicPr preferRelativeResize="0"/>
          <p:nvPr/>
        </p:nvPicPr>
        <p:blipFill rotWithShape="1">
          <a:blip r:embed="rId4">
            <a:alphaModFix/>
          </a:blip>
          <a:srcRect b="1258" l="0" r="0" t="1093"/>
          <a:stretch/>
        </p:blipFill>
        <p:spPr>
          <a:xfrm>
            <a:off x="6677650" y="445025"/>
            <a:ext cx="2154650" cy="44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Rules, Deadline, Policy, Score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Outline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Requirements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Task Introduction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 Format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Rules, Deadline, Policy, Score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zh-TW"/>
              <a:t>FAQ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GitHub 上 hw4-&lt;account&gt; 裡面請至少包含：(1, 2, 3</a:t>
            </a:r>
            <a:r>
              <a:rPr lang="zh-TW"/>
              <a:t>的檔名請務必</a:t>
            </a:r>
            <a:r>
              <a:rPr b="1" lang="zh-TW"/>
              <a:t>一模一樣</a:t>
            </a:r>
            <a:r>
              <a:rPr lang="zh-TW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hw4_train.sh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hw4_test.sh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train/test Python 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 參數 (Make sure it can be downloaded by your script.</a:t>
            </a:r>
            <a:r>
              <a:rPr lang="zh-TW"/>
              <a:t>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請將 model </a:t>
            </a:r>
            <a:r>
              <a:rPr lang="zh-TW">
                <a:solidFill>
                  <a:srgbClr val="FF0000"/>
                </a:solidFill>
              </a:rPr>
              <a:t>下載</a:t>
            </a:r>
            <a:r>
              <a:rPr lang="zh-TW">
                <a:solidFill>
                  <a:srgbClr val="FF0000"/>
                </a:solidFill>
              </a:rPr>
              <a:t>到與 script 相同的位置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上傳的 model 總和大小建議在 600 MB 以內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u="sng">
                <a:solidFill>
                  <a:srgbClr val="FF0000"/>
                </a:solidFill>
              </a:rPr>
              <a:t>請不要上傳 dataset，請不要上傳 dataset，請不要上傳 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hw4_train.sh &lt;training label data&gt;  &lt;training unlabel data&gt; 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training label data: training_label.txt 的路徑</a:t>
            </a:r>
            <a:br>
              <a:rPr lang="zh-TW"/>
            </a:br>
            <a:r>
              <a:rPr lang="zh-TW"/>
              <a:t>training unlabel data: training_nolabel.txt 的路徑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hw4_test.sh  &lt;testing data&gt;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testing data: testing_data.txt 的路徑</a:t>
            </a:r>
            <a:br>
              <a:rPr lang="zh-TW"/>
            </a:br>
            <a:r>
              <a:rPr lang="zh-TW"/>
              <a:t>prediction file: </a:t>
            </a:r>
            <a:r>
              <a:rPr lang="zh-TW"/>
              <a:t>輸出</a:t>
            </a:r>
            <a:r>
              <a:rPr lang="zh-TW"/>
              <a:t>結果的 csv 檔路徑</a:t>
            </a:r>
            <a:br>
              <a:rPr lang="zh-TW"/>
            </a:br>
            <a:r>
              <a:rPr lang="zh-TW"/>
              <a:t>(除非有狀況，不然原則上助教只會跑 testing，不會跑 training，因此請用讀取 model 參數的方式進行</a:t>
            </a:r>
            <a:r>
              <a:rPr lang="zh-TW"/>
              <a:t>預測</a:t>
            </a:r>
            <a:r>
              <a:rPr lang="zh-TW"/>
              <a:t>。)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63325"/>
            <a:ext cx="86151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(1%) 請說明你實作的 RNN 的模型架構、word embedding 方法、訓練過程 (learning curve) 和準確率為何？ (盡量是過 public strong baseline 的 model)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(2%) 請比較 BOW + DNN 與 RNN 兩種不同 model 對於 "today is a good day, but it is hot" 與 "today is hot, but it is a good day" 這兩句的分數 (過 softmax 後的數值)，並討論造成差異的原因。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(1%) 請敘述你如何 improve performance（preprocess、embedding、架構等等），並解釋為何這些做法可以使模型進步，並列出準確率與 improve 前的差異。（semi-supervised 的部分請在下題回答）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(2%) </a:t>
            </a:r>
            <a:r>
              <a:rPr lang="zh-TW" sz="1500">
                <a:solidFill>
                  <a:srgbClr val="000000"/>
                </a:solidFill>
              </a:rPr>
              <a:t>請描述你的semi-supervised方法是如何標記label，並比較有無semi-supervised training對準確率的影響並試著探討原因（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因為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semi-supervise learning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labeled training data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數量較少時，比較能夠發揮作用，所以在實作本題時，建議把有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label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從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萬筆減少到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萬筆以下，在這樣的實驗設定下，比較容易觀察到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semi-supervise learning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所帶來的幫助</a:t>
            </a:r>
            <a:r>
              <a:rPr lang="zh-TW" sz="1500">
                <a:solidFill>
                  <a:srgbClr val="000000"/>
                </a:solidFill>
              </a:rPr>
              <a:t>）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0" y="0"/>
            <a:ext cx="30000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5644500" y="147700"/>
            <a:ext cx="32823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Report:</a:t>
            </a:r>
            <a:r>
              <a:rPr lang="zh-TW" sz="1600">
                <a:solidFill>
                  <a:srgbClr val="FF0000"/>
                </a:solidFill>
              </a:rPr>
              <a:t>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https://reurl.cc/K6yybR</a:t>
            </a:r>
            <a:endParaRPr sz="16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Collaborators</a:t>
            </a:r>
            <a:r>
              <a:rPr lang="zh-TW" sz="1600">
                <a:solidFill>
                  <a:srgbClr val="FF0000"/>
                </a:solidFill>
              </a:rPr>
              <a:t> </a:t>
            </a:r>
            <a:r>
              <a:rPr b="0" i="0" lang="zh-TW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請附上學號與姓名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332950"/>
            <a:ext cx="3519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Score - Report.pdf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若有其他問題，請貼在 FB 社團裡或寄信至助教信箱，</a:t>
            </a:r>
            <a:r>
              <a:rPr b="1"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助教信箱：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Link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雲端使用方法：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http://slides.com/sunprinces/deck-16#/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Kaggle：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https://www.kaggle.com/c/ml2020spring-hw4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 template</a:t>
            </a: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https://reurl.cc/7X9yby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遲交表單：</a:t>
            </a:r>
            <a:r>
              <a:rPr lang="zh-TW" u="sng">
                <a:solidFill>
                  <a:schemeClr val="accent5"/>
                </a:solidFill>
                <a:hlinkClick r:id="rId6"/>
              </a:rPr>
              <a:t>https://bit.ly/39d2x2m</a:t>
            </a: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1152425"/>
            <a:ext cx="85206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 RNN 實作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不能使用額外 data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(禁止使用其他 corpus 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或 </a:t>
            </a: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pretrain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ed</a:t>
            </a: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model)</a:t>
            </a:r>
            <a:endParaRPr b="0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請附上訓練好的 best model (及其參數) 至 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ub release 或 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ropbox，並於 hw4_test.sh 中寫下載的 command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（可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參照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這裡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的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方法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）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○"/>
            </a:pP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model 大小在 100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MB 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以內的可以直接上傳到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G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ub</a:t>
            </a:r>
            <a:endParaRPr b="0" baseline="-2500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hw4_test.sh 要在 10 分鐘內跑完（model 下載時間不包含在此）</a:t>
            </a:r>
            <a:endParaRPr b="0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套件的部份請參考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期初公告</a:t>
            </a:r>
            <a:endParaRPr b="1" i="0" sz="14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(Text Sentiment Classification)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Text Sentiment Classification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11637" l="4000" r="68413" t="76050"/>
          <a:stretch/>
        </p:blipFill>
        <p:spPr>
          <a:xfrm>
            <a:off x="588575" y="1271913"/>
            <a:ext cx="8243725" cy="10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7300" y="2426125"/>
            <a:ext cx="64293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Text Sentiment Classification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25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本次作業為 Twitter 上收集到的推文，每則推文都會被標注為正面或負面，如：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除了 labeled data 以外，我們還額外提供了 120 萬筆左右的 unlabeled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labeled training data       ：20萬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unlabeled training data  ：120萬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data                       ：20萬（10 萬 public，10 萬 private）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11637" l="3999" r="68415" t="86511"/>
          <a:stretch/>
        </p:blipFill>
        <p:spPr>
          <a:xfrm>
            <a:off x="374525" y="1861559"/>
            <a:ext cx="8243722" cy="1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74525" y="2017100"/>
            <a:ext cx="1494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1：正面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15615" l="3999" r="68415" t="82302"/>
          <a:stretch/>
        </p:blipFill>
        <p:spPr>
          <a:xfrm>
            <a:off x="374525" y="2418886"/>
            <a:ext cx="8243722" cy="17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74525" y="2650025"/>
            <a:ext cx="1494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0：負面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Preprocessing the sentences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89100" y="11524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先建立字典，字典內含有每一個字所對應到的 </a:t>
            </a:r>
            <a:r>
              <a:rPr lang="zh-TW" sz="2000"/>
              <a:t>index</a:t>
            </a:r>
            <a:endParaRPr b="1" sz="2000">
              <a:solidFill>
                <a:srgbClr val="695D46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example: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“I have a pen.” -&gt; [1, 2, 3, 4]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“I have an apple.” -&gt; [1, 2, 5, 6]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利用 </a:t>
            </a:r>
            <a:r>
              <a:rPr lang="zh-TW" sz="2000"/>
              <a:t>Word Embedding 來代表每一個</a:t>
            </a:r>
            <a:r>
              <a:rPr b="1"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單字</a:t>
            </a: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b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000">
                <a:solidFill>
                  <a:srgbClr val="695D46"/>
                </a:solidFill>
              </a:rPr>
              <a:t>並藉由 RNN model 得到一個代表該句的 vector</a:t>
            </a:r>
            <a:r>
              <a:rPr lang="zh-TW" sz="2000">
                <a:solidFill>
                  <a:srgbClr val="695D46"/>
                </a:solidFill>
              </a:rPr>
              <a:t> (這份投影片 p.5 的 </a:t>
            </a:r>
            <a:r>
              <a:rPr i="1" lang="zh-TW" sz="2000">
                <a:solidFill>
                  <a:srgbClr val="695D46"/>
                </a:solidFill>
              </a:rPr>
              <a:t>h</a:t>
            </a:r>
            <a:r>
              <a:rPr lang="zh-TW" sz="2000">
                <a:solidFill>
                  <a:srgbClr val="695D46"/>
                </a:solidFill>
              </a:rPr>
              <a:t>)</a:t>
            </a:r>
            <a:br>
              <a:rPr lang="zh-TW" sz="2000">
                <a:solidFill>
                  <a:srgbClr val="695D46"/>
                </a:solidFill>
              </a:rPr>
            </a:br>
            <a:endParaRPr sz="2000">
              <a:solidFill>
                <a:srgbClr val="695D46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或可直接用 bag of words (BOW) 的方式獲得代表該句的 vector</a:t>
            </a:r>
            <a:br>
              <a:rPr lang="zh-TW" sz="2000">
                <a:solidFill>
                  <a:srgbClr val="695D46"/>
                </a:solidFill>
              </a:rPr>
            </a:br>
            <a:endParaRPr sz="2000">
              <a:solidFill>
                <a:srgbClr val="695D46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/>
              <a:t>What is </a:t>
            </a:r>
            <a:r>
              <a:rPr i="0" lang="zh-TW" u="none" cap="none" strike="noStrike"/>
              <a:t>Word Embedding</a:t>
            </a:r>
            <a:endParaRPr i="0" u="none" cap="none" strike="noStrike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16838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400"/>
              <a:buChar char="●"/>
            </a:pPr>
            <a:r>
              <a:rPr lang="zh-TW" sz="2400">
                <a:solidFill>
                  <a:srgbClr val="695D46"/>
                </a:solidFill>
              </a:rPr>
              <a:t>用一個向量 (vector) 表示字 (詞) 的意思</a:t>
            </a:r>
            <a:endParaRPr sz="2400"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695D46"/>
              </a:solidFill>
            </a:endParaRPr>
          </a:p>
        </p:txBody>
      </p:sp>
      <p:grpSp>
        <p:nvGrpSpPr>
          <p:cNvPr id="115" name="Google Shape;115;p20"/>
          <p:cNvGrpSpPr/>
          <p:nvPr/>
        </p:nvGrpSpPr>
        <p:grpSpPr>
          <a:xfrm>
            <a:off x="2426838" y="1774725"/>
            <a:ext cx="4126062" cy="3150826"/>
            <a:chOff x="2661738" y="1848875"/>
            <a:chExt cx="4126062" cy="3150826"/>
          </a:xfrm>
        </p:grpSpPr>
        <p:pic>
          <p:nvPicPr>
            <p:cNvPr id="116" name="Google Shape;116;p20"/>
            <p:cNvPicPr preferRelativeResize="0"/>
            <p:nvPr/>
          </p:nvPicPr>
          <p:blipFill rotWithShape="1">
            <a:blip r:embed="rId3">
              <a:alphaModFix/>
            </a:blip>
            <a:srcRect b="13202" l="17309" r="48751" t="37010"/>
            <a:stretch/>
          </p:blipFill>
          <p:spPr>
            <a:xfrm>
              <a:off x="2661738" y="1848875"/>
              <a:ext cx="3820524" cy="3150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20"/>
            <p:cNvSpPr/>
            <p:nvPr/>
          </p:nvSpPr>
          <p:spPr>
            <a:xfrm>
              <a:off x="6009000" y="2868500"/>
              <a:ext cx="778800" cy="766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i="0" lang="zh-TW" u="none" cap="none" strike="noStrike"/>
              <a:t>1-of-N encoding</a:t>
            </a:r>
            <a:endParaRPr i="0" u="none" cap="none" strike="noStrike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086651"/>
            <a:ext cx="85206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假設有一個五個字的字典 [</a:t>
            </a:r>
            <a:r>
              <a:rPr lang="zh-TW" sz="2000">
                <a:solidFill>
                  <a:srgbClr val="695D46"/>
                </a:solidFill>
              </a:rPr>
              <a:t>apple, bag, cat, dog, elephant</a:t>
            </a:r>
            <a:r>
              <a:rPr lang="zh-TW" sz="2000">
                <a:solidFill>
                  <a:srgbClr val="695D46"/>
                </a:solidFill>
              </a:rPr>
              <a:t>]</a:t>
            </a:r>
            <a:endParaRPr sz="2000">
              <a:solidFill>
                <a:srgbClr val="695D46"/>
              </a:solidFill>
            </a:endParaRPr>
          </a:p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>
                <a:solidFill>
                  <a:srgbClr val="695D46"/>
                </a:solidFill>
              </a:rPr>
              <a:t>我們可以用不同的 one-hot vector 來代表這個字</a:t>
            </a:r>
            <a:endParaRPr sz="20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>
                <a:solidFill>
                  <a:srgbClr val="695D46"/>
                </a:solidFill>
              </a:rPr>
              <a:t>	</a:t>
            </a:r>
            <a:r>
              <a:rPr lang="zh-TW"/>
              <a:t>apple</a:t>
            </a:r>
            <a:r>
              <a:rPr lang="zh-TW">
                <a:solidFill>
                  <a:srgbClr val="695D46"/>
                </a:solidFill>
              </a:rPr>
              <a:t> -&gt; [1,0,0,0,0]</a:t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bag -&gt; [0,1,0,0,0]</a:t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cat -&gt; [0,0,1,0,0]</a:t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dog -&gt; [0,0,0,1,0]</a:t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elephant -&gt; [0,0,0,0,1]</a:t>
            </a:r>
            <a:endParaRPr>
              <a:solidFill>
                <a:srgbClr val="695D46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Issue :</a:t>
            </a:r>
            <a:endParaRPr sz="2000">
              <a:solidFill>
                <a:srgbClr val="695D46"/>
              </a:solidFill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缺少字與字之間的關聯性 (當然你可以相信 </a:t>
            </a:r>
            <a:r>
              <a:rPr lang="zh-TW"/>
              <a:t>NN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很強大他會自己想辦法)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很吃記憶體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200000(data)*30(length)*20000(vocab size) *4(Byte) = 4.8*10^11 = </a:t>
            </a:r>
            <a:r>
              <a:rPr b="1" lang="zh-TW">
                <a:solidFill>
                  <a:srgbClr val="695D46"/>
                </a:solidFill>
              </a:rPr>
              <a:t>480 GB</a:t>
            </a:r>
            <a:endParaRPr b="1" sz="1800"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0" sz="2000" u="none" cap="none" strike="noStrike">
              <a:solidFill>
                <a:srgbClr val="695D46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572000" y="2733375"/>
            <a:ext cx="4237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ref: RNN投影片p4 </a:t>
            </a:r>
            <a:r>
              <a:rPr lang="zh-TW" sz="1100" u="sng">
                <a:solidFill>
                  <a:schemeClr val="hlink"/>
                </a:solidFill>
                <a:hlinkClick r:id="rId3"/>
              </a:rPr>
              <a:t>http://speech.ee.ntu.edu.tw/~tlkagk/courses/ML_2016/Lecture/RNN%20(v2).pdf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