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acifico"/>
      <p:regular r:id="rId26"/>
    </p:embeddedFont>
    <p:embeddedFont>
      <p:font typeface="Merriweather"/>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cifico-regular.fntdata"/><Relationship Id="rId25" Type="http://schemas.openxmlformats.org/officeDocument/2006/relationships/font" Target="fonts/Roboto-bold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30045da89_7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30045da8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4372d5a8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4372d5a8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372d5a8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372d5a8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30045da8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30045da8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30045da89_2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30045da89_2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30045da89_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30045da89_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0045da89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0045da89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444163a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444163a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444163a2a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d444163a2a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d40641978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cd40641978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372d5a81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372d5a8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30045da89_0_2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30045da89_0_2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354b0c0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354b0c0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54b0c0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354b0c0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354b0c0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354b0c0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54b0c0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354b0c0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jpg"/><Relationship Id="rId4" Type="http://schemas.openxmlformats.org/officeDocument/2006/relationships/image" Target="../media/image29.jpg"/><Relationship Id="rId5" Type="http://schemas.openxmlformats.org/officeDocument/2006/relationships/image" Target="../media/image26.jpg"/><Relationship Id="rId6" Type="http://schemas.openxmlformats.org/officeDocument/2006/relationships/image" Target="../media/image31.png"/><Relationship Id="rId7"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lnSpc>
                <a:spcPct val="110000"/>
              </a:lnSpc>
              <a:spcBef>
                <a:spcPts val="400"/>
              </a:spcBef>
              <a:spcAft>
                <a:spcPts val="0"/>
              </a:spcAft>
              <a:buNone/>
            </a:pPr>
            <a:r>
              <a:t/>
            </a:r>
            <a:endParaRPr sz="1200">
              <a:solidFill>
                <a:srgbClr val="4C5058"/>
              </a:solidFill>
              <a:highlight>
                <a:srgbClr val="FFFFFF"/>
              </a:high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3000"/>
          </a:p>
        </p:txBody>
      </p:sp>
      <p:sp>
        <p:nvSpPr>
          <p:cNvPr id="68" name="Google Shape;68;p13"/>
          <p:cNvSpPr/>
          <p:nvPr/>
        </p:nvSpPr>
        <p:spPr>
          <a:xfrm rot="5400000">
            <a:off x="-840462" y="840450"/>
            <a:ext cx="5143500" cy="346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nvSpPr>
        <p:spPr>
          <a:xfrm>
            <a:off x="3462600" y="1207875"/>
            <a:ext cx="5591700" cy="14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chemeClr val="lt1"/>
                </a:solidFill>
                <a:latin typeface="Merriweather"/>
                <a:ea typeface="Merriweather"/>
                <a:cs typeface="Merriweather"/>
                <a:sym typeface="Merriweather"/>
              </a:rPr>
              <a:t>Segmenting Consumers of Bath Soap</a:t>
            </a:r>
            <a:r>
              <a:rPr b="1" lang="en" sz="3300">
                <a:solidFill>
                  <a:schemeClr val="lt1"/>
                </a:solidFill>
                <a:latin typeface="Merriweather"/>
                <a:ea typeface="Merriweather"/>
                <a:cs typeface="Merriweather"/>
                <a:sym typeface="Merriweather"/>
              </a:rPr>
              <a:t> </a:t>
            </a:r>
            <a:endParaRPr b="1" sz="1700">
              <a:latin typeface="Merriweather"/>
              <a:ea typeface="Merriweather"/>
              <a:cs typeface="Merriweather"/>
              <a:sym typeface="Merriweather"/>
            </a:endParaRPr>
          </a:p>
        </p:txBody>
      </p:sp>
      <p:pic>
        <p:nvPicPr>
          <p:cNvPr id="70" name="Google Shape;70;p13"/>
          <p:cNvPicPr preferRelativeResize="0"/>
          <p:nvPr/>
        </p:nvPicPr>
        <p:blipFill>
          <a:blip r:embed="rId3">
            <a:alphaModFix/>
          </a:blip>
          <a:stretch>
            <a:fillRect/>
          </a:stretch>
        </p:blipFill>
        <p:spPr>
          <a:xfrm>
            <a:off x="14575" y="926150"/>
            <a:ext cx="3358375" cy="2939925"/>
          </a:xfrm>
          <a:prstGeom prst="rect">
            <a:avLst/>
          </a:prstGeom>
          <a:noFill/>
          <a:ln>
            <a:noFill/>
          </a:ln>
        </p:spPr>
      </p:pic>
      <p:sp>
        <p:nvSpPr>
          <p:cNvPr id="71" name="Google Shape;71;p13"/>
          <p:cNvSpPr txBox="1"/>
          <p:nvPr/>
        </p:nvSpPr>
        <p:spPr>
          <a:xfrm>
            <a:off x="3141300" y="3180300"/>
            <a:ext cx="5832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4400"/>
              <a:buFont typeface="Arial"/>
              <a:buNone/>
            </a:pPr>
            <a:r>
              <a:rPr b="1" lang="en" sz="1700">
                <a:latin typeface="Times New Roman"/>
                <a:ea typeface="Times New Roman"/>
                <a:cs typeface="Times New Roman"/>
                <a:sym typeface="Times New Roman"/>
              </a:rPr>
              <a:t>BUS 4023 - Group 6</a:t>
            </a:r>
            <a:endParaRPr b="1" sz="100">
              <a:latin typeface="Roboto"/>
              <a:ea typeface="Roboto"/>
              <a:cs typeface="Roboto"/>
              <a:sym typeface="Roboto"/>
            </a:endParaRPr>
          </a:p>
        </p:txBody>
      </p:sp>
      <p:sp>
        <p:nvSpPr>
          <p:cNvPr id="72" name="Google Shape;72;p13"/>
          <p:cNvSpPr txBox="1"/>
          <p:nvPr/>
        </p:nvSpPr>
        <p:spPr>
          <a:xfrm>
            <a:off x="4495350" y="3866075"/>
            <a:ext cx="48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Professor: Tasnim M Taufique Hossain</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Logistic</a:t>
            </a:r>
            <a:r>
              <a:rPr b="1" lang="en" sz="2000">
                <a:latin typeface="Times New Roman"/>
                <a:ea typeface="Times New Roman"/>
                <a:cs typeface="Times New Roman"/>
                <a:sym typeface="Times New Roman"/>
              </a:rPr>
              <a:t> Regression</a:t>
            </a:r>
            <a:endParaRPr b="1" sz="2000">
              <a:latin typeface="Times New Roman"/>
              <a:ea typeface="Times New Roman"/>
              <a:cs typeface="Times New Roman"/>
              <a:sym typeface="Times New Roman"/>
            </a:endParaRPr>
          </a:p>
        </p:txBody>
      </p:sp>
      <p:pic>
        <p:nvPicPr>
          <p:cNvPr id="186" name="Google Shape;186;p22"/>
          <p:cNvPicPr preferRelativeResize="0"/>
          <p:nvPr/>
        </p:nvPicPr>
        <p:blipFill>
          <a:blip r:embed="rId3">
            <a:alphaModFix/>
          </a:blip>
          <a:stretch>
            <a:fillRect/>
          </a:stretch>
        </p:blipFill>
        <p:spPr>
          <a:xfrm>
            <a:off x="152400" y="2115700"/>
            <a:ext cx="3383751" cy="2551825"/>
          </a:xfrm>
          <a:prstGeom prst="rect">
            <a:avLst/>
          </a:prstGeom>
          <a:noFill/>
          <a:ln>
            <a:noFill/>
          </a:ln>
        </p:spPr>
      </p:pic>
      <p:sp>
        <p:nvSpPr>
          <p:cNvPr id="187" name="Google Shape;187;p22"/>
          <p:cNvSpPr txBox="1"/>
          <p:nvPr/>
        </p:nvSpPr>
        <p:spPr>
          <a:xfrm>
            <a:off x="214325" y="884200"/>
            <a:ext cx="3664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New binary variable: Conscious</a:t>
            </a:r>
            <a:endParaRPr b="1"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b="1" lang="en" sz="1700">
                <a:latin typeface="Merriweather"/>
                <a:ea typeface="Merriweather"/>
                <a:cs typeface="Merriweather"/>
                <a:sym typeface="Merriweather"/>
              </a:rPr>
              <a:t>Created by senario 1 cluster</a:t>
            </a:r>
            <a:endParaRPr b="1"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b="1" lang="en" sz="1700">
                <a:latin typeface="Merriweather"/>
                <a:ea typeface="Merriweather"/>
                <a:cs typeface="Merriweather"/>
                <a:sym typeface="Merriweather"/>
              </a:rPr>
              <a:t>Loyal price or loyal brand conscious</a:t>
            </a:r>
            <a:endParaRPr b="1" sz="1700">
              <a:latin typeface="Merriweather"/>
              <a:ea typeface="Merriweather"/>
              <a:cs typeface="Merriweather"/>
              <a:sym typeface="Merriweather"/>
            </a:endParaRPr>
          </a:p>
        </p:txBody>
      </p:sp>
      <p:sp>
        <p:nvSpPr>
          <p:cNvPr id="188" name="Google Shape;188;p22"/>
          <p:cNvSpPr txBox="1"/>
          <p:nvPr/>
        </p:nvSpPr>
        <p:spPr>
          <a:xfrm>
            <a:off x="3879125" y="648900"/>
            <a:ext cx="21108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Most Positive coefficient</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Promo 6</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MT</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Pr cat 2</a:t>
            </a:r>
            <a:endParaRPr b="1">
              <a:latin typeface="Merriweather"/>
              <a:ea typeface="Merriweather"/>
              <a:cs typeface="Merriweather"/>
              <a:sym typeface="Merriweather"/>
            </a:endParaRPr>
          </a:p>
          <a:p>
            <a:pPr indent="0" lvl="0" marL="457200" rtl="0" algn="l">
              <a:spcBef>
                <a:spcPts val="0"/>
              </a:spcBef>
              <a:spcAft>
                <a:spcPts val="0"/>
              </a:spcAft>
              <a:buNone/>
            </a:pPr>
            <a:r>
              <a:t/>
            </a:r>
            <a:endParaRPr b="1">
              <a:latin typeface="Merriweather"/>
              <a:ea typeface="Merriweather"/>
              <a:cs typeface="Merriweather"/>
              <a:sym typeface="Merriweather"/>
            </a:endParaRPr>
          </a:p>
          <a:p>
            <a:pPr indent="0" lvl="0" marL="457200" rtl="0" algn="l">
              <a:spcBef>
                <a:spcPts val="0"/>
              </a:spcBef>
              <a:spcAft>
                <a:spcPts val="0"/>
              </a:spcAft>
              <a:buNone/>
            </a:pPr>
            <a:r>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Most negative coefficient </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Affluence Index</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Sex</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No. of trans</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Intercept:</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-0.071599</a:t>
            </a:r>
            <a:endParaRPr b="1">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pic>
        <p:nvPicPr>
          <p:cNvPr id="189" name="Google Shape;189;p22"/>
          <p:cNvPicPr preferRelativeResize="0"/>
          <p:nvPr/>
        </p:nvPicPr>
        <p:blipFill>
          <a:blip r:embed="rId4">
            <a:alphaModFix/>
          </a:blip>
          <a:stretch>
            <a:fillRect/>
          </a:stretch>
        </p:blipFill>
        <p:spPr>
          <a:xfrm>
            <a:off x="5915025" y="792875"/>
            <a:ext cx="2983700" cy="4219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Confusion Matrix</a:t>
            </a:r>
            <a:endParaRPr b="1" sz="2000">
              <a:latin typeface="Times New Roman"/>
              <a:ea typeface="Times New Roman"/>
              <a:cs typeface="Times New Roman"/>
              <a:sym typeface="Times New Roman"/>
            </a:endParaRPr>
          </a:p>
        </p:txBody>
      </p:sp>
      <p:pic>
        <p:nvPicPr>
          <p:cNvPr id="195" name="Google Shape;195;p23"/>
          <p:cNvPicPr preferRelativeResize="0"/>
          <p:nvPr/>
        </p:nvPicPr>
        <p:blipFill>
          <a:blip r:embed="rId3">
            <a:alphaModFix/>
          </a:blip>
          <a:stretch>
            <a:fillRect/>
          </a:stretch>
        </p:blipFill>
        <p:spPr>
          <a:xfrm>
            <a:off x="152400" y="1919375"/>
            <a:ext cx="2322900" cy="2924100"/>
          </a:xfrm>
          <a:prstGeom prst="rect">
            <a:avLst/>
          </a:prstGeom>
          <a:noFill/>
          <a:ln>
            <a:noFill/>
          </a:ln>
        </p:spPr>
      </p:pic>
      <p:sp>
        <p:nvSpPr>
          <p:cNvPr id="196" name="Google Shape;196;p23"/>
          <p:cNvSpPr txBox="1"/>
          <p:nvPr/>
        </p:nvSpPr>
        <p:spPr>
          <a:xfrm>
            <a:off x="152400" y="773900"/>
            <a:ext cx="865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Calculate the possibility for being conscious</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ROC Curve</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True positive rate stays at 0.8 and stay at one when false positive rate is 0.2</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b="1" lang="en">
                <a:latin typeface="Merriweather"/>
                <a:ea typeface="Merriweather"/>
                <a:cs typeface="Merriweather"/>
                <a:sym typeface="Merriweather"/>
              </a:rPr>
              <a:t>High Accuracy</a:t>
            </a:r>
            <a:endParaRPr b="1">
              <a:latin typeface="Merriweather"/>
              <a:ea typeface="Merriweather"/>
              <a:cs typeface="Merriweather"/>
              <a:sym typeface="Merriweather"/>
            </a:endParaRPr>
          </a:p>
        </p:txBody>
      </p:sp>
      <p:pic>
        <p:nvPicPr>
          <p:cNvPr id="197" name="Google Shape;197;p23"/>
          <p:cNvPicPr preferRelativeResize="0"/>
          <p:nvPr/>
        </p:nvPicPr>
        <p:blipFill>
          <a:blip r:embed="rId4">
            <a:alphaModFix/>
          </a:blip>
          <a:stretch>
            <a:fillRect/>
          </a:stretch>
        </p:blipFill>
        <p:spPr>
          <a:xfrm>
            <a:off x="4669000" y="1975450"/>
            <a:ext cx="2558625" cy="2868025"/>
          </a:xfrm>
          <a:prstGeom prst="rect">
            <a:avLst/>
          </a:prstGeom>
          <a:noFill/>
          <a:ln>
            <a:noFill/>
          </a:ln>
        </p:spPr>
      </p:pic>
      <p:pic>
        <p:nvPicPr>
          <p:cNvPr id="198" name="Google Shape;198;p23"/>
          <p:cNvPicPr preferRelativeResize="0"/>
          <p:nvPr/>
        </p:nvPicPr>
        <p:blipFill>
          <a:blip r:embed="rId5">
            <a:alphaModFix/>
          </a:blip>
          <a:stretch>
            <a:fillRect/>
          </a:stretch>
        </p:blipFill>
        <p:spPr>
          <a:xfrm>
            <a:off x="2475300" y="1868275"/>
            <a:ext cx="2486025" cy="2975200"/>
          </a:xfrm>
          <a:prstGeom prst="rect">
            <a:avLst/>
          </a:prstGeom>
          <a:noFill/>
          <a:ln>
            <a:noFill/>
          </a:ln>
        </p:spPr>
      </p:pic>
      <p:pic>
        <p:nvPicPr>
          <p:cNvPr id="199" name="Google Shape;199;p23"/>
          <p:cNvPicPr preferRelativeResize="0"/>
          <p:nvPr/>
        </p:nvPicPr>
        <p:blipFill>
          <a:blip r:embed="rId6">
            <a:alphaModFix/>
          </a:blip>
          <a:stretch>
            <a:fillRect/>
          </a:stretch>
        </p:blipFill>
        <p:spPr>
          <a:xfrm>
            <a:off x="6585375" y="1975450"/>
            <a:ext cx="2558625" cy="286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p:nvPr/>
        </p:nvSpPr>
        <p:spPr>
          <a:xfrm>
            <a:off x="125" y="1214225"/>
            <a:ext cx="9144000" cy="392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0" y="1214227"/>
            <a:ext cx="9144000" cy="55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4323375" y="1288275"/>
            <a:ext cx="4718400" cy="2223000"/>
          </a:xfrm>
          <a:prstGeom prst="roundRect">
            <a:avLst>
              <a:gd fmla="val 16667" name="adj"/>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ph type="title"/>
          </p:nvPr>
        </p:nvSpPr>
        <p:spPr>
          <a:xfrm>
            <a:off x="359700" y="193650"/>
            <a:ext cx="6515100" cy="767700"/>
          </a:xfrm>
          <a:prstGeom prst="rect">
            <a:avLst/>
          </a:prstGeom>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None/>
            </a:pPr>
            <a:r>
              <a:rPr b="1" lang="en">
                <a:latin typeface="Times New Roman"/>
                <a:ea typeface="Times New Roman"/>
                <a:cs typeface="Times New Roman"/>
                <a:sym typeface="Times New Roman"/>
              </a:rPr>
              <a:t>DECISION TREES</a:t>
            </a:r>
            <a:endParaRPr b="1" sz="2000">
              <a:solidFill>
                <a:srgbClr val="434343"/>
              </a:solidFill>
              <a:latin typeface="Comfortaa"/>
              <a:ea typeface="Comfortaa"/>
              <a:cs typeface="Comfortaa"/>
              <a:sym typeface="Comfortaa"/>
            </a:endParaRPr>
          </a:p>
        </p:txBody>
      </p:sp>
      <p:pic>
        <p:nvPicPr>
          <p:cNvPr id="208" name="Google Shape;208;p24"/>
          <p:cNvPicPr preferRelativeResize="0"/>
          <p:nvPr/>
        </p:nvPicPr>
        <p:blipFill>
          <a:blip r:embed="rId3">
            <a:alphaModFix/>
          </a:blip>
          <a:stretch>
            <a:fillRect/>
          </a:stretch>
        </p:blipFill>
        <p:spPr>
          <a:xfrm>
            <a:off x="79850" y="1288275"/>
            <a:ext cx="4139378" cy="3855226"/>
          </a:xfrm>
          <a:prstGeom prst="rect">
            <a:avLst/>
          </a:prstGeom>
          <a:noFill/>
          <a:ln>
            <a:noFill/>
          </a:ln>
        </p:spPr>
      </p:pic>
      <p:pic>
        <p:nvPicPr>
          <p:cNvPr id="209" name="Google Shape;209;p24"/>
          <p:cNvPicPr preferRelativeResize="0"/>
          <p:nvPr/>
        </p:nvPicPr>
        <p:blipFill>
          <a:blip r:embed="rId4">
            <a:alphaModFix/>
          </a:blip>
          <a:stretch>
            <a:fillRect/>
          </a:stretch>
        </p:blipFill>
        <p:spPr>
          <a:xfrm>
            <a:off x="6644934" y="1649475"/>
            <a:ext cx="2324791" cy="1686350"/>
          </a:xfrm>
          <a:prstGeom prst="rect">
            <a:avLst/>
          </a:prstGeom>
          <a:noFill/>
          <a:ln cap="flat" cmpd="sng" w="9525">
            <a:solidFill>
              <a:schemeClr val="dk1"/>
            </a:solidFill>
            <a:prstDash val="solid"/>
            <a:round/>
            <a:headEnd len="sm" w="sm" type="none"/>
            <a:tailEnd len="sm" w="sm" type="none"/>
          </a:ln>
        </p:spPr>
      </p:pic>
      <p:sp>
        <p:nvSpPr>
          <p:cNvPr id="210" name="Google Shape;210;p24"/>
          <p:cNvSpPr/>
          <p:nvPr/>
        </p:nvSpPr>
        <p:spPr>
          <a:xfrm flipH="1" rot="10800000">
            <a:off x="4455000" y="3726525"/>
            <a:ext cx="4323300" cy="1336500"/>
          </a:xfrm>
          <a:prstGeom prst="wedgeRoundRectCallout">
            <a:avLst>
              <a:gd fmla="val -20833" name="adj1"/>
              <a:gd fmla="val 62500" name="adj2"/>
              <a:gd fmla="val 0" name="adj3"/>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nvSpPr>
        <p:spPr>
          <a:xfrm>
            <a:off x="4734175" y="3836025"/>
            <a:ext cx="38661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lt1"/>
                </a:solidFill>
                <a:highlight>
                  <a:srgbClr val="999999"/>
                </a:highlight>
                <a:latin typeface="Merriweather"/>
                <a:ea typeface="Merriweather"/>
                <a:cs typeface="Merriweather"/>
                <a:sym typeface="Merriweather"/>
              </a:rPr>
              <a:t>After assessing tree performance, Accuracy has changed from 1 to 0.7722.</a:t>
            </a:r>
            <a:endParaRPr sz="1900">
              <a:solidFill>
                <a:schemeClr val="lt1"/>
              </a:solidFill>
              <a:highlight>
                <a:srgbClr val="999999"/>
              </a:highlight>
              <a:latin typeface="Merriweather"/>
              <a:ea typeface="Merriweather"/>
              <a:cs typeface="Merriweather"/>
              <a:sym typeface="Merriweather"/>
            </a:endParaRPr>
          </a:p>
        </p:txBody>
      </p:sp>
      <p:pic>
        <p:nvPicPr>
          <p:cNvPr id="212" name="Google Shape;212;p24"/>
          <p:cNvPicPr preferRelativeResize="0"/>
          <p:nvPr/>
        </p:nvPicPr>
        <p:blipFill>
          <a:blip r:embed="rId5">
            <a:alphaModFix/>
          </a:blip>
          <a:stretch>
            <a:fillRect/>
          </a:stretch>
        </p:blipFill>
        <p:spPr>
          <a:xfrm>
            <a:off x="4377725" y="1655275"/>
            <a:ext cx="2169425" cy="1686356"/>
          </a:xfrm>
          <a:prstGeom prst="rect">
            <a:avLst/>
          </a:prstGeom>
          <a:noFill/>
          <a:ln>
            <a:noFill/>
          </a:ln>
        </p:spPr>
      </p:pic>
      <p:sp>
        <p:nvSpPr>
          <p:cNvPr id="213" name="Google Shape;213;p24"/>
          <p:cNvSpPr txBox="1"/>
          <p:nvPr/>
        </p:nvSpPr>
        <p:spPr>
          <a:xfrm>
            <a:off x="4572000" y="1260125"/>
            <a:ext cx="2162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Merriweather"/>
                <a:ea typeface="Merriweather"/>
                <a:cs typeface="Merriweather"/>
                <a:sym typeface="Merriweather"/>
              </a:rPr>
              <a:t>Full Class Tree</a:t>
            </a:r>
            <a:endParaRPr b="1" sz="1500">
              <a:solidFill>
                <a:schemeClr val="lt1"/>
              </a:solidFill>
              <a:latin typeface="Merriweather"/>
              <a:ea typeface="Merriweather"/>
              <a:cs typeface="Merriweather"/>
              <a:sym typeface="Merriweather"/>
            </a:endParaRPr>
          </a:p>
        </p:txBody>
      </p:sp>
      <p:sp>
        <p:nvSpPr>
          <p:cNvPr id="214" name="Google Shape;214;p24"/>
          <p:cNvSpPr txBox="1"/>
          <p:nvPr/>
        </p:nvSpPr>
        <p:spPr>
          <a:xfrm>
            <a:off x="6935625" y="1290875"/>
            <a:ext cx="18426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600">
                <a:solidFill>
                  <a:schemeClr val="lt1"/>
                </a:solidFill>
                <a:latin typeface="Times New Roman"/>
                <a:ea typeface="Times New Roman"/>
                <a:cs typeface="Times New Roman"/>
                <a:sym typeface="Times New Roman"/>
              </a:rPr>
              <a:t>Small Class Tree</a:t>
            </a:r>
            <a:endParaRPr b="1" sz="1000">
              <a:latin typeface="Roboto"/>
              <a:ea typeface="Roboto"/>
              <a:cs typeface="Roboto"/>
              <a:sym typeface="Roboto"/>
            </a:endParaRPr>
          </a:p>
        </p:txBody>
      </p:sp>
      <p:sp>
        <p:nvSpPr>
          <p:cNvPr id="215" name="Google Shape;215;p24"/>
          <p:cNvSpPr/>
          <p:nvPr/>
        </p:nvSpPr>
        <p:spPr>
          <a:xfrm>
            <a:off x="5427000" y="1609875"/>
            <a:ext cx="1063200" cy="26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789200" y="1609875"/>
            <a:ext cx="1063200" cy="26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p:nvPr/>
        </p:nvSpPr>
        <p:spPr>
          <a:xfrm>
            <a:off x="0" y="1673925"/>
            <a:ext cx="9144000" cy="346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435375" y="656625"/>
            <a:ext cx="8272200" cy="4334700"/>
          </a:xfrm>
          <a:prstGeom prst="round1Rect">
            <a:avLst>
              <a:gd fmla="val 16667" name="adj"/>
            </a:avLst>
          </a:prstGeom>
          <a:solidFill>
            <a:srgbClr val="A4C2F4"/>
          </a:solidFill>
          <a:ln cap="flat" cmpd="sng" w="152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637875" y="880875"/>
            <a:ext cx="7836900" cy="3918600"/>
          </a:xfrm>
          <a:prstGeom prst="round1Rect">
            <a:avLst>
              <a:gd fmla="val 16667" name="adj"/>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txBox="1"/>
          <p:nvPr>
            <p:ph type="title"/>
          </p:nvPr>
        </p:nvSpPr>
        <p:spPr>
          <a:xfrm>
            <a:off x="359700" y="50625"/>
            <a:ext cx="6515100" cy="606000"/>
          </a:xfrm>
          <a:prstGeom prst="rect">
            <a:avLst/>
          </a:prstGeom>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None/>
            </a:pPr>
            <a:r>
              <a:rPr b="1" lang="en">
                <a:latin typeface="Times New Roman"/>
                <a:ea typeface="Times New Roman"/>
                <a:cs typeface="Times New Roman"/>
                <a:sym typeface="Times New Roman"/>
              </a:rPr>
              <a:t>DECISION TREES - </a:t>
            </a:r>
            <a:r>
              <a:rPr b="1" lang="en" sz="2000">
                <a:latin typeface="Times New Roman"/>
                <a:ea typeface="Times New Roman"/>
                <a:cs typeface="Times New Roman"/>
                <a:sym typeface="Times New Roman"/>
              </a:rPr>
              <a:t>GridsearchCV</a:t>
            </a:r>
            <a:endParaRPr b="1" sz="2000">
              <a:solidFill>
                <a:srgbClr val="434343"/>
              </a:solidFill>
              <a:latin typeface="Comfortaa"/>
              <a:ea typeface="Comfortaa"/>
              <a:cs typeface="Comfortaa"/>
              <a:sym typeface="Comfortaa"/>
            </a:endParaRPr>
          </a:p>
        </p:txBody>
      </p:sp>
      <p:pic>
        <p:nvPicPr>
          <p:cNvPr id="225" name="Google Shape;225;p25"/>
          <p:cNvPicPr preferRelativeResize="0"/>
          <p:nvPr/>
        </p:nvPicPr>
        <p:blipFill>
          <a:blip r:embed="rId3">
            <a:alphaModFix/>
          </a:blip>
          <a:stretch>
            <a:fillRect/>
          </a:stretch>
        </p:blipFill>
        <p:spPr>
          <a:xfrm>
            <a:off x="1259899" y="927700"/>
            <a:ext cx="6655100" cy="3820925"/>
          </a:xfrm>
          <a:prstGeom prst="rect">
            <a:avLst/>
          </a:prstGeom>
          <a:noFill/>
          <a:ln>
            <a:noFill/>
          </a:ln>
        </p:spPr>
      </p:pic>
      <p:sp>
        <p:nvSpPr>
          <p:cNvPr id="226" name="Google Shape;226;p25"/>
          <p:cNvSpPr/>
          <p:nvPr/>
        </p:nvSpPr>
        <p:spPr>
          <a:xfrm>
            <a:off x="1270950" y="2500875"/>
            <a:ext cx="5158500" cy="32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194750" y="4405875"/>
            <a:ext cx="4991700" cy="32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25"/>
          <p:cNvPicPr preferRelativeResize="0"/>
          <p:nvPr/>
        </p:nvPicPr>
        <p:blipFill>
          <a:blip r:embed="rId4">
            <a:alphaModFix/>
          </a:blip>
          <a:stretch>
            <a:fillRect/>
          </a:stretch>
        </p:blipFill>
        <p:spPr>
          <a:xfrm>
            <a:off x="727800" y="923550"/>
            <a:ext cx="663016" cy="767700"/>
          </a:xfrm>
          <a:prstGeom prst="rect">
            <a:avLst/>
          </a:prstGeom>
          <a:noFill/>
          <a:ln>
            <a:noFill/>
          </a:ln>
        </p:spPr>
      </p:pic>
      <p:pic>
        <p:nvPicPr>
          <p:cNvPr id="229" name="Google Shape;229;p25"/>
          <p:cNvPicPr preferRelativeResize="0"/>
          <p:nvPr/>
        </p:nvPicPr>
        <p:blipFill>
          <a:blip r:embed="rId5">
            <a:alphaModFix/>
          </a:blip>
          <a:stretch>
            <a:fillRect/>
          </a:stretch>
        </p:blipFill>
        <p:spPr>
          <a:xfrm>
            <a:off x="734625" y="2893638"/>
            <a:ext cx="663025" cy="637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25" y="1247825"/>
            <a:ext cx="9144000" cy="389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txBox="1"/>
          <p:nvPr/>
        </p:nvSpPr>
        <p:spPr>
          <a:xfrm>
            <a:off x="5011875" y="3923175"/>
            <a:ext cx="3057900" cy="9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lt2"/>
                </a:solidFill>
                <a:highlight>
                  <a:srgbClr val="FFFFFF"/>
                </a:highlight>
                <a:latin typeface="Merriweather"/>
                <a:ea typeface="Merriweather"/>
                <a:cs typeface="Merriweather"/>
                <a:sym typeface="Merriweather"/>
              </a:rPr>
              <a:t>Compared with the accuracy=0.7722 of the second tree, the accuracy=0.7972 of the final tree.</a:t>
            </a:r>
            <a:endParaRPr b="1" sz="1200">
              <a:solidFill>
                <a:schemeClr val="lt2"/>
              </a:solidFill>
              <a:latin typeface="Merriweather"/>
              <a:ea typeface="Merriweather"/>
              <a:cs typeface="Merriweather"/>
              <a:sym typeface="Merriweather"/>
            </a:endParaRPr>
          </a:p>
        </p:txBody>
      </p:sp>
      <p:pic>
        <p:nvPicPr>
          <p:cNvPr id="236" name="Google Shape;236;p26"/>
          <p:cNvPicPr preferRelativeResize="0"/>
          <p:nvPr/>
        </p:nvPicPr>
        <p:blipFill>
          <a:blip r:embed="rId3">
            <a:alphaModFix/>
          </a:blip>
          <a:stretch>
            <a:fillRect/>
          </a:stretch>
        </p:blipFill>
        <p:spPr>
          <a:xfrm>
            <a:off x="62275" y="1277150"/>
            <a:ext cx="3964371" cy="3837400"/>
          </a:xfrm>
          <a:prstGeom prst="rect">
            <a:avLst/>
          </a:prstGeom>
          <a:noFill/>
          <a:ln>
            <a:noFill/>
          </a:ln>
        </p:spPr>
      </p:pic>
      <p:sp>
        <p:nvSpPr>
          <p:cNvPr id="237" name="Google Shape;237;p26"/>
          <p:cNvSpPr txBox="1"/>
          <p:nvPr/>
        </p:nvSpPr>
        <p:spPr>
          <a:xfrm>
            <a:off x="4870075" y="3314700"/>
            <a:ext cx="8991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666666"/>
                </a:solidFill>
                <a:latin typeface="Roboto"/>
                <a:ea typeface="Roboto"/>
                <a:cs typeface="Roboto"/>
                <a:sym typeface="Roboto"/>
              </a:rPr>
              <a:t>0.7972</a:t>
            </a:r>
            <a:r>
              <a:rPr b="1" lang="en" sz="1700">
                <a:solidFill>
                  <a:srgbClr val="666666"/>
                </a:solidFill>
                <a:latin typeface="Roboto"/>
                <a:ea typeface="Roboto"/>
                <a:cs typeface="Roboto"/>
                <a:sym typeface="Roboto"/>
              </a:rPr>
              <a:t> </a:t>
            </a:r>
            <a:endParaRPr sz="1700">
              <a:latin typeface="Roboto"/>
              <a:ea typeface="Roboto"/>
              <a:cs typeface="Roboto"/>
              <a:sym typeface="Roboto"/>
            </a:endParaRPr>
          </a:p>
        </p:txBody>
      </p:sp>
      <p:sp>
        <p:nvSpPr>
          <p:cNvPr id="238" name="Google Shape;238;p26"/>
          <p:cNvSpPr/>
          <p:nvPr/>
        </p:nvSpPr>
        <p:spPr>
          <a:xfrm rot="-699069">
            <a:off x="4894777" y="3276555"/>
            <a:ext cx="819996" cy="522581"/>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txBox="1"/>
          <p:nvPr>
            <p:ph type="title"/>
          </p:nvPr>
        </p:nvSpPr>
        <p:spPr>
          <a:xfrm>
            <a:off x="359700" y="279225"/>
            <a:ext cx="6515100" cy="606000"/>
          </a:xfrm>
          <a:prstGeom prst="rect">
            <a:avLst/>
          </a:prstGeom>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None/>
            </a:pPr>
            <a:r>
              <a:rPr b="1" lang="en">
                <a:latin typeface="Times New Roman"/>
                <a:ea typeface="Times New Roman"/>
                <a:cs typeface="Times New Roman"/>
                <a:sym typeface="Times New Roman"/>
              </a:rPr>
              <a:t>DECISION TREES - </a:t>
            </a:r>
            <a:r>
              <a:rPr b="1" lang="en" sz="2000">
                <a:latin typeface="Times New Roman"/>
                <a:ea typeface="Times New Roman"/>
                <a:cs typeface="Times New Roman"/>
                <a:sym typeface="Times New Roman"/>
              </a:rPr>
              <a:t>Best Class Tree</a:t>
            </a:r>
            <a:endParaRPr b="1" sz="2000">
              <a:solidFill>
                <a:srgbClr val="434343"/>
              </a:solidFill>
              <a:latin typeface="Comfortaa"/>
              <a:ea typeface="Comfortaa"/>
              <a:cs typeface="Comfortaa"/>
              <a:sym typeface="Comfortaa"/>
            </a:endParaRPr>
          </a:p>
        </p:txBody>
      </p:sp>
      <p:grpSp>
        <p:nvGrpSpPr>
          <p:cNvPr id="240" name="Google Shape;240;p26"/>
          <p:cNvGrpSpPr/>
          <p:nvPr/>
        </p:nvGrpSpPr>
        <p:grpSpPr>
          <a:xfrm>
            <a:off x="5209800" y="1275750"/>
            <a:ext cx="2375200" cy="1868325"/>
            <a:chOff x="4447800" y="1275750"/>
            <a:chExt cx="2375200" cy="1868325"/>
          </a:xfrm>
        </p:grpSpPr>
        <p:pic>
          <p:nvPicPr>
            <p:cNvPr id="241" name="Google Shape;241;p26"/>
            <p:cNvPicPr preferRelativeResize="0"/>
            <p:nvPr/>
          </p:nvPicPr>
          <p:blipFill>
            <a:blip r:embed="rId4">
              <a:alphaModFix/>
            </a:blip>
            <a:stretch>
              <a:fillRect/>
            </a:stretch>
          </p:blipFill>
          <p:spPr>
            <a:xfrm>
              <a:off x="4447800" y="1353350"/>
              <a:ext cx="2375200" cy="1790725"/>
            </a:xfrm>
            <a:prstGeom prst="rect">
              <a:avLst/>
            </a:prstGeom>
            <a:noFill/>
            <a:ln>
              <a:noFill/>
            </a:ln>
          </p:spPr>
        </p:pic>
        <p:sp>
          <p:nvSpPr>
            <p:cNvPr id="242" name="Google Shape;242;p26"/>
            <p:cNvSpPr/>
            <p:nvPr/>
          </p:nvSpPr>
          <p:spPr>
            <a:xfrm>
              <a:off x="5619375" y="1275750"/>
              <a:ext cx="1113900" cy="313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3" name="Google Shape;243;p26"/>
          <p:cNvPicPr preferRelativeResize="0"/>
          <p:nvPr/>
        </p:nvPicPr>
        <p:blipFill>
          <a:blip r:embed="rId5">
            <a:alphaModFix/>
          </a:blip>
          <a:stretch>
            <a:fillRect/>
          </a:stretch>
        </p:blipFill>
        <p:spPr>
          <a:xfrm rot="-345796">
            <a:off x="7548879" y="75378"/>
            <a:ext cx="1580868" cy="15808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66666"/>
              <a:buFont typeface="Times New Roman"/>
              <a:buNone/>
            </a:pPr>
            <a:r>
              <a:rPr b="1" lang="en" sz="5400">
                <a:latin typeface="Times New Roman"/>
                <a:ea typeface="Times New Roman"/>
                <a:cs typeface="Times New Roman"/>
                <a:sym typeface="Times New Roman"/>
              </a:rPr>
              <a:t>RECOMMENDATIONS</a:t>
            </a:r>
            <a:endParaRPr/>
          </a:p>
        </p:txBody>
      </p:sp>
      <p:sp>
        <p:nvSpPr>
          <p:cNvPr id="249" name="Google Shape;24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 0  is responsive only to price category 2 and selling proposition 5, so CRISA need to focus marketing more on other </a:t>
            </a:r>
            <a:r>
              <a:rPr lang="en"/>
              <a:t>price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460950" y="858075"/>
            <a:ext cx="8222100" cy="101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100">
                <a:latin typeface="Pacifico"/>
                <a:ea typeface="Pacifico"/>
                <a:cs typeface="Pacifico"/>
                <a:sym typeface="Pacifico"/>
              </a:rPr>
              <a:t>Thank you</a:t>
            </a:r>
            <a:endParaRPr sz="6100">
              <a:latin typeface="Pacifico"/>
              <a:ea typeface="Pacifico"/>
              <a:cs typeface="Pacifico"/>
              <a:sym typeface="Pacifico"/>
            </a:endParaRPr>
          </a:p>
        </p:txBody>
      </p:sp>
      <p:sp>
        <p:nvSpPr>
          <p:cNvPr id="255" name="Google Shape;255;p28"/>
          <p:cNvSpPr txBox="1"/>
          <p:nvPr/>
        </p:nvSpPr>
        <p:spPr>
          <a:xfrm>
            <a:off x="463963" y="3839300"/>
            <a:ext cx="10635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mfortaa"/>
                <a:ea typeface="Comfortaa"/>
                <a:cs typeface="Comfortaa"/>
                <a:sym typeface="Comfortaa"/>
              </a:rPr>
              <a:t>Ling Cheng</a:t>
            </a:r>
            <a:endParaRPr b="1">
              <a:solidFill>
                <a:schemeClr val="lt1"/>
              </a:solidFill>
              <a:latin typeface="Comfortaa"/>
              <a:ea typeface="Comfortaa"/>
              <a:cs typeface="Comfortaa"/>
              <a:sym typeface="Comfortaa"/>
            </a:endParaRPr>
          </a:p>
        </p:txBody>
      </p:sp>
      <p:sp>
        <p:nvSpPr>
          <p:cNvPr id="256" name="Google Shape;256;p28"/>
          <p:cNvSpPr txBox="1"/>
          <p:nvPr/>
        </p:nvSpPr>
        <p:spPr>
          <a:xfrm>
            <a:off x="2220589" y="3839300"/>
            <a:ext cx="1198500" cy="72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Comfortaa"/>
                <a:ea typeface="Comfortaa"/>
                <a:cs typeface="Comfortaa"/>
                <a:sym typeface="Comfortaa"/>
              </a:rPr>
              <a:t>Mingqian Zhou</a:t>
            </a:r>
            <a:endParaRPr b="1">
              <a:solidFill>
                <a:schemeClr val="lt1"/>
              </a:solidFill>
              <a:latin typeface="Comfortaa"/>
              <a:ea typeface="Comfortaa"/>
              <a:cs typeface="Comfortaa"/>
              <a:sym typeface="Comfortaa"/>
            </a:endParaRPr>
          </a:p>
        </p:txBody>
      </p:sp>
      <p:pic>
        <p:nvPicPr>
          <p:cNvPr id="257" name="Google Shape;257;p28"/>
          <p:cNvPicPr preferRelativeResize="0"/>
          <p:nvPr/>
        </p:nvPicPr>
        <p:blipFill>
          <a:blip r:embed="rId3">
            <a:alphaModFix/>
          </a:blip>
          <a:stretch>
            <a:fillRect/>
          </a:stretch>
        </p:blipFill>
        <p:spPr>
          <a:xfrm>
            <a:off x="4141700" y="2525353"/>
            <a:ext cx="1287600" cy="1291200"/>
          </a:xfrm>
          <a:prstGeom prst="ellipse">
            <a:avLst/>
          </a:prstGeom>
          <a:noFill/>
          <a:ln>
            <a:noFill/>
          </a:ln>
        </p:spPr>
      </p:pic>
      <p:sp>
        <p:nvSpPr>
          <p:cNvPr id="258" name="Google Shape;258;p28"/>
          <p:cNvSpPr txBox="1"/>
          <p:nvPr/>
        </p:nvSpPr>
        <p:spPr>
          <a:xfrm>
            <a:off x="3950500" y="4035850"/>
            <a:ext cx="1287600" cy="33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Comfortaa"/>
                <a:ea typeface="Comfortaa"/>
                <a:cs typeface="Comfortaa"/>
                <a:sym typeface="Comfortaa"/>
              </a:rPr>
              <a:t>Yi Hu</a:t>
            </a:r>
            <a:endParaRPr b="1">
              <a:solidFill>
                <a:schemeClr val="lt1"/>
              </a:solidFill>
              <a:latin typeface="Comfortaa"/>
              <a:ea typeface="Comfortaa"/>
              <a:cs typeface="Comfortaa"/>
              <a:sym typeface="Comfortaa"/>
            </a:endParaRPr>
          </a:p>
        </p:txBody>
      </p:sp>
      <p:sp>
        <p:nvSpPr>
          <p:cNvPr id="259" name="Google Shape;259;p28"/>
          <p:cNvSpPr txBox="1"/>
          <p:nvPr/>
        </p:nvSpPr>
        <p:spPr>
          <a:xfrm>
            <a:off x="6036000" y="4035850"/>
            <a:ext cx="1063500" cy="33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Comfortaa"/>
                <a:ea typeface="Comfortaa"/>
                <a:cs typeface="Comfortaa"/>
                <a:sym typeface="Comfortaa"/>
              </a:rPr>
              <a:t>Pema</a:t>
            </a:r>
            <a:endParaRPr b="1">
              <a:solidFill>
                <a:schemeClr val="lt1"/>
              </a:solidFill>
              <a:latin typeface="Comfortaa"/>
              <a:ea typeface="Comfortaa"/>
              <a:cs typeface="Comfortaa"/>
              <a:sym typeface="Comfortaa"/>
            </a:endParaRPr>
          </a:p>
        </p:txBody>
      </p:sp>
      <p:sp>
        <p:nvSpPr>
          <p:cNvPr id="260" name="Google Shape;260;p28"/>
          <p:cNvSpPr txBox="1"/>
          <p:nvPr/>
        </p:nvSpPr>
        <p:spPr>
          <a:xfrm>
            <a:off x="7588675" y="3910850"/>
            <a:ext cx="1478100" cy="63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Comfortaa"/>
                <a:ea typeface="Comfortaa"/>
                <a:cs typeface="Comfortaa"/>
                <a:sym typeface="Comfortaa"/>
              </a:rPr>
              <a:t>Chengcheng Cheng</a:t>
            </a:r>
            <a:endParaRPr b="1">
              <a:solidFill>
                <a:schemeClr val="lt1"/>
              </a:solidFill>
              <a:latin typeface="Comfortaa"/>
              <a:ea typeface="Comfortaa"/>
              <a:cs typeface="Comfortaa"/>
              <a:sym typeface="Comfortaa"/>
            </a:endParaRPr>
          </a:p>
        </p:txBody>
      </p:sp>
      <p:pic>
        <p:nvPicPr>
          <p:cNvPr id="261" name="Google Shape;261;p28"/>
          <p:cNvPicPr preferRelativeResize="0"/>
          <p:nvPr/>
        </p:nvPicPr>
        <p:blipFill>
          <a:blip r:embed="rId4">
            <a:alphaModFix/>
          </a:blip>
          <a:stretch>
            <a:fillRect/>
          </a:stretch>
        </p:blipFill>
        <p:spPr>
          <a:xfrm>
            <a:off x="5849675" y="2467300"/>
            <a:ext cx="1287600" cy="1287600"/>
          </a:xfrm>
          <a:prstGeom prst="flowChartConnector">
            <a:avLst/>
          </a:prstGeom>
          <a:noFill/>
          <a:ln cap="flat" cmpd="sng" w="38100">
            <a:solidFill>
              <a:schemeClr val="dk1"/>
            </a:solidFill>
            <a:prstDash val="solid"/>
            <a:round/>
            <a:headEnd len="sm" w="sm" type="none"/>
            <a:tailEnd len="sm" w="sm" type="none"/>
          </a:ln>
        </p:spPr>
      </p:pic>
      <p:pic>
        <p:nvPicPr>
          <p:cNvPr id="262" name="Google Shape;262;p28"/>
          <p:cNvPicPr preferRelativeResize="0"/>
          <p:nvPr/>
        </p:nvPicPr>
        <p:blipFill>
          <a:blip r:embed="rId5">
            <a:alphaModFix/>
          </a:blip>
          <a:stretch>
            <a:fillRect/>
          </a:stretch>
        </p:blipFill>
        <p:spPr>
          <a:xfrm>
            <a:off x="2217250" y="2539804"/>
            <a:ext cx="1368000" cy="1240200"/>
          </a:xfrm>
          <a:prstGeom prst="ellipse">
            <a:avLst/>
          </a:prstGeom>
          <a:noFill/>
          <a:ln>
            <a:noFill/>
          </a:ln>
        </p:spPr>
      </p:pic>
      <p:pic>
        <p:nvPicPr>
          <p:cNvPr id="263" name="Google Shape;263;p28"/>
          <p:cNvPicPr preferRelativeResize="0"/>
          <p:nvPr/>
        </p:nvPicPr>
        <p:blipFill rotWithShape="1">
          <a:blip r:embed="rId6">
            <a:alphaModFix/>
          </a:blip>
          <a:srcRect b="0" l="0" r="0" t="2893"/>
          <a:stretch/>
        </p:blipFill>
        <p:spPr>
          <a:xfrm>
            <a:off x="417400" y="2601550"/>
            <a:ext cx="1287600" cy="1163700"/>
          </a:xfrm>
          <a:prstGeom prst="ellipse">
            <a:avLst/>
          </a:prstGeom>
          <a:noFill/>
          <a:ln>
            <a:noFill/>
          </a:ln>
        </p:spPr>
      </p:pic>
      <p:pic>
        <p:nvPicPr>
          <p:cNvPr id="264" name="Google Shape;264;p28"/>
          <p:cNvPicPr preferRelativeResize="0"/>
          <p:nvPr/>
        </p:nvPicPr>
        <p:blipFill rotWithShape="1">
          <a:blip r:embed="rId7">
            <a:alphaModFix/>
          </a:blip>
          <a:srcRect b="24165" l="2429" r="0" t="3459"/>
          <a:stretch/>
        </p:blipFill>
        <p:spPr>
          <a:xfrm>
            <a:off x="7650000" y="2508100"/>
            <a:ext cx="1287600" cy="1273800"/>
          </a:xfrm>
          <a:prstGeom prst="ellipse">
            <a:avLst/>
          </a:prstGeom>
          <a:noFill/>
          <a:ln cap="flat" cmpd="sng" w="38100">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1156375" y="548889"/>
            <a:ext cx="41394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667"/>
              <a:buFont typeface="Times New Roman"/>
              <a:buNone/>
            </a:pPr>
            <a:r>
              <a:rPr b="1" lang="en" sz="3900">
                <a:latin typeface="Times New Roman"/>
                <a:ea typeface="Times New Roman"/>
                <a:cs typeface="Times New Roman"/>
                <a:sym typeface="Times New Roman"/>
              </a:rPr>
              <a:t>OBJECTIVES</a:t>
            </a:r>
            <a:endParaRPr b="1" sz="3900">
              <a:latin typeface="Times New Roman"/>
              <a:ea typeface="Times New Roman"/>
              <a:cs typeface="Times New Roman"/>
              <a:sym typeface="Times New Roman"/>
            </a:endParaRPr>
          </a:p>
        </p:txBody>
      </p:sp>
      <p:sp>
        <p:nvSpPr>
          <p:cNvPr id="78" name="Google Shape;78;p14"/>
          <p:cNvSpPr txBox="1"/>
          <p:nvPr>
            <p:ph idx="1" type="body"/>
          </p:nvPr>
        </p:nvSpPr>
        <p:spPr>
          <a:xfrm>
            <a:off x="882150" y="2060400"/>
            <a:ext cx="7731900" cy="27102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chemeClr val="dk2"/>
              </a:buClr>
              <a:buSzPts val="1800"/>
              <a:buFont typeface="Calibri"/>
              <a:buChar char="●"/>
            </a:pPr>
            <a:r>
              <a:rPr lang="en">
                <a:solidFill>
                  <a:schemeClr val="dk2"/>
                </a:solidFill>
                <a:latin typeface="Calibri"/>
                <a:ea typeface="Calibri"/>
                <a:cs typeface="Calibri"/>
                <a:sym typeface="Calibri"/>
              </a:rPr>
              <a:t>To identify the cluster of household based on the variables based on the demographic indicators, Brand Indicators etc using k-mean method.</a:t>
            </a:r>
            <a:endParaRPr>
              <a:solidFill>
                <a:schemeClr val="dk2"/>
              </a:solidFill>
              <a:latin typeface="Calibri"/>
              <a:ea typeface="Calibri"/>
              <a:cs typeface="Calibri"/>
              <a:sym typeface="Calibri"/>
            </a:endParaRPr>
          </a:p>
          <a:p>
            <a:pPr indent="0" lvl="0" marL="457200" rtl="0" algn="l">
              <a:lnSpc>
                <a:spcPct val="80000"/>
              </a:lnSpc>
              <a:spcBef>
                <a:spcPts val="0"/>
              </a:spcBef>
              <a:spcAft>
                <a:spcPts val="0"/>
              </a:spcAft>
              <a:buNone/>
            </a:pPr>
            <a:r>
              <a:t/>
            </a:r>
            <a:endParaRPr>
              <a:solidFill>
                <a:schemeClr val="dk2"/>
              </a:solidFill>
              <a:latin typeface="Calibri"/>
              <a:ea typeface="Calibri"/>
              <a:cs typeface="Calibri"/>
              <a:sym typeface="Calibri"/>
            </a:endParaRPr>
          </a:p>
          <a:p>
            <a:pPr indent="-342900" lvl="0" marL="457200" rtl="0" algn="l">
              <a:lnSpc>
                <a:spcPct val="70000"/>
              </a:lnSpc>
              <a:spcBef>
                <a:spcPts val="0"/>
              </a:spcBef>
              <a:spcAft>
                <a:spcPts val="0"/>
              </a:spcAft>
              <a:buClr>
                <a:schemeClr val="dk2"/>
              </a:buClr>
              <a:buSzPts val="1800"/>
              <a:buFont typeface="Calibri"/>
              <a:buChar char="●"/>
            </a:pPr>
            <a:r>
              <a:rPr lang="en">
                <a:solidFill>
                  <a:schemeClr val="dk2"/>
                </a:solidFill>
                <a:latin typeface="Calibri"/>
                <a:ea typeface="Calibri"/>
                <a:cs typeface="Calibri"/>
                <a:sym typeface="Calibri"/>
              </a:rPr>
              <a:t>To classify the customer whether value conscious or not by developing the predictive model.</a:t>
            </a:r>
            <a:endParaRPr>
              <a:solidFill>
                <a:schemeClr val="dk2"/>
              </a:solidFill>
              <a:latin typeface="Calibri"/>
              <a:ea typeface="Calibri"/>
              <a:cs typeface="Calibri"/>
              <a:sym typeface="Calibri"/>
            </a:endParaRPr>
          </a:p>
          <a:p>
            <a:pPr indent="0" lvl="0" marL="457200" rtl="0" algn="l">
              <a:lnSpc>
                <a:spcPct val="70000"/>
              </a:lnSpc>
              <a:spcBef>
                <a:spcPts val="0"/>
              </a:spcBef>
              <a:spcAft>
                <a:spcPts val="0"/>
              </a:spcAft>
              <a:buNone/>
            </a:pPr>
            <a:r>
              <a:t/>
            </a:r>
            <a:endParaRPr>
              <a:solidFill>
                <a:schemeClr val="dk2"/>
              </a:solidFill>
              <a:latin typeface="Calibri"/>
              <a:ea typeface="Calibri"/>
              <a:cs typeface="Calibri"/>
              <a:sym typeface="Calibri"/>
            </a:endParaRPr>
          </a:p>
          <a:p>
            <a:pPr indent="-342900" lvl="0" marL="457200" rtl="0" algn="l">
              <a:lnSpc>
                <a:spcPct val="70000"/>
              </a:lnSpc>
              <a:spcBef>
                <a:spcPts val="0"/>
              </a:spcBef>
              <a:spcAft>
                <a:spcPts val="0"/>
              </a:spcAft>
              <a:buClr>
                <a:schemeClr val="dk2"/>
              </a:buClr>
              <a:buSzPts val="1800"/>
              <a:buFont typeface="Calibri"/>
              <a:buChar char="●"/>
            </a:pPr>
            <a:r>
              <a:rPr lang="en">
                <a:solidFill>
                  <a:schemeClr val="dk2"/>
                </a:solidFill>
                <a:latin typeface="Calibri"/>
                <a:ea typeface="Calibri"/>
                <a:cs typeface="Calibri"/>
                <a:sym typeface="Calibri"/>
              </a:rPr>
              <a:t>To find out whether customer care about the price/performance ratio of the product using the decision trees.</a:t>
            </a:r>
            <a:endParaRPr>
              <a:solidFill>
                <a:schemeClr val="dk2"/>
              </a:solidFill>
              <a:latin typeface="Calibri"/>
              <a:ea typeface="Calibri"/>
              <a:cs typeface="Calibri"/>
              <a:sym typeface="Calibri"/>
            </a:endParaRPr>
          </a:p>
          <a:p>
            <a:pPr indent="0" lvl="0" marL="457200" rtl="0" algn="l">
              <a:lnSpc>
                <a:spcPct val="70000"/>
              </a:lnSpc>
              <a:spcBef>
                <a:spcPts val="0"/>
              </a:spcBef>
              <a:spcAft>
                <a:spcPts val="0"/>
              </a:spcAft>
              <a:buNone/>
            </a:pPr>
            <a:r>
              <a:t/>
            </a:r>
            <a:endParaRPr>
              <a:solidFill>
                <a:schemeClr val="dk2"/>
              </a:solidFill>
              <a:latin typeface="Calibri"/>
              <a:ea typeface="Calibri"/>
              <a:cs typeface="Calibri"/>
              <a:sym typeface="Calibri"/>
            </a:endParaRPr>
          </a:p>
          <a:p>
            <a:pPr indent="-342900" lvl="0" marL="457200" rtl="0" algn="l">
              <a:lnSpc>
                <a:spcPct val="80000"/>
              </a:lnSpc>
              <a:spcBef>
                <a:spcPts val="0"/>
              </a:spcBef>
              <a:spcAft>
                <a:spcPts val="0"/>
              </a:spcAft>
              <a:buClr>
                <a:schemeClr val="dk2"/>
              </a:buClr>
              <a:buSzPts val="1800"/>
              <a:buFont typeface="Calibri"/>
              <a:buChar char="●"/>
            </a:pPr>
            <a:r>
              <a:rPr lang="en">
                <a:solidFill>
                  <a:schemeClr val="dk2"/>
                </a:solidFill>
                <a:latin typeface="Calibri"/>
                <a:ea typeface="Calibri"/>
                <a:cs typeface="Calibri"/>
                <a:sym typeface="Calibri"/>
              </a:rPr>
              <a:t>To help CRISA to make better informed decision about the clients based either on the purchase behavior or basis of purchase.</a:t>
            </a:r>
            <a:endParaRPr>
              <a:solidFill>
                <a:schemeClr val="dk2"/>
              </a:solidFill>
              <a:latin typeface="Calibri"/>
              <a:ea typeface="Calibri"/>
              <a:cs typeface="Calibri"/>
              <a:sym typeface="Calibri"/>
            </a:endParaRPr>
          </a:p>
          <a:p>
            <a:pPr indent="0" lvl="0" marL="0" rtl="0" algn="l">
              <a:lnSpc>
                <a:spcPct val="95000"/>
              </a:lnSpc>
              <a:spcBef>
                <a:spcPts val="0"/>
              </a:spcBef>
              <a:spcAft>
                <a:spcPts val="1200"/>
              </a:spcAft>
              <a:buNone/>
            </a:pPr>
            <a:r>
              <a:t/>
            </a:r>
            <a:endParaRPr>
              <a:solidFill>
                <a:schemeClr val="dk2"/>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33725" y="285214"/>
            <a:ext cx="41394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83332"/>
              <a:buFont typeface="Times New Roman"/>
              <a:buNone/>
            </a:pPr>
            <a:r>
              <a:rPr b="1" lang="en">
                <a:latin typeface="Times New Roman"/>
                <a:ea typeface="Times New Roman"/>
                <a:cs typeface="Times New Roman"/>
                <a:sym typeface="Times New Roman"/>
              </a:rPr>
              <a:t>DATA EXPLORATION </a:t>
            </a:r>
            <a:endParaRPr b="1">
              <a:latin typeface="Times New Roman"/>
              <a:ea typeface="Times New Roman"/>
              <a:cs typeface="Times New Roman"/>
              <a:sym typeface="Times New Roman"/>
            </a:endParaRPr>
          </a:p>
        </p:txBody>
      </p:sp>
      <p:pic>
        <p:nvPicPr>
          <p:cNvPr id="84" name="Google Shape;84;p15"/>
          <p:cNvPicPr preferRelativeResize="0"/>
          <p:nvPr/>
        </p:nvPicPr>
        <p:blipFill>
          <a:blip r:embed="rId3">
            <a:alphaModFix/>
          </a:blip>
          <a:stretch>
            <a:fillRect/>
          </a:stretch>
        </p:blipFill>
        <p:spPr>
          <a:xfrm>
            <a:off x="110425" y="1779849"/>
            <a:ext cx="3101650" cy="2100825"/>
          </a:xfrm>
          <a:prstGeom prst="rect">
            <a:avLst/>
          </a:prstGeom>
          <a:noFill/>
          <a:ln>
            <a:noFill/>
          </a:ln>
        </p:spPr>
      </p:pic>
      <p:pic>
        <p:nvPicPr>
          <p:cNvPr id="85" name="Google Shape;85;p15"/>
          <p:cNvPicPr preferRelativeResize="0"/>
          <p:nvPr/>
        </p:nvPicPr>
        <p:blipFill>
          <a:blip r:embed="rId4">
            <a:alphaModFix/>
          </a:blip>
          <a:stretch>
            <a:fillRect/>
          </a:stretch>
        </p:blipFill>
        <p:spPr>
          <a:xfrm>
            <a:off x="3336600" y="1779850"/>
            <a:ext cx="2977618" cy="2100825"/>
          </a:xfrm>
          <a:prstGeom prst="rect">
            <a:avLst/>
          </a:prstGeom>
          <a:noFill/>
          <a:ln>
            <a:noFill/>
          </a:ln>
        </p:spPr>
      </p:pic>
      <p:pic>
        <p:nvPicPr>
          <p:cNvPr id="86" name="Google Shape;86;p15"/>
          <p:cNvPicPr preferRelativeResize="0"/>
          <p:nvPr/>
        </p:nvPicPr>
        <p:blipFill>
          <a:blip r:embed="rId5">
            <a:alphaModFix/>
          </a:blip>
          <a:stretch>
            <a:fillRect/>
          </a:stretch>
        </p:blipFill>
        <p:spPr>
          <a:xfrm>
            <a:off x="6487618" y="1955375"/>
            <a:ext cx="2524982" cy="1749768"/>
          </a:xfrm>
          <a:prstGeom prst="rect">
            <a:avLst/>
          </a:prstGeom>
          <a:noFill/>
          <a:ln>
            <a:noFill/>
          </a:ln>
        </p:spPr>
      </p:pic>
      <p:sp>
        <p:nvSpPr>
          <p:cNvPr id="87" name="Google Shape;87;p15"/>
          <p:cNvSpPr txBox="1"/>
          <p:nvPr/>
        </p:nvSpPr>
        <p:spPr>
          <a:xfrm>
            <a:off x="161250" y="4440175"/>
            <a:ext cx="30000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M</a:t>
            </a:r>
            <a:r>
              <a:rPr lang="en" sz="1200">
                <a:latin typeface="Calibri"/>
                <a:ea typeface="Calibri"/>
                <a:cs typeface="Calibri"/>
                <a:sym typeface="Calibri"/>
              </a:rPr>
              <a:t>ost of the people would like to purchase 2-5 brands</a:t>
            </a:r>
            <a:endParaRPr sz="1200">
              <a:latin typeface="Calibri"/>
              <a:ea typeface="Calibri"/>
              <a:cs typeface="Calibri"/>
              <a:sym typeface="Calibri"/>
            </a:endParaRPr>
          </a:p>
        </p:txBody>
      </p:sp>
      <p:sp>
        <p:nvSpPr>
          <p:cNvPr id="88" name="Google Shape;88;p15"/>
          <p:cNvSpPr/>
          <p:nvPr/>
        </p:nvSpPr>
        <p:spPr>
          <a:xfrm>
            <a:off x="1535250" y="4020175"/>
            <a:ext cx="252000" cy="420000"/>
          </a:xfrm>
          <a:prstGeom prst="downArrow">
            <a:avLst>
              <a:gd fmla="val 50000" name="adj1"/>
              <a:gd fmla="val 50000" name="adj2"/>
            </a:avLst>
          </a:prstGeom>
          <a:solidFill>
            <a:schemeClr val="accent6"/>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4699413" y="4020175"/>
            <a:ext cx="252000" cy="420000"/>
          </a:xfrm>
          <a:prstGeom prst="downArrow">
            <a:avLst>
              <a:gd fmla="val 50000" name="adj1"/>
              <a:gd fmla="val 50000" name="adj2"/>
            </a:avLst>
          </a:prstGeom>
          <a:solidFill>
            <a:schemeClr val="accent6"/>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624113" y="3880675"/>
            <a:ext cx="252000" cy="420000"/>
          </a:xfrm>
          <a:prstGeom prst="downArrow">
            <a:avLst>
              <a:gd fmla="val 50000" name="adj1"/>
              <a:gd fmla="val 50000" name="adj2"/>
            </a:avLst>
          </a:prstGeom>
          <a:solidFill>
            <a:schemeClr val="accent6"/>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2991625" y="4440175"/>
            <a:ext cx="32730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The number of instances of consecutive purchase of brands are mainly range between 5 to 25</a:t>
            </a:r>
            <a:endParaRPr sz="1200">
              <a:latin typeface="Calibri"/>
              <a:ea typeface="Calibri"/>
              <a:cs typeface="Calibri"/>
              <a:sym typeface="Calibri"/>
            </a:endParaRPr>
          </a:p>
        </p:txBody>
      </p:sp>
      <p:sp>
        <p:nvSpPr>
          <p:cNvPr id="92" name="Google Shape;92;p15"/>
          <p:cNvSpPr txBox="1"/>
          <p:nvPr/>
        </p:nvSpPr>
        <p:spPr>
          <a:xfrm>
            <a:off x="6144000" y="4476200"/>
            <a:ext cx="30000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The sum of value is between 1000-2000.</a:t>
            </a:r>
            <a:endParaRPr sz="1200">
              <a:latin typeface="Calibri"/>
              <a:ea typeface="Calibri"/>
              <a:cs typeface="Calibri"/>
              <a:sym typeface="Calibri"/>
            </a:endParaRPr>
          </a:p>
        </p:txBody>
      </p:sp>
      <p:sp>
        <p:nvSpPr>
          <p:cNvPr id="93" name="Google Shape;93;p15"/>
          <p:cNvSpPr txBox="1"/>
          <p:nvPr/>
        </p:nvSpPr>
        <p:spPr>
          <a:xfrm>
            <a:off x="362550" y="966125"/>
            <a:ext cx="536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 Purchase Summary over the period</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rotWithShape="1">
          <a:blip r:embed="rId3">
            <a:alphaModFix/>
          </a:blip>
          <a:srcRect b="0" l="0" r="3920" t="4915"/>
          <a:stretch/>
        </p:blipFill>
        <p:spPr>
          <a:xfrm>
            <a:off x="261950" y="1798175"/>
            <a:ext cx="3441664" cy="2212475"/>
          </a:xfrm>
          <a:prstGeom prst="rect">
            <a:avLst/>
          </a:prstGeom>
          <a:noFill/>
          <a:ln>
            <a:noFill/>
          </a:ln>
        </p:spPr>
      </p:pic>
      <p:sp>
        <p:nvSpPr>
          <p:cNvPr id="99" name="Google Shape;99;p16"/>
          <p:cNvSpPr txBox="1"/>
          <p:nvPr>
            <p:ph type="title"/>
          </p:nvPr>
        </p:nvSpPr>
        <p:spPr>
          <a:xfrm>
            <a:off x="141900" y="216714"/>
            <a:ext cx="41394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83333"/>
              <a:buFont typeface="Times New Roman"/>
              <a:buNone/>
            </a:pPr>
            <a:r>
              <a:rPr b="1" lang="en">
                <a:latin typeface="Times New Roman"/>
                <a:ea typeface="Times New Roman"/>
                <a:cs typeface="Times New Roman"/>
                <a:sym typeface="Times New Roman"/>
              </a:rPr>
              <a:t>DATA EXPLORATION </a:t>
            </a:r>
            <a:endParaRPr b="1">
              <a:latin typeface="Times New Roman"/>
              <a:ea typeface="Times New Roman"/>
              <a:cs typeface="Times New Roman"/>
              <a:sym typeface="Times New Roman"/>
            </a:endParaRPr>
          </a:p>
        </p:txBody>
      </p:sp>
      <p:sp>
        <p:nvSpPr>
          <p:cNvPr id="100" name="Google Shape;100;p16"/>
          <p:cNvSpPr txBox="1"/>
          <p:nvPr/>
        </p:nvSpPr>
        <p:spPr>
          <a:xfrm>
            <a:off x="0" y="966125"/>
            <a:ext cx="536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 </a:t>
            </a:r>
            <a:r>
              <a:rPr lang="en" sz="2400">
                <a:solidFill>
                  <a:schemeClr val="lt1"/>
                </a:solidFill>
                <a:latin typeface="Times New Roman"/>
                <a:ea typeface="Times New Roman"/>
                <a:cs typeface="Times New Roman"/>
                <a:sym typeface="Times New Roman"/>
              </a:rPr>
              <a:t>Demographics and Brand Runs</a:t>
            </a:r>
            <a:endParaRPr sz="2400">
              <a:solidFill>
                <a:schemeClr val="lt1"/>
              </a:solidFill>
              <a:latin typeface="Times New Roman"/>
              <a:ea typeface="Times New Roman"/>
              <a:cs typeface="Times New Roman"/>
              <a:sym typeface="Times New Roman"/>
            </a:endParaRPr>
          </a:p>
        </p:txBody>
      </p:sp>
      <p:sp>
        <p:nvSpPr>
          <p:cNvPr id="101" name="Google Shape;101;p16"/>
          <p:cNvSpPr/>
          <p:nvPr/>
        </p:nvSpPr>
        <p:spPr>
          <a:xfrm>
            <a:off x="1807600" y="4088600"/>
            <a:ext cx="252000" cy="236100"/>
          </a:xfrm>
          <a:prstGeom prst="downArrow">
            <a:avLst>
              <a:gd fmla="val 50000" name="adj1"/>
              <a:gd fmla="val 50000" name="adj2"/>
            </a:avLst>
          </a:prstGeom>
          <a:solidFill>
            <a:schemeClr val="accent6"/>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6290625" y="4088600"/>
            <a:ext cx="252000" cy="236100"/>
          </a:xfrm>
          <a:prstGeom prst="downArrow">
            <a:avLst>
              <a:gd fmla="val 50000" name="adj1"/>
              <a:gd fmla="val 50000" name="adj2"/>
            </a:avLst>
          </a:prstGeom>
          <a:solidFill>
            <a:schemeClr val="accent6"/>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4466475" y="4329375"/>
            <a:ext cx="3864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People who are non-vegetarian appears to be a more </a:t>
            </a:r>
            <a:r>
              <a:rPr lang="en" sz="1200">
                <a:latin typeface="Calibri"/>
                <a:ea typeface="Calibri"/>
                <a:cs typeface="Calibri"/>
                <a:sym typeface="Calibri"/>
              </a:rPr>
              <a:t>consecutive</a:t>
            </a:r>
            <a:r>
              <a:rPr lang="en" sz="1200">
                <a:latin typeface="Calibri"/>
                <a:ea typeface="Calibri"/>
                <a:cs typeface="Calibri"/>
                <a:sym typeface="Calibri"/>
              </a:rPr>
              <a:t> purchaser of a brand.</a:t>
            </a:r>
            <a:endParaRPr sz="1200">
              <a:latin typeface="Calibri"/>
              <a:ea typeface="Calibri"/>
              <a:cs typeface="Calibri"/>
              <a:sym typeface="Calibri"/>
            </a:endParaRPr>
          </a:p>
        </p:txBody>
      </p:sp>
      <p:sp>
        <p:nvSpPr>
          <p:cNvPr id="104" name="Google Shape;104;p16"/>
          <p:cNvSpPr txBox="1"/>
          <p:nvPr/>
        </p:nvSpPr>
        <p:spPr>
          <a:xfrm>
            <a:off x="97975" y="4329375"/>
            <a:ext cx="3864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SEC=1,2 are more likely to become a more </a:t>
            </a:r>
            <a:r>
              <a:rPr lang="en" sz="1200">
                <a:latin typeface="Calibri"/>
                <a:ea typeface="Calibri"/>
                <a:cs typeface="Calibri"/>
                <a:sym typeface="Calibri"/>
              </a:rPr>
              <a:t>consecutive</a:t>
            </a:r>
            <a:r>
              <a:rPr lang="en" sz="1200">
                <a:latin typeface="Calibri"/>
                <a:ea typeface="Calibri"/>
                <a:cs typeface="Calibri"/>
                <a:sym typeface="Calibri"/>
              </a:rPr>
              <a:t> purchaser of a brand.</a:t>
            </a:r>
            <a:endParaRPr sz="1200">
              <a:latin typeface="Calibri"/>
              <a:ea typeface="Calibri"/>
              <a:cs typeface="Calibri"/>
              <a:sym typeface="Calibri"/>
            </a:endParaRPr>
          </a:p>
        </p:txBody>
      </p:sp>
      <p:pic>
        <p:nvPicPr>
          <p:cNvPr id="105" name="Google Shape;105;p16"/>
          <p:cNvPicPr preferRelativeResize="0"/>
          <p:nvPr/>
        </p:nvPicPr>
        <p:blipFill>
          <a:blip r:embed="rId4">
            <a:alphaModFix/>
          </a:blip>
          <a:stretch>
            <a:fillRect/>
          </a:stretch>
        </p:blipFill>
        <p:spPr>
          <a:xfrm>
            <a:off x="4664088" y="1798176"/>
            <a:ext cx="3505075" cy="225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202500" y="779625"/>
            <a:ext cx="8778300" cy="42036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1400" y="154275"/>
            <a:ext cx="8827200" cy="767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3240"/>
              <a:buFont typeface="Times New Roman"/>
              <a:buNone/>
            </a:pPr>
            <a:r>
              <a:rPr b="1" lang="en" sz="2760">
                <a:latin typeface="Times New Roman"/>
                <a:ea typeface="Times New Roman"/>
                <a:cs typeface="Times New Roman"/>
                <a:sym typeface="Times New Roman"/>
              </a:rPr>
              <a:t>Clustering: Variables Selecting</a:t>
            </a:r>
            <a:endParaRPr sz="2280"/>
          </a:p>
        </p:txBody>
      </p:sp>
      <p:sp>
        <p:nvSpPr>
          <p:cNvPr id="112" name="Google Shape;112;p17"/>
          <p:cNvSpPr txBox="1"/>
          <p:nvPr/>
        </p:nvSpPr>
        <p:spPr>
          <a:xfrm>
            <a:off x="4215775" y="4185300"/>
            <a:ext cx="4030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Merriweather"/>
                <a:ea typeface="Merriweather"/>
                <a:cs typeface="Merriweather"/>
                <a:sym typeface="Merriweather"/>
              </a:rPr>
              <a:t>Percent of volume purchased under the product proposition category</a:t>
            </a:r>
            <a:endParaRPr sz="1000">
              <a:latin typeface="Merriweather"/>
              <a:ea typeface="Merriweather"/>
              <a:cs typeface="Merriweather"/>
              <a:sym typeface="Merriweather"/>
            </a:endParaRPr>
          </a:p>
        </p:txBody>
      </p:sp>
      <p:grpSp>
        <p:nvGrpSpPr>
          <p:cNvPr id="113" name="Google Shape;113;p17"/>
          <p:cNvGrpSpPr/>
          <p:nvPr/>
        </p:nvGrpSpPr>
        <p:grpSpPr>
          <a:xfrm>
            <a:off x="673556" y="2011670"/>
            <a:ext cx="2892895" cy="2273572"/>
            <a:chOff x="338381" y="2031920"/>
            <a:chExt cx="2892895" cy="2273572"/>
          </a:xfrm>
        </p:grpSpPr>
        <p:sp>
          <p:nvSpPr>
            <p:cNvPr id="114" name="Google Shape;114;p17"/>
            <p:cNvSpPr/>
            <p:nvPr/>
          </p:nvSpPr>
          <p:spPr>
            <a:xfrm>
              <a:off x="338381" y="2031920"/>
              <a:ext cx="2892895" cy="2273572"/>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525518" y="2249340"/>
              <a:ext cx="2476986" cy="1883156"/>
            </a:xfrm>
            <a:prstGeom prst="rect">
              <a:avLst/>
            </a:prstGeom>
            <a:noFill/>
            <a:ln>
              <a:noFill/>
            </a:ln>
          </p:spPr>
        </p:pic>
      </p:grpSp>
      <p:grpSp>
        <p:nvGrpSpPr>
          <p:cNvPr id="116" name="Google Shape;116;p17"/>
          <p:cNvGrpSpPr/>
          <p:nvPr/>
        </p:nvGrpSpPr>
        <p:grpSpPr>
          <a:xfrm>
            <a:off x="3904901" y="2026346"/>
            <a:ext cx="4673222" cy="2251120"/>
            <a:chOff x="3295301" y="2056721"/>
            <a:chExt cx="4673222" cy="2251120"/>
          </a:xfrm>
        </p:grpSpPr>
        <p:sp>
          <p:nvSpPr>
            <p:cNvPr id="117" name="Google Shape;117;p17"/>
            <p:cNvSpPr/>
            <p:nvPr/>
          </p:nvSpPr>
          <p:spPr>
            <a:xfrm>
              <a:off x="3295301" y="2056721"/>
              <a:ext cx="4673222" cy="2251120"/>
            </a:xfrm>
            <a:prstGeom prst="roundRect">
              <a:avLst>
                <a:gd fmla="val 16667" name="adj"/>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7"/>
            <p:cNvPicPr preferRelativeResize="0"/>
            <p:nvPr/>
          </p:nvPicPr>
          <p:blipFill>
            <a:blip r:embed="rId4">
              <a:alphaModFix/>
            </a:blip>
            <a:stretch>
              <a:fillRect/>
            </a:stretch>
          </p:blipFill>
          <p:spPr>
            <a:xfrm>
              <a:off x="3454085" y="2164352"/>
              <a:ext cx="4355650" cy="2053128"/>
            </a:xfrm>
            <a:prstGeom prst="rect">
              <a:avLst/>
            </a:prstGeom>
            <a:noFill/>
            <a:ln>
              <a:noFill/>
            </a:ln>
          </p:spPr>
        </p:pic>
      </p:grpSp>
      <p:sp>
        <p:nvSpPr>
          <p:cNvPr id="119" name="Google Shape;119;p17"/>
          <p:cNvSpPr txBox="1"/>
          <p:nvPr/>
        </p:nvSpPr>
        <p:spPr>
          <a:xfrm>
            <a:off x="567000" y="4203775"/>
            <a:ext cx="309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Merriweather"/>
                <a:ea typeface="Merriweather"/>
                <a:cs typeface="Merriweather"/>
                <a:sym typeface="Merriweather"/>
              </a:rPr>
              <a:t>Percent of volume purchased under the price category</a:t>
            </a:r>
            <a:endParaRPr sz="1000">
              <a:latin typeface="Merriweather"/>
              <a:ea typeface="Merriweather"/>
              <a:cs typeface="Merriweather"/>
              <a:sym typeface="Merriweather"/>
            </a:endParaRPr>
          </a:p>
        </p:txBody>
      </p:sp>
      <p:sp>
        <p:nvSpPr>
          <p:cNvPr id="120" name="Google Shape;120;p17"/>
          <p:cNvSpPr txBox="1"/>
          <p:nvPr/>
        </p:nvSpPr>
        <p:spPr>
          <a:xfrm>
            <a:off x="867375" y="4613825"/>
            <a:ext cx="30939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erriweather"/>
              <a:buChar char="●"/>
            </a:pPr>
            <a:r>
              <a:rPr lang="en" sz="1200">
                <a:solidFill>
                  <a:srgbClr val="FFFFFF"/>
                </a:solidFill>
                <a:latin typeface="Merriweather"/>
                <a:ea typeface="Merriweather"/>
                <a:cs typeface="Merriweather"/>
                <a:sym typeface="Merriweather"/>
              </a:rPr>
              <a:t>U</a:t>
            </a:r>
            <a:r>
              <a:rPr lang="en" sz="1200">
                <a:solidFill>
                  <a:srgbClr val="FFFFFF"/>
                </a:solidFill>
                <a:latin typeface="Merriweather"/>
                <a:ea typeface="Merriweather"/>
                <a:cs typeface="Merriweather"/>
                <a:sym typeface="Merriweather"/>
              </a:rPr>
              <a:t>sed all price categories.</a:t>
            </a:r>
            <a:endParaRPr sz="1200">
              <a:solidFill>
                <a:srgbClr val="FFFFFF"/>
              </a:solidFill>
              <a:latin typeface="Merriweather"/>
              <a:ea typeface="Merriweather"/>
              <a:cs typeface="Merriweather"/>
              <a:sym typeface="Merriweather"/>
            </a:endParaRPr>
          </a:p>
        </p:txBody>
      </p:sp>
      <p:sp>
        <p:nvSpPr>
          <p:cNvPr id="121" name="Google Shape;121;p17"/>
          <p:cNvSpPr txBox="1"/>
          <p:nvPr/>
        </p:nvSpPr>
        <p:spPr>
          <a:xfrm>
            <a:off x="4783950" y="4613825"/>
            <a:ext cx="32919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erriweather"/>
              <a:buChar char="●"/>
            </a:pPr>
            <a:r>
              <a:rPr lang="en" sz="1200">
                <a:solidFill>
                  <a:srgbClr val="FFFFFF"/>
                </a:solidFill>
                <a:latin typeface="Merriweather"/>
                <a:ea typeface="Merriweather"/>
                <a:cs typeface="Merriweather"/>
                <a:sym typeface="Merriweather"/>
              </a:rPr>
              <a:t>U</a:t>
            </a:r>
            <a:r>
              <a:rPr lang="en" sz="1200">
                <a:solidFill>
                  <a:srgbClr val="FFFFFF"/>
                </a:solidFill>
                <a:latin typeface="Merriweather"/>
                <a:ea typeface="Merriweather"/>
                <a:cs typeface="Merriweather"/>
                <a:sym typeface="Merriweather"/>
              </a:rPr>
              <a:t>sed selling propositions 5 and 14.</a:t>
            </a:r>
            <a:endParaRPr sz="1200">
              <a:solidFill>
                <a:srgbClr val="FFFFFF"/>
              </a:solidFill>
              <a:latin typeface="Merriweather"/>
              <a:ea typeface="Merriweather"/>
              <a:cs typeface="Merriweather"/>
              <a:sym typeface="Merriweather"/>
            </a:endParaRPr>
          </a:p>
        </p:txBody>
      </p:sp>
      <p:sp>
        <p:nvSpPr>
          <p:cNvPr id="122" name="Google Shape;122;p17"/>
          <p:cNvSpPr/>
          <p:nvPr/>
        </p:nvSpPr>
        <p:spPr>
          <a:xfrm>
            <a:off x="698625" y="799875"/>
            <a:ext cx="7877400" cy="1184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7"/>
          <p:cNvPicPr preferRelativeResize="0"/>
          <p:nvPr/>
        </p:nvPicPr>
        <p:blipFill>
          <a:blip r:embed="rId5">
            <a:alphaModFix/>
          </a:blip>
          <a:stretch>
            <a:fillRect/>
          </a:stretch>
        </p:blipFill>
        <p:spPr>
          <a:xfrm>
            <a:off x="813000" y="829475"/>
            <a:ext cx="4345950" cy="1110750"/>
          </a:xfrm>
          <a:prstGeom prst="rect">
            <a:avLst/>
          </a:prstGeom>
          <a:noFill/>
          <a:ln>
            <a:noFill/>
          </a:ln>
        </p:spPr>
      </p:pic>
      <p:sp>
        <p:nvSpPr>
          <p:cNvPr id="124" name="Google Shape;124;p17"/>
          <p:cNvSpPr txBox="1"/>
          <p:nvPr/>
        </p:nvSpPr>
        <p:spPr>
          <a:xfrm>
            <a:off x="4982175" y="829475"/>
            <a:ext cx="3522900" cy="1262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A customer who buys all brand A just as loyal as a customer who buys all brand B.</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latin typeface="Merriweather"/>
                <a:ea typeface="Merriweather"/>
                <a:cs typeface="Merriweather"/>
                <a:sym typeface="Merriweather"/>
              </a:rPr>
              <a:t>The '</a:t>
            </a:r>
            <a:r>
              <a:rPr b="1" lang="en" sz="1000">
                <a:solidFill>
                  <a:srgbClr val="FF0000"/>
                </a:solidFill>
                <a:latin typeface="Merriweather"/>
                <a:ea typeface="Merriweather"/>
                <a:cs typeface="Merriweather"/>
                <a:sym typeface="Merriweather"/>
              </a:rPr>
              <a:t>maxbrandpurchase</a:t>
            </a:r>
            <a:r>
              <a:rPr lang="en" sz="1000">
                <a:latin typeface="Merriweather"/>
                <a:ea typeface="Merriweather"/>
                <a:cs typeface="Merriweather"/>
                <a:sym typeface="Merriweather"/>
              </a:rPr>
              <a:t>' indicates the maximum share devoted to any one brand, which is the maximum value of 8 brand share variables.</a:t>
            </a:r>
            <a:endParaRPr sz="1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Scenario 1：Segement the Households into 2 Clusters(k=2)</a:t>
            </a:r>
            <a:endParaRPr b="1" sz="2000">
              <a:latin typeface="Times New Roman"/>
              <a:ea typeface="Times New Roman"/>
              <a:cs typeface="Times New Roman"/>
              <a:sym typeface="Times New Roman"/>
            </a:endParaRPr>
          </a:p>
        </p:txBody>
      </p:sp>
      <p:pic>
        <p:nvPicPr>
          <p:cNvPr id="130" name="Google Shape;130;p18"/>
          <p:cNvPicPr preferRelativeResize="0"/>
          <p:nvPr/>
        </p:nvPicPr>
        <p:blipFill>
          <a:blip r:embed="rId3">
            <a:alphaModFix/>
          </a:blip>
          <a:stretch>
            <a:fillRect/>
          </a:stretch>
        </p:blipFill>
        <p:spPr>
          <a:xfrm>
            <a:off x="273937" y="947088"/>
            <a:ext cx="8475225" cy="3668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a:t>
            </a:r>
            <a:r>
              <a:rPr b="1" lang="en" sz="2000">
                <a:latin typeface="Times New Roman"/>
                <a:ea typeface="Times New Roman"/>
                <a:cs typeface="Times New Roman"/>
                <a:sym typeface="Times New Roman"/>
              </a:rPr>
              <a:t>cenario 1：Segement the Households into 2 Clusters(k=2)</a:t>
            </a:r>
            <a:endParaRPr b="1" sz="2000">
              <a:latin typeface="Times New Roman"/>
              <a:ea typeface="Times New Roman"/>
              <a:cs typeface="Times New Roman"/>
              <a:sym typeface="Times New Roman"/>
            </a:endParaRPr>
          </a:p>
        </p:txBody>
      </p:sp>
      <p:pic>
        <p:nvPicPr>
          <p:cNvPr id="136" name="Google Shape;136;p19"/>
          <p:cNvPicPr preferRelativeResize="0"/>
          <p:nvPr/>
        </p:nvPicPr>
        <p:blipFill>
          <a:blip r:embed="rId3">
            <a:alphaModFix/>
          </a:blip>
          <a:stretch>
            <a:fillRect/>
          </a:stretch>
        </p:blipFill>
        <p:spPr>
          <a:xfrm>
            <a:off x="1201075" y="911425"/>
            <a:ext cx="6401651" cy="1191325"/>
          </a:xfrm>
          <a:prstGeom prst="rect">
            <a:avLst/>
          </a:prstGeom>
          <a:noFill/>
          <a:ln>
            <a:noFill/>
          </a:ln>
        </p:spPr>
      </p:pic>
      <p:sp>
        <p:nvSpPr>
          <p:cNvPr id="137" name="Google Shape;137;p19"/>
          <p:cNvSpPr/>
          <p:nvPr/>
        </p:nvSpPr>
        <p:spPr>
          <a:xfrm>
            <a:off x="212625" y="2485950"/>
            <a:ext cx="4181700" cy="2369100"/>
          </a:xfrm>
          <a:prstGeom prst="roundRect">
            <a:avLst>
              <a:gd fmla="val 16667" name="adj"/>
            </a:avLst>
          </a:prstGeom>
          <a:solidFill>
            <a:srgbClr val="9FC5E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743150" y="2526975"/>
            <a:ext cx="4181700" cy="2369100"/>
          </a:xfrm>
          <a:prstGeom prst="roundRect">
            <a:avLst>
              <a:gd fmla="val 16667" name="adj"/>
            </a:avLst>
          </a:prstGeom>
          <a:solidFill>
            <a:srgbClr val="9FC5E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nvSpPr>
        <p:spPr>
          <a:xfrm>
            <a:off x="4930875" y="2809950"/>
            <a:ext cx="3722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Cluster 1 (n=72) is highly loyal with favoring main brands, be averse to promotions, and responds to pricing category 3 selling propositions 14. Demographically,they with low socioeconomic status and affluence, and smaller households but with more children.</a:t>
            </a:r>
            <a:endParaRPr sz="1200">
              <a:latin typeface="Merriweather"/>
              <a:ea typeface="Merriweather"/>
              <a:cs typeface="Merriweather"/>
              <a:sym typeface="Merriweather"/>
            </a:endParaRPr>
          </a:p>
        </p:txBody>
      </p:sp>
      <p:sp>
        <p:nvSpPr>
          <p:cNvPr id="140" name="Google Shape;140;p19"/>
          <p:cNvSpPr txBox="1"/>
          <p:nvPr/>
        </p:nvSpPr>
        <p:spPr>
          <a:xfrm>
            <a:off x="511050" y="2776350"/>
            <a:ext cx="361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Cluster 0 (n=528) is high activity &amp; value, with low loyalty and high susceptibility to discounts, and they like pricing categories 1 and 2 and are somewhat responsive to selling propositions 5. Demographically, they have high socioeconomic status and affluence, and larger households but with less children.</a:t>
            </a:r>
            <a:endParaRPr sz="1200">
              <a:latin typeface="Merriweather"/>
              <a:ea typeface="Merriweather"/>
              <a:cs typeface="Merriweather"/>
              <a:sym typeface="Merriweather"/>
            </a:endParaRPr>
          </a:p>
        </p:txBody>
      </p:sp>
      <p:sp>
        <p:nvSpPr>
          <p:cNvPr id="141" name="Google Shape;141;p19"/>
          <p:cNvSpPr/>
          <p:nvPr/>
        </p:nvSpPr>
        <p:spPr>
          <a:xfrm rot="-587163">
            <a:off x="308297" y="2150198"/>
            <a:ext cx="1763257" cy="532684"/>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250395" y="2221648"/>
            <a:ext cx="216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latin typeface="Merriweather"/>
                <a:ea typeface="Merriweather"/>
                <a:cs typeface="Merriweather"/>
                <a:sym typeface="Merriweather"/>
              </a:rPr>
              <a:t>Loyal Price Conscious</a:t>
            </a:r>
            <a:endParaRPr b="1" sz="1300">
              <a:solidFill>
                <a:srgbClr val="FF0000"/>
              </a:solidFill>
              <a:latin typeface="Merriweather"/>
              <a:ea typeface="Merriweather"/>
              <a:cs typeface="Merriweather"/>
              <a:sym typeface="Merriweather"/>
            </a:endParaRPr>
          </a:p>
        </p:txBody>
      </p:sp>
      <p:sp>
        <p:nvSpPr>
          <p:cNvPr id="143" name="Google Shape;143;p19"/>
          <p:cNvSpPr txBox="1"/>
          <p:nvPr/>
        </p:nvSpPr>
        <p:spPr>
          <a:xfrm>
            <a:off x="4683900" y="2267475"/>
            <a:ext cx="198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latin typeface="Merriweather"/>
                <a:ea typeface="Merriweather"/>
                <a:cs typeface="Merriweather"/>
                <a:sym typeface="Merriweather"/>
              </a:rPr>
              <a:t>Loyal Brand Conscious</a:t>
            </a:r>
            <a:endParaRPr b="1" sz="1300">
              <a:solidFill>
                <a:srgbClr val="FF0000"/>
              </a:solidFill>
              <a:latin typeface="Merriweather"/>
              <a:ea typeface="Merriweather"/>
              <a:cs typeface="Merriweather"/>
              <a:sym typeface="Merriweather"/>
            </a:endParaRPr>
          </a:p>
        </p:txBody>
      </p:sp>
      <p:sp>
        <p:nvSpPr>
          <p:cNvPr id="144" name="Google Shape;144;p19"/>
          <p:cNvSpPr/>
          <p:nvPr/>
        </p:nvSpPr>
        <p:spPr>
          <a:xfrm rot="-699783">
            <a:off x="4696666" y="2176890"/>
            <a:ext cx="1918817" cy="508165"/>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6237375" y="2165900"/>
            <a:ext cx="2622300" cy="28056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219600" y="2165900"/>
            <a:ext cx="2824800" cy="28056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243225" y="2132175"/>
            <a:ext cx="2824800" cy="28392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t>Scenario 2：Segement the Household into 3 Clusters(k=3)</a:t>
            </a:r>
            <a:endParaRPr b="1" sz="2000"/>
          </a:p>
        </p:txBody>
      </p:sp>
      <p:sp>
        <p:nvSpPr>
          <p:cNvPr id="153" name="Google Shape;153;p20"/>
          <p:cNvSpPr txBox="1"/>
          <p:nvPr/>
        </p:nvSpPr>
        <p:spPr>
          <a:xfrm>
            <a:off x="6243900" y="2984000"/>
            <a:ext cx="2622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0 (n=248) is not very loyal with favoring many brands and responsive to price category 2 and selling proposition 5. Demographically, it is relatively affluent and with lower socioeconomic class. It also has a relatively higher number of members in the household.</a:t>
            </a:r>
            <a:endParaRPr sz="1100">
              <a:latin typeface="Merriweather"/>
              <a:ea typeface="Merriweather"/>
              <a:cs typeface="Merriweather"/>
              <a:sym typeface="Merriweather"/>
            </a:endParaRPr>
          </a:p>
        </p:txBody>
      </p:sp>
      <p:pic>
        <p:nvPicPr>
          <p:cNvPr id="154" name="Google Shape;154;p20"/>
          <p:cNvPicPr preferRelativeResize="0"/>
          <p:nvPr/>
        </p:nvPicPr>
        <p:blipFill>
          <a:blip r:embed="rId3">
            <a:alphaModFix/>
          </a:blip>
          <a:stretch>
            <a:fillRect/>
          </a:stretch>
        </p:blipFill>
        <p:spPr>
          <a:xfrm>
            <a:off x="1614625" y="720825"/>
            <a:ext cx="5351375" cy="1343300"/>
          </a:xfrm>
          <a:prstGeom prst="rect">
            <a:avLst/>
          </a:prstGeom>
          <a:noFill/>
          <a:ln>
            <a:noFill/>
          </a:ln>
        </p:spPr>
      </p:pic>
      <p:sp>
        <p:nvSpPr>
          <p:cNvPr id="155" name="Google Shape;155;p20"/>
          <p:cNvSpPr txBox="1"/>
          <p:nvPr/>
        </p:nvSpPr>
        <p:spPr>
          <a:xfrm>
            <a:off x="384750" y="3015600"/>
            <a:ext cx="2622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2(n=72) has high brand loyalty with favoring main brands and low value. Highly responsive to price category 3 and selling proposition 14. Demographically, it has low affluence and education with a high number of children in the household.</a:t>
            </a:r>
            <a:endParaRPr sz="1100">
              <a:latin typeface="Merriweather"/>
              <a:ea typeface="Merriweather"/>
              <a:cs typeface="Merriweather"/>
              <a:sym typeface="Merriweather"/>
            </a:endParaRPr>
          </a:p>
        </p:txBody>
      </p:sp>
      <p:sp>
        <p:nvSpPr>
          <p:cNvPr id="156" name="Google Shape;156;p20"/>
          <p:cNvSpPr txBox="1"/>
          <p:nvPr/>
        </p:nvSpPr>
        <p:spPr>
          <a:xfrm>
            <a:off x="3339075" y="3045450"/>
            <a:ext cx="26223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1 (n=280) is not at all loyal but of high value. It is responsive to pricing category 1. Demographically, it has the highest affluent and socioeconomic class with the highest education.</a:t>
            </a:r>
            <a:endParaRPr sz="1100">
              <a:latin typeface="Merriweather"/>
              <a:ea typeface="Merriweather"/>
              <a:cs typeface="Merriweather"/>
              <a:sym typeface="Merriweather"/>
            </a:endParaRPr>
          </a:p>
        </p:txBody>
      </p:sp>
      <p:sp>
        <p:nvSpPr>
          <p:cNvPr id="157" name="Google Shape;157;p20"/>
          <p:cNvSpPr/>
          <p:nvPr/>
        </p:nvSpPr>
        <p:spPr>
          <a:xfrm rot="-587163">
            <a:off x="79697" y="2226398"/>
            <a:ext cx="1763257" cy="532684"/>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87163">
            <a:off x="3051497" y="2150198"/>
            <a:ext cx="1763257" cy="532684"/>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rot="-587164">
            <a:off x="6024768" y="2137300"/>
            <a:ext cx="1911514" cy="554294"/>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44775" y="2338350"/>
            <a:ext cx="214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latin typeface="Merriweather"/>
                <a:ea typeface="Merriweather"/>
                <a:cs typeface="Merriweather"/>
                <a:sym typeface="Merriweather"/>
              </a:rPr>
              <a:t>Loyal Brand Conscious </a:t>
            </a:r>
            <a:endParaRPr b="1">
              <a:solidFill>
                <a:srgbClr val="FF0000"/>
              </a:solidFill>
              <a:latin typeface="Roboto"/>
              <a:ea typeface="Roboto"/>
              <a:cs typeface="Roboto"/>
              <a:sym typeface="Roboto"/>
            </a:endParaRPr>
          </a:p>
        </p:txBody>
      </p:sp>
      <p:sp>
        <p:nvSpPr>
          <p:cNvPr id="161" name="Google Shape;161;p20"/>
          <p:cNvSpPr txBox="1"/>
          <p:nvPr/>
        </p:nvSpPr>
        <p:spPr>
          <a:xfrm>
            <a:off x="3016575" y="2262150"/>
            <a:ext cx="214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latin typeface="Merriweather"/>
                <a:ea typeface="Merriweather"/>
                <a:cs typeface="Merriweather"/>
                <a:sym typeface="Merriweather"/>
              </a:rPr>
              <a:t>High Purchasing Power</a:t>
            </a:r>
            <a:r>
              <a:rPr b="1" lang="en" sz="1100">
                <a:solidFill>
                  <a:srgbClr val="FF0000"/>
                </a:solidFill>
                <a:latin typeface="Merriweather"/>
                <a:ea typeface="Merriweather"/>
                <a:cs typeface="Merriweather"/>
                <a:sym typeface="Merriweather"/>
              </a:rPr>
              <a:t> </a:t>
            </a:r>
            <a:endParaRPr b="1">
              <a:solidFill>
                <a:srgbClr val="FF0000"/>
              </a:solidFill>
              <a:latin typeface="Roboto"/>
              <a:ea typeface="Roboto"/>
              <a:cs typeface="Roboto"/>
              <a:sym typeface="Roboto"/>
            </a:endParaRPr>
          </a:p>
        </p:txBody>
      </p:sp>
      <p:sp>
        <p:nvSpPr>
          <p:cNvPr id="162" name="Google Shape;162;p20"/>
          <p:cNvSpPr txBox="1"/>
          <p:nvPr/>
        </p:nvSpPr>
        <p:spPr>
          <a:xfrm>
            <a:off x="5988375" y="2262150"/>
            <a:ext cx="214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latin typeface="Merriweather"/>
                <a:ea typeface="Merriweather"/>
                <a:cs typeface="Merriweather"/>
                <a:sym typeface="Merriweather"/>
              </a:rPr>
              <a:t>Ordinary Brand Conscious</a:t>
            </a:r>
            <a:r>
              <a:rPr b="1" lang="en" sz="1100">
                <a:solidFill>
                  <a:srgbClr val="FF0000"/>
                </a:solidFill>
                <a:latin typeface="Merriweather"/>
                <a:ea typeface="Merriweather"/>
                <a:cs typeface="Merriweather"/>
                <a:sym typeface="Merriweather"/>
              </a:rPr>
              <a:t> </a:t>
            </a:r>
            <a:endParaRPr b="1">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Scenario 3：Segement the Household into 4 Clusters(k=4)</a:t>
            </a:r>
            <a:endParaRPr b="1" sz="2000">
              <a:latin typeface="Times New Roman"/>
              <a:ea typeface="Times New Roman"/>
              <a:cs typeface="Times New Roman"/>
              <a:sym typeface="Times New Roman"/>
            </a:endParaRPr>
          </a:p>
        </p:txBody>
      </p:sp>
      <p:pic>
        <p:nvPicPr>
          <p:cNvPr id="168" name="Google Shape;168;p21"/>
          <p:cNvPicPr preferRelativeResize="0"/>
          <p:nvPr/>
        </p:nvPicPr>
        <p:blipFill>
          <a:blip r:embed="rId3">
            <a:alphaModFix/>
          </a:blip>
          <a:stretch>
            <a:fillRect/>
          </a:stretch>
        </p:blipFill>
        <p:spPr>
          <a:xfrm>
            <a:off x="1802775" y="721875"/>
            <a:ext cx="4636725" cy="1199450"/>
          </a:xfrm>
          <a:prstGeom prst="rect">
            <a:avLst/>
          </a:prstGeom>
          <a:noFill/>
          <a:ln>
            <a:noFill/>
          </a:ln>
        </p:spPr>
      </p:pic>
      <p:sp>
        <p:nvSpPr>
          <p:cNvPr id="169" name="Google Shape;169;p21"/>
          <p:cNvSpPr/>
          <p:nvPr/>
        </p:nvSpPr>
        <p:spPr>
          <a:xfrm>
            <a:off x="202500" y="1972075"/>
            <a:ext cx="4201800" cy="14886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202425" y="3514950"/>
            <a:ext cx="4201800" cy="16080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100">
              <a:solidFill>
                <a:srgbClr val="FF0000"/>
              </a:solidFill>
              <a:latin typeface="Merriweather"/>
              <a:ea typeface="Merriweather"/>
              <a:cs typeface="Merriweather"/>
              <a:sym typeface="Merriweather"/>
            </a:endParaRPr>
          </a:p>
        </p:txBody>
      </p:sp>
      <p:sp>
        <p:nvSpPr>
          <p:cNvPr id="171" name="Google Shape;171;p21"/>
          <p:cNvSpPr/>
          <p:nvPr/>
        </p:nvSpPr>
        <p:spPr>
          <a:xfrm>
            <a:off x="4572000" y="1965225"/>
            <a:ext cx="4352700" cy="14886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4572000" y="3515025"/>
            <a:ext cx="4352700" cy="1608000"/>
          </a:xfrm>
          <a:prstGeom prst="roundRect">
            <a:avLst>
              <a:gd fmla="val 16667" name="adj"/>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nvSpPr>
        <p:spPr>
          <a:xfrm>
            <a:off x="4803000" y="3881375"/>
            <a:ext cx="3850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1 (n=108) is characterized by low volume, low loyalty, and sensitivity to price (responsive to cat. 1, unresponsive to 2, 3, and 4), and unmoved by selling proposition. Demographically, it is affluent, of high socioeconomic status, and has a relatively small family size.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sp>
        <p:nvSpPr>
          <p:cNvPr id="174" name="Google Shape;174;p21"/>
          <p:cNvSpPr txBox="1"/>
          <p:nvPr/>
        </p:nvSpPr>
        <p:spPr>
          <a:xfrm>
            <a:off x="250650" y="2058125"/>
            <a:ext cx="3941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2 (n=70) stands out in both groups of variables - it has high loyalty, low value and price per purchase, and very differential response to price (unresponsive to categories 1, 2, and 4, highly responsive to category 3), and selling proposition (unresponsive to #5, highly responsive to #14). ​Demographically, it is low affluent and low education.</a:t>
            </a:r>
            <a:endParaRPr sz="1100">
              <a:latin typeface="Merriweather"/>
              <a:ea typeface="Merriweather"/>
              <a:cs typeface="Merriweather"/>
              <a:sym typeface="Merriweather"/>
            </a:endParaRPr>
          </a:p>
        </p:txBody>
      </p:sp>
      <p:sp>
        <p:nvSpPr>
          <p:cNvPr id="175" name="Google Shape;175;p21"/>
          <p:cNvSpPr txBox="1"/>
          <p:nvPr/>
        </p:nvSpPr>
        <p:spPr>
          <a:xfrm>
            <a:off x="4681500" y="1972100"/>
            <a:ext cx="4093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Cluster 3 (n=202) is distinguished mostly by the purchase behavior variables - it has low brand loyalty together with high value, volume, and frequency. The brand switching seems to be intrinsic - this group</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is not particularly responsive to promotions(only responsive to promotion code 6), pricing, or selling propositions. Demographically it is relatively affluent and educated.</a:t>
            </a:r>
            <a:endParaRPr sz="1100">
              <a:latin typeface="Merriweather"/>
              <a:ea typeface="Merriweather"/>
              <a:cs typeface="Merriweather"/>
              <a:sym typeface="Merriweather"/>
            </a:endParaRPr>
          </a:p>
        </p:txBody>
      </p:sp>
      <p:sp>
        <p:nvSpPr>
          <p:cNvPr id="176" name="Google Shape;176;p21"/>
          <p:cNvSpPr txBox="1"/>
          <p:nvPr/>
        </p:nvSpPr>
        <p:spPr>
          <a:xfrm>
            <a:off x="435375" y="3812850"/>
            <a:ext cx="385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Cluster 0 (n=220) is a "gray" cluster, it is not characterized by very extreme/distinctive values across all variables, but is responsive to price category 2 and selling proposition 5. Demographically, it is relatively affluent and educated.</a:t>
            </a:r>
            <a:endParaRPr sz="1200">
              <a:latin typeface="Merriweather"/>
              <a:ea typeface="Merriweather"/>
              <a:cs typeface="Merriweather"/>
              <a:sym typeface="Merriweather"/>
            </a:endParaRPr>
          </a:p>
        </p:txBody>
      </p:sp>
      <p:sp>
        <p:nvSpPr>
          <p:cNvPr id="177" name="Google Shape;177;p21"/>
          <p:cNvSpPr/>
          <p:nvPr/>
        </p:nvSpPr>
        <p:spPr>
          <a:xfrm rot="-587089">
            <a:off x="64876" y="1622120"/>
            <a:ext cx="1945298" cy="420195"/>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Merriweather"/>
                <a:ea typeface="Merriweather"/>
                <a:cs typeface="Merriweather"/>
                <a:sym typeface="Merriweather"/>
              </a:rPr>
              <a:t>Loyal Brand Conscious</a:t>
            </a:r>
            <a:endParaRPr b="1" sz="1100">
              <a:solidFill>
                <a:srgbClr val="FF0000"/>
              </a:solidFill>
              <a:latin typeface="Merriweather"/>
              <a:ea typeface="Merriweather"/>
              <a:cs typeface="Merriweather"/>
              <a:sym typeface="Merriweather"/>
            </a:endParaRPr>
          </a:p>
        </p:txBody>
      </p:sp>
      <p:sp>
        <p:nvSpPr>
          <p:cNvPr id="178" name="Google Shape;178;p21"/>
          <p:cNvSpPr/>
          <p:nvPr/>
        </p:nvSpPr>
        <p:spPr>
          <a:xfrm rot="-586857">
            <a:off x="6879044" y="1473030"/>
            <a:ext cx="2013162" cy="420195"/>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0000"/>
                </a:solidFill>
                <a:latin typeface="Merriweather"/>
                <a:ea typeface="Merriweather"/>
                <a:cs typeface="Merriweather"/>
                <a:sym typeface="Merriweather"/>
              </a:rPr>
              <a:t>High Purchasing Power</a:t>
            </a:r>
            <a:endParaRPr b="1" sz="1100">
              <a:solidFill>
                <a:srgbClr val="FF0000"/>
              </a:solidFill>
              <a:latin typeface="Merriweather"/>
              <a:ea typeface="Merriweather"/>
              <a:cs typeface="Merriweather"/>
              <a:sym typeface="Merriweather"/>
            </a:endParaRPr>
          </a:p>
        </p:txBody>
      </p:sp>
      <p:sp>
        <p:nvSpPr>
          <p:cNvPr id="179" name="Google Shape;179;p21"/>
          <p:cNvSpPr/>
          <p:nvPr/>
        </p:nvSpPr>
        <p:spPr>
          <a:xfrm rot="-586690">
            <a:off x="66028" y="3345470"/>
            <a:ext cx="1789395" cy="420195"/>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solidFill>
                  <a:srgbClr val="FF0000"/>
                </a:solidFill>
                <a:latin typeface="Merriweather"/>
                <a:ea typeface="Merriweather"/>
                <a:cs typeface="Merriweather"/>
                <a:sym typeface="Merriweather"/>
              </a:rPr>
              <a:t>Random Purchaser</a:t>
            </a:r>
            <a:endParaRPr b="1" sz="1100">
              <a:solidFill>
                <a:srgbClr val="FF0000"/>
              </a:solidFill>
              <a:latin typeface="Merriweather"/>
              <a:ea typeface="Merriweather"/>
              <a:cs typeface="Merriweather"/>
              <a:sym typeface="Merriweather"/>
            </a:endParaRPr>
          </a:p>
        </p:txBody>
      </p:sp>
      <p:sp>
        <p:nvSpPr>
          <p:cNvPr id="180" name="Google Shape;180;p21"/>
          <p:cNvSpPr/>
          <p:nvPr/>
        </p:nvSpPr>
        <p:spPr>
          <a:xfrm rot="-587227">
            <a:off x="7036125" y="3316705"/>
            <a:ext cx="1861898" cy="420195"/>
          </a:xfrm>
          <a:prstGeom prst="wedgeRoundRectCallout">
            <a:avLst>
              <a:gd fmla="val -20833" name="adj1"/>
              <a:gd fmla="val 62500"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solidFill>
                  <a:srgbClr val="FF0000"/>
                </a:solidFill>
                <a:latin typeface="Merriweather"/>
                <a:ea typeface="Merriweather"/>
                <a:cs typeface="Merriweather"/>
                <a:sym typeface="Merriweather"/>
              </a:rPr>
              <a:t>Low P</a:t>
            </a:r>
            <a:r>
              <a:rPr b="1" lang="en" sz="1100">
                <a:solidFill>
                  <a:srgbClr val="FF0000"/>
                </a:solidFill>
                <a:latin typeface="Merriweather"/>
                <a:ea typeface="Merriweather"/>
                <a:cs typeface="Merriweather"/>
                <a:sym typeface="Merriweather"/>
              </a:rPr>
              <a:t>urchasing Power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