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409" r:id="rId3"/>
    <p:sldId id="410" r:id="rId4"/>
    <p:sldId id="352" r:id="rId5"/>
    <p:sldId id="370" r:id="rId6"/>
    <p:sldId id="369" r:id="rId7"/>
    <p:sldId id="371" r:id="rId8"/>
    <p:sldId id="372" r:id="rId9"/>
    <p:sldId id="373" r:id="rId10"/>
    <p:sldId id="374" r:id="rId11"/>
    <p:sldId id="375" r:id="rId12"/>
    <p:sldId id="378" r:id="rId13"/>
    <p:sldId id="376" r:id="rId14"/>
    <p:sldId id="377" r:id="rId15"/>
    <p:sldId id="379" r:id="rId16"/>
    <p:sldId id="380" r:id="rId17"/>
    <p:sldId id="382" r:id="rId18"/>
    <p:sldId id="381" r:id="rId19"/>
    <p:sldId id="383" r:id="rId20"/>
    <p:sldId id="384" r:id="rId21"/>
    <p:sldId id="385" r:id="rId22"/>
    <p:sldId id="386" r:id="rId23"/>
    <p:sldId id="387"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389" r:id="rId45"/>
    <p:sldId id="390" r:id="rId46"/>
    <p:sldId id="391" r:id="rId47"/>
    <p:sldId id="392" r:id="rId48"/>
    <p:sldId id="394" r:id="rId49"/>
    <p:sldId id="39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3"/>
    <p:restoredTop sz="91325"/>
  </p:normalViewPr>
  <p:slideViewPr>
    <p:cSldViewPr snapToGrid="0" snapToObjects="1">
      <p:cViewPr varScale="1">
        <p:scale>
          <a:sx n="99" d="100"/>
          <a:sy n="99" d="100"/>
        </p:scale>
        <p:origin x="133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62E60-0D3D-3348-9F0A-F499A9D8266D}" type="datetimeFigureOut">
              <a:rPr kumimoji="1" lang="zh-TW" altLang="en-US" smtClean="0"/>
              <a:t>2020/12/14</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0BED9-A9CB-8140-8DD0-0ED05BD76492}" type="slidenum">
              <a:rPr kumimoji="1" lang="zh-TW" altLang="en-US" smtClean="0"/>
              <a:t>‹#›</a:t>
            </a:fld>
            <a:endParaRPr kumimoji="1" lang="zh-TW" altLang="en-US"/>
          </a:p>
        </p:txBody>
      </p:sp>
    </p:spTree>
    <p:extLst>
      <p:ext uri="{BB962C8B-B14F-4D97-AF65-F5344CB8AC3E}">
        <p14:creationId xmlns:p14="http://schemas.microsoft.com/office/powerpoint/2010/main" val="17286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a:t>按一下以編輯母片標題樣式</a:t>
            </a:r>
            <a:endParaRPr kumimoji="0" lang="en-US"/>
          </a:p>
        </p:txBody>
      </p:sp>
      <p:sp>
        <p:nvSpPr>
          <p:cNvPr id="22" name="子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a:t>按一下以編輯母片子標題樣式</a:t>
            </a:r>
            <a:endParaRPr kumimoji="0" lang="en-US"/>
          </a:p>
        </p:txBody>
      </p:sp>
      <p:sp>
        <p:nvSpPr>
          <p:cNvPr id="7" name="日期版面配置區 6"/>
          <p:cNvSpPr>
            <a:spLocks noGrp="1"/>
          </p:cNvSpPr>
          <p:nvPr>
            <p:ph type="dt" sz="half" idx="10"/>
          </p:nvPr>
        </p:nvSpPr>
        <p:spPr/>
        <p:txBody>
          <a:bodyPr/>
          <a:lstStyle/>
          <a:p>
            <a:fld id="{54AB02A5-4FE5-49D9-9E24-09F23B90C450}" type="datetimeFigureOut">
              <a:rPr lang="en-US" smtClean="0"/>
              <a:t>12/14/20</a:t>
            </a:fld>
            <a:endParaRPr lang="en-US"/>
          </a:p>
        </p:txBody>
      </p:sp>
      <p:sp>
        <p:nvSpPr>
          <p:cNvPr id="20" name="頁尾版面配置區 19"/>
          <p:cNvSpPr>
            <a:spLocks noGrp="1"/>
          </p:cNvSpPr>
          <p:nvPr>
            <p:ph type="ftr" sz="quarter" idx="11"/>
          </p:nvPr>
        </p:nvSpPr>
        <p:spPr/>
        <p:txBody>
          <a:bodyPr/>
          <a:lstStyle/>
          <a:p>
            <a:endParaRPr kumimoji="0" lang="en-US"/>
          </a:p>
        </p:txBody>
      </p:sp>
      <p:sp>
        <p:nvSpPr>
          <p:cNvPr id="10" name="投影片編號版面配置區 9"/>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t>12/14/20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858000" y="274639"/>
            <a:ext cx="18288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t>12/14/20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t>12/14/20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頭">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54AB02A5-4FE5-49D9-9E24-09F23B90C450}" type="datetimeFigureOut">
              <a:rPr lang="en-US" smtClean="0"/>
              <a:t>12/14/20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p>
            <a:r>
              <a:rPr kumimoji="0" lang="zh-TW" altLang="en-US"/>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t>12/14/20</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54AB02A5-4FE5-49D9-9E24-09F23B90C450}" type="datetimeFigureOut">
              <a:rPr lang="en-US" smtClean="0"/>
              <a:t>12/14/20</a:t>
            </a:fld>
            <a:endParaRPr lang="en-US"/>
          </a:p>
        </p:txBody>
      </p:sp>
      <p:sp>
        <p:nvSpPr>
          <p:cNvPr id="8" name="頁尾版面配置區 7"/>
          <p:cNvSpPr>
            <a:spLocks noGrp="1"/>
          </p:cNvSpPr>
          <p:nvPr>
            <p:ph type="ftr" sz="quarter" idx="11"/>
          </p:nvPr>
        </p:nvSpPr>
        <p:spPr/>
        <p:txBody>
          <a:bodyPr/>
          <a:lstStyle/>
          <a:p>
            <a:endParaRPr kumimoji="0" lang="en-US"/>
          </a:p>
        </p:txBody>
      </p:sp>
      <p:sp>
        <p:nvSpPr>
          <p:cNvPr id="9" name="投影片編號版面配置區 8"/>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54AB02A5-4FE5-49D9-9E24-09F23B90C450}" type="datetimeFigureOut">
              <a:rPr lang="en-US" smtClean="0"/>
              <a:t>12/14/20</a:t>
            </a:fld>
            <a:endParaRPr lang="en-US"/>
          </a:p>
        </p:txBody>
      </p:sp>
      <p:sp>
        <p:nvSpPr>
          <p:cNvPr id="4" name="頁尾版面配置區 3"/>
          <p:cNvSpPr>
            <a:spLocks noGrp="1"/>
          </p:cNvSpPr>
          <p:nvPr>
            <p:ph type="ftr" sz="quarter" idx="11"/>
          </p:nvPr>
        </p:nvSpPr>
        <p:spPr/>
        <p:txBody>
          <a:bodyPr/>
          <a:lstStyle/>
          <a:p>
            <a:endParaRPr kumimoji="0" lang="en-US"/>
          </a:p>
        </p:txBody>
      </p:sp>
      <p:sp>
        <p:nvSpPr>
          <p:cNvPr id="5" name="投影片編號版面配置區 4"/>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版面配置區 1"/>
          <p:cNvSpPr>
            <a:spLocks noGrp="1"/>
          </p:cNvSpPr>
          <p:nvPr>
            <p:ph type="dt" sz="half" idx="10"/>
          </p:nvPr>
        </p:nvSpPr>
        <p:spPr/>
        <p:txBody>
          <a:bodyPr/>
          <a:lstStyle/>
          <a:p>
            <a:fld id="{54AB02A5-4FE5-49D9-9E24-09F23B90C450}" type="datetimeFigureOut">
              <a:rPr lang="en-US" smtClean="0"/>
              <a:t>12/14/20</a:t>
            </a:fld>
            <a:endParaRPr lang="en-US"/>
          </a:p>
        </p:txBody>
      </p:sp>
      <p:sp>
        <p:nvSpPr>
          <p:cNvPr id="3" name="頁尾版面配置區 2"/>
          <p:cNvSpPr>
            <a:spLocks noGrp="1"/>
          </p:cNvSpPr>
          <p:nvPr>
            <p:ph type="ftr" sz="quarter" idx="11"/>
          </p:nvPr>
        </p:nvSpPr>
        <p:spPr/>
        <p:txBody>
          <a:bodyPr/>
          <a:lstStyle/>
          <a:p>
            <a:endParaRPr kumimoji="0" lang="en-US"/>
          </a:p>
        </p:txBody>
      </p:sp>
      <p:sp>
        <p:nvSpPr>
          <p:cNvPr id="4" name="投影片編號版面配置區 3"/>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t>12/14/20</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t>12/14/20</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a:t>將圖片拖曳至版面配置區或按一下圖示以新增</a:t>
            </a:r>
            <a:endParaRPr kumimoji="0" lang="en-US" dirty="0"/>
          </a:p>
        </p:txBody>
      </p:sp>
      <p:sp>
        <p:nvSpPr>
          <p:cNvPr id="9" name="流程圖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圖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p>
            <a:r>
              <a:rPr kumimoji="0" lang="zh-TW" altLang="en-US"/>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12/14/20</a:t>
            </a:fld>
            <a:endParaRPr lang="en-US" sz="1200">
              <a:solidFill>
                <a:schemeClr val="bg2">
                  <a:shade val="50000"/>
                </a:schemeClr>
              </a:solidFill>
            </a:endParaRPr>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1326211"/>
            <a:ext cx="7406640" cy="1472184"/>
          </a:xfrm>
        </p:spPr>
        <p:txBody>
          <a:bodyPr/>
          <a:lstStyle/>
          <a:p>
            <a:r>
              <a:rPr kumimoji="1" lang="en-US" altLang="zh-TW" dirty="0"/>
              <a:t>Introduction to Philosophy</a:t>
            </a:r>
            <a:endParaRPr kumimoji="1" lang="zh-TW" altLang="en-US" dirty="0"/>
          </a:p>
        </p:txBody>
      </p:sp>
      <p:sp>
        <p:nvSpPr>
          <p:cNvPr id="3" name="子標題 2"/>
          <p:cNvSpPr>
            <a:spLocks noGrp="1"/>
          </p:cNvSpPr>
          <p:nvPr>
            <p:ph type="subTitle" idx="1"/>
          </p:nvPr>
        </p:nvSpPr>
        <p:spPr>
          <a:xfrm>
            <a:off x="1432560" y="2726364"/>
            <a:ext cx="7406640" cy="1752600"/>
          </a:xfrm>
        </p:spPr>
        <p:txBody>
          <a:bodyPr/>
          <a:lstStyle/>
          <a:p>
            <a:endParaRPr kumimoji="1" lang="en-US" altLang="zh-TW" dirty="0"/>
          </a:p>
          <a:p>
            <a:r>
              <a:rPr kumimoji="1" lang="en-US" altLang="zh-TW" dirty="0"/>
              <a:t>ZJU-UIUC Institute</a:t>
            </a:r>
          </a:p>
          <a:p>
            <a:r>
              <a:rPr kumimoji="1" lang="en-US" altLang="zh-TW" dirty="0"/>
              <a:t>Instructor: Shao Kai Tseng, DPhil </a:t>
            </a:r>
            <a:endParaRPr kumimoji="1" lang="zh-TW" altLang="en-US" dirty="0"/>
          </a:p>
        </p:txBody>
      </p:sp>
    </p:spTree>
    <p:extLst>
      <p:ext uri="{BB962C8B-B14F-4D97-AF65-F5344CB8AC3E}">
        <p14:creationId xmlns:p14="http://schemas.microsoft.com/office/powerpoint/2010/main" val="108851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EB7CFF-A82A-B14E-B862-D04AF883651C}"/>
              </a:ext>
            </a:extLst>
          </p:cNvPr>
          <p:cNvSpPr>
            <a:spLocks noGrp="1"/>
          </p:cNvSpPr>
          <p:nvPr>
            <p:ph type="title"/>
          </p:nvPr>
        </p:nvSpPr>
        <p:spPr/>
        <p:txBody>
          <a:bodyPr>
            <a:normAutofit fontScale="90000"/>
          </a:bodyPr>
          <a:lstStyle/>
          <a:p>
            <a:r>
              <a:rPr kumimoji="1" lang="en-US" altLang="zh-TW" dirty="0"/>
              <a:t>State of Nature: Locke vs. Hobbes</a:t>
            </a:r>
            <a:endParaRPr kumimoji="1" lang="zh-TW" altLang="en-US" dirty="0"/>
          </a:p>
        </p:txBody>
      </p:sp>
      <p:sp>
        <p:nvSpPr>
          <p:cNvPr id="3" name="內容版面配置區 2">
            <a:extLst>
              <a:ext uri="{FF2B5EF4-FFF2-40B4-BE49-F238E27FC236}">
                <a16:creationId xmlns:a16="http://schemas.microsoft.com/office/drawing/2014/main" id="{816CD7D3-D221-BB4C-A967-5E7387DF5F85}"/>
              </a:ext>
            </a:extLst>
          </p:cNvPr>
          <p:cNvSpPr>
            <a:spLocks noGrp="1"/>
          </p:cNvSpPr>
          <p:nvPr>
            <p:ph idx="1"/>
          </p:nvPr>
        </p:nvSpPr>
        <p:spPr/>
        <p:txBody>
          <a:bodyPr>
            <a:normAutofit fontScale="85000" lnSpcReduction="20000"/>
          </a:bodyPr>
          <a:lstStyle/>
          <a:p>
            <a:r>
              <a:rPr kumimoji="1" lang="en-US" altLang="zh-TW" dirty="0"/>
              <a:t>A thought experiment, rather than an account of historical development</a:t>
            </a:r>
          </a:p>
          <a:p>
            <a:r>
              <a:rPr kumimoji="1" lang="en-US" altLang="zh-TW" b="1" dirty="0"/>
              <a:t>Hobbes</a:t>
            </a:r>
            <a:r>
              <a:rPr kumimoji="1" lang="en-US" altLang="zh-TW" dirty="0"/>
              <a:t>: materialism implies that the right to self-preservation is the only foundation of the laws of nature; the </a:t>
            </a:r>
            <a:r>
              <a:rPr kumimoji="1" lang="en-US" altLang="zh-TW" dirty="0">
                <a:sym typeface="Wingdings" pitchFamily="2" charset="2"/>
              </a:rPr>
              <a:t>laws of nature are thus </a:t>
            </a:r>
            <a:r>
              <a:rPr kumimoji="1" lang="en-US" altLang="zh-TW" b="1" i="1" dirty="0">
                <a:sym typeface="Wingdings" pitchFamily="2" charset="2"/>
              </a:rPr>
              <a:t>amoral</a:t>
            </a:r>
            <a:br>
              <a:rPr kumimoji="1" lang="en-US" altLang="zh-TW" dirty="0"/>
            </a:br>
            <a:r>
              <a:rPr kumimoji="1" lang="en-US" altLang="zh-TW" b="1" dirty="0"/>
              <a:t>Locke</a:t>
            </a:r>
            <a:r>
              <a:rPr kumimoji="1" lang="en-US" altLang="zh-TW" dirty="0"/>
              <a:t>: </a:t>
            </a:r>
            <a:r>
              <a:rPr kumimoji="1" lang="en-US" altLang="zh-TW" b="1" i="1" dirty="0"/>
              <a:t>moral</a:t>
            </a:r>
            <a:r>
              <a:rPr kumimoji="1" lang="en-US" altLang="zh-TW" dirty="0"/>
              <a:t> laws of nature are </a:t>
            </a:r>
            <a:r>
              <a:rPr kumimoji="1" lang="en-US" altLang="zh-TW" b="1" dirty="0"/>
              <a:t>God-given</a:t>
            </a:r>
            <a:r>
              <a:rPr kumimoji="1" lang="en-US" altLang="zh-TW" dirty="0"/>
              <a:t> and discoverable by </a:t>
            </a:r>
            <a:r>
              <a:rPr kumimoji="1" lang="en-US" altLang="zh-TW" b="1" dirty="0"/>
              <a:t>reason</a:t>
            </a:r>
          </a:p>
          <a:p>
            <a:r>
              <a:rPr kumimoji="1" lang="en-US" altLang="zh-TW" b="1" dirty="0"/>
              <a:t>Hobbes</a:t>
            </a:r>
            <a:r>
              <a:rPr kumimoji="1" lang="en-US" altLang="zh-TW" dirty="0"/>
              <a:t>: in the state of nature, human beings in (unbound) </a:t>
            </a:r>
            <a:r>
              <a:rPr kumimoji="1" lang="en-US" altLang="zh-TW" b="1" dirty="0"/>
              <a:t>freedom</a:t>
            </a:r>
            <a:r>
              <a:rPr kumimoji="1" lang="en-US" altLang="zh-TW" dirty="0"/>
              <a:t> act in accordance with utterly selfish instincts</a:t>
            </a:r>
            <a:br>
              <a:rPr kumimoji="1" lang="en-US" altLang="zh-TW" dirty="0"/>
            </a:br>
            <a:r>
              <a:rPr kumimoji="1" lang="en-US" altLang="zh-TW" b="1" dirty="0"/>
              <a:t>Locke</a:t>
            </a:r>
            <a:r>
              <a:rPr kumimoji="1" lang="en-US" altLang="zh-TW" dirty="0"/>
              <a:t>: in the state of nature, human beings are still bound by the moral laws of nature </a:t>
            </a:r>
            <a:endParaRPr kumimoji="1" lang="zh-TW" altLang="en-US" b="1" dirty="0"/>
          </a:p>
        </p:txBody>
      </p:sp>
    </p:spTree>
    <p:extLst>
      <p:ext uri="{BB962C8B-B14F-4D97-AF65-F5344CB8AC3E}">
        <p14:creationId xmlns:p14="http://schemas.microsoft.com/office/powerpoint/2010/main" val="342755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967-9DA4-2F4C-91EF-1ABBD4014F8C}"/>
              </a:ext>
            </a:extLst>
          </p:cNvPr>
          <p:cNvSpPr>
            <a:spLocks noGrp="1"/>
          </p:cNvSpPr>
          <p:nvPr>
            <p:ph type="title"/>
          </p:nvPr>
        </p:nvSpPr>
        <p:spPr/>
        <p:txBody>
          <a:bodyPr/>
          <a:lstStyle/>
          <a:p>
            <a:r>
              <a:rPr kumimoji="1" lang="en-US" altLang="zh-TW" dirty="0"/>
              <a:t>Locke: State of Nature</a:t>
            </a:r>
            <a:endParaRPr kumimoji="1" lang="zh-TW" altLang="en-US" dirty="0"/>
          </a:p>
        </p:txBody>
      </p:sp>
      <p:sp>
        <p:nvSpPr>
          <p:cNvPr id="3" name="內容版面配置區 2">
            <a:extLst>
              <a:ext uri="{FF2B5EF4-FFF2-40B4-BE49-F238E27FC236}">
                <a16:creationId xmlns:a16="http://schemas.microsoft.com/office/drawing/2014/main" id="{AE5840D6-AC7E-EB41-B6D1-26A3ECF9DA47}"/>
              </a:ext>
            </a:extLst>
          </p:cNvPr>
          <p:cNvSpPr>
            <a:spLocks noGrp="1"/>
          </p:cNvSpPr>
          <p:nvPr>
            <p:ph idx="1"/>
          </p:nvPr>
        </p:nvSpPr>
        <p:spPr/>
        <p:txBody>
          <a:bodyPr>
            <a:normAutofit/>
          </a:bodyPr>
          <a:lstStyle/>
          <a:p>
            <a:r>
              <a:rPr kumimoji="1" lang="en-US" altLang="zh-TW" dirty="0"/>
              <a:t>A post-</a:t>
            </a:r>
            <a:r>
              <a:rPr kumimoji="1" lang="en-US" altLang="zh-TW" dirty="0" err="1"/>
              <a:t>lapsarian</a:t>
            </a:r>
            <a:r>
              <a:rPr kumimoji="1" lang="en-US" altLang="zh-TW" dirty="0"/>
              <a:t> state of nature: </a:t>
            </a:r>
            <a:br>
              <a:rPr kumimoji="1" lang="en-US" altLang="zh-TW" dirty="0"/>
            </a:br>
            <a:r>
              <a:rPr kumimoji="1" lang="en-US" altLang="zh-TW" dirty="0"/>
              <a:t>essential nature = good</a:t>
            </a:r>
            <a:br>
              <a:rPr kumimoji="1" lang="en-US" altLang="zh-TW" dirty="0"/>
            </a:br>
            <a:r>
              <a:rPr kumimoji="1" lang="en-US" altLang="zh-TW" dirty="0"/>
              <a:t>accidental nature = evil</a:t>
            </a:r>
          </a:p>
          <a:p>
            <a:r>
              <a:rPr kumimoji="1" lang="en-US" altLang="zh-TW" dirty="0"/>
              <a:t>All humans are created free and equal</a:t>
            </a:r>
          </a:p>
          <a:p>
            <a:r>
              <a:rPr kumimoji="1" lang="en-US" altLang="zh-TW" dirty="0"/>
              <a:t>Hierarchy a social invention</a:t>
            </a:r>
            <a:br>
              <a:rPr kumimoji="1" lang="en-US" altLang="zh-TW" dirty="0"/>
            </a:br>
            <a:r>
              <a:rPr kumimoji="1" lang="en-US" altLang="zh-TW" dirty="0">
                <a:sym typeface="Wingdings" pitchFamily="2" charset="2"/>
              </a:rPr>
              <a:t>all humans are created equal before God in the state of nature (vs. Filmer)</a:t>
            </a:r>
          </a:p>
        </p:txBody>
      </p:sp>
    </p:spTree>
    <p:extLst>
      <p:ext uri="{BB962C8B-B14F-4D97-AF65-F5344CB8AC3E}">
        <p14:creationId xmlns:p14="http://schemas.microsoft.com/office/powerpoint/2010/main" val="264849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967-9DA4-2F4C-91EF-1ABBD4014F8C}"/>
              </a:ext>
            </a:extLst>
          </p:cNvPr>
          <p:cNvSpPr>
            <a:spLocks noGrp="1"/>
          </p:cNvSpPr>
          <p:nvPr>
            <p:ph type="title"/>
          </p:nvPr>
        </p:nvSpPr>
        <p:spPr/>
        <p:txBody>
          <a:bodyPr/>
          <a:lstStyle/>
          <a:p>
            <a:r>
              <a:rPr kumimoji="1" lang="en-US" altLang="zh-TW" dirty="0"/>
              <a:t>Locke: State of Nature</a:t>
            </a:r>
            <a:endParaRPr kumimoji="1" lang="zh-TW" altLang="en-US" dirty="0"/>
          </a:p>
        </p:txBody>
      </p:sp>
      <p:sp>
        <p:nvSpPr>
          <p:cNvPr id="3" name="內容版面配置區 2">
            <a:extLst>
              <a:ext uri="{FF2B5EF4-FFF2-40B4-BE49-F238E27FC236}">
                <a16:creationId xmlns:a16="http://schemas.microsoft.com/office/drawing/2014/main" id="{AE5840D6-AC7E-EB41-B6D1-26A3ECF9DA47}"/>
              </a:ext>
            </a:extLst>
          </p:cNvPr>
          <p:cNvSpPr>
            <a:spLocks noGrp="1"/>
          </p:cNvSpPr>
          <p:nvPr>
            <p:ph idx="1"/>
          </p:nvPr>
        </p:nvSpPr>
        <p:spPr/>
        <p:txBody>
          <a:bodyPr>
            <a:normAutofit/>
          </a:bodyPr>
          <a:lstStyle/>
          <a:p>
            <a:r>
              <a:rPr kumimoji="1" lang="en-US" altLang="zh-TW" dirty="0">
                <a:sym typeface="Wingdings" pitchFamily="2" charset="2"/>
              </a:rPr>
              <a:t>Liberty: not “license” </a:t>
            </a:r>
            <a:br>
              <a:rPr kumimoji="1" lang="en-US" altLang="zh-TW" dirty="0">
                <a:sym typeface="Wingdings" pitchFamily="2" charset="2"/>
              </a:rPr>
            </a:br>
            <a:r>
              <a:rPr kumimoji="1" lang="en-US" altLang="zh-TW" dirty="0">
                <a:sym typeface="Wingdings" pitchFamily="2" charset="2"/>
              </a:rPr>
              <a:t>an Augustinian view of </a:t>
            </a:r>
            <a:r>
              <a:rPr kumimoji="1" lang="en-US" altLang="zh-TW" i="1" dirty="0" err="1">
                <a:sym typeface="Wingdings" pitchFamily="2" charset="2"/>
              </a:rPr>
              <a:t>libertas</a:t>
            </a:r>
            <a:r>
              <a:rPr kumimoji="1" lang="en-US" altLang="zh-TW" dirty="0">
                <a:sym typeface="Wingdings" pitchFamily="2" charset="2"/>
              </a:rPr>
              <a:t> (vs. Hobbes)</a:t>
            </a:r>
            <a:br>
              <a:rPr kumimoji="1" lang="en-US" altLang="zh-TW" dirty="0">
                <a:sym typeface="Wingdings" pitchFamily="2" charset="2"/>
              </a:rPr>
            </a:br>
            <a:r>
              <a:rPr kumimoji="1" lang="en-US" altLang="zh-TW" dirty="0">
                <a:sym typeface="Wingdings" pitchFamily="2" charset="2"/>
              </a:rPr>
              <a:t>liberty is bound by the moral laws of nature: e.g. we do not have the liberty to sell ourselves into slavery; we do not have the liberty to take our own lives or the lives of others</a:t>
            </a:r>
            <a:endParaRPr kumimoji="1" lang="zh-TW" altLang="en-US" dirty="0"/>
          </a:p>
        </p:txBody>
      </p:sp>
    </p:spTree>
    <p:extLst>
      <p:ext uri="{BB962C8B-B14F-4D97-AF65-F5344CB8AC3E}">
        <p14:creationId xmlns:p14="http://schemas.microsoft.com/office/powerpoint/2010/main" val="248111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967-9DA4-2F4C-91EF-1ABBD4014F8C}"/>
              </a:ext>
            </a:extLst>
          </p:cNvPr>
          <p:cNvSpPr>
            <a:spLocks noGrp="1"/>
          </p:cNvSpPr>
          <p:nvPr>
            <p:ph type="title"/>
          </p:nvPr>
        </p:nvSpPr>
        <p:spPr/>
        <p:txBody>
          <a:bodyPr/>
          <a:lstStyle/>
          <a:p>
            <a:r>
              <a:rPr kumimoji="1" lang="en-US" altLang="zh-TW" dirty="0"/>
              <a:t>Locke: State of Nature</a:t>
            </a:r>
            <a:endParaRPr kumimoji="1" lang="zh-TW" altLang="en-US" dirty="0"/>
          </a:p>
        </p:txBody>
      </p:sp>
      <p:sp>
        <p:nvSpPr>
          <p:cNvPr id="3" name="內容版面配置區 2">
            <a:extLst>
              <a:ext uri="{FF2B5EF4-FFF2-40B4-BE49-F238E27FC236}">
                <a16:creationId xmlns:a16="http://schemas.microsoft.com/office/drawing/2014/main" id="{AE5840D6-AC7E-EB41-B6D1-26A3ECF9DA47}"/>
              </a:ext>
            </a:extLst>
          </p:cNvPr>
          <p:cNvSpPr>
            <a:spLocks noGrp="1"/>
          </p:cNvSpPr>
          <p:nvPr>
            <p:ph idx="1"/>
          </p:nvPr>
        </p:nvSpPr>
        <p:spPr/>
        <p:txBody>
          <a:bodyPr>
            <a:normAutofit fontScale="92500" lnSpcReduction="10000"/>
          </a:bodyPr>
          <a:lstStyle/>
          <a:p>
            <a:r>
              <a:rPr kumimoji="1" lang="en-US" altLang="zh-TW" dirty="0"/>
              <a:t>Every individual is entitled to law enforcement in the state of nature</a:t>
            </a:r>
          </a:p>
          <a:p>
            <a:r>
              <a:rPr kumimoji="1" lang="en-US" altLang="zh-TW" dirty="0"/>
              <a:t>Every individual has the right and duty to carry out vindicatory justice (i.e., take justice into one’s own hands)</a:t>
            </a:r>
          </a:p>
          <a:p>
            <a:r>
              <a:rPr kumimoji="1" lang="en-US" altLang="zh-TW" dirty="0"/>
              <a:t>Reasons for the people to “consent” to institute governments and be governed:</a:t>
            </a:r>
            <a:br>
              <a:rPr kumimoji="1" lang="en-US" altLang="zh-TW" dirty="0"/>
            </a:br>
            <a:r>
              <a:rPr kumimoji="1" lang="en-US" altLang="zh-TW" dirty="0">
                <a:sym typeface="Wingdings" pitchFamily="2" charset="2"/>
              </a:rPr>
              <a:t>avoid individual biases</a:t>
            </a:r>
            <a:br>
              <a:rPr kumimoji="1" lang="en-US" altLang="zh-TW" dirty="0">
                <a:sym typeface="Wingdings" pitchFamily="2" charset="2"/>
              </a:rPr>
            </a:br>
            <a:r>
              <a:rPr kumimoji="1" lang="en-US" altLang="zh-TW" dirty="0">
                <a:sym typeface="Wingdings" pitchFamily="2" charset="2"/>
              </a:rPr>
              <a:t>place individual interests in check</a:t>
            </a:r>
            <a:br>
              <a:rPr kumimoji="1" lang="en-US" altLang="zh-TW" dirty="0">
                <a:sym typeface="Wingdings" pitchFamily="2" charset="2"/>
              </a:rPr>
            </a:br>
            <a:r>
              <a:rPr kumimoji="1" lang="en-US" altLang="zh-TW" dirty="0">
                <a:sym typeface="Wingdings" pitchFamily="2" charset="2"/>
              </a:rPr>
              <a:t>the Rule of Law </a:t>
            </a:r>
            <a:r>
              <a:rPr kumimoji="1" lang="en-US" altLang="zh-TW" dirty="0"/>
              <a:t>is more effective with a government than without one</a:t>
            </a:r>
            <a:endParaRPr kumimoji="1" lang="zh-TW" altLang="en-US" dirty="0"/>
          </a:p>
        </p:txBody>
      </p:sp>
    </p:spTree>
    <p:extLst>
      <p:ext uri="{BB962C8B-B14F-4D97-AF65-F5344CB8AC3E}">
        <p14:creationId xmlns:p14="http://schemas.microsoft.com/office/powerpoint/2010/main" val="100451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65E2B4-42B3-194E-A356-68BD79604BBD}"/>
              </a:ext>
            </a:extLst>
          </p:cNvPr>
          <p:cNvSpPr>
            <a:spLocks noGrp="1"/>
          </p:cNvSpPr>
          <p:nvPr>
            <p:ph type="title"/>
          </p:nvPr>
        </p:nvSpPr>
        <p:spPr/>
        <p:txBody>
          <a:bodyPr/>
          <a:lstStyle/>
          <a:p>
            <a:r>
              <a:rPr kumimoji="1" lang="en-US" altLang="zh-TW" dirty="0"/>
              <a:t>Property: Puritan Influences</a:t>
            </a:r>
            <a:endParaRPr kumimoji="1" lang="zh-TW" altLang="en-US" dirty="0"/>
          </a:p>
        </p:txBody>
      </p:sp>
      <p:sp>
        <p:nvSpPr>
          <p:cNvPr id="3" name="內容版面配置區 2">
            <a:extLst>
              <a:ext uri="{FF2B5EF4-FFF2-40B4-BE49-F238E27FC236}">
                <a16:creationId xmlns:a16="http://schemas.microsoft.com/office/drawing/2014/main" id="{28940747-2D29-DA4E-AC73-B281D226F492}"/>
              </a:ext>
            </a:extLst>
          </p:cNvPr>
          <p:cNvSpPr>
            <a:spLocks noGrp="1"/>
          </p:cNvSpPr>
          <p:nvPr>
            <p:ph idx="1"/>
          </p:nvPr>
        </p:nvSpPr>
        <p:spPr>
          <a:xfrm>
            <a:off x="1435608" y="1447799"/>
            <a:ext cx="7498080" cy="5231969"/>
          </a:xfrm>
        </p:spPr>
        <p:txBody>
          <a:bodyPr>
            <a:normAutofit fontScale="77500" lnSpcReduction="20000"/>
          </a:bodyPr>
          <a:lstStyle/>
          <a:p>
            <a:r>
              <a:rPr kumimoji="1" lang="en-US" altLang="zh-TW" dirty="0"/>
              <a:t>Property </a:t>
            </a:r>
            <a:r>
              <a:rPr kumimoji="1" lang="en-US" altLang="zh-TW" dirty="0">
                <a:sym typeface="Wingdings" pitchFamily="2" charset="2"/>
              </a:rPr>
              <a:t> ownership</a:t>
            </a:r>
          </a:p>
          <a:p>
            <a:r>
              <a:rPr kumimoji="1" lang="en-US" altLang="zh-TW" dirty="0">
                <a:sym typeface="Wingdings" pitchFamily="2" charset="2"/>
              </a:rPr>
              <a:t>The Puritan view of the sanctity of land and private ownership: citation of the story of Naboth’s vineyard (1 Kings 21:16)</a:t>
            </a:r>
          </a:p>
          <a:p>
            <a:r>
              <a:rPr kumimoji="1" lang="en-US" altLang="zh-TW" dirty="0">
                <a:sym typeface="Wingdings" pitchFamily="2" charset="2"/>
              </a:rPr>
              <a:t>The Puritan view of the sanctity of labor</a:t>
            </a:r>
          </a:p>
          <a:p>
            <a:r>
              <a:rPr kumimoji="1" lang="en-US" altLang="zh-TW" dirty="0">
                <a:sym typeface="Wingdings" pitchFamily="2" charset="2"/>
              </a:rPr>
              <a:t>The Puritan view of moderation </a:t>
            </a:r>
            <a:br>
              <a:rPr kumimoji="1" lang="en-US" altLang="zh-TW" dirty="0">
                <a:sym typeface="Wingdings" pitchFamily="2" charset="2"/>
              </a:rPr>
            </a:br>
            <a:r>
              <a:rPr kumimoji="1" lang="en-US" altLang="zh-TW" dirty="0">
                <a:sym typeface="Wingdings" pitchFamily="2" charset="2"/>
              </a:rPr>
              <a:t>“When a man is to travel into a far county… one staff in his hand may comfortably support him, but a bundle of staves would be troublesome. Thus a competency of these outward things may happily help us in the way to heaven, whereas abundance may be hurtful” (Richard </a:t>
            </a:r>
            <a:r>
              <a:rPr kumimoji="1" lang="en-US" altLang="zh-TW" dirty="0" err="1">
                <a:sym typeface="Wingdings" pitchFamily="2" charset="2"/>
              </a:rPr>
              <a:t>Sibbes</a:t>
            </a:r>
            <a:r>
              <a:rPr kumimoji="1" lang="en-US" altLang="zh-TW" dirty="0">
                <a:sym typeface="Wingdings" pitchFamily="2" charset="2"/>
              </a:rPr>
              <a:t>)</a:t>
            </a:r>
            <a:br>
              <a:rPr kumimoji="1" lang="en-US" altLang="zh-TW" dirty="0">
                <a:sym typeface="Wingdings" pitchFamily="2" charset="2"/>
              </a:rPr>
            </a:br>
            <a:r>
              <a:rPr kumimoji="1" lang="en-US" altLang="zh-TW" dirty="0">
                <a:sym typeface="Wingdings" pitchFamily="2" charset="2"/>
              </a:rPr>
              <a:t>the rise of the middle class</a:t>
            </a:r>
          </a:p>
          <a:p>
            <a:r>
              <a:rPr kumimoji="1" lang="en-US" altLang="zh-TW" dirty="0">
                <a:sym typeface="Wingdings" pitchFamily="2" charset="2"/>
              </a:rPr>
              <a:t>Underlying assumption: our properties, including ourselves, are God’s, before they are ours</a:t>
            </a:r>
          </a:p>
        </p:txBody>
      </p:sp>
    </p:spTree>
    <p:extLst>
      <p:ext uri="{BB962C8B-B14F-4D97-AF65-F5344CB8AC3E}">
        <p14:creationId xmlns:p14="http://schemas.microsoft.com/office/powerpoint/2010/main" val="395505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EDD68E-AB96-CF4E-9328-870723173F8C}"/>
              </a:ext>
            </a:extLst>
          </p:cNvPr>
          <p:cNvSpPr>
            <a:spLocks noGrp="1"/>
          </p:cNvSpPr>
          <p:nvPr>
            <p:ph type="title"/>
          </p:nvPr>
        </p:nvSpPr>
        <p:spPr/>
        <p:txBody>
          <a:bodyPr/>
          <a:lstStyle/>
          <a:p>
            <a:r>
              <a:rPr kumimoji="1" lang="en-US" altLang="zh-TW" dirty="0"/>
              <a:t>Locke on Property</a:t>
            </a:r>
            <a:endParaRPr kumimoji="1" lang="zh-TW" altLang="en-US" dirty="0"/>
          </a:p>
        </p:txBody>
      </p:sp>
      <p:sp>
        <p:nvSpPr>
          <p:cNvPr id="3" name="內容版面配置區 2">
            <a:extLst>
              <a:ext uri="{FF2B5EF4-FFF2-40B4-BE49-F238E27FC236}">
                <a16:creationId xmlns:a16="http://schemas.microsoft.com/office/drawing/2014/main" id="{E100A66C-F71D-2744-B7D4-792A1A84125D}"/>
              </a:ext>
            </a:extLst>
          </p:cNvPr>
          <p:cNvSpPr>
            <a:spLocks noGrp="1"/>
          </p:cNvSpPr>
          <p:nvPr>
            <p:ph idx="1"/>
          </p:nvPr>
        </p:nvSpPr>
        <p:spPr/>
        <p:txBody>
          <a:bodyPr>
            <a:normAutofit fontScale="92500" lnSpcReduction="10000"/>
          </a:bodyPr>
          <a:lstStyle/>
          <a:p>
            <a:r>
              <a:rPr kumimoji="1" lang="en-US" altLang="zh-TW" dirty="0"/>
              <a:t>Property: an unalienable, God-given right</a:t>
            </a:r>
          </a:p>
          <a:p>
            <a:r>
              <a:rPr kumimoji="1" lang="en-US" altLang="zh-TW" dirty="0"/>
              <a:t>Each human being has a property in herself/himself</a:t>
            </a:r>
            <a:br>
              <a:rPr kumimoji="1" lang="en-US" altLang="zh-TW" dirty="0"/>
            </a:br>
            <a:r>
              <a:rPr kumimoji="1" lang="en-US" altLang="zh-TW" dirty="0">
                <a:sym typeface="Wingdings" pitchFamily="2" charset="2"/>
              </a:rPr>
              <a:t>we have the right to do what we will, as long as we remain within the bounds of the moral laws of nature</a:t>
            </a:r>
            <a:br>
              <a:rPr kumimoji="1" lang="en-US" altLang="zh-TW" dirty="0">
                <a:sym typeface="Wingdings" pitchFamily="2" charset="2"/>
              </a:rPr>
            </a:br>
            <a:r>
              <a:rPr kumimoji="1" lang="en-US" altLang="zh-TW" dirty="0">
                <a:sym typeface="Wingdings" pitchFamily="2" charset="2"/>
              </a:rPr>
              <a:t>we are not permitted to give up our unalienable rights (e.g. commit suicide; sell ourselves into slavery), because we are properties of God before we are our own properties (vs. libertarian freedom)</a:t>
            </a:r>
            <a:endParaRPr kumimoji="1" lang="zh-TW" altLang="en-US" dirty="0"/>
          </a:p>
        </p:txBody>
      </p:sp>
    </p:spTree>
    <p:extLst>
      <p:ext uri="{BB962C8B-B14F-4D97-AF65-F5344CB8AC3E}">
        <p14:creationId xmlns:p14="http://schemas.microsoft.com/office/powerpoint/2010/main" val="38167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BAEA06-2304-C34D-A2BB-0C60BA4D5A11}"/>
              </a:ext>
            </a:extLst>
          </p:cNvPr>
          <p:cNvSpPr>
            <a:spLocks noGrp="1"/>
          </p:cNvSpPr>
          <p:nvPr>
            <p:ph type="title"/>
          </p:nvPr>
        </p:nvSpPr>
        <p:spPr/>
        <p:txBody>
          <a:bodyPr/>
          <a:lstStyle/>
          <a:p>
            <a:r>
              <a:rPr kumimoji="1" lang="en-US" altLang="zh-TW" dirty="0"/>
              <a:t>Property: Land Ownership</a:t>
            </a:r>
            <a:endParaRPr kumimoji="1" lang="zh-TW" altLang="en-US" dirty="0"/>
          </a:p>
        </p:txBody>
      </p:sp>
      <p:sp>
        <p:nvSpPr>
          <p:cNvPr id="3" name="內容版面配置區 2">
            <a:extLst>
              <a:ext uri="{FF2B5EF4-FFF2-40B4-BE49-F238E27FC236}">
                <a16:creationId xmlns:a16="http://schemas.microsoft.com/office/drawing/2014/main" id="{91BC5E2F-DC35-3E49-923E-1C62019F1CBE}"/>
              </a:ext>
            </a:extLst>
          </p:cNvPr>
          <p:cNvSpPr>
            <a:spLocks noGrp="1"/>
          </p:cNvSpPr>
          <p:nvPr>
            <p:ph idx="1"/>
          </p:nvPr>
        </p:nvSpPr>
        <p:spPr/>
        <p:txBody>
          <a:bodyPr>
            <a:normAutofit fontScale="85000" lnSpcReduction="20000"/>
          </a:bodyPr>
          <a:lstStyle/>
          <a:p>
            <a:r>
              <a:rPr kumimoji="1" lang="en-US" altLang="zh-TW" dirty="0"/>
              <a:t>An individual can claim ownership of a land </a:t>
            </a:r>
            <a:r>
              <a:rPr kumimoji="1" lang="en-US" altLang="zh-TW" i="1" dirty="0"/>
              <a:t>enclosure</a:t>
            </a:r>
            <a:r>
              <a:rPr kumimoji="1" lang="en-US" altLang="zh-TW" dirty="0"/>
              <a:t>, if:</a:t>
            </a:r>
            <a:br>
              <a:rPr kumimoji="1" lang="en-US" altLang="zh-TW" dirty="0"/>
            </a:br>
            <a:r>
              <a:rPr kumimoji="1" lang="en-US" altLang="zh-TW" dirty="0"/>
              <a:t>1. the land is not already claimed by others (sanctity of private ownership)</a:t>
            </a:r>
            <a:br>
              <a:rPr kumimoji="1" lang="en-US" altLang="zh-TW" dirty="0"/>
            </a:br>
            <a:r>
              <a:rPr kumimoji="1" lang="en-US" altLang="zh-TW" dirty="0"/>
              <a:t>2. the individual “mixes” his labor with the land (sanctity of labor)</a:t>
            </a:r>
            <a:br>
              <a:rPr kumimoji="1" lang="en-US" altLang="zh-TW" dirty="0"/>
            </a:br>
            <a:r>
              <a:rPr kumimoji="1" lang="en-US" altLang="zh-TW" dirty="0"/>
              <a:t>3. the individual does not claim more land than he needs for the fruits of his labor (moderation)</a:t>
            </a:r>
            <a:br>
              <a:rPr kumimoji="1" lang="en-US" altLang="zh-TW" dirty="0"/>
            </a:br>
            <a:br>
              <a:rPr kumimoji="1" lang="en-US" altLang="zh-TW" dirty="0"/>
            </a:br>
            <a:r>
              <a:rPr kumimoji="1" lang="en-US" altLang="zh-TW" dirty="0">
                <a:sym typeface="Wingdings" pitchFamily="2" charset="2"/>
              </a:rPr>
              <a:t>God entrusted the earth to Adam and all his descendants to share</a:t>
            </a:r>
            <a:br>
              <a:rPr kumimoji="1" lang="en-US" altLang="zh-TW" dirty="0"/>
            </a:br>
            <a:r>
              <a:rPr kumimoji="1" lang="en-US" altLang="zh-TW" dirty="0">
                <a:sym typeface="Wingdings" pitchFamily="2" charset="2"/>
              </a:rPr>
              <a:t>excess in wealth/wastefulness is a punishable crime against the laws of nature, which limits property rights to what a person can use </a:t>
            </a:r>
            <a:endParaRPr kumimoji="1" lang="zh-TW" altLang="en-US" dirty="0"/>
          </a:p>
        </p:txBody>
      </p:sp>
    </p:spTree>
    <p:extLst>
      <p:ext uri="{BB962C8B-B14F-4D97-AF65-F5344CB8AC3E}">
        <p14:creationId xmlns:p14="http://schemas.microsoft.com/office/powerpoint/2010/main" val="400910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BAEA06-2304-C34D-A2BB-0C60BA4D5A11}"/>
              </a:ext>
            </a:extLst>
          </p:cNvPr>
          <p:cNvSpPr>
            <a:spLocks noGrp="1"/>
          </p:cNvSpPr>
          <p:nvPr>
            <p:ph type="title"/>
          </p:nvPr>
        </p:nvSpPr>
        <p:spPr/>
        <p:txBody>
          <a:bodyPr/>
          <a:lstStyle/>
          <a:p>
            <a:r>
              <a:rPr kumimoji="1" lang="en-US" altLang="zh-TW" dirty="0"/>
              <a:t>Property: Land Ownership</a:t>
            </a:r>
            <a:endParaRPr kumimoji="1" lang="zh-TW" altLang="en-US" dirty="0"/>
          </a:p>
        </p:txBody>
      </p:sp>
      <p:sp>
        <p:nvSpPr>
          <p:cNvPr id="3" name="內容版面配置區 2">
            <a:extLst>
              <a:ext uri="{FF2B5EF4-FFF2-40B4-BE49-F238E27FC236}">
                <a16:creationId xmlns:a16="http://schemas.microsoft.com/office/drawing/2014/main" id="{91BC5E2F-DC35-3E49-923E-1C62019F1CBE}"/>
              </a:ext>
            </a:extLst>
          </p:cNvPr>
          <p:cNvSpPr>
            <a:spLocks noGrp="1"/>
          </p:cNvSpPr>
          <p:nvPr>
            <p:ph idx="1"/>
          </p:nvPr>
        </p:nvSpPr>
        <p:spPr/>
        <p:txBody>
          <a:bodyPr>
            <a:normAutofit fontScale="92500"/>
          </a:bodyPr>
          <a:lstStyle/>
          <a:p>
            <a:r>
              <a:rPr kumimoji="1" lang="en-US" altLang="zh-TW" dirty="0"/>
              <a:t>Implications: </a:t>
            </a:r>
            <a:br>
              <a:rPr kumimoji="1" lang="en-US" altLang="zh-TW" dirty="0"/>
            </a:br>
            <a:r>
              <a:rPr kumimoji="1" lang="en-US" altLang="zh-TW" dirty="0">
                <a:sym typeface="Wingdings" pitchFamily="2" charset="2"/>
              </a:rPr>
              <a:t></a:t>
            </a:r>
            <a:r>
              <a:rPr kumimoji="1" lang="en-US" altLang="zh-TW" dirty="0"/>
              <a:t>land is public property until it is enclosed for labor</a:t>
            </a:r>
            <a:br>
              <a:rPr kumimoji="1" lang="en-US" altLang="zh-TW" dirty="0"/>
            </a:br>
            <a:r>
              <a:rPr kumimoji="1" lang="en-US" altLang="zh-TW" dirty="0">
                <a:sym typeface="Wingdings" pitchFamily="2" charset="2"/>
              </a:rPr>
              <a:t>one can purchase land with the fruits of one’s labor (food, goods, or money)</a:t>
            </a:r>
            <a:br>
              <a:rPr kumimoji="1" lang="en-US" altLang="zh-TW" dirty="0">
                <a:sym typeface="Wingdings" pitchFamily="2" charset="2"/>
              </a:rPr>
            </a:br>
            <a:r>
              <a:rPr kumimoji="1" lang="en-US" altLang="zh-TW" dirty="0">
                <a:sym typeface="Wingdings" pitchFamily="2" charset="2"/>
              </a:rPr>
              <a:t>moderation in land enclosure allows for the co-existence of agricultural and nomadic cultures (against the accusation that Locke was trying to justify unjust invasions of the aboriginal peoples in America)</a:t>
            </a:r>
            <a:endParaRPr kumimoji="1" lang="zh-TW" altLang="en-US" dirty="0"/>
          </a:p>
        </p:txBody>
      </p:sp>
    </p:spTree>
    <p:extLst>
      <p:ext uri="{BB962C8B-B14F-4D97-AF65-F5344CB8AC3E}">
        <p14:creationId xmlns:p14="http://schemas.microsoft.com/office/powerpoint/2010/main" val="290356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BAEA06-2304-C34D-A2BB-0C60BA4D5A11}"/>
              </a:ext>
            </a:extLst>
          </p:cNvPr>
          <p:cNvSpPr>
            <a:spLocks noGrp="1"/>
          </p:cNvSpPr>
          <p:nvPr>
            <p:ph type="title"/>
          </p:nvPr>
        </p:nvSpPr>
        <p:spPr/>
        <p:txBody>
          <a:bodyPr>
            <a:normAutofit/>
          </a:bodyPr>
          <a:lstStyle/>
          <a:p>
            <a:r>
              <a:rPr kumimoji="1" lang="en-US" altLang="zh-TW" dirty="0"/>
              <a:t>Locke vs. </a:t>
            </a:r>
            <a:r>
              <a:rPr kumimoji="1" lang="en-US" altLang="zh-TW" i="1" dirty="0" err="1"/>
              <a:t>Lessez</a:t>
            </a:r>
            <a:r>
              <a:rPr kumimoji="1" lang="en-US" altLang="zh-TW" i="1" dirty="0"/>
              <a:t>-Faire</a:t>
            </a:r>
            <a:r>
              <a:rPr kumimoji="1" lang="en-US" altLang="zh-TW" dirty="0"/>
              <a:t> Capitalism</a:t>
            </a:r>
            <a:endParaRPr kumimoji="1" lang="zh-TW" altLang="en-US" dirty="0"/>
          </a:p>
        </p:txBody>
      </p:sp>
      <p:sp>
        <p:nvSpPr>
          <p:cNvPr id="3" name="內容版面配置區 2">
            <a:extLst>
              <a:ext uri="{FF2B5EF4-FFF2-40B4-BE49-F238E27FC236}">
                <a16:creationId xmlns:a16="http://schemas.microsoft.com/office/drawing/2014/main" id="{91BC5E2F-DC35-3E49-923E-1C62019F1CBE}"/>
              </a:ext>
            </a:extLst>
          </p:cNvPr>
          <p:cNvSpPr>
            <a:spLocks noGrp="1"/>
          </p:cNvSpPr>
          <p:nvPr>
            <p:ph idx="1"/>
          </p:nvPr>
        </p:nvSpPr>
        <p:spPr/>
        <p:txBody>
          <a:bodyPr>
            <a:normAutofit/>
          </a:bodyPr>
          <a:lstStyle/>
          <a:p>
            <a:r>
              <a:rPr kumimoji="1" lang="en-US" altLang="zh-TW" b="1" dirty="0"/>
              <a:t>Lockean teaching</a:t>
            </a:r>
            <a:r>
              <a:rPr kumimoji="1" lang="en-US" altLang="zh-TW" dirty="0"/>
              <a:t>: maximize production with limited capital</a:t>
            </a:r>
            <a:br>
              <a:rPr kumimoji="1" lang="en-US" altLang="zh-TW" dirty="0"/>
            </a:br>
            <a:r>
              <a:rPr kumimoji="1" lang="en-US" altLang="zh-TW" b="1" dirty="0"/>
              <a:t>Libertarian teaching</a:t>
            </a:r>
            <a:r>
              <a:rPr kumimoji="1" lang="en-US" altLang="zh-TW" dirty="0"/>
              <a:t>: maximize profit with unlimited capital</a:t>
            </a:r>
          </a:p>
          <a:p>
            <a:r>
              <a:rPr kumimoji="1" lang="en-US" altLang="zh-TW" b="1" dirty="0"/>
              <a:t>Lockean teaching</a:t>
            </a:r>
            <a:r>
              <a:rPr kumimoji="1" lang="en-US" altLang="zh-TW" dirty="0"/>
              <a:t>: private ownership limited </a:t>
            </a:r>
            <a:br>
              <a:rPr kumimoji="1" lang="en-US" altLang="zh-TW" dirty="0"/>
            </a:br>
            <a:r>
              <a:rPr kumimoji="1" lang="en-US" altLang="zh-TW" b="1" dirty="0"/>
              <a:t>Libertarian teaching</a:t>
            </a:r>
            <a:r>
              <a:rPr kumimoji="1" lang="en-US" altLang="zh-TW" dirty="0"/>
              <a:t>: private ownership unlimited</a:t>
            </a:r>
          </a:p>
        </p:txBody>
      </p:sp>
    </p:spTree>
    <p:extLst>
      <p:ext uri="{BB962C8B-B14F-4D97-AF65-F5344CB8AC3E}">
        <p14:creationId xmlns:p14="http://schemas.microsoft.com/office/powerpoint/2010/main" val="126796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54E63-E944-8E4A-9C5F-96C153F791F4}"/>
              </a:ext>
            </a:extLst>
          </p:cNvPr>
          <p:cNvSpPr>
            <a:spLocks noGrp="1"/>
          </p:cNvSpPr>
          <p:nvPr>
            <p:ph type="title"/>
          </p:nvPr>
        </p:nvSpPr>
        <p:spPr/>
        <p:txBody>
          <a:bodyPr/>
          <a:lstStyle/>
          <a:p>
            <a:r>
              <a:rPr kumimoji="1" lang="en-US" altLang="zh-TW" dirty="0"/>
              <a:t>The Commonwealth</a:t>
            </a:r>
            <a:endParaRPr kumimoji="1" lang="zh-TW" altLang="en-US" dirty="0"/>
          </a:p>
        </p:txBody>
      </p:sp>
      <p:sp>
        <p:nvSpPr>
          <p:cNvPr id="3" name="內容版面配置區 2">
            <a:extLst>
              <a:ext uri="{FF2B5EF4-FFF2-40B4-BE49-F238E27FC236}">
                <a16:creationId xmlns:a16="http://schemas.microsoft.com/office/drawing/2014/main" id="{0A84DD12-17BC-5A47-A932-EB6C2CC8A01D}"/>
              </a:ext>
            </a:extLst>
          </p:cNvPr>
          <p:cNvSpPr>
            <a:spLocks noGrp="1"/>
          </p:cNvSpPr>
          <p:nvPr>
            <p:ph idx="1"/>
          </p:nvPr>
        </p:nvSpPr>
        <p:spPr/>
        <p:txBody>
          <a:bodyPr>
            <a:normAutofit fontScale="92500" lnSpcReduction="20000"/>
          </a:bodyPr>
          <a:lstStyle/>
          <a:p>
            <a:r>
              <a:rPr kumimoji="1" lang="en-US" altLang="zh-TW" dirty="0"/>
              <a:t>Synonymous (in Locke) with “civil society”</a:t>
            </a:r>
          </a:p>
          <a:p>
            <a:r>
              <a:rPr kumimoji="1" lang="en-US" altLang="zh-TW" dirty="0"/>
              <a:t>Civil society is created upon the consent of individual members to enter into a social contract (“compact”) for the sake of the protection of life, liberty, and property</a:t>
            </a:r>
          </a:p>
          <a:p>
            <a:r>
              <a:rPr kumimoji="1" lang="en-US" altLang="zh-TW" b="1" dirty="0"/>
              <a:t>Hobbes</a:t>
            </a:r>
            <a:r>
              <a:rPr kumimoji="1" lang="en-US" altLang="zh-TW" dirty="0"/>
              <a:t>: leaving state of nature = giving up freedom</a:t>
            </a:r>
            <a:br>
              <a:rPr kumimoji="1" lang="en-US" altLang="zh-TW" dirty="0"/>
            </a:br>
            <a:r>
              <a:rPr kumimoji="1" lang="en-US" altLang="zh-TW" b="1" dirty="0"/>
              <a:t>Locke</a:t>
            </a:r>
            <a:r>
              <a:rPr kumimoji="1" lang="en-US" altLang="zh-TW" dirty="0"/>
              <a:t>: leaving state of nature = giving up some non-basic rights (especially the right to take justice into one’s own hands)</a:t>
            </a:r>
            <a:br>
              <a:rPr kumimoji="1" lang="en-US" altLang="zh-TW" dirty="0"/>
            </a:br>
            <a:r>
              <a:rPr kumimoji="1" lang="en-US" altLang="zh-TW" dirty="0">
                <a:sym typeface="Wingdings" pitchFamily="2" charset="2"/>
              </a:rPr>
              <a:t>legislative, judiciary, and law-enforcement powers entrusted to the government </a:t>
            </a:r>
            <a:endParaRPr kumimoji="1" lang="zh-TW" altLang="en-US" b="1" dirty="0"/>
          </a:p>
        </p:txBody>
      </p:sp>
    </p:spTree>
    <p:extLst>
      <p:ext uri="{BB962C8B-B14F-4D97-AF65-F5344CB8AC3E}">
        <p14:creationId xmlns:p14="http://schemas.microsoft.com/office/powerpoint/2010/main" val="311643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F5C4AFB-50D6-5840-A169-A008DE0691BF}"/>
              </a:ext>
            </a:extLst>
          </p:cNvPr>
          <p:cNvPicPr>
            <a:picLocks noChangeAspect="1"/>
          </p:cNvPicPr>
          <p:nvPr/>
        </p:nvPicPr>
        <p:blipFill>
          <a:blip r:embed="rId2"/>
          <a:stretch>
            <a:fillRect/>
          </a:stretch>
        </p:blipFill>
        <p:spPr>
          <a:xfrm>
            <a:off x="1780040" y="0"/>
            <a:ext cx="5918770" cy="6858000"/>
          </a:xfrm>
          <a:prstGeom prst="rect">
            <a:avLst/>
          </a:prstGeom>
        </p:spPr>
      </p:pic>
    </p:spTree>
    <p:extLst>
      <p:ext uri="{BB962C8B-B14F-4D97-AF65-F5344CB8AC3E}">
        <p14:creationId xmlns:p14="http://schemas.microsoft.com/office/powerpoint/2010/main" val="282454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16EE76-9E64-DE45-BE2C-B99249C2E63E}"/>
              </a:ext>
            </a:extLst>
          </p:cNvPr>
          <p:cNvSpPr>
            <a:spLocks noGrp="1"/>
          </p:cNvSpPr>
          <p:nvPr>
            <p:ph type="title"/>
          </p:nvPr>
        </p:nvSpPr>
        <p:spPr/>
        <p:txBody>
          <a:bodyPr/>
          <a:lstStyle/>
          <a:p>
            <a:r>
              <a:rPr kumimoji="1" lang="en-US" altLang="zh-TW" dirty="0"/>
              <a:t>Consent</a:t>
            </a:r>
            <a:endParaRPr kumimoji="1" lang="zh-TW" altLang="en-US" dirty="0"/>
          </a:p>
        </p:txBody>
      </p:sp>
      <p:sp>
        <p:nvSpPr>
          <p:cNvPr id="3" name="內容版面配置區 2">
            <a:extLst>
              <a:ext uri="{FF2B5EF4-FFF2-40B4-BE49-F238E27FC236}">
                <a16:creationId xmlns:a16="http://schemas.microsoft.com/office/drawing/2014/main" id="{52DCF48F-DB19-744E-AC9D-F083416A1B0A}"/>
              </a:ext>
            </a:extLst>
          </p:cNvPr>
          <p:cNvSpPr>
            <a:spLocks noGrp="1"/>
          </p:cNvSpPr>
          <p:nvPr>
            <p:ph idx="1"/>
          </p:nvPr>
        </p:nvSpPr>
        <p:spPr/>
        <p:txBody>
          <a:bodyPr/>
          <a:lstStyle/>
          <a:p>
            <a:r>
              <a:rPr kumimoji="1" lang="en-US" altLang="zh-TW" i="1" dirty="0"/>
              <a:t>Express</a:t>
            </a:r>
            <a:r>
              <a:rPr kumimoji="1" lang="en-US" altLang="zh-TW" dirty="0"/>
              <a:t> consent: an individual enters into the compact freely and explicitly </a:t>
            </a:r>
          </a:p>
          <a:p>
            <a:r>
              <a:rPr kumimoji="1" lang="en-US" altLang="zh-TW" i="1" dirty="0"/>
              <a:t>Tacit</a:t>
            </a:r>
            <a:r>
              <a:rPr kumimoji="1" lang="en-US" altLang="zh-TW" dirty="0"/>
              <a:t> consent: an individual enters into the compact by implicit behavior</a:t>
            </a:r>
            <a:br>
              <a:rPr kumimoji="1" lang="en-US" altLang="zh-TW" dirty="0"/>
            </a:br>
            <a:endParaRPr kumimoji="1" lang="zh-TW" altLang="en-US" i="1" dirty="0"/>
          </a:p>
        </p:txBody>
      </p:sp>
    </p:spTree>
    <p:extLst>
      <p:ext uri="{BB962C8B-B14F-4D97-AF65-F5344CB8AC3E}">
        <p14:creationId xmlns:p14="http://schemas.microsoft.com/office/powerpoint/2010/main" val="12846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410DB-B0FC-6C43-A760-856732807CF0}"/>
              </a:ext>
            </a:extLst>
          </p:cNvPr>
          <p:cNvSpPr>
            <a:spLocks noGrp="1"/>
          </p:cNvSpPr>
          <p:nvPr>
            <p:ph type="title"/>
          </p:nvPr>
        </p:nvSpPr>
        <p:spPr/>
        <p:txBody>
          <a:bodyPr/>
          <a:lstStyle/>
          <a:p>
            <a:r>
              <a:rPr kumimoji="1" lang="en-US" altLang="zh-TW" dirty="0"/>
              <a:t>Revolution</a:t>
            </a:r>
            <a:endParaRPr kumimoji="1" lang="zh-TW" altLang="en-US" dirty="0"/>
          </a:p>
        </p:txBody>
      </p:sp>
      <p:sp>
        <p:nvSpPr>
          <p:cNvPr id="3" name="內容版面配置區 2">
            <a:extLst>
              <a:ext uri="{FF2B5EF4-FFF2-40B4-BE49-F238E27FC236}">
                <a16:creationId xmlns:a16="http://schemas.microsoft.com/office/drawing/2014/main" id="{A711F9B9-3CE1-5B49-9990-0C5E904EC35B}"/>
              </a:ext>
            </a:extLst>
          </p:cNvPr>
          <p:cNvSpPr>
            <a:spLocks noGrp="1"/>
          </p:cNvSpPr>
          <p:nvPr>
            <p:ph idx="1"/>
          </p:nvPr>
        </p:nvSpPr>
        <p:spPr/>
        <p:txBody>
          <a:bodyPr/>
          <a:lstStyle/>
          <a:p>
            <a:r>
              <a:rPr kumimoji="1" lang="en-US" altLang="zh-TW" dirty="0"/>
              <a:t>The purpose of civil society: the protection of life, liberty, and property</a:t>
            </a:r>
          </a:p>
          <a:p>
            <a:r>
              <a:rPr kumimoji="1" lang="en-US" altLang="zh-TW" dirty="0"/>
              <a:t>When the government fails to carry out this purpose, or contradicts this purpose, it violates the terms of the social contract</a:t>
            </a:r>
            <a:br>
              <a:rPr kumimoji="1" lang="en-US" altLang="zh-TW" dirty="0"/>
            </a:br>
            <a:r>
              <a:rPr kumimoji="1" lang="en-US" altLang="zh-TW" dirty="0">
                <a:sym typeface="Wingdings" pitchFamily="2" charset="2"/>
              </a:rPr>
              <a:t>the people have the right to overthrow such a government</a:t>
            </a:r>
            <a:endParaRPr kumimoji="1" lang="zh-TW" altLang="en-US" dirty="0"/>
          </a:p>
        </p:txBody>
      </p:sp>
    </p:spTree>
    <p:extLst>
      <p:ext uri="{BB962C8B-B14F-4D97-AF65-F5344CB8AC3E}">
        <p14:creationId xmlns:p14="http://schemas.microsoft.com/office/powerpoint/2010/main" val="55057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4499FA1-A213-A94C-BCB8-685D843BE356}"/>
              </a:ext>
            </a:extLst>
          </p:cNvPr>
          <p:cNvSpPr>
            <a:spLocks noGrp="1"/>
          </p:cNvSpPr>
          <p:nvPr>
            <p:ph idx="1"/>
          </p:nvPr>
        </p:nvSpPr>
        <p:spPr>
          <a:xfrm>
            <a:off x="1435608" y="1029345"/>
            <a:ext cx="7498080" cy="4800600"/>
          </a:xfrm>
        </p:spPr>
        <p:txBody>
          <a:bodyPr>
            <a:normAutofit fontScale="85000" lnSpcReduction="20000"/>
          </a:bodyPr>
          <a:lstStyle/>
          <a:p>
            <a:pPr marL="82296" indent="0">
              <a:buNone/>
            </a:pPr>
            <a:r>
              <a:rPr kumimoji="1" lang="en-US" altLang="zh-TW" dirty="0"/>
              <a:t>	“We hold these truths to be self-evident, that all men are created equal, that they are endowed by their Creator with certain unalienable rights, that among these are life, liberty, and the pursuit of happiness.— </a:t>
            </a:r>
            <a:br>
              <a:rPr kumimoji="1" lang="en-US" altLang="zh-TW" dirty="0"/>
            </a:br>
            <a:r>
              <a:rPr kumimoji="1" lang="en-US" altLang="zh-TW" dirty="0"/>
              <a:t>	That to secure these right, Governments are instituted among Men, deriving their just powers from the consent of the governed,—</a:t>
            </a:r>
            <a:br>
              <a:rPr kumimoji="1" lang="en-US" altLang="zh-TW" dirty="0"/>
            </a:br>
            <a:r>
              <a:rPr kumimoji="1" lang="en-US" altLang="zh-TW" dirty="0"/>
              <a:t>	That whenever any Form of Government becomes destructive of these ends, it is the Right of the People to alter or to abolish it…”</a:t>
            </a:r>
            <a:br>
              <a:rPr kumimoji="1" lang="en-US" altLang="zh-TW" dirty="0"/>
            </a:br>
            <a:br>
              <a:rPr kumimoji="1" lang="en-US" altLang="zh-TW" dirty="0"/>
            </a:br>
            <a:r>
              <a:rPr kumimoji="1" lang="en-US" altLang="zh-TW" dirty="0"/>
              <a:t>(Declaration of Independence, 1776)</a:t>
            </a:r>
            <a:endParaRPr kumimoji="1" lang="zh-TW" altLang="en-US" dirty="0"/>
          </a:p>
        </p:txBody>
      </p:sp>
    </p:spTree>
    <p:extLst>
      <p:ext uri="{BB962C8B-B14F-4D97-AF65-F5344CB8AC3E}">
        <p14:creationId xmlns:p14="http://schemas.microsoft.com/office/powerpoint/2010/main" val="3852442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6EAD3-9950-644A-88C1-6E91409EDE75}"/>
              </a:ext>
            </a:extLst>
          </p:cNvPr>
          <p:cNvSpPr>
            <a:spLocks noGrp="1"/>
          </p:cNvSpPr>
          <p:nvPr>
            <p:ph type="title"/>
          </p:nvPr>
        </p:nvSpPr>
        <p:spPr/>
        <p:txBody>
          <a:bodyPr/>
          <a:lstStyle/>
          <a:p>
            <a:r>
              <a:rPr kumimoji="1" lang="en-US" altLang="zh-TW" dirty="0"/>
              <a:t>Criticisms of Locke</a:t>
            </a:r>
            <a:endParaRPr kumimoji="1" lang="zh-TW" altLang="en-US" dirty="0"/>
          </a:p>
        </p:txBody>
      </p:sp>
      <p:sp>
        <p:nvSpPr>
          <p:cNvPr id="3" name="內容版面配置區 2">
            <a:extLst>
              <a:ext uri="{FF2B5EF4-FFF2-40B4-BE49-F238E27FC236}">
                <a16:creationId xmlns:a16="http://schemas.microsoft.com/office/drawing/2014/main" id="{C16B93AB-44EB-0B48-BD2E-A14248895125}"/>
              </a:ext>
            </a:extLst>
          </p:cNvPr>
          <p:cNvSpPr>
            <a:spLocks noGrp="1"/>
          </p:cNvSpPr>
          <p:nvPr>
            <p:ph idx="1"/>
          </p:nvPr>
        </p:nvSpPr>
        <p:spPr/>
        <p:txBody>
          <a:bodyPr>
            <a:normAutofit fontScale="92500" lnSpcReduction="10000"/>
          </a:bodyPr>
          <a:lstStyle/>
          <a:p>
            <a:r>
              <a:rPr kumimoji="1" lang="en-US" altLang="zh-TW" dirty="0"/>
              <a:t>Libertarians would think of Locke’s view of the functions of the government as </a:t>
            </a:r>
            <a:r>
              <a:rPr kumimoji="1" lang="en-US" altLang="zh-TW" i="1" dirty="0"/>
              <a:t>paternalistic</a:t>
            </a:r>
            <a:br>
              <a:rPr kumimoji="1" lang="en-US" altLang="zh-TW" dirty="0"/>
            </a:br>
            <a:r>
              <a:rPr kumimoji="1" lang="en-US" altLang="zh-TW" dirty="0">
                <a:sym typeface="Wingdings" pitchFamily="2" charset="2"/>
              </a:rPr>
              <a:t>the same criticism would also apply to the German </a:t>
            </a:r>
            <a:r>
              <a:rPr kumimoji="1" lang="en-US" altLang="zh-TW" i="1" dirty="0" err="1">
                <a:sym typeface="Wingdings" pitchFamily="2" charset="2"/>
              </a:rPr>
              <a:t>Grundgesetz</a:t>
            </a:r>
            <a:br>
              <a:rPr kumimoji="1" lang="en-US" altLang="zh-TW" dirty="0">
                <a:sym typeface="Wingdings" pitchFamily="2" charset="2"/>
              </a:rPr>
            </a:br>
            <a:r>
              <a:rPr kumimoji="1" lang="en-US" altLang="zh-TW" dirty="0">
                <a:sym typeface="Wingdings" pitchFamily="2" charset="2"/>
              </a:rPr>
              <a:t>tensions between liberty and dignity (freedom and rights)</a:t>
            </a:r>
          </a:p>
          <a:p>
            <a:r>
              <a:rPr kumimoji="1" lang="en-US" altLang="zh-TW" dirty="0">
                <a:sym typeface="Wingdings" pitchFamily="2" charset="2"/>
              </a:rPr>
              <a:t>Moral laws of nature: are they really objectively discoverable by the mere use of reason?</a:t>
            </a:r>
            <a:br>
              <a:rPr kumimoji="1" lang="en-US" altLang="zh-TW" dirty="0">
                <a:sym typeface="Wingdings" pitchFamily="2" charset="2"/>
              </a:rPr>
            </a:br>
            <a:r>
              <a:rPr kumimoji="1" lang="en-US" altLang="zh-TW" dirty="0">
                <a:sym typeface="Wingdings" pitchFamily="2" charset="2"/>
              </a:rPr>
              <a:t>the case of gay marriage</a:t>
            </a:r>
            <a:endParaRPr kumimoji="1" lang="zh-TW" altLang="en-US" dirty="0"/>
          </a:p>
        </p:txBody>
      </p:sp>
    </p:spTree>
    <p:extLst>
      <p:ext uri="{BB962C8B-B14F-4D97-AF65-F5344CB8AC3E}">
        <p14:creationId xmlns:p14="http://schemas.microsoft.com/office/powerpoint/2010/main" val="331199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6875" y="2146201"/>
            <a:ext cx="7761269" cy="2425798"/>
          </a:xfrm>
        </p:spPr>
        <p:txBody>
          <a:bodyPr>
            <a:normAutofit/>
          </a:bodyPr>
          <a:lstStyle/>
          <a:p>
            <a:pPr algn="ctr"/>
            <a:r>
              <a:rPr kumimoji="1" lang="en-US" altLang="zh-TW" dirty="0"/>
              <a:t>Jean-Jacques Rousseau </a:t>
            </a:r>
            <a:endParaRPr kumimoji="1" lang="zh-TW" altLang="en-US" dirty="0"/>
          </a:p>
        </p:txBody>
      </p:sp>
    </p:spTree>
    <p:extLst>
      <p:ext uri="{BB962C8B-B14F-4D97-AF65-F5344CB8AC3E}">
        <p14:creationId xmlns:p14="http://schemas.microsoft.com/office/powerpoint/2010/main" val="109421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EB15F-2B0D-B54E-B7B4-5AF3FC83386B}"/>
              </a:ext>
            </a:extLst>
          </p:cNvPr>
          <p:cNvSpPr>
            <a:spLocks noGrp="1"/>
          </p:cNvSpPr>
          <p:nvPr>
            <p:ph type="title"/>
          </p:nvPr>
        </p:nvSpPr>
        <p:spPr>
          <a:xfrm>
            <a:off x="1084881" y="274638"/>
            <a:ext cx="7848807" cy="1143000"/>
          </a:xfrm>
        </p:spPr>
        <p:txBody>
          <a:bodyPr>
            <a:normAutofit/>
          </a:bodyPr>
          <a:lstStyle/>
          <a:p>
            <a:pPr algn="ctr"/>
            <a:r>
              <a:rPr kumimoji="1" lang="en-US" altLang="zh-TW" dirty="0"/>
              <a:t>Jean-Jacques Rousseau (1712-1778)</a:t>
            </a:r>
            <a:endParaRPr kumimoji="1" lang="zh-TW" altLang="en-US" dirty="0"/>
          </a:p>
        </p:txBody>
      </p:sp>
      <p:pic>
        <p:nvPicPr>
          <p:cNvPr id="4" name="圖片 3">
            <a:extLst>
              <a:ext uri="{FF2B5EF4-FFF2-40B4-BE49-F238E27FC236}">
                <a16:creationId xmlns:a16="http://schemas.microsoft.com/office/drawing/2014/main" id="{F70395F9-0560-0E4D-A37A-FAAF5065E76C}"/>
              </a:ext>
            </a:extLst>
          </p:cNvPr>
          <p:cNvPicPr>
            <a:picLocks noChangeAspect="1"/>
          </p:cNvPicPr>
          <p:nvPr/>
        </p:nvPicPr>
        <p:blipFill>
          <a:blip r:embed="rId2"/>
          <a:stretch>
            <a:fillRect/>
          </a:stretch>
        </p:blipFill>
        <p:spPr>
          <a:xfrm>
            <a:off x="2870199" y="1295399"/>
            <a:ext cx="4257591" cy="5337875"/>
          </a:xfrm>
          <a:prstGeom prst="rect">
            <a:avLst/>
          </a:prstGeom>
        </p:spPr>
      </p:pic>
    </p:spTree>
    <p:extLst>
      <p:ext uri="{BB962C8B-B14F-4D97-AF65-F5344CB8AC3E}">
        <p14:creationId xmlns:p14="http://schemas.microsoft.com/office/powerpoint/2010/main" val="4192367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9B29F2-22F3-B94D-B352-6C488C351350}"/>
              </a:ext>
            </a:extLst>
          </p:cNvPr>
          <p:cNvSpPr>
            <a:spLocks noGrp="1"/>
          </p:cNvSpPr>
          <p:nvPr>
            <p:ph type="title"/>
          </p:nvPr>
        </p:nvSpPr>
        <p:spPr/>
        <p:txBody>
          <a:bodyPr>
            <a:normAutofit fontScale="90000"/>
          </a:bodyPr>
          <a:lstStyle/>
          <a:p>
            <a:r>
              <a:rPr kumimoji="1" lang="en-US" altLang="zh-TW" dirty="0"/>
              <a:t>Jean-Jacques Rousseau (1712-1778)</a:t>
            </a:r>
            <a:endParaRPr kumimoji="1" lang="zh-TW" altLang="en-US" dirty="0"/>
          </a:p>
        </p:txBody>
      </p:sp>
      <p:sp>
        <p:nvSpPr>
          <p:cNvPr id="3" name="內容版面配置區 2">
            <a:extLst>
              <a:ext uri="{FF2B5EF4-FFF2-40B4-BE49-F238E27FC236}">
                <a16:creationId xmlns:a16="http://schemas.microsoft.com/office/drawing/2014/main" id="{FF5ADB72-0647-A341-B666-1008AF1D3989}"/>
              </a:ext>
            </a:extLst>
          </p:cNvPr>
          <p:cNvSpPr>
            <a:spLocks noGrp="1"/>
          </p:cNvSpPr>
          <p:nvPr>
            <p:ph idx="1"/>
          </p:nvPr>
        </p:nvSpPr>
        <p:spPr/>
        <p:txBody>
          <a:bodyPr>
            <a:normAutofit lnSpcReduction="10000"/>
          </a:bodyPr>
          <a:lstStyle/>
          <a:p>
            <a:r>
              <a:rPr kumimoji="1" lang="en-US" altLang="zh-TW" dirty="0"/>
              <a:t>Laid important foundations for modern democratic theories, especially classical republicanism </a:t>
            </a:r>
          </a:p>
          <a:p>
            <a:r>
              <a:rPr kumimoji="1" lang="en-US" altLang="zh-TW" dirty="0"/>
              <a:t>An established composer and music theorist</a:t>
            </a:r>
          </a:p>
          <a:p>
            <a:r>
              <a:rPr kumimoji="1" lang="en-US" altLang="zh-TW" dirty="0"/>
              <a:t>Made important contributions to literature</a:t>
            </a:r>
          </a:p>
          <a:p>
            <a:r>
              <a:rPr kumimoji="1" lang="en-US" altLang="zh-TW" dirty="0"/>
              <a:t>Inspired 19</a:t>
            </a:r>
            <a:r>
              <a:rPr kumimoji="1" lang="en-US" altLang="zh-TW" baseline="30000" dirty="0"/>
              <a:t>th</a:t>
            </a:r>
            <a:r>
              <a:rPr kumimoji="1" lang="en-US" altLang="zh-TW" dirty="0"/>
              <a:t>-century romanticisms</a:t>
            </a:r>
          </a:p>
          <a:p>
            <a:r>
              <a:rPr kumimoji="1" lang="en-US" altLang="zh-TW" dirty="0"/>
              <a:t>Most popular thinker among the Jacobins during the French Revolution </a:t>
            </a:r>
            <a:endParaRPr kumimoji="1" lang="zh-TW" altLang="en-US" dirty="0"/>
          </a:p>
        </p:txBody>
      </p:sp>
    </p:spTree>
    <p:extLst>
      <p:ext uri="{BB962C8B-B14F-4D97-AF65-F5344CB8AC3E}">
        <p14:creationId xmlns:p14="http://schemas.microsoft.com/office/powerpoint/2010/main" val="106355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9B29F2-22F3-B94D-B352-6C488C351350}"/>
              </a:ext>
            </a:extLst>
          </p:cNvPr>
          <p:cNvSpPr>
            <a:spLocks noGrp="1"/>
          </p:cNvSpPr>
          <p:nvPr>
            <p:ph type="title"/>
          </p:nvPr>
        </p:nvSpPr>
        <p:spPr/>
        <p:txBody>
          <a:bodyPr>
            <a:normAutofit fontScale="90000"/>
          </a:bodyPr>
          <a:lstStyle/>
          <a:p>
            <a:r>
              <a:rPr kumimoji="1" lang="en-US" altLang="zh-TW" dirty="0"/>
              <a:t>Jean-Jacques Rousseau (1712-1778)</a:t>
            </a:r>
            <a:endParaRPr kumimoji="1" lang="zh-TW" altLang="en-US" dirty="0"/>
          </a:p>
        </p:txBody>
      </p:sp>
      <p:sp>
        <p:nvSpPr>
          <p:cNvPr id="3" name="內容版面配置區 2">
            <a:extLst>
              <a:ext uri="{FF2B5EF4-FFF2-40B4-BE49-F238E27FC236}">
                <a16:creationId xmlns:a16="http://schemas.microsoft.com/office/drawing/2014/main" id="{FF5ADB72-0647-A341-B666-1008AF1D3989}"/>
              </a:ext>
            </a:extLst>
          </p:cNvPr>
          <p:cNvSpPr>
            <a:spLocks noGrp="1"/>
          </p:cNvSpPr>
          <p:nvPr>
            <p:ph idx="1"/>
          </p:nvPr>
        </p:nvSpPr>
        <p:spPr/>
        <p:txBody>
          <a:bodyPr/>
          <a:lstStyle/>
          <a:p>
            <a:r>
              <a:rPr kumimoji="1" lang="en-US" altLang="zh-TW" dirty="0"/>
              <a:t>Born in Geneva</a:t>
            </a:r>
          </a:p>
          <a:p>
            <a:r>
              <a:rPr kumimoji="1" lang="en-US" altLang="zh-TW" dirty="0"/>
              <a:t>Left Geneva and found shelter in Savoy at age 15; introduced to Françoise-Louise de </a:t>
            </a:r>
            <a:r>
              <a:rPr kumimoji="1" lang="en-US" altLang="zh-TW" dirty="0" err="1"/>
              <a:t>Warens</a:t>
            </a:r>
            <a:r>
              <a:rPr kumimoji="1" lang="en-US" altLang="zh-TW" dirty="0"/>
              <a:t> and converted to Catholicism</a:t>
            </a:r>
          </a:p>
          <a:p>
            <a:r>
              <a:rPr kumimoji="1" lang="en-US" altLang="zh-TW" dirty="0"/>
              <a:t>Returned to Geneva in 1754 and became a citizen with voting rights; converted back to Calvinism</a:t>
            </a:r>
            <a:endParaRPr kumimoji="1" lang="zh-TW" altLang="en-US" dirty="0"/>
          </a:p>
        </p:txBody>
      </p:sp>
    </p:spTree>
    <p:extLst>
      <p:ext uri="{BB962C8B-B14F-4D97-AF65-F5344CB8AC3E}">
        <p14:creationId xmlns:p14="http://schemas.microsoft.com/office/powerpoint/2010/main" val="908015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63ABC-D549-DC4B-BED4-61E5C56529A4}"/>
              </a:ext>
            </a:extLst>
          </p:cNvPr>
          <p:cNvSpPr>
            <a:spLocks noGrp="1"/>
          </p:cNvSpPr>
          <p:nvPr>
            <p:ph type="title"/>
          </p:nvPr>
        </p:nvSpPr>
        <p:spPr/>
        <p:txBody>
          <a:bodyPr/>
          <a:lstStyle/>
          <a:p>
            <a:r>
              <a:rPr kumimoji="1" lang="en-US" altLang="zh-TW" dirty="0"/>
              <a:t>State of Nature</a:t>
            </a:r>
            <a:endParaRPr kumimoji="1" lang="zh-TW" altLang="en-US" dirty="0"/>
          </a:p>
        </p:txBody>
      </p:sp>
      <p:sp>
        <p:nvSpPr>
          <p:cNvPr id="3" name="內容版面配置區 2">
            <a:extLst>
              <a:ext uri="{FF2B5EF4-FFF2-40B4-BE49-F238E27FC236}">
                <a16:creationId xmlns:a16="http://schemas.microsoft.com/office/drawing/2014/main" id="{858CAEE8-3C0D-C147-B415-8F80D04B2A70}"/>
              </a:ext>
            </a:extLst>
          </p:cNvPr>
          <p:cNvSpPr>
            <a:spLocks noGrp="1"/>
          </p:cNvSpPr>
          <p:nvPr>
            <p:ph idx="1"/>
          </p:nvPr>
        </p:nvSpPr>
        <p:spPr/>
        <p:txBody>
          <a:bodyPr>
            <a:normAutofit fontScale="92500" lnSpcReduction="20000"/>
          </a:bodyPr>
          <a:lstStyle/>
          <a:p>
            <a:r>
              <a:rPr kumimoji="1" lang="en-US" altLang="zh-TW" dirty="0"/>
              <a:t>A thought experiment, rather than an actual account of anthropological history</a:t>
            </a:r>
          </a:p>
          <a:p>
            <a:r>
              <a:rPr kumimoji="1" lang="en-US" altLang="zh-TW" dirty="0"/>
              <a:t>vs. Locke: no property or private ownership in the state of nature</a:t>
            </a:r>
            <a:br>
              <a:rPr kumimoji="1" lang="en-US" altLang="zh-TW" dirty="0"/>
            </a:br>
            <a:r>
              <a:rPr kumimoji="1" lang="en-US" altLang="zh-TW" dirty="0">
                <a:sym typeface="Wingdings" pitchFamily="2" charset="2"/>
              </a:rPr>
              <a:t> “the fruits of the earth belong to us all, and the earth itself to nobody”</a:t>
            </a:r>
            <a:br>
              <a:rPr kumimoji="1" lang="en-US" altLang="zh-TW" dirty="0">
                <a:sym typeface="Wingdings" pitchFamily="2" charset="2"/>
              </a:rPr>
            </a:br>
            <a:r>
              <a:rPr kumimoji="1" lang="en-US" altLang="zh-TW" dirty="0">
                <a:sym typeface="Wingdings" pitchFamily="2" charset="2"/>
              </a:rPr>
              <a:t>egocentrism led to the formation of civil society</a:t>
            </a:r>
          </a:p>
          <a:p>
            <a:r>
              <a:rPr kumimoji="1" lang="en-US" altLang="zh-TW" dirty="0">
                <a:sym typeface="Wingdings" pitchFamily="2" charset="2"/>
              </a:rPr>
              <a:t>Directly criticized Hobbes’s view of human nature</a:t>
            </a:r>
            <a:br>
              <a:rPr kumimoji="1" lang="en-US" altLang="zh-TW" dirty="0">
                <a:sym typeface="Wingdings" pitchFamily="2" charset="2"/>
              </a:rPr>
            </a:br>
            <a:r>
              <a:rPr kumimoji="1" lang="en-US" altLang="zh-TW" dirty="0">
                <a:sym typeface="Wingdings" pitchFamily="2" charset="2"/>
              </a:rPr>
              <a:t>morality “uncorrupted” in the state of nature</a:t>
            </a:r>
            <a:r>
              <a:rPr kumimoji="1" lang="en-US" altLang="zh-TW" dirty="0"/>
              <a:t> </a:t>
            </a:r>
          </a:p>
          <a:p>
            <a:endParaRPr kumimoji="1" lang="zh-TW" altLang="en-US" dirty="0"/>
          </a:p>
        </p:txBody>
      </p:sp>
    </p:spTree>
    <p:extLst>
      <p:ext uri="{BB962C8B-B14F-4D97-AF65-F5344CB8AC3E}">
        <p14:creationId xmlns:p14="http://schemas.microsoft.com/office/powerpoint/2010/main" val="199065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63ABC-D549-DC4B-BED4-61E5C56529A4}"/>
              </a:ext>
            </a:extLst>
          </p:cNvPr>
          <p:cNvSpPr>
            <a:spLocks noGrp="1"/>
          </p:cNvSpPr>
          <p:nvPr>
            <p:ph type="title"/>
          </p:nvPr>
        </p:nvSpPr>
        <p:spPr/>
        <p:txBody>
          <a:bodyPr/>
          <a:lstStyle/>
          <a:p>
            <a:r>
              <a:rPr kumimoji="1" lang="en-US" altLang="zh-TW" dirty="0"/>
              <a:t>State of Nature</a:t>
            </a:r>
            <a:endParaRPr kumimoji="1" lang="zh-TW" altLang="en-US" dirty="0"/>
          </a:p>
        </p:txBody>
      </p:sp>
      <p:sp>
        <p:nvSpPr>
          <p:cNvPr id="3" name="內容版面配置區 2">
            <a:extLst>
              <a:ext uri="{FF2B5EF4-FFF2-40B4-BE49-F238E27FC236}">
                <a16:creationId xmlns:a16="http://schemas.microsoft.com/office/drawing/2014/main" id="{858CAEE8-3C0D-C147-B415-8F80D04B2A70}"/>
              </a:ext>
            </a:extLst>
          </p:cNvPr>
          <p:cNvSpPr>
            <a:spLocks noGrp="1"/>
          </p:cNvSpPr>
          <p:nvPr>
            <p:ph idx="1"/>
          </p:nvPr>
        </p:nvSpPr>
        <p:spPr/>
        <p:txBody>
          <a:bodyPr>
            <a:normAutofit fontScale="85000" lnSpcReduction="10000"/>
          </a:bodyPr>
          <a:lstStyle/>
          <a:p>
            <a:r>
              <a:rPr kumimoji="1" lang="en-US" altLang="zh-TW" dirty="0"/>
              <a:t>Stages of human development:</a:t>
            </a:r>
            <a:br>
              <a:rPr kumimoji="1" lang="en-US" altLang="zh-TW" dirty="0"/>
            </a:br>
            <a:r>
              <a:rPr kumimoji="1" lang="en-US" altLang="zh-TW" dirty="0"/>
              <a:t>brute animals </a:t>
            </a:r>
            <a:r>
              <a:rPr kumimoji="1" lang="en-US" altLang="zh-TW" dirty="0">
                <a:sym typeface="Wingdings" pitchFamily="2" charset="2"/>
              </a:rPr>
              <a:t> ape-men  savages  civil society</a:t>
            </a:r>
          </a:p>
          <a:p>
            <a:r>
              <a:rPr kumimoji="1" lang="en-US" altLang="zh-TW" dirty="0">
                <a:sym typeface="Wingdings" pitchFamily="2" charset="2"/>
              </a:rPr>
              <a:t>Rousseau NEVER used the term “noble savage”: his advocation of a return to nature does not amount to a return to the savage stage</a:t>
            </a:r>
          </a:p>
          <a:p>
            <a:r>
              <a:rPr kumimoji="1" lang="en-US" altLang="zh-TW" dirty="0">
                <a:sym typeface="Wingdings" pitchFamily="2" charset="2"/>
              </a:rPr>
              <a:t>Rejected the Augustinian doctrine of original sin</a:t>
            </a:r>
          </a:p>
          <a:p>
            <a:r>
              <a:rPr kumimoji="1" lang="en-US" altLang="zh-TW" dirty="0">
                <a:sym typeface="Wingdings" pitchFamily="2" charset="2"/>
              </a:rPr>
              <a:t>Espoused an Augustinian view of the corruption of human nature in terms of relationships</a:t>
            </a:r>
            <a:br>
              <a:rPr kumimoji="1" lang="en-US" altLang="zh-TW" dirty="0">
                <a:sym typeface="Wingdings" pitchFamily="2" charset="2"/>
              </a:rPr>
            </a:br>
            <a:r>
              <a:rPr kumimoji="1" lang="en-US" altLang="zh-TW" dirty="0">
                <a:sym typeface="Wingdings" pitchFamily="2" charset="2"/>
              </a:rPr>
              <a:t>self-love (self-preservation + reason) vs. pride (egocentrism)</a:t>
            </a:r>
            <a:endParaRPr kumimoji="1" lang="zh-TW" altLang="en-US" dirty="0"/>
          </a:p>
        </p:txBody>
      </p:sp>
    </p:spTree>
    <p:extLst>
      <p:ext uri="{BB962C8B-B14F-4D97-AF65-F5344CB8AC3E}">
        <p14:creationId xmlns:p14="http://schemas.microsoft.com/office/powerpoint/2010/main" val="13087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6875" y="2146201"/>
            <a:ext cx="7761269" cy="2425798"/>
          </a:xfrm>
        </p:spPr>
        <p:txBody>
          <a:bodyPr>
            <a:normAutofit/>
          </a:bodyPr>
          <a:lstStyle/>
          <a:p>
            <a:pPr algn="ctr"/>
            <a:r>
              <a:rPr kumimoji="1" lang="en-US" altLang="zh-TW" dirty="0"/>
              <a:t>Week 9</a:t>
            </a:r>
            <a:br>
              <a:rPr kumimoji="1" lang="en-US" altLang="zh-TW" dirty="0"/>
            </a:br>
            <a:r>
              <a:rPr kumimoji="1" lang="en-US" altLang="zh-TW" dirty="0"/>
              <a:t>Visions of an Ideal State:</a:t>
            </a:r>
            <a:br>
              <a:rPr kumimoji="1" lang="en-US" altLang="zh-TW" dirty="0"/>
            </a:br>
            <a:r>
              <a:rPr kumimoji="1" lang="en-US" altLang="zh-TW" dirty="0"/>
              <a:t>Life, Liberty, and What?</a:t>
            </a:r>
            <a:endParaRPr kumimoji="1" lang="zh-TW" altLang="en-US" dirty="0"/>
          </a:p>
        </p:txBody>
      </p:sp>
    </p:spTree>
    <p:extLst>
      <p:ext uri="{BB962C8B-B14F-4D97-AF65-F5344CB8AC3E}">
        <p14:creationId xmlns:p14="http://schemas.microsoft.com/office/powerpoint/2010/main" val="2040398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63ABC-D549-DC4B-BED4-61E5C56529A4}"/>
              </a:ext>
            </a:extLst>
          </p:cNvPr>
          <p:cNvSpPr>
            <a:spLocks noGrp="1"/>
          </p:cNvSpPr>
          <p:nvPr>
            <p:ph type="title"/>
          </p:nvPr>
        </p:nvSpPr>
        <p:spPr/>
        <p:txBody>
          <a:bodyPr/>
          <a:lstStyle/>
          <a:p>
            <a:r>
              <a:rPr kumimoji="1" lang="en-US" altLang="zh-TW" dirty="0"/>
              <a:t>State of Nature</a:t>
            </a:r>
            <a:endParaRPr kumimoji="1" lang="zh-TW" altLang="en-US" dirty="0"/>
          </a:p>
        </p:txBody>
      </p:sp>
      <p:sp>
        <p:nvSpPr>
          <p:cNvPr id="3" name="內容版面配置區 2">
            <a:extLst>
              <a:ext uri="{FF2B5EF4-FFF2-40B4-BE49-F238E27FC236}">
                <a16:creationId xmlns:a16="http://schemas.microsoft.com/office/drawing/2014/main" id="{858CAEE8-3C0D-C147-B415-8F80D04B2A70}"/>
              </a:ext>
            </a:extLst>
          </p:cNvPr>
          <p:cNvSpPr>
            <a:spLocks noGrp="1"/>
          </p:cNvSpPr>
          <p:nvPr>
            <p:ph idx="1"/>
          </p:nvPr>
        </p:nvSpPr>
        <p:spPr/>
        <p:txBody>
          <a:bodyPr>
            <a:normAutofit/>
          </a:bodyPr>
          <a:lstStyle/>
          <a:p>
            <a:r>
              <a:rPr kumimoji="1" lang="en-US" altLang="zh-TW" dirty="0"/>
              <a:t>An anti-enlightenment enlightenment thinker?</a:t>
            </a:r>
            <a:br>
              <a:rPr kumimoji="1" lang="en-US" altLang="zh-TW" dirty="0"/>
            </a:br>
            <a:r>
              <a:rPr kumimoji="1" lang="en-US" altLang="zh-TW" dirty="0">
                <a:sym typeface="Wingdings" pitchFamily="2" charset="2"/>
              </a:rPr>
              <a:t>if enlightenment, civilization, and progress corrupt the original goodness of human nature, should we not return to the stage of the “noble savage”?</a:t>
            </a:r>
          </a:p>
          <a:p>
            <a:r>
              <a:rPr kumimoji="1" lang="en-US" altLang="zh-TW" dirty="0">
                <a:sym typeface="Wingdings" pitchFamily="2" charset="2"/>
              </a:rPr>
              <a:t>Locke and Hobbes: the necessity of civilization arises from human depravity</a:t>
            </a:r>
            <a:br>
              <a:rPr kumimoji="1" lang="en-US" altLang="zh-TW" dirty="0">
                <a:sym typeface="Wingdings" pitchFamily="2" charset="2"/>
              </a:rPr>
            </a:br>
            <a:r>
              <a:rPr kumimoji="1" lang="en-US" altLang="zh-TW" dirty="0">
                <a:sym typeface="Wingdings" pitchFamily="2" charset="2"/>
              </a:rPr>
              <a:t>Rousseau rejects this premise</a:t>
            </a:r>
            <a:endParaRPr kumimoji="1" lang="zh-TW" altLang="en-US" dirty="0"/>
          </a:p>
        </p:txBody>
      </p:sp>
    </p:spTree>
    <p:extLst>
      <p:ext uri="{BB962C8B-B14F-4D97-AF65-F5344CB8AC3E}">
        <p14:creationId xmlns:p14="http://schemas.microsoft.com/office/powerpoint/2010/main" val="3803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63ABC-D549-DC4B-BED4-61E5C56529A4}"/>
              </a:ext>
            </a:extLst>
          </p:cNvPr>
          <p:cNvSpPr>
            <a:spLocks noGrp="1"/>
          </p:cNvSpPr>
          <p:nvPr>
            <p:ph type="title"/>
          </p:nvPr>
        </p:nvSpPr>
        <p:spPr/>
        <p:txBody>
          <a:bodyPr/>
          <a:lstStyle/>
          <a:p>
            <a:r>
              <a:rPr kumimoji="1" lang="en-US" altLang="zh-TW" dirty="0"/>
              <a:t>State of Nature</a:t>
            </a:r>
            <a:endParaRPr kumimoji="1" lang="zh-TW" altLang="en-US" dirty="0"/>
          </a:p>
        </p:txBody>
      </p:sp>
      <p:sp>
        <p:nvSpPr>
          <p:cNvPr id="3" name="內容版面配置區 2">
            <a:extLst>
              <a:ext uri="{FF2B5EF4-FFF2-40B4-BE49-F238E27FC236}">
                <a16:creationId xmlns:a16="http://schemas.microsoft.com/office/drawing/2014/main" id="{858CAEE8-3C0D-C147-B415-8F80D04B2A70}"/>
              </a:ext>
            </a:extLst>
          </p:cNvPr>
          <p:cNvSpPr>
            <a:spLocks noGrp="1"/>
          </p:cNvSpPr>
          <p:nvPr>
            <p:ph idx="1"/>
          </p:nvPr>
        </p:nvSpPr>
        <p:spPr>
          <a:xfrm>
            <a:off x="1435608" y="1447799"/>
            <a:ext cx="7498080" cy="5107983"/>
          </a:xfrm>
        </p:spPr>
        <p:txBody>
          <a:bodyPr>
            <a:normAutofit fontScale="77500" lnSpcReduction="20000"/>
          </a:bodyPr>
          <a:lstStyle/>
          <a:p>
            <a:r>
              <a:rPr kumimoji="1" lang="en-US" altLang="zh-TW" dirty="0"/>
              <a:t>The savage state “between the indolence of our primitive state and the petulant activity of our </a:t>
            </a:r>
            <a:r>
              <a:rPr kumimoji="1" lang="en-US" altLang="zh-TW" b="1" dirty="0"/>
              <a:t>egocentrism</a:t>
            </a:r>
            <a:r>
              <a:rPr kumimoji="1" lang="en-US" altLang="zh-TW" dirty="0"/>
              <a:t>, must have been the happiest and most durable epoch. The more one reflects on it, the more one finds that this state was the least subject to upheavals and the best for man, and that he must have left it only by virtue of some fatal chance happening that, for </a:t>
            </a:r>
            <a:r>
              <a:rPr kumimoji="1" lang="en-US" altLang="zh-TW" b="1" dirty="0"/>
              <a:t>the common good</a:t>
            </a:r>
            <a:r>
              <a:rPr kumimoji="1" lang="en-US" altLang="zh-TW" dirty="0"/>
              <a:t>, ought never to have happened. The example of </a:t>
            </a:r>
            <a:r>
              <a:rPr kumimoji="1" lang="en-US" altLang="zh-TW" b="1" dirty="0"/>
              <a:t>savages</a:t>
            </a:r>
            <a:r>
              <a:rPr kumimoji="1" lang="en-US" altLang="zh-TW" dirty="0"/>
              <a:t>, almost all of who have been found in this state, </a:t>
            </a:r>
            <a:r>
              <a:rPr kumimoji="1" lang="en-US" altLang="zh-TW" b="1" dirty="0"/>
              <a:t>seems</a:t>
            </a:r>
            <a:r>
              <a:rPr kumimoji="1" lang="en-US" altLang="zh-TW" dirty="0"/>
              <a:t> to confirm that the human race had been made to remain in it always; that this state is the veritable youth of the world; and that all the subsequent </a:t>
            </a:r>
            <a:r>
              <a:rPr kumimoji="1" lang="en-US" altLang="zh-TW" b="1" dirty="0"/>
              <a:t>progres</a:t>
            </a:r>
            <a:r>
              <a:rPr kumimoji="1" lang="en-US" altLang="zh-TW" dirty="0"/>
              <a:t>s has </a:t>
            </a:r>
            <a:r>
              <a:rPr kumimoji="1" lang="en-US" altLang="zh-TW" b="1" dirty="0"/>
              <a:t>been in appearance</a:t>
            </a:r>
            <a:r>
              <a:rPr kumimoji="1" lang="en-US" altLang="zh-TW" dirty="0"/>
              <a:t> so many steps toward the perfection of the individual, and in fact toward the </a:t>
            </a:r>
            <a:r>
              <a:rPr kumimoji="1" lang="en-US" altLang="zh-TW" b="1" dirty="0"/>
              <a:t>decay </a:t>
            </a:r>
            <a:r>
              <a:rPr kumimoji="1" lang="en-US" altLang="zh-TW" dirty="0"/>
              <a:t>of the species.”</a:t>
            </a:r>
            <a:endParaRPr kumimoji="1" lang="zh-TW" altLang="en-US" dirty="0"/>
          </a:p>
        </p:txBody>
      </p:sp>
    </p:spTree>
    <p:extLst>
      <p:ext uri="{BB962C8B-B14F-4D97-AF65-F5344CB8AC3E}">
        <p14:creationId xmlns:p14="http://schemas.microsoft.com/office/powerpoint/2010/main" val="2250361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B9AEC-677E-4640-B76C-AC35BE7008C5}"/>
              </a:ext>
            </a:extLst>
          </p:cNvPr>
          <p:cNvSpPr>
            <a:spLocks noGrp="1"/>
          </p:cNvSpPr>
          <p:nvPr>
            <p:ph type="title"/>
          </p:nvPr>
        </p:nvSpPr>
        <p:spPr/>
        <p:txBody>
          <a:bodyPr/>
          <a:lstStyle/>
          <a:p>
            <a:r>
              <a:rPr kumimoji="1" lang="en-US" altLang="zh-TW" dirty="0"/>
              <a:t>Civilization</a:t>
            </a:r>
            <a:endParaRPr kumimoji="1" lang="zh-TW" altLang="en-US" dirty="0"/>
          </a:p>
        </p:txBody>
      </p:sp>
      <p:sp>
        <p:nvSpPr>
          <p:cNvPr id="3" name="內容版面配置區 2">
            <a:extLst>
              <a:ext uri="{FF2B5EF4-FFF2-40B4-BE49-F238E27FC236}">
                <a16:creationId xmlns:a16="http://schemas.microsoft.com/office/drawing/2014/main" id="{7000B130-1E40-6E44-B64E-6BA6B4C2BCE2}"/>
              </a:ext>
            </a:extLst>
          </p:cNvPr>
          <p:cNvSpPr>
            <a:spLocks noGrp="1"/>
          </p:cNvSpPr>
          <p:nvPr>
            <p:ph idx="1"/>
          </p:nvPr>
        </p:nvSpPr>
        <p:spPr/>
        <p:txBody>
          <a:bodyPr>
            <a:normAutofit lnSpcReduction="10000"/>
          </a:bodyPr>
          <a:lstStyle/>
          <a:p>
            <a:r>
              <a:rPr kumimoji="1" lang="en-US" altLang="zh-TW" dirty="0"/>
              <a:t>Core problem: egocentrism</a:t>
            </a:r>
            <a:br>
              <a:rPr kumimoji="1" lang="en-US" altLang="zh-TW" dirty="0"/>
            </a:br>
            <a:r>
              <a:rPr kumimoji="1" lang="en-US" altLang="zh-TW" dirty="0">
                <a:sym typeface="Wingdings" pitchFamily="2" charset="2"/>
              </a:rPr>
              <a:t></a:t>
            </a:r>
            <a:r>
              <a:rPr kumimoji="1" lang="en-US" altLang="zh-TW" dirty="0"/>
              <a:t>Progress in the arts and sciences </a:t>
            </a:r>
            <a:r>
              <a:rPr kumimoji="1" lang="en-US" altLang="zh-TW" i="1" dirty="0"/>
              <a:t>de facto</a:t>
            </a:r>
            <a:r>
              <a:rPr kumimoji="1" lang="en-US" altLang="zh-TW" dirty="0"/>
              <a:t> led to the corruption of human nature by offering occasions for decadence </a:t>
            </a:r>
            <a:br>
              <a:rPr kumimoji="1" lang="en-US" altLang="zh-TW" dirty="0"/>
            </a:br>
            <a:r>
              <a:rPr kumimoji="1" lang="en-US" altLang="zh-TW" dirty="0">
                <a:sym typeface="Wingdings" pitchFamily="2" charset="2"/>
              </a:rPr>
              <a:t></a:t>
            </a:r>
            <a:r>
              <a:rPr kumimoji="1" lang="en-US" altLang="zh-TW" dirty="0"/>
              <a:t>States and governments were </a:t>
            </a:r>
            <a:r>
              <a:rPr kumimoji="1" lang="en-US" altLang="zh-TW" i="1" dirty="0"/>
              <a:t>de facto</a:t>
            </a:r>
            <a:r>
              <a:rPr kumimoji="1" lang="en-US" altLang="zh-TW" dirty="0"/>
              <a:t> created to serve the interests of the powerful and wealthy few</a:t>
            </a:r>
          </a:p>
          <a:p>
            <a:r>
              <a:rPr kumimoji="1" lang="en-US" altLang="zh-TW" dirty="0"/>
              <a:t>So, again, should we not abandon civilization?</a:t>
            </a:r>
            <a:endParaRPr kumimoji="1" lang="zh-TW" altLang="en-US" dirty="0"/>
          </a:p>
        </p:txBody>
      </p:sp>
    </p:spTree>
    <p:extLst>
      <p:ext uri="{BB962C8B-B14F-4D97-AF65-F5344CB8AC3E}">
        <p14:creationId xmlns:p14="http://schemas.microsoft.com/office/powerpoint/2010/main" val="387896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B9AEC-677E-4640-B76C-AC35BE7008C5}"/>
              </a:ext>
            </a:extLst>
          </p:cNvPr>
          <p:cNvSpPr>
            <a:spLocks noGrp="1"/>
          </p:cNvSpPr>
          <p:nvPr>
            <p:ph type="title"/>
          </p:nvPr>
        </p:nvSpPr>
        <p:spPr/>
        <p:txBody>
          <a:bodyPr/>
          <a:lstStyle/>
          <a:p>
            <a:r>
              <a:rPr kumimoji="1" lang="en-US" altLang="zh-TW" dirty="0"/>
              <a:t>Civilization</a:t>
            </a:r>
            <a:endParaRPr kumimoji="1" lang="zh-TW" altLang="en-US" dirty="0"/>
          </a:p>
        </p:txBody>
      </p:sp>
      <p:sp>
        <p:nvSpPr>
          <p:cNvPr id="3" name="內容版面配置區 2">
            <a:extLst>
              <a:ext uri="{FF2B5EF4-FFF2-40B4-BE49-F238E27FC236}">
                <a16:creationId xmlns:a16="http://schemas.microsoft.com/office/drawing/2014/main" id="{7000B130-1E40-6E44-B64E-6BA6B4C2BCE2}"/>
              </a:ext>
            </a:extLst>
          </p:cNvPr>
          <p:cNvSpPr>
            <a:spLocks noGrp="1"/>
          </p:cNvSpPr>
          <p:nvPr>
            <p:ph idx="1"/>
          </p:nvPr>
        </p:nvSpPr>
        <p:spPr/>
        <p:txBody>
          <a:bodyPr>
            <a:normAutofit fontScale="92500" lnSpcReduction="10000"/>
          </a:bodyPr>
          <a:lstStyle/>
          <a:p>
            <a:r>
              <a:rPr kumimoji="1" lang="en-US" altLang="zh-TW" dirty="0"/>
              <a:t>Answer: in the savage stage, people act by </a:t>
            </a:r>
            <a:r>
              <a:rPr kumimoji="1" lang="en-US" altLang="zh-TW" i="1" dirty="0"/>
              <a:t>instinct</a:t>
            </a:r>
            <a:r>
              <a:rPr kumimoji="1" lang="en-US" altLang="zh-TW" dirty="0"/>
              <a:t>; in civil society, people are forced to “consult </a:t>
            </a:r>
            <a:r>
              <a:rPr kumimoji="1" lang="en-US" altLang="zh-TW" b="1" dirty="0"/>
              <a:t>reason</a:t>
            </a:r>
            <a:r>
              <a:rPr kumimoji="1" lang="en-US" altLang="zh-TW" dirty="0"/>
              <a:t> before listening to his inclinations”</a:t>
            </a:r>
            <a:br>
              <a:rPr kumimoji="1" lang="en-US" altLang="zh-TW" dirty="0"/>
            </a:br>
            <a:r>
              <a:rPr kumimoji="1" lang="en-US" altLang="zh-TW" dirty="0">
                <a:sym typeface="Wingdings" pitchFamily="2" charset="2"/>
              </a:rPr>
              <a:t>The </a:t>
            </a:r>
            <a:r>
              <a:rPr kumimoji="1" lang="en-US" altLang="zh-TW" b="1" dirty="0">
                <a:sym typeface="Wingdings" pitchFamily="2" charset="2"/>
              </a:rPr>
              <a:t>nobility</a:t>
            </a:r>
            <a:r>
              <a:rPr kumimoji="1" lang="en-US" altLang="zh-TW" dirty="0">
                <a:sym typeface="Wingdings" pitchFamily="2" charset="2"/>
              </a:rPr>
              <a:t> of humankind as a rational species shines forth only in civil society</a:t>
            </a:r>
          </a:p>
          <a:p>
            <a:r>
              <a:rPr kumimoji="1" lang="en-US" altLang="zh-TW" dirty="0">
                <a:sym typeface="Wingdings" pitchFamily="2" charset="2"/>
              </a:rPr>
              <a:t>Humankind differs from brute animals:</a:t>
            </a:r>
            <a:br>
              <a:rPr kumimoji="1" lang="en-US" altLang="zh-TW" dirty="0">
                <a:sym typeface="Wingdings" pitchFamily="2" charset="2"/>
              </a:rPr>
            </a:br>
            <a:r>
              <a:rPr kumimoji="1" lang="en-US" altLang="zh-TW" dirty="0">
                <a:sym typeface="Wingdings" pitchFamily="2" charset="2"/>
              </a:rPr>
              <a:t>animals also have compassion and the impulse to self-preservation, but humans possess rational </a:t>
            </a:r>
            <a:r>
              <a:rPr kumimoji="1" lang="en-US" altLang="zh-TW" b="1" dirty="0">
                <a:sym typeface="Wingdings" pitchFamily="2" charset="2"/>
              </a:rPr>
              <a:t>free will </a:t>
            </a:r>
            <a:r>
              <a:rPr kumimoji="1" lang="en-US" altLang="zh-TW" dirty="0">
                <a:sym typeface="Wingdings" pitchFamily="2" charset="2"/>
              </a:rPr>
              <a:t>and therefore the </a:t>
            </a:r>
            <a:r>
              <a:rPr kumimoji="1" lang="en-US" altLang="zh-TW" b="1" dirty="0">
                <a:sym typeface="Wingdings" pitchFamily="2" charset="2"/>
              </a:rPr>
              <a:t>potential perfectibility</a:t>
            </a:r>
            <a:r>
              <a:rPr kumimoji="1" lang="en-US" altLang="zh-TW" dirty="0">
                <a:sym typeface="Wingdings" pitchFamily="2" charset="2"/>
              </a:rPr>
              <a:t> of human nature</a:t>
            </a:r>
            <a:endParaRPr kumimoji="1" lang="zh-TW" altLang="en-US" dirty="0"/>
          </a:p>
        </p:txBody>
      </p:sp>
    </p:spTree>
    <p:extLst>
      <p:ext uri="{BB962C8B-B14F-4D97-AF65-F5344CB8AC3E}">
        <p14:creationId xmlns:p14="http://schemas.microsoft.com/office/powerpoint/2010/main" val="2531556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B9AEC-677E-4640-B76C-AC35BE7008C5}"/>
              </a:ext>
            </a:extLst>
          </p:cNvPr>
          <p:cNvSpPr>
            <a:spLocks noGrp="1"/>
          </p:cNvSpPr>
          <p:nvPr>
            <p:ph type="title"/>
          </p:nvPr>
        </p:nvSpPr>
        <p:spPr/>
        <p:txBody>
          <a:bodyPr/>
          <a:lstStyle/>
          <a:p>
            <a:r>
              <a:rPr kumimoji="1" lang="en-US" altLang="zh-TW" dirty="0"/>
              <a:t>Civilization</a:t>
            </a:r>
            <a:endParaRPr kumimoji="1" lang="zh-TW" altLang="en-US" dirty="0"/>
          </a:p>
        </p:txBody>
      </p:sp>
      <p:sp>
        <p:nvSpPr>
          <p:cNvPr id="3" name="內容版面配置區 2">
            <a:extLst>
              <a:ext uri="{FF2B5EF4-FFF2-40B4-BE49-F238E27FC236}">
                <a16:creationId xmlns:a16="http://schemas.microsoft.com/office/drawing/2014/main" id="{7000B130-1E40-6E44-B64E-6BA6B4C2BCE2}"/>
              </a:ext>
            </a:extLst>
          </p:cNvPr>
          <p:cNvSpPr>
            <a:spLocks noGrp="1"/>
          </p:cNvSpPr>
          <p:nvPr>
            <p:ph idx="1"/>
          </p:nvPr>
        </p:nvSpPr>
        <p:spPr/>
        <p:txBody>
          <a:bodyPr>
            <a:normAutofit/>
          </a:bodyPr>
          <a:lstStyle/>
          <a:p>
            <a:r>
              <a:rPr kumimoji="1" lang="en-US" altLang="zh-TW" dirty="0"/>
              <a:t>Civilization can bring forth the nobility of human reason, if the decadence that it occasions is countered by the </a:t>
            </a:r>
            <a:r>
              <a:rPr kumimoji="1" lang="en-US" altLang="zh-TW" b="1" dirty="0"/>
              <a:t>cultivation</a:t>
            </a:r>
            <a:r>
              <a:rPr kumimoji="1" lang="en-US" altLang="zh-TW" dirty="0"/>
              <a:t> of moral virtue and duties</a:t>
            </a:r>
          </a:p>
          <a:p>
            <a:r>
              <a:rPr kumimoji="1" lang="en-US" altLang="zh-TW" dirty="0"/>
              <a:t>States and government would ennoble, rather than corrupt, human society, if we use moral reason to develop a </a:t>
            </a:r>
            <a:r>
              <a:rPr kumimoji="1" lang="en-US" altLang="zh-TW" b="1" dirty="0"/>
              <a:t>social contract</a:t>
            </a:r>
            <a:r>
              <a:rPr kumimoji="1" lang="zh-TW" altLang="en-US" dirty="0"/>
              <a:t> </a:t>
            </a:r>
            <a:r>
              <a:rPr kumimoji="1" lang="en-US" altLang="zh-TW" dirty="0"/>
              <a:t>that reflects the inherent goodness of human nature  </a:t>
            </a:r>
            <a:endParaRPr kumimoji="1" lang="zh-TW" altLang="en-US" dirty="0"/>
          </a:p>
        </p:txBody>
      </p:sp>
    </p:spTree>
    <p:extLst>
      <p:ext uri="{BB962C8B-B14F-4D97-AF65-F5344CB8AC3E}">
        <p14:creationId xmlns:p14="http://schemas.microsoft.com/office/powerpoint/2010/main" val="409699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B1569-BB21-914E-A4CF-BB2E98313E4A}"/>
              </a:ext>
            </a:extLst>
          </p:cNvPr>
          <p:cNvSpPr>
            <a:spLocks noGrp="1"/>
          </p:cNvSpPr>
          <p:nvPr>
            <p:ph type="title"/>
          </p:nvPr>
        </p:nvSpPr>
        <p:spPr/>
        <p:txBody>
          <a:bodyPr/>
          <a:lstStyle/>
          <a:p>
            <a:r>
              <a:rPr kumimoji="1" lang="en-US" altLang="zh-TW" dirty="0"/>
              <a:t>The Social Contract</a:t>
            </a:r>
            <a:endParaRPr kumimoji="1" lang="zh-TW" altLang="en-US" dirty="0"/>
          </a:p>
        </p:txBody>
      </p:sp>
      <p:sp>
        <p:nvSpPr>
          <p:cNvPr id="3" name="內容版面配置區 2">
            <a:extLst>
              <a:ext uri="{FF2B5EF4-FFF2-40B4-BE49-F238E27FC236}">
                <a16:creationId xmlns:a16="http://schemas.microsoft.com/office/drawing/2014/main" id="{D02BA26D-F896-8640-BB24-792279F87B01}"/>
              </a:ext>
            </a:extLst>
          </p:cNvPr>
          <p:cNvSpPr>
            <a:spLocks noGrp="1"/>
          </p:cNvSpPr>
          <p:nvPr>
            <p:ph idx="1"/>
          </p:nvPr>
        </p:nvSpPr>
        <p:spPr/>
        <p:txBody>
          <a:bodyPr>
            <a:normAutofit fontScale="85000" lnSpcReduction="10000"/>
          </a:bodyPr>
          <a:lstStyle/>
          <a:p>
            <a:r>
              <a:rPr kumimoji="1" lang="en-US" altLang="zh-TW" i="1" dirty="0"/>
              <a:t>The Social Contract, or Principles of Political Right</a:t>
            </a:r>
            <a:r>
              <a:rPr kumimoji="1" lang="en-US" altLang="zh-TW" dirty="0"/>
              <a:t> (1762)</a:t>
            </a:r>
            <a:br>
              <a:rPr kumimoji="1" lang="en-US" altLang="zh-TW" dirty="0"/>
            </a:br>
            <a:br>
              <a:rPr kumimoji="1" lang="en-US" altLang="zh-TW" dirty="0"/>
            </a:br>
            <a:r>
              <a:rPr kumimoji="1" lang="en-US" altLang="zh-TW" dirty="0"/>
              <a:t>“Man is born free, and everywhere he is in chains. Those who think themselves the masters of others are indeed greater slaves than they.”</a:t>
            </a:r>
            <a:br>
              <a:rPr kumimoji="1" lang="en-US" altLang="zh-TW" dirty="0"/>
            </a:br>
            <a:br>
              <a:rPr kumimoji="1" lang="en-US" altLang="zh-TW" dirty="0"/>
            </a:br>
            <a:r>
              <a:rPr kumimoji="1" lang="en-US" altLang="zh-TW" dirty="0"/>
              <a:t>vs. Hobbes: the social contract can </a:t>
            </a:r>
            <a:r>
              <a:rPr kumimoji="1" lang="en-US" altLang="zh-TW" i="1" dirty="0"/>
              <a:t>enhance</a:t>
            </a:r>
            <a:r>
              <a:rPr kumimoji="1" lang="en-US" altLang="zh-TW" dirty="0"/>
              <a:t> rather than diminish </a:t>
            </a:r>
            <a:r>
              <a:rPr kumimoji="1" lang="en-US" altLang="zh-TW" b="1" dirty="0"/>
              <a:t>freedom</a:t>
            </a:r>
            <a:br>
              <a:rPr kumimoji="1" lang="en-US" altLang="zh-TW" b="1" dirty="0"/>
            </a:br>
            <a:r>
              <a:rPr kumimoji="1" lang="en-US" altLang="zh-TW" dirty="0">
                <a:sym typeface="Wingdings" pitchFamily="2" charset="2"/>
              </a:rPr>
              <a:t></a:t>
            </a:r>
            <a:r>
              <a:rPr kumimoji="1" lang="en-US" altLang="zh-TW" dirty="0"/>
              <a:t>Hobbes’s social contract is a lie by which the rich and powerful few trick the people into giving up freedom in exchange for protection</a:t>
            </a:r>
          </a:p>
        </p:txBody>
      </p:sp>
    </p:spTree>
    <p:extLst>
      <p:ext uri="{BB962C8B-B14F-4D97-AF65-F5344CB8AC3E}">
        <p14:creationId xmlns:p14="http://schemas.microsoft.com/office/powerpoint/2010/main" val="336771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B1569-BB21-914E-A4CF-BB2E98313E4A}"/>
              </a:ext>
            </a:extLst>
          </p:cNvPr>
          <p:cNvSpPr>
            <a:spLocks noGrp="1"/>
          </p:cNvSpPr>
          <p:nvPr>
            <p:ph type="title"/>
          </p:nvPr>
        </p:nvSpPr>
        <p:spPr/>
        <p:txBody>
          <a:bodyPr/>
          <a:lstStyle/>
          <a:p>
            <a:r>
              <a:rPr kumimoji="1" lang="en-US" altLang="zh-TW" dirty="0"/>
              <a:t>The Social Contract</a:t>
            </a:r>
            <a:endParaRPr kumimoji="1" lang="zh-TW" altLang="en-US" dirty="0"/>
          </a:p>
        </p:txBody>
      </p:sp>
      <p:sp>
        <p:nvSpPr>
          <p:cNvPr id="3" name="內容版面配置區 2">
            <a:extLst>
              <a:ext uri="{FF2B5EF4-FFF2-40B4-BE49-F238E27FC236}">
                <a16:creationId xmlns:a16="http://schemas.microsoft.com/office/drawing/2014/main" id="{D02BA26D-F896-8640-BB24-792279F87B01}"/>
              </a:ext>
            </a:extLst>
          </p:cNvPr>
          <p:cNvSpPr>
            <a:spLocks noGrp="1"/>
          </p:cNvSpPr>
          <p:nvPr>
            <p:ph idx="1"/>
          </p:nvPr>
        </p:nvSpPr>
        <p:spPr/>
        <p:txBody>
          <a:bodyPr>
            <a:normAutofit fontScale="85000" lnSpcReduction="20000"/>
          </a:bodyPr>
          <a:lstStyle/>
          <a:p>
            <a:r>
              <a:rPr kumimoji="1" lang="en-US" altLang="zh-TW" i="1" dirty="0"/>
              <a:t>The Social Contract, or Principles of Political Right</a:t>
            </a:r>
            <a:r>
              <a:rPr kumimoji="1" lang="en-US" altLang="zh-TW" dirty="0"/>
              <a:t> (1762)</a:t>
            </a:r>
          </a:p>
          <a:p>
            <a:r>
              <a:rPr kumimoji="1" lang="en-US" altLang="zh-TW" dirty="0"/>
              <a:t>Social contract: not an actual piece of paper or an actual agreement made in history, but rather a</a:t>
            </a:r>
            <a:r>
              <a:rPr kumimoji="1" lang="en-US" altLang="zh-TW" i="1" dirty="0"/>
              <a:t> theoretical principle</a:t>
            </a:r>
            <a:r>
              <a:rPr kumimoji="1" lang="en-US" altLang="zh-TW" dirty="0"/>
              <a:t> underlying the formation of human societies, especially the relations between the state and the citizens</a:t>
            </a:r>
          </a:p>
          <a:p>
            <a:r>
              <a:rPr kumimoji="1" lang="en-US" altLang="zh-TW" dirty="0"/>
              <a:t>Basic incentive to enter into a social contract: </a:t>
            </a:r>
            <a:r>
              <a:rPr kumimoji="1" lang="en-US" altLang="zh-TW" b="1" dirty="0"/>
              <a:t>the common good</a:t>
            </a:r>
            <a:br>
              <a:rPr kumimoji="1" lang="en-US" altLang="zh-TW" b="1" dirty="0"/>
            </a:br>
            <a:r>
              <a:rPr kumimoji="1" lang="en-US" altLang="zh-TW" dirty="0">
                <a:sym typeface="Wingdings" pitchFamily="2" charset="2"/>
              </a:rPr>
              <a:t>creation of the state can provide protection of life and property in accordance with the general will of the people</a:t>
            </a:r>
          </a:p>
          <a:p>
            <a:r>
              <a:rPr kumimoji="1" lang="en-US" altLang="zh-TW" dirty="0">
                <a:sym typeface="Wingdings" pitchFamily="2" charset="2"/>
              </a:rPr>
              <a:t>So, how does Rousseau differ from Hobbes?</a:t>
            </a:r>
            <a:endParaRPr kumimoji="1" lang="zh-TW" altLang="en-US" dirty="0"/>
          </a:p>
        </p:txBody>
      </p:sp>
    </p:spTree>
    <p:extLst>
      <p:ext uri="{BB962C8B-B14F-4D97-AF65-F5344CB8AC3E}">
        <p14:creationId xmlns:p14="http://schemas.microsoft.com/office/powerpoint/2010/main" val="67556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B1569-BB21-914E-A4CF-BB2E98313E4A}"/>
              </a:ext>
            </a:extLst>
          </p:cNvPr>
          <p:cNvSpPr>
            <a:spLocks noGrp="1"/>
          </p:cNvSpPr>
          <p:nvPr>
            <p:ph type="title"/>
          </p:nvPr>
        </p:nvSpPr>
        <p:spPr/>
        <p:txBody>
          <a:bodyPr/>
          <a:lstStyle/>
          <a:p>
            <a:r>
              <a:rPr kumimoji="1" lang="en-US" altLang="zh-TW" dirty="0"/>
              <a:t>The Social Contract</a:t>
            </a:r>
            <a:endParaRPr kumimoji="1" lang="zh-TW" altLang="en-US" dirty="0"/>
          </a:p>
        </p:txBody>
      </p:sp>
      <p:sp>
        <p:nvSpPr>
          <p:cNvPr id="3" name="內容版面配置區 2">
            <a:extLst>
              <a:ext uri="{FF2B5EF4-FFF2-40B4-BE49-F238E27FC236}">
                <a16:creationId xmlns:a16="http://schemas.microsoft.com/office/drawing/2014/main" id="{D02BA26D-F896-8640-BB24-792279F87B01}"/>
              </a:ext>
            </a:extLst>
          </p:cNvPr>
          <p:cNvSpPr>
            <a:spLocks noGrp="1"/>
          </p:cNvSpPr>
          <p:nvPr>
            <p:ph idx="1"/>
          </p:nvPr>
        </p:nvSpPr>
        <p:spPr/>
        <p:txBody>
          <a:bodyPr>
            <a:normAutofit fontScale="92500" lnSpcReduction="20000"/>
          </a:bodyPr>
          <a:lstStyle/>
          <a:p>
            <a:r>
              <a:rPr kumimoji="1" lang="en-US" altLang="zh-TW" dirty="0"/>
              <a:t>Rousseau: freedom is </a:t>
            </a:r>
            <a:r>
              <a:rPr kumimoji="1" lang="en-US" altLang="zh-TW" i="1" dirty="0"/>
              <a:t>essential</a:t>
            </a:r>
            <a:r>
              <a:rPr kumimoji="1" lang="en-US" altLang="zh-TW" dirty="0"/>
              <a:t> to humanity (in Locke’s words, </a:t>
            </a:r>
            <a:r>
              <a:rPr kumimoji="1" lang="en-US" altLang="zh-TW" i="1" dirty="0"/>
              <a:t>unalienable</a:t>
            </a:r>
            <a:r>
              <a:rPr kumimoji="1" lang="en-US" altLang="zh-TW" dirty="0"/>
              <a:t>)</a:t>
            </a:r>
            <a:br>
              <a:rPr kumimoji="1" lang="en-US" altLang="zh-TW" dirty="0"/>
            </a:br>
            <a:r>
              <a:rPr kumimoji="1" lang="en-US" altLang="zh-TW" dirty="0">
                <a:sym typeface="Wingdings" pitchFamily="2" charset="2"/>
              </a:rPr>
              <a:t>to give up one’s </a:t>
            </a:r>
            <a:r>
              <a:rPr kumimoji="1" lang="en-US" altLang="zh-TW" b="1" dirty="0">
                <a:sym typeface="Wingdings" pitchFamily="2" charset="2"/>
              </a:rPr>
              <a:t>natural freedom </a:t>
            </a:r>
            <a:r>
              <a:rPr kumimoji="1" lang="en-US" altLang="zh-TW" dirty="0">
                <a:sym typeface="Wingdings" pitchFamily="2" charset="2"/>
              </a:rPr>
              <a:t>is to give up one’s humanity (hence Rousseau’s opposition to the Atlantic slave trade)</a:t>
            </a:r>
            <a:br>
              <a:rPr kumimoji="1" lang="en-US" altLang="zh-TW" dirty="0">
                <a:sym typeface="Wingdings" pitchFamily="2" charset="2"/>
              </a:rPr>
            </a:br>
            <a:r>
              <a:rPr kumimoji="1" lang="en-US" altLang="zh-TW" dirty="0">
                <a:sym typeface="Wingdings" pitchFamily="2" charset="2"/>
              </a:rPr>
              <a:t>a social contract that requires the abolition of freedom in exchange for protection is the very source of the social corruption of human nature (that way, we’d be better off being savages)</a:t>
            </a:r>
          </a:p>
          <a:p>
            <a:r>
              <a:rPr kumimoji="1" lang="en-US" altLang="zh-TW" dirty="0">
                <a:sym typeface="Wingdings" pitchFamily="2" charset="2"/>
              </a:rPr>
              <a:t>Problem: how can the social contract </a:t>
            </a:r>
            <a:r>
              <a:rPr kumimoji="1" lang="en-US" altLang="zh-TW" i="1" dirty="0">
                <a:sym typeface="Wingdings" pitchFamily="2" charset="2"/>
              </a:rPr>
              <a:t>promote</a:t>
            </a:r>
            <a:r>
              <a:rPr kumimoji="1" lang="en-US" altLang="zh-TW" dirty="0">
                <a:sym typeface="Wingdings" pitchFamily="2" charset="2"/>
              </a:rPr>
              <a:t> rather than </a:t>
            </a:r>
            <a:r>
              <a:rPr kumimoji="1" lang="en-US" altLang="zh-TW" i="1" dirty="0">
                <a:sym typeface="Wingdings" pitchFamily="2" charset="2"/>
              </a:rPr>
              <a:t>diminish</a:t>
            </a:r>
            <a:r>
              <a:rPr kumimoji="1" lang="en-US" altLang="zh-TW" dirty="0">
                <a:sym typeface="Wingdings" pitchFamily="2" charset="2"/>
              </a:rPr>
              <a:t> freedom?</a:t>
            </a:r>
            <a:endParaRPr kumimoji="1" lang="zh-TW" altLang="en-US" dirty="0"/>
          </a:p>
        </p:txBody>
      </p:sp>
    </p:spTree>
    <p:extLst>
      <p:ext uri="{BB962C8B-B14F-4D97-AF65-F5344CB8AC3E}">
        <p14:creationId xmlns:p14="http://schemas.microsoft.com/office/powerpoint/2010/main" val="3690258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00121-1ABD-BC47-88FA-4174802DD853}"/>
              </a:ext>
            </a:extLst>
          </p:cNvPr>
          <p:cNvSpPr>
            <a:spLocks noGrp="1"/>
          </p:cNvSpPr>
          <p:nvPr>
            <p:ph type="title"/>
          </p:nvPr>
        </p:nvSpPr>
        <p:spPr/>
        <p:txBody>
          <a:bodyPr/>
          <a:lstStyle/>
          <a:p>
            <a:r>
              <a:rPr kumimoji="1" lang="en-US" altLang="zh-TW" dirty="0"/>
              <a:t>Redefining “Freedom</a:t>
            </a:r>
            <a:endParaRPr kumimoji="1" lang="zh-TW" altLang="en-US" dirty="0"/>
          </a:p>
        </p:txBody>
      </p:sp>
      <p:sp>
        <p:nvSpPr>
          <p:cNvPr id="3" name="內容版面配置區 2">
            <a:extLst>
              <a:ext uri="{FF2B5EF4-FFF2-40B4-BE49-F238E27FC236}">
                <a16:creationId xmlns:a16="http://schemas.microsoft.com/office/drawing/2014/main" id="{82E55986-6074-9A4A-A0B8-3D0AF321E07D}"/>
              </a:ext>
            </a:extLst>
          </p:cNvPr>
          <p:cNvSpPr>
            <a:spLocks noGrp="1"/>
          </p:cNvSpPr>
          <p:nvPr>
            <p:ph idx="1"/>
          </p:nvPr>
        </p:nvSpPr>
        <p:spPr/>
        <p:txBody>
          <a:bodyPr/>
          <a:lstStyle/>
          <a:p>
            <a:r>
              <a:rPr kumimoji="1" lang="en-US" altLang="zh-TW" dirty="0"/>
              <a:t>Hobbesian freedom: the freedom to do what you will</a:t>
            </a:r>
          </a:p>
          <a:p>
            <a:r>
              <a:rPr kumimoji="1" lang="en-US" altLang="zh-TW" dirty="0"/>
              <a:t>Lockean freedom: not license, but rather the non-coerced accordance of the will and actions to the moral law of nature (similar to Kantian freedom)</a:t>
            </a:r>
          </a:p>
          <a:p>
            <a:r>
              <a:rPr kumimoji="1" lang="en-US" altLang="zh-TW" dirty="0"/>
              <a:t>Rousseau’s invention: </a:t>
            </a:r>
            <a:r>
              <a:rPr kumimoji="1" lang="en-US" altLang="zh-TW" b="1" dirty="0"/>
              <a:t>the general will</a:t>
            </a:r>
            <a:r>
              <a:rPr kumimoji="1" lang="en-US" altLang="zh-TW" dirty="0"/>
              <a:t> </a:t>
            </a:r>
            <a:endParaRPr kumimoji="1" lang="zh-TW" altLang="en-US" dirty="0"/>
          </a:p>
        </p:txBody>
      </p:sp>
    </p:spTree>
    <p:extLst>
      <p:ext uri="{BB962C8B-B14F-4D97-AF65-F5344CB8AC3E}">
        <p14:creationId xmlns:p14="http://schemas.microsoft.com/office/powerpoint/2010/main" val="2966622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00121-1ABD-BC47-88FA-4174802DD853}"/>
              </a:ext>
            </a:extLst>
          </p:cNvPr>
          <p:cNvSpPr>
            <a:spLocks noGrp="1"/>
          </p:cNvSpPr>
          <p:nvPr>
            <p:ph type="title"/>
          </p:nvPr>
        </p:nvSpPr>
        <p:spPr/>
        <p:txBody>
          <a:bodyPr/>
          <a:lstStyle/>
          <a:p>
            <a:r>
              <a:rPr kumimoji="1" lang="en-US" altLang="zh-TW" dirty="0"/>
              <a:t>Redefining “Freedom</a:t>
            </a:r>
            <a:endParaRPr kumimoji="1" lang="zh-TW" altLang="en-US" dirty="0"/>
          </a:p>
        </p:txBody>
      </p:sp>
      <p:sp>
        <p:nvSpPr>
          <p:cNvPr id="3" name="內容版面配置區 2">
            <a:extLst>
              <a:ext uri="{FF2B5EF4-FFF2-40B4-BE49-F238E27FC236}">
                <a16:creationId xmlns:a16="http://schemas.microsoft.com/office/drawing/2014/main" id="{82E55986-6074-9A4A-A0B8-3D0AF321E07D}"/>
              </a:ext>
            </a:extLst>
          </p:cNvPr>
          <p:cNvSpPr>
            <a:spLocks noGrp="1"/>
          </p:cNvSpPr>
          <p:nvPr>
            <p:ph idx="1"/>
          </p:nvPr>
        </p:nvSpPr>
        <p:spPr/>
        <p:txBody>
          <a:bodyPr>
            <a:normAutofit fontScale="92500" lnSpcReduction="10000"/>
          </a:bodyPr>
          <a:lstStyle/>
          <a:p>
            <a:r>
              <a:rPr kumimoji="1" lang="en-US" altLang="zh-TW" b="1" dirty="0"/>
              <a:t>The general will</a:t>
            </a:r>
            <a:r>
              <a:rPr kumimoji="1" lang="en-US" altLang="zh-TW" dirty="0"/>
              <a:t>: the will of the </a:t>
            </a:r>
            <a:r>
              <a:rPr kumimoji="1" lang="en-US" altLang="zh-TW" b="1" dirty="0"/>
              <a:t>state</a:t>
            </a:r>
            <a:r>
              <a:rPr kumimoji="1" lang="en-US" altLang="zh-TW" dirty="0"/>
              <a:t> as a whole, aimed at the </a:t>
            </a:r>
            <a:r>
              <a:rPr kumimoji="1" lang="en-US" altLang="zh-TW" b="1" dirty="0"/>
              <a:t>common good</a:t>
            </a:r>
            <a:br>
              <a:rPr kumimoji="1" lang="en-US" altLang="zh-TW" dirty="0"/>
            </a:br>
            <a:r>
              <a:rPr kumimoji="1" lang="en-US" altLang="zh-TW" dirty="0">
                <a:sym typeface="Wingdings" pitchFamily="2" charset="2"/>
              </a:rPr>
              <a:t>the general will is NOT the sum total of the wishes of every individual member of the state (e.g. taxation)</a:t>
            </a:r>
          </a:p>
          <a:p>
            <a:r>
              <a:rPr kumimoji="1" lang="en-US" altLang="zh-TW" dirty="0">
                <a:sym typeface="Wingdings" pitchFamily="2" charset="2"/>
              </a:rPr>
              <a:t>The will of the individual under social contract tends to be egocentric</a:t>
            </a:r>
          </a:p>
          <a:p>
            <a:r>
              <a:rPr kumimoji="1" lang="en-US" altLang="zh-TW" dirty="0">
                <a:sym typeface="Wingdings" pitchFamily="2" charset="2"/>
              </a:rPr>
              <a:t>A political system that honors the general will, aimed at the common good, fulfills </a:t>
            </a:r>
            <a:r>
              <a:rPr kumimoji="1" lang="en-US" altLang="zh-TW" b="1" dirty="0">
                <a:sym typeface="Wingdings" pitchFamily="2" charset="2"/>
              </a:rPr>
              <a:t>self-love (</a:t>
            </a:r>
            <a:r>
              <a:rPr kumimoji="1" lang="en-US" altLang="zh-TW" b="1" i="1" dirty="0">
                <a:sym typeface="Wingdings" pitchFamily="2" charset="2"/>
              </a:rPr>
              <a:t>amour de </a:t>
            </a:r>
            <a:r>
              <a:rPr kumimoji="1" lang="en-US" altLang="zh-TW" b="1" i="1" dirty="0" err="1">
                <a:sym typeface="Wingdings" pitchFamily="2" charset="2"/>
              </a:rPr>
              <a:t>soi</a:t>
            </a:r>
            <a:r>
              <a:rPr kumimoji="1" lang="en-US" altLang="zh-TW" b="1" dirty="0">
                <a:sym typeface="Wingdings" pitchFamily="2" charset="2"/>
              </a:rPr>
              <a:t>) </a:t>
            </a:r>
            <a:r>
              <a:rPr kumimoji="1" lang="en-US" altLang="zh-TW" dirty="0">
                <a:sym typeface="Wingdings" pitchFamily="2" charset="2"/>
              </a:rPr>
              <a:t>without falling into </a:t>
            </a:r>
            <a:r>
              <a:rPr kumimoji="1" lang="en-US" altLang="zh-TW" b="1" dirty="0">
                <a:sym typeface="Wingdings" pitchFamily="2" charset="2"/>
              </a:rPr>
              <a:t>pride (</a:t>
            </a:r>
            <a:r>
              <a:rPr kumimoji="1" lang="en-US" altLang="zh-TW" b="1" i="1" dirty="0">
                <a:sym typeface="Wingdings" pitchFamily="2" charset="2"/>
              </a:rPr>
              <a:t>amour-propre</a:t>
            </a:r>
            <a:r>
              <a:rPr kumimoji="1" lang="en-US" altLang="zh-TW" b="1" dirty="0">
                <a:sym typeface="Wingdings" pitchFamily="2" charset="2"/>
              </a:rPr>
              <a:t>)</a:t>
            </a:r>
            <a:r>
              <a:rPr kumimoji="1" lang="en-US" altLang="zh-TW" dirty="0"/>
              <a:t> </a:t>
            </a:r>
            <a:endParaRPr kumimoji="1" lang="zh-TW" altLang="en-US" b="1" dirty="0"/>
          </a:p>
        </p:txBody>
      </p:sp>
    </p:spTree>
    <p:extLst>
      <p:ext uri="{BB962C8B-B14F-4D97-AF65-F5344CB8AC3E}">
        <p14:creationId xmlns:p14="http://schemas.microsoft.com/office/powerpoint/2010/main" val="12779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6875" y="2146201"/>
            <a:ext cx="7761269" cy="2425798"/>
          </a:xfrm>
        </p:spPr>
        <p:txBody>
          <a:bodyPr>
            <a:normAutofit/>
          </a:bodyPr>
          <a:lstStyle/>
          <a:p>
            <a:pPr algn="ctr"/>
            <a:r>
              <a:rPr kumimoji="1" lang="en-US" altLang="zh-TW" dirty="0"/>
              <a:t>John Locke and the Beginnings of Libertarianism</a:t>
            </a:r>
            <a:endParaRPr kumimoji="1" lang="zh-TW" altLang="en-US" dirty="0"/>
          </a:p>
        </p:txBody>
      </p:sp>
    </p:spTree>
    <p:extLst>
      <p:ext uri="{BB962C8B-B14F-4D97-AF65-F5344CB8AC3E}">
        <p14:creationId xmlns:p14="http://schemas.microsoft.com/office/powerpoint/2010/main" val="980722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00121-1ABD-BC47-88FA-4174802DD853}"/>
              </a:ext>
            </a:extLst>
          </p:cNvPr>
          <p:cNvSpPr>
            <a:spLocks noGrp="1"/>
          </p:cNvSpPr>
          <p:nvPr>
            <p:ph type="title"/>
          </p:nvPr>
        </p:nvSpPr>
        <p:spPr/>
        <p:txBody>
          <a:bodyPr/>
          <a:lstStyle/>
          <a:p>
            <a:r>
              <a:rPr kumimoji="1" lang="en-US" altLang="zh-TW" dirty="0"/>
              <a:t>Redefining “Freedom</a:t>
            </a:r>
            <a:endParaRPr kumimoji="1" lang="zh-TW" altLang="en-US" dirty="0"/>
          </a:p>
        </p:txBody>
      </p:sp>
      <p:sp>
        <p:nvSpPr>
          <p:cNvPr id="3" name="內容版面配置區 2">
            <a:extLst>
              <a:ext uri="{FF2B5EF4-FFF2-40B4-BE49-F238E27FC236}">
                <a16:creationId xmlns:a16="http://schemas.microsoft.com/office/drawing/2014/main" id="{82E55986-6074-9A4A-A0B8-3D0AF321E07D}"/>
              </a:ext>
            </a:extLst>
          </p:cNvPr>
          <p:cNvSpPr>
            <a:spLocks noGrp="1"/>
          </p:cNvSpPr>
          <p:nvPr>
            <p:ph idx="1"/>
          </p:nvPr>
        </p:nvSpPr>
        <p:spPr/>
        <p:txBody>
          <a:bodyPr>
            <a:normAutofit lnSpcReduction="10000"/>
          </a:bodyPr>
          <a:lstStyle/>
          <a:p>
            <a:r>
              <a:rPr kumimoji="1" lang="en-US" altLang="zh-TW" b="1" dirty="0"/>
              <a:t>Civil freedom</a:t>
            </a:r>
            <a:r>
              <a:rPr kumimoji="1" lang="en-US" altLang="zh-TW" dirty="0"/>
              <a:t>: to act in accordance with the general will</a:t>
            </a:r>
            <a:br>
              <a:rPr kumimoji="1" lang="en-US" altLang="zh-TW" dirty="0"/>
            </a:br>
            <a:r>
              <a:rPr kumimoji="1" lang="en-US" altLang="zh-TW" dirty="0">
                <a:sym typeface="Wingdings" pitchFamily="2" charset="2"/>
              </a:rPr>
              <a:t>this is something that we do not have in the savage stage</a:t>
            </a:r>
            <a:br>
              <a:rPr kumimoji="1" lang="en-US" altLang="zh-TW" dirty="0">
                <a:sym typeface="Wingdings" pitchFamily="2" charset="2"/>
              </a:rPr>
            </a:br>
            <a:r>
              <a:rPr kumimoji="1" lang="en-US" altLang="zh-TW" dirty="0">
                <a:sym typeface="Wingdings" pitchFamily="2" charset="2"/>
              </a:rPr>
              <a:t>the exercise of civil freedom requires the use of reason </a:t>
            </a:r>
            <a:br>
              <a:rPr kumimoji="1" lang="en-US" altLang="zh-TW" dirty="0">
                <a:sym typeface="Wingdings" pitchFamily="2" charset="2"/>
              </a:rPr>
            </a:br>
            <a:r>
              <a:rPr kumimoji="1" lang="en-US" altLang="zh-TW" dirty="0">
                <a:sym typeface="Wingdings" pitchFamily="2" charset="2"/>
              </a:rPr>
              <a:t>this is the </a:t>
            </a:r>
            <a:r>
              <a:rPr kumimoji="1" lang="en-US" altLang="zh-TW" b="1" dirty="0">
                <a:sym typeface="Wingdings" pitchFamily="2" charset="2"/>
              </a:rPr>
              <a:t>noblest</a:t>
            </a:r>
            <a:r>
              <a:rPr kumimoji="1" lang="en-US" altLang="zh-TW" dirty="0">
                <a:sym typeface="Wingdings" pitchFamily="2" charset="2"/>
              </a:rPr>
              <a:t> form of freedom</a:t>
            </a:r>
          </a:p>
          <a:p>
            <a:r>
              <a:rPr kumimoji="1" lang="en-US" altLang="zh-TW" dirty="0">
                <a:sym typeface="Wingdings" pitchFamily="2" charset="2"/>
              </a:rPr>
              <a:t>The achievement of civil freedom often requires coercive powers: the people must be “forced to be free”</a:t>
            </a:r>
            <a:endParaRPr kumimoji="1" lang="zh-TW" altLang="en-US" dirty="0"/>
          </a:p>
        </p:txBody>
      </p:sp>
    </p:spTree>
    <p:extLst>
      <p:ext uri="{BB962C8B-B14F-4D97-AF65-F5344CB8AC3E}">
        <p14:creationId xmlns:p14="http://schemas.microsoft.com/office/powerpoint/2010/main" val="4000041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7C80A-7BDD-914D-9EE4-DB875E03EE17}"/>
              </a:ext>
            </a:extLst>
          </p:cNvPr>
          <p:cNvSpPr>
            <a:spLocks noGrp="1"/>
          </p:cNvSpPr>
          <p:nvPr>
            <p:ph type="title"/>
          </p:nvPr>
        </p:nvSpPr>
        <p:spPr/>
        <p:txBody>
          <a:bodyPr/>
          <a:lstStyle/>
          <a:p>
            <a:r>
              <a:rPr kumimoji="1" lang="en-US" altLang="zh-TW" dirty="0"/>
              <a:t>Separation of Powers</a:t>
            </a:r>
            <a:endParaRPr kumimoji="1" lang="zh-TW" altLang="en-US" dirty="0"/>
          </a:p>
        </p:txBody>
      </p:sp>
      <p:sp>
        <p:nvSpPr>
          <p:cNvPr id="3" name="內容版面配置區 2">
            <a:extLst>
              <a:ext uri="{FF2B5EF4-FFF2-40B4-BE49-F238E27FC236}">
                <a16:creationId xmlns:a16="http://schemas.microsoft.com/office/drawing/2014/main" id="{DCE876AC-EA66-0B4C-9223-52B40B214785}"/>
              </a:ext>
            </a:extLst>
          </p:cNvPr>
          <p:cNvSpPr>
            <a:spLocks noGrp="1"/>
          </p:cNvSpPr>
          <p:nvPr>
            <p:ph idx="1"/>
          </p:nvPr>
        </p:nvSpPr>
        <p:spPr/>
        <p:txBody>
          <a:bodyPr>
            <a:normAutofit fontScale="92500" lnSpcReduction="10000"/>
          </a:bodyPr>
          <a:lstStyle/>
          <a:p>
            <a:r>
              <a:rPr kumimoji="1" lang="en-US" altLang="zh-TW" dirty="0"/>
              <a:t>Legislative power should not reside with the “sovereign”</a:t>
            </a:r>
            <a:br>
              <a:rPr kumimoji="1" lang="en-US" altLang="zh-TW" dirty="0"/>
            </a:br>
            <a:r>
              <a:rPr kumimoji="1" lang="en-US" altLang="zh-TW" dirty="0">
                <a:sym typeface="Wingdings" pitchFamily="2" charset="2"/>
              </a:rPr>
              <a:t>precaution against the egocentrism of legislative sovereigns</a:t>
            </a:r>
            <a:r>
              <a:rPr kumimoji="1" lang="en-US" altLang="zh-TW" dirty="0"/>
              <a:t> </a:t>
            </a:r>
          </a:p>
          <a:p>
            <a:r>
              <a:rPr kumimoji="1" lang="en-US" altLang="zh-TW" dirty="0"/>
              <a:t>Executive power (“government”) must not reside with the “sovereign”</a:t>
            </a:r>
          </a:p>
          <a:p>
            <a:r>
              <a:rPr kumimoji="1" lang="en-US" altLang="zh-TW" dirty="0"/>
              <a:t>State = totality of the socio-political entity</a:t>
            </a:r>
            <a:br>
              <a:rPr kumimoji="1" lang="en-US" altLang="zh-TW" dirty="0"/>
            </a:br>
            <a:r>
              <a:rPr kumimoji="1" lang="en-US" altLang="zh-TW" dirty="0"/>
              <a:t>Government = the political entity that serves to execute the policies set forth by the sovereign</a:t>
            </a:r>
            <a:br>
              <a:rPr kumimoji="1" lang="en-US" altLang="zh-TW" dirty="0"/>
            </a:br>
            <a:r>
              <a:rPr kumimoji="1" lang="en-US" altLang="zh-TW" dirty="0"/>
              <a:t>Sovereign = the ruler of the state</a:t>
            </a:r>
            <a:endParaRPr kumimoji="1" lang="zh-TW" altLang="en-US" dirty="0"/>
          </a:p>
        </p:txBody>
      </p:sp>
    </p:spTree>
    <p:extLst>
      <p:ext uri="{BB962C8B-B14F-4D97-AF65-F5344CB8AC3E}">
        <p14:creationId xmlns:p14="http://schemas.microsoft.com/office/powerpoint/2010/main" val="3336534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7C80A-7BDD-914D-9EE4-DB875E03EE17}"/>
              </a:ext>
            </a:extLst>
          </p:cNvPr>
          <p:cNvSpPr>
            <a:spLocks noGrp="1"/>
          </p:cNvSpPr>
          <p:nvPr>
            <p:ph type="title"/>
          </p:nvPr>
        </p:nvSpPr>
        <p:spPr/>
        <p:txBody>
          <a:bodyPr>
            <a:normAutofit fontScale="90000"/>
          </a:bodyPr>
          <a:lstStyle/>
          <a:p>
            <a:r>
              <a:rPr kumimoji="1" lang="en-US" altLang="zh-TW" i="1" dirty="0"/>
              <a:t>Lex, Rex</a:t>
            </a:r>
            <a:r>
              <a:rPr kumimoji="1" lang="en-US" altLang="zh-TW" dirty="0"/>
              <a:t>: the Law and the Sovereign</a:t>
            </a:r>
            <a:endParaRPr kumimoji="1" lang="zh-TW" altLang="en-US" i="1" dirty="0"/>
          </a:p>
        </p:txBody>
      </p:sp>
      <p:sp>
        <p:nvSpPr>
          <p:cNvPr id="3" name="內容版面配置區 2">
            <a:extLst>
              <a:ext uri="{FF2B5EF4-FFF2-40B4-BE49-F238E27FC236}">
                <a16:creationId xmlns:a16="http://schemas.microsoft.com/office/drawing/2014/main" id="{DCE876AC-EA66-0B4C-9223-52B40B214785}"/>
              </a:ext>
            </a:extLst>
          </p:cNvPr>
          <p:cNvSpPr>
            <a:spLocks noGrp="1"/>
          </p:cNvSpPr>
          <p:nvPr>
            <p:ph idx="1"/>
          </p:nvPr>
        </p:nvSpPr>
        <p:spPr/>
        <p:txBody>
          <a:bodyPr>
            <a:normAutofit fontScale="85000" lnSpcReduction="20000"/>
          </a:bodyPr>
          <a:lstStyle/>
          <a:p>
            <a:r>
              <a:rPr kumimoji="1" lang="en-US" altLang="zh-TW" dirty="0"/>
              <a:t>In an ideal state, according to Rutherford and Locke (and Kant):</a:t>
            </a:r>
            <a:br>
              <a:rPr kumimoji="1" lang="en-US" altLang="zh-TW" dirty="0"/>
            </a:br>
            <a:r>
              <a:rPr kumimoji="1" lang="en-US" altLang="zh-TW" dirty="0"/>
              <a:t>the Moral Law = the Sovereign</a:t>
            </a:r>
            <a:br>
              <a:rPr kumimoji="1" lang="en-US" altLang="zh-TW" dirty="0"/>
            </a:br>
            <a:r>
              <a:rPr kumimoji="1" lang="en-US" altLang="zh-TW" dirty="0"/>
              <a:t>(Rule of Law)</a:t>
            </a:r>
          </a:p>
          <a:p>
            <a:r>
              <a:rPr kumimoji="1" lang="en-US" altLang="zh-TW" dirty="0"/>
              <a:t>Rousseau’s ideal state:</a:t>
            </a:r>
            <a:br>
              <a:rPr kumimoji="1" lang="en-US" altLang="zh-TW" dirty="0"/>
            </a:br>
            <a:r>
              <a:rPr kumimoji="1" lang="en-US" altLang="zh-TW" dirty="0"/>
              <a:t>the general will = the Sovereign</a:t>
            </a:r>
            <a:br>
              <a:rPr kumimoji="1" lang="en-US" altLang="zh-TW" dirty="0"/>
            </a:br>
            <a:r>
              <a:rPr kumimoji="1" lang="en-US" altLang="zh-TW" dirty="0"/>
              <a:t>(Democracy, in one modern sense of the term-–not the way Rousseau uses it!)</a:t>
            </a:r>
            <a:br>
              <a:rPr kumimoji="1" lang="en-US" altLang="zh-TW" dirty="0"/>
            </a:br>
            <a:br>
              <a:rPr kumimoji="1" lang="en-US" altLang="zh-TW" dirty="0"/>
            </a:br>
            <a:r>
              <a:rPr kumimoji="1" lang="en-US" altLang="zh-TW" dirty="0">
                <a:sym typeface="Wingdings" pitchFamily="2" charset="2"/>
              </a:rPr>
              <a:t>Rutherford, Locke, and Kant: natural law (absolute and universal)</a:t>
            </a:r>
            <a:br>
              <a:rPr kumimoji="1" lang="en-US" altLang="zh-TW" dirty="0">
                <a:sym typeface="Wingdings" pitchFamily="2" charset="2"/>
              </a:rPr>
            </a:br>
            <a:r>
              <a:rPr kumimoji="1" lang="en-US" altLang="zh-TW" dirty="0">
                <a:sym typeface="Wingdings" pitchFamily="2" charset="2"/>
              </a:rPr>
              <a:t>Rousseau: positive law (circumstantial &amp; conventional, serving the common good)</a:t>
            </a:r>
            <a:endParaRPr kumimoji="1" lang="zh-TW" altLang="en-US" dirty="0"/>
          </a:p>
        </p:txBody>
      </p:sp>
    </p:spTree>
    <p:extLst>
      <p:ext uri="{BB962C8B-B14F-4D97-AF65-F5344CB8AC3E}">
        <p14:creationId xmlns:p14="http://schemas.microsoft.com/office/powerpoint/2010/main" val="223879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7C80A-7BDD-914D-9EE4-DB875E03EE17}"/>
              </a:ext>
            </a:extLst>
          </p:cNvPr>
          <p:cNvSpPr>
            <a:spLocks noGrp="1"/>
          </p:cNvSpPr>
          <p:nvPr>
            <p:ph type="title"/>
          </p:nvPr>
        </p:nvSpPr>
        <p:spPr/>
        <p:txBody>
          <a:bodyPr>
            <a:normAutofit fontScale="90000"/>
          </a:bodyPr>
          <a:lstStyle/>
          <a:p>
            <a:r>
              <a:rPr kumimoji="1" lang="en-US" altLang="zh-TW" i="1" dirty="0"/>
              <a:t>Lex, Rex</a:t>
            </a:r>
            <a:r>
              <a:rPr kumimoji="1" lang="en-US" altLang="zh-TW" dirty="0"/>
              <a:t>: the Law and the Sovereign</a:t>
            </a:r>
            <a:endParaRPr kumimoji="1" lang="zh-TW" altLang="en-US" i="1" dirty="0"/>
          </a:p>
        </p:txBody>
      </p:sp>
      <p:sp>
        <p:nvSpPr>
          <p:cNvPr id="3" name="內容版面配置區 2">
            <a:extLst>
              <a:ext uri="{FF2B5EF4-FFF2-40B4-BE49-F238E27FC236}">
                <a16:creationId xmlns:a16="http://schemas.microsoft.com/office/drawing/2014/main" id="{DCE876AC-EA66-0B4C-9223-52B40B214785}"/>
              </a:ext>
            </a:extLst>
          </p:cNvPr>
          <p:cNvSpPr>
            <a:spLocks noGrp="1"/>
          </p:cNvSpPr>
          <p:nvPr>
            <p:ph idx="1"/>
          </p:nvPr>
        </p:nvSpPr>
        <p:spPr/>
        <p:txBody>
          <a:bodyPr>
            <a:normAutofit fontScale="85000" lnSpcReduction="20000"/>
          </a:bodyPr>
          <a:lstStyle/>
          <a:p>
            <a:r>
              <a:rPr kumimoji="1" lang="en-US" altLang="zh-TW" dirty="0"/>
              <a:t>In an ideal state, according to Rutherford and Locke (and Kant):</a:t>
            </a:r>
            <a:br>
              <a:rPr kumimoji="1" lang="en-US" altLang="zh-TW" dirty="0"/>
            </a:br>
            <a:r>
              <a:rPr kumimoji="1" lang="en-US" altLang="zh-TW" dirty="0"/>
              <a:t>the Moral Law = the Sovereign</a:t>
            </a:r>
            <a:br>
              <a:rPr kumimoji="1" lang="en-US" altLang="zh-TW" dirty="0"/>
            </a:br>
            <a:r>
              <a:rPr kumimoji="1" lang="en-US" altLang="zh-TW" dirty="0"/>
              <a:t>(Rule of Law)</a:t>
            </a:r>
          </a:p>
          <a:p>
            <a:r>
              <a:rPr kumimoji="1" lang="en-US" altLang="zh-TW" dirty="0"/>
              <a:t>Rousseau’s ideal state:</a:t>
            </a:r>
            <a:br>
              <a:rPr kumimoji="1" lang="en-US" altLang="zh-TW" dirty="0"/>
            </a:br>
            <a:r>
              <a:rPr kumimoji="1" lang="en-US" altLang="zh-TW" dirty="0"/>
              <a:t>the general will = the Sovereign</a:t>
            </a:r>
            <a:br>
              <a:rPr kumimoji="1" lang="en-US" altLang="zh-TW" dirty="0"/>
            </a:br>
            <a:r>
              <a:rPr kumimoji="1" lang="en-US" altLang="zh-TW" dirty="0"/>
              <a:t>(Democracy, in one modern sense of the term-–not the way Rousseau uses it!)</a:t>
            </a:r>
            <a:br>
              <a:rPr kumimoji="1" lang="en-US" altLang="zh-TW" dirty="0"/>
            </a:br>
            <a:br>
              <a:rPr kumimoji="1" lang="en-US" altLang="zh-TW" dirty="0"/>
            </a:br>
            <a:r>
              <a:rPr kumimoji="1" lang="en-US" altLang="zh-TW" dirty="0">
                <a:sym typeface="Wingdings" pitchFamily="2" charset="2"/>
              </a:rPr>
              <a:t>Rutherford, Locke, and Kant: natural law (absolute and universal)</a:t>
            </a:r>
            <a:br>
              <a:rPr kumimoji="1" lang="en-US" altLang="zh-TW" dirty="0">
                <a:sym typeface="Wingdings" pitchFamily="2" charset="2"/>
              </a:rPr>
            </a:br>
            <a:r>
              <a:rPr kumimoji="1" lang="en-US" altLang="zh-TW" dirty="0">
                <a:sym typeface="Wingdings" pitchFamily="2" charset="2"/>
              </a:rPr>
              <a:t>Rousseau: positive law (circumstantial &amp; conventional, serving the common good)</a:t>
            </a:r>
            <a:endParaRPr kumimoji="1" lang="zh-TW" altLang="en-US" dirty="0"/>
          </a:p>
        </p:txBody>
      </p:sp>
    </p:spTree>
    <p:extLst>
      <p:ext uri="{BB962C8B-B14F-4D97-AF65-F5344CB8AC3E}">
        <p14:creationId xmlns:p14="http://schemas.microsoft.com/office/powerpoint/2010/main" val="341577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B8074-682E-E14A-BA31-4261ED51FB09}"/>
              </a:ext>
            </a:extLst>
          </p:cNvPr>
          <p:cNvSpPr>
            <a:spLocks noGrp="1"/>
          </p:cNvSpPr>
          <p:nvPr>
            <p:ph type="title"/>
          </p:nvPr>
        </p:nvSpPr>
        <p:spPr/>
        <p:txBody>
          <a:bodyPr/>
          <a:lstStyle/>
          <a:p>
            <a:r>
              <a:rPr kumimoji="1" lang="en-US" altLang="zh-TW" dirty="0"/>
              <a:t>Three Forms of Government</a:t>
            </a:r>
            <a:endParaRPr kumimoji="1" lang="zh-TW" altLang="en-US" dirty="0"/>
          </a:p>
        </p:txBody>
      </p:sp>
      <p:sp>
        <p:nvSpPr>
          <p:cNvPr id="3" name="內容版面配置區 2">
            <a:extLst>
              <a:ext uri="{FF2B5EF4-FFF2-40B4-BE49-F238E27FC236}">
                <a16:creationId xmlns:a16="http://schemas.microsoft.com/office/drawing/2014/main" id="{8801F18E-9639-9442-A71E-D7A437B5632A}"/>
              </a:ext>
            </a:extLst>
          </p:cNvPr>
          <p:cNvSpPr>
            <a:spLocks noGrp="1"/>
          </p:cNvSpPr>
          <p:nvPr>
            <p:ph idx="1"/>
          </p:nvPr>
        </p:nvSpPr>
        <p:spPr>
          <a:xfrm>
            <a:off x="1435608" y="1447800"/>
            <a:ext cx="7498080" cy="5169976"/>
          </a:xfrm>
        </p:spPr>
        <p:txBody>
          <a:bodyPr>
            <a:normAutofit fontScale="70000" lnSpcReduction="20000"/>
          </a:bodyPr>
          <a:lstStyle/>
          <a:p>
            <a:r>
              <a:rPr kumimoji="1" lang="en-US" altLang="zh-TW" dirty="0"/>
              <a:t>Monarchy,  aristocracy, and democracy</a:t>
            </a:r>
          </a:p>
          <a:p>
            <a:r>
              <a:rPr kumimoji="1" lang="en-US" altLang="zh-TW" dirty="0"/>
              <a:t>Rousseau’s Genevan, Calvinist-Republican influence:</a:t>
            </a:r>
            <a:br>
              <a:rPr kumimoji="1" lang="en-US" altLang="zh-TW" dirty="0"/>
            </a:br>
            <a:br>
              <a:rPr kumimoji="1" lang="en-US" altLang="zh-TW" dirty="0"/>
            </a:br>
            <a:r>
              <a:rPr kumimoji="1" lang="en-US" altLang="zh-TW" dirty="0"/>
              <a:t>“The fall of the kingdom to tyranny is easy; but it is not much more difficult to fall from the rule of the best men to the faction of a few; yet it is easiest of all to fall from popular rule to sedition… I will not deny that aristocracy, or a system compounded of aristocracy and democracy, far excels all others: not indeed of itself, but because it is very rare for kings so to control themselves that their will never disagrees with what is just and right; or for them to have been endowed with such great keenness and prudence, that each knows how much is enough” (John Calvin, </a:t>
            </a:r>
            <a:r>
              <a:rPr kumimoji="1" lang="en-US" altLang="zh-TW" i="1" dirty="0"/>
              <a:t>Institutes of the Christian Religion</a:t>
            </a:r>
            <a:r>
              <a:rPr kumimoji="1" lang="en-US" altLang="zh-TW" dirty="0"/>
              <a:t>, 4. 20. 8)</a:t>
            </a:r>
            <a:br>
              <a:rPr kumimoji="1" lang="en-US" altLang="zh-TW" dirty="0"/>
            </a:br>
            <a:br>
              <a:rPr kumimoji="1" lang="en-US" altLang="zh-TW" dirty="0"/>
            </a:br>
            <a:r>
              <a:rPr kumimoji="1" lang="en-US" altLang="zh-TW" dirty="0"/>
              <a:t>(Note: many Puritans, like Rutherford, differ from Calvin in endorsing a combination of all three forms of government in a constitutional monarchy)</a:t>
            </a:r>
            <a:endParaRPr kumimoji="1" lang="zh-TW" altLang="en-US" dirty="0"/>
          </a:p>
        </p:txBody>
      </p:sp>
    </p:spTree>
    <p:extLst>
      <p:ext uri="{BB962C8B-B14F-4D97-AF65-F5344CB8AC3E}">
        <p14:creationId xmlns:p14="http://schemas.microsoft.com/office/powerpoint/2010/main" val="2840863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B8074-682E-E14A-BA31-4261ED51FB09}"/>
              </a:ext>
            </a:extLst>
          </p:cNvPr>
          <p:cNvSpPr>
            <a:spLocks noGrp="1"/>
          </p:cNvSpPr>
          <p:nvPr>
            <p:ph type="title"/>
          </p:nvPr>
        </p:nvSpPr>
        <p:spPr/>
        <p:txBody>
          <a:bodyPr/>
          <a:lstStyle/>
          <a:p>
            <a:r>
              <a:rPr kumimoji="1" lang="en-US" altLang="zh-TW" dirty="0"/>
              <a:t>Three Forms of Government</a:t>
            </a:r>
            <a:endParaRPr kumimoji="1" lang="zh-TW" altLang="en-US" dirty="0"/>
          </a:p>
        </p:txBody>
      </p:sp>
      <p:sp>
        <p:nvSpPr>
          <p:cNvPr id="3" name="內容版面配置區 2">
            <a:extLst>
              <a:ext uri="{FF2B5EF4-FFF2-40B4-BE49-F238E27FC236}">
                <a16:creationId xmlns:a16="http://schemas.microsoft.com/office/drawing/2014/main" id="{8801F18E-9639-9442-A71E-D7A437B5632A}"/>
              </a:ext>
            </a:extLst>
          </p:cNvPr>
          <p:cNvSpPr>
            <a:spLocks noGrp="1"/>
          </p:cNvSpPr>
          <p:nvPr>
            <p:ph idx="1"/>
          </p:nvPr>
        </p:nvSpPr>
        <p:spPr>
          <a:xfrm>
            <a:off x="1435608" y="1447800"/>
            <a:ext cx="7498080" cy="5169976"/>
          </a:xfrm>
        </p:spPr>
        <p:txBody>
          <a:bodyPr>
            <a:normAutofit/>
          </a:bodyPr>
          <a:lstStyle/>
          <a:p>
            <a:r>
              <a:rPr kumimoji="1" lang="en-US" altLang="zh-TW" dirty="0"/>
              <a:t>Rousseau on </a:t>
            </a:r>
            <a:r>
              <a:rPr kumimoji="1" lang="en-US" altLang="zh-TW" b="1" dirty="0"/>
              <a:t>democracy</a:t>
            </a:r>
            <a:r>
              <a:rPr kumimoji="1" lang="en-US" altLang="zh-TW" dirty="0"/>
              <a:t>:</a:t>
            </a:r>
            <a:br>
              <a:rPr kumimoji="1" lang="en-US" altLang="zh-TW" dirty="0"/>
            </a:br>
            <a:r>
              <a:rPr kumimoji="1" lang="en-US" altLang="zh-TW" dirty="0">
                <a:sym typeface="Wingdings" pitchFamily="2" charset="2"/>
              </a:rPr>
              <a:t>he means “direct democracy”</a:t>
            </a:r>
            <a:br>
              <a:rPr kumimoji="1" lang="en-US" altLang="zh-TW" dirty="0">
                <a:sym typeface="Wingdings" pitchFamily="2" charset="2"/>
              </a:rPr>
            </a:br>
            <a:r>
              <a:rPr kumimoji="1" lang="en-US" altLang="zh-TW" dirty="0">
                <a:sym typeface="Wingdings" pitchFamily="2" charset="2"/>
              </a:rPr>
              <a:t>he does not favor democracy, because even though general vote usually reflects the general will (a problematic assumption), the logistics would be practically unmanageable (unless your state is really really small, and your businesses are really really simple)</a:t>
            </a:r>
            <a:endParaRPr kumimoji="1" lang="zh-TW" altLang="en-US" dirty="0"/>
          </a:p>
        </p:txBody>
      </p:sp>
    </p:spTree>
    <p:extLst>
      <p:ext uri="{BB962C8B-B14F-4D97-AF65-F5344CB8AC3E}">
        <p14:creationId xmlns:p14="http://schemas.microsoft.com/office/powerpoint/2010/main" val="884963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B8074-682E-E14A-BA31-4261ED51FB09}"/>
              </a:ext>
            </a:extLst>
          </p:cNvPr>
          <p:cNvSpPr>
            <a:spLocks noGrp="1"/>
          </p:cNvSpPr>
          <p:nvPr>
            <p:ph type="title"/>
          </p:nvPr>
        </p:nvSpPr>
        <p:spPr/>
        <p:txBody>
          <a:bodyPr/>
          <a:lstStyle/>
          <a:p>
            <a:r>
              <a:rPr kumimoji="1" lang="en-US" altLang="zh-TW" dirty="0"/>
              <a:t>Three Forms of Government</a:t>
            </a:r>
            <a:endParaRPr kumimoji="1" lang="zh-TW" altLang="en-US" dirty="0"/>
          </a:p>
        </p:txBody>
      </p:sp>
      <p:sp>
        <p:nvSpPr>
          <p:cNvPr id="3" name="內容版面配置區 2">
            <a:extLst>
              <a:ext uri="{FF2B5EF4-FFF2-40B4-BE49-F238E27FC236}">
                <a16:creationId xmlns:a16="http://schemas.microsoft.com/office/drawing/2014/main" id="{8801F18E-9639-9442-A71E-D7A437B5632A}"/>
              </a:ext>
            </a:extLst>
          </p:cNvPr>
          <p:cNvSpPr>
            <a:spLocks noGrp="1"/>
          </p:cNvSpPr>
          <p:nvPr>
            <p:ph idx="1"/>
          </p:nvPr>
        </p:nvSpPr>
        <p:spPr>
          <a:xfrm>
            <a:off x="1435608" y="1447800"/>
            <a:ext cx="7498080" cy="5169976"/>
          </a:xfrm>
        </p:spPr>
        <p:txBody>
          <a:bodyPr>
            <a:normAutofit/>
          </a:bodyPr>
          <a:lstStyle/>
          <a:p>
            <a:r>
              <a:rPr kumimoji="1" lang="en-US" altLang="zh-TW" dirty="0"/>
              <a:t>Rousseau on </a:t>
            </a:r>
            <a:r>
              <a:rPr kumimoji="1" lang="en-US" altLang="zh-TW" b="1" dirty="0"/>
              <a:t>monarchy</a:t>
            </a:r>
            <a:r>
              <a:rPr kumimoji="1" lang="en-US" altLang="zh-TW" dirty="0"/>
              <a:t>:</a:t>
            </a:r>
            <a:br>
              <a:rPr kumimoji="1" lang="en-US" altLang="zh-TW" dirty="0"/>
            </a:br>
            <a:r>
              <a:rPr kumimoji="1" lang="en-US" altLang="zh-TW" dirty="0"/>
              <a:t>The centralization of power in one individual is dangerous, especially in hereditary monarchies</a:t>
            </a:r>
            <a:br>
              <a:rPr kumimoji="1" lang="en-US" altLang="zh-TW" dirty="0"/>
            </a:br>
            <a:endParaRPr kumimoji="1" lang="zh-TW" altLang="en-US" dirty="0"/>
          </a:p>
        </p:txBody>
      </p:sp>
    </p:spTree>
    <p:extLst>
      <p:ext uri="{BB962C8B-B14F-4D97-AF65-F5344CB8AC3E}">
        <p14:creationId xmlns:p14="http://schemas.microsoft.com/office/powerpoint/2010/main" val="1292339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B8074-682E-E14A-BA31-4261ED51FB09}"/>
              </a:ext>
            </a:extLst>
          </p:cNvPr>
          <p:cNvSpPr>
            <a:spLocks noGrp="1"/>
          </p:cNvSpPr>
          <p:nvPr>
            <p:ph type="title"/>
          </p:nvPr>
        </p:nvSpPr>
        <p:spPr/>
        <p:txBody>
          <a:bodyPr/>
          <a:lstStyle/>
          <a:p>
            <a:r>
              <a:rPr kumimoji="1" lang="en-US" altLang="zh-TW" dirty="0"/>
              <a:t>Three Forms of Government</a:t>
            </a:r>
            <a:endParaRPr kumimoji="1" lang="zh-TW" altLang="en-US" dirty="0"/>
          </a:p>
        </p:txBody>
      </p:sp>
      <p:sp>
        <p:nvSpPr>
          <p:cNvPr id="3" name="內容版面配置區 2">
            <a:extLst>
              <a:ext uri="{FF2B5EF4-FFF2-40B4-BE49-F238E27FC236}">
                <a16:creationId xmlns:a16="http://schemas.microsoft.com/office/drawing/2014/main" id="{8801F18E-9639-9442-A71E-D7A437B5632A}"/>
              </a:ext>
            </a:extLst>
          </p:cNvPr>
          <p:cNvSpPr>
            <a:spLocks noGrp="1"/>
          </p:cNvSpPr>
          <p:nvPr>
            <p:ph idx="1"/>
          </p:nvPr>
        </p:nvSpPr>
        <p:spPr>
          <a:xfrm>
            <a:off x="1435608" y="1447800"/>
            <a:ext cx="7498080" cy="5169976"/>
          </a:xfrm>
        </p:spPr>
        <p:txBody>
          <a:bodyPr>
            <a:normAutofit/>
          </a:bodyPr>
          <a:lstStyle/>
          <a:p>
            <a:r>
              <a:rPr kumimoji="1" lang="en-US" altLang="zh-TW" dirty="0"/>
              <a:t>Rousseau on </a:t>
            </a:r>
            <a:r>
              <a:rPr kumimoji="1" lang="en-US" altLang="zh-TW" b="1" dirty="0"/>
              <a:t>monarchy</a:t>
            </a:r>
            <a:r>
              <a:rPr kumimoji="1" lang="en-US" altLang="zh-TW" dirty="0"/>
              <a:t>:</a:t>
            </a:r>
            <a:br>
              <a:rPr kumimoji="1" lang="en-US" altLang="zh-TW" dirty="0"/>
            </a:br>
            <a:r>
              <a:rPr kumimoji="1" lang="en-US" altLang="zh-TW" dirty="0"/>
              <a:t>The centralization of power in one individual is dangerous, especially in hereditary monarchies</a:t>
            </a:r>
            <a:br>
              <a:rPr kumimoji="1" lang="en-US" altLang="zh-TW" dirty="0"/>
            </a:br>
            <a:endParaRPr kumimoji="1" lang="zh-TW" altLang="en-US" dirty="0"/>
          </a:p>
        </p:txBody>
      </p:sp>
    </p:spTree>
    <p:extLst>
      <p:ext uri="{BB962C8B-B14F-4D97-AF65-F5344CB8AC3E}">
        <p14:creationId xmlns:p14="http://schemas.microsoft.com/office/powerpoint/2010/main" val="1171190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B8074-682E-E14A-BA31-4261ED51FB09}"/>
              </a:ext>
            </a:extLst>
          </p:cNvPr>
          <p:cNvSpPr>
            <a:spLocks noGrp="1"/>
          </p:cNvSpPr>
          <p:nvPr>
            <p:ph type="title"/>
          </p:nvPr>
        </p:nvSpPr>
        <p:spPr/>
        <p:txBody>
          <a:bodyPr/>
          <a:lstStyle/>
          <a:p>
            <a:r>
              <a:rPr kumimoji="1" lang="en-US" altLang="zh-TW" dirty="0"/>
              <a:t>Three Forms of Government</a:t>
            </a:r>
            <a:endParaRPr kumimoji="1" lang="zh-TW" altLang="en-US" dirty="0"/>
          </a:p>
        </p:txBody>
      </p:sp>
      <p:sp>
        <p:nvSpPr>
          <p:cNvPr id="3" name="內容版面配置區 2">
            <a:extLst>
              <a:ext uri="{FF2B5EF4-FFF2-40B4-BE49-F238E27FC236}">
                <a16:creationId xmlns:a16="http://schemas.microsoft.com/office/drawing/2014/main" id="{8801F18E-9639-9442-A71E-D7A437B5632A}"/>
              </a:ext>
            </a:extLst>
          </p:cNvPr>
          <p:cNvSpPr>
            <a:spLocks noGrp="1"/>
          </p:cNvSpPr>
          <p:nvPr>
            <p:ph idx="1"/>
          </p:nvPr>
        </p:nvSpPr>
        <p:spPr>
          <a:xfrm>
            <a:off x="1435608" y="1447800"/>
            <a:ext cx="7498080" cy="5169976"/>
          </a:xfrm>
        </p:spPr>
        <p:txBody>
          <a:bodyPr>
            <a:normAutofit/>
          </a:bodyPr>
          <a:lstStyle/>
          <a:p>
            <a:r>
              <a:rPr kumimoji="1" lang="en-US" altLang="zh-TW" dirty="0"/>
              <a:t>Rousseau on </a:t>
            </a:r>
            <a:r>
              <a:rPr kumimoji="1" lang="en-US" altLang="zh-TW" b="1" dirty="0"/>
              <a:t>aristocracy</a:t>
            </a:r>
            <a:r>
              <a:rPr kumimoji="1" lang="en-US" altLang="zh-TW" dirty="0"/>
              <a:t>:</a:t>
            </a:r>
            <a:br>
              <a:rPr kumimoji="1" lang="en-US" altLang="zh-TW" dirty="0"/>
            </a:br>
            <a:r>
              <a:rPr kumimoji="1" lang="en-US" altLang="zh-TW" dirty="0">
                <a:sym typeface="Wingdings" pitchFamily="2" charset="2"/>
              </a:rPr>
              <a:t>3 types: natural, elective, and hereditary</a:t>
            </a:r>
            <a:br>
              <a:rPr kumimoji="1" lang="en-US" altLang="zh-TW" dirty="0">
                <a:sym typeface="Wingdings" pitchFamily="2" charset="2"/>
              </a:rPr>
            </a:br>
            <a:r>
              <a:rPr kumimoji="1" lang="en-US" altLang="zh-TW" dirty="0">
                <a:sym typeface="Wingdings" pitchFamily="2" charset="2"/>
              </a:rPr>
              <a:t>elective aristocracy is the best form of government, because it is the best representation of the general will in seeking the common good</a:t>
            </a:r>
            <a:br>
              <a:rPr kumimoji="1" lang="en-US" altLang="zh-TW" dirty="0"/>
            </a:br>
            <a:endParaRPr kumimoji="1" lang="zh-TW" altLang="en-US" dirty="0"/>
          </a:p>
        </p:txBody>
      </p:sp>
    </p:spTree>
    <p:extLst>
      <p:ext uri="{BB962C8B-B14F-4D97-AF65-F5344CB8AC3E}">
        <p14:creationId xmlns:p14="http://schemas.microsoft.com/office/powerpoint/2010/main" val="953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06423A-2218-EB40-841B-4FA8660CB0A8}"/>
              </a:ext>
            </a:extLst>
          </p:cNvPr>
          <p:cNvSpPr>
            <a:spLocks noGrp="1"/>
          </p:cNvSpPr>
          <p:nvPr>
            <p:ph type="title"/>
          </p:nvPr>
        </p:nvSpPr>
        <p:spPr/>
        <p:txBody>
          <a:bodyPr/>
          <a:lstStyle/>
          <a:p>
            <a:r>
              <a:rPr kumimoji="1" lang="en-US" altLang="zh-TW" dirty="0"/>
              <a:t>Criticisms of Rousseau</a:t>
            </a:r>
            <a:endParaRPr kumimoji="1" lang="zh-TW" altLang="en-US" dirty="0"/>
          </a:p>
        </p:txBody>
      </p:sp>
      <p:sp>
        <p:nvSpPr>
          <p:cNvPr id="3" name="內容版面配置區 2">
            <a:extLst>
              <a:ext uri="{FF2B5EF4-FFF2-40B4-BE49-F238E27FC236}">
                <a16:creationId xmlns:a16="http://schemas.microsoft.com/office/drawing/2014/main" id="{3A527CD2-B788-8C45-BD50-FE150A8AE04D}"/>
              </a:ext>
            </a:extLst>
          </p:cNvPr>
          <p:cNvSpPr>
            <a:spLocks noGrp="1"/>
          </p:cNvSpPr>
          <p:nvPr>
            <p:ph idx="1"/>
          </p:nvPr>
        </p:nvSpPr>
        <p:spPr>
          <a:xfrm>
            <a:off x="1435608" y="1208869"/>
            <a:ext cx="7498080" cy="5649132"/>
          </a:xfrm>
        </p:spPr>
        <p:txBody>
          <a:bodyPr>
            <a:normAutofit fontScale="77500" lnSpcReduction="20000"/>
          </a:bodyPr>
          <a:lstStyle/>
          <a:p>
            <a:r>
              <a:rPr kumimoji="1" lang="en-US" altLang="zh-TW" dirty="0"/>
              <a:t>Definition of freedom in terms of the general will + advocation for the use of coercive powers to force people to be “free” </a:t>
            </a:r>
            <a:r>
              <a:rPr kumimoji="1" lang="en-US" altLang="zh-TW" dirty="0">
                <a:sym typeface="Wingdings" pitchFamily="2" charset="2"/>
              </a:rPr>
              <a:t> totalitarianism</a:t>
            </a:r>
          </a:p>
          <a:p>
            <a:r>
              <a:rPr kumimoji="1" lang="en-US" altLang="zh-TW" dirty="0">
                <a:sym typeface="Wingdings" pitchFamily="2" charset="2"/>
              </a:rPr>
              <a:t>Legislation in accordance with the common good  infringement on individual rights and dignity (e.g. Swiss democracy vs. Rule of Law)</a:t>
            </a:r>
          </a:p>
          <a:p>
            <a:r>
              <a:rPr kumimoji="1" lang="en-US" altLang="zh-TW" dirty="0">
                <a:sym typeface="Wingdings" pitchFamily="2" charset="2"/>
              </a:rPr>
              <a:t>Assumption that general votes usually reflects the general will is at odds with the assumption that the general will is usually at odds with the sum-total of the desires of all individuals, unless all individuals are well-cultivated and well-informed to make rational, non-egocentric choices</a:t>
            </a:r>
            <a:br>
              <a:rPr kumimoji="1" lang="en-US" altLang="zh-TW" dirty="0">
                <a:sym typeface="Wingdings" pitchFamily="2" charset="2"/>
              </a:rPr>
            </a:br>
            <a:r>
              <a:rPr kumimoji="1" lang="en-US" altLang="zh-TW" dirty="0">
                <a:sym typeface="Wingdings" pitchFamily="2" charset="2"/>
              </a:rPr>
              <a:t>experience tells us that even in highly cultivated societies, it is unlikely for voting to take place without factions</a:t>
            </a:r>
            <a:br>
              <a:rPr kumimoji="1" lang="en-US" altLang="zh-TW" dirty="0">
                <a:sym typeface="Wingdings" pitchFamily="2" charset="2"/>
              </a:rPr>
            </a:br>
            <a:r>
              <a:rPr kumimoji="1" lang="en-US" altLang="zh-TW" dirty="0">
                <a:sym typeface="Wingdings" pitchFamily="2" charset="2"/>
              </a:rPr>
              <a:t>even non-egocentric choices in the name of the common good can be destructive to human dignity</a:t>
            </a:r>
            <a:endParaRPr kumimoji="1" lang="zh-TW" altLang="en-US" dirty="0"/>
          </a:p>
        </p:txBody>
      </p:sp>
    </p:spTree>
    <p:extLst>
      <p:ext uri="{BB962C8B-B14F-4D97-AF65-F5344CB8AC3E}">
        <p14:creationId xmlns:p14="http://schemas.microsoft.com/office/powerpoint/2010/main" val="227900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14503-F2B0-9248-81B5-66853CAD6413}"/>
              </a:ext>
            </a:extLst>
          </p:cNvPr>
          <p:cNvSpPr>
            <a:spLocks noGrp="1"/>
          </p:cNvSpPr>
          <p:nvPr>
            <p:ph type="title"/>
          </p:nvPr>
        </p:nvSpPr>
        <p:spPr/>
        <p:txBody>
          <a:bodyPr/>
          <a:lstStyle/>
          <a:p>
            <a:r>
              <a:rPr kumimoji="1" lang="en-US" altLang="zh-TW" dirty="0"/>
              <a:t>Libertarianism</a:t>
            </a:r>
            <a:endParaRPr kumimoji="1" lang="zh-TW" altLang="en-US" dirty="0"/>
          </a:p>
        </p:txBody>
      </p:sp>
      <p:sp>
        <p:nvSpPr>
          <p:cNvPr id="3" name="內容版面配置區 2">
            <a:extLst>
              <a:ext uri="{FF2B5EF4-FFF2-40B4-BE49-F238E27FC236}">
                <a16:creationId xmlns:a16="http://schemas.microsoft.com/office/drawing/2014/main" id="{FB18F870-B3F6-3449-A43F-7183523DBD7D}"/>
              </a:ext>
            </a:extLst>
          </p:cNvPr>
          <p:cNvSpPr>
            <a:spLocks noGrp="1"/>
          </p:cNvSpPr>
          <p:nvPr>
            <p:ph idx="1"/>
          </p:nvPr>
        </p:nvSpPr>
        <p:spPr/>
        <p:txBody>
          <a:bodyPr>
            <a:normAutofit fontScale="85000" lnSpcReduction="20000"/>
          </a:bodyPr>
          <a:lstStyle/>
          <a:p>
            <a:r>
              <a:rPr kumimoji="1" lang="en-US" altLang="zh-TW" dirty="0"/>
              <a:t>The term varies widely in meaning</a:t>
            </a:r>
          </a:p>
          <a:p>
            <a:r>
              <a:rPr kumimoji="1" lang="en-US" altLang="zh-TW" dirty="0"/>
              <a:t>The way it is commonly used in the USA today:</a:t>
            </a:r>
            <a:br>
              <a:rPr kumimoji="1" lang="en-US" altLang="zh-TW" dirty="0"/>
            </a:br>
            <a:r>
              <a:rPr kumimoji="1" lang="en-US" altLang="zh-TW" dirty="0"/>
              <a:t>1. civil liberty as core principle</a:t>
            </a:r>
            <a:br>
              <a:rPr kumimoji="1" lang="en-US" altLang="zh-TW" dirty="0"/>
            </a:br>
            <a:r>
              <a:rPr kumimoji="1" lang="en-US" altLang="zh-TW" dirty="0"/>
              <a:t>2. private property rights</a:t>
            </a:r>
            <a:br>
              <a:rPr kumimoji="1" lang="en-US" altLang="zh-TW" dirty="0"/>
            </a:br>
            <a:r>
              <a:rPr kumimoji="1" lang="en-US" altLang="zh-TW" dirty="0"/>
              <a:t>3. free-market economy</a:t>
            </a:r>
            <a:br>
              <a:rPr kumimoji="1" lang="en-US" altLang="zh-TW" dirty="0"/>
            </a:br>
            <a:r>
              <a:rPr kumimoji="1" lang="en-US" altLang="zh-TW" dirty="0"/>
              <a:t>4. natural law &amp; the Rule of Law</a:t>
            </a:r>
            <a:br>
              <a:rPr kumimoji="1" lang="en-US" altLang="zh-TW" dirty="0"/>
            </a:br>
            <a:r>
              <a:rPr kumimoji="1" lang="en-US" altLang="zh-TW" dirty="0"/>
              <a:t>5. limited government and separation of powers</a:t>
            </a:r>
          </a:p>
          <a:p>
            <a:r>
              <a:rPr kumimoji="1" lang="en-US" altLang="zh-TW" dirty="0"/>
              <a:t>Some possible implications of libertarianism as such:</a:t>
            </a:r>
            <a:br>
              <a:rPr kumimoji="1" lang="en-US" altLang="zh-TW" dirty="0"/>
            </a:br>
            <a:r>
              <a:rPr kumimoji="1" lang="en-US" altLang="zh-TW" dirty="0"/>
              <a:t>1. legalization of “victimless crimes” (e.g. pornography, prostitution, recreational use of marijuana, assisted suicide, etc.)</a:t>
            </a:r>
            <a:br>
              <a:rPr kumimoji="1" lang="en-US" altLang="zh-TW" dirty="0"/>
            </a:br>
            <a:r>
              <a:rPr kumimoji="1" lang="en-US" altLang="zh-TW" dirty="0"/>
              <a:t>2. </a:t>
            </a:r>
            <a:r>
              <a:rPr kumimoji="1" lang="en-US" altLang="zh-TW" i="1" dirty="0" err="1"/>
              <a:t>lessez</a:t>
            </a:r>
            <a:r>
              <a:rPr kumimoji="1" lang="en-US" altLang="zh-TW" i="1" dirty="0"/>
              <a:t>-faire</a:t>
            </a:r>
            <a:r>
              <a:rPr kumimoji="1" lang="en-US" altLang="zh-TW" dirty="0"/>
              <a:t> capitalism</a:t>
            </a:r>
            <a:endParaRPr kumimoji="1" lang="zh-TW" altLang="en-US" dirty="0"/>
          </a:p>
        </p:txBody>
      </p:sp>
    </p:spTree>
    <p:extLst>
      <p:ext uri="{BB962C8B-B14F-4D97-AF65-F5344CB8AC3E}">
        <p14:creationId xmlns:p14="http://schemas.microsoft.com/office/powerpoint/2010/main" val="125232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EB15F-2B0D-B54E-B7B4-5AF3FC83386B}"/>
              </a:ext>
            </a:extLst>
          </p:cNvPr>
          <p:cNvSpPr>
            <a:spLocks noGrp="1"/>
          </p:cNvSpPr>
          <p:nvPr>
            <p:ph type="title"/>
          </p:nvPr>
        </p:nvSpPr>
        <p:spPr>
          <a:xfrm>
            <a:off x="1084881" y="274638"/>
            <a:ext cx="7848807" cy="1143000"/>
          </a:xfrm>
        </p:spPr>
        <p:txBody>
          <a:bodyPr>
            <a:normAutofit/>
          </a:bodyPr>
          <a:lstStyle/>
          <a:p>
            <a:pPr algn="ctr"/>
            <a:r>
              <a:rPr kumimoji="1" lang="en-US" altLang="zh-TW" dirty="0"/>
              <a:t>John Locke, (1632-1704)</a:t>
            </a:r>
            <a:endParaRPr kumimoji="1" lang="zh-TW" altLang="en-US" dirty="0"/>
          </a:p>
        </p:txBody>
      </p:sp>
      <p:pic>
        <p:nvPicPr>
          <p:cNvPr id="3" name="圖片 2">
            <a:extLst>
              <a:ext uri="{FF2B5EF4-FFF2-40B4-BE49-F238E27FC236}">
                <a16:creationId xmlns:a16="http://schemas.microsoft.com/office/drawing/2014/main" id="{0447BBC4-F5D3-1D46-8005-5E4C05ABDC59}"/>
              </a:ext>
            </a:extLst>
          </p:cNvPr>
          <p:cNvPicPr>
            <a:picLocks noChangeAspect="1"/>
          </p:cNvPicPr>
          <p:nvPr/>
        </p:nvPicPr>
        <p:blipFill>
          <a:blip r:embed="rId2"/>
          <a:stretch>
            <a:fillRect/>
          </a:stretch>
        </p:blipFill>
        <p:spPr>
          <a:xfrm>
            <a:off x="2840809" y="1417638"/>
            <a:ext cx="4336950" cy="5146083"/>
          </a:xfrm>
          <a:prstGeom prst="rect">
            <a:avLst/>
          </a:prstGeom>
        </p:spPr>
      </p:pic>
    </p:spTree>
    <p:extLst>
      <p:ext uri="{BB962C8B-B14F-4D97-AF65-F5344CB8AC3E}">
        <p14:creationId xmlns:p14="http://schemas.microsoft.com/office/powerpoint/2010/main" val="35507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DB1D5-8131-164E-BAB1-DD824A64E15D}"/>
              </a:ext>
            </a:extLst>
          </p:cNvPr>
          <p:cNvSpPr>
            <a:spLocks noGrp="1"/>
          </p:cNvSpPr>
          <p:nvPr>
            <p:ph type="title"/>
          </p:nvPr>
        </p:nvSpPr>
        <p:spPr/>
        <p:txBody>
          <a:bodyPr/>
          <a:lstStyle/>
          <a:p>
            <a:r>
              <a:rPr kumimoji="1" lang="en-US" altLang="zh-TW" i="1" dirty="0"/>
              <a:t>Two Treatises of Government</a:t>
            </a:r>
            <a:endParaRPr kumimoji="1" lang="zh-TW" altLang="en-US" i="1" dirty="0"/>
          </a:p>
        </p:txBody>
      </p:sp>
      <p:sp>
        <p:nvSpPr>
          <p:cNvPr id="3" name="內容版面配置區 2">
            <a:extLst>
              <a:ext uri="{FF2B5EF4-FFF2-40B4-BE49-F238E27FC236}">
                <a16:creationId xmlns:a16="http://schemas.microsoft.com/office/drawing/2014/main" id="{00538DCC-7CA6-5348-94E6-F873C0994C52}"/>
              </a:ext>
            </a:extLst>
          </p:cNvPr>
          <p:cNvSpPr>
            <a:spLocks noGrp="1"/>
          </p:cNvSpPr>
          <p:nvPr>
            <p:ph idx="1"/>
          </p:nvPr>
        </p:nvSpPr>
        <p:spPr/>
        <p:txBody>
          <a:bodyPr/>
          <a:lstStyle/>
          <a:p>
            <a:r>
              <a:rPr kumimoji="1" lang="en-US" altLang="zh-TW" dirty="0"/>
              <a:t>Published 1689</a:t>
            </a:r>
            <a:br>
              <a:rPr kumimoji="1" lang="en-US" altLang="zh-TW" dirty="0"/>
            </a:br>
            <a:r>
              <a:rPr kumimoji="1" lang="en-US" altLang="zh-TW" dirty="0">
                <a:sym typeface="Wingdings" pitchFamily="2" charset="2"/>
              </a:rPr>
              <a:t>Defending the Glorious Revolution of 1688?</a:t>
            </a:r>
            <a:br>
              <a:rPr kumimoji="1" lang="en-US" altLang="zh-TW" dirty="0">
                <a:sym typeface="Wingdings" pitchFamily="2" charset="2"/>
              </a:rPr>
            </a:br>
            <a:r>
              <a:rPr kumimoji="1" lang="en-US" altLang="zh-TW" dirty="0">
                <a:sym typeface="Wingdings" pitchFamily="2" charset="2"/>
              </a:rPr>
              <a:t>Evidences suggest that the </a:t>
            </a:r>
            <a:r>
              <a:rPr kumimoji="1" lang="en-US" altLang="zh-TW" i="1" dirty="0">
                <a:sym typeface="Wingdings" pitchFamily="2" charset="2"/>
              </a:rPr>
              <a:t>Treatises </a:t>
            </a:r>
            <a:r>
              <a:rPr kumimoji="1" lang="en-US" altLang="zh-TW" dirty="0">
                <a:sym typeface="Wingdings" pitchFamily="2" charset="2"/>
              </a:rPr>
              <a:t>were written in the early 1680s</a:t>
            </a:r>
          </a:p>
          <a:p>
            <a:r>
              <a:rPr kumimoji="1" lang="en-US" altLang="zh-TW" dirty="0">
                <a:sym typeface="Wingdings" pitchFamily="2" charset="2"/>
              </a:rPr>
              <a:t>Background: </a:t>
            </a:r>
            <a:br>
              <a:rPr kumimoji="1" lang="en-US" altLang="zh-TW" dirty="0">
                <a:sym typeface="Wingdings" pitchFamily="2" charset="2"/>
              </a:rPr>
            </a:br>
            <a:r>
              <a:rPr kumimoji="1" lang="en-US" altLang="zh-TW" dirty="0">
                <a:sym typeface="Wingdings" pitchFamily="2" charset="2"/>
              </a:rPr>
              <a:t>Restoration 1660 and reign of Charles II up to 1685</a:t>
            </a:r>
            <a:br>
              <a:rPr kumimoji="1" lang="en-US" altLang="zh-TW" dirty="0">
                <a:sym typeface="Wingdings" pitchFamily="2" charset="2"/>
              </a:rPr>
            </a:br>
            <a:r>
              <a:rPr kumimoji="1" lang="en-US" altLang="zh-TW" dirty="0">
                <a:sym typeface="Wingdings" pitchFamily="2" charset="2"/>
              </a:rPr>
              <a:t>Reign of James II, VII, and II, 1685-1688</a:t>
            </a:r>
          </a:p>
        </p:txBody>
      </p:sp>
    </p:spTree>
    <p:extLst>
      <p:ext uri="{BB962C8B-B14F-4D97-AF65-F5344CB8AC3E}">
        <p14:creationId xmlns:p14="http://schemas.microsoft.com/office/powerpoint/2010/main" val="281304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422F1F-072B-6246-B7DC-D57F708E37FE}"/>
              </a:ext>
            </a:extLst>
          </p:cNvPr>
          <p:cNvSpPr>
            <a:spLocks noGrp="1"/>
          </p:cNvSpPr>
          <p:nvPr>
            <p:ph type="title"/>
          </p:nvPr>
        </p:nvSpPr>
        <p:spPr/>
        <p:txBody>
          <a:bodyPr/>
          <a:lstStyle/>
          <a:p>
            <a:r>
              <a:rPr kumimoji="1" lang="en-US" altLang="zh-TW" i="1" dirty="0"/>
              <a:t>First Treatise</a:t>
            </a:r>
            <a:endParaRPr kumimoji="1" lang="zh-TW" altLang="en-US" i="1" dirty="0"/>
          </a:p>
        </p:txBody>
      </p:sp>
      <p:sp>
        <p:nvSpPr>
          <p:cNvPr id="3" name="內容版面配置區 2">
            <a:extLst>
              <a:ext uri="{FF2B5EF4-FFF2-40B4-BE49-F238E27FC236}">
                <a16:creationId xmlns:a16="http://schemas.microsoft.com/office/drawing/2014/main" id="{36637AD1-27D5-F340-AA70-0E08CDE36A8B}"/>
              </a:ext>
            </a:extLst>
          </p:cNvPr>
          <p:cNvSpPr>
            <a:spLocks noGrp="1"/>
          </p:cNvSpPr>
          <p:nvPr>
            <p:ph idx="1"/>
          </p:nvPr>
        </p:nvSpPr>
        <p:spPr/>
        <p:txBody>
          <a:bodyPr/>
          <a:lstStyle/>
          <a:p>
            <a:r>
              <a:rPr kumimoji="1" lang="en-US" altLang="zh-TW" dirty="0"/>
              <a:t>A refutation of Sir Robert Filmer (1588-1653), a Royalist and leading member of the extreme wing of the Divine Right party during the Civil War</a:t>
            </a:r>
          </a:p>
          <a:p>
            <a:r>
              <a:rPr kumimoji="1" lang="en-US" altLang="zh-TW" dirty="0"/>
              <a:t>Filmer’s view was the politically correct one since the Restoration (1660)</a:t>
            </a:r>
            <a:endParaRPr kumimoji="1" lang="zh-TW" altLang="en-US" dirty="0"/>
          </a:p>
        </p:txBody>
      </p:sp>
    </p:spTree>
    <p:extLst>
      <p:ext uri="{BB962C8B-B14F-4D97-AF65-F5344CB8AC3E}">
        <p14:creationId xmlns:p14="http://schemas.microsoft.com/office/powerpoint/2010/main" val="181875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6F848-9895-7747-80D0-8E5E88D658AC}"/>
              </a:ext>
            </a:extLst>
          </p:cNvPr>
          <p:cNvSpPr>
            <a:spLocks noGrp="1"/>
          </p:cNvSpPr>
          <p:nvPr>
            <p:ph type="title"/>
          </p:nvPr>
        </p:nvSpPr>
        <p:spPr/>
        <p:txBody>
          <a:bodyPr/>
          <a:lstStyle/>
          <a:p>
            <a:r>
              <a:rPr kumimoji="1" lang="en-US" altLang="zh-TW" i="1" dirty="0"/>
              <a:t>Second Treatise</a:t>
            </a:r>
            <a:endParaRPr kumimoji="1" lang="zh-TW" altLang="en-US" i="1" dirty="0"/>
          </a:p>
        </p:txBody>
      </p:sp>
      <p:sp>
        <p:nvSpPr>
          <p:cNvPr id="3" name="內容版面配置區 2">
            <a:extLst>
              <a:ext uri="{FF2B5EF4-FFF2-40B4-BE49-F238E27FC236}">
                <a16:creationId xmlns:a16="http://schemas.microsoft.com/office/drawing/2014/main" id="{4F968C37-030C-514F-8136-1DACB34982A8}"/>
              </a:ext>
            </a:extLst>
          </p:cNvPr>
          <p:cNvSpPr>
            <a:spLocks noGrp="1"/>
          </p:cNvSpPr>
          <p:nvPr>
            <p:ph idx="1"/>
          </p:nvPr>
        </p:nvSpPr>
        <p:spPr/>
        <p:txBody>
          <a:bodyPr>
            <a:normAutofit fontScale="85000" lnSpcReduction="20000"/>
          </a:bodyPr>
          <a:lstStyle/>
          <a:p>
            <a:r>
              <a:rPr kumimoji="1" lang="en-US" altLang="zh-TW" dirty="0"/>
              <a:t>Unalienable rights: life, liberty, and property</a:t>
            </a:r>
            <a:br>
              <a:rPr kumimoji="1" lang="en-US" altLang="zh-TW" dirty="0"/>
            </a:br>
            <a:br>
              <a:rPr kumimoji="1" lang="en-US" altLang="zh-TW" dirty="0"/>
            </a:br>
            <a:r>
              <a:rPr kumimoji="1" lang="en-US" altLang="zh-TW" dirty="0"/>
              <a:t>“We hold these truths to be self-evident, that all men are created equal, that they are endowed by their Creator with certain unalienable rights, that among these are life, liberty, and the pursuit of happiness.— </a:t>
            </a:r>
            <a:br>
              <a:rPr kumimoji="1" lang="en-US" altLang="zh-TW" dirty="0"/>
            </a:br>
            <a:r>
              <a:rPr kumimoji="1" lang="en-US" altLang="zh-TW" dirty="0"/>
              <a:t>	That to secure these right, Governments are instituted among Men, deriving their just powers from the consent of the governed,—</a:t>
            </a:r>
            <a:br>
              <a:rPr kumimoji="1" lang="en-US" altLang="zh-TW" dirty="0"/>
            </a:br>
            <a:r>
              <a:rPr kumimoji="1" lang="en-US" altLang="zh-TW" dirty="0"/>
              <a:t>	That whenever any Form of Government becomes destructive of these ends, it is the Right of the People to alter or to abolish it…”</a:t>
            </a:r>
            <a:br>
              <a:rPr kumimoji="1" lang="en-US" altLang="zh-TW" dirty="0"/>
            </a:br>
            <a:r>
              <a:rPr kumimoji="1" lang="en-US" altLang="zh-TW" dirty="0"/>
              <a:t>(Declaration of Independence, 1776)</a:t>
            </a:r>
            <a:endParaRPr kumimoji="1" lang="zh-TW" altLang="en-US" dirty="0"/>
          </a:p>
        </p:txBody>
      </p:sp>
    </p:spTree>
    <p:extLst>
      <p:ext uri="{BB962C8B-B14F-4D97-AF65-F5344CB8AC3E}">
        <p14:creationId xmlns:p14="http://schemas.microsoft.com/office/powerpoint/2010/main" val="1539159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典雅色系">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典雅色系.thmx</Template>
  <TotalTime>6141</TotalTime>
  <Words>3309</Words>
  <Application>Microsoft Macintosh PowerPoint</Application>
  <PresentationFormat>如螢幕大小 (4:3)</PresentationFormat>
  <Paragraphs>144</Paragraphs>
  <Slides>49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微軟正黑體</vt:lpstr>
      <vt:lpstr>新細明體</vt:lpstr>
      <vt:lpstr>Calibri</vt:lpstr>
      <vt:lpstr>Gill Sans MT</vt:lpstr>
      <vt:lpstr>Verdana</vt:lpstr>
      <vt:lpstr>Wingdings</vt:lpstr>
      <vt:lpstr>Wingdings 2</vt:lpstr>
      <vt:lpstr>典雅色系</vt:lpstr>
      <vt:lpstr>Introduction to Philosophy</vt:lpstr>
      <vt:lpstr>PowerPoint 簡報</vt:lpstr>
      <vt:lpstr>Week 9 Visions of an Ideal State: Life, Liberty, and What?</vt:lpstr>
      <vt:lpstr>John Locke and the Beginnings of Libertarianism</vt:lpstr>
      <vt:lpstr>Libertarianism</vt:lpstr>
      <vt:lpstr>John Locke, (1632-1704)</vt:lpstr>
      <vt:lpstr>Two Treatises of Government</vt:lpstr>
      <vt:lpstr>First Treatise</vt:lpstr>
      <vt:lpstr>Second Treatise</vt:lpstr>
      <vt:lpstr>State of Nature: Locke vs. Hobbes</vt:lpstr>
      <vt:lpstr>Locke: State of Nature</vt:lpstr>
      <vt:lpstr>Locke: State of Nature</vt:lpstr>
      <vt:lpstr>Locke: State of Nature</vt:lpstr>
      <vt:lpstr>Property: Puritan Influences</vt:lpstr>
      <vt:lpstr>Locke on Property</vt:lpstr>
      <vt:lpstr>Property: Land Ownership</vt:lpstr>
      <vt:lpstr>Property: Land Ownership</vt:lpstr>
      <vt:lpstr>Locke vs. Lessez-Faire Capitalism</vt:lpstr>
      <vt:lpstr>The Commonwealth</vt:lpstr>
      <vt:lpstr>Consent</vt:lpstr>
      <vt:lpstr>Revolution</vt:lpstr>
      <vt:lpstr>PowerPoint 簡報</vt:lpstr>
      <vt:lpstr>Criticisms of Locke</vt:lpstr>
      <vt:lpstr>Jean-Jacques Rousseau </vt:lpstr>
      <vt:lpstr>Jean-Jacques Rousseau (1712-1778)</vt:lpstr>
      <vt:lpstr>Jean-Jacques Rousseau (1712-1778)</vt:lpstr>
      <vt:lpstr>Jean-Jacques Rousseau (1712-1778)</vt:lpstr>
      <vt:lpstr>State of Nature</vt:lpstr>
      <vt:lpstr>State of Nature</vt:lpstr>
      <vt:lpstr>State of Nature</vt:lpstr>
      <vt:lpstr>State of Nature</vt:lpstr>
      <vt:lpstr>Civilization</vt:lpstr>
      <vt:lpstr>Civilization</vt:lpstr>
      <vt:lpstr>Civilization</vt:lpstr>
      <vt:lpstr>The Social Contract</vt:lpstr>
      <vt:lpstr>The Social Contract</vt:lpstr>
      <vt:lpstr>The Social Contract</vt:lpstr>
      <vt:lpstr>Redefining “Freedom</vt:lpstr>
      <vt:lpstr>Redefining “Freedom</vt:lpstr>
      <vt:lpstr>Redefining “Freedom</vt:lpstr>
      <vt:lpstr>Separation of Powers</vt:lpstr>
      <vt:lpstr>Lex, Rex: the Law and the Sovereign</vt:lpstr>
      <vt:lpstr>Lex, Rex: the Law and the Sovereign</vt:lpstr>
      <vt:lpstr>Three Forms of Government</vt:lpstr>
      <vt:lpstr>Three Forms of Government</vt:lpstr>
      <vt:lpstr>Three Forms of Government</vt:lpstr>
      <vt:lpstr>Three Forms of Government</vt:lpstr>
      <vt:lpstr>Three Forms of Government</vt:lpstr>
      <vt:lpstr>Criticisms of Rousseau</vt:lpstr>
    </vt:vector>
  </TitlesOfParts>
  <Company>University of Oxford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Shao Kai Tseng</dc:creator>
  <cp:lastModifiedBy>Alex Shao Kai Tseng</cp:lastModifiedBy>
  <cp:revision>107</cp:revision>
  <dcterms:created xsi:type="dcterms:W3CDTF">2016-09-26T01:40:49Z</dcterms:created>
  <dcterms:modified xsi:type="dcterms:W3CDTF">2020-12-14T11:24:30Z</dcterms:modified>
</cp:coreProperties>
</file>