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960" r:id="rId3"/>
    <p:sldId id="1936" r:id="rId4"/>
    <p:sldId id="1938" r:id="rId5"/>
    <p:sldId id="1942" r:id="rId6"/>
    <p:sldId id="1965" r:id="rId7"/>
    <p:sldId id="1943" r:id="rId8"/>
    <p:sldId id="1944" r:id="rId9"/>
    <p:sldId id="1948" r:id="rId10"/>
    <p:sldId id="1966" r:id="rId11"/>
    <p:sldId id="1961" r:id="rId12"/>
    <p:sldId id="1950" r:id="rId13"/>
    <p:sldId id="1967" r:id="rId14"/>
    <p:sldId id="1951" r:id="rId15"/>
    <p:sldId id="19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BD64D1-83BE-CBB4-F3B0-0601FD7424AB}" name="Adelia Januarto" initials="AJ" userId="0c2561ee7d72797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EC3"/>
    <a:srgbClr val="213C8E"/>
    <a:srgbClr val="2FA3DA"/>
    <a:srgbClr val="0098A7"/>
    <a:srgbClr val="2F6E7A"/>
    <a:srgbClr val="F5F5F5"/>
    <a:srgbClr val="7FBFC9"/>
    <a:srgbClr val="070707"/>
    <a:srgbClr val="020202"/>
    <a:srgbClr val="037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C718D7-DC7A-744E-940F-92211BC73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F84A9-562D-F248-BBAF-8A1BBBCD3B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BF45-B23F-EE4A-8BC2-A5A04FA3FC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3ACC-8486-344B-A329-CA64D0C74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28E02-73BB-3D4D-AEDD-249BFBB08B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7823-73C4-184D-B256-1476D043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5FC9A-FA52-6141-90EE-A603A290A5E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BEB9-6AD8-DB44-A829-6CBA5AD9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Fractal Labs is a fictional company</a:t>
            </a:r>
          </a:p>
          <a:p>
            <a:r>
              <a:rPr lang="en-US" dirty="0"/>
              <a:t>Icon: https://</a:t>
            </a:r>
            <a:r>
              <a:rPr lang="en-US" dirty="0" err="1"/>
              <a:t>www.flaticon.com</a:t>
            </a:r>
            <a:r>
              <a:rPr lang="en-US" dirty="0"/>
              <a:t>/free-icon/deep-learning_8637101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Naive Bayes,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model </a:t>
            </a:r>
            <a:r>
              <a:rPr lang="en-US" dirty="0" err="1"/>
              <a:t>kita</a:t>
            </a:r>
            <a:r>
              <a:rPr lang="en-US" dirty="0"/>
              <a:t>: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insight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mana yang paling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23C4E-3A47-FD46-B640-791D199615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2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3C4E-3A47-FD46-B640-791D19961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ROC plot: visualizes classification model’s performance in different thresholds (rates)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AUC: how well a model can distinguish between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F37-47C4-D945-A0D2-B7912D39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80B0A-FBA4-804B-A3B9-6D405464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797E-3580-5449-B05E-BB7B48F6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C1AC-9027-CD42-BA8C-D711F192EA8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C794-37EE-024A-A9AD-EA647054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C895-A438-824B-8CF6-C25FB2F3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0C7E-F598-8D4E-B2B1-B1F3C92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5BB7-03B8-4A40-914D-217B5C99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870D-3DE5-B249-B9B5-5E20028B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39AB-50A0-9245-8A75-0EB09FFFC80D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1CB5-F2C9-F944-B068-F8849262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0A4-4637-DA49-9F22-C53AAB9A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D598F-9E73-6D42-8CC9-690D8EFD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1358-AEA2-8A4A-A27F-6F084636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EC60-A239-A145-8309-491315A5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2A59-8EA9-124D-9120-F2415F6551E7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610A-CC11-6F4B-AD0D-74AB16B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9DF-FAF3-EC4C-BCD3-B8C24AB7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B192-3DFF-8643-8203-34DB534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270-1334-9D45-8C2E-F37745C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7639-F798-3040-94CA-82959279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3375-62FC-7249-9E39-72AC6EE53E46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D49E-C8CF-D043-9799-053573A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AA15-0832-0E4F-90A6-6550A24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543-4B6C-4944-A4C8-FE92E49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B9D0-D229-5744-9894-2B4CD7D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6225-1232-FA45-BB99-5509A7F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0AE2-6A40-334F-B1F1-5BCED9F859F5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0916-9507-6940-9B8E-1AC84C38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4EB6-06BE-344C-8D26-BA1A39F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9CF1-ADE3-B04B-A2A2-746A4229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F77-034A-3C4C-91C2-0F4834CA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56D-1C9D-B34F-9D51-6EF879BE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D0DB-8334-474B-8630-161820B7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F90-84C7-154D-A916-E0AB59D45C39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7738-EA0F-8A4A-935D-9FF1B171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00CF-A3E8-5A41-B817-3700838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726-453B-AB4B-AF9E-969A922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3DBD-266D-014A-AD6E-97EDF191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4E64F-9461-F94E-94F1-DE89FEF2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59FE-3800-FC4D-811E-F806D814A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B472-B433-E942-8ED4-BAF1BE5BC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EAB3-FFAB-524F-9E90-72B0F0CE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929F-3A4A-7349-8E57-31AFAB25CCB9}" type="datetime1">
              <a:rPr lang="en-ID" smtClean="0"/>
              <a:t>26/05/24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1C06B-AD46-514F-BF07-BE55D71F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32EA0-DC4E-3B44-A72B-2122418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EFE8-80FF-A84F-92F7-EA4DC15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75EFE-F275-6D43-AD6F-8CD950BF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96F-8344-A442-9C09-E9514BB9C1E3}" type="datetime1">
              <a:rPr lang="en-ID" smtClean="0"/>
              <a:t>26/05/24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9682-3217-6644-98B3-4E6FCEC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851A-3920-D946-8660-2F06E52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A0A60-3690-0F4C-B064-CAA72D7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16CE-E12C-8B47-99EA-AAA79B06CF72}" type="datetime1">
              <a:rPr lang="en-ID" smtClean="0"/>
              <a:t>26/05/24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26B42-4E79-FE4A-BAAE-C96B3415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9BCB-3A06-9744-9671-DB09E288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BD55-E1FE-D34E-BA94-28D9AD9A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D6E4-BB22-964B-9AAE-F51C2100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94FD-B657-504E-836F-7C8065C3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DBF9-6D6A-B647-BEBC-770D439A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C161-8304-5846-AD51-21CB49911A81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A036-7821-0B42-AD5A-CE58C799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63D3-C6AF-D049-8F2B-0C3DEB0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BFA8-FFAB-5F47-9FD9-D1E65EB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575A9-C987-F249-A4BA-E558D89D2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71949-B4D6-AD40-8A2E-C65DB4B9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A904-5375-DE42-961E-814F43A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FA3E-6B92-3848-A7FC-01673A33629E}" type="datetime1">
              <a:rPr lang="en-ID" smtClean="0"/>
              <a:t>26/05/24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441D3-08A2-094B-9A04-063FBE5E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7F17-69AC-0547-A8FE-121868D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02BE-E20E-2342-9F7B-7356CF07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869-6BDE-E544-8524-09E0FE88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D182-C518-BA4B-BC09-41E103F9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6D92-345B-3E4A-8B30-19FCA361F2CC}" type="datetime1">
              <a:rPr lang="en-ID" smtClean="0"/>
              <a:t>26/05/24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19AA-34EA-7848-8A46-589953F4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D11-D0F2-264F-8720-51084513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84C5F-AC8F-AB45-98CD-0DC496F3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C288-B009-AE41-82AB-57408B5F1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939114"/>
            <a:ext cx="7464511" cy="222665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Predicting Hotel Booking Cancellations to Minimize Revenue Loss due to False Negatives</a:t>
            </a:r>
            <a:r>
              <a:rPr lang="en-US" sz="3600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ECCB-7CAC-6C45-8E5E-9CBFE60A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3692228"/>
            <a:ext cx="2235200" cy="6604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/>
              <a:t>Adelia Januarto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B0F8-CE30-0C4A-B7DA-D1FB88B9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077246"/>
            <a:ext cx="1092200" cy="365125"/>
          </a:xfrm>
        </p:spPr>
        <p:txBody>
          <a:bodyPr/>
          <a:lstStyle/>
          <a:p>
            <a:fld id="{01C28452-8962-7D47-839A-BAF00F7A86D2}" type="datetime5">
              <a:rPr lang="en-ID" smtClean="0"/>
              <a:t>26-May-24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E4B62-7DE8-FC42-B428-21F659B55A82}"/>
              </a:ext>
            </a:extLst>
          </p:cNvPr>
          <p:cNvSpPr txBox="1"/>
          <p:nvPr/>
        </p:nvSpPr>
        <p:spPr>
          <a:xfrm>
            <a:off x="8928102" y="5936642"/>
            <a:ext cx="265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model predicts that the booking will not be canceled, but in reality, the booking is canceled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9875BD-FD2F-BC4E-A153-DCA651030747}"/>
              </a:ext>
            </a:extLst>
          </p:cNvPr>
          <p:cNvSpPr txBox="1">
            <a:spLocks/>
          </p:cNvSpPr>
          <p:nvPr/>
        </p:nvSpPr>
        <p:spPr>
          <a:xfrm>
            <a:off x="1333499" y="3987503"/>
            <a:ext cx="267482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445D67-A80B-0F45-8139-C4CE2621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11" y="2486838"/>
            <a:ext cx="2410779" cy="2410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80A6B-BE49-8141-A54D-FEE8870F501C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978E9-CD36-9748-A72A-F39A8EC1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70" y="553118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 model (Naïve Bayes model) works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11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6" y="1786109"/>
            <a:ext cx="5200839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Classifier works by applying Bayes' Theorem with the assumption that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are independent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(naïve).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calculates the probability of each class given the input features and predicts the class with the highest probability.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simple and fast for many types of classification tasks.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67669" y="1860926"/>
            <a:ext cx="5273421" cy="19866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 | Features): probability of a booking being canceled given observed features (e.g., customer type)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 | Canceled): probability of observing features given the booking was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P(Canceled): prior probability of a booking being canceled.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P(Features): probability of observing the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F8845-2F1C-F74B-8A9E-9F930C4E4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95" t="12500" r="15911" b="18452"/>
          <a:stretch/>
        </p:blipFill>
        <p:spPr>
          <a:xfrm>
            <a:off x="1067860" y="3429000"/>
            <a:ext cx="4722565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Permutation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8190398" cy="46736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parking spaces has the highest importance in NB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 importance checks the relative importance of each feature in making predictions.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by shuffling feature values and observing changes in model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US" sz="1400" b="1" dirty="0" err="1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required_car_parking_spaces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has the highest importance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that the number of parking spaces required by a guest is the strongest predictor of cancellation.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9BDCB-8BF4-8A4D-9B13-1319B6ABC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0" y="2052281"/>
            <a:ext cx="6551923" cy="3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14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677252" y="4597973"/>
            <a:ext cx="5248534" cy="16600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(Type I error): actual 0,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 x $67.5 = $17,550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(Type II error): actual 1,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x $99 = $2,970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$20,520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3474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60% incorrect predictions with FP of 20% and FN 40%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FP: 0.2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 bookings x $67.5 = $13,770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FN: 0.4 x 1020 bookings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408 bookings x $99 = $40,394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$54,162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AA4C4-3AD4-4B4E-8369-AD4BFCC4E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"/>
          <a:stretch/>
        </p:blipFill>
        <p:spPr>
          <a:xfrm>
            <a:off x="1995328" y="1855961"/>
            <a:ext cx="3063560" cy="2753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5B9B4-E5E4-2840-BCB5-14752252E453}"/>
              </a:ext>
            </a:extLst>
          </p:cNvPr>
          <p:cNvSpPr txBox="1"/>
          <p:nvPr/>
        </p:nvSpPr>
        <p:spPr>
          <a:xfrm>
            <a:off x="3776353" y="213473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D6097-EA55-E04A-84BD-66D51FF24DB3}"/>
              </a:ext>
            </a:extLst>
          </p:cNvPr>
          <p:cNvSpPr txBox="1"/>
          <p:nvPr/>
        </p:nvSpPr>
        <p:spPr>
          <a:xfrm>
            <a:off x="2628387" y="21331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15458-E723-B84A-8F1C-1E9BC08FBEF7}"/>
              </a:ext>
            </a:extLst>
          </p:cNvPr>
          <p:cNvSpPr txBox="1"/>
          <p:nvPr/>
        </p:nvSpPr>
        <p:spPr>
          <a:xfrm>
            <a:off x="3776353" y="385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6B281-3B13-F94E-B356-170909460771}"/>
              </a:ext>
            </a:extLst>
          </p:cNvPr>
          <p:cNvSpPr txBox="1"/>
          <p:nvPr/>
        </p:nvSpPr>
        <p:spPr>
          <a:xfrm>
            <a:off x="2628387" y="38569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7F66D-C2FE-CC47-8A9D-EC930E3CC5AC}"/>
              </a:ext>
            </a:extLst>
          </p:cNvPr>
          <p:cNvSpPr/>
          <p:nvPr/>
        </p:nvSpPr>
        <p:spPr>
          <a:xfrm>
            <a:off x="6352522" y="5221944"/>
            <a:ext cx="5273421" cy="691584"/>
          </a:xfrm>
          <a:prstGeom prst="rect">
            <a:avLst/>
          </a:prstGeom>
          <a:solidFill>
            <a:schemeClr val="bg1"/>
          </a:solidFill>
          <a:ln w="19050">
            <a:solidFill>
              <a:srgbClr val="1C3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$54,162 - $20,520 = $33,642 saved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1914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52" y="530977"/>
            <a:ext cx="10454711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08FB-7BC9-F349-83A4-1528B4E1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15</a:t>
            </a:fld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C1C867-1B88-264C-9961-ACDB5BDDB84F}"/>
              </a:ext>
            </a:extLst>
          </p:cNvPr>
          <p:cNvSpPr/>
          <p:nvPr/>
        </p:nvSpPr>
        <p:spPr>
          <a:xfrm>
            <a:off x="677253" y="1343200"/>
            <a:ext cx="5248534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FAEEA-B997-8644-8639-221A6D76B449}"/>
              </a:ext>
            </a:extLst>
          </p:cNvPr>
          <p:cNvSpPr/>
          <p:nvPr/>
        </p:nvSpPr>
        <p:spPr>
          <a:xfrm>
            <a:off x="677252" y="1330499"/>
            <a:ext cx="5248534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75D566-1336-F845-BF33-B861314E057C}"/>
              </a:ext>
            </a:extLst>
          </p:cNvPr>
          <p:cNvSpPr/>
          <p:nvPr/>
        </p:nvSpPr>
        <p:spPr>
          <a:xfrm>
            <a:off x="724947" y="1786109"/>
            <a:ext cx="4883722" cy="4540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develop a machine learning classification model to predict hotel booking cancellations with a main focus of minimizing False Negative (Type II Error).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series of machine learning experiments on the hotel's historical data have been carried out to find the best model in achieving such goal.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these experiments, Naïve Bayes algorithm performs the best to predict hotel cancellations with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can help catch some cancellations that might have been missed before.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knowing which bookings are more likely to cancel, the hotel can avoid wasting staff, supplies or preparing rooms that might not be needed.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F1B12-DAD8-584C-8688-131CEDC5B286}"/>
              </a:ext>
            </a:extLst>
          </p:cNvPr>
          <p:cNvSpPr/>
          <p:nvPr/>
        </p:nvSpPr>
        <p:spPr>
          <a:xfrm>
            <a:off x="6266215" y="1355901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E2A286-00B0-2545-A702-DF52F756FAFC}"/>
              </a:ext>
            </a:extLst>
          </p:cNvPr>
          <p:cNvSpPr/>
          <p:nvPr/>
        </p:nvSpPr>
        <p:spPr>
          <a:xfrm>
            <a:off x="6266214" y="1343200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C4C1F-3557-0346-B8F2-C85D7532C63A}"/>
              </a:ext>
            </a:extLst>
          </p:cNvPr>
          <p:cNvSpPr/>
          <p:nvPr/>
        </p:nvSpPr>
        <p:spPr>
          <a:xfrm>
            <a:off x="6352522" y="1798811"/>
            <a:ext cx="5273421" cy="2868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managers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model predictions to proactively manage bookings (e.g., reminding guests about their stays or offering deals to keep them from cancelling) and optimize resource allocation based on cancellations.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metrics to see if the model improves hotel operations (consider A/B testing).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sz="1400" dirty="0">
              <a:solidFill>
                <a:srgbClr val="1C3E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data quality by double-checking the source.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different model configurations to potentially achieve a better performing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6E803-8133-0B48-B6E8-CBEA3B695C1B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0465-106B-444B-B6AF-960291A1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82C44-6B1E-AE4C-B11F-FDE7773B6DF6}"/>
              </a:ext>
            </a:extLst>
          </p:cNvPr>
          <p:cNvSpPr/>
          <p:nvPr/>
        </p:nvSpPr>
        <p:spPr>
          <a:xfrm>
            <a:off x="6240218" y="1265134"/>
            <a:ext cx="5476332" cy="501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Pentagon 31">
            <a:extLst>
              <a:ext uri="{FF2B5EF4-FFF2-40B4-BE49-F238E27FC236}">
                <a16:creationId xmlns:a16="http://schemas.microsoft.com/office/drawing/2014/main" id="{DEE73C66-42F3-82E4-3BA2-37D9128BDC71}"/>
              </a:ext>
            </a:extLst>
          </p:cNvPr>
          <p:cNvSpPr/>
          <p:nvPr/>
        </p:nvSpPr>
        <p:spPr>
          <a:xfrm>
            <a:off x="458786" y="1252433"/>
            <a:ext cx="5965163" cy="5013150"/>
          </a:xfrm>
          <a:prstGeom prst="homePlate">
            <a:avLst>
              <a:gd name="adj" fmla="val 13411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3998" bIns="108000"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A220A43-74B8-BDB3-00DB-6A12085D8EAD}"/>
              </a:ext>
            </a:extLst>
          </p:cNvPr>
          <p:cNvSpPr/>
          <p:nvPr/>
        </p:nvSpPr>
        <p:spPr>
          <a:xfrm>
            <a:off x="459068" y="1240558"/>
            <a:ext cx="5403016" cy="401289"/>
          </a:xfrm>
          <a:custGeom>
            <a:avLst/>
            <a:gdLst>
              <a:gd name="connsiteX0" fmla="*/ 0 w 5440388"/>
              <a:gd name="connsiteY0" fmla="*/ 0 h 401289"/>
              <a:gd name="connsiteX1" fmla="*/ 5332754 w 5440388"/>
              <a:gd name="connsiteY1" fmla="*/ 0 h 401289"/>
              <a:gd name="connsiteX2" fmla="*/ 5440388 w 5440388"/>
              <a:gd name="connsiteY2" fmla="*/ 401289 h 401289"/>
              <a:gd name="connsiteX3" fmla="*/ 0 w 5440388"/>
              <a:gd name="connsiteY3" fmla="*/ 401289 h 4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0388" h="401289">
                <a:moveTo>
                  <a:pt x="0" y="0"/>
                </a:moveTo>
                <a:lnTo>
                  <a:pt x="5332754" y="0"/>
                </a:lnTo>
                <a:lnTo>
                  <a:pt x="5440388" y="401289"/>
                </a:lnTo>
                <a:lnTo>
                  <a:pt x="0" y="4012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problem 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86FDBE-4A5E-6240-8794-8C05A5D13509}"/>
              </a:ext>
            </a:extLst>
          </p:cNvPr>
          <p:cNvSpPr txBox="1">
            <a:spLocks/>
          </p:cNvSpPr>
          <p:nvPr/>
        </p:nvSpPr>
        <p:spPr>
          <a:xfrm>
            <a:off x="431434" y="559498"/>
            <a:ext cx="11278488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challenge now is….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DE271-6DE3-3B41-852E-2CE9842A3167}"/>
              </a:ext>
            </a:extLst>
          </p:cNvPr>
          <p:cNvSpPr/>
          <p:nvPr/>
        </p:nvSpPr>
        <p:spPr>
          <a:xfrm>
            <a:off x="593766" y="2256319"/>
            <a:ext cx="961902" cy="29694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0460E36-D24A-1946-94E6-B42D4358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73C6A-97B6-D54D-A6D7-168F33EF41D0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3D688-61F4-D84B-848A-1DEFC4844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0B7940-CBFC-C64A-8A61-06956152BD5B}"/>
              </a:ext>
            </a:extLst>
          </p:cNvPr>
          <p:cNvSpPr/>
          <p:nvPr/>
        </p:nvSpPr>
        <p:spPr>
          <a:xfrm>
            <a:off x="475451" y="3475495"/>
            <a:ext cx="5643479" cy="13938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classification model to predict hotel booking cancellations.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historical booking data to classify bookings as “Canceled” and “Not Canceled”.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5DC2-493E-E78D-5E4C-6CD8DE63F86B}"/>
              </a:ext>
            </a:extLst>
          </p:cNvPr>
          <p:cNvSpPr/>
          <p:nvPr/>
        </p:nvSpPr>
        <p:spPr>
          <a:xfrm>
            <a:off x="475450" y="1668016"/>
            <a:ext cx="5549299" cy="1925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Hospitality industry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faces significant revenue loss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inefficiency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booking cancellations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23%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cancellations in advance allows for proactive mitigation of negative impacts.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methods (e.g., historical data analysis) are labor intensive and often unreliable.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77BC3-2116-C345-A0BE-24B9629C19EA}"/>
              </a:ext>
            </a:extLst>
          </p:cNvPr>
          <p:cNvSpPr/>
          <p:nvPr/>
        </p:nvSpPr>
        <p:spPr>
          <a:xfrm>
            <a:off x="6240217" y="1252433"/>
            <a:ext cx="5476332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metric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60F10-AEF5-F04D-B80D-65C39F43B16F}"/>
              </a:ext>
            </a:extLst>
          </p:cNvPr>
          <p:cNvSpPr/>
          <p:nvPr/>
        </p:nvSpPr>
        <p:spPr>
          <a:xfrm>
            <a:off x="6195603" y="1753739"/>
            <a:ext cx="5444274" cy="19768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identifying a booking as canceled can lead to unnecessary compensation for room upgrades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loss per false positive: $10 to $67.5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$1,000 to $6,750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D3680-4CB1-7546-A859-64011582FA47}"/>
              </a:ext>
            </a:extLst>
          </p:cNvPr>
          <p:cNvSpPr/>
          <p:nvPr/>
        </p:nvSpPr>
        <p:spPr>
          <a:xfrm>
            <a:off x="6240218" y="3389392"/>
            <a:ext cx="544427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II error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 predicting a cancellations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financial impacts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loss per false negative: $99 per night</a:t>
            </a:r>
          </a:p>
          <a:p>
            <a:pPr marL="1030287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monthly loss for 100 errors: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$9,900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4E8B2E-4E8D-5B4E-A644-354E433BE485}"/>
              </a:ext>
            </a:extLst>
          </p:cNvPr>
          <p:cNvSpPr/>
          <p:nvPr/>
        </p:nvSpPr>
        <p:spPr>
          <a:xfrm>
            <a:off x="6240218" y="4786910"/>
            <a:ext cx="5469704" cy="1479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 on mitigating the impact of false negatives (Type II errors) due to higher financial risk.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(emphasis on recall to reduce Type II errors) will be used to evaluate the model’s performance.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9BFF9-E4D9-D349-9EE4-F464F4E871CC}"/>
              </a:ext>
            </a:extLst>
          </p:cNvPr>
          <p:cNvSpPr/>
          <p:nvPr/>
        </p:nvSpPr>
        <p:spPr>
          <a:xfrm>
            <a:off x="431434" y="4781316"/>
            <a:ext cx="5643479" cy="114447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 marL="287337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approach</a:t>
            </a:r>
          </a:p>
          <a:p>
            <a:pPr marL="57308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predictive model to assist the hotel in forecasting the likelihood of booking cancellations</a:t>
            </a:r>
          </a:p>
        </p:txBody>
      </p:sp>
    </p:spTree>
    <p:extLst>
      <p:ext uri="{BB962C8B-B14F-4D97-AF65-F5344CB8AC3E}">
        <p14:creationId xmlns:p14="http://schemas.microsoft.com/office/powerpoint/2010/main" val="24555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BAC5FE-4BE9-F046-A4B9-6C11D63EEA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EBAC5FE-4BE9-F046-A4B9-6C11D63EE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A6D3EEB2-B5C5-A541-9FB0-9D1D36DF4A52}"/>
              </a:ext>
            </a:extLst>
          </p:cNvPr>
          <p:cNvSpPr/>
          <p:nvPr/>
        </p:nvSpPr>
        <p:spPr>
          <a:xfrm>
            <a:off x="532677" y="165425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77A94B-4FD6-C24B-A256-0176BC4686C2}"/>
              </a:ext>
            </a:extLst>
          </p:cNvPr>
          <p:cNvSpPr/>
          <p:nvPr/>
        </p:nvSpPr>
        <p:spPr>
          <a:xfrm>
            <a:off x="532677" y="20573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21E740-B814-3F4F-A928-DE367D993227}"/>
              </a:ext>
            </a:extLst>
          </p:cNvPr>
          <p:cNvSpPr/>
          <p:nvPr/>
        </p:nvSpPr>
        <p:spPr>
          <a:xfrm>
            <a:off x="532677" y="246046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4C4BFD-F8F5-B644-BC4C-EEE5D195C9B0}"/>
              </a:ext>
            </a:extLst>
          </p:cNvPr>
          <p:cNvSpPr/>
          <p:nvPr/>
        </p:nvSpPr>
        <p:spPr>
          <a:xfrm>
            <a:off x="532677" y="286357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3316B7A-55A3-4B47-94D7-F3B6B80B05DB}"/>
              </a:ext>
            </a:extLst>
          </p:cNvPr>
          <p:cNvSpPr/>
          <p:nvPr/>
        </p:nvSpPr>
        <p:spPr>
          <a:xfrm>
            <a:off x="532677" y="326667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993DB8D-E163-104E-8189-318C7ACCE504}"/>
              </a:ext>
            </a:extLst>
          </p:cNvPr>
          <p:cNvSpPr/>
          <p:nvPr/>
        </p:nvSpPr>
        <p:spPr>
          <a:xfrm>
            <a:off x="532677" y="366978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0535B83-2EE2-5A43-B19E-E94D11DD1508}"/>
              </a:ext>
            </a:extLst>
          </p:cNvPr>
          <p:cNvSpPr/>
          <p:nvPr/>
        </p:nvSpPr>
        <p:spPr>
          <a:xfrm>
            <a:off x="532677" y="407288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7791903-0EC0-6746-9CDF-71B2319F9D4F}"/>
              </a:ext>
            </a:extLst>
          </p:cNvPr>
          <p:cNvSpPr/>
          <p:nvPr/>
        </p:nvSpPr>
        <p:spPr>
          <a:xfrm>
            <a:off x="532677" y="447599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DC4244-E526-5342-9CC1-047DA981046F}"/>
              </a:ext>
            </a:extLst>
          </p:cNvPr>
          <p:cNvSpPr/>
          <p:nvPr/>
        </p:nvSpPr>
        <p:spPr>
          <a:xfrm>
            <a:off x="532677" y="4879098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B6D66F-6C79-304F-962B-D1CE2BCAC407}"/>
              </a:ext>
            </a:extLst>
          </p:cNvPr>
          <p:cNvSpPr/>
          <p:nvPr/>
        </p:nvSpPr>
        <p:spPr>
          <a:xfrm>
            <a:off x="532677" y="5282203"/>
            <a:ext cx="1357499" cy="31930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5B22365-DC42-AF4E-8CF8-3B7E0D55595F}"/>
              </a:ext>
            </a:extLst>
          </p:cNvPr>
          <p:cNvSpPr/>
          <p:nvPr/>
        </p:nvSpPr>
        <p:spPr>
          <a:xfrm>
            <a:off x="2070647" y="165425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Focuses on basic setup (categorical encodings only)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EAA2B6-C048-964C-B88C-B841BBA3851C}"/>
              </a:ext>
            </a:extLst>
          </p:cNvPr>
          <p:cNvSpPr/>
          <p:nvPr/>
        </p:nvSpPr>
        <p:spPr>
          <a:xfrm>
            <a:off x="2070647" y="205736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robust scaling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5725DA-4DA2-EE40-9A82-EA9DEAE9358D}"/>
              </a:ext>
            </a:extLst>
          </p:cNvPr>
          <p:cNvSpPr/>
          <p:nvPr/>
        </p:nvSpPr>
        <p:spPr>
          <a:xfrm>
            <a:off x="2070647" y="246046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setup + equal frequency binning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7ADE7D4-36E3-3748-A929-B7297C808CAE}"/>
              </a:ext>
            </a:extLst>
          </p:cNvPr>
          <p:cNvSpPr/>
          <p:nvPr/>
        </p:nvSpPr>
        <p:spPr>
          <a:xfrm>
            <a:off x="2070647" y="286357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1 – 3 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2CF005A-C1E0-074D-BCCE-2007EEA601A7}"/>
              </a:ext>
            </a:extLst>
          </p:cNvPr>
          <p:cNvSpPr/>
          <p:nvPr/>
        </p:nvSpPr>
        <p:spPr>
          <a:xfrm>
            <a:off x="2070647" y="326667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polynomial features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6F20F4F-FC28-CD43-970C-918EEF5F9D17}"/>
              </a:ext>
            </a:extLst>
          </p:cNvPr>
          <p:cNvSpPr/>
          <p:nvPr/>
        </p:nvSpPr>
        <p:spPr>
          <a:xfrm>
            <a:off x="2070647" y="366978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1 + NearMiss v3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722B6E-6535-FD48-83E3-EC4804CE1F48}"/>
              </a:ext>
            </a:extLst>
          </p:cNvPr>
          <p:cNvSpPr/>
          <p:nvPr/>
        </p:nvSpPr>
        <p:spPr>
          <a:xfrm>
            <a:off x="2070647" y="407288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2 + SMOTE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DC99A35-5279-AE40-9FC9-E8B911AE6BB6}"/>
              </a:ext>
            </a:extLst>
          </p:cNvPr>
          <p:cNvSpPr/>
          <p:nvPr/>
        </p:nvSpPr>
        <p:spPr>
          <a:xfrm>
            <a:off x="2070647" y="4475993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Experiment 4 – 6 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4479E09-925E-AB4A-92A4-BF81088FBDBE}"/>
              </a:ext>
            </a:extLst>
          </p:cNvPr>
          <p:cNvSpPr/>
          <p:nvPr/>
        </p:nvSpPr>
        <p:spPr>
          <a:xfrm>
            <a:off x="2070647" y="4879098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Blended model based on Evaluation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BAA9F9-59ED-F345-979E-AA175E418B4E}"/>
              </a:ext>
            </a:extLst>
          </p:cNvPr>
          <p:cNvGrpSpPr/>
          <p:nvPr/>
        </p:nvGrpSpPr>
        <p:grpSpPr>
          <a:xfrm>
            <a:off x="532678" y="2003888"/>
            <a:ext cx="6032598" cy="3236415"/>
            <a:chOff x="570777" y="2427489"/>
            <a:chExt cx="9578971" cy="323641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E794C2-5682-1D4E-B69D-3A16B5295EC4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4274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0C6B497-3AB1-994D-87F7-4D10F743139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28305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346D317-23A2-B545-BC46-2E16D1767DBB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24527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9E72430-36D3-3F42-B1C8-330C53A5F46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364837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1661DCA-1CEE-6F43-8F97-8866F21F37B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05148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1AC4544-E1F8-4B4C-8DF6-E78B672E12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45458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6EFA19-0DB4-3D47-B506-6C73A77362FA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485769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08500A6-14F2-0A4B-99E7-E385D5E0C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260799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0A8EDA-2944-F64C-986A-BBD726BA15A7}"/>
                </a:ext>
              </a:extLst>
            </p:cNvPr>
            <p:cNvCxnSpPr>
              <a:cxnSpLocks/>
            </p:cNvCxnSpPr>
            <p:nvPr/>
          </p:nvCxnSpPr>
          <p:spPr>
            <a:xfrm>
              <a:off x="570777" y="5663904"/>
              <a:ext cx="957897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F1CAEF3-867C-DC4A-9BC7-ABA030C86353}"/>
              </a:ext>
            </a:extLst>
          </p:cNvPr>
          <p:cNvGrpSpPr/>
          <p:nvPr/>
        </p:nvGrpSpPr>
        <p:grpSpPr>
          <a:xfrm>
            <a:off x="456477" y="1130596"/>
            <a:ext cx="1428618" cy="390875"/>
            <a:chOff x="2041269" y="1624719"/>
            <a:chExt cx="4744966" cy="39087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39ABE0-652F-7F40-B651-A8E53AA25647}"/>
                </a:ext>
              </a:extLst>
            </p:cNvPr>
            <p:cNvSpPr/>
            <p:nvPr/>
          </p:nvSpPr>
          <p:spPr>
            <a:xfrm>
              <a:off x="2041269" y="1624719"/>
              <a:ext cx="4508754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BBD63E-CA1A-1449-96B3-87499DA7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2ED457-B5C6-1049-B598-BE2B8BA6F0E4}"/>
              </a:ext>
            </a:extLst>
          </p:cNvPr>
          <p:cNvCxnSpPr>
            <a:cxnSpLocks/>
          </p:cNvCxnSpPr>
          <p:nvPr/>
        </p:nvCxnSpPr>
        <p:spPr>
          <a:xfrm>
            <a:off x="515031" y="5634003"/>
            <a:ext cx="6066745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106F63-CE49-144E-9572-B382000C0384}"/>
              </a:ext>
            </a:extLst>
          </p:cNvPr>
          <p:cNvSpPr/>
          <p:nvPr/>
        </p:nvSpPr>
        <p:spPr>
          <a:xfrm>
            <a:off x="2070647" y="5257437"/>
            <a:ext cx="4367628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best model vs blended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3EB67B-C3E5-1B43-B902-6615259C4792}"/>
              </a:ext>
            </a:extLst>
          </p:cNvPr>
          <p:cNvSpPr/>
          <p:nvPr/>
        </p:nvSpPr>
        <p:spPr>
          <a:xfrm>
            <a:off x="532677" y="5691263"/>
            <a:ext cx="1357499" cy="3193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EFBDB1-0203-234D-AC03-E4C64D3045F2}"/>
              </a:ext>
            </a:extLst>
          </p:cNvPr>
          <p:cNvSpPr/>
          <p:nvPr/>
        </p:nvSpPr>
        <p:spPr>
          <a:xfrm>
            <a:off x="2070646" y="5691897"/>
            <a:ext cx="4609553" cy="319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 3 + NearMiss v3 (standalone model only)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21DBEF-A20F-FF4C-A8F0-535DE41CDB02}"/>
              </a:ext>
            </a:extLst>
          </p:cNvPr>
          <p:cNvCxnSpPr>
            <a:cxnSpLocks/>
          </p:cNvCxnSpPr>
          <p:nvPr/>
        </p:nvCxnSpPr>
        <p:spPr>
          <a:xfrm flipV="1">
            <a:off x="515031" y="6044558"/>
            <a:ext cx="6066745" cy="35608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DE864CA5-92BC-5D45-A171-F9256D9548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02" t="27263" r="19964" b="7703"/>
          <a:stretch/>
        </p:blipFill>
        <p:spPr>
          <a:xfrm>
            <a:off x="6811859" y="1574625"/>
            <a:ext cx="5070564" cy="469846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1274172-1930-E74E-8714-FF81D94990F6}"/>
              </a:ext>
            </a:extLst>
          </p:cNvPr>
          <p:cNvGrpSpPr/>
          <p:nvPr/>
        </p:nvGrpSpPr>
        <p:grpSpPr>
          <a:xfrm>
            <a:off x="2172970" y="1126491"/>
            <a:ext cx="4408806" cy="390875"/>
            <a:chOff x="2294355" y="1624719"/>
            <a:chExt cx="4508755" cy="39087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06FBCF-8CCA-3E44-BE8A-5C41D6851734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Setup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F7EA2-B731-4346-BD0D-1962A9D655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3657EE-1DF4-E346-BE89-0A63F651F5F8}"/>
              </a:ext>
            </a:extLst>
          </p:cNvPr>
          <p:cNvGrpSpPr/>
          <p:nvPr/>
        </p:nvGrpSpPr>
        <p:grpSpPr>
          <a:xfrm>
            <a:off x="7058443" y="1126491"/>
            <a:ext cx="4408806" cy="390875"/>
            <a:chOff x="2294355" y="1624719"/>
            <a:chExt cx="4508755" cy="39087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770B56-E7B8-B64C-9F24-FD8B54FC8B12}"/>
                </a:ext>
              </a:extLst>
            </p:cNvPr>
            <p:cNvSpPr/>
            <p:nvPr/>
          </p:nvSpPr>
          <p:spPr>
            <a:xfrm>
              <a:off x="2294355" y="1624719"/>
              <a:ext cx="4508755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 flow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1E3E8B-24AD-FA4C-B4EA-7C4CF3CA6B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355" y="2015594"/>
              <a:ext cx="4491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468E617-69B8-3349-8E49-F0249578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848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Experiment design: Experiment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B4B952-1034-7145-848F-D7F350E5B66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D1289A-ED4A-0A4E-903F-B72EA6369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3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Naïve Bayes is the best performing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58BF9-5934-F146-ADB9-B24D81F7175D}"/>
              </a:ext>
            </a:extLst>
          </p:cNvPr>
          <p:cNvSpPr/>
          <p:nvPr/>
        </p:nvSpPr>
        <p:spPr>
          <a:xfrm>
            <a:off x="455892" y="1513840"/>
            <a:ext cx="6940351" cy="4673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4" y="1501775"/>
            <a:ext cx="6941659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algorithm performed the best across experiments (based on 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530616" y="1501140"/>
            <a:ext cx="420245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603854" y="2088387"/>
            <a:ext cx="4106067" cy="39259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 appears to be a strong baseline across all experiments. It performs well (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above 0.69) in 6 experiments with the best performance at 0.7186.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method with soft voting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0.7084 which is slightly lower than the best model (0.7186).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best model among the 7th experiments remains Naïve Bayes with no specific treatments on class imbalance issue, another experiment (Experiment 8) was setup, and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gave the highest </a:t>
            </a:r>
            <a:r>
              <a:rPr lang="en-US" sz="1400" b="1" i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(0.7267).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9D0CBE2-64C0-D946-A876-F195D73F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5AACF-B422-FC4D-8726-E88EADF12384}"/>
              </a:ext>
            </a:extLst>
          </p:cNvPr>
          <p:cNvSpPr/>
          <p:nvPr/>
        </p:nvSpPr>
        <p:spPr>
          <a:xfrm>
            <a:off x="79586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CB0A7-11D1-8143-968E-06C70DBB829B}"/>
              </a:ext>
            </a:extLst>
          </p:cNvPr>
          <p:cNvSpPr/>
          <p:nvPr/>
        </p:nvSpPr>
        <p:spPr>
          <a:xfrm>
            <a:off x="1457297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97E33-ED4E-9742-9798-C5EF23EBB39C}"/>
              </a:ext>
            </a:extLst>
          </p:cNvPr>
          <p:cNvSpPr/>
          <p:nvPr/>
        </p:nvSpPr>
        <p:spPr>
          <a:xfrm>
            <a:off x="2162092" y="2565400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112FDF-A5BB-5E4C-A969-39C5904778F3}"/>
              </a:ext>
            </a:extLst>
          </p:cNvPr>
          <p:cNvSpPr/>
          <p:nvPr/>
        </p:nvSpPr>
        <p:spPr>
          <a:xfrm>
            <a:off x="2824490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F3C58-0415-7340-8D19-7305D32553DF}"/>
              </a:ext>
            </a:extLst>
          </p:cNvPr>
          <p:cNvSpPr/>
          <p:nvPr/>
        </p:nvSpPr>
        <p:spPr>
          <a:xfrm>
            <a:off x="3530315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AE24C-55EA-EF4E-B7D7-B0BC43F5C5B4}"/>
              </a:ext>
            </a:extLst>
          </p:cNvPr>
          <p:cNvSpPr/>
          <p:nvPr/>
        </p:nvSpPr>
        <p:spPr>
          <a:xfrm>
            <a:off x="4208679" y="2565399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7B4C8-1A09-6F4D-B212-604951631080}"/>
              </a:ext>
            </a:extLst>
          </p:cNvPr>
          <p:cNvSpPr/>
          <p:nvPr/>
        </p:nvSpPr>
        <p:spPr>
          <a:xfrm>
            <a:off x="5059691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6AB26-059C-5C4A-A0B0-6514ED3D425F}"/>
              </a:ext>
            </a:extLst>
          </p:cNvPr>
          <p:cNvSpPr/>
          <p:nvPr/>
        </p:nvSpPr>
        <p:spPr>
          <a:xfrm>
            <a:off x="5897767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49B4DE-AF3A-1F42-97CF-D1F5D25401DC}"/>
              </a:ext>
            </a:extLst>
          </p:cNvPr>
          <p:cNvSpPr/>
          <p:nvPr/>
        </p:nvSpPr>
        <p:spPr>
          <a:xfrm>
            <a:off x="6735843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8E9AB-E386-0A48-9FC5-EF961576C43F}"/>
              </a:ext>
            </a:extLst>
          </p:cNvPr>
          <p:cNvSpPr/>
          <p:nvPr/>
        </p:nvSpPr>
        <p:spPr>
          <a:xfrm>
            <a:off x="7567392" y="2565398"/>
            <a:ext cx="660400" cy="344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3325B-5BE8-5747-8607-4E6DFED81D87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247BF3-35EE-1343-9627-81DE3FE4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E7E34F-AE00-C643-8DEF-8C41DBE3C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7" t="28354" r="21636" b="9764"/>
          <a:stretch/>
        </p:blipFill>
        <p:spPr>
          <a:xfrm>
            <a:off x="1040953" y="1987871"/>
            <a:ext cx="5549299" cy="4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1051420" y="1702746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1672485" y="1702111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design &amp;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8D62-CFFC-2A40-B6D9-AB78E4D28A85}"/>
              </a:ext>
            </a:extLst>
          </p:cNvPr>
          <p:cNvSpPr/>
          <p:nvPr/>
        </p:nvSpPr>
        <p:spPr>
          <a:xfrm>
            <a:off x="1051420" y="249385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EEFF1-E6CE-A84B-B6A4-DD188851353D}"/>
              </a:ext>
            </a:extLst>
          </p:cNvPr>
          <p:cNvSpPr/>
          <p:nvPr/>
        </p:nvSpPr>
        <p:spPr>
          <a:xfrm>
            <a:off x="1672485" y="2493220"/>
            <a:ext cx="921229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evaluation: How good the model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084A05-7B89-AE4A-8DA2-922AC90E86DF}"/>
              </a:ext>
            </a:extLst>
          </p:cNvPr>
          <p:cNvSpPr/>
          <p:nvPr/>
        </p:nvSpPr>
        <p:spPr>
          <a:xfrm>
            <a:off x="1051420" y="3284964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242493-DFCC-4346-94B5-A5BC8BCE8773}"/>
              </a:ext>
            </a:extLst>
          </p:cNvPr>
          <p:cNvSpPr/>
          <p:nvPr/>
        </p:nvSpPr>
        <p:spPr>
          <a:xfrm>
            <a:off x="1672485" y="3284329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model’s explanation: How the best model works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8DA6336-0887-A946-AAC3-582A77B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4C5F-AC8F-AB45-98CD-0DC496F3921E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FCD31-0C7E-9144-98AC-0703EB00A7A9}"/>
              </a:ext>
            </a:extLst>
          </p:cNvPr>
          <p:cNvSpPr/>
          <p:nvPr/>
        </p:nvSpPr>
        <p:spPr>
          <a:xfrm>
            <a:off x="1051420" y="4027695"/>
            <a:ext cx="523316" cy="566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685E6-10D2-C345-ABDC-2913C5791F5B}"/>
              </a:ext>
            </a:extLst>
          </p:cNvPr>
          <p:cNvSpPr/>
          <p:nvPr/>
        </p:nvSpPr>
        <p:spPr>
          <a:xfrm>
            <a:off x="1672485" y="4027060"/>
            <a:ext cx="9212295" cy="568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3F99F-1353-A94B-A769-08F74D4B6D48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0A974-3B23-A349-87CF-44BD611C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ROC-AUC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is good at both predicting cancellations and non-cancellations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AUC for class 1 (Canceled) is 0.76, indicating the model is reasonably good at distinguishing between canceled and non-canceled bookings. Ideally, a higher AUC would improve true cancellation detection.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class 0 (Not Canceled), the AUC is 0.82, suggesting the model is quite effective at identifying non-canceled bookings. While this is less critical for reducing type II errors, it still demonstrates good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micro-average AUC is 0.70, considering all classes together, and the macro-average AUC is 0.79, averaging the metric independently for each class.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well at both classifying cancellations and non-cancellations.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DCEFC-B02C-D34A-83F7-18DFE495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2" y="1901825"/>
            <a:ext cx="5887460" cy="4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curve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data can be beneficial for NB to perform consistently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score (blue line) starts high and slightly decreases, indicating the model initially fits the training data well.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testing score begins low and increases, showing the model gets better at predicting new data.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converge around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short, although the model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doesn't not show any signs of underfitting or overfitting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07C41-3E29-B04D-8E0A-FAEBF888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83" y="2004820"/>
            <a:ext cx="5864618" cy="42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750-22C4-D740-AD58-3FC3661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4" y="559498"/>
            <a:ext cx="11278488" cy="5683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across training vs test 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AFB44-AE89-6F4B-B4C9-0D16E617D77D}"/>
              </a:ext>
            </a:extLst>
          </p:cNvPr>
          <p:cNvSpPr/>
          <p:nvPr/>
        </p:nvSpPr>
        <p:spPr>
          <a:xfrm>
            <a:off x="454585" y="1501775"/>
            <a:ext cx="714001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model performs better in the test set than in training one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4BD5E-FC98-CA44-9E21-B618B051BD9C}"/>
              </a:ext>
            </a:extLst>
          </p:cNvPr>
          <p:cNvSpPr/>
          <p:nvPr/>
        </p:nvSpPr>
        <p:spPr>
          <a:xfrm>
            <a:off x="8780663" y="1513840"/>
            <a:ext cx="2952411" cy="46737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0F763-143C-404B-88E1-DD25EA89A6D8}"/>
              </a:ext>
            </a:extLst>
          </p:cNvPr>
          <p:cNvSpPr/>
          <p:nvPr/>
        </p:nvSpPr>
        <p:spPr>
          <a:xfrm>
            <a:off x="7772296" y="1501140"/>
            <a:ext cx="3960777" cy="4012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DE6A-C954-1A43-8182-5D965F24DA6D}"/>
              </a:ext>
            </a:extLst>
          </p:cNvPr>
          <p:cNvSpPr/>
          <p:nvPr/>
        </p:nvSpPr>
        <p:spPr>
          <a:xfrm>
            <a:off x="7772296" y="1916936"/>
            <a:ext cx="3972607" cy="44394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Gaussian Naive Bayes Classifier achieves an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of 0.7282 on the training set and 0.7525 on the test set.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better performance on the test set means that model performs better on this dataset, and hence </a:t>
            </a:r>
            <a:r>
              <a:rPr lang="en-US" sz="1400" b="1" dirty="0">
                <a:solidFill>
                  <a:srgbClr val="1C3E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indication of generalization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5F193-73F8-FD41-8455-2D946AB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CDD2E-3333-0746-A7B3-AF8E3C639F88}"/>
              </a:ext>
            </a:extLst>
          </p:cNvPr>
          <p:cNvSpPr/>
          <p:nvPr/>
        </p:nvSpPr>
        <p:spPr>
          <a:xfrm>
            <a:off x="1034321" y="1901825"/>
            <a:ext cx="7434273" cy="886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15422-C250-3142-8E80-C080B2FDDEE6}"/>
              </a:ext>
            </a:extLst>
          </p:cNvPr>
          <p:cNvSpPr txBox="1"/>
          <p:nvPr/>
        </p:nvSpPr>
        <p:spPr>
          <a:xfrm>
            <a:off x="10290659" y="3153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213C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Fractal Labs</a:t>
            </a:r>
            <a:endParaRPr lang="en-US" b="1" dirty="0">
              <a:solidFill>
                <a:srgbClr val="213C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318CC-6285-E843-B31A-8B643CE9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15" y="308824"/>
            <a:ext cx="352244" cy="35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F7D922-97DC-944A-BFA7-AAEA78598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75"/>
          <a:stretch/>
        </p:blipFill>
        <p:spPr>
          <a:xfrm>
            <a:off x="460302" y="2417089"/>
            <a:ext cx="7022780" cy="740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9ACE6-33A4-8641-8C5C-401D8C558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75"/>
          <a:stretch/>
        </p:blipFill>
        <p:spPr>
          <a:xfrm>
            <a:off x="444063" y="3721425"/>
            <a:ext cx="7022780" cy="7409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473FF4-AFC7-664E-9DE1-CF6ECD320BD6}"/>
              </a:ext>
            </a:extLst>
          </p:cNvPr>
          <p:cNvSpPr/>
          <p:nvPr/>
        </p:nvSpPr>
        <p:spPr>
          <a:xfrm>
            <a:off x="454584" y="2151967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training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7463B-0A06-0242-B347-B8093E6534B9}"/>
              </a:ext>
            </a:extLst>
          </p:cNvPr>
          <p:cNvSpPr/>
          <p:nvPr/>
        </p:nvSpPr>
        <p:spPr>
          <a:xfrm>
            <a:off x="454584" y="3441189"/>
            <a:ext cx="6926609" cy="34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performance on 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F91E9-4BEB-5740-92C3-C0EE1944E699}"/>
              </a:ext>
            </a:extLst>
          </p:cNvPr>
          <p:cNvSpPr/>
          <p:nvPr/>
        </p:nvSpPr>
        <p:spPr>
          <a:xfrm>
            <a:off x="6668325" y="2536435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C5420-B947-F741-8159-751A843206DC}"/>
              </a:ext>
            </a:extLst>
          </p:cNvPr>
          <p:cNvSpPr/>
          <p:nvPr/>
        </p:nvSpPr>
        <p:spPr>
          <a:xfrm>
            <a:off x="6691711" y="3834229"/>
            <a:ext cx="616069" cy="51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1521</Words>
  <Application>Microsoft Macintosh PowerPoint</Application>
  <PresentationFormat>Widescreen</PresentationFormat>
  <Paragraphs>227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think-cell Slide</vt:lpstr>
      <vt:lpstr>Predicting Hotel Booking Cancellations to Minimize Revenue Loss due to False Negatives1</vt:lpstr>
      <vt:lpstr>PowerPoint Presentation</vt:lpstr>
      <vt:lpstr>Outline</vt:lpstr>
      <vt:lpstr>Experiment design: Experiment flow</vt:lpstr>
      <vt:lpstr>Naïve Bayes is the best performing model</vt:lpstr>
      <vt:lpstr>Outline</vt:lpstr>
      <vt:lpstr>ROC-AUC plot</vt:lpstr>
      <vt:lpstr>Learning curve plot</vt:lpstr>
      <vt:lpstr>Performance across training vs test sets</vt:lpstr>
      <vt:lpstr>Outline</vt:lpstr>
      <vt:lpstr>How the model (Naïve Bayes model) works</vt:lpstr>
      <vt:lpstr>Permutation importance</vt:lpstr>
      <vt:lpstr>Outline</vt:lpstr>
      <vt:lpstr>Implications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Number of Review: Exploring Review Patterns in Bangkok's Airbnb Landscape</dc:title>
  <dc:creator>Adelia Januarto</dc:creator>
  <cp:lastModifiedBy>Adelia Januarto</cp:lastModifiedBy>
  <cp:revision>25</cp:revision>
  <cp:lastPrinted>2024-04-30T13:07:30Z</cp:lastPrinted>
  <dcterms:created xsi:type="dcterms:W3CDTF">2024-04-25T07:54:25Z</dcterms:created>
  <dcterms:modified xsi:type="dcterms:W3CDTF">2024-05-27T04:35:12Z</dcterms:modified>
</cp:coreProperties>
</file>