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514" r:id="rId3"/>
    <p:sldId id="284" r:id="rId4"/>
    <p:sldId id="1934" r:id="rId5"/>
    <p:sldId id="1940" r:id="rId6"/>
    <p:sldId id="1936" r:id="rId7"/>
    <p:sldId id="1938" r:id="rId8"/>
    <p:sldId id="1939" r:id="rId9"/>
    <p:sldId id="1954" r:id="rId10"/>
    <p:sldId id="1942" r:id="rId11"/>
    <p:sldId id="1955" r:id="rId12"/>
    <p:sldId id="519" r:id="rId13"/>
    <p:sldId id="1943" r:id="rId14"/>
    <p:sldId id="1944" r:id="rId15"/>
    <p:sldId id="1956" r:id="rId16"/>
    <p:sldId id="1948" r:id="rId17"/>
    <p:sldId id="1945" r:id="rId18"/>
    <p:sldId id="1950" r:id="rId19"/>
    <p:sldId id="195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3EC3"/>
    <a:srgbClr val="213C8E"/>
    <a:srgbClr val="2FA3DA"/>
    <a:srgbClr val="0098A7"/>
    <a:srgbClr val="2F6E7A"/>
    <a:srgbClr val="F5F5F5"/>
    <a:srgbClr val="7FBFC9"/>
    <a:srgbClr val="070707"/>
    <a:srgbClr val="020202"/>
    <a:srgbClr val="0370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69"/>
    <p:restoredTop sz="95827"/>
  </p:normalViewPr>
  <p:slideViewPr>
    <p:cSldViewPr snapToGrid="0" snapToObjects="1">
      <p:cViewPr>
        <p:scale>
          <a:sx n="103" d="100"/>
          <a:sy n="103" d="100"/>
        </p:scale>
        <p:origin x="100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5" d="100"/>
          <a:sy n="85" d="100"/>
        </p:scale>
        <p:origin x="392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C718D7-DC7A-744E-940F-92211BC737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60F84A9-562D-F248-BBAF-8A1BBBCD3B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0DBF45-B23F-EE4A-8BC2-A5A04FA3FC98}" type="datetimeFigureOut">
              <a:rPr lang="en-US" smtClean="0"/>
              <a:t>5/23/24</a:t>
            </a:fld>
            <a:endParaRPr lang="en-US"/>
          </a:p>
        </p:txBody>
      </p:sp>
      <p:sp>
        <p:nvSpPr>
          <p:cNvPr id="4" name="Footer Placeholder 3">
            <a:extLst>
              <a:ext uri="{FF2B5EF4-FFF2-40B4-BE49-F238E27FC236}">
                <a16:creationId xmlns:a16="http://schemas.microsoft.com/office/drawing/2014/main" id="{BDE03ACC-8486-344B-A329-CA64D0C740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3F28E02-73BB-3D4D-AEDD-249BFBB08B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757823-73C4-184D-B256-1476D043623C}" type="slidenum">
              <a:rPr lang="en-US" smtClean="0"/>
              <a:t>‹#›</a:t>
            </a:fld>
            <a:endParaRPr lang="en-US"/>
          </a:p>
        </p:txBody>
      </p:sp>
    </p:spTree>
    <p:extLst>
      <p:ext uri="{BB962C8B-B14F-4D97-AF65-F5344CB8AC3E}">
        <p14:creationId xmlns:p14="http://schemas.microsoft.com/office/powerpoint/2010/main" val="620942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D5FC9A-FA52-6141-90EE-A603A290A5E6}" type="datetimeFigureOut">
              <a:rPr lang="en-US" smtClean="0"/>
              <a:t>5/23/24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4BEB9-6AD8-DB44-A829-6CBA5AD9D1CD}" type="slidenum">
              <a:rPr lang="en-US" smtClean="0"/>
              <a:t>‹#›</a:t>
            </a:fld>
            <a:endParaRPr lang="en-US"/>
          </a:p>
        </p:txBody>
      </p:sp>
    </p:spTree>
    <p:extLst>
      <p:ext uri="{BB962C8B-B14F-4D97-AF65-F5344CB8AC3E}">
        <p14:creationId xmlns:p14="http://schemas.microsoft.com/office/powerpoint/2010/main" val="2350388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www.flaticon.com</a:t>
            </a:r>
            <a:r>
              <a:rPr lang="en-US" dirty="0"/>
              <a:t>/free-icon/deep-learning_8637101 </a:t>
            </a:r>
          </a:p>
        </p:txBody>
      </p:sp>
      <p:sp>
        <p:nvSpPr>
          <p:cNvPr id="4" name="Slide Number Placeholder 3"/>
          <p:cNvSpPr>
            <a:spLocks noGrp="1"/>
          </p:cNvSpPr>
          <p:nvPr>
            <p:ph type="sldNum" sz="quarter" idx="5"/>
          </p:nvPr>
        </p:nvSpPr>
        <p:spPr/>
        <p:txBody>
          <a:bodyPr/>
          <a:lstStyle/>
          <a:p>
            <a:fld id="{4204BEB9-6AD8-DB44-A829-6CBA5AD9D1CD}" type="slidenum">
              <a:rPr lang="en-US" smtClean="0"/>
              <a:t>1</a:t>
            </a:fld>
            <a:endParaRPr lang="en-US"/>
          </a:p>
        </p:txBody>
      </p:sp>
    </p:spTree>
    <p:extLst>
      <p:ext uri="{BB962C8B-B14F-4D97-AF65-F5344CB8AC3E}">
        <p14:creationId xmlns:p14="http://schemas.microsoft.com/office/powerpoint/2010/main" val="2751602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11</a:t>
            </a:fld>
            <a:endParaRPr lang="en-US"/>
          </a:p>
        </p:txBody>
      </p:sp>
    </p:spTree>
    <p:extLst>
      <p:ext uri="{BB962C8B-B14F-4D97-AF65-F5344CB8AC3E}">
        <p14:creationId xmlns:p14="http://schemas.microsoft.com/office/powerpoint/2010/main" val="3911110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12</a:t>
            </a:fld>
            <a:endParaRPr lang="en-US"/>
          </a:p>
        </p:txBody>
      </p:sp>
    </p:spTree>
    <p:extLst>
      <p:ext uri="{BB962C8B-B14F-4D97-AF65-F5344CB8AC3E}">
        <p14:creationId xmlns:p14="http://schemas.microsoft.com/office/powerpoint/2010/main" val="2946462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13</a:t>
            </a:fld>
            <a:endParaRPr lang="en-US"/>
          </a:p>
        </p:txBody>
      </p:sp>
    </p:spTree>
    <p:extLst>
      <p:ext uri="{BB962C8B-B14F-4D97-AF65-F5344CB8AC3E}">
        <p14:creationId xmlns:p14="http://schemas.microsoft.com/office/powerpoint/2010/main" val="4078256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14</a:t>
            </a:fld>
            <a:endParaRPr lang="en-US"/>
          </a:p>
        </p:txBody>
      </p:sp>
    </p:spTree>
    <p:extLst>
      <p:ext uri="{BB962C8B-B14F-4D97-AF65-F5344CB8AC3E}">
        <p14:creationId xmlns:p14="http://schemas.microsoft.com/office/powerpoint/2010/main" val="854238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15</a:t>
            </a:fld>
            <a:endParaRPr lang="en-US"/>
          </a:p>
        </p:txBody>
      </p:sp>
    </p:spTree>
    <p:extLst>
      <p:ext uri="{BB962C8B-B14F-4D97-AF65-F5344CB8AC3E}">
        <p14:creationId xmlns:p14="http://schemas.microsoft.com/office/powerpoint/2010/main" val="3526878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16</a:t>
            </a:fld>
            <a:endParaRPr lang="en-US"/>
          </a:p>
        </p:txBody>
      </p:sp>
    </p:spTree>
    <p:extLst>
      <p:ext uri="{BB962C8B-B14F-4D97-AF65-F5344CB8AC3E}">
        <p14:creationId xmlns:p14="http://schemas.microsoft.com/office/powerpoint/2010/main" val="3613428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17</a:t>
            </a:fld>
            <a:endParaRPr lang="en-US"/>
          </a:p>
        </p:txBody>
      </p:sp>
    </p:spTree>
    <p:extLst>
      <p:ext uri="{BB962C8B-B14F-4D97-AF65-F5344CB8AC3E}">
        <p14:creationId xmlns:p14="http://schemas.microsoft.com/office/powerpoint/2010/main" val="3669728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18</a:t>
            </a:fld>
            <a:endParaRPr lang="en-US"/>
          </a:p>
        </p:txBody>
      </p:sp>
    </p:spTree>
    <p:extLst>
      <p:ext uri="{BB962C8B-B14F-4D97-AF65-F5344CB8AC3E}">
        <p14:creationId xmlns:p14="http://schemas.microsoft.com/office/powerpoint/2010/main" val="1640901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19</a:t>
            </a:fld>
            <a:endParaRPr lang="en-US"/>
          </a:p>
        </p:txBody>
      </p:sp>
    </p:spTree>
    <p:extLst>
      <p:ext uri="{BB962C8B-B14F-4D97-AF65-F5344CB8AC3E}">
        <p14:creationId xmlns:p14="http://schemas.microsoft.com/office/powerpoint/2010/main" val="2109425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2</a:t>
            </a:fld>
            <a:endParaRPr lang="en-US"/>
          </a:p>
        </p:txBody>
      </p:sp>
    </p:spTree>
    <p:extLst>
      <p:ext uri="{BB962C8B-B14F-4D97-AF65-F5344CB8AC3E}">
        <p14:creationId xmlns:p14="http://schemas.microsoft.com/office/powerpoint/2010/main" val="270030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www.flaticon.com</a:t>
            </a:r>
            <a:r>
              <a:rPr lang="en-US" dirty="0"/>
              <a:t>/free-icon/hotel_594106 </a:t>
            </a:r>
          </a:p>
        </p:txBody>
      </p:sp>
      <p:sp>
        <p:nvSpPr>
          <p:cNvPr id="4" name="Slide Number Placeholder 3"/>
          <p:cNvSpPr>
            <a:spLocks noGrp="1"/>
          </p:cNvSpPr>
          <p:nvPr>
            <p:ph type="sldNum" sz="quarter" idx="5"/>
          </p:nvPr>
        </p:nvSpPr>
        <p:spPr/>
        <p:txBody>
          <a:bodyPr/>
          <a:lstStyle/>
          <a:p>
            <a:fld id="{4204BEB9-6AD8-DB44-A829-6CBA5AD9D1CD}" type="slidenum">
              <a:rPr lang="en-US" smtClean="0"/>
              <a:t>3</a:t>
            </a:fld>
            <a:endParaRPr lang="en-US"/>
          </a:p>
        </p:txBody>
      </p:sp>
    </p:spTree>
    <p:extLst>
      <p:ext uri="{BB962C8B-B14F-4D97-AF65-F5344CB8AC3E}">
        <p14:creationId xmlns:p14="http://schemas.microsoft.com/office/powerpoint/2010/main" val="217942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423C4E-3A47-FD46-B640-791D199615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10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6</a:t>
            </a:fld>
            <a:endParaRPr lang="en-US"/>
          </a:p>
        </p:txBody>
      </p:sp>
    </p:spTree>
    <p:extLst>
      <p:ext uri="{BB962C8B-B14F-4D97-AF65-F5344CB8AC3E}">
        <p14:creationId xmlns:p14="http://schemas.microsoft.com/office/powerpoint/2010/main" val="4205367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23C4E-3A47-FD46-B640-791D19961566}" type="slidenum">
              <a:rPr lang="en-US" smtClean="0"/>
              <a:t>7</a:t>
            </a:fld>
            <a:endParaRPr lang="en-US"/>
          </a:p>
        </p:txBody>
      </p:sp>
    </p:spTree>
    <p:extLst>
      <p:ext uri="{BB962C8B-B14F-4D97-AF65-F5344CB8AC3E}">
        <p14:creationId xmlns:p14="http://schemas.microsoft.com/office/powerpoint/2010/main" val="818857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423C4E-3A47-FD46-B640-791D199615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6342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9</a:t>
            </a:fld>
            <a:endParaRPr lang="en-US"/>
          </a:p>
        </p:txBody>
      </p:sp>
    </p:spTree>
    <p:extLst>
      <p:ext uri="{BB962C8B-B14F-4D97-AF65-F5344CB8AC3E}">
        <p14:creationId xmlns:p14="http://schemas.microsoft.com/office/powerpoint/2010/main" val="2783501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04BEB9-6AD8-DB44-A829-6CBA5AD9D1CD}" type="slidenum">
              <a:rPr lang="en-US" smtClean="0"/>
              <a:t>10</a:t>
            </a:fld>
            <a:endParaRPr lang="en-US"/>
          </a:p>
        </p:txBody>
      </p:sp>
    </p:spTree>
    <p:extLst>
      <p:ext uri="{BB962C8B-B14F-4D97-AF65-F5344CB8AC3E}">
        <p14:creationId xmlns:p14="http://schemas.microsoft.com/office/powerpoint/2010/main" val="64429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BF37-47C4-D945-A0D2-B7912D394A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580B0A-FBA4-804B-A3B9-6D405464E9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7F797E-3580-5449-B05E-BB7B48F69B0A}"/>
              </a:ext>
            </a:extLst>
          </p:cNvPr>
          <p:cNvSpPr>
            <a:spLocks noGrp="1"/>
          </p:cNvSpPr>
          <p:nvPr>
            <p:ph type="dt" sz="half" idx="10"/>
          </p:nvPr>
        </p:nvSpPr>
        <p:spPr/>
        <p:txBody>
          <a:bodyPr/>
          <a:lstStyle/>
          <a:p>
            <a:fld id="{864BC1AC-9027-CD42-BA8C-D711F192EA8D}" type="datetime1">
              <a:rPr lang="en-ID" smtClean="0"/>
              <a:t>23/05/24</a:t>
            </a:fld>
            <a:endParaRPr lang="en-US"/>
          </a:p>
        </p:txBody>
      </p:sp>
      <p:sp>
        <p:nvSpPr>
          <p:cNvPr id="5" name="Footer Placeholder 4">
            <a:extLst>
              <a:ext uri="{FF2B5EF4-FFF2-40B4-BE49-F238E27FC236}">
                <a16:creationId xmlns:a16="http://schemas.microsoft.com/office/drawing/2014/main" id="{A16CC794-37EE-024A-A9AD-EA6470548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7C895-A438-824B-8CF6-C25FB2F3A975}"/>
              </a:ext>
            </a:extLst>
          </p:cNvPr>
          <p:cNvSpPr>
            <a:spLocks noGrp="1"/>
          </p:cNvSpPr>
          <p:nvPr>
            <p:ph type="sldNum" sz="quarter" idx="12"/>
          </p:nvPr>
        </p:nvSpPr>
        <p:spPr/>
        <p:txBody>
          <a:bodyPr/>
          <a:lstStyle/>
          <a:p>
            <a:fld id="{65584C5F-AC8F-AB45-98CD-0DC496F3921E}" type="slidenum">
              <a:rPr lang="en-US" smtClean="0"/>
              <a:t>‹#›</a:t>
            </a:fld>
            <a:endParaRPr lang="en-US"/>
          </a:p>
        </p:txBody>
      </p:sp>
    </p:spTree>
    <p:extLst>
      <p:ext uri="{BB962C8B-B14F-4D97-AF65-F5344CB8AC3E}">
        <p14:creationId xmlns:p14="http://schemas.microsoft.com/office/powerpoint/2010/main" val="333288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0C7E-F598-8D4E-B2B1-B1F3C926BD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765BB7-03B8-4A40-914D-217B5C9974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2870D-3DE5-B249-B9B5-5E20028B87D3}"/>
              </a:ext>
            </a:extLst>
          </p:cNvPr>
          <p:cNvSpPr>
            <a:spLocks noGrp="1"/>
          </p:cNvSpPr>
          <p:nvPr>
            <p:ph type="dt" sz="half" idx="10"/>
          </p:nvPr>
        </p:nvSpPr>
        <p:spPr/>
        <p:txBody>
          <a:bodyPr/>
          <a:lstStyle/>
          <a:p>
            <a:fld id="{6F5939AB-50A0-9245-8A75-0EB09FFFC80D}" type="datetime1">
              <a:rPr lang="en-ID" smtClean="0"/>
              <a:t>23/05/24</a:t>
            </a:fld>
            <a:endParaRPr lang="en-US"/>
          </a:p>
        </p:txBody>
      </p:sp>
      <p:sp>
        <p:nvSpPr>
          <p:cNvPr id="5" name="Footer Placeholder 4">
            <a:extLst>
              <a:ext uri="{FF2B5EF4-FFF2-40B4-BE49-F238E27FC236}">
                <a16:creationId xmlns:a16="http://schemas.microsoft.com/office/drawing/2014/main" id="{96991CB5-F2C9-F944-B068-F88492623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160A4-4637-DA49-9F22-C53AAB9AF76C}"/>
              </a:ext>
            </a:extLst>
          </p:cNvPr>
          <p:cNvSpPr>
            <a:spLocks noGrp="1"/>
          </p:cNvSpPr>
          <p:nvPr>
            <p:ph type="sldNum" sz="quarter" idx="12"/>
          </p:nvPr>
        </p:nvSpPr>
        <p:spPr/>
        <p:txBody>
          <a:bodyPr/>
          <a:lstStyle/>
          <a:p>
            <a:fld id="{65584C5F-AC8F-AB45-98CD-0DC496F3921E}" type="slidenum">
              <a:rPr lang="en-US" smtClean="0"/>
              <a:t>‹#›</a:t>
            </a:fld>
            <a:endParaRPr lang="en-US"/>
          </a:p>
        </p:txBody>
      </p:sp>
    </p:spTree>
    <p:extLst>
      <p:ext uri="{BB962C8B-B14F-4D97-AF65-F5344CB8AC3E}">
        <p14:creationId xmlns:p14="http://schemas.microsoft.com/office/powerpoint/2010/main" val="3693214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FD598F-9E73-6D42-8CC9-690D8EFDB3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061358-AEA2-8A4A-A27F-6F0846367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BEC60-A239-A145-8309-491315A5429F}"/>
              </a:ext>
            </a:extLst>
          </p:cNvPr>
          <p:cNvSpPr>
            <a:spLocks noGrp="1"/>
          </p:cNvSpPr>
          <p:nvPr>
            <p:ph type="dt" sz="half" idx="10"/>
          </p:nvPr>
        </p:nvSpPr>
        <p:spPr/>
        <p:txBody>
          <a:bodyPr/>
          <a:lstStyle/>
          <a:p>
            <a:fld id="{CC632A59-8EA9-124D-9120-F2415F6551E7}" type="datetime1">
              <a:rPr lang="en-ID" smtClean="0"/>
              <a:t>23/05/24</a:t>
            </a:fld>
            <a:endParaRPr lang="en-US"/>
          </a:p>
        </p:txBody>
      </p:sp>
      <p:sp>
        <p:nvSpPr>
          <p:cNvPr id="5" name="Footer Placeholder 4">
            <a:extLst>
              <a:ext uri="{FF2B5EF4-FFF2-40B4-BE49-F238E27FC236}">
                <a16:creationId xmlns:a16="http://schemas.microsoft.com/office/drawing/2014/main" id="{F387610A-CC11-6F4B-AD0D-74AB16B01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C69DF-FAF3-EC4C-BCD3-B8C24AB7E01C}"/>
              </a:ext>
            </a:extLst>
          </p:cNvPr>
          <p:cNvSpPr>
            <a:spLocks noGrp="1"/>
          </p:cNvSpPr>
          <p:nvPr>
            <p:ph type="sldNum" sz="quarter" idx="12"/>
          </p:nvPr>
        </p:nvSpPr>
        <p:spPr/>
        <p:txBody>
          <a:bodyPr/>
          <a:lstStyle/>
          <a:p>
            <a:fld id="{65584C5F-AC8F-AB45-98CD-0DC496F3921E}" type="slidenum">
              <a:rPr lang="en-US" smtClean="0"/>
              <a:t>‹#›</a:t>
            </a:fld>
            <a:endParaRPr lang="en-US"/>
          </a:p>
        </p:txBody>
      </p:sp>
    </p:spTree>
    <p:extLst>
      <p:ext uri="{BB962C8B-B14F-4D97-AF65-F5344CB8AC3E}">
        <p14:creationId xmlns:p14="http://schemas.microsoft.com/office/powerpoint/2010/main" val="343326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B192-3DFF-8643-8203-34DB534666F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28E7270-1334-9D45-8C2E-F37745CB17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07639-F798-3040-94CA-829592796AA5}"/>
              </a:ext>
            </a:extLst>
          </p:cNvPr>
          <p:cNvSpPr>
            <a:spLocks noGrp="1"/>
          </p:cNvSpPr>
          <p:nvPr>
            <p:ph type="dt" sz="half" idx="10"/>
          </p:nvPr>
        </p:nvSpPr>
        <p:spPr/>
        <p:txBody>
          <a:bodyPr/>
          <a:lstStyle/>
          <a:p>
            <a:fld id="{1C603375-62FC-7249-9E39-72AC6EE53E46}" type="datetime1">
              <a:rPr lang="en-ID" smtClean="0"/>
              <a:t>23/05/24</a:t>
            </a:fld>
            <a:endParaRPr lang="en-US"/>
          </a:p>
        </p:txBody>
      </p:sp>
      <p:sp>
        <p:nvSpPr>
          <p:cNvPr id="5" name="Footer Placeholder 4">
            <a:extLst>
              <a:ext uri="{FF2B5EF4-FFF2-40B4-BE49-F238E27FC236}">
                <a16:creationId xmlns:a16="http://schemas.microsoft.com/office/drawing/2014/main" id="{2146D49E-C8CF-D043-9799-053573A07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4AA15-0832-0E4F-90A6-6550A24123FC}"/>
              </a:ext>
            </a:extLst>
          </p:cNvPr>
          <p:cNvSpPr>
            <a:spLocks noGrp="1"/>
          </p:cNvSpPr>
          <p:nvPr>
            <p:ph type="sldNum" sz="quarter" idx="12"/>
          </p:nvPr>
        </p:nvSpPr>
        <p:spPr/>
        <p:txBody>
          <a:bodyPr/>
          <a:lstStyle/>
          <a:p>
            <a:fld id="{65584C5F-AC8F-AB45-98CD-0DC496F3921E}" type="slidenum">
              <a:rPr lang="en-US" smtClean="0"/>
              <a:t>‹#›</a:t>
            </a:fld>
            <a:endParaRPr lang="en-US"/>
          </a:p>
        </p:txBody>
      </p:sp>
    </p:spTree>
    <p:extLst>
      <p:ext uri="{BB962C8B-B14F-4D97-AF65-F5344CB8AC3E}">
        <p14:creationId xmlns:p14="http://schemas.microsoft.com/office/powerpoint/2010/main" val="128084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0543-4B6C-4944-A4C8-FE92E49CC3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1BB9D0-D229-5744-9894-2B4CD7D7C1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A6225-1232-FA45-BB99-5509A7FA8661}"/>
              </a:ext>
            </a:extLst>
          </p:cNvPr>
          <p:cNvSpPr>
            <a:spLocks noGrp="1"/>
          </p:cNvSpPr>
          <p:nvPr>
            <p:ph type="dt" sz="half" idx="10"/>
          </p:nvPr>
        </p:nvSpPr>
        <p:spPr/>
        <p:txBody>
          <a:bodyPr/>
          <a:lstStyle/>
          <a:p>
            <a:fld id="{1A900AE2-6A40-334F-B1F1-5BCED9F859F5}" type="datetime1">
              <a:rPr lang="en-ID" smtClean="0"/>
              <a:t>23/05/24</a:t>
            </a:fld>
            <a:endParaRPr lang="en-US"/>
          </a:p>
        </p:txBody>
      </p:sp>
      <p:sp>
        <p:nvSpPr>
          <p:cNvPr id="5" name="Footer Placeholder 4">
            <a:extLst>
              <a:ext uri="{FF2B5EF4-FFF2-40B4-BE49-F238E27FC236}">
                <a16:creationId xmlns:a16="http://schemas.microsoft.com/office/drawing/2014/main" id="{C9A60916-9507-6940-9B8E-1AC84C38C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B4EB6-06BE-344C-8D26-BA1A39F91DFF}"/>
              </a:ext>
            </a:extLst>
          </p:cNvPr>
          <p:cNvSpPr>
            <a:spLocks noGrp="1"/>
          </p:cNvSpPr>
          <p:nvPr>
            <p:ph type="sldNum" sz="quarter" idx="12"/>
          </p:nvPr>
        </p:nvSpPr>
        <p:spPr/>
        <p:txBody>
          <a:bodyPr/>
          <a:lstStyle/>
          <a:p>
            <a:fld id="{65584C5F-AC8F-AB45-98CD-0DC496F3921E}" type="slidenum">
              <a:rPr lang="en-US" smtClean="0"/>
              <a:t>‹#›</a:t>
            </a:fld>
            <a:endParaRPr lang="en-US"/>
          </a:p>
        </p:txBody>
      </p:sp>
    </p:spTree>
    <p:extLst>
      <p:ext uri="{BB962C8B-B14F-4D97-AF65-F5344CB8AC3E}">
        <p14:creationId xmlns:p14="http://schemas.microsoft.com/office/powerpoint/2010/main" val="4244550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59CF1-ADE3-B04B-A2A2-746A422951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90F77-034A-3C4C-91C2-0F4834CAAD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B8956D-1C9D-B34F-9D51-6EF879BE9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43D0DB-8334-474B-8630-161820B7A255}"/>
              </a:ext>
            </a:extLst>
          </p:cNvPr>
          <p:cNvSpPr>
            <a:spLocks noGrp="1"/>
          </p:cNvSpPr>
          <p:nvPr>
            <p:ph type="dt" sz="half" idx="10"/>
          </p:nvPr>
        </p:nvSpPr>
        <p:spPr/>
        <p:txBody>
          <a:bodyPr/>
          <a:lstStyle/>
          <a:p>
            <a:fld id="{750A3F90-84C7-154D-A916-E0AB59D45C39}" type="datetime1">
              <a:rPr lang="en-ID" smtClean="0"/>
              <a:t>23/05/24</a:t>
            </a:fld>
            <a:endParaRPr lang="en-US"/>
          </a:p>
        </p:txBody>
      </p:sp>
      <p:sp>
        <p:nvSpPr>
          <p:cNvPr id="6" name="Footer Placeholder 5">
            <a:extLst>
              <a:ext uri="{FF2B5EF4-FFF2-40B4-BE49-F238E27FC236}">
                <a16:creationId xmlns:a16="http://schemas.microsoft.com/office/drawing/2014/main" id="{67677738-EA0F-8A4A-935D-9FF1B1711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500CF-A3E8-5A41-B817-3700838E0CA0}"/>
              </a:ext>
            </a:extLst>
          </p:cNvPr>
          <p:cNvSpPr>
            <a:spLocks noGrp="1"/>
          </p:cNvSpPr>
          <p:nvPr>
            <p:ph type="sldNum" sz="quarter" idx="12"/>
          </p:nvPr>
        </p:nvSpPr>
        <p:spPr/>
        <p:txBody>
          <a:bodyPr/>
          <a:lstStyle/>
          <a:p>
            <a:fld id="{65584C5F-AC8F-AB45-98CD-0DC496F3921E}" type="slidenum">
              <a:rPr lang="en-US" smtClean="0"/>
              <a:t>‹#›</a:t>
            </a:fld>
            <a:endParaRPr lang="en-US"/>
          </a:p>
        </p:txBody>
      </p:sp>
    </p:spTree>
    <p:extLst>
      <p:ext uri="{BB962C8B-B14F-4D97-AF65-F5344CB8AC3E}">
        <p14:creationId xmlns:p14="http://schemas.microsoft.com/office/powerpoint/2010/main" val="245289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C726-453B-AB4B-AF9E-969A922AED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F63DBD-266D-014A-AD6E-97EDF19150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4E64F-9461-F94E-94F1-DE89FEF205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1759FE-3800-FC4D-811E-F806D814A4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45B472-B433-E942-8ED4-BAF1BE5BCF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DBEAB3-FFAB-524F-9E90-72B0F0CE1063}"/>
              </a:ext>
            </a:extLst>
          </p:cNvPr>
          <p:cNvSpPr>
            <a:spLocks noGrp="1"/>
          </p:cNvSpPr>
          <p:nvPr>
            <p:ph type="dt" sz="half" idx="10"/>
          </p:nvPr>
        </p:nvSpPr>
        <p:spPr/>
        <p:txBody>
          <a:bodyPr/>
          <a:lstStyle/>
          <a:p>
            <a:fld id="{EC83929F-3A4A-7349-8E57-31AFAB25CCB9}" type="datetime1">
              <a:rPr lang="en-ID" smtClean="0"/>
              <a:t>23/05/24</a:t>
            </a:fld>
            <a:endParaRPr lang="en-US"/>
          </a:p>
        </p:txBody>
      </p:sp>
      <p:sp>
        <p:nvSpPr>
          <p:cNvPr id="8" name="Footer Placeholder 7">
            <a:extLst>
              <a:ext uri="{FF2B5EF4-FFF2-40B4-BE49-F238E27FC236}">
                <a16:creationId xmlns:a16="http://schemas.microsoft.com/office/drawing/2014/main" id="{5581C06B-AD46-514F-BF07-BE55D71FE1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C32EA0-DC4E-3B44-A72B-21224186216E}"/>
              </a:ext>
            </a:extLst>
          </p:cNvPr>
          <p:cNvSpPr>
            <a:spLocks noGrp="1"/>
          </p:cNvSpPr>
          <p:nvPr>
            <p:ph type="sldNum" sz="quarter" idx="12"/>
          </p:nvPr>
        </p:nvSpPr>
        <p:spPr/>
        <p:txBody>
          <a:bodyPr/>
          <a:lstStyle/>
          <a:p>
            <a:fld id="{65584C5F-AC8F-AB45-98CD-0DC496F3921E}" type="slidenum">
              <a:rPr lang="en-US" smtClean="0"/>
              <a:t>‹#›</a:t>
            </a:fld>
            <a:endParaRPr lang="en-US"/>
          </a:p>
        </p:txBody>
      </p:sp>
    </p:spTree>
    <p:extLst>
      <p:ext uri="{BB962C8B-B14F-4D97-AF65-F5344CB8AC3E}">
        <p14:creationId xmlns:p14="http://schemas.microsoft.com/office/powerpoint/2010/main" val="209558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EFE8-80FF-A84F-92F7-EA4DC1538B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475EFE-F275-6D43-AD6F-8CD950BF01B0}"/>
              </a:ext>
            </a:extLst>
          </p:cNvPr>
          <p:cNvSpPr>
            <a:spLocks noGrp="1"/>
          </p:cNvSpPr>
          <p:nvPr>
            <p:ph type="dt" sz="half" idx="10"/>
          </p:nvPr>
        </p:nvSpPr>
        <p:spPr/>
        <p:txBody>
          <a:bodyPr/>
          <a:lstStyle/>
          <a:p>
            <a:fld id="{6C39F96F-8344-A442-9C09-E9514BB9C1E3}" type="datetime1">
              <a:rPr lang="en-ID" smtClean="0"/>
              <a:t>23/05/24</a:t>
            </a:fld>
            <a:endParaRPr lang="en-US"/>
          </a:p>
        </p:txBody>
      </p:sp>
      <p:sp>
        <p:nvSpPr>
          <p:cNvPr id="4" name="Footer Placeholder 3">
            <a:extLst>
              <a:ext uri="{FF2B5EF4-FFF2-40B4-BE49-F238E27FC236}">
                <a16:creationId xmlns:a16="http://schemas.microsoft.com/office/drawing/2014/main" id="{73179682-3217-6644-98B3-4E6FCECA68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C2851A-3920-D946-8660-2F06E52B229D}"/>
              </a:ext>
            </a:extLst>
          </p:cNvPr>
          <p:cNvSpPr>
            <a:spLocks noGrp="1"/>
          </p:cNvSpPr>
          <p:nvPr>
            <p:ph type="sldNum" sz="quarter" idx="12"/>
          </p:nvPr>
        </p:nvSpPr>
        <p:spPr/>
        <p:txBody>
          <a:bodyPr/>
          <a:lstStyle/>
          <a:p>
            <a:fld id="{65584C5F-AC8F-AB45-98CD-0DC496F3921E}" type="slidenum">
              <a:rPr lang="en-US" smtClean="0"/>
              <a:t>‹#›</a:t>
            </a:fld>
            <a:endParaRPr lang="en-US"/>
          </a:p>
        </p:txBody>
      </p:sp>
    </p:spTree>
    <p:extLst>
      <p:ext uri="{BB962C8B-B14F-4D97-AF65-F5344CB8AC3E}">
        <p14:creationId xmlns:p14="http://schemas.microsoft.com/office/powerpoint/2010/main" val="4052714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EA0A60-3690-0F4C-B064-CAA72D72717A}"/>
              </a:ext>
            </a:extLst>
          </p:cNvPr>
          <p:cNvSpPr>
            <a:spLocks noGrp="1"/>
          </p:cNvSpPr>
          <p:nvPr>
            <p:ph type="dt" sz="half" idx="10"/>
          </p:nvPr>
        </p:nvSpPr>
        <p:spPr/>
        <p:txBody>
          <a:bodyPr/>
          <a:lstStyle/>
          <a:p>
            <a:fld id="{59FD16CE-E12C-8B47-99EA-AAA79B06CF72}" type="datetime1">
              <a:rPr lang="en-ID" smtClean="0"/>
              <a:t>23/05/24</a:t>
            </a:fld>
            <a:endParaRPr lang="en-US"/>
          </a:p>
        </p:txBody>
      </p:sp>
      <p:sp>
        <p:nvSpPr>
          <p:cNvPr id="3" name="Footer Placeholder 2">
            <a:extLst>
              <a:ext uri="{FF2B5EF4-FFF2-40B4-BE49-F238E27FC236}">
                <a16:creationId xmlns:a16="http://schemas.microsoft.com/office/drawing/2014/main" id="{63C26B42-4E79-FE4A-BAAE-C96B3415EA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6C9BCB-3A06-9744-9671-DB09E28840B7}"/>
              </a:ext>
            </a:extLst>
          </p:cNvPr>
          <p:cNvSpPr>
            <a:spLocks noGrp="1"/>
          </p:cNvSpPr>
          <p:nvPr>
            <p:ph type="sldNum" sz="quarter" idx="12"/>
          </p:nvPr>
        </p:nvSpPr>
        <p:spPr/>
        <p:txBody>
          <a:bodyPr/>
          <a:lstStyle/>
          <a:p>
            <a:fld id="{65584C5F-AC8F-AB45-98CD-0DC496F3921E}" type="slidenum">
              <a:rPr lang="en-US" smtClean="0"/>
              <a:t>‹#›</a:t>
            </a:fld>
            <a:endParaRPr lang="en-US"/>
          </a:p>
        </p:txBody>
      </p:sp>
    </p:spTree>
    <p:extLst>
      <p:ext uri="{BB962C8B-B14F-4D97-AF65-F5344CB8AC3E}">
        <p14:creationId xmlns:p14="http://schemas.microsoft.com/office/powerpoint/2010/main" val="27714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BD55-E1FE-D34E-BA94-28D9AD9A52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8BD6E4-BB22-964B-9AAE-F51C2100D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394FD-B657-504E-836F-7C8065C3E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CDDBF9-6D6A-B647-BEBC-770D439AE934}"/>
              </a:ext>
            </a:extLst>
          </p:cNvPr>
          <p:cNvSpPr>
            <a:spLocks noGrp="1"/>
          </p:cNvSpPr>
          <p:nvPr>
            <p:ph type="dt" sz="half" idx="10"/>
          </p:nvPr>
        </p:nvSpPr>
        <p:spPr/>
        <p:txBody>
          <a:bodyPr/>
          <a:lstStyle/>
          <a:p>
            <a:fld id="{5217C161-8304-5846-AD51-21CB49911A81}" type="datetime1">
              <a:rPr lang="en-ID" smtClean="0"/>
              <a:t>23/05/24</a:t>
            </a:fld>
            <a:endParaRPr lang="en-US"/>
          </a:p>
        </p:txBody>
      </p:sp>
      <p:sp>
        <p:nvSpPr>
          <p:cNvPr id="6" name="Footer Placeholder 5">
            <a:extLst>
              <a:ext uri="{FF2B5EF4-FFF2-40B4-BE49-F238E27FC236}">
                <a16:creationId xmlns:a16="http://schemas.microsoft.com/office/drawing/2014/main" id="{0CC4A036-7821-0B42-AD5A-CE58C799A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1263D3-C6AF-D049-8F2B-0C3DEB0BF9F5}"/>
              </a:ext>
            </a:extLst>
          </p:cNvPr>
          <p:cNvSpPr>
            <a:spLocks noGrp="1"/>
          </p:cNvSpPr>
          <p:nvPr>
            <p:ph type="sldNum" sz="quarter" idx="12"/>
          </p:nvPr>
        </p:nvSpPr>
        <p:spPr/>
        <p:txBody>
          <a:bodyPr/>
          <a:lstStyle/>
          <a:p>
            <a:fld id="{65584C5F-AC8F-AB45-98CD-0DC496F3921E}" type="slidenum">
              <a:rPr lang="en-US" smtClean="0"/>
              <a:t>‹#›</a:t>
            </a:fld>
            <a:endParaRPr lang="en-US"/>
          </a:p>
        </p:txBody>
      </p:sp>
    </p:spTree>
    <p:extLst>
      <p:ext uri="{BB962C8B-B14F-4D97-AF65-F5344CB8AC3E}">
        <p14:creationId xmlns:p14="http://schemas.microsoft.com/office/powerpoint/2010/main" val="213647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BFA8-FFAB-5F47-9FD9-D1E65EBCC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6575A9-C987-F249-A4BA-E558D89D2E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C71949-B4D6-AD40-8A2E-C65DB4B9F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FA904-5375-DE42-961E-814F43A17420}"/>
              </a:ext>
            </a:extLst>
          </p:cNvPr>
          <p:cNvSpPr>
            <a:spLocks noGrp="1"/>
          </p:cNvSpPr>
          <p:nvPr>
            <p:ph type="dt" sz="half" idx="10"/>
          </p:nvPr>
        </p:nvSpPr>
        <p:spPr/>
        <p:txBody>
          <a:bodyPr/>
          <a:lstStyle/>
          <a:p>
            <a:fld id="{E328FA3E-6B92-3848-A7FC-01673A33629E}" type="datetime1">
              <a:rPr lang="en-ID" smtClean="0"/>
              <a:t>23/05/24</a:t>
            </a:fld>
            <a:endParaRPr lang="en-US"/>
          </a:p>
        </p:txBody>
      </p:sp>
      <p:sp>
        <p:nvSpPr>
          <p:cNvPr id="6" name="Footer Placeholder 5">
            <a:extLst>
              <a:ext uri="{FF2B5EF4-FFF2-40B4-BE49-F238E27FC236}">
                <a16:creationId xmlns:a16="http://schemas.microsoft.com/office/drawing/2014/main" id="{B4A441D3-08A2-094B-9A04-063FBE5EB0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77F17-69AC-0547-A8FE-121868DBCE85}"/>
              </a:ext>
            </a:extLst>
          </p:cNvPr>
          <p:cNvSpPr>
            <a:spLocks noGrp="1"/>
          </p:cNvSpPr>
          <p:nvPr>
            <p:ph type="sldNum" sz="quarter" idx="12"/>
          </p:nvPr>
        </p:nvSpPr>
        <p:spPr/>
        <p:txBody>
          <a:bodyPr/>
          <a:lstStyle/>
          <a:p>
            <a:fld id="{65584C5F-AC8F-AB45-98CD-0DC496F3921E}" type="slidenum">
              <a:rPr lang="en-US" smtClean="0"/>
              <a:t>‹#›</a:t>
            </a:fld>
            <a:endParaRPr lang="en-US"/>
          </a:p>
        </p:txBody>
      </p:sp>
    </p:spTree>
    <p:extLst>
      <p:ext uri="{BB962C8B-B14F-4D97-AF65-F5344CB8AC3E}">
        <p14:creationId xmlns:p14="http://schemas.microsoft.com/office/powerpoint/2010/main" val="85718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102BE-E20E-2342-9F7B-7356CF07BF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1868869-6BDE-E544-8524-09E0FE88DB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E9D182-C518-BA4B-BC09-41E103F9F6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D6D92-345B-3E4A-8B30-19FCA361F2CC}" type="datetime1">
              <a:rPr lang="en-ID" smtClean="0"/>
              <a:t>23/05/24</a:t>
            </a:fld>
            <a:endParaRPr lang="en-US"/>
          </a:p>
        </p:txBody>
      </p:sp>
      <p:sp>
        <p:nvSpPr>
          <p:cNvPr id="5" name="Footer Placeholder 4">
            <a:extLst>
              <a:ext uri="{FF2B5EF4-FFF2-40B4-BE49-F238E27FC236}">
                <a16:creationId xmlns:a16="http://schemas.microsoft.com/office/drawing/2014/main" id="{3A8519AA-34EA-7848-8A46-589953F4EF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9E7D11-D0F2-264F-8720-51084513A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84C5F-AC8F-AB45-98CD-0DC496F3921E}" type="slidenum">
              <a:rPr lang="en-US" smtClean="0"/>
              <a:t>‹#›</a:t>
            </a:fld>
            <a:endParaRPr lang="en-US"/>
          </a:p>
        </p:txBody>
      </p:sp>
    </p:spTree>
    <p:extLst>
      <p:ext uri="{BB962C8B-B14F-4D97-AF65-F5344CB8AC3E}">
        <p14:creationId xmlns:p14="http://schemas.microsoft.com/office/powerpoint/2010/main" val="4215643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2.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xml"/><Relationship Id="rId7" Type="http://schemas.openxmlformats.org/officeDocument/2006/relationships/image" Target="../media/image6.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4.xml"/><Relationship Id="rId9" Type="http://schemas.openxmlformats.org/officeDocument/2006/relationships/hyperlink" Target="https://hospitalitytech.com/global-cancellation-rate-hotel-reservations-reaches-40-average"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7.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C288-B009-AE41-82AB-57408B5F114F}"/>
              </a:ext>
            </a:extLst>
          </p:cNvPr>
          <p:cNvSpPr>
            <a:spLocks noGrp="1"/>
          </p:cNvSpPr>
          <p:nvPr>
            <p:ph type="ctrTitle"/>
          </p:nvPr>
        </p:nvSpPr>
        <p:spPr>
          <a:xfrm>
            <a:off x="1333500" y="939114"/>
            <a:ext cx="7464511" cy="2226659"/>
          </a:xfrm>
        </p:spPr>
        <p:txBody>
          <a:bodyPr>
            <a:noAutofit/>
          </a:bodyPr>
          <a:lstStyle/>
          <a:p>
            <a:pPr algn="l"/>
            <a:r>
              <a:rPr lang="en-US" sz="3600" dirty="0"/>
              <a:t>Predicting Hotel Booking Cancellations to Minimize Revenue Loss due to False Negative</a:t>
            </a:r>
            <a:r>
              <a:rPr lang="en-US" sz="3600" baseline="30000" dirty="0"/>
              <a:t>1</a:t>
            </a:r>
          </a:p>
        </p:txBody>
      </p:sp>
      <p:sp>
        <p:nvSpPr>
          <p:cNvPr id="3" name="Subtitle 2">
            <a:extLst>
              <a:ext uri="{FF2B5EF4-FFF2-40B4-BE49-F238E27FC236}">
                <a16:creationId xmlns:a16="http://schemas.microsoft.com/office/drawing/2014/main" id="{8BEBECCB-7CAC-6C45-8E5E-9CBFE60A961D}"/>
              </a:ext>
            </a:extLst>
          </p:cNvPr>
          <p:cNvSpPr>
            <a:spLocks noGrp="1"/>
          </p:cNvSpPr>
          <p:nvPr>
            <p:ph type="subTitle" idx="1"/>
          </p:nvPr>
        </p:nvSpPr>
        <p:spPr>
          <a:xfrm>
            <a:off x="1333500" y="3692228"/>
            <a:ext cx="2235200" cy="660400"/>
          </a:xfrm>
        </p:spPr>
        <p:txBody>
          <a:bodyPr>
            <a:noAutofit/>
          </a:bodyPr>
          <a:lstStyle/>
          <a:p>
            <a:pPr algn="l">
              <a:lnSpc>
                <a:spcPct val="100000"/>
              </a:lnSpc>
            </a:pPr>
            <a:r>
              <a:rPr lang="en-US" sz="1800" dirty="0"/>
              <a:t>Adelia Januarto</a:t>
            </a:r>
          </a:p>
        </p:txBody>
      </p:sp>
      <p:sp>
        <p:nvSpPr>
          <p:cNvPr id="6" name="Date Placeholder 5">
            <a:extLst>
              <a:ext uri="{FF2B5EF4-FFF2-40B4-BE49-F238E27FC236}">
                <a16:creationId xmlns:a16="http://schemas.microsoft.com/office/drawing/2014/main" id="{1C99B0F8-CE30-0C4A-B7DA-D1FB88B98F4F}"/>
              </a:ext>
            </a:extLst>
          </p:cNvPr>
          <p:cNvSpPr>
            <a:spLocks noGrp="1"/>
          </p:cNvSpPr>
          <p:nvPr>
            <p:ph type="dt" sz="half" idx="10"/>
          </p:nvPr>
        </p:nvSpPr>
        <p:spPr>
          <a:xfrm>
            <a:off x="1333500" y="6077246"/>
            <a:ext cx="1092200" cy="365125"/>
          </a:xfrm>
        </p:spPr>
        <p:txBody>
          <a:bodyPr/>
          <a:lstStyle/>
          <a:p>
            <a:fld id="{01C28452-8962-7D47-839A-BAF00F7A86D2}" type="datetime5">
              <a:rPr lang="en-ID" smtClean="0"/>
              <a:t>23-May-24</a:t>
            </a:fld>
            <a:endParaRPr lang="en-US" dirty="0"/>
          </a:p>
        </p:txBody>
      </p:sp>
      <p:sp>
        <p:nvSpPr>
          <p:cNvPr id="7" name="TextBox 6">
            <a:extLst>
              <a:ext uri="{FF2B5EF4-FFF2-40B4-BE49-F238E27FC236}">
                <a16:creationId xmlns:a16="http://schemas.microsoft.com/office/drawing/2014/main" id="{984E4B62-7DE8-FC42-B428-21F659B55A82}"/>
              </a:ext>
            </a:extLst>
          </p:cNvPr>
          <p:cNvSpPr txBox="1"/>
          <p:nvPr/>
        </p:nvSpPr>
        <p:spPr>
          <a:xfrm>
            <a:off x="8928102" y="5936642"/>
            <a:ext cx="2650340" cy="646331"/>
          </a:xfrm>
          <a:prstGeom prst="rect">
            <a:avLst/>
          </a:prstGeom>
          <a:noFill/>
        </p:spPr>
        <p:txBody>
          <a:bodyPr wrap="square" rtlCol="0">
            <a:spAutoFit/>
          </a:bodyPr>
          <a:lstStyle/>
          <a:p>
            <a:pPr algn="r"/>
            <a:r>
              <a:rPr lang="en-US" sz="1200" baseline="30000" dirty="0">
                <a:solidFill>
                  <a:schemeClr val="bg1">
                    <a:lumMod val="50000"/>
                  </a:schemeClr>
                </a:solidFill>
              </a:rPr>
              <a:t>1</a:t>
            </a:r>
            <a:r>
              <a:rPr lang="en-US" sz="1200" dirty="0">
                <a:solidFill>
                  <a:schemeClr val="bg1">
                    <a:lumMod val="50000"/>
                  </a:schemeClr>
                </a:solidFill>
              </a:rPr>
              <a:t>The model predicts that the booking will not be canceled, but in reality, the booking is canceled</a:t>
            </a:r>
          </a:p>
        </p:txBody>
      </p:sp>
      <p:sp>
        <p:nvSpPr>
          <p:cNvPr id="8" name="Subtitle 2">
            <a:extLst>
              <a:ext uri="{FF2B5EF4-FFF2-40B4-BE49-F238E27FC236}">
                <a16:creationId xmlns:a16="http://schemas.microsoft.com/office/drawing/2014/main" id="{719875BD-FD2F-BC4E-A153-DCA651030747}"/>
              </a:ext>
            </a:extLst>
          </p:cNvPr>
          <p:cNvSpPr txBox="1">
            <a:spLocks/>
          </p:cNvSpPr>
          <p:nvPr/>
        </p:nvSpPr>
        <p:spPr>
          <a:xfrm>
            <a:off x="1333500" y="3987503"/>
            <a:ext cx="2235200"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400" dirty="0">
                <a:solidFill>
                  <a:schemeClr val="tx1">
                    <a:lumMod val="50000"/>
                    <a:lumOff val="50000"/>
                  </a:schemeClr>
                </a:solidFill>
              </a:rPr>
              <a:t>Data Analyst</a:t>
            </a:r>
          </a:p>
        </p:txBody>
      </p:sp>
      <p:pic>
        <p:nvPicPr>
          <p:cNvPr id="11" name="Picture 10">
            <a:extLst>
              <a:ext uri="{FF2B5EF4-FFF2-40B4-BE49-F238E27FC236}">
                <a16:creationId xmlns:a16="http://schemas.microsoft.com/office/drawing/2014/main" id="{3F445D67-A80B-0F45-8139-C4CE2621FBE6}"/>
              </a:ext>
            </a:extLst>
          </p:cNvPr>
          <p:cNvPicPr>
            <a:picLocks noChangeAspect="1"/>
          </p:cNvPicPr>
          <p:nvPr/>
        </p:nvPicPr>
        <p:blipFill>
          <a:blip r:embed="rId3"/>
          <a:stretch>
            <a:fillRect/>
          </a:stretch>
        </p:blipFill>
        <p:spPr>
          <a:xfrm>
            <a:off x="8798011" y="2486838"/>
            <a:ext cx="2410779" cy="2410779"/>
          </a:xfrm>
          <a:prstGeom prst="rect">
            <a:avLst/>
          </a:prstGeom>
        </p:spPr>
      </p:pic>
    </p:spTree>
    <p:extLst>
      <p:ext uri="{BB962C8B-B14F-4D97-AF65-F5344CB8AC3E}">
        <p14:creationId xmlns:p14="http://schemas.microsoft.com/office/powerpoint/2010/main" val="1850819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431434" y="559498"/>
            <a:ext cx="11278488" cy="568325"/>
          </a:xfrm>
        </p:spPr>
        <p:txBody>
          <a:bodyPr>
            <a:noAutofit/>
          </a:bodyPr>
          <a:lstStyle/>
          <a:p>
            <a:r>
              <a:rPr lang="en-US" sz="2800" dirty="0"/>
              <a:t>Naïve Bayes is the best performing model</a:t>
            </a:r>
          </a:p>
        </p:txBody>
      </p:sp>
      <p:sp>
        <p:nvSpPr>
          <p:cNvPr id="4" name="Rectangle 3">
            <a:extLst>
              <a:ext uri="{FF2B5EF4-FFF2-40B4-BE49-F238E27FC236}">
                <a16:creationId xmlns:a16="http://schemas.microsoft.com/office/drawing/2014/main" id="{4AB58BF9-5934-F146-ADB9-B24D81F7175D}"/>
              </a:ext>
            </a:extLst>
          </p:cNvPr>
          <p:cNvSpPr/>
          <p:nvPr/>
        </p:nvSpPr>
        <p:spPr>
          <a:xfrm>
            <a:off x="455892" y="1513840"/>
            <a:ext cx="8190398" cy="46736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ysClr val="windowText" lastClr="000000"/>
              </a:solidFill>
            </a:endParaRPr>
          </a:p>
        </p:txBody>
      </p:sp>
      <p:sp>
        <p:nvSpPr>
          <p:cNvPr id="6" name="Rectangle 5">
            <a:extLst>
              <a:ext uri="{FF2B5EF4-FFF2-40B4-BE49-F238E27FC236}">
                <a16:creationId xmlns:a16="http://schemas.microsoft.com/office/drawing/2014/main" id="{B67AFB44-AE89-6F4B-B4C9-0D16E617D77D}"/>
              </a:ext>
            </a:extLst>
          </p:cNvPr>
          <p:cNvSpPr/>
          <p:nvPr/>
        </p:nvSpPr>
        <p:spPr>
          <a:xfrm>
            <a:off x="454584" y="1501775"/>
            <a:ext cx="6941659" cy="40005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Naïve Bayes algorithm performed the best across experiments (based on </a:t>
            </a:r>
            <a:r>
              <a:rPr lang="en-US" sz="1400" i="1" dirty="0">
                <a:solidFill>
                  <a:schemeClr val="tx1"/>
                </a:solidFill>
                <a:latin typeface="Arial" panose="020B0604020202020204" pitchFamily="34" charset="0"/>
                <a:cs typeface="Arial" panose="020B0604020202020204" pitchFamily="34" charset="0"/>
              </a:rPr>
              <a:t>F2</a:t>
            </a:r>
            <a:r>
              <a:rPr lang="en-US" sz="1400" dirty="0">
                <a:solidFill>
                  <a:schemeClr val="tx1"/>
                </a:solidFill>
                <a:latin typeface="Arial" panose="020B060402020202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4670F763-143C-404B-88E1-DD25EA89A6D8}"/>
              </a:ext>
            </a:extLst>
          </p:cNvPr>
          <p:cNvSpPr/>
          <p:nvPr/>
        </p:nvSpPr>
        <p:spPr>
          <a:xfrm>
            <a:off x="7530616" y="1501140"/>
            <a:ext cx="4202457" cy="401289"/>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Insights</a:t>
            </a:r>
          </a:p>
        </p:txBody>
      </p:sp>
      <p:sp>
        <p:nvSpPr>
          <p:cNvPr id="9" name="Rectangle 8">
            <a:extLst>
              <a:ext uri="{FF2B5EF4-FFF2-40B4-BE49-F238E27FC236}">
                <a16:creationId xmlns:a16="http://schemas.microsoft.com/office/drawing/2014/main" id="{5D00DE6A-C954-1A43-8182-5D965F24DA6D}"/>
              </a:ext>
            </a:extLst>
          </p:cNvPr>
          <p:cNvSpPr/>
          <p:nvPr/>
        </p:nvSpPr>
        <p:spPr>
          <a:xfrm>
            <a:off x="7603854" y="2088387"/>
            <a:ext cx="4106067" cy="392595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Naive Bayes appears to be a strong baseline across all experiments. It performs well (</a:t>
            </a:r>
            <a:r>
              <a:rPr lang="en-US" sz="1400" i="1" dirty="0">
                <a:solidFill>
                  <a:schemeClr val="tx2"/>
                </a:solidFill>
                <a:latin typeface="Arial" panose="020B0604020202020204" pitchFamily="34" charset="0"/>
                <a:cs typeface="Arial" panose="020B0604020202020204" pitchFamily="34" charset="0"/>
              </a:rPr>
              <a:t>F2</a:t>
            </a:r>
            <a:r>
              <a:rPr lang="en-US" sz="1400" dirty="0">
                <a:solidFill>
                  <a:schemeClr val="tx2"/>
                </a:solidFill>
                <a:latin typeface="Arial" panose="020B0604020202020204" pitchFamily="34" charset="0"/>
                <a:cs typeface="Arial" panose="020B0604020202020204" pitchFamily="34" charset="0"/>
              </a:rPr>
              <a:t> score above 0.69) in 6 experiments with the best performance at 0.7186.</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Ensemble method with soft voting achieves an </a:t>
            </a:r>
            <a:r>
              <a:rPr lang="en-US" sz="1400" i="1" dirty="0">
                <a:solidFill>
                  <a:schemeClr val="tx2"/>
                </a:solidFill>
                <a:latin typeface="Arial" panose="020B0604020202020204" pitchFamily="34" charset="0"/>
                <a:cs typeface="Arial" panose="020B0604020202020204" pitchFamily="34" charset="0"/>
              </a:rPr>
              <a:t>F2</a:t>
            </a:r>
            <a:r>
              <a:rPr lang="en-US" sz="1400" dirty="0">
                <a:solidFill>
                  <a:schemeClr val="tx2"/>
                </a:solidFill>
                <a:latin typeface="Arial" panose="020B0604020202020204" pitchFamily="34" charset="0"/>
                <a:cs typeface="Arial" panose="020B0604020202020204" pitchFamily="34" charset="0"/>
              </a:rPr>
              <a:t> score of 0.7084 which is slightly lower than the best model (0.7186).</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As the best model among the 7th experiments remains Naïve Bayes with no specific treatments on class imbalance issue, another experiment (Experiment 8) was setup, and </a:t>
            </a:r>
            <a:r>
              <a:rPr lang="en-US" sz="1400" b="1" dirty="0">
                <a:solidFill>
                  <a:srgbClr val="1C3EC3"/>
                </a:solidFill>
                <a:latin typeface="Arial" panose="020B0604020202020204" pitchFamily="34" charset="0"/>
                <a:cs typeface="Arial" panose="020B0604020202020204" pitchFamily="34" charset="0"/>
              </a:rPr>
              <a:t>gave the highest </a:t>
            </a:r>
            <a:r>
              <a:rPr lang="en-US" sz="1400" b="1" i="1" dirty="0">
                <a:solidFill>
                  <a:srgbClr val="1C3EC3"/>
                </a:solidFill>
                <a:latin typeface="Arial" panose="020B0604020202020204" pitchFamily="34" charset="0"/>
                <a:cs typeface="Arial" panose="020B0604020202020204" pitchFamily="34" charset="0"/>
              </a:rPr>
              <a:t>F2</a:t>
            </a:r>
            <a:r>
              <a:rPr lang="en-US" sz="1400" b="1" dirty="0">
                <a:solidFill>
                  <a:srgbClr val="1C3EC3"/>
                </a:solidFill>
                <a:latin typeface="Arial" panose="020B0604020202020204" pitchFamily="34" charset="0"/>
                <a:cs typeface="Arial" panose="020B0604020202020204" pitchFamily="34" charset="0"/>
              </a:rPr>
              <a:t> score</a:t>
            </a:r>
            <a:r>
              <a:rPr lang="en-US" sz="1400" b="1" dirty="0">
                <a:solidFill>
                  <a:schemeClr val="tx2"/>
                </a:solidFill>
                <a:latin typeface="Arial" panose="020B0604020202020204" pitchFamily="34" charset="0"/>
                <a:cs typeface="Arial" panose="020B0604020202020204" pitchFamily="34" charset="0"/>
              </a:rPr>
              <a:t> </a:t>
            </a:r>
            <a:r>
              <a:rPr lang="en-US" sz="1400" dirty="0">
                <a:solidFill>
                  <a:schemeClr val="tx2"/>
                </a:solidFill>
                <a:latin typeface="Arial" panose="020B0604020202020204" pitchFamily="34" charset="0"/>
                <a:cs typeface="Arial" panose="020B0604020202020204" pitchFamily="34" charset="0"/>
              </a:rPr>
              <a:t>(0.7267).</a:t>
            </a:r>
          </a:p>
          <a:p>
            <a:pPr marL="285750" indent="-285750">
              <a:lnSpc>
                <a:spcPct val="120000"/>
              </a:lnSpc>
              <a:buFont typeface="Arial" panose="020B0604020202020204" pitchFamily="34" charset="0"/>
              <a:buChar char="•"/>
            </a:pPr>
            <a:endParaRPr lang="en-US" sz="1400" dirty="0">
              <a:solidFill>
                <a:schemeClr val="tx2"/>
              </a:solidFill>
              <a:latin typeface="Arial" panose="020B0604020202020204" pitchFamily="34" charset="0"/>
              <a:cs typeface="Arial" panose="020B0604020202020204" pitchFamily="34" charset="0"/>
            </a:endParaRPr>
          </a:p>
        </p:txBody>
      </p:sp>
      <p:sp>
        <p:nvSpPr>
          <p:cNvPr id="28" name="Slide Number Placeholder 27">
            <a:extLst>
              <a:ext uri="{FF2B5EF4-FFF2-40B4-BE49-F238E27FC236}">
                <a16:creationId xmlns:a16="http://schemas.microsoft.com/office/drawing/2014/main" id="{D9D0CBE2-64C0-D946-A876-F195D73F6424}"/>
              </a:ext>
            </a:extLst>
          </p:cNvPr>
          <p:cNvSpPr>
            <a:spLocks noGrp="1"/>
          </p:cNvSpPr>
          <p:nvPr>
            <p:ph type="sldNum" sz="quarter" idx="12"/>
          </p:nvPr>
        </p:nvSpPr>
        <p:spPr/>
        <p:txBody>
          <a:bodyPr/>
          <a:lstStyle/>
          <a:p>
            <a:fld id="{65584C5F-AC8F-AB45-98CD-0DC496F3921E}" type="slidenum">
              <a:rPr lang="en-US" smtClean="0"/>
              <a:t>10</a:t>
            </a:fld>
            <a:endParaRPr lang="en-US" dirty="0"/>
          </a:p>
        </p:txBody>
      </p:sp>
      <p:sp>
        <p:nvSpPr>
          <p:cNvPr id="3" name="Rectangle 2">
            <a:extLst>
              <a:ext uri="{FF2B5EF4-FFF2-40B4-BE49-F238E27FC236}">
                <a16:creationId xmlns:a16="http://schemas.microsoft.com/office/drawing/2014/main" id="{F485AACF-B422-FC4D-8726-E88EADF12384}"/>
              </a:ext>
            </a:extLst>
          </p:cNvPr>
          <p:cNvSpPr/>
          <p:nvPr/>
        </p:nvSpPr>
        <p:spPr>
          <a:xfrm>
            <a:off x="795867" y="2565400"/>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9CCB0A7-11D1-8143-968E-06C70DBB829B}"/>
              </a:ext>
            </a:extLst>
          </p:cNvPr>
          <p:cNvSpPr/>
          <p:nvPr/>
        </p:nvSpPr>
        <p:spPr>
          <a:xfrm>
            <a:off x="1457297" y="2565400"/>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A97E33-ED4E-9742-9798-C5EF23EBB39C}"/>
              </a:ext>
            </a:extLst>
          </p:cNvPr>
          <p:cNvSpPr/>
          <p:nvPr/>
        </p:nvSpPr>
        <p:spPr>
          <a:xfrm>
            <a:off x="2162092" y="2565400"/>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112FDF-A5BB-5E4C-A969-39C5904778F3}"/>
              </a:ext>
            </a:extLst>
          </p:cNvPr>
          <p:cNvSpPr/>
          <p:nvPr/>
        </p:nvSpPr>
        <p:spPr>
          <a:xfrm>
            <a:off x="2824490" y="2565399"/>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3F3C58-0415-7340-8D19-7305D32553DF}"/>
              </a:ext>
            </a:extLst>
          </p:cNvPr>
          <p:cNvSpPr/>
          <p:nvPr/>
        </p:nvSpPr>
        <p:spPr>
          <a:xfrm>
            <a:off x="3530315" y="2565399"/>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6AE24C-55EA-EF4E-B7D7-B0BC43F5C5B4}"/>
              </a:ext>
            </a:extLst>
          </p:cNvPr>
          <p:cNvSpPr/>
          <p:nvPr/>
        </p:nvSpPr>
        <p:spPr>
          <a:xfrm>
            <a:off x="4208679" y="2565399"/>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6F7B4C8-1A09-6F4D-B212-604951631080}"/>
              </a:ext>
            </a:extLst>
          </p:cNvPr>
          <p:cNvSpPr/>
          <p:nvPr/>
        </p:nvSpPr>
        <p:spPr>
          <a:xfrm>
            <a:off x="5059691" y="2565398"/>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56AB26-059C-5C4A-A0B0-6514ED3D425F}"/>
              </a:ext>
            </a:extLst>
          </p:cNvPr>
          <p:cNvSpPr/>
          <p:nvPr/>
        </p:nvSpPr>
        <p:spPr>
          <a:xfrm>
            <a:off x="5897767" y="2565398"/>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49B4DE-AF3A-1F42-97CF-D1F5D25401DC}"/>
              </a:ext>
            </a:extLst>
          </p:cNvPr>
          <p:cNvSpPr/>
          <p:nvPr/>
        </p:nvSpPr>
        <p:spPr>
          <a:xfrm>
            <a:off x="6735843" y="2565398"/>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E68E9AB-E386-0A48-9FC5-EF961576C43F}"/>
              </a:ext>
            </a:extLst>
          </p:cNvPr>
          <p:cNvSpPr/>
          <p:nvPr/>
        </p:nvSpPr>
        <p:spPr>
          <a:xfrm>
            <a:off x="7567392" y="2565398"/>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F4B3325B-5BE8-5747-8607-4E6DFED81D87}"/>
              </a:ext>
            </a:extLst>
          </p:cNvPr>
          <p:cNvSpPr txBox="1"/>
          <p:nvPr/>
        </p:nvSpPr>
        <p:spPr>
          <a:xfrm>
            <a:off x="10290659" y="315386"/>
            <a:ext cx="1454244" cy="369332"/>
          </a:xfrm>
          <a:prstGeom prst="rect">
            <a:avLst/>
          </a:prstGeom>
          <a:noFill/>
        </p:spPr>
        <p:txBody>
          <a:bodyPr wrap="none" rtlCol="0">
            <a:spAutoFit/>
          </a:bodyPr>
          <a:lstStyle/>
          <a:p>
            <a:r>
              <a:rPr lang="id-ID" dirty="0">
                <a:solidFill>
                  <a:srgbClr val="213C8E"/>
                </a:solidFill>
                <a:latin typeface="Arial" panose="020B0604020202020204" pitchFamily="34" charset="0"/>
                <a:cs typeface="Arial" panose="020B0604020202020204" pitchFamily="34" charset="0"/>
              </a:rPr>
              <a:t>Fractal Labs</a:t>
            </a:r>
            <a:endParaRPr lang="en-US" b="1" dirty="0">
              <a:solidFill>
                <a:srgbClr val="213C8E"/>
              </a:solidFill>
              <a:latin typeface="Arial" panose="020B0604020202020204" pitchFamily="34" charset="0"/>
              <a:cs typeface="Arial" panose="020B0604020202020204" pitchFamily="34" charset="0"/>
            </a:endParaRPr>
          </a:p>
        </p:txBody>
      </p:sp>
      <p:pic>
        <p:nvPicPr>
          <p:cNvPr id="40" name="Picture 39">
            <a:extLst>
              <a:ext uri="{FF2B5EF4-FFF2-40B4-BE49-F238E27FC236}">
                <a16:creationId xmlns:a16="http://schemas.microsoft.com/office/drawing/2014/main" id="{DF247BF3-35EE-1343-9627-81DE3FE499F1}"/>
              </a:ext>
            </a:extLst>
          </p:cNvPr>
          <p:cNvPicPr>
            <a:picLocks noChangeAspect="1"/>
          </p:cNvPicPr>
          <p:nvPr/>
        </p:nvPicPr>
        <p:blipFill>
          <a:blip r:embed="rId3"/>
          <a:stretch>
            <a:fillRect/>
          </a:stretch>
        </p:blipFill>
        <p:spPr>
          <a:xfrm>
            <a:off x="9976515" y="308824"/>
            <a:ext cx="352244" cy="352244"/>
          </a:xfrm>
          <a:prstGeom prst="rect">
            <a:avLst/>
          </a:prstGeom>
        </p:spPr>
      </p:pic>
      <p:pic>
        <p:nvPicPr>
          <p:cNvPr id="23" name="Picture 22">
            <a:extLst>
              <a:ext uri="{FF2B5EF4-FFF2-40B4-BE49-F238E27FC236}">
                <a16:creationId xmlns:a16="http://schemas.microsoft.com/office/drawing/2014/main" id="{56E7E34F-AE00-C643-8DEF-8C41DBE3CBB0}"/>
              </a:ext>
            </a:extLst>
          </p:cNvPr>
          <p:cNvPicPr>
            <a:picLocks noChangeAspect="1"/>
          </p:cNvPicPr>
          <p:nvPr/>
        </p:nvPicPr>
        <p:blipFill rotWithShape="1">
          <a:blip r:embed="rId4"/>
          <a:srcRect l="20727" t="28354" r="21636" b="9764"/>
          <a:stretch/>
        </p:blipFill>
        <p:spPr>
          <a:xfrm>
            <a:off x="1040953" y="1987871"/>
            <a:ext cx="5549299" cy="4603992"/>
          </a:xfrm>
          <a:prstGeom prst="rect">
            <a:avLst/>
          </a:prstGeom>
        </p:spPr>
      </p:pic>
    </p:spTree>
    <p:extLst>
      <p:ext uri="{BB962C8B-B14F-4D97-AF65-F5344CB8AC3E}">
        <p14:creationId xmlns:p14="http://schemas.microsoft.com/office/powerpoint/2010/main" val="101174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454584" y="559498"/>
            <a:ext cx="11278488" cy="568325"/>
          </a:xfrm>
        </p:spPr>
        <p:txBody>
          <a:bodyPr>
            <a:noAutofit/>
          </a:bodyPr>
          <a:lstStyle/>
          <a:p>
            <a:r>
              <a:rPr lang="en-US" sz="2800" dirty="0"/>
              <a:t>Outline</a:t>
            </a:r>
          </a:p>
        </p:txBody>
      </p:sp>
      <p:sp>
        <p:nvSpPr>
          <p:cNvPr id="6" name="Rectangle 5">
            <a:extLst>
              <a:ext uri="{FF2B5EF4-FFF2-40B4-BE49-F238E27FC236}">
                <a16:creationId xmlns:a16="http://schemas.microsoft.com/office/drawing/2014/main" id="{B67AFB44-AE89-6F4B-B4C9-0D16E617D77D}"/>
              </a:ext>
            </a:extLst>
          </p:cNvPr>
          <p:cNvSpPr/>
          <p:nvPr/>
        </p:nvSpPr>
        <p:spPr>
          <a:xfrm>
            <a:off x="1051420" y="1310863"/>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lumMod val="65000"/>
                  </a:schemeClr>
                </a:solidFill>
              </a:rPr>
              <a:t>1</a:t>
            </a:r>
          </a:p>
        </p:txBody>
      </p:sp>
      <p:sp>
        <p:nvSpPr>
          <p:cNvPr id="8" name="Rectangle 7">
            <a:extLst>
              <a:ext uri="{FF2B5EF4-FFF2-40B4-BE49-F238E27FC236}">
                <a16:creationId xmlns:a16="http://schemas.microsoft.com/office/drawing/2014/main" id="{4670F763-143C-404B-88E1-DD25EA89A6D8}"/>
              </a:ext>
            </a:extLst>
          </p:cNvPr>
          <p:cNvSpPr/>
          <p:nvPr/>
        </p:nvSpPr>
        <p:spPr>
          <a:xfrm>
            <a:off x="1672485" y="1310228"/>
            <a:ext cx="9212295" cy="568325"/>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a:solidFill>
                  <a:schemeClr val="bg1">
                    <a:lumMod val="65000"/>
                  </a:schemeClr>
                </a:solidFill>
                <a:latin typeface="Arial" panose="020B0604020202020204" pitchFamily="34" charset="0"/>
                <a:cs typeface="Arial" panose="020B0604020202020204" pitchFamily="34" charset="0"/>
              </a:rPr>
              <a:t>Experiment design</a:t>
            </a:r>
          </a:p>
        </p:txBody>
      </p:sp>
      <p:sp>
        <p:nvSpPr>
          <p:cNvPr id="28" name="Rectangle 27">
            <a:extLst>
              <a:ext uri="{FF2B5EF4-FFF2-40B4-BE49-F238E27FC236}">
                <a16:creationId xmlns:a16="http://schemas.microsoft.com/office/drawing/2014/main" id="{4FB68D62-CFFC-2A40-B6D9-AB78E4D28A85}"/>
              </a:ext>
            </a:extLst>
          </p:cNvPr>
          <p:cNvSpPr/>
          <p:nvPr/>
        </p:nvSpPr>
        <p:spPr>
          <a:xfrm>
            <a:off x="1051420" y="2101972"/>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rPr>
              <a:t>2</a:t>
            </a:r>
          </a:p>
        </p:txBody>
      </p:sp>
      <p:sp>
        <p:nvSpPr>
          <p:cNvPr id="29" name="Rectangle 28">
            <a:extLst>
              <a:ext uri="{FF2B5EF4-FFF2-40B4-BE49-F238E27FC236}">
                <a16:creationId xmlns:a16="http://schemas.microsoft.com/office/drawing/2014/main" id="{ED7EEFF1-E6CE-A84B-B6A4-DD188851353D}"/>
              </a:ext>
            </a:extLst>
          </p:cNvPr>
          <p:cNvSpPr/>
          <p:nvPr/>
        </p:nvSpPr>
        <p:spPr>
          <a:xfrm>
            <a:off x="1672485" y="2101337"/>
            <a:ext cx="9212295" cy="568325"/>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lumMod val="65000"/>
                  </a:schemeClr>
                </a:solidFill>
                <a:latin typeface="Arial" panose="020B0604020202020204" pitchFamily="34" charset="0"/>
                <a:cs typeface="Arial" panose="020B0604020202020204" pitchFamily="34" charset="0"/>
              </a:rPr>
              <a:t>Experiment results</a:t>
            </a:r>
          </a:p>
        </p:txBody>
      </p:sp>
      <p:sp>
        <p:nvSpPr>
          <p:cNvPr id="30" name="Rectangle 29">
            <a:extLst>
              <a:ext uri="{FF2B5EF4-FFF2-40B4-BE49-F238E27FC236}">
                <a16:creationId xmlns:a16="http://schemas.microsoft.com/office/drawing/2014/main" id="{D5084A05-7B89-AE4A-8DA2-922AC90E86DF}"/>
              </a:ext>
            </a:extLst>
          </p:cNvPr>
          <p:cNvSpPr/>
          <p:nvPr/>
        </p:nvSpPr>
        <p:spPr>
          <a:xfrm>
            <a:off x="1051420" y="2893081"/>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3</a:t>
            </a:r>
          </a:p>
        </p:txBody>
      </p:sp>
      <p:sp>
        <p:nvSpPr>
          <p:cNvPr id="31" name="Rectangle 30">
            <a:extLst>
              <a:ext uri="{FF2B5EF4-FFF2-40B4-BE49-F238E27FC236}">
                <a16:creationId xmlns:a16="http://schemas.microsoft.com/office/drawing/2014/main" id="{42242493-DFCC-4346-94B5-A5BC8BCE8773}"/>
              </a:ext>
            </a:extLst>
          </p:cNvPr>
          <p:cNvSpPr/>
          <p:nvPr/>
        </p:nvSpPr>
        <p:spPr>
          <a:xfrm>
            <a:off x="1672485" y="2892446"/>
            <a:ext cx="9212295" cy="568325"/>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rial" panose="020B0604020202020204" pitchFamily="34" charset="0"/>
                <a:cs typeface="Arial" panose="020B0604020202020204" pitchFamily="34" charset="0"/>
              </a:rPr>
              <a:t>Best model’s evaluation</a:t>
            </a:r>
          </a:p>
        </p:txBody>
      </p:sp>
      <p:sp>
        <p:nvSpPr>
          <p:cNvPr id="36" name="Slide Number Placeholder 35">
            <a:extLst>
              <a:ext uri="{FF2B5EF4-FFF2-40B4-BE49-F238E27FC236}">
                <a16:creationId xmlns:a16="http://schemas.microsoft.com/office/drawing/2014/main" id="{C8DA6336-0887-A946-AAC3-582A77B43E31}"/>
              </a:ext>
            </a:extLst>
          </p:cNvPr>
          <p:cNvSpPr>
            <a:spLocks noGrp="1"/>
          </p:cNvSpPr>
          <p:nvPr>
            <p:ph type="sldNum" sz="quarter" idx="12"/>
          </p:nvPr>
        </p:nvSpPr>
        <p:spPr/>
        <p:txBody>
          <a:bodyPr/>
          <a:lstStyle/>
          <a:p>
            <a:fld id="{65584C5F-AC8F-AB45-98CD-0DC496F3921E}" type="slidenum">
              <a:rPr lang="en-US" smtClean="0"/>
              <a:t>11</a:t>
            </a:fld>
            <a:endParaRPr lang="en-US"/>
          </a:p>
        </p:txBody>
      </p:sp>
      <p:sp>
        <p:nvSpPr>
          <p:cNvPr id="16" name="Rectangle 15">
            <a:extLst>
              <a:ext uri="{FF2B5EF4-FFF2-40B4-BE49-F238E27FC236}">
                <a16:creationId xmlns:a16="http://schemas.microsoft.com/office/drawing/2014/main" id="{D54FCD31-0C7E-9144-98AC-0703EB00A7A9}"/>
              </a:ext>
            </a:extLst>
          </p:cNvPr>
          <p:cNvSpPr/>
          <p:nvPr/>
        </p:nvSpPr>
        <p:spPr>
          <a:xfrm>
            <a:off x="1051420" y="3635812"/>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rPr>
              <a:t>4</a:t>
            </a:r>
            <a:endParaRPr lang="en-US" sz="4800" b="1" dirty="0">
              <a:solidFill>
                <a:schemeClr val="bg1">
                  <a:lumMod val="65000"/>
                </a:schemeClr>
              </a:solidFill>
            </a:endParaRPr>
          </a:p>
        </p:txBody>
      </p:sp>
      <p:sp>
        <p:nvSpPr>
          <p:cNvPr id="17" name="Rectangle 16">
            <a:extLst>
              <a:ext uri="{FF2B5EF4-FFF2-40B4-BE49-F238E27FC236}">
                <a16:creationId xmlns:a16="http://schemas.microsoft.com/office/drawing/2014/main" id="{BE2685E6-10D2-C345-ABDC-2913C5791F5B}"/>
              </a:ext>
            </a:extLst>
          </p:cNvPr>
          <p:cNvSpPr/>
          <p:nvPr/>
        </p:nvSpPr>
        <p:spPr>
          <a:xfrm>
            <a:off x="1672485" y="3635177"/>
            <a:ext cx="9212295" cy="568325"/>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a:solidFill>
                  <a:schemeClr val="bg1">
                    <a:lumMod val="65000"/>
                  </a:schemeClr>
                </a:solidFill>
                <a:latin typeface="Arial" panose="020B0604020202020204" pitchFamily="34" charset="0"/>
                <a:cs typeface="Arial" panose="020B0604020202020204" pitchFamily="34" charset="0"/>
              </a:rPr>
              <a:t>Best model’s explanation</a:t>
            </a:r>
          </a:p>
        </p:txBody>
      </p:sp>
      <p:sp>
        <p:nvSpPr>
          <p:cNvPr id="18" name="Rectangle 17">
            <a:extLst>
              <a:ext uri="{FF2B5EF4-FFF2-40B4-BE49-F238E27FC236}">
                <a16:creationId xmlns:a16="http://schemas.microsoft.com/office/drawing/2014/main" id="{A93ECBED-2C39-3E4B-912D-CA0387CF0CB0}"/>
              </a:ext>
            </a:extLst>
          </p:cNvPr>
          <p:cNvSpPr/>
          <p:nvPr/>
        </p:nvSpPr>
        <p:spPr>
          <a:xfrm>
            <a:off x="1051420" y="4426921"/>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rPr>
              <a:t>5</a:t>
            </a:r>
          </a:p>
        </p:txBody>
      </p:sp>
      <p:sp>
        <p:nvSpPr>
          <p:cNvPr id="19" name="Rectangle 18">
            <a:extLst>
              <a:ext uri="{FF2B5EF4-FFF2-40B4-BE49-F238E27FC236}">
                <a16:creationId xmlns:a16="http://schemas.microsoft.com/office/drawing/2014/main" id="{C29BF8B1-9F14-064B-B33D-A60ED9683D27}"/>
              </a:ext>
            </a:extLst>
          </p:cNvPr>
          <p:cNvSpPr/>
          <p:nvPr/>
        </p:nvSpPr>
        <p:spPr>
          <a:xfrm>
            <a:off x="1672485" y="4426286"/>
            <a:ext cx="9212295" cy="568325"/>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lumMod val="65000"/>
                  </a:schemeClr>
                </a:solidFill>
                <a:latin typeface="Arial" panose="020B0604020202020204" pitchFamily="34" charset="0"/>
                <a:cs typeface="Arial" panose="020B0604020202020204" pitchFamily="34" charset="0"/>
              </a:rPr>
              <a:t>Conclusions and recommendations</a:t>
            </a:r>
          </a:p>
        </p:txBody>
      </p:sp>
      <p:sp>
        <p:nvSpPr>
          <p:cNvPr id="22" name="TextBox 21">
            <a:extLst>
              <a:ext uri="{FF2B5EF4-FFF2-40B4-BE49-F238E27FC236}">
                <a16:creationId xmlns:a16="http://schemas.microsoft.com/office/drawing/2014/main" id="{6F43F99F-1353-A94B-A769-08F74D4B6D48}"/>
              </a:ext>
            </a:extLst>
          </p:cNvPr>
          <p:cNvSpPr txBox="1"/>
          <p:nvPr/>
        </p:nvSpPr>
        <p:spPr>
          <a:xfrm>
            <a:off x="10290659" y="315386"/>
            <a:ext cx="1454244" cy="369332"/>
          </a:xfrm>
          <a:prstGeom prst="rect">
            <a:avLst/>
          </a:prstGeom>
          <a:noFill/>
        </p:spPr>
        <p:txBody>
          <a:bodyPr wrap="none" rtlCol="0">
            <a:spAutoFit/>
          </a:bodyPr>
          <a:lstStyle/>
          <a:p>
            <a:r>
              <a:rPr lang="id-ID" dirty="0">
                <a:solidFill>
                  <a:srgbClr val="213C8E"/>
                </a:solidFill>
                <a:latin typeface="Arial" panose="020B0604020202020204" pitchFamily="34" charset="0"/>
                <a:cs typeface="Arial" panose="020B0604020202020204" pitchFamily="34" charset="0"/>
              </a:rPr>
              <a:t>Fractal Labs</a:t>
            </a:r>
            <a:endParaRPr lang="en-US" b="1" dirty="0">
              <a:solidFill>
                <a:srgbClr val="213C8E"/>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4EC0A974-3B23-A349-87CF-44BD611CF43B}"/>
              </a:ext>
            </a:extLst>
          </p:cNvPr>
          <p:cNvPicPr>
            <a:picLocks noChangeAspect="1"/>
          </p:cNvPicPr>
          <p:nvPr/>
        </p:nvPicPr>
        <p:blipFill>
          <a:blip r:embed="rId3"/>
          <a:stretch>
            <a:fillRect/>
          </a:stretch>
        </p:blipFill>
        <p:spPr>
          <a:xfrm>
            <a:off x="9976515" y="308824"/>
            <a:ext cx="352244" cy="352244"/>
          </a:xfrm>
          <a:prstGeom prst="rect">
            <a:avLst/>
          </a:prstGeom>
        </p:spPr>
      </p:pic>
    </p:spTree>
    <p:extLst>
      <p:ext uri="{BB962C8B-B14F-4D97-AF65-F5344CB8AC3E}">
        <p14:creationId xmlns:p14="http://schemas.microsoft.com/office/powerpoint/2010/main" val="155977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454584" y="559498"/>
            <a:ext cx="11278488" cy="568325"/>
          </a:xfrm>
        </p:spPr>
        <p:txBody>
          <a:bodyPr>
            <a:noAutofit/>
          </a:bodyPr>
          <a:lstStyle/>
          <a:p>
            <a:r>
              <a:rPr lang="en-US" sz="2800" dirty="0"/>
              <a:t>Precision-recall curve</a:t>
            </a:r>
            <a:endParaRPr lang="en-US" sz="28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4AB58BF9-5934-F146-ADB9-B24D81F7175D}"/>
              </a:ext>
            </a:extLst>
          </p:cNvPr>
          <p:cNvSpPr/>
          <p:nvPr/>
        </p:nvSpPr>
        <p:spPr>
          <a:xfrm>
            <a:off x="455892" y="1513840"/>
            <a:ext cx="7138708" cy="46736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ysClr val="windowText" lastClr="000000"/>
              </a:solidFill>
            </a:endParaRPr>
          </a:p>
        </p:txBody>
      </p:sp>
      <p:sp>
        <p:nvSpPr>
          <p:cNvPr id="6" name="Rectangle 5">
            <a:extLst>
              <a:ext uri="{FF2B5EF4-FFF2-40B4-BE49-F238E27FC236}">
                <a16:creationId xmlns:a16="http://schemas.microsoft.com/office/drawing/2014/main" id="{B67AFB44-AE89-6F4B-B4C9-0D16E617D77D}"/>
              </a:ext>
            </a:extLst>
          </p:cNvPr>
          <p:cNvSpPr/>
          <p:nvPr/>
        </p:nvSpPr>
        <p:spPr>
          <a:xfrm>
            <a:off x="454585" y="1501775"/>
            <a:ext cx="7140015" cy="400050"/>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NB performs constantly across different thresholds</a:t>
            </a:r>
          </a:p>
        </p:txBody>
      </p:sp>
      <p:sp>
        <p:nvSpPr>
          <p:cNvPr id="7" name="Rectangle 6">
            <a:extLst>
              <a:ext uri="{FF2B5EF4-FFF2-40B4-BE49-F238E27FC236}">
                <a16:creationId xmlns:a16="http://schemas.microsoft.com/office/drawing/2014/main" id="{D944BD5E-FC98-CA44-9E21-B618B051BD9C}"/>
              </a:ext>
            </a:extLst>
          </p:cNvPr>
          <p:cNvSpPr/>
          <p:nvPr/>
        </p:nvSpPr>
        <p:spPr>
          <a:xfrm>
            <a:off x="8780663" y="1513840"/>
            <a:ext cx="2952411" cy="467375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chemeClr val="tx1"/>
              </a:solidFill>
            </a:endParaRPr>
          </a:p>
        </p:txBody>
      </p:sp>
      <p:sp>
        <p:nvSpPr>
          <p:cNvPr id="8" name="Rectangle 7">
            <a:extLst>
              <a:ext uri="{FF2B5EF4-FFF2-40B4-BE49-F238E27FC236}">
                <a16:creationId xmlns:a16="http://schemas.microsoft.com/office/drawing/2014/main" id="{4670F763-143C-404B-88E1-DD25EA89A6D8}"/>
              </a:ext>
            </a:extLst>
          </p:cNvPr>
          <p:cNvSpPr/>
          <p:nvPr/>
        </p:nvSpPr>
        <p:spPr>
          <a:xfrm>
            <a:off x="7772296" y="1501140"/>
            <a:ext cx="3960777" cy="401289"/>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Insights</a:t>
            </a:r>
          </a:p>
        </p:txBody>
      </p:sp>
      <p:sp>
        <p:nvSpPr>
          <p:cNvPr id="9" name="Rectangle 8">
            <a:extLst>
              <a:ext uri="{FF2B5EF4-FFF2-40B4-BE49-F238E27FC236}">
                <a16:creationId xmlns:a16="http://schemas.microsoft.com/office/drawing/2014/main" id="{5D00DE6A-C954-1A43-8182-5D965F24DA6D}"/>
              </a:ext>
            </a:extLst>
          </p:cNvPr>
          <p:cNvSpPr/>
          <p:nvPr/>
        </p:nvSpPr>
        <p:spPr>
          <a:xfrm>
            <a:off x="7772296" y="1916936"/>
            <a:ext cx="3972607" cy="4439414"/>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Precision-recall (PR) curve represents the trade-off between precision and recall for a binary classification model across different decision thresholds.</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As shown on the PR curve, the model's performance </a:t>
            </a:r>
            <a:r>
              <a:rPr lang="en-US" sz="1400" b="1" dirty="0">
                <a:solidFill>
                  <a:srgbClr val="1C3EC3"/>
                </a:solidFill>
                <a:latin typeface="Arial" panose="020B0604020202020204" pitchFamily="34" charset="0"/>
                <a:cs typeface="Arial" panose="020B0604020202020204" pitchFamily="34" charset="0"/>
              </a:rPr>
              <a:t>remains relatively constant across different decision thresholds</a:t>
            </a:r>
            <a:r>
              <a:rPr lang="en-US" sz="1400" dirty="0">
                <a:solidFill>
                  <a:schemeClr val="tx2"/>
                </a:solidFill>
                <a:latin typeface="Arial" panose="020B0604020202020204" pitchFamily="34" charset="0"/>
                <a:cs typeface="Arial" panose="020B0604020202020204" pitchFamily="34" charset="0"/>
              </a:rPr>
              <a:t>, resulting in a flat curve. This could be attributed to several factors.</a:t>
            </a:r>
          </a:p>
          <a:p>
            <a:pPr marL="742950" lvl="1"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Since the model prioritizes </a:t>
            </a:r>
            <a:r>
              <a:rPr lang="en-US" sz="1400" i="1" dirty="0">
                <a:solidFill>
                  <a:schemeClr val="tx2"/>
                </a:solidFill>
                <a:latin typeface="Arial" panose="020B0604020202020204" pitchFamily="34" charset="0"/>
                <a:cs typeface="Arial" panose="020B0604020202020204" pitchFamily="34" charset="0"/>
              </a:rPr>
              <a:t>F2</a:t>
            </a:r>
            <a:r>
              <a:rPr lang="en-US" sz="1400" dirty="0">
                <a:solidFill>
                  <a:schemeClr val="tx2"/>
                </a:solidFill>
                <a:latin typeface="Arial" panose="020B0604020202020204" pitchFamily="34" charset="0"/>
                <a:cs typeface="Arial" panose="020B0604020202020204" pitchFamily="34" charset="0"/>
              </a:rPr>
              <a:t> score which sacrifices precision over recall, the curve becomes flat.</a:t>
            </a:r>
          </a:p>
          <a:p>
            <a:pPr marL="742950" lvl="1"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The flat curve can also be caused by the inherent assumption of the model such as feature independence and Gaussian distribution.</a:t>
            </a:r>
          </a:p>
        </p:txBody>
      </p:sp>
      <p:sp>
        <p:nvSpPr>
          <p:cNvPr id="3" name="Slide Number Placeholder 2">
            <a:extLst>
              <a:ext uri="{FF2B5EF4-FFF2-40B4-BE49-F238E27FC236}">
                <a16:creationId xmlns:a16="http://schemas.microsoft.com/office/drawing/2014/main" id="{86F5F193-73F8-FD41-8455-2D946AB49B4B}"/>
              </a:ext>
            </a:extLst>
          </p:cNvPr>
          <p:cNvSpPr>
            <a:spLocks noGrp="1"/>
          </p:cNvSpPr>
          <p:nvPr>
            <p:ph type="sldNum" sz="quarter" idx="12"/>
          </p:nvPr>
        </p:nvSpPr>
        <p:spPr/>
        <p:txBody>
          <a:bodyPr/>
          <a:lstStyle/>
          <a:p>
            <a:fld id="{F7331210-954E-1448-9CFA-7A4043D6E7E5}" type="slidenum">
              <a:rPr lang="en-US" smtClean="0"/>
              <a:t>12</a:t>
            </a:fld>
            <a:endParaRPr lang="en-US"/>
          </a:p>
        </p:txBody>
      </p:sp>
      <p:sp>
        <p:nvSpPr>
          <p:cNvPr id="5" name="Rectangle 4">
            <a:extLst>
              <a:ext uri="{FF2B5EF4-FFF2-40B4-BE49-F238E27FC236}">
                <a16:creationId xmlns:a16="http://schemas.microsoft.com/office/drawing/2014/main" id="{0C6CDD2E-3333-0746-A7B3-AF8E3C639F88}"/>
              </a:ext>
            </a:extLst>
          </p:cNvPr>
          <p:cNvSpPr/>
          <p:nvPr/>
        </p:nvSpPr>
        <p:spPr>
          <a:xfrm>
            <a:off x="1034321" y="1901825"/>
            <a:ext cx="7434273" cy="886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D515422-C250-3142-8E80-C080B2FDDEE6}"/>
              </a:ext>
            </a:extLst>
          </p:cNvPr>
          <p:cNvSpPr txBox="1"/>
          <p:nvPr/>
        </p:nvSpPr>
        <p:spPr>
          <a:xfrm>
            <a:off x="10290659" y="315386"/>
            <a:ext cx="1454244" cy="369332"/>
          </a:xfrm>
          <a:prstGeom prst="rect">
            <a:avLst/>
          </a:prstGeom>
          <a:noFill/>
        </p:spPr>
        <p:txBody>
          <a:bodyPr wrap="none" rtlCol="0">
            <a:spAutoFit/>
          </a:bodyPr>
          <a:lstStyle/>
          <a:p>
            <a:r>
              <a:rPr lang="id-ID" dirty="0">
                <a:solidFill>
                  <a:srgbClr val="213C8E"/>
                </a:solidFill>
                <a:latin typeface="Arial" panose="020B0604020202020204" pitchFamily="34" charset="0"/>
                <a:cs typeface="Arial" panose="020B0604020202020204" pitchFamily="34" charset="0"/>
              </a:rPr>
              <a:t>Fractal Labs</a:t>
            </a:r>
            <a:endParaRPr lang="en-US" b="1" dirty="0">
              <a:solidFill>
                <a:srgbClr val="213C8E"/>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F8B318CC-6285-E843-B31A-8B643CE925CD}"/>
              </a:ext>
            </a:extLst>
          </p:cNvPr>
          <p:cNvPicPr>
            <a:picLocks noChangeAspect="1"/>
          </p:cNvPicPr>
          <p:nvPr/>
        </p:nvPicPr>
        <p:blipFill>
          <a:blip r:embed="rId3"/>
          <a:stretch>
            <a:fillRect/>
          </a:stretch>
        </p:blipFill>
        <p:spPr>
          <a:xfrm>
            <a:off x="9976515" y="308824"/>
            <a:ext cx="352244" cy="352244"/>
          </a:xfrm>
          <a:prstGeom prst="rect">
            <a:avLst/>
          </a:prstGeom>
        </p:spPr>
      </p:pic>
      <p:pic>
        <p:nvPicPr>
          <p:cNvPr id="11" name="Picture 10">
            <a:extLst>
              <a:ext uri="{FF2B5EF4-FFF2-40B4-BE49-F238E27FC236}">
                <a16:creationId xmlns:a16="http://schemas.microsoft.com/office/drawing/2014/main" id="{9E2EDE23-9FBE-434E-8DD9-7EBB8B7BBCB3}"/>
              </a:ext>
            </a:extLst>
          </p:cNvPr>
          <p:cNvPicPr>
            <a:picLocks noChangeAspect="1"/>
          </p:cNvPicPr>
          <p:nvPr/>
        </p:nvPicPr>
        <p:blipFill>
          <a:blip r:embed="rId4"/>
          <a:stretch>
            <a:fillRect/>
          </a:stretch>
        </p:blipFill>
        <p:spPr>
          <a:xfrm>
            <a:off x="856625" y="1957013"/>
            <a:ext cx="5835649" cy="4230427"/>
          </a:xfrm>
          <a:prstGeom prst="rect">
            <a:avLst/>
          </a:prstGeom>
        </p:spPr>
      </p:pic>
    </p:spTree>
    <p:extLst>
      <p:ext uri="{BB962C8B-B14F-4D97-AF65-F5344CB8AC3E}">
        <p14:creationId xmlns:p14="http://schemas.microsoft.com/office/powerpoint/2010/main" val="5289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454584" y="559498"/>
            <a:ext cx="11278488" cy="568325"/>
          </a:xfrm>
        </p:spPr>
        <p:txBody>
          <a:bodyPr>
            <a:noAutofit/>
          </a:bodyPr>
          <a:lstStyle/>
          <a:p>
            <a:r>
              <a:rPr lang="en-US" sz="2800" dirty="0">
                <a:latin typeface="Arial" panose="020B0604020202020204" pitchFamily="34" charset="0"/>
                <a:cs typeface="Arial" panose="020B0604020202020204" pitchFamily="34" charset="0"/>
              </a:rPr>
              <a:t>ROC-AUC plot</a:t>
            </a:r>
          </a:p>
        </p:txBody>
      </p:sp>
      <p:sp>
        <p:nvSpPr>
          <p:cNvPr id="4" name="Rectangle 3">
            <a:extLst>
              <a:ext uri="{FF2B5EF4-FFF2-40B4-BE49-F238E27FC236}">
                <a16:creationId xmlns:a16="http://schemas.microsoft.com/office/drawing/2014/main" id="{4AB58BF9-5934-F146-ADB9-B24D81F7175D}"/>
              </a:ext>
            </a:extLst>
          </p:cNvPr>
          <p:cNvSpPr/>
          <p:nvPr/>
        </p:nvSpPr>
        <p:spPr>
          <a:xfrm>
            <a:off x="455892" y="1513840"/>
            <a:ext cx="8190398" cy="46736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ysClr val="windowText" lastClr="000000"/>
              </a:solidFill>
            </a:endParaRPr>
          </a:p>
        </p:txBody>
      </p:sp>
      <p:sp>
        <p:nvSpPr>
          <p:cNvPr id="6" name="Rectangle 5">
            <a:extLst>
              <a:ext uri="{FF2B5EF4-FFF2-40B4-BE49-F238E27FC236}">
                <a16:creationId xmlns:a16="http://schemas.microsoft.com/office/drawing/2014/main" id="{B67AFB44-AE89-6F4B-B4C9-0D16E617D77D}"/>
              </a:ext>
            </a:extLst>
          </p:cNvPr>
          <p:cNvSpPr/>
          <p:nvPr/>
        </p:nvSpPr>
        <p:spPr>
          <a:xfrm>
            <a:off x="454585" y="1501775"/>
            <a:ext cx="7140015" cy="400050"/>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NB model is good at both predicting cancellations and non-cancellations</a:t>
            </a:r>
          </a:p>
        </p:txBody>
      </p:sp>
      <p:sp>
        <p:nvSpPr>
          <p:cNvPr id="7" name="Rectangle 6">
            <a:extLst>
              <a:ext uri="{FF2B5EF4-FFF2-40B4-BE49-F238E27FC236}">
                <a16:creationId xmlns:a16="http://schemas.microsoft.com/office/drawing/2014/main" id="{D944BD5E-FC98-CA44-9E21-B618B051BD9C}"/>
              </a:ext>
            </a:extLst>
          </p:cNvPr>
          <p:cNvSpPr/>
          <p:nvPr/>
        </p:nvSpPr>
        <p:spPr>
          <a:xfrm>
            <a:off x="8780663" y="1513840"/>
            <a:ext cx="2952411" cy="467375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chemeClr val="tx1"/>
              </a:solidFill>
            </a:endParaRPr>
          </a:p>
        </p:txBody>
      </p:sp>
      <p:sp>
        <p:nvSpPr>
          <p:cNvPr id="8" name="Rectangle 7">
            <a:extLst>
              <a:ext uri="{FF2B5EF4-FFF2-40B4-BE49-F238E27FC236}">
                <a16:creationId xmlns:a16="http://schemas.microsoft.com/office/drawing/2014/main" id="{4670F763-143C-404B-88E1-DD25EA89A6D8}"/>
              </a:ext>
            </a:extLst>
          </p:cNvPr>
          <p:cNvSpPr/>
          <p:nvPr/>
        </p:nvSpPr>
        <p:spPr>
          <a:xfrm>
            <a:off x="7772296" y="1501140"/>
            <a:ext cx="3960777" cy="401289"/>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Insights</a:t>
            </a:r>
          </a:p>
        </p:txBody>
      </p:sp>
      <p:sp>
        <p:nvSpPr>
          <p:cNvPr id="9" name="Rectangle 8">
            <a:extLst>
              <a:ext uri="{FF2B5EF4-FFF2-40B4-BE49-F238E27FC236}">
                <a16:creationId xmlns:a16="http://schemas.microsoft.com/office/drawing/2014/main" id="{5D00DE6A-C954-1A43-8182-5D965F24DA6D}"/>
              </a:ext>
            </a:extLst>
          </p:cNvPr>
          <p:cNvSpPr/>
          <p:nvPr/>
        </p:nvSpPr>
        <p:spPr>
          <a:xfrm>
            <a:off x="7772296" y="1916936"/>
            <a:ext cx="3972607" cy="4439414"/>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The AUC for class 1 (Canceled) is 0.76, indicating the model is reasonably good at distinguishing between canceled and non-canceled bookings. Ideally, a higher AUC would improve true cancellation detection.</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For class 0 (Not Canceled), the AUC is 0.82, suggesting the model is quite effective at identifying non-canceled bookings. While this is less critical for reducing type II errors, it still demonstrates good performance.</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The micro-average AUC is 0.70, considering all classes together, and the macro-average AUC is 0.79, averaging the metric independently for each class. </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In short, the model </a:t>
            </a:r>
            <a:r>
              <a:rPr lang="en-US" sz="1400" b="1" dirty="0">
                <a:solidFill>
                  <a:srgbClr val="1C3EC3"/>
                </a:solidFill>
                <a:latin typeface="Arial" panose="020B0604020202020204" pitchFamily="34" charset="0"/>
                <a:cs typeface="Arial" panose="020B0604020202020204" pitchFamily="34" charset="0"/>
              </a:rPr>
              <a:t>performs well at both classifying cancellations and non-cancellations.</a:t>
            </a:r>
          </a:p>
        </p:txBody>
      </p:sp>
      <p:sp>
        <p:nvSpPr>
          <p:cNvPr id="3" name="Slide Number Placeholder 2">
            <a:extLst>
              <a:ext uri="{FF2B5EF4-FFF2-40B4-BE49-F238E27FC236}">
                <a16:creationId xmlns:a16="http://schemas.microsoft.com/office/drawing/2014/main" id="{86F5F193-73F8-FD41-8455-2D946AB49B4B}"/>
              </a:ext>
            </a:extLst>
          </p:cNvPr>
          <p:cNvSpPr>
            <a:spLocks noGrp="1"/>
          </p:cNvSpPr>
          <p:nvPr>
            <p:ph type="sldNum" sz="quarter" idx="12"/>
          </p:nvPr>
        </p:nvSpPr>
        <p:spPr/>
        <p:txBody>
          <a:bodyPr/>
          <a:lstStyle/>
          <a:p>
            <a:fld id="{F7331210-954E-1448-9CFA-7A4043D6E7E5}" type="slidenum">
              <a:rPr lang="en-US" smtClean="0"/>
              <a:t>13</a:t>
            </a:fld>
            <a:endParaRPr lang="en-US"/>
          </a:p>
        </p:txBody>
      </p:sp>
      <p:sp>
        <p:nvSpPr>
          <p:cNvPr id="5" name="Rectangle 4">
            <a:extLst>
              <a:ext uri="{FF2B5EF4-FFF2-40B4-BE49-F238E27FC236}">
                <a16:creationId xmlns:a16="http://schemas.microsoft.com/office/drawing/2014/main" id="{0C6CDD2E-3333-0746-A7B3-AF8E3C639F88}"/>
              </a:ext>
            </a:extLst>
          </p:cNvPr>
          <p:cNvSpPr/>
          <p:nvPr/>
        </p:nvSpPr>
        <p:spPr>
          <a:xfrm>
            <a:off x="1034321" y="1901825"/>
            <a:ext cx="7434273" cy="886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D515422-C250-3142-8E80-C080B2FDDEE6}"/>
              </a:ext>
            </a:extLst>
          </p:cNvPr>
          <p:cNvSpPr txBox="1"/>
          <p:nvPr/>
        </p:nvSpPr>
        <p:spPr>
          <a:xfrm>
            <a:off x="10290659" y="315386"/>
            <a:ext cx="1454244" cy="369332"/>
          </a:xfrm>
          <a:prstGeom prst="rect">
            <a:avLst/>
          </a:prstGeom>
          <a:noFill/>
        </p:spPr>
        <p:txBody>
          <a:bodyPr wrap="none" rtlCol="0">
            <a:spAutoFit/>
          </a:bodyPr>
          <a:lstStyle/>
          <a:p>
            <a:r>
              <a:rPr lang="id-ID" dirty="0">
                <a:solidFill>
                  <a:srgbClr val="213C8E"/>
                </a:solidFill>
                <a:latin typeface="Arial" panose="020B0604020202020204" pitchFamily="34" charset="0"/>
                <a:cs typeface="Arial" panose="020B0604020202020204" pitchFamily="34" charset="0"/>
              </a:rPr>
              <a:t>Fractal Labs</a:t>
            </a:r>
            <a:endParaRPr lang="en-US" b="1" dirty="0">
              <a:solidFill>
                <a:srgbClr val="213C8E"/>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F8B318CC-6285-E843-B31A-8B643CE925CD}"/>
              </a:ext>
            </a:extLst>
          </p:cNvPr>
          <p:cNvPicPr>
            <a:picLocks noChangeAspect="1"/>
          </p:cNvPicPr>
          <p:nvPr/>
        </p:nvPicPr>
        <p:blipFill>
          <a:blip r:embed="rId3"/>
          <a:stretch>
            <a:fillRect/>
          </a:stretch>
        </p:blipFill>
        <p:spPr>
          <a:xfrm>
            <a:off x="9976515" y="308824"/>
            <a:ext cx="352244" cy="352244"/>
          </a:xfrm>
          <a:prstGeom prst="rect">
            <a:avLst/>
          </a:prstGeom>
        </p:spPr>
      </p:pic>
      <p:pic>
        <p:nvPicPr>
          <p:cNvPr id="10" name="Picture 9">
            <a:extLst>
              <a:ext uri="{FF2B5EF4-FFF2-40B4-BE49-F238E27FC236}">
                <a16:creationId xmlns:a16="http://schemas.microsoft.com/office/drawing/2014/main" id="{86BDCEFC-B02C-D34A-83F7-18DFE4956306}"/>
              </a:ext>
            </a:extLst>
          </p:cNvPr>
          <p:cNvPicPr>
            <a:picLocks noChangeAspect="1"/>
          </p:cNvPicPr>
          <p:nvPr/>
        </p:nvPicPr>
        <p:blipFill>
          <a:blip r:embed="rId4"/>
          <a:stretch>
            <a:fillRect/>
          </a:stretch>
        </p:blipFill>
        <p:spPr>
          <a:xfrm>
            <a:off x="1022492" y="1901825"/>
            <a:ext cx="5887460" cy="4267986"/>
          </a:xfrm>
          <a:prstGeom prst="rect">
            <a:avLst/>
          </a:prstGeom>
        </p:spPr>
      </p:pic>
    </p:spTree>
    <p:extLst>
      <p:ext uri="{BB962C8B-B14F-4D97-AF65-F5344CB8AC3E}">
        <p14:creationId xmlns:p14="http://schemas.microsoft.com/office/powerpoint/2010/main" val="331969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454584" y="559498"/>
            <a:ext cx="11278488" cy="568325"/>
          </a:xfrm>
        </p:spPr>
        <p:txBody>
          <a:bodyPr>
            <a:noAutofit/>
          </a:bodyPr>
          <a:lstStyle/>
          <a:p>
            <a:r>
              <a:rPr lang="en-US" sz="2800" dirty="0">
                <a:latin typeface="Arial" panose="020B0604020202020204" pitchFamily="34" charset="0"/>
                <a:cs typeface="Arial" panose="020B0604020202020204" pitchFamily="34" charset="0"/>
              </a:rPr>
              <a:t>Learning curve plot</a:t>
            </a:r>
          </a:p>
        </p:txBody>
      </p:sp>
      <p:sp>
        <p:nvSpPr>
          <p:cNvPr id="4" name="Rectangle 3">
            <a:extLst>
              <a:ext uri="{FF2B5EF4-FFF2-40B4-BE49-F238E27FC236}">
                <a16:creationId xmlns:a16="http://schemas.microsoft.com/office/drawing/2014/main" id="{4AB58BF9-5934-F146-ADB9-B24D81F7175D}"/>
              </a:ext>
            </a:extLst>
          </p:cNvPr>
          <p:cNvSpPr/>
          <p:nvPr/>
        </p:nvSpPr>
        <p:spPr>
          <a:xfrm>
            <a:off x="455892" y="1513840"/>
            <a:ext cx="8190398" cy="46736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ysClr val="windowText" lastClr="000000"/>
              </a:solidFill>
            </a:endParaRPr>
          </a:p>
        </p:txBody>
      </p:sp>
      <p:sp>
        <p:nvSpPr>
          <p:cNvPr id="6" name="Rectangle 5">
            <a:extLst>
              <a:ext uri="{FF2B5EF4-FFF2-40B4-BE49-F238E27FC236}">
                <a16:creationId xmlns:a16="http://schemas.microsoft.com/office/drawing/2014/main" id="{B67AFB44-AE89-6F4B-B4C9-0D16E617D77D}"/>
              </a:ext>
            </a:extLst>
          </p:cNvPr>
          <p:cNvSpPr/>
          <p:nvPr/>
        </p:nvSpPr>
        <p:spPr>
          <a:xfrm>
            <a:off x="454585" y="1501775"/>
            <a:ext cx="7140015" cy="400050"/>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More data can be beneficial for NB to perform consistently</a:t>
            </a:r>
          </a:p>
        </p:txBody>
      </p:sp>
      <p:sp>
        <p:nvSpPr>
          <p:cNvPr id="7" name="Rectangle 6">
            <a:extLst>
              <a:ext uri="{FF2B5EF4-FFF2-40B4-BE49-F238E27FC236}">
                <a16:creationId xmlns:a16="http://schemas.microsoft.com/office/drawing/2014/main" id="{D944BD5E-FC98-CA44-9E21-B618B051BD9C}"/>
              </a:ext>
            </a:extLst>
          </p:cNvPr>
          <p:cNvSpPr/>
          <p:nvPr/>
        </p:nvSpPr>
        <p:spPr>
          <a:xfrm>
            <a:off x="8780663" y="1513840"/>
            <a:ext cx="2952411" cy="467375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chemeClr val="tx1"/>
              </a:solidFill>
            </a:endParaRPr>
          </a:p>
        </p:txBody>
      </p:sp>
      <p:sp>
        <p:nvSpPr>
          <p:cNvPr id="8" name="Rectangle 7">
            <a:extLst>
              <a:ext uri="{FF2B5EF4-FFF2-40B4-BE49-F238E27FC236}">
                <a16:creationId xmlns:a16="http://schemas.microsoft.com/office/drawing/2014/main" id="{4670F763-143C-404B-88E1-DD25EA89A6D8}"/>
              </a:ext>
            </a:extLst>
          </p:cNvPr>
          <p:cNvSpPr/>
          <p:nvPr/>
        </p:nvSpPr>
        <p:spPr>
          <a:xfrm>
            <a:off x="7772296" y="1501140"/>
            <a:ext cx="3960777" cy="401289"/>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Insights</a:t>
            </a:r>
          </a:p>
        </p:txBody>
      </p:sp>
      <p:sp>
        <p:nvSpPr>
          <p:cNvPr id="9" name="Rectangle 8">
            <a:extLst>
              <a:ext uri="{FF2B5EF4-FFF2-40B4-BE49-F238E27FC236}">
                <a16:creationId xmlns:a16="http://schemas.microsoft.com/office/drawing/2014/main" id="{5D00DE6A-C954-1A43-8182-5D965F24DA6D}"/>
              </a:ext>
            </a:extLst>
          </p:cNvPr>
          <p:cNvSpPr/>
          <p:nvPr/>
        </p:nvSpPr>
        <p:spPr>
          <a:xfrm>
            <a:off x="7772296" y="1916936"/>
            <a:ext cx="3972607" cy="4439414"/>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The training score (blue line) starts high and slightly decreases, indicating the model initially fits the training data well.</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The testing score begins low and increases, showing the model gets better at predicting new data.</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The lines converge around </a:t>
            </a:r>
            <a:r>
              <a:rPr lang="en-US" sz="1400" i="1" dirty="0">
                <a:solidFill>
                  <a:schemeClr val="tx2"/>
                </a:solidFill>
                <a:latin typeface="Arial" panose="020B0604020202020204" pitchFamily="34" charset="0"/>
                <a:cs typeface="Arial" panose="020B0604020202020204" pitchFamily="34" charset="0"/>
              </a:rPr>
              <a:t>F2</a:t>
            </a:r>
            <a:r>
              <a:rPr lang="en-US" sz="1400" dirty="0">
                <a:solidFill>
                  <a:schemeClr val="tx2"/>
                </a:solidFill>
                <a:latin typeface="Arial" panose="020B0604020202020204" pitchFamily="34" charset="0"/>
                <a:cs typeface="Arial" panose="020B0604020202020204" pitchFamily="34" charset="0"/>
              </a:rPr>
              <a:t>=0.75, suggesting that adding more data can be helpful for the model to perform consistently on both training and testing data.</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In short, although the model </a:t>
            </a:r>
            <a:r>
              <a:rPr lang="en-US" sz="1400" b="1" dirty="0">
                <a:solidFill>
                  <a:srgbClr val="1C3EC3"/>
                </a:solidFill>
                <a:latin typeface="Arial" panose="020B0604020202020204" pitchFamily="34" charset="0"/>
                <a:cs typeface="Arial" panose="020B0604020202020204" pitchFamily="34" charset="0"/>
              </a:rPr>
              <a:t>doesn't not show any signs of underfitting or overfitting</a:t>
            </a:r>
            <a:r>
              <a:rPr lang="en-US" sz="1400" dirty="0">
                <a:solidFill>
                  <a:schemeClr val="tx2"/>
                </a:solidFill>
                <a:latin typeface="Arial" panose="020B0604020202020204" pitchFamily="34" charset="0"/>
                <a:cs typeface="Arial" panose="020B0604020202020204" pitchFamily="34" charset="0"/>
              </a:rPr>
              <a:t>, the model </a:t>
            </a:r>
            <a:r>
              <a:rPr lang="en-US" sz="1400" b="1" dirty="0">
                <a:solidFill>
                  <a:srgbClr val="1C3EC3"/>
                </a:solidFill>
                <a:latin typeface="Arial" panose="020B0604020202020204" pitchFamily="34" charset="0"/>
                <a:cs typeface="Arial" panose="020B0604020202020204" pitchFamily="34" charset="0"/>
              </a:rPr>
              <a:t>can potentially perform better with more data</a:t>
            </a:r>
            <a:r>
              <a:rPr lang="en-US" sz="1400" dirty="0">
                <a:solidFill>
                  <a:schemeClr val="tx2"/>
                </a:solidFill>
                <a:latin typeface="Arial" panose="020B0604020202020204" pitchFamily="34" charset="0"/>
                <a:cs typeface="Arial" panose="020B0604020202020204" pitchFamily="34" charset="0"/>
              </a:rPr>
              <a:t>.</a:t>
            </a:r>
          </a:p>
        </p:txBody>
      </p:sp>
      <p:sp>
        <p:nvSpPr>
          <p:cNvPr id="3" name="Slide Number Placeholder 2">
            <a:extLst>
              <a:ext uri="{FF2B5EF4-FFF2-40B4-BE49-F238E27FC236}">
                <a16:creationId xmlns:a16="http://schemas.microsoft.com/office/drawing/2014/main" id="{86F5F193-73F8-FD41-8455-2D946AB49B4B}"/>
              </a:ext>
            </a:extLst>
          </p:cNvPr>
          <p:cNvSpPr>
            <a:spLocks noGrp="1"/>
          </p:cNvSpPr>
          <p:nvPr>
            <p:ph type="sldNum" sz="quarter" idx="12"/>
          </p:nvPr>
        </p:nvSpPr>
        <p:spPr/>
        <p:txBody>
          <a:bodyPr/>
          <a:lstStyle/>
          <a:p>
            <a:fld id="{F7331210-954E-1448-9CFA-7A4043D6E7E5}" type="slidenum">
              <a:rPr lang="en-US" smtClean="0"/>
              <a:t>14</a:t>
            </a:fld>
            <a:endParaRPr lang="en-US"/>
          </a:p>
        </p:txBody>
      </p:sp>
      <p:sp>
        <p:nvSpPr>
          <p:cNvPr id="5" name="Rectangle 4">
            <a:extLst>
              <a:ext uri="{FF2B5EF4-FFF2-40B4-BE49-F238E27FC236}">
                <a16:creationId xmlns:a16="http://schemas.microsoft.com/office/drawing/2014/main" id="{0C6CDD2E-3333-0746-A7B3-AF8E3C639F88}"/>
              </a:ext>
            </a:extLst>
          </p:cNvPr>
          <p:cNvSpPr/>
          <p:nvPr/>
        </p:nvSpPr>
        <p:spPr>
          <a:xfrm>
            <a:off x="1034321" y="1901825"/>
            <a:ext cx="7434273" cy="886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D515422-C250-3142-8E80-C080B2FDDEE6}"/>
              </a:ext>
            </a:extLst>
          </p:cNvPr>
          <p:cNvSpPr txBox="1"/>
          <p:nvPr/>
        </p:nvSpPr>
        <p:spPr>
          <a:xfrm>
            <a:off x="10290659" y="315386"/>
            <a:ext cx="1454244" cy="369332"/>
          </a:xfrm>
          <a:prstGeom prst="rect">
            <a:avLst/>
          </a:prstGeom>
          <a:noFill/>
        </p:spPr>
        <p:txBody>
          <a:bodyPr wrap="none" rtlCol="0">
            <a:spAutoFit/>
          </a:bodyPr>
          <a:lstStyle/>
          <a:p>
            <a:r>
              <a:rPr lang="id-ID" dirty="0">
                <a:solidFill>
                  <a:srgbClr val="213C8E"/>
                </a:solidFill>
                <a:latin typeface="Arial" panose="020B0604020202020204" pitchFamily="34" charset="0"/>
                <a:cs typeface="Arial" panose="020B0604020202020204" pitchFamily="34" charset="0"/>
              </a:rPr>
              <a:t>Fractal Labs</a:t>
            </a:r>
            <a:endParaRPr lang="en-US" b="1" dirty="0">
              <a:solidFill>
                <a:srgbClr val="213C8E"/>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F8B318CC-6285-E843-B31A-8B643CE925CD}"/>
              </a:ext>
            </a:extLst>
          </p:cNvPr>
          <p:cNvPicPr>
            <a:picLocks noChangeAspect="1"/>
          </p:cNvPicPr>
          <p:nvPr/>
        </p:nvPicPr>
        <p:blipFill>
          <a:blip r:embed="rId3"/>
          <a:stretch>
            <a:fillRect/>
          </a:stretch>
        </p:blipFill>
        <p:spPr>
          <a:xfrm>
            <a:off x="9976515" y="308824"/>
            <a:ext cx="352244" cy="352244"/>
          </a:xfrm>
          <a:prstGeom prst="rect">
            <a:avLst/>
          </a:prstGeom>
        </p:spPr>
      </p:pic>
      <p:pic>
        <p:nvPicPr>
          <p:cNvPr id="10" name="Picture 9">
            <a:extLst>
              <a:ext uri="{FF2B5EF4-FFF2-40B4-BE49-F238E27FC236}">
                <a16:creationId xmlns:a16="http://schemas.microsoft.com/office/drawing/2014/main" id="{36907C41-3E29-B04D-8E0A-FAEBF88859D5}"/>
              </a:ext>
            </a:extLst>
          </p:cNvPr>
          <p:cNvPicPr>
            <a:picLocks noChangeAspect="1"/>
          </p:cNvPicPr>
          <p:nvPr/>
        </p:nvPicPr>
        <p:blipFill>
          <a:blip r:embed="rId4"/>
          <a:stretch>
            <a:fillRect/>
          </a:stretch>
        </p:blipFill>
        <p:spPr>
          <a:xfrm>
            <a:off x="1092283" y="2004820"/>
            <a:ext cx="5864618" cy="4263645"/>
          </a:xfrm>
          <a:prstGeom prst="rect">
            <a:avLst/>
          </a:prstGeom>
        </p:spPr>
      </p:pic>
    </p:spTree>
    <p:extLst>
      <p:ext uri="{BB962C8B-B14F-4D97-AF65-F5344CB8AC3E}">
        <p14:creationId xmlns:p14="http://schemas.microsoft.com/office/powerpoint/2010/main" val="129386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454584" y="559498"/>
            <a:ext cx="11278488" cy="568325"/>
          </a:xfrm>
        </p:spPr>
        <p:txBody>
          <a:bodyPr>
            <a:noAutofit/>
          </a:bodyPr>
          <a:lstStyle/>
          <a:p>
            <a:r>
              <a:rPr lang="en-US" sz="2800" dirty="0"/>
              <a:t>Outline</a:t>
            </a:r>
          </a:p>
        </p:txBody>
      </p:sp>
      <p:sp>
        <p:nvSpPr>
          <p:cNvPr id="6" name="Rectangle 5">
            <a:extLst>
              <a:ext uri="{FF2B5EF4-FFF2-40B4-BE49-F238E27FC236}">
                <a16:creationId xmlns:a16="http://schemas.microsoft.com/office/drawing/2014/main" id="{B67AFB44-AE89-6F4B-B4C9-0D16E617D77D}"/>
              </a:ext>
            </a:extLst>
          </p:cNvPr>
          <p:cNvSpPr/>
          <p:nvPr/>
        </p:nvSpPr>
        <p:spPr>
          <a:xfrm>
            <a:off x="1051420" y="1310863"/>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lumMod val="65000"/>
                  </a:schemeClr>
                </a:solidFill>
              </a:rPr>
              <a:t>1</a:t>
            </a:r>
          </a:p>
        </p:txBody>
      </p:sp>
      <p:sp>
        <p:nvSpPr>
          <p:cNvPr id="8" name="Rectangle 7">
            <a:extLst>
              <a:ext uri="{FF2B5EF4-FFF2-40B4-BE49-F238E27FC236}">
                <a16:creationId xmlns:a16="http://schemas.microsoft.com/office/drawing/2014/main" id="{4670F763-143C-404B-88E1-DD25EA89A6D8}"/>
              </a:ext>
            </a:extLst>
          </p:cNvPr>
          <p:cNvSpPr/>
          <p:nvPr/>
        </p:nvSpPr>
        <p:spPr>
          <a:xfrm>
            <a:off x="1672485" y="1310228"/>
            <a:ext cx="9212295" cy="568325"/>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a:solidFill>
                  <a:schemeClr val="bg1">
                    <a:lumMod val="65000"/>
                  </a:schemeClr>
                </a:solidFill>
                <a:latin typeface="Arial" panose="020B0604020202020204" pitchFamily="34" charset="0"/>
                <a:cs typeface="Arial" panose="020B0604020202020204" pitchFamily="34" charset="0"/>
              </a:rPr>
              <a:t>Experiment design</a:t>
            </a:r>
          </a:p>
        </p:txBody>
      </p:sp>
      <p:sp>
        <p:nvSpPr>
          <p:cNvPr id="28" name="Rectangle 27">
            <a:extLst>
              <a:ext uri="{FF2B5EF4-FFF2-40B4-BE49-F238E27FC236}">
                <a16:creationId xmlns:a16="http://schemas.microsoft.com/office/drawing/2014/main" id="{4FB68D62-CFFC-2A40-B6D9-AB78E4D28A85}"/>
              </a:ext>
            </a:extLst>
          </p:cNvPr>
          <p:cNvSpPr/>
          <p:nvPr/>
        </p:nvSpPr>
        <p:spPr>
          <a:xfrm>
            <a:off x="1051420" y="2101972"/>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rPr>
              <a:t>2</a:t>
            </a:r>
          </a:p>
        </p:txBody>
      </p:sp>
      <p:sp>
        <p:nvSpPr>
          <p:cNvPr id="29" name="Rectangle 28">
            <a:extLst>
              <a:ext uri="{FF2B5EF4-FFF2-40B4-BE49-F238E27FC236}">
                <a16:creationId xmlns:a16="http://schemas.microsoft.com/office/drawing/2014/main" id="{ED7EEFF1-E6CE-A84B-B6A4-DD188851353D}"/>
              </a:ext>
            </a:extLst>
          </p:cNvPr>
          <p:cNvSpPr/>
          <p:nvPr/>
        </p:nvSpPr>
        <p:spPr>
          <a:xfrm>
            <a:off x="1672485" y="2101337"/>
            <a:ext cx="9212295" cy="568325"/>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lumMod val="65000"/>
                  </a:schemeClr>
                </a:solidFill>
                <a:latin typeface="Arial" panose="020B0604020202020204" pitchFamily="34" charset="0"/>
                <a:cs typeface="Arial" panose="020B0604020202020204" pitchFamily="34" charset="0"/>
              </a:rPr>
              <a:t>Experiment results</a:t>
            </a:r>
          </a:p>
        </p:txBody>
      </p:sp>
      <p:sp>
        <p:nvSpPr>
          <p:cNvPr id="30" name="Rectangle 29">
            <a:extLst>
              <a:ext uri="{FF2B5EF4-FFF2-40B4-BE49-F238E27FC236}">
                <a16:creationId xmlns:a16="http://schemas.microsoft.com/office/drawing/2014/main" id="{D5084A05-7B89-AE4A-8DA2-922AC90E86DF}"/>
              </a:ext>
            </a:extLst>
          </p:cNvPr>
          <p:cNvSpPr/>
          <p:nvPr/>
        </p:nvSpPr>
        <p:spPr>
          <a:xfrm>
            <a:off x="1051420" y="2893081"/>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rPr>
              <a:t>3</a:t>
            </a:r>
          </a:p>
        </p:txBody>
      </p:sp>
      <p:sp>
        <p:nvSpPr>
          <p:cNvPr id="31" name="Rectangle 30">
            <a:extLst>
              <a:ext uri="{FF2B5EF4-FFF2-40B4-BE49-F238E27FC236}">
                <a16:creationId xmlns:a16="http://schemas.microsoft.com/office/drawing/2014/main" id="{42242493-DFCC-4346-94B5-A5BC8BCE8773}"/>
              </a:ext>
            </a:extLst>
          </p:cNvPr>
          <p:cNvSpPr/>
          <p:nvPr/>
        </p:nvSpPr>
        <p:spPr>
          <a:xfrm>
            <a:off x="1672485" y="2892446"/>
            <a:ext cx="9212295" cy="568325"/>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lumMod val="65000"/>
                  </a:schemeClr>
                </a:solidFill>
                <a:latin typeface="Arial" panose="020B0604020202020204" pitchFamily="34" charset="0"/>
                <a:cs typeface="Arial" panose="020B0604020202020204" pitchFamily="34" charset="0"/>
              </a:rPr>
              <a:t>Best model’s evaluation</a:t>
            </a:r>
          </a:p>
        </p:txBody>
      </p:sp>
      <p:sp>
        <p:nvSpPr>
          <p:cNvPr id="36" name="Slide Number Placeholder 35">
            <a:extLst>
              <a:ext uri="{FF2B5EF4-FFF2-40B4-BE49-F238E27FC236}">
                <a16:creationId xmlns:a16="http://schemas.microsoft.com/office/drawing/2014/main" id="{C8DA6336-0887-A946-AAC3-582A77B43E31}"/>
              </a:ext>
            </a:extLst>
          </p:cNvPr>
          <p:cNvSpPr>
            <a:spLocks noGrp="1"/>
          </p:cNvSpPr>
          <p:nvPr>
            <p:ph type="sldNum" sz="quarter" idx="12"/>
          </p:nvPr>
        </p:nvSpPr>
        <p:spPr/>
        <p:txBody>
          <a:bodyPr/>
          <a:lstStyle/>
          <a:p>
            <a:fld id="{65584C5F-AC8F-AB45-98CD-0DC496F3921E}" type="slidenum">
              <a:rPr lang="en-US" smtClean="0"/>
              <a:t>15</a:t>
            </a:fld>
            <a:endParaRPr lang="en-US"/>
          </a:p>
        </p:txBody>
      </p:sp>
      <p:sp>
        <p:nvSpPr>
          <p:cNvPr id="16" name="Rectangle 15">
            <a:extLst>
              <a:ext uri="{FF2B5EF4-FFF2-40B4-BE49-F238E27FC236}">
                <a16:creationId xmlns:a16="http://schemas.microsoft.com/office/drawing/2014/main" id="{D54FCD31-0C7E-9144-98AC-0703EB00A7A9}"/>
              </a:ext>
            </a:extLst>
          </p:cNvPr>
          <p:cNvSpPr/>
          <p:nvPr/>
        </p:nvSpPr>
        <p:spPr>
          <a:xfrm>
            <a:off x="1051420" y="3635812"/>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4</a:t>
            </a:r>
            <a:endParaRPr lang="en-US" sz="4800" b="1" dirty="0">
              <a:solidFill>
                <a:schemeClr val="tx1"/>
              </a:solidFill>
            </a:endParaRPr>
          </a:p>
        </p:txBody>
      </p:sp>
      <p:sp>
        <p:nvSpPr>
          <p:cNvPr id="17" name="Rectangle 16">
            <a:extLst>
              <a:ext uri="{FF2B5EF4-FFF2-40B4-BE49-F238E27FC236}">
                <a16:creationId xmlns:a16="http://schemas.microsoft.com/office/drawing/2014/main" id="{BE2685E6-10D2-C345-ABDC-2913C5791F5B}"/>
              </a:ext>
            </a:extLst>
          </p:cNvPr>
          <p:cNvSpPr/>
          <p:nvPr/>
        </p:nvSpPr>
        <p:spPr>
          <a:xfrm>
            <a:off x="1672485" y="3635177"/>
            <a:ext cx="9212295" cy="568325"/>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a:solidFill>
                  <a:schemeClr val="tx1"/>
                </a:solidFill>
                <a:latin typeface="Arial" panose="020B0604020202020204" pitchFamily="34" charset="0"/>
                <a:cs typeface="Arial" panose="020B0604020202020204" pitchFamily="34" charset="0"/>
              </a:rPr>
              <a:t>Best model’s explanation</a:t>
            </a:r>
          </a:p>
        </p:txBody>
      </p:sp>
      <p:sp>
        <p:nvSpPr>
          <p:cNvPr id="18" name="Rectangle 17">
            <a:extLst>
              <a:ext uri="{FF2B5EF4-FFF2-40B4-BE49-F238E27FC236}">
                <a16:creationId xmlns:a16="http://schemas.microsoft.com/office/drawing/2014/main" id="{A93ECBED-2C39-3E4B-912D-CA0387CF0CB0}"/>
              </a:ext>
            </a:extLst>
          </p:cNvPr>
          <p:cNvSpPr/>
          <p:nvPr/>
        </p:nvSpPr>
        <p:spPr>
          <a:xfrm>
            <a:off x="1051420" y="4426921"/>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rPr>
              <a:t>5</a:t>
            </a:r>
          </a:p>
        </p:txBody>
      </p:sp>
      <p:sp>
        <p:nvSpPr>
          <p:cNvPr id="19" name="Rectangle 18">
            <a:extLst>
              <a:ext uri="{FF2B5EF4-FFF2-40B4-BE49-F238E27FC236}">
                <a16:creationId xmlns:a16="http://schemas.microsoft.com/office/drawing/2014/main" id="{C29BF8B1-9F14-064B-B33D-A60ED9683D27}"/>
              </a:ext>
            </a:extLst>
          </p:cNvPr>
          <p:cNvSpPr/>
          <p:nvPr/>
        </p:nvSpPr>
        <p:spPr>
          <a:xfrm>
            <a:off x="1672485" y="4426286"/>
            <a:ext cx="9212295" cy="568325"/>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lumMod val="65000"/>
                  </a:schemeClr>
                </a:solidFill>
                <a:latin typeface="Arial" panose="020B0604020202020204" pitchFamily="34" charset="0"/>
                <a:cs typeface="Arial" panose="020B0604020202020204" pitchFamily="34" charset="0"/>
              </a:rPr>
              <a:t>Conclusions and recommendations</a:t>
            </a:r>
          </a:p>
        </p:txBody>
      </p:sp>
      <p:sp>
        <p:nvSpPr>
          <p:cNvPr id="22" name="TextBox 21">
            <a:extLst>
              <a:ext uri="{FF2B5EF4-FFF2-40B4-BE49-F238E27FC236}">
                <a16:creationId xmlns:a16="http://schemas.microsoft.com/office/drawing/2014/main" id="{6F43F99F-1353-A94B-A769-08F74D4B6D48}"/>
              </a:ext>
            </a:extLst>
          </p:cNvPr>
          <p:cNvSpPr txBox="1"/>
          <p:nvPr/>
        </p:nvSpPr>
        <p:spPr>
          <a:xfrm>
            <a:off x="10290659" y="315386"/>
            <a:ext cx="1454244" cy="369332"/>
          </a:xfrm>
          <a:prstGeom prst="rect">
            <a:avLst/>
          </a:prstGeom>
          <a:noFill/>
        </p:spPr>
        <p:txBody>
          <a:bodyPr wrap="none" rtlCol="0">
            <a:spAutoFit/>
          </a:bodyPr>
          <a:lstStyle/>
          <a:p>
            <a:r>
              <a:rPr lang="id-ID" dirty="0">
                <a:solidFill>
                  <a:srgbClr val="213C8E"/>
                </a:solidFill>
                <a:latin typeface="Arial" panose="020B0604020202020204" pitchFamily="34" charset="0"/>
                <a:cs typeface="Arial" panose="020B0604020202020204" pitchFamily="34" charset="0"/>
              </a:rPr>
              <a:t>Fractal Labs</a:t>
            </a:r>
            <a:endParaRPr lang="en-US" b="1" dirty="0">
              <a:solidFill>
                <a:srgbClr val="213C8E"/>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4EC0A974-3B23-A349-87CF-44BD611CF43B}"/>
              </a:ext>
            </a:extLst>
          </p:cNvPr>
          <p:cNvPicPr>
            <a:picLocks noChangeAspect="1"/>
          </p:cNvPicPr>
          <p:nvPr/>
        </p:nvPicPr>
        <p:blipFill>
          <a:blip r:embed="rId3"/>
          <a:stretch>
            <a:fillRect/>
          </a:stretch>
        </p:blipFill>
        <p:spPr>
          <a:xfrm>
            <a:off x="9976515" y="308824"/>
            <a:ext cx="352244" cy="352244"/>
          </a:xfrm>
          <a:prstGeom prst="rect">
            <a:avLst/>
          </a:prstGeom>
        </p:spPr>
      </p:pic>
    </p:spTree>
    <p:extLst>
      <p:ext uri="{BB962C8B-B14F-4D97-AF65-F5344CB8AC3E}">
        <p14:creationId xmlns:p14="http://schemas.microsoft.com/office/powerpoint/2010/main" val="11589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454584" y="559498"/>
            <a:ext cx="11278488" cy="568325"/>
          </a:xfrm>
        </p:spPr>
        <p:txBody>
          <a:bodyPr>
            <a:noAutofit/>
          </a:bodyPr>
          <a:lstStyle/>
          <a:p>
            <a:r>
              <a:rPr lang="en-US" sz="2800" dirty="0">
                <a:latin typeface="Arial" panose="020B0604020202020204" pitchFamily="34" charset="0"/>
                <a:cs typeface="Arial" panose="020B0604020202020204" pitchFamily="34" charset="0"/>
              </a:rPr>
              <a:t>Performance across training vs test sets</a:t>
            </a:r>
          </a:p>
        </p:txBody>
      </p:sp>
      <p:sp>
        <p:nvSpPr>
          <p:cNvPr id="4" name="Rectangle 3">
            <a:extLst>
              <a:ext uri="{FF2B5EF4-FFF2-40B4-BE49-F238E27FC236}">
                <a16:creationId xmlns:a16="http://schemas.microsoft.com/office/drawing/2014/main" id="{4AB58BF9-5934-F146-ADB9-B24D81F7175D}"/>
              </a:ext>
            </a:extLst>
          </p:cNvPr>
          <p:cNvSpPr/>
          <p:nvPr/>
        </p:nvSpPr>
        <p:spPr>
          <a:xfrm>
            <a:off x="455892" y="1513840"/>
            <a:ext cx="8190398" cy="46736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ysClr val="windowText" lastClr="000000"/>
              </a:solidFill>
            </a:endParaRPr>
          </a:p>
        </p:txBody>
      </p:sp>
      <p:sp>
        <p:nvSpPr>
          <p:cNvPr id="6" name="Rectangle 5">
            <a:extLst>
              <a:ext uri="{FF2B5EF4-FFF2-40B4-BE49-F238E27FC236}">
                <a16:creationId xmlns:a16="http://schemas.microsoft.com/office/drawing/2014/main" id="{B67AFB44-AE89-6F4B-B4C9-0D16E617D77D}"/>
              </a:ext>
            </a:extLst>
          </p:cNvPr>
          <p:cNvSpPr/>
          <p:nvPr/>
        </p:nvSpPr>
        <p:spPr>
          <a:xfrm>
            <a:off x="454585" y="1501775"/>
            <a:ext cx="7140015" cy="400050"/>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NB model performs better in the test set than in training one </a:t>
            </a:r>
          </a:p>
        </p:txBody>
      </p:sp>
      <p:sp>
        <p:nvSpPr>
          <p:cNvPr id="7" name="Rectangle 6">
            <a:extLst>
              <a:ext uri="{FF2B5EF4-FFF2-40B4-BE49-F238E27FC236}">
                <a16:creationId xmlns:a16="http://schemas.microsoft.com/office/drawing/2014/main" id="{D944BD5E-FC98-CA44-9E21-B618B051BD9C}"/>
              </a:ext>
            </a:extLst>
          </p:cNvPr>
          <p:cNvSpPr/>
          <p:nvPr/>
        </p:nvSpPr>
        <p:spPr>
          <a:xfrm>
            <a:off x="8780663" y="1513840"/>
            <a:ext cx="2952411" cy="467375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chemeClr val="tx1"/>
              </a:solidFill>
            </a:endParaRPr>
          </a:p>
        </p:txBody>
      </p:sp>
      <p:sp>
        <p:nvSpPr>
          <p:cNvPr id="8" name="Rectangle 7">
            <a:extLst>
              <a:ext uri="{FF2B5EF4-FFF2-40B4-BE49-F238E27FC236}">
                <a16:creationId xmlns:a16="http://schemas.microsoft.com/office/drawing/2014/main" id="{4670F763-143C-404B-88E1-DD25EA89A6D8}"/>
              </a:ext>
            </a:extLst>
          </p:cNvPr>
          <p:cNvSpPr/>
          <p:nvPr/>
        </p:nvSpPr>
        <p:spPr>
          <a:xfrm>
            <a:off x="7772296" y="1501140"/>
            <a:ext cx="3960777" cy="401289"/>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Insights</a:t>
            </a:r>
          </a:p>
        </p:txBody>
      </p:sp>
      <p:sp>
        <p:nvSpPr>
          <p:cNvPr id="9" name="Rectangle 8">
            <a:extLst>
              <a:ext uri="{FF2B5EF4-FFF2-40B4-BE49-F238E27FC236}">
                <a16:creationId xmlns:a16="http://schemas.microsoft.com/office/drawing/2014/main" id="{5D00DE6A-C954-1A43-8182-5D965F24DA6D}"/>
              </a:ext>
            </a:extLst>
          </p:cNvPr>
          <p:cNvSpPr/>
          <p:nvPr/>
        </p:nvSpPr>
        <p:spPr>
          <a:xfrm>
            <a:off x="7772296" y="1916936"/>
            <a:ext cx="3972607" cy="4439414"/>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The Gaussian Naive Bayes Classifier achieves an </a:t>
            </a:r>
            <a:r>
              <a:rPr lang="en-US" sz="1400" i="1" dirty="0">
                <a:solidFill>
                  <a:schemeClr val="tx2"/>
                </a:solidFill>
                <a:latin typeface="Arial" panose="020B0604020202020204" pitchFamily="34" charset="0"/>
                <a:cs typeface="Arial" panose="020B0604020202020204" pitchFamily="34" charset="0"/>
              </a:rPr>
              <a:t>F2</a:t>
            </a:r>
            <a:r>
              <a:rPr lang="en-US" sz="1400" dirty="0">
                <a:solidFill>
                  <a:schemeClr val="tx2"/>
                </a:solidFill>
                <a:latin typeface="Arial" panose="020B0604020202020204" pitchFamily="34" charset="0"/>
                <a:cs typeface="Arial" panose="020B0604020202020204" pitchFamily="34" charset="0"/>
              </a:rPr>
              <a:t> score of 0.7282 on the training set and 0.7525 on the test set.</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The better performance on the test set means that model performs better on this dataset, and hence </a:t>
            </a:r>
            <a:r>
              <a:rPr lang="en-US" sz="1400" b="1" dirty="0">
                <a:solidFill>
                  <a:srgbClr val="1C3EC3"/>
                </a:solidFill>
                <a:latin typeface="Arial" panose="020B0604020202020204" pitchFamily="34" charset="0"/>
                <a:cs typeface="Arial" panose="020B0604020202020204" pitchFamily="34" charset="0"/>
              </a:rPr>
              <a:t>a good indication of generalization</a:t>
            </a:r>
            <a:r>
              <a:rPr lang="en-US" sz="1400" dirty="0">
                <a:solidFill>
                  <a:schemeClr val="tx2"/>
                </a:solidFill>
                <a:latin typeface="Arial" panose="020B0604020202020204" pitchFamily="34" charset="0"/>
                <a:cs typeface="Arial" panose="020B0604020202020204" pitchFamily="34" charset="0"/>
              </a:rPr>
              <a:t>.</a:t>
            </a:r>
          </a:p>
        </p:txBody>
      </p:sp>
      <p:sp>
        <p:nvSpPr>
          <p:cNvPr id="3" name="Slide Number Placeholder 2">
            <a:extLst>
              <a:ext uri="{FF2B5EF4-FFF2-40B4-BE49-F238E27FC236}">
                <a16:creationId xmlns:a16="http://schemas.microsoft.com/office/drawing/2014/main" id="{86F5F193-73F8-FD41-8455-2D946AB49B4B}"/>
              </a:ext>
            </a:extLst>
          </p:cNvPr>
          <p:cNvSpPr>
            <a:spLocks noGrp="1"/>
          </p:cNvSpPr>
          <p:nvPr>
            <p:ph type="sldNum" sz="quarter" idx="12"/>
          </p:nvPr>
        </p:nvSpPr>
        <p:spPr/>
        <p:txBody>
          <a:bodyPr/>
          <a:lstStyle/>
          <a:p>
            <a:fld id="{F7331210-954E-1448-9CFA-7A4043D6E7E5}" type="slidenum">
              <a:rPr lang="en-US" smtClean="0"/>
              <a:t>16</a:t>
            </a:fld>
            <a:endParaRPr lang="en-US"/>
          </a:p>
        </p:txBody>
      </p:sp>
      <p:sp>
        <p:nvSpPr>
          <p:cNvPr id="5" name="Rectangle 4">
            <a:extLst>
              <a:ext uri="{FF2B5EF4-FFF2-40B4-BE49-F238E27FC236}">
                <a16:creationId xmlns:a16="http://schemas.microsoft.com/office/drawing/2014/main" id="{0C6CDD2E-3333-0746-A7B3-AF8E3C639F88}"/>
              </a:ext>
            </a:extLst>
          </p:cNvPr>
          <p:cNvSpPr/>
          <p:nvPr/>
        </p:nvSpPr>
        <p:spPr>
          <a:xfrm>
            <a:off x="1034321" y="1901825"/>
            <a:ext cx="7434273" cy="886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D515422-C250-3142-8E80-C080B2FDDEE6}"/>
              </a:ext>
            </a:extLst>
          </p:cNvPr>
          <p:cNvSpPr txBox="1"/>
          <p:nvPr/>
        </p:nvSpPr>
        <p:spPr>
          <a:xfrm>
            <a:off x="10290659" y="315386"/>
            <a:ext cx="1454244" cy="369332"/>
          </a:xfrm>
          <a:prstGeom prst="rect">
            <a:avLst/>
          </a:prstGeom>
          <a:noFill/>
        </p:spPr>
        <p:txBody>
          <a:bodyPr wrap="none" rtlCol="0">
            <a:spAutoFit/>
          </a:bodyPr>
          <a:lstStyle/>
          <a:p>
            <a:r>
              <a:rPr lang="id-ID" dirty="0">
                <a:solidFill>
                  <a:srgbClr val="213C8E"/>
                </a:solidFill>
                <a:latin typeface="Arial" panose="020B0604020202020204" pitchFamily="34" charset="0"/>
                <a:cs typeface="Arial" panose="020B0604020202020204" pitchFamily="34" charset="0"/>
              </a:rPr>
              <a:t>Fractal Labs</a:t>
            </a:r>
            <a:endParaRPr lang="en-US" b="1" dirty="0">
              <a:solidFill>
                <a:srgbClr val="213C8E"/>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F8B318CC-6285-E843-B31A-8B643CE925CD}"/>
              </a:ext>
            </a:extLst>
          </p:cNvPr>
          <p:cNvPicPr>
            <a:picLocks noChangeAspect="1"/>
          </p:cNvPicPr>
          <p:nvPr/>
        </p:nvPicPr>
        <p:blipFill>
          <a:blip r:embed="rId3"/>
          <a:stretch>
            <a:fillRect/>
          </a:stretch>
        </p:blipFill>
        <p:spPr>
          <a:xfrm>
            <a:off x="9976515" y="308824"/>
            <a:ext cx="352244" cy="352244"/>
          </a:xfrm>
          <a:prstGeom prst="rect">
            <a:avLst/>
          </a:prstGeom>
        </p:spPr>
      </p:pic>
      <p:pic>
        <p:nvPicPr>
          <p:cNvPr id="15" name="Picture 14">
            <a:extLst>
              <a:ext uri="{FF2B5EF4-FFF2-40B4-BE49-F238E27FC236}">
                <a16:creationId xmlns:a16="http://schemas.microsoft.com/office/drawing/2014/main" id="{F3F7D922-97DC-944A-BFA7-AAEA78598FCD}"/>
              </a:ext>
            </a:extLst>
          </p:cNvPr>
          <p:cNvPicPr>
            <a:picLocks noChangeAspect="1"/>
          </p:cNvPicPr>
          <p:nvPr/>
        </p:nvPicPr>
        <p:blipFill rotWithShape="1">
          <a:blip r:embed="rId4"/>
          <a:srcRect b="48975"/>
          <a:stretch/>
        </p:blipFill>
        <p:spPr>
          <a:xfrm>
            <a:off x="460302" y="2310214"/>
            <a:ext cx="7022780" cy="740970"/>
          </a:xfrm>
          <a:prstGeom prst="rect">
            <a:avLst/>
          </a:prstGeom>
        </p:spPr>
      </p:pic>
      <p:pic>
        <p:nvPicPr>
          <p:cNvPr id="16" name="Picture 15">
            <a:extLst>
              <a:ext uri="{FF2B5EF4-FFF2-40B4-BE49-F238E27FC236}">
                <a16:creationId xmlns:a16="http://schemas.microsoft.com/office/drawing/2014/main" id="{7179ACE6-33A4-8641-8C5C-401D8C558B1C}"/>
              </a:ext>
            </a:extLst>
          </p:cNvPr>
          <p:cNvPicPr>
            <a:picLocks noChangeAspect="1"/>
          </p:cNvPicPr>
          <p:nvPr/>
        </p:nvPicPr>
        <p:blipFill rotWithShape="1">
          <a:blip r:embed="rId4"/>
          <a:srcRect t="48975"/>
          <a:stretch/>
        </p:blipFill>
        <p:spPr>
          <a:xfrm>
            <a:off x="444063" y="3543300"/>
            <a:ext cx="7022780" cy="740971"/>
          </a:xfrm>
          <a:prstGeom prst="rect">
            <a:avLst/>
          </a:prstGeom>
        </p:spPr>
      </p:pic>
      <p:sp>
        <p:nvSpPr>
          <p:cNvPr id="19" name="Rectangle 18">
            <a:extLst>
              <a:ext uri="{FF2B5EF4-FFF2-40B4-BE49-F238E27FC236}">
                <a16:creationId xmlns:a16="http://schemas.microsoft.com/office/drawing/2014/main" id="{93473FF4-AFC7-664E-9DE1-CF6ECD320BD6}"/>
              </a:ext>
            </a:extLst>
          </p:cNvPr>
          <p:cNvSpPr/>
          <p:nvPr/>
        </p:nvSpPr>
        <p:spPr>
          <a:xfrm>
            <a:off x="454584" y="2045092"/>
            <a:ext cx="6926609" cy="34498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US" sz="1400" b="1" dirty="0">
                <a:solidFill>
                  <a:schemeClr val="tx2"/>
                </a:solidFill>
                <a:latin typeface="Arial" panose="020B0604020202020204" pitchFamily="34" charset="0"/>
                <a:cs typeface="Arial" panose="020B0604020202020204" pitchFamily="34" charset="0"/>
              </a:rPr>
              <a:t>NB performance on training set</a:t>
            </a:r>
          </a:p>
        </p:txBody>
      </p:sp>
      <p:sp>
        <p:nvSpPr>
          <p:cNvPr id="20" name="Rectangle 19">
            <a:extLst>
              <a:ext uri="{FF2B5EF4-FFF2-40B4-BE49-F238E27FC236}">
                <a16:creationId xmlns:a16="http://schemas.microsoft.com/office/drawing/2014/main" id="{1887463B-0A06-0242-B347-B8093E6534B9}"/>
              </a:ext>
            </a:extLst>
          </p:cNvPr>
          <p:cNvSpPr/>
          <p:nvPr/>
        </p:nvSpPr>
        <p:spPr>
          <a:xfrm>
            <a:off x="454584" y="3263064"/>
            <a:ext cx="6926609" cy="34498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US" sz="1400" b="1" dirty="0">
                <a:solidFill>
                  <a:schemeClr val="tx2"/>
                </a:solidFill>
                <a:latin typeface="Arial" panose="020B0604020202020204" pitchFamily="34" charset="0"/>
                <a:cs typeface="Arial" panose="020B0604020202020204" pitchFamily="34" charset="0"/>
              </a:rPr>
              <a:t>NB performance on test set</a:t>
            </a:r>
          </a:p>
        </p:txBody>
      </p:sp>
      <p:sp>
        <p:nvSpPr>
          <p:cNvPr id="10" name="Rectangle 9">
            <a:extLst>
              <a:ext uri="{FF2B5EF4-FFF2-40B4-BE49-F238E27FC236}">
                <a16:creationId xmlns:a16="http://schemas.microsoft.com/office/drawing/2014/main" id="{C38F91E9-4BEB-5740-92C3-C0EE1944E699}"/>
              </a:ext>
            </a:extLst>
          </p:cNvPr>
          <p:cNvSpPr/>
          <p:nvPr/>
        </p:nvSpPr>
        <p:spPr>
          <a:xfrm>
            <a:off x="6680200" y="2417685"/>
            <a:ext cx="616069" cy="5137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9AC5420-B947-F741-8159-751A843206DC}"/>
              </a:ext>
            </a:extLst>
          </p:cNvPr>
          <p:cNvSpPr/>
          <p:nvPr/>
        </p:nvSpPr>
        <p:spPr>
          <a:xfrm>
            <a:off x="6703586" y="3691729"/>
            <a:ext cx="616069" cy="5137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67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454584" y="559498"/>
            <a:ext cx="11278488" cy="568325"/>
          </a:xfrm>
        </p:spPr>
        <p:txBody>
          <a:bodyPr>
            <a:noAutofit/>
          </a:bodyPr>
          <a:lstStyle/>
          <a:p>
            <a:r>
              <a:rPr lang="en-US" sz="2800" dirty="0">
                <a:latin typeface="Arial" panose="020B0604020202020204" pitchFamily="34" charset="0"/>
                <a:cs typeface="Arial" panose="020B0604020202020204" pitchFamily="34" charset="0"/>
              </a:rPr>
              <a:t>Counterfactual Explanation</a:t>
            </a:r>
          </a:p>
        </p:txBody>
      </p:sp>
      <p:sp>
        <p:nvSpPr>
          <p:cNvPr id="4" name="Rectangle 3">
            <a:extLst>
              <a:ext uri="{FF2B5EF4-FFF2-40B4-BE49-F238E27FC236}">
                <a16:creationId xmlns:a16="http://schemas.microsoft.com/office/drawing/2014/main" id="{4AB58BF9-5934-F146-ADB9-B24D81F7175D}"/>
              </a:ext>
            </a:extLst>
          </p:cNvPr>
          <p:cNvSpPr/>
          <p:nvPr/>
        </p:nvSpPr>
        <p:spPr>
          <a:xfrm>
            <a:off x="455892" y="1513840"/>
            <a:ext cx="8190398" cy="46736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ysClr val="windowText" lastClr="000000"/>
              </a:solidFill>
            </a:endParaRPr>
          </a:p>
        </p:txBody>
      </p:sp>
      <p:sp>
        <p:nvSpPr>
          <p:cNvPr id="6" name="Rectangle 5">
            <a:extLst>
              <a:ext uri="{FF2B5EF4-FFF2-40B4-BE49-F238E27FC236}">
                <a16:creationId xmlns:a16="http://schemas.microsoft.com/office/drawing/2014/main" id="{B67AFB44-AE89-6F4B-B4C9-0D16E617D77D}"/>
              </a:ext>
            </a:extLst>
          </p:cNvPr>
          <p:cNvSpPr/>
          <p:nvPr/>
        </p:nvSpPr>
        <p:spPr>
          <a:xfrm>
            <a:off x="454585" y="1501775"/>
            <a:ext cx="10899215" cy="400050"/>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Changing values in number of booking changes, reserved room types, and number of parking spaces leads to cancellations</a:t>
            </a:r>
          </a:p>
        </p:txBody>
      </p:sp>
      <p:sp>
        <p:nvSpPr>
          <p:cNvPr id="3" name="Slide Number Placeholder 2">
            <a:extLst>
              <a:ext uri="{FF2B5EF4-FFF2-40B4-BE49-F238E27FC236}">
                <a16:creationId xmlns:a16="http://schemas.microsoft.com/office/drawing/2014/main" id="{86F5F193-73F8-FD41-8455-2D946AB49B4B}"/>
              </a:ext>
            </a:extLst>
          </p:cNvPr>
          <p:cNvSpPr>
            <a:spLocks noGrp="1"/>
          </p:cNvSpPr>
          <p:nvPr>
            <p:ph type="sldNum" sz="quarter" idx="12"/>
          </p:nvPr>
        </p:nvSpPr>
        <p:spPr/>
        <p:txBody>
          <a:bodyPr/>
          <a:lstStyle/>
          <a:p>
            <a:fld id="{F7331210-954E-1448-9CFA-7A4043D6E7E5}" type="slidenum">
              <a:rPr lang="en-US" smtClean="0"/>
              <a:t>17</a:t>
            </a:fld>
            <a:endParaRPr lang="en-US"/>
          </a:p>
        </p:txBody>
      </p:sp>
      <p:sp>
        <p:nvSpPr>
          <p:cNvPr id="5" name="Rectangle 4">
            <a:extLst>
              <a:ext uri="{FF2B5EF4-FFF2-40B4-BE49-F238E27FC236}">
                <a16:creationId xmlns:a16="http://schemas.microsoft.com/office/drawing/2014/main" id="{0C6CDD2E-3333-0746-A7B3-AF8E3C639F88}"/>
              </a:ext>
            </a:extLst>
          </p:cNvPr>
          <p:cNvSpPr/>
          <p:nvPr/>
        </p:nvSpPr>
        <p:spPr>
          <a:xfrm>
            <a:off x="1034321" y="1901825"/>
            <a:ext cx="7434273" cy="886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D515422-C250-3142-8E80-C080B2FDDEE6}"/>
              </a:ext>
            </a:extLst>
          </p:cNvPr>
          <p:cNvSpPr txBox="1"/>
          <p:nvPr/>
        </p:nvSpPr>
        <p:spPr>
          <a:xfrm>
            <a:off x="10290659" y="315386"/>
            <a:ext cx="1454244" cy="369332"/>
          </a:xfrm>
          <a:prstGeom prst="rect">
            <a:avLst/>
          </a:prstGeom>
          <a:noFill/>
        </p:spPr>
        <p:txBody>
          <a:bodyPr wrap="none" rtlCol="0">
            <a:spAutoFit/>
          </a:bodyPr>
          <a:lstStyle/>
          <a:p>
            <a:r>
              <a:rPr lang="id-ID" dirty="0">
                <a:solidFill>
                  <a:srgbClr val="213C8E"/>
                </a:solidFill>
                <a:latin typeface="Arial" panose="020B0604020202020204" pitchFamily="34" charset="0"/>
                <a:cs typeface="Arial" panose="020B0604020202020204" pitchFamily="34" charset="0"/>
              </a:rPr>
              <a:t>Fractal Labs</a:t>
            </a:r>
            <a:endParaRPr lang="en-US" b="1" dirty="0">
              <a:solidFill>
                <a:srgbClr val="213C8E"/>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F8B318CC-6285-E843-B31A-8B643CE925CD}"/>
              </a:ext>
            </a:extLst>
          </p:cNvPr>
          <p:cNvPicPr>
            <a:picLocks noChangeAspect="1"/>
          </p:cNvPicPr>
          <p:nvPr/>
        </p:nvPicPr>
        <p:blipFill>
          <a:blip r:embed="rId3"/>
          <a:stretch>
            <a:fillRect/>
          </a:stretch>
        </p:blipFill>
        <p:spPr>
          <a:xfrm>
            <a:off x="9976515" y="308824"/>
            <a:ext cx="352244" cy="352244"/>
          </a:xfrm>
          <a:prstGeom prst="rect">
            <a:avLst/>
          </a:prstGeom>
        </p:spPr>
      </p:pic>
      <p:pic>
        <p:nvPicPr>
          <p:cNvPr id="21" name="Picture 20">
            <a:extLst>
              <a:ext uri="{FF2B5EF4-FFF2-40B4-BE49-F238E27FC236}">
                <a16:creationId xmlns:a16="http://schemas.microsoft.com/office/drawing/2014/main" id="{43866C63-FD88-984A-BE4B-49AB3C1B9B88}"/>
              </a:ext>
            </a:extLst>
          </p:cNvPr>
          <p:cNvPicPr>
            <a:picLocks noChangeAspect="1"/>
          </p:cNvPicPr>
          <p:nvPr/>
        </p:nvPicPr>
        <p:blipFill rotWithShape="1">
          <a:blip r:embed="rId4"/>
          <a:srcRect t="60814" b="-1"/>
          <a:stretch/>
        </p:blipFill>
        <p:spPr>
          <a:xfrm>
            <a:off x="415175" y="3376242"/>
            <a:ext cx="11153217" cy="988438"/>
          </a:xfrm>
          <a:prstGeom prst="rect">
            <a:avLst/>
          </a:prstGeom>
        </p:spPr>
      </p:pic>
      <p:pic>
        <p:nvPicPr>
          <p:cNvPr id="22" name="Picture 21">
            <a:extLst>
              <a:ext uri="{FF2B5EF4-FFF2-40B4-BE49-F238E27FC236}">
                <a16:creationId xmlns:a16="http://schemas.microsoft.com/office/drawing/2014/main" id="{759D6878-3BB9-5B48-87ED-4BC0F8B0C739}"/>
              </a:ext>
            </a:extLst>
          </p:cNvPr>
          <p:cNvPicPr>
            <a:picLocks noChangeAspect="1"/>
          </p:cNvPicPr>
          <p:nvPr/>
        </p:nvPicPr>
        <p:blipFill rotWithShape="1">
          <a:blip r:embed="rId4"/>
          <a:srcRect t="14457" b="55185"/>
          <a:stretch/>
        </p:blipFill>
        <p:spPr>
          <a:xfrm>
            <a:off x="454585" y="2272103"/>
            <a:ext cx="11153216" cy="765767"/>
          </a:xfrm>
          <a:prstGeom prst="rect">
            <a:avLst/>
          </a:prstGeom>
        </p:spPr>
      </p:pic>
      <p:sp>
        <p:nvSpPr>
          <p:cNvPr id="23" name="Rectangle 22">
            <a:extLst>
              <a:ext uri="{FF2B5EF4-FFF2-40B4-BE49-F238E27FC236}">
                <a16:creationId xmlns:a16="http://schemas.microsoft.com/office/drawing/2014/main" id="{F8ACF3E3-B50A-E941-9B92-18068CAE5A58}"/>
              </a:ext>
            </a:extLst>
          </p:cNvPr>
          <p:cNvSpPr/>
          <p:nvPr/>
        </p:nvSpPr>
        <p:spPr>
          <a:xfrm>
            <a:off x="454584" y="3034839"/>
            <a:ext cx="6926609" cy="34498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US" sz="1400" b="1" dirty="0">
                <a:solidFill>
                  <a:schemeClr val="tx2"/>
                </a:solidFill>
                <a:latin typeface="Arial" panose="020B0604020202020204" pitchFamily="34" charset="0"/>
                <a:cs typeface="Arial" panose="020B0604020202020204" pitchFamily="34" charset="0"/>
              </a:rPr>
              <a:t>Counterfactual outcome: 1 (Canceled)</a:t>
            </a:r>
          </a:p>
        </p:txBody>
      </p:sp>
      <p:sp>
        <p:nvSpPr>
          <p:cNvPr id="25" name="Rectangle 24">
            <a:extLst>
              <a:ext uri="{FF2B5EF4-FFF2-40B4-BE49-F238E27FC236}">
                <a16:creationId xmlns:a16="http://schemas.microsoft.com/office/drawing/2014/main" id="{9D4DEB45-90DE-2247-9708-037A4EA58E4A}"/>
              </a:ext>
            </a:extLst>
          </p:cNvPr>
          <p:cNvSpPr/>
          <p:nvPr/>
        </p:nvSpPr>
        <p:spPr>
          <a:xfrm>
            <a:off x="415175" y="4364680"/>
            <a:ext cx="11153216" cy="196602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Counterfactual explanation is an model explanation method using a hypothetical scenario contradicting the observed facts.</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In the original booking scenario (first data frame), the model predicted that the booking will not be canceled. However, by analyzing counterfactual scenarios, it is found that certain changes in the booking details lead to a different prediction:</a:t>
            </a:r>
          </a:p>
          <a:p>
            <a:pPr marL="742950" lvl="1"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If the the number of changes in bookings become zero, the model predicts a cancellation. This demonstrates that the model considers a history of bookings as a strong indicator of a future cancellation.</a:t>
            </a:r>
          </a:p>
          <a:p>
            <a:pPr marL="742950" lvl="1"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If the reserved room type changes from F to either F or E, the prediction changes to a cancellation. This suggests that room type F and E are more prone to cancellations.</a:t>
            </a:r>
          </a:p>
        </p:txBody>
      </p:sp>
      <p:sp>
        <p:nvSpPr>
          <p:cNvPr id="19" name="Rectangle 18">
            <a:extLst>
              <a:ext uri="{FF2B5EF4-FFF2-40B4-BE49-F238E27FC236}">
                <a16:creationId xmlns:a16="http://schemas.microsoft.com/office/drawing/2014/main" id="{93473FF4-AFC7-664E-9DE1-CF6ECD320BD6}"/>
              </a:ext>
            </a:extLst>
          </p:cNvPr>
          <p:cNvSpPr/>
          <p:nvPr/>
        </p:nvSpPr>
        <p:spPr>
          <a:xfrm>
            <a:off x="454584" y="2045092"/>
            <a:ext cx="6926609" cy="34498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US" sz="1400" b="1" dirty="0">
                <a:solidFill>
                  <a:schemeClr val="tx2"/>
                </a:solidFill>
                <a:latin typeface="Arial" panose="020B0604020202020204" pitchFamily="34" charset="0"/>
                <a:cs typeface="Arial" panose="020B0604020202020204" pitchFamily="34" charset="0"/>
              </a:rPr>
              <a:t>Original outcome: 0 (Not Canceled)</a:t>
            </a:r>
          </a:p>
        </p:txBody>
      </p:sp>
      <p:sp>
        <p:nvSpPr>
          <p:cNvPr id="28" name="Rectangle 27">
            <a:extLst>
              <a:ext uri="{FF2B5EF4-FFF2-40B4-BE49-F238E27FC236}">
                <a16:creationId xmlns:a16="http://schemas.microsoft.com/office/drawing/2014/main" id="{61CC6974-6BC4-F644-8C81-027999F231CA}"/>
              </a:ext>
            </a:extLst>
          </p:cNvPr>
          <p:cNvSpPr/>
          <p:nvPr/>
        </p:nvSpPr>
        <p:spPr>
          <a:xfrm>
            <a:off x="2248877" y="2432255"/>
            <a:ext cx="1127369" cy="454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E42AA28-940E-404C-9469-4980933141AB}"/>
              </a:ext>
            </a:extLst>
          </p:cNvPr>
          <p:cNvSpPr/>
          <p:nvPr/>
        </p:nvSpPr>
        <p:spPr>
          <a:xfrm>
            <a:off x="5723158" y="2432255"/>
            <a:ext cx="1310688" cy="5137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4C1CBF2-EA63-C145-AFFC-1BB4841F7012}"/>
              </a:ext>
            </a:extLst>
          </p:cNvPr>
          <p:cNvSpPr/>
          <p:nvPr/>
        </p:nvSpPr>
        <p:spPr>
          <a:xfrm>
            <a:off x="7095876" y="2432255"/>
            <a:ext cx="1790216" cy="5137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635052A-7741-C04F-92D5-553EEB8083BB}"/>
              </a:ext>
            </a:extLst>
          </p:cNvPr>
          <p:cNvSpPr/>
          <p:nvPr/>
        </p:nvSpPr>
        <p:spPr>
          <a:xfrm>
            <a:off x="2310907" y="3461321"/>
            <a:ext cx="1127369" cy="454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FE461F2-808D-6B45-A6FF-77F612CB2745}"/>
              </a:ext>
            </a:extLst>
          </p:cNvPr>
          <p:cNvSpPr/>
          <p:nvPr/>
        </p:nvSpPr>
        <p:spPr>
          <a:xfrm>
            <a:off x="5785188" y="3461320"/>
            <a:ext cx="1310688" cy="7911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D150DAC-301E-4546-8D1D-8B3F1C5638ED}"/>
              </a:ext>
            </a:extLst>
          </p:cNvPr>
          <p:cNvSpPr/>
          <p:nvPr/>
        </p:nvSpPr>
        <p:spPr>
          <a:xfrm>
            <a:off x="7157906" y="3461320"/>
            <a:ext cx="1790216" cy="7911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20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454584" y="559498"/>
            <a:ext cx="11278488" cy="568325"/>
          </a:xfrm>
        </p:spPr>
        <p:txBody>
          <a:bodyPr>
            <a:noAutofit/>
          </a:bodyPr>
          <a:lstStyle/>
          <a:p>
            <a:r>
              <a:rPr lang="en-US" sz="2800" dirty="0">
                <a:latin typeface="Arial" panose="020B0604020202020204" pitchFamily="34" charset="0"/>
                <a:cs typeface="Arial" panose="020B0604020202020204" pitchFamily="34" charset="0"/>
              </a:rPr>
              <a:t>Permutation importance</a:t>
            </a:r>
          </a:p>
        </p:txBody>
      </p:sp>
      <p:sp>
        <p:nvSpPr>
          <p:cNvPr id="4" name="Rectangle 3">
            <a:extLst>
              <a:ext uri="{FF2B5EF4-FFF2-40B4-BE49-F238E27FC236}">
                <a16:creationId xmlns:a16="http://schemas.microsoft.com/office/drawing/2014/main" id="{4AB58BF9-5934-F146-ADB9-B24D81F7175D}"/>
              </a:ext>
            </a:extLst>
          </p:cNvPr>
          <p:cNvSpPr/>
          <p:nvPr/>
        </p:nvSpPr>
        <p:spPr>
          <a:xfrm>
            <a:off x="455892" y="1513840"/>
            <a:ext cx="8190398" cy="46736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ysClr val="windowText" lastClr="000000"/>
              </a:solidFill>
            </a:endParaRPr>
          </a:p>
        </p:txBody>
      </p:sp>
      <p:sp>
        <p:nvSpPr>
          <p:cNvPr id="6" name="Rectangle 5">
            <a:extLst>
              <a:ext uri="{FF2B5EF4-FFF2-40B4-BE49-F238E27FC236}">
                <a16:creationId xmlns:a16="http://schemas.microsoft.com/office/drawing/2014/main" id="{B67AFB44-AE89-6F4B-B4C9-0D16E617D77D}"/>
              </a:ext>
            </a:extLst>
          </p:cNvPr>
          <p:cNvSpPr/>
          <p:nvPr/>
        </p:nvSpPr>
        <p:spPr>
          <a:xfrm>
            <a:off x="454585" y="1501775"/>
            <a:ext cx="7140015" cy="400050"/>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Number of parking spaces has the highest importance in NB predictions</a:t>
            </a:r>
          </a:p>
        </p:txBody>
      </p:sp>
      <p:sp>
        <p:nvSpPr>
          <p:cNvPr id="7" name="Rectangle 6">
            <a:extLst>
              <a:ext uri="{FF2B5EF4-FFF2-40B4-BE49-F238E27FC236}">
                <a16:creationId xmlns:a16="http://schemas.microsoft.com/office/drawing/2014/main" id="{D944BD5E-FC98-CA44-9E21-B618B051BD9C}"/>
              </a:ext>
            </a:extLst>
          </p:cNvPr>
          <p:cNvSpPr/>
          <p:nvPr/>
        </p:nvSpPr>
        <p:spPr>
          <a:xfrm>
            <a:off x="8780663" y="1513840"/>
            <a:ext cx="2952411" cy="467375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chemeClr val="tx1"/>
              </a:solidFill>
            </a:endParaRPr>
          </a:p>
        </p:txBody>
      </p:sp>
      <p:sp>
        <p:nvSpPr>
          <p:cNvPr id="8" name="Rectangle 7">
            <a:extLst>
              <a:ext uri="{FF2B5EF4-FFF2-40B4-BE49-F238E27FC236}">
                <a16:creationId xmlns:a16="http://schemas.microsoft.com/office/drawing/2014/main" id="{4670F763-143C-404B-88E1-DD25EA89A6D8}"/>
              </a:ext>
            </a:extLst>
          </p:cNvPr>
          <p:cNvSpPr/>
          <p:nvPr/>
        </p:nvSpPr>
        <p:spPr>
          <a:xfrm>
            <a:off x="7772296" y="1501140"/>
            <a:ext cx="3960777" cy="401289"/>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Insights</a:t>
            </a:r>
          </a:p>
        </p:txBody>
      </p:sp>
      <p:sp>
        <p:nvSpPr>
          <p:cNvPr id="9" name="Rectangle 8">
            <a:extLst>
              <a:ext uri="{FF2B5EF4-FFF2-40B4-BE49-F238E27FC236}">
                <a16:creationId xmlns:a16="http://schemas.microsoft.com/office/drawing/2014/main" id="{5D00DE6A-C954-1A43-8182-5D965F24DA6D}"/>
              </a:ext>
            </a:extLst>
          </p:cNvPr>
          <p:cNvSpPr/>
          <p:nvPr/>
        </p:nvSpPr>
        <p:spPr>
          <a:xfrm>
            <a:off x="7772296" y="1916936"/>
            <a:ext cx="3972607" cy="4439414"/>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The `</a:t>
            </a:r>
            <a:r>
              <a:rPr lang="en-US" sz="1400" dirty="0" err="1">
                <a:solidFill>
                  <a:schemeClr val="tx2"/>
                </a:solidFill>
                <a:latin typeface="Arial" panose="020B0604020202020204" pitchFamily="34" charset="0"/>
                <a:cs typeface="Arial" panose="020B0604020202020204" pitchFamily="34" charset="0"/>
              </a:rPr>
              <a:t>required_car_parking_spaces</a:t>
            </a:r>
            <a:r>
              <a:rPr lang="en-US" sz="1400" dirty="0">
                <a:solidFill>
                  <a:schemeClr val="tx2"/>
                </a:solidFill>
                <a:latin typeface="Arial" panose="020B0604020202020204" pitchFamily="34" charset="0"/>
                <a:cs typeface="Arial" panose="020B0604020202020204" pitchFamily="34" charset="0"/>
              </a:rPr>
              <a:t>` has the highest importance, suggesting that the number of parking spaces required by a guest is a strong predictor of cancellation.</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a:t>
            </a:r>
            <a:r>
              <a:rPr lang="en-US" sz="1400" dirty="0" err="1">
                <a:solidFill>
                  <a:schemeClr val="tx2"/>
                </a:solidFill>
                <a:latin typeface="Arial" panose="020B0604020202020204" pitchFamily="34" charset="0"/>
                <a:cs typeface="Arial" panose="020B0604020202020204" pitchFamily="34" charset="0"/>
              </a:rPr>
              <a:t>total_of_special_requests</a:t>
            </a:r>
            <a:r>
              <a:rPr lang="en-US" sz="1400" dirty="0">
                <a:solidFill>
                  <a:schemeClr val="tx2"/>
                </a:solidFill>
                <a:latin typeface="Arial" panose="020B0604020202020204" pitchFamily="34" charset="0"/>
                <a:cs typeface="Arial" panose="020B0604020202020204" pitchFamily="34" charset="0"/>
              </a:rPr>
              <a:t>` is also an important feature, indicating that the number of special requests made by a guest can influence the likelihood of cancellation.</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a:t>
            </a:r>
            <a:r>
              <a:rPr lang="en-US" sz="1400" dirty="0" err="1">
                <a:solidFill>
                  <a:schemeClr val="tx2"/>
                </a:solidFill>
                <a:latin typeface="Arial" panose="020B0604020202020204" pitchFamily="34" charset="0"/>
                <a:cs typeface="Arial" panose="020B0604020202020204" pitchFamily="34" charset="0"/>
              </a:rPr>
              <a:t>customer_type</a:t>
            </a:r>
            <a:r>
              <a:rPr lang="en-US" sz="1400" dirty="0">
                <a:solidFill>
                  <a:schemeClr val="tx2"/>
                </a:solidFill>
                <a:latin typeface="Arial" panose="020B0604020202020204" pitchFamily="34" charset="0"/>
                <a:cs typeface="Arial" panose="020B0604020202020204" pitchFamily="34" charset="0"/>
              </a:rPr>
              <a:t>` also has a notable impact on the cancellation predictions.</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The rest features such as `</a:t>
            </a:r>
            <a:r>
              <a:rPr lang="en-US" sz="1400" dirty="0" err="1">
                <a:solidFill>
                  <a:schemeClr val="tx2"/>
                </a:solidFill>
                <a:latin typeface="Arial" panose="020B0604020202020204" pitchFamily="34" charset="0"/>
                <a:cs typeface="Arial" panose="020B0604020202020204" pitchFamily="34" charset="0"/>
              </a:rPr>
              <a:t>days_in_waiting_list</a:t>
            </a:r>
            <a:r>
              <a:rPr lang="en-US" sz="1400" dirty="0">
                <a:solidFill>
                  <a:schemeClr val="tx2"/>
                </a:solidFill>
                <a:latin typeface="Arial" panose="020B0604020202020204" pitchFamily="34" charset="0"/>
                <a:cs typeface="Arial" panose="020B0604020202020204" pitchFamily="34" charset="0"/>
              </a:rPr>
              <a:t>`, `</a:t>
            </a:r>
            <a:r>
              <a:rPr lang="en-US" sz="1400" dirty="0" err="1">
                <a:solidFill>
                  <a:schemeClr val="tx2"/>
                </a:solidFill>
                <a:latin typeface="Arial" panose="020B0604020202020204" pitchFamily="34" charset="0"/>
                <a:cs typeface="Arial" panose="020B0604020202020204" pitchFamily="34" charset="0"/>
              </a:rPr>
              <a:t>booking_changes</a:t>
            </a:r>
            <a:r>
              <a:rPr lang="en-US" sz="1400" dirty="0">
                <a:solidFill>
                  <a:schemeClr val="tx2"/>
                </a:solidFill>
                <a:latin typeface="Arial" panose="020B0604020202020204" pitchFamily="34" charset="0"/>
                <a:cs typeface="Arial" panose="020B0604020202020204" pitchFamily="34" charset="0"/>
              </a:rPr>
              <a:t>`, `</a:t>
            </a:r>
            <a:r>
              <a:rPr lang="en-US" sz="1400" dirty="0" err="1">
                <a:solidFill>
                  <a:schemeClr val="tx2"/>
                </a:solidFill>
                <a:latin typeface="Arial" panose="020B0604020202020204" pitchFamily="34" charset="0"/>
                <a:cs typeface="Arial" panose="020B0604020202020204" pitchFamily="34" charset="0"/>
              </a:rPr>
              <a:t>reserved_room_type</a:t>
            </a:r>
            <a:r>
              <a:rPr lang="en-US" sz="1400" dirty="0">
                <a:solidFill>
                  <a:schemeClr val="tx2"/>
                </a:solidFill>
                <a:latin typeface="Arial" panose="020B0604020202020204" pitchFamily="34" charset="0"/>
                <a:cs typeface="Arial" panose="020B0604020202020204" pitchFamily="34" charset="0"/>
              </a:rPr>
              <a:t>`, and `</a:t>
            </a:r>
            <a:r>
              <a:rPr lang="en-US" sz="1400" dirty="0" err="1">
                <a:solidFill>
                  <a:schemeClr val="tx2"/>
                </a:solidFill>
                <a:latin typeface="Arial" panose="020B0604020202020204" pitchFamily="34" charset="0"/>
                <a:cs typeface="Arial" panose="020B0604020202020204" pitchFamily="34" charset="0"/>
              </a:rPr>
              <a:t>previous_cancellations</a:t>
            </a:r>
            <a:r>
              <a:rPr lang="en-US" sz="1400" dirty="0">
                <a:solidFill>
                  <a:schemeClr val="tx2"/>
                </a:solidFill>
                <a:latin typeface="Arial" panose="020B0604020202020204" pitchFamily="34" charset="0"/>
                <a:cs typeface="Arial" panose="020B0604020202020204" pitchFamily="34" charset="0"/>
              </a:rPr>
              <a:t>` have lower importance.</a:t>
            </a:r>
          </a:p>
        </p:txBody>
      </p:sp>
      <p:sp>
        <p:nvSpPr>
          <p:cNvPr id="3" name="Slide Number Placeholder 2">
            <a:extLst>
              <a:ext uri="{FF2B5EF4-FFF2-40B4-BE49-F238E27FC236}">
                <a16:creationId xmlns:a16="http://schemas.microsoft.com/office/drawing/2014/main" id="{86F5F193-73F8-FD41-8455-2D946AB49B4B}"/>
              </a:ext>
            </a:extLst>
          </p:cNvPr>
          <p:cNvSpPr>
            <a:spLocks noGrp="1"/>
          </p:cNvSpPr>
          <p:nvPr>
            <p:ph type="sldNum" sz="quarter" idx="12"/>
          </p:nvPr>
        </p:nvSpPr>
        <p:spPr/>
        <p:txBody>
          <a:bodyPr/>
          <a:lstStyle/>
          <a:p>
            <a:fld id="{F7331210-954E-1448-9CFA-7A4043D6E7E5}" type="slidenum">
              <a:rPr lang="en-US" smtClean="0"/>
              <a:t>18</a:t>
            </a:fld>
            <a:endParaRPr lang="en-US"/>
          </a:p>
        </p:txBody>
      </p:sp>
      <p:sp>
        <p:nvSpPr>
          <p:cNvPr id="5" name="Rectangle 4">
            <a:extLst>
              <a:ext uri="{FF2B5EF4-FFF2-40B4-BE49-F238E27FC236}">
                <a16:creationId xmlns:a16="http://schemas.microsoft.com/office/drawing/2014/main" id="{0C6CDD2E-3333-0746-A7B3-AF8E3C639F88}"/>
              </a:ext>
            </a:extLst>
          </p:cNvPr>
          <p:cNvSpPr/>
          <p:nvPr/>
        </p:nvSpPr>
        <p:spPr>
          <a:xfrm>
            <a:off x="1034321" y="1901825"/>
            <a:ext cx="7434273" cy="886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D515422-C250-3142-8E80-C080B2FDDEE6}"/>
              </a:ext>
            </a:extLst>
          </p:cNvPr>
          <p:cNvSpPr txBox="1"/>
          <p:nvPr/>
        </p:nvSpPr>
        <p:spPr>
          <a:xfrm>
            <a:off x="10290659" y="315386"/>
            <a:ext cx="1454244" cy="369332"/>
          </a:xfrm>
          <a:prstGeom prst="rect">
            <a:avLst/>
          </a:prstGeom>
          <a:noFill/>
        </p:spPr>
        <p:txBody>
          <a:bodyPr wrap="none" rtlCol="0">
            <a:spAutoFit/>
          </a:bodyPr>
          <a:lstStyle/>
          <a:p>
            <a:r>
              <a:rPr lang="id-ID" dirty="0">
                <a:solidFill>
                  <a:srgbClr val="213C8E"/>
                </a:solidFill>
                <a:latin typeface="Arial" panose="020B0604020202020204" pitchFamily="34" charset="0"/>
                <a:cs typeface="Arial" panose="020B0604020202020204" pitchFamily="34" charset="0"/>
              </a:rPr>
              <a:t>Fractal Labs</a:t>
            </a:r>
            <a:endParaRPr lang="en-US" b="1" dirty="0">
              <a:solidFill>
                <a:srgbClr val="213C8E"/>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F8B318CC-6285-E843-B31A-8B643CE925CD}"/>
              </a:ext>
            </a:extLst>
          </p:cNvPr>
          <p:cNvPicPr>
            <a:picLocks noChangeAspect="1"/>
          </p:cNvPicPr>
          <p:nvPr/>
        </p:nvPicPr>
        <p:blipFill>
          <a:blip r:embed="rId3"/>
          <a:stretch>
            <a:fillRect/>
          </a:stretch>
        </p:blipFill>
        <p:spPr>
          <a:xfrm>
            <a:off x="9976515" y="308824"/>
            <a:ext cx="352244" cy="352244"/>
          </a:xfrm>
          <a:prstGeom prst="rect">
            <a:avLst/>
          </a:prstGeom>
        </p:spPr>
      </p:pic>
      <p:pic>
        <p:nvPicPr>
          <p:cNvPr id="13" name="Picture 12">
            <a:extLst>
              <a:ext uri="{FF2B5EF4-FFF2-40B4-BE49-F238E27FC236}">
                <a16:creationId xmlns:a16="http://schemas.microsoft.com/office/drawing/2014/main" id="{49C9BDCB-8BF4-8A4D-9B13-1319B6ABC513}"/>
              </a:ext>
            </a:extLst>
          </p:cNvPr>
          <p:cNvPicPr>
            <a:picLocks noChangeAspect="1"/>
          </p:cNvPicPr>
          <p:nvPr/>
        </p:nvPicPr>
        <p:blipFill>
          <a:blip r:embed="rId4"/>
          <a:stretch>
            <a:fillRect/>
          </a:stretch>
        </p:blipFill>
        <p:spPr>
          <a:xfrm>
            <a:off x="748630" y="2052281"/>
            <a:ext cx="6551923" cy="3984703"/>
          </a:xfrm>
          <a:prstGeom prst="rect">
            <a:avLst/>
          </a:prstGeom>
        </p:spPr>
      </p:pic>
    </p:spTree>
    <p:extLst>
      <p:ext uri="{BB962C8B-B14F-4D97-AF65-F5344CB8AC3E}">
        <p14:creationId xmlns:p14="http://schemas.microsoft.com/office/powerpoint/2010/main" val="419183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677252" y="530977"/>
            <a:ext cx="10454711" cy="568325"/>
          </a:xfrm>
        </p:spPr>
        <p:txBody>
          <a:bodyPr>
            <a:noAutofit/>
          </a:bodyPr>
          <a:lstStyle/>
          <a:p>
            <a:r>
              <a:rPr lang="en-US" sz="2800" dirty="0">
                <a:latin typeface="Arial" panose="020B0604020202020204" pitchFamily="34" charset="0"/>
                <a:cs typeface="Arial" panose="020B0604020202020204" pitchFamily="34" charset="0"/>
              </a:rPr>
              <a:t>Conclusions and recommendations</a:t>
            </a:r>
            <a:endParaRPr lang="en-US" sz="32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555408FB-7BC9-F349-83A4-1528B4E10BD7}"/>
              </a:ext>
            </a:extLst>
          </p:cNvPr>
          <p:cNvSpPr>
            <a:spLocks noGrp="1"/>
          </p:cNvSpPr>
          <p:nvPr>
            <p:ph type="sldNum" sz="quarter" idx="12"/>
          </p:nvPr>
        </p:nvSpPr>
        <p:spPr/>
        <p:txBody>
          <a:bodyPr/>
          <a:lstStyle/>
          <a:p>
            <a:fld id="{65584C5F-AC8F-AB45-98CD-0DC496F3921E}" type="slidenum">
              <a:rPr lang="en-US" smtClean="0"/>
              <a:t>19</a:t>
            </a:fld>
            <a:endParaRPr lang="en-US"/>
          </a:p>
        </p:txBody>
      </p:sp>
      <p:sp>
        <p:nvSpPr>
          <p:cNvPr id="39" name="Rectangle 38">
            <a:extLst>
              <a:ext uri="{FF2B5EF4-FFF2-40B4-BE49-F238E27FC236}">
                <a16:creationId xmlns:a16="http://schemas.microsoft.com/office/drawing/2014/main" id="{11C1C867-1B88-264C-9961-ACDB5BDDB84F}"/>
              </a:ext>
            </a:extLst>
          </p:cNvPr>
          <p:cNvSpPr/>
          <p:nvPr/>
        </p:nvSpPr>
        <p:spPr>
          <a:xfrm>
            <a:off x="677253" y="1343200"/>
            <a:ext cx="5248534" cy="5013150"/>
          </a:xfrm>
          <a:prstGeom prst="rect">
            <a:avLst/>
          </a:prstGeom>
          <a:solidFill>
            <a:schemeClr val="bg1"/>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chemeClr val="tx1"/>
              </a:solidFill>
            </a:endParaRPr>
          </a:p>
        </p:txBody>
      </p:sp>
      <p:sp>
        <p:nvSpPr>
          <p:cNvPr id="40" name="Rectangle 39">
            <a:extLst>
              <a:ext uri="{FF2B5EF4-FFF2-40B4-BE49-F238E27FC236}">
                <a16:creationId xmlns:a16="http://schemas.microsoft.com/office/drawing/2014/main" id="{71BFAEEA-B997-8644-8639-221A6D76B449}"/>
              </a:ext>
            </a:extLst>
          </p:cNvPr>
          <p:cNvSpPr/>
          <p:nvPr/>
        </p:nvSpPr>
        <p:spPr>
          <a:xfrm>
            <a:off x="677252" y="1330499"/>
            <a:ext cx="5248534" cy="401289"/>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Summary</a:t>
            </a:r>
          </a:p>
        </p:txBody>
      </p:sp>
      <p:sp>
        <p:nvSpPr>
          <p:cNvPr id="41" name="Rectangle 40">
            <a:extLst>
              <a:ext uri="{FF2B5EF4-FFF2-40B4-BE49-F238E27FC236}">
                <a16:creationId xmlns:a16="http://schemas.microsoft.com/office/drawing/2014/main" id="{AE75D566-1336-F845-BF33-B861314E057C}"/>
              </a:ext>
            </a:extLst>
          </p:cNvPr>
          <p:cNvSpPr/>
          <p:nvPr/>
        </p:nvSpPr>
        <p:spPr>
          <a:xfrm>
            <a:off x="724947" y="1786109"/>
            <a:ext cx="4883722" cy="4540914"/>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This project aims to develop a machine learning classification model to predict hotel booking cancellations with a focus on minimizing False Negative (Type II Error). </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A series of machine learning experiments on the hotel's historical data have been carried out to find the best model in achieving such goal.</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Among these experiments, Naïve Bayes algorithm performs the best to predict hotel cancellations with F2 score of 0.72</a:t>
            </a:r>
          </a:p>
          <a:p>
            <a:pPr marL="742950" lvl="1"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The model can help catch some cancellations that might have been missed before.</a:t>
            </a:r>
          </a:p>
          <a:p>
            <a:pPr marL="742950" lvl="1"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By knowing which bookings are more likely to cancel, the hotel can avoid wasting staff, supplies or preparing rooms that might not be needed.</a:t>
            </a:r>
          </a:p>
        </p:txBody>
      </p:sp>
      <p:sp>
        <p:nvSpPr>
          <p:cNvPr id="77" name="Rectangle 76">
            <a:extLst>
              <a:ext uri="{FF2B5EF4-FFF2-40B4-BE49-F238E27FC236}">
                <a16:creationId xmlns:a16="http://schemas.microsoft.com/office/drawing/2014/main" id="{106F1B12-DAD8-584C-8688-131CEDC5B286}"/>
              </a:ext>
            </a:extLst>
          </p:cNvPr>
          <p:cNvSpPr/>
          <p:nvPr/>
        </p:nvSpPr>
        <p:spPr>
          <a:xfrm>
            <a:off x="6266215" y="1355901"/>
            <a:ext cx="5476332" cy="5013150"/>
          </a:xfrm>
          <a:prstGeom prst="rect">
            <a:avLst/>
          </a:prstGeom>
          <a:solidFill>
            <a:schemeClr val="bg1"/>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chemeClr val="tx1"/>
              </a:solidFill>
            </a:endParaRPr>
          </a:p>
        </p:txBody>
      </p:sp>
      <p:sp>
        <p:nvSpPr>
          <p:cNvPr id="78" name="Rectangle 77">
            <a:extLst>
              <a:ext uri="{FF2B5EF4-FFF2-40B4-BE49-F238E27FC236}">
                <a16:creationId xmlns:a16="http://schemas.microsoft.com/office/drawing/2014/main" id="{FCE2A286-00B0-2545-A702-DF52F756FAFC}"/>
              </a:ext>
            </a:extLst>
          </p:cNvPr>
          <p:cNvSpPr/>
          <p:nvPr/>
        </p:nvSpPr>
        <p:spPr>
          <a:xfrm>
            <a:off x="6266214" y="1343200"/>
            <a:ext cx="5476332" cy="401289"/>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Recommendations</a:t>
            </a:r>
          </a:p>
        </p:txBody>
      </p:sp>
      <p:sp>
        <p:nvSpPr>
          <p:cNvPr id="79" name="Rectangle 78">
            <a:extLst>
              <a:ext uri="{FF2B5EF4-FFF2-40B4-BE49-F238E27FC236}">
                <a16:creationId xmlns:a16="http://schemas.microsoft.com/office/drawing/2014/main" id="{F60C4C1F-3557-0346-B8F2-C85D7532C63A}"/>
              </a:ext>
            </a:extLst>
          </p:cNvPr>
          <p:cNvSpPr/>
          <p:nvPr/>
        </p:nvSpPr>
        <p:spPr>
          <a:xfrm>
            <a:off x="6352522" y="1798811"/>
            <a:ext cx="5273421" cy="2868190"/>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US" sz="1400" dirty="0">
                <a:solidFill>
                  <a:schemeClr val="tx2"/>
                </a:solidFill>
                <a:latin typeface="Arial" panose="020B0604020202020204" pitchFamily="34" charset="0"/>
                <a:cs typeface="Arial" panose="020B0604020202020204" pitchFamily="34" charset="0"/>
              </a:rPr>
              <a:t>For</a:t>
            </a:r>
            <a:r>
              <a:rPr lang="en-US" sz="1400" b="1" dirty="0">
                <a:solidFill>
                  <a:schemeClr val="tx2"/>
                </a:solidFill>
                <a:latin typeface="Arial" panose="020B0604020202020204" pitchFamily="34" charset="0"/>
                <a:cs typeface="Arial" panose="020B0604020202020204" pitchFamily="34" charset="0"/>
              </a:rPr>
              <a:t> </a:t>
            </a:r>
            <a:r>
              <a:rPr lang="en-US" sz="1400" b="1" dirty="0">
                <a:solidFill>
                  <a:srgbClr val="213C8E"/>
                </a:solidFill>
                <a:latin typeface="Arial" panose="020B0604020202020204" pitchFamily="34" charset="0"/>
                <a:cs typeface="Arial" panose="020B0604020202020204" pitchFamily="34" charset="0"/>
              </a:rPr>
              <a:t>hotel managers</a:t>
            </a:r>
            <a:endParaRPr lang="en-US" sz="1400" dirty="0">
              <a:solidFill>
                <a:srgbClr val="213C8E"/>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Use model predictions to proactively manage bookings (e.g., reminding guests about their stays or offering deals to keep them from cancelling) and optimize resource allocation based on cancellations.</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Track metrics to see if the model improves hotel operations (consider A/B testing).</a:t>
            </a:r>
          </a:p>
          <a:p>
            <a:pPr>
              <a:lnSpc>
                <a:spcPct val="120000"/>
              </a:lnSpc>
            </a:pPr>
            <a:r>
              <a:rPr lang="en-US" sz="1400" dirty="0">
                <a:solidFill>
                  <a:schemeClr val="tx2"/>
                </a:solidFill>
                <a:latin typeface="Arial" panose="020B0604020202020204" pitchFamily="34" charset="0"/>
                <a:cs typeface="Arial" panose="020B0604020202020204" pitchFamily="34" charset="0"/>
              </a:rPr>
              <a:t>For</a:t>
            </a:r>
            <a:r>
              <a:rPr lang="en-US" sz="1400" b="1" dirty="0">
                <a:solidFill>
                  <a:srgbClr val="213C8E"/>
                </a:solidFill>
                <a:latin typeface="Arial" panose="020B0604020202020204" pitchFamily="34" charset="0"/>
                <a:cs typeface="Arial" panose="020B0604020202020204" pitchFamily="34" charset="0"/>
              </a:rPr>
              <a:t> future directions</a:t>
            </a:r>
            <a:endParaRPr lang="en-US" sz="1400" dirty="0">
              <a:solidFill>
                <a:srgbClr val="213C8E"/>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Improve data quality (address duplicates).</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Experiment with different model configurations to potentially achieve a better performing model.</a:t>
            </a:r>
          </a:p>
        </p:txBody>
      </p:sp>
      <p:sp>
        <p:nvSpPr>
          <p:cNvPr id="12" name="TextBox 11">
            <a:extLst>
              <a:ext uri="{FF2B5EF4-FFF2-40B4-BE49-F238E27FC236}">
                <a16:creationId xmlns:a16="http://schemas.microsoft.com/office/drawing/2014/main" id="{AC96E803-8133-0B48-B6E8-CBEA3B695C1B}"/>
              </a:ext>
            </a:extLst>
          </p:cNvPr>
          <p:cNvSpPr txBox="1"/>
          <p:nvPr/>
        </p:nvSpPr>
        <p:spPr>
          <a:xfrm>
            <a:off x="10290659" y="315386"/>
            <a:ext cx="1454244" cy="369332"/>
          </a:xfrm>
          <a:prstGeom prst="rect">
            <a:avLst/>
          </a:prstGeom>
          <a:noFill/>
        </p:spPr>
        <p:txBody>
          <a:bodyPr wrap="none" rtlCol="0">
            <a:spAutoFit/>
          </a:bodyPr>
          <a:lstStyle/>
          <a:p>
            <a:r>
              <a:rPr lang="id-ID" dirty="0">
                <a:solidFill>
                  <a:srgbClr val="213C8E"/>
                </a:solidFill>
                <a:latin typeface="Arial" panose="020B0604020202020204" pitchFamily="34" charset="0"/>
                <a:cs typeface="Arial" panose="020B0604020202020204" pitchFamily="34" charset="0"/>
              </a:rPr>
              <a:t>Fractal Labs</a:t>
            </a:r>
            <a:endParaRPr lang="en-US" b="1" dirty="0">
              <a:solidFill>
                <a:srgbClr val="213C8E"/>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7F9B0465-106B-444B-B6AF-960291A186AD}"/>
              </a:ext>
            </a:extLst>
          </p:cNvPr>
          <p:cNvPicPr>
            <a:picLocks noChangeAspect="1"/>
          </p:cNvPicPr>
          <p:nvPr/>
        </p:nvPicPr>
        <p:blipFill>
          <a:blip r:embed="rId3"/>
          <a:stretch>
            <a:fillRect/>
          </a:stretch>
        </p:blipFill>
        <p:spPr>
          <a:xfrm>
            <a:off x="9976515" y="308824"/>
            <a:ext cx="352244" cy="352244"/>
          </a:xfrm>
          <a:prstGeom prst="rect">
            <a:avLst/>
          </a:prstGeom>
        </p:spPr>
      </p:pic>
    </p:spTree>
    <p:extLst>
      <p:ext uri="{BB962C8B-B14F-4D97-AF65-F5344CB8AC3E}">
        <p14:creationId xmlns:p14="http://schemas.microsoft.com/office/powerpoint/2010/main" val="419140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95AFB6A-A7DC-4EAF-ACF4-31C38EC81FC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7" name="think-cell Slide" r:id="rId6" imgW="344" imgH="345" progId="TCLayout.ActiveDocument.1">
                  <p:embed/>
                </p:oleObj>
              </mc:Choice>
              <mc:Fallback>
                <p:oleObj name="think-cell Slide" r:id="rId6" imgW="344" imgH="345" progId="TCLayout.ActiveDocument.1">
                  <p:embed/>
                  <p:pic>
                    <p:nvPicPr>
                      <p:cNvPr id="6" name="Object 5" hidden="1">
                        <a:extLst>
                          <a:ext uri="{FF2B5EF4-FFF2-40B4-BE49-F238E27FC236}">
                            <a16:creationId xmlns:a16="http://schemas.microsoft.com/office/drawing/2014/main" id="{395AFB6A-A7DC-4EAF-ACF4-31C38EC81FC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35" name="Rectangle 134" hidden="1">
            <a:extLst>
              <a:ext uri="{FF2B5EF4-FFF2-40B4-BE49-F238E27FC236}">
                <a16:creationId xmlns:a16="http://schemas.microsoft.com/office/drawing/2014/main" id="{35A648C3-A63D-4D7B-B791-15F2F1B449B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2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6BF36A57-88E9-4D02-B9DB-589801AC6344}"/>
              </a:ext>
            </a:extLst>
          </p:cNvPr>
          <p:cNvSpPr>
            <a:spLocks noGrp="1"/>
          </p:cNvSpPr>
          <p:nvPr>
            <p:ph type="title"/>
          </p:nvPr>
        </p:nvSpPr>
        <p:spPr>
          <a:xfrm>
            <a:off x="456718" y="465546"/>
            <a:ext cx="11144812" cy="560997"/>
          </a:xfrm>
        </p:spPr>
        <p:txBody>
          <a:bodyPr vert="horz">
            <a:normAutofit fontScale="90000"/>
          </a:bodyPr>
          <a:lstStyle/>
          <a:p>
            <a:r>
              <a:rPr lang="en-US" dirty="0">
                <a:latin typeface="Arial" panose="020B0604020202020204" pitchFamily="34" charset="0"/>
                <a:cs typeface="Arial" panose="020B0604020202020204" pitchFamily="34" charset="0"/>
              </a:rPr>
              <a:t>Executive Summary</a:t>
            </a:r>
          </a:p>
        </p:txBody>
      </p:sp>
      <p:grpSp>
        <p:nvGrpSpPr>
          <p:cNvPr id="8" name="ACET">
            <a:extLst>
              <a:ext uri="{FF2B5EF4-FFF2-40B4-BE49-F238E27FC236}">
                <a16:creationId xmlns:a16="http://schemas.microsoft.com/office/drawing/2014/main" id="{CB41013A-477B-0C86-ED53-FC2822BBE7BE}"/>
              </a:ext>
            </a:extLst>
          </p:cNvPr>
          <p:cNvGrpSpPr>
            <a:grpSpLocks/>
          </p:cNvGrpSpPr>
          <p:nvPr/>
        </p:nvGrpSpPr>
        <p:grpSpPr bwMode="auto">
          <a:xfrm>
            <a:off x="616002" y="1166635"/>
            <a:ext cx="2453259" cy="249238"/>
            <a:chOff x="935" y="828"/>
            <a:chExt cx="2686" cy="157"/>
          </a:xfrm>
        </p:grpSpPr>
        <p:cxnSp>
          <p:nvCxnSpPr>
            <p:cNvPr id="10" name="AutoShape 249">
              <a:extLst>
                <a:ext uri="{FF2B5EF4-FFF2-40B4-BE49-F238E27FC236}">
                  <a16:creationId xmlns:a16="http://schemas.microsoft.com/office/drawing/2014/main" id="{8D3EAB46-1ADA-093E-0D68-5C7294DE993D}"/>
                </a:ext>
              </a:extLst>
            </p:cNvPr>
            <p:cNvCxnSpPr>
              <a:cxnSpLocks noChangeShapeType="1"/>
              <a:stCxn id="11" idx="4"/>
              <a:endCxn id="11" idx="6"/>
            </p:cNvCxnSpPr>
            <p:nvPr/>
          </p:nvCxnSpPr>
          <p:spPr bwMode="auto">
            <a:xfrm>
              <a:off x="935" y="985"/>
              <a:ext cx="2686" cy="0"/>
            </a:xfrm>
            <a:prstGeom prst="straightConnector1">
              <a:avLst/>
            </a:prstGeom>
            <a:noFill/>
            <a:ln w="9525">
              <a:no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AutoShape 250">
              <a:extLst>
                <a:ext uri="{FF2B5EF4-FFF2-40B4-BE49-F238E27FC236}">
                  <a16:creationId xmlns:a16="http://schemas.microsoft.com/office/drawing/2014/main" id="{9433ADD3-5D98-E79A-508C-D45DB4DC39F2}"/>
                </a:ext>
              </a:extLst>
            </p:cNvPr>
            <p:cNvSpPr>
              <a:spLocks noChangeArrowheads="1"/>
            </p:cNvSpPr>
            <p:nvPr/>
          </p:nvSpPr>
          <p:spPr bwMode="auto">
            <a:xfrm>
              <a:off x="935" y="828"/>
              <a:ext cx="2686" cy="157"/>
            </a:xfrm>
            <a:prstGeom prst="leftRightArrow">
              <a:avLst>
                <a:gd name="adj1" fmla="val 100000"/>
                <a:gd name="adj2" fmla="val 0"/>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500" b="1" baseline="0" noProof="0" dirty="0">
                  <a:solidFill>
                    <a:srgbClr val="213C8E"/>
                  </a:solidFill>
                  <a:latin typeface="Arial" panose="020B0604020202020204" pitchFamily="34" charset="0"/>
                  <a:cs typeface="Arial" panose="020B0604020202020204" pitchFamily="34" charset="0"/>
                </a:rPr>
                <a:t>Key Point</a:t>
              </a:r>
            </a:p>
          </p:txBody>
        </p:sp>
      </p:grpSp>
      <p:cxnSp>
        <p:nvCxnSpPr>
          <p:cNvPr id="12" name="AutoShape 249">
            <a:extLst>
              <a:ext uri="{FF2B5EF4-FFF2-40B4-BE49-F238E27FC236}">
                <a16:creationId xmlns:a16="http://schemas.microsoft.com/office/drawing/2014/main" id="{E6489DA0-829D-2698-8047-C730DE44D284}"/>
              </a:ext>
            </a:extLst>
          </p:cNvPr>
          <p:cNvCxnSpPr>
            <a:cxnSpLocks noChangeShapeType="1"/>
            <a:stCxn id="11" idx="4"/>
          </p:cNvCxnSpPr>
          <p:nvPr/>
        </p:nvCxnSpPr>
        <p:spPr bwMode="auto">
          <a:xfrm flipV="1">
            <a:off x="615847" y="1416413"/>
            <a:ext cx="11144813" cy="1"/>
          </a:xfrm>
          <a:prstGeom prst="straightConnector1">
            <a:avLst/>
          </a:prstGeom>
          <a:noFill/>
          <a:ln w="952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utoShape 250">
            <a:extLst>
              <a:ext uri="{FF2B5EF4-FFF2-40B4-BE49-F238E27FC236}">
                <a16:creationId xmlns:a16="http://schemas.microsoft.com/office/drawing/2014/main" id="{B8AD928F-6C66-B23A-2215-A807A9BEC32D}"/>
              </a:ext>
            </a:extLst>
          </p:cNvPr>
          <p:cNvSpPr>
            <a:spLocks noChangeArrowheads="1"/>
          </p:cNvSpPr>
          <p:nvPr/>
        </p:nvSpPr>
        <p:spPr bwMode="auto">
          <a:xfrm>
            <a:off x="3177074" y="1171763"/>
            <a:ext cx="8565473" cy="249299"/>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r>
              <a:rPr lang="en-US" sz="1500" b="1" dirty="0">
                <a:solidFill>
                  <a:srgbClr val="213C8E"/>
                </a:solidFill>
                <a:latin typeface="Arial" panose="020B0604020202020204" pitchFamily="34" charset="0"/>
                <a:cs typeface="Arial" panose="020B0604020202020204" pitchFamily="34" charset="0"/>
              </a:rPr>
              <a:t>Description</a:t>
            </a:r>
            <a:endParaRPr lang="en-US" sz="1500" baseline="0" noProof="0" dirty="0">
              <a:solidFill>
                <a:srgbClr val="213C8E"/>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B887B43-035E-568B-5815-BBC1EE6C1DFB}"/>
              </a:ext>
            </a:extLst>
          </p:cNvPr>
          <p:cNvSpPr txBox="1"/>
          <p:nvPr/>
        </p:nvSpPr>
        <p:spPr>
          <a:xfrm>
            <a:off x="3221024" y="1486884"/>
            <a:ext cx="8521523" cy="692497"/>
          </a:xfrm>
          <a:prstGeom prst="rect">
            <a:avLst/>
          </a:prstGeom>
        </p:spPr>
        <p:txBody>
          <a:bodyPr vert="horz" wrap="square" lIns="0" tIns="0" rIns="0" bIns="0" rtlCol="0">
            <a:spAutoFit/>
          </a:bodyPr>
          <a:lstStyle>
            <a:lvl1pPr marR="0" lvl="0" indent="0" fontAlgn="auto">
              <a:lnSpc>
                <a:spcPct val="100000"/>
              </a:lnSpc>
              <a:spcBef>
                <a:spcPct val="20000"/>
              </a:spcBef>
              <a:spcAft>
                <a:spcPts val="0"/>
              </a:spcAft>
              <a:buClrTx/>
              <a:buSzTx/>
              <a:buFont typeface="Arial" pitchFamily="34" charset="0"/>
              <a:buNone/>
              <a:tabLst/>
              <a:defRPr kumimoji="0" lang="en-US" sz="1600" b="0" i="0" u="none" strike="noStrike" cap="none" spc="0" normalizeH="0" baseline="0" dirty="0" smtClean="0">
                <a:ln>
                  <a:noFill/>
                </a:ln>
                <a:solidFill>
                  <a:srgbClr val="000000"/>
                </a:solidFill>
                <a:effectLst/>
                <a:uLnTx/>
                <a:uFillTx/>
                <a:latin typeface="Arial"/>
              </a:defRPr>
            </a:lvl1pPr>
            <a:lvl2pPr marL="742950" marR="0" lvl="1" indent="-285750" fontAlgn="auto">
              <a:lnSpc>
                <a:spcPct val="100000"/>
              </a:lnSpc>
              <a:spcBef>
                <a:spcPct val="20000"/>
              </a:spcBef>
              <a:spcAft>
                <a:spcPts val="0"/>
              </a:spcAft>
              <a:buClrTx/>
              <a:buSzTx/>
              <a:buFont typeface="Arial" pitchFamily="34" charset="0"/>
              <a:buChar char="–"/>
              <a:tabLst/>
              <a:defRPr kumimoji="0" lang="en-US" sz="1600" b="0" i="0" u="none" strike="noStrike" cap="none" spc="0" normalizeH="0" baseline="0" dirty="0" smtClean="0">
                <a:ln>
                  <a:noFill/>
                </a:ln>
                <a:solidFill>
                  <a:srgbClr val="000000"/>
                </a:solidFill>
                <a:effectLst/>
                <a:uLnTx/>
                <a:uFillTx/>
                <a:latin typeface="Arial"/>
              </a:defRPr>
            </a:lvl2pPr>
            <a:lvl3pPr marL="1143000" marR="0" lvl="2" indent="-228600" fontAlgn="auto">
              <a:lnSpc>
                <a:spcPct val="100000"/>
              </a:lnSpc>
              <a:spcBef>
                <a:spcPct val="20000"/>
              </a:spcBef>
              <a:spcAft>
                <a:spcPts val="0"/>
              </a:spcAft>
              <a:buClrTx/>
              <a:buSzTx/>
              <a:buFont typeface="Arial" pitchFamily="34" charset="0"/>
              <a:buChar char="»"/>
              <a:tabLst/>
              <a:defRPr kumimoji="0" lang="en-US" sz="1600" b="0" i="0" u="none" strike="noStrike" cap="none" spc="0" normalizeH="0" baseline="0" dirty="0" smtClean="0">
                <a:ln>
                  <a:noFill/>
                </a:ln>
                <a:solidFill>
                  <a:srgbClr val="000000"/>
                </a:solidFill>
                <a:effectLst/>
                <a:uLnTx/>
                <a:uFillTx/>
                <a:latin typeface="Arial"/>
              </a:defRPr>
            </a:lvl3pPr>
            <a:lvl4pPr marL="1600200" lvl="3" indent="-228600">
              <a:spcBef>
                <a:spcPct val="20000"/>
              </a:spcBef>
              <a:buFont typeface="Arial" pitchFamily="34" charset="0"/>
              <a:buChar char="–"/>
              <a:defRPr kumimoji="0" lang="en-US" sz="1600" b="0" i="0" u="none" strike="noStrike" cap="none" spc="0" normalizeH="0" baseline="0" dirty="0" smtClean="0">
                <a:ln>
                  <a:noFill/>
                </a:ln>
                <a:solidFill>
                  <a:srgbClr val="000000"/>
                </a:solidFill>
                <a:effectLst/>
                <a:uLnTx/>
                <a:uFillTx/>
                <a:latin typeface="Arial"/>
              </a:defRPr>
            </a:lvl4pPr>
            <a:lvl5pPr marL="2057400" indent="-228600">
              <a:spcBef>
                <a:spcPct val="20000"/>
              </a:spcBef>
              <a:buFont typeface="Arial" pitchFamily="34" charset="0"/>
              <a:buChar char="»"/>
              <a:defRPr lang="de-DE" sz="2000" dirty="0" smtClean="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285750" indent="-285750">
              <a:buFont typeface="Arial" panose="020B0604020202020204" pitchFamily="34" charset="0"/>
              <a:buChar char="•"/>
            </a:pPr>
            <a:r>
              <a:rPr lang="en-US" sz="1500" dirty="0">
                <a:solidFill>
                  <a:schemeClr val="tx2"/>
                </a:solidFill>
              </a:rPr>
              <a:t>Lorem ipsum dolor sit </a:t>
            </a:r>
            <a:r>
              <a:rPr lang="en-US" sz="1500" dirty="0" err="1">
                <a:solidFill>
                  <a:schemeClr val="tx2"/>
                </a:solidFill>
              </a:rPr>
              <a:t>amet</a:t>
            </a:r>
            <a:r>
              <a:rPr lang="en-US" sz="1500" dirty="0">
                <a:solidFill>
                  <a:schemeClr val="tx2"/>
                </a:solidFill>
              </a:rPr>
              <a:t>, </a:t>
            </a:r>
            <a:r>
              <a:rPr lang="en-US" sz="1500" dirty="0" err="1">
                <a:solidFill>
                  <a:schemeClr val="tx2"/>
                </a:solidFill>
              </a:rPr>
              <a:t>consectetur</a:t>
            </a:r>
            <a:r>
              <a:rPr lang="en-US" sz="1500" dirty="0">
                <a:solidFill>
                  <a:schemeClr val="tx2"/>
                </a:solidFill>
              </a:rPr>
              <a:t> </a:t>
            </a:r>
            <a:r>
              <a:rPr lang="en-US" sz="1500" dirty="0" err="1">
                <a:solidFill>
                  <a:schemeClr val="tx2"/>
                </a:solidFill>
              </a:rPr>
              <a:t>adipiscing</a:t>
            </a:r>
            <a:r>
              <a:rPr lang="en-US" sz="1500" dirty="0">
                <a:solidFill>
                  <a:schemeClr val="tx2"/>
                </a:solidFill>
              </a:rPr>
              <a:t> </a:t>
            </a:r>
            <a:r>
              <a:rPr lang="en-US" sz="1500" dirty="0" err="1">
                <a:solidFill>
                  <a:schemeClr val="tx2"/>
                </a:solidFill>
              </a:rPr>
              <a:t>elit</a:t>
            </a:r>
            <a:r>
              <a:rPr lang="en-US" sz="1500" dirty="0">
                <a:solidFill>
                  <a:schemeClr val="tx2"/>
                </a:solidFill>
              </a:rPr>
              <a:t>, sed do </a:t>
            </a:r>
            <a:r>
              <a:rPr lang="en-US" sz="1500" dirty="0" err="1">
                <a:solidFill>
                  <a:schemeClr val="tx2"/>
                </a:solidFill>
              </a:rPr>
              <a:t>eiusmod</a:t>
            </a:r>
            <a:r>
              <a:rPr lang="en-US" sz="1500" dirty="0">
                <a:solidFill>
                  <a:schemeClr val="tx2"/>
                </a:solidFill>
              </a:rPr>
              <a:t> </a:t>
            </a:r>
            <a:r>
              <a:rPr lang="en-US" sz="1500" dirty="0" err="1">
                <a:solidFill>
                  <a:schemeClr val="tx2"/>
                </a:solidFill>
              </a:rPr>
              <a:t>tempor</a:t>
            </a:r>
            <a:r>
              <a:rPr lang="en-US" sz="1500" dirty="0">
                <a:solidFill>
                  <a:schemeClr val="tx2"/>
                </a:solidFill>
              </a:rPr>
              <a:t> </a:t>
            </a:r>
            <a:r>
              <a:rPr lang="en-US" sz="1500" dirty="0" err="1">
                <a:solidFill>
                  <a:schemeClr val="tx2"/>
                </a:solidFill>
              </a:rPr>
              <a:t>incididunt</a:t>
            </a:r>
            <a:r>
              <a:rPr lang="en-US" sz="1500" dirty="0">
                <a:solidFill>
                  <a:schemeClr val="tx2"/>
                </a:solidFill>
              </a:rPr>
              <a:t> </a:t>
            </a:r>
            <a:r>
              <a:rPr lang="en-US" sz="1500" dirty="0" err="1">
                <a:solidFill>
                  <a:schemeClr val="tx2"/>
                </a:solidFill>
              </a:rPr>
              <a:t>ut</a:t>
            </a:r>
            <a:r>
              <a:rPr lang="en-US" sz="1500" dirty="0">
                <a:solidFill>
                  <a:schemeClr val="tx2"/>
                </a:solidFill>
              </a:rPr>
              <a:t> </a:t>
            </a:r>
            <a:r>
              <a:rPr lang="en-US" sz="1500" dirty="0" err="1">
                <a:solidFill>
                  <a:schemeClr val="tx2"/>
                </a:solidFill>
              </a:rPr>
              <a:t>labore</a:t>
            </a:r>
            <a:r>
              <a:rPr lang="en-US" sz="1500" dirty="0">
                <a:solidFill>
                  <a:schemeClr val="tx2"/>
                </a:solidFill>
              </a:rPr>
              <a:t> et dolore magna </a:t>
            </a:r>
            <a:r>
              <a:rPr lang="en-US" sz="1500" dirty="0" err="1">
                <a:solidFill>
                  <a:schemeClr val="tx2"/>
                </a:solidFill>
              </a:rPr>
              <a:t>aliqua</a:t>
            </a:r>
            <a:r>
              <a:rPr lang="en-US" sz="1500" dirty="0">
                <a:solidFill>
                  <a:schemeClr val="tx2"/>
                </a:solidFill>
              </a:rPr>
              <a:t>. Ut </a:t>
            </a:r>
            <a:r>
              <a:rPr lang="en-US" sz="1500" dirty="0" err="1">
                <a:solidFill>
                  <a:schemeClr val="tx2"/>
                </a:solidFill>
              </a:rPr>
              <a:t>enim</a:t>
            </a:r>
            <a:r>
              <a:rPr lang="en-US" sz="1500" dirty="0">
                <a:solidFill>
                  <a:schemeClr val="tx2"/>
                </a:solidFill>
              </a:rPr>
              <a:t> ad minim </a:t>
            </a:r>
            <a:r>
              <a:rPr lang="en-US" sz="1500" dirty="0" err="1">
                <a:solidFill>
                  <a:schemeClr val="tx2"/>
                </a:solidFill>
              </a:rPr>
              <a:t>veniam</a:t>
            </a:r>
            <a:r>
              <a:rPr lang="en-US" sz="1500" dirty="0">
                <a:solidFill>
                  <a:schemeClr val="tx2"/>
                </a:solidFill>
              </a:rPr>
              <a:t>, </a:t>
            </a:r>
            <a:r>
              <a:rPr lang="en-US" sz="1500" dirty="0" err="1">
                <a:solidFill>
                  <a:schemeClr val="tx2"/>
                </a:solidFill>
              </a:rPr>
              <a:t>quis</a:t>
            </a:r>
            <a:r>
              <a:rPr lang="en-US" sz="1500" dirty="0">
                <a:solidFill>
                  <a:schemeClr val="tx2"/>
                </a:solidFill>
              </a:rPr>
              <a:t> </a:t>
            </a:r>
            <a:r>
              <a:rPr lang="en-US" sz="1500" dirty="0" err="1">
                <a:solidFill>
                  <a:schemeClr val="tx2"/>
                </a:solidFill>
              </a:rPr>
              <a:t>nostrud</a:t>
            </a:r>
            <a:r>
              <a:rPr lang="en-US" sz="1500" dirty="0">
                <a:solidFill>
                  <a:schemeClr val="tx2"/>
                </a:solidFill>
              </a:rPr>
              <a:t> exercitation </a:t>
            </a:r>
            <a:r>
              <a:rPr lang="en-US" sz="1500" dirty="0" err="1">
                <a:solidFill>
                  <a:schemeClr val="tx2"/>
                </a:solidFill>
              </a:rPr>
              <a:t>ullamco</a:t>
            </a:r>
            <a:r>
              <a:rPr lang="en-US" sz="1500" dirty="0">
                <a:solidFill>
                  <a:schemeClr val="tx2"/>
                </a:solidFill>
              </a:rPr>
              <a:t> </a:t>
            </a:r>
            <a:r>
              <a:rPr lang="en-US" sz="1500" dirty="0" err="1">
                <a:solidFill>
                  <a:schemeClr val="tx2"/>
                </a:solidFill>
              </a:rPr>
              <a:t>laboris</a:t>
            </a:r>
            <a:r>
              <a:rPr lang="en-US" sz="1500" dirty="0">
                <a:solidFill>
                  <a:schemeClr val="tx2"/>
                </a:solidFill>
              </a:rPr>
              <a:t> nisi </a:t>
            </a:r>
            <a:r>
              <a:rPr lang="en-US" sz="1500" dirty="0" err="1">
                <a:solidFill>
                  <a:schemeClr val="tx2"/>
                </a:solidFill>
              </a:rPr>
              <a:t>ut</a:t>
            </a:r>
            <a:r>
              <a:rPr lang="en-US" sz="1500" dirty="0">
                <a:solidFill>
                  <a:schemeClr val="tx2"/>
                </a:solidFill>
              </a:rPr>
              <a:t> </a:t>
            </a:r>
            <a:r>
              <a:rPr lang="en-US" sz="1500" dirty="0" err="1">
                <a:solidFill>
                  <a:schemeClr val="tx2"/>
                </a:solidFill>
              </a:rPr>
              <a:t>aliquip</a:t>
            </a:r>
            <a:r>
              <a:rPr lang="en-US" sz="1500" dirty="0">
                <a:solidFill>
                  <a:schemeClr val="tx2"/>
                </a:solidFill>
              </a:rPr>
              <a:t> ex </a:t>
            </a:r>
            <a:r>
              <a:rPr lang="en-US" sz="1500" dirty="0" err="1">
                <a:solidFill>
                  <a:schemeClr val="tx2"/>
                </a:solidFill>
              </a:rPr>
              <a:t>ea</a:t>
            </a:r>
            <a:r>
              <a:rPr lang="en-US" sz="1500" dirty="0">
                <a:solidFill>
                  <a:schemeClr val="tx2"/>
                </a:solidFill>
              </a:rPr>
              <a:t> </a:t>
            </a:r>
            <a:r>
              <a:rPr lang="en-US" sz="1500" dirty="0" err="1">
                <a:solidFill>
                  <a:schemeClr val="tx2"/>
                </a:solidFill>
              </a:rPr>
              <a:t>commodo</a:t>
            </a:r>
            <a:r>
              <a:rPr lang="en-US" sz="1500" dirty="0">
                <a:solidFill>
                  <a:schemeClr val="tx2"/>
                </a:solidFill>
              </a:rPr>
              <a:t> </a:t>
            </a:r>
            <a:r>
              <a:rPr lang="en-US" sz="1500" dirty="0" err="1">
                <a:solidFill>
                  <a:schemeClr val="tx2"/>
                </a:solidFill>
              </a:rPr>
              <a:t>consequat</a:t>
            </a:r>
            <a:r>
              <a:rPr lang="en-US" sz="1500" dirty="0">
                <a:solidFill>
                  <a:schemeClr val="tx2"/>
                </a:solidFill>
              </a:rPr>
              <a:t>. </a:t>
            </a:r>
          </a:p>
        </p:txBody>
      </p:sp>
      <p:sp>
        <p:nvSpPr>
          <p:cNvPr id="16" name="TextBox 15">
            <a:extLst>
              <a:ext uri="{FF2B5EF4-FFF2-40B4-BE49-F238E27FC236}">
                <a16:creationId xmlns:a16="http://schemas.microsoft.com/office/drawing/2014/main" id="{03397626-AF69-73D7-FA39-E967C974B4A8}"/>
              </a:ext>
            </a:extLst>
          </p:cNvPr>
          <p:cNvSpPr txBox="1"/>
          <p:nvPr/>
        </p:nvSpPr>
        <p:spPr>
          <a:xfrm>
            <a:off x="3221024" y="3414919"/>
            <a:ext cx="8565473" cy="692497"/>
          </a:xfrm>
          <a:prstGeom prst="rect">
            <a:avLst/>
          </a:prstGeom>
        </p:spPr>
        <p:txBody>
          <a:bodyPr vert="horz" wrap="square" lIns="0" tIns="0" rIns="0" bIns="0" rtlCol="0">
            <a:spAutoFit/>
          </a:bodyPr>
          <a:lstStyle>
            <a:lvl1pPr marR="0" lvl="0" indent="0" fontAlgn="auto">
              <a:lnSpc>
                <a:spcPct val="100000"/>
              </a:lnSpc>
              <a:spcBef>
                <a:spcPct val="20000"/>
              </a:spcBef>
              <a:spcAft>
                <a:spcPts val="0"/>
              </a:spcAft>
              <a:buClrTx/>
              <a:buSzTx/>
              <a:buFont typeface="Arial" pitchFamily="34" charset="0"/>
              <a:buNone/>
              <a:tabLst/>
              <a:defRPr kumimoji="0" lang="en-US" sz="1600" b="0" i="0" u="none" strike="noStrike" cap="none" spc="0" normalizeH="0" baseline="0" dirty="0" smtClean="0">
                <a:ln>
                  <a:noFill/>
                </a:ln>
                <a:solidFill>
                  <a:srgbClr val="000000"/>
                </a:solidFill>
                <a:effectLst/>
                <a:uLnTx/>
                <a:uFillTx/>
                <a:latin typeface="Arial"/>
              </a:defRPr>
            </a:lvl1pPr>
            <a:lvl2pPr marL="742950" marR="0" lvl="1" indent="-285750" fontAlgn="auto">
              <a:lnSpc>
                <a:spcPct val="100000"/>
              </a:lnSpc>
              <a:spcBef>
                <a:spcPct val="20000"/>
              </a:spcBef>
              <a:spcAft>
                <a:spcPts val="0"/>
              </a:spcAft>
              <a:buClrTx/>
              <a:buSzTx/>
              <a:buFont typeface="Arial" pitchFamily="34" charset="0"/>
              <a:buChar char="–"/>
              <a:tabLst/>
              <a:defRPr kumimoji="0" lang="en-US" sz="1600" b="0" i="0" u="none" strike="noStrike" cap="none" spc="0" normalizeH="0" baseline="0" dirty="0" smtClean="0">
                <a:ln>
                  <a:noFill/>
                </a:ln>
                <a:solidFill>
                  <a:srgbClr val="000000"/>
                </a:solidFill>
                <a:effectLst/>
                <a:uLnTx/>
                <a:uFillTx/>
                <a:latin typeface="Arial"/>
              </a:defRPr>
            </a:lvl2pPr>
            <a:lvl3pPr marL="1143000" marR="0" lvl="2" indent="-228600" fontAlgn="auto">
              <a:lnSpc>
                <a:spcPct val="100000"/>
              </a:lnSpc>
              <a:spcBef>
                <a:spcPct val="20000"/>
              </a:spcBef>
              <a:spcAft>
                <a:spcPts val="0"/>
              </a:spcAft>
              <a:buClrTx/>
              <a:buSzTx/>
              <a:buFont typeface="Arial" pitchFamily="34" charset="0"/>
              <a:buChar char="»"/>
              <a:tabLst/>
              <a:defRPr kumimoji="0" lang="en-US" sz="1600" b="0" i="0" u="none" strike="noStrike" cap="none" spc="0" normalizeH="0" baseline="0" dirty="0" smtClean="0">
                <a:ln>
                  <a:noFill/>
                </a:ln>
                <a:solidFill>
                  <a:srgbClr val="000000"/>
                </a:solidFill>
                <a:effectLst/>
                <a:uLnTx/>
                <a:uFillTx/>
                <a:latin typeface="Arial"/>
              </a:defRPr>
            </a:lvl3pPr>
            <a:lvl4pPr marL="1600200" lvl="3" indent="-228600">
              <a:spcBef>
                <a:spcPct val="20000"/>
              </a:spcBef>
              <a:buFont typeface="Arial" pitchFamily="34" charset="0"/>
              <a:buChar char="–"/>
              <a:defRPr kumimoji="0" lang="en-US" sz="1600" b="0" i="0" u="none" strike="noStrike" cap="none" spc="0" normalizeH="0" baseline="0" dirty="0" smtClean="0">
                <a:ln>
                  <a:noFill/>
                </a:ln>
                <a:solidFill>
                  <a:srgbClr val="000000"/>
                </a:solidFill>
                <a:effectLst/>
                <a:uLnTx/>
                <a:uFillTx/>
                <a:latin typeface="Arial"/>
              </a:defRPr>
            </a:lvl4pPr>
            <a:lvl5pPr marL="2057400" indent="-228600">
              <a:spcBef>
                <a:spcPct val="20000"/>
              </a:spcBef>
              <a:buFont typeface="Arial" pitchFamily="34" charset="0"/>
              <a:buChar char="»"/>
              <a:defRPr lang="de-DE" sz="2000" dirty="0" smtClean="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285750" indent="-285750">
              <a:buFont typeface="Arial" panose="020B0604020202020204" pitchFamily="34" charset="0"/>
              <a:buChar char="•"/>
            </a:pPr>
            <a:r>
              <a:rPr lang="en-US" sz="1500" dirty="0">
                <a:solidFill>
                  <a:schemeClr val="tx2"/>
                </a:solidFill>
              </a:rPr>
              <a:t>Lorem ipsum dolor sit </a:t>
            </a:r>
            <a:r>
              <a:rPr lang="en-US" sz="1500" dirty="0" err="1">
                <a:solidFill>
                  <a:schemeClr val="tx2"/>
                </a:solidFill>
              </a:rPr>
              <a:t>amet</a:t>
            </a:r>
            <a:r>
              <a:rPr lang="en-US" sz="1500" dirty="0">
                <a:solidFill>
                  <a:schemeClr val="tx2"/>
                </a:solidFill>
              </a:rPr>
              <a:t>, </a:t>
            </a:r>
            <a:r>
              <a:rPr lang="en-US" sz="1500" dirty="0" err="1">
                <a:solidFill>
                  <a:schemeClr val="tx2"/>
                </a:solidFill>
              </a:rPr>
              <a:t>consectetur</a:t>
            </a:r>
            <a:r>
              <a:rPr lang="en-US" sz="1500" dirty="0">
                <a:solidFill>
                  <a:schemeClr val="tx2"/>
                </a:solidFill>
              </a:rPr>
              <a:t> </a:t>
            </a:r>
            <a:r>
              <a:rPr lang="en-US" sz="1500" dirty="0" err="1">
                <a:solidFill>
                  <a:schemeClr val="tx2"/>
                </a:solidFill>
              </a:rPr>
              <a:t>adipiscing</a:t>
            </a:r>
            <a:r>
              <a:rPr lang="en-US" sz="1500" dirty="0">
                <a:solidFill>
                  <a:schemeClr val="tx2"/>
                </a:solidFill>
              </a:rPr>
              <a:t> </a:t>
            </a:r>
            <a:r>
              <a:rPr lang="en-US" sz="1500" dirty="0" err="1">
                <a:solidFill>
                  <a:schemeClr val="tx2"/>
                </a:solidFill>
              </a:rPr>
              <a:t>elit</a:t>
            </a:r>
            <a:r>
              <a:rPr lang="en-US" sz="1500" dirty="0">
                <a:solidFill>
                  <a:schemeClr val="tx2"/>
                </a:solidFill>
              </a:rPr>
              <a:t>, sed do </a:t>
            </a:r>
            <a:r>
              <a:rPr lang="en-US" sz="1500" dirty="0" err="1">
                <a:solidFill>
                  <a:schemeClr val="tx2"/>
                </a:solidFill>
              </a:rPr>
              <a:t>eiusmod</a:t>
            </a:r>
            <a:r>
              <a:rPr lang="en-US" sz="1500" dirty="0">
                <a:solidFill>
                  <a:schemeClr val="tx2"/>
                </a:solidFill>
              </a:rPr>
              <a:t> </a:t>
            </a:r>
            <a:r>
              <a:rPr lang="en-US" sz="1500" dirty="0" err="1">
                <a:solidFill>
                  <a:schemeClr val="tx2"/>
                </a:solidFill>
              </a:rPr>
              <a:t>tempor</a:t>
            </a:r>
            <a:r>
              <a:rPr lang="en-US" sz="1500" dirty="0">
                <a:solidFill>
                  <a:schemeClr val="tx2"/>
                </a:solidFill>
              </a:rPr>
              <a:t> </a:t>
            </a:r>
            <a:r>
              <a:rPr lang="en-US" sz="1500" dirty="0" err="1">
                <a:solidFill>
                  <a:schemeClr val="tx2"/>
                </a:solidFill>
              </a:rPr>
              <a:t>incididunt</a:t>
            </a:r>
            <a:r>
              <a:rPr lang="en-US" sz="1500" dirty="0">
                <a:solidFill>
                  <a:schemeClr val="tx2"/>
                </a:solidFill>
              </a:rPr>
              <a:t> </a:t>
            </a:r>
            <a:r>
              <a:rPr lang="en-US" sz="1500" dirty="0" err="1">
                <a:solidFill>
                  <a:schemeClr val="tx2"/>
                </a:solidFill>
              </a:rPr>
              <a:t>ut</a:t>
            </a:r>
            <a:r>
              <a:rPr lang="en-US" sz="1500" dirty="0">
                <a:solidFill>
                  <a:schemeClr val="tx2"/>
                </a:solidFill>
              </a:rPr>
              <a:t> </a:t>
            </a:r>
            <a:r>
              <a:rPr lang="en-US" sz="1500" dirty="0" err="1">
                <a:solidFill>
                  <a:schemeClr val="tx2"/>
                </a:solidFill>
              </a:rPr>
              <a:t>labore</a:t>
            </a:r>
            <a:r>
              <a:rPr lang="en-US" sz="1500" dirty="0">
                <a:solidFill>
                  <a:schemeClr val="tx2"/>
                </a:solidFill>
              </a:rPr>
              <a:t> et dolore magna </a:t>
            </a:r>
            <a:r>
              <a:rPr lang="en-US" sz="1500" dirty="0" err="1">
                <a:solidFill>
                  <a:schemeClr val="tx2"/>
                </a:solidFill>
              </a:rPr>
              <a:t>aliqua</a:t>
            </a:r>
            <a:r>
              <a:rPr lang="en-US" sz="1500" dirty="0">
                <a:solidFill>
                  <a:schemeClr val="tx2"/>
                </a:solidFill>
              </a:rPr>
              <a:t>. Ut </a:t>
            </a:r>
            <a:r>
              <a:rPr lang="en-US" sz="1500" dirty="0" err="1">
                <a:solidFill>
                  <a:schemeClr val="tx2"/>
                </a:solidFill>
              </a:rPr>
              <a:t>enim</a:t>
            </a:r>
            <a:r>
              <a:rPr lang="en-US" sz="1500" dirty="0">
                <a:solidFill>
                  <a:schemeClr val="tx2"/>
                </a:solidFill>
              </a:rPr>
              <a:t> ad minim </a:t>
            </a:r>
            <a:r>
              <a:rPr lang="en-US" sz="1500" dirty="0" err="1">
                <a:solidFill>
                  <a:schemeClr val="tx2"/>
                </a:solidFill>
              </a:rPr>
              <a:t>veniam</a:t>
            </a:r>
            <a:r>
              <a:rPr lang="en-US" sz="1500" dirty="0">
                <a:solidFill>
                  <a:schemeClr val="tx2"/>
                </a:solidFill>
              </a:rPr>
              <a:t>, </a:t>
            </a:r>
            <a:r>
              <a:rPr lang="en-US" sz="1500" dirty="0" err="1">
                <a:solidFill>
                  <a:schemeClr val="tx2"/>
                </a:solidFill>
              </a:rPr>
              <a:t>quis</a:t>
            </a:r>
            <a:r>
              <a:rPr lang="en-US" sz="1500" dirty="0">
                <a:solidFill>
                  <a:schemeClr val="tx2"/>
                </a:solidFill>
              </a:rPr>
              <a:t> </a:t>
            </a:r>
            <a:r>
              <a:rPr lang="en-US" sz="1500" dirty="0" err="1">
                <a:solidFill>
                  <a:schemeClr val="tx2"/>
                </a:solidFill>
              </a:rPr>
              <a:t>nostrud</a:t>
            </a:r>
            <a:r>
              <a:rPr lang="en-US" sz="1500" dirty="0">
                <a:solidFill>
                  <a:schemeClr val="tx2"/>
                </a:solidFill>
              </a:rPr>
              <a:t> exercitation </a:t>
            </a:r>
            <a:r>
              <a:rPr lang="en-US" sz="1500" dirty="0" err="1">
                <a:solidFill>
                  <a:schemeClr val="tx2"/>
                </a:solidFill>
              </a:rPr>
              <a:t>ullamco</a:t>
            </a:r>
            <a:r>
              <a:rPr lang="en-US" sz="1500" dirty="0">
                <a:solidFill>
                  <a:schemeClr val="tx2"/>
                </a:solidFill>
              </a:rPr>
              <a:t> </a:t>
            </a:r>
            <a:r>
              <a:rPr lang="en-US" sz="1500" dirty="0" err="1">
                <a:solidFill>
                  <a:schemeClr val="tx2"/>
                </a:solidFill>
              </a:rPr>
              <a:t>laboris</a:t>
            </a:r>
            <a:r>
              <a:rPr lang="en-US" sz="1500" dirty="0">
                <a:solidFill>
                  <a:schemeClr val="tx2"/>
                </a:solidFill>
              </a:rPr>
              <a:t> nisi </a:t>
            </a:r>
            <a:r>
              <a:rPr lang="en-US" sz="1500" dirty="0" err="1">
                <a:solidFill>
                  <a:schemeClr val="tx2"/>
                </a:solidFill>
              </a:rPr>
              <a:t>ut</a:t>
            </a:r>
            <a:r>
              <a:rPr lang="en-US" sz="1500" dirty="0">
                <a:solidFill>
                  <a:schemeClr val="tx2"/>
                </a:solidFill>
              </a:rPr>
              <a:t> </a:t>
            </a:r>
            <a:r>
              <a:rPr lang="en-US" sz="1500" dirty="0" err="1">
                <a:solidFill>
                  <a:schemeClr val="tx2"/>
                </a:solidFill>
              </a:rPr>
              <a:t>aliquip</a:t>
            </a:r>
            <a:r>
              <a:rPr lang="en-US" sz="1500" dirty="0">
                <a:solidFill>
                  <a:schemeClr val="tx2"/>
                </a:solidFill>
              </a:rPr>
              <a:t> ex </a:t>
            </a:r>
            <a:r>
              <a:rPr lang="en-US" sz="1500" dirty="0" err="1">
                <a:solidFill>
                  <a:schemeClr val="tx2"/>
                </a:solidFill>
              </a:rPr>
              <a:t>ea</a:t>
            </a:r>
            <a:r>
              <a:rPr lang="en-US" sz="1500" dirty="0">
                <a:solidFill>
                  <a:schemeClr val="tx2"/>
                </a:solidFill>
              </a:rPr>
              <a:t> </a:t>
            </a:r>
            <a:r>
              <a:rPr lang="en-US" sz="1500" dirty="0" err="1">
                <a:solidFill>
                  <a:schemeClr val="tx2"/>
                </a:solidFill>
              </a:rPr>
              <a:t>commodo</a:t>
            </a:r>
            <a:r>
              <a:rPr lang="en-US" sz="1500" dirty="0">
                <a:solidFill>
                  <a:schemeClr val="tx2"/>
                </a:solidFill>
              </a:rPr>
              <a:t> </a:t>
            </a:r>
            <a:r>
              <a:rPr lang="en-US" sz="1500" dirty="0" err="1">
                <a:solidFill>
                  <a:schemeClr val="tx2"/>
                </a:solidFill>
              </a:rPr>
              <a:t>consequat</a:t>
            </a:r>
            <a:r>
              <a:rPr lang="en-US" sz="1500" dirty="0">
                <a:solidFill>
                  <a:schemeClr val="tx2"/>
                </a:solidFill>
              </a:rPr>
              <a:t>. </a:t>
            </a:r>
          </a:p>
        </p:txBody>
      </p:sp>
      <p:sp>
        <p:nvSpPr>
          <p:cNvPr id="17" name="Rectangle 7">
            <a:extLst>
              <a:ext uri="{FF2B5EF4-FFF2-40B4-BE49-F238E27FC236}">
                <a16:creationId xmlns:a16="http://schemas.microsoft.com/office/drawing/2014/main" id="{E4F087DF-2090-7B6E-090A-A5CF4C690148}"/>
              </a:ext>
            </a:extLst>
          </p:cNvPr>
          <p:cNvSpPr>
            <a:spLocks noChangeArrowheads="1"/>
          </p:cNvSpPr>
          <p:nvPr/>
        </p:nvSpPr>
        <p:spPr bwMode="gray">
          <a:xfrm>
            <a:off x="597735" y="3450754"/>
            <a:ext cx="2453259" cy="694454"/>
          </a:xfrm>
          <a:prstGeom prst="rect">
            <a:avLst/>
          </a:prstGeom>
          <a:solidFill>
            <a:schemeClr val="bg1">
              <a:lumMod val="95000"/>
            </a:schemeClr>
          </a:solidFill>
          <a:ln w="9525">
            <a:noFill/>
            <a:miter lim="800000"/>
            <a:headEnd/>
            <a:tailEnd/>
          </a:ln>
          <a:effectLst/>
        </p:spPr>
        <p:txBody>
          <a:bodyPr wrap="square" lIns="72009" tIns="72009" rIns="72009" bIns="72009" anchor="ctr" anchorCtr="0">
            <a:noAutofit/>
          </a:bodyPr>
          <a:lstStyle/>
          <a:p>
            <a:pPr marL="0" marR="0" lvl="0" indent="0" defTabSz="895350" eaLnBrk="0" fontAlgn="base" latinLnBrk="0" hangingPunct="0">
              <a:lnSpc>
                <a:spcPct val="100000"/>
              </a:lnSpc>
              <a:spcBef>
                <a:spcPct val="0"/>
              </a:spcBef>
              <a:spcAft>
                <a:spcPct val="0"/>
              </a:spcAft>
              <a:buClr>
                <a:srgbClr val="002960"/>
              </a:buClr>
              <a:buSzTx/>
              <a:buFontTx/>
              <a:buNone/>
              <a:tabLst/>
              <a:defRPr/>
            </a:pPr>
            <a:r>
              <a:rPr lang="en-US" sz="1500" b="1" kern="0" dirty="0">
                <a:solidFill>
                  <a:srgbClr val="213C8E"/>
                </a:solidFill>
                <a:latin typeface="Arial"/>
                <a:ea typeface="ＭＳ Ｐゴシック"/>
              </a:rPr>
              <a:t>          Findings</a:t>
            </a:r>
            <a:endParaRPr kumimoji="0" lang="en-US" sz="1500" b="1" i="0" u="none" strike="noStrike" kern="0" cap="none" spc="0" normalizeH="0" baseline="0" noProof="0" dirty="0">
              <a:ln>
                <a:noFill/>
              </a:ln>
              <a:solidFill>
                <a:srgbClr val="213C8E"/>
              </a:solidFill>
              <a:effectLst/>
              <a:uLnTx/>
              <a:uFillTx/>
              <a:latin typeface="Arial"/>
              <a:ea typeface="ＭＳ Ｐゴシック"/>
            </a:endParaRPr>
          </a:p>
        </p:txBody>
      </p:sp>
      <p:sp>
        <p:nvSpPr>
          <p:cNvPr id="18" name="TextBox 17">
            <a:extLst>
              <a:ext uri="{FF2B5EF4-FFF2-40B4-BE49-F238E27FC236}">
                <a16:creationId xmlns:a16="http://schemas.microsoft.com/office/drawing/2014/main" id="{38FB915C-82E2-DEE6-205F-4BF552055D3B}"/>
              </a:ext>
            </a:extLst>
          </p:cNvPr>
          <p:cNvSpPr txBox="1"/>
          <p:nvPr/>
        </p:nvSpPr>
        <p:spPr>
          <a:xfrm>
            <a:off x="3221024" y="4382064"/>
            <a:ext cx="8521523" cy="692497"/>
          </a:xfrm>
          <a:prstGeom prst="rect">
            <a:avLst/>
          </a:prstGeom>
        </p:spPr>
        <p:txBody>
          <a:bodyPr vert="horz" wrap="square" lIns="0" tIns="0" rIns="0" bIns="0" rtlCol="0">
            <a:spAutoFit/>
          </a:bodyPr>
          <a:lstStyle>
            <a:lvl1pPr marR="0" lvl="0" indent="0" fontAlgn="auto">
              <a:lnSpc>
                <a:spcPct val="100000"/>
              </a:lnSpc>
              <a:spcBef>
                <a:spcPct val="20000"/>
              </a:spcBef>
              <a:spcAft>
                <a:spcPts val="0"/>
              </a:spcAft>
              <a:buClrTx/>
              <a:buSzTx/>
              <a:buFont typeface="Arial" pitchFamily="34" charset="0"/>
              <a:buNone/>
              <a:tabLst/>
              <a:defRPr kumimoji="0" lang="en-US" sz="1600" b="0" i="0" u="none" strike="noStrike" cap="none" spc="0" normalizeH="0" baseline="0" dirty="0" smtClean="0">
                <a:ln>
                  <a:noFill/>
                </a:ln>
                <a:solidFill>
                  <a:srgbClr val="000000"/>
                </a:solidFill>
                <a:effectLst/>
                <a:uLnTx/>
                <a:uFillTx/>
                <a:latin typeface="Arial"/>
              </a:defRPr>
            </a:lvl1pPr>
            <a:lvl2pPr marL="742950" marR="0" lvl="1" indent="-285750" fontAlgn="auto">
              <a:lnSpc>
                <a:spcPct val="100000"/>
              </a:lnSpc>
              <a:spcBef>
                <a:spcPct val="20000"/>
              </a:spcBef>
              <a:spcAft>
                <a:spcPts val="0"/>
              </a:spcAft>
              <a:buClrTx/>
              <a:buSzTx/>
              <a:buFont typeface="Arial" pitchFamily="34" charset="0"/>
              <a:buChar char="–"/>
              <a:tabLst/>
              <a:defRPr kumimoji="0" lang="en-US" sz="1600" b="0" i="0" u="none" strike="noStrike" cap="none" spc="0" normalizeH="0" baseline="0" dirty="0" smtClean="0">
                <a:ln>
                  <a:noFill/>
                </a:ln>
                <a:solidFill>
                  <a:srgbClr val="000000"/>
                </a:solidFill>
                <a:effectLst/>
                <a:uLnTx/>
                <a:uFillTx/>
                <a:latin typeface="Arial"/>
              </a:defRPr>
            </a:lvl2pPr>
            <a:lvl3pPr marL="1143000" marR="0" lvl="2" indent="-228600" fontAlgn="auto">
              <a:lnSpc>
                <a:spcPct val="100000"/>
              </a:lnSpc>
              <a:spcBef>
                <a:spcPct val="20000"/>
              </a:spcBef>
              <a:spcAft>
                <a:spcPts val="0"/>
              </a:spcAft>
              <a:buClrTx/>
              <a:buSzTx/>
              <a:buFont typeface="Arial" pitchFamily="34" charset="0"/>
              <a:buChar char="»"/>
              <a:tabLst/>
              <a:defRPr kumimoji="0" lang="en-US" sz="1600" b="0" i="0" u="none" strike="noStrike" cap="none" spc="0" normalizeH="0" baseline="0" dirty="0" smtClean="0">
                <a:ln>
                  <a:noFill/>
                </a:ln>
                <a:solidFill>
                  <a:srgbClr val="000000"/>
                </a:solidFill>
                <a:effectLst/>
                <a:uLnTx/>
                <a:uFillTx/>
                <a:latin typeface="Arial"/>
              </a:defRPr>
            </a:lvl3pPr>
            <a:lvl4pPr marL="1600200" lvl="3" indent="-228600">
              <a:spcBef>
                <a:spcPct val="20000"/>
              </a:spcBef>
              <a:buFont typeface="Arial" pitchFamily="34" charset="0"/>
              <a:buChar char="–"/>
              <a:defRPr kumimoji="0" lang="en-US" sz="1600" b="0" i="0" u="none" strike="noStrike" cap="none" spc="0" normalizeH="0" baseline="0" dirty="0" smtClean="0">
                <a:ln>
                  <a:noFill/>
                </a:ln>
                <a:solidFill>
                  <a:srgbClr val="000000"/>
                </a:solidFill>
                <a:effectLst/>
                <a:uLnTx/>
                <a:uFillTx/>
                <a:latin typeface="Arial"/>
              </a:defRPr>
            </a:lvl4pPr>
            <a:lvl5pPr marL="2057400" indent="-228600">
              <a:spcBef>
                <a:spcPct val="20000"/>
              </a:spcBef>
              <a:buFont typeface="Arial" pitchFamily="34" charset="0"/>
              <a:buChar char="»"/>
              <a:defRPr lang="de-DE" sz="2000" dirty="0" smtClean="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285750" indent="-285750">
              <a:buFont typeface="Arial" panose="020B0604020202020204" pitchFamily="34" charset="0"/>
              <a:buChar char="•"/>
            </a:pPr>
            <a:r>
              <a:rPr lang="en-US" sz="1500" dirty="0">
                <a:solidFill>
                  <a:schemeClr val="tx2"/>
                </a:solidFill>
              </a:rPr>
              <a:t>Lorem ipsum dolor sit </a:t>
            </a:r>
            <a:r>
              <a:rPr lang="en-US" sz="1500" dirty="0" err="1">
                <a:solidFill>
                  <a:schemeClr val="tx2"/>
                </a:solidFill>
              </a:rPr>
              <a:t>amet</a:t>
            </a:r>
            <a:r>
              <a:rPr lang="en-US" sz="1500" dirty="0">
                <a:solidFill>
                  <a:schemeClr val="tx2"/>
                </a:solidFill>
              </a:rPr>
              <a:t>, </a:t>
            </a:r>
            <a:r>
              <a:rPr lang="en-US" sz="1500" dirty="0" err="1">
                <a:solidFill>
                  <a:schemeClr val="tx2"/>
                </a:solidFill>
              </a:rPr>
              <a:t>consectetur</a:t>
            </a:r>
            <a:r>
              <a:rPr lang="en-US" sz="1500" dirty="0">
                <a:solidFill>
                  <a:schemeClr val="tx2"/>
                </a:solidFill>
              </a:rPr>
              <a:t> </a:t>
            </a:r>
            <a:r>
              <a:rPr lang="en-US" sz="1500" dirty="0" err="1">
                <a:solidFill>
                  <a:schemeClr val="tx2"/>
                </a:solidFill>
              </a:rPr>
              <a:t>adipiscing</a:t>
            </a:r>
            <a:r>
              <a:rPr lang="en-US" sz="1500" dirty="0">
                <a:solidFill>
                  <a:schemeClr val="tx2"/>
                </a:solidFill>
              </a:rPr>
              <a:t> </a:t>
            </a:r>
            <a:r>
              <a:rPr lang="en-US" sz="1500" dirty="0" err="1">
                <a:solidFill>
                  <a:schemeClr val="tx2"/>
                </a:solidFill>
              </a:rPr>
              <a:t>elit</a:t>
            </a:r>
            <a:r>
              <a:rPr lang="en-US" sz="1500" dirty="0">
                <a:solidFill>
                  <a:schemeClr val="tx2"/>
                </a:solidFill>
              </a:rPr>
              <a:t>, sed do </a:t>
            </a:r>
            <a:r>
              <a:rPr lang="en-US" sz="1500" dirty="0" err="1">
                <a:solidFill>
                  <a:schemeClr val="tx2"/>
                </a:solidFill>
              </a:rPr>
              <a:t>eiusmod</a:t>
            </a:r>
            <a:r>
              <a:rPr lang="en-US" sz="1500" dirty="0">
                <a:solidFill>
                  <a:schemeClr val="tx2"/>
                </a:solidFill>
              </a:rPr>
              <a:t> </a:t>
            </a:r>
            <a:r>
              <a:rPr lang="en-US" sz="1500" dirty="0" err="1">
                <a:solidFill>
                  <a:schemeClr val="tx2"/>
                </a:solidFill>
              </a:rPr>
              <a:t>tempor</a:t>
            </a:r>
            <a:r>
              <a:rPr lang="en-US" sz="1500" dirty="0">
                <a:solidFill>
                  <a:schemeClr val="tx2"/>
                </a:solidFill>
              </a:rPr>
              <a:t> </a:t>
            </a:r>
            <a:r>
              <a:rPr lang="en-US" sz="1500" dirty="0" err="1">
                <a:solidFill>
                  <a:schemeClr val="tx2"/>
                </a:solidFill>
              </a:rPr>
              <a:t>incididunt</a:t>
            </a:r>
            <a:r>
              <a:rPr lang="en-US" sz="1500" dirty="0">
                <a:solidFill>
                  <a:schemeClr val="tx2"/>
                </a:solidFill>
              </a:rPr>
              <a:t> </a:t>
            </a:r>
            <a:r>
              <a:rPr lang="en-US" sz="1500" dirty="0" err="1">
                <a:solidFill>
                  <a:schemeClr val="tx2"/>
                </a:solidFill>
              </a:rPr>
              <a:t>ut</a:t>
            </a:r>
            <a:r>
              <a:rPr lang="en-US" sz="1500" dirty="0">
                <a:solidFill>
                  <a:schemeClr val="tx2"/>
                </a:solidFill>
              </a:rPr>
              <a:t> </a:t>
            </a:r>
            <a:r>
              <a:rPr lang="en-US" sz="1500" dirty="0" err="1">
                <a:solidFill>
                  <a:schemeClr val="tx2"/>
                </a:solidFill>
              </a:rPr>
              <a:t>labore</a:t>
            </a:r>
            <a:r>
              <a:rPr lang="en-US" sz="1500" dirty="0">
                <a:solidFill>
                  <a:schemeClr val="tx2"/>
                </a:solidFill>
              </a:rPr>
              <a:t> et dolore magna </a:t>
            </a:r>
            <a:r>
              <a:rPr lang="en-US" sz="1500" dirty="0" err="1">
                <a:solidFill>
                  <a:schemeClr val="tx2"/>
                </a:solidFill>
              </a:rPr>
              <a:t>aliqua</a:t>
            </a:r>
            <a:r>
              <a:rPr lang="en-US" sz="1500" dirty="0">
                <a:solidFill>
                  <a:schemeClr val="tx2"/>
                </a:solidFill>
              </a:rPr>
              <a:t>. Ut </a:t>
            </a:r>
            <a:r>
              <a:rPr lang="en-US" sz="1500" dirty="0" err="1">
                <a:solidFill>
                  <a:schemeClr val="tx2"/>
                </a:solidFill>
              </a:rPr>
              <a:t>enim</a:t>
            </a:r>
            <a:r>
              <a:rPr lang="en-US" sz="1500" dirty="0">
                <a:solidFill>
                  <a:schemeClr val="tx2"/>
                </a:solidFill>
              </a:rPr>
              <a:t> ad minim </a:t>
            </a:r>
            <a:r>
              <a:rPr lang="en-US" sz="1500" dirty="0" err="1">
                <a:solidFill>
                  <a:schemeClr val="tx2"/>
                </a:solidFill>
              </a:rPr>
              <a:t>veniam</a:t>
            </a:r>
            <a:r>
              <a:rPr lang="en-US" sz="1500" dirty="0">
                <a:solidFill>
                  <a:schemeClr val="tx2"/>
                </a:solidFill>
              </a:rPr>
              <a:t>, </a:t>
            </a:r>
            <a:r>
              <a:rPr lang="en-US" sz="1500" dirty="0" err="1">
                <a:solidFill>
                  <a:schemeClr val="tx2"/>
                </a:solidFill>
              </a:rPr>
              <a:t>quis</a:t>
            </a:r>
            <a:r>
              <a:rPr lang="en-US" sz="1500" dirty="0">
                <a:solidFill>
                  <a:schemeClr val="tx2"/>
                </a:solidFill>
              </a:rPr>
              <a:t> </a:t>
            </a:r>
            <a:r>
              <a:rPr lang="en-US" sz="1500" dirty="0" err="1">
                <a:solidFill>
                  <a:schemeClr val="tx2"/>
                </a:solidFill>
              </a:rPr>
              <a:t>nostrud</a:t>
            </a:r>
            <a:r>
              <a:rPr lang="en-US" sz="1500" dirty="0">
                <a:solidFill>
                  <a:schemeClr val="tx2"/>
                </a:solidFill>
              </a:rPr>
              <a:t> exercitation </a:t>
            </a:r>
            <a:r>
              <a:rPr lang="en-US" sz="1500" dirty="0" err="1">
                <a:solidFill>
                  <a:schemeClr val="tx2"/>
                </a:solidFill>
              </a:rPr>
              <a:t>ullamco</a:t>
            </a:r>
            <a:r>
              <a:rPr lang="en-US" sz="1500" dirty="0">
                <a:solidFill>
                  <a:schemeClr val="tx2"/>
                </a:solidFill>
              </a:rPr>
              <a:t> </a:t>
            </a:r>
            <a:r>
              <a:rPr lang="en-US" sz="1500" dirty="0" err="1">
                <a:solidFill>
                  <a:schemeClr val="tx2"/>
                </a:solidFill>
              </a:rPr>
              <a:t>laboris</a:t>
            </a:r>
            <a:r>
              <a:rPr lang="en-US" sz="1500" dirty="0">
                <a:solidFill>
                  <a:schemeClr val="tx2"/>
                </a:solidFill>
              </a:rPr>
              <a:t> nisi </a:t>
            </a:r>
            <a:r>
              <a:rPr lang="en-US" sz="1500" dirty="0" err="1">
                <a:solidFill>
                  <a:schemeClr val="tx2"/>
                </a:solidFill>
              </a:rPr>
              <a:t>ut</a:t>
            </a:r>
            <a:r>
              <a:rPr lang="en-US" sz="1500" dirty="0">
                <a:solidFill>
                  <a:schemeClr val="tx2"/>
                </a:solidFill>
              </a:rPr>
              <a:t> </a:t>
            </a:r>
            <a:r>
              <a:rPr lang="en-US" sz="1500" dirty="0" err="1">
                <a:solidFill>
                  <a:schemeClr val="tx2"/>
                </a:solidFill>
              </a:rPr>
              <a:t>aliquip</a:t>
            </a:r>
            <a:r>
              <a:rPr lang="en-US" sz="1500" dirty="0">
                <a:solidFill>
                  <a:schemeClr val="tx2"/>
                </a:solidFill>
              </a:rPr>
              <a:t> ex </a:t>
            </a:r>
            <a:r>
              <a:rPr lang="en-US" sz="1500" dirty="0" err="1">
                <a:solidFill>
                  <a:schemeClr val="tx2"/>
                </a:solidFill>
              </a:rPr>
              <a:t>ea</a:t>
            </a:r>
            <a:r>
              <a:rPr lang="en-US" sz="1500" dirty="0">
                <a:solidFill>
                  <a:schemeClr val="tx2"/>
                </a:solidFill>
              </a:rPr>
              <a:t> </a:t>
            </a:r>
            <a:r>
              <a:rPr lang="en-US" sz="1500" dirty="0" err="1">
                <a:solidFill>
                  <a:schemeClr val="tx2"/>
                </a:solidFill>
              </a:rPr>
              <a:t>commodo</a:t>
            </a:r>
            <a:r>
              <a:rPr lang="en-US" sz="1500" dirty="0">
                <a:solidFill>
                  <a:schemeClr val="tx2"/>
                </a:solidFill>
              </a:rPr>
              <a:t> </a:t>
            </a:r>
            <a:r>
              <a:rPr lang="en-US" sz="1500" dirty="0" err="1">
                <a:solidFill>
                  <a:schemeClr val="tx2"/>
                </a:solidFill>
              </a:rPr>
              <a:t>consequat</a:t>
            </a:r>
            <a:r>
              <a:rPr lang="en-US" sz="1500" dirty="0">
                <a:solidFill>
                  <a:schemeClr val="tx2"/>
                </a:solidFill>
              </a:rPr>
              <a:t>. </a:t>
            </a:r>
          </a:p>
        </p:txBody>
      </p:sp>
      <p:sp>
        <p:nvSpPr>
          <p:cNvPr id="19" name="Rectangle 7">
            <a:extLst>
              <a:ext uri="{FF2B5EF4-FFF2-40B4-BE49-F238E27FC236}">
                <a16:creationId xmlns:a16="http://schemas.microsoft.com/office/drawing/2014/main" id="{E5A42DD4-89A7-8344-900A-2AF7B934C5FA}"/>
              </a:ext>
            </a:extLst>
          </p:cNvPr>
          <p:cNvSpPr>
            <a:spLocks noChangeArrowheads="1"/>
          </p:cNvSpPr>
          <p:nvPr/>
        </p:nvSpPr>
        <p:spPr bwMode="gray">
          <a:xfrm>
            <a:off x="597735" y="4337095"/>
            <a:ext cx="2453259" cy="695692"/>
          </a:xfrm>
          <a:prstGeom prst="rect">
            <a:avLst/>
          </a:prstGeom>
          <a:solidFill>
            <a:schemeClr val="bg1">
              <a:lumMod val="95000"/>
            </a:schemeClr>
          </a:solidFill>
          <a:ln w="9525">
            <a:noFill/>
            <a:miter lim="800000"/>
            <a:headEnd/>
            <a:tailEnd/>
          </a:ln>
          <a:effectLst/>
        </p:spPr>
        <p:txBody>
          <a:bodyPr wrap="square" lIns="72009" tIns="72009" rIns="72009" bIns="72009" anchor="ctr" anchorCtr="0">
            <a:noAutofit/>
          </a:bodyPr>
          <a:lstStyle/>
          <a:p>
            <a:pPr marL="0" marR="0" lvl="0" indent="0" defTabSz="895350" eaLnBrk="0" fontAlgn="base" latinLnBrk="0" hangingPunct="0">
              <a:lnSpc>
                <a:spcPct val="100000"/>
              </a:lnSpc>
              <a:spcBef>
                <a:spcPct val="0"/>
              </a:spcBef>
              <a:spcAft>
                <a:spcPct val="0"/>
              </a:spcAft>
              <a:buClr>
                <a:srgbClr val="002960"/>
              </a:buClr>
              <a:buSzTx/>
              <a:buFontTx/>
              <a:buNone/>
              <a:tabLst/>
              <a:defRPr/>
            </a:pPr>
            <a:r>
              <a:rPr kumimoji="0" lang="en-US" sz="1500" b="1" i="0" u="none" strike="noStrike" kern="0" cap="none" spc="0" normalizeH="0" baseline="0" noProof="0" dirty="0">
                <a:ln>
                  <a:noFill/>
                </a:ln>
                <a:solidFill>
                  <a:srgbClr val="213C8E"/>
                </a:solidFill>
                <a:effectLst/>
                <a:uLnTx/>
                <a:uFillTx/>
                <a:latin typeface="Arial"/>
                <a:ea typeface="ＭＳ Ｐゴシック"/>
              </a:rPr>
              <a:t>          Recommendations</a:t>
            </a:r>
          </a:p>
        </p:txBody>
      </p:sp>
      <p:sp>
        <p:nvSpPr>
          <p:cNvPr id="23" name="TextBox 22">
            <a:extLst>
              <a:ext uri="{FF2B5EF4-FFF2-40B4-BE49-F238E27FC236}">
                <a16:creationId xmlns:a16="http://schemas.microsoft.com/office/drawing/2014/main" id="{D725F744-6828-B4BF-B5D1-D32AB3EAD4D2}"/>
              </a:ext>
            </a:extLst>
          </p:cNvPr>
          <p:cNvSpPr txBox="1"/>
          <p:nvPr/>
        </p:nvSpPr>
        <p:spPr>
          <a:xfrm>
            <a:off x="3221024" y="2608140"/>
            <a:ext cx="8521523" cy="692497"/>
          </a:xfrm>
          <a:prstGeom prst="rect">
            <a:avLst/>
          </a:prstGeom>
        </p:spPr>
        <p:txBody>
          <a:bodyPr vert="horz" wrap="square" lIns="0" tIns="0" rIns="0" bIns="0" rtlCol="0">
            <a:spAutoFit/>
          </a:bodyPr>
          <a:lstStyle>
            <a:lvl1pPr marR="0" lvl="0" indent="0" fontAlgn="auto">
              <a:lnSpc>
                <a:spcPct val="100000"/>
              </a:lnSpc>
              <a:spcBef>
                <a:spcPct val="20000"/>
              </a:spcBef>
              <a:spcAft>
                <a:spcPts val="0"/>
              </a:spcAft>
              <a:buClrTx/>
              <a:buSzTx/>
              <a:buFont typeface="Arial" pitchFamily="34" charset="0"/>
              <a:buNone/>
              <a:tabLst/>
              <a:defRPr kumimoji="0" lang="en-US" sz="1600" b="0" i="0" u="none" strike="noStrike" cap="none" spc="0" normalizeH="0" baseline="0" dirty="0" smtClean="0">
                <a:ln>
                  <a:noFill/>
                </a:ln>
                <a:solidFill>
                  <a:srgbClr val="000000"/>
                </a:solidFill>
                <a:effectLst/>
                <a:uLnTx/>
                <a:uFillTx/>
                <a:latin typeface="Arial"/>
              </a:defRPr>
            </a:lvl1pPr>
            <a:lvl2pPr marL="742950" marR="0" lvl="1" indent="-285750" fontAlgn="auto">
              <a:lnSpc>
                <a:spcPct val="100000"/>
              </a:lnSpc>
              <a:spcBef>
                <a:spcPct val="20000"/>
              </a:spcBef>
              <a:spcAft>
                <a:spcPts val="0"/>
              </a:spcAft>
              <a:buClrTx/>
              <a:buSzTx/>
              <a:buFont typeface="Arial" pitchFamily="34" charset="0"/>
              <a:buChar char="–"/>
              <a:tabLst/>
              <a:defRPr kumimoji="0" lang="en-US" sz="1600" b="0" i="0" u="none" strike="noStrike" cap="none" spc="0" normalizeH="0" baseline="0" dirty="0" smtClean="0">
                <a:ln>
                  <a:noFill/>
                </a:ln>
                <a:solidFill>
                  <a:srgbClr val="000000"/>
                </a:solidFill>
                <a:effectLst/>
                <a:uLnTx/>
                <a:uFillTx/>
                <a:latin typeface="Arial"/>
              </a:defRPr>
            </a:lvl2pPr>
            <a:lvl3pPr marL="1143000" marR="0" lvl="2" indent="-228600" fontAlgn="auto">
              <a:lnSpc>
                <a:spcPct val="100000"/>
              </a:lnSpc>
              <a:spcBef>
                <a:spcPct val="20000"/>
              </a:spcBef>
              <a:spcAft>
                <a:spcPts val="0"/>
              </a:spcAft>
              <a:buClrTx/>
              <a:buSzTx/>
              <a:buFont typeface="Arial" pitchFamily="34" charset="0"/>
              <a:buChar char="»"/>
              <a:tabLst/>
              <a:defRPr kumimoji="0" lang="en-US" sz="1600" b="0" i="0" u="none" strike="noStrike" cap="none" spc="0" normalizeH="0" baseline="0" dirty="0" smtClean="0">
                <a:ln>
                  <a:noFill/>
                </a:ln>
                <a:solidFill>
                  <a:srgbClr val="000000"/>
                </a:solidFill>
                <a:effectLst/>
                <a:uLnTx/>
                <a:uFillTx/>
                <a:latin typeface="Arial"/>
              </a:defRPr>
            </a:lvl3pPr>
            <a:lvl4pPr marL="1600200" lvl="3" indent="-228600">
              <a:spcBef>
                <a:spcPct val="20000"/>
              </a:spcBef>
              <a:buFont typeface="Arial" pitchFamily="34" charset="0"/>
              <a:buChar char="–"/>
              <a:defRPr kumimoji="0" lang="en-US" sz="1600" b="0" i="0" u="none" strike="noStrike" cap="none" spc="0" normalizeH="0" baseline="0" dirty="0" smtClean="0">
                <a:ln>
                  <a:noFill/>
                </a:ln>
                <a:solidFill>
                  <a:srgbClr val="000000"/>
                </a:solidFill>
                <a:effectLst/>
                <a:uLnTx/>
                <a:uFillTx/>
                <a:latin typeface="Arial"/>
              </a:defRPr>
            </a:lvl4pPr>
            <a:lvl5pPr marL="2057400" indent="-228600">
              <a:spcBef>
                <a:spcPct val="20000"/>
              </a:spcBef>
              <a:buFont typeface="Arial" pitchFamily="34" charset="0"/>
              <a:buChar char="»"/>
              <a:defRPr lang="de-DE" sz="2000" dirty="0" smtClean="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285750" indent="-285750">
              <a:buFont typeface="Arial" panose="020B0604020202020204" pitchFamily="34" charset="0"/>
              <a:buChar char="•"/>
            </a:pPr>
            <a:r>
              <a:rPr lang="en-US" sz="1500" dirty="0">
                <a:solidFill>
                  <a:schemeClr val="tx2"/>
                </a:solidFill>
              </a:rPr>
              <a:t>Lorem ipsum dolor sit </a:t>
            </a:r>
            <a:r>
              <a:rPr lang="en-US" sz="1500" dirty="0" err="1">
                <a:solidFill>
                  <a:schemeClr val="tx2"/>
                </a:solidFill>
              </a:rPr>
              <a:t>amet</a:t>
            </a:r>
            <a:r>
              <a:rPr lang="en-US" sz="1500" dirty="0">
                <a:solidFill>
                  <a:schemeClr val="tx2"/>
                </a:solidFill>
              </a:rPr>
              <a:t>, </a:t>
            </a:r>
            <a:r>
              <a:rPr lang="en-US" sz="1500" dirty="0" err="1">
                <a:solidFill>
                  <a:schemeClr val="tx2"/>
                </a:solidFill>
              </a:rPr>
              <a:t>consectetur</a:t>
            </a:r>
            <a:r>
              <a:rPr lang="en-US" sz="1500" dirty="0">
                <a:solidFill>
                  <a:schemeClr val="tx2"/>
                </a:solidFill>
              </a:rPr>
              <a:t> </a:t>
            </a:r>
            <a:r>
              <a:rPr lang="en-US" sz="1500" dirty="0" err="1">
                <a:solidFill>
                  <a:schemeClr val="tx2"/>
                </a:solidFill>
              </a:rPr>
              <a:t>adipiscing</a:t>
            </a:r>
            <a:r>
              <a:rPr lang="en-US" sz="1500" dirty="0">
                <a:solidFill>
                  <a:schemeClr val="tx2"/>
                </a:solidFill>
              </a:rPr>
              <a:t> </a:t>
            </a:r>
            <a:r>
              <a:rPr lang="en-US" sz="1500" dirty="0" err="1">
                <a:solidFill>
                  <a:schemeClr val="tx2"/>
                </a:solidFill>
              </a:rPr>
              <a:t>elit</a:t>
            </a:r>
            <a:r>
              <a:rPr lang="en-US" sz="1500" dirty="0">
                <a:solidFill>
                  <a:schemeClr val="tx2"/>
                </a:solidFill>
              </a:rPr>
              <a:t>, sed do </a:t>
            </a:r>
            <a:r>
              <a:rPr lang="en-US" sz="1500" dirty="0" err="1">
                <a:solidFill>
                  <a:schemeClr val="tx2"/>
                </a:solidFill>
              </a:rPr>
              <a:t>eiusmod</a:t>
            </a:r>
            <a:r>
              <a:rPr lang="en-US" sz="1500" dirty="0">
                <a:solidFill>
                  <a:schemeClr val="tx2"/>
                </a:solidFill>
              </a:rPr>
              <a:t> </a:t>
            </a:r>
            <a:r>
              <a:rPr lang="en-US" sz="1500" dirty="0" err="1">
                <a:solidFill>
                  <a:schemeClr val="tx2"/>
                </a:solidFill>
              </a:rPr>
              <a:t>tempor</a:t>
            </a:r>
            <a:r>
              <a:rPr lang="en-US" sz="1500" dirty="0">
                <a:solidFill>
                  <a:schemeClr val="tx2"/>
                </a:solidFill>
              </a:rPr>
              <a:t> </a:t>
            </a:r>
            <a:r>
              <a:rPr lang="en-US" sz="1500" dirty="0" err="1">
                <a:solidFill>
                  <a:schemeClr val="tx2"/>
                </a:solidFill>
              </a:rPr>
              <a:t>incididunt</a:t>
            </a:r>
            <a:r>
              <a:rPr lang="en-US" sz="1500" dirty="0">
                <a:solidFill>
                  <a:schemeClr val="tx2"/>
                </a:solidFill>
              </a:rPr>
              <a:t> </a:t>
            </a:r>
            <a:r>
              <a:rPr lang="en-US" sz="1500" dirty="0" err="1">
                <a:solidFill>
                  <a:schemeClr val="tx2"/>
                </a:solidFill>
              </a:rPr>
              <a:t>ut</a:t>
            </a:r>
            <a:r>
              <a:rPr lang="en-US" sz="1500" dirty="0">
                <a:solidFill>
                  <a:schemeClr val="tx2"/>
                </a:solidFill>
              </a:rPr>
              <a:t> </a:t>
            </a:r>
            <a:r>
              <a:rPr lang="en-US" sz="1500" dirty="0" err="1">
                <a:solidFill>
                  <a:schemeClr val="tx2"/>
                </a:solidFill>
              </a:rPr>
              <a:t>labore</a:t>
            </a:r>
            <a:r>
              <a:rPr lang="en-US" sz="1500" dirty="0">
                <a:solidFill>
                  <a:schemeClr val="tx2"/>
                </a:solidFill>
              </a:rPr>
              <a:t> et dolore magna </a:t>
            </a:r>
            <a:r>
              <a:rPr lang="en-US" sz="1500" dirty="0" err="1">
                <a:solidFill>
                  <a:schemeClr val="tx2"/>
                </a:solidFill>
              </a:rPr>
              <a:t>aliqua</a:t>
            </a:r>
            <a:r>
              <a:rPr lang="en-US" sz="1500" dirty="0">
                <a:solidFill>
                  <a:schemeClr val="tx2"/>
                </a:solidFill>
              </a:rPr>
              <a:t>. Ut </a:t>
            </a:r>
            <a:r>
              <a:rPr lang="en-US" sz="1500" dirty="0" err="1">
                <a:solidFill>
                  <a:schemeClr val="tx2"/>
                </a:solidFill>
              </a:rPr>
              <a:t>enim</a:t>
            </a:r>
            <a:r>
              <a:rPr lang="en-US" sz="1500" dirty="0">
                <a:solidFill>
                  <a:schemeClr val="tx2"/>
                </a:solidFill>
              </a:rPr>
              <a:t> ad minim </a:t>
            </a:r>
            <a:r>
              <a:rPr lang="en-US" sz="1500" dirty="0" err="1">
                <a:solidFill>
                  <a:schemeClr val="tx2"/>
                </a:solidFill>
              </a:rPr>
              <a:t>veniam</a:t>
            </a:r>
            <a:r>
              <a:rPr lang="en-US" sz="1500" dirty="0">
                <a:solidFill>
                  <a:schemeClr val="tx2"/>
                </a:solidFill>
              </a:rPr>
              <a:t>, </a:t>
            </a:r>
            <a:r>
              <a:rPr lang="en-US" sz="1500" dirty="0" err="1">
                <a:solidFill>
                  <a:schemeClr val="tx2"/>
                </a:solidFill>
              </a:rPr>
              <a:t>quis</a:t>
            </a:r>
            <a:r>
              <a:rPr lang="en-US" sz="1500" dirty="0">
                <a:solidFill>
                  <a:schemeClr val="tx2"/>
                </a:solidFill>
              </a:rPr>
              <a:t> </a:t>
            </a:r>
            <a:r>
              <a:rPr lang="en-US" sz="1500" dirty="0" err="1">
                <a:solidFill>
                  <a:schemeClr val="tx2"/>
                </a:solidFill>
              </a:rPr>
              <a:t>nostrud</a:t>
            </a:r>
            <a:r>
              <a:rPr lang="en-US" sz="1500" dirty="0">
                <a:solidFill>
                  <a:schemeClr val="tx2"/>
                </a:solidFill>
              </a:rPr>
              <a:t> exercitation </a:t>
            </a:r>
            <a:r>
              <a:rPr lang="en-US" sz="1500" dirty="0" err="1">
                <a:solidFill>
                  <a:schemeClr val="tx2"/>
                </a:solidFill>
              </a:rPr>
              <a:t>ullamco</a:t>
            </a:r>
            <a:r>
              <a:rPr lang="en-US" sz="1500" dirty="0">
                <a:solidFill>
                  <a:schemeClr val="tx2"/>
                </a:solidFill>
              </a:rPr>
              <a:t> </a:t>
            </a:r>
            <a:r>
              <a:rPr lang="en-US" sz="1500" dirty="0" err="1">
                <a:solidFill>
                  <a:schemeClr val="tx2"/>
                </a:solidFill>
              </a:rPr>
              <a:t>laboris</a:t>
            </a:r>
            <a:r>
              <a:rPr lang="en-US" sz="1500" dirty="0">
                <a:solidFill>
                  <a:schemeClr val="tx2"/>
                </a:solidFill>
              </a:rPr>
              <a:t> nisi </a:t>
            </a:r>
            <a:r>
              <a:rPr lang="en-US" sz="1500" dirty="0" err="1">
                <a:solidFill>
                  <a:schemeClr val="tx2"/>
                </a:solidFill>
              </a:rPr>
              <a:t>ut</a:t>
            </a:r>
            <a:r>
              <a:rPr lang="en-US" sz="1500" dirty="0">
                <a:solidFill>
                  <a:schemeClr val="tx2"/>
                </a:solidFill>
              </a:rPr>
              <a:t> </a:t>
            </a:r>
            <a:r>
              <a:rPr lang="en-US" sz="1500" dirty="0" err="1">
                <a:solidFill>
                  <a:schemeClr val="tx2"/>
                </a:solidFill>
              </a:rPr>
              <a:t>aliquip</a:t>
            </a:r>
            <a:r>
              <a:rPr lang="en-US" sz="1500" dirty="0">
                <a:solidFill>
                  <a:schemeClr val="tx2"/>
                </a:solidFill>
              </a:rPr>
              <a:t> ex </a:t>
            </a:r>
            <a:r>
              <a:rPr lang="en-US" sz="1500" dirty="0" err="1">
                <a:solidFill>
                  <a:schemeClr val="tx2"/>
                </a:solidFill>
              </a:rPr>
              <a:t>ea</a:t>
            </a:r>
            <a:r>
              <a:rPr lang="en-US" sz="1500" dirty="0">
                <a:solidFill>
                  <a:schemeClr val="tx2"/>
                </a:solidFill>
              </a:rPr>
              <a:t> </a:t>
            </a:r>
            <a:r>
              <a:rPr lang="en-US" sz="1500" dirty="0" err="1">
                <a:solidFill>
                  <a:schemeClr val="tx2"/>
                </a:solidFill>
              </a:rPr>
              <a:t>commodo</a:t>
            </a:r>
            <a:r>
              <a:rPr lang="en-US" sz="1500" dirty="0">
                <a:solidFill>
                  <a:schemeClr val="tx2"/>
                </a:solidFill>
              </a:rPr>
              <a:t> </a:t>
            </a:r>
            <a:r>
              <a:rPr lang="en-US" sz="1500" dirty="0" err="1">
                <a:solidFill>
                  <a:schemeClr val="tx2"/>
                </a:solidFill>
              </a:rPr>
              <a:t>consequat</a:t>
            </a:r>
            <a:r>
              <a:rPr lang="en-US" sz="1500" dirty="0">
                <a:solidFill>
                  <a:schemeClr val="tx2"/>
                </a:solidFill>
              </a:rPr>
              <a:t>. </a:t>
            </a:r>
          </a:p>
        </p:txBody>
      </p:sp>
      <p:cxnSp>
        <p:nvCxnSpPr>
          <p:cNvPr id="25" name="AutoShape 249">
            <a:extLst>
              <a:ext uri="{FF2B5EF4-FFF2-40B4-BE49-F238E27FC236}">
                <a16:creationId xmlns:a16="http://schemas.microsoft.com/office/drawing/2014/main" id="{6F89F6F3-B9B2-CB15-3F30-DECA9032B4CE}"/>
              </a:ext>
            </a:extLst>
          </p:cNvPr>
          <p:cNvCxnSpPr>
            <a:cxnSpLocks noChangeShapeType="1"/>
          </p:cNvCxnSpPr>
          <p:nvPr/>
        </p:nvCxnSpPr>
        <p:spPr bwMode="auto">
          <a:xfrm>
            <a:off x="585036" y="2523752"/>
            <a:ext cx="11157512" cy="0"/>
          </a:xfrm>
          <a:prstGeom prst="straightConnector1">
            <a:avLst/>
          </a:prstGeom>
          <a:noFill/>
          <a:ln w="9525">
            <a:solidFill>
              <a:schemeClr val="bg1">
                <a:lumMod val="50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49">
            <a:extLst>
              <a:ext uri="{FF2B5EF4-FFF2-40B4-BE49-F238E27FC236}">
                <a16:creationId xmlns:a16="http://schemas.microsoft.com/office/drawing/2014/main" id="{489CA914-5828-3D5B-592C-EC5C8FA9E135}"/>
              </a:ext>
            </a:extLst>
          </p:cNvPr>
          <p:cNvCxnSpPr>
            <a:cxnSpLocks noChangeShapeType="1"/>
          </p:cNvCxnSpPr>
          <p:nvPr/>
        </p:nvCxnSpPr>
        <p:spPr bwMode="auto">
          <a:xfrm>
            <a:off x="585035" y="3317353"/>
            <a:ext cx="11157512" cy="0"/>
          </a:xfrm>
          <a:prstGeom prst="straightConnector1">
            <a:avLst/>
          </a:prstGeom>
          <a:noFill/>
          <a:ln w="9525">
            <a:solidFill>
              <a:schemeClr val="bg1">
                <a:lumMod val="50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49">
            <a:extLst>
              <a:ext uri="{FF2B5EF4-FFF2-40B4-BE49-F238E27FC236}">
                <a16:creationId xmlns:a16="http://schemas.microsoft.com/office/drawing/2014/main" id="{F510820D-B715-ACCA-9001-8D0832309975}"/>
              </a:ext>
            </a:extLst>
          </p:cNvPr>
          <p:cNvCxnSpPr>
            <a:cxnSpLocks noChangeShapeType="1"/>
          </p:cNvCxnSpPr>
          <p:nvPr/>
        </p:nvCxnSpPr>
        <p:spPr bwMode="auto">
          <a:xfrm>
            <a:off x="585035" y="4252706"/>
            <a:ext cx="11157512" cy="0"/>
          </a:xfrm>
          <a:prstGeom prst="straightConnector1">
            <a:avLst/>
          </a:prstGeom>
          <a:noFill/>
          <a:ln w="9525">
            <a:solidFill>
              <a:schemeClr val="bg1">
                <a:lumMod val="50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49">
            <a:extLst>
              <a:ext uri="{FF2B5EF4-FFF2-40B4-BE49-F238E27FC236}">
                <a16:creationId xmlns:a16="http://schemas.microsoft.com/office/drawing/2014/main" id="{FA2AD68B-672C-3871-A4D9-C877825FF33E}"/>
              </a:ext>
            </a:extLst>
          </p:cNvPr>
          <p:cNvCxnSpPr>
            <a:cxnSpLocks noChangeShapeType="1"/>
          </p:cNvCxnSpPr>
          <p:nvPr/>
        </p:nvCxnSpPr>
        <p:spPr bwMode="auto">
          <a:xfrm>
            <a:off x="585035" y="5178815"/>
            <a:ext cx="11157512" cy="0"/>
          </a:xfrm>
          <a:prstGeom prst="straightConnector1">
            <a:avLst/>
          </a:prstGeom>
          <a:noFill/>
          <a:ln w="9525">
            <a:solidFill>
              <a:schemeClr val="bg1">
                <a:lumMod val="50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a:extLst>
              <a:ext uri="{FF2B5EF4-FFF2-40B4-BE49-F238E27FC236}">
                <a16:creationId xmlns:a16="http://schemas.microsoft.com/office/drawing/2014/main" id="{70529EC9-9774-9B4C-84F0-89D15F46D965}"/>
              </a:ext>
            </a:extLst>
          </p:cNvPr>
          <p:cNvGrpSpPr/>
          <p:nvPr/>
        </p:nvGrpSpPr>
        <p:grpSpPr>
          <a:xfrm>
            <a:off x="597735" y="1531855"/>
            <a:ext cx="2453259" cy="892468"/>
            <a:chOff x="597735" y="1543730"/>
            <a:chExt cx="2453259" cy="892468"/>
          </a:xfrm>
          <a:solidFill>
            <a:schemeClr val="bg1">
              <a:lumMod val="95000"/>
            </a:schemeClr>
          </a:solidFill>
        </p:grpSpPr>
        <p:sp>
          <p:nvSpPr>
            <p:cNvPr id="15" name="Rectangle 7">
              <a:extLst>
                <a:ext uri="{FF2B5EF4-FFF2-40B4-BE49-F238E27FC236}">
                  <a16:creationId xmlns:a16="http://schemas.microsoft.com/office/drawing/2014/main" id="{92F52D39-A4B8-FDDC-BAA5-4914212C6006}"/>
                </a:ext>
              </a:extLst>
            </p:cNvPr>
            <p:cNvSpPr>
              <a:spLocks noChangeArrowheads="1"/>
            </p:cNvSpPr>
            <p:nvPr/>
          </p:nvSpPr>
          <p:spPr bwMode="gray">
            <a:xfrm>
              <a:off x="597735" y="1543730"/>
              <a:ext cx="2453259" cy="892468"/>
            </a:xfrm>
            <a:prstGeom prst="rect">
              <a:avLst/>
            </a:prstGeom>
            <a:grpFill/>
            <a:ln w="9525">
              <a:noFill/>
              <a:miter lim="800000"/>
              <a:headEnd/>
              <a:tailEnd/>
            </a:ln>
            <a:effectLst/>
          </p:spPr>
          <p:txBody>
            <a:bodyPr wrap="square" lIns="72009" tIns="72009" rIns="72009" bIns="72009" anchor="ctr" anchorCtr="0">
              <a:noAutofit/>
            </a:bodyPr>
            <a:lstStyle/>
            <a:p>
              <a:pPr marL="0" marR="0" lvl="0" indent="0" defTabSz="895350" eaLnBrk="0" fontAlgn="base" latinLnBrk="0" hangingPunct="0">
                <a:lnSpc>
                  <a:spcPct val="100000"/>
                </a:lnSpc>
                <a:spcBef>
                  <a:spcPct val="0"/>
                </a:spcBef>
                <a:spcAft>
                  <a:spcPct val="0"/>
                </a:spcAft>
                <a:buClr>
                  <a:srgbClr val="002960"/>
                </a:buClr>
                <a:buSzTx/>
                <a:buFontTx/>
                <a:buNone/>
                <a:tabLst/>
                <a:defRPr/>
              </a:pPr>
              <a:r>
                <a:rPr lang="en-US" sz="1500" b="1" kern="0" dirty="0">
                  <a:solidFill>
                    <a:srgbClr val="213C8E"/>
                  </a:solidFill>
                  <a:latin typeface="Arial"/>
                  <a:ea typeface="ＭＳ Ｐゴシック"/>
                </a:rPr>
                <a:t>          </a:t>
              </a:r>
              <a:r>
                <a:rPr kumimoji="0" lang="en-US" sz="1500" b="1" i="0" u="none" strike="noStrike" kern="0" cap="none" spc="0" normalizeH="0" baseline="0" noProof="0" dirty="0">
                  <a:ln>
                    <a:noFill/>
                  </a:ln>
                  <a:solidFill>
                    <a:srgbClr val="213C8E"/>
                  </a:solidFill>
                  <a:effectLst/>
                  <a:uLnTx/>
                  <a:uFillTx/>
                  <a:latin typeface="Arial"/>
                  <a:ea typeface="ＭＳ Ｐゴシック"/>
                </a:rPr>
                <a:t>Problem</a:t>
              </a:r>
            </a:p>
          </p:txBody>
        </p:sp>
        <p:sp>
          <p:nvSpPr>
            <p:cNvPr id="3" name="Oval 2">
              <a:extLst>
                <a:ext uri="{FF2B5EF4-FFF2-40B4-BE49-F238E27FC236}">
                  <a16:creationId xmlns:a16="http://schemas.microsoft.com/office/drawing/2014/main" id="{25CAF663-52FA-6340-8EDA-BEB5B0F70C5D}"/>
                </a:ext>
              </a:extLst>
            </p:cNvPr>
            <p:cNvSpPr/>
            <p:nvPr/>
          </p:nvSpPr>
          <p:spPr>
            <a:xfrm>
              <a:off x="767767" y="1818865"/>
              <a:ext cx="308919" cy="296562"/>
            </a:xfrm>
            <a:prstGeom prst="ellipse">
              <a:avLst/>
            </a:prstGeom>
            <a:solidFill>
              <a:srgbClr val="213C8E"/>
            </a:solidFill>
            <a:ln>
              <a:solidFill>
                <a:srgbClr val="21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bg1"/>
                  </a:solidFill>
                </a:rPr>
                <a:t>1</a:t>
              </a:r>
            </a:p>
          </p:txBody>
        </p:sp>
      </p:grpSp>
      <p:grpSp>
        <p:nvGrpSpPr>
          <p:cNvPr id="9" name="Group 8">
            <a:extLst>
              <a:ext uri="{FF2B5EF4-FFF2-40B4-BE49-F238E27FC236}">
                <a16:creationId xmlns:a16="http://schemas.microsoft.com/office/drawing/2014/main" id="{77EB9E95-B4F9-6F44-BFD2-3CF7C1768293}"/>
              </a:ext>
            </a:extLst>
          </p:cNvPr>
          <p:cNvGrpSpPr/>
          <p:nvPr/>
        </p:nvGrpSpPr>
        <p:grpSpPr>
          <a:xfrm>
            <a:off x="597735" y="2608141"/>
            <a:ext cx="2453259" cy="593471"/>
            <a:chOff x="597735" y="2621961"/>
            <a:chExt cx="2453259" cy="593471"/>
          </a:xfrm>
          <a:solidFill>
            <a:schemeClr val="bg1">
              <a:lumMod val="95000"/>
            </a:schemeClr>
          </a:solidFill>
        </p:grpSpPr>
        <p:sp>
          <p:nvSpPr>
            <p:cNvPr id="24" name="Rectangle 7">
              <a:extLst>
                <a:ext uri="{FF2B5EF4-FFF2-40B4-BE49-F238E27FC236}">
                  <a16:creationId xmlns:a16="http://schemas.microsoft.com/office/drawing/2014/main" id="{6E818B5C-695D-0478-BCAF-CB2D5A2DF54A}"/>
                </a:ext>
              </a:extLst>
            </p:cNvPr>
            <p:cNvSpPr>
              <a:spLocks noChangeArrowheads="1"/>
            </p:cNvSpPr>
            <p:nvPr/>
          </p:nvSpPr>
          <p:spPr bwMode="gray">
            <a:xfrm>
              <a:off x="597735" y="2621961"/>
              <a:ext cx="2453259" cy="593471"/>
            </a:xfrm>
            <a:prstGeom prst="rect">
              <a:avLst/>
            </a:prstGeom>
            <a:grpFill/>
            <a:ln w="9525">
              <a:noFill/>
              <a:miter lim="800000"/>
              <a:headEnd/>
              <a:tailEnd/>
            </a:ln>
            <a:effectLst/>
          </p:spPr>
          <p:txBody>
            <a:bodyPr wrap="square" lIns="72009" tIns="72009" rIns="72009" bIns="72009" anchor="ctr" anchorCtr="0">
              <a:noAutofit/>
            </a:bodyPr>
            <a:lstStyle/>
            <a:p>
              <a:pPr lvl="0" defTabSz="895350" eaLnBrk="0" fontAlgn="base" hangingPunct="0">
                <a:spcBef>
                  <a:spcPct val="0"/>
                </a:spcBef>
                <a:spcAft>
                  <a:spcPct val="0"/>
                </a:spcAft>
                <a:buClr>
                  <a:srgbClr val="002960"/>
                </a:buClr>
                <a:defRPr/>
              </a:pPr>
              <a:r>
                <a:rPr lang="en-US" sz="1500" b="1" kern="0" dirty="0">
                  <a:solidFill>
                    <a:srgbClr val="213C8E"/>
                  </a:solidFill>
                  <a:latin typeface="Arial"/>
                  <a:ea typeface="ＭＳ Ｐゴシック"/>
                </a:rPr>
                <a:t>          Goal</a:t>
              </a:r>
            </a:p>
          </p:txBody>
        </p:sp>
        <p:sp>
          <p:nvSpPr>
            <p:cNvPr id="29" name="Oval 28">
              <a:extLst>
                <a:ext uri="{FF2B5EF4-FFF2-40B4-BE49-F238E27FC236}">
                  <a16:creationId xmlns:a16="http://schemas.microsoft.com/office/drawing/2014/main" id="{D1D4D084-20CB-3642-8B0C-3EDA239E5956}"/>
                </a:ext>
              </a:extLst>
            </p:cNvPr>
            <p:cNvSpPr/>
            <p:nvPr/>
          </p:nvSpPr>
          <p:spPr>
            <a:xfrm>
              <a:off x="767766" y="2773763"/>
              <a:ext cx="308919" cy="296562"/>
            </a:xfrm>
            <a:prstGeom prst="ellipse">
              <a:avLst/>
            </a:prstGeom>
            <a:solidFill>
              <a:srgbClr val="213C8E"/>
            </a:solidFill>
            <a:ln>
              <a:solidFill>
                <a:srgbClr val="21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bg1"/>
                  </a:solidFill>
                </a:rPr>
                <a:t>2</a:t>
              </a:r>
            </a:p>
          </p:txBody>
        </p:sp>
      </p:grpSp>
      <p:sp>
        <p:nvSpPr>
          <p:cNvPr id="30" name="Oval 29">
            <a:extLst>
              <a:ext uri="{FF2B5EF4-FFF2-40B4-BE49-F238E27FC236}">
                <a16:creationId xmlns:a16="http://schemas.microsoft.com/office/drawing/2014/main" id="{326B6410-0FD9-204E-80BC-DB091C980DCA}"/>
              </a:ext>
            </a:extLst>
          </p:cNvPr>
          <p:cNvSpPr/>
          <p:nvPr/>
        </p:nvSpPr>
        <p:spPr>
          <a:xfrm>
            <a:off x="767765" y="3666290"/>
            <a:ext cx="308919" cy="296562"/>
          </a:xfrm>
          <a:prstGeom prst="ellipse">
            <a:avLst/>
          </a:prstGeom>
          <a:solidFill>
            <a:srgbClr val="213C8E"/>
          </a:solidFill>
          <a:ln>
            <a:solidFill>
              <a:srgbClr val="21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3</a:t>
            </a:r>
          </a:p>
        </p:txBody>
      </p:sp>
      <p:sp>
        <p:nvSpPr>
          <p:cNvPr id="31" name="Oval 30">
            <a:extLst>
              <a:ext uri="{FF2B5EF4-FFF2-40B4-BE49-F238E27FC236}">
                <a16:creationId xmlns:a16="http://schemas.microsoft.com/office/drawing/2014/main" id="{E622C344-BD37-054F-AC36-159D8637A5E2}"/>
              </a:ext>
            </a:extLst>
          </p:cNvPr>
          <p:cNvSpPr/>
          <p:nvPr/>
        </p:nvSpPr>
        <p:spPr>
          <a:xfrm>
            <a:off x="767764" y="4553437"/>
            <a:ext cx="308919" cy="296562"/>
          </a:xfrm>
          <a:prstGeom prst="ellipse">
            <a:avLst/>
          </a:prstGeom>
          <a:solidFill>
            <a:srgbClr val="213C8E"/>
          </a:solidFill>
          <a:ln>
            <a:solidFill>
              <a:srgbClr val="21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4</a:t>
            </a:r>
          </a:p>
        </p:txBody>
      </p:sp>
      <p:sp>
        <p:nvSpPr>
          <p:cNvPr id="4" name="Slide Number Placeholder 3">
            <a:extLst>
              <a:ext uri="{FF2B5EF4-FFF2-40B4-BE49-F238E27FC236}">
                <a16:creationId xmlns:a16="http://schemas.microsoft.com/office/drawing/2014/main" id="{8F90AE43-A2AF-6D47-AFB6-F0ADEF82114E}"/>
              </a:ext>
            </a:extLst>
          </p:cNvPr>
          <p:cNvSpPr>
            <a:spLocks noGrp="1"/>
          </p:cNvSpPr>
          <p:nvPr>
            <p:ph type="sldNum" sz="quarter" idx="12"/>
          </p:nvPr>
        </p:nvSpPr>
        <p:spPr/>
        <p:txBody>
          <a:bodyPr/>
          <a:lstStyle/>
          <a:p>
            <a:fld id="{65584C5F-AC8F-AB45-98CD-0DC496F3921E}" type="slidenum">
              <a:rPr lang="en-US" smtClean="0">
                <a:solidFill>
                  <a:schemeClr val="tx2"/>
                </a:solidFill>
              </a:rPr>
              <a:t>2</a:t>
            </a:fld>
            <a:endParaRPr lang="en-US" dirty="0">
              <a:solidFill>
                <a:schemeClr val="tx2"/>
              </a:solidFill>
            </a:endParaRPr>
          </a:p>
        </p:txBody>
      </p:sp>
    </p:spTree>
    <p:extLst>
      <p:ext uri="{BB962C8B-B14F-4D97-AF65-F5344CB8AC3E}">
        <p14:creationId xmlns:p14="http://schemas.microsoft.com/office/powerpoint/2010/main" val="312376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3" name="Group 207"/>
          <p:cNvGrpSpPr/>
          <p:nvPr/>
        </p:nvGrpSpPr>
        <p:grpSpPr>
          <a:xfrm>
            <a:off x="953305" y="1443622"/>
            <a:ext cx="5698111" cy="2975107"/>
            <a:chOff x="-162138" y="3624732"/>
            <a:chExt cx="4748425" cy="2479255"/>
          </a:xfrm>
        </p:grpSpPr>
        <p:sp>
          <p:nvSpPr>
            <p:cNvPr id="324" name="TextBox 323"/>
            <p:cNvSpPr txBox="1"/>
            <p:nvPr/>
          </p:nvSpPr>
          <p:spPr>
            <a:xfrm>
              <a:off x="-152401" y="3977320"/>
              <a:ext cx="4738688" cy="2126667"/>
            </a:xfrm>
            <a:prstGeom prst="rect">
              <a:avLst/>
            </a:prstGeom>
            <a:noFill/>
          </p:spPr>
          <p:txBody>
            <a:bodyPr wrap="square" rIns="172800" bIns="43200" numCol="1" spcCol="360000" rtlCol="0">
              <a:spAutoFit/>
            </a:bodyPr>
            <a:lstStyle/>
            <a:p>
              <a:pPr marL="285750" indent="-285750">
                <a:buFont typeface="Arial" panose="020B0604020202020204" pitchFamily="34" charset="0"/>
                <a:buChar char="•"/>
              </a:pPr>
              <a:r>
                <a:rPr lang="en-US" sz="1600" dirty="0">
                  <a:solidFill>
                    <a:schemeClr val="tx2"/>
                  </a:solidFill>
                  <a:latin typeface="Arial" panose="020B0604020202020204" pitchFamily="34" charset="0"/>
                  <a:cs typeface="Arial" panose="020B0604020202020204" pitchFamily="34" charset="0"/>
                </a:rPr>
                <a:t>Efficient hotel booking management maximizes revenue and optimizes resources.</a:t>
              </a:r>
            </a:p>
            <a:p>
              <a:pPr marL="285750" indent="-285750">
                <a:buFont typeface="Arial" panose="020B0604020202020204" pitchFamily="34" charset="0"/>
                <a:buChar char="•"/>
              </a:pPr>
              <a:r>
                <a:rPr lang="en-US" sz="1600" dirty="0">
                  <a:solidFill>
                    <a:schemeClr val="tx2"/>
                  </a:solidFill>
                  <a:latin typeface="Arial" panose="020B0604020202020204" pitchFamily="34" charset="0"/>
                  <a:cs typeface="Arial" panose="020B0604020202020204" pitchFamily="34" charset="0"/>
                </a:rPr>
                <a:t>Room booking cancellations lead to </a:t>
              </a:r>
            </a:p>
            <a:p>
              <a:pPr marL="742950" lvl="1" indent="-285750">
                <a:buFont typeface="Arial" panose="020B0604020202020204" pitchFamily="34" charset="0"/>
                <a:buChar char="•"/>
              </a:pPr>
              <a:r>
                <a:rPr lang="en-US" sz="1600" dirty="0">
                  <a:solidFill>
                    <a:schemeClr val="tx2"/>
                  </a:solidFill>
                  <a:latin typeface="Arial" panose="020B0604020202020204" pitchFamily="34" charset="0"/>
                  <a:cs typeface="Arial" panose="020B0604020202020204" pitchFamily="34" charset="0"/>
                </a:rPr>
                <a:t>Revenue loss</a:t>
              </a:r>
            </a:p>
            <a:p>
              <a:pPr marL="742950" lvl="1" indent="-285750">
                <a:buFont typeface="Arial" panose="020B0604020202020204" pitchFamily="34" charset="0"/>
                <a:buChar char="•"/>
              </a:pPr>
              <a:r>
                <a:rPr lang="en-US" sz="1600" dirty="0">
                  <a:solidFill>
                    <a:schemeClr val="tx2"/>
                  </a:solidFill>
                  <a:latin typeface="Arial" panose="020B0604020202020204" pitchFamily="34" charset="0"/>
                  <a:cs typeface="Arial" panose="020B0604020202020204" pitchFamily="34" charset="0"/>
                </a:rPr>
                <a:t>Not optimal resource allocation</a:t>
              </a:r>
            </a:p>
            <a:p>
              <a:pPr marL="285750" indent="-285750">
                <a:buFont typeface="Arial" panose="020B0604020202020204" pitchFamily="34" charset="0"/>
                <a:buChar char="•"/>
              </a:pPr>
              <a:r>
                <a:rPr lang="en-US" sz="1600" dirty="0">
                  <a:solidFill>
                    <a:schemeClr val="tx2"/>
                  </a:solidFill>
                  <a:latin typeface="Arial" panose="020B0604020202020204" pitchFamily="34" charset="0"/>
                  <a:cs typeface="Arial" panose="020B0604020202020204" pitchFamily="34" charset="0"/>
                </a:rPr>
                <a:t>Understanding and predicting cancellations can</a:t>
              </a:r>
            </a:p>
            <a:p>
              <a:pPr marL="742950" lvl="1" indent="-285750">
                <a:buFont typeface="Arial" panose="020B0604020202020204" pitchFamily="34" charset="0"/>
                <a:buChar char="•"/>
              </a:pPr>
              <a:r>
                <a:rPr lang="en-US" sz="1600" dirty="0">
                  <a:solidFill>
                    <a:schemeClr val="tx2"/>
                  </a:solidFill>
                  <a:latin typeface="Arial" panose="020B0604020202020204" pitchFamily="34" charset="0"/>
                  <a:cs typeface="Arial" panose="020B0604020202020204" pitchFamily="34" charset="0"/>
                </a:rPr>
                <a:t>Provide a competitive advantage</a:t>
              </a:r>
            </a:p>
            <a:p>
              <a:pPr marL="742950" lvl="1" indent="-285750">
                <a:buFont typeface="Arial" panose="020B0604020202020204" pitchFamily="34" charset="0"/>
                <a:buChar char="•"/>
              </a:pPr>
              <a:r>
                <a:rPr lang="en-US" sz="1600" dirty="0">
                  <a:solidFill>
                    <a:schemeClr val="tx2"/>
                  </a:solidFill>
                  <a:latin typeface="Arial" panose="020B0604020202020204" pitchFamily="34" charset="0"/>
                  <a:cs typeface="Arial" panose="020B0604020202020204" pitchFamily="34" charset="0"/>
                </a:rPr>
                <a:t>Enable proactive measures to mitigate negative consequences</a:t>
              </a:r>
            </a:p>
            <a:p>
              <a:endParaRPr lang="en-US" sz="1600" dirty="0">
                <a:solidFill>
                  <a:schemeClr val="tx2"/>
                </a:solidFill>
                <a:latin typeface="Arial" panose="020B0604020202020204" pitchFamily="34" charset="0"/>
                <a:cs typeface="Arial" panose="020B0604020202020204" pitchFamily="34" charset="0"/>
              </a:endParaRPr>
            </a:p>
          </p:txBody>
        </p:sp>
        <p:sp>
          <p:nvSpPr>
            <p:cNvPr id="641" name="Content Placeholder 2"/>
            <p:cNvSpPr txBox="1">
              <a:spLocks/>
            </p:cNvSpPr>
            <p:nvPr/>
          </p:nvSpPr>
          <p:spPr>
            <a:xfrm>
              <a:off x="-162138" y="3624732"/>
              <a:ext cx="4529281" cy="376718"/>
            </a:xfrm>
            <a:prstGeom prst="rect">
              <a:avLst/>
            </a:prstGeom>
            <a:noFill/>
            <a:ln>
              <a:noFill/>
            </a:ln>
          </p:spPr>
          <p:txBody>
            <a:bodyPr vert="horz" lIns="109728" tIns="54864" rIns="109728" bIns="5486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2800" b="1" dirty="0">
                  <a:solidFill>
                    <a:srgbClr val="1C3EC3"/>
                  </a:solidFill>
                  <a:latin typeface="Arial" panose="020B0604020202020204" pitchFamily="34" charset="0"/>
                  <a:ea typeface="Open Sans" pitchFamily="34" charset="0"/>
                  <a:cs typeface="Arial" panose="020B0604020202020204" pitchFamily="34" charset="0"/>
                </a:rPr>
                <a:t>Business Context</a:t>
              </a:r>
              <a:endParaRPr lang="en-US" sz="2800" b="1" dirty="0">
                <a:solidFill>
                  <a:srgbClr val="1C3EC3"/>
                </a:solidFill>
                <a:latin typeface="Arial" panose="020B0604020202020204" pitchFamily="34" charset="0"/>
                <a:ea typeface="Open Sans" pitchFamily="34" charset="0"/>
                <a:cs typeface="Arial" panose="020B0604020202020204" pitchFamily="34" charset="0"/>
              </a:endParaRPr>
            </a:p>
          </p:txBody>
        </p:sp>
      </p:grpSp>
      <p:sp>
        <p:nvSpPr>
          <p:cNvPr id="653" name="Slide Number Placeholder 3">
            <a:extLst>
              <a:ext uri="{FF2B5EF4-FFF2-40B4-BE49-F238E27FC236}">
                <a16:creationId xmlns:a16="http://schemas.microsoft.com/office/drawing/2014/main" id="{E322F0A5-98D8-CB42-958E-CE2049E3C163}"/>
              </a:ext>
            </a:extLst>
          </p:cNvPr>
          <p:cNvSpPr>
            <a:spLocks noGrp="1"/>
          </p:cNvSpPr>
          <p:nvPr>
            <p:ph type="sldNum" sz="quarter" idx="12"/>
          </p:nvPr>
        </p:nvSpPr>
        <p:spPr>
          <a:xfrm>
            <a:off x="8610600" y="6356350"/>
            <a:ext cx="2743200" cy="365125"/>
          </a:xfrm>
        </p:spPr>
        <p:txBody>
          <a:bodyPr/>
          <a:lstStyle/>
          <a:p>
            <a:fld id="{65584C5F-AC8F-AB45-98CD-0DC496F3921E}" type="slidenum">
              <a:rPr lang="en-US" smtClean="0"/>
              <a:t>3</a:t>
            </a:fld>
            <a:endParaRPr lang="en-US"/>
          </a:p>
        </p:txBody>
      </p:sp>
      <p:sp>
        <p:nvSpPr>
          <p:cNvPr id="13" name="TextBox 12">
            <a:extLst>
              <a:ext uri="{FF2B5EF4-FFF2-40B4-BE49-F238E27FC236}">
                <a16:creationId xmlns:a16="http://schemas.microsoft.com/office/drawing/2014/main" id="{91FD5929-9590-464A-BC73-F7DCB821B43F}"/>
              </a:ext>
            </a:extLst>
          </p:cNvPr>
          <p:cNvSpPr txBox="1"/>
          <p:nvPr/>
        </p:nvSpPr>
        <p:spPr>
          <a:xfrm>
            <a:off x="10290659" y="315386"/>
            <a:ext cx="1454244" cy="369332"/>
          </a:xfrm>
          <a:prstGeom prst="rect">
            <a:avLst/>
          </a:prstGeom>
          <a:noFill/>
        </p:spPr>
        <p:txBody>
          <a:bodyPr wrap="none" rtlCol="0">
            <a:spAutoFit/>
          </a:bodyPr>
          <a:lstStyle/>
          <a:p>
            <a:r>
              <a:rPr lang="id-ID" dirty="0">
                <a:solidFill>
                  <a:srgbClr val="213C8E"/>
                </a:solidFill>
                <a:latin typeface="Arial" panose="020B0604020202020204" pitchFamily="34" charset="0"/>
                <a:cs typeface="Arial" panose="020B0604020202020204" pitchFamily="34" charset="0"/>
              </a:rPr>
              <a:t>Fractal Labs</a:t>
            </a:r>
            <a:endParaRPr lang="en-US" b="1" dirty="0">
              <a:solidFill>
                <a:srgbClr val="213C8E"/>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7C1D5271-454C-2D4C-A8A6-0FF335EB4365}"/>
              </a:ext>
            </a:extLst>
          </p:cNvPr>
          <p:cNvPicPr>
            <a:picLocks noChangeAspect="1"/>
          </p:cNvPicPr>
          <p:nvPr/>
        </p:nvPicPr>
        <p:blipFill>
          <a:blip r:embed="rId3"/>
          <a:stretch>
            <a:fillRect/>
          </a:stretch>
        </p:blipFill>
        <p:spPr>
          <a:xfrm>
            <a:off x="9976515" y="308824"/>
            <a:ext cx="352244" cy="352244"/>
          </a:xfrm>
          <a:prstGeom prst="rect">
            <a:avLst/>
          </a:prstGeom>
        </p:spPr>
      </p:pic>
      <p:sp>
        <p:nvSpPr>
          <p:cNvPr id="19" name="Title 1">
            <a:extLst>
              <a:ext uri="{FF2B5EF4-FFF2-40B4-BE49-F238E27FC236}">
                <a16:creationId xmlns:a16="http://schemas.microsoft.com/office/drawing/2014/main" id="{05A237F2-1D24-CC4F-ADEA-42C2DFFC27DC}"/>
              </a:ext>
            </a:extLst>
          </p:cNvPr>
          <p:cNvSpPr txBox="1">
            <a:spLocks/>
          </p:cNvSpPr>
          <p:nvPr/>
        </p:nvSpPr>
        <p:spPr>
          <a:xfrm>
            <a:off x="431434" y="559498"/>
            <a:ext cx="11278488" cy="5683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Introduction</a:t>
            </a:r>
          </a:p>
        </p:txBody>
      </p:sp>
      <p:pic>
        <p:nvPicPr>
          <p:cNvPr id="6" name="Picture 5">
            <a:extLst>
              <a:ext uri="{FF2B5EF4-FFF2-40B4-BE49-F238E27FC236}">
                <a16:creationId xmlns:a16="http://schemas.microsoft.com/office/drawing/2014/main" id="{825120EC-6C7F-934B-A4F1-FC4A5B8ADC0F}"/>
              </a:ext>
            </a:extLst>
          </p:cNvPr>
          <p:cNvPicPr>
            <a:picLocks noChangeAspect="1"/>
          </p:cNvPicPr>
          <p:nvPr/>
        </p:nvPicPr>
        <p:blipFill>
          <a:blip r:embed="rId4"/>
          <a:stretch>
            <a:fillRect/>
          </a:stretch>
        </p:blipFill>
        <p:spPr>
          <a:xfrm>
            <a:off x="8087856" y="1866728"/>
            <a:ext cx="2743200" cy="2743200"/>
          </a:xfrm>
          <a:prstGeom prst="rect">
            <a:avLst/>
          </a:prstGeom>
        </p:spPr>
      </p:pic>
    </p:spTree>
    <p:extLst>
      <p:ext uri="{BB962C8B-B14F-4D97-AF65-F5344CB8AC3E}">
        <p14:creationId xmlns:p14="http://schemas.microsoft.com/office/powerpoint/2010/main" val="31410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30B7940-CBFC-C64A-8A61-06956152BD5B}"/>
              </a:ext>
            </a:extLst>
          </p:cNvPr>
          <p:cNvSpPr/>
          <p:nvPr/>
        </p:nvSpPr>
        <p:spPr>
          <a:xfrm>
            <a:off x="6390112" y="3851415"/>
            <a:ext cx="5549299" cy="216771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marL="287337">
              <a:spcAft>
                <a:spcPts val="600"/>
              </a:spcAft>
            </a:pPr>
            <a:r>
              <a:rPr lang="en-US" sz="1400" b="1" dirty="0">
                <a:solidFill>
                  <a:schemeClr val="tx1"/>
                </a:solidFill>
                <a:latin typeface="Arial" panose="020B0604020202020204" pitchFamily="34" charset="0"/>
                <a:cs typeface="Arial" panose="020B0604020202020204" pitchFamily="34" charset="0"/>
              </a:rPr>
              <a:t>Objective</a:t>
            </a:r>
          </a:p>
          <a:p>
            <a:pPr marL="573087" indent="-285750">
              <a:spcAft>
                <a:spcPts val="600"/>
              </a:spcAft>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Developing a machine learning classification model to predict hotel booking cancellations</a:t>
            </a:r>
          </a:p>
          <a:p>
            <a:pPr marL="573087" indent="-285750">
              <a:spcAft>
                <a:spcPts val="600"/>
              </a:spcAft>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Leverage historical booking data to classify bookings as “Canceled” (`1`) and “Not Canceled” (`0`).</a:t>
            </a:r>
          </a:p>
          <a:p>
            <a:pPr marL="573087" indent="-285750">
              <a:spcAft>
                <a:spcPts val="600"/>
              </a:spcAft>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Enable managers to allocate resources more effectively and reduce potential revenue loss due to cancellations</a:t>
            </a:r>
          </a:p>
        </p:txBody>
      </p:sp>
      <p:graphicFrame>
        <p:nvGraphicFramePr>
          <p:cNvPr id="4" name="Object 3" hidden="1">
            <a:extLst>
              <a:ext uri="{FF2B5EF4-FFF2-40B4-BE49-F238E27FC236}">
                <a16:creationId xmlns:a16="http://schemas.microsoft.com/office/drawing/2014/main" id="{8EBAC5FE-4BE9-F046-A4B9-6C11D63EEAE9}"/>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7171"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8EBAC5FE-4BE9-F046-A4B9-6C11D63EEAE9}"/>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441D5DC2-493E-E78D-5E4C-6CD8DE63F86B}"/>
              </a:ext>
            </a:extLst>
          </p:cNvPr>
          <p:cNvSpPr/>
          <p:nvPr/>
        </p:nvSpPr>
        <p:spPr>
          <a:xfrm>
            <a:off x="6390111" y="2043937"/>
            <a:ext cx="5549299" cy="192529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marL="287337">
              <a:spcAft>
                <a:spcPts val="600"/>
              </a:spcAft>
            </a:pPr>
            <a:r>
              <a:rPr lang="en-US" sz="1400" b="1" dirty="0">
                <a:solidFill>
                  <a:schemeClr val="tx1"/>
                </a:solidFill>
                <a:latin typeface="Arial" panose="020B0604020202020204" pitchFamily="34" charset="0"/>
                <a:cs typeface="Arial" panose="020B0604020202020204" pitchFamily="34" charset="0"/>
              </a:rPr>
              <a:t>Problem</a:t>
            </a:r>
          </a:p>
          <a:p>
            <a:pPr marL="573087" indent="-285750">
              <a:spcAft>
                <a:spcPts val="600"/>
              </a:spcAft>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Hospitality industry faces significant revenue loss and operation challenges due to booking cancellations.</a:t>
            </a:r>
          </a:p>
          <a:p>
            <a:pPr marL="573087" indent="-285750">
              <a:spcAft>
                <a:spcPts val="600"/>
              </a:spcAft>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Predicting cancellations in advance allows for proactive mitigation of negative impacts.</a:t>
            </a:r>
          </a:p>
          <a:p>
            <a:pPr marL="573087" indent="-285750">
              <a:spcAft>
                <a:spcPts val="600"/>
              </a:spcAft>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Traditional methods (e.g., historical data analysis or manual risk assessment) are labor intensive and often unreliable</a:t>
            </a:r>
          </a:p>
        </p:txBody>
      </p:sp>
      <p:sp>
        <p:nvSpPr>
          <p:cNvPr id="32" name="Pentagon 31">
            <a:extLst>
              <a:ext uri="{FF2B5EF4-FFF2-40B4-BE49-F238E27FC236}">
                <a16:creationId xmlns:a16="http://schemas.microsoft.com/office/drawing/2014/main" id="{DEE73C66-42F3-82E4-3BA2-37D9128BDC71}"/>
              </a:ext>
            </a:extLst>
          </p:cNvPr>
          <p:cNvSpPr/>
          <p:nvPr/>
        </p:nvSpPr>
        <p:spPr>
          <a:xfrm>
            <a:off x="458786" y="1513683"/>
            <a:ext cx="5965163" cy="4713497"/>
          </a:xfrm>
          <a:prstGeom prst="homePlate">
            <a:avLst>
              <a:gd name="adj" fmla="val 13411"/>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503998" bIns="108000" rtlCol="0" anchor="t"/>
          <a:lstStyle/>
          <a:p>
            <a:pPr>
              <a:lnSpc>
                <a:spcPct val="120000"/>
              </a:lnSpc>
              <a:spcAft>
                <a:spcPts val="600"/>
              </a:spcAft>
            </a:pPr>
            <a:endParaRPr lang="en-US" sz="1400" dirty="0">
              <a:solidFill>
                <a:schemeClr val="tx1"/>
              </a:solidFill>
            </a:endParaRPr>
          </a:p>
        </p:txBody>
      </p:sp>
      <p:sp>
        <p:nvSpPr>
          <p:cNvPr id="29" name="Freeform 28">
            <a:extLst>
              <a:ext uri="{FF2B5EF4-FFF2-40B4-BE49-F238E27FC236}">
                <a16:creationId xmlns:a16="http://schemas.microsoft.com/office/drawing/2014/main" id="{5A220A43-74B8-BDB3-00DB-6A12085D8EAD}"/>
              </a:ext>
            </a:extLst>
          </p:cNvPr>
          <p:cNvSpPr/>
          <p:nvPr/>
        </p:nvSpPr>
        <p:spPr>
          <a:xfrm>
            <a:off x="459068" y="1501808"/>
            <a:ext cx="5440388" cy="401289"/>
          </a:xfrm>
          <a:custGeom>
            <a:avLst/>
            <a:gdLst>
              <a:gd name="connsiteX0" fmla="*/ 0 w 5440388"/>
              <a:gd name="connsiteY0" fmla="*/ 0 h 401289"/>
              <a:gd name="connsiteX1" fmla="*/ 5332754 w 5440388"/>
              <a:gd name="connsiteY1" fmla="*/ 0 h 401289"/>
              <a:gd name="connsiteX2" fmla="*/ 5440388 w 5440388"/>
              <a:gd name="connsiteY2" fmla="*/ 401289 h 401289"/>
              <a:gd name="connsiteX3" fmla="*/ 0 w 5440388"/>
              <a:gd name="connsiteY3" fmla="*/ 401289 h 401289"/>
            </a:gdLst>
            <a:ahLst/>
            <a:cxnLst>
              <a:cxn ang="0">
                <a:pos x="connsiteX0" y="connsiteY0"/>
              </a:cxn>
              <a:cxn ang="0">
                <a:pos x="connsiteX1" y="connsiteY1"/>
              </a:cxn>
              <a:cxn ang="0">
                <a:pos x="connsiteX2" y="connsiteY2"/>
              </a:cxn>
              <a:cxn ang="0">
                <a:pos x="connsiteX3" y="connsiteY3"/>
              </a:cxn>
            </a:cxnLst>
            <a:rect l="l" t="t" r="r" b="b"/>
            <a:pathLst>
              <a:path w="5440388" h="401289">
                <a:moveTo>
                  <a:pt x="0" y="0"/>
                </a:moveTo>
                <a:lnTo>
                  <a:pt x="5332754" y="0"/>
                </a:lnTo>
                <a:lnTo>
                  <a:pt x="5440388" y="401289"/>
                </a:lnTo>
                <a:lnTo>
                  <a:pt x="0" y="401289"/>
                </a:lnTo>
                <a:close/>
              </a:path>
            </a:pathLst>
          </a:cu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Almost 1/4 of total room bookings were canceled</a:t>
            </a:r>
          </a:p>
        </p:txBody>
      </p:sp>
      <p:sp>
        <p:nvSpPr>
          <p:cNvPr id="10" name="Title 1">
            <a:extLst>
              <a:ext uri="{FF2B5EF4-FFF2-40B4-BE49-F238E27FC236}">
                <a16:creationId xmlns:a16="http://schemas.microsoft.com/office/drawing/2014/main" id="{1386FDBE-4A5E-6240-8794-8C05A5D13509}"/>
              </a:ext>
            </a:extLst>
          </p:cNvPr>
          <p:cNvSpPr txBox="1">
            <a:spLocks/>
          </p:cNvSpPr>
          <p:nvPr/>
        </p:nvSpPr>
        <p:spPr>
          <a:xfrm>
            <a:off x="431434" y="559498"/>
            <a:ext cx="11278488" cy="5683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The challenge now is….</a:t>
            </a:r>
          </a:p>
        </p:txBody>
      </p:sp>
      <p:sp>
        <p:nvSpPr>
          <p:cNvPr id="16" name="Rectangle 15">
            <a:extLst>
              <a:ext uri="{FF2B5EF4-FFF2-40B4-BE49-F238E27FC236}">
                <a16:creationId xmlns:a16="http://schemas.microsoft.com/office/drawing/2014/main" id="{C18DE271-6DE3-3B41-852E-2CE9842A3167}"/>
              </a:ext>
            </a:extLst>
          </p:cNvPr>
          <p:cNvSpPr/>
          <p:nvPr/>
        </p:nvSpPr>
        <p:spPr>
          <a:xfrm>
            <a:off x="593766" y="2517569"/>
            <a:ext cx="961902" cy="29694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22">
            <a:extLst>
              <a:ext uri="{FF2B5EF4-FFF2-40B4-BE49-F238E27FC236}">
                <a16:creationId xmlns:a16="http://schemas.microsoft.com/office/drawing/2014/main" id="{A0460E36-D24A-1946-94E6-B42D43587B98}"/>
              </a:ext>
            </a:extLst>
          </p:cNvPr>
          <p:cNvSpPr>
            <a:spLocks noGrp="1"/>
          </p:cNvSpPr>
          <p:nvPr>
            <p:ph type="sldNum" sz="quarter" idx="12"/>
          </p:nvPr>
        </p:nvSpPr>
        <p:spPr/>
        <p:txBody>
          <a:bodyPr/>
          <a:lstStyle/>
          <a:p>
            <a:fld id="{F7331210-954E-1448-9CFA-7A4043D6E7E5}" type="slidenum">
              <a:rPr lang="en-US" smtClean="0"/>
              <a:t>4</a:t>
            </a:fld>
            <a:endParaRPr lang="en-US" dirty="0"/>
          </a:p>
        </p:txBody>
      </p:sp>
      <p:sp>
        <p:nvSpPr>
          <p:cNvPr id="26" name="TextBox 25">
            <a:extLst>
              <a:ext uri="{FF2B5EF4-FFF2-40B4-BE49-F238E27FC236}">
                <a16:creationId xmlns:a16="http://schemas.microsoft.com/office/drawing/2014/main" id="{5A073C6A-97B6-D54D-A6D7-168F33EF41D0}"/>
              </a:ext>
            </a:extLst>
          </p:cNvPr>
          <p:cNvSpPr txBox="1"/>
          <p:nvPr/>
        </p:nvSpPr>
        <p:spPr>
          <a:xfrm>
            <a:off x="10290659" y="315386"/>
            <a:ext cx="1454244" cy="369332"/>
          </a:xfrm>
          <a:prstGeom prst="rect">
            <a:avLst/>
          </a:prstGeom>
          <a:noFill/>
        </p:spPr>
        <p:txBody>
          <a:bodyPr wrap="none" rtlCol="0">
            <a:spAutoFit/>
          </a:bodyPr>
          <a:lstStyle/>
          <a:p>
            <a:r>
              <a:rPr lang="id-ID" dirty="0">
                <a:solidFill>
                  <a:srgbClr val="213C8E"/>
                </a:solidFill>
                <a:latin typeface="Arial" panose="020B0604020202020204" pitchFamily="34" charset="0"/>
                <a:cs typeface="Arial" panose="020B0604020202020204" pitchFamily="34" charset="0"/>
              </a:rPr>
              <a:t>Fractal Labs</a:t>
            </a:r>
            <a:endParaRPr lang="en-US" b="1" dirty="0">
              <a:solidFill>
                <a:srgbClr val="213C8E"/>
              </a:solidFill>
              <a:latin typeface="Arial" panose="020B0604020202020204" pitchFamily="34" charset="0"/>
              <a:cs typeface="Arial" panose="020B0604020202020204" pitchFamily="34" charset="0"/>
            </a:endParaRPr>
          </a:p>
        </p:txBody>
      </p:sp>
      <p:sp>
        <p:nvSpPr>
          <p:cNvPr id="14" name="Content Placeholder 2">
            <a:extLst>
              <a:ext uri="{FF2B5EF4-FFF2-40B4-BE49-F238E27FC236}">
                <a16:creationId xmlns:a16="http://schemas.microsoft.com/office/drawing/2014/main" id="{EA63609A-22D0-D349-97DC-D2A4ED672FEC}"/>
              </a:ext>
            </a:extLst>
          </p:cNvPr>
          <p:cNvSpPr txBox="1">
            <a:spLocks/>
          </p:cNvSpPr>
          <p:nvPr/>
        </p:nvSpPr>
        <p:spPr>
          <a:xfrm>
            <a:off x="467969" y="5565010"/>
            <a:ext cx="2471843" cy="275457"/>
          </a:xfrm>
          <a:prstGeom prst="rect">
            <a:avLst/>
          </a:prstGeom>
        </p:spPr>
        <p:txBody>
          <a:bodyPr vert="horz" lIns="109728" tIns="54864" rIns="109728" bIns="5486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a:solidFill>
                  <a:schemeClr val="tx2"/>
                </a:solidFill>
                <a:latin typeface="Arial" panose="020B0604020202020204" pitchFamily="34" charset="0"/>
                <a:cs typeface="Arial" panose="020B0604020202020204" pitchFamily="34" charset="0"/>
              </a:rPr>
              <a:t>Data source</a:t>
            </a:r>
            <a:r>
              <a:rPr lang="en-US" sz="1000" dirty="0">
                <a:solidFill>
                  <a:schemeClr val="tx2"/>
                </a:solidFill>
                <a:latin typeface="Arial" panose="020B0604020202020204" pitchFamily="34" charset="0"/>
                <a:cs typeface="Arial" panose="020B0604020202020204" pitchFamily="34" charset="0"/>
              </a:rPr>
              <a:t>: Private Data</a:t>
            </a:r>
          </a:p>
        </p:txBody>
      </p:sp>
      <p:pic>
        <p:nvPicPr>
          <p:cNvPr id="7" name="Picture 6">
            <a:extLst>
              <a:ext uri="{FF2B5EF4-FFF2-40B4-BE49-F238E27FC236}">
                <a16:creationId xmlns:a16="http://schemas.microsoft.com/office/drawing/2014/main" id="{EA9710DE-DD46-C549-A0C8-F002D0B51894}"/>
              </a:ext>
            </a:extLst>
          </p:cNvPr>
          <p:cNvPicPr>
            <a:picLocks noChangeAspect="1"/>
          </p:cNvPicPr>
          <p:nvPr/>
        </p:nvPicPr>
        <p:blipFill rotWithShape="1">
          <a:blip r:embed="rId7"/>
          <a:srcRect r="4579"/>
          <a:stretch/>
        </p:blipFill>
        <p:spPr>
          <a:xfrm>
            <a:off x="515470" y="2158789"/>
            <a:ext cx="5431486" cy="3328259"/>
          </a:xfrm>
          <a:prstGeom prst="rect">
            <a:avLst/>
          </a:prstGeom>
        </p:spPr>
      </p:pic>
      <p:pic>
        <p:nvPicPr>
          <p:cNvPr id="9" name="Picture 8">
            <a:extLst>
              <a:ext uri="{FF2B5EF4-FFF2-40B4-BE49-F238E27FC236}">
                <a16:creationId xmlns:a16="http://schemas.microsoft.com/office/drawing/2014/main" id="{D7E3D688-61F4-D84B-848A-1DEFC4844227}"/>
              </a:ext>
            </a:extLst>
          </p:cNvPr>
          <p:cNvPicPr>
            <a:picLocks noChangeAspect="1"/>
          </p:cNvPicPr>
          <p:nvPr/>
        </p:nvPicPr>
        <p:blipFill>
          <a:blip r:embed="rId8"/>
          <a:stretch>
            <a:fillRect/>
          </a:stretch>
        </p:blipFill>
        <p:spPr>
          <a:xfrm>
            <a:off x="9976515" y="308824"/>
            <a:ext cx="352244" cy="352244"/>
          </a:xfrm>
          <a:prstGeom prst="rect">
            <a:avLst/>
          </a:prstGeom>
        </p:spPr>
      </p:pic>
      <p:sp>
        <p:nvSpPr>
          <p:cNvPr id="22" name="Rectangle 21">
            <a:extLst>
              <a:ext uri="{FF2B5EF4-FFF2-40B4-BE49-F238E27FC236}">
                <a16:creationId xmlns:a16="http://schemas.microsoft.com/office/drawing/2014/main" id="{EF653FE0-08D9-C949-BBD7-DE1584E359DF}"/>
              </a:ext>
            </a:extLst>
          </p:cNvPr>
          <p:cNvSpPr/>
          <p:nvPr/>
        </p:nvSpPr>
        <p:spPr>
          <a:xfrm>
            <a:off x="3254029" y="2699125"/>
            <a:ext cx="2821865" cy="144221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20000"/>
              </a:lnSpc>
            </a:pPr>
            <a:r>
              <a:rPr lang="en-US" sz="1400" dirty="0">
                <a:solidFill>
                  <a:schemeClr val="tx1"/>
                </a:solidFill>
                <a:latin typeface="Arial" panose="020B0604020202020204" pitchFamily="34" charset="0"/>
                <a:cs typeface="Arial" panose="020B0604020202020204" pitchFamily="34" charset="0"/>
              </a:rPr>
              <a:t>The overall hotel cancellation rate is 23%, which is lower than the global cancellation rate, i.e., 40%, pre-pandemic era (Hotel Technology, </a:t>
            </a:r>
            <a:r>
              <a:rPr lang="en-US" sz="1400" dirty="0">
                <a:solidFill>
                  <a:schemeClr val="tx1"/>
                </a:solidFill>
                <a:latin typeface="Arial" panose="020B0604020202020204" pitchFamily="34" charset="0"/>
                <a:cs typeface="Arial" panose="020B0604020202020204" pitchFamily="34" charset="0"/>
                <a:hlinkClick r:id="rId9"/>
              </a:rPr>
              <a:t>2019</a:t>
            </a:r>
            <a:r>
              <a:rPr lang="en-US" sz="1400" dirty="0">
                <a:solidFill>
                  <a:schemeClr val="tx1"/>
                </a:solidFill>
                <a:latin typeface="Arial" panose="020B0604020202020204" pitchFamily="34" charset="0"/>
                <a:cs typeface="Arial" panose="020B0604020202020204" pitchFamily="34" charset="0"/>
              </a:rPr>
              <a:t>)</a:t>
            </a:r>
          </a:p>
          <a:p>
            <a:pPr marL="285750" indent="-285750">
              <a:lnSpc>
                <a:spcPct val="120000"/>
              </a:lnSpc>
              <a:buFont typeface="Arial" panose="020B0604020202020204" pitchFamily="34" charset="0"/>
              <a:buChar char="•"/>
            </a:pPr>
            <a:endParaRPr 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76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F244D52-FE14-7087-C4D9-757192A6C8CA}"/>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47107" name="think-cell Slide" r:id="rId4" imgW="7772400" imgH="10058400" progId="TCLayout.ActiveDocument.1">
                  <p:embed/>
                </p:oleObj>
              </mc:Choice>
              <mc:Fallback>
                <p:oleObj name="think-cell Slide" r:id="rId4" imgW="7772400" imgH="10058400" progId="TCLayout.ActiveDocument.1">
                  <p:embed/>
                  <p:pic>
                    <p:nvPicPr>
                      <p:cNvPr id="5" name="Object 4" hidden="1">
                        <a:extLst>
                          <a:ext uri="{FF2B5EF4-FFF2-40B4-BE49-F238E27FC236}">
                            <a16:creationId xmlns:a16="http://schemas.microsoft.com/office/drawing/2014/main" id="{3F244D52-FE14-7087-C4D9-757192A6C8CA}"/>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9" name="Chevron 8">
            <a:extLst>
              <a:ext uri="{FF2B5EF4-FFF2-40B4-BE49-F238E27FC236}">
                <a16:creationId xmlns:a16="http://schemas.microsoft.com/office/drawing/2014/main" id="{19DDCE40-99E1-439D-D5DA-579DA03B5F19}"/>
              </a:ext>
            </a:extLst>
          </p:cNvPr>
          <p:cNvSpPr/>
          <p:nvPr/>
        </p:nvSpPr>
        <p:spPr>
          <a:xfrm>
            <a:off x="585639" y="1371995"/>
            <a:ext cx="3348409" cy="419732"/>
          </a:xfrm>
          <a:prstGeom prst="chevron">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Type I Error (False Positive)</a:t>
            </a:r>
          </a:p>
        </p:txBody>
      </p:sp>
      <p:grpSp>
        <p:nvGrpSpPr>
          <p:cNvPr id="23" name="Group 22">
            <a:extLst>
              <a:ext uri="{FF2B5EF4-FFF2-40B4-BE49-F238E27FC236}">
                <a16:creationId xmlns:a16="http://schemas.microsoft.com/office/drawing/2014/main" id="{1EB895C2-5AC8-6FAB-5ADD-02AB7D7022BC}"/>
              </a:ext>
            </a:extLst>
          </p:cNvPr>
          <p:cNvGrpSpPr/>
          <p:nvPr/>
        </p:nvGrpSpPr>
        <p:grpSpPr>
          <a:xfrm>
            <a:off x="4113812" y="1334923"/>
            <a:ext cx="3947282" cy="3681920"/>
            <a:chOff x="4113812" y="2381692"/>
            <a:chExt cx="3947282" cy="3062352"/>
          </a:xfrm>
        </p:grpSpPr>
        <p:cxnSp>
          <p:nvCxnSpPr>
            <p:cNvPr id="17" name="Straight Connector 16">
              <a:extLst>
                <a:ext uri="{FF2B5EF4-FFF2-40B4-BE49-F238E27FC236}">
                  <a16:creationId xmlns:a16="http://schemas.microsoft.com/office/drawing/2014/main" id="{A7783513-FD1D-EE33-E5DF-EF312AE0F2EC}"/>
                </a:ext>
              </a:extLst>
            </p:cNvPr>
            <p:cNvCxnSpPr>
              <a:cxnSpLocks/>
            </p:cNvCxnSpPr>
            <p:nvPr/>
          </p:nvCxnSpPr>
          <p:spPr>
            <a:xfrm flipV="1">
              <a:off x="4113812" y="2381693"/>
              <a:ext cx="0" cy="3062351"/>
            </a:xfrm>
            <a:prstGeom prst="line">
              <a:avLst/>
            </a:prstGeom>
            <a:ln w="15875">
              <a:solidFill>
                <a:srgbClr val="213C8E"/>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9AD9F-C1CE-047B-8987-21220825433C}"/>
                </a:ext>
              </a:extLst>
            </p:cNvPr>
            <p:cNvCxnSpPr>
              <a:cxnSpLocks/>
            </p:cNvCxnSpPr>
            <p:nvPr/>
          </p:nvCxnSpPr>
          <p:spPr>
            <a:xfrm flipV="1">
              <a:off x="8061094" y="2381692"/>
              <a:ext cx="0" cy="3031520"/>
            </a:xfrm>
            <a:prstGeom prst="line">
              <a:avLst/>
            </a:prstGeom>
            <a:ln w="15875">
              <a:solidFill>
                <a:srgbClr val="213C8E"/>
              </a:solidFill>
              <a:prstDash val="sysDot"/>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19C01FCB-BADD-FBD4-166C-1E6FDDB5679B}"/>
              </a:ext>
            </a:extLst>
          </p:cNvPr>
          <p:cNvSpPr/>
          <p:nvPr/>
        </p:nvSpPr>
        <p:spPr>
          <a:xfrm>
            <a:off x="585640" y="1839534"/>
            <a:ext cx="3348408" cy="2522401"/>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t"/>
          <a:lstStyle/>
          <a:p>
            <a:pPr marL="285750" indent="-285750">
              <a:lnSpc>
                <a:spcPct val="120000"/>
              </a:lnSpc>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Incorrectly identifying a booking as canceled can lead to over booking and unnecessary compensation for room upgrades</a:t>
            </a:r>
          </a:p>
          <a:p>
            <a:pPr marL="285750" indent="-285750">
              <a:lnSpc>
                <a:spcPct val="120000"/>
              </a:lnSpc>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Estimated financial impacts: </a:t>
            </a:r>
          </a:p>
          <a:p>
            <a:pPr marL="742950" lvl="1" indent="-285750">
              <a:lnSpc>
                <a:spcPct val="120000"/>
              </a:lnSpc>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Average loss per false positive: $10 to $67.5</a:t>
            </a:r>
          </a:p>
          <a:p>
            <a:pPr marL="742950" lvl="1" indent="-285750">
              <a:lnSpc>
                <a:spcPct val="120000"/>
              </a:lnSpc>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Total monthly loss for 100 errors: $1,000 to $6,750</a:t>
            </a:r>
          </a:p>
        </p:txBody>
      </p:sp>
      <p:sp>
        <p:nvSpPr>
          <p:cNvPr id="20" name="Rectangle 19">
            <a:extLst>
              <a:ext uri="{FF2B5EF4-FFF2-40B4-BE49-F238E27FC236}">
                <a16:creationId xmlns:a16="http://schemas.microsoft.com/office/drawing/2014/main" id="{E635BA4D-4AB1-7467-4D61-88BE366734F2}"/>
              </a:ext>
            </a:extLst>
          </p:cNvPr>
          <p:cNvSpPr/>
          <p:nvPr/>
        </p:nvSpPr>
        <p:spPr>
          <a:xfrm>
            <a:off x="8252434" y="1839535"/>
            <a:ext cx="3348408" cy="2139342"/>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t"/>
          <a:lstStyle/>
          <a:p>
            <a:pPr marL="285750" indent="-285750">
              <a:lnSpc>
                <a:spcPct val="120000"/>
              </a:lnSpc>
              <a:buFont typeface="Arial" panose="020B0604020202020204" pitchFamily="34" charset="0"/>
              <a:buChar char="•"/>
            </a:pPr>
            <a:r>
              <a:rPr lang="en-US" sz="1400" dirty="0">
                <a:solidFill>
                  <a:schemeClr val="tx1"/>
                </a:solidFill>
              </a:rPr>
              <a:t>Focus on mitigating the impact of false negatives (Type II errors) due to higher financial risk</a:t>
            </a:r>
          </a:p>
          <a:p>
            <a:pPr marL="285750" indent="-285750">
              <a:lnSpc>
                <a:spcPct val="120000"/>
              </a:lnSpc>
              <a:buFont typeface="Arial" panose="020B0604020202020204" pitchFamily="34" charset="0"/>
              <a:buChar char="•"/>
            </a:pPr>
            <a:r>
              <a:rPr lang="en-US" sz="1400" dirty="0">
                <a:solidFill>
                  <a:schemeClr val="tx1"/>
                </a:solidFill>
              </a:rPr>
              <a:t>F2  (emphasis on recall to reduce Type II errors) will be used to evaluate the model’s performance.</a:t>
            </a:r>
          </a:p>
        </p:txBody>
      </p:sp>
      <p:sp>
        <p:nvSpPr>
          <p:cNvPr id="21" name="Rectangle 20">
            <a:extLst>
              <a:ext uri="{FF2B5EF4-FFF2-40B4-BE49-F238E27FC236}">
                <a16:creationId xmlns:a16="http://schemas.microsoft.com/office/drawing/2014/main" id="{7B2AEAA8-B570-2C49-8118-FA9A20ED34D4}"/>
              </a:ext>
            </a:extLst>
          </p:cNvPr>
          <p:cNvSpPr/>
          <p:nvPr/>
        </p:nvSpPr>
        <p:spPr>
          <a:xfrm>
            <a:off x="4293576" y="1839534"/>
            <a:ext cx="3576175" cy="2522401"/>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t"/>
          <a:lstStyle/>
          <a:p>
            <a:pPr marL="285750" indent="-285750">
              <a:lnSpc>
                <a:spcPct val="120000"/>
              </a:lnSpc>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Incorrectly predicting a cancellations</a:t>
            </a:r>
          </a:p>
          <a:p>
            <a:pPr marL="285750" indent="-285750">
              <a:lnSpc>
                <a:spcPct val="120000"/>
              </a:lnSpc>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Estimated financial impacts</a:t>
            </a:r>
          </a:p>
          <a:p>
            <a:pPr marL="742950" lvl="1" indent="-285750">
              <a:lnSpc>
                <a:spcPct val="120000"/>
              </a:lnSpc>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Revenue loss per false negative: $99 per night</a:t>
            </a:r>
          </a:p>
          <a:p>
            <a:pPr marL="742950" lvl="1" indent="-285750">
              <a:lnSpc>
                <a:spcPct val="120000"/>
              </a:lnSpc>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Total monthly loss for 100 errors: $9,900</a:t>
            </a:r>
          </a:p>
        </p:txBody>
      </p:sp>
      <p:sp>
        <p:nvSpPr>
          <p:cNvPr id="22" name="Chevron 21">
            <a:extLst>
              <a:ext uri="{FF2B5EF4-FFF2-40B4-BE49-F238E27FC236}">
                <a16:creationId xmlns:a16="http://schemas.microsoft.com/office/drawing/2014/main" id="{31CB36F2-9E22-163F-6544-7DE2F7770846}"/>
              </a:ext>
            </a:extLst>
          </p:cNvPr>
          <p:cNvSpPr/>
          <p:nvPr/>
        </p:nvSpPr>
        <p:spPr>
          <a:xfrm>
            <a:off x="4279892" y="1371995"/>
            <a:ext cx="3590892" cy="419732"/>
          </a:xfrm>
          <a:prstGeom prst="chevron">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Type II Error (False Negative)</a:t>
            </a:r>
          </a:p>
        </p:txBody>
      </p:sp>
      <p:sp>
        <p:nvSpPr>
          <p:cNvPr id="24" name="Chevron 23">
            <a:extLst>
              <a:ext uri="{FF2B5EF4-FFF2-40B4-BE49-F238E27FC236}">
                <a16:creationId xmlns:a16="http://schemas.microsoft.com/office/drawing/2014/main" id="{1A4487A6-1286-9571-22EA-FAD0E380F0AA}"/>
              </a:ext>
            </a:extLst>
          </p:cNvPr>
          <p:cNvSpPr/>
          <p:nvPr/>
        </p:nvSpPr>
        <p:spPr>
          <a:xfrm>
            <a:off x="8228667" y="1371995"/>
            <a:ext cx="3348409" cy="419732"/>
          </a:xfrm>
          <a:prstGeom prst="chevron">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Evaluation Metrics</a:t>
            </a:r>
          </a:p>
        </p:txBody>
      </p:sp>
      <p:sp>
        <p:nvSpPr>
          <p:cNvPr id="25" name="Title 1">
            <a:extLst>
              <a:ext uri="{FF2B5EF4-FFF2-40B4-BE49-F238E27FC236}">
                <a16:creationId xmlns:a16="http://schemas.microsoft.com/office/drawing/2014/main" id="{4D09BEC9-96AA-6A40-ADF8-34A18E86939B}"/>
              </a:ext>
            </a:extLst>
          </p:cNvPr>
          <p:cNvSpPr txBox="1">
            <a:spLocks/>
          </p:cNvSpPr>
          <p:nvPr/>
        </p:nvSpPr>
        <p:spPr>
          <a:xfrm>
            <a:off x="431434" y="559498"/>
            <a:ext cx="11278488" cy="5683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Focus</a:t>
            </a:r>
          </a:p>
        </p:txBody>
      </p:sp>
      <p:sp>
        <p:nvSpPr>
          <p:cNvPr id="26" name="TextBox 25">
            <a:extLst>
              <a:ext uri="{FF2B5EF4-FFF2-40B4-BE49-F238E27FC236}">
                <a16:creationId xmlns:a16="http://schemas.microsoft.com/office/drawing/2014/main" id="{9D690700-8023-5843-9EF9-98ED8505E220}"/>
              </a:ext>
            </a:extLst>
          </p:cNvPr>
          <p:cNvSpPr txBox="1"/>
          <p:nvPr/>
        </p:nvSpPr>
        <p:spPr>
          <a:xfrm>
            <a:off x="10290659" y="315386"/>
            <a:ext cx="1454244" cy="369332"/>
          </a:xfrm>
          <a:prstGeom prst="rect">
            <a:avLst/>
          </a:prstGeom>
          <a:noFill/>
        </p:spPr>
        <p:txBody>
          <a:bodyPr wrap="none" rtlCol="0">
            <a:spAutoFit/>
          </a:bodyPr>
          <a:lstStyle/>
          <a:p>
            <a:r>
              <a:rPr lang="id-ID" dirty="0">
                <a:solidFill>
                  <a:srgbClr val="213C8E"/>
                </a:solidFill>
                <a:latin typeface="Arial" panose="020B0604020202020204" pitchFamily="34" charset="0"/>
                <a:cs typeface="Arial" panose="020B0604020202020204" pitchFamily="34" charset="0"/>
              </a:rPr>
              <a:t>Fractal Labs</a:t>
            </a:r>
            <a:endParaRPr lang="en-US" b="1" dirty="0">
              <a:solidFill>
                <a:srgbClr val="213C8E"/>
              </a:solidFill>
              <a:latin typeface="Arial" panose="020B0604020202020204" pitchFamily="34" charset="0"/>
              <a:cs typeface="Arial" panose="020B0604020202020204" pitchFamily="34" charset="0"/>
            </a:endParaRPr>
          </a:p>
        </p:txBody>
      </p:sp>
      <p:pic>
        <p:nvPicPr>
          <p:cNvPr id="27" name="Picture 26">
            <a:extLst>
              <a:ext uri="{FF2B5EF4-FFF2-40B4-BE49-F238E27FC236}">
                <a16:creationId xmlns:a16="http://schemas.microsoft.com/office/drawing/2014/main" id="{A0206E21-1155-2E47-AAC4-41709D0AE900}"/>
              </a:ext>
            </a:extLst>
          </p:cNvPr>
          <p:cNvPicPr>
            <a:picLocks noChangeAspect="1"/>
          </p:cNvPicPr>
          <p:nvPr/>
        </p:nvPicPr>
        <p:blipFill>
          <a:blip r:embed="rId6"/>
          <a:stretch>
            <a:fillRect/>
          </a:stretch>
        </p:blipFill>
        <p:spPr>
          <a:xfrm>
            <a:off x="9976515" y="308824"/>
            <a:ext cx="352244" cy="352244"/>
          </a:xfrm>
          <a:prstGeom prst="rect">
            <a:avLst/>
          </a:prstGeom>
        </p:spPr>
      </p:pic>
    </p:spTree>
    <p:extLst>
      <p:ext uri="{BB962C8B-B14F-4D97-AF65-F5344CB8AC3E}">
        <p14:creationId xmlns:p14="http://schemas.microsoft.com/office/powerpoint/2010/main" val="196044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454584" y="559498"/>
            <a:ext cx="11278488" cy="568325"/>
          </a:xfrm>
        </p:spPr>
        <p:txBody>
          <a:bodyPr>
            <a:noAutofit/>
          </a:bodyPr>
          <a:lstStyle/>
          <a:p>
            <a:r>
              <a:rPr lang="en-US" sz="2800" dirty="0"/>
              <a:t>Outline</a:t>
            </a:r>
          </a:p>
        </p:txBody>
      </p:sp>
      <p:sp>
        <p:nvSpPr>
          <p:cNvPr id="6" name="Rectangle 5">
            <a:extLst>
              <a:ext uri="{FF2B5EF4-FFF2-40B4-BE49-F238E27FC236}">
                <a16:creationId xmlns:a16="http://schemas.microsoft.com/office/drawing/2014/main" id="{B67AFB44-AE89-6F4B-B4C9-0D16E617D77D}"/>
              </a:ext>
            </a:extLst>
          </p:cNvPr>
          <p:cNvSpPr/>
          <p:nvPr/>
        </p:nvSpPr>
        <p:spPr>
          <a:xfrm>
            <a:off x="1051420" y="1310863"/>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1</a:t>
            </a:r>
          </a:p>
        </p:txBody>
      </p:sp>
      <p:sp>
        <p:nvSpPr>
          <p:cNvPr id="8" name="Rectangle 7">
            <a:extLst>
              <a:ext uri="{FF2B5EF4-FFF2-40B4-BE49-F238E27FC236}">
                <a16:creationId xmlns:a16="http://schemas.microsoft.com/office/drawing/2014/main" id="{4670F763-143C-404B-88E1-DD25EA89A6D8}"/>
              </a:ext>
            </a:extLst>
          </p:cNvPr>
          <p:cNvSpPr/>
          <p:nvPr/>
        </p:nvSpPr>
        <p:spPr>
          <a:xfrm>
            <a:off x="1672485" y="1310228"/>
            <a:ext cx="9212295" cy="568325"/>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a:solidFill>
                  <a:schemeClr val="tx1"/>
                </a:solidFill>
                <a:latin typeface="Arial" panose="020B0604020202020204" pitchFamily="34" charset="0"/>
                <a:cs typeface="Arial" panose="020B0604020202020204" pitchFamily="34" charset="0"/>
              </a:rPr>
              <a:t>Experiment design</a:t>
            </a:r>
          </a:p>
        </p:txBody>
      </p:sp>
      <p:sp>
        <p:nvSpPr>
          <p:cNvPr id="28" name="Rectangle 27">
            <a:extLst>
              <a:ext uri="{FF2B5EF4-FFF2-40B4-BE49-F238E27FC236}">
                <a16:creationId xmlns:a16="http://schemas.microsoft.com/office/drawing/2014/main" id="{4FB68D62-CFFC-2A40-B6D9-AB78E4D28A85}"/>
              </a:ext>
            </a:extLst>
          </p:cNvPr>
          <p:cNvSpPr/>
          <p:nvPr/>
        </p:nvSpPr>
        <p:spPr>
          <a:xfrm>
            <a:off x="1051420" y="2101972"/>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rPr>
              <a:t>2</a:t>
            </a:r>
          </a:p>
        </p:txBody>
      </p:sp>
      <p:sp>
        <p:nvSpPr>
          <p:cNvPr id="29" name="Rectangle 28">
            <a:extLst>
              <a:ext uri="{FF2B5EF4-FFF2-40B4-BE49-F238E27FC236}">
                <a16:creationId xmlns:a16="http://schemas.microsoft.com/office/drawing/2014/main" id="{ED7EEFF1-E6CE-A84B-B6A4-DD188851353D}"/>
              </a:ext>
            </a:extLst>
          </p:cNvPr>
          <p:cNvSpPr/>
          <p:nvPr/>
        </p:nvSpPr>
        <p:spPr>
          <a:xfrm>
            <a:off x="1672485" y="2101337"/>
            <a:ext cx="9212295" cy="568325"/>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lumMod val="65000"/>
                  </a:schemeClr>
                </a:solidFill>
                <a:latin typeface="Arial" panose="020B0604020202020204" pitchFamily="34" charset="0"/>
                <a:cs typeface="Arial" panose="020B0604020202020204" pitchFamily="34" charset="0"/>
              </a:rPr>
              <a:t>Experiment results</a:t>
            </a:r>
          </a:p>
        </p:txBody>
      </p:sp>
      <p:sp>
        <p:nvSpPr>
          <p:cNvPr id="30" name="Rectangle 29">
            <a:extLst>
              <a:ext uri="{FF2B5EF4-FFF2-40B4-BE49-F238E27FC236}">
                <a16:creationId xmlns:a16="http://schemas.microsoft.com/office/drawing/2014/main" id="{D5084A05-7B89-AE4A-8DA2-922AC90E86DF}"/>
              </a:ext>
            </a:extLst>
          </p:cNvPr>
          <p:cNvSpPr/>
          <p:nvPr/>
        </p:nvSpPr>
        <p:spPr>
          <a:xfrm>
            <a:off x="1051420" y="2893081"/>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rPr>
              <a:t>3</a:t>
            </a:r>
          </a:p>
        </p:txBody>
      </p:sp>
      <p:sp>
        <p:nvSpPr>
          <p:cNvPr id="31" name="Rectangle 30">
            <a:extLst>
              <a:ext uri="{FF2B5EF4-FFF2-40B4-BE49-F238E27FC236}">
                <a16:creationId xmlns:a16="http://schemas.microsoft.com/office/drawing/2014/main" id="{42242493-DFCC-4346-94B5-A5BC8BCE8773}"/>
              </a:ext>
            </a:extLst>
          </p:cNvPr>
          <p:cNvSpPr/>
          <p:nvPr/>
        </p:nvSpPr>
        <p:spPr>
          <a:xfrm>
            <a:off x="1672485" y="2892446"/>
            <a:ext cx="9212295" cy="568325"/>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lumMod val="65000"/>
                  </a:schemeClr>
                </a:solidFill>
                <a:latin typeface="Arial" panose="020B0604020202020204" pitchFamily="34" charset="0"/>
                <a:cs typeface="Arial" panose="020B0604020202020204" pitchFamily="34" charset="0"/>
              </a:rPr>
              <a:t>Best model’s evaluation</a:t>
            </a:r>
          </a:p>
        </p:txBody>
      </p:sp>
      <p:sp>
        <p:nvSpPr>
          <p:cNvPr id="36" name="Slide Number Placeholder 35">
            <a:extLst>
              <a:ext uri="{FF2B5EF4-FFF2-40B4-BE49-F238E27FC236}">
                <a16:creationId xmlns:a16="http://schemas.microsoft.com/office/drawing/2014/main" id="{C8DA6336-0887-A946-AAC3-582A77B43E31}"/>
              </a:ext>
            </a:extLst>
          </p:cNvPr>
          <p:cNvSpPr>
            <a:spLocks noGrp="1"/>
          </p:cNvSpPr>
          <p:nvPr>
            <p:ph type="sldNum" sz="quarter" idx="12"/>
          </p:nvPr>
        </p:nvSpPr>
        <p:spPr/>
        <p:txBody>
          <a:bodyPr/>
          <a:lstStyle/>
          <a:p>
            <a:fld id="{65584C5F-AC8F-AB45-98CD-0DC496F3921E}" type="slidenum">
              <a:rPr lang="en-US" smtClean="0"/>
              <a:t>6</a:t>
            </a:fld>
            <a:endParaRPr lang="en-US"/>
          </a:p>
        </p:txBody>
      </p:sp>
      <p:sp>
        <p:nvSpPr>
          <p:cNvPr id="16" name="Rectangle 15">
            <a:extLst>
              <a:ext uri="{FF2B5EF4-FFF2-40B4-BE49-F238E27FC236}">
                <a16:creationId xmlns:a16="http://schemas.microsoft.com/office/drawing/2014/main" id="{D54FCD31-0C7E-9144-98AC-0703EB00A7A9}"/>
              </a:ext>
            </a:extLst>
          </p:cNvPr>
          <p:cNvSpPr/>
          <p:nvPr/>
        </p:nvSpPr>
        <p:spPr>
          <a:xfrm>
            <a:off x="1051420" y="3635812"/>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rPr>
              <a:t>4</a:t>
            </a:r>
            <a:endParaRPr lang="en-US" sz="4800" b="1" dirty="0">
              <a:solidFill>
                <a:schemeClr val="bg1">
                  <a:lumMod val="65000"/>
                </a:schemeClr>
              </a:solidFill>
            </a:endParaRPr>
          </a:p>
        </p:txBody>
      </p:sp>
      <p:sp>
        <p:nvSpPr>
          <p:cNvPr id="17" name="Rectangle 16">
            <a:extLst>
              <a:ext uri="{FF2B5EF4-FFF2-40B4-BE49-F238E27FC236}">
                <a16:creationId xmlns:a16="http://schemas.microsoft.com/office/drawing/2014/main" id="{BE2685E6-10D2-C345-ABDC-2913C5791F5B}"/>
              </a:ext>
            </a:extLst>
          </p:cNvPr>
          <p:cNvSpPr/>
          <p:nvPr/>
        </p:nvSpPr>
        <p:spPr>
          <a:xfrm>
            <a:off x="1672485" y="3635177"/>
            <a:ext cx="9212295" cy="568325"/>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a:solidFill>
                  <a:schemeClr val="bg1">
                    <a:lumMod val="65000"/>
                  </a:schemeClr>
                </a:solidFill>
                <a:latin typeface="Arial" panose="020B0604020202020204" pitchFamily="34" charset="0"/>
                <a:cs typeface="Arial" panose="020B0604020202020204" pitchFamily="34" charset="0"/>
              </a:rPr>
              <a:t>Best model’s explanation</a:t>
            </a:r>
          </a:p>
        </p:txBody>
      </p:sp>
      <p:sp>
        <p:nvSpPr>
          <p:cNvPr id="18" name="Rectangle 17">
            <a:extLst>
              <a:ext uri="{FF2B5EF4-FFF2-40B4-BE49-F238E27FC236}">
                <a16:creationId xmlns:a16="http://schemas.microsoft.com/office/drawing/2014/main" id="{A93ECBED-2C39-3E4B-912D-CA0387CF0CB0}"/>
              </a:ext>
            </a:extLst>
          </p:cNvPr>
          <p:cNvSpPr/>
          <p:nvPr/>
        </p:nvSpPr>
        <p:spPr>
          <a:xfrm>
            <a:off x="1051420" y="4426921"/>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rPr>
              <a:t>5</a:t>
            </a:r>
          </a:p>
        </p:txBody>
      </p:sp>
      <p:sp>
        <p:nvSpPr>
          <p:cNvPr id="19" name="Rectangle 18">
            <a:extLst>
              <a:ext uri="{FF2B5EF4-FFF2-40B4-BE49-F238E27FC236}">
                <a16:creationId xmlns:a16="http://schemas.microsoft.com/office/drawing/2014/main" id="{C29BF8B1-9F14-064B-B33D-A60ED9683D27}"/>
              </a:ext>
            </a:extLst>
          </p:cNvPr>
          <p:cNvSpPr/>
          <p:nvPr/>
        </p:nvSpPr>
        <p:spPr>
          <a:xfrm>
            <a:off x="1672485" y="4426286"/>
            <a:ext cx="9212295" cy="568325"/>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lumMod val="65000"/>
                  </a:schemeClr>
                </a:solidFill>
                <a:latin typeface="Arial" panose="020B0604020202020204" pitchFamily="34" charset="0"/>
                <a:cs typeface="Arial" panose="020B0604020202020204" pitchFamily="34" charset="0"/>
              </a:rPr>
              <a:t>Conclusions and recommendations</a:t>
            </a:r>
          </a:p>
        </p:txBody>
      </p:sp>
      <p:sp>
        <p:nvSpPr>
          <p:cNvPr id="22" name="TextBox 21">
            <a:extLst>
              <a:ext uri="{FF2B5EF4-FFF2-40B4-BE49-F238E27FC236}">
                <a16:creationId xmlns:a16="http://schemas.microsoft.com/office/drawing/2014/main" id="{6F43F99F-1353-A94B-A769-08F74D4B6D48}"/>
              </a:ext>
            </a:extLst>
          </p:cNvPr>
          <p:cNvSpPr txBox="1"/>
          <p:nvPr/>
        </p:nvSpPr>
        <p:spPr>
          <a:xfrm>
            <a:off x="10290659" y="315386"/>
            <a:ext cx="1454244" cy="369332"/>
          </a:xfrm>
          <a:prstGeom prst="rect">
            <a:avLst/>
          </a:prstGeom>
          <a:noFill/>
        </p:spPr>
        <p:txBody>
          <a:bodyPr wrap="none" rtlCol="0">
            <a:spAutoFit/>
          </a:bodyPr>
          <a:lstStyle/>
          <a:p>
            <a:r>
              <a:rPr lang="id-ID" dirty="0">
                <a:solidFill>
                  <a:srgbClr val="213C8E"/>
                </a:solidFill>
                <a:latin typeface="Arial" panose="020B0604020202020204" pitchFamily="34" charset="0"/>
                <a:cs typeface="Arial" panose="020B0604020202020204" pitchFamily="34" charset="0"/>
              </a:rPr>
              <a:t>Fractal Labs</a:t>
            </a:r>
            <a:endParaRPr lang="en-US" b="1" dirty="0">
              <a:solidFill>
                <a:srgbClr val="213C8E"/>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4EC0A974-3B23-A349-87CF-44BD611CF43B}"/>
              </a:ext>
            </a:extLst>
          </p:cNvPr>
          <p:cNvPicPr>
            <a:picLocks noChangeAspect="1"/>
          </p:cNvPicPr>
          <p:nvPr/>
        </p:nvPicPr>
        <p:blipFill>
          <a:blip r:embed="rId3"/>
          <a:stretch>
            <a:fillRect/>
          </a:stretch>
        </p:blipFill>
        <p:spPr>
          <a:xfrm>
            <a:off x="9976515" y="308824"/>
            <a:ext cx="352244" cy="352244"/>
          </a:xfrm>
          <a:prstGeom prst="rect">
            <a:avLst/>
          </a:prstGeom>
        </p:spPr>
      </p:pic>
    </p:spTree>
    <p:extLst>
      <p:ext uri="{BB962C8B-B14F-4D97-AF65-F5344CB8AC3E}">
        <p14:creationId xmlns:p14="http://schemas.microsoft.com/office/powerpoint/2010/main" val="17502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EBAC5FE-4BE9-F046-A4B9-6C11D63EEAE9}"/>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9459"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8EBAC5FE-4BE9-F046-A4B9-6C11D63EEAE9}"/>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123" name="Rectangle 122">
            <a:extLst>
              <a:ext uri="{FF2B5EF4-FFF2-40B4-BE49-F238E27FC236}">
                <a16:creationId xmlns:a16="http://schemas.microsoft.com/office/drawing/2014/main" id="{A6D3EEB2-B5C5-A541-9FB0-9D1D36DF4A52}"/>
              </a:ext>
            </a:extLst>
          </p:cNvPr>
          <p:cNvSpPr/>
          <p:nvPr/>
        </p:nvSpPr>
        <p:spPr>
          <a:xfrm>
            <a:off x="532677" y="1654258"/>
            <a:ext cx="1357499"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Experiment 1</a:t>
            </a:r>
          </a:p>
        </p:txBody>
      </p:sp>
      <p:sp>
        <p:nvSpPr>
          <p:cNvPr id="126" name="Rectangle 125">
            <a:extLst>
              <a:ext uri="{FF2B5EF4-FFF2-40B4-BE49-F238E27FC236}">
                <a16:creationId xmlns:a16="http://schemas.microsoft.com/office/drawing/2014/main" id="{6477A94B-4FD6-C24B-A256-0176BC4686C2}"/>
              </a:ext>
            </a:extLst>
          </p:cNvPr>
          <p:cNvSpPr/>
          <p:nvPr/>
        </p:nvSpPr>
        <p:spPr>
          <a:xfrm>
            <a:off x="532677" y="2057363"/>
            <a:ext cx="1357499"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Experiment 2</a:t>
            </a:r>
          </a:p>
        </p:txBody>
      </p:sp>
      <p:sp>
        <p:nvSpPr>
          <p:cNvPr id="128" name="Rectangle 127">
            <a:extLst>
              <a:ext uri="{FF2B5EF4-FFF2-40B4-BE49-F238E27FC236}">
                <a16:creationId xmlns:a16="http://schemas.microsoft.com/office/drawing/2014/main" id="{0C21E740-B814-3F4F-A928-DE367D993227}"/>
              </a:ext>
            </a:extLst>
          </p:cNvPr>
          <p:cNvSpPr/>
          <p:nvPr/>
        </p:nvSpPr>
        <p:spPr>
          <a:xfrm>
            <a:off x="532677" y="2460468"/>
            <a:ext cx="1357499"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Experiment 3</a:t>
            </a:r>
          </a:p>
        </p:txBody>
      </p:sp>
      <p:sp>
        <p:nvSpPr>
          <p:cNvPr id="129" name="Rectangle 128">
            <a:extLst>
              <a:ext uri="{FF2B5EF4-FFF2-40B4-BE49-F238E27FC236}">
                <a16:creationId xmlns:a16="http://schemas.microsoft.com/office/drawing/2014/main" id="{B84C4BFD-F8F5-B644-BC4C-EEE5D195C9B0}"/>
              </a:ext>
            </a:extLst>
          </p:cNvPr>
          <p:cNvSpPr/>
          <p:nvPr/>
        </p:nvSpPr>
        <p:spPr>
          <a:xfrm>
            <a:off x="532677" y="2863573"/>
            <a:ext cx="1357499" cy="319307"/>
          </a:xfrm>
          <a:prstGeom prst="rect">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Evaluation 1</a:t>
            </a:r>
          </a:p>
        </p:txBody>
      </p:sp>
      <p:sp>
        <p:nvSpPr>
          <p:cNvPr id="130" name="Rectangle 129">
            <a:extLst>
              <a:ext uri="{FF2B5EF4-FFF2-40B4-BE49-F238E27FC236}">
                <a16:creationId xmlns:a16="http://schemas.microsoft.com/office/drawing/2014/main" id="{73316B7A-55A3-4B47-94D7-F3B6B80B05DB}"/>
              </a:ext>
            </a:extLst>
          </p:cNvPr>
          <p:cNvSpPr/>
          <p:nvPr/>
        </p:nvSpPr>
        <p:spPr>
          <a:xfrm>
            <a:off x="532677" y="3266678"/>
            <a:ext cx="1357499"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Experiment 4</a:t>
            </a:r>
          </a:p>
        </p:txBody>
      </p:sp>
      <p:sp>
        <p:nvSpPr>
          <p:cNvPr id="131" name="Rectangle 130">
            <a:extLst>
              <a:ext uri="{FF2B5EF4-FFF2-40B4-BE49-F238E27FC236}">
                <a16:creationId xmlns:a16="http://schemas.microsoft.com/office/drawing/2014/main" id="{6993DB8D-E163-104E-8189-318C7ACCE504}"/>
              </a:ext>
            </a:extLst>
          </p:cNvPr>
          <p:cNvSpPr/>
          <p:nvPr/>
        </p:nvSpPr>
        <p:spPr>
          <a:xfrm>
            <a:off x="532677" y="3669783"/>
            <a:ext cx="1357499"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Experiment 5</a:t>
            </a:r>
          </a:p>
        </p:txBody>
      </p:sp>
      <p:sp>
        <p:nvSpPr>
          <p:cNvPr id="132" name="Rectangle 131">
            <a:extLst>
              <a:ext uri="{FF2B5EF4-FFF2-40B4-BE49-F238E27FC236}">
                <a16:creationId xmlns:a16="http://schemas.microsoft.com/office/drawing/2014/main" id="{B0535B83-2EE2-5A43-B19E-E94D11DD1508}"/>
              </a:ext>
            </a:extLst>
          </p:cNvPr>
          <p:cNvSpPr/>
          <p:nvPr/>
        </p:nvSpPr>
        <p:spPr>
          <a:xfrm>
            <a:off x="532677" y="4072888"/>
            <a:ext cx="1357499"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Experiment 6</a:t>
            </a:r>
          </a:p>
        </p:txBody>
      </p:sp>
      <p:sp>
        <p:nvSpPr>
          <p:cNvPr id="133" name="Rectangle 132">
            <a:extLst>
              <a:ext uri="{FF2B5EF4-FFF2-40B4-BE49-F238E27FC236}">
                <a16:creationId xmlns:a16="http://schemas.microsoft.com/office/drawing/2014/main" id="{77791903-0EC0-6746-9CDF-71B2319F9D4F}"/>
              </a:ext>
            </a:extLst>
          </p:cNvPr>
          <p:cNvSpPr/>
          <p:nvPr/>
        </p:nvSpPr>
        <p:spPr>
          <a:xfrm>
            <a:off x="532677" y="4475993"/>
            <a:ext cx="1357499" cy="319307"/>
          </a:xfrm>
          <a:prstGeom prst="rect">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Evaluation 2</a:t>
            </a:r>
          </a:p>
        </p:txBody>
      </p:sp>
      <p:sp>
        <p:nvSpPr>
          <p:cNvPr id="134" name="Rectangle 133">
            <a:extLst>
              <a:ext uri="{FF2B5EF4-FFF2-40B4-BE49-F238E27FC236}">
                <a16:creationId xmlns:a16="http://schemas.microsoft.com/office/drawing/2014/main" id="{F7DC4244-E526-5342-9CC1-047DA981046F}"/>
              </a:ext>
            </a:extLst>
          </p:cNvPr>
          <p:cNvSpPr/>
          <p:nvPr/>
        </p:nvSpPr>
        <p:spPr>
          <a:xfrm>
            <a:off x="532677" y="4879098"/>
            <a:ext cx="1357499"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Experiment 7</a:t>
            </a:r>
          </a:p>
        </p:txBody>
      </p:sp>
      <p:sp>
        <p:nvSpPr>
          <p:cNvPr id="135" name="Rectangle 134">
            <a:extLst>
              <a:ext uri="{FF2B5EF4-FFF2-40B4-BE49-F238E27FC236}">
                <a16:creationId xmlns:a16="http://schemas.microsoft.com/office/drawing/2014/main" id="{09B6D66F-6C79-304F-962B-D1CE2BCAC407}"/>
              </a:ext>
            </a:extLst>
          </p:cNvPr>
          <p:cNvSpPr/>
          <p:nvPr/>
        </p:nvSpPr>
        <p:spPr>
          <a:xfrm>
            <a:off x="532677" y="5282203"/>
            <a:ext cx="1357499" cy="319307"/>
          </a:xfrm>
          <a:prstGeom prst="rect">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Evaluation 3</a:t>
            </a:r>
          </a:p>
        </p:txBody>
      </p:sp>
      <p:sp>
        <p:nvSpPr>
          <p:cNvPr id="180" name="Rectangle 179">
            <a:extLst>
              <a:ext uri="{FF2B5EF4-FFF2-40B4-BE49-F238E27FC236}">
                <a16:creationId xmlns:a16="http://schemas.microsoft.com/office/drawing/2014/main" id="{45B22365-DC42-AF4E-8CF8-3B7E0D55595F}"/>
              </a:ext>
            </a:extLst>
          </p:cNvPr>
          <p:cNvSpPr/>
          <p:nvPr/>
        </p:nvSpPr>
        <p:spPr>
          <a:xfrm>
            <a:off x="2070647" y="1654258"/>
            <a:ext cx="4367628" cy="31930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Focuses on basic setup (categorical encodings only)</a:t>
            </a:r>
          </a:p>
        </p:txBody>
      </p:sp>
      <p:sp>
        <p:nvSpPr>
          <p:cNvPr id="181" name="Rectangle 180">
            <a:extLst>
              <a:ext uri="{FF2B5EF4-FFF2-40B4-BE49-F238E27FC236}">
                <a16:creationId xmlns:a16="http://schemas.microsoft.com/office/drawing/2014/main" id="{8AEAA2B6-C048-964C-B88C-B841BBA3851C}"/>
              </a:ext>
            </a:extLst>
          </p:cNvPr>
          <p:cNvSpPr/>
          <p:nvPr/>
        </p:nvSpPr>
        <p:spPr>
          <a:xfrm>
            <a:off x="2070647" y="2057363"/>
            <a:ext cx="4367628" cy="31930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Basic setup + robust scaling</a:t>
            </a:r>
          </a:p>
        </p:txBody>
      </p:sp>
      <p:sp>
        <p:nvSpPr>
          <p:cNvPr id="182" name="Rectangle 181">
            <a:extLst>
              <a:ext uri="{FF2B5EF4-FFF2-40B4-BE49-F238E27FC236}">
                <a16:creationId xmlns:a16="http://schemas.microsoft.com/office/drawing/2014/main" id="{555725DA-4DA2-EE40-9A82-EA9DEAE9358D}"/>
              </a:ext>
            </a:extLst>
          </p:cNvPr>
          <p:cNvSpPr/>
          <p:nvPr/>
        </p:nvSpPr>
        <p:spPr>
          <a:xfrm>
            <a:off x="2070647" y="2460468"/>
            <a:ext cx="4367628" cy="31930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Basic setup + equal frequency binning</a:t>
            </a:r>
          </a:p>
        </p:txBody>
      </p:sp>
      <p:sp>
        <p:nvSpPr>
          <p:cNvPr id="183" name="Rectangle 182">
            <a:extLst>
              <a:ext uri="{FF2B5EF4-FFF2-40B4-BE49-F238E27FC236}">
                <a16:creationId xmlns:a16="http://schemas.microsoft.com/office/drawing/2014/main" id="{E7ADE7D4-36E3-3748-A929-B7297C808CAE}"/>
              </a:ext>
            </a:extLst>
          </p:cNvPr>
          <p:cNvSpPr/>
          <p:nvPr/>
        </p:nvSpPr>
        <p:spPr>
          <a:xfrm>
            <a:off x="2070647" y="2863573"/>
            <a:ext cx="4367628" cy="31930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Evaluating Experiment 1 – 3 </a:t>
            </a:r>
          </a:p>
        </p:txBody>
      </p:sp>
      <p:sp>
        <p:nvSpPr>
          <p:cNvPr id="184" name="Rectangle 183">
            <a:extLst>
              <a:ext uri="{FF2B5EF4-FFF2-40B4-BE49-F238E27FC236}">
                <a16:creationId xmlns:a16="http://schemas.microsoft.com/office/drawing/2014/main" id="{52CF005A-C1E0-074D-BCCE-2007EEA601A7}"/>
              </a:ext>
            </a:extLst>
          </p:cNvPr>
          <p:cNvSpPr/>
          <p:nvPr/>
        </p:nvSpPr>
        <p:spPr>
          <a:xfrm>
            <a:off x="2070647" y="3266678"/>
            <a:ext cx="4367628" cy="31930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Evaluation result 1 + polynomial features</a:t>
            </a:r>
          </a:p>
        </p:txBody>
      </p:sp>
      <p:sp>
        <p:nvSpPr>
          <p:cNvPr id="185" name="Rectangle 184">
            <a:extLst>
              <a:ext uri="{FF2B5EF4-FFF2-40B4-BE49-F238E27FC236}">
                <a16:creationId xmlns:a16="http://schemas.microsoft.com/office/drawing/2014/main" id="{66F20F4F-FC28-CD43-970C-918EEF5F9D17}"/>
              </a:ext>
            </a:extLst>
          </p:cNvPr>
          <p:cNvSpPr/>
          <p:nvPr/>
        </p:nvSpPr>
        <p:spPr>
          <a:xfrm>
            <a:off x="2070647" y="3669783"/>
            <a:ext cx="4367628" cy="31930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Evaluation result 1 + NearMiss v3</a:t>
            </a:r>
          </a:p>
        </p:txBody>
      </p:sp>
      <p:sp>
        <p:nvSpPr>
          <p:cNvPr id="186" name="Rectangle 185">
            <a:extLst>
              <a:ext uri="{FF2B5EF4-FFF2-40B4-BE49-F238E27FC236}">
                <a16:creationId xmlns:a16="http://schemas.microsoft.com/office/drawing/2014/main" id="{FD722B6E-6535-FD48-83E3-EC4804CE1F48}"/>
              </a:ext>
            </a:extLst>
          </p:cNvPr>
          <p:cNvSpPr/>
          <p:nvPr/>
        </p:nvSpPr>
        <p:spPr>
          <a:xfrm>
            <a:off x="2070647" y="4072888"/>
            <a:ext cx="4367628" cy="31930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Evaluation result 2 + SMOTE</a:t>
            </a:r>
          </a:p>
        </p:txBody>
      </p:sp>
      <p:sp>
        <p:nvSpPr>
          <p:cNvPr id="187" name="Rectangle 186">
            <a:extLst>
              <a:ext uri="{FF2B5EF4-FFF2-40B4-BE49-F238E27FC236}">
                <a16:creationId xmlns:a16="http://schemas.microsoft.com/office/drawing/2014/main" id="{FDC99A35-5279-AE40-9FC9-E8B911AE6BB6}"/>
              </a:ext>
            </a:extLst>
          </p:cNvPr>
          <p:cNvSpPr/>
          <p:nvPr/>
        </p:nvSpPr>
        <p:spPr>
          <a:xfrm>
            <a:off x="2070647" y="4475993"/>
            <a:ext cx="4367628" cy="31930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Evaluating Experiment 4 – 6  </a:t>
            </a:r>
          </a:p>
        </p:txBody>
      </p:sp>
      <p:sp>
        <p:nvSpPr>
          <p:cNvPr id="188" name="Rectangle 187">
            <a:extLst>
              <a:ext uri="{FF2B5EF4-FFF2-40B4-BE49-F238E27FC236}">
                <a16:creationId xmlns:a16="http://schemas.microsoft.com/office/drawing/2014/main" id="{F4479E09-925E-AB4A-92A4-BF81088FBDBE}"/>
              </a:ext>
            </a:extLst>
          </p:cNvPr>
          <p:cNvSpPr/>
          <p:nvPr/>
        </p:nvSpPr>
        <p:spPr>
          <a:xfrm>
            <a:off x="2070647" y="4879098"/>
            <a:ext cx="4367628" cy="31930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Blended model based on Evaluation 2</a:t>
            </a:r>
          </a:p>
        </p:txBody>
      </p:sp>
      <p:grpSp>
        <p:nvGrpSpPr>
          <p:cNvPr id="24" name="Group 23">
            <a:extLst>
              <a:ext uri="{FF2B5EF4-FFF2-40B4-BE49-F238E27FC236}">
                <a16:creationId xmlns:a16="http://schemas.microsoft.com/office/drawing/2014/main" id="{E1BAA9F9-59ED-F345-979E-AA175E418B4E}"/>
              </a:ext>
            </a:extLst>
          </p:cNvPr>
          <p:cNvGrpSpPr/>
          <p:nvPr/>
        </p:nvGrpSpPr>
        <p:grpSpPr>
          <a:xfrm>
            <a:off x="532678" y="2003888"/>
            <a:ext cx="6032598" cy="3236415"/>
            <a:chOff x="570777" y="2427489"/>
            <a:chExt cx="9578971" cy="3236415"/>
          </a:xfrm>
        </p:grpSpPr>
        <p:cxnSp>
          <p:nvCxnSpPr>
            <p:cNvPr id="124" name="Straight Connector 123">
              <a:extLst>
                <a:ext uri="{FF2B5EF4-FFF2-40B4-BE49-F238E27FC236}">
                  <a16:creationId xmlns:a16="http://schemas.microsoft.com/office/drawing/2014/main" id="{9FE794C2-5682-1D4E-B69D-3A16B5295EC4}"/>
                </a:ext>
              </a:extLst>
            </p:cNvPr>
            <p:cNvCxnSpPr>
              <a:cxnSpLocks/>
            </p:cNvCxnSpPr>
            <p:nvPr/>
          </p:nvCxnSpPr>
          <p:spPr>
            <a:xfrm>
              <a:off x="570777" y="2427489"/>
              <a:ext cx="9578971" cy="0"/>
            </a:xfrm>
            <a:prstGeom prst="line">
              <a:avLst/>
            </a:prstGeom>
            <a:ln w="15875">
              <a:solidFill>
                <a:schemeClr val="accent5">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0C6B497-3AB1-994D-87F7-4D10F743139A}"/>
                </a:ext>
              </a:extLst>
            </p:cNvPr>
            <p:cNvCxnSpPr>
              <a:cxnSpLocks/>
            </p:cNvCxnSpPr>
            <p:nvPr/>
          </p:nvCxnSpPr>
          <p:spPr>
            <a:xfrm>
              <a:off x="570777" y="2830594"/>
              <a:ext cx="9578971" cy="0"/>
            </a:xfrm>
            <a:prstGeom prst="line">
              <a:avLst/>
            </a:prstGeom>
            <a:ln w="15875">
              <a:solidFill>
                <a:schemeClr val="accent5">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346D317-23A2-B545-BC46-2E16D1767DBB}"/>
                </a:ext>
              </a:extLst>
            </p:cNvPr>
            <p:cNvCxnSpPr>
              <a:cxnSpLocks/>
            </p:cNvCxnSpPr>
            <p:nvPr/>
          </p:nvCxnSpPr>
          <p:spPr>
            <a:xfrm>
              <a:off x="570777" y="3245274"/>
              <a:ext cx="9578971" cy="0"/>
            </a:xfrm>
            <a:prstGeom prst="line">
              <a:avLst/>
            </a:prstGeom>
            <a:ln w="15875">
              <a:solidFill>
                <a:schemeClr val="accent5">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9E72430-36D3-3F42-B1C8-330C53A5F462}"/>
                </a:ext>
              </a:extLst>
            </p:cNvPr>
            <p:cNvCxnSpPr>
              <a:cxnSpLocks/>
            </p:cNvCxnSpPr>
            <p:nvPr/>
          </p:nvCxnSpPr>
          <p:spPr>
            <a:xfrm>
              <a:off x="570777" y="3648379"/>
              <a:ext cx="9578971" cy="0"/>
            </a:xfrm>
            <a:prstGeom prst="line">
              <a:avLst/>
            </a:prstGeom>
            <a:ln w="15875">
              <a:solidFill>
                <a:schemeClr val="accent5">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1661DCA-1CEE-6F43-8F97-8866F21F37BA}"/>
                </a:ext>
              </a:extLst>
            </p:cNvPr>
            <p:cNvCxnSpPr>
              <a:cxnSpLocks/>
            </p:cNvCxnSpPr>
            <p:nvPr/>
          </p:nvCxnSpPr>
          <p:spPr>
            <a:xfrm>
              <a:off x="570777" y="4051484"/>
              <a:ext cx="9578971" cy="0"/>
            </a:xfrm>
            <a:prstGeom prst="line">
              <a:avLst/>
            </a:prstGeom>
            <a:ln w="15875">
              <a:solidFill>
                <a:schemeClr val="accent5">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1AC4544-E1F8-4B4C-8DF6-E78B672E121E}"/>
                </a:ext>
              </a:extLst>
            </p:cNvPr>
            <p:cNvCxnSpPr>
              <a:cxnSpLocks/>
            </p:cNvCxnSpPr>
            <p:nvPr/>
          </p:nvCxnSpPr>
          <p:spPr>
            <a:xfrm>
              <a:off x="570777" y="4454589"/>
              <a:ext cx="9578971" cy="0"/>
            </a:xfrm>
            <a:prstGeom prst="line">
              <a:avLst/>
            </a:prstGeom>
            <a:ln w="15875">
              <a:solidFill>
                <a:schemeClr val="accent5">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36EFA19-0DB4-3D47-B506-6C73A77362FA}"/>
                </a:ext>
              </a:extLst>
            </p:cNvPr>
            <p:cNvCxnSpPr>
              <a:cxnSpLocks/>
            </p:cNvCxnSpPr>
            <p:nvPr/>
          </p:nvCxnSpPr>
          <p:spPr>
            <a:xfrm>
              <a:off x="570777" y="4857694"/>
              <a:ext cx="9578971" cy="0"/>
            </a:xfrm>
            <a:prstGeom prst="line">
              <a:avLst/>
            </a:prstGeom>
            <a:ln w="15875">
              <a:solidFill>
                <a:schemeClr val="accent5">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08500A6-14F2-0A4B-99E7-E385D5E0C3A2}"/>
                </a:ext>
              </a:extLst>
            </p:cNvPr>
            <p:cNvCxnSpPr>
              <a:cxnSpLocks/>
            </p:cNvCxnSpPr>
            <p:nvPr/>
          </p:nvCxnSpPr>
          <p:spPr>
            <a:xfrm>
              <a:off x="570777" y="5260799"/>
              <a:ext cx="9578971" cy="0"/>
            </a:xfrm>
            <a:prstGeom prst="line">
              <a:avLst/>
            </a:prstGeom>
            <a:ln w="15875">
              <a:solidFill>
                <a:schemeClr val="accent5">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A0A8EDA-2944-F64C-986A-BBD726BA15A7}"/>
                </a:ext>
              </a:extLst>
            </p:cNvPr>
            <p:cNvCxnSpPr>
              <a:cxnSpLocks/>
            </p:cNvCxnSpPr>
            <p:nvPr/>
          </p:nvCxnSpPr>
          <p:spPr>
            <a:xfrm>
              <a:off x="570777" y="5663904"/>
              <a:ext cx="9578971" cy="0"/>
            </a:xfrm>
            <a:prstGeom prst="line">
              <a:avLst/>
            </a:prstGeom>
            <a:ln w="15875">
              <a:solidFill>
                <a:schemeClr val="accent5">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38" name="Group 237">
            <a:extLst>
              <a:ext uri="{FF2B5EF4-FFF2-40B4-BE49-F238E27FC236}">
                <a16:creationId xmlns:a16="http://schemas.microsoft.com/office/drawing/2014/main" id="{EF1CAEF3-867C-DC4A-9BC7-ABA030C86353}"/>
              </a:ext>
            </a:extLst>
          </p:cNvPr>
          <p:cNvGrpSpPr/>
          <p:nvPr/>
        </p:nvGrpSpPr>
        <p:grpSpPr>
          <a:xfrm>
            <a:off x="456477" y="1130596"/>
            <a:ext cx="1428618" cy="390875"/>
            <a:chOff x="2041269" y="1624719"/>
            <a:chExt cx="4744966" cy="390875"/>
          </a:xfrm>
        </p:grpSpPr>
        <p:sp>
          <p:nvSpPr>
            <p:cNvPr id="239" name="Rectangle 238">
              <a:extLst>
                <a:ext uri="{FF2B5EF4-FFF2-40B4-BE49-F238E27FC236}">
                  <a16:creationId xmlns:a16="http://schemas.microsoft.com/office/drawing/2014/main" id="{FA39ABE0-652F-7F40-B651-A8E53AA25647}"/>
                </a:ext>
              </a:extLst>
            </p:cNvPr>
            <p:cNvSpPr/>
            <p:nvPr/>
          </p:nvSpPr>
          <p:spPr>
            <a:xfrm>
              <a:off x="2041269" y="1624719"/>
              <a:ext cx="4508754" cy="333617"/>
            </a:xfrm>
            <a:prstGeom prst="rect">
              <a:avLst/>
            </a:prstGeom>
          </p:spPr>
          <p:txBody>
            <a:bodyPr wrap="square">
              <a:spAutoFit/>
            </a:bodyPr>
            <a:lstStyle/>
            <a:p>
              <a:pPr>
                <a:lnSpc>
                  <a:spcPct val="120000"/>
                </a:lnSpc>
                <a:buClr>
                  <a:schemeClr val="accent1"/>
                </a:buClr>
              </a:pPr>
              <a:r>
                <a:rPr lang="en-US" sz="1400" b="1" dirty="0">
                  <a:solidFill>
                    <a:schemeClr val="tx2"/>
                  </a:solidFill>
                </a:rPr>
                <a:t>Name</a:t>
              </a:r>
            </a:p>
          </p:txBody>
        </p:sp>
        <p:cxnSp>
          <p:nvCxnSpPr>
            <p:cNvPr id="240" name="Straight Connector 239">
              <a:extLst>
                <a:ext uri="{FF2B5EF4-FFF2-40B4-BE49-F238E27FC236}">
                  <a16:creationId xmlns:a16="http://schemas.microsoft.com/office/drawing/2014/main" id="{05BBD63E-CA1A-1449-96B3-87499DA735B2}"/>
                </a:ext>
              </a:extLst>
            </p:cNvPr>
            <p:cNvCxnSpPr>
              <a:cxnSpLocks/>
            </p:cNvCxnSpPr>
            <p:nvPr/>
          </p:nvCxnSpPr>
          <p:spPr>
            <a:xfrm>
              <a:off x="2294355" y="2015594"/>
              <a:ext cx="44918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67" name="Straight Connector 66">
            <a:extLst>
              <a:ext uri="{FF2B5EF4-FFF2-40B4-BE49-F238E27FC236}">
                <a16:creationId xmlns:a16="http://schemas.microsoft.com/office/drawing/2014/main" id="{A82ED457-B5C6-1049-B598-BE2B8BA6F0E4}"/>
              </a:ext>
            </a:extLst>
          </p:cNvPr>
          <p:cNvCxnSpPr>
            <a:cxnSpLocks/>
          </p:cNvCxnSpPr>
          <p:nvPr/>
        </p:nvCxnSpPr>
        <p:spPr>
          <a:xfrm>
            <a:off x="515031" y="5634003"/>
            <a:ext cx="6066745" cy="0"/>
          </a:xfrm>
          <a:prstGeom prst="line">
            <a:avLst/>
          </a:prstGeom>
          <a:ln w="15875">
            <a:solidFill>
              <a:schemeClr val="accent5">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8106F63-CE49-144E-9572-B382000C0384}"/>
              </a:ext>
            </a:extLst>
          </p:cNvPr>
          <p:cNvSpPr/>
          <p:nvPr/>
        </p:nvSpPr>
        <p:spPr>
          <a:xfrm>
            <a:off x="2070647" y="5257437"/>
            <a:ext cx="4367628" cy="31930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Evaluating best model vs blended model</a:t>
            </a:r>
          </a:p>
        </p:txBody>
      </p:sp>
      <p:sp>
        <p:nvSpPr>
          <p:cNvPr id="79" name="Rectangle 78">
            <a:extLst>
              <a:ext uri="{FF2B5EF4-FFF2-40B4-BE49-F238E27FC236}">
                <a16:creationId xmlns:a16="http://schemas.microsoft.com/office/drawing/2014/main" id="{113EB67B-C3E5-1B43-B902-6615259C4792}"/>
              </a:ext>
            </a:extLst>
          </p:cNvPr>
          <p:cNvSpPr/>
          <p:nvPr/>
        </p:nvSpPr>
        <p:spPr>
          <a:xfrm>
            <a:off x="532677" y="5691263"/>
            <a:ext cx="1357499"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Experiment 8</a:t>
            </a:r>
          </a:p>
        </p:txBody>
      </p:sp>
      <p:sp>
        <p:nvSpPr>
          <p:cNvPr id="80" name="Rectangle 79">
            <a:extLst>
              <a:ext uri="{FF2B5EF4-FFF2-40B4-BE49-F238E27FC236}">
                <a16:creationId xmlns:a16="http://schemas.microsoft.com/office/drawing/2014/main" id="{CEEFBDB1-0203-234D-AC03-E4C64D3045F2}"/>
              </a:ext>
            </a:extLst>
          </p:cNvPr>
          <p:cNvSpPr/>
          <p:nvPr/>
        </p:nvSpPr>
        <p:spPr>
          <a:xfrm>
            <a:off x="2070647" y="5691897"/>
            <a:ext cx="4494628" cy="31930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Evaluation result 3 + NearMiss v3 (standalone model only)</a:t>
            </a:r>
          </a:p>
        </p:txBody>
      </p:sp>
      <p:cxnSp>
        <p:nvCxnSpPr>
          <p:cNvPr id="81" name="Straight Connector 80">
            <a:extLst>
              <a:ext uri="{FF2B5EF4-FFF2-40B4-BE49-F238E27FC236}">
                <a16:creationId xmlns:a16="http://schemas.microsoft.com/office/drawing/2014/main" id="{8821DBEF-A20F-FF4C-A8F0-535DE41CDB02}"/>
              </a:ext>
            </a:extLst>
          </p:cNvPr>
          <p:cNvCxnSpPr>
            <a:cxnSpLocks/>
          </p:cNvCxnSpPr>
          <p:nvPr/>
        </p:nvCxnSpPr>
        <p:spPr>
          <a:xfrm flipV="1">
            <a:off x="515031" y="6006458"/>
            <a:ext cx="6066745" cy="35608"/>
          </a:xfrm>
          <a:prstGeom prst="line">
            <a:avLst/>
          </a:prstGeom>
          <a:ln w="15875">
            <a:solidFill>
              <a:schemeClr val="accent5">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82" name="Picture 81">
            <a:extLst>
              <a:ext uri="{FF2B5EF4-FFF2-40B4-BE49-F238E27FC236}">
                <a16:creationId xmlns:a16="http://schemas.microsoft.com/office/drawing/2014/main" id="{DE864CA5-92BC-5D45-A171-F9256D954857}"/>
              </a:ext>
            </a:extLst>
          </p:cNvPr>
          <p:cNvPicPr>
            <a:picLocks noChangeAspect="1"/>
          </p:cNvPicPr>
          <p:nvPr/>
        </p:nvPicPr>
        <p:blipFill rotWithShape="1">
          <a:blip r:embed="rId7"/>
          <a:srcRect l="25802" t="27263" r="19964" b="7703"/>
          <a:stretch/>
        </p:blipFill>
        <p:spPr>
          <a:xfrm>
            <a:off x="6811859" y="1574625"/>
            <a:ext cx="4901973" cy="4542245"/>
          </a:xfrm>
          <a:prstGeom prst="rect">
            <a:avLst/>
          </a:prstGeom>
        </p:spPr>
      </p:pic>
      <p:grpSp>
        <p:nvGrpSpPr>
          <p:cNvPr id="86" name="Group 85">
            <a:extLst>
              <a:ext uri="{FF2B5EF4-FFF2-40B4-BE49-F238E27FC236}">
                <a16:creationId xmlns:a16="http://schemas.microsoft.com/office/drawing/2014/main" id="{41274172-1930-E74E-8714-FF81D94990F6}"/>
              </a:ext>
            </a:extLst>
          </p:cNvPr>
          <p:cNvGrpSpPr/>
          <p:nvPr/>
        </p:nvGrpSpPr>
        <p:grpSpPr>
          <a:xfrm>
            <a:off x="2172970" y="1126491"/>
            <a:ext cx="4408806" cy="390875"/>
            <a:chOff x="2294355" y="1624719"/>
            <a:chExt cx="4508755" cy="390875"/>
          </a:xfrm>
        </p:grpSpPr>
        <p:sp>
          <p:nvSpPr>
            <p:cNvPr id="87" name="Rectangle 86">
              <a:extLst>
                <a:ext uri="{FF2B5EF4-FFF2-40B4-BE49-F238E27FC236}">
                  <a16:creationId xmlns:a16="http://schemas.microsoft.com/office/drawing/2014/main" id="{A806FBCF-8CCA-3E44-BE8A-5C41D6851734}"/>
                </a:ext>
              </a:extLst>
            </p:cNvPr>
            <p:cNvSpPr/>
            <p:nvPr/>
          </p:nvSpPr>
          <p:spPr>
            <a:xfrm>
              <a:off x="2294355" y="1624719"/>
              <a:ext cx="4508755" cy="333617"/>
            </a:xfrm>
            <a:prstGeom prst="rect">
              <a:avLst/>
            </a:prstGeom>
          </p:spPr>
          <p:txBody>
            <a:bodyPr wrap="square">
              <a:spAutoFit/>
            </a:bodyPr>
            <a:lstStyle/>
            <a:p>
              <a:pPr>
                <a:lnSpc>
                  <a:spcPct val="120000"/>
                </a:lnSpc>
                <a:buClr>
                  <a:schemeClr val="accent1"/>
                </a:buClr>
              </a:pPr>
              <a:r>
                <a:rPr lang="en-US" sz="1400" b="1" dirty="0">
                  <a:solidFill>
                    <a:schemeClr val="tx2"/>
                  </a:solidFill>
                </a:rPr>
                <a:t>Setup</a:t>
              </a:r>
            </a:p>
          </p:txBody>
        </p:sp>
        <p:cxnSp>
          <p:nvCxnSpPr>
            <p:cNvPr id="88" name="Straight Connector 87">
              <a:extLst>
                <a:ext uri="{FF2B5EF4-FFF2-40B4-BE49-F238E27FC236}">
                  <a16:creationId xmlns:a16="http://schemas.microsoft.com/office/drawing/2014/main" id="{86EF7EA2-B731-4346-BD0D-1962A9D655DB}"/>
                </a:ext>
              </a:extLst>
            </p:cNvPr>
            <p:cNvCxnSpPr>
              <a:cxnSpLocks/>
            </p:cNvCxnSpPr>
            <p:nvPr/>
          </p:nvCxnSpPr>
          <p:spPr>
            <a:xfrm>
              <a:off x="2294355" y="2015594"/>
              <a:ext cx="44918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5D3657EE-1DF4-E346-BE89-0A63F651F5F8}"/>
              </a:ext>
            </a:extLst>
          </p:cNvPr>
          <p:cNvGrpSpPr/>
          <p:nvPr/>
        </p:nvGrpSpPr>
        <p:grpSpPr>
          <a:xfrm>
            <a:off x="7058443" y="1126491"/>
            <a:ext cx="4408806" cy="390875"/>
            <a:chOff x="2294355" y="1624719"/>
            <a:chExt cx="4508755" cy="390875"/>
          </a:xfrm>
        </p:grpSpPr>
        <p:sp>
          <p:nvSpPr>
            <p:cNvPr id="92" name="Rectangle 91">
              <a:extLst>
                <a:ext uri="{FF2B5EF4-FFF2-40B4-BE49-F238E27FC236}">
                  <a16:creationId xmlns:a16="http://schemas.microsoft.com/office/drawing/2014/main" id="{7E770B56-E7B8-B64C-9F24-FD8B54FC8B12}"/>
                </a:ext>
              </a:extLst>
            </p:cNvPr>
            <p:cNvSpPr/>
            <p:nvPr/>
          </p:nvSpPr>
          <p:spPr>
            <a:xfrm>
              <a:off x="2294355" y="1624719"/>
              <a:ext cx="4508755" cy="333617"/>
            </a:xfrm>
            <a:prstGeom prst="rect">
              <a:avLst/>
            </a:prstGeom>
          </p:spPr>
          <p:txBody>
            <a:bodyPr wrap="square">
              <a:spAutoFit/>
            </a:bodyPr>
            <a:lstStyle/>
            <a:p>
              <a:pPr>
                <a:lnSpc>
                  <a:spcPct val="120000"/>
                </a:lnSpc>
                <a:buClr>
                  <a:schemeClr val="accent1"/>
                </a:buClr>
              </a:pPr>
              <a:r>
                <a:rPr lang="en-US" sz="1400" b="1" dirty="0">
                  <a:solidFill>
                    <a:schemeClr val="tx2"/>
                  </a:solidFill>
                </a:rPr>
                <a:t>Experiment flow</a:t>
              </a:r>
            </a:p>
          </p:txBody>
        </p:sp>
        <p:cxnSp>
          <p:nvCxnSpPr>
            <p:cNvPr id="93" name="Straight Connector 92">
              <a:extLst>
                <a:ext uri="{FF2B5EF4-FFF2-40B4-BE49-F238E27FC236}">
                  <a16:creationId xmlns:a16="http://schemas.microsoft.com/office/drawing/2014/main" id="{911E3E8B-24AD-FA4C-B4EA-7C4CF3CA6BB2}"/>
                </a:ext>
              </a:extLst>
            </p:cNvPr>
            <p:cNvCxnSpPr>
              <a:cxnSpLocks/>
            </p:cNvCxnSpPr>
            <p:nvPr/>
          </p:nvCxnSpPr>
          <p:spPr>
            <a:xfrm>
              <a:off x="2294355" y="2015594"/>
              <a:ext cx="44918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4" name="Title 1">
            <a:extLst>
              <a:ext uri="{FF2B5EF4-FFF2-40B4-BE49-F238E27FC236}">
                <a16:creationId xmlns:a16="http://schemas.microsoft.com/office/drawing/2014/main" id="{7468E617-69B8-3349-8E49-F02495789B6D}"/>
              </a:ext>
            </a:extLst>
          </p:cNvPr>
          <p:cNvSpPr>
            <a:spLocks noGrp="1"/>
          </p:cNvSpPr>
          <p:nvPr>
            <p:ph type="title"/>
          </p:nvPr>
        </p:nvSpPr>
        <p:spPr>
          <a:xfrm>
            <a:off x="454584" y="584898"/>
            <a:ext cx="11278488" cy="568325"/>
          </a:xfrm>
        </p:spPr>
        <p:txBody>
          <a:bodyPr>
            <a:noAutofit/>
          </a:bodyPr>
          <a:lstStyle/>
          <a:p>
            <a:r>
              <a:rPr lang="en-US" sz="2800" dirty="0"/>
              <a:t>Experiment design: Experiment flow</a:t>
            </a:r>
          </a:p>
        </p:txBody>
      </p:sp>
      <p:sp>
        <p:nvSpPr>
          <p:cNvPr id="95" name="TextBox 94">
            <a:extLst>
              <a:ext uri="{FF2B5EF4-FFF2-40B4-BE49-F238E27FC236}">
                <a16:creationId xmlns:a16="http://schemas.microsoft.com/office/drawing/2014/main" id="{73B4B952-1034-7145-848F-D7F350E5B667}"/>
              </a:ext>
            </a:extLst>
          </p:cNvPr>
          <p:cNvSpPr txBox="1"/>
          <p:nvPr/>
        </p:nvSpPr>
        <p:spPr>
          <a:xfrm>
            <a:off x="10290659" y="315386"/>
            <a:ext cx="1454244" cy="369332"/>
          </a:xfrm>
          <a:prstGeom prst="rect">
            <a:avLst/>
          </a:prstGeom>
          <a:noFill/>
        </p:spPr>
        <p:txBody>
          <a:bodyPr wrap="none" rtlCol="0">
            <a:spAutoFit/>
          </a:bodyPr>
          <a:lstStyle/>
          <a:p>
            <a:r>
              <a:rPr lang="id-ID" dirty="0">
                <a:solidFill>
                  <a:srgbClr val="213C8E"/>
                </a:solidFill>
                <a:latin typeface="Arial" panose="020B0604020202020204" pitchFamily="34" charset="0"/>
                <a:cs typeface="Arial" panose="020B0604020202020204" pitchFamily="34" charset="0"/>
              </a:rPr>
              <a:t>Fractal Labs</a:t>
            </a:r>
            <a:endParaRPr lang="en-US" b="1" dirty="0">
              <a:solidFill>
                <a:srgbClr val="213C8E"/>
              </a:solidFill>
              <a:latin typeface="Arial" panose="020B0604020202020204" pitchFamily="34" charset="0"/>
              <a:cs typeface="Arial" panose="020B0604020202020204" pitchFamily="34" charset="0"/>
            </a:endParaRPr>
          </a:p>
        </p:txBody>
      </p:sp>
      <p:pic>
        <p:nvPicPr>
          <p:cNvPr id="96" name="Picture 95">
            <a:extLst>
              <a:ext uri="{FF2B5EF4-FFF2-40B4-BE49-F238E27FC236}">
                <a16:creationId xmlns:a16="http://schemas.microsoft.com/office/drawing/2014/main" id="{EED1289A-ED4A-0A4E-903F-B72EA63695D5}"/>
              </a:ext>
            </a:extLst>
          </p:cNvPr>
          <p:cNvPicPr>
            <a:picLocks noChangeAspect="1"/>
          </p:cNvPicPr>
          <p:nvPr/>
        </p:nvPicPr>
        <p:blipFill>
          <a:blip r:embed="rId8"/>
          <a:stretch>
            <a:fillRect/>
          </a:stretch>
        </p:blipFill>
        <p:spPr>
          <a:xfrm>
            <a:off x="9976515" y="308824"/>
            <a:ext cx="352244" cy="352244"/>
          </a:xfrm>
          <a:prstGeom prst="rect">
            <a:avLst/>
          </a:prstGeom>
        </p:spPr>
      </p:pic>
    </p:spTree>
    <p:extLst>
      <p:ext uri="{BB962C8B-B14F-4D97-AF65-F5344CB8AC3E}">
        <p14:creationId xmlns:p14="http://schemas.microsoft.com/office/powerpoint/2010/main" val="257668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EBAC5FE-4BE9-F046-A4B9-6C11D63EEAE9}"/>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21507"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8EBAC5FE-4BE9-F046-A4B9-6C11D63EEAE9}"/>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10" name="Title 1">
            <a:extLst>
              <a:ext uri="{FF2B5EF4-FFF2-40B4-BE49-F238E27FC236}">
                <a16:creationId xmlns:a16="http://schemas.microsoft.com/office/drawing/2014/main" id="{1386FDBE-4A5E-6240-8794-8C05A5D13509}"/>
              </a:ext>
            </a:extLst>
          </p:cNvPr>
          <p:cNvSpPr txBox="1">
            <a:spLocks/>
          </p:cNvSpPr>
          <p:nvPr/>
        </p:nvSpPr>
        <p:spPr>
          <a:xfrm>
            <a:off x="431434" y="559498"/>
            <a:ext cx="11278488" cy="5683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Experiment design: Algorithms</a:t>
            </a:r>
          </a:p>
        </p:txBody>
      </p:sp>
      <p:sp>
        <p:nvSpPr>
          <p:cNvPr id="16" name="Rectangle 15">
            <a:extLst>
              <a:ext uri="{FF2B5EF4-FFF2-40B4-BE49-F238E27FC236}">
                <a16:creationId xmlns:a16="http://schemas.microsoft.com/office/drawing/2014/main" id="{C18DE271-6DE3-3B41-852E-2CE9842A3167}"/>
              </a:ext>
            </a:extLst>
          </p:cNvPr>
          <p:cNvSpPr/>
          <p:nvPr/>
        </p:nvSpPr>
        <p:spPr>
          <a:xfrm>
            <a:off x="593766" y="2517569"/>
            <a:ext cx="961902" cy="29694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22">
            <a:extLst>
              <a:ext uri="{FF2B5EF4-FFF2-40B4-BE49-F238E27FC236}">
                <a16:creationId xmlns:a16="http://schemas.microsoft.com/office/drawing/2014/main" id="{A0460E36-D24A-1946-94E6-B42D43587B98}"/>
              </a:ext>
            </a:extLst>
          </p:cNvPr>
          <p:cNvSpPr>
            <a:spLocks noGrp="1"/>
          </p:cNvSpPr>
          <p:nvPr>
            <p:ph type="sldNum" sz="quarter" idx="12"/>
          </p:nvPr>
        </p:nvSpPr>
        <p:spPr/>
        <p:txBody>
          <a:bodyPr/>
          <a:lstStyle/>
          <a:p>
            <a:fld id="{F7331210-954E-1448-9CFA-7A4043D6E7E5}" type="slidenum">
              <a:rPr lang="en-US" smtClean="0"/>
              <a:t>8</a:t>
            </a:fld>
            <a:endParaRPr lang="en-US" dirty="0"/>
          </a:p>
        </p:txBody>
      </p:sp>
      <p:sp>
        <p:nvSpPr>
          <p:cNvPr id="15" name="TextBox 14">
            <a:extLst>
              <a:ext uri="{FF2B5EF4-FFF2-40B4-BE49-F238E27FC236}">
                <a16:creationId xmlns:a16="http://schemas.microsoft.com/office/drawing/2014/main" id="{761FA03A-DC24-EE42-8FBC-F1021EDD5641}"/>
              </a:ext>
            </a:extLst>
          </p:cNvPr>
          <p:cNvSpPr txBox="1"/>
          <p:nvPr/>
        </p:nvSpPr>
        <p:spPr>
          <a:xfrm>
            <a:off x="10290659" y="315386"/>
            <a:ext cx="1454244" cy="369332"/>
          </a:xfrm>
          <a:prstGeom prst="rect">
            <a:avLst/>
          </a:prstGeom>
          <a:noFill/>
        </p:spPr>
        <p:txBody>
          <a:bodyPr wrap="none" rtlCol="0">
            <a:spAutoFit/>
          </a:bodyPr>
          <a:lstStyle/>
          <a:p>
            <a:r>
              <a:rPr lang="id-ID" dirty="0">
                <a:solidFill>
                  <a:srgbClr val="213C8E"/>
                </a:solidFill>
                <a:latin typeface="Arial" panose="020B0604020202020204" pitchFamily="34" charset="0"/>
                <a:cs typeface="Arial" panose="020B0604020202020204" pitchFamily="34" charset="0"/>
              </a:rPr>
              <a:t>Fractal Labs</a:t>
            </a:r>
            <a:endParaRPr lang="en-US" b="1" dirty="0">
              <a:solidFill>
                <a:srgbClr val="213C8E"/>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DDBF60CD-836F-A045-A4E1-E1BDA47C49A4}"/>
              </a:ext>
            </a:extLst>
          </p:cNvPr>
          <p:cNvPicPr>
            <a:picLocks noChangeAspect="1"/>
          </p:cNvPicPr>
          <p:nvPr/>
        </p:nvPicPr>
        <p:blipFill>
          <a:blip r:embed="rId7"/>
          <a:stretch>
            <a:fillRect/>
          </a:stretch>
        </p:blipFill>
        <p:spPr>
          <a:xfrm>
            <a:off x="9976515" y="308824"/>
            <a:ext cx="352244" cy="352244"/>
          </a:xfrm>
          <a:prstGeom prst="rect">
            <a:avLst/>
          </a:prstGeom>
        </p:spPr>
      </p:pic>
      <p:grpSp>
        <p:nvGrpSpPr>
          <p:cNvPr id="3" name="Group 2">
            <a:extLst>
              <a:ext uri="{FF2B5EF4-FFF2-40B4-BE49-F238E27FC236}">
                <a16:creationId xmlns:a16="http://schemas.microsoft.com/office/drawing/2014/main" id="{8ECE00BD-B8AF-0244-9180-07AF485B8842}"/>
              </a:ext>
            </a:extLst>
          </p:cNvPr>
          <p:cNvGrpSpPr/>
          <p:nvPr/>
        </p:nvGrpSpPr>
        <p:grpSpPr>
          <a:xfrm>
            <a:off x="1555668" y="1660987"/>
            <a:ext cx="3776485" cy="359462"/>
            <a:chOff x="1011415" y="1622887"/>
            <a:chExt cx="3776485" cy="359462"/>
          </a:xfrm>
        </p:grpSpPr>
        <p:sp>
          <p:nvSpPr>
            <p:cNvPr id="9" name="Rectangle 8">
              <a:extLst>
                <a:ext uri="{FF2B5EF4-FFF2-40B4-BE49-F238E27FC236}">
                  <a16:creationId xmlns:a16="http://schemas.microsoft.com/office/drawing/2014/main" id="{1E7D82AA-F31B-6144-B9F7-111AEEE3EFB5}"/>
                </a:ext>
              </a:extLst>
            </p:cNvPr>
            <p:cNvSpPr/>
            <p:nvPr/>
          </p:nvSpPr>
          <p:spPr>
            <a:xfrm>
              <a:off x="1370877" y="1663042"/>
              <a:ext cx="3417023"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Naïve Bayes</a:t>
              </a:r>
            </a:p>
          </p:txBody>
        </p:sp>
        <p:pic>
          <p:nvPicPr>
            <p:cNvPr id="2" name="Picture 1">
              <a:extLst>
                <a:ext uri="{FF2B5EF4-FFF2-40B4-BE49-F238E27FC236}">
                  <a16:creationId xmlns:a16="http://schemas.microsoft.com/office/drawing/2014/main" id="{F60E1222-198B-074C-8398-0DB9B77F9106}"/>
                </a:ext>
              </a:extLst>
            </p:cNvPr>
            <p:cNvPicPr>
              <a:picLocks noChangeAspect="1"/>
            </p:cNvPicPr>
            <p:nvPr/>
          </p:nvPicPr>
          <p:blipFill>
            <a:blip r:embed="rId8"/>
            <a:stretch>
              <a:fillRect/>
            </a:stretch>
          </p:blipFill>
          <p:spPr>
            <a:xfrm>
              <a:off x="1011415" y="1622887"/>
              <a:ext cx="359462" cy="359462"/>
            </a:xfrm>
            <a:prstGeom prst="rect">
              <a:avLst/>
            </a:prstGeom>
          </p:spPr>
        </p:pic>
      </p:grpSp>
      <p:grpSp>
        <p:nvGrpSpPr>
          <p:cNvPr id="12" name="Group 11">
            <a:extLst>
              <a:ext uri="{FF2B5EF4-FFF2-40B4-BE49-F238E27FC236}">
                <a16:creationId xmlns:a16="http://schemas.microsoft.com/office/drawing/2014/main" id="{B6096956-FFDE-8F40-BD95-6C1E62ED8D7E}"/>
              </a:ext>
            </a:extLst>
          </p:cNvPr>
          <p:cNvGrpSpPr/>
          <p:nvPr/>
        </p:nvGrpSpPr>
        <p:grpSpPr>
          <a:xfrm>
            <a:off x="1555668" y="2108177"/>
            <a:ext cx="3776485" cy="359462"/>
            <a:chOff x="1011415" y="1622887"/>
            <a:chExt cx="3776485" cy="359462"/>
          </a:xfrm>
        </p:grpSpPr>
        <p:sp>
          <p:nvSpPr>
            <p:cNvPr id="13" name="Rectangle 12">
              <a:extLst>
                <a:ext uri="{FF2B5EF4-FFF2-40B4-BE49-F238E27FC236}">
                  <a16:creationId xmlns:a16="http://schemas.microsoft.com/office/drawing/2014/main" id="{831DDF10-F6DC-0046-96FB-B3EF00D5327F}"/>
                </a:ext>
              </a:extLst>
            </p:cNvPr>
            <p:cNvSpPr/>
            <p:nvPr/>
          </p:nvSpPr>
          <p:spPr>
            <a:xfrm>
              <a:off x="1370877" y="1663042"/>
              <a:ext cx="3417023"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Gradient Boosting Classifier</a:t>
              </a:r>
            </a:p>
          </p:txBody>
        </p:sp>
        <p:pic>
          <p:nvPicPr>
            <p:cNvPr id="14" name="Picture 13">
              <a:extLst>
                <a:ext uri="{FF2B5EF4-FFF2-40B4-BE49-F238E27FC236}">
                  <a16:creationId xmlns:a16="http://schemas.microsoft.com/office/drawing/2014/main" id="{A8F7E8A4-A315-5043-98BF-DDA616BCC2F8}"/>
                </a:ext>
              </a:extLst>
            </p:cNvPr>
            <p:cNvPicPr>
              <a:picLocks noChangeAspect="1"/>
            </p:cNvPicPr>
            <p:nvPr/>
          </p:nvPicPr>
          <p:blipFill>
            <a:blip r:embed="rId8"/>
            <a:stretch>
              <a:fillRect/>
            </a:stretch>
          </p:blipFill>
          <p:spPr>
            <a:xfrm>
              <a:off x="1011415" y="1622887"/>
              <a:ext cx="359462" cy="359462"/>
            </a:xfrm>
            <a:prstGeom prst="rect">
              <a:avLst/>
            </a:prstGeom>
          </p:spPr>
        </p:pic>
      </p:grpSp>
      <p:grpSp>
        <p:nvGrpSpPr>
          <p:cNvPr id="18" name="Group 17">
            <a:extLst>
              <a:ext uri="{FF2B5EF4-FFF2-40B4-BE49-F238E27FC236}">
                <a16:creationId xmlns:a16="http://schemas.microsoft.com/office/drawing/2014/main" id="{883BC474-DAD3-824D-AFB6-AF21BC82460A}"/>
              </a:ext>
            </a:extLst>
          </p:cNvPr>
          <p:cNvGrpSpPr/>
          <p:nvPr/>
        </p:nvGrpSpPr>
        <p:grpSpPr>
          <a:xfrm>
            <a:off x="1555668" y="2590889"/>
            <a:ext cx="3776485" cy="359462"/>
            <a:chOff x="1011415" y="1622887"/>
            <a:chExt cx="3776485" cy="359462"/>
          </a:xfrm>
        </p:grpSpPr>
        <p:sp>
          <p:nvSpPr>
            <p:cNvPr id="19" name="Rectangle 18">
              <a:extLst>
                <a:ext uri="{FF2B5EF4-FFF2-40B4-BE49-F238E27FC236}">
                  <a16:creationId xmlns:a16="http://schemas.microsoft.com/office/drawing/2014/main" id="{2B37F413-5AF3-6746-A635-2B4898EBA251}"/>
                </a:ext>
              </a:extLst>
            </p:cNvPr>
            <p:cNvSpPr/>
            <p:nvPr/>
          </p:nvSpPr>
          <p:spPr>
            <a:xfrm>
              <a:off x="1370877" y="1663042"/>
              <a:ext cx="3417023"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Light Gradient Boosting Machine</a:t>
              </a:r>
            </a:p>
          </p:txBody>
        </p:sp>
        <p:pic>
          <p:nvPicPr>
            <p:cNvPr id="20" name="Picture 19">
              <a:extLst>
                <a:ext uri="{FF2B5EF4-FFF2-40B4-BE49-F238E27FC236}">
                  <a16:creationId xmlns:a16="http://schemas.microsoft.com/office/drawing/2014/main" id="{E53987B4-C446-D849-AD62-8FD83E6BD82D}"/>
                </a:ext>
              </a:extLst>
            </p:cNvPr>
            <p:cNvPicPr>
              <a:picLocks noChangeAspect="1"/>
            </p:cNvPicPr>
            <p:nvPr/>
          </p:nvPicPr>
          <p:blipFill>
            <a:blip r:embed="rId8"/>
            <a:stretch>
              <a:fillRect/>
            </a:stretch>
          </p:blipFill>
          <p:spPr>
            <a:xfrm>
              <a:off x="1011415" y="1622887"/>
              <a:ext cx="359462" cy="359462"/>
            </a:xfrm>
            <a:prstGeom prst="rect">
              <a:avLst/>
            </a:prstGeom>
          </p:spPr>
        </p:pic>
      </p:grpSp>
      <p:grpSp>
        <p:nvGrpSpPr>
          <p:cNvPr id="21" name="Group 20">
            <a:extLst>
              <a:ext uri="{FF2B5EF4-FFF2-40B4-BE49-F238E27FC236}">
                <a16:creationId xmlns:a16="http://schemas.microsoft.com/office/drawing/2014/main" id="{6977E65E-1D1F-B74F-8DA6-15FC7393A0B6}"/>
              </a:ext>
            </a:extLst>
          </p:cNvPr>
          <p:cNvGrpSpPr/>
          <p:nvPr/>
        </p:nvGrpSpPr>
        <p:grpSpPr>
          <a:xfrm>
            <a:off x="1555668" y="3074222"/>
            <a:ext cx="3776485" cy="359462"/>
            <a:chOff x="1011415" y="1622887"/>
            <a:chExt cx="3776485" cy="359462"/>
          </a:xfrm>
        </p:grpSpPr>
        <p:sp>
          <p:nvSpPr>
            <p:cNvPr id="22" name="Rectangle 21">
              <a:extLst>
                <a:ext uri="{FF2B5EF4-FFF2-40B4-BE49-F238E27FC236}">
                  <a16:creationId xmlns:a16="http://schemas.microsoft.com/office/drawing/2014/main" id="{56AA02DA-2791-8748-A72A-1462BBA03E58}"/>
                </a:ext>
              </a:extLst>
            </p:cNvPr>
            <p:cNvSpPr/>
            <p:nvPr/>
          </p:nvSpPr>
          <p:spPr>
            <a:xfrm>
              <a:off x="1370877" y="1663042"/>
              <a:ext cx="3417023"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Extreme Gradient Boosting</a:t>
              </a:r>
            </a:p>
          </p:txBody>
        </p:sp>
        <p:pic>
          <p:nvPicPr>
            <p:cNvPr id="24" name="Picture 23">
              <a:extLst>
                <a:ext uri="{FF2B5EF4-FFF2-40B4-BE49-F238E27FC236}">
                  <a16:creationId xmlns:a16="http://schemas.microsoft.com/office/drawing/2014/main" id="{32D7AAFB-AFF8-514D-B68C-910B42403056}"/>
                </a:ext>
              </a:extLst>
            </p:cNvPr>
            <p:cNvPicPr>
              <a:picLocks noChangeAspect="1"/>
            </p:cNvPicPr>
            <p:nvPr/>
          </p:nvPicPr>
          <p:blipFill>
            <a:blip r:embed="rId8"/>
            <a:stretch>
              <a:fillRect/>
            </a:stretch>
          </p:blipFill>
          <p:spPr>
            <a:xfrm>
              <a:off x="1011415" y="1622887"/>
              <a:ext cx="359462" cy="359462"/>
            </a:xfrm>
            <a:prstGeom prst="rect">
              <a:avLst/>
            </a:prstGeom>
          </p:spPr>
        </p:pic>
      </p:grpSp>
      <p:grpSp>
        <p:nvGrpSpPr>
          <p:cNvPr id="25" name="Group 24">
            <a:extLst>
              <a:ext uri="{FF2B5EF4-FFF2-40B4-BE49-F238E27FC236}">
                <a16:creationId xmlns:a16="http://schemas.microsoft.com/office/drawing/2014/main" id="{FD429B2B-70EE-8D47-B0C3-5FFBEDE27486}"/>
              </a:ext>
            </a:extLst>
          </p:cNvPr>
          <p:cNvGrpSpPr/>
          <p:nvPr/>
        </p:nvGrpSpPr>
        <p:grpSpPr>
          <a:xfrm>
            <a:off x="1555668" y="3557555"/>
            <a:ext cx="3776485" cy="359462"/>
            <a:chOff x="1011415" y="1622887"/>
            <a:chExt cx="3776485" cy="359462"/>
          </a:xfrm>
        </p:grpSpPr>
        <p:sp>
          <p:nvSpPr>
            <p:cNvPr id="26" name="Rectangle 25">
              <a:extLst>
                <a:ext uri="{FF2B5EF4-FFF2-40B4-BE49-F238E27FC236}">
                  <a16:creationId xmlns:a16="http://schemas.microsoft.com/office/drawing/2014/main" id="{E49161FC-9037-3543-BC60-75294BA3FB85}"/>
                </a:ext>
              </a:extLst>
            </p:cNvPr>
            <p:cNvSpPr/>
            <p:nvPr/>
          </p:nvSpPr>
          <p:spPr>
            <a:xfrm>
              <a:off x="1370877" y="1663042"/>
              <a:ext cx="3417023"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Random Forest Classifier</a:t>
              </a:r>
            </a:p>
          </p:txBody>
        </p:sp>
        <p:pic>
          <p:nvPicPr>
            <p:cNvPr id="27" name="Picture 26">
              <a:extLst>
                <a:ext uri="{FF2B5EF4-FFF2-40B4-BE49-F238E27FC236}">
                  <a16:creationId xmlns:a16="http://schemas.microsoft.com/office/drawing/2014/main" id="{EDFD8911-7539-4F44-B328-E578DD30C05C}"/>
                </a:ext>
              </a:extLst>
            </p:cNvPr>
            <p:cNvPicPr>
              <a:picLocks noChangeAspect="1"/>
            </p:cNvPicPr>
            <p:nvPr/>
          </p:nvPicPr>
          <p:blipFill>
            <a:blip r:embed="rId8"/>
            <a:stretch>
              <a:fillRect/>
            </a:stretch>
          </p:blipFill>
          <p:spPr>
            <a:xfrm>
              <a:off x="1011415" y="1622887"/>
              <a:ext cx="359462" cy="359462"/>
            </a:xfrm>
            <a:prstGeom prst="rect">
              <a:avLst/>
            </a:prstGeom>
          </p:spPr>
        </p:pic>
      </p:grpSp>
      <p:grpSp>
        <p:nvGrpSpPr>
          <p:cNvPr id="29" name="Group 28">
            <a:extLst>
              <a:ext uri="{FF2B5EF4-FFF2-40B4-BE49-F238E27FC236}">
                <a16:creationId xmlns:a16="http://schemas.microsoft.com/office/drawing/2014/main" id="{083DC23B-282C-C34D-ADEB-EC735BC8D685}"/>
              </a:ext>
            </a:extLst>
          </p:cNvPr>
          <p:cNvGrpSpPr/>
          <p:nvPr/>
        </p:nvGrpSpPr>
        <p:grpSpPr>
          <a:xfrm>
            <a:off x="1555668" y="3996683"/>
            <a:ext cx="3776485" cy="359462"/>
            <a:chOff x="1011415" y="1622887"/>
            <a:chExt cx="3776485" cy="359462"/>
          </a:xfrm>
        </p:grpSpPr>
        <p:sp>
          <p:nvSpPr>
            <p:cNvPr id="30" name="Rectangle 29">
              <a:extLst>
                <a:ext uri="{FF2B5EF4-FFF2-40B4-BE49-F238E27FC236}">
                  <a16:creationId xmlns:a16="http://schemas.microsoft.com/office/drawing/2014/main" id="{90BF3065-127A-9548-82E4-C391DD2F1F14}"/>
                </a:ext>
              </a:extLst>
            </p:cNvPr>
            <p:cNvSpPr/>
            <p:nvPr/>
          </p:nvSpPr>
          <p:spPr>
            <a:xfrm>
              <a:off x="1370877" y="1663042"/>
              <a:ext cx="3417023"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Extra Trees Classifier</a:t>
              </a:r>
            </a:p>
          </p:txBody>
        </p:sp>
        <p:pic>
          <p:nvPicPr>
            <p:cNvPr id="31" name="Picture 30">
              <a:extLst>
                <a:ext uri="{FF2B5EF4-FFF2-40B4-BE49-F238E27FC236}">
                  <a16:creationId xmlns:a16="http://schemas.microsoft.com/office/drawing/2014/main" id="{8638BD72-A340-CD48-94B4-F271F73E76FF}"/>
                </a:ext>
              </a:extLst>
            </p:cNvPr>
            <p:cNvPicPr>
              <a:picLocks noChangeAspect="1"/>
            </p:cNvPicPr>
            <p:nvPr/>
          </p:nvPicPr>
          <p:blipFill>
            <a:blip r:embed="rId8"/>
            <a:stretch>
              <a:fillRect/>
            </a:stretch>
          </p:blipFill>
          <p:spPr>
            <a:xfrm>
              <a:off x="1011415" y="1622887"/>
              <a:ext cx="359462" cy="359462"/>
            </a:xfrm>
            <a:prstGeom prst="rect">
              <a:avLst/>
            </a:prstGeom>
          </p:spPr>
        </p:pic>
      </p:grpSp>
      <p:grpSp>
        <p:nvGrpSpPr>
          <p:cNvPr id="32" name="Group 31">
            <a:extLst>
              <a:ext uri="{FF2B5EF4-FFF2-40B4-BE49-F238E27FC236}">
                <a16:creationId xmlns:a16="http://schemas.microsoft.com/office/drawing/2014/main" id="{BEF00465-B6B3-9147-AB3E-F783404B5308}"/>
              </a:ext>
            </a:extLst>
          </p:cNvPr>
          <p:cNvGrpSpPr/>
          <p:nvPr/>
        </p:nvGrpSpPr>
        <p:grpSpPr>
          <a:xfrm>
            <a:off x="1555668" y="4443873"/>
            <a:ext cx="3776485" cy="359462"/>
            <a:chOff x="1011415" y="1622887"/>
            <a:chExt cx="3776485" cy="359462"/>
          </a:xfrm>
        </p:grpSpPr>
        <p:sp>
          <p:nvSpPr>
            <p:cNvPr id="33" name="Rectangle 32">
              <a:extLst>
                <a:ext uri="{FF2B5EF4-FFF2-40B4-BE49-F238E27FC236}">
                  <a16:creationId xmlns:a16="http://schemas.microsoft.com/office/drawing/2014/main" id="{1829633E-3CCD-924E-AC92-11D2F6B9CB66}"/>
                </a:ext>
              </a:extLst>
            </p:cNvPr>
            <p:cNvSpPr/>
            <p:nvPr/>
          </p:nvSpPr>
          <p:spPr>
            <a:xfrm>
              <a:off x="1370877" y="1663042"/>
              <a:ext cx="3417023"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Decision Tree Classifier</a:t>
              </a:r>
            </a:p>
          </p:txBody>
        </p:sp>
        <p:pic>
          <p:nvPicPr>
            <p:cNvPr id="34" name="Picture 33">
              <a:extLst>
                <a:ext uri="{FF2B5EF4-FFF2-40B4-BE49-F238E27FC236}">
                  <a16:creationId xmlns:a16="http://schemas.microsoft.com/office/drawing/2014/main" id="{566BCDF4-90DE-F448-8F08-E9D7818AC54D}"/>
                </a:ext>
              </a:extLst>
            </p:cNvPr>
            <p:cNvPicPr>
              <a:picLocks noChangeAspect="1"/>
            </p:cNvPicPr>
            <p:nvPr/>
          </p:nvPicPr>
          <p:blipFill>
            <a:blip r:embed="rId8"/>
            <a:stretch>
              <a:fillRect/>
            </a:stretch>
          </p:blipFill>
          <p:spPr>
            <a:xfrm>
              <a:off x="1011415" y="1622887"/>
              <a:ext cx="359462" cy="359462"/>
            </a:xfrm>
            <a:prstGeom prst="rect">
              <a:avLst/>
            </a:prstGeom>
          </p:spPr>
        </p:pic>
      </p:grpSp>
      <p:grpSp>
        <p:nvGrpSpPr>
          <p:cNvPr id="35" name="Group 34">
            <a:extLst>
              <a:ext uri="{FF2B5EF4-FFF2-40B4-BE49-F238E27FC236}">
                <a16:creationId xmlns:a16="http://schemas.microsoft.com/office/drawing/2014/main" id="{BA20437D-D8B5-194C-A6A4-55DF088C98BA}"/>
              </a:ext>
            </a:extLst>
          </p:cNvPr>
          <p:cNvGrpSpPr/>
          <p:nvPr/>
        </p:nvGrpSpPr>
        <p:grpSpPr>
          <a:xfrm>
            <a:off x="6060112" y="1624844"/>
            <a:ext cx="3776485" cy="359462"/>
            <a:chOff x="1011415" y="1622887"/>
            <a:chExt cx="3776485" cy="359462"/>
          </a:xfrm>
        </p:grpSpPr>
        <p:sp>
          <p:nvSpPr>
            <p:cNvPr id="36" name="Rectangle 35">
              <a:extLst>
                <a:ext uri="{FF2B5EF4-FFF2-40B4-BE49-F238E27FC236}">
                  <a16:creationId xmlns:a16="http://schemas.microsoft.com/office/drawing/2014/main" id="{50992CDD-3E1A-4743-9D5B-A5B84C44E656}"/>
                </a:ext>
              </a:extLst>
            </p:cNvPr>
            <p:cNvSpPr/>
            <p:nvPr/>
          </p:nvSpPr>
          <p:spPr>
            <a:xfrm>
              <a:off x="1370877" y="1663042"/>
              <a:ext cx="3417023"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K Neighbors Classifier</a:t>
              </a:r>
            </a:p>
          </p:txBody>
        </p:sp>
        <p:pic>
          <p:nvPicPr>
            <p:cNvPr id="37" name="Picture 36">
              <a:extLst>
                <a:ext uri="{FF2B5EF4-FFF2-40B4-BE49-F238E27FC236}">
                  <a16:creationId xmlns:a16="http://schemas.microsoft.com/office/drawing/2014/main" id="{BAC7E1E9-1B33-5044-A20D-88EA7D9923E0}"/>
                </a:ext>
              </a:extLst>
            </p:cNvPr>
            <p:cNvPicPr>
              <a:picLocks noChangeAspect="1"/>
            </p:cNvPicPr>
            <p:nvPr/>
          </p:nvPicPr>
          <p:blipFill>
            <a:blip r:embed="rId8"/>
            <a:stretch>
              <a:fillRect/>
            </a:stretch>
          </p:blipFill>
          <p:spPr>
            <a:xfrm>
              <a:off x="1011415" y="1622887"/>
              <a:ext cx="359462" cy="359462"/>
            </a:xfrm>
            <a:prstGeom prst="rect">
              <a:avLst/>
            </a:prstGeom>
          </p:spPr>
        </p:pic>
      </p:grpSp>
      <p:grpSp>
        <p:nvGrpSpPr>
          <p:cNvPr id="38" name="Group 37">
            <a:extLst>
              <a:ext uri="{FF2B5EF4-FFF2-40B4-BE49-F238E27FC236}">
                <a16:creationId xmlns:a16="http://schemas.microsoft.com/office/drawing/2014/main" id="{C0779F16-87C1-3E4B-9E90-A60050C606A2}"/>
              </a:ext>
            </a:extLst>
          </p:cNvPr>
          <p:cNvGrpSpPr/>
          <p:nvPr/>
        </p:nvGrpSpPr>
        <p:grpSpPr>
          <a:xfrm>
            <a:off x="6060112" y="2108177"/>
            <a:ext cx="3776485" cy="359462"/>
            <a:chOff x="1011415" y="1622887"/>
            <a:chExt cx="3776485" cy="359462"/>
          </a:xfrm>
        </p:grpSpPr>
        <p:sp>
          <p:nvSpPr>
            <p:cNvPr id="39" name="Rectangle 38">
              <a:extLst>
                <a:ext uri="{FF2B5EF4-FFF2-40B4-BE49-F238E27FC236}">
                  <a16:creationId xmlns:a16="http://schemas.microsoft.com/office/drawing/2014/main" id="{0B94B699-6CBA-B549-857D-142EC5C2CD06}"/>
                </a:ext>
              </a:extLst>
            </p:cNvPr>
            <p:cNvSpPr/>
            <p:nvPr/>
          </p:nvSpPr>
          <p:spPr>
            <a:xfrm>
              <a:off x="1370877" y="1663042"/>
              <a:ext cx="3417023"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Quadratic Discriminant Analysis</a:t>
              </a:r>
            </a:p>
          </p:txBody>
        </p:sp>
        <p:pic>
          <p:nvPicPr>
            <p:cNvPr id="40" name="Picture 39">
              <a:extLst>
                <a:ext uri="{FF2B5EF4-FFF2-40B4-BE49-F238E27FC236}">
                  <a16:creationId xmlns:a16="http://schemas.microsoft.com/office/drawing/2014/main" id="{C6862ABF-E85B-6942-AFB9-405BBD1AD0E1}"/>
                </a:ext>
              </a:extLst>
            </p:cNvPr>
            <p:cNvPicPr>
              <a:picLocks noChangeAspect="1"/>
            </p:cNvPicPr>
            <p:nvPr/>
          </p:nvPicPr>
          <p:blipFill>
            <a:blip r:embed="rId8"/>
            <a:stretch>
              <a:fillRect/>
            </a:stretch>
          </p:blipFill>
          <p:spPr>
            <a:xfrm>
              <a:off x="1011415" y="1622887"/>
              <a:ext cx="359462" cy="359462"/>
            </a:xfrm>
            <a:prstGeom prst="rect">
              <a:avLst/>
            </a:prstGeom>
          </p:spPr>
        </p:pic>
      </p:grpSp>
      <p:grpSp>
        <p:nvGrpSpPr>
          <p:cNvPr id="41" name="Group 40">
            <a:extLst>
              <a:ext uri="{FF2B5EF4-FFF2-40B4-BE49-F238E27FC236}">
                <a16:creationId xmlns:a16="http://schemas.microsoft.com/office/drawing/2014/main" id="{6ADDF6EE-3A92-8B42-9421-3E85FE207033}"/>
              </a:ext>
            </a:extLst>
          </p:cNvPr>
          <p:cNvGrpSpPr/>
          <p:nvPr/>
        </p:nvGrpSpPr>
        <p:grpSpPr>
          <a:xfrm>
            <a:off x="6060112" y="2591510"/>
            <a:ext cx="3776485" cy="359462"/>
            <a:chOff x="1011415" y="1622887"/>
            <a:chExt cx="3776485" cy="359462"/>
          </a:xfrm>
        </p:grpSpPr>
        <p:sp>
          <p:nvSpPr>
            <p:cNvPr id="42" name="Rectangle 41">
              <a:extLst>
                <a:ext uri="{FF2B5EF4-FFF2-40B4-BE49-F238E27FC236}">
                  <a16:creationId xmlns:a16="http://schemas.microsoft.com/office/drawing/2014/main" id="{A36C19DE-AF10-714F-80C5-ABFFBD66A2DB}"/>
                </a:ext>
              </a:extLst>
            </p:cNvPr>
            <p:cNvSpPr/>
            <p:nvPr/>
          </p:nvSpPr>
          <p:spPr>
            <a:xfrm>
              <a:off x="1370877" y="1663042"/>
              <a:ext cx="3417023"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Logistic Regression</a:t>
              </a:r>
            </a:p>
          </p:txBody>
        </p:sp>
        <p:pic>
          <p:nvPicPr>
            <p:cNvPr id="43" name="Picture 42">
              <a:extLst>
                <a:ext uri="{FF2B5EF4-FFF2-40B4-BE49-F238E27FC236}">
                  <a16:creationId xmlns:a16="http://schemas.microsoft.com/office/drawing/2014/main" id="{CF24C304-B912-C04D-925E-A66095965284}"/>
                </a:ext>
              </a:extLst>
            </p:cNvPr>
            <p:cNvPicPr>
              <a:picLocks noChangeAspect="1"/>
            </p:cNvPicPr>
            <p:nvPr/>
          </p:nvPicPr>
          <p:blipFill>
            <a:blip r:embed="rId8"/>
            <a:stretch>
              <a:fillRect/>
            </a:stretch>
          </p:blipFill>
          <p:spPr>
            <a:xfrm>
              <a:off x="1011415" y="1622887"/>
              <a:ext cx="359462" cy="359462"/>
            </a:xfrm>
            <a:prstGeom prst="rect">
              <a:avLst/>
            </a:prstGeom>
          </p:spPr>
        </p:pic>
      </p:grpSp>
      <p:grpSp>
        <p:nvGrpSpPr>
          <p:cNvPr id="44" name="Group 43">
            <a:extLst>
              <a:ext uri="{FF2B5EF4-FFF2-40B4-BE49-F238E27FC236}">
                <a16:creationId xmlns:a16="http://schemas.microsoft.com/office/drawing/2014/main" id="{7DDFAD9F-2FC7-7348-940A-E4439584EB08}"/>
              </a:ext>
            </a:extLst>
          </p:cNvPr>
          <p:cNvGrpSpPr/>
          <p:nvPr/>
        </p:nvGrpSpPr>
        <p:grpSpPr>
          <a:xfrm>
            <a:off x="6060112" y="3063333"/>
            <a:ext cx="3776485" cy="359462"/>
            <a:chOff x="1011415" y="1622887"/>
            <a:chExt cx="3776485" cy="359462"/>
          </a:xfrm>
        </p:grpSpPr>
        <p:sp>
          <p:nvSpPr>
            <p:cNvPr id="45" name="Rectangle 44">
              <a:extLst>
                <a:ext uri="{FF2B5EF4-FFF2-40B4-BE49-F238E27FC236}">
                  <a16:creationId xmlns:a16="http://schemas.microsoft.com/office/drawing/2014/main" id="{2FBFF789-AEA1-9E40-8755-5E3A1EAF02E4}"/>
                </a:ext>
              </a:extLst>
            </p:cNvPr>
            <p:cNvSpPr/>
            <p:nvPr/>
          </p:nvSpPr>
          <p:spPr>
            <a:xfrm>
              <a:off x="1370877" y="1663042"/>
              <a:ext cx="3417023"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Linear Discriminant Analysis</a:t>
              </a:r>
            </a:p>
          </p:txBody>
        </p:sp>
        <p:pic>
          <p:nvPicPr>
            <p:cNvPr id="46" name="Picture 45">
              <a:extLst>
                <a:ext uri="{FF2B5EF4-FFF2-40B4-BE49-F238E27FC236}">
                  <a16:creationId xmlns:a16="http://schemas.microsoft.com/office/drawing/2014/main" id="{0C68CED5-D8A6-244C-9911-4DA79442C010}"/>
                </a:ext>
              </a:extLst>
            </p:cNvPr>
            <p:cNvPicPr>
              <a:picLocks noChangeAspect="1"/>
            </p:cNvPicPr>
            <p:nvPr/>
          </p:nvPicPr>
          <p:blipFill>
            <a:blip r:embed="rId8"/>
            <a:stretch>
              <a:fillRect/>
            </a:stretch>
          </p:blipFill>
          <p:spPr>
            <a:xfrm>
              <a:off x="1011415" y="1622887"/>
              <a:ext cx="359462" cy="359462"/>
            </a:xfrm>
            <a:prstGeom prst="rect">
              <a:avLst/>
            </a:prstGeom>
          </p:spPr>
        </p:pic>
      </p:grpSp>
      <p:grpSp>
        <p:nvGrpSpPr>
          <p:cNvPr id="47" name="Group 46">
            <a:extLst>
              <a:ext uri="{FF2B5EF4-FFF2-40B4-BE49-F238E27FC236}">
                <a16:creationId xmlns:a16="http://schemas.microsoft.com/office/drawing/2014/main" id="{DB3D608E-5ED0-714E-A85E-EF3CDC515230}"/>
              </a:ext>
            </a:extLst>
          </p:cNvPr>
          <p:cNvGrpSpPr/>
          <p:nvPr/>
        </p:nvGrpSpPr>
        <p:grpSpPr>
          <a:xfrm>
            <a:off x="6060112" y="3546666"/>
            <a:ext cx="3776485" cy="359462"/>
            <a:chOff x="1011415" y="1622887"/>
            <a:chExt cx="3776485" cy="359462"/>
          </a:xfrm>
        </p:grpSpPr>
        <p:sp>
          <p:nvSpPr>
            <p:cNvPr id="48" name="Rectangle 47">
              <a:extLst>
                <a:ext uri="{FF2B5EF4-FFF2-40B4-BE49-F238E27FC236}">
                  <a16:creationId xmlns:a16="http://schemas.microsoft.com/office/drawing/2014/main" id="{9C4FC4AB-96C1-4146-A9A0-B5CE09BC50C8}"/>
                </a:ext>
              </a:extLst>
            </p:cNvPr>
            <p:cNvSpPr/>
            <p:nvPr/>
          </p:nvSpPr>
          <p:spPr>
            <a:xfrm>
              <a:off x="1370877" y="1663042"/>
              <a:ext cx="3417023"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Ridge Classifier</a:t>
              </a:r>
            </a:p>
          </p:txBody>
        </p:sp>
        <p:pic>
          <p:nvPicPr>
            <p:cNvPr id="49" name="Picture 48">
              <a:extLst>
                <a:ext uri="{FF2B5EF4-FFF2-40B4-BE49-F238E27FC236}">
                  <a16:creationId xmlns:a16="http://schemas.microsoft.com/office/drawing/2014/main" id="{78E43DAB-CF50-9342-BC00-EFA1D234F164}"/>
                </a:ext>
              </a:extLst>
            </p:cNvPr>
            <p:cNvPicPr>
              <a:picLocks noChangeAspect="1"/>
            </p:cNvPicPr>
            <p:nvPr/>
          </p:nvPicPr>
          <p:blipFill>
            <a:blip r:embed="rId8"/>
            <a:stretch>
              <a:fillRect/>
            </a:stretch>
          </p:blipFill>
          <p:spPr>
            <a:xfrm>
              <a:off x="1011415" y="1622887"/>
              <a:ext cx="359462" cy="359462"/>
            </a:xfrm>
            <a:prstGeom prst="rect">
              <a:avLst/>
            </a:prstGeom>
          </p:spPr>
        </p:pic>
      </p:grpSp>
      <p:grpSp>
        <p:nvGrpSpPr>
          <p:cNvPr id="50" name="Group 49">
            <a:extLst>
              <a:ext uri="{FF2B5EF4-FFF2-40B4-BE49-F238E27FC236}">
                <a16:creationId xmlns:a16="http://schemas.microsoft.com/office/drawing/2014/main" id="{95898261-045E-6440-BFE4-FBB912B74978}"/>
              </a:ext>
            </a:extLst>
          </p:cNvPr>
          <p:cNvGrpSpPr/>
          <p:nvPr/>
        </p:nvGrpSpPr>
        <p:grpSpPr>
          <a:xfrm>
            <a:off x="6060112" y="4029999"/>
            <a:ext cx="3776485" cy="359462"/>
            <a:chOff x="1011415" y="1622887"/>
            <a:chExt cx="3776485" cy="359462"/>
          </a:xfrm>
        </p:grpSpPr>
        <p:sp>
          <p:nvSpPr>
            <p:cNvPr id="51" name="Rectangle 50">
              <a:extLst>
                <a:ext uri="{FF2B5EF4-FFF2-40B4-BE49-F238E27FC236}">
                  <a16:creationId xmlns:a16="http://schemas.microsoft.com/office/drawing/2014/main" id="{66BD9FA2-6052-1547-81CF-86AFE4EB0B4D}"/>
                </a:ext>
              </a:extLst>
            </p:cNvPr>
            <p:cNvSpPr/>
            <p:nvPr/>
          </p:nvSpPr>
          <p:spPr>
            <a:xfrm>
              <a:off x="1370877" y="1663042"/>
              <a:ext cx="3417023"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SVM Linear Kernel</a:t>
              </a:r>
            </a:p>
          </p:txBody>
        </p:sp>
        <p:pic>
          <p:nvPicPr>
            <p:cNvPr id="52" name="Picture 51">
              <a:extLst>
                <a:ext uri="{FF2B5EF4-FFF2-40B4-BE49-F238E27FC236}">
                  <a16:creationId xmlns:a16="http://schemas.microsoft.com/office/drawing/2014/main" id="{B37C2DC0-E6BF-A649-B037-B3CF11030461}"/>
                </a:ext>
              </a:extLst>
            </p:cNvPr>
            <p:cNvPicPr>
              <a:picLocks noChangeAspect="1"/>
            </p:cNvPicPr>
            <p:nvPr/>
          </p:nvPicPr>
          <p:blipFill>
            <a:blip r:embed="rId8"/>
            <a:stretch>
              <a:fillRect/>
            </a:stretch>
          </p:blipFill>
          <p:spPr>
            <a:xfrm>
              <a:off x="1011415" y="1622887"/>
              <a:ext cx="359462" cy="359462"/>
            </a:xfrm>
            <a:prstGeom prst="rect">
              <a:avLst/>
            </a:prstGeom>
          </p:spPr>
        </p:pic>
      </p:grpSp>
      <p:grpSp>
        <p:nvGrpSpPr>
          <p:cNvPr id="53" name="Group 52">
            <a:extLst>
              <a:ext uri="{FF2B5EF4-FFF2-40B4-BE49-F238E27FC236}">
                <a16:creationId xmlns:a16="http://schemas.microsoft.com/office/drawing/2014/main" id="{8310208B-ED21-4042-B664-4AC1E14D462C}"/>
              </a:ext>
            </a:extLst>
          </p:cNvPr>
          <p:cNvGrpSpPr/>
          <p:nvPr/>
        </p:nvGrpSpPr>
        <p:grpSpPr>
          <a:xfrm>
            <a:off x="6060112" y="4466562"/>
            <a:ext cx="3776485" cy="359462"/>
            <a:chOff x="1011415" y="1622887"/>
            <a:chExt cx="3776485" cy="359462"/>
          </a:xfrm>
        </p:grpSpPr>
        <p:sp>
          <p:nvSpPr>
            <p:cNvPr id="54" name="Rectangle 53">
              <a:extLst>
                <a:ext uri="{FF2B5EF4-FFF2-40B4-BE49-F238E27FC236}">
                  <a16:creationId xmlns:a16="http://schemas.microsoft.com/office/drawing/2014/main" id="{E14ADD2A-0E37-9547-96A0-186B8A69ADA7}"/>
                </a:ext>
              </a:extLst>
            </p:cNvPr>
            <p:cNvSpPr/>
            <p:nvPr/>
          </p:nvSpPr>
          <p:spPr>
            <a:xfrm>
              <a:off x="1370877" y="1663042"/>
              <a:ext cx="3417023" cy="319307"/>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rPr>
                <a:t>Dummy Classifier</a:t>
              </a:r>
            </a:p>
          </p:txBody>
        </p:sp>
        <p:pic>
          <p:nvPicPr>
            <p:cNvPr id="55" name="Picture 54">
              <a:extLst>
                <a:ext uri="{FF2B5EF4-FFF2-40B4-BE49-F238E27FC236}">
                  <a16:creationId xmlns:a16="http://schemas.microsoft.com/office/drawing/2014/main" id="{65BE2003-88D3-E641-A510-600FC9EB38C0}"/>
                </a:ext>
              </a:extLst>
            </p:cNvPr>
            <p:cNvPicPr>
              <a:picLocks noChangeAspect="1"/>
            </p:cNvPicPr>
            <p:nvPr/>
          </p:nvPicPr>
          <p:blipFill>
            <a:blip r:embed="rId8"/>
            <a:stretch>
              <a:fillRect/>
            </a:stretch>
          </p:blipFill>
          <p:spPr>
            <a:xfrm>
              <a:off x="1011415" y="1622887"/>
              <a:ext cx="359462" cy="359462"/>
            </a:xfrm>
            <a:prstGeom prst="rect">
              <a:avLst/>
            </a:prstGeom>
          </p:spPr>
        </p:pic>
      </p:grpSp>
    </p:spTree>
    <p:extLst>
      <p:ext uri="{BB962C8B-B14F-4D97-AF65-F5344CB8AC3E}">
        <p14:creationId xmlns:p14="http://schemas.microsoft.com/office/powerpoint/2010/main" val="242107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454584" y="559498"/>
            <a:ext cx="11278488" cy="568325"/>
          </a:xfrm>
        </p:spPr>
        <p:txBody>
          <a:bodyPr>
            <a:noAutofit/>
          </a:bodyPr>
          <a:lstStyle/>
          <a:p>
            <a:r>
              <a:rPr lang="en-US" sz="2800" dirty="0"/>
              <a:t>Outline</a:t>
            </a:r>
          </a:p>
        </p:txBody>
      </p:sp>
      <p:sp>
        <p:nvSpPr>
          <p:cNvPr id="6" name="Rectangle 5">
            <a:extLst>
              <a:ext uri="{FF2B5EF4-FFF2-40B4-BE49-F238E27FC236}">
                <a16:creationId xmlns:a16="http://schemas.microsoft.com/office/drawing/2014/main" id="{B67AFB44-AE89-6F4B-B4C9-0D16E617D77D}"/>
              </a:ext>
            </a:extLst>
          </p:cNvPr>
          <p:cNvSpPr/>
          <p:nvPr/>
        </p:nvSpPr>
        <p:spPr>
          <a:xfrm>
            <a:off x="1051420" y="1310863"/>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lumMod val="65000"/>
                  </a:schemeClr>
                </a:solidFill>
              </a:rPr>
              <a:t>1</a:t>
            </a:r>
          </a:p>
        </p:txBody>
      </p:sp>
      <p:sp>
        <p:nvSpPr>
          <p:cNvPr id="8" name="Rectangle 7">
            <a:extLst>
              <a:ext uri="{FF2B5EF4-FFF2-40B4-BE49-F238E27FC236}">
                <a16:creationId xmlns:a16="http://schemas.microsoft.com/office/drawing/2014/main" id="{4670F763-143C-404B-88E1-DD25EA89A6D8}"/>
              </a:ext>
            </a:extLst>
          </p:cNvPr>
          <p:cNvSpPr/>
          <p:nvPr/>
        </p:nvSpPr>
        <p:spPr>
          <a:xfrm>
            <a:off x="1672485" y="1310228"/>
            <a:ext cx="9212295" cy="568325"/>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a:solidFill>
                  <a:schemeClr val="bg1">
                    <a:lumMod val="65000"/>
                  </a:schemeClr>
                </a:solidFill>
                <a:latin typeface="Arial" panose="020B0604020202020204" pitchFamily="34" charset="0"/>
                <a:cs typeface="Arial" panose="020B0604020202020204" pitchFamily="34" charset="0"/>
              </a:rPr>
              <a:t>Experiment design</a:t>
            </a:r>
          </a:p>
        </p:txBody>
      </p:sp>
      <p:sp>
        <p:nvSpPr>
          <p:cNvPr id="28" name="Rectangle 27">
            <a:extLst>
              <a:ext uri="{FF2B5EF4-FFF2-40B4-BE49-F238E27FC236}">
                <a16:creationId xmlns:a16="http://schemas.microsoft.com/office/drawing/2014/main" id="{4FB68D62-CFFC-2A40-B6D9-AB78E4D28A85}"/>
              </a:ext>
            </a:extLst>
          </p:cNvPr>
          <p:cNvSpPr/>
          <p:nvPr/>
        </p:nvSpPr>
        <p:spPr>
          <a:xfrm>
            <a:off x="1051420" y="2101972"/>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2</a:t>
            </a:r>
          </a:p>
        </p:txBody>
      </p:sp>
      <p:sp>
        <p:nvSpPr>
          <p:cNvPr id="29" name="Rectangle 28">
            <a:extLst>
              <a:ext uri="{FF2B5EF4-FFF2-40B4-BE49-F238E27FC236}">
                <a16:creationId xmlns:a16="http://schemas.microsoft.com/office/drawing/2014/main" id="{ED7EEFF1-E6CE-A84B-B6A4-DD188851353D}"/>
              </a:ext>
            </a:extLst>
          </p:cNvPr>
          <p:cNvSpPr/>
          <p:nvPr/>
        </p:nvSpPr>
        <p:spPr>
          <a:xfrm>
            <a:off x="1672485" y="2101337"/>
            <a:ext cx="9212295" cy="568325"/>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rial" panose="020B0604020202020204" pitchFamily="34" charset="0"/>
                <a:cs typeface="Arial" panose="020B0604020202020204" pitchFamily="34" charset="0"/>
              </a:rPr>
              <a:t>Experiment results</a:t>
            </a:r>
          </a:p>
        </p:txBody>
      </p:sp>
      <p:sp>
        <p:nvSpPr>
          <p:cNvPr id="30" name="Rectangle 29">
            <a:extLst>
              <a:ext uri="{FF2B5EF4-FFF2-40B4-BE49-F238E27FC236}">
                <a16:creationId xmlns:a16="http://schemas.microsoft.com/office/drawing/2014/main" id="{D5084A05-7B89-AE4A-8DA2-922AC90E86DF}"/>
              </a:ext>
            </a:extLst>
          </p:cNvPr>
          <p:cNvSpPr/>
          <p:nvPr/>
        </p:nvSpPr>
        <p:spPr>
          <a:xfrm>
            <a:off x="1051420" y="2893081"/>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rPr>
              <a:t>3</a:t>
            </a:r>
          </a:p>
        </p:txBody>
      </p:sp>
      <p:sp>
        <p:nvSpPr>
          <p:cNvPr id="31" name="Rectangle 30">
            <a:extLst>
              <a:ext uri="{FF2B5EF4-FFF2-40B4-BE49-F238E27FC236}">
                <a16:creationId xmlns:a16="http://schemas.microsoft.com/office/drawing/2014/main" id="{42242493-DFCC-4346-94B5-A5BC8BCE8773}"/>
              </a:ext>
            </a:extLst>
          </p:cNvPr>
          <p:cNvSpPr/>
          <p:nvPr/>
        </p:nvSpPr>
        <p:spPr>
          <a:xfrm>
            <a:off x="1672485" y="2892446"/>
            <a:ext cx="9212295" cy="568325"/>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lumMod val="65000"/>
                  </a:schemeClr>
                </a:solidFill>
                <a:latin typeface="Arial" panose="020B0604020202020204" pitchFamily="34" charset="0"/>
                <a:cs typeface="Arial" panose="020B0604020202020204" pitchFamily="34" charset="0"/>
              </a:rPr>
              <a:t>Best model’s evaluation</a:t>
            </a:r>
          </a:p>
        </p:txBody>
      </p:sp>
      <p:sp>
        <p:nvSpPr>
          <p:cNvPr id="36" name="Slide Number Placeholder 35">
            <a:extLst>
              <a:ext uri="{FF2B5EF4-FFF2-40B4-BE49-F238E27FC236}">
                <a16:creationId xmlns:a16="http://schemas.microsoft.com/office/drawing/2014/main" id="{C8DA6336-0887-A946-AAC3-582A77B43E31}"/>
              </a:ext>
            </a:extLst>
          </p:cNvPr>
          <p:cNvSpPr>
            <a:spLocks noGrp="1"/>
          </p:cNvSpPr>
          <p:nvPr>
            <p:ph type="sldNum" sz="quarter" idx="12"/>
          </p:nvPr>
        </p:nvSpPr>
        <p:spPr/>
        <p:txBody>
          <a:bodyPr/>
          <a:lstStyle/>
          <a:p>
            <a:fld id="{65584C5F-AC8F-AB45-98CD-0DC496F3921E}" type="slidenum">
              <a:rPr lang="en-US" smtClean="0"/>
              <a:t>9</a:t>
            </a:fld>
            <a:endParaRPr lang="en-US"/>
          </a:p>
        </p:txBody>
      </p:sp>
      <p:sp>
        <p:nvSpPr>
          <p:cNvPr id="16" name="Rectangle 15">
            <a:extLst>
              <a:ext uri="{FF2B5EF4-FFF2-40B4-BE49-F238E27FC236}">
                <a16:creationId xmlns:a16="http://schemas.microsoft.com/office/drawing/2014/main" id="{D54FCD31-0C7E-9144-98AC-0703EB00A7A9}"/>
              </a:ext>
            </a:extLst>
          </p:cNvPr>
          <p:cNvSpPr/>
          <p:nvPr/>
        </p:nvSpPr>
        <p:spPr>
          <a:xfrm>
            <a:off x="1051420" y="3635812"/>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rPr>
              <a:t>4</a:t>
            </a:r>
            <a:endParaRPr lang="en-US" sz="4800" b="1" dirty="0">
              <a:solidFill>
                <a:schemeClr val="bg1">
                  <a:lumMod val="65000"/>
                </a:schemeClr>
              </a:solidFill>
            </a:endParaRPr>
          </a:p>
        </p:txBody>
      </p:sp>
      <p:sp>
        <p:nvSpPr>
          <p:cNvPr id="17" name="Rectangle 16">
            <a:extLst>
              <a:ext uri="{FF2B5EF4-FFF2-40B4-BE49-F238E27FC236}">
                <a16:creationId xmlns:a16="http://schemas.microsoft.com/office/drawing/2014/main" id="{BE2685E6-10D2-C345-ABDC-2913C5791F5B}"/>
              </a:ext>
            </a:extLst>
          </p:cNvPr>
          <p:cNvSpPr/>
          <p:nvPr/>
        </p:nvSpPr>
        <p:spPr>
          <a:xfrm>
            <a:off x="1672485" y="3635177"/>
            <a:ext cx="9212295" cy="568325"/>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a:solidFill>
                  <a:schemeClr val="bg1">
                    <a:lumMod val="65000"/>
                  </a:schemeClr>
                </a:solidFill>
                <a:latin typeface="Arial" panose="020B0604020202020204" pitchFamily="34" charset="0"/>
                <a:cs typeface="Arial" panose="020B0604020202020204" pitchFamily="34" charset="0"/>
              </a:rPr>
              <a:t>Best model’s explanation</a:t>
            </a:r>
          </a:p>
        </p:txBody>
      </p:sp>
      <p:sp>
        <p:nvSpPr>
          <p:cNvPr id="18" name="Rectangle 17">
            <a:extLst>
              <a:ext uri="{FF2B5EF4-FFF2-40B4-BE49-F238E27FC236}">
                <a16:creationId xmlns:a16="http://schemas.microsoft.com/office/drawing/2014/main" id="{A93ECBED-2C39-3E4B-912D-CA0387CF0CB0}"/>
              </a:ext>
            </a:extLst>
          </p:cNvPr>
          <p:cNvSpPr/>
          <p:nvPr/>
        </p:nvSpPr>
        <p:spPr>
          <a:xfrm>
            <a:off x="1051420" y="4426921"/>
            <a:ext cx="523316" cy="5665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lumMod val="65000"/>
                  </a:schemeClr>
                </a:solidFill>
              </a:rPr>
              <a:t>5</a:t>
            </a:r>
          </a:p>
        </p:txBody>
      </p:sp>
      <p:sp>
        <p:nvSpPr>
          <p:cNvPr id="19" name="Rectangle 18">
            <a:extLst>
              <a:ext uri="{FF2B5EF4-FFF2-40B4-BE49-F238E27FC236}">
                <a16:creationId xmlns:a16="http://schemas.microsoft.com/office/drawing/2014/main" id="{C29BF8B1-9F14-064B-B33D-A60ED9683D27}"/>
              </a:ext>
            </a:extLst>
          </p:cNvPr>
          <p:cNvSpPr/>
          <p:nvPr/>
        </p:nvSpPr>
        <p:spPr>
          <a:xfrm>
            <a:off x="1672485" y="4426286"/>
            <a:ext cx="9212295" cy="568325"/>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lumMod val="65000"/>
                  </a:schemeClr>
                </a:solidFill>
                <a:latin typeface="Arial" panose="020B0604020202020204" pitchFamily="34" charset="0"/>
                <a:cs typeface="Arial" panose="020B0604020202020204" pitchFamily="34" charset="0"/>
              </a:rPr>
              <a:t>Conclusions and recommendations</a:t>
            </a:r>
          </a:p>
        </p:txBody>
      </p:sp>
      <p:sp>
        <p:nvSpPr>
          <p:cNvPr id="22" name="TextBox 21">
            <a:extLst>
              <a:ext uri="{FF2B5EF4-FFF2-40B4-BE49-F238E27FC236}">
                <a16:creationId xmlns:a16="http://schemas.microsoft.com/office/drawing/2014/main" id="{6F43F99F-1353-A94B-A769-08F74D4B6D48}"/>
              </a:ext>
            </a:extLst>
          </p:cNvPr>
          <p:cNvSpPr txBox="1"/>
          <p:nvPr/>
        </p:nvSpPr>
        <p:spPr>
          <a:xfrm>
            <a:off x="10290659" y="315386"/>
            <a:ext cx="1454244" cy="369332"/>
          </a:xfrm>
          <a:prstGeom prst="rect">
            <a:avLst/>
          </a:prstGeom>
          <a:noFill/>
        </p:spPr>
        <p:txBody>
          <a:bodyPr wrap="none" rtlCol="0">
            <a:spAutoFit/>
          </a:bodyPr>
          <a:lstStyle/>
          <a:p>
            <a:r>
              <a:rPr lang="id-ID" dirty="0">
                <a:solidFill>
                  <a:srgbClr val="213C8E"/>
                </a:solidFill>
                <a:latin typeface="Arial" panose="020B0604020202020204" pitchFamily="34" charset="0"/>
                <a:cs typeface="Arial" panose="020B0604020202020204" pitchFamily="34" charset="0"/>
              </a:rPr>
              <a:t>Fractal Labs</a:t>
            </a:r>
            <a:endParaRPr lang="en-US" b="1" dirty="0">
              <a:solidFill>
                <a:srgbClr val="213C8E"/>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4EC0A974-3B23-A349-87CF-44BD611CF43B}"/>
              </a:ext>
            </a:extLst>
          </p:cNvPr>
          <p:cNvPicPr>
            <a:picLocks noChangeAspect="1"/>
          </p:cNvPicPr>
          <p:nvPr/>
        </p:nvPicPr>
        <p:blipFill>
          <a:blip r:embed="rId3"/>
          <a:stretch>
            <a:fillRect/>
          </a:stretch>
        </p:blipFill>
        <p:spPr>
          <a:xfrm>
            <a:off x="9976515" y="308824"/>
            <a:ext cx="352244" cy="352244"/>
          </a:xfrm>
          <a:prstGeom prst="rect">
            <a:avLst/>
          </a:prstGeom>
        </p:spPr>
      </p:pic>
    </p:spTree>
    <p:extLst>
      <p:ext uri="{BB962C8B-B14F-4D97-AF65-F5344CB8AC3E}">
        <p14:creationId xmlns:p14="http://schemas.microsoft.com/office/powerpoint/2010/main" val="173442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YY.Lo2K9L_F8UEFfAjp0R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1627</TotalTime>
  <Words>1861</Words>
  <Application>Microsoft Macintosh PowerPoint</Application>
  <PresentationFormat>Widescreen</PresentationFormat>
  <Paragraphs>256</Paragraphs>
  <Slides>19</Slides>
  <Notes>18</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3" baseType="lpstr">
      <vt:lpstr>Arial</vt:lpstr>
      <vt:lpstr>Calibri</vt:lpstr>
      <vt:lpstr>Office Theme</vt:lpstr>
      <vt:lpstr>think-cell Slide</vt:lpstr>
      <vt:lpstr>Predicting Hotel Booking Cancellations to Minimize Revenue Loss due to False Negative1</vt:lpstr>
      <vt:lpstr>Executive Summary</vt:lpstr>
      <vt:lpstr>PowerPoint Presentation</vt:lpstr>
      <vt:lpstr>PowerPoint Presentation</vt:lpstr>
      <vt:lpstr>PowerPoint Presentation</vt:lpstr>
      <vt:lpstr>Outline</vt:lpstr>
      <vt:lpstr>Experiment design: Experiment flow</vt:lpstr>
      <vt:lpstr>PowerPoint Presentation</vt:lpstr>
      <vt:lpstr>Outline</vt:lpstr>
      <vt:lpstr>Naïve Bayes is the best performing model</vt:lpstr>
      <vt:lpstr>Outline</vt:lpstr>
      <vt:lpstr>Precision-recall curve</vt:lpstr>
      <vt:lpstr>ROC-AUC plot</vt:lpstr>
      <vt:lpstr>Learning curve plot</vt:lpstr>
      <vt:lpstr>Outline</vt:lpstr>
      <vt:lpstr>Performance across training vs test sets</vt:lpstr>
      <vt:lpstr>Counterfactual Explanation</vt:lpstr>
      <vt:lpstr>Permutation importance</vt:lpstr>
      <vt:lpstr>Conclusions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the Number of Review: Exploring Review Patterns in Bangkok's Airbnb Landscape</dc:title>
  <dc:creator>Adelia Januarto</dc:creator>
  <cp:lastModifiedBy>Adelia Januarto</cp:lastModifiedBy>
  <cp:revision>14</cp:revision>
  <cp:lastPrinted>2024-04-30T13:07:30Z</cp:lastPrinted>
  <dcterms:created xsi:type="dcterms:W3CDTF">2024-04-25T07:54:25Z</dcterms:created>
  <dcterms:modified xsi:type="dcterms:W3CDTF">2024-05-23T11:04:45Z</dcterms:modified>
</cp:coreProperties>
</file>