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8EABD2-E30F-44AC-9411-29A1F2735540}">
  <a:tblStyle styleId="{098EABD2-E30F-44AC-9411-29A1F27355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d5ef784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d5ef784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1d50a50b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1d50a50b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1d50a50b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1d50a50b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1d50a50b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1d50a50b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5ef784c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5ef784c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1d50a50b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1d50a50b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1d50a50b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1d50a50b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1d50a50b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1d50a50b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5ef784c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d5ef784c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1eb7216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1eb7216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1eb7216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1eb7216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d5ef784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d5ef784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1eb7216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1eb7216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1eb7216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1eb7216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1eb7216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1eb7216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1eb7216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1eb7216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1d50a50b1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1d50a50b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d50a50b1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d50a50b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1d50a50b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1d50a50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1d50a50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1d50a50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d50a50b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d50a50b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d5ef784c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d5ef784c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1d50a50b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1d50a50b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1d50a50b1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1d50a50b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5ef784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d5ef784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Lightweight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Portable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Robust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Safe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4653" l="26617" r="26221" t="12914"/>
          <a:stretch/>
        </p:blipFill>
        <p:spPr>
          <a:xfrm>
            <a:off x="5118325" y="306725"/>
            <a:ext cx="3508074" cy="37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Digestate Container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9711" l="27463" r="25061" t="7004"/>
          <a:stretch/>
        </p:blipFill>
        <p:spPr>
          <a:xfrm>
            <a:off x="862625" y="1142325"/>
            <a:ext cx="2453724" cy="318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805200" y="1142325"/>
            <a:ext cx="533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Immediately testable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Foaming will be representative of the foaming in the reactor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 direct user interaction with digestate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Digestate Container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17235" l="29980" r="29815" t="5752"/>
          <a:stretch/>
        </p:blipFill>
        <p:spPr>
          <a:xfrm>
            <a:off x="5300425" y="1142325"/>
            <a:ext cx="2809046" cy="318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42325"/>
            <a:ext cx="519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Thick glass outer layer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Thin glass inner layer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Sealed gap of air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100 ml of digestate will fill up to the halfway point of the glass container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Digestate Container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17235" l="29980" r="29815" t="5752"/>
          <a:stretch/>
        </p:blipFill>
        <p:spPr>
          <a:xfrm>
            <a:off x="5300425" y="1142325"/>
            <a:ext cx="2809046" cy="318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42325"/>
            <a:ext cx="51951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Thick glass outer layer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Thin glass inner layer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Sealed gap of air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100 ml of digestate will fill up to the halfway point of the glass container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Major Benefits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Strong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Insulates digestate and maintains in the mesophilic state without any heating.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Disposal of Tested Digestate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Simple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Fast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 direct </a:t>
            </a:r>
            <a:r>
              <a:rPr lang="en-GB">
                <a:solidFill>
                  <a:schemeClr val="dk1"/>
                </a:solidFill>
              </a:rPr>
              <a:t>interactions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required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Safe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25" y="1030612"/>
            <a:ext cx="3656376" cy="366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Disposal of Tested Digestate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46821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Screw in a digestate waste bag to the bottom of the unit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25" y="1030612"/>
            <a:ext cx="3656376" cy="3660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6"/>
          <p:cNvCxnSpPr/>
          <p:nvPr/>
        </p:nvCxnSpPr>
        <p:spPr>
          <a:xfrm rot="10800000">
            <a:off x="6728700" y="3958474"/>
            <a:ext cx="0" cy="65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Disposal of Tested Digestate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46821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Screw in a digestate waste bag to the bottom of the unit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Select “dispose of digestate”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25" y="1030612"/>
            <a:ext cx="3656376" cy="366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Disposal of Tested Digestate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46821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Screw in a digestate waste bag to the bottom of the unit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Select “dispose of digestate”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Seal, remove, and dispose of.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25" y="1030612"/>
            <a:ext cx="3656376" cy="3660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8"/>
          <p:cNvCxnSpPr/>
          <p:nvPr/>
        </p:nvCxnSpPr>
        <p:spPr>
          <a:xfrm>
            <a:off x="6728700" y="3958474"/>
            <a:ext cx="0" cy="65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Design benefits over competitors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Design benefits over competitors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No flat surface required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Design benefits over competitors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No flat surface required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Cannot be interrupted from knocks or movement, screwed into place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343025" y="50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{098EABD2-E30F-44AC-9411-29A1F2735540}</a:tableStyleId>
              </a:tblPr>
              <a:tblGrid>
                <a:gridCol w="4256925"/>
                <a:gridCol w="4256925"/>
              </a:tblGrid>
              <a:tr h="5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Competitor Designs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Take digestate to the instrument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Design benefits over competitors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No flat surface required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Cannot be interrupted from knocks or movement, screwed into place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Does not require heating, insulation keeps the digestate warm for length of the test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Design benefits over competitors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No flat surface required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Cannot be interrupted from knocks or movement, screwed into place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Does not require heating, insulation keeps the digestate warm for length of the test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Opportunities for ongoing sales relationship through single-use digestate waste bags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Design benefits over competitors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No flat surface required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Cannot be interrupted from knocks or movement, screwed into place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Does not require heating, insulation keeps the digestate warm for length of the test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Opportunities for ongoing sales relationship through single-use digestate waste bags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Minimal active and moving components, cheap parts to manufacture.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Differences from proof of concept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Spinning fluid container allows more camera angles of foam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900">
                <a:solidFill>
                  <a:schemeClr val="dk1"/>
                </a:solidFill>
              </a:rPr>
              <a:t>Reduces risk in the case of uneven foaming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Empirical testing found that two angles are important: 0 and 90 degrees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Servomotor increases design, manufacturing complexity, risk of mechanical failure and servicing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Differences from proof of concept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47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Second camera introduced instead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Alternate their white LEDs to light the </a:t>
            </a:r>
            <a:br>
              <a:rPr lang="en-GB" sz="1900">
                <a:solidFill>
                  <a:schemeClr val="dk1"/>
                </a:solidFill>
              </a:rPr>
            </a:br>
            <a:r>
              <a:rPr lang="en-GB" sz="1900">
                <a:solidFill>
                  <a:schemeClr val="dk1"/>
                </a:solidFill>
              </a:rPr>
              <a:t>unit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Ensures robust, cheaper product that still gains required diagnostic information.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 rotWithShape="1">
          <a:blip r:embed="rId3">
            <a:alphaModFix/>
          </a:blip>
          <a:srcRect b="0" l="18788" r="21413" t="0"/>
          <a:stretch/>
        </p:blipFill>
        <p:spPr>
          <a:xfrm>
            <a:off x="4964975" y="1068550"/>
            <a:ext cx="3512673" cy="376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/>
          <p:nvPr/>
        </p:nvSpPr>
        <p:spPr>
          <a:xfrm>
            <a:off x="6488950" y="2635425"/>
            <a:ext cx="776400" cy="747900"/>
          </a:xfrm>
          <a:prstGeom prst="flowChartConnec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7609425" y="2635425"/>
            <a:ext cx="776400" cy="747900"/>
          </a:xfrm>
          <a:prstGeom prst="flowChartConnec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343025" y="50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{098EABD2-E30F-44AC-9411-29A1F2735540}</a:tableStyleId>
              </a:tblPr>
              <a:tblGrid>
                <a:gridCol w="4256925"/>
                <a:gridCol w="4256925"/>
              </a:tblGrid>
              <a:tr h="5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Competitor Designs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Take digestate to the instrument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45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Slow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Loss of temperature, need to reheat to maintain correct state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Risk of spillage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343025" y="50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{098EABD2-E30F-44AC-9411-29A1F2735540}</a:tableStyleId>
              </a:tblPr>
              <a:tblGrid>
                <a:gridCol w="4256925"/>
                <a:gridCol w="4256925"/>
              </a:tblGrid>
              <a:tr h="5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Competitor Designs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Our Design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Take digestate to the instrument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Take the instrument to the digestate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45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Slow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Loss of temperature, need to reheat to maintain correct state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Risk of spillage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7"/>
          <p:cNvGraphicFramePr/>
          <p:nvPr/>
        </p:nvGraphicFramePr>
        <p:xfrm>
          <a:off x="343025" y="50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{098EABD2-E30F-44AC-9411-29A1F2735540}</a:tableStyleId>
              </a:tblPr>
              <a:tblGrid>
                <a:gridCol w="4256925"/>
                <a:gridCol w="4256925"/>
              </a:tblGrid>
              <a:tr h="5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Competitor Designs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Our Design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Take digestate to the instrument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Take the instrument to the digestate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45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Slow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Loss of temperature, need to reheat to maintain correct state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Risk of spillage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Efficient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Safe, no exposure to pathogens or gases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concept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Screwed into </a:t>
            </a:r>
            <a:r>
              <a:rPr lang="en-GB">
                <a:solidFill>
                  <a:schemeClr val="dk1"/>
                </a:solidFill>
              </a:rPr>
              <a:t>bioreactor</a:t>
            </a:r>
            <a:r>
              <a:rPr lang="en-GB">
                <a:solidFill>
                  <a:schemeClr val="dk1"/>
                </a:solidFill>
              </a:rPr>
              <a:t> release valves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4653" l="26617" r="26221" t="12914"/>
          <a:stretch/>
        </p:blipFill>
        <p:spPr>
          <a:xfrm>
            <a:off x="5118325" y="306725"/>
            <a:ext cx="3508074" cy="37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concept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Screwed into bioreactor release valves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Modular valve heads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14653" l="26617" r="26221" t="12914"/>
          <a:stretch/>
        </p:blipFill>
        <p:spPr>
          <a:xfrm>
            <a:off x="5118325" y="306725"/>
            <a:ext cx="3508074" cy="3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6345200" y="594275"/>
            <a:ext cx="929700" cy="862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Design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48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Lightweight, hard plastic outer shell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Comfortable rubber grip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Well sized </a:t>
            </a:r>
            <a:r>
              <a:rPr lang="en-GB">
                <a:solidFill>
                  <a:schemeClr val="dk1"/>
                </a:solidFill>
              </a:rPr>
              <a:t>20 cm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diameter</a:t>
            </a:r>
            <a:r>
              <a:rPr lang="en-GB">
                <a:solidFill>
                  <a:schemeClr val="dk1"/>
                </a:solidFill>
              </a:rPr>
              <a:t> round container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Total unit height of 24 cm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Expected weight of 2.5kg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Battery operated, 24 hours before requiring recharging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Designed for easy assembly and servicing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14653" l="26617" r="26221" t="12914"/>
          <a:stretch/>
        </p:blipFill>
        <p:spPr>
          <a:xfrm>
            <a:off x="5118325" y="306725"/>
            <a:ext cx="3508074" cy="37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Digestate Container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9711" l="27463" r="25061" t="7004"/>
          <a:stretch/>
        </p:blipFill>
        <p:spPr>
          <a:xfrm>
            <a:off x="862625" y="1142325"/>
            <a:ext cx="2453724" cy="31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