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1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32" autoAdjust="0"/>
    <p:restoredTop sz="94660"/>
  </p:normalViewPr>
  <p:slideViewPr>
    <p:cSldViewPr>
      <p:cViewPr>
        <p:scale>
          <a:sx n="125" d="100"/>
          <a:sy n="125" d="100"/>
        </p:scale>
        <p:origin x="-486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5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7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/>
          <p:nvPr/>
        </p:nvSpPr>
        <p:spPr>
          <a:xfrm>
            <a:off x="174412" y="2211710"/>
            <a:ext cx="246538" cy="98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</a:t>
            </a:r>
          </a:p>
          <a:p>
            <a:pPr algn="ctr"/>
            <a:r>
              <a:rPr lang="en-US" altLang="zh-CN" sz="1000" dirty="0" smtClean="0"/>
              <a:t>b</a:t>
            </a:r>
          </a:p>
          <a:p>
            <a:pPr algn="ctr"/>
            <a:r>
              <a:rPr lang="en-US" altLang="zh-CN" sz="1000" dirty="0" smtClean="0"/>
              <a:t>c</a:t>
            </a:r>
          </a:p>
          <a:p>
            <a:pPr algn="ctr"/>
            <a:r>
              <a:rPr lang="en-US" altLang="zh-CN" sz="1000" dirty="0" smtClean="0"/>
              <a:t>a</a:t>
            </a:r>
          </a:p>
          <a:p>
            <a:pPr algn="ctr"/>
            <a:r>
              <a:rPr lang="en-US" altLang="zh-CN" sz="1000" dirty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390066" y="2255973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待处理文本</a:t>
            </a:r>
            <a:endParaRPr lang="en-US" altLang="zh-CN" sz="1000" dirty="0" smtClean="0"/>
          </a:p>
          <a:p>
            <a:r>
              <a:rPr lang="en-US" altLang="zh-CN" sz="1000" dirty="0" smtClean="0"/>
              <a:t>test.txt   200m</a:t>
            </a:r>
            <a:endParaRPr lang="en-US" altLang="zh-CN" sz="1000" dirty="0"/>
          </a:p>
        </p:txBody>
      </p:sp>
      <p:sp>
        <p:nvSpPr>
          <p:cNvPr id="85" name="矩形 84"/>
          <p:cNvSpPr/>
          <p:nvPr/>
        </p:nvSpPr>
        <p:spPr>
          <a:xfrm>
            <a:off x="2118130" y="1203598"/>
            <a:ext cx="1260000" cy="15894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148166" y="3169387"/>
            <a:ext cx="1606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</a:t>
            </a:r>
            <a:r>
              <a:rPr lang="zh-CN" altLang="en-US" sz="1000" dirty="0" smtClean="0"/>
              <a:t>获取切片信息</a:t>
            </a:r>
            <a:endParaRPr lang="zh-CN" altLang="en-US" sz="1000" dirty="0"/>
          </a:p>
        </p:txBody>
      </p:sp>
      <p:sp>
        <p:nvSpPr>
          <p:cNvPr id="90" name="矩形 89"/>
          <p:cNvSpPr/>
          <p:nvPr/>
        </p:nvSpPr>
        <p:spPr>
          <a:xfrm>
            <a:off x="1339618" y="1392082"/>
            <a:ext cx="864963" cy="2162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InputFormat</a:t>
            </a:r>
            <a:endParaRPr lang="zh-CN" altLang="en-US" sz="1000" dirty="0"/>
          </a:p>
        </p:txBody>
      </p:sp>
      <p:sp>
        <p:nvSpPr>
          <p:cNvPr id="94" name="矩形 93"/>
          <p:cNvSpPr/>
          <p:nvPr/>
        </p:nvSpPr>
        <p:spPr>
          <a:xfrm>
            <a:off x="2295211" y="1382778"/>
            <a:ext cx="737664" cy="5760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6" name="文本框 95"/>
          <p:cNvSpPr txBox="1"/>
          <p:nvPr/>
        </p:nvSpPr>
        <p:spPr>
          <a:xfrm>
            <a:off x="2529194" y="1170078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</a:p>
        </p:txBody>
      </p:sp>
      <p:sp>
        <p:nvSpPr>
          <p:cNvPr id="98" name="矩形 97"/>
          <p:cNvSpPr/>
          <p:nvPr/>
        </p:nvSpPr>
        <p:spPr>
          <a:xfrm>
            <a:off x="2167876" y="1767442"/>
            <a:ext cx="614470" cy="2357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Mapper</a:t>
            </a:r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2174553" y="2562179"/>
            <a:ext cx="1095287" cy="2255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outputCollector</a:t>
            </a:r>
            <a:endParaRPr lang="zh-CN" altLang="en-US" sz="10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753419" y="1362411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k,v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159959" y="2036706"/>
            <a:ext cx="111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map(k,v)</a:t>
            </a:r>
          </a:p>
          <a:p>
            <a:r>
              <a:rPr lang="en-US" altLang="zh-CN" sz="1000" dirty="0" smtClean="0"/>
              <a:t>Context.write(k,v)</a:t>
            </a:r>
          </a:p>
        </p:txBody>
      </p:sp>
      <p:cxnSp>
        <p:nvCxnSpPr>
          <p:cNvPr id="104" name="肘形连接符 103"/>
          <p:cNvCxnSpPr>
            <a:stCxn id="98" idx="1"/>
            <a:endCxn id="102" idx="1"/>
          </p:cNvCxnSpPr>
          <p:nvPr/>
        </p:nvCxnSpPr>
        <p:spPr>
          <a:xfrm rot="10800000" flipV="1">
            <a:off x="2159960" y="1885319"/>
            <a:ext cx="7917" cy="351441"/>
          </a:xfrm>
          <a:prstGeom prst="bentConnector3">
            <a:avLst>
              <a:gd name="adj1" fmla="val 298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01" idx="2"/>
            <a:endCxn id="98" idx="0"/>
          </p:cNvCxnSpPr>
          <p:nvPr/>
        </p:nvCxnSpPr>
        <p:spPr>
          <a:xfrm flipH="1">
            <a:off x="2475111" y="1608632"/>
            <a:ext cx="448068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6036569" y="1020602"/>
            <a:ext cx="1751073" cy="34174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542370" y="974290"/>
            <a:ext cx="90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test.txt 0-128</a:t>
            </a:r>
            <a:endParaRPr lang="en-US" altLang="zh-CN" sz="1000" dirty="0" smtClean="0"/>
          </a:p>
        </p:txBody>
      </p:sp>
      <p:sp>
        <p:nvSpPr>
          <p:cNvPr id="109" name="文本框 108"/>
          <p:cNvSpPr txBox="1"/>
          <p:nvPr/>
        </p:nvSpPr>
        <p:spPr>
          <a:xfrm>
            <a:off x="532091" y="1094059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默认</a:t>
            </a:r>
            <a:r>
              <a:rPr lang="en-US" altLang="zh-CN" sz="1000" dirty="0" smtClean="0"/>
              <a:t>TextInputFormat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1259632" y="1923518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111" name="矩形 110"/>
          <p:cNvSpPr/>
          <p:nvPr/>
        </p:nvSpPr>
        <p:spPr>
          <a:xfrm>
            <a:off x="0" y="1401953"/>
            <a:ext cx="1108553" cy="2162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RecordReader</a:t>
            </a:r>
            <a:endParaRPr lang="zh-CN" altLang="en-US" sz="10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79512" y="1724728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k,v reader()</a:t>
            </a:r>
          </a:p>
        </p:txBody>
      </p:sp>
      <p:cxnSp>
        <p:nvCxnSpPr>
          <p:cNvPr id="114" name="直接箭头连接符 113"/>
          <p:cNvCxnSpPr>
            <a:stCxn id="112" idx="2"/>
            <a:endCxn id="82" idx="0"/>
          </p:cNvCxnSpPr>
          <p:nvPr/>
        </p:nvCxnSpPr>
        <p:spPr>
          <a:xfrm flipH="1">
            <a:off x="297681" y="2124838"/>
            <a:ext cx="209969" cy="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11" idx="2"/>
          </p:cNvCxnSpPr>
          <p:nvPr/>
        </p:nvCxnSpPr>
        <p:spPr>
          <a:xfrm flipH="1">
            <a:off x="369207" y="1618243"/>
            <a:ext cx="185070" cy="18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90" idx="1"/>
            <a:endCxn id="111" idx="3"/>
          </p:cNvCxnSpPr>
          <p:nvPr/>
        </p:nvCxnSpPr>
        <p:spPr>
          <a:xfrm flipH="1">
            <a:off x="1108553" y="1500227"/>
            <a:ext cx="231065" cy="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96" idx="1"/>
          </p:cNvCxnSpPr>
          <p:nvPr/>
        </p:nvCxnSpPr>
        <p:spPr>
          <a:xfrm flipH="1">
            <a:off x="2032380" y="1293189"/>
            <a:ext cx="496814" cy="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2" idx="3"/>
            <a:endCxn id="101" idx="1"/>
          </p:cNvCxnSpPr>
          <p:nvPr/>
        </p:nvCxnSpPr>
        <p:spPr>
          <a:xfrm flipV="1">
            <a:off x="835788" y="1485522"/>
            <a:ext cx="1917631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02" idx="2"/>
            <a:endCxn id="99" idx="0"/>
          </p:cNvCxnSpPr>
          <p:nvPr/>
        </p:nvCxnSpPr>
        <p:spPr>
          <a:xfrm>
            <a:off x="2719898" y="2436816"/>
            <a:ext cx="2299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5027303" y="301560"/>
            <a:ext cx="949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环形缓冲区</a:t>
            </a:r>
            <a:endParaRPr lang="en-US" altLang="zh-CN" sz="1000" dirty="0" smtClean="0"/>
          </a:p>
        </p:txBody>
      </p:sp>
      <p:sp>
        <p:nvSpPr>
          <p:cNvPr id="123" name="文本框 122"/>
          <p:cNvSpPr txBox="1"/>
          <p:nvPr/>
        </p:nvSpPr>
        <p:spPr>
          <a:xfrm>
            <a:off x="5944288" y="1095133"/>
            <a:ext cx="1904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… …&lt;a,1&gt;&lt; c,1&gt;&lt;b,1&gt;&lt;a,1&gt;&lt;b,1&gt;</a:t>
            </a:r>
          </a:p>
        </p:txBody>
      </p:sp>
      <p:sp>
        <p:nvSpPr>
          <p:cNvPr id="125" name="矩形 124"/>
          <p:cNvSpPr/>
          <p:nvPr/>
        </p:nvSpPr>
        <p:spPr>
          <a:xfrm>
            <a:off x="7763829" y="1022853"/>
            <a:ext cx="222477" cy="34174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5863749" y="301560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smtClean="0"/>
              <a:t>100M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7545773" y="1355642"/>
            <a:ext cx="42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80%</a:t>
            </a:r>
          </a:p>
        </p:txBody>
      </p:sp>
      <p:sp>
        <p:nvSpPr>
          <p:cNvPr id="130" name="矩形 129"/>
          <p:cNvSpPr/>
          <p:nvPr/>
        </p:nvSpPr>
        <p:spPr>
          <a:xfrm>
            <a:off x="3488894" y="2148245"/>
            <a:ext cx="1422366" cy="85555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2" name="矩形 131"/>
          <p:cNvSpPr/>
          <p:nvPr/>
        </p:nvSpPr>
        <p:spPr>
          <a:xfrm>
            <a:off x="3543135" y="2381131"/>
            <a:ext cx="1320502" cy="2255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HashPartitioner</a:t>
            </a:r>
            <a:r>
              <a:rPr lang="zh-CN" altLang="en-US" sz="1000" dirty="0" smtClean="0"/>
              <a:t>分区</a:t>
            </a:r>
            <a:endParaRPr lang="zh-CN" altLang="en-US" sz="1000" dirty="0"/>
          </a:p>
        </p:txBody>
      </p:sp>
      <p:sp>
        <p:nvSpPr>
          <p:cNvPr id="134" name="矩形 133"/>
          <p:cNvSpPr/>
          <p:nvPr/>
        </p:nvSpPr>
        <p:spPr>
          <a:xfrm>
            <a:off x="3539842" y="2672990"/>
            <a:ext cx="1323795" cy="2255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Key.compareTo</a:t>
            </a:r>
            <a:r>
              <a:rPr lang="zh-CN" altLang="en-US" sz="1000" dirty="0" smtClean="0"/>
              <a:t>排序</a:t>
            </a:r>
            <a:endParaRPr lang="zh-CN" altLang="en-US" sz="1000" dirty="0"/>
          </a:p>
        </p:txBody>
      </p:sp>
      <p:cxnSp>
        <p:nvCxnSpPr>
          <p:cNvPr id="138" name="直接箭头连接符 137"/>
          <p:cNvCxnSpPr>
            <a:stCxn id="20" idx="4"/>
            <a:endCxn id="130" idx="0"/>
          </p:cNvCxnSpPr>
          <p:nvPr/>
        </p:nvCxnSpPr>
        <p:spPr>
          <a:xfrm flipH="1">
            <a:off x="4200077" y="1738801"/>
            <a:ext cx="273158" cy="40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99" idx="3"/>
          </p:cNvCxnSpPr>
          <p:nvPr/>
        </p:nvCxnSpPr>
        <p:spPr>
          <a:xfrm flipV="1">
            <a:off x="3269840" y="1362411"/>
            <a:ext cx="510072" cy="131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5143346" y="2381131"/>
            <a:ext cx="675413" cy="22559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41" name="矩形 140"/>
          <p:cNvSpPr/>
          <p:nvPr/>
        </p:nvSpPr>
        <p:spPr>
          <a:xfrm>
            <a:off x="5818760" y="2376470"/>
            <a:ext cx="648072" cy="22559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&lt;b,1&gt;&lt;b,1&gt;</a:t>
            </a:r>
            <a:endParaRPr lang="zh-CN" altLang="en-US" sz="800" dirty="0"/>
          </a:p>
        </p:txBody>
      </p:sp>
      <p:sp>
        <p:nvSpPr>
          <p:cNvPr id="142" name="文本框 141"/>
          <p:cNvSpPr txBox="1"/>
          <p:nvPr/>
        </p:nvSpPr>
        <p:spPr>
          <a:xfrm>
            <a:off x="4955080" y="2072001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溢出到文件（分区且区内有序）</a:t>
            </a:r>
            <a:endParaRPr lang="en-US" altLang="zh-CN" sz="1000" dirty="0" smtClean="0"/>
          </a:p>
        </p:txBody>
      </p:sp>
      <p:sp>
        <p:nvSpPr>
          <p:cNvPr id="143" name="矩形 142"/>
          <p:cNvSpPr/>
          <p:nvPr/>
        </p:nvSpPr>
        <p:spPr>
          <a:xfrm>
            <a:off x="5143345" y="2668644"/>
            <a:ext cx="675413" cy="22559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&lt;a,1&gt;&lt;e,1&gt;</a:t>
            </a:r>
            <a:endParaRPr lang="zh-CN" altLang="en-US" sz="800" dirty="0"/>
          </a:p>
        </p:txBody>
      </p:sp>
      <p:sp>
        <p:nvSpPr>
          <p:cNvPr id="144" name="矩形 143"/>
          <p:cNvSpPr/>
          <p:nvPr/>
        </p:nvSpPr>
        <p:spPr>
          <a:xfrm>
            <a:off x="5818759" y="2663983"/>
            <a:ext cx="648072" cy="22559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&lt;d,1&gt;&lt;f,1&gt;</a:t>
            </a:r>
            <a:endParaRPr lang="zh-CN" altLang="en-US" sz="800" dirty="0"/>
          </a:p>
        </p:txBody>
      </p:sp>
      <p:cxnSp>
        <p:nvCxnSpPr>
          <p:cNvPr id="148" name="直接箭头连接符 147"/>
          <p:cNvCxnSpPr>
            <a:stCxn id="130" idx="3"/>
            <a:endCxn id="140" idx="1"/>
          </p:cNvCxnSpPr>
          <p:nvPr/>
        </p:nvCxnSpPr>
        <p:spPr>
          <a:xfrm flipV="1">
            <a:off x="4911260" y="2493929"/>
            <a:ext cx="232086" cy="8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30" idx="3"/>
            <a:endCxn id="143" idx="1"/>
          </p:cNvCxnSpPr>
          <p:nvPr/>
        </p:nvCxnSpPr>
        <p:spPr>
          <a:xfrm>
            <a:off x="4911260" y="2576022"/>
            <a:ext cx="232085" cy="20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6732240" y="2513252"/>
            <a:ext cx="1151839" cy="2255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51" name="矩形 150"/>
          <p:cNvSpPr/>
          <p:nvPr/>
        </p:nvSpPr>
        <p:spPr>
          <a:xfrm>
            <a:off x="7884079" y="2513252"/>
            <a:ext cx="1152128" cy="2255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52" name="直接箭头连接符 151"/>
          <p:cNvCxnSpPr>
            <a:stCxn id="144" idx="3"/>
            <a:endCxn id="150" idx="1"/>
          </p:cNvCxnSpPr>
          <p:nvPr/>
        </p:nvCxnSpPr>
        <p:spPr>
          <a:xfrm flipV="1">
            <a:off x="6466831" y="2626050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1" idx="3"/>
            <a:endCxn id="150" idx="1"/>
          </p:cNvCxnSpPr>
          <p:nvPr/>
        </p:nvCxnSpPr>
        <p:spPr>
          <a:xfrm>
            <a:off x="6466832" y="2489268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6584138" y="2318172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203" name="矩形 202"/>
          <p:cNvSpPr/>
          <p:nvPr/>
        </p:nvSpPr>
        <p:spPr>
          <a:xfrm>
            <a:off x="2174553" y="3181394"/>
            <a:ext cx="1065637" cy="7317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04" name="文本框 203"/>
          <p:cNvSpPr txBox="1"/>
          <p:nvPr/>
        </p:nvSpPr>
        <p:spPr>
          <a:xfrm>
            <a:off x="2326512" y="3192371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</a:p>
        </p:txBody>
      </p:sp>
      <p:sp>
        <p:nvSpPr>
          <p:cNvPr id="205" name="文本框 204"/>
          <p:cNvSpPr txBox="1"/>
          <p:nvPr/>
        </p:nvSpPr>
        <p:spPr>
          <a:xfrm>
            <a:off x="2326512" y="2936296"/>
            <a:ext cx="1120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test.txt 128-200</a:t>
            </a:r>
            <a:endParaRPr lang="en-US" altLang="zh-CN" sz="1000" dirty="0" smtClean="0"/>
          </a:p>
        </p:txBody>
      </p:sp>
      <p:sp>
        <p:nvSpPr>
          <p:cNvPr id="7" name="矩形 6"/>
          <p:cNvSpPr/>
          <p:nvPr/>
        </p:nvSpPr>
        <p:spPr>
          <a:xfrm>
            <a:off x="420950" y="4434666"/>
            <a:ext cx="113364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07607" y="4434666"/>
            <a:ext cx="1069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Map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18405" y="4434666"/>
            <a:ext cx="13131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Collect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55053" y="4434666"/>
            <a:ext cx="11079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32240" y="4434666"/>
            <a:ext cx="14927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Combine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931911" y="644152"/>
            <a:ext cx="1082648" cy="109464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113195" y="818679"/>
            <a:ext cx="720080" cy="74559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62893" y="1068365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kvbuffer</a:t>
            </a:r>
          </a:p>
        </p:txBody>
      </p:sp>
      <p:sp>
        <p:nvSpPr>
          <p:cNvPr id="23" name="左弧形箭头 22"/>
          <p:cNvSpPr/>
          <p:nvPr/>
        </p:nvSpPr>
        <p:spPr>
          <a:xfrm>
            <a:off x="3998492" y="799631"/>
            <a:ext cx="229405" cy="806726"/>
          </a:xfrm>
          <a:prstGeom prst="curv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右弧形箭头 24"/>
          <p:cNvSpPr/>
          <p:nvPr/>
        </p:nvSpPr>
        <p:spPr>
          <a:xfrm>
            <a:off x="4732372" y="794002"/>
            <a:ext cx="201806" cy="770271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13531" y="1521221"/>
            <a:ext cx="6415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bufindex</a:t>
            </a:r>
            <a:endParaRPr lang="zh-CN" altLang="en-US" sz="1000" dirty="0"/>
          </a:p>
        </p:txBody>
      </p:sp>
      <p:sp>
        <p:nvSpPr>
          <p:cNvPr id="81" name="矩形 80"/>
          <p:cNvSpPr/>
          <p:nvPr/>
        </p:nvSpPr>
        <p:spPr>
          <a:xfrm>
            <a:off x="3632049" y="157782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kvindex</a:t>
            </a:r>
            <a:endParaRPr lang="zh-CN" altLang="en-US" sz="1000" dirty="0"/>
          </a:p>
        </p:txBody>
      </p:sp>
      <p:sp>
        <p:nvSpPr>
          <p:cNvPr id="83" name="矩形 82"/>
          <p:cNvSpPr/>
          <p:nvPr/>
        </p:nvSpPr>
        <p:spPr>
          <a:xfrm>
            <a:off x="3402371" y="728069"/>
            <a:ext cx="570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kvmeta</a:t>
            </a:r>
            <a:endParaRPr lang="zh-CN" altLang="en-US" sz="1000" dirty="0"/>
          </a:p>
        </p:txBody>
      </p:sp>
      <p:sp>
        <p:nvSpPr>
          <p:cNvPr id="88" name="矩形 87"/>
          <p:cNvSpPr/>
          <p:nvPr/>
        </p:nvSpPr>
        <p:spPr>
          <a:xfrm>
            <a:off x="5044953" y="859601"/>
            <a:ext cx="489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&lt;k, v&gt;</a:t>
            </a:r>
            <a:endParaRPr lang="zh-CN" altLang="en-US" sz="1000" dirty="0"/>
          </a:p>
        </p:txBody>
      </p:sp>
      <p:cxnSp>
        <p:nvCxnSpPr>
          <p:cNvPr id="31" name="直接连接符 30"/>
          <p:cNvCxnSpPr>
            <a:stCxn id="21" idx="0"/>
          </p:cNvCxnSpPr>
          <p:nvPr/>
        </p:nvCxnSpPr>
        <p:spPr>
          <a:xfrm flipH="1" flipV="1">
            <a:off x="4473234" y="415448"/>
            <a:ext cx="1" cy="403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875073" y="246171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equator</a:t>
            </a:r>
            <a:endParaRPr lang="zh-CN" altLang="en-US" sz="1000" dirty="0"/>
          </a:p>
        </p:txBody>
      </p:sp>
      <p:sp>
        <p:nvSpPr>
          <p:cNvPr id="91" name="矩形 90"/>
          <p:cNvSpPr/>
          <p:nvPr/>
        </p:nvSpPr>
        <p:spPr>
          <a:xfrm>
            <a:off x="5909051" y="728069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equator</a:t>
            </a:r>
            <a:endParaRPr lang="zh-CN" altLang="en-US" sz="1000" dirty="0"/>
          </a:p>
        </p:txBody>
      </p:sp>
      <p:sp>
        <p:nvSpPr>
          <p:cNvPr id="92" name="矩形 91"/>
          <p:cNvSpPr/>
          <p:nvPr/>
        </p:nvSpPr>
        <p:spPr>
          <a:xfrm>
            <a:off x="7575145" y="722160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equator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947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/>
      <p:bldP spid="85" grpId="0" animBg="1"/>
      <p:bldP spid="86" grpId="0"/>
      <p:bldP spid="90" grpId="0" animBg="1"/>
      <p:bldP spid="94" grpId="0" animBg="1"/>
      <p:bldP spid="96" grpId="0"/>
      <p:bldP spid="98" grpId="0" animBg="1"/>
      <p:bldP spid="99" grpId="0" animBg="1"/>
      <p:bldP spid="101" grpId="0"/>
      <p:bldP spid="102" grpId="0"/>
      <p:bldP spid="106" grpId="0" animBg="1"/>
      <p:bldP spid="107" grpId="0"/>
      <p:bldP spid="109" grpId="0"/>
      <p:bldP spid="110" grpId="0"/>
      <p:bldP spid="111" grpId="0" animBg="1"/>
      <p:bldP spid="112" grpId="0"/>
      <p:bldP spid="121" grpId="0"/>
      <p:bldP spid="123" grpId="0"/>
      <p:bldP spid="125" grpId="0" animBg="1"/>
      <p:bldP spid="128" grpId="0"/>
      <p:bldP spid="129" grpId="0"/>
      <p:bldP spid="130" grpId="0" animBg="1"/>
      <p:bldP spid="132" grpId="0" animBg="1"/>
      <p:bldP spid="134" grpId="0" animBg="1"/>
      <p:bldP spid="140" grpId="0" animBg="1"/>
      <p:bldP spid="141" grpId="0" animBg="1"/>
      <p:bldP spid="142" grpId="0"/>
      <p:bldP spid="143" grpId="0" animBg="1"/>
      <p:bldP spid="144" grpId="0" animBg="1"/>
      <p:bldP spid="150" grpId="0" animBg="1"/>
      <p:bldP spid="151" grpId="0" animBg="1"/>
      <p:bldP spid="159" grpId="0"/>
      <p:bldP spid="203" grpId="0" animBg="1"/>
      <p:bldP spid="204" grpId="0"/>
      <p:bldP spid="20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直接箭头连接符 139"/>
          <p:cNvCxnSpPr>
            <a:stCxn id="83" idx="3"/>
            <a:endCxn id="179" idx="2"/>
          </p:cNvCxnSpPr>
          <p:nvPr/>
        </p:nvCxnSpPr>
        <p:spPr>
          <a:xfrm flipV="1">
            <a:off x="579187" y="1184221"/>
            <a:ext cx="210846" cy="1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20"/>
          <p:cNvSpPr txBox="1"/>
          <p:nvPr/>
        </p:nvSpPr>
        <p:spPr>
          <a:xfrm>
            <a:off x="354775" y="306033"/>
            <a:ext cx="1458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1. </a:t>
            </a:r>
            <a:r>
              <a:rPr lang="zh-CN" altLang="en-US" sz="1000" dirty="0" smtClean="0"/>
              <a:t>写入缓冲区</a:t>
            </a:r>
            <a:endParaRPr lang="en-US" altLang="zh-CN" sz="1000" dirty="0"/>
          </a:p>
        </p:txBody>
      </p:sp>
      <p:sp>
        <p:nvSpPr>
          <p:cNvPr id="151" name="文本框 127"/>
          <p:cNvSpPr txBox="1"/>
          <p:nvPr/>
        </p:nvSpPr>
        <p:spPr>
          <a:xfrm>
            <a:off x="2735505" y="86598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000" dirty="0" smtClean="0"/>
          </a:p>
        </p:txBody>
      </p:sp>
      <p:sp>
        <p:nvSpPr>
          <p:cNvPr id="153" name="矩形 152"/>
          <p:cNvSpPr/>
          <p:nvPr/>
        </p:nvSpPr>
        <p:spPr>
          <a:xfrm>
            <a:off x="2184472" y="551906"/>
            <a:ext cx="1475267" cy="133104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60" name="直接箭头连接符 159"/>
          <p:cNvCxnSpPr/>
          <p:nvPr/>
        </p:nvCxnSpPr>
        <p:spPr>
          <a:xfrm>
            <a:off x="1891066" y="1256175"/>
            <a:ext cx="275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/>
          <p:cNvSpPr/>
          <p:nvPr/>
        </p:nvSpPr>
        <p:spPr>
          <a:xfrm>
            <a:off x="2262345" y="641773"/>
            <a:ext cx="675413" cy="2255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&lt;c,1&gt;&lt;</a:t>
            </a:r>
            <a:r>
              <a:rPr lang="en-US" altLang="zh-CN" sz="800" dirty="0" smtClean="0"/>
              <a:t>a,1</a:t>
            </a:r>
            <a:r>
              <a:rPr lang="en-US" altLang="zh-CN" sz="800" dirty="0"/>
              <a:t>&gt;</a:t>
            </a:r>
            <a:endParaRPr lang="zh-CN" altLang="en-US" sz="800" dirty="0"/>
          </a:p>
        </p:txBody>
      </p:sp>
      <p:sp>
        <p:nvSpPr>
          <p:cNvPr id="163" name="矩形 162"/>
          <p:cNvSpPr/>
          <p:nvPr/>
        </p:nvSpPr>
        <p:spPr>
          <a:xfrm>
            <a:off x="2937758" y="642875"/>
            <a:ext cx="648072" cy="2255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&lt;b,1&gt;&lt;b,1&gt;</a:t>
            </a:r>
            <a:endParaRPr lang="zh-CN" altLang="en-US" sz="800" dirty="0"/>
          </a:p>
        </p:txBody>
      </p:sp>
      <p:sp>
        <p:nvSpPr>
          <p:cNvPr id="167" name="文本框 141"/>
          <p:cNvSpPr txBox="1"/>
          <p:nvPr/>
        </p:nvSpPr>
        <p:spPr>
          <a:xfrm>
            <a:off x="3866703" y="1116821"/>
            <a:ext cx="1000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第一次</a:t>
            </a:r>
            <a:r>
              <a:rPr lang="zh-CN" altLang="en-US" sz="1000" dirty="0" smtClean="0"/>
              <a:t>溢出</a:t>
            </a:r>
            <a:endParaRPr lang="en-US" altLang="zh-CN" sz="1000" dirty="0" smtClean="0"/>
          </a:p>
        </p:txBody>
      </p:sp>
      <p:sp>
        <p:nvSpPr>
          <p:cNvPr id="168" name="矩形 167"/>
          <p:cNvSpPr/>
          <p:nvPr/>
        </p:nvSpPr>
        <p:spPr>
          <a:xfrm>
            <a:off x="2262345" y="1059083"/>
            <a:ext cx="675413" cy="2255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&lt;a,1&gt;&lt;c,1&gt;</a:t>
            </a:r>
            <a:endParaRPr lang="zh-CN" altLang="en-US" sz="800" dirty="0"/>
          </a:p>
        </p:txBody>
      </p:sp>
      <p:sp>
        <p:nvSpPr>
          <p:cNvPr id="169" name="矩形 168"/>
          <p:cNvSpPr/>
          <p:nvPr/>
        </p:nvSpPr>
        <p:spPr>
          <a:xfrm>
            <a:off x="2937758" y="1066908"/>
            <a:ext cx="648072" cy="2255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&lt;b,1&gt;&lt;b,1&gt;</a:t>
            </a:r>
            <a:endParaRPr lang="zh-CN" altLang="en-US" sz="800" dirty="0"/>
          </a:p>
        </p:txBody>
      </p:sp>
      <p:cxnSp>
        <p:nvCxnSpPr>
          <p:cNvPr id="170" name="直接箭头连接符 169"/>
          <p:cNvCxnSpPr/>
          <p:nvPr/>
        </p:nvCxnSpPr>
        <p:spPr>
          <a:xfrm flipV="1">
            <a:off x="3680391" y="1002107"/>
            <a:ext cx="265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790033" y="636896"/>
            <a:ext cx="1082648" cy="109464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971317" y="811423"/>
            <a:ext cx="720080" cy="74559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1021015" y="1061109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kvbuffer</a:t>
            </a:r>
          </a:p>
        </p:txBody>
      </p:sp>
      <p:sp>
        <p:nvSpPr>
          <p:cNvPr id="187" name="左弧形箭头 186"/>
          <p:cNvSpPr/>
          <p:nvPr/>
        </p:nvSpPr>
        <p:spPr>
          <a:xfrm>
            <a:off x="856614" y="792375"/>
            <a:ext cx="229405" cy="806726"/>
          </a:xfrm>
          <a:prstGeom prst="curv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8" name="右弧形箭头 187"/>
          <p:cNvSpPr/>
          <p:nvPr/>
        </p:nvSpPr>
        <p:spPr>
          <a:xfrm>
            <a:off x="1590494" y="786746"/>
            <a:ext cx="201806" cy="770271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1471539" y="1590858"/>
            <a:ext cx="6415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bufindex</a:t>
            </a:r>
            <a:endParaRPr lang="zh-CN" altLang="en-US" sz="1000" dirty="0"/>
          </a:p>
        </p:txBody>
      </p:sp>
      <p:sp>
        <p:nvSpPr>
          <p:cNvPr id="193" name="矩形 192"/>
          <p:cNvSpPr/>
          <p:nvPr/>
        </p:nvSpPr>
        <p:spPr>
          <a:xfrm>
            <a:off x="579187" y="1556368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kvindex</a:t>
            </a:r>
            <a:endParaRPr lang="zh-CN" altLang="en-US" sz="1000" dirty="0"/>
          </a:p>
        </p:txBody>
      </p:sp>
      <p:sp>
        <p:nvSpPr>
          <p:cNvPr id="194" name="矩形 193"/>
          <p:cNvSpPr/>
          <p:nvPr/>
        </p:nvSpPr>
        <p:spPr>
          <a:xfrm>
            <a:off x="502231" y="686994"/>
            <a:ext cx="570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kvmeta</a:t>
            </a:r>
            <a:endParaRPr lang="zh-CN" altLang="en-US" sz="1000" dirty="0"/>
          </a:p>
        </p:txBody>
      </p:sp>
      <p:sp>
        <p:nvSpPr>
          <p:cNvPr id="195" name="矩形 194"/>
          <p:cNvSpPr/>
          <p:nvPr/>
        </p:nvSpPr>
        <p:spPr>
          <a:xfrm>
            <a:off x="1590494" y="597742"/>
            <a:ext cx="489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&lt;k, v&gt;</a:t>
            </a:r>
            <a:endParaRPr lang="zh-CN" altLang="en-US" sz="1000" dirty="0"/>
          </a:p>
        </p:txBody>
      </p:sp>
      <p:cxnSp>
        <p:nvCxnSpPr>
          <p:cNvPr id="196" name="直接连接符 195"/>
          <p:cNvCxnSpPr>
            <a:stCxn id="180" idx="0"/>
          </p:cNvCxnSpPr>
          <p:nvPr/>
        </p:nvCxnSpPr>
        <p:spPr>
          <a:xfrm flipV="1">
            <a:off x="1331357" y="566456"/>
            <a:ext cx="0" cy="24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5785409" y="1348320"/>
            <a:ext cx="1008112" cy="2255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&lt;a,2&gt;&lt;c,1&gt;&lt;e,1&gt;</a:t>
            </a:r>
            <a:endParaRPr lang="zh-CN" altLang="en-US" sz="800" dirty="0"/>
          </a:p>
        </p:txBody>
      </p:sp>
      <p:sp>
        <p:nvSpPr>
          <p:cNvPr id="93" name="矩形 92"/>
          <p:cNvSpPr/>
          <p:nvPr/>
        </p:nvSpPr>
        <p:spPr>
          <a:xfrm>
            <a:off x="6789329" y="1348320"/>
            <a:ext cx="947436" cy="2255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</a:t>
            </a:r>
            <a:r>
              <a:rPr lang="en-US" altLang="zh-CN" sz="800" dirty="0" smtClean="0"/>
              <a:t>b,2&gt;&lt;</a:t>
            </a:r>
            <a:r>
              <a:rPr lang="en-US" altLang="zh-CN" sz="800" dirty="0"/>
              <a:t>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sp>
        <p:nvSpPr>
          <p:cNvPr id="83" name="矩形 82"/>
          <p:cNvSpPr/>
          <p:nvPr/>
        </p:nvSpPr>
        <p:spPr>
          <a:xfrm>
            <a:off x="107503" y="1013805"/>
            <a:ext cx="471684" cy="3731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maptask1</a:t>
            </a:r>
            <a:endParaRPr lang="zh-CN" altLang="en-US" sz="800" dirty="0"/>
          </a:p>
        </p:txBody>
      </p:sp>
      <p:sp>
        <p:nvSpPr>
          <p:cNvPr id="100" name="矩形 99"/>
          <p:cNvSpPr/>
          <p:nvPr/>
        </p:nvSpPr>
        <p:spPr>
          <a:xfrm>
            <a:off x="2262345" y="1498696"/>
            <a:ext cx="675413" cy="2255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&lt;a,1&gt;&lt;c,1&gt;</a:t>
            </a:r>
            <a:endParaRPr lang="zh-CN" altLang="en-US" sz="800" dirty="0"/>
          </a:p>
        </p:txBody>
      </p:sp>
      <p:sp>
        <p:nvSpPr>
          <p:cNvPr id="101" name="矩形 100"/>
          <p:cNvSpPr/>
          <p:nvPr/>
        </p:nvSpPr>
        <p:spPr>
          <a:xfrm>
            <a:off x="2937758" y="1506522"/>
            <a:ext cx="648072" cy="21777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&lt;b,2&gt;</a:t>
            </a:r>
            <a:endParaRPr lang="zh-CN" altLang="en-US" sz="800" dirty="0"/>
          </a:p>
        </p:txBody>
      </p:sp>
      <p:sp>
        <p:nvSpPr>
          <p:cNvPr id="106" name="矩形 105"/>
          <p:cNvSpPr/>
          <p:nvPr/>
        </p:nvSpPr>
        <p:spPr>
          <a:xfrm>
            <a:off x="2847087" y="2817989"/>
            <a:ext cx="546309" cy="46805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</a:t>
            </a:r>
            <a:endParaRPr lang="zh-CN" altLang="en-US" sz="800" dirty="0"/>
          </a:p>
        </p:txBody>
      </p:sp>
      <p:sp>
        <p:nvSpPr>
          <p:cNvPr id="120" name="矩形 119"/>
          <p:cNvSpPr/>
          <p:nvPr/>
        </p:nvSpPr>
        <p:spPr>
          <a:xfrm>
            <a:off x="3975600" y="891226"/>
            <a:ext cx="675413" cy="22559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21" name="矩形 120"/>
          <p:cNvSpPr/>
          <p:nvPr/>
        </p:nvSpPr>
        <p:spPr>
          <a:xfrm>
            <a:off x="4652202" y="883866"/>
            <a:ext cx="512671" cy="22559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</a:t>
            </a:r>
            <a:endParaRPr lang="zh-CN" altLang="en-US" sz="800" dirty="0"/>
          </a:p>
        </p:txBody>
      </p:sp>
      <p:sp>
        <p:nvSpPr>
          <p:cNvPr id="123" name="矩形 122"/>
          <p:cNvSpPr/>
          <p:nvPr/>
        </p:nvSpPr>
        <p:spPr>
          <a:xfrm>
            <a:off x="3925283" y="1595180"/>
            <a:ext cx="675413" cy="22559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&lt;a,1&gt;&lt;e,1&gt;</a:t>
            </a:r>
            <a:endParaRPr lang="zh-CN" altLang="en-US" sz="800" dirty="0"/>
          </a:p>
        </p:txBody>
      </p:sp>
      <p:sp>
        <p:nvSpPr>
          <p:cNvPr id="124" name="矩形 123"/>
          <p:cNvSpPr/>
          <p:nvPr/>
        </p:nvSpPr>
        <p:spPr>
          <a:xfrm>
            <a:off x="4600697" y="1590519"/>
            <a:ext cx="657874" cy="22559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&lt;d,1&gt;&lt;f,1&gt;</a:t>
            </a:r>
            <a:endParaRPr lang="zh-CN" altLang="en-US" sz="800" dirty="0"/>
          </a:p>
        </p:txBody>
      </p:sp>
      <p:sp>
        <p:nvSpPr>
          <p:cNvPr id="125" name="矩形 124"/>
          <p:cNvSpPr/>
          <p:nvPr/>
        </p:nvSpPr>
        <p:spPr>
          <a:xfrm>
            <a:off x="5622702" y="820417"/>
            <a:ext cx="1151839" cy="2255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26" name="矩形 125"/>
          <p:cNvSpPr/>
          <p:nvPr/>
        </p:nvSpPr>
        <p:spPr>
          <a:xfrm>
            <a:off x="6781749" y="826068"/>
            <a:ext cx="955016" cy="23301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&lt;&lt;b,2&gt;&lt;</a:t>
            </a:r>
            <a:r>
              <a:rPr lang="en-US" altLang="zh-CN" sz="800" dirty="0"/>
              <a:t>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sp>
        <p:nvSpPr>
          <p:cNvPr id="130" name="文本框 158"/>
          <p:cNvSpPr txBox="1"/>
          <p:nvPr/>
        </p:nvSpPr>
        <p:spPr>
          <a:xfrm>
            <a:off x="5708373" y="262008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4. </a:t>
            </a:r>
            <a:r>
              <a:rPr lang="zh-CN" altLang="en-US" sz="1000" dirty="0" smtClean="0"/>
              <a:t>按分区 归并排序</a:t>
            </a:r>
            <a:endParaRPr lang="en-US" altLang="zh-CN" sz="1000" dirty="0" smtClean="0"/>
          </a:p>
        </p:txBody>
      </p:sp>
      <p:cxnSp>
        <p:nvCxnSpPr>
          <p:cNvPr id="131" name="直接箭头连接符 130"/>
          <p:cNvCxnSpPr/>
          <p:nvPr/>
        </p:nvCxnSpPr>
        <p:spPr>
          <a:xfrm>
            <a:off x="3659860" y="1670800"/>
            <a:ext cx="265423" cy="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41"/>
          <p:cNvSpPr txBox="1"/>
          <p:nvPr/>
        </p:nvSpPr>
        <p:spPr>
          <a:xfrm>
            <a:off x="3945814" y="1852308"/>
            <a:ext cx="1000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第二次溢出</a:t>
            </a:r>
            <a:endParaRPr lang="en-US" altLang="zh-CN" sz="1000" dirty="0" smtClean="0"/>
          </a:p>
        </p:txBody>
      </p:sp>
      <p:cxnSp>
        <p:nvCxnSpPr>
          <p:cNvPr id="2074" name="曲线连接符 2073"/>
          <p:cNvCxnSpPr>
            <a:stCxn id="123" idx="0"/>
            <a:endCxn id="125" idx="2"/>
          </p:cNvCxnSpPr>
          <p:nvPr/>
        </p:nvCxnSpPr>
        <p:spPr>
          <a:xfrm rot="5400000" flipH="1" flipV="1">
            <a:off x="4956222" y="352780"/>
            <a:ext cx="549168" cy="1935632"/>
          </a:xfrm>
          <a:prstGeom prst="curvedConnector3">
            <a:avLst>
              <a:gd name="adj1" fmla="val 7358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曲线连接符 2075"/>
          <p:cNvCxnSpPr>
            <a:stCxn id="120" idx="0"/>
            <a:endCxn id="125" idx="0"/>
          </p:cNvCxnSpPr>
          <p:nvPr/>
        </p:nvCxnSpPr>
        <p:spPr>
          <a:xfrm rot="5400000" flipH="1" flipV="1">
            <a:off x="5220560" y="-86835"/>
            <a:ext cx="70809" cy="1885315"/>
          </a:xfrm>
          <a:prstGeom prst="curvedConnector3">
            <a:avLst>
              <a:gd name="adj1" fmla="val 42284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121" idx="0"/>
            <a:endCxn id="126" idx="0"/>
          </p:cNvCxnSpPr>
          <p:nvPr/>
        </p:nvCxnSpPr>
        <p:spPr>
          <a:xfrm rot="5400000" flipH="1" flipV="1">
            <a:off x="6054998" y="-320392"/>
            <a:ext cx="57798" cy="2350719"/>
          </a:xfrm>
          <a:prstGeom prst="curvedConnector3">
            <a:avLst>
              <a:gd name="adj1" fmla="val 4955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线连接符 73"/>
          <p:cNvCxnSpPr>
            <a:stCxn id="124" idx="0"/>
            <a:endCxn id="126" idx="2"/>
          </p:cNvCxnSpPr>
          <p:nvPr/>
        </p:nvCxnSpPr>
        <p:spPr>
          <a:xfrm rot="5400000" flipH="1" flipV="1">
            <a:off x="5828727" y="159990"/>
            <a:ext cx="531436" cy="2329623"/>
          </a:xfrm>
          <a:prstGeom prst="curvedConnector3">
            <a:avLst>
              <a:gd name="adj1" fmla="val 614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120"/>
          <p:cNvSpPr txBox="1"/>
          <p:nvPr/>
        </p:nvSpPr>
        <p:spPr>
          <a:xfrm>
            <a:off x="1982300" y="262008"/>
            <a:ext cx="2016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</a:t>
            </a:r>
            <a:r>
              <a:rPr lang="en-US" altLang="zh-CN" sz="1000" dirty="0" smtClean="0"/>
              <a:t>. </a:t>
            </a:r>
            <a:r>
              <a:rPr lang="zh-CN" altLang="en-US" sz="1000" dirty="0" smtClean="0"/>
              <a:t>分区</a:t>
            </a:r>
            <a:r>
              <a:rPr lang="en-US" altLang="zh-CN" sz="1000" dirty="0" smtClean="0"/>
              <a:t>-&gt;</a:t>
            </a:r>
            <a:r>
              <a:rPr lang="zh-CN" altLang="en-US" sz="1000" dirty="0" smtClean="0"/>
              <a:t>分区内排序</a:t>
            </a:r>
            <a:r>
              <a:rPr lang="en-US" altLang="zh-CN" sz="1000" dirty="0" smtClean="0"/>
              <a:t>-&gt;</a:t>
            </a:r>
            <a:r>
              <a:rPr lang="zh-CN" altLang="en-US" sz="1000" dirty="0" smtClean="0"/>
              <a:t>排序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可选</a:t>
            </a:r>
            <a:r>
              <a:rPr lang="en-US" altLang="zh-CN" sz="1000" dirty="0" smtClean="0"/>
              <a:t>)</a:t>
            </a:r>
            <a:endParaRPr lang="en-US" altLang="zh-CN" sz="1000" dirty="0"/>
          </a:p>
        </p:txBody>
      </p:sp>
      <p:sp>
        <p:nvSpPr>
          <p:cNvPr id="217" name="文本框 120"/>
          <p:cNvSpPr txBox="1"/>
          <p:nvPr/>
        </p:nvSpPr>
        <p:spPr>
          <a:xfrm>
            <a:off x="4088771" y="259188"/>
            <a:ext cx="1076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3. </a:t>
            </a:r>
            <a:r>
              <a:rPr lang="zh-CN" altLang="en-US" sz="1000" dirty="0" smtClean="0"/>
              <a:t> 溢出</a:t>
            </a:r>
            <a:endParaRPr lang="en-US" altLang="zh-CN" sz="1000" dirty="0"/>
          </a:p>
        </p:txBody>
      </p:sp>
      <p:cxnSp>
        <p:nvCxnSpPr>
          <p:cNvPr id="256" name="直接箭头连接符 255"/>
          <p:cNvCxnSpPr/>
          <p:nvPr/>
        </p:nvCxnSpPr>
        <p:spPr>
          <a:xfrm>
            <a:off x="6789329" y="1062781"/>
            <a:ext cx="0" cy="27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矩形 257"/>
          <p:cNvSpPr/>
          <p:nvPr/>
        </p:nvSpPr>
        <p:spPr>
          <a:xfrm>
            <a:off x="6918557" y="1837079"/>
            <a:ext cx="1008112" cy="22559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&lt;a,2&gt;&lt;c,1&gt;&lt;e,1&gt;</a:t>
            </a:r>
            <a:endParaRPr lang="zh-CN" altLang="en-US" sz="800" dirty="0"/>
          </a:p>
        </p:txBody>
      </p:sp>
      <p:sp>
        <p:nvSpPr>
          <p:cNvPr id="259" name="矩形 258"/>
          <p:cNvSpPr/>
          <p:nvPr/>
        </p:nvSpPr>
        <p:spPr>
          <a:xfrm>
            <a:off x="7926669" y="1837080"/>
            <a:ext cx="947436" cy="22559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</a:t>
            </a:r>
            <a:r>
              <a:rPr lang="en-US" altLang="zh-CN" sz="800" dirty="0" smtClean="0"/>
              <a:t>b,2&gt;&lt;</a:t>
            </a:r>
            <a:r>
              <a:rPr lang="en-US" altLang="zh-CN" sz="800" dirty="0"/>
              <a:t>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sp>
        <p:nvSpPr>
          <p:cNvPr id="263" name="文本框 158"/>
          <p:cNvSpPr txBox="1"/>
          <p:nvPr/>
        </p:nvSpPr>
        <p:spPr>
          <a:xfrm>
            <a:off x="7566629" y="1109461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5. </a:t>
            </a:r>
            <a:r>
              <a:rPr lang="zh-CN" altLang="en-US" sz="1000" dirty="0" smtClean="0"/>
              <a:t>排序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可选</a:t>
            </a:r>
            <a:r>
              <a:rPr lang="en-US" altLang="zh-CN" sz="1000" dirty="0" smtClean="0"/>
              <a:t>) -&gt;</a:t>
            </a:r>
            <a:r>
              <a:rPr lang="zh-CN" altLang="en-US" sz="1000" dirty="0" smtClean="0"/>
              <a:t>压缩</a:t>
            </a:r>
            <a:endParaRPr lang="en-US" altLang="zh-CN" sz="1000" dirty="0" smtClean="0"/>
          </a:p>
        </p:txBody>
      </p:sp>
      <p:sp>
        <p:nvSpPr>
          <p:cNvPr id="266" name="文本框 158"/>
          <p:cNvSpPr txBox="1"/>
          <p:nvPr/>
        </p:nvSpPr>
        <p:spPr>
          <a:xfrm>
            <a:off x="5928408" y="1946093"/>
            <a:ext cx="897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6. </a:t>
            </a:r>
            <a:r>
              <a:rPr lang="zh-CN" altLang="en-US" sz="1000" dirty="0" smtClean="0"/>
              <a:t>写磁盘</a:t>
            </a:r>
            <a:endParaRPr lang="en-US" altLang="zh-CN" sz="1000" dirty="0" smtClean="0"/>
          </a:p>
        </p:txBody>
      </p:sp>
      <p:sp>
        <p:nvSpPr>
          <p:cNvPr id="269" name="矩形 268"/>
          <p:cNvSpPr/>
          <p:nvPr/>
        </p:nvSpPr>
        <p:spPr>
          <a:xfrm>
            <a:off x="6828995" y="1732381"/>
            <a:ext cx="2177794" cy="79834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70" name="矩形 269"/>
          <p:cNvSpPr/>
          <p:nvPr/>
        </p:nvSpPr>
        <p:spPr>
          <a:xfrm>
            <a:off x="6918557" y="2183902"/>
            <a:ext cx="1008112" cy="22559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&lt;a,1&gt;&lt;b,1&gt;&lt;e,1&gt;</a:t>
            </a:r>
            <a:endParaRPr lang="zh-CN" altLang="en-US" sz="800" dirty="0"/>
          </a:p>
        </p:txBody>
      </p:sp>
      <p:sp>
        <p:nvSpPr>
          <p:cNvPr id="271" name="矩形 270"/>
          <p:cNvSpPr/>
          <p:nvPr/>
        </p:nvSpPr>
        <p:spPr>
          <a:xfrm>
            <a:off x="7926669" y="2183903"/>
            <a:ext cx="947436" cy="22559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cxnSp>
        <p:nvCxnSpPr>
          <p:cNvPr id="273" name="曲线连接符 272"/>
          <p:cNvCxnSpPr>
            <a:stCxn id="90" idx="2"/>
            <a:endCxn id="258" idx="1"/>
          </p:cNvCxnSpPr>
          <p:nvPr/>
        </p:nvCxnSpPr>
        <p:spPr>
          <a:xfrm rot="16200000" flipH="1">
            <a:off x="6416030" y="1447350"/>
            <a:ext cx="375962" cy="629092"/>
          </a:xfrm>
          <a:prstGeom prst="curved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矩形 306"/>
          <p:cNvSpPr/>
          <p:nvPr/>
        </p:nvSpPr>
        <p:spPr>
          <a:xfrm>
            <a:off x="5479256" y="2744278"/>
            <a:ext cx="927509" cy="2162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&lt;a,2&gt;&lt;c,1&gt;&lt;e,1&gt;</a:t>
            </a:r>
            <a:endParaRPr lang="zh-CN" altLang="en-US" sz="800" dirty="0"/>
          </a:p>
        </p:txBody>
      </p:sp>
      <p:sp>
        <p:nvSpPr>
          <p:cNvPr id="308" name="矩形 307"/>
          <p:cNvSpPr/>
          <p:nvPr/>
        </p:nvSpPr>
        <p:spPr>
          <a:xfrm>
            <a:off x="5479256" y="3115699"/>
            <a:ext cx="927507" cy="2162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&lt;a,1&gt;&lt;b,1&gt;&lt;e,1&gt;</a:t>
            </a:r>
            <a:endParaRPr lang="zh-CN" altLang="en-US" sz="800" dirty="0"/>
          </a:p>
        </p:txBody>
      </p:sp>
      <p:cxnSp>
        <p:nvCxnSpPr>
          <p:cNvPr id="312" name="曲线连接符 311"/>
          <p:cNvCxnSpPr>
            <a:stCxn id="258" idx="1"/>
          </p:cNvCxnSpPr>
          <p:nvPr/>
        </p:nvCxnSpPr>
        <p:spPr>
          <a:xfrm rot="10800000" flipV="1">
            <a:off x="6198623" y="1949877"/>
            <a:ext cx="719934" cy="841836"/>
          </a:xfrm>
          <a:prstGeom prst="curved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曲线连接符 313"/>
          <p:cNvCxnSpPr>
            <a:stCxn id="270" idx="2"/>
            <a:endCxn id="308" idx="3"/>
          </p:cNvCxnSpPr>
          <p:nvPr/>
        </p:nvCxnSpPr>
        <p:spPr>
          <a:xfrm rot="5400000">
            <a:off x="6507515" y="2308745"/>
            <a:ext cx="814347" cy="1015850"/>
          </a:xfrm>
          <a:prstGeom prst="curved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文本框 158"/>
          <p:cNvSpPr txBox="1"/>
          <p:nvPr/>
        </p:nvSpPr>
        <p:spPr>
          <a:xfrm>
            <a:off x="6406765" y="2560553"/>
            <a:ext cx="1309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7. </a:t>
            </a:r>
            <a:r>
              <a:rPr lang="zh-CN" altLang="en-US" sz="1000" dirty="0" smtClean="0"/>
              <a:t>拷贝分区</a:t>
            </a:r>
            <a:r>
              <a:rPr lang="en-US" altLang="zh-CN" sz="1000" dirty="0" smtClean="0"/>
              <a:t>1</a:t>
            </a:r>
          </a:p>
        </p:txBody>
      </p:sp>
      <p:cxnSp>
        <p:nvCxnSpPr>
          <p:cNvPr id="319" name="直接箭头连接符 318"/>
          <p:cNvCxnSpPr>
            <a:stCxn id="307" idx="1"/>
            <a:endCxn id="320" idx="3"/>
          </p:cNvCxnSpPr>
          <p:nvPr/>
        </p:nvCxnSpPr>
        <p:spPr>
          <a:xfrm flipH="1">
            <a:off x="5231665" y="2852423"/>
            <a:ext cx="247591" cy="21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矩形 319"/>
          <p:cNvSpPr/>
          <p:nvPr/>
        </p:nvSpPr>
        <p:spPr>
          <a:xfrm>
            <a:off x="3660598" y="2960568"/>
            <a:ext cx="1571067" cy="2162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&lt;a,2&gt;&lt;a,1&gt;&lt;</a:t>
            </a:r>
            <a:r>
              <a:rPr lang="en-US" altLang="zh-CN" sz="800" dirty="0" smtClean="0"/>
              <a:t>b,1&gt;&lt;c,1&gt;&lt;e,1</a:t>
            </a:r>
            <a:r>
              <a:rPr lang="en-US" altLang="zh-CN" sz="800" dirty="0"/>
              <a:t>&gt;&lt;</a:t>
            </a:r>
            <a:r>
              <a:rPr lang="en-US" altLang="zh-CN" sz="800" dirty="0" smtClean="0"/>
              <a:t>e,1&gt;</a:t>
            </a:r>
            <a:endParaRPr lang="zh-CN" altLang="en-US" sz="800" dirty="0"/>
          </a:p>
        </p:txBody>
      </p:sp>
      <p:cxnSp>
        <p:nvCxnSpPr>
          <p:cNvPr id="321" name="直接箭头连接符 320"/>
          <p:cNvCxnSpPr>
            <a:endCxn id="320" idx="3"/>
          </p:cNvCxnSpPr>
          <p:nvPr/>
        </p:nvCxnSpPr>
        <p:spPr>
          <a:xfrm flipH="1" flipV="1">
            <a:off x="5231665" y="3068713"/>
            <a:ext cx="247592" cy="15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文本框 158"/>
          <p:cNvSpPr txBox="1"/>
          <p:nvPr/>
        </p:nvSpPr>
        <p:spPr>
          <a:xfrm>
            <a:off x="3640987" y="317685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8.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cxnSp>
        <p:nvCxnSpPr>
          <p:cNvPr id="323" name="直接箭头连接符 322"/>
          <p:cNvCxnSpPr/>
          <p:nvPr/>
        </p:nvCxnSpPr>
        <p:spPr>
          <a:xfrm flipH="1">
            <a:off x="3393396" y="3076534"/>
            <a:ext cx="2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矩形 329"/>
          <p:cNvSpPr/>
          <p:nvPr/>
        </p:nvSpPr>
        <p:spPr>
          <a:xfrm>
            <a:off x="179512" y="2212969"/>
            <a:ext cx="504056" cy="31565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maptask2</a:t>
            </a:r>
            <a:endParaRPr lang="zh-CN" altLang="en-US" sz="800" dirty="0"/>
          </a:p>
        </p:txBody>
      </p:sp>
      <p:sp>
        <p:nvSpPr>
          <p:cNvPr id="335" name="矩形 334"/>
          <p:cNvSpPr/>
          <p:nvPr/>
        </p:nvSpPr>
        <p:spPr>
          <a:xfrm>
            <a:off x="7353845" y="2982012"/>
            <a:ext cx="765839" cy="31565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reducetask1</a:t>
            </a:r>
            <a:endParaRPr lang="zh-CN" altLang="en-US" sz="800" dirty="0"/>
          </a:p>
        </p:txBody>
      </p:sp>
      <p:sp>
        <p:nvSpPr>
          <p:cNvPr id="338" name="矩形 337"/>
          <p:cNvSpPr/>
          <p:nvPr/>
        </p:nvSpPr>
        <p:spPr>
          <a:xfrm>
            <a:off x="7292023" y="4210388"/>
            <a:ext cx="849208" cy="31565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reducetask2</a:t>
            </a:r>
            <a:endParaRPr lang="zh-CN" altLang="en-US" sz="800" dirty="0"/>
          </a:p>
        </p:txBody>
      </p:sp>
      <p:cxnSp>
        <p:nvCxnSpPr>
          <p:cNvPr id="341" name="曲线连接符 340"/>
          <p:cNvCxnSpPr/>
          <p:nvPr/>
        </p:nvCxnSpPr>
        <p:spPr>
          <a:xfrm flipH="1">
            <a:off x="8141231" y="2088496"/>
            <a:ext cx="732874" cy="2418336"/>
          </a:xfrm>
          <a:prstGeom prst="curvedConnector3">
            <a:avLst>
              <a:gd name="adj1" fmla="val -83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stCxn id="271" idx="2"/>
            <a:endCxn id="338" idx="3"/>
          </p:cNvCxnSpPr>
          <p:nvPr/>
        </p:nvCxnSpPr>
        <p:spPr>
          <a:xfrm rot="5400000">
            <a:off x="7291451" y="3259278"/>
            <a:ext cx="1958716" cy="25915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30" idx="3"/>
            <a:endCxn id="270" idx="1"/>
          </p:cNvCxnSpPr>
          <p:nvPr/>
        </p:nvCxnSpPr>
        <p:spPr>
          <a:xfrm flipV="1">
            <a:off x="683568" y="2296700"/>
            <a:ext cx="6234989" cy="7409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3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51" grpId="0"/>
      <p:bldP spid="153" grpId="0" animBg="1"/>
      <p:bldP spid="161" grpId="0" animBg="1"/>
      <p:bldP spid="163" grpId="0" animBg="1"/>
      <p:bldP spid="167" grpId="0"/>
      <p:bldP spid="168" grpId="0" animBg="1"/>
      <p:bldP spid="169" grpId="0" animBg="1"/>
      <p:bldP spid="90" grpId="0" animBg="1"/>
      <p:bldP spid="93" grpId="0" animBg="1"/>
      <p:bldP spid="83" grpId="0" animBg="1"/>
      <p:bldP spid="100" grpId="0" animBg="1"/>
      <p:bldP spid="101" grpId="0" animBg="1"/>
      <p:bldP spid="106" grpId="0" animBg="1"/>
      <p:bldP spid="120" grpId="0" animBg="1"/>
      <p:bldP spid="121" grpId="0" animBg="1"/>
      <p:bldP spid="123" grpId="0" animBg="1"/>
      <p:bldP spid="124" grpId="0" animBg="1"/>
      <p:bldP spid="125" grpId="0" animBg="1"/>
      <p:bldP spid="126" grpId="0" animBg="1"/>
      <p:bldP spid="130" grpId="0"/>
      <p:bldP spid="132" grpId="0"/>
      <p:bldP spid="214" grpId="0"/>
      <p:bldP spid="217" grpId="0"/>
      <p:bldP spid="258" grpId="0" animBg="1"/>
      <p:bldP spid="259" grpId="0" animBg="1"/>
      <p:bldP spid="263" grpId="0"/>
      <p:bldP spid="266" grpId="0"/>
      <p:bldP spid="269" grpId="0" animBg="1"/>
      <p:bldP spid="270" grpId="0" animBg="1"/>
      <p:bldP spid="271" grpId="0" animBg="1"/>
      <p:bldP spid="307" grpId="0" animBg="1"/>
      <p:bldP spid="308" grpId="0" animBg="1"/>
      <p:bldP spid="316" grpId="0"/>
      <p:bldP spid="320" grpId="0" animBg="1"/>
      <p:bldP spid="322" grpId="0"/>
      <p:bldP spid="330" grpId="0" animBg="1"/>
      <p:bldP spid="335" grpId="0" animBg="1"/>
      <p:bldP spid="3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499180"/>
            <a:ext cx="646568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Map1</a:t>
            </a:r>
            <a:r>
              <a:rPr lang="zh-CN" altLang="en-US" sz="800" dirty="0" smtClean="0"/>
              <a:t>方法</a:t>
            </a:r>
            <a:endParaRPr lang="zh-CN" altLang="en-US" sz="800" dirty="0"/>
          </a:p>
        </p:txBody>
      </p:sp>
      <p:sp>
        <p:nvSpPr>
          <p:cNvPr id="8" name="同心圆 7"/>
          <p:cNvSpPr/>
          <p:nvPr/>
        </p:nvSpPr>
        <p:spPr>
          <a:xfrm>
            <a:off x="1385097" y="1193146"/>
            <a:ext cx="1080120" cy="10801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16514" y="1211148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94" name="矩形 93"/>
          <p:cNvSpPr/>
          <p:nvPr/>
        </p:nvSpPr>
        <p:spPr>
          <a:xfrm>
            <a:off x="3389741" y="1211148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endParaRPr lang="zh-CN" altLang="en-US" sz="900" dirty="0"/>
          </a:p>
        </p:txBody>
      </p:sp>
      <p:cxnSp>
        <p:nvCxnSpPr>
          <p:cNvPr id="102" name="直接箭头连接符 101"/>
          <p:cNvCxnSpPr>
            <a:stCxn id="7" idx="3"/>
            <a:endCxn id="8" idx="2"/>
          </p:cNvCxnSpPr>
          <p:nvPr/>
        </p:nvCxnSpPr>
        <p:spPr>
          <a:xfrm>
            <a:off x="754072" y="1733206"/>
            <a:ext cx="63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707360" y="1321550"/>
            <a:ext cx="8162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dirty="0" smtClean="0">
                <a:solidFill>
                  <a:srgbClr val="FF0000"/>
                </a:solidFill>
              </a:rPr>
              <a:t>写入</a:t>
            </a:r>
            <a:r>
              <a:rPr lang="en-US" altLang="zh-CN" sz="800" dirty="0" smtClean="0">
                <a:solidFill>
                  <a:srgbClr val="FF0000"/>
                </a:solidFill>
              </a:rPr>
              <a:t>&lt;k,v&gt;</a:t>
            </a:r>
            <a:r>
              <a:rPr lang="zh-CN" altLang="en-US" sz="800" dirty="0" smtClean="0">
                <a:solidFill>
                  <a:srgbClr val="FF0000"/>
                </a:solidFill>
              </a:rPr>
              <a:t>数据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249938" y="1096986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第一次溢出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14" name="直接箭头连接符 113"/>
          <p:cNvCxnSpPr>
            <a:stCxn id="94" idx="3"/>
            <a:endCxn id="173" idx="1"/>
          </p:cNvCxnSpPr>
          <p:nvPr/>
        </p:nvCxnSpPr>
        <p:spPr>
          <a:xfrm>
            <a:off x="3869750" y="1355164"/>
            <a:ext cx="340981" cy="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3852927" y="1145675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23" name="直接箭头连接符 122"/>
          <p:cNvCxnSpPr>
            <a:stCxn id="8" idx="5"/>
            <a:endCxn id="166" idx="1"/>
          </p:cNvCxnSpPr>
          <p:nvPr/>
        </p:nvCxnSpPr>
        <p:spPr>
          <a:xfrm>
            <a:off x="2307037" y="2115086"/>
            <a:ext cx="608848" cy="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237443" y="2151380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第二次溢出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5183167" y="2128360"/>
            <a:ext cx="459963" cy="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5027944" y="1790077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>
            <a:off x="5164812" y="1369755"/>
            <a:ext cx="459963" cy="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5020650" y="1017506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8" name="肘形连接符 27"/>
          <p:cNvCxnSpPr>
            <a:stCxn id="185" idx="0"/>
            <a:endCxn id="196" idx="0"/>
          </p:cNvCxnSpPr>
          <p:nvPr/>
        </p:nvCxnSpPr>
        <p:spPr>
          <a:xfrm rot="16200000" flipH="1">
            <a:off x="6272666" y="808266"/>
            <a:ext cx="377456" cy="1193103"/>
          </a:xfrm>
          <a:prstGeom prst="bentConnector3">
            <a:avLst>
              <a:gd name="adj1" fmla="val -6056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90" idx="2"/>
            <a:endCxn id="196" idx="2"/>
          </p:cNvCxnSpPr>
          <p:nvPr/>
        </p:nvCxnSpPr>
        <p:spPr>
          <a:xfrm rot="5400000" flipH="1" flipV="1">
            <a:off x="6284256" y="1485413"/>
            <a:ext cx="377525" cy="1169853"/>
          </a:xfrm>
          <a:prstGeom prst="bentConnector3">
            <a:avLst>
              <a:gd name="adj1" fmla="val -6055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86" idx="0"/>
            <a:endCxn id="197" idx="0"/>
          </p:cNvCxnSpPr>
          <p:nvPr/>
        </p:nvCxnSpPr>
        <p:spPr>
          <a:xfrm rot="16200000" flipH="1">
            <a:off x="6747076" y="808266"/>
            <a:ext cx="377456" cy="1193103"/>
          </a:xfrm>
          <a:prstGeom prst="bentConnector3">
            <a:avLst>
              <a:gd name="adj1" fmla="val -7873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91" idx="2"/>
            <a:endCxn id="197" idx="2"/>
          </p:cNvCxnSpPr>
          <p:nvPr/>
        </p:nvCxnSpPr>
        <p:spPr>
          <a:xfrm rot="5400000" flipH="1" flipV="1">
            <a:off x="6758666" y="1485413"/>
            <a:ext cx="377525" cy="1169853"/>
          </a:xfrm>
          <a:prstGeom prst="bentConnector3">
            <a:avLst>
              <a:gd name="adj1" fmla="val -8073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6466649" y="720912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归并排序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517695" y="230389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归并排序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6435501" y="160944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合并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662087" y="839846"/>
            <a:ext cx="1112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为可选流程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8198563" y="1358480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压缩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7836103" y="2357098"/>
            <a:ext cx="1123366" cy="57469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7333706" y="2590006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写磁盘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2915885" y="1978103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170" name="矩形 169"/>
          <p:cNvSpPr/>
          <p:nvPr/>
        </p:nvSpPr>
        <p:spPr>
          <a:xfrm>
            <a:off x="3389112" y="1978103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endParaRPr lang="zh-CN" altLang="en-US" sz="900" dirty="0"/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2299121" y="1341691"/>
            <a:ext cx="608848" cy="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4210731" y="1216089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排序</a:t>
            </a:r>
            <a:endParaRPr lang="zh-CN" altLang="en-US" sz="900" dirty="0"/>
          </a:p>
        </p:txBody>
      </p:sp>
      <p:sp>
        <p:nvSpPr>
          <p:cNvPr id="174" name="矩形 173"/>
          <p:cNvSpPr/>
          <p:nvPr/>
        </p:nvSpPr>
        <p:spPr>
          <a:xfrm>
            <a:off x="4683958" y="1216089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排序</a:t>
            </a:r>
            <a:endParaRPr lang="zh-CN" altLang="en-US" sz="900" dirty="0"/>
          </a:p>
        </p:txBody>
      </p:sp>
      <p:cxnSp>
        <p:nvCxnSpPr>
          <p:cNvPr id="178" name="直接箭头连接符 177"/>
          <p:cNvCxnSpPr>
            <a:endCxn id="183" idx="1"/>
          </p:cNvCxnSpPr>
          <p:nvPr/>
        </p:nvCxnSpPr>
        <p:spPr>
          <a:xfrm>
            <a:off x="3882846" y="2122405"/>
            <a:ext cx="340981" cy="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3866023" y="1912916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223827" y="1983330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排序</a:t>
            </a:r>
            <a:endParaRPr lang="zh-CN" altLang="en-US" sz="900" dirty="0"/>
          </a:p>
        </p:txBody>
      </p:sp>
      <p:sp>
        <p:nvSpPr>
          <p:cNvPr id="184" name="矩形 183"/>
          <p:cNvSpPr/>
          <p:nvPr/>
        </p:nvSpPr>
        <p:spPr>
          <a:xfrm>
            <a:off x="4697054" y="1983330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/>
              <a:t>排序</a:t>
            </a:r>
          </a:p>
        </p:txBody>
      </p:sp>
      <p:sp>
        <p:nvSpPr>
          <p:cNvPr id="185" name="矩形 184"/>
          <p:cNvSpPr/>
          <p:nvPr/>
        </p:nvSpPr>
        <p:spPr>
          <a:xfrm>
            <a:off x="5626021" y="1216089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186" name="矩形 185"/>
          <p:cNvSpPr/>
          <p:nvPr/>
        </p:nvSpPr>
        <p:spPr>
          <a:xfrm>
            <a:off x="6099248" y="1216089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190" name="矩形 189"/>
          <p:cNvSpPr/>
          <p:nvPr/>
        </p:nvSpPr>
        <p:spPr>
          <a:xfrm>
            <a:off x="5649271" y="1971070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191" name="矩形 190"/>
          <p:cNvSpPr/>
          <p:nvPr/>
        </p:nvSpPr>
        <p:spPr>
          <a:xfrm>
            <a:off x="6122498" y="1971070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196" name="矩形 195"/>
          <p:cNvSpPr/>
          <p:nvPr/>
        </p:nvSpPr>
        <p:spPr>
          <a:xfrm>
            <a:off x="6819124" y="1593545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归并</a:t>
            </a:r>
            <a:endParaRPr lang="zh-CN" altLang="en-US" sz="900" dirty="0"/>
          </a:p>
        </p:txBody>
      </p:sp>
      <p:sp>
        <p:nvSpPr>
          <p:cNvPr id="197" name="矩形 196"/>
          <p:cNvSpPr/>
          <p:nvPr/>
        </p:nvSpPr>
        <p:spPr>
          <a:xfrm>
            <a:off x="7292351" y="1593545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归并</a:t>
            </a:r>
            <a:endParaRPr lang="zh-CN" altLang="en-US" sz="900" dirty="0"/>
          </a:p>
        </p:txBody>
      </p:sp>
      <p:sp>
        <p:nvSpPr>
          <p:cNvPr id="209" name="矩形 208"/>
          <p:cNvSpPr/>
          <p:nvPr/>
        </p:nvSpPr>
        <p:spPr>
          <a:xfrm>
            <a:off x="7924559" y="1589190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压缩</a:t>
            </a:r>
            <a:endParaRPr lang="zh-CN" altLang="en-US" sz="900" dirty="0"/>
          </a:p>
        </p:txBody>
      </p:sp>
      <p:sp>
        <p:nvSpPr>
          <p:cNvPr id="210" name="矩形 209"/>
          <p:cNvSpPr/>
          <p:nvPr/>
        </p:nvSpPr>
        <p:spPr>
          <a:xfrm>
            <a:off x="8397786" y="1589190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压缩</a:t>
            </a:r>
            <a:endParaRPr lang="zh-CN" altLang="en-US" sz="900" dirty="0"/>
          </a:p>
        </p:txBody>
      </p:sp>
      <p:cxnSp>
        <p:nvCxnSpPr>
          <p:cNvPr id="220" name="直接箭头连接符 219"/>
          <p:cNvCxnSpPr>
            <a:stCxn id="209" idx="2"/>
            <a:endCxn id="224" idx="0"/>
          </p:cNvCxnSpPr>
          <p:nvPr/>
        </p:nvCxnSpPr>
        <p:spPr>
          <a:xfrm flipH="1">
            <a:off x="8162577" y="1877222"/>
            <a:ext cx="804" cy="70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0" idx="2"/>
            <a:endCxn id="225" idx="0"/>
          </p:cNvCxnSpPr>
          <p:nvPr/>
        </p:nvCxnSpPr>
        <p:spPr>
          <a:xfrm flipH="1">
            <a:off x="8636987" y="1877222"/>
            <a:ext cx="804" cy="70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7923755" y="2584437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25" name="矩形 224"/>
          <p:cNvSpPr/>
          <p:nvPr/>
        </p:nvSpPr>
        <p:spPr>
          <a:xfrm>
            <a:off x="8396982" y="2584437"/>
            <a:ext cx="480009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35" name="矩形 234"/>
          <p:cNvSpPr/>
          <p:nvPr/>
        </p:nvSpPr>
        <p:spPr>
          <a:xfrm>
            <a:off x="7925773" y="1017031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236" name="矩形 235"/>
          <p:cNvSpPr/>
          <p:nvPr/>
        </p:nvSpPr>
        <p:spPr>
          <a:xfrm>
            <a:off x="8399000" y="1017031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cxnSp>
        <p:nvCxnSpPr>
          <p:cNvPr id="238" name="肘形连接符 237"/>
          <p:cNvCxnSpPr>
            <a:stCxn id="196" idx="0"/>
            <a:endCxn id="235" idx="0"/>
          </p:cNvCxnSpPr>
          <p:nvPr/>
        </p:nvCxnSpPr>
        <p:spPr>
          <a:xfrm rot="5400000" flipH="1" flipV="1">
            <a:off x="7323013" y="751964"/>
            <a:ext cx="576514" cy="1106649"/>
          </a:xfrm>
          <a:prstGeom prst="bentConnector3">
            <a:avLst>
              <a:gd name="adj1" fmla="val 139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肘形连接符 239"/>
          <p:cNvCxnSpPr>
            <a:stCxn id="197" idx="0"/>
            <a:endCxn id="236" idx="0"/>
          </p:cNvCxnSpPr>
          <p:nvPr/>
        </p:nvCxnSpPr>
        <p:spPr>
          <a:xfrm rot="5400000" flipH="1" flipV="1">
            <a:off x="7797423" y="751964"/>
            <a:ext cx="576514" cy="1106649"/>
          </a:xfrm>
          <a:prstGeom prst="bentConnector3">
            <a:avLst>
              <a:gd name="adj1" fmla="val 151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35" idx="2"/>
            <a:endCxn id="209" idx="0"/>
          </p:cNvCxnSpPr>
          <p:nvPr/>
        </p:nvCxnSpPr>
        <p:spPr>
          <a:xfrm flipH="1">
            <a:off x="8163381" y="1305063"/>
            <a:ext cx="1214" cy="28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36" idx="2"/>
            <a:endCxn id="210" idx="0"/>
          </p:cNvCxnSpPr>
          <p:nvPr/>
        </p:nvCxnSpPr>
        <p:spPr>
          <a:xfrm flipH="1">
            <a:off x="8637791" y="1305063"/>
            <a:ext cx="1214" cy="28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矩形 248"/>
          <p:cNvSpPr/>
          <p:nvPr/>
        </p:nvSpPr>
        <p:spPr>
          <a:xfrm>
            <a:off x="8107086" y="735021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7550683" y="542329"/>
            <a:ext cx="1112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为可选流程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3190651" y="938053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分区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3201324" y="1762659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分区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53" name="流程图: 磁盘 252"/>
          <p:cNvSpPr/>
          <p:nvPr/>
        </p:nvSpPr>
        <p:spPr>
          <a:xfrm>
            <a:off x="623515" y="3423773"/>
            <a:ext cx="1123366" cy="57469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711167" y="3651112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55" name="矩形 254"/>
          <p:cNvSpPr/>
          <p:nvPr/>
        </p:nvSpPr>
        <p:spPr>
          <a:xfrm>
            <a:off x="1184394" y="3651112"/>
            <a:ext cx="480009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58" name="流程图: 磁盘 257"/>
          <p:cNvSpPr/>
          <p:nvPr/>
        </p:nvSpPr>
        <p:spPr>
          <a:xfrm>
            <a:off x="622711" y="4517338"/>
            <a:ext cx="1123366" cy="57469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710363" y="4744677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60" name="矩形 259"/>
          <p:cNvSpPr/>
          <p:nvPr/>
        </p:nvSpPr>
        <p:spPr>
          <a:xfrm>
            <a:off x="1183590" y="4744677"/>
            <a:ext cx="480009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61" name="矩形 260"/>
          <p:cNvSpPr/>
          <p:nvPr/>
        </p:nvSpPr>
        <p:spPr>
          <a:xfrm>
            <a:off x="2416725" y="3085711"/>
            <a:ext cx="778891" cy="11037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/>
          <p:cNvSpPr/>
          <p:nvPr/>
        </p:nvSpPr>
        <p:spPr>
          <a:xfrm>
            <a:off x="2563345" y="3377760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69" name="矩形 268"/>
          <p:cNvSpPr/>
          <p:nvPr/>
        </p:nvSpPr>
        <p:spPr>
          <a:xfrm>
            <a:off x="2563344" y="3821370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70" name="矩形 269"/>
          <p:cNvSpPr/>
          <p:nvPr/>
        </p:nvSpPr>
        <p:spPr>
          <a:xfrm>
            <a:off x="2504647" y="3126615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内存缓冲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3580658" y="3567103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磁盘数据</a:t>
            </a:r>
            <a:endParaRPr lang="zh-CN" altLang="en-US" sz="900" dirty="0"/>
          </a:p>
        </p:txBody>
      </p:sp>
      <p:sp>
        <p:nvSpPr>
          <p:cNvPr id="272" name="矩形 271"/>
          <p:cNvSpPr/>
          <p:nvPr/>
        </p:nvSpPr>
        <p:spPr>
          <a:xfrm>
            <a:off x="3195616" y="3299491"/>
            <a:ext cx="1107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内存不够溢出到磁盘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4443343" y="3557479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归并排序</a:t>
            </a:r>
            <a:endParaRPr lang="zh-CN" altLang="en-US" sz="900" dirty="0"/>
          </a:p>
        </p:txBody>
      </p:sp>
      <p:sp>
        <p:nvSpPr>
          <p:cNvPr id="274" name="矩形 273"/>
          <p:cNvSpPr/>
          <p:nvPr/>
        </p:nvSpPr>
        <p:spPr>
          <a:xfrm>
            <a:off x="5352917" y="3550220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分组</a:t>
            </a:r>
            <a:endParaRPr lang="zh-CN" altLang="en-US" sz="900" dirty="0"/>
          </a:p>
        </p:txBody>
      </p:sp>
      <p:sp>
        <p:nvSpPr>
          <p:cNvPr id="276" name="矩形 275"/>
          <p:cNvSpPr/>
          <p:nvPr/>
        </p:nvSpPr>
        <p:spPr>
          <a:xfrm>
            <a:off x="6502492" y="3415498"/>
            <a:ext cx="733968" cy="547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</a:t>
            </a:r>
            <a:r>
              <a:rPr lang="zh-CN" altLang="en-US" sz="800" dirty="0" smtClean="0"/>
              <a:t>方法</a:t>
            </a:r>
            <a:endParaRPr lang="zh-CN" altLang="en-US" sz="800" dirty="0"/>
          </a:p>
        </p:txBody>
      </p:sp>
      <p:cxnSp>
        <p:nvCxnSpPr>
          <p:cNvPr id="286" name="肘形连接符 285"/>
          <p:cNvCxnSpPr>
            <a:stCxn id="254" idx="0"/>
            <a:endCxn id="268" idx="0"/>
          </p:cNvCxnSpPr>
          <p:nvPr/>
        </p:nvCxnSpPr>
        <p:spPr>
          <a:xfrm rot="5400000" flipH="1" flipV="1">
            <a:off x="1739402" y="2588347"/>
            <a:ext cx="273352" cy="1852178"/>
          </a:xfrm>
          <a:prstGeom prst="bentConnector3">
            <a:avLst>
              <a:gd name="adj1" fmla="val 231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肘形连接符 286"/>
          <p:cNvCxnSpPr>
            <a:stCxn id="259" idx="0"/>
            <a:endCxn id="269" idx="2"/>
          </p:cNvCxnSpPr>
          <p:nvPr/>
        </p:nvCxnSpPr>
        <p:spPr>
          <a:xfrm rot="5400000" flipH="1" flipV="1">
            <a:off x="1558038" y="3500550"/>
            <a:ext cx="635275" cy="1852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>
            <a:stCxn id="268" idx="3"/>
            <a:endCxn id="271" idx="1"/>
          </p:cNvCxnSpPr>
          <p:nvPr/>
        </p:nvCxnSpPr>
        <p:spPr>
          <a:xfrm>
            <a:off x="3040988" y="3521776"/>
            <a:ext cx="539670" cy="18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/>
          <p:cNvCxnSpPr>
            <a:stCxn id="269" idx="3"/>
            <a:endCxn id="271" idx="1"/>
          </p:cNvCxnSpPr>
          <p:nvPr/>
        </p:nvCxnSpPr>
        <p:spPr>
          <a:xfrm flipV="1">
            <a:off x="3040987" y="3711119"/>
            <a:ext cx="539671" cy="25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肘形连接符 298"/>
          <p:cNvCxnSpPr>
            <a:stCxn id="268" idx="0"/>
            <a:endCxn id="273" idx="0"/>
          </p:cNvCxnSpPr>
          <p:nvPr/>
        </p:nvCxnSpPr>
        <p:spPr>
          <a:xfrm rot="16200000" flipH="1">
            <a:off x="3652306" y="2527620"/>
            <a:ext cx="179719" cy="1879998"/>
          </a:xfrm>
          <a:prstGeom prst="bentConnector3">
            <a:avLst>
              <a:gd name="adj1" fmla="val -195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肘形连接符 302"/>
          <p:cNvCxnSpPr>
            <a:stCxn id="261" idx="2"/>
            <a:endCxn id="273" idx="2"/>
          </p:cNvCxnSpPr>
          <p:nvPr/>
        </p:nvCxnSpPr>
        <p:spPr>
          <a:xfrm rot="5400000" flipH="1" flipV="1">
            <a:off x="3572208" y="3079474"/>
            <a:ext cx="343919" cy="1875994"/>
          </a:xfrm>
          <a:prstGeom prst="bentConnector3">
            <a:avLst>
              <a:gd name="adj1" fmla="val -68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>
            <a:stCxn id="271" idx="3"/>
            <a:endCxn id="273" idx="1"/>
          </p:cNvCxnSpPr>
          <p:nvPr/>
        </p:nvCxnSpPr>
        <p:spPr>
          <a:xfrm flipV="1">
            <a:off x="4058301" y="3701495"/>
            <a:ext cx="385042" cy="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矩形 309"/>
          <p:cNvSpPr/>
          <p:nvPr/>
        </p:nvSpPr>
        <p:spPr>
          <a:xfrm>
            <a:off x="3846565" y="3913546"/>
            <a:ext cx="9362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对每个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map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来的数据归并排序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11" name="直接箭头连接符 310"/>
          <p:cNvCxnSpPr>
            <a:stCxn id="273" idx="3"/>
            <a:endCxn id="274" idx="1"/>
          </p:cNvCxnSpPr>
          <p:nvPr/>
        </p:nvCxnSpPr>
        <p:spPr>
          <a:xfrm flipV="1">
            <a:off x="4920986" y="3694236"/>
            <a:ext cx="431931" cy="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4798919" y="3329727"/>
            <a:ext cx="949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按照相同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key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分组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18" name="直接箭头连接符 317"/>
          <p:cNvCxnSpPr>
            <a:stCxn id="274" idx="3"/>
            <a:endCxn id="276" idx="1"/>
          </p:cNvCxnSpPr>
          <p:nvPr/>
        </p:nvCxnSpPr>
        <p:spPr>
          <a:xfrm flipV="1">
            <a:off x="5830560" y="3689186"/>
            <a:ext cx="671932" cy="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107503" y="2247714"/>
            <a:ext cx="647371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Map2</a:t>
            </a:r>
            <a:r>
              <a:rPr lang="zh-CN" altLang="en-US" sz="800" dirty="0" smtClean="0"/>
              <a:t>方法</a:t>
            </a:r>
            <a:endParaRPr lang="zh-CN" altLang="en-US" sz="800" dirty="0"/>
          </a:p>
        </p:txBody>
      </p:sp>
      <p:sp>
        <p:nvSpPr>
          <p:cNvPr id="323" name="矩形 322"/>
          <p:cNvSpPr/>
          <p:nvPr/>
        </p:nvSpPr>
        <p:spPr>
          <a:xfrm>
            <a:off x="34721" y="4189430"/>
            <a:ext cx="744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/>
              <a:t>Map2</a:t>
            </a:r>
            <a:r>
              <a:rPr lang="zh-CN" altLang="en-US" sz="1000" dirty="0" smtClean="0"/>
              <a:t>方法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输出数据</a:t>
            </a:r>
            <a:endParaRPr lang="zh-CN" altLang="en-US" sz="1000" dirty="0"/>
          </a:p>
        </p:txBody>
      </p:sp>
      <p:sp>
        <p:nvSpPr>
          <p:cNvPr id="324" name="矩形 323"/>
          <p:cNvSpPr/>
          <p:nvPr/>
        </p:nvSpPr>
        <p:spPr>
          <a:xfrm>
            <a:off x="23414" y="3146150"/>
            <a:ext cx="744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Map1</a:t>
            </a:r>
            <a:r>
              <a:rPr lang="zh-CN" altLang="en-US" sz="1000" dirty="0" smtClean="0"/>
              <a:t>方法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输出数据</a:t>
            </a:r>
            <a:endParaRPr lang="zh-CN" altLang="en-US" sz="1000" dirty="0"/>
          </a:p>
        </p:txBody>
      </p:sp>
      <p:sp>
        <p:nvSpPr>
          <p:cNvPr id="325" name="矩形 324"/>
          <p:cNvSpPr/>
          <p:nvPr/>
        </p:nvSpPr>
        <p:spPr>
          <a:xfrm>
            <a:off x="830297" y="2293928"/>
            <a:ext cx="1407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/>
              <a:t>。。。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和</a:t>
            </a:r>
            <a:r>
              <a:rPr lang="en-US" altLang="zh-CN" sz="1000" dirty="0" smtClean="0"/>
              <a:t>Map1</a:t>
            </a:r>
            <a:r>
              <a:rPr lang="zh-CN" altLang="en-US" sz="1000" dirty="0" smtClean="0"/>
              <a:t>方法处理一样 </a:t>
            </a:r>
            <a:endParaRPr lang="zh-CN" altLang="en-US" sz="1000" dirty="0"/>
          </a:p>
        </p:txBody>
      </p:sp>
      <p:sp>
        <p:nvSpPr>
          <p:cNvPr id="326" name="矩形 325"/>
          <p:cNvSpPr/>
          <p:nvPr/>
        </p:nvSpPr>
        <p:spPr>
          <a:xfrm>
            <a:off x="4672720" y="2874986"/>
            <a:ext cx="11496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Reduce1</a:t>
            </a:r>
            <a:r>
              <a:rPr lang="zh-CN" altLang="en-US" sz="1000" dirty="0" smtClean="0"/>
              <a:t>处理流程</a:t>
            </a:r>
            <a:endParaRPr lang="zh-CN" altLang="en-US" sz="1000" dirty="0"/>
          </a:p>
        </p:txBody>
      </p:sp>
      <p:sp>
        <p:nvSpPr>
          <p:cNvPr id="327" name="矩形 326"/>
          <p:cNvSpPr/>
          <p:nvPr/>
        </p:nvSpPr>
        <p:spPr>
          <a:xfrm>
            <a:off x="2296788" y="2890444"/>
            <a:ext cx="5036918" cy="162689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2334067" y="4788037"/>
            <a:ext cx="19864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Reduce2</a:t>
            </a:r>
            <a:r>
              <a:rPr lang="zh-CN" altLang="en-US" sz="1000" dirty="0" smtClean="0"/>
              <a:t>处理流程和</a:t>
            </a:r>
            <a:r>
              <a:rPr lang="en-US" altLang="zh-CN" sz="1000" dirty="0" smtClean="0"/>
              <a:t>Reduce1</a:t>
            </a:r>
            <a:r>
              <a:rPr lang="zh-CN" altLang="en-US" sz="1000" dirty="0" smtClean="0"/>
              <a:t>一样</a:t>
            </a:r>
            <a:endParaRPr lang="zh-CN" altLang="en-US" sz="1000" dirty="0"/>
          </a:p>
        </p:txBody>
      </p:sp>
      <p:sp>
        <p:nvSpPr>
          <p:cNvPr id="329" name="矩形 328"/>
          <p:cNvSpPr/>
          <p:nvPr/>
        </p:nvSpPr>
        <p:spPr>
          <a:xfrm>
            <a:off x="1599466" y="3039315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拷贝</a:t>
            </a:r>
          </a:p>
        </p:txBody>
      </p:sp>
      <p:sp>
        <p:nvSpPr>
          <p:cNvPr id="330" name="矩形 329"/>
          <p:cNvSpPr/>
          <p:nvPr/>
        </p:nvSpPr>
        <p:spPr>
          <a:xfrm>
            <a:off x="1599466" y="419836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拷贝</a:t>
            </a:r>
          </a:p>
        </p:txBody>
      </p:sp>
      <p:sp>
        <p:nvSpPr>
          <p:cNvPr id="2" name="右弧形箭头 1"/>
          <p:cNvSpPr/>
          <p:nvPr/>
        </p:nvSpPr>
        <p:spPr>
          <a:xfrm>
            <a:off x="1985372" y="1300682"/>
            <a:ext cx="303583" cy="85879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左弧形箭头 2"/>
          <p:cNvSpPr/>
          <p:nvPr/>
        </p:nvSpPr>
        <p:spPr>
          <a:xfrm>
            <a:off x="1556936" y="1276130"/>
            <a:ext cx="303239" cy="871774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086195" y="1973724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smtClean="0">
                <a:solidFill>
                  <a:srgbClr val="FF0000"/>
                </a:solidFill>
              </a:rPr>
              <a:t>kvindex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228497" y="1576891"/>
            <a:ext cx="5549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smtClean="0">
                <a:solidFill>
                  <a:srgbClr val="FF0000"/>
                </a:solidFill>
              </a:rPr>
              <a:t>bufindex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372767" y="1458975"/>
            <a:ext cx="405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smtClean="0">
                <a:solidFill>
                  <a:srgbClr val="FF0000"/>
                </a:solidFill>
              </a:rPr>
              <a:t>&lt;k,v&gt;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87263" y="1802195"/>
            <a:ext cx="4940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smtClean="0">
                <a:solidFill>
                  <a:srgbClr val="FF0000"/>
                </a:solidFill>
              </a:rPr>
              <a:t>kvmeta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4" name="流程图: 磁盘 103"/>
          <p:cNvSpPr/>
          <p:nvPr/>
        </p:nvSpPr>
        <p:spPr>
          <a:xfrm>
            <a:off x="5544378" y="997145"/>
            <a:ext cx="1123366" cy="574692"/>
          </a:xfrm>
          <a:prstGeom prst="flowChartMagneticDisk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磁盘 104"/>
          <p:cNvSpPr/>
          <p:nvPr/>
        </p:nvSpPr>
        <p:spPr>
          <a:xfrm>
            <a:off x="5569741" y="1764608"/>
            <a:ext cx="1123366" cy="574692"/>
          </a:xfrm>
          <a:prstGeom prst="flowChartMagneticDisk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6017154" y="1530599"/>
            <a:ext cx="5357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Spill.out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413148" y="154724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spill.index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322255" y="2279532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spill.index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899777" y="2298367"/>
            <a:ext cx="5357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Spill.out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652670" y="969787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</a:rPr>
              <a:t>默认</a:t>
            </a:r>
            <a:r>
              <a:rPr lang="en-US" altLang="zh-CN" sz="800" dirty="0" smtClean="0">
                <a:solidFill>
                  <a:srgbClr val="FF0000"/>
                </a:solidFill>
              </a:rPr>
              <a:t>100M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1568662" y="2227045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</a:rPr>
              <a:t>80%,</a:t>
            </a:r>
            <a:r>
              <a:rPr lang="zh-CN" altLang="en-US" sz="800" dirty="0" smtClean="0">
                <a:solidFill>
                  <a:srgbClr val="FF0000"/>
                </a:solidFill>
              </a:rPr>
              <a:t>后反向</a:t>
            </a:r>
            <a:endParaRPr lang="en-US" altLang="zh-CN" sz="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2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1" grpId="0" animBg="1"/>
      <p:bldP spid="94" grpId="0" animBg="1"/>
      <p:bldP spid="110" grpId="0"/>
      <p:bldP spid="113" grpId="0"/>
      <p:bldP spid="119" grpId="0"/>
      <p:bldP spid="125" grpId="0"/>
      <p:bldP spid="129" grpId="0"/>
      <p:bldP spid="133" grpId="0"/>
      <p:bldP spid="140" grpId="0"/>
      <p:bldP spid="145" grpId="0"/>
      <p:bldP spid="146" grpId="0"/>
      <p:bldP spid="148" grpId="0"/>
      <p:bldP spid="151" grpId="0"/>
      <p:bldP spid="41" grpId="0" animBg="1"/>
      <p:bldP spid="155" grpId="0"/>
      <p:bldP spid="166" grpId="0" animBg="1"/>
      <p:bldP spid="170" grpId="0" animBg="1"/>
      <p:bldP spid="173" grpId="0" animBg="1"/>
      <p:bldP spid="174" grpId="0" animBg="1"/>
      <p:bldP spid="182" grpId="0"/>
      <p:bldP spid="183" grpId="0" animBg="1"/>
      <p:bldP spid="184" grpId="0" animBg="1"/>
      <p:bldP spid="185" grpId="0" animBg="1"/>
      <p:bldP spid="186" grpId="0" animBg="1"/>
      <p:bldP spid="190" grpId="0" animBg="1"/>
      <p:bldP spid="191" grpId="0" animBg="1"/>
      <p:bldP spid="196" grpId="0" animBg="1"/>
      <p:bldP spid="197" grpId="0" animBg="1"/>
      <p:bldP spid="209" grpId="0" animBg="1"/>
      <p:bldP spid="210" grpId="0" animBg="1"/>
      <p:bldP spid="224" grpId="0" animBg="1"/>
      <p:bldP spid="225" grpId="0" animBg="1"/>
      <p:bldP spid="235" grpId="0" animBg="1"/>
      <p:bldP spid="236" grpId="0" animBg="1"/>
      <p:bldP spid="249" grpId="0"/>
      <p:bldP spid="250" grpId="0"/>
      <p:bldP spid="251" grpId="0"/>
      <p:bldP spid="252" grpId="0"/>
      <p:bldP spid="253" grpId="0" animBg="1"/>
      <p:bldP spid="254" grpId="0" animBg="1"/>
      <p:bldP spid="255" grpId="0" animBg="1"/>
      <p:bldP spid="258" grpId="0" animBg="1"/>
      <p:bldP spid="259" grpId="0" animBg="1"/>
      <p:bldP spid="260" grpId="0" animBg="1"/>
      <p:bldP spid="261" grpId="0" animBg="1"/>
      <p:bldP spid="268" grpId="0" animBg="1"/>
      <p:bldP spid="269" grpId="0" animBg="1"/>
      <p:bldP spid="270" grpId="0"/>
      <p:bldP spid="271" grpId="0" animBg="1"/>
      <p:bldP spid="272" grpId="0"/>
      <p:bldP spid="273" grpId="0" animBg="1"/>
      <p:bldP spid="274" grpId="0" animBg="1"/>
      <p:bldP spid="276" grpId="0" animBg="1"/>
      <p:bldP spid="310" grpId="0"/>
      <p:bldP spid="314" grpId="0"/>
      <p:bldP spid="321" grpId="0" animBg="1"/>
      <p:bldP spid="323" grpId="0"/>
      <p:bldP spid="324" grpId="0"/>
      <p:bldP spid="325" grpId="0"/>
      <p:bldP spid="326" grpId="0"/>
      <p:bldP spid="327" grpId="0" animBg="1"/>
      <p:bldP spid="328" grpId="0"/>
      <p:bldP spid="329" grpId="0"/>
      <p:bldP spid="330" grpId="0"/>
      <p:bldP spid="2" grpId="0" animBg="1"/>
      <p:bldP spid="3" grpId="0" animBg="1"/>
      <p:bldP spid="97" grpId="0"/>
      <p:bldP spid="98" grpId="0"/>
      <p:bldP spid="99" grpId="0"/>
      <p:bldP spid="100" grpId="0"/>
      <p:bldP spid="104" grpId="0" animBg="1"/>
      <p:bldP spid="105" grpId="0" animBg="1"/>
      <p:bldP spid="106" grpId="0"/>
      <p:bldP spid="107" grpId="0"/>
      <p:bldP spid="108" grpId="0"/>
      <p:bldP spid="109" grpId="0"/>
      <p:bldP spid="111" grpId="0"/>
      <p:bldP spid="1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483518"/>
            <a:ext cx="88569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public interface IImportDataOnCopy </a:t>
            </a:r>
            <a:r>
              <a:rPr lang="en-US" altLang="zh-CN" sz="1400" dirty="0" smtClean="0"/>
              <a:t>{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</a:t>
            </a:r>
            <a:endParaRPr lang="en-US" altLang="zh-CN" sz="1400" dirty="0"/>
          </a:p>
          <a:p>
            <a:r>
              <a:rPr lang="en-US" altLang="zh-CN" sz="1400" dirty="0" smtClean="0"/>
              <a:t>       String </a:t>
            </a:r>
            <a:r>
              <a:rPr lang="en-US" altLang="zh-CN" sz="1400" dirty="0"/>
              <a:t>getName</a:t>
            </a:r>
            <a:r>
              <a:rPr lang="en-US" altLang="zh-CN" sz="1400" dirty="0" smtClean="0"/>
              <a:t>();  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String</a:t>
            </a:r>
            <a:r>
              <a:rPr lang="en-US" altLang="zh-CN" sz="1400" dirty="0"/>
              <a:t>[] getDatabaseSrc</a:t>
            </a:r>
            <a:r>
              <a:rPr lang="en-US" altLang="zh-CN" sz="1400" dirty="0" smtClean="0"/>
              <a:t>();</a:t>
            </a:r>
            <a:endParaRPr lang="en-US" altLang="zh-CN" sz="1400" dirty="0"/>
          </a:p>
          <a:p>
            <a:r>
              <a:rPr lang="en-US" altLang="zh-CN" sz="1400" dirty="0" smtClean="0"/>
              <a:t>       String </a:t>
            </a:r>
            <a:r>
              <a:rPr lang="en-US" altLang="zh-CN" sz="1400" dirty="0"/>
              <a:t>getDatabaseDst</a:t>
            </a:r>
            <a:r>
              <a:rPr lang="en-US" altLang="zh-CN" sz="1400" dirty="0" smtClean="0"/>
              <a:t>();</a:t>
            </a:r>
            <a:endParaRPr lang="en-US" altLang="zh-CN" sz="1400" dirty="0"/>
          </a:p>
          <a:p>
            <a:r>
              <a:rPr lang="en-US" altLang="zh-CN" sz="1400" dirty="0" smtClean="0"/>
              <a:t>       String </a:t>
            </a:r>
            <a:r>
              <a:rPr lang="en-US" altLang="zh-CN" sz="1400" dirty="0"/>
              <a:t>getTableNameDst(String tableSrc</a:t>
            </a:r>
            <a:r>
              <a:rPr lang="en-US" altLang="zh-CN" sz="1400" dirty="0" smtClean="0"/>
              <a:t>);</a:t>
            </a:r>
            <a:endParaRPr lang="en-US" altLang="zh-CN" sz="1400" dirty="0"/>
          </a:p>
          <a:p>
            <a:r>
              <a:rPr lang="en-US" altLang="zh-CN" sz="1400" dirty="0" smtClean="0"/>
              <a:t>       List&lt;String</a:t>
            </a:r>
            <a:r>
              <a:rPr lang="en-US" altLang="zh-CN" sz="1400" dirty="0"/>
              <a:t>&gt; getTableListSrc(String dbSrc) throws SQLException</a:t>
            </a:r>
            <a:r>
              <a:rPr lang="en-US" altLang="zh-CN" sz="1400" dirty="0" smtClean="0"/>
              <a:t>;</a:t>
            </a:r>
            <a:endParaRPr lang="en-US" altLang="zh-CN" sz="1400" dirty="0"/>
          </a:p>
          <a:p>
            <a:r>
              <a:rPr lang="en-US" altLang="zh-CN" sz="1400" dirty="0" smtClean="0"/>
              <a:t>       String</a:t>
            </a:r>
            <a:r>
              <a:rPr lang="en-US" altLang="zh-CN" sz="1400" dirty="0"/>
              <a:t>[] getCopyColumns(String tableSrc) throws SQLException</a:t>
            </a:r>
            <a:r>
              <a:rPr lang="en-US" altLang="zh-CN" sz="1400" dirty="0" smtClean="0"/>
              <a:t>;</a:t>
            </a:r>
            <a:endParaRPr lang="en-US" altLang="zh-CN" sz="1400" dirty="0"/>
          </a:p>
          <a:p>
            <a:r>
              <a:rPr lang="en-US" altLang="zh-CN" sz="1400" dirty="0" smtClean="0"/>
              <a:t>       StringBuilder </a:t>
            </a:r>
            <a:r>
              <a:rPr lang="en-US" altLang="zh-CN" sz="1400" dirty="0"/>
              <a:t>processRecord(String tableSrc, ResultSet rsSrc) throws SQLException</a:t>
            </a:r>
            <a:r>
              <a:rPr lang="en-US" altLang="zh-CN" sz="1400" dirty="0" smtClean="0"/>
              <a:t>;</a:t>
            </a:r>
            <a:endParaRPr lang="en-US" altLang="zh-CN" sz="1400" dirty="0"/>
          </a:p>
          <a:p>
            <a:r>
              <a:rPr lang="en-US" altLang="zh-CN" sz="1400" dirty="0" smtClean="0"/>
              <a:t>       ResultSet </a:t>
            </a:r>
            <a:r>
              <a:rPr lang="en-US" altLang="zh-CN" sz="1400" dirty="0"/>
              <a:t>getBatchDataFromSrc(String tableSrc, Connection connSrc, int batchSizeSrc) throws SQLException</a:t>
            </a:r>
            <a:r>
              <a:rPr lang="en-US" altLang="zh-CN" sz="1400" dirty="0" smtClean="0"/>
              <a:t>;</a:t>
            </a:r>
            <a:endParaRPr lang="en-US" altLang="zh-CN" sz="1400" dirty="0"/>
          </a:p>
          <a:p>
            <a:r>
              <a:rPr lang="en-US" altLang="zh-CN" sz="1400" dirty="0" smtClean="0"/>
              <a:t>       void </a:t>
            </a:r>
            <a:r>
              <a:rPr lang="en-US" altLang="zh-CN" sz="1400" dirty="0"/>
              <a:t>prepareProcess(Connection connDst) throws SQLException</a:t>
            </a:r>
            <a:r>
              <a:rPr lang="en-US" altLang="zh-CN" sz="1400" dirty="0" smtClean="0"/>
              <a:t>;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446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347614"/>
            <a:ext cx="936104" cy="50405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main()</a:t>
            </a:r>
            <a:endParaRPr lang="zh-CN" altLang="en-US" sz="1000" dirty="0"/>
          </a:p>
        </p:txBody>
      </p:sp>
      <p:sp>
        <p:nvSpPr>
          <p:cNvPr id="12" name="矩形 11"/>
          <p:cNvSpPr/>
          <p:nvPr/>
        </p:nvSpPr>
        <p:spPr>
          <a:xfrm>
            <a:off x="2328052" y="2387084"/>
            <a:ext cx="448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datatx.util.ImportDataOnCopy#processImport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314380" y="1338868"/>
            <a:ext cx="936104" cy="50405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main()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7228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71349" y="588591"/>
            <a:ext cx="2127280" cy="15894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184241" y="278115"/>
            <a:ext cx="1061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Xxx</a:t>
            </a:r>
            <a:r>
              <a:rPr lang="zh-CN" altLang="en-US" sz="1000" dirty="0" smtClean="0"/>
              <a:t>类</a:t>
            </a:r>
            <a:r>
              <a:rPr lang="en-US" altLang="zh-CN" sz="1000" dirty="0" smtClean="0"/>
              <a:t>main</a:t>
            </a:r>
            <a:r>
              <a:rPr lang="zh-CN" altLang="en-US" sz="1000" dirty="0" smtClean="0"/>
              <a:t>方法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76432" y="803557"/>
            <a:ext cx="1837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ImportDataOnCopy </a:t>
            </a:r>
            <a:r>
              <a:rPr lang="en-US" altLang="zh-CN" sz="1000" i="1" dirty="0"/>
              <a:t>imt </a:t>
            </a:r>
            <a:r>
              <a:rPr lang="en-US" altLang="zh-CN" sz="1000" dirty="0"/>
              <a:t>= new </a:t>
            </a:r>
            <a:r>
              <a:rPr lang="en-US" altLang="zh-CN" sz="1000" dirty="0" smtClean="0"/>
              <a:t>ImportDataOnCopy(</a:t>
            </a:r>
            <a:r>
              <a:rPr lang="en-US" altLang="zh-CN" sz="1000" dirty="0"/>
              <a:t>xxx</a:t>
            </a:r>
            <a:r>
              <a:rPr lang="zh-CN" altLang="en-US" sz="1000" dirty="0" smtClean="0"/>
              <a:t>实例</a:t>
            </a:r>
            <a:r>
              <a:rPr lang="en-US" altLang="zh-CN" sz="1000" dirty="0" smtClean="0"/>
              <a:t>);</a:t>
            </a:r>
          </a:p>
        </p:txBody>
      </p:sp>
      <p:cxnSp>
        <p:nvCxnSpPr>
          <p:cNvPr id="140" name="直接箭头连接符 139"/>
          <p:cNvCxnSpPr/>
          <p:nvPr/>
        </p:nvCxnSpPr>
        <p:spPr>
          <a:xfrm flipV="1">
            <a:off x="2198629" y="1787772"/>
            <a:ext cx="318829" cy="1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463675" y="1681884"/>
            <a:ext cx="1481038" cy="2255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i="1" dirty="0"/>
              <a:t>imt</a:t>
            </a:r>
            <a:r>
              <a:rPr lang="en-US" altLang="zh-CN" sz="1000" dirty="0"/>
              <a:t>.processImport();</a:t>
            </a:r>
            <a:endParaRPr lang="zh-CN" altLang="en-US" sz="1000" dirty="0"/>
          </a:p>
        </p:txBody>
      </p:sp>
      <p:cxnSp>
        <p:nvCxnSpPr>
          <p:cNvPr id="141" name="直接箭头连接符 140"/>
          <p:cNvCxnSpPr>
            <a:stCxn id="82" idx="2"/>
            <a:endCxn id="139" idx="0"/>
          </p:cNvCxnSpPr>
          <p:nvPr/>
        </p:nvCxnSpPr>
        <p:spPr>
          <a:xfrm>
            <a:off x="1195061" y="1283725"/>
            <a:ext cx="9133" cy="39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379919" y="4592021"/>
            <a:ext cx="113364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2069378" y="4578219"/>
            <a:ext cx="1069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Map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3676735" y="4578219"/>
            <a:ext cx="13131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Collect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437670" y="4596298"/>
            <a:ext cx="11079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182218" y="4596298"/>
            <a:ext cx="14927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Combine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208392" y="728385"/>
            <a:ext cx="1973337" cy="55534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7" name="矩形 96"/>
          <p:cNvSpPr/>
          <p:nvPr/>
        </p:nvSpPr>
        <p:spPr>
          <a:xfrm>
            <a:off x="2529326" y="1500466"/>
            <a:ext cx="1373642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FF0000"/>
                </a:solidFill>
              </a:rPr>
              <a:t>getDatabaseDst</a:t>
            </a:r>
            <a:r>
              <a:rPr lang="en-US" altLang="zh-CN" sz="1000" dirty="0" smtClean="0"/>
              <a:t>()</a:t>
            </a:r>
          </a:p>
          <a:p>
            <a:pPr algn="ctr"/>
            <a:r>
              <a:rPr lang="zh-CN" altLang="en-US" sz="1000" dirty="0" smtClean="0"/>
              <a:t>获取目标数据库</a:t>
            </a:r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4283968" y="1509595"/>
            <a:ext cx="1373642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rgbClr val="FF0000"/>
                </a:solidFill>
              </a:rPr>
              <a:t>prepareProcess</a:t>
            </a:r>
          </a:p>
          <a:p>
            <a:pPr algn="ctr"/>
            <a:r>
              <a:rPr lang="zh-CN" altLang="en-US" sz="1000" dirty="0" smtClean="0"/>
              <a:t>删除数据</a:t>
            </a:r>
            <a:endParaRPr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6038610" y="1514287"/>
            <a:ext cx="1373642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rgbClr val="FF0000"/>
                </a:solidFill>
              </a:rPr>
              <a:t>getDatabaseSrc</a:t>
            </a:r>
          </a:p>
          <a:p>
            <a:pPr algn="ctr"/>
            <a:r>
              <a:rPr lang="zh-CN" altLang="en-US" sz="1000" dirty="0" smtClean="0"/>
              <a:t>获取源数据库</a:t>
            </a:r>
            <a:endParaRPr lang="zh-CN" altLang="en-US" sz="1000" dirty="0"/>
          </a:p>
        </p:txBody>
      </p:sp>
      <p:sp>
        <p:nvSpPr>
          <p:cNvPr id="101" name="矩形 100"/>
          <p:cNvSpPr/>
          <p:nvPr/>
        </p:nvSpPr>
        <p:spPr>
          <a:xfrm>
            <a:off x="7668344" y="1514287"/>
            <a:ext cx="1373642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循环获取源数据</a:t>
            </a:r>
            <a:endParaRPr lang="en-US" altLang="zh-CN" sz="1000" dirty="0" smtClean="0"/>
          </a:p>
        </p:txBody>
      </p:sp>
      <p:sp>
        <p:nvSpPr>
          <p:cNvPr id="102" name="矩形 101"/>
          <p:cNvSpPr/>
          <p:nvPr/>
        </p:nvSpPr>
        <p:spPr>
          <a:xfrm>
            <a:off x="7535748" y="2482366"/>
            <a:ext cx="1517658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getStatementDst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 smtClean="0"/>
              <a:t>插入数据库语句</a:t>
            </a:r>
            <a:endParaRPr lang="zh-CN" altLang="en-US" sz="1000" dirty="0"/>
          </a:p>
        </p:txBody>
      </p:sp>
      <p:sp>
        <p:nvSpPr>
          <p:cNvPr id="103" name="矩形 102"/>
          <p:cNvSpPr/>
          <p:nvPr/>
        </p:nvSpPr>
        <p:spPr>
          <a:xfrm>
            <a:off x="5589072" y="2500144"/>
            <a:ext cx="1517658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processBatch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/>
              <a:t>批处理</a:t>
            </a:r>
          </a:p>
        </p:txBody>
      </p:sp>
      <p:sp>
        <p:nvSpPr>
          <p:cNvPr id="104" name="矩形 103"/>
          <p:cNvSpPr/>
          <p:nvPr/>
        </p:nvSpPr>
        <p:spPr>
          <a:xfrm>
            <a:off x="3628724" y="2482366"/>
            <a:ext cx="1517658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getBatchDataFromSrc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 smtClean="0"/>
              <a:t>读取源数据</a:t>
            </a:r>
            <a:endParaRPr lang="zh-CN" altLang="en-US" sz="1000" dirty="0"/>
          </a:p>
        </p:txBody>
      </p:sp>
      <p:sp>
        <p:nvSpPr>
          <p:cNvPr id="105" name="矩形 104"/>
          <p:cNvSpPr/>
          <p:nvPr/>
        </p:nvSpPr>
        <p:spPr>
          <a:xfrm>
            <a:off x="1681534" y="2488516"/>
            <a:ext cx="1517658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processRecord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处理数据</a:t>
            </a:r>
            <a:endParaRPr lang="zh-CN" altLang="en-US" sz="1000" dirty="0"/>
          </a:p>
        </p:txBody>
      </p:sp>
      <p:cxnSp>
        <p:nvCxnSpPr>
          <p:cNvPr id="106" name="直接箭头连接符 105"/>
          <p:cNvCxnSpPr/>
          <p:nvPr/>
        </p:nvCxnSpPr>
        <p:spPr>
          <a:xfrm flipV="1">
            <a:off x="3902968" y="1787772"/>
            <a:ext cx="381000" cy="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5657610" y="1796901"/>
            <a:ext cx="381000" cy="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0" idx="3"/>
          </p:cNvCxnSpPr>
          <p:nvPr/>
        </p:nvCxnSpPr>
        <p:spPr>
          <a:xfrm flipV="1">
            <a:off x="7412252" y="1790119"/>
            <a:ext cx="256092" cy="1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8346032" y="2084207"/>
            <a:ext cx="9133" cy="39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7106730" y="2787450"/>
            <a:ext cx="42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>
            <a:off x="5160054" y="2752962"/>
            <a:ext cx="42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>
            <a:off x="3199706" y="2775822"/>
            <a:ext cx="42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71349" y="2500144"/>
            <a:ext cx="1232593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commitDst</a:t>
            </a:r>
          </a:p>
          <a:p>
            <a:pPr algn="ctr"/>
            <a:r>
              <a:rPr lang="zh-CN" altLang="en-US" sz="1000" dirty="0" smtClean="0"/>
              <a:t>执行插入</a:t>
            </a:r>
            <a:endParaRPr lang="zh-CN" altLang="en-US" sz="1000" dirty="0"/>
          </a:p>
        </p:txBody>
      </p:sp>
      <p:cxnSp>
        <p:nvCxnSpPr>
          <p:cNvPr id="122" name="直接箭头连接符 121"/>
          <p:cNvCxnSpPr/>
          <p:nvPr/>
        </p:nvCxnSpPr>
        <p:spPr>
          <a:xfrm flipH="1">
            <a:off x="1252516" y="2789592"/>
            <a:ext cx="42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7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27" grpId="0"/>
      <p:bldP spid="133" grpId="0"/>
      <p:bldP spid="139" grpId="0" animBg="1"/>
      <p:bldP spid="82" grpId="0" animBg="1"/>
      <p:bldP spid="97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71349" y="588591"/>
            <a:ext cx="2286694" cy="15894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184241" y="278115"/>
            <a:ext cx="1061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Xxx</a:t>
            </a:r>
            <a:r>
              <a:rPr lang="zh-CN" altLang="en-US" sz="1000" dirty="0" smtClean="0"/>
              <a:t>类</a:t>
            </a:r>
            <a:r>
              <a:rPr lang="en-US" altLang="zh-CN" sz="1000" dirty="0" smtClean="0"/>
              <a:t>main</a:t>
            </a:r>
            <a:r>
              <a:rPr lang="zh-CN" altLang="en-US" sz="1000" dirty="0" smtClean="0"/>
              <a:t>方法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199149" y="803557"/>
            <a:ext cx="2035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SimpleImportNew somt = new SimpleImportNew(txHrSalary, true);</a:t>
            </a:r>
            <a:endParaRPr lang="en-US" altLang="zh-CN" sz="1000" dirty="0" smtClean="0"/>
          </a:p>
        </p:txBody>
      </p:sp>
      <p:cxnSp>
        <p:nvCxnSpPr>
          <p:cNvPr id="140" name="直接箭头连接符 139"/>
          <p:cNvCxnSpPr>
            <a:stCxn id="139" idx="3"/>
          </p:cNvCxnSpPr>
          <p:nvPr/>
        </p:nvCxnSpPr>
        <p:spPr>
          <a:xfrm flipV="1">
            <a:off x="1944713" y="1787773"/>
            <a:ext cx="572745" cy="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463675" y="1681884"/>
            <a:ext cx="1481038" cy="2255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i="1" dirty="0"/>
              <a:t>somt</a:t>
            </a:r>
            <a:r>
              <a:rPr lang="en-US" altLang="zh-CN" sz="1000" dirty="0"/>
              <a:t>.processImport();</a:t>
            </a:r>
            <a:endParaRPr lang="zh-CN" altLang="en-US" sz="1000" dirty="0"/>
          </a:p>
        </p:txBody>
      </p:sp>
      <p:cxnSp>
        <p:nvCxnSpPr>
          <p:cNvPr id="141" name="直接箭头连接符 140"/>
          <p:cNvCxnSpPr>
            <a:stCxn id="82" idx="2"/>
            <a:endCxn id="139" idx="0"/>
          </p:cNvCxnSpPr>
          <p:nvPr/>
        </p:nvCxnSpPr>
        <p:spPr>
          <a:xfrm>
            <a:off x="1195061" y="1283725"/>
            <a:ext cx="9133" cy="39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379919" y="4592021"/>
            <a:ext cx="113364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2069378" y="4578219"/>
            <a:ext cx="1069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Map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3676735" y="4578219"/>
            <a:ext cx="13131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Collect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437670" y="4596298"/>
            <a:ext cx="11079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182218" y="4596298"/>
            <a:ext cx="14927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Combine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208392" y="728385"/>
            <a:ext cx="1973337" cy="55534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7" name="矩形 96"/>
          <p:cNvSpPr/>
          <p:nvPr/>
        </p:nvSpPr>
        <p:spPr>
          <a:xfrm>
            <a:off x="2529326" y="1500466"/>
            <a:ext cx="1373642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clearDstData</a:t>
            </a:r>
            <a:r>
              <a:rPr lang="en-US" altLang="zh-CN" sz="1000" dirty="0" smtClean="0"/>
              <a:t>()</a:t>
            </a:r>
          </a:p>
          <a:p>
            <a:pPr algn="ctr"/>
            <a:r>
              <a:rPr lang="zh-CN" altLang="en-US" sz="1000" dirty="0" smtClean="0"/>
              <a:t>删除数据</a:t>
            </a:r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4283968" y="1509595"/>
            <a:ext cx="1373642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循环获取源数据库</a:t>
            </a:r>
          </a:p>
        </p:txBody>
      </p:sp>
      <p:sp>
        <p:nvSpPr>
          <p:cNvPr id="100" name="矩形 99"/>
          <p:cNvSpPr/>
          <p:nvPr/>
        </p:nvSpPr>
        <p:spPr>
          <a:xfrm>
            <a:off x="6038610" y="1514287"/>
            <a:ext cx="1557726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getTableListSrc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/>
              <a:t>根据数据库获取数据表</a:t>
            </a:r>
          </a:p>
        </p:txBody>
      </p:sp>
      <p:cxnSp>
        <p:nvCxnSpPr>
          <p:cNvPr id="106" name="直接箭头连接符 105"/>
          <p:cNvCxnSpPr/>
          <p:nvPr/>
        </p:nvCxnSpPr>
        <p:spPr>
          <a:xfrm flipV="1">
            <a:off x="3902968" y="1787772"/>
            <a:ext cx="381000" cy="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5657610" y="1796901"/>
            <a:ext cx="381000" cy="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8346032" y="2084207"/>
            <a:ext cx="9133" cy="39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365875" y="2507176"/>
            <a:ext cx="1232593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关闭数据连接</a:t>
            </a:r>
            <a:endParaRPr lang="zh-CN" altLang="en-US" sz="1000" dirty="0"/>
          </a:p>
        </p:txBody>
      </p:sp>
      <p:cxnSp>
        <p:nvCxnSpPr>
          <p:cNvPr id="122" name="直接箭头连接符 121"/>
          <p:cNvCxnSpPr/>
          <p:nvPr/>
        </p:nvCxnSpPr>
        <p:spPr>
          <a:xfrm flipH="1">
            <a:off x="1640360" y="2771524"/>
            <a:ext cx="42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215672" y="1059582"/>
            <a:ext cx="435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727394" y="772276"/>
            <a:ext cx="3716814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 </a:t>
            </a:r>
            <a:r>
              <a:rPr lang="zh-CN" altLang="en-US" sz="1000" dirty="0" smtClean="0"/>
              <a:t>调用构造器：</a:t>
            </a:r>
            <a:r>
              <a:rPr lang="en-US" altLang="zh-CN" sz="1000" dirty="0" smtClean="0"/>
              <a:t>SimpleImportNew(ISimpleDataNew </a:t>
            </a:r>
            <a:r>
              <a:rPr lang="en-US" altLang="zh-CN" sz="1000" i="1" dirty="0"/>
              <a:t>simpleData</a:t>
            </a:r>
            <a:r>
              <a:rPr lang="en-US" altLang="zh-CN" sz="1000" dirty="0"/>
              <a:t>, boolean </a:t>
            </a:r>
            <a:r>
              <a:rPr lang="en-US" altLang="zh-CN" sz="1000" i="1" dirty="0"/>
              <a:t>updateAll</a:t>
            </a:r>
            <a:r>
              <a:rPr lang="en-US" altLang="zh-CN" sz="1000" dirty="0"/>
              <a:t>, int </a:t>
            </a:r>
            <a:r>
              <a:rPr lang="en-US" altLang="zh-CN" sz="1000" i="1" dirty="0"/>
              <a:t>batchSizeSrc</a:t>
            </a:r>
            <a:r>
              <a:rPr lang="en-US" altLang="zh-CN" sz="1000" dirty="0"/>
              <a:t>, int </a:t>
            </a:r>
            <a:r>
              <a:rPr lang="en-US" altLang="zh-CN" sz="1000" i="1" dirty="0"/>
              <a:t>batchSizeDst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37" name="矩形 36"/>
          <p:cNvSpPr/>
          <p:nvPr/>
        </p:nvSpPr>
        <p:spPr>
          <a:xfrm>
            <a:off x="7852429" y="1521069"/>
            <a:ext cx="1184068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循环获取源数据</a:t>
            </a:r>
            <a:endParaRPr lang="en-US" altLang="zh-CN" sz="1000" dirty="0" smtClean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7596336" y="1796901"/>
            <a:ext cx="256092" cy="1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587203" y="2518706"/>
            <a:ext cx="1517658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processBatch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/>
              <a:t>批处理</a:t>
            </a:r>
          </a:p>
        </p:txBody>
      </p:sp>
      <p:sp>
        <p:nvSpPr>
          <p:cNvPr id="43" name="矩形 42"/>
          <p:cNvSpPr/>
          <p:nvPr/>
        </p:nvSpPr>
        <p:spPr>
          <a:xfrm>
            <a:off x="5626855" y="2500928"/>
            <a:ext cx="1517658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getBatchDataFromSrc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 smtClean="0"/>
              <a:t>读取源数据</a:t>
            </a:r>
            <a:endParaRPr lang="zh-CN" altLang="en-US" sz="1000" dirty="0"/>
          </a:p>
        </p:txBody>
      </p:sp>
      <p:sp>
        <p:nvSpPr>
          <p:cNvPr id="44" name="矩形 43"/>
          <p:cNvSpPr/>
          <p:nvPr/>
        </p:nvSpPr>
        <p:spPr>
          <a:xfrm>
            <a:off x="3679665" y="2507078"/>
            <a:ext cx="1517658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processRecord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 smtClean="0"/>
              <a:t>处理数据</a:t>
            </a:r>
            <a:endParaRPr lang="zh-CN" altLang="en-US" sz="1000" dirty="0"/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7158185" y="2771524"/>
            <a:ext cx="42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5197837" y="2794384"/>
            <a:ext cx="42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069480" y="2518706"/>
            <a:ext cx="1232593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commitDst</a:t>
            </a:r>
          </a:p>
          <a:p>
            <a:pPr algn="ctr"/>
            <a:r>
              <a:rPr lang="zh-CN" altLang="en-US" sz="1000" dirty="0" smtClean="0"/>
              <a:t>执行插入</a:t>
            </a:r>
            <a:endParaRPr lang="zh-CN" altLang="en-US" sz="1000" dirty="0"/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3250647" y="2808154"/>
            <a:ext cx="42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88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27" grpId="0"/>
      <p:bldP spid="133" grpId="0"/>
      <p:bldP spid="139" grpId="0" animBg="1"/>
      <p:bldP spid="82" grpId="0" animBg="1"/>
      <p:bldP spid="97" grpId="0" animBg="1"/>
      <p:bldP spid="99" grpId="0" animBg="1"/>
      <p:bldP spid="100" grpId="0" animBg="1"/>
      <p:bldP spid="121" grpId="0" animBg="1"/>
      <p:bldP spid="36" grpId="0" animBg="1"/>
      <p:bldP spid="37" grpId="0" animBg="1"/>
      <p:bldP spid="42" grpId="0" animBg="1"/>
      <p:bldP spid="43" grpId="0" animBg="1"/>
      <p:bldP spid="44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602205" y="1154034"/>
            <a:ext cx="1620331" cy="93247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715097" y="843558"/>
            <a:ext cx="1061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Xxx</a:t>
            </a:r>
            <a:r>
              <a:rPr lang="zh-CN" altLang="en-US" sz="1000" dirty="0" smtClean="0"/>
              <a:t>类</a:t>
            </a:r>
            <a:r>
              <a:rPr lang="en-US" altLang="zh-CN" sz="1000" dirty="0" smtClean="0"/>
              <a:t>main</a:t>
            </a:r>
            <a:r>
              <a:rPr lang="zh-CN" altLang="en-US" sz="1000" dirty="0" smtClean="0"/>
              <a:t>方法</a:t>
            </a:r>
            <a:endParaRPr lang="en-US" altLang="zh-CN" sz="1000" dirty="0" smtClean="0"/>
          </a:p>
        </p:txBody>
      </p:sp>
      <p:cxnSp>
        <p:nvCxnSpPr>
          <p:cNvPr id="140" name="直接箭头连接符 139"/>
          <p:cNvCxnSpPr>
            <a:stCxn id="139" idx="3"/>
          </p:cNvCxnSpPr>
          <p:nvPr/>
        </p:nvCxnSpPr>
        <p:spPr>
          <a:xfrm>
            <a:off x="1973025" y="1565902"/>
            <a:ext cx="45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838232" y="1409001"/>
            <a:ext cx="1134793" cy="31380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new </a:t>
            </a:r>
            <a:r>
              <a:rPr lang="en-US" altLang="zh-CN" sz="1000" dirty="0" smtClean="0"/>
              <a:t>XXX().</a:t>
            </a:r>
            <a:r>
              <a:rPr lang="en-US" altLang="zh-CN" sz="1000" dirty="0">
                <a:solidFill>
                  <a:srgbClr val="FF0000"/>
                </a:solidFill>
              </a:rPr>
              <a:t>start</a:t>
            </a:r>
            <a:r>
              <a:rPr lang="en-US" altLang="zh-CN" sz="1000" dirty="0"/>
              <a:t>();</a:t>
            </a:r>
          </a:p>
        </p:txBody>
      </p:sp>
      <p:sp>
        <p:nvSpPr>
          <p:cNvPr id="77" name="矩形 76"/>
          <p:cNvSpPr/>
          <p:nvPr/>
        </p:nvSpPr>
        <p:spPr>
          <a:xfrm>
            <a:off x="379919" y="4592021"/>
            <a:ext cx="113364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2069378" y="4578219"/>
            <a:ext cx="676788" cy="2462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Map</a:t>
            </a:r>
            <a:r>
              <a:rPr lang="zh-CN" altLang="zh-CN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阶段</a:t>
            </a:r>
            <a:endParaRPr lang="zh-CN" altLang="en-US" sz="1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676735" y="4578219"/>
            <a:ext cx="13131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Collect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437670" y="4596298"/>
            <a:ext cx="11079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182218" y="4596298"/>
            <a:ext cx="14927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Combine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529811" y="1278596"/>
            <a:ext cx="1466201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全</a:t>
            </a:r>
            <a:r>
              <a:rPr lang="zh-CN" altLang="en-US" sz="1000" dirty="0" smtClean="0"/>
              <a:t>量：创建临时表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增量：删除数据</a:t>
            </a:r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4401254" y="1298528"/>
            <a:ext cx="1373642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查询数据</a:t>
            </a:r>
            <a:endParaRPr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6106183" y="1332967"/>
            <a:ext cx="1557726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处理数据</a:t>
            </a:r>
            <a:endParaRPr lang="zh-CN" altLang="en-US" sz="1000" dirty="0"/>
          </a:p>
        </p:txBody>
      </p:sp>
      <p:cxnSp>
        <p:nvCxnSpPr>
          <p:cNvPr id="106" name="直接箭头连接符 105"/>
          <p:cNvCxnSpPr/>
          <p:nvPr/>
        </p:nvCxnSpPr>
        <p:spPr>
          <a:xfrm flipV="1">
            <a:off x="4005160" y="1585834"/>
            <a:ext cx="381000" cy="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5772936" y="1615581"/>
            <a:ext cx="381000" cy="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2611949" y="2256919"/>
            <a:ext cx="1232593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关闭数据连接</a:t>
            </a:r>
            <a:endParaRPr lang="zh-CN" altLang="en-US" sz="1000" dirty="0"/>
          </a:p>
        </p:txBody>
      </p:sp>
      <p:sp>
        <p:nvSpPr>
          <p:cNvPr id="37" name="矩形 36"/>
          <p:cNvSpPr/>
          <p:nvPr/>
        </p:nvSpPr>
        <p:spPr>
          <a:xfrm>
            <a:off x="6293012" y="2252813"/>
            <a:ext cx="1184068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插入数据</a:t>
            </a:r>
            <a:endParaRPr lang="en-US" altLang="zh-CN" sz="1000" dirty="0" smtClean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6916540" y="1920210"/>
            <a:ext cx="0" cy="33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309615" y="2256919"/>
            <a:ext cx="1517658" cy="5746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全量：替换临时表</a:t>
            </a:r>
            <a:endParaRPr lang="zh-CN" altLang="en-US" sz="1000" dirty="0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5827273" y="2530343"/>
            <a:ext cx="42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3866989" y="2530343"/>
            <a:ext cx="42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0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27" grpId="0"/>
      <p:bldP spid="139" grpId="0" animBg="1"/>
      <p:bldP spid="97" grpId="0" animBg="1"/>
      <p:bldP spid="99" grpId="0" animBg="1"/>
      <p:bldP spid="100" grpId="0" animBg="1"/>
      <p:bldP spid="121" grpId="0" animBg="1"/>
      <p:bldP spid="37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直接箭头连接符 139"/>
          <p:cNvCxnSpPr>
            <a:stCxn id="139" idx="3"/>
          </p:cNvCxnSpPr>
          <p:nvPr/>
        </p:nvCxnSpPr>
        <p:spPr>
          <a:xfrm>
            <a:off x="1973025" y="1565902"/>
            <a:ext cx="45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838232" y="1409001"/>
            <a:ext cx="1134793" cy="31380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       前端请求</a:t>
            </a:r>
            <a:endParaRPr lang="en-US" altLang="zh-CN" sz="1000" dirty="0"/>
          </a:p>
        </p:txBody>
      </p:sp>
      <p:sp>
        <p:nvSpPr>
          <p:cNvPr id="77" name="矩形 76"/>
          <p:cNvSpPr/>
          <p:nvPr/>
        </p:nvSpPr>
        <p:spPr>
          <a:xfrm>
            <a:off x="379919" y="4592021"/>
            <a:ext cx="113364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2069378" y="4578219"/>
            <a:ext cx="1069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Map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3676735" y="4578219"/>
            <a:ext cx="13131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Collect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437670" y="4596298"/>
            <a:ext cx="11079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182218" y="4596298"/>
            <a:ext cx="14927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Combine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47222" y="1409001"/>
            <a:ext cx="1222310" cy="31380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查询权限</a:t>
            </a:r>
            <a:endParaRPr lang="en-US" altLang="zh-CN" sz="1000" dirty="0" smtClean="0"/>
          </a:p>
        </p:txBody>
      </p:sp>
      <p:sp>
        <p:nvSpPr>
          <p:cNvPr id="99" name="矩形 98"/>
          <p:cNvSpPr/>
          <p:nvPr/>
        </p:nvSpPr>
        <p:spPr>
          <a:xfrm>
            <a:off x="4333325" y="1409001"/>
            <a:ext cx="1030763" cy="31380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DES</a:t>
            </a:r>
            <a:r>
              <a:rPr lang="zh-CN" altLang="en-US" sz="1000" dirty="0" smtClean="0"/>
              <a:t>加密参数</a:t>
            </a:r>
            <a:endParaRPr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5766803" y="1409000"/>
            <a:ext cx="1253469" cy="31380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查询数据</a:t>
            </a:r>
            <a:endParaRPr lang="zh-CN" altLang="en-US" sz="1000" dirty="0"/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3697052" y="1558574"/>
            <a:ext cx="636273" cy="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5381891" y="1553882"/>
            <a:ext cx="381000" cy="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97165" y="1131589"/>
            <a:ext cx="1683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权限表：</a:t>
            </a:r>
            <a:r>
              <a:rPr lang="en-US" altLang="zh-CN" sz="1000" dirty="0" smtClean="0"/>
              <a:t>ebc_user_whitelist</a:t>
            </a:r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766803" y="1103170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根据参数</a:t>
            </a:r>
            <a:r>
              <a:rPr lang="en-US" altLang="zh-CN" sz="1000" dirty="0" smtClean="0"/>
              <a:t>action</a:t>
            </a:r>
            <a:r>
              <a:rPr lang="zh-CN" altLang="en-US" sz="1000" dirty="0" smtClean="0"/>
              <a:t>值查询不同数据</a:t>
            </a:r>
            <a:endParaRPr lang="zh-CN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209694" y="1103171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和</a:t>
            </a:r>
            <a:r>
              <a:rPr lang="en-US" altLang="zh-CN" sz="1000" dirty="0" smtClean="0"/>
              <a:t>ETL</a:t>
            </a:r>
            <a:r>
              <a:rPr lang="zh-CN" altLang="en-US" sz="1000" dirty="0" smtClean="0"/>
              <a:t>加密方式一致</a:t>
            </a:r>
            <a:endParaRPr lang="zh-CN" altLang="en-US" sz="10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393537" y="1727495"/>
            <a:ext cx="0" cy="26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868143" y="2044309"/>
            <a:ext cx="1253469" cy="31380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处理数据</a:t>
            </a:r>
            <a:endParaRPr lang="zh-CN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6045875" y="2361644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DES</a:t>
            </a:r>
            <a:r>
              <a:rPr lang="zh-CN" altLang="en-US" sz="1000" dirty="0" smtClean="0"/>
              <a:t>解密数据</a:t>
            </a:r>
            <a:endParaRPr lang="zh-CN" altLang="en-US" sz="1000" dirty="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5471578" y="2208830"/>
            <a:ext cx="374173" cy="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09694" y="2044309"/>
            <a:ext cx="1253469" cy="31380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返回页面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499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97" grpId="0" animBg="1"/>
      <p:bldP spid="99" grpId="0" animBg="1"/>
      <p:bldP spid="100" grpId="0" animBg="1"/>
      <p:bldP spid="28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直接箭头连接符 139"/>
          <p:cNvCxnSpPr/>
          <p:nvPr/>
        </p:nvCxnSpPr>
        <p:spPr>
          <a:xfrm flipV="1">
            <a:off x="1259633" y="2804677"/>
            <a:ext cx="1008111" cy="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233905" y="2567914"/>
            <a:ext cx="1025728" cy="47352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源数据表  </a:t>
            </a:r>
            <a:r>
              <a:rPr lang="en-US" altLang="zh-CN" sz="1000" dirty="0" smtClean="0"/>
              <a:t>live_info</a:t>
            </a:r>
            <a:endParaRPr lang="en-US" altLang="zh-CN" sz="1000" dirty="0"/>
          </a:p>
        </p:txBody>
      </p:sp>
      <p:sp>
        <p:nvSpPr>
          <p:cNvPr id="77" name="矩形 76"/>
          <p:cNvSpPr/>
          <p:nvPr/>
        </p:nvSpPr>
        <p:spPr>
          <a:xfrm>
            <a:off x="379919" y="4592021"/>
            <a:ext cx="113364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2069378" y="4578219"/>
            <a:ext cx="1069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Map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3676735" y="4578219"/>
            <a:ext cx="13131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Collect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437670" y="4596298"/>
            <a:ext cx="697627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zh-CN" sz="1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</a:t>
            </a:r>
            <a:r>
              <a:rPr lang="zh-CN" altLang="zh-CN" sz="10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zh-CN" altLang="en-US" sz="1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sz="1000" dirty="0"/>
          </a:p>
        </p:txBody>
      </p:sp>
      <p:sp>
        <p:nvSpPr>
          <p:cNvPr id="81" name="矩形 80"/>
          <p:cNvSpPr/>
          <p:nvPr/>
        </p:nvSpPr>
        <p:spPr>
          <a:xfrm>
            <a:off x="7182218" y="4596298"/>
            <a:ext cx="14927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Combine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292538" y="2607865"/>
            <a:ext cx="1204932" cy="4335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目标数据表</a:t>
            </a:r>
            <a:r>
              <a:rPr lang="en-US" altLang="zh-CN" sz="1000" dirty="0" smtClean="0"/>
              <a:t>live_qcloud_list</a:t>
            </a:r>
          </a:p>
        </p:txBody>
      </p:sp>
      <p:sp>
        <p:nvSpPr>
          <p:cNvPr id="28" name="矩形 27"/>
          <p:cNvSpPr/>
          <p:nvPr/>
        </p:nvSpPr>
        <p:spPr>
          <a:xfrm>
            <a:off x="5868143" y="2044309"/>
            <a:ext cx="1253469" cy="31380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处理数据</a:t>
            </a:r>
            <a:endParaRPr lang="zh-CN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6045875" y="2361644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DES</a:t>
            </a:r>
            <a:r>
              <a:rPr lang="zh-CN" altLang="en-US" sz="1000" dirty="0" smtClean="0"/>
              <a:t>解密数据</a:t>
            </a:r>
            <a:endParaRPr lang="zh-CN" altLang="en-US" sz="1000" dirty="0"/>
          </a:p>
        </p:txBody>
      </p:sp>
      <p:sp>
        <p:nvSpPr>
          <p:cNvPr id="32" name="矩形 31"/>
          <p:cNvSpPr/>
          <p:nvPr/>
        </p:nvSpPr>
        <p:spPr>
          <a:xfrm>
            <a:off x="4209694" y="2044309"/>
            <a:ext cx="1253469" cy="31380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返回页面</a:t>
            </a:r>
            <a:endParaRPr lang="zh-CN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41698" y="1081934"/>
                <a:ext cx="3948217" cy="1525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zh-CN" sz="1000" smtClean="0">
                        <a:latin typeface="Cambria Math"/>
                      </a:rPr>
                      <m:t>全量统计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10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1000" b="1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sz="1000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000" b="1">
                                <a:latin typeface="Cambria Math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1000">
                                <a:latin typeface="Cambria Math"/>
                              </a:rPr>
                              <m:t>live</m:t>
                            </m:r>
                            <m:r>
                              <a:rPr lang="en-US" altLang="zh-CN" sz="1000">
                                <a:latin typeface="Cambria Math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US" altLang="zh-CN" sz="1000">
                                <a:latin typeface="Cambria Math"/>
                              </a:rPr>
                              <m:t>info</m:t>
                            </m:r>
                            <m:r>
                              <a:rPr lang="zh-CN" altLang="zh-CN" sz="1000" b="1">
                                <a:latin typeface="Cambria Math"/>
                              </a:rPr>
                              <m:t>中</m:t>
                            </m:r>
                            <m:r>
                              <m:rPr>
                                <m:sty m:val="p"/>
                              </m:rPr>
                              <a:rPr lang="en-US" altLang="zh-CN" sz="1000">
                                <a:latin typeface="Cambria Math"/>
                              </a:rPr>
                              <m:t>multiType</m:t>
                            </m:r>
                            <m:r>
                              <a:rPr lang="en-US" altLang="zh-CN" sz="1000">
                                <a:latin typeface="Cambria Math"/>
                              </a:rPr>
                              <m:t>=2</m:t>
                            </m:r>
                          </m:e>
                          <m:e>
                            <m:r>
                              <a:rPr lang="zh-CN" altLang="zh-CN" sz="1000" b="1">
                                <a:latin typeface="Cambria Math"/>
                              </a:rPr>
                              <m:t>或者</m:t>
                            </m:r>
                          </m:e>
                          <m:e>
                            <m:r>
                              <a:rPr lang="en-US" altLang="zh-CN" sz="1000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sz="1000" b="1">
                                <a:latin typeface="Cambria Math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1000">
                                <a:latin typeface="Cambria Math"/>
                              </a:rPr>
                              <m:t>live</m:t>
                            </m:r>
                            <m:r>
                              <a:rPr lang="en-US" altLang="zh-CN" sz="1000">
                                <a:latin typeface="Cambria Math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US" altLang="zh-CN" sz="1000">
                                <a:latin typeface="Cambria Math"/>
                              </a:rPr>
                              <m:t>stream</m:t>
                            </m:r>
                            <m:r>
                              <a:rPr lang="en-US" altLang="zh-CN" sz="1000">
                                <a:latin typeface="Cambria Math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US" altLang="zh-CN" sz="1000">
                                <a:latin typeface="Cambria Math"/>
                              </a:rPr>
                              <m:t>info</m:t>
                            </m:r>
                            <m:r>
                              <a:rPr lang="zh-CN" altLang="zh-CN" sz="1000" b="1">
                                <a:latin typeface="Cambria Math"/>
                              </a:rPr>
                              <m:t>有的数据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0" dirty="0" smtClean="0"/>
                  <a:t>  </a:t>
                </a:r>
                <a:r>
                  <a:rPr lang="zh-CN" altLang="zh-CN" sz="1000" dirty="0" smtClean="0"/>
                  <a:t>且</a:t>
                </a:r>
                <a14:m>
                  <m:oMath xmlns:m="http://schemas.openxmlformats.org/officeDocument/2006/math">
                    <m:r>
                      <a:rPr lang="zh-CN" altLang="zh-CN" sz="1000">
                        <a:latin typeface="Cambria Math"/>
                      </a:rPr>
                      <m:t>结束时间</m:t>
                    </m:r>
                    <m:r>
                      <a:rPr lang="en-US" altLang="zh-CN" sz="1000">
                        <a:latin typeface="Cambria Math"/>
                      </a:rPr>
                      <m:t> &lt; </m:t>
                    </m:r>
                    <m:r>
                      <a:rPr lang="zh-CN" altLang="zh-CN" sz="1000">
                        <a:latin typeface="Cambria Math"/>
                      </a:rPr>
                      <m:t>今日</m:t>
                    </m:r>
                    <m:r>
                      <a:rPr lang="en-US" altLang="zh-CN" sz="1000">
                        <a:latin typeface="Cambria Math"/>
                      </a:rPr>
                      <m:t> 0 </m:t>
                    </m:r>
                    <m:r>
                      <a:rPr lang="zh-CN" altLang="zh-CN" sz="1000">
                        <a:latin typeface="Cambria Math"/>
                      </a:rPr>
                      <m:t>点</m:t>
                    </m:r>
                  </m:oMath>
                </a14:m>
                <a:endParaRPr lang="zh-CN" altLang="zh-CN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zh-CN" sz="1000">
                          <a:latin typeface="Cambria Math"/>
                        </a:rPr>
                        <m:t>补充字段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000" b="1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10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1000" b="1">
                                  <a:latin typeface="Cambria Math"/>
                                </a:rPr>
                                <m:t>.</m:t>
                              </m:r>
                              <m:r>
                                <a:rPr lang="zh-CN" altLang="zh-CN" sz="1000">
                                  <a:latin typeface="Cambria Math"/>
                                </a:rPr>
                                <m:t>参与人数</m:t>
                              </m:r>
                              <m:r>
                                <a:rPr lang="zh-CN" altLang="zh-CN" sz="1000">
                                  <a:latin typeface="Cambria Math"/>
                                </a:rPr>
                                <m:t>         </m:t>
                              </m:r>
                              <m:r>
                                <a:rPr lang="en-US" altLang="zh-CN" sz="1000" smtClean="0">
                                  <a:latin typeface="Cambria Math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altLang="zh-CN" sz="10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1000" b="1">
                                  <a:latin typeface="Cambria Math"/>
                                </a:rPr>
                                <m:t>.</m:t>
                              </m:r>
                              <m:r>
                                <a:rPr lang="zh-CN" altLang="zh-CN" sz="1000">
                                  <a:latin typeface="Cambria Math"/>
                                </a:rPr>
                                <m:t>最大并发人数</m:t>
                              </m:r>
                              <m:r>
                                <a:rPr lang="en-US" altLang="zh-CN" sz="1000">
                                  <a:latin typeface="Cambria Math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altLang="zh-CN" sz="1000">
                                  <a:latin typeface="Cambria Math"/>
                                </a:rPr>
                                <m:t>3.</m:t>
                              </m:r>
                              <m:r>
                                <a:rPr lang="zh-CN" altLang="zh-CN" sz="1000">
                                  <a:latin typeface="Cambria Math"/>
                                </a:rPr>
                                <m:t>直播实际开始时间</m:t>
                              </m:r>
                              <m:r>
                                <a:rPr lang="zh-CN" altLang="zh-CN" sz="100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1000" i="1">
                                  <a:latin typeface="Cambria Math"/>
                                </a:rPr>
                                <m:t>4.</m:t>
                              </m:r>
                              <m:r>
                                <a:rPr lang="zh-CN" altLang="zh-CN" sz="1000">
                                  <a:latin typeface="Cambria Math"/>
                                </a:rPr>
                                <m:t>直播实际结束时间</m:t>
                              </m:r>
                              <m:r>
                                <a:rPr lang="zh-CN" altLang="zh-CN" sz="100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1000" i="1">
                                  <a:latin typeface="Cambria Math"/>
                                </a:rPr>
                                <m:t>5.</m:t>
                              </m:r>
                              <m:r>
                                <a:rPr lang="zh-CN" altLang="zh-CN" sz="1000">
                                  <a:latin typeface="Cambria Math"/>
                                </a:rPr>
                                <m:t>实际直播时长</m:t>
                              </m:r>
                              <m:r>
                                <a:rPr lang="en-US" altLang="zh-CN" sz="1000">
                                  <a:latin typeface="Cambria Math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altLang="zh-CN" sz="1000" i="1">
                                  <a:latin typeface="Cambria Math"/>
                                </a:rPr>
                                <m:t>6.</m:t>
                              </m:r>
                              <m:r>
                                <a:rPr lang="zh-CN" altLang="zh-CN" sz="1000">
                                  <a:latin typeface="Cambria Math"/>
                                </a:rPr>
                                <m:t>礼物个数</m:t>
                              </m:r>
                              <m:r>
                                <a:rPr lang="en-US" altLang="zh-CN" sz="1000">
                                  <a:latin typeface="Cambria Math"/>
                                </a:rPr>
                                <m:t>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98" y="1081934"/>
                <a:ext cx="3948217" cy="1525931"/>
              </a:xfrm>
              <a:prstGeom prst="rect">
                <a:avLst/>
              </a:prstGeom>
              <a:blipFill rotWithShape="1">
                <a:blip r:embed="rId2"/>
                <a:stretch>
                  <a:fillRect l="-8488" t="-74104" b="-43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576260" y="285677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ETL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3513605" y="2824652"/>
            <a:ext cx="1008111" cy="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44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97" grpId="0" animBg="1"/>
      <p:bldP spid="28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直接箭头连接符 139"/>
          <p:cNvCxnSpPr>
            <a:endCxn id="97" idx="1"/>
          </p:cNvCxnSpPr>
          <p:nvPr/>
        </p:nvCxnSpPr>
        <p:spPr>
          <a:xfrm flipV="1">
            <a:off x="3502856" y="1985255"/>
            <a:ext cx="950267" cy="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2496806" y="2578166"/>
            <a:ext cx="1025728" cy="47352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源数据表  </a:t>
            </a:r>
            <a:r>
              <a:rPr lang="en-US" altLang="zh-CN" sz="1000" dirty="0"/>
              <a:t>live_group</a:t>
            </a:r>
          </a:p>
        </p:txBody>
      </p:sp>
      <p:sp>
        <p:nvSpPr>
          <p:cNvPr id="97" name="矩形 96"/>
          <p:cNvSpPr/>
          <p:nvPr/>
        </p:nvSpPr>
        <p:spPr>
          <a:xfrm>
            <a:off x="4453123" y="1785200"/>
            <a:ext cx="1010213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目标</a:t>
            </a:r>
            <a:r>
              <a:rPr lang="zh-CN" altLang="en-US" sz="10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数据表</a:t>
            </a:r>
            <a:endParaRPr lang="en-US" altLang="zh-CN" sz="1000" kern="1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10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live_qcloud_list</a:t>
            </a:r>
            <a:endParaRPr lang="en-US" altLang="zh-CN" sz="1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12876" y="1152211"/>
            <a:ext cx="1122452" cy="27699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单场直播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202282" y="237626"/>
                <a:ext cx="3948217" cy="1525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zh-CN" sz="1000" smtClean="0">
                        <a:latin typeface="Cambria Math"/>
                      </a:rPr>
                      <m:t>全量统计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10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1000" b="1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sz="1000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000" b="1">
                                <a:latin typeface="Cambria Math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1000">
                                <a:latin typeface="Cambria Math"/>
                              </a:rPr>
                              <m:t>live</m:t>
                            </m:r>
                            <m:r>
                              <a:rPr lang="en-US" altLang="zh-CN" sz="1000">
                                <a:latin typeface="Cambria Math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US" altLang="zh-CN" sz="1000">
                                <a:latin typeface="Cambria Math"/>
                              </a:rPr>
                              <m:t>info</m:t>
                            </m:r>
                            <m:r>
                              <a:rPr lang="zh-CN" altLang="zh-CN" sz="1000" b="1">
                                <a:latin typeface="Cambria Math"/>
                              </a:rPr>
                              <m:t>中</m:t>
                            </m:r>
                            <m:r>
                              <m:rPr>
                                <m:sty m:val="p"/>
                              </m:rPr>
                              <a:rPr lang="en-US" altLang="zh-CN" sz="1000">
                                <a:latin typeface="Cambria Math"/>
                              </a:rPr>
                              <m:t>multiType</m:t>
                            </m:r>
                            <m:r>
                              <a:rPr lang="en-US" altLang="zh-CN" sz="1000">
                                <a:latin typeface="Cambria Math"/>
                              </a:rPr>
                              <m:t>=2</m:t>
                            </m:r>
                          </m:e>
                          <m:e>
                            <m:r>
                              <a:rPr lang="zh-CN" altLang="zh-CN" sz="1000" b="1">
                                <a:latin typeface="Cambria Math"/>
                              </a:rPr>
                              <m:t>或者</m:t>
                            </m:r>
                          </m:e>
                          <m:e>
                            <m:r>
                              <a:rPr lang="en-US" altLang="zh-CN" sz="1000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sz="1000" b="1">
                                <a:latin typeface="Cambria Math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1000">
                                <a:latin typeface="Cambria Math"/>
                              </a:rPr>
                              <m:t>live</m:t>
                            </m:r>
                            <m:r>
                              <a:rPr lang="en-US" altLang="zh-CN" sz="1000">
                                <a:latin typeface="Cambria Math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US" altLang="zh-CN" sz="1000">
                                <a:latin typeface="Cambria Math"/>
                              </a:rPr>
                              <m:t>stream</m:t>
                            </m:r>
                            <m:r>
                              <a:rPr lang="en-US" altLang="zh-CN" sz="1000">
                                <a:latin typeface="Cambria Math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US" altLang="zh-CN" sz="1000">
                                <a:latin typeface="Cambria Math"/>
                              </a:rPr>
                              <m:t>info</m:t>
                            </m:r>
                            <m:r>
                              <a:rPr lang="zh-CN" altLang="zh-CN" sz="1000" b="1">
                                <a:latin typeface="Cambria Math"/>
                              </a:rPr>
                              <m:t>有的数据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0" dirty="0" smtClean="0"/>
                  <a:t>  </a:t>
                </a:r>
                <a:r>
                  <a:rPr lang="zh-CN" altLang="zh-CN" sz="1000" dirty="0" smtClean="0"/>
                  <a:t>且</a:t>
                </a:r>
                <a14:m>
                  <m:oMath xmlns:m="http://schemas.openxmlformats.org/officeDocument/2006/math">
                    <m:r>
                      <a:rPr lang="zh-CN" altLang="zh-CN" sz="1000">
                        <a:latin typeface="Cambria Math"/>
                      </a:rPr>
                      <m:t>结束时间</m:t>
                    </m:r>
                    <m:r>
                      <a:rPr lang="en-US" altLang="zh-CN" sz="1000">
                        <a:latin typeface="Cambria Math"/>
                      </a:rPr>
                      <m:t> &lt; </m:t>
                    </m:r>
                    <m:r>
                      <a:rPr lang="zh-CN" altLang="zh-CN" sz="1000">
                        <a:latin typeface="Cambria Math"/>
                      </a:rPr>
                      <m:t>今日</m:t>
                    </m:r>
                    <m:r>
                      <a:rPr lang="en-US" altLang="zh-CN" sz="1000">
                        <a:latin typeface="Cambria Math"/>
                      </a:rPr>
                      <m:t> 0 </m:t>
                    </m:r>
                    <m:r>
                      <a:rPr lang="zh-CN" altLang="zh-CN" sz="1000">
                        <a:latin typeface="Cambria Math"/>
                      </a:rPr>
                      <m:t>点</m:t>
                    </m:r>
                  </m:oMath>
                </a14:m>
                <a:endParaRPr lang="zh-CN" altLang="zh-CN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zh-CN" sz="1000">
                          <a:latin typeface="Cambria Math"/>
                        </a:rPr>
                        <m:t>补充字段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000" b="1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10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1000" b="1">
                                  <a:latin typeface="Cambria Math"/>
                                </a:rPr>
                                <m:t>.</m:t>
                              </m:r>
                              <m:r>
                                <a:rPr lang="zh-CN" altLang="zh-CN" sz="1000">
                                  <a:latin typeface="Cambria Math"/>
                                </a:rPr>
                                <m:t>参与人数</m:t>
                              </m:r>
                              <m:r>
                                <a:rPr lang="zh-CN" altLang="zh-CN" sz="1000">
                                  <a:latin typeface="Cambria Math"/>
                                </a:rPr>
                                <m:t>         </m:t>
                              </m:r>
                              <m:r>
                                <a:rPr lang="en-US" altLang="zh-CN" sz="1000" smtClean="0">
                                  <a:latin typeface="Cambria Math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altLang="zh-CN" sz="10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1000" b="1">
                                  <a:latin typeface="Cambria Math"/>
                                </a:rPr>
                                <m:t>.</m:t>
                              </m:r>
                              <m:r>
                                <a:rPr lang="zh-CN" altLang="zh-CN" sz="1000">
                                  <a:latin typeface="Cambria Math"/>
                                </a:rPr>
                                <m:t>最大并发人数</m:t>
                              </m:r>
                              <m:r>
                                <a:rPr lang="en-US" altLang="zh-CN" sz="1000">
                                  <a:latin typeface="Cambria Math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altLang="zh-CN" sz="1000">
                                  <a:latin typeface="Cambria Math"/>
                                </a:rPr>
                                <m:t>3.</m:t>
                              </m:r>
                              <m:r>
                                <a:rPr lang="zh-CN" altLang="zh-CN" sz="1000">
                                  <a:latin typeface="Cambria Math"/>
                                </a:rPr>
                                <m:t>直播实际开始时间</m:t>
                              </m:r>
                              <m:r>
                                <a:rPr lang="zh-CN" altLang="zh-CN" sz="100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1000" i="1">
                                  <a:latin typeface="Cambria Math"/>
                                </a:rPr>
                                <m:t>4.</m:t>
                              </m:r>
                              <m:r>
                                <a:rPr lang="zh-CN" altLang="zh-CN" sz="1000">
                                  <a:latin typeface="Cambria Math"/>
                                </a:rPr>
                                <m:t>直播实际结束时间</m:t>
                              </m:r>
                              <m:r>
                                <a:rPr lang="zh-CN" altLang="zh-CN" sz="100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1000" i="1">
                                  <a:latin typeface="Cambria Math"/>
                                </a:rPr>
                                <m:t>5.</m:t>
                              </m:r>
                              <m:r>
                                <a:rPr lang="zh-CN" altLang="zh-CN" sz="1000">
                                  <a:latin typeface="Cambria Math"/>
                                </a:rPr>
                                <m:t>实际直播时长</m:t>
                              </m:r>
                              <m:r>
                                <a:rPr lang="en-US" altLang="zh-CN" sz="1000">
                                  <a:latin typeface="Cambria Math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altLang="zh-CN" sz="1000" i="1">
                                  <a:latin typeface="Cambria Math"/>
                                </a:rPr>
                                <m:t>6.</m:t>
                              </m:r>
                              <m:r>
                                <a:rPr lang="zh-CN" altLang="zh-CN" sz="1000">
                                  <a:latin typeface="Cambria Math"/>
                                </a:rPr>
                                <m:t>礼物个数</m:t>
                              </m:r>
                              <m:r>
                                <a:rPr lang="en-US" altLang="zh-CN" sz="1000">
                                  <a:latin typeface="Cambria Math"/>
                                </a:rPr>
                                <m:t>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282" y="237626"/>
                <a:ext cx="3948217" cy="1525931"/>
              </a:xfrm>
              <a:prstGeom prst="rect">
                <a:avLst/>
              </a:prstGeom>
              <a:blipFill rotWithShape="1">
                <a:blip r:embed="rId2"/>
                <a:stretch>
                  <a:fillRect l="-8333" t="-74400" b="-44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736845" y="2034109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ETL</a:t>
            </a:r>
            <a:endParaRPr lang="zh-CN" altLang="en-US" sz="1000" dirty="0"/>
          </a:p>
        </p:txBody>
      </p:sp>
      <p:cxnSp>
        <p:nvCxnSpPr>
          <p:cNvPr id="35" name="直接箭头连接符 34"/>
          <p:cNvCxnSpPr>
            <a:stCxn id="97" idx="3"/>
          </p:cNvCxnSpPr>
          <p:nvPr/>
        </p:nvCxnSpPr>
        <p:spPr>
          <a:xfrm flipV="1">
            <a:off x="5463336" y="1309113"/>
            <a:ext cx="1218965" cy="67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53529" y="480399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200" b="1"/>
            </a:lvl1pPr>
          </a:lstStyle>
          <a:p>
            <a:r>
              <a:rPr lang="zh-CN" altLang="en-US" dirty="0"/>
              <a:t>接口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496806" y="1772086"/>
            <a:ext cx="1025728" cy="47352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源数据表  </a:t>
            </a:r>
            <a:r>
              <a:rPr lang="en-US" altLang="zh-CN" sz="1000" dirty="0" smtClean="0"/>
              <a:t>live_info</a:t>
            </a:r>
            <a:endParaRPr lang="en-US" altLang="zh-CN" sz="1000" dirty="0"/>
          </a:p>
        </p:txBody>
      </p:sp>
      <p:cxnSp>
        <p:nvCxnSpPr>
          <p:cNvPr id="22" name="直接箭头连接符 21"/>
          <p:cNvCxnSpPr>
            <a:stCxn id="139" idx="3"/>
            <a:endCxn id="23" idx="1"/>
          </p:cNvCxnSpPr>
          <p:nvPr/>
        </p:nvCxnSpPr>
        <p:spPr>
          <a:xfrm>
            <a:off x="3522534" y="2814929"/>
            <a:ext cx="891224" cy="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13758" y="2618117"/>
            <a:ext cx="1154483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目标</a:t>
            </a:r>
            <a:r>
              <a:rPr lang="zh-CN" altLang="en-US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数据</a:t>
            </a:r>
            <a:endParaRPr lang="en-US" altLang="zh-CN" sz="1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live_qcloud_group</a:t>
            </a:r>
            <a:endParaRPr lang="en-US" altLang="zh-CN" sz="1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97480" y="2867026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ETL</a:t>
            </a:r>
            <a:endParaRPr lang="zh-CN" altLang="en-US" sz="1000" dirty="0"/>
          </a:p>
        </p:txBody>
      </p:sp>
      <p:sp>
        <p:nvSpPr>
          <p:cNvPr id="27" name="矩形 26"/>
          <p:cNvSpPr/>
          <p:nvPr/>
        </p:nvSpPr>
        <p:spPr>
          <a:xfrm>
            <a:off x="2496806" y="3540417"/>
            <a:ext cx="1025728" cy="47352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源数据表  </a:t>
            </a:r>
            <a:r>
              <a:rPr lang="en-US" altLang="zh-CN" sz="1000" dirty="0"/>
              <a:t>live_vod_info</a:t>
            </a:r>
          </a:p>
        </p:txBody>
      </p:sp>
      <p:cxnSp>
        <p:nvCxnSpPr>
          <p:cNvPr id="30" name="直接箭头连接符 29"/>
          <p:cNvCxnSpPr>
            <a:endCxn id="31" idx="1"/>
          </p:cNvCxnSpPr>
          <p:nvPr/>
        </p:nvCxnSpPr>
        <p:spPr>
          <a:xfrm flipV="1">
            <a:off x="3564040" y="3795560"/>
            <a:ext cx="849718" cy="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13758" y="3595505"/>
            <a:ext cx="1266693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目标</a:t>
            </a:r>
            <a:r>
              <a:rPr lang="zh-CN" altLang="en-US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数据</a:t>
            </a:r>
            <a:endParaRPr lang="en-US" altLang="zh-CN" sz="1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live_qcloud_vod_list</a:t>
            </a:r>
            <a:endParaRPr lang="en-US" altLang="zh-CN" sz="1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84731" y="3530959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ETL</a:t>
            </a:r>
            <a:endParaRPr lang="zh-CN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646259" y="249500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全量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3399721" y="4168128"/>
                <a:ext cx="3052877" cy="542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zh-CN" sz="1000" smtClean="0">
                        <a:latin typeface="Cambria Math"/>
                      </a:rPr>
                      <m:t>全量统计</m:t>
                    </m:r>
                  </m:oMath>
                </a14:m>
                <a:r>
                  <a:rPr lang="zh-CN" altLang="zh-CN" sz="1000" dirty="0"/>
                  <a:t>：</a:t>
                </a:r>
                <a:r>
                  <a:rPr lang="en-US" altLang="zh-CN" sz="1000" dirty="0"/>
                  <a:t>live_vod_info</a:t>
                </a:r>
                <a14:m>
                  <m:oMath xmlns:m="http://schemas.openxmlformats.org/officeDocument/2006/math">
                    <m:r>
                      <a:rPr lang="zh-CN" altLang="en-US" sz="1000" b="0" i="0" smtClean="0">
                        <a:latin typeface="Cambria Math"/>
                      </a:rPr>
                      <m:t>中</m:t>
                    </m:r>
                    <m:r>
                      <a:rPr lang="zh-CN" altLang="zh-CN" sz="1000">
                        <a:latin typeface="Cambria Math"/>
                      </a:rPr>
                      <m:t>结束时间</m:t>
                    </m:r>
                    <m:r>
                      <a:rPr lang="en-US" altLang="zh-CN" sz="1000">
                        <a:latin typeface="Cambria Math"/>
                      </a:rPr>
                      <m:t> &lt; </m:t>
                    </m:r>
                    <m:r>
                      <a:rPr lang="zh-CN" altLang="zh-CN" sz="1000">
                        <a:latin typeface="Cambria Math"/>
                      </a:rPr>
                      <m:t>今日</m:t>
                    </m:r>
                    <m:r>
                      <a:rPr lang="en-US" altLang="zh-CN" sz="1000">
                        <a:latin typeface="Cambria Math"/>
                      </a:rPr>
                      <m:t> 0 </m:t>
                    </m:r>
                    <m:r>
                      <a:rPr lang="zh-CN" altLang="zh-CN" sz="1000">
                        <a:latin typeface="Cambria Math"/>
                      </a:rPr>
                      <m:t>点</m:t>
                    </m:r>
                  </m:oMath>
                </a14:m>
                <a:endParaRPr lang="en-US" altLang="zh-CN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zh-CN" sz="1000">
                          <a:latin typeface="Cambria Math"/>
                        </a:rPr>
                        <m:t>补充字段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000" b="1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10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1000" b="1">
                                  <a:latin typeface="Cambria Math"/>
                                </a:rPr>
                                <m:t>.</m:t>
                              </m:r>
                              <m:r>
                                <a:rPr lang="zh-CN" altLang="zh-CN" sz="1000">
                                  <a:latin typeface="Cambria Math"/>
                                </a:rPr>
                                <m:t>参与人数</m:t>
                              </m:r>
                              <m:r>
                                <a:rPr lang="en-US" altLang="zh-CN" sz="1000">
                                  <a:latin typeface="Cambria Math"/>
                                </a:rPr>
                                <m:t>           </m:t>
                              </m:r>
                            </m:e>
                            <m:e>
                              <m:r>
                                <a:rPr lang="en-US" altLang="zh-CN" sz="1000" i="1">
                                  <a:latin typeface="Cambria Math"/>
                                </a:rPr>
                                <m:t>2.</m:t>
                              </m:r>
                              <m:r>
                                <a:rPr lang="zh-CN" altLang="zh-CN" sz="1000">
                                  <a:latin typeface="Cambria Math"/>
                                </a:rPr>
                                <m:t>最大并发人数</m:t>
                              </m:r>
                              <m:r>
                                <a:rPr lang="zh-CN" altLang="zh-CN" sz="1000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0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21" y="4168128"/>
                <a:ext cx="3052877" cy="542393"/>
              </a:xfrm>
              <a:prstGeom prst="rect">
                <a:avLst/>
              </a:prstGeom>
              <a:blipFill rotWithShape="1">
                <a:blip r:embed="rId3"/>
                <a:stretch>
                  <a:fillRect t="-76404" b="-155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/>
          <p:cNvSpPr/>
          <p:nvPr/>
        </p:nvSpPr>
        <p:spPr>
          <a:xfrm>
            <a:off x="6727332" y="1785200"/>
            <a:ext cx="1107995" cy="27699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直播汇总</a:t>
            </a:r>
          </a:p>
        </p:txBody>
      </p:sp>
      <p:cxnSp>
        <p:nvCxnSpPr>
          <p:cNvPr id="40" name="直接箭头连接符 39"/>
          <p:cNvCxnSpPr>
            <a:stCxn id="97" idx="3"/>
            <a:endCxn id="38" idx="1"/>
          </p:cNvCxnSpPr>
          <p:nvPr/>
        </p:nvCxnSpPr>
        <p:spPr>
          <a:xfrm flipV="1">
            <a:off x="5463336" y="1923700"/>
            <a:ext cx="1263996" cy="6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712874" y="2461215"/>
            <a:ext cx="1122453" cy="27699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直播汇总明细</a:t>
            </a:r>
          </a:p>
        </p:txBody>
      </p:sp>
      <p:cxnSp>
        <p:nvCxnSpPr>
          <p:cNvPr id="44" name="直接箭头连接符 43"/>
          <p:cNvCxnSpPr>
            <a:stCxn id="97" idx="3"/>
            <a:endCxn id="43" idx="1"/>
          </p:cNvCxnSpPr>
          <p:nvPr/>
        </p:nvCxnSpPr>
        <p:spPr>
          <a:xfrm>
            <a:off x="5463336" y="1985255"/>
            <a:ext cx="1249538" cy="61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3" idx="3"/>
            <a:endCxn id="43" idx="1"/>
          </p:cNvCxnSpPr>
          <p:nvPr/>
        </p:nvCxnSpPr>
        <p:spPr>
          <a:xfrm flipV="1">
            <a:off x="5568241" y="2599715"/>
            <a:ext cx="1144633" cy="21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00219" y="187779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直播信息</a:t>
            </a:r>
          </a:p>
        </p:txBody>
      </p:sp>
      <p:sp>
        <p:nvSpPr>
          <p:cNvPr id="49" name="矩形 48"/>
          <p:cNvSpPr/>
          <p:nvPr/>
        </p:nvSpPr>
        <p:spPr>
          <a:xfrm>
            <a:off x="800219" y="267642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集团列表</a:t>
            </a:r>
          </a:p>
        </p:txBody>
      </p:sp>
      <p:sp>
        <p:nvSpPr>
          <p:cNvPr id="50" name="矩形 49"/>
          <p:cNvSpPr/>
          <p:nvPr/>
        </p:nvSpPr>
        <p:spPr>
          <a:xfrm>
            <a:off x="800219" y="363868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回放信息</a:t>
            </a:r>
          </a:p>
        </p:txBody>
      </p:sp>
      <p:sp>
        <p:nvSpPr>
          <p:cNvPr id="51" name="矩形 50"/>
          <p:cNvSpPr/>
          <p:nvPr/>
        </p:nvSpPr>
        <p:spPr>
          <a:xfrm>
            <a:off x="6727332" y="4300825"/>
            <a:ext cx="1107996" cy="27699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单场回放录制</a:t>
            </a:r>
          </a:p>
        </p:txBody>
      </p:sp>
      <p:sp>
        <p:nvSpPr>
          <p:cNvPr id="52" name="矩形 51"/>
          <p:cNvSpPr/>
          <p:nvPr/>
        </p:nvSpPr>
        <p:spPr>
          <a:xfrm>
            <a:off x="6691876" y="3683156"/>
            <a:ext cx="1143452" cy="27699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回放汇总</a:t>
            </a:r>
          </a:p>
        </p:txBody>
      </p:sp>
      <p:sp>
        <p:nvSpPr>
          <p:cNvPr id="53" name="矩形 52"/>
          <p:cNvSpPr/>
          <p:nvPr/>
        </p:nvSpPr>
        <p:spPr>
          <a:xfrm>
            <a:off x="6697812" y="3163575"/>
            <a:ext cx="1137515" cy="27699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回放汇总明细</a:t>
            </a:r>
          </a:p>
        </p:txBody>
      </p:sp>
      <p:cxnSp>
        <p:nvCxnSpPr>
          <p:cNvPr id="54" name="直接箭头连接符 53"/>
          <p:cNvCxnSpPr>
            <a:stCxn id="23" idx="3"/>
            <a:endCxn id="53" idx="1"/>
          </p:cNvCxnSpPr>
          <p:nvPr/>
        </p:nvCxnSpPr>
        <p:spPr>
          <a:xfrm>
            <a:off x="5568241" y="2818172"/>
            <a:ext cx="1129571" cy="48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1" idx="3"/>
            <a:endCxn id="53" idx="1"/>
          </p:cNvCxnSpPr>
          <p:nvPr/>
        </p:nvCxnSpPr>
        <p:spPr>
          <a:xfrm flipV="1">
            <a:off x="5680451" y="3302075"/>
            <a:ext cx="1017361" cy="49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1" idx="3"/>
            <a:endCxn id="52" idx="1"/>
          </p:cNvCxnSpPr>
          <p:nvPr/>
        </p:nvCxnSpPr>
        <p:spPr>
          <a:xfrm>
            <a:off x="5680451" y="3795560"/>
            <a:ext cx="1011425" cy="2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1" idx="3"/>
          </p:cNvCxnSpPr>
          <p:nvPr/>
        </p:nvCxnSpPr>
        <p:spPr>
          <a:xfrm>
            <a:off x="5680451" y="3795560"/>
            <a:ext cx="1032425" cy="64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5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97" grpId="0" animBg="1"/>
      <p:bldP spid="28" grpId="0" animBg="1"/>
      <p:bldP spid="18" grpId="0" animBg="1"/>
      <p:bldP spid="23" grpId="0" animBg="1"/>
      <p:bldP spid="27" grpId="0" animBg="1"/>
      <p:bldP spid="31" grpId="0" animBg="1"/>
      <p:bldP spid="38" grpId="0" animBg="1"/>
      <p:bldP spid="43" grpId="0" animBg="1"/>
      <p:bldP spid="51" grpId="0" animBg="1"/>
      <p:bldP spid="52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240" y="1930284"/>
            <a:ext cx="246538" cy="98109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3894" y="1974547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待处理文本</a:t>
            </a:r>
            <a:endParaRPr lang="en-US" altLang="zh-CN" sz="1000" dirty="0" smtClean="0"/>
          </a:p>
          <a:p>
            <a:r>
              <a:rPr lang="en-US" altLang="zh-CN" sz="1000" dirty="0"/>
              <a:t>ss.txt 200m</a:t>
            </a:r>
          </a:p>
        </p:txBody>
      </p:sp>
      <p:sp>
        <p:nvSpPr>
          <p:cNvPr id="76" name="矩形 75"/>
          <p:cNvSpPr/>
          <p:nvPr/>
        </p:nvSpPr>
        <p:spPr>
          <a:xfrm>
            <a:off x="1974140" y="948964"/>
            <a:ext cx="1260000" cy="15894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1" name="矩形 90"/>
          <p:cNvSpPr/>
          <p:nvPr/>
        </p:nvSpPr>
        <p:spPr>
          <a:xfrm>
            <a:off x="1092917" y="3984941"/>
            <a:ext cx="977180" cy="3150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Mr appmaster</a:t>
            </a:r>
            <a:endParaRPr lang="zh-CN" altLang="en-US" sz="1000" dirty="0"/>
          </a:p>
        </p:txBody>
      </p:sp>
      <p:sp>
        <p:nvSpPr>
          <p:cNvPr id="8" name="椭圆 7"/>
          <p:cNvSpPr/>
          <p:nvPr/>
        </p:nvSpPr>
        <p:spPr>
          <a:xfrm>
            <a:off x="90154" y="3984941"/>
            <a:ext cx="809461" cy="35744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sp>
        <p:nvSpPr>
          <p:cNvPr id="92" name="文本框 91"/>
          <p:cNvSpPr txBox="1"/>
          <p:nvPr/>
        </p:nvSpPr>
        <p:spPr>
          <a:xfrm>
            <a:off x="411343" y="3040421"/>
            <a:ext cx="1079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获取切片信息</a:t>
            </a:r>
            <a:endParaRPr lang="en-US" altLang="zh-CN" sz="1000" dirty="0"/>
          </a:p>
          <a:p>
            <a:r>
              <a:rPr lang="en-US" altLang="zh-CN" sz="1000" dirty="0"/>
              <a:t>ss.txt  0-128</a:t>
            </a:r>
          </a:p>
          <a:p>
            <a:r>
              <a:rPr lang="en-US" altLang="zh-CN" sz="1000" dirty="0"/>
              <a:t>ss.txt  128-200</a:t>
            </a:r>
          </a:p>
        </p:txBody>
      </p:sp>
      <p:cxnSp>
        <p:nvCxnSpPr>
          <p:cNvPr id="108" name="直接箭头连接符 107"/>
          <p:cNvCxnSpPr>
            <a:stCxn id="8" idx="6"/>
          </p:cNvCxnSpPr>
          <p:nvPr/>
        </p:nvCxnSpPr>
        <p:spPr>
          <a:xfrm flipV="1">
            <a:off x="899615" y="4134397"/>
            <a:ext cx="207245" cy="2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145812" y="993587"/>
            <a:ext cx="81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maptask1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018268" y="1665337"/>
            <a:ext cx="119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逻辑运</a:t>
            </a:r>
            <a:r>
              <a:rPr lang="en-US" altLang="zh-CN" sz="1000" dirty="0" smtClean="0"/>
              <a:t>map(K,v)</a:t>
            </a:r>
          </a:p>
          <a:p>
            <a:r>
              <a:rPr lang="en-US" altLang="zh-CN" sz="1000" dirty="0" smtClean="0"/>
              <a:t>Context.write(k,v)</a:t>
            </a:r>
          </a:p>
        </p:txBody>
      </p:sp>
      <p:sp>
        <p:nvSpPr>
          <p:cNvPr id="173" name="文本框 172"/>
          <p:cNvSpPr txBox="1"/>
          <p:nvPr/>
        </p:nvSpPr>
        <p:spPr>
          <a:xfrm>
            <a:off x="2070096" y="728966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</a:p>
        </p:txBody>
      </p:sp>
      <p:sp>
        <p:nvSpPr>
          <p:cNvPr id="225" name="文本框 224"/>
          <p:cNvSpPr txBox="1"/>
          <p:nvPr/>
        </p:nvSpPr>
        <p:spPr>
          <a:xfrm>
            <a:off x="975756" y="3723878"/>
            <a:ext cx="1474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</a:t>
            </a:r>
            <a:r>
              <a:rPr lang="zh-CN" altLang="en-US" sz="1000" dirty="0" smtClean="0"/>
              <a:t>计算出</a:t>
            </a:r>
            <a:r>
              <a:rPr lang="en-US" altLang="zh-CN" sz="1000" dirty="0" smtClean="0"/>
              <a:t>maptask</a:t>
            </a:r>
            <a:r>
              <a:rPr lang="zh-CN" altLang="en-US" sz="1000" dirty="0" smtClean="0"/>
              <a:t>数量</a:t>
            </a:r>
            <a:endParaRPr lang="en-US" altLang="zh-CN" sz="1000" dirty="0" smtClean="0"/>
          </a:p>
        </p:txBody>
      </p:sp>
      <p:cxnSp>
        <p:nvCxnSpPr>
          <p:cNvPr id="98" name="直接箭头连接符 97"/>
          <p:cNvCxnSpPr>
            <a:stCxn id="2" idx="0"/>
          </p:cNvCxnSpPr>
          <p:nvPr/>
        </p:nvCxnSpPr>
        <p:spPr>
          <a:xfrm flipV="1">
            <a:off x="361509" y="1531433"/>
            <a:ext cx="1612631" cy="39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3316138" y="1289653"/>
            <a:ext cx="563612" cy="84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/>
          <p:cNvSpPr/>
          <p:nvPr/>
        </p:nvSpPr>
        <p:spPr>
          <a:xfrm>
            <a:off x="1974140" y="2931737"/>
            <a:ext cx="1260000" cy="7317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03" name="文本框 202"/>
          <p:cNvSpPr txBox="1"/>
          <p:nvPr/>
        </p:nvSpPr>
        <p:spPr>
          <a:xfrm>
            <a:off x="2020034" y="2942714"/>
            <a:ext cx="813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maptask2</a:t>
            </a:r>
          </a:p>
        </p:txBody>
      </p:sp>
      <p:sp>
        <p:nvSpPr>
          <p:cNvPr id="242" name="文本框 241"/>
          <p:cNvSpPr txBox="1"/>
          <p:nvPr/>
        </p:nvSpPr>
        <p:spPr>
          <a:xfrm>
            <a:off x="1927931" y="2679352"/>
            <a:ext cx="1030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128-200</a:t>
            </a:r>
          </a:p>
        </p:txBody>
      </p:sp>
      <p:sp>
        <p:nvSpPr>
          <p:cNvPr id="111" name="矩形 110"/>
          <p:cNvSpPr/>
          <p:nvPr/>
        </p:nvSpPr>
        <p:spPr>
          <a:xfrm>
            <a:off x="742241" y="644750"/>
            <a:ext cx="864963" cy="2162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InputFormat</a:t>
            </a:r>
            <a:endParaRPr lang="zh-CN" altLang="en-US" sz="1000" dirty="0"/>
          </a:p>
        </p:txBody>
      </p:sp>
      <p:sp>
        <p:nvSpPr>
          <p:cNvPr id="112" name="文本框 108"/>
          <p:cNvSpPr txBox="1"/>
          <p:nvPr/>
        </p:nvSpPr>
        <p:spPr>
          <a:xfrm>
            <a:off x="546624" y="360267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默认</a:t>
            </a:r>
            <a:r>
              <a:rPr lang="en-US" altLang="zh-CN" sz="1000" dirty="0" smtClean="0"/>
              <a:t>TextInputFormat</a:t>
            </a:r>
          </a:p>
        </p:txBody>
      </p:sp>
      <p:sp>
        <p:nvSpPr>
          <p:cNvPr id="115" name="矩形 114"/>
          <p:cNvSpPr/>
          <p:nvPr/>
        </p:nvSpPr>
        <p:spPr>
          <a:xfrm>
            <a:off x="88985" y="1239021"/>
            <a:ext cx="1108553" cy="2162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RecordReader</a:t>
            </a:r>
            <a:endParaRPr lang="zh-CN" altLang="en-US" sz="1000" dirty="0"/>
          </a:p>
        </p:txBody>
      </p:sp>
      <p:cxnSp>
        <p:nvCxnSpPr>
          <p:cNvPr id="116" name="直接箭头连接符 115"/>
          <p:cNvCxnSpPr>
            <a:endCxn id="115" idx="0"/>
          </p:cNvCxnSpPr>
          <p:nvPr/>
        </p:nvCxnSpPr>
        <p:spPr>
          <a:xfrm flipH="1">
            <a:off x="643262" y="889811"/>
            <a:ext cx="224511" cy="34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15" idx="2"/>
            <a:endCxn id="2" idx="0"/>
          </p:cNvCxnSpPr>
          <p:nvPr/>
        </p:nvCxnSpPr>
        <p:spPr>
          <a:xfrm flipH="1">
            <a:off x="361509" y="1455311"/>
            <a:ext cx="281753" cy="47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endCxn id="111" idx="3"/>
          </p:cNvCxnSpPr>
          <p:nvPr/>
        </p:nvCxnSpPr>
        <p:spPr>
          <a:xfrm flipH="1" flipV="1">
            <a:off x="1607204" y="752895"/>
            <a:ext cx="366936" cy="32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2229131" y="1413555"/>
            <a:ext cx="614470" cy="2357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Mapper</a:t>
            </a:r>
            <a:endParaRPr lang="zh-CN" altLang="en-US" sz="1000" dirty="0"/>
          </a:p>
        </p:txBody>
      </p:sp>
      <p:sp>
        <p:nvSpPr>
          <p:cNvPr id="139" name="矩形 138"/>
          <p:cNvSpPr/>
          <p:nvPr/>
        </p:nvSpPr>
        <p:spPr>
          <a:xfrm>
            <a:off x="2030563" y="2163275"/>
            <a:ext cx="1095287" cy="2255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outputCollector</a:t>
            </a:r>
            <a:endParaRPr lang="zh-CN" altLang="en-US" sz="1000" dirty="0"/>
          </a:p>
        </p:txBody>
      </p:sp>
      <p:cxnSp>
        <p:nvCxnSpPr>
          <p:cNvPr id="141" name="直接箭头连接符 140"/>
          <p:cNvCxnSpPr>
            <a:endCxn id="139" idx="0"/>
          </p:cNvCxnSpPr>
          <p:nvPr/>
        </p:nvCxnSpPr>
        <p:spPr>
          <a:xfrm>
            <a:off x="2575908" y="2037912"/>
            <a:ext cx="2299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5647734" y="628212"/>
            <a:ext cx="1751073" cy="34174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43" name="文本框 120"/>
          <p:cNvSpPr txBox="1"/>
          <p:nvPr/>
        </p:nvSpPr>
        <p:spPr>
          <a:xfrm>
            <a:off x="4434705" y="132157"/>
            <a:ext cx="949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环形缓冲区</a:t>
            </a:r>
            <a:endParaRPr lang="en-US" altLang="zh-CN" sz="1000" dirty="0" smtClean="0"/>
          </a:p>
        </p:txBody>
      </p:sp>
      <p:sp>
        <p:nvSpPr>
          <p:cNvPr id="144" name="文本框 122"/>
          <p:cNvSpPr txBox="1"/>
          <p:nvPr/>
        </p:nvSpPr>
        <p:spPr>
          <a:xfrm>
            <a:off x="5555453" y="702743"/>
            <a:ext cx="1904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… …&lt;a,1&gt;&lt; c,1&gt;&lt;b,1&gt;&lt;a,1&gt;&lt;b,1&gt;</a:t>
            </a:r>
          </a:p>
        </p:txBody>
      </p:sp>
      <p:sp>
        <p:nvSpPr>
          <p:cNvPr id="147" name="矩形 146"/>
          <p:cNvSpPr/>
          <p:nvPr/>
        </p:nvSpPr>
        <p:spPr>
          <a:xfrm>
            <a:off x="7374994" y="630463"/>
            <a:ext cx="222477" cy="34174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51" name="文本框 127"/>
          <p:cNvSpPr txBox="1"/>
          <p:nvPr/>
        </p:nvSpPr>
        <p:spPr>
          <a:xfrm>
            <a:off x="5266159" y="116947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smtClean="0"/>
              <a:t>100M</a:t>
            </a:r>
          </a:p>
        </p:txBody>
      </p:sp>
      <p:sp>
        <p:nvSpPr>
          <p:cNvPr id="152" name="文本框 128"/>
          <p:cNvSpPr txBox="1"/>
          <p:nvPr/>
        </p:nvSpPr>
        <p:spPr>
          <a:xfrm>
            <a:off x="7182218" y="1023775"/>
            <a:ext cx="42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80%</a:t>
            </a:r>
          </a:p>
        </p:txBody>
      </p:sp>
      <p:sp>
        <p:nvSpPr>
          <p:cNvPr id="153" name="矩形 152"/>
          <p:cNvSpPr/>
          <p:nvPr/>
        </p:nvSpPr>
        <p:spPr>
          <a:xfrm>
            <a:off x="3555184" y="2027318"/>
            <a:ext cx="1422366" cy="98337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57" name="矩形 156"/>
          <p:cNvSpPr/>
          <p:nvPr/>
        </p:nvSpPr>
        <p:spPr>
          <a:xfrm>
            <a:off x="3609425" y="2121746"/>
            <a:ext cx="1320502" cy="2255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HashPartitioner</a:t>
            </a:r>
            <a:r>
              <a:rPr lang="zh-CN" altLang="en-US" sz="1000" dirty="0" smtClean="0"/>
              <a:t>分区</a:t>
            </a:r>
            <a:endParaRPr lang="zh-CN" altLang="en-US" sz="1000" dirty="0"/>
          </a:p>
        </p:txBody>
      </p:sp>
      <p:sp>
        <p:nvSpPr>
          <p:cNvPr id="158" name="矩形 157"/>
          <p:cNvSpPr/>
          <p:nvPr/>
        </p:nvSpPr>
        <p:spPr>
          <a:xfrm>
            <a:off x="3600405" y="2393314"/>
            <a:ext cx="1323795" cy="2255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Key.compareTo</a:t>
            </a:r>
            <a:r>
              <a:rPr lang="zh-CN" altLang="en-US" sz="1000" dirty="0" smtClean="0"/>
              <a:t>排序</a:t>
            </a:r>
            <a:endParaRPr lang="zh-CN" altLang="en-US" sz="1000" dirty="0"/>
          </a:p>
        </p:txBody>
      </p:sp>
      <p:cxnSp>
        <p:nvCxnSpPr>
          <p:cNvPr id="160" name="直接箭头连接符 159"/>
          <p:cNvCxnSpPr>
            <a:stCxn id="179" idx="4"/>
          </p:cNvCxnSpPr>
          <p:nvPr/>
        </p:nvCxnSpPr>
        <p:spPr>
          <a:xfrm flipH="1">
            <a:off x="4384340" y="1765024"/>
            <a:ext cx="1" cy="26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/>
          <p:cNvSpPr/>
          <p:nvPr/>
        </p:nvSpPr>
        <p:spPr>
          <a:xfrm>
            <a:off x="5217746" y="2085341"/>
            <a:ext cx="675413" cy="22559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63" name="矩形 162"/>
          <p:cNvSpPr/>
          <p:nvPr/>
        </p:nvSpPr>
        <p:spPr>
          <a:xfrm>
            <a:off x="5887129" y="2077009"/>
            <a:ext cx="648072" cy="22559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&lt;b,1&gt;&lt;b,1&gt;</a:t>
            </a:r>
            <a:endParaRPr lang="zh-CN" altLang="en-US" sz="800" dirty="0"/>
          </a:p>
        </p:txBody>
      </p:sp>
      <p:sp>
        <p:nvSpPr>
          <p:cNvPr id="167" name="文本框 141"/>
          <p:cNvSpPr txBox="1"/>
          <p:nvPr/>
        </p:nvSpPr>
        <p:spPr>
          <a:xfrm>
            <a:off x="5527555" y="1749868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溢出到文件（分区且区内有序）</a:t>
            </a:r>
            <a:endParaRPr lang="en-US" altLang="zh-CN" sz="1000" dirty="0" smtClean="0"/>
          </a:p>
        </p:txBody>
      </p:sp>
      <p:sp>
        <p:nvSpPr>
          <p:cNvPr id="168" name="矩形 167"/>
          <p:cNvSpPr/>
          <p:nvPr/>
        </p:nvSpPr>
        <p:spPr>
          <a:xfrm>
            <a:off x="5217746" y="2363411"/>
            <a:ext cx="675413" cy="22559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&lt;a,1&gt;&lt;e,1&gt;</a:t>
            </a:r>
            <a:endParaRPr lang="zh-CN" altLang="en-US" sz="800" dirty="0"/>
          </a:p>
        </p:txBody>
      </p:sp>
      <p:sp>
        <p:nvSpPr>
          <p:cNvPr id="169" name="矩形 168"/>
          <p:cNvSpPr/>
          <p:nvPr/>
        </p:nvSpPr>
        <p:spPr>
          <a:xfrm>
            <a:off x="5893160" y="2358750"/>
            <a:ext cx="648072" cy="22559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&lt;d,1&gt;&lt;f,1&gt;</a:t>
            </a:r>
            <a:endParaRPr lang="zh-CN" altLang="en-US" sz="800" dirty="0"/>
          </a:p>
        </p:txBody>
      </p:sp>
      <p:cxnSp>
        <p:nvCxnSpPr>
          <p:cNvPr id="170" name="直接箭头连接符 169"/>
          <p:cNvCxnSpPr/>
          <p:nvPr/>
        </p:nvCxnSpPr>
        <p:spPr>
          <a:xfrm flipV="1">
            <a:off x="4957666" y="2249280"/>
            <a:ext cx="250741" cy="12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53" idx="3"/>
          </p:cNvCxnSpPr>
          <p:nvPr/>
        </p:nvCxnSpPr>
        <p:spPr>
          <a:xfrm flipV="1">
            <a:off x="4977550" y="2449018"/>
            <a:ext cx="223127" cy="6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3843017" y="670375"/>
            <a:ext cx="1082648" cy="109464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4024301" y="844902"/>
            <a:ext cx="720080" cy="74559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4073999" y="1094588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kvbuffer</a:t>
            </a:r>
          </a:p>
        </p:txBody>
      </p:sp>
      <p:sp>
        <p:nvSpPr>
          <p:cNvPr id="187" name="左弧形箭头 186"/>
          <p:cNvSpPr/>
          <p:nvPr/>
        </p:nvSpPr>
        <p:spPr>
          <a:xfrm>
            <a:off x="3909598" y="825854"/>
            <a:ext cx="229405" cy="806726"/>
          </a:xfrm>
          <a:prstGeom prst="curv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8" name="右弧形箭头 187"/>
          <p:cNvSpPr/>
          <p:nvPr/>
        </p:nvSpPr>
        <p:spPr>
          <a:xfrm>
            <a:off x="4643478" y="820225"/>
            <a:ext cx="201806" cy="770271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4624637" y="1547444"/>
            <a:ext cx="6415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bufindex</a:t>
            </a:r>
            <a:endParaRPr lang="zh-CN" altLang="en-US" sz="1000" dirty="0"/>
          </a:p>
        </p:txBody>
      </p:sp>
      <p:sp>
        <p:nvSpPr>
          <p:cNvPr id="193" name="矩形 192"/>
          <p:cNvSpPr/>
          <p:nvPr/>
        </p:nvSpPr>
        <p:spPr>
          <a:xfrm>
            <a:off x="3543155" y="1604049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kvindex</a:t>
            </a:r>
            <a:endParaRPr lang="zh-CN" altLang="en-US" sz="1000" dirty="0"/>
          </a:p>
        </p:txBody>
      </p:sp>
      <p:sp>
        <p:nvSpPr>
          <p:cNvPr id="194" name="矩形 193"/>
          <p:cNvSpPr/>
          <p:nvPr/>
        </p:nvSpPr>
        <p:spPr>
          <a:xfrm>
            <a:off x="3466199" y="734675"/>
            <a:ext cx="570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kvmeta</a:t>
            </a:r>
            <a:endParaRPr lang="zh-CN" altLang="en-US" sz="1000" dirty="0"/>
          </a:p>
        </p:txBody>
      </p:sp>
      <p:sp>
        <p:nvSpPr>
          <p:cNvPr id="195" name="矩形 194"/>
          <p:cNvSpPr/>
          <p:nvPr/>
        </p:nvSpPr>
        <p:spPr>
          <a:xfrm>
            <a:off x="4956059" y="885824"/>
            <a:ext cx="489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&lt;k, v&gt;</a:t>
            </a:r>
            <a:endParaRPr lang="zh-CN" altLang="en-US" sz="1000" dirty="0"/>
          </a:p>
        </p:txBody>
      </p:sp>
      <p:cxnSp>
        <p:nvCxnSpPr>
          <p:cNvPr id="196" name="直接连接符 195"/>
          <p:cNvCxnSpPr>
            <a:stCxn id="180" idx="0"/>
          </p:cNvCxnSpPr>
          <p:nvPr/>
        </p:nvCxnSpPr>
        <p:spPr>
          <a:xfrm flipH="1" flipV="1">
            <a:off x="4384340" y="441671"/>
            <a:ext cx="1" cy="403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3786179" y="272394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equator</a:t>
            </a:r>
            <a:endParaRPr lang="zh-CN" altLang="en-US" sz="1000" dirty="0"/>
          </a:p>
        </p:txBody>
      </p:sp>
      <p:sp>
        <p:nvSpPr>
          <p:cNvPr id="198" name="矩形 197"/>
          <p:cNvSpPr/>
          <p:nvPr/>
        </p:nvSpPr>
        <p:spPr>
          <a:xfrm>
            <a:off x="5520216" y="335679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equator</a:t>
            </a:r>
            <a:endParaRPr lang="zh-CN" altLang="en-US" sz="1000" dirty="0"/>
          </a:p>
        </p:txBody>
      </p:sp>
      <p:sp>
        <p:nvSpPr>
          <p:cNvPr id="200" name="矩形 199"/>
          <p:cNvSpPr/>
          <p:nvPr/>
        </p:nvSpPr>
        <p:spPr>
          <a:xfrm>
            <a:off x="7186310" y="329770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equator</a:t>
            </a:r>
            <a:endParaRPr lang="zh-CN" altLang="en-US" sz="1000" dirty="0"/>
          </a:p>
        </p:txBody>
      </p:sp>
      <p:sp>
        <p:nvSpPr>
          <p:cNvPr id="201" name="文本框 243"/>
          <p:cNvSpPr txBox="1"/>
          <p:nvPr/>
        </p:nvSpPr>
        <p:spPr>
          <a:xfrm>
            <a:off x="3555184" y="3231234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分区、排序</a:t>
            </a:r>
            <a:endParaRPr lang="en-US" altLang="zh-CN" sz="1000" dirty="0" smtClean="0"/>
          </a:p>
        </p:txBody>
      </p:sp>
      <p:sp>
        <p:nvSpPr>
          <p:cNvPr id="202" name="矩形 201"/>
          <p:cNvSpPr/>
          <p:nvPr/>
        </p:nvSpPr>
        <p:spPr>
          <a:xfrm>
            <a:off x="3620255" y="2689666"/>
            <a:ext cx="1323795" cy="22559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Combiner</a:t>
            </a:r>
            <a:r>
              <a:rPr lang="zh-CN" altLang="en-US" sz="1000" dirty="0"/>
              <a:t>合并</a:t>
            </a:r>
          </a:p>
        </p:txBody>
      </p:sp>
      <p:cxnSp>
        <p:nvCxnSpPr>
          <p:cNvPr id="206" name="直接箭头连接符 205"/>
          <p:cNvCxnSpPr/>
          <p:nvPr/>
        </p:nvCxnSpPr>
        <p:spPr>
          <a:xfrm flipV="1">
            <a:off x="4977550" y="2838213"/>
            <a:ext cx="223127" cy="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矩形 206"/>
          <p:cNvSpPr/>
          <p:nvPr/>
        </p:nvSpPr>
        <p:spPr>
          <a:xfrm>
            <a:off x="5211716" y="2679352"/>
            <a:ext cx="675413" cy="22559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208" name="矩形 207"/>
          <p:cNvSpPr/>
          <p:nvPr/>
        </p:nvSpPr>
        <p:spPr>
          <a:xfrm>
            <a:off x="5887130" y="2677991"/>
            <a:ext cx="648072" cy="22559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</a:t>
            </a:r>
            <a:endParaRPr lang="zh-CN" altLang="en-US" sz="800" dirty="0"/>
          </a:p>
        </p:txBody>
      </p:sp>
      <p:sp>
        <p:nvSpPr>
          <p:cNvPr id="77" name="矩形 76"/>
          <p:cNvSpPr/>
          <p:nvPr/>
        </p:nvSpPr>
        <p:spPr>
          <a:xfrm>
            <a:off x="379919" y="4592021"/>
            <a:ext cx="113364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2069378" y="4578219"/>
            <a:ext cx="1069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Map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3676735" y="4578219"/>
            <a:ext cx="13131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Collect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437670" y="4596298"/>
            <a:ext cx="11079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182218" y="4596298"/>
            <a:ext cx="14927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Combine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6706974" y="2261859"/>
            <a:ext cx="1151839" cy="2255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93" name="矩形 92"/>
          <p:cNvSpPr/>
          <p:nvPr/>
        </p:nvSpPr>
        <p:spPr>
          <a:xfrm>
            <a:off x="7858813" y="2261859"/>
            <a:ext cx="1152128" cy="2255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94" name="直接箭头连接符 93"/>
          <p:cNvCxnSpPr/>
          <p:nvPr/>
        </p:nvCxnSpPr>
        <p:spPr>
          <a:xfrm flipV="1">
            <a:off x="6557551" y="2388870"/>
            <a:ext cx="132705" cy="11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557552" y="2212089"/>
            <a:ext cx="132704" cy="9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158"/>
          <p:cNvSpPr txBox="1"/>
          <p:nvPr/>
        </p:nvSpPr>
        <p:spPr>
          <a:xfrm>
            <a:off x="6899938" y="2013182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cxnSp>
        <p:nvCxnSpPr>
          <p:cNvPr id="26" name="直接箭头连接符 25"/>
          <p:cNvCxnSpPr>
            <a:stCxn id="8" idx="0"/>
            <a:endCxn id="2" idx="2"/>
          </p:cNvCxnSpPr>
          <p:nvPr/>
        </p:nvCxnSpPr>
        <p:spPr>
          <a:xfrm flipH="1" flipV="1">
            <a:off x="361509" y="2911375"/>
            <a:ext cx="133376" cy="1073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1233236" y="1398165"/>
            <a:ext cx="489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&lt;k, v&gt;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900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6" grpId="0" animBg="1"/>
      <p:bldP spid="91" grpId="0" animBg="1"/>
      <p:bldP spid="8" grpId="0" animBg="1"/>
      <p:bldP spid="92" grpId="0"/>
      <p:bldP spid="127" grpId="0"/>
      <p:bldP spid="133" grpId="0"/>
      <p:bldP spid="173" grpId="0"/>
      <p:bldP spid="225" grpId="0"/>
      <p:bldP spid="199" grpId="0" animBg="1"/>
      <p:bldP spid="203" grpId="0"/>
      <p:bldP spid="242" grpId="0"/>
      <p:bldP spid="111" grpId="0" animBg="1"/>
      <p:bldP spid="112" grpId="0"/>
      <p:bldP spid="115" grpId="0" animBg="1"/>
      <p:bldP spid="134" grpId="0" animBg="1"/>
      <p:bldP spid="139" grpId="0" animBg="1"/>
      <p:bldP spid="142" grpId="0" animBg="1"/>
      <p:bldP spid="143" grpId="0"/>
      <p:bldP spid="144" grpId="0"/>
      <p:bldP spid="147" grpId="0" animBg="1"/>
      <p:bldP spid="151" grpId="0"/>
      <p:bldP spid="152" grpId="0"/>
      <p:bldP spid="153" grpId="0" animBg="1"/>
      <p:bldP spid="157" grpId="0" animBg="1"/>
      <p:bldP spid="158" grpId="0" animBg="1"/>
      <p:bldP spid="161" grpId="0" animBg="1"/>
      <p:bldP spid="163" grpId="0" animBg="1"/>
      <p:bldP spid="167" grpId="0"/>
      <p:bldP spid="168" grpId="0" animBg="1"/>
      <p:bldP spid="169" grpId="0" animBg="1"/>
      <p:bldP spid="201" grpId="0"/>
      <p:bldP spid="202" grpId="0" animBg="1"/>
      <p:bldP spid="207" grpId="0" animBg="1"/>
      <p:bldP spid="208" grpId="0" animBg="1"/>
      <p:bldP spid="90" grpId="0" animBg="1"/>
      <p:bldP spid="93" grpId="0" animBg="1"/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直接箭头连接符 139"/>
          <p:cNvCxnSpPr>
            <a:endCxn id="97" idx="1"/>
          </p:cNvCxnSpPr>
          <p:nvPr/>
        </p:nvCxnSpPr>
        <p:spPr>
          <a:xfrm flipV="1">
            <a:off x="4573253" y="1313173"/>
            <a:ext cx="534999" cy="75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1115616" y="2327326"/>
            <a:ext cx="1025728" cy="47352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源数据表  </a:t>
            </a:r>
            <a:r>
              <a:rPr lang="en-US" altLang="zh-CN" sz="1000" dirty="0"/>
              <a:t>live_group</a:t>
            </a:r>
          </a:p>
        </p:txBody>
      </p:sp>
      <p:sp>
        <p:nvSpPr>
          <p:cNvPr id="97" name="矩形 96"/>
          <p:cNvSpPr/>
          <p:nvPr/>
        </p:nvSpPr>
        <p:spPr>
          <a:xfrm>
            <a:off x="5108252" y="1113118"/>
            <a:ext cx="1356462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目标</a:t>
            </a:r>
            <a:r>
              <a:rPr lang="zh-CN" altLang="en-US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数据表</a:t>
            </a:r>
            <a:endParaRPr lang="en-US" altLang="zh-CN" sz="1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ebc_hr_salary_receive</a:t>
            </a:r>
          </a:p>
        </p:txBody>
      </p:sp>
      <p:cxnSp>
        <p:nvCxnSpPr>
          <p:cNvPr id="35" name="直接箭头连接符 34"/>
          <p:cNvCxnSpPr>
            <a:endCxn id="39" idx="1"/>
          </p:cNvCxnSpPr>
          <p:nvPr/>
        </p:nvCxnSpPr>
        <p:spPr>
          <a:xfrm>
            <a:off x="2226390" y="1693124"/>
            <a:ext cx="786371" cy="68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115616" y="1276465"/>
            <a:ext cx="1110774" cy="47352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源数据表  </a:t>
            </a:r>
            <a:r>
              <a:rPr lang="en-US" altLang="zh-CN" sz="1000" dirty="0"/>
              <a:t>bi_account_order</a:t>
            </a:r>
          </a:p>
        </p:txBody>
      </p:sp>
      <p:cxnSp>
        <p:nvCxnSpPr>
          <p:cNvPr id="22" name="直接箭头连接符 21"/>
          <p:cNvCxnSpPr>
            <a:stCxn id="139" idx="3"/>
          </p:cNvCxnSpPr>
          <p:nvPr/>
        </p:nvCxnSpPr>
        <p:spPr>
          <a:xfrm flipV="1">
            <a:off x="2141344" y="2468806"/>
            <a:ext cx="871417" cy="9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116932" y="2225535"/>
            <a:ext cx="1382110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目标</a:t>
            </a:r>
            <a:r>
              <a:rPr lang="zh-CN" altLang="en-US" sz="10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数据</a:t>
            </a:r>
            <a:endParaRPr lang="en-US" altLang="zh-CN" sz="1000" kern="1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1000" dirty="0"/>
              <a:t>ebc_hr_salary_balance</a:t>
            </a:r>
            <a:endParaRPr lang="en-US" altLang="zh-CN" sz="1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11463" y="3280543"/>
            <a:ext cx="1025728" cy="47352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源数据表  </a:t>
            </a:r>
            <a:r>
              <a:rPr lang="en-US" altLang="zh-CN" sz="1000" dirty="0"/>
              <a:t>live_vod_info</a:t>
            </a:r>
          </a:p>
        </p:txBody>
      </p:sp>
      <p:cxnSp>
        <p:nvCxnSpPr>
          <p:cNvPr id="30" name="直接箭头连接符 29"/>
          <p:cNvCxnSpPr>
            <a:endCxn id="31" idx="1"/>
          </p:cNvCxnSpPr>
          <p:nvPr/>
        </p:nvCxnSpPr>
        <p:spPr>
          <a:xfrm>
            <a:off x="4573253" y="2702589"/>
            <a:ext cx="793748" cy="71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367001" y="3217022"/>
            <a:ext cx="1132041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目标</a:t>
            </a:r>
            <a:r>
              <a:rPr lang="zh-CN" altLang="en-US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数据</a:t>
            </a:r>
            <a:endParaRPr lang="en-US" altLang="zh-CN" sz="1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ebc_hr_salary_bill</a:t>
            </a:r>
          </a:p>
        </p:txBody>
      </p:sp>
      <p:sp>
        <p:nvSpPr>
          <p:cNvPr id="43" name="矩形 42"/>
          <p:cNvSpPr/>
          <p:nvPr/>
        </p:nvSpPr>
        <p:spPr>
          <a:xfrm>
            <a:off x="7774226" y="2399659"/>
            <a:ext cx="1122453" cy="27699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工资统计页面</a:t>
            </a:r>
            <a:endParaRPr lang="zh-CN" altLang="en-US" sz="12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>
            <a:stCxn id="97" idx="3"/>
            <a:endCxn id="43" idx="1"/>
          </p:cNvCxnSpPr>
          <p:nvPr/>
        </p:nvCxnSpPr>
        <p:spPr>
          <a:xfrm>
            <a:off x="6464714" y="1313173"/>
            <a:ext cx="1309512" cy="122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3" idx="3"/>
            <a:endCxn id="43" idx="1"/>
          </p:cNvCxnSpPr>
          <p:nvPr/>
        </p:nvCxnSpPr>
        <p:spPr>
          <a:xfrm>
            <a:off x="6499042" y="2425590"/>
            <a:ext cx="1275184" cy="11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07504" y="141612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工资领取</a:t>
            </a:r>
          </a:p>
        </p:txBody>
      </p:sp>
      <p:sp>
        <p:nvSpPr>
          <p:cNvPr id="49" name="矩形 48"/>
          <p:cNvSpPr/>
          <p:nvPr/>
        </p:nvSpPr>
        <p:spPr>
          <a:xfrm>
            <a:off x="107503" y="242559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工资</a:t>
            </a:r>
            <a:r>
              <a:rPr lang="zh-CN" altLang="en-US" sz="1200" b="1" dirty="0">
                <a:solidFill>
                  <a:schemeClr val="tx1"/>
                </a:solidFill>
              </a:rPr>
              <a:t>余额</a:t>
            </a:r>
          </a:p>
        </p:txBody>
      </p:sp>
      <p:cxnSp>
        <p:nvCxnSpPr>
          <p:cNvPr id="55" name="直接箭头连接符 54"/>
          <p:cNvCxnSpPr>
            <a:stCxn id="31" idx="3"/>
          </p:cNvCxnSpPr>
          <p:nvPr/>
        </p:nvCxnSpPr>
        <p:spPr>
          <a:xfrm flipV="1">
            <a:off x="6499042" y="2561294"/>
            <a:ext cx="1275184" cy="85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3012761" y="1946194"/>
                <a:ext cx="1560492" cy="854658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CN" sz="1000" kern="1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</a:t>
                </a:r>
                <a:r>
                  <a:rPr lang="zh-CN" altLang="zh-CN" sz="1000" kern="1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解密</a:t>
                </a:r>
                <a:r>
                  <a:rPr lang="en-US" altLang="zh-CN" sz="1000" kern="1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oaid</a:t>
                </a:r>
                <a:endParaRPr lang="zh-CN" altLang="zh-CN" sz="10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zh-CN" sz="1000" kern="100">
                          <a:solidFill>
                            <a:srgbClr val="00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补充字段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000" i="1" kern="10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000" i="1" kern="10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000" kern="10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1000" kern="10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zh-CN" altLang="zh-CN" sz="1000" kern="10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分部</m:t>
                              </m:r>
                              <m:r>
                                <a:rPr lang="en-US" altLang="zh-CN" sz="1000" kern="10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            </m:t>
                              </m:r>
                            </m:e>
                            <m:e>
                              <m:r>
                                <a:rPr lang="en-US" altLang="zh-CN" sz="1000" kern="10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2.</m:t>
                              </m:r>
                              <m:r>
                                <a:rPr lang="zh-CN" altLang="zh-CN" sz="1000" kern="10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身份证号</m:t>
                              </m:r>
                              <m:r>
                                <a:rPr lang="en-US" altLang="zh-CN" sz="1000" kern="10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altLang="zh-CN" sz="1000" kern="10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3.</m:t>
                              </m:r>
                              <m:r>
                                <a:rPr lang="zh-CN" altLang="zh-CN" sz="1000" kern="10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加密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000" i="1" kern="10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oaid</m:t>
                              </m:r>
                              <m:r>
                                <a:rPr lang="en-US" altLang="zh-CN" sz="1000" b="0" i="1" kern="10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US" altLang="zh-CN" sz="1000" kern="10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1000" kern="10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4.</m:t>
                              </m:r>
                              <m:r>
                                <a:rPr lang="zh-CN" altLang="zh-CN" sz="1000" kern="10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加密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000" kern="10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name</m:t>
                              </m:r>
                              <m:r>
                                <a:rPr lang="en-US" altLang="zh-CN" sz="1000" kern="10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0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761" y="1946194"/>
                <a:ext cx="1560492" cy="8546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/>
          <p:cNvCxnSpPr/>
          <p:nvPr/>
        </p:nvCxnSpPr>
        <p:spPr>
          <a:xfrm flipV="1">
            <a:off x="2137191" y="2538159"/>
            <a:ext cx="875570" cy="80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23" idx="1"/>
          </p:cNvCxnSpPr>
          <p:nvPr/>
        </p:nvCxnSpPr>
        <p:spPr>
          <a:xfrm flipV="1">
            <a:off x="4573253" y="2425590"/>
            <a:ext cx="543679" cy="5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06506" y="1090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全量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11463" y="21024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全量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11463" y="305656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同步前一天</a:t>
            </a:r>
            <a:endParaRPr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7386851" y="627534"/>
            <a:ext cx="1199367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权限表</a:t>
            </a:r>
            <a:endParaRPr lang="en-US" altLang="zh-CN" sz="1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ebc_user_whitelist </a:t>
            </a: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8005162" y="1027644"/>
            <a:ext cx="95230" cy="1345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145072" y="146128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有权限</a:t>
            </a:r>
            <a:endParaRPr lang="zh-CN" altLang="en-US" sz="1000" dirty="0"/>
          </a:p>
        </p:txBody>
      </p:sp>
      <p:sp>
        <p:nvSpPr>
          <p:cNvPr id="2" name="矩形 1"/>
          <p:cNvSpPr/>
          <p:nvPr/>
        </p:nvSpPr>
        <p:spPr>
          <a:xfrm>
            <a:off x="184447" y="334921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/>
              <a:t>订单表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7404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97" grpId="0" animBg="1"/>
      <p:bldP spid="18" grpId="0" animBg="1"/>
      <p:bldP spid="23" grpId="0" animBg="1"/>
      <p:bldP spid="27" grpId="0" animBg="1"/>
      <p:bldP spid="31" grpId="0" animBg="1"/>
      <p:bldP spid="43" grpId="0" animBg="1"/>
      <p:bldP spid="39" grpId="0" animBg="1"/>
      <p:bldP spid="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 138"/>
          <p:cNvSpPr/>
          <p:nvPr/>
        </p:nvSpPr>
        <p:spPr>
          <a:xfrm>
            <a:off x="1944788" y="2388996"/>
            <a:ext cx="1981995" cy="31380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ebc_kg_attendance_record</a:t>
            </a:r>
            <a:endParaRPr lang="en-US" altLang="zh-CN" sz="1000" dirty="0"/>
          </a:p>
        </p:txBody>
      </p:sp>
      <p:sp>
        <p:nvSpPr>
          <p:cNvPr id="97" name="矩形 96"/>
          <p:cNvSpPr/>
          <p:nvPr/>
        </p:nvSpPr>
        <p:spPr>
          <a:xfrm>
            <a:off x="131963" y="3335720"/>
            <a:ext cx="1645002" cy="2462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ebc_kg_askleave_dayrecord</a:t>
            </a:r>
            <a:endParaRPr lang="en-US" altLang="zh-CN" sz="1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6" name="直接箭头连接符 105"/>
          <p:cNvCxnSpPr>
            <a:stCxn id="37" idx="1"/>
          </p:cNvCxnSpPr>
          <p:nvPr/>
        </p:nvCxnSpPr>
        <p:spPr>
          <a:xfrm flipH="1">
            <a:off x="1781488" y="3486272"/>
            <a:ext cx="590162" cy="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967" y="31096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按天拆分</a:t>
            </a:r>
            <a:endParaRPr lang="zh-CN" altLang="en-US" sz="1000" dirty="0"/>
          </a:p>
        </p:txBody>
      </p:sp>
      <p:sp>
        <p:nvSpPr>
          <p:cNvPr id="23" name="矩形 22"/>
          <p:cNvSpPr/>
          <p:nvPr/>
        </p:nvSpPr>
        <p:spPr>
          <a:xfrm>
            <a:off x="2364048" y="4143138"/>
            <a:ext cx="1657751" cy="31380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ebc_kg_cancelleave_record</a:t>
            </a:r>
            <a:endParaRPr lang="en-US" altLang="zh-CN" sz="1000" dirty="0"/>
          </a:p>
        </p:txBody>
      </p:sp>
      <p:sp>
        <p:nvSpPr>
          <p:cNvPr id="31" name="矩形 30"/>
          <p:cNvSpPr/>
          <p:nvPr/>
        </p:nvSpPr>
        <p:spPr>
          <a:xfrm>
            <a:off x="131610" y="4143138"/>
            <a:ext cx="1803699" cy="2462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ebc_kg_cancelleave_dayrecord</a:t>
            </a:r>
          </a:p>
        </p:txBody>
      </p:sp>
      <p:sp>
        <p:nvSpPr>
          <p:cNvPr id="33" name="矩形 32"/>
          <p:cNvSpPr/>
          <p:nvPr/>
        </p:nvSpPr>
        <p:spPr>
          <a:xfrm>
            <a:off x="3931628" y="644284"/>
            <a:ext cx="614271" cy="24622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000" dirty="0"/>
              <a:t>tbl_user</a:t>
            </a:r>
            <a:endParaRPr lang="zh-CN" altLang="en-US" sz="1000" dirty="0"/>
          </a:p>
        </p:txBody>
      </p:sp>
      <p:sp>
        <p:nvSpPr>
          <p:cNvPr id="34" name="矩形 33"/>
          <p:cNvSpPr/>
          <p:nvPr/>
        </p:nvSpPr>
        <p:spPr>
          <a:xfrm>
            <a:off x="1944788" y="1462354"/>
            <a:ext cx="1981995" cy="31380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ebc_kg_worktime_management</a:t>
            </a:r>
            <a:endParaRPr lang="zh-CN" alt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944790" y="121157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工作日列表</a:t>
            </a:r>
            <a:endParaRPr lang="zh-CN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880668" y="214277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打卡数据表</a:t>
            </a:r>
            <a:endParaRPr lang="zh-CN" altLang="en-US" sz="1000" dirty="0"/>
          </a:p>
        </p:txBody>
      </p:sp>
      <p:sp>
        <p:nvSpPr>
          <p:cNvPr id="37" name="矩形 36"/>
          <p:cNvSpPr/>
          <p:nvPr/>
        </p:nvSpPr>
        <p:spPr>
          <a:xfrm>
            <a:off x="2371650" y="3329371"/>
            <a:ext cx="1555133" cy="31380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ebc_kg_askleave_record</a:t>
            </a:r>
            <a:endParaRPr lang="en-US" altLang="zh-CN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304165" y="309695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请假数据</a:t>
            </a:r>
            <a:endParaRPr lang="zh-CN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67842" y="39560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按天拆分</a:t>
            </a:r>
            <a:endParaRPr lang="zh-CN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283324" y="39339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销</a:t>
            </a:r>
            <a:r>
              <a:rPr lang="zh-CN" altLang="en-US" sz="1000" dirty="0" smtClean="0"/>
              <a:t>假数据</a:t>
            </a:r>
            <a:endParaRPr lang="zh-CN" altLang="en-US" sz="1000" dirty="0"/>
          </a:p>
        </p:txBody>
      </p:sp>
      <p:cxnSp>
        <p:nvCxnSpPr>
          <p:cNvPr id="41" name="直接箭头连接符 40"/>
          <p:cNvCxnSpPr>
            <a:stCxn id="23" idx="1"/>
            <a:endCxn id="31" idx="3"/>
          </p:cNvCxnSpPr>
          <p:nvPr/>
        </p:nvCxnSpPr>
        <p:spPr>
          <a:xfrm flipH="1" flipV="1">
            <a:off x="1935309" y="4266249"/>
            <a:ext cx="428739" cy="3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414916" y="4150843"/>
            <a:ext cx="2088232" cy="31380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ebc_kg_askleaveaftercancel_record</a:t>
            </a:r>
            <a:endParaRPr lang="en-US" altLang="zh-CN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334192" y="3941640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销假后请假数据数据</a:t>
            </a:r>
            <a:endParaRPr lang="zh-CN" altLang="en-US" sz="1000" dirty="0"/>
          </a:p>
        </p:txBody>
      </p:sp>
      <p:sp>
        <p:nvSpPr>
          <p:cNvPr id="47" name="矩形 46"/>
          <p:cNvSpPr/>
          <p:nvPr/>
        </p:nvSpPr>
        <p:spPr>
          <a:xfrm>
            <a:off x="5251805" y="3365053"/>
            <a:ext cx="2212465" cy="2462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ebc_kg_askleaveaftercancel_dayrecord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71082" y="31558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按天拆分</a:t>
            </a:r>
            <a:endParaRPr lang="zh-CN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930017" y="39724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人员表</a:t>
            </a:r>
          </a:p>
        </p:txBody>
      </p:sp>
      <p:sp>
        <p:nvSpPr>
          <p:cNvPr id="50" name="矩形 49"/>
          <p:cNvSpPr/>
          <p:nvPr/>
        </p:nvSpPr>
        <p:spPr>
          <a:xfrm>
            <a:off x="7396096" y="663707"/>
            <a:ext cx="1170513" cy="24622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000" dirty="0"/>
              <a:t>ebc_user_whitelist</a:t>
            </a:r>
            <a:endParaRPr lang="zh-CN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7339352" y="421909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人事提供：白</a:t>
            </a:r>
            <a:r>
              <a:rPr lang="zh-CN" altLang="en-US" sz="1000" dirty="0"/>
              <a:t>名单</a:t>
            </a:r>
          </a:p>
        </p:txBody>
      </p:sp>
      <p:sp>
        <p:nvSpPr>
          <p:cNvPr id="54" name="矩形 53"/>
          <p:cNvSpPr/>
          <p:nvPr/>
        </p:nvSpPr>
        <p:spPr>
          <a:xfrm>
            <a:off x="6058032" y="648707"/>
            <a:ext cx="1013419" cy="24622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000" dirty="0"/>
              <a:t>tbl_department</a:t>
            </a:r>
            <a:endParaRPr lang="zh-CN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6003606" y="4077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部门表</a:t>
            </a:r>
          </a:p>
        </p:txBody>
      </p:sp>
      <p:sp>
        <p:nvSpPr>
          <p:cNvPr id="58" name="矩形 57"/>
          <p:cNvSpPr/>
          <p:nvPr/>
        </p:nvSpPr>
        <p:spPr>
          <a:xfrm>
            <a:off x="4839159" y="644284"/>
            <a:ext cx="865943" cy="24622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000" dirty="0"/>
              <a:t>tbl_company</a:t>
            </a:r>
            <a:endParaRPr lang="zh-CN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782415" y="3972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分部表</a:t>
            </a:r>
          </a:p>
        </p:txBody>
      </p:sp>
      <p:sp>
        <p:nvSpPr>
          <p:cNvPr id="60" name="矩形 59"/>
          <p:cNvSpPr/>
          <p:nvPr/>
        </p:nvSpPr>
        <p:spPr>
          <a:xfrm>
            <a:off x="5322092" y="1759983"/>
            <a:ext cx="1471878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目标</a:t>
            </a:r>
            <a:r>
              <a:rPr lang="zh-CN" altLang="en-US" sz="10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数据</a:t>
            </a:r>
            <a:endParaRPr lang="en-US" altLang="zh-CN" sz="1000" kern="1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1000" dirty="0"/>
              <a:t>ebc_kg_attendance_stat</a:t>
            </a:r>
            <a:endParaRPr lang="en-US" altLang="zh-CN" sz="1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164288" y="1829712"/>
            <a:ext cx="1901483" cy="24622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000" dirty="0"/>
              <a:t>HRM_ATTENDANCE_ABNORMAL</a:t>
            </a:r>
            <a:endParaRPr lang="zh-CN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7694841" y="1619255"/>
            <a:ext cx="1399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OA</a:t>
            </a:r>
            <a:r>
              <a:rPr lang="zh-CN" altLang="en-US" sz="1000" dirty="0" smtClean="0"/>
              <a:t>提供：考勤</a:t>
            </a:r>
            <a:r>
              <a:rPr lang="zh-CN" altLang="en-US" sz="1000" dirty="0"/>
              <a:t>申诉</a:t>
            </a:r>
          </a:p>
        </p:txBody>
      </p:sp>
      <p:cxnSp>
        <p:nvCxnSpPr>
          <p:cNvPr id="63" name="直接箭头连接符 62"/>
          <p:cNvCxnSpPr>
            <a:stCxn id="37" idx="3"/>
            <a:endCxn id="44" idx="1"/>
          </p:cNvCxnSpPr>
          <p:nvPr/>
        </p:nvCxnSpPr>
        <p:spPr>
          <a:xfrm>
            <a:off x="3926783" y="3486272"/>
            <a:ext cx="1488133" cy="82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4031762" y="4332836"/>
            <a:ext cx="132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6661312" y="3723878"/>
            <a:ext cx="0" cy="41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6079163" y="2202651"/>
            <a:ext cx="0" cy="116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91" y="181802"/>
            <a:ext cx="16710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说明：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     </a:t>
            </a:r>
            <a:r>
              <a:rPr lang="zh-CN" altLang="en-US" sz="1000" dirty="0" smtClean="0"/>
              <a:t>紫色框是</a:t>
            </a:r>
            <a:r>
              <a:rPr lang="en-US" altLang="zh-CN" sz="1000" dirty="0" smtClean="0"/>
              <a:t>OA</a:t>
            </a:r>
            <a:r>
              <a:rPr lang="zh-CN" altLang="en-US" sz="1000" dirty="0" smtClean="0"/>
              <a:t>接口获取；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     </a:t>
            </a:r>
            <a:r>
              <a:rPr lang="zh-CN" altLang="en-US" sz="1000" dirty="0" smtClean="0"/>
              <a:t>绿色框为 组织架构；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     </a:t>
            </a:r>
            <a:r>
              <a:rPr lang="zh-CN" altLang="en-US" sz="1000" dirty="0" smtClean="0"/>
              <a:t>蓝色框为 </a:t>
            </a:r>
            <a:r>
              <a:rPr lang="en-US" altLang="zh-CN" sz="1000" dirty="0" smtClean="0"/>
              <a:t>OA</a:t>
            </a:r>
            <a:r>
              <a:rPr lang="zh-CN" altLang="en-US" sz="1000" dirty="0" smtClean="0"/>
              <a:t>提供视图。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</a:t>
            </a:r>
            <a:endParaRPr lang="zh-CN" altLang="en-US" sz="1200" dirty="0"/>
          </a:p>
        </p:txBody>
      </p:sp>
      <p:cxnSp>
        <p:nvCxnSpPr>
          <p:cNvPr id="75" name="直接箭头连接符 74"/>
          <p:cNvCxnSpPr>
            <a:endCxn id="60" idx="1"/>
          </p:cNvCxnSpPr>
          <p:nvPr/>
        </p:nvCxnSpPr>
        <p:spPr>
          <a:xfrm flipV="1">
            <a:off x="3931628" y="1960038"/>
            <a:ext cx="1390464" cy="64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60" idx="1"/>
          </p:cNvCxnSpPr>
          <p:nvPr/>
        </p:nvCxnSpPr>
        <p:spPr>
          <a:xfrm>
            <a:off x="3925056" y="1610384"/>
            <a:ext cx="1397036" cy="34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4301754" y="940144"/>
            <a:ext cx="1566955" cy="81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endCxn id="60" idx="0"/>
          </p:cNvCxnSpPr>
          <p:nvPr/>
        </p:nvCxnSpPr>
        <p:spPr>
          <a:xfrm>
            <a:off x="5244341" y="890505"/>
            <a:ext cx="813690" cy="86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>
            <a:off x="6156176" y="915097"/>
            <a:ext cx="404731" cy="86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H="1">
            <a:off x="6459032" y="924152"/>
            <a:ext cx="1522321" cy="81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60" idx="3"/>
          </p:cNvCxnSpPr>
          <p:nvPr/>
        </p:nvCxnSpPr>
        <p:spPr>
          <a:xfrm flipH="1" flipV="1">
            <a:off x="6793970" y="1960038"/>
            <a:ext cx="370320" cy="1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9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97" grpId="0" animBg="1"/>
      <p:bldP spid="23" grpId="0" animBg="1"/>
      <p:bldP spid="31" grpId="0" animBg="1"/>
      <p:bldP spid="34" grpId="0" animBg="1"/>
      <p:bldP spid="37" grpId="0" animBg="1"/>
      <p:bldP spid="44" grpId="0" animBg="1"/>
      <p:bldP spid="47" grpId="0" animBg="1"/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1482600" y="2896739"/>
            <a:ext cx="1923952" cy="24622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ebc_kg_askleave_dayrecord</a:t>
            </a:r>
            <a:endParaRPr lang="en-US" altLang="zh-CN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390883" y="2670715"/>
            <a:ext cx="126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3. </a:t>
            </a:r>
            <a:r>
              <a:rPr lang="zh-CN" altLang="en-US" sz="1000" dirty="0" smtClean="0"/>
              <a:t>获取请假数据</a:t>
            </a:r>
            <a:endParaRPr lang="zh-CN" altLang="en-US" sz="1000" dirty="0"/>
          </a:p>
        </p:txBody>
      </p:sp>
      <p:sp>
        <p:nvSpPr>
          <p:cNvPr id="31" name="矩形 30"/>
          <p:cNvSpPr/>
          <p:nvPr/>
        </p:nvSpPr>
        <p:spPr>
          <a:xfrm>
            <a:off x="6346588" y="1310571"/>
            <a:ext cx="1923951" cy="24622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ebc_kg_cancelleave_dayrecord</a:t>
            </a:r>
          </a:p>
        </p:txBody>
      </p:sp>
      <p:sp>
        <p:nvSpPr>
          <p:cNvPr id="34" name="矩形 33"/>
          <p:cNvSpPr/>
          <p:nvPr/>
        </p:nvSpPr>
        <p:spPr>
          <a:xfrm>
            <a:off x="1520543" y="1324021"/>
            <a:ext cx="1886009" cy="23092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ebc_kg_worktime_management</a:t>
            </a:r>
            <a:endParaRPr lang="zh-CN" alt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520898" y="1113203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1. </a:t>
            </a:r>
            <a:r>
              <a:rPr lang="zh-CN" altLang="en-US" sz="1000" dirty="0" smtClean="0"/>
              <a:t>获取工作日</a:t>
            </a:r>
            <a:endParaRPr lang="zh-CN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6319467" y="1123477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4. </a:t>
            </a:r>
            <a:r>
              <a:rPr lang="zh-CN" altLang="en-US" sz="1000" dirty="0" smtClean="0"/>
              <a:t>获取销假数据</a:t>
            </a:r>
            <a:endParaRPr lang="zh-CN" altLang="en-US" sz="1000" dirty="0"/>
          </a:p>
        </p:txBody>
      </p:sp>
      <p:sp>
        <p:nvSpPr>
          <p:cNvPr id="60" name="矩形 59"/>
          <p:cNvSpPr/>
          <p:nvPr/>
        </p:nvSpPr>
        <p:spPr>
          <a:xfrm>
            <a:off x="4067944" y="2082885"/>
            <a:ext cx="1656184" cy="24622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0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打卡汇总</a:t>
            </a:r>
            <a:endParaRPr lang="en-US" altLang="zh-CN" sz="1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H="1">
            <a:off x="5364088" y="1433681"/>
            <a:ext cx="979592" cy="65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3400163" y="2346397"/>
            <a:ext cx="1320040" cy="68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 flipV="1">
            <a:off x="5580112" y="2346397"/>
            <a:ext cx="778385" cy="68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60" idx="1"/>
          </p:cNvCxnSpPr>
          <p:nvPr/>
        </p:nvCxnSpPr>
        <p:spPr>
          <a:xfrm flipV="1">
            <a:off x="3406552" y="2205996"/>
            <a:ext cx="661392" cy="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3406552" y="1470889"/>
            <a:ext cx="1021432" cy="60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endCxn id="60" idx="3"/>
          </p:cNvCxnSpPr>
          <p:nvPr/>
        </p:nvCxnSpPr>
        <p:spPr>
          <a:xfrm flipH="1">
            <a:off x="5724128" y="2163529"/>
            <a:ext cx="617762" cy="4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482600" y="2082885"/>
            <a:ext cx="1923952" cy="2635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ebc_kg_attendance_stat</a:t>
            </a:r>
            <a:endParaRPr lang="en-US" altLang="zh-CN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520543" y="1870028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2. </a:t>
            </a:r>
            <a:r>
              <a:rPr lang="zh-CN" altLang="en-US" sz="1000" dirty="0" smtClean="0"/>
              <a:t>获取考勤分析</a:t>
            </a:r>
            <a:endParaRPr lang="zh-CN" altLang="en-US" sz="1000" dirty="0"/>
          </a:p>
        </p:txBody>
      </p:sp>
      <p:sp>
        <p:nvSpPr>
          <p:cNvPr id="53" name="矩形 52"/>
          <p:cNvSpPr/>
          <p:nvPr/>
        </p:nvSpPr>
        <p:spPr>
          <a:xfrm>
            <a:off x="6343680" y="2073805"/>
            <a:ext cx="1923951" cy="24622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tbl_user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67635" y="2611721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6. </a:t>
            </a:r>
            <a:r>
              <a:rPr lang="zh-CN" altLang="en-US" sz="1000" dirty="0" smtClean="0"/>
              <a:t>获取白名单数据</a:t>
            </a:r>
            <a:endParaRPr lang="zh-CN" altLang="en-US" sz="1000" dirty="0"/>
          </a:p>
        </p:txBody>
      </p:sp>
      <p:sp>
        <p:nvSpPr>
          <p:cNvPr id="65" name="矩形 64"/>
          <p:cNvSpPr/>
          <p:nvPr/>
        </p:nvSpPr>
        <p:spPr>
          <a:xfrm>
            <a:off x="6395431" y="2857942"/>
            <a:ext cx="1924676" cy="24622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ebc_user_whitelist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15161" y="1845904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5. </a:t>
            </a:r>
            <a:r>
              <a:rPr lang="zh-CN" altLang="en-US" sz="1000" dirty="0" smtClean="0"/>
              <a:t>获取入职、离职数据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273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31" grpId="0" animBg="1"/>
      <p:bldP spid="34" grpId="0" animBg="1"/>
      <p:bldP spid="60" grpId="0" animBg="1"/>
      <p:bldP spid="46" grpId="0" animBg="1"/>
      <p:bldP spid="53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1482600" y="2896739"/>
            <a:ext cx="1923952" cy="24622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ebc_kg_askleave_dayrecord</a:t>
            </a:r>
            <a:endParaRPr lang="en-US" altLang="zh-CN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390883" y="2670715"/>
            <a:ext cx="126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3. </a:t>
            </a:r>
            <a:r>
              <a:rPr lang="zh-CN" altLang="en-US" sz="1000" dirty="0" smtClean="0"/>
              <a:t>获取请假数据</a:t>
            </a:r>
            <a:endParaRPr lang="zh-CN" altLang="en-US" sz="1000" dirty="0"/>
          </a:p>
        </p:txBody>
      </p:sp>
      <p:sp>
        <p:nvSpPr>
          <p:cNvPr id="31" name="矩形 30"/>
          <p:cNvSpPr/>
          <p:nvPr/>
        </p:nvSpPr>
        <p:spPr>
          <a:xfrm>
            <a:off x="6346588" y="1310571"/>
            <a:ext cx="1923951" cy="24622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ebc_kg_cancelleave_dayrecord</a:t>
            </a:r>
          </a:p>
        </p:txBody>
      </p:sp>
      <p:sp>
        <p:nvSpPr>
          <p:cNvPr id="34" name="矩形 33"/>
          <p:cNvSpPr/>
          <p:nvPr/>
        </p:nvSpPr>
        <p:spPr>
          <a:xfrm>
            <a:off x="1520543" y="1324021"/>
            <a:ext cx="1886009" cy="23092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ebc_kg_worktime_management</a:t>
            </a:r>
            <a:endParaRPr lang="zh-CN" alt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520898" y="1113203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1. </a:t>
            </a:r>
            <a:r>
              <a:rPr lang="zh-CN" altLang="en-US" sz="1000" dirty="0" smtClean="0"/>
              <a:t>获取工作日</a:t>
            </a:r>
            <a:endParaRPr lang="zh-CN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6319467" y="1123477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4. </a:t>
            </a:r>
            <a:r>
              <a:rPr lang="zh-CN" altLang="en-US" sz="1000" dirty="0" smtClean="0"/>
              <a:t>获取销假数据</a:t>
            </a:r>
            <a:endParaRPr lang="zh-CN" altLang="en-US" sz="1000" dirty="0"/>
          </a:p>
        </p:txBody>
      </p:sp>
      <p:sp>
        <p:nvSpPr>
          <p:cNvPr id="60" name="矩形 59"/>
          <p:cNvSpPr/>
          <p:nvPr/>
        </p:nvSpPr>
        <p:spPr>
          <a:xfrm>
            <a:off x="4067944" y="2082885"/>
            <a:ext cx="1656184" cy="24622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0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考勤报表</a:t>
            </a:r>
            <a:endParaRPr lang="en-US" altLang="zh-CN" sz="1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H="1">
            <a:off x="5364088" y="1433681"/>
            <a:ext cx="979592" cy="65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3400163" y="2346397"/>
            <a:ext cx="1320040" cy="68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 flipV="1">
            <a:off x="5580112" y="2346397"/>
            <a:ext cx="778385" cy="68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60" idx="1"/>
          </p:cNvCxnSpPr>
          <p:nvPr/>
        </p:nvCxnSpPr>
        <p:spPr>
          <a:xfrm flipV="1">
            <a:off x="3406552" y="2205996"/>
            <a:ext cx="661392" cy="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3406552" y="1470889"/>
            <a:ext cx="1021432" cy="60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endCxn id="60" idx="3"/>
          </p:cNvCxnSpPr>
          <p:nvPr/>
        </p:nvCxnSpPr>
        <p:spPr>
          <a:xfrm flipH="1">
            <a:off x="5724128" y="2163529"/>
            <a:ext cx="617762" cy="4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482600" y="2082885"/>
            <a:ext cx="1923952" cy="26351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ebc_kg_attendance_stat</a:t>
            </a:r>
            <a:endParaRPr lang="en-US" altLang="zh-CN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520543" y="1870028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2. </a:t>
            </a:r>
            <a:r>
              <a:rPr lang="zh-CN" altLang="en-US" sz="1000" dirty="0" smtClean="0"/>
              <a:t>获取考勤分析</a:t>
            </a:r>
            <a:endParaRPr lang="zh-CN" altLang="en-US" sz="1000" dirty="0"/>
          </a:p>
        </p:txBody>
      </p:sp>
      <p:sp>
        <p:nvSpPr>
          <p:cNvPr id="53" name="矩形 52"/>
          <p:cNvSpPr/>
          <p:nvPr/>
        </p:nvSpPr>
        <p:spPr>
          <a:xfrm>
            <a:off x="6343680" y="2073805"/>
            <a:ext cx="1923951" cy="24622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tbl_user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67635" y="2611721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6. </a:t>
            </a:r>
            <a:r>
              <a:rPr lang="zh-CN" altLang="en-US" sz="1000" dirty="0" smtClean="0"/>
              <a:t>获取白名单数据</a:t>
            </a:r>
            <a:endParaRPr lang="zh-CN" altLang="en-US" sz="1000" dirty="0"/>
          </a:p>
        </p:txBody>
      </p:sp>
      <p:sp>
        <p:nvSpPr>
          <p:cNvPr id="65" name="矩形 64"/>
          <p:cNvSpPr/>
          <p:nvPr/>
        </p:nvSpPr>
        <p:spPr>
          <a:xfrm>
            <a:off x="6395431" y="2857942"/>
            <a:ext cx="1924676" cy="24622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ebc_user_whitelist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15161" y="1845904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5. </a:t>
            </a:r>
            <a:r>
              <a:rPr lang="zh-CN" altLang="en-US" sz="1000" dirty="0" smtClean="0"/>
              <a:t>获取入职、离职数据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3868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31" grpId="0" animBg="1"/>
      <p:bldP spid="34" grpId="0" animBg="1"/>
      <p:bldP spid="60" grpId="0" animBg="1"/>
      <p:bldP spid="46" grpId="0" animBg="1"/>
      <p:bldP spid="53" grpId="0" animBg="1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2880320" y="848495"/>
            <a:ext cx="4320480" cy="17828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3034983" y="1394188"/>
            <a:ext cx="1151839" cy="2255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5" name="矩形 104"/>
          <p:cNvSpPr/>
          <p:nvPr/>
        </p:nvSpPr>
        <p:spPr>
          <a:xfrm>
            <a:off x="409425" y="1394188"/>
            <a:ext cx="1151839" cy="2255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6" name="矩形 105"/>
          <p:cNvSpPr/>
          <p:nvPr/>
        </p:nvSpPr>
        <p:spPr>
          <a:xfrm>
            <a:off x="1561264" y="1394188"/>
            <a:ext cx="1152128" cy="2255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07" name="直接箭头连接符 106"/>
          <p:cNvCxnSpPr>
            <a:endCxn id="105" idx="1"/>
          </p:cNvCxnSpPr>
          <p:nvPr/>
        </p:nvCxnSpPr>
        <p:spPr>
          <a:xfrm flipV="1">
            <a:off x="144016" y="150698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105" idx="1"/>
          </p:cNvCxnSpPr>
          <p:nvPr/>
        </p:nvCxnSpPr>
        <p:spPr>
          <a:xfrm>
            <a:off x="144017" y="137020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321875" y="1180276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16" name="文本框 115"/>
          <p:cNvSpPr txBox="1"/>
          <p:nvPr/>
        </p:nvSpPr>
        <p:spPr>
          <a:xfrm>
            <a:off x="587681" y="1635155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1755491" y="160970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</a:p>
        </p:txBody>
      </p:sp>
      <p:sp>
        <p:nvSpPr>
          <p:cNvPr id="118" name="矩形 117"/>
          <p:cNvSpPr/>
          <p:nvPr/>
        </p:nvSpPr>
        <p:spPr>
          <a:xfrm>
            <a:off x="409425" y="3570718"/>
            <a:ext cx="1151839" cy="22559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22" name="矩形 121"/>
          <p:cNvSpPr/>
          <p:nvPr/>
        </p:nvSpPr>
        <p:spPr>
          <a:xfrm>
            <a:off x="1561264" y="3570718"/>
            <a:ext cx="1152128" cy="22559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cxnSp>
        <p:nvCxnSpPr>
          <p:cNvPr id="124" name="直接箭头连接符 123"/>
          <p:cNvCxnSpPr>
            <a:endCxn id="118" idx="1"/>
          </p:cNvCxnSpPr>
          <p:nvPr/>
        </p:nvCxnSpPr>
        <p:spPr>
          <a:xfrm flipV="1">
            <a:off x="144016" y="368351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endCxn id="118" idx="1"/>
          </p:cNvCxnSpPr>
          <p:nvPr/>
        </p:nvCxnSpPr>
        <p:spPr>
          <a:xfrm>
            <a:off x="144017" y="354673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261834" y="3285818"/>
            <a:ext cx="129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39" name="文本框 138"/>
          <p:cNvSpPr txBox="1"/>
          <p:nvPr/>
        </p:nvSpPr>
        <p:spPr>
          <a:xfrm>
            <a:off x="622337" y="381693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</a:p>
        </p:txBody>
      </p:sp>
      <p:sp>
        <p:nvSpPr>
          <p:cNvPr id="141" name="文本框 140"/>
          <p:cNvSpPr txBox="1"/>
          <p:nvPr/>
        </p:nvSpPr>
        <p:spPr>
          <a:xfrm>
            <a:off x="1807557" y="3842633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</a:p>
        </p:txBody>
      </p:sp>
      <p:sp>
        <p:nvSpPr>
          <p:cNvPr id="142" name="矩形 141"/>
          <p:cNvSpPr/>
          <p:nvPr/>
        </p:nvSpPr>
        <p:spPr>
          <a:xfrm>
            <a:off x="3034982" y="1775503"/>
            <a:ext cx="1151839" cy="2255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43" name="矩形 142"/>
          <p:cNvSpPr/>
          <p:nvPr/>
        </p:nvSpPr>
        <p:spPr>
          <a:xfrm>
            <a:off x="3024336" y="3315409"/>
            <a:ext cx="1152128" cy="2255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sp>
        <p:nvSpPr>
          <p:cNvPr id="144" name="矩形 143"/>
          <p:cNvSpPr/>
          <p:nvPr/>
        </p:nvSpPr>
        <p:spPr>
          <a:xfrm>
            <a:off x="3024336" y="3719243"/>
            <a:ext cx="1152128" cy="2255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sp>
        <p:nvSpPr>
          <p:cNvPr id="147" name="矩形 146"/>
          <p:cNvSpPr/>
          <p:nvPr/>
        </p:nvSpPr>
        <p:spPr>
          <a:xfrm>
            <a:off x="4417603" y="1563468"/>
            <a:ext cx="1347781" cy="2255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&lt;a,1&gt;&lt;a,1&gt;&lt;c,1&gt;&lt;e,1&gt;&lt;g,1&gt;</a:t>
            </a:r>
            <a:endParaRPr lang="zh-CN" altLang="en-US" sz="8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24169" y="858513"/>
            <a:ext cx="834686" cy="25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maptask1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108239" y="2955405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maptask2</a:t>
            </a:r>
          </a:p>
        </p:txBody>
      </p:sp>
      <p:sp>
        <p:nvSpPr>
          <p:cNvPr id="158" name="矩形 157"/>
          <p:cNvSpPr/>
          <p:nvPr/>
        </p:nvSpPr>
        <p:spPr>
          <a:xfrm>
            <a:off x="4439558" y="2207075"/>
            <a:ext cx="1465098" cy="2255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GroupingComparator</a:t>
            </a:r>
            <a:r>
              <a:rPr lang="en-US" altLang="zh-CN" sz="800" dirty="0" smtClean="0"/>
              <a:t>(k,knext)</a:t>
            </a:r>
            <a:endParaRPr lang="zh-CN" altLang="en-US" sz="800" dirty="0"/>
          </a:p>
        </p:txBody>
      </p:sp>
      <p:sp>
        <p:nvSpPr>
          <p:cNvPr id="160" name="文本框 159"/>
          <p:cNvSpPr txBox="1"/>
          <p:nvPr/>
        </p:nvSpPr>
        <p:spPr>
          <a:xfrm>
            <a:off x="2826532" y="1031508"/>
            <a:ext cx="1774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</a:t>
            </a:r>
            <a:r>
              <a:rPr lang="zh-CN" altLang="en-US" sz="1000" dirty="0" smtClean="0"/>
              <a:t>下载到</a:t>
            </a:r>
            <a:r>
              <a:rPr lang="en-US" altLang="zh-CN" sz="1000" dirty="0" smtClean="0"/>
              <a:t>reducetask</a:t>
            </a:r>
            <a:r>
              <a:rPr lang="zh-CN" altLang="en-US" sz="1000" dirty="0" smtClean="0"/>
              <a:t>本地磁盘</a:t>
            </a:r>
            <a:endParaRPr lang="en-US" altLang="zh-CN" sz="1000" dirty="0" smtClean="0"/>
          </a:p>
        </p:txBody>
      </p:sp>
      <p:sp>
        <p:nvSpPr>
          <p:cNvPr id="161" name="文本框 160"/>
          <p:cNvSpPr txBox="1"/>
          <p:nvPr/>
        </p:nvSpPr>
        <p:spPr>
          <a:xfrm>
            <a:off x="4341485" y="1311760"/>
            <a:ext cx="1395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12 </a:t>
            </a:r>
            <a:r>
              <a:rPr lang="zh-CN" altLang="en-US" sz="1000" dirty="0" smtClean="0"/>
              <a:t>合并文件 归并排序</a:t>
            </a:r>
            <a:endParaRPr lang="en-US" altLang="zh-CN" sz="1000" dirty="0" smtClean="0"/>
          </a:p>
        </p:txBody>
      </p:sp>
      <p:sp>
        <p:nvSpPr>
          <p:cNvPr id="163" name="矩形 162"/>
          <p:cNvSpPr/>
          <p:nvPr/>
        </p:nvSpPr>
        <p:spPr>
          <a:xfrm>
            <a:off x="6120680" y="1223221"/>
            <a:ext cx="971599" cy="8249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Reduce(k,v)</a:t>
            </a:r>
          </a:p>
          <a:p>
            <a:pPr algn="ctr"/>
            <a:r>
              <a:rPr lang="en-US" altLang="zh-CN" sz="800" dirty="0" smtClean="0"/>
              <a:t>Context.write(k,v)</a:t>
            </a:r>
            <a:endParaRPr lang="zh-CN" altLang="en-US" sz="8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6178486" y="977001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</a:p>
        </p:txBody>
      </p:sp>
      <p:sp>
        <p:nvSpPr>
          <p:cNvPr id="4" name="矩形 3"/>
          <p:cNvSpPr/>
          <p:nvPr/>
        </p:nvSpPr>
        <p:spPr>
          <a:xfrm>
            <a:off x="4501509" y="1506986"/>
            <a:ext cx="467043" cy="346997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箭头连接符 167"/>
          <p:cNvCxnSpPr>
            <a:stCxn id="158" idx="0"/>
            <a:endCxn id="4" idx="2"/>
          </p:cNvCxnSpPr>
          <p:nvPr/>
        </p:nvCxnSpPr>
        <p:spPr>
          <a:xfrm flipH="1" flipV="1">
            <a:off x="4735031" y="1853983"/>
            <a:ext cx="437076" cy="3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7331779" y="1366031"/>
            <a:ext cx="852339" cy="2255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OutPutFormat</a:t>
            </a:r>
            <a:endParaRPr lang="zh-CN" altLang="en-US" sz="800" dirty="0"/>
          </a:p>
        </p:txBody>
      </p:sp>
      <p:sp>
        <p:nvSpPr>
          <p:cNvPr id="171" name="矩形 170"/>
          <p:cNvSpPr/>
          <p:nvPr/>
        </p:nvSpPr>
        <p:spPr>
          <a:xfrm>
            <a:off x="7331779" y="1909167"/>
            <a:ext cx="852339" cy="2255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RecordWriter</a:t>
            </a:r>
            <a:endParaRPr lang="zh-CN" altLang="en-US" sz="800" dirty="0"/>
          </a:p>
        </p:txBody>
      </p:sp>
      <p:sp>
        <p:nvSpPr>
          <p:cNvPr id="172" name="文本框 171"/>
          <p:cNvSpPr txBox="1"/>
          <p:nvPr/>
        </p:nvSpPr>
        <p:spPr>
          <a:xfrm>
            <a:off x="7458492" y="2504678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Write(k,v)</a:t>
            </a:r>
          </a:p>
        </p:txBody>
      </p:sp>
      <p:sp>
        <p:nvSpPr>
          <p:cNvPr id="174" name="矩形 173"/>
          <p:cNvSpPr/>
          <p:nvPr/>
        </p:nvSpPr>
        <p:spPr>
          <a:xfrm>
            <a:off x="8591610" y="2048153"/>
            <a:ext cx="346344" cy="7445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</a:p>
          <a:p>
            <a:pPr algn="ctr"/>
            <a:r>
              <a:rPr lang="en-US" altLang="zh-CN" sz="800" dirty="0" smtClean="0"/>
              <a:t>b 1</a:t>
            </a:r>
          </a:p>
          <a:p>
            <a:pPr algn="ctr"/>
            <a:r>
              <a:rPr lang="en-US" altLang="zh-CN" sz="800" dirty="0" smtClean="0"/>
              <a:t>c 1</a:t>
            </a:r>
          </a:p>
          <a:p>
            <a:pPr algn="ctr"/>
            <a:r>
              <a:rPr lang="en-US" altLang="zh-CN" sz="800" dirty="0" smtClean="0"/>
              <a:t>d 1</a:t>
            </a:r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8352779" y="1853983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Part-r-000000</a:t>
            </a:r>
          </a:p>
        </p:txBody>
      </p:sp>
      <p:sp>
        <p:nvSpPr>
          <p:cNvPr id="176" name="文本框 175"/>
          <p:cNvSpPr txBox="1"/>
          <p:nvPr/>
        </p:nvSpPr>
        <p:spPr>
          <a:xfrm>
            <a:off x="7331779" y="1065539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15 </a:t>
            </a:r>
            <a:r>
              <a:rPr lang="zh-CN" altLang="en-US" sz="1000" dirty="0" smtClean="0"/>
              <a:t>默认</a:t>
            </a:r>
            <a:r>
              <a:rPr lang="en-US" altLang="zh-CN" sz="1000" dirty="0" smtClean="0"/>
              <a:t>TextOutputFormat</a:t>
            </a:r>
          </a:p>
        </p:txBody>
      </p:sp>
      <p:sp>
        <p:nvSpPr>
          <p:cNvPr id="177" name="文本框 176"/>
          <p:cNvSpPr txBox="1"/>
          <p:nvPr/>
        </p:nvSpPr>
        <p:spPr>
          <a:xfrm>
            <a:off x="4787260" y="848494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Reducetask1</a:t>
            </a:r>
          </a:p>
        </p:txBody>
      </p:sp>
      <p:cxnSp>
        <p:nvCxnSpPr>
          <p:cNvPr id="14" name="曲线连接符 13"/>
          <p:cNvCxnSpPr>
            <a:stCxn id="115" idx="2"/>
            <a:endCxn id="99" idx="0"/>
          </p:cNvCxnSpPr>
          <p:nvPr/>
        </p:nvCxnSpPr>
        <p:spPr>
          <a:xfrm rot="5400000" flipH="1" flipV="1">
            <a:off x="2299000" y="114595"/>
            <a:ext cx="32309" cy="2591495"/>
          </a:xfrm>
          <a:prstGeom prst="curvedConnector5">
            <a:avLst>
              <a:gd name="adj1" fmla="val 1550237"/>
              <a:gd name="adj2" fmla="val 53139"/>
              <a:gd name="adj3" fmla="val 1570736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曲线连接符 178"/>
          <p:cNvCxnSpPr>
            <a:stCxn id="118" idx="0"/>
            <a:endCxn id="142" idx="2"/>
          </p:cNvCxnSpPr>
          <p:nvPr/>
        </p:nvCxnSpPr>
        <p:spPr>
          <a:xfrm rot="5400000" flipH="1" flipV="1">
            <a:off x="1513313" y="1473130"/>
            <a:ext cx="1569620" cy="262555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2849328" y="2964330"/>
            <a:ext cx="4320480" cy="14074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81" name="曲线连接符 180"/>
          <p:cNvCxnSpPr/>
          <p:nvPr/>
        </p:nvCxnSpPr>
        <p:spPr>
          <a:xfrm rot="16200000" flipH="1">
            <a:off x="2013508" y="1755074"/>
            <a:ext cx="1705700" cy="1435121"/>
          </a:xfrm>
          <a:prstGeom prst="curvedConnector3">
            <a:avLst>
              <a:gd name="adj1" fmla="val 721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曲线连接符 186"/>
          <p:cNvCxnSpPr>
            <a:stCxn id="122" idx="2"/>
            <a:endCxn id="144" idx="2"/>
          </p:cNvCxnSpPr>
          <p:nvPr/>
        </p:nvCxnSpPr>
        <p:spPr>
          <a:xfrm rot="16200000" flipH="1">
            <a:off x="2794602" y="3139039"/>
            <a:ext cx="148525" cy="1463072"/>
          </a:xfrm>
          <a:prstGeom prst="curvedConnector3">
            <a:avLst>
              <a:gd name="adj1" fmla="val 2539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99" idx="3"/>
            <a:endCxn id="147" idx="1"/>
          </p:cNvCxnSpPr>
          <p:nvPr/>
        </p:nvCxnSpPr>
        <p:spPr>
          <a:xfrm>
            <a:off x="4186822" y="1506986"/>
            <a:ext cx="230781" cy="1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42" idx="3"/>
            <a:endCxn id="147" idx="1"/>
          </p:cNvCxnSpPr>
          <p:nvPr/>
        </p:nvCxnSpPr>
        <p:spPr>
          <a:xfrm flipV="1">
            <a:off x="4186821" y="1676266"/>
            <a:ext cx="230782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141329" y="848494"/>
            <a:ext cx="2608012" cy="17828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4" name="矩形 193"/>
          <p:cNvSpPr/>
          <p:nvPr/>
        </p:nvSpPr>
        <p:spPr>
          <a:xfrm>
            <a:off x="137917" y="2963110"/>
            <a:ext cx="2608012" cy="14087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205" name="曲线连接符 204"/>
          <p:cNvCxnSpPr/>
          <p:nvPr/>
        </p:nvCxnSpPr>
        <p:spPr>
          <a:xfrm flipV="1">
            <a:off x="4617871" y="1244102"/>
            <a:ext cx="1519878" cy="307364"/>
          </a:xfrm>
          <a:prstGeom prst="curvedConnector3">
            <a:avLst>
              <a:gd name="adj1" fmla="val 70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4697181" y="2984421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Reducetask2</a:t>
            </a:r>
          </a:p>
        </p:txBody>
      </p:sp>
      <p:sp>
        <p:nvSpPr>
          <p:cNvPr id="207" name="文本框 206"/>
          <p:cNvSpPr txBox="1"/>
          <p:nvPr/>
        </p:nvSpPr>
        <p:spPr>
          <a:xfrm>
            <a:off x="4917405" y="1056942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</a:t>
            </a:r>
            <a:r>
              <a:rPr lang="zh-CN" altLang="en-US" sz="1000" dirty="0" smtClean="0"/>
              <a:t>一次读取一组</a:t>
            </a:r>
            <a:endParaRPr lang="en-US" altLang="zh-CN" sz="1000" dirty="0" smtClean="0"/>
          </a:p>
        </p:txBody>
      </p:sp>
      <p:cxnSp>
        <p:nvCxnSpPr>
          <p:cNvPr id="208" name="曲线连接符 207"/>
          <p:cNvCxnSpPr/>
          <p:nvPr/>
        </p:nvCxnSpPr>
        <p:spPr>
          <a:xfrm rot="5400000" flipH="1" flipV="1">
            <a:off x="5477793" y="576661"/>
            <a:ext cx="271476" cy="2132124"/>
          </a:xfrm>
          <a:prstGeom prst="curvedConnector4">
            <a:avLst>
              <a:gd name="adj1" fmla="val -84206"/>
              <a:gd name="adj2" fmla="val 65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170" idx="2"/>
          </p:cNvCxnSpPr>
          <p:nvPr/>
        </p:nvCxnSpPr>
        <p:spPr>
          <a:xfrm flipH="1">
            <a:off x="7757948" y="1591626"/>
            <a:ext cx="1" cy="27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stCxn id="171" idx="2"/>
            <a:endCxn id="172" idx="0"/>
          </p:cNvCxnSpPr>
          <p:nvPr/>
        </p:nvCxnSpPr>
        <p:spPr>
          <a:xfrm>
            <a:off x="7757949" y="2134762"/>
            <a:ext cx="54188" cy="36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V="1">
            <a:off x="8095073" y="2400999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6120680" y="3249382"/>
            <a:ext cx="971599" cy="8249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Reduce(k,v)</a:t>
            </a:r>
          </a:p>
          <a:p>
            <a:pPr algn="ctr"/>
            <a:r>
              <a:rPr lang="en-US" altLang="zh-CN" sz="800" dirty="0" smtClean="0"/>
              <a:t>Context.write(k,v)</a:t>
            </a:r>
            <a:endParaRPr lang="zh-CN" altLang="en-US" sz="800" dirty="0"/>
          </a:p>
        </p:txBody>
      </p:sp>
      <p:sp>
        <p:nvSpPr>
          <p:cNvPr id="213" name="文本框 212"/>
          <p:cNvSpPr txBox="1"/>
          <p:nvPr/>
        </p:nvSpPr>
        <p:spPr>
          <a:xfrm>
            <a:off x="6161417" y="3003162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</a:p>
        </p:txBody>
      </p:sp>
      <p:sp>
        <p:nvSpPr>
          <p:cNvPr id="218" name="矩形 217"/>
          <p:cNvSpPr/>
          <p:nvPr/>
        </p:nvSpPr>
        <p:spPr>
          <a:xfrm>
            <a:off x="8593473" y="3386602"/>
            <a:ext cx="346344" cy="7445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</a:p>
          <a:p>
            <a:pPr algn="ctr"/>
            <a:r>
              <a:rPr lang="en-US" altLang="zh-CN" sz="800" dirty="0" smtClean="0"/>
              <a:t>b 1</a:t>
            </a:r>
          </a:p>
          <a:p>
            <a:pPr algn="ctr"/>
            <a:r>
              <a:rPr lang="en-US" altLang="zh-CN" sz="800" dirty="0" smtClean="0"/>
              <a:t>c 1</a:t>
            </a:r>
          </a:p>
          <a:p>
            <a:pPr algn="ctr"/>
            <a:r>
              <a:rPr lang="en-US" altLang="zh-CN" sz="800" dirty="0" smtClean="0"/>
              <a:t>d 1</a:t>
            </a:r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219" name="文本框 218"/>
          <p:cNvSpPr txBox="1"/>
          <p:nvPr/>
        </p:nvSpPr>
        <p:spPr>
          <a:xfrm>
            <a:off x="8287341" y="3141660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Part-r-000001</a:t>
            </a:r>
          </a:p>
        </p:txBody>
      </p:sp>
      <p:cxnSp>
        <p:nvCxnSpPr>
          <p:cNvPr id="223" name="直接箭头连接符 222"/>
          <p:cNvCxnSpPr>
            <a:stCxn id="212" idx="3"/>
            <a:endCxn id="218" idx="1"/>
          </p:cNvCxnSpPr>
          <p:nvPr/>
        </p:nvCxnSpPr>
        <p:spPr>
          <a:xfrm>
            <a:off x="7092279" y="3661848"/>
            <a:ext cx="1501194" cy="9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4748507" y="2410906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分组</a:t>
            </a:r>
            <a:endParaRPr lang="en-US" altLang="zh-CN" sz="1000" dirty="0" smtClean="0"/>
          </a:p>
        </p:txBody>
      </p:sp>
      <p:sp>
        <p:nvSpPr>
          <p:cNvPr id="82" name="矩形 81"/>
          <p:cNvSpPr/>
          <p:nvPr/>
        </p:nvSpPr>
        <p:spPr>
          <a:xfrm>
            <a:off x="382935" y="2095661"/>
            <a:ext cx="1151839" cy="22559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&lt;a,2&gt;&lt;c,1&gt;&lt;e,1&gt;</a:t>
            </a:r>
            <a:endParaRPr lang="zh-CN" altLang="en-US" sz="800" dirty="0"/>
          </a:p>
        </p:txBody>
      </p:sp>
      <p:sp>
        <p:nvSpPr>
          <p:cNvPr id="83" name="矩形 82"/>
          <p:cNvSpPr/>
          <p:nvPr/>
        </p:nvSpPr>
        <p:spPr>
          <a:xfrm>
            <a:off x="1534774" y="2095661"/>
            <a:ext cx="1152128" cy="22559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&lt;b,2&gt;&lt;</a:t>
            </a:r>
            <a:r>
              <a:rPr lang="en-US" altLang="zh-CN" sz="800" dirty="0"/>
              <a:t>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84" name="直接箭头连接符 83"/>
          <p:cNvCxnSpPr/>
          <p:nvPr/>
        </p:nvCxnSpPr>
        <p:spPr>
          <a:xfrm flipV="1">
            <a:off x="144017" y="2243823"/>
            <a:ext cx="265409" cy="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163" idx="3"/>
            <a:endCxn id="170" idx="1"/>
          </p:cNvCxnSpPr>
          <p:nvPr/>
        </p:nvCxnSpPr>
        <p:spPr>
          <a:xfrm flipV="1">
            <a:off x="7092279" y="1478829"/>
            <a:ext cx="239500" cy="15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9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9" grpId="0" animBg="1"/>
      <p:bldP spid="105" grpId="0" animBg="1"/>
      <p:bldP spid="106" grpId="0" animBg="1"/>
      <p:bldP spid="115" grpId="0"/>
      <p:bldP spid="116" grpId="0"/>
      <p:bldP spid="117" grpId="0"/>
      <p:bldP spid="118" grpId="0" animBg="1"/>
      <p:bldP spid="122" grpId="0" animBg="1"/>
      <p:bldP spid="138" grpId="0"/>
      <p:bldP spid="139" grpId="0"/>
      <p:bldP spid="141" grpId="0"/>
      <p:bldP spid="142" grpId="0" animBg="1"/>
      <p:bldP spid="143" grpId="0" animBg="1"/>
      <p:bldP spid="144" grpId="0" animBg="1"/>
      <p:bldP spid="147" grpId="0" animBg="1"/>
      <p:bldP spid="153" grpId="0"/>
      <p:bldP spid="157" grpId="0"/>
      <p:bldP spid="158" grpId="0" animBg="1"/>
      <p:bldP spid="160" grpId="0"/>
      <p:bldP spid="161" grpId="0"/>
      <p:bldP spid="163" grpId="0" animBg="1"/>
      <p:bldP spid="167" grpId="0"/>
      <p:bldP spid="4" grpId="0" animBg="1"/>
      <p:bldP spid="170" grpId="0" animBg="1"/>
      <p:bldP spid="171" grpId="0" animBg="1"/>
      <p:bldP spid="172" grpId="0"/>
      <p:bldP spid="174" grpId="0" animBg="1"/>
      <p:bldP spid="175" grpId="0"/>
      <p:bldP spid="176" grpId="0"/>
      <p:bldP spid="177" grpId="0"/>
      <p:bldP spid="180" grpId="0" animBg="1"/>
      <p:bldP spid="193" grpId="0" animBg="1"/>
      <p:bldP spid="194" grpId="0" animBg="1"/>
      <p:bldP spid="206" grpId="0"/>
      <p:bldP spid="207" grpId="0"/>
      <p:bldP spid="212" grpId="0" animBg="1"/>
      <p:bldP spid="213" grpId="0"/>
      <p:bldP spid="218" grpId="0" animBg="1"/>
      <p:bldP spid="219" grpId="0"/>
      <p:bldP spid="69" grpId="0"/>
      <p:bldP spid="82" grpId="0" animBg="1"/>
      <p:bldP spid="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-blog.csdn.net/201607171950423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" y="555526"/>
            <a:ext cx="8946486" cy="429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77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9100" y="-147638"/>
            <a:ext cx="17602200" cy="5438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V="1">
            <a:off x="3203848" y="1309270"/>
            <a:ext cx="1368152" cy="61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203848" y="1419622"/>
            <a:ext cx="1368152" cy="84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180234" y="2139702"/>
            <a:ext cx="1391766" cy="63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824014" y="3509304"/>
            <a:ext cx="1675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59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5553" y="1949901"/>
            <a:ext cx="246538" cy="98109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1207" y="1994164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待处理文本</a:t>
            </a:r>
            <a:endParaRPr lang="en-US" altLang="zh-CN" sz="1000" dirty="0" smtClean="0"/>
          </a:p>
          <a:p>
            <a:r>
              <a:rPr lang="en-US" altLang="zh-CN" sz="1000" dirty="0"/>
              <a:t>ss.txt 200m</a:t>
            </a:r>
          </a:p>
        </p:txBody>
      </p:sp>
      <p:sp>
        <p:nvSpPr>
          <p:cNvPr id="76" name="矩形 75"/>
          <p:cNvSpPr/>
          <p:nvPr/>
        </p:nvSpPr>
        <p:spPr>
          <a:xfrm>
            <a:off x="2439271" y="941789"/>
            <a:ext cx="1260000" cy="15894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1" name="矩形 90"/>
          <p:cNvSpPr/>
          <p:nvPr/>
        </p:nvSpPr>
        <p:spPr>
          <a:xfrm>
            <a:off x="2616856" y="4504436"/>
            <a:ext cx="1059531" cy="4689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Mr appmaster</a:t>
            </a:r>
          </a:p>
          <a:p>
            <a:pPr algn="ctr"/>
            <a:endParaRPr lang="en-US" altLang="zh-CN" sz="1000" dirty="0" smtClean="0"/>
          </a:p>
          <a:p>
            <a:pPr algn="ctr"/>
            <a:r>
              <a:rPr lang="en-US" altLang="zh-CN" sz="1000" dirty="0" smtClean="0"/>
              <a:t>NodeManager</a:t>
            </a:r>
            <a:endParaRPr lang="zh-CN" altLang="en-US" sz="1000" dirty="0"/>
          </a:p>
        </p:txBody>
      </p:sp>
      <p:sp>
        <p:nvSpPr>
          <p:cNvPr id="8" name="椭圆 7"/>
          <p:cNvSpPr/>
          <p:nvPr/>
        </p:nvSpPr>
        <p:spPr>
          <a:xfrm>
            <a:off x="496189" y="4472777"/>
            <a:ext cx="800950" cy="35744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cxnSp>
        <p:nvCxnSpPr>
          <p:cNvPr id="13" name="曲线连接符 12"/>
          <p:cNvCxnSpPr/>
          <p:nvPr/>
        </p:nvCxnSpPr>
        <p:spPr>
          <a:xfrm rot="16200000" flipV="1">
            <a:off x="-193391" y="3742251"/>
            <a:ext cx="1624424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668656" y="3060038"/>
            <a:ext cx="1079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获取切片信息</a:t>
            </a:r>
            <a:endParaRPr lang="en-US" altLang="zh-CN" sz="1000" dirty="0"/>
          </a:p>
          <a:p>
            <a:r>
              <a:rPr lang="en-US" altLang="zh-CN" sz="1000" dirty="0"/>
              <a:t>ss.txt  0-128</a:t>
            </a:r>
          </a:p>
          <a:p>
            <a:r>
              <a:rPr lang="en-US" altLang="zh-CN" sz="1000" dirty="0"/>
              <a:t>ss.txt  128-200</a:t>
            </a:r>
          </a:p>
        </p:txBody>
      </p:sp>
      <p:sp>
        <p:nvSpPr>
          <p:cNvPr id="43" name="云形 42"/>
          <p:cNvSpPr/>
          <p:nvPr/>
        </p:nvSpPr>
        <p:spPr>
          <a:xfrm>
            <a:off x="1564537" y="4624466"/>
            <a:ext cx="772543" cy="411510"/>
          </a:xfrm>
          <a:prstGeom prst="cloud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Yarn</a:t>
            </a:r>
          </a:p>
          <a:p>
            <a:pPr algn="ctr"/>
            <a:r>
              <a:rPr lang="en-US" altLang="zh-CN" sz="1000" dirty="0" smtClean="0"/>
              <a:t>RM</a:t>
            </a:r>
            <a:endParaRPr lang="zh-CN" altLang="en-US" sz="1000" dirty="0"/>
          </a:p>
        </p:txBody>
      </p:sp>
      <p:cxnSp>
        <p:nvCxnSpPr>
          <p:cNvPr id="108" name="直接箭头连接符 107"/>
          <p:cNvCxnSpPr>
            <a:stCxn id="8" idx="6"/>
            <a:endCxn id="43" idx="2"/>
          </p:cNvCxnSpPr>
          <p:nvPr/>
        </p:nvCxnSpPr>
        <p:spPr>
          <a:xfrm>
            <a:off x="1297139" y="4651499"/>
            <a:ext cx="269794" cy="17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43" idx="0"/>
            <a:endCxn id="91" idx="1"/>
          </p:cNvCxnSpPr>
          <p:nvPr/>
        </p:nvCxnSpPr>
        <p:spPr>
          <a:xfrm flipV="1">
            <a:off x="2336436" y="4738897"/>
            <a:ext cx="280420" cy="9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610943" y="986412"/>
            <a:ext cx="81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maptask1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483399" y="1658162"/>
            <a:ext cx="119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逻辑运</a:t>
            </a:r>
            <a:r>
              <a:rPr lang="en-US" altLang="zh-CN" sz="1000" dirty="0" smtClean="0"/>
              <a:t>map(K,v)</a:t>
            </a:r>
          </a:p>
          <a:p>
            <a:r>
              <a:rPr lang="en-US" altLang="zh-CN" sz="1000" dirty="0" smtClean="0"/>
              <a:t>Context.write(k,v)</a:t>
            </a:r>
          </a:p>
        </p:txBody>
      </p:sp>
      <p:sp>
        <p:nvSpPr>
          <p:cNvPr id="173" name="文本框 172"/>
          <p:cNvSpPr txBox="1"/>
          <p:nvPr/>
        </p:nvSpPr>
        <p:spPr>
          <a:xfrm>
            <a:off x="2535227" y="721791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</a:p>
        </p:txBody>
      </p:sp>
      <p:sp>
        <p:nvSpPr>
          <p:cNvPr id="224" name="文本框 223"/>
          <p:cNvSpPr txBox="1"/>
          <p:nvPr/>
        </p:nvSpPr>
        <p:spPr>
          <a:xfrm>
            <a:off x="1357802" y="4224356"/>
            <a:ext cx="1099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</a:t>
            </a:r>
            <a:r>
              <a:rPr lang="zh-CN" altLang="en-US" sz="1000" dirty="0" smtClean="0"/>
              <a:t>提交切片信息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 jar </a:t>
            </a:r>
            <a:r>
              <a:rPr lang="zh-CN" altLang="en-US" sz="1000" dirty="0" smtClean="0"/>
              <a:t>包 </a:t>
            </a:r>
            <a:r>
              <a:rPr lang="en-US" altLang="zh-CN" sz="1000" dirty="0" smtClean="0"/>
              <a:t>job.xml</a:t>
            </a:r>
          </a:p>
        </p:txBody>
      </p:sp>
      <p:sp>
        <p:nvSpPr>
          <p:cNvPr id="225" name="文本框 224"/>
          <p:cNvSpPr txBox="1"/>
          <p:nvPr/>
        </p:nvSpPr>
        <p:spPr>
          <a:xfrm>
            <a:off x="2516422" y="4239473"/>
            <a:ext cx="1474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计算出</a:t>
            </a:r>
            <a:r>
              <a:rPr lang="en-US" altLang="zh-CN" sz="1000" dirty="0" smtClean="0"/>
              <a:t>maptask</a:t>
            </a:r>
            <a:r>
              <a:rPr lang="zh-CN" altLang="en-US" sz="1000" dirty="0" smtClean="0"/>
              <a:t>数量</a:t>
            </a:r>
            <a:endParaRPr lang="en-US" altLang="zh-CN" sz="1000" dirty="0" smtClean="0"/>
          </a:p>
        </p:txBody>
      </p:sp>
      <p:sp>
        <p:nvSpPr>
          <p:cNvPr id="84" name="文本框 83"/>
          <p:cNvSpPr txBox="1"/>
          <p:nvPr/>
        </p:nvSpPr>
        <p:spPr>
          <a:xfrm>
            <a:off x="500653" y="1462919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K,v reader()</a:t>
            </a:r>
          </a:p>
        </p:txBody>
      </p:sp>
      <p:cxnSp>
        <p:nvCxnSpPr>
          <p:cNvPr id="85" name="直接箭头连接符 84"/>
          <p:cNvCxnSpPr/>
          <p:nvPr/>
        </p:nvCxnSpPr>
        <p:spPr>
          <a:xfrm flipH="1">
            <a:off x="558999" y="1786804"/>
            <a:ext cx="134896" cy="16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1070389" y="1507884"/>
            <a:ext cx="1546467" cy="17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3573451" y="1309270"/>
            <a:ext cx="563612" cy="84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/>
          <p:cNvSpPr/>
          <p:nvPr/>
        </p:nvSpPr>
        <p:spPr>
          <a:xfrm>
            <a:off x="2608453" y="3303279"/>
            <a:ext cx="1065637" cy="7317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03" name="文本框 202"/>
          <p:cNvSpPr txBox="1"/>
          <p:nvPr/>
        </p:nvSpPr>
        <p:spPr>
          <a:xfrm>
            <a:off x="2760412" y="3314256"/>
            <a:ext cx="813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maptask2</a:t>
            </a:r>
          </a:p>
        </p:txBody>
      </p:sp>
      <p:sp>
        <p:nvSpPr>
          <p:cNvPr id="242" name="文本框 241"/>
          <p:cNvSpPr txBox="1"/>
          <p:nvPr/>
        </p:nvSpPr>
        <p:spPr>
          <a:xfrm>
            <a:off x="2668309" y="3050894"/>
            <a:ext cx="1030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128-200</a:t>
            </a:r>
          </a:p>
        </p:txBody>
      </p:sp>
      <p:sp>
        <p:nvSpPr>
          <p:cNvPr id="111" name="矩形 110"/>
          <p:cNvSpPr/>
          <p:nvPr/>
        </p:nvSpPr>
        <p:spPr>
          <a:xfrm>
            <a:off x="999554" y="664367"/>
            <a:ext cx="864963" cy="2162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InputFormat</a:t>
            </a:r>
            <a:endParaRPr lang="zh-CN" altLang="en-US" sz="1000" dirty="0"/>
          </a:p>
        </p:txBody>
      </p:sp>
      <p:sp>
        <p:nvSpPr>
          <p:cNvPr id="112" name="文本框 108"/>
          <p:cNvSpPr txBox="1"/>
          <p:nvPr/>
        </p:nvSpPr>
        <p:spPr>
          <a:xfrm>
            <a:off x="803937" y="379884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默认</a:t>
            </a:r>
            <a:r>
              <a:rPr lang="en-US" altLang="zh-CN" sz="1000" dirty="0" smtClean="0"/>
              <a:t>TextInputFormat</a:t>
            </a:r>
          </a:p>
        </p:txBody>
      </p:sp>
      <p:sp>
        <p:nvSpPr>
          <p:cNvPr id="115" name="矩形 114"/>
          <p:cNvSpPr/>
          <p:nvPr/>
        </p:nvSpPr>
        <p:spPr>
          <a:xfrm>
            <a:off x="347468" y="1095690"/>
            <a:ext cx="1108553" cy="2162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RecordReader</a:t>
            </a:r>
            <a:endParaRPr lang="zh-CN" altLang="en-US" sz="1000" dirty="0"/>
          </a:p>
        </p:txBody>
      </p:sp>
      <p:cxnSp>
        <p:nvCxnSpPr>
          <p:cNvPr id="116" name="直接箭头连接符 115"/>
          <p:cNvCxnSpPr>
            <a:endCxn id="115" idx="0"/>
          </p:cNvCxnSpPr>
          <p:nvPr/>
        </p:nvCxnSpPr>
        <p:spPr>
          <a:xfrm flipH="1">
            <a:off x="901745" y="909428"/>
            <a:ext cx="195617" cy="18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H="1">
            <a:off x="637232" y="1337011"/>
            <a:ext cx="185070" cy="18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endCxn id="111" idx="3"/>
          </p:cNvCxnSpPr>
          <p:nvPr/>
        </p:nvCxnSpPr>
        <p:spPr>
          <a:xfrm flipH="1" flipV="1">
            <a:off x="1864517" y="772512"/>
            <a:ext cx="743936" cy="34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2694262" y="1406380"/>
            <a:ext cx="614470" cy="2357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Mapper</a:t>
            </a:r>
            <a:endParaRPr lang="zh-CN" altLang="en-US" sz="1000" dirty="0"/>
          </a:p>
        </p:txBody>
      </p:sp>
      <p:sp>
        <p:nvSpPr>
          <p:cNvPr id="139" name="矩形 138"/>
          <p:cNvSpPr/>
          <p:nvPr/>
        </p:nvSpPr>
        <p:spPr>
          <a:xfrm>
            <a:off x="2495694" y="2156100"/>
            <a:ext cx="1095287" cy="2255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outputCollector</a:t>
            </a:r>
            <a:endParaRPr lang="zh-CN" altLang="en-US" sz="1000" dirty="0"/>
          </a:p>
        </p:txBody>
      </p:sp>
      <p:cxnSp>
        <p:nvCxnSpPr>
          <p:cNvPr id="141" name="直接箭头连接符 140"/>
          <p:cNvCxnSpPr>
            <a:endCxn id="139" idx="0"/>
          </p:cNvCxnSpPr>
          <p:nvPr/>
        </p:nvCxnSpPr>
        <p:spPr>
          <a:xfrm>
            <a:off x="3041039" y="2030737"/>
            <a:ext cx="2299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6057769" y="628212"/>
            <a:ext cx="1751073" cy="34174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43" name="文本框 120"/>
          <p:cNvSpPr txBox="1"/>
          <p:nvPr/>
        </p:nvSpPr>
        <p:spPr>
          <a:xfrm>
            <a:off x="4844740" y="132157"/>
            <a:ext cx="949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环形缓冲区</a:t>
            </a:r>
            <a:endParaRPr lang="en-US" altLang="zh-CN" sz="1000" dirty="0" smtClean="0"/>
          </a:p>
        </p:txBody>
      </p:sp>
      <p:sp>
        <p:nvSpPr>
          <p:cNvPr id="144" name="文本框 122"/>
          <p:cNvSpPr txBox="1"/>
          <p:nvPr/>
        </p:nvSpPr>
        <p:spPr>
          <a:xfrm>
            <a:off x="5965488" y="702743"/>
            <a:ext cx="1904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… …&lt;a,1&gt;&lt; c,1&gt;&lt;b,1&gt;&lt;a,1&gt;&lt;b,1&gt;</a:t>
            </a:r>
          </a:p>
        </p:txBody>
      </p:sp>
      <p:sp>
        <p:nvSpPr>
          <p:cNvPr id="147" name="矩形 146"/>
          <p:cNvSpPr/>
          <p:nvPr/>
        </p:nvSpPr>
        <p:spPr>
          <a:xfrm>
            <a:off x="7785029" y="630463"/>
            <a:ext cx="222477" cy="34174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51" name="文本框 127"/>
          <p:cNvSpPr txBox="1"/>
          <p:nvPr/>
        </p:nvSpPr>
        <p:spPr>
          <a:xfrm>
            <a:off x="5676194" y="116947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smtClean="0"/>
              <a:t>100M</a:t>
            </a:r>
          </a:p>
        </p:txBody>
      </p:sp>
      <p:sp>
        <p:nvSpPr>
          <p:cNvPr id="152" name="文本框 128"/>
          <p:cNvSpPr txBox="1"/>
          <p:nvPr/>
        </p:nvSpPr>
        <p:spPr>
          <a:xfrm>
            <a:off x="7592253" y="1023775"/>
            <a:ext cx="42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80%</a:t>
            </a:r>
          </a:p>
        </p:txBody>
      </p:sp>
      <p:sp>
        <p:nvSpPr>
          <p:cNvPr id="153" name="矩形 152"/>
          <p:cNvSpPr/>
          <p:nvPr/>
        </p:nvSpPr>
        <p:spPr>
          <a:xfrm>
            <a:off x="3965219" y="2027318"/>
            <a:ext cx="1422366" cy="98337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57" name="矩形 156"/>
          <p:cNvSpPr/>
          <p:nvPr/>
        </p:nvSpPr>
        <p:spPr>
          <a:xfrm>
            <a:off x="4019460" y="2121746"/>
            <a:ext cx="1320502" cy="2255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HashPartitioner</a:t>
            </a:r>
            <a:r>
              <a:rPr lang="zh-CN" altLang="en-US" sz="1000" dirty="0" smtClean="0"/>
              <a:t>分区</a:t>
            </a:r>
            <a:endParaRPr lang="zh-CN" altLang="en-US" sz="1000" dirty="0"/>
          </a:p>
        </p:txBody>
      </p:sp>
      <p:sp>
        <p:nvSpPr>
          <p:cNvPr id="158" name="矩形 157"/>
          <p:cNvSpPr/>
          <p:nvPr/>
        </p:nvSpPr>
        <p:spPr>
          <a:xfrm>
            <a:off x="4010440" y="2393314"/>
            <a:ext cx="1323795" cy="2255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Key.compareTo</a:t>
            </a:r>
            <a:r>
              <a:rPr lang="zh-CN" altLang="en-US" sz="1000" dirty="0" smtClean="0"/>
              <a:t>排序</a:t>
            </a:r>
            <a:endParaRPr lang="zh-CN" altLang="en-US" sz="1000" dirty="0"/>
          </a:p>
        </p:txBody>
      </p:sp>
      <p:cxnSp>
        <p:nvCxnSpPr>
          <p:cNvPr id="160" name="直接箭头连接符 159"/>
          <p:cNvCxnSpPr>
            <a:stCxn id="179" idx="4"/>
          </p:cNvCxnSpPr>
          <p:nvPr/>
        </p:nvCxnSpPr>
        <p:spPr>
          <a:xfrm flipH="1">
            <a:off x="4794375" y="1765024"/>
            <a:ext cx="1" cy="26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/>
          <p:cNvSpPr/>
          <p:nvPr/>
        </p:nvSpPr>
        <p:spPr>
          <a:xfrm>
            <a:off x="6261989" y="2098986"/>
            <a:ext cx="675413" cy="22559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63" name="矩形 162"/>
          <p:cNvSpPr/>
          <p:nvPr/>
        </p:nvSpPr>
        <p:spPr>
          <a:xfrm>
            <a:off x="6931372" y="2090654"/>
            <a:ext cx="648072" cy="22559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&lt;b,1&gt;&lt;b,1&gt;</a:t>
            </a:r>
            <a:endParaRPr lang="zh-CN" altLang="en-US" sz="800" dirty="0"/>
          </a:p>
        </p:txBody>
      </p:sp>
      <p:sp>
        <p:nvSpPr>
          <p:cNvPr id="167" name="文本框 141"/>
          <p:cNvSpPr txBox="1"/>
          <p:nvPr/>
        </p:nvSpPr>
        <p:spPr>
          <a:xfrm>
            <a:off x="5937590" y="1749868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溢出到文件（分区且区内有序）</a:t>
            </a:r>
            <a:endParaRPr lang="en-US" altLang="zh-CN" sz="1000" dirty="0" smtClean="0"/>
          </a:p>
        </p:txBody>
      </p:sp>
      <p:sp>
        <p:nvSpPr>
          <p:cNvPr id="168" name="矩形 167"/>
          <p:cNvSpPr/>
          <p:nvPr/>
        </p:nvSpPr>
        <p:spPr>
          <a:xfrm>
            <a:off x="6261989" y="2377056"/>
            <a:ext cx="675413" cy="22559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&lt;a,1&gt;&lt;e,1&gt;</a:t>
            </a:r>
            <a:endParaRPr lang="zh-CN" altLang="en-US" sz="800" dirty="0"/>
          </a:p>
        </p:txBody>
      </p:sp>
      <p:sp>
        <p:nvSpPr>
          <p:cNvPr id="169" name="矩形 168"/>
          <p:cNvSpPr/>
          <p:nvPr/>
        </p:nvSpPr>
        <p:spPr>
          <a:xfrm>
            <a:off x="6937403" y="2372395"/>
            <a:ext cx="648072" cy="22559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&lt;d,1&gt;&lt;f,1&gt;</a:t>
            </a:r>
            <a:endParaRPr lang="zh-CN" altLang="en-US" sz="800" dirty="0"/>
          </a:p>
        </p:txBody>
      </p:sp>
      <p:cxnSp>
        <p:nvCxnSpPr>
          <p:cNvPr id="170" name="直接箭头连接符 169"/>
          <p:cNvCxnSpPr/>
          <p:nvPr/>
        </p:nvCxnSpPr>
        <p:spPr>
          <a:xfrm flipV="1">
            <a:off x="5367701" y="2203452"/>
            <a:ext cx="867898" cy="16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>
            <a:off x="5367701" y="2449852"/>
            <a:ext cx="788475" cy="4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4253052" y="670375"/>
            <a:ext cx="1082648" cy="109464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4434336" y="844902"/>
            <a:ext cx="720080" cy="74559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4484034" y="1094588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kvbuffer</a:t>
            </a:r>
          </a:p>
        </p:txBody>
      </p:sp>
      <p:sp>
        <p:nvSpPr>
          <p:cNvPr id="187" name="左弧形箭头 186"/>
          <p:cNvSpPr/>
          <p:nvPr/>
        </p:nvSpPr>
        <p:spPr>
          <a:xfrm>
            <a:off x="4319633" y="825854"/>
            <a:ext cx="229405" cy="806726"/>
          </a:xfrm>
          <a:prstGeom prst="curv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8" name="右弧形箭头 187"/>
          <p:cNvSpPr/>
          <p:nvPr/>
        </p:nvSpPr>
        <p:spPr>
          <a:xfrm>
            <a:off x="5053513" y="820225"/>
            <a:ext cx="201806" cy="770271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5034672" y="1547444"/>
            <a:ext cx="6415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bufindex</a:t>
            </a:r>
            <a:endParaRPr lang="zh-CN" altLang="en-US" sz="1000" dirty="0"/>
          </a:p>
        </p:txBody>
      </p:sp>
      <p:sp>
        <p:nvSpPr>
          <p:cNvPr id="193" name="矩形 192"/>
          <p:cNvSpPr/>
          <p:nvPr/>
        </p:nvSpPr>
        <p:spPr>
          <a:xfrm>
            <a:off x="3953190" y="1604049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kvindex</a:t>
            </a:r>
            <a:endParaRPr lang="zh-CN" altLang="en-US" sz="1000" dirty="0"/>
          </a:p>
        </p:txBody>
      </p:sp>
      <p:sp>
        <p:nvSpPr>
          <p:cNvPr id="194" name="矩形 193"/>
          <p:cNvSpPr/>
          <p:nvPr/>
        </p:nvSpPr>
        <p:spPr>
          <a:xfrm>
            <a:off x="3723512" y="754292"/>
            <a:ext cx="570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kvmeta</a:t>
            </a:r>
            <a:endParaRPr lang="zh-CN" altLang="en-US" sz="1000" dirty="0"/>
          </a:p>
        </p:txBody>
      </p:sp>
      <p:sp>
        <p:nvSpPr>
          <p:cNvPr id="195" name="矩形 194"/>
          <p:cNvSpPr/>
          <p:nvPr/>
        </p:nvSpPr>
        <p:spPr>
          <a:xfrm>
            <a:off x="5366094" y="885824"/>
            <a:ext cx="489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&lt;k, v&gt;</a:t>
            </a:r>
            <a:endParaRPr lang="zh-CN" altLang="en-US" sz="1000" dirty="0"/>
          </a:p>
        </p:txBody>
      </p:sp>
      <p:cxnSp>
        <p:nvCxnSpPr>
          <p:cNvPr id="196" name="直接连接符 195"/>
          <p:cNvCxnSpPr>
            <a:stCxn id="180" idx="0"/>
          </p:cNvCxnSpPr>
          <p:nvPr/>
        </p:nvCxnSpPr>
        <p:spPr>
          <a:xfrm flipH="1" flipV="1">
            <a:off x="4794375" y="441671"/>
            <a:ext cx="1" cy="403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4196214" y="272394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equator</a:t>
            </a:r>
            <a:endParaRPr lang="zh-CN" altLang="en-US" sz="1000" dirty="0"/>
          </a:p>
        </p:txBody>
      </p:sp>
      <p:sp>
        <p:nvSpPr>
          <p:cNvPr id="198" name="矩形 197"/>
          <p:cNvSpPr/>
          <p:nvPr/>
        </p:nvSpPr>
        <p:spPr>
          <a:xfrm>
            <a:off x="5930251" y="335679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equator</a:t>
            </a:r>
            <a:endParaRPr lang="zh-CN" altLang="en-US" sz="1000" dirty="0"/>
          </a:p>
        </p:txBody>
      </p:sp>
      <p:sp>
        <p:nvSpPr>
          <p:cNvPr id="200" name="矩形 199"/>
          <p:cNvSpPr/>
          <p:nvPr/>
        </p:nvSpPr>
        <p:spPr>
          <a:xfrm>
            <a:off x="7596345" y="329770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equator</a:t>
            </a:r>
            <a:endParaRPr lang="zh-CN" altLang="en-US" sz="1000" dirty="0"/>
          </a:p>
        </p:txBody>
      </p:sp>
      <p:sp>
        <p:nvSpPr>
          <p:cNvPr id="201" name="文本框 243"/>
          <p:cNvSpPr txBox="1"/>
          <p:nvPr/>
        </p:nvSpPr>
        <p:spPr>
          <a:xfrm>
            <a:off x="3965219" y="3231234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分区、排序</a:t>
            </a:r>
            <a:endParaRPr lang="en-US" altLang="zh-CN" sz="1000" dirty="0" smtClean="0"/>
          </a:p>
        </p:txBody>
      </p:sp>
      <p:sp>
        <p:nvSpPr>
          <p:cNvPr id="202" name="矩形 201"/>
          <p:cNvSpPr/>
          <p:nvPr/>
        </p:nvSpPr>
        <p:spPr>
          <a:xfrm>
            <a:off x="4030290" y="2689666"/>
            <a:ext cx="1323795" cy="22559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Combiner</a:t>
            </a:r>
            <a:r>
              <a:rPr lang="zh-CN" altLang="en-US" sz="1000" dirty="0"/>
              <a:t>合并</a:t>
            </a:r>
          </a:p>
        </p:txBody>
      </p:sp>
      <p:cxnSp>
        <p:nvCxnSpPr>
          <p:cNvPr id="206" name="直接箭头连接符 205"/>
          <p:cNvCxnSpPr>
            <a:endCxn id="207" idx="1"/>
          </p:cNvCxnSpPr>
          <p:nvPr/>
        </p:nvCxnSpPr>
        <p:spPr>
          <a:xfrm flipV="1">
            <a:off x="5195242" y="2988546"/>
            <a:ext cx="1060717" cy="2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矩形 206"/>
          <p:cNvSpPr/>
          <p:nvPr/>
        </p:nvSpPr>
        <p:spPr>
          <a:xfrm>
            <a:off x="6255959" y="2875748"/>
            <a:ext cx="675413" cy="22559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208" name="矩形 207"/>
          <p:cNvSpPr/>
          <p:nvPr/>
        </p:nvSpPr>
        <p:spPr>
          <a:xfrm>
            <a:off x="6931373" y="2874387"/>
            <a:ext cx="648072" cy="22559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</a:t>
            </a:r>
            <a:endParaRPr lang="zh-CN" altLang="en-US" sz="800" dirty="0"/>
          </a:p>
        </p:txBody>
      </p:sp>
      <p:sp>
        <p:nvSpPr>
          <p:cNvPr id="216" name="文本框 240"/>
          <p:cNvSpPr txBox="1"/>
          <p:nvPr/>
        </p:nvSpPr>
        <p:spPr>
          <a:xfrm>
            <a:off x="5208562" y="3428746"/>
            <a:ext cx="147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 …</a:t>
            </a:r>
          </a:p>
        </p:txBody>
      </p:sp>
      <p:sp>
        <p:nvSpPr>
          <p:cNvPr id="223" name="文本框 244"/>
          <p:cNvSpPr txBox="1"/>
          <p:nvPr/>
        </p:nvSpPr>
        <p:spPr>
          <a:xfrm>
            <a:off x="6456971" y="3164657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</a:t>
            </a:r>
            <a:r>
              <a:rPr lang="zh-CN" altLang="en-US" sz="1000" dirty="0" smtClean="0"/>
              <a:t>合并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101937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6" grpId="0" animBg="1"/>
      <p:bldP spid="91" grpId="0" animBg="1"/>
      <p:bldP spid="8" grpId="0" animBg="1"/>
      <p:bldP spid="92" grpId="0"/>
      <p:bldP spid="43" grpId="0" animBg="1"/>
      <p:bldP spid="127" grpId="0"/>
      <p:bldP spid="133" grpId="0"/>
      <p:bldP spid="173" grpId="0"/>
      <p:bldP spid="224" grpId="0"/>
      <p:bldP spid="225" grpId="0"/>
      <p:bldP spid="84" grpId="0"/>
      <p:bldP spid="199" grpId="0" animBg="1"/>
      <p:bldP spid="203" grpId="0"/>
      <p:bldP spid="242" grpId="0"/>
      <p:bldP spid="111" grpId="0" animBg="1"/>
      <p:bldP spid="112" grpId="0"/>
      <p:bldP spid="115" grpId="0" animBg="1"/>
      <p:bldP spid="134" grpId="0" animBg="1"/>
      <p:bldP spid="139" grpId="0" animBg="1"/>
      <p:bldP spid="142" grpId="0" animBg="1"/>
      <p:bldP spid="143" grpId="0"/>
      <p:bldP spid="144" grpId="0"/>
      <p:bldP spid="147" grpId="0" animBg="1"/>
      <p:bldP spid="151" grpId="0"/>
      <p:bldP spid="152" grpId="0"/>
      <p:bldP spid="153" grpId="0" animBg="1"/>
      <p:bldP spid="157" grpId="0" animBg="1"/>
      <p:bldP spid="158" grpId="0" animBg="1"/>
      <p:bldP spid="161" grpId="0" animBg="1"/>
      <p:bldP spid="163" grpId="0" animBg="1"/>
      <p:bldP spid="167" grpId="0"/>
      <p:bldP spid="168" grpId="0" animBg="1"/>
      <p:bldP spid="169" grpId="0" animBg="1"/>
      <p:bldP spid="201" grpId="0"/>
      <p:bldP spid="202" grpId="0" animBg="1"/>
      <p:bldP spid="207" grpId="0" animBg="1"/>
      <p:bldP spid="208" grpId="0" animBg="1"/>
      <p:bldP spid="216" grpId="0"/>
      <p:bldP spid="2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211188" y="2211710"/>
            <a:ext cx="808260" cy="80124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altLang="zh-CN" sz="1200" dirty="0"/>
              <a:t>d b </a:t>
            </a:r>
            <a:r>
              <a:rPr lang="pt-BR" altLang="zh-CN" sz="1200" dirty="0" smtClean="0"/>
              <a:t>a </a:t>
            </a:r>
            <a:endParaRPr lang="pt-BR" altLang="zh-CN" sz="1200" dirty="0"/>
          </a:p>
          <a:p>
            <a:pPr algn="ctr"/>
            <a:r>
              <a:rPr lang="pt-BR" altLang="zh-CN" sz="1200" dirty="0"/>
              <a:t>c c </a:t>
            </a:r>
            <a:r>
              <a:rPr lang="pt-BR" altLang="zh-CN" sz="1200" dirty="0" smtClean="0"/>
              <a:t>b</a:t>
            </a:r>
            <a:endParaRPr lang="pt-BR" altLang="zh-CN" sz="1200" dirty="0"/>
          </a:p>
          <a:p>
            <a:pPr algn="ctr"/>
            <a:r>
              <a:rPr lang="pt-BR" altLang="zh-CN" sz="1200" dirty="0"/>
              <a:t>d a a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20950" y="4434666"/>
            <a:ext cx="113364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07607" y="4434666"/>
            <a:ext cx="1069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18405" y="4434666"/>
            <a:ext cx="12868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shuffle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55053" y="4434666"/>
            <a:ext cx="126188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225966" y="4434666"/>
            <a:ext cx="12362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169426" y="1275606"/>
            <a:ext cx="554285" cy="6463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</a:rPr>
              <a:t>d,1</a:t>
            </a:r>
          </a:p>
          <a:p>
            <a:r>
              <a:rPr lang="en-US" altLang="zh-CN" sz="1200" kern="100" dirty="0" smtClean="0">
                <a:solidFill>
                  <a:srgbClr val="000000"/>
                </a:solidFill>
              </a:rPr>
              <a:t>b,1</a:t>
            </a:r>
          </a:p>
          <a:p>
            <a:r>
              <a:rPr lang="en-US" altLang="zh-CN" sz="1200" kern="100" dirty="0" smtClean="0">
                <a:solidFill>
                  <a:srgbClr val="000000"/>
                </a:solidFill>
              </a:rPr>
              <a:t>a,1</a:t>
            </a:r>
          </a:p>
        </p:txBody>
      </p:sp>
      <p:sp>
        <p:nvSpPr>
          <p:cNvPr id="73" name="矩形 72"/>
          <p:cNvSpPr/>
          <p:nvPr/>
        </p:nvSpPr>
        <p:spPr>
          <a:xfrm>
            <a:off x="2169427" y="2211710"/>
            <a:ext cx="554285" cy="6463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</a:rPr>
              <a:t>c,1</a:t>
            </a:r>
          </a:p>
          <a:p>
            <a:r>
              <a:rPr lang="en-US" altLang="zh-CN" sz="1200" kern="100" dirty="0" smtClean="0">
                <a:solidFill>
                  <a:srgbClr val="000000"/>
                </a:solidFill>
              </a:rPr>
              <a:t>c,1</a:t>
            </a:r>
          </a:p>
          <a:p>
            <a:r>
              <a:rPr lang="en-US" altLang="zh-CN" sz="1200" kern="100" dirty="0" smtClean="0">
                <a:solidFill>
                  <a:srgbClr val="000000"/>
                </a:solidFill>
              </a:rPr>
              <a:t>b,1</a:t>
            </a:r>
          </a:p>
        </p:txBody>
      </p:sp>
      <p:sp>
        <p:nvSpPr>
          <p:cNvPr id="74" name="矩形 73"/>
          <p:cNvSpPr/>
          <p:nvPr/>
        </p:nvSpPr>
        <p:spPr>
          <a:xfrm>
            <a:off x="2169425" y="3152378"/>
            <a:ext cx="554285" cy="6463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</a:rPr>
              <a:t>d,1</a:t>
            </a:r>
          </a:p>
          <a:p>
            <a:r>
              <a:rPr lang="en-US" altLang="zh-CN" sz="1200" kern="100" dirty="0" smtClean="0">
                <a:solidFill>
                  <a:srgbClr val="000000"/>
                </a:solidFill>
              </a:rPr>
              <a:t>a,1</a:t>
            </a:r>
          </a:p>
          <a:p>
            <a:r>
              <a:rPr lang="en-US" altLang="zh-CN" sz="1200" kern="100" dirty="0" smtClean="0">
                <a:solidFill>
                  <a:srgbClr val="000000"/>
                </a:solidFill>
              </a:rPr>
              <a:t>a,1</a:t>
            </a:r>
          </a:p>
        </p:txBody>
      </p:sp>
      <p:sp>
        <p:nvSpPr>
          <p:cNvPr id="75" name="矩形 74"/>
          <p:cNvSpPr/>
          <p:nvPr/>
        </p:nvSpPr>
        <p:spPr>
          <a:xfrm>
            <a:off x="3879795" y="987574"/>
            <a:ext cx="487803" cy="64633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</a:rPr>
              <a:t>a,1</a:t>
            </a:r>
          </a:p>
          <a:p>
            <a:r>
              <a:rPr lang="en-US" altLang="zh-CN" sz="1200" kern="100" dirty="0" smtClean="0">
                <a:solidFill>
                  <a:srgbClr val="000000"/>
                </a:solidFill>
              </a:rPr>
              <a:t>a,1</a:t>
            </a:r>
          </a:p>
          <a:p>
            <a:r>
              <a:rPr lang="en-US" altLang="zh-CN" sz="1200" kern="100" dirty="0" smtClean="0">
                <a:solidFill>
                  <a:srgbClr val="000000"/>
                </a:solidFill>
              </a:rPr>
              <a:t>a,1</a:t>
            </a:r>
          </a:p>
        </p:txBody>
      </p:sp>
      <p:sp>
        <p:nvSpPr>
          <p:cNvPr id="77" name="矩形 76"/>
          <p:cNvSpPr/>
          <p:nvPr/>
        </p:nvSpPr>
        <p:spPr>
          <a:xfrm>
            <a:off x="3874374" y="1905904"/>
            <a:ext cx="487803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</a:rPr>
              <a:t>b,1</a:t>
            </a:r>
          </a:p>
          <a:p>
            <a:r>
              <a:rPr lang="en-US" altLang="zh-CN" sz="1200" kern="100" dirty="0" smtClean="0">
                <a:solidFill>
                  <a:srgbClr val="000000"/>
                </a:solidFill>
              </a:rPr>
              <a:t>b,1</a:t>
            </a:r>
          </a:p>
        </p:txBody>
      </p:sp>
      <p:sp>
        <p:nvSpPr>
          <p:cNvPr id="78" name="矩形 77"/>
          <p:cNvSpPr/>
          <p:nvPr/>
        </p:nvSpPr>
        <p:spPr>
          <a:xfrm>
            <a:off x="3874375" y="3337044"/>
            <a:ext cx="487803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</a:rPr>
              <a:t>d,1</a:t>
            </a:r>
          </a:p>
          <a:p>
            <a:r>
              <a:rPr lang="en-US" altLang="zh-CN" sz="1200" kern="100" dirty="0" smtClean="0">
                <a:solidFill>
                  <a:srgbClr val="000000"/>
                </a:solidFill>
              </a:rPr>
              <a:t>d,1</a:t>
            </a:r>
          </a:p>
        </p:txBody>
      </p:sp>
      <p:sp>
        <p:nvSpPr>
          <p:cNvPr id="79" name="矩形 78"/>
          <p:cNvSpPr/>
          <p:nvPr/>
        </p:nvSpPr>
        <p:spPr>
          <a:xfrm>
            <a:off x="3879797" y="2562720"/>
            <a:ext cx="487803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</a:rPr>
              <a:t>c,1</a:t>
            </a:r>
          </a:p>
          <a:p>
            <a:r>
              <a:rPr lang="en-US" altLang="zh-CN" sz="1200" kern="100" dirty="0" smtClean="0">
                <a:solidFill>
                  <a:srgbClr val="000000"/>
                </a:solidFill>
              </a:rPr>
              <a:t>c,1</a:t>
            </a:r>
          </a:p>
        </p:txBody>
      </p:sp>
      <p:sp>
        <p:nvSpPr>
          <p:cNvPr id="80" name="矩形 79"/>
          <p:cNvSpPr/>
          <p:nvPr/>
        </p:nvSpPr>
        <p:spPr>
          <a:xfrm>
            <a:off x="5828163" y="1337141"/>
            <a:ext cx="375424" cy="27699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a,3</a:t>
            </a:r>
            <a:endParaRPr lang="zh-CN" altLang="en-US" sz="1200" dirty="0"/>
          </a:p>
        </p:txBody>
      </p:sp>
      <p:sp>
        <p:nvSpPr>
          <p:cNvPr id="87" name="矩形 86"/>
          <p:cNvSpPr/>
          <p:nvPr/>
        </p:nvSpPr>
        <p:spPr>
          <a:xfrm>
            <a:off x="5824512" y="1998236"/>
            <a:ext cx="381836" cy="27699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b,2</a:t>
            </a:r>
            <a:endParaRPr lang="zh-CN" altLang="en-US" sz="1200" dirty="0"/>
          </a:p>
        </p:txBody>
      </p:sp>
      <p:sp>
        <p:nvSpPr>
          <p:cNvPr id="93" name="矩形 92"/>
          <p:cNvSpPr/>
          <p:nvPr/>
        </p:nvSpPr>
        <p:spPr>
          <a:xfrm>
            <a:off x="5828163" y="2655052"/>
            <a:ext cx="367408" cy="27699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c,2</a:t>
            </a:r>
            <a:endParaRPr lang="zh-CN" altLang="en-US" sz="1200" dirty="0"/>
          </a:p>
        </p:txBody>
      </p:sp>
      <p:sp>
        <p:nvSpPr>
          <p:cNvPr id="95" name="矩形 94"/>
          <p:cNvSpPr/>
          <p:nvPr/>
        </p:nvSpPr>
        <p:spPr>
          <a:xfrm>
            <a:off x="5828163" y="3290877"/>
            <a:ext cx="392608" cy="27699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d,2</a:t>
            </a:r>
            <a:endParaRPr lang="zh-CN" altLang="en-US" sz="1200" dirty="0"/>
          </a:p>
        </p:txBody>
      </p:sp>
      <p:sp>
        <p:nvSpPr>
          <p:cNvPr id="97" name="矩形 96"/>
          <p:cNvSpPr/>
          <p:nvPr/>
        </p:nvSpPr>
        <p:spPr>
          <a:xfrm>
            <a:off x="7545696" y="2119376"/>
            <a:ext cx="648072" cy="83099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</a:rPr>
              <a:t>a,3</a:t>
            </a:r>
          </a:p>
          <a:p>
            <a:r>
              <a:rPr lang="en-US" altLang="zh-CN" sz="1200" kern="100" dirty="0" smtClean="0">
                <a:solidFill>
                  <a:srgbClr val="000000"/>
                </a:solidFill>
              </a:rPr>
              <a:t>b,2</a:t>
            </a:r>
          </a:p>
          <a:p>
            <a:r>
              <a:rPr lang="en-US" altLang="zh-CN" sz="1200" kern="100" dirty="0" smtClean="0">
                <a:solidFill>
                  <a:srgbClr val="000000"/>
                </a:solidFill>
              </a:rPr>
              <a:t>c,2</a:t>
            </a:r>
          </a:p>
          <a:p>
            <a:r>
              <a:rPr lang="en-US" altLang="zh-CN" sz="1200" kern="100" dirty="0" smtClean="0">
                <a:solidFill>
                  <a:srgbClr val="000000"/>
                </a:solidFill>
              </a:rPr>
              <a:t>d,2</a:t>
            </a:r>
            <a:endParaRPr lang="zh-CN" altLang="en-US" sz="1200" dirty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1037780" y="1598771"/>
            <a:ext cx="1131645" cy="780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11" idx="3"/>
            <a:endCxn id="73" idx="1"/>
          </p:cNvCxnSpPr>
          <p:nvPr/>
        </p:nvCxnSpPr>
        <p:spPr>
          <a:xfrm flipV="1">
            <a:off x="1019448" y="2534876"/>
            <a:ext cx="1149979" cy="77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4" idx="1"/>
          </p:cNvCxnSpPr>
          <p:nvPr/>
        </p:nvCxnSpPr>
        <p:spPr>
          <a:xfrm>
            <a:off x="1019448" y="2858041"/>
            <a:ext cx="1149977" cy="617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723712" y="1131590"/>
            <a:ext cx="1156085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4" idx="3"/>
            <a:endCxn id="75" idx="1"/>
          </p:cNvCxnSpPr>
          <p:nvPr/>
        </p:nvCxnSpPr>
        <p:spPr>
          <a:xfrm flipV="1">
            <a:off x="2723710" y="1310740"/>
            <a:ext cx="1156085" cy="2164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723712" y="1491630"/>
            <a:ext cx="1150663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723712" y="1475640"/>
            <a:ext cx="1150663" cy="1953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0" idx="3"/>
          </p:cNvCxnSpPr>
          <p:nvPr/>
        </p:nvCxnSpPr>
        <p:spPr>
          <a:xfrm>
            <a:off x="2723711" y="1598772"/>
            <a:ext cx="1150663" cy="399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2723712" y="2367569"/>
            <a:ext cx="1156085" cy="28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73" idx="3"/>
          </p:cNvCxnSpPr>
          <p:nvPr/>
        </p:nvCxnSpPr>
        <p:spPr>
          <a:xfrm>
            <a:off x="2723712" y="2534876"/>
            <a:ext cx="1156085" cy="39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2723712" y="2275235"/>
            <a:ext cx="1156085" cy="458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78" idx="1"/>
          </p:cNvCxnSpPr>
          <p:nvPr/>
        </p:nvCxnSpPr>
        <p:spPr>
          <a:xfrm>
            <a:off x="2723712" y="3290877"/>
            <a:ext cx="1150663" cy="27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75" idx="3"/>
            <a:endCxn id="80" idx="1"/>
          </p:cNvCxnSpPr>
          <p:nvPr/>
        </p:nvCxnSpPr>
        <p:spPr>
          <a:xfrm>
            <a:off x="4367598" y="1310740"/>
            <a:ext cx="1460565" cy="164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77" idx="3"/>
            <a:endCxn id="87" idx="1"/>
          </p:cNvCxnSpPr>
          <p:nvPr/>
        </p:nvCxnSpPr>
        <p:spPr>
          <a:xfrm flipV="1">
            <a:off x="4362177" y="2136736"/>
            <a:ext cx="146233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79" idx="3"/>
            <a:endCxn id="93" idx="1"/>
          </p:cNvCxnSpPr>
          <p:nvPr/>
        </p:nvCxnSpPr>
        <p:spPr>
          <a:xfrm flipV="1">
            <a:off x="4367600" y="2793552"/>
            <a:ext cx="146056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78" idx="3"/>
            <a:endCxn id="95" idx="1"/>
          </p:cNvCxnSpPr>
          <p:nvPr/>
        </p:nvCxnSpPr>
        <p:spPr>
          <a:xfrm flipV="1">
            <a:off x="4362178" y="3429377"/>
            <a:ext cx="1465985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80" idx="3"/>
          </p:cNvCxnSpPr>
          <p:nvPr/>
        </p:nvCxnSpPr>
        <p:spPr>
          <a:xfrm>
            <a:off x="6203587" y="1475641"/>
            <a:ext cx="1342109" cy="799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87" idx="3"/>
          </p:cNvCxnSpPr>
          <p:nvPr/>
        </p:nvCxnSpPr>
        <p:spPr>
          <a:xfrm>
            <a:off x="6206348" y="2136736"/>
            <a:ext cx="1339348" cy="25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93" idx="3"/>
          </p:cNvCxnSpPr>
          <p:nvPr/>
        </p:nvCxnSpPr>
        <p:spPr>
          <a:xfrm flipV="1">
            <a:off x="6195571" y="2655052"/>
            <a:ext cx="1350125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95" idx="3"/>
          </p:cNvCxnSpPr>
          <p:nvPr/>
        </p:nvCxnSpPr>
        <p:spPr>
          <a:xfrm flipV="1">
            <a:off x="6220771" y="2858041"/>
            <a:ext cx="1324925" cy="571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6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19500" y="244384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</a:b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7504" y="195486"/>
            <a:ext cx="1440160" cy="43204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0000"/>
                </a:solidFill>
                <a:latin typeface="Times New Roman"/>
              </a:rPr>
              <a:t>waitForCompletion()</a:t>
            </a:r>
            <a:endParaRPr lang="en-US" altLang="zh-CN" sz="1200" dirty="0"/>
          </a:p>
        </p:txBody>
      </p:sp>
      <p:sp>
        <p:nvSpPr>
          <p:cNvPr id="20" name="矩形 19"/>
          <p:cNvSpPr/>
          <p:nvPr/>
        </p:nvSpPr>
        <p:spPr>
          <a:xfrm>
            <a:off x="323528" y="987574"/>
            <a:ext cx="708848" cy="27699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submit()</a:t>
            </a:r>
            <a:endParaRPr lang="en-US" altLang="zh-CN" sz="1200" dirty="0"/>
          </a:p>
        </p:txBody>
      </p:sp>
      <p:sp>
        <p:nvSpPr>
          <p:cNvPr id="22" name="矩形 21"/>
          <p:cNvSpPr/>
          <p:nvPr/>
        </p:nvSpPr>
        <p:spPr>
          <a:xfrm>
            <a:off x="1763688" y="991047"/>
            <a:ext cx="778098" cy="27699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</a:rPr>
              <a:t>connect()</a:t>
            </a:r>
            <a:endParaRPr lang="en-US" altLang="zh-CN" sz="1200" dirty="0"/>
          </a:p>
        </p:txBody>
      </p:sp>
      <p:sp>
        <p:nvSpPr>
          <p:cNvPr id="23" name="矩形 22"/>
          <p:cNvSpPr/>
          <p:nvPr/>
        </p:nvSpPr>
        <p:spPr>
          <a:xfrm>
            <a:off x="103621" y="2443847"/>
            <a:ext cx="2978251" cy="27699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Times New Roman"/>
              </a:rPr>
              <a:t>submitter.submitJobInternal(Job.this,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/>
              </a:rPr>
              <a:t>cluster)</a:t>
            </a:r>
            <a:endParaRPr lang="en-US" altLang="zh-CN" sz="1200" dirty="0"/>
          </a:p>
        </p:txBody>
      </p:sp>
      <p:cxnSp>
        <p:nvCxnSpPr>
          <p:cNvPr id="25" name="直接箭头连接符 24"/>
          <p:cNvCxnSpPr>
            <a:stCxn id="19" idx="2"/>
          </p:cNvCxnSpPr>
          <p:nvPr/>
        </p:nvCxnSpPr>
        <p:spPr>
          <a:xfrm>
            <a:off x="827584" y="627534"/>
            <a:ext cx="0" cy="36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3"/>
            <a:endCxn id="22" idx="1"/>
          </p:cNvCxnSpPr>
          <p:nvPr/>
        </p:nvCxnSpPr>
        <p:spPr>
          <a:xfrm>
            <a:off x="1032376" y="1126074"/>
            <a:ext cx="731312" cy="3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2"/>
          </p:cNvCxnSpPr>
          <p:nvPr/>
        </p:nvCxnSpPr>
        <p:spPr>
          <a:xfrm>
            <a:off x="677952" y="1264573"/>
            <a:ext cx="0" cy="1160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307216" y="568460"/>
            <a:ext cx="2155014" cy="27699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new Cluster(getConfiguration())</a:t>
            </a:r>
          </a:p>
        </p:txBody>
      </p:sp>
      <p:cxnSp>
        <p:nvCxnSpPr>
          <p:cNvPr id="32" name="直接箭头连接符 31"/>
          <p:cNvCxnSpPr>
            <a:stCxn id="22" idx="0"/>
            <a:endCxn id="30" idx="1"/>
          </p:cNvCxnSpPr>
          <p:nvPr/>
        </p:nvCxnSpPr>
        <p:spPr>
          <a:xfrm flipV="1">
            <a:off x="2152737" y="706960"/>
            <a:ext cx="154479" cy="284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3"/>
          </p:cNvCxnSpPr>
          <p:nvPr/>
        </p:nvCxnSpPr>
        <p:spPr>
          <a:xfrm>
            <a:off x="4462230" y="706960"/>
            <a:ext cx="365266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827496" y="546386"/>
            <a:ext cx="2001958" cy="27699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initialize(jobTrackAddr, conf</a:t>
            </a:r>
            <a:r>
              <a:rPr lang="en-US" altLang="zh-CN" sz="1200" dirty="0" smtClean="0">
                <a:solidFill>
                  <a:srgbClr val="000000"/>
                </a:solidFill>
              </a:rPr>
              <a:t>)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16663" y="1715710"/>
            <a:ext cx="4674934" cy="27699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Times New Roman"/>
              </a:rPr>
              <a:t>Path jobStagingArea = JobSubmissionFiles.</a:t>
            </a:r>
            <a:r>
              <a:rPr lang="en-US" altLang="zh-CN" sz="1200" i="1" dirty="0">
                <a:solidFill>
                  <a:srgbClr val="000000"/>
                </a:solidFill>
                <a:latin typeface="Times New Roman"/>
              </a:rPr>
              <a:t>getStagingDir</a:t>
            </a:r>
            <a:r>
              <a:rPr lang="en-US" altLang="zh-CN" sz="1200" dirty="0">
                <a:solidFill>
                  <a:srgbClr val="000000"/>
                </a:solidFill>
                <a:latin typeface="Times New Roman"/>
              </a:rPr>
              <a:t>(cluster, conf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/>
              </a:rPr>
              <a:t>)</a:t>
            </a:r>
            <a:endParaRPr lang="en-US" altLang="zh-CN" sz="1200" dirty="0"/>
          </a:p>
        </p:txBody>
      </p:sp>
      <p:sp>
        <p:nvSpPr>
          <p:cNvPr id="37" name="矩形 36"/>
          <p:cNvSpPr/>
          <p:nvPr/>
        </p:nvSpPr>
        <p:spPr>
          <a:xfrm>
            <a:off x="3591272" y="2286684"/>
            <a:ext cx="2924198" cy="27699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Times New Roman"/>
              </a:rPr>
              <a:t>JobID jobId = submitClient.getNewJobID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/>
              </a:rPr>
              <a:t>();</a:t>
            </a:r>
            <a:endParaRPr lang="en-US" altLang="zh-CN" sz="1200" dirty="0"/>
          </a:p>
        </p:txBody>
      </p:sp>
      <p:sp>
        <p:nvSpPr>
          <p:cNvPr id="38" name="矩形 37"/>
          <p:cNvSpPr/>
          <p:nvPr/>
        </p:nvSpPr>
        <p:spPr>
          <a:xfrm>
            <a:off x="3601566" y="2840682"/>
            <a:ext cx="2932213" cy="27699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Times New Roman"/>
              </a:rPr>
              <a:t>copyAndConfigureFiles(job, submitJobDir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/>
              </a:rPr>
              <a:t>);</a:t>
            </a:r>
            <a:endParaRPr lang="en-US" altLang="zh-CN" sz="1200" dirty="0"/>
          </a:p>
        </p:txBody>
      </p:sp>
      <p:sp>
        <p:nvSpPr>
          <p:cNvPr id="39" name="矩形 38"/>
          <p:cNvSpPr/>
          <p:nvPr/>
        </p:nvSpPr>
        <p:spPr>
          <a:xfrm>
            <a:off x="3597721" y="3363838"/>
            <a:ext cx="2111475" cy="27699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Times New Roman"/>
              </a:rPr>
              <a:t>writeSplits(job, submitJobDir);</a:t>
            </a:r>
            <a:endParaRPr lang="en-US" altLang="zh-CN" sz="1200" dirty="0"/>
          </a:p>
        </p:txBody>
      </p:sp>
      <p:sp>
        <p:nvSpPr>
          <p:cNvPr id="40" name="矩形 39"/>
          <p:cNvSpPr/>
          <p:nvPr/>
        </p:nvSpPr>
        <p:spPr>
          <a:xfrm>
            <a:off x="3591271" y="4681676"/>
            <a:ext cx="5445223" cy="27699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Times New Roman"/>
              </a:rPr>
              <a:t>status = submitClient.submitJob(jobId, submitJobDir.toString(),job.getCredentials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/>
              </a:rPr>
              <a:t>())</a:t>
            </a:r>
            <a:endParaRPr lang="en-US" altLang="zh-CN" sz="1200" dirty="0"/>
          </a:p>
        </p:txBody>
      </p:sp>
      <p:sp>
        <p:nvSpPr>
          <p:cNvPr id="41" name="矩形 40"/>
          <p:cNvSpPr/>
          <p:nvPr/>
        </p:nvSpPr>
        <p:spPr>
          <a:xfrm>
            <a:off x="3627859" y="3980050"/>
            <a:ext cx="2180405" cy="27699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Times New Roman"/>
              </a:rPr>
              <a:t>writeConf(conf, submitJobFile);</a:t>
            </a:r>
            <a:endParaRPr lang="en-US" altLang="zh-CN" sz="1200" dirty="0"/>
          </a:p>
        </p:txBody>
      </p:sp>
      <p:sp>
        <p:nvSpPr>
          <p:cNvPr id="42" name="矩形 41"/>
          <p:cNvSpPr/>
          <p:nvPr/>
        </p:nvSpPr>
        <p:spPr>
          <a:xfrm>
            <a:off x="6084168" y="3363836"/>
            <a:ext cx="2001958" cy="27699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initialize(jobTrackAddr, conf</a:t>
            </a:r>
            <a:r>
              <a:rPr lang="en-US" altLang="zh-CN" sz="1200" dirty="0" smtClean="0">
                <a:solidFill>
                  <a:srgbClr val="000000"/>
                </a:solidFill>
              </a:rPr>
              <a:t>)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65067" y="3930315"/>
            <a:ext cx="1440160" cy="23429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0000"/>
                </a:solidFill>
                <a:latin typeface="Times New Roman"/>
              </a:rPr>
              <a:t>input.getSplits(job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/>
              </a:rPr>
              <a:t>)</a:t>
            </a:r>
            <a:endParaRPr lang="en-US" altLang="zh-CN" sz="1200" dirty="0"/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361950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63" name="直接箭头连接符 62"/>
          <p:cNvCxnSpPr>
            <a:stCxn id="23" idx="3"/>
            <a:endCxn id="36" idx="1"/>
          </p:cNvCxnSpPr>
          <p:nvPr/>
        </p:nvCxnSpPr>
        <p:spPr>
          <a:xfrm flipV="1">
            <a:off x="3081872" y="1854210"/>
            <a:ext cx="534791" cy="728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3" idx="3"/>
            <a:endCxn id="37" idx="1"/>
          </p:cNvCxnSpPr>
          <p:nvPr/>
        </p:nvCxnSpPr>
        <p:spPr>
          <a:xfrm flipV="1">
            <a:off x="3081872" y="2425184"/>
            <a:ext cx="509400" cy="157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3" idx="3"/>
            <a:endCxn id="38" idx="1"/>
          </p:cNvCxnSpPr>
          <p:nvPr/>
        </p:nvCxnSpPr>
        <p:spPr>
          <a:xfrm>
            <a:off x="3081872" y="2582347"/>
            <a:ext cx="519694" cy="396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3" idx="3"/>
            <a:endCxn id="39" idx="1"/>
          </p:cNvCxnSpPr>
          <p:nvPr/>
        </p:nvCxnSpPr>
        <p:spPr>
          <a:xfrm>
            <a:off x="3081872" y="2582347"/>
            <a:ext cx="515849" cy="919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3" idx="3"/>
            <a:endCxn id="41" idx="1"/>
          </p:cNvCxnSpPr>
          <p:nvPr/>
        </p:nvCxnSpPr>
        <p:spPr>
          <a:xfrm>
            <a:off x="3081872" y="2582347"/>
            <a:ext cx="545987" cy="1536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23" idx="3"/>
            <a:endCxn id="40" idx="1"/>
          </p:cNvCxnSpPr>
          <p:nvPr/>
        </p:nvCxnSpPr>
        <p:spPr>
          <a:xfrm>
            <a:off x="3081872" y="2582347"/>
            <a:ext cx="509399" cy="2237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9" idx="3"/>
            <a:endCxn id="42" idx="1"/>
          </p:cNvCxnSpPr>
          <p:nvPr/>
        </p:nvCxnSpPr>
        <p:spPr>
          <a:xfrm flipV="1">
            <a:off x="5709196" y="3502336"/>
            <a:ext cx="374972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42" idx="2"/>
            <a:endCxn id="50" idx="0"/>
          </p:cNvCxnSpPr>
          <p:nvPr/>
        </p:nvCxnSpPr>
        <p:spPr>
          <a:xfrm>
            <a:off x="7085147" y="3640835"/>
            <a:ext cx="0" cy="289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9"/>
          <p:cNvSpPr>
            <a:spLocks noChangeArrowheads="1"/>
          </p:cNvSpPr>
          <p:nvPr/>
        </p:nvSpPr>
        <p:spPr bwMode="auto">
          <a:xfrm>
            <a:off x="361950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1" name="文本框 85"/>
          <p:cNvSpPr txBox="1"/>
          <p:nvPr/>
        </p:nvSpPr>
        <p:spPr>
          <a:xfrm>
            <a:off x="2278748" y="300165"/>
            <a:ext cx="1606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 </a:t>
            </a:r>
            <a:r>
              <a:rPr lang="zh-CN" altLang="en-US" sz="1100" dirty="0"/>
              <a:t> 创建提交 </a:t>
            </a:r>
            <a:r>
              <a:rPr lang="en-US" altLang="zh-CN" sz="1100" dirty="0"/>
              <a:t>job </a:t>
            </a:r>
            <a:r>
              <a:rPr lang="zh-CN" altLang="en-US" sz="1100" dirty="0"/>
              <a:t>的代理</a:t>
            </a:r>
          </a:p>
        </p:txBody>
      </p:sp>
      <p:sp>
        <p:nvSpPr>
          <p:cNvPr id="84" name="文本框 85"/>
          <p:cNvSpPr txBox="1"/>
          <p:nvPr/>
        </p:nvSpPr>
        <p:spPr>
          <a:xfrm>
            <a:off x="4827494" y="210779"/>
            <a:ext cx="2160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1.1 </a:t>
            </a:r>
            <a:r>
              <a:rPr lang="zh-CN" altLang="en-US" sz="1100" dirty="0" smtClean="0"/>
              <a:t>判断</a:t>
            </a:r>
            <a:r>
              <a:rPr lang="zh-CN" altLang="en-US" sz="1100" dirty="0"/>
              <a:t>是本地 </a:t>
            </a:r>
            <a:r>
              <a:rPr lang="en-US" altLang="zh-CN" sz="1100" dirty="0"/>
              <a:t>yarn </a:t>
            </a:r>
            <a:r>
              <a:rPr lang="zh-CN" altLang="en-US" sz="1100" dirty="0"/>
              <a:t>还是远程</a:t>
            </a:r>
          </a:p>
        </p:txBody>
      </p:sp>
      <p:sp>
        <p:nvSpPr>
          <p:cNvPr id="85" name="文本框 85"/>
          <p:cNvSpPr txBox="1"/>
          <p:nvPr/>
        </p:nvSpPr>
        <p:spPr>
          <a:xfrm>
            <a:off x="103621" y="2843957"/>
            <a:ext cx="1606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 </a:t>
            </a:r>
            <a:r>
              <a:rPr lang="zh-CN" altLang="en-US" sz="1100" dirty="0" smtClean="0"/>
              <a:t> 提交 </a:t>
            </a:r>
            <a:r>
              <a:rPr lang="en-US" altLang="zh-CN" sz="1100" dirty="0"/>
              <a:t>job </a:t>
            </a:r>
            <a:endParaRPr lang="zh-CN" altLang="en-US" sz="1100" dirty="0"/>
          </a:p>
        </p:txBody>
      </p:sp>
      <p:sp>
        <p:nvSpPr>
          <p:cNvPr id="86" name="文本框 85"/>
          <p:cNvSpPr txBox="1"/>
          <p:nvPr/>
        </p:nvSpPr>
        <p:spPr>
          <a:xfrm>
            <a:off x="3622246" y="1433671"/>
            <a:ext cx="289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2.2 </a:t>
            </a:r>
            <a:r>
              <a:rPr lang="zh-CN" altLang="en-US" sz="1100" dirty="0" smtClean="0"/>
              <a:t>创建</a:t>
            </a:r>
            <a:r>
              <a:rPr lang="zh-CN" altLang="en-US" sz="1100" dirty="0"/>
              <a:t>给集群提交数据的 </a:t>
            </a:r>
            <a:r>
              <a:rPr lang="en-US" altLang="zh-CN" sz="1100" dirty="0"/>
              <a:t>Stag </a:t>
            </a:r>
            <a:r>
              <a:rPr lang="zh-CN" altLang="en-US" sz="1100" dirty="0"/>
              <a:t>路径</a:t>
            </a:r>
          </a:p>
        </p:txBody>
      </p:sp>
      <p:sp>
        <p:nvSpPr>
          <p:cNvPr id="87" name="文本框 85"/>
          <p:cNvSpPr txBox="1"/>
          <p:nvPr/>
        </p:nvSpPr>
        <p:spPr>
          <a:xfrm>
            <a:off x="6533779" y="2280403"/>
            <a:ext cx="289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2.3  </a:t>
            </a:r>
            <a:r>
              <a:rPr lang="zh-CN" altLang="en-US" sz="1100" dirty="0" smtClean="0"/>
              <a:t>获取 </a:t>
            </a:r>
            <a:r>
              <a:rPr lang="en-US" altLang="zh-CN" sz="1100" dirty="0"/>
              <a:t>jobid </a:t>
            </a:r>
            <a:r>
              <a:rPr lang="zh-CN" altLang="en-US" sz="1100" dirty="0"/>
              <a:t>， 并创建 </a:t>
            </a:r>
            <a:r>
              <a:rPr lang="en-US" altLang="zh-CN" sz="1100" dirty="0"/>
              <a:t>job </a:t>
            </a:r>
            <a:r>
              <a:rPr lang="zh-CN" altLang="en-US" sz="1100" dirty="0" smtClean="0"/>
              <a:t>路径</a:t>
            </a:r>
            <a:endParaRPr lang="zh-CN" altLang="en-US" sz="1100" dirty="0"/>
          </a:p>
        </p:txBody>
      </p:sp>
      <p:sp>
        <p:nvSpPr>
          <p:cNvPr id="88" name="文本框 85"/>
          <p:cNvSpPr txBox="1"/>
          <p:nvPr/>
        </p:nvSpPr>
        <p:spPr>
          <a:xfrm>
            <a:off x="6639514" y="2791672"/>
            <a:ext cx="289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2.4  </a:t>
            </a:r>
            <a:r>
              <a:rPr lang="zh-CN" altLang="en-US" sz="1100" dirty="0" smtClean="0"/>
              <a:t>拷贝 </a:t>
            </a:r>
            <a:r>
              <a:rPr lang="en-US" altLang="zh-CN" sz="1100" dirty="0"/>
              <a:t>jar </a:t>
            </a:r>
            <a:r>
              <a:rPr lang="zh-CN" altLang="en-US" sz="1100" dirty="0"/>
              <a:t>包到集群</a:t>
            </a:r>
          </a:p>
        </p:txBody>
      </p:sp>
      <p:sp>
        <p:nvSpPr>
          <p:cNvPr id="91" name="文本框 85"/>
          <p:cNvSpPr txBox="1"/>
          <p:nvPr/>
        </p:nvSpPr>
        <p:spPr>
          <a:xfrm>
            <a:off x="7947138" y="3938142"/>
            <a:ext cx="289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2.5  </a:t>
            </a:r>
            <a:r>
              <a:rPr lang="zh-CN" altLang="en-US" sz="1100" dirty="0" smtClean="0"/>
              <a:t>生成切片</a:t>
            </a:r>
            <a:endParaRPr lang="zh-CN" altLang="en-US" sz="1100" dirty="0"/>
          </a:p>
        </p:txBody>
      </p:sp>
      <p:sp>
        <p:nvSpPr>
          <p:cNvPr id="94" name="文本框 85"/>
          <p:cNvSpPr txBox="1"/>
          <p:nvPr/>
        </p:nvSpPr>
        <p:spPr>
          <a:xfrm>
            <a:off x="3669130" y="3708254"/>
            <a:ext cx="289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2.6  </a:t>
            </a:r>
            <a:r>
              <a:rPr lang="zh-CN" altLang="en-US" sz="1100" dirty="0" smtClean="0"/>
              <a:t>向 </a:t>
            </a:r>
            <a:r>
              <a:rPr lang="en-US" altLang="zh-CN" sz="1100" dirty="0"/>
              <a:t>Stag </a:t>
            </a:r>
            <a:r>
              <a:rPr lang="zh-CN" altLang="en-US" sz="1100" dirty="0"/>
              <a:t>路径写 </a:t>
            </a:r>
            <a:r>
              <a:rPr lang="en-US" altLang="zh-CN" sz="1100" dirty="0"/>
              <a:t>xml </a:t>
            </a:r>
            <a:r>
              <a:rPr lang="zh-CN" altLang="en-US" sz="1100" dirty="0"/>
              <a:t>配置文件</a:t>
            </a:r>
          </a:p>
        </p:txBody>
      </p:sp>
      <p:sp>
        <p:nvSpPr>
          <p:cNvPr id="95" name="文本框 85"/>
          <p:cNvSpPr txBox="1"/>
          <p:nvPr/>
        </p:nvSpPr>
        <p:spPr>
          <a:xfrm>
            <a:off x="3616663" y="4420066"/>
            <a:ext cx="289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2.7  </a:t>
            </a:r>
            <a:r>
              <a:rPr lang="zh-CN" altLang="en-US" sz="1100" dirty="0" smtClean="0"/>
              <a:t>提交 </a:t>
            </a:r>
            <a:r>
              <a:rPr lang="en-US" altLang="zh-CN" sz="1100" dirty="0"/>
              <a:t>job,</a:t>
            </a:r>
            <a:r>
              <a:rPr lang="zh-CN" altLang="en-US" sz="1100" dirty="0"/>
              <a:t>返回提交状态</a:t>
            </a:r>
          </a:p>
        </p:txBody>
      </p:sp>
      <p:sp>
        <p:nvSpPr>
          <p:cNvPr id="101" name="矩形 100"/>
          <p:cNvSpPr/>
          <p:nvPr/>
        </p:nvSpPr>
        <p:spPr>
          <a:xfrm>
            <a:off x="3622246" y="1126073"/>
            <a:ext cx="1226618" cy="27699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dirty="0"/>
              <a:t>checkSpecs(</a:t>
            </a:r>
            <a:r>
              <a:rPr lang="en-US" altLang="zh-CN" sz="1200" i="1" dirty="0"/>
              <a:t>job</a:t>
            </a:r>
            <a:r>
              <a:rPr lang="en-US" altLang="zh-CN" sz="1200" dirty="0"/>
              <a:t>);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02" name="文本框 85"/>
          <p:cNvSpPr txBox="1"/>
          <p:nvPr/>
        </p:nvSpPr>
        <p:spPr>
          <a:xfrm>
            <a:off x="4918455" y="1121469"/>
            <a:ext cx="289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2.1 </a:t>
            </a:r>
            <a:r>
              <a:rPr lang="zh-CN" altLang="en-US" sz="1100" dirty="0" smtClean="0"/>
              <a:t>检查输出目录是否存在</a:t>
            </a:r>
            <a:endParaRPr lang="zh-CN" altLang="en-US" sz="1100" dirty="0"/>
          </a:p>
        </p:txBody>
      </p:sp>
      <p:cxnSp>
        <p:nvCxnSpPr>
          <p:cNvPr id="104" name="直接箭头连接符 103"/>
          <p:cNvCxnSpPr>
            <a:stCxn id="23" idx="3"/>
            <a:endCxn id="101" idx="1"/>
          </p:cNvCxnSpPr>
          <p:nvPr/>
        </p:nvCxnSpPr>
        <p:spPr>
          <a:xfrm flipV="1">
            <a:off x="3081872" y="1264573"/>
            <a:ext cx="540374" cy="1317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88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0" grpId="0" animBg="1"/>
      <p:bldP spid="81" grpId="0"/>
      <p:bldP spid="84" grpId="0"/>
      <p:bldP spid="85" grpId="0"/>
      <p:bldP spid="86" grpId="0"/>
      <p:bldP spid="87" grpId="0"/>
      <p:bldP spid="88" grpId="0"/>
      <p:bldP spid="91" grpId="0"/>
      <p:bldP spid="94" grpId="0"/>
      <p:bldP spid="95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aura\Application Data\XMind\workspace-cathy\temp\workbooks\0ebuj5n9fig43r4d7p8ulpnjdb.xmind.temp\attachments\4mkm4cpmldru3adtptpcj89o2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10" y="823668"/>
            <a:ext cx="7373380" cy="349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07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1875</Words>
  <Application>Microsoft Office PowerPoint</Application>
  <PresentationFormat>全屏显示(16:9)</PresentationFormat>
  <Paragraphs>602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Laura</cp:lastModifiedBy>
  <cp:revision>261</cp:revision>
  <dcterms:created xsi:type="dcterms:W3CDTF">2013-03-04T07:19:04Z</dcterms:created>
  <dcterms:modified xsi:type="dcterms:W3CDTF">2019-01-29T09:52:22Z</dcterms:modified>
</cp:coreProperties>
</file>