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67" r:id="rId5"/>
    <p:sldId id="265" r:id="rId6"/>
    <p:sldId id="266" r:id="rId7"/>
    <p:sldId id="260" r:id="rId8"/>
    <p:sldId id="261" r:id="rId9"/>
    <p:sldId id="268" r:id="rId10"/>
    <p:sldId id="270" r:id="rId11"/>
    <p:sldId id="271" r:id="rId12"/>
    <p:sldId id="272" r:id="rId13"/>
    <p:sldId id="273" r:id="rId14"/>
    <p:sldId id="262" r:id="rId15"/>
    <p:sldId id="263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20" autoAdjust="0"/>
  </p:normalViewPr>
  <p:slideViewPr>
    <p:cSldViewPr snapToGrid="0">
      <p:cViewPr>
        <p:scale>
          <a:sx n="125" d="100"/>
          <a:sy n="125" d="100"/>
        </p:scale>
        <p:origin x="119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6904028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6904028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The following interaction terms were created: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Overall Quality interaction with Lot Size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Overall Quality * Lot Area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Garage is one of the top predictor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Garage Overall = Garage Area * Garage Quality * Garage Condition * Garage Finish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Fireplace is also one of the selected feature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Fireplace Overall = Fireplace Quality * Number of Fireplaces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One more column depicting High Quality Finish area was computed and added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 know that quality and area are top predictors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 Quality Finish Area = Above Grade Liv Area – Low Quality Finish SF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7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Sale Overall Condition is equals to around 1000 decrease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Age When Sold is equals to around 4000 decrease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Lot Size Overall Qual is equals to around 10000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1st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SF is equals to around 5000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Basement Overall is equals to around 18000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Kitchen Qual is equals to around 12000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High Qual Fin Area is equals to around 23000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Garage Rating is equals to around 9000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Overall Qual is equals to around 15000 increase in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812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6904028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6904028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67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Age When Sold is equals to around 10000 decrease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the interaction between Overall Qual and Lot Size Overall Qual is equals to around 14000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the interaction of High Qual Fin Area and Basement Overall is equals to around 22000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the interaction of High Qual Fin Area and Kitchen Qual is equals to around 18000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the interaction of Overall Qual and High Qual Fin Area is equals to around 16000 increase in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00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This is the prediction and residual scatter plot plotted for the predictions made during the train-test split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928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284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6904028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6904028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6904028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6904028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6904028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6904028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40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17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08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6904028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6904028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Age After Remodeled When Sold is equals to around 8000 decrease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Age When Sold is equals to around 5000 decrease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Mas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Vnr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Area is equals to around 7000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Fireplace Qu is equals to around 8000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Garage Finish is equals to around 3000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Total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Bsmt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SF is equals to around 11000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Garage Area is equals to around 9000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Gr Liv Area is equals to around 18000 increase in Sale Price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unit increase in Overall Qual is equals to around 24000 increase in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6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Ames Housing Sale Price Prediction Model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 Chong Gold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Data – 2</a:t>
            </a:r>
            <a:r>
              <a:rPr lang="en-GB" baseline="30000" dirty="0"/>
              <a:t>nd</a:t>
            </a:r>
            <a:r>
              <a:rPr lang="en-GB" dirty="0"/>
              <a:t> Iteration</a:t>
            </a:r>
            <a:endParaRPr dirty="0"/>
          </a:p>
        </p:txBody>
      </p:sp>
      <p:sp>
        <p:nvSpPr>
          <p:cNvPr id="19" name="Google Shape;61;p14">
            <a:extLst>
              <a:ext uri="{FF2B5EF4-FFF2-40B4-BE49-F238E27FC236}">
                <a16:creationId xmlns:a16="http://schemas.microsoft.com/office/drawing/2014/main" id="{2ACFAB3D-E174-4674-B70E-65AA60DD0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98204" y="609465"/>
            <a:ext cx="3968410" cy="4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High Quality Finish Area was created </a:t>
            </a:r>
          </a:p>
          <a:p>
            <a:r>
              <a:rPr lang="en-US" dirty="0"/>
              <a:t>Lot Size Overall Quality was created</a:t>
            </a:r>
          </a:p>
          <a:p>
            <a:r>
              <a:rPr lang="en-US" dirty="0"/>
              <a:t>Garage Overall was created</a:t>
            </a:r>
            <a:r>
              <a:rPr lang="en-US" sz="1200" dirty="0"/>
              <a:t>         </a:t>
            </a:r>
          </a:p>
          <a:p>
            <a:r>
              <a:rPr lang="en-US" dirty="0"/>
              <a:t>Fireplace Overall was created</a:t>
            </a:r>
          </a:p>
          <a:p>
            <a:r>
              <a:rPr lang="en-US" dirty="0"/>
              <a:t>Sale Overall Condition created</a:t>
            </a:r>
          </a:p>
          <a:p>
            <a:endParaRPr lang="en-US" dirty="0"/>
          </a:p>
          <a:p>
            <a:r>
              <a:rPr lang="en-US" dirty="0"/>
              <a:t>Heatmap was plotted again</a:t>
            </a:r>
          </a:p>
          <a:p>
            <a:r>
              <a:rPr lang="en-US" dirty="0"/>
              <a:t>Top 9 features was selected using the same methodology during the first iteration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E35DD-0B0A-4107-B800-0440242B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88" y="714554"/>
            <a:ext cx="4356546" cy="4225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43E24B-C778-4A26-BA22-182E0453FA0C}"/>
              </a:ext>
            </a:extLst>
          </p:cNvPr>
          <p:cNvSpPr/>
          <p:nvPr/>
        </p:nvSpPr>
        <p:spPr>
          <a:xfrm>
            <a:off x="701040" y="815340"/>
            <a:ext cx="3048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E243C-8D97-47CC-A680-004924B2B354}"/>
              </a:ext>
            </a:extLst>
          </p:cNvPr>
          <p:cNvSpPr/>
          <p:nvPr/>
        </p:nvSpPr>
        <p:spPr>
          <a:xfrm>
            <a:off x="701040" y="1017270"/>
            <a:ext cx="3048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7924E4-7265-4DAF-A738-BD1511C1EAD5}"/>
              </a:ext>
            </a:extLst>
          </p:cNvPr>
          <p:cNvSpPr/>
          <p:nvPr/>
        </p:nvSpPr>
        <p:spPr>
          <a:xfrm>
            <a:off x="632460" y="1219200"/>
            <a:ext cx="37338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98418-B168-48C7-9108-7E70D5A3E265}"/>
              </a:ext>
            </a:extLst>
          </p:cNvPr>
          <p:cNvSpPr/>
          <p:nvPr/>
        </p:nvSpPr>
        <p:spPr>
          <a:xfrm>
            <a:off x="701040" y="1830526"/>
            <a:ext cx="3048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6585B-B4FB-414A-AF1C-E4B7A0BD66C2}"/>
              </a:ext>
            </a:extLst>
          </p:cNvPr>
          <p:cNvSpPr/>
          <p:nvPr/>
        </p:nvSpPr>
        <p:spPr>
          <a:xfrm>
            <a:off x="632460" y="2018260"/>
            <a:ext cx="37338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6EFD4-FED3-4C59-947F-DBCC1FA384FC}"/>
              </a:ext>
            </a:extLst>
          </p:cNvPr>
          <p:cNvSpPr/>
          <p:nvPr/>
        </p:nvSpPr>
        <p:spPr>
          <a:xfrm>
            <a:off x="701040" y="2617370"/>
            <a:ext cx="3048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52FFC-F1B7-44B8-AE03-5E3A449E7E58}"/>
              </a:ext>
            </a:extLst>
          </p:cNvPr>
          <p:cNvSpPr/>
          <p:nvPr/>
        </p:nvSpPr>
        <p:spPr>
          <a:xfrm>
            <a:off x="563880" y="3413760"/>
            <a:ext cx="44196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829635-9EF7-437B-A141-613527858F31}"/>
              </a:ext>
            </a:extLst>
          </p:cNvPr>
          <p:cNvSpPr/>
          <p:nvPr/>
        </p:nvSpPr>
        <p:spPr>
          <a:xfrm>
            <a:off x="632460" y="3801336"/>
            <a:ext cx="37338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ACFEFC-BAEB-4BCB-A19D-F86B51D72F80}"/>
              </a:ext>
            </a:extLst>
          </p:cNvPr>
          <p:cNvSpPr/>
          <p:nvPr/>
        </p:nvSpPr>
        <p:spPr>
          <a:xfrm>
            <a:off x="510540" y="4005800"/>
            <a:ext cx="4953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5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Data – 2</a:t>
            </a:r>
            <a:r>
              <a:rPr lang="en-GB" baseline="30000" dirty="0"/>
              <a:t>nd</a:t>
            </a:r>
            <a:r>
              <a:rPr lang="en-GB" dirty="0"/>
              <a:t> Iteration</a:t>
            </a:r>
            <a:endParaRPr dirty="0"/>
          </a:p>
        </p:txBody>
      </p:sp>
      <p:sp>
        <p:nvSpPr>
          <p:cNvPr id="11" name="Google Shape;61;p14">
            <a:extLst>
              <a:ext uri="{FF2B5EF4-FFF2-40B4-BE49-F238E27FC236}">
                <a16:creationId xmlns:a16="http://schemas.microsoft.com/office/drawing/2014/main" id="{C66657A1-C8B2-41BA-A162-284DE9D25834}"/>
              </a:ext>
            </a:extLst>
          </p:cNvPr>
          <p:cNvSpPr txBox="1">
            <a:spLocks/>
          </p:cNvSpPr>
          <p:nvPr/>
        </p:nvSpPr>
        <p:spPr>
          <a:xfrm>
            <a:off x="492536" y="3059113"/>
            <a:ext cx="8158926" cy="169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1 unit increase in Sale Overall Condition is equals to around 1000 decrease in Sale Price</a:t>
            </a:r>
          </a:p>
          <a:p>
            <a:r>
              <a:rPr lang="en-US" dirty="0"/>
              <a:t>1 unit increase in Age When Sold is equals to around 4000 decrease in Sale Price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2DF2B-5A92-4468-8A7D-EE3D6DE2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2" y="757087"/>
            <a:ext cx="8271135" cy="21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0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Data – 3</a:t>
            </a:r>
            <a:r>
              <a:rPr lang="en-GB" baseline="30000" dirty="0"/>
              <a:t>rd</a:t>
            </a:r>
            <a:r>
              <a:rPr lang="en-GB" dirty="0"/>
              <a:t> Iteration</a:t>
            </a:r>
            <a:endParaRPr dirty="0"/>
          </a:p>
        </p:txBody>
      </p:sp>
      <p:sp>
        <p:nvSpPr>
          <p:cNvPr id="19" name="Google Shape;61;p14">
            <a:extLst>
              <a:ext uri="{FF2B5EF4-FFF2-40B4-BE49-F238E27FC236}">
                <a16:creationId xmlns:a16="http://schemas.microsoft.com/office/drawing/2014/main" id="{2ACFAB3D-E174-4674-B70E-65AA60DD0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40855" y="663709"/>
            <a:ext cx="4092545" cy="4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DBDE213F-BA7B-4F38-A95A-FD9B3BE78CC4}"/>
              </a:ext>
            </a:extLst>
          </p:cNvPr>
          <p:cNvSpPr txBox="1">
            <a:spLocks/>
          </p:cNvSpPr>
          <p:nvPr/>
        </p:nvSpPr>
        <p:spPr>
          <a:xfrm>
            <a:off x="4998204" y="609465"/>
            <a:ext cx="3968410" cy="4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Top 9 features was selected and Polynomial Feature was performed on them</a:t>
            </a:r>
          </a:p>
          <a:p>
            <a:endParaRPr lang="en-US" dirty="0"/>
          </a:p>
          <a:p>
            <a:r>
              <a:rPr lang="en-US" dirty="0"/>
              <a:t>Another heatmap was plotted for  visualization and select the best predictors based on the same methodology as per previous iterations</a:t>
            </a:r>
          </a:p>
          <a:p>
            <a:endParaRPr lang="en-US" dirty="0"/>
          </a:p>
          <a:p>
            <a:r>
              <a:rPr lang="en-US" dirty="0"/>
              <a:t>6 features was selected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DFCABE-BC7B-455E-A314-AF05A095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5" y="663709"/>
            <a:ext cx="4446820" cy="43470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E1A099-AB77-4C0B-A919-A4C2BE4FAE04}"/>
              </a:ext>
            </a:extLst>
          </p:cNvPr>
          <p:cNvSpPr/>
          <p:nvPr/>
        </p:nvSpPr>
        <p:spPr>
          <a:xfrm>
            <a:off x="510600" y="746760"/>
            <a:ext cx="822900" cy="129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8BD32-95A1-4147-A72B-8E9052B55E2A}"/>
              </a:ext>
            </a:extLst>
          </p:cNvPr>
          <p:cNvSpPr/>
          <p:nvPr/>
        </p:nvSpPr>
        <p:spPr>
          <a:xfrm>
            <a:off x="510600" y="906780"/>
            <a:ext cx="822900" cy="129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B9132-C96F-48BB-804E-A116C511DD4F}"/>
              </a:ext>
            </a:extLst>
          </p:cNvPr>
          <p:cNvSpPr/>
          <p:nvPr/>
        </p:nvSpPr>
        <p:spPr>
          <a:xfrm>
            <a:off x="502980" y="1186879"/>
            <a:ext cx="822900" cy="129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E6C720-4479-476F-ACB1-852817B6F391}"/>
              </a:ext>
            </a:extLst>
          </p:cNvPr>
          <p:cNvSpPr/>
          <p:nvPr/>
        </p:nvSpPr>
        <p:spPr>
          <a:xfrm>
            <a:off x="411480" y="1795783"/>
            <a:ext cx="914400" cy="129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29740-B4B3-4034-860E-48523B82B9C9}"/>
              </a:ext>
            </a:extLst>
          </p:cNvPr>
          <p:cNvSpPr/>
          <p:nvPr/>
        </p:nvSpPr>
        <p:spPr>
          <a:xfrm>
            <a:off x="502980" y="2839723"/>
            <a:ext cx="830520" cy="129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F33FE-C7DE-4624-A521-8775B7BC7F22}"/>
              </a:ext>
            </a:extLst>
          </p:cNvPr>
          <p:cNvSpPr/>
          <p:nvPr/>
        </p:nvSpPr>
        <p:spPr>
          <a:xfrm>
            <a:off x="883920" y="3876043"/>
            <a:ext cx="449580" cy="129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3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Data – 3</a:t>
            </a:r>
            <a:r>
              <a:rPr lang="en-GB" baseline="30000" dirty="0"/>
              <a:t>rd</a:t>
            </a:r>
            <a:r>
              <a:rPr lang="en-GB" dirty="0"/>
              <a:t> Iteration</a:t>
            </a:r>
            <a:endParaRPr dirty="0"/>
          </a:p>
        </p:txBody>
      </p:sp>
      <p:sp>
        <p:nvSpPr>
          <p:cNvPr id="11" name="Google Shape;61;p14">
            <a:extLst>
              <a:ext uri="{FF2B5EF4-FFF2-40B4-BE49-F238E27FC236}">
                <a16:creationId xmlns:a16="http://schemas.microsoft.com/office/drawing/2014/main" id="{C66657A1-C8B2-41BA-A162-284DE9D25834}"/>
              </a:ext>
            </a:extLst>
          </p:cNvPr>
          <p:cNvSpPr txBox="1">
            <a:spLocks/>
          </p:cNvSpPr>
          <p:nvPr/>
        </p:nvSpPr>
        <p:spPr>
          <a:xfrm>
            <a:off x="146263" y="3019517"/>
            <a:ext cx="8851473" cy="1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1 unit increase in Age When Sold is equals to around 10000 decrease in Sale Price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1 unit increase in the interaction between Overall Qual and Lot Size Overall Qual is equals to around 14000 increase in Sale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65BD5-FC5E-40DA-AB55-7E8AF3DC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75" y="651364"/>
            <a:ext cx="8393250" cy="22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Prediction and Residual Scatter – (Train Test Split)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CB56D-7B2B-4C58-8B74-959A23C03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22" y="655722"/>
            <a:ext cx="4020246" cy="1432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3842F-4C96-49D5-AD10-C2885626E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21" y="2155317"/>
            <a:ext cx="4020245" cy="1432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00CDDA-9F5E-4E02-98BB-205C5E7C6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21" y="3654911"/>
            <a:ext cx="4020245" cy="1432359"/>
          </a:xfrm>
          <a:prstGeom prst="rect">
            <a:avLst/>
          </a:prstGeom>
        </p:spPr>
      </p:pic>
      <p:sp>
        <p:nvSpPr>
          <p:cNvPr id="10" name="Google Shape;61;p14">
            <a:extLst>
              <a:ext uri="{FF2B5EF4-FFF2-40B4-BE49-F238E27FC236}">
                <a16:creationId xmlns:a16="http://schemas.microsoft.com/office/drawing/2014/main" id="{3AE0F13D-772A-4228-B200-77C4150ABB4F}"/>
              </a:ext>
            </a:extLst>
          </p:cNvPr>
          <p:cNvSpPr txBox="1">
            <a:spLocks/>
          </p:cNvSpPr>
          <p:nvPr/>
        </p:nvSpPr>
        <p:spPr>
          <a:xfrm>
            <a:off x="4595853" y="655722"/>
            <a:ext cx="4300122" cy="4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You would want to see that the points are heteroscedastic signifying that your error rate is consistent</a:t>
            </a:r>
          </a:p>
          <a:p>
            <a:endParaRPr lang="en-US" dirty="0"/>
          </a:p>
          <a:p>
            <a:r>
              <a:rPr lang="en-US" dirty="0"/>
              <a:t>The second iteration performed better than the first, however the error increased as predicted price increase</a:t>
            </a:r>
          </a:p>
          <a:p>
            <a:endParaRPr lang="en-US" dirty="0"/>
          </a:p>
          <a:p>
            <a:r>
              <a:rPr lang="en-US" dirty="0"/>
              <a:t>The third iteration is the best when predicted price is low, but declined when predicted price is high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581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Prediction and Actual Scatter – (Train Test Split)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BAB9A1-F927-4463-BBF3-12BB6E2B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8" y="570829"/>
            <a:ext cx="3965191" cy="1485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5BCF63-73DB-44C0-BA0D-8C8DFD835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88" y="2080116"/>
            <a:ext cx="3965191" cy="1485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03464A-A369-45CC-9389-61D83D16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75" y="3613103"/>
            <a:ext cx="3962221" cy="1485586"/>
          </a:xfrm>
          <a:prstGeom prst="rect">
            <a:avLst/>
          </a:prstGeom>
        </p:spPr>
      </p:pic>
      <p:sp>
        <p:nvSpPr>
          <p:cNvPr id="12" name="Google Shape;61;p14">
            <a:extLst>
              <a:ext uri="{FF2B5EF4-FFF2-40B4-BE49-F238E27FC236}">
                <a16:creationId xmlns:a16="http://schemas.microsoft.com/office/drawing/2014/main" id="{AC5A15E5-7C89-451B-BD1C-F70681B4EF3E}"/>
              </a:ext>
            </a:extLst>
          </p:cNvPr>
          <p:cNvSpPr txBox="1">
            <a:spLocks/>
          </p:cNvSpPr>
          <p:nvPr/>
        </p:nvSpPr>
        <p:spPr>
          <a:xfrm>
            <a:off x="4595853" y="655722"/>
            <a:ext cx="4300122" cy="4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You would want to see that the points are highly correlated</a:t>
            </a:r>
          </a:p>
          <a:p>
            <a:endParaRPr lang="en-US" dirty="0"/>
          </a:p>
          <a:p>
            <a:r>
              <a:rPr lang="en-US" dirty="0"/>
              <a:t>The second iteration performed better than the first, as the predicted price increase, the points get scattered</a:t>
            </a:r>
          </a:p>
          <a:p>
            <a:endParaRPr lang="en-US" dirty="0"/>
          </a:p>
          <a:p>
            <a:r>
              <a:rPr lang="en-US" dirty="0"/>
              <a:t>The third iteration is the best when predicted price is low, but the points are scattered more when the predicted price is high</a:t>
            </a:r>
          </a:p>
        </p:txBody>
      </p:sp>
    </p:spTree>
    <p:extLst>
      <p:ext uri="{BB962C8B-B14F-4D97-AF65-F5344CB8AC3E}">
        <p14:creationId xmlns:p14="http://schemas.microsoft.com/office/powerpoint/2010/main" val="125855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581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A2D7ECFB-B494-4402-8303-4BBDC49D224B}"/>
              </a:ext>
            </a:extLst>
          </p:cNvPr>
          <p:cNvSpPr txBox="1">
            <a:spLocks/>
          </p:cNvSpPr>
          <p:nvPr/>
        </p:nvSpPr>
        <p:spPr>
          <a:xfrm>
            <a:off x="375375" y="609465"/>
            <a:ext cx="8591239" cy="4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 first model submitted to Kaggle for scoring:</a:t>
            </a:r>
          </a:p>
          <a:p>
            <a:pPr marL="114300" indent="0">
              <a:buNone/>
            </a:pPr>
            <a:r>
              <a:rPr lang="en-US" sz="1200" dirty="0"/>
              <a:t>         - </a:t>
            </a:r>
            <a:r>
              <a:rPr lang="en-US" sz="1200" i="1" dirty="0"/>
              <a:t>Public Score : 30, 596</a:t>
            </a:r>
          </a:p>
          <a:p>
            <a:pPr marL="114300" indent="0">
              <a:buNone/>
            </a:pPr>
            <a:r>
              <a:rPr lang="en-US" sz="1200" i="1" dirty="0"/>
              <a:t>         - Private Score : 34, 528</a:t>
            </a:r>
            <a:endParaRPr lang="en-US" i="1" dirty="0"/>
          </a:p>
          <a:p>
            <a:r>
              <a:rPr lang="en-US" dirty="0"/>
              <a:t>The second model submitted to Kaggle for scoring</a:t>
            </a:r>
          </a:p>
          <a:p>
            <a:pPr marL="114300" indent="0">
              <a:buNone/>
            </a:pPr>
            <a:r>
              <a:rPr lang="en-US" sz="1200" i="1" dirty="0"/>
              <a:t>        - Public Score: 26, 639 </a:t>
            </a:r>
          </a:p>
          <a:p>
            <a:pPr marL="114300" indent="0">
              <a:buNone/>
            </a:pPr>
            <a:r>
              <a:rPr lang="en-US" sz="1200" i="1" dirty="0"/>
              <a:t>        - Private Score: 39, 360</a:t>
            </a:r>
          </a:p>
          <a:p>
            <a:pPr>
              <a:lnSpc>
                <a:spcPct val="150000"/>
              </a:lnSpc>
            </a:pPr>
            <a:r>
              <a:rPr lang="en-US" dirty="0"/>
              <a:t>This means that the second model is not generalized enough</a:t>
            </a:r>
          </a:p>
          <a:p>
            <a:pPr>
              <a:lnSpc>
                <a:spcPct val="150000"/>
              </a:lnSpc>
            </a:pPr>
            <a:r>
              <a:rPr lang="en-US" dirty="0"/>
              <a:t>The first model is more generalized despite the higher error rate</a:t>
            </a:r>
          </a:p>
          <a:p>
            <a:pPr>
              <a:lnSpc>
                <a:spcPct val="150000"/>
              </a:lnSpc>
            </a:pPr>
            <a:r>
              <a:rPr lang="en-US" dirty="0"/>
              <a:t>I will consider the first model as a better model</a:t>
            </a:r>
          </a:p>
          <a:p>
            <a:pPr>
              <a:lnSpc>
                <a:spcPct val="150000"/>
              </a:lnSpc>
            </a:pPr>
            <a:r>
              <a:rPr lang="en-US" dirty="0"/>
              <a:t>More improvements can be made iterating from the first model</a:t>
            </a:r>
          </a:p>
        </p:txBody>
      </p:sp>
    </p:spTree>
    <p:extLst>
      <p:ext uri="{BB962C8B-B14F-4D97-AF65-F5344CB8AC3E}">
        <p14:creationId xmlns:p14="http://schemas.microsoft.com/office/powerpoint/2010/main" val="138092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62325"/>
            <a:ext cx="8321700" cy="342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Background</a:t>
            </a:r>
          </a:p>
          <a:p>
            <a:r>
              <a:rPr lang="en-GB" dirty="0"/>
              <a:t>Methodology</a:t>
            </a:r>
          </a:p>
          <a:p>
            <a:r>
              <a:rPr lang="en-GB" dirty="0"/>
              <a:t>Problem Statement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Gather and Data Cleaning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Exploring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Model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Second Iteration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Third Iteration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8CF7F-E571-4DF3-B786-14AEE2D96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962470"/>
            <a:ext cx="8520600" cy="3843136"/>
          </a:xfrm>
        </p:spPr>
        <p:txBody>
          <a:bodyPr/>
          <a:lstStyle/>
          <a:p>
            <a:r>
              <a:rPr lang="en-US" dirty="0"/>
              <a:t>2 datasets of </a:t>
            </a:r>
            <a:r>
              <a:rPr lang="en-US" dirty="0" err="1"/>
              <a:t>Aimes</a:t>
            </a:r>
            <a:r>
              <a:rPr lang="en-US" dirty="0"/>
              <a:t> Iowa Housing Dataset was Provided</a:t>
            </a:r>
          </a:p>
          <a:p>
            <a:endParaRPr lang="en-US" dirty="0"/>
          </a:p>
          <a:p>
            <a:r>
              <a:rPr lang="en-US" dirty="0"/>
              <a:t>Test dataset consists of 80 columns and 879 rows</a:t>
            </a:r>
          </a:p>
          <a:p>
            <a:endParaRPr lang="en-US" dirty="0"/>
          </a:p>
          <a:p>
            <a:r>
              <a:rPr lang="en-US" dirty="0"/>
              <a:t>Create a model for price prediction</a:t>
            </a:r>
          </a:p>
          <a:p>
            <a:endParaRPr lang="en-US" dirty="0"/>
          </a:p>
          <a:p>
            <a:r>
              <a:rPr lang="en-US" dirty="0"/>
              <a:t>Refine and improve the model</a:t>
            </a:r>
          </a:p>
          <a:p>
            <a:endParaRPr lang="en-US" dirty="0"/>
          </a:p>
          <a:p>
            <a:r>
              <a:rPr lang="en-US" dirty="0"/>
              <a:t>Score is calculated based on the Root Mean Square Error after submission to Kaggle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</a:t>
            </a:r>
            <a:endParaRPr dirty="0"/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0F49D30C-3F14-4BE5-AE05-61EA2C9310E0}"/>
              </a:ext>
            </a:extLst>
          </p:cNvPr>
          <p:cNvSpPr txBox="1">
            <a:spLocks/>
          </p:cNvSpPr>
          <p:nvPr/>
        </p:nvSpPr>
        <p:spPr>
          <a:xfrm>
            <a:off x="4630426" y="546825"/>
            <a:ext cx="1543792" cy="666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Define Problem</a:t>
            </a:r>
          </a:p>
        </p:txBody>
      </p:sp>
      <p:sp>
        <p:nvSpPr>
          <p:cNvPr id="6" name="Google Shape;76;p16">
            <a:extLst>
              <a:ext uri="{FF2B5EF4-FFF2-40B4-BE49-F238E27FC236}">
                <a16:creationId xmlns:a16="http://schemas.microsoft.com/office/drawing/2014/main" id="{49C82232-BD17-42D0-8729-5077F7804889}"/>
              </a:ext>
            </a:extLst>
          </p:cNvPr>
          <p:cNvSpPr txBox="1">
            <a:spLocks/>
          </p:cNvSpPr>
          <p:nvPr/>
        </p:nvSpPr>
        <p:spPr>
          <a:xfrm>
            <a:off x="4630426" y="1503061"/>
            <a:ext cx="1543792" cy="666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Gather </a:t>
            </a:r>
          </a:p>
          <a:p>
            <a:pPr algn="ctr"/>
            <a:r>
              <a:rPr lang="en-GB" sz="1600" dirty="0"/>
              <a:t>Data</a:t>
            </a:r>
          </a:p>
        </p:txBody>
      </p:sp>
      <p:sp>
        <p:nvSpPr>
          <p:cNvPr id="7" name="Google Shape;76;p16">
            <a:extLst>
              <a:ext uri="{FF2B5EF4-FFF2-40B4-BE49-F238E27FC236}">
                <a16:creationId xmlns:a16="http://schemas.microsoft.com/office/drawing/2014/main" id="{81D85D5E-7B43-4852-8CD1-7E6102E2920A}"/>
              </a:ext>
            </a:extLst>
          </p:cNvPr>
          <p:cNvSpPr txBox="1">
            <a:spLocks/>
          </p:cNvSpPr>
          <p:nvPr/>
        </p:nvSpPr>
        <p:spPr>
          <a:xfrm>
            <a:off x="4630426" y="2477218"/>
            <a:ext cx="1543792" cy="666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Explore</a:t>
            </a:r>
          </a:p>
          <a:p>
            <a:pPr algn="ctr"/>
            <a:r>
              <a:rPr lang="en-GB" sz="1600" dirty="0"/>
              <a:t>Data</a:t>
            </a:r>
          </a:p>
        </p:txBody>
      </p:sp>
      <p:sp>
        <p:nvSpPr>
          <p:cNvPr id="8" name="Google Shape;76;p16">
            <a:extLst>
              <a:ext uri="{FF2B5EF4-FFF2-40B4-BE49-F238E27FC236}">
                <a16:creationId xmlns:a16="http://schemas.microsoft.com/office/drawing/2014/main" id="{5DED9F77-4573-462D-B283-D846586B40D4}"/>
              </a:ext>
            </a:extLst>
          </p:cNvPr>
          <p:cNvSpPr txBox="1">
            <a:spLocks/>
          </p:cNvSpPr>
          <p:nvPr/>
        </p:nvSpPr>
        <p:spPr>
          <a:xfrm>
            <a:off x="6723532" y="3296445"/>
            <a:ext cx="1543792" cy="666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Model</a:t>
            </a:r>
          </a:p>
          <a:p>
            <a:pPr algn="ctr"/>
            <a:r>
              <a:rPr lang="en-GB" sz="1600" dirty="0"/>
              <a:t>Data</a:t>
            </a:r>
          </a:p>
        </p:txBody>
      </p:sp>
      <p:sp>
        <p:nvSpPr>
          <p:cNvPr id="10" name="Google Shape;76;p16">
            <a:extLst>
              <a:ext uri="{FF2B5EF4-FFF2-40B4-BE49-F238E27FC236}">
                <a16:creationId xmlns:a16="http://schemas.microsoft.com/office/drawing/2014/main" id="{95B883DE-BF71-4EAA-8ED7-F81500995693}"/>
              </a:ext>
            </a:extLst>
          </p:cNvPr>
          <p:cNvSpPr txBox="1">
            <a:spLocks/>
          </p:cNvSpPr>
          <p:nvPr/>
        </p:nvSpPr>
        <p:spPr>
          <a:xfrm>
            <a:off x="2661095" y="3296445"/>
            <a:ext cx="1543792" cy="666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Evaluate Model</a:t>
            </a:r>
          </a:p>
        </p:txBody>
      </p:sp>
      <p:sp>
        <p:nvSpPr>
          <p:cNvPr id="11" name="Google Shape;76;p16">
            <a:extLst>
              <a:ext uri="{FF2B5EF4-FFF2-40B4-BE49-F238E27FC236}">
                <a16:creationId xmlns:a16="http://schemas.microsoft.com/office/drawing/2014/main" id="{B600D424-9AED-48A8-ABD8-70C9219AFEBB}"/>
              </a:ext>
            </a:extLst>
          </p:cNvPr>
          <p:cNvSpPr txBox="1">
            <a:spLocks/>
          </p:cNvSpPr>
          <p:nvPr/>
        </p:nvSpPr>
        <p:spPr>
          <a:xfrm>
            <a:off x="359001" y="3277119"/>
            <a:ext cx="1543792" cy="666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Answer Problem</a:t>
            </a: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D50E3861-7861-432B-B13B-A305B2C270F0}"/>
              </a:ext>
            </a:extLst>
          </p:cNvPr>
          <p:cNvSpPr/>
          <p:nvPr/>
        </p:nvSpPr>
        <p:spPr>
          <a:xfrm rot="18650625">
            <a:off x="6673406" y="2230910"/>
            <a:ext cx="446540" cy="1068225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F5D63BC2-EB98-469D-AB23-E9779A26EE0A}"/>
              </a:ext>
            </a:extLst>
          </p:cNvPr>
          <p:cNvSpPr/>
          <p:nvPr/>
        </p:nvSpPr>
        <p:spPr>
          <a:xfrm rot="5400000">
            <a:off x="5288563" y="2410010"/>
            <a:ext cx="446540" cy="3869831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36E86BF9-A658-4111-B83D-729658214661}"/>
              </a:ext>
            </a:extLst>
          </p:cNvPr>
          <p:cNvSpPr/>
          <p:nvPr/>
        </p:nvSpPr>
        <p:spPr>
          <a:xfrm rot="14466641">
            <a:off x="3785232" y="2276194"/>
            <a:ext cx="446540" cy="1068225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oogle Shape;76;p16">
            <a:extLst>
              <a:ext uri="{FF2B5EF4-FFF2-40B4-BE49-F238E27FC236}">
                <a16:creationId xmlns:a16="http://schemas.microsoft.com/office/drawing/2014/main" id="{55C0E4AD-071A-427A-893C-346117698C2F}"/>
              </a:ext>
            </a:extLst>
          </p:cNvPr>
          <p:cNvSpPr txBox="1">
            <a:spLocks/>
          </p:cNvSpPr>
          <p:nvPr/>
        </p:nvSpPr>
        <p:spPr>
          <a:xfrm>
            <a:off x="4692313" y="3469372"/>
            <a:ext cx="1543792" cy="666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000" i="1" dirty="0"/>
              <a:t>* Three </a:t>
            </a:r>
          </a:p>
          <a:p>
            <a:pPr algn="ctr"/>
            <a:r>
              <a:rPr lang="en-GB" sz="1000" i="1" dirty="0"/>
              <a:t>Iterations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1F886DE-B8A5-4EE6-8E34-508C77494FDA}"/>
              </a:ext>
            </a:extLst>
          </p:cNvPr>
          <p:cNvSpPr/>
          <p:nvPr/>
        </p:nvSpPr>
        <p:spPr>
          <a:xfrm>
            <a:off x="5285519" y="1253207"/>
            <a:ext cx="233605" cy="216335"/>
          </a:xfrm>
          <a:prstGeom prst="downArrow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A131510-217F-4B34-AB4D-12825AAE820F}"/>
              </a:ext>
            </a:extLst>
          </p:cNvPr>
          <p:cNvSpPr/>
          <p:nvPr/>
        </p:nvSpPr>
        <p:spPr>
          <a:xfrm>
            <a:off x="5292192" y="2227666"/>
            <a:ext cx="233605" cy="216335"/>
          </a:xfrm>
          <a:prstGeom prst="downArrow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EC38A26-AFDF-48E1-BC8F-EECFDB753320}"/>
              </a:ext>
            </a:extLst>
          </p:cNvPr>
          <p:cNvSpPr/>
          <p:nvPr/>
        </p:nvSpPr>
        <p:spPr>
          <a:xfrm rot="5400000">
            <a:off x="2135152" y="3323205"/>
            <a:ext cx="281670" cy="574004"/>
          </a:xfrm>
          <a:prstGeom prst="downArrow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7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863550"/>
            <a:ext cx="8520600" cy="3416400"/>
          </a:xfrm>
        </p:spPr>
        <p:txBody>
          <a:bodyPr/>
          <a:lstStyle/>
          <a:p>
            <a:r>
              <a:rPr lang="en-US" dirty="0"/>
              <a:t>From the Ames Housing dataset, create a model to predict the sale price and perform improvements to the model after it is created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7DC29F-8897-4689-9F83-85D31869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4" y="2049056"/>
            <a:ext cx="5859099" cy="257634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E591395-389A-426F-B27D-8AE2F25F57A4}"/>
              </a:ext>
            </a:extLst>
          </p:cNvPr>
          <p:cNvSpPr/>
          <p:nvPr/>
        </p:nvSpPr>
        <p:spPr>
          <a:xfrm rot="16200000">
            <a:off x="6300010" y="3050224"/>
            <a:ext cx="281670" cy="574004"/>
          </a:xfrm>
          <a:prstGeom prst="downArrow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C6D26-CA21-487D-9ECA-4BBA2566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263" y="2376105"/>
            <a:ext cx="2223523" cy="17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Gathering and Clean Data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327E8AF-B7A7-4E0A-B3E2-137C12FD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863550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was provided and there were quite a number of null values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 Row with Null Values Exclusive to Train dataset was dropped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Most of the null values are due to Python recognizing NA as null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      (</a:t>
            </a:r>
            <a:r>
              <a:rPr lang="en-US" sz="1200" i="1" dirty="0"/>
              <a:t>They are filled with ‘None’ or 0 dependent on the columns data type)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1200" i="1" dirty="0"/>
          </a:p>
          <a:p>
            <a:pPr>
              <a:lnSpc>
                <a:spcPct val="100000"/>
              </a:lnSpc>
            </a:pPr>
            <a:r>
              <a:rPr lang="en-US" dirty="0"/>
              <a:t>Lot Frontage has a total of 490 null values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      (</a:t>
            </a:r>
            <a:r>
              <a:rPr lang="en-US" sz="1200" dirty="0"/>
              <a:t>They are filled with the mean)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230CE-11E4-4ADF-93AA-A530C2E03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609" y="3114163"/>
            <a:ext cx="2881312" cy="19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3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Exploring Data and Feature Engineering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92275"/>
            <a:ext cx="8520600" cy="3416400"/>
          </a:xfrm>
        </p:spPr>
        <p:txBody>
          <a:bodyPr/>
          <a:lstStyle/>
          <a:p>
            <a:r>
              <a:rPr lang="en-US" dirty="0"/>
              <a:t>A column for Total Finished Basement Square Feet was created</a:t>
            </a:r>
          </a:p>
          <a:p>
            <a:pPr marL="114300" indent="0">
              <a:buNone/>
            </a:pPr>
            <a:r>
              <a:rPr lang="en-US" dirty="0"/>
              <a:t>     </a:t>
            </a:r>
            <a:r>
              <a:rPr lang="en-US" sz="1200" i="1" dirty="0"/>
              <a:t>(Basement Finish Square Feet 1 + Basement Finish Square Feet 2)</a:t>
            </a:r>
          </a:p>
          <a:p>
            <a:r>
              <a:rPr lang="en-US" dirty="0"/>
              <a:t>Garage Cars Column was dropped</a:t>
            </a:r>
          </a:p>
          <a:p>
            <a:pPr marL="114300" indent="0">
              <a:buNone/>
            </a:pPr>
            <a:r>
              <a:rPr lang="en-US" i="1" dirty="0"/>
              <a:t>     </a:t>
            </a:r>
            <a:r>
              <a:rPr lang="en-US" sz="1200" i="1" dirty="0"/>
              <a:t>(Details can be inferred from Garage Area)</a:t>
            </a:r>
          </a:p>
          <a:p>
            <a:r>
              <a:rPr lang="en-US" dirty="0"/>
              <a:t>A column for Age When Sold was created</a:t>
            </a:r>
          </a:p>
          <a:p>
            <a:pPr marL="114300" indent="0">
              <a:buNone/>
            </a:pPr>
            <a:r>
              <a:rPr lang="en-US" sz="1200" i="1" dirty="0"/>
              <a:t>       (Year Sold – Year Built)</a:t>
            </a:r>
          </a:p>
          <a:p>
            <a:r>
              <a:rPr lang="en-US" dirty="0"/>
              <a:t>Ordinal Encoding was performed for Columns Depicting Quality</a:t>
            </a:r>
          </a:p>
          <a:p>
            <a:pPr marL="114300" indent="0">
              <a:buNone/>
            </a:pPr>
            <a:r>
              <a:rPr lang="en-US" i="1" dirty="0"/>
              <a:t>     </a:t>
            </a:r>
            <a:r>
              <a:rPr lang="en-US" sz="1200" i="1" dirty="0"/>
              <a:t>(Central Air, Electrical, Functional)</a:t>
            </a:r>
            <a:endParaRPr lang="en-US" dirty="0"/>
          </a:p>
          <a:p>
            <a:r>
              <a:rPr lang="en-US" dirty="0"/>
              <a:t>One Hot Encoding was performed for columns with discrete object values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71FCC-2D2C-4930-8CAD-90172A71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85" y="3500246"/>
            <a:ext cx="2832052" cy="1543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4EAA4-DBE3-4058-9DF9-F5F0C5AF7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092" y="3503644"/>
            <a:ext cx="2671806" cy="1540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Data – 1</a:t>
            </a:r>
            <a:r>
              <a:rPr lang="en-GB" baseline="30000" dirty="0"/>
              <a:t>st</a:t>
            </a:r>
            <a:r>
              <a:rPr lang="en-GB" dirty="0"/>
              <a:t> Iteration</a:t>
            </a:r>
            <a:endParaRPr dirty="0"/>
          </a:p>
        </p:txBody>
      </p:sp>
      <p:sp>
        <p:nvSpPr>
          <p:cNvPr id="19" name="Google Shape;61;p14">
            <a:extLst>
              <a:ext uri="{FF2B5EF4-FFF2-40B4-BE49-F238E27FC236}">
                <a16:creationId xmlns:a16="http://schemas.microsoft.com/office/drawing/2014/main" id="{2ACFAB3D-E174-4674-B70E-65AA60DD0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40855" y="663709"/>
            <a:ext cx="4092545" cy="4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Features higher than 0.5 in correlation with sale price is selected and heatmap plotted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9 features were selected base on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Their correlation with sale price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They are not correlated with each other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If 2 features are correlated with each other the one with a higher correlation with sale price is selected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r>
              <a:rPr lang="en-US" dirty="0"/>
              <a:t>Interaction terms related to selected will be created during the next iteration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9927D1-7867-4128-9950-857C1D9C2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0" y="673561"/>
            <a:ext cx="4414400" cy="44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Data – 1</a:t>
            </a:r>
            <a:r>
              <a:rPr lang="en-GB" baseline="30000" dirty="0"/>
              <a:t>st</a:t>
            </a:r>
            <a:r>
              <a:rPr lang="en-GB" dirty="0"/>
              <a:t> Iteration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6B1B5-94B0-473C-A484-2D7CBF12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53" y="813478"/>
            <a:ext cx="2324933" cy="16127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E4E844-EC31-41E3-BF74-270E52B91060}"/>
              </a:ext>
            </a:extLst>
          </p:cNvPr>
          <p:cNvSpPr/>
          <p:nvPr/>
        </p:nvSpPr>
        <p:spPr>
          <a:xfrm>
            <a:off x="3387328" y="1852679"/>
            <a:ext cx="373769" cy="186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61;p14">
            <a:extLst>
              <a:ext uri="{FF2B5EF4-FFF2-40B4-BE49-F238E27FC236}">
                <a16:creationId xmlns:a16="http://schemas.microsoft.com/office/drawing/2014/main" id="{5F1B60D9-0E20-4F5F-A130-8BE22FF828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83354" y="707710"/>
            <a:ext cx="4316144" cy="187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Outliers was discovered based on scatterplot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These outliers will be removed during the next iteration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1F4CC8-5EA2-4E1D-B9F8-1A58A6D18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9" y="2957563"/>
            <a:ext cx="4270051" cy="2066362"/>
          </a:xfrm>
          <a:prstGeom prst="rect">
            <a:avLst/>
          </a:prstGeom>
        </p:spPr>
      </p:pic>
      <p:sp>
        <p:nvSpPr>
          <p:cNvPr id="11" name="Google Shape;61;p14">
            <a:extLst>
              <a:ext uri="{FF2B5EF4-FFF2-40B4-BE49-F238E27FC236}">
                <a16:creationId xmlns:a16="http://schemas.microsoft.com/office/drawing/2014/main" id="{C66657A1-C8B2-41BA-A162-284DE9D25834}"/>
              </a:ext>
            </a:extLst>
          </p:cNvPr>
          <p:cNvSpPr txBox="1">
            <a:spLocks/>
          </p:cNvSpPr>
          <p:nvPr/>
        </p:nvSpPr>
        <p:spPr>
          <a:xfrm>
            <a:off x="4783354" y="2775677"/>
            <a:ext cx="4316144" cy="1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1 unit increase in Age After Remodeled When Sold is equals to around 8000 decrease in Sale Price</a:t>
            </a:r>
          </a:p>
          <a:p>
            <a:endParaRPr lang="en-US" dirty="0"/>
          </a:p>
          <a:p>
            <a:r>
              <a:rPr lang="en-US" dirty="0"/>
              <a:t>1 unit increase in Age When Sold is equals to around 5000 decrease in Sale Price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224FEA-B04C-4CE5-9059-3497F254F4A4}"/>
              </a:ext>
            </a:extLst>
          </p:cNvPr>
          <p:cNvCxnSpPr>
            <a:cxnSpLocks/>
          </p:cNvCxnSpPr>
          <p:nvPr/>
        </p:nvCxnSpPr>
        <p:spPr>
          <a:xfrm>
            <a:off x="60070" y="2683130"/>
            <a:ext cx="8963789" cy="0"/>
          </a:xfrm>
          <a:prstGeom prst="line">
            <a:avLst/>
          </a:prstGeom>
          <a:ln w="76200"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071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1285</Words>
  <Application>Microsoft Office PowerPoint</Application>
  <PresentationFormat>On-screen Show (16:9)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Dark</vt:lpstr>
      <vt:lpstr>Ames Housing Sale Price Prediction Model</vt:lpstr>
      <vt:lpstr>Agenda</vt:lpstr>
      <vt:lpstr>Background</vt:lpstr>
      <vt:lpstr>Methodology</vt:lpstr>
      <vt:lpstr>Problem Statement</vt:lpstr>
      <vt:lpstr>Gathering and Clean Data</vt:lpstr>
      <vt:lpstr>Exploring Data and Feature Engineering</vt:lpstr>
      <vt:lpstr>Model Data – 1st Iteration</vt:lpstr>
      <vt:lpstr>Model Data – 1st Iteration</vt:lpstr>
      <vt:lpstr>Model Data – 2nd Iteration</vt:lpstr>
      <vt:lpstr>Model Data – 2nd Iteration</vt:lpstr>
      <vt:lpstr>Model Data – 3rd Iteration</vt:lpstr>
      <vt:lpstr>Model Data – 3rd Iteration</vt:lpstr>
      <vt:lpstr>Prediction and Residual Scatter – (Train Test Split)</vt:lpstr>
      <vt:lpstr>Prediction and Actual Scatter – (Train Test Split)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vs ACT Analysis</dc:title>
  <dc:creator>Gold85</dc:creator>
  <cp:lastModifiedBy>Chong Gold Ling</cp:lastModifiedBy>
  <cp:revision>53</cp:revision>
  <dcterms:modified xsi:type="dcterms:W3CDTF">2019-10-10T09:08:35Z</dcterms:modified>
</cp:coreProperties>
</file>