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4" r:id="rId6"/>
    <p:sldId id="293" r:id="rId7"/>
    <p:sldId id="265" r:id="rId8"/>
    <p:sldId id="287" r:id="rId9"/>
    <p:sldId id="288" r:id="rId10"/>
    <p:sldId id="283" r:id="rId11"/>
    <p:sldId id="269" r:id="rId12"/>
    <p:sldId id="267" r:id="rId13"/>
    <p:sldId id="273" r:id="rId14"/>
    <p:sldId id="279" r:id="rId15"/>
    <p:sldId id="280" r:id="rId16"/>
    <p:sldId id="281" r:id="rId17"/>
    <p:sldId id="282" r:id="rId18"/>
    <p:sldId id="291" r:id="rId19"/>
    <p:sldId id="289" r:id="rId20"/>
    <p:sldId id="294" r:id="rId21"/>
    <p:sldId id="292" r:id="rId22"/>
    <p:sldId id="285" r:id="rId23"/>
    <p:sldId id="270" r:id="rId24"/>
    <p:sldId id="271" r:id="rId25"/>
    <p:sldId id="276" r:id="rId26"/>
    <p:sldId id="286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131" autoAdjust="0"/>
  </p:normalViewPr>
  <p:slideViewPr>
    <p:cSldViewPr snapToGrid="0" showGuides="1">
      <p:cViewPr varScale="1">
        <p:scale>
          <a:sx n="110" d="100"/>
          <a:sy n="110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urn:microsoft.com/office/officeart/2005/8/layout/equation1" loCatId="process" qsTypeId="urn:microsoft.com/office/officeart/2005/8/quickstyle/simple1#1" qsCatId="simple" csTypeId="urn:microsoft.com/office/officeart/2005/8/colors/accent1_2#1" csCatId="accent1" phldr="1"/>
      <dgm:spPr/>
    </dgm:pt>
    <dgm:pt modelId="{F287AB3A-A2B7-4A38-AB0B-3CBD09BB3AA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5488D9B4-B768-4152-8CE7-7FD358887378}" type="parTrans" cxnId="{759070B2-5E4D-4EF2-A390-A36C666D622B}">
      <dgm:prSet/>
      <dgm:spPr/>
      <dgm:t>
        <a:bodyPr/>
        <a:lstStyle/>
        <a:p>
          <a:endParaRPr lang="en-US"/>
        </a:p>
      </dgm:t>
    </dgm:pt>
    <dgm:pt modelId="{512B1F71-11A5-410D-A26D-80729AA62518}" type="sibTrans" cxnId="{759070B2-5E4D-4EF2-A390-A36C666D622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729FCCA-A76F-488B-B410-7B687B9C7ED9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CEE03FCC-063D-4998-8A80-919B65F2A18C}" type="parTrans" cxnId="{8E3E0627-541B-45B5-8135-A982F68F4AD2}">
      <dgm:prSet/>
      <dgm:spPr/>
      <dgm:t>
        <a:bodyPr/>
        <a:lstStyle/>
        <a:p>
          <a:endParaRPr lang="en-US"/>
        </a:p>
      </dgm:t>
    </dgm:pt>
    <dgm:pt modelId="{B669BD95-C65C-413E-9ABB-BF5FC72EDECC}" type="sibTrans" cxnId="{8E3E0627-541B-45B5-8135-A982F68F4AD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6E1D970-7B91-43C0-B717-4436EED48437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0F7B4DE3-B92A-4A1A-A411-6BA2644BAC08}" type="parTrans" cxnId="{0DB0180C-0D1E-4928-911E-27A66F99391B}">
      <dgm:prSet/>
      <dgm:spPr/>
      <dgm:t>
        <a:bodyPr/>
        <a:lstStyle/>
        <a:p>
          <a:endParaRPr lang="en-US"/>
        </a:p>
      </dgm:t>
    </dgm:pt>
    <dgm:pt modelId="{6995A28A-3BF4-4294-86BB-5EC9C642042B}" type="sibTrans" cxnId="{0DB0180C-0D1E-4928-911E-27A66F99391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5AE1DB29-A5AC-4EF7-8C56-4C0375719653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3F5C2F8E-CF69-4470-8BE0-061A697D2BBE}" type="sibTrans" cxnId="{B224AAA0-8B71-4820-9D17-9F5CAC3F9BE3}">
      <dgm:prSet/>
      <dgm:spPr/>
      <dgm:t>
        <a:bodyPr/>
        <a:lstStyle/>
        <a:p>
          <a:endParaRPr lang="en-US"/>
        </a:p>
      </dgm:t>
    </dgm:pt>
    <dgm:pt modelId="{48C3A9F7-FF62-4F46-8B9B-927CDAA25808}" type="parTrans" cxnId="{B224AAA0-8B71-4820-9D17-9F5CAC3F9BE3}">
      <dgm:prSet/>
      <dgm:spPr/>
      <dgm:t>
        <a:bodyPr/>
        <a:lstStyle/>
        <a:p>
          <a:endParaRPr lang="en-US"/>
        </a:p>
      </dgm:t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  <dgm:pt modelId="{4EA252BD-4EBF-4F20-94C8-BBCA1A8D0798}" type="pres">
      <dgm:prSet presAssocID="{F287AB3A-A2B7-4A38-AB0B-3CBD09BB3AA1}" presName="node" presStyleLbl="node1" presStyleIdx="0" presStyleCnt="4">
        <dgm:presLayoutVars>
          <dgm:bulletEnabled val="1"/>
        </dgm:presLayoutVars>
      </dgm:prSet>
      <dgm:spPr/>
    </dgm:pt>
    <dgm:pt modelId="{1D993B9D-86EC-4D56-BA84-35D60D32E2FF}" type="pres">
      <dgm:prSet presAssocID="{512B1F71-11A5-410D-A26D-80729AA62518}" presName="spacerL" presStyleCnt="0"/>
      <dgm:spPr/>
    </dgm:pt>
    <dgm:pt modelId="{5506D057-A871-4805-82AD-67B730412317}" type="pres">
      <dgm:prSet presAssocID="{512B1F71-11A5-410D-A26D-80729AA62518}" presName="sibTrans" presStyleLbl="sibTrans2D1" presStyleIdx="0" presStyleCnt="3"/>
      <dgm:spPr/>
    </dgm:pt>
    <dgm:pt modelId="{8A0501A4-0082-4184-BC38-ABEC08DBC33B}" type="pres">
      <dgm:prSet presAssocID="{512B1F71-11A5-410D-A26D-80729AA62518}" presName="spacerR" presStyleCnt="0"/>
      <dgm:spPr/>
    </dgm:pt>
    <dgm:pt modelId="{B46D1F60-7EDE-4514-83ED-424A3527C306}" type="pres">
      <dgm:prSet presAssocID="{6729FCCA-A76F-488B-B410-7B687B9C7ED9}" presName="node" presStyleLbl="node1" presStyleIdx="1" presStyleCnt="4">
        <dgm:presLayoutVars>
          <dgm:bulletEnabled val="1"/>
        </dgm:presLayoutVars>
      </dgm:prSet>
      <dgm:spPr/>
    </dgm:pt>
    <dgm:pt modelId="{353FCC5A-9493-4245-B0B9-1523C54794DB}" type="pres">
      <dgm:prSet presAssocID="{B669BD95-C65C-413E-9ABB-BF5FC72EDECC}" presName="spacerL" presStyleCnt="0"/>
      <dgm:spPr/>
    </dgm:pt>
    <dgm:pt modelId="{9281EC85-E685-4C01-8F26-14566506DA10}" type="pres">
      <dgm:prSet presAssocID="{B669BD95-C65C-413E-9ABB-BF5FC72EDECC}" presName="sibTrans" presStyleLbl="sibTrans2D1" presStyleIdx="1" presStyleCnt="3"/>
      <dgm:spPr/>
    </dgm:pt>
    <dgm:pt modelId="{045261F1-5E7F-483C-8A4B-D96242EC75DB}" type="pres">
      <dgm:prSet presAssocID="{B669BD95-C65C-413E-9ABB-BF5FC72EDECC}" presName="spacerR" presStyleCnt="0"/>
      <dgm:spPr/>
    </dgm:pt>
    <dgm:pt modelId="{A4E60773-6B4A-429A-AD94-AFAADD2511CA}" type="pres">
      <dgm:prSet presAssocID="{66E1D970-7B91-43C0-B717-4436EED48437}" presName="node" presStyleLbl="node1" presStyleIdx="2" presStyleCnt="4">
        <dgm:presLayoutVars>
          <dgm:bulletEnabled val="1"/>
        </dgm:presLayoutVars>
      </dgm:prSet>
      <dgm:spPr/>
    </dgm:pt>
    <dgm:pt modelId="{F474308C-CB91-423C-B3B6-66A0799866B0}" type="pres">
      <dgm:prSet presAssocID="{6995A28A-3BF4-4294-86BB-5EC9C642042B}" presName="spacerL" presStyleCnt="0"/>
      <dgm:spPr/>
    </dgm:pt>
    <dgm:pt modelId="{F4E29824-58F2-48DC-A243-BE5C0E126FBF}" type="pres">
      <dgm:prSet presAssocID="{6995A28A-3BF4-4294-86BB-5EC9C642042B}" presName="sibTrans" presStyleLbl="sibTrans2D1" presStyleIdx="2" presStyleCnt="3"/>
      <dgm:spPr/>
    </dgm:pt>
    <dgm:pt modelId="{E44004CD-52CB-4B63-B411-8F8936390068}" type="pres">
      <dgm:prSet presAssocID="{6995A28A-3BF4-4294-86BB-5EC9C642042B}" presName="spacerR" presStyleCnt="0"/>
      <dgm:spPr/>
    </dgm:pt>
    <dgm:pt modelId="{C4AE82C8-B9B8-48B6-B2F4-F8251516BD66}" type="pres">
      <dgm:prSet presAssocID="{5AE1DB29-A5AC-4EF7-8C56-4C03757196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DB0180C-0D1E-4928-911E-27A66F99391B}" srcId="{B88D3C95-2BA4-479E-ACDC-C5C409F34E31}" destId="{66E1D970-7B91-43C0-B717-4436EED48437}" srcOrd="2" destOrd="0" parTransId="{0F7B4DE3-B92A-4A1A-A411-6BA2644BAC08}" sibTransId="{6995A28A-3BF4-4294-86BB-5EC9C642042B}"/>
    <dgm:cxn modelId="{E8032C0D-160A-4AA3-8137-76A6B7D49E57}" type="presOf" srcId="{B88D3C95-2BA4-479E-ACDC-C5C409F34E31}" destId="{1D1D630D-7577-49BA-A00A-E90C2CC3ED7B}" srcOrd="0" destOrd="0" presId="urn:microsoft.com/office/officeart/2005/8/layout/equation1"/>
    <dgm:cxn modelId="{F054A710-C1A3-40C6-94C7-AB46DD4ADB01}" type="presOf" srcId="{512B1F71-11A5-410D-A26D-80729AA62518}" destId="{5506D057-A871-4805-82AD-67B730412317}" srcOrd="0" destOrd="0" presId="urn:microsoft.com/office/officeart/2005/8/layout/equation1"/>
    <dgm:cxn modelId="{8E3E0627-541B-45B5-8135-A982F68F4AD2}" srcId="{B88D3C95-2BA4-479E-ACDC-C5C409F34E31}" destId="{6729FCCA-A76F-488B-B410-7B687B9C7ED9}" srcOrd="1" destOrd="0" parTransId="{CEE03FCC-063D-4998-8A80-919B65F2A18C}" sibTransId="{B669BD95-C65C-413E-9ABB-BF5FC72EDECC}"/>
    <dgm:cxn modelId="{75E2DD65-F91E-4D0C-B511-D358C52A9477}" type="presOf" srcId="{66E1D970-7B91-43C0-B717-4436EED48437}" destId="{A4E60773-6B4A-429A-AD94-AFAADD2511CA}" srcOrd="0" destOrd="0" presId="urn:microsoft.com/office/officeart/2005/8/layout/equation1"/>
    <dgm:cxn modelId="{0CCC4D4E-5610-4155-A427-E9455B83F5DE}" type="presOf" srcId="{B669BD95-C65C-413E-9ABB-BF5FC72EDECC}" destId="{9281EC85-E685-4C01-8F26-14566506DA10}" srcOrd="0" destOrd="0" presId="urn:microsoft.com/office/officeart/2005/8/layout/equation1"/>
    <dgm:cxn modelId="{AAED0551-9486-4F64-B9A8-123142A2D3C9}" type="presOf" srcId="{6729FCCA-A76F-488B-B410-7B687B9C7ED9}" destId="{B46D1F60-7EDE-4514-83ED-424A3527C306}" srcOrd="0" destOrd="0" presId="urn:microsoft.com/office/officeart/2005/8/layout/equation1"/>
    <dgm:cxn modelId="{B829AB91-A6A3-42D7-932B-524A346A7D5E}" type="presOf" srcId="{6995A28A-3BF4-4294-86BB-5EC9C642042B}" destId="{F4E29824-58F2-48DC-A243-BE5C0E126FBF}" srcOrd="0" destOrd="0" presId="urn:microsoft.com/office/officeart/2005/8/layout/equation1"/>
    <dgm:cxn modelId="{A7612994-3689-465E-A8F4-0648A6DB3F6C}" type="presOf" srcId="{5AE1DB29-A5AC-4EF7-8C56-4C0375719653}" destId="{C4AE82C8-B9B8-48B6-B2F4-F8251516BD66}" srcOrd="0" destOrd="0" presId="urn:microsoft.com/office/officeart/2005/8/layout/equation1"/>
    <dgm:cxn modelId="{B224AAA0-8B71-4820-9D17-9F5CAC3F9BE3}" srcId="{B88D3C95-2BA4-479E-ACDC-C5C409F34E31}" destId="{5AE1DB29-A5AC-4EF7-8C56-4C0375719653}" srcOrd="3" destOrd="0" parTransId="{48C3A9F7-FF62-4F46-8B9B-927CDAA25808}" sibTransId="{3F5C2F8E-CF69-4470-8BE0-061A697D2BBE}"/>
    <dgm:cxn modelId="{759070B2-5E4D-4EF2-A390-A36C666D622B}" srcId="{B88D3C95-2BA4-479E-ACDC-C5C409F34E31}" destId="{F287AB3A-A2B7-4A38-AB0B-3CBD09BB3AA1}" srcOrd="0" destOrd="0" parTransId="{5488D9B4-B768-4152-8CE7-7FD358887378}" sibTransId="{512B1F71-11A5-410D-A26D-80729AA62518}"/>
    <dgm:cxn modelId="{2793A6F7-0939-47BD-B6E7-F0D174E03CF3}" type="presOf" srcId="{F287AB3A-A2B7-4A38-AB0B-3CBD09BB3AA1}" destId="{4EA252BD-4EBF-4F20-94C8-BBCA1A8D0798}" srcOrd="0" destOrd="0" presId="urn:microsoft.com/office/officeart/2005/8/layout/equation1"/>
    <dgm:cxn modelId="{B0AD0904-EAB9-4D04-A869-298998A6E01E}" type="presParOf" srcId="{1D1D630D-7577-49BA-A00A-E90C2CC3ED7B}" destId="{4EA252BD-4EBF-4F20-94C8-BBCA1A8D0798}" srcOrd="0" destOrd="0" presId="urn:microsoft.com/office/officeart/2005/8/layout/equation1"/>
    <dgm:cxn modelId="{23C08638-53FC-4395-AB0C-17767C4263F7}" type="presParOf" srcId="{1D1D630D-7577-49BA-A00A-E90C2CC3ED7B}" destId="{1D993B9D-86EC-4D56-BA84-35D60D32E2FF}" srcOrd="1" destOrd="0" presId="urn:microsoft.com/office/officeart/2005/8/layout/equation1"/>
    <dgm:cxn modelId="{5DCEF5F5-B70B-4405-8B06-7E2CE26AEEF3}" type="presParOf" srcId="{1D1D630D-7577-49BA-A00A-E90C2CC3ED7B}" destId="{5506D057-A871-4805-82AD-67B730412317}" srcOrd="2" destOrd="0" presId="urn:microsoft.com/office/officeart/2005/8/layout/equation1"/>
    <dgm:cxn modelId="{E9DF036E-E86F-409F-9323-E1459ACD2474}" type="presParOf" srcId="{1D1D630D-7577-49BA-A00A-E90C2CC3ED7B}" destId="{8A0501A4-0082-4184-BC38-ABEC08DBC33B}" srcOrd="3" destOrd="0" presId="urn:microsoft.com/office/officeart/2005/8/layout/equation1"/>
    <dgm:cxn modelId="{906D9BB2-5BD2-44E0-B2A0-C49A826D72F8}" type="presParOf" srcId="{1D1D630D-7577-49BA-A00A-E90C2CC3ED7B}" destId="{B46D1F60-7EDE-4514-83ED-424A3527C306}" srcOrd="4" destOrd="0" presId="urn:microsoft.com/office/officeart/2005/8/layout/equation1"/>
    <dgm:cxn modelId="{A20FA311-CF4A-4591-9EE3-583F6F1C1324}" type="presParOf" srcId="{1D1D630D-7577-49BA-A00A-E90C2CC3ED7B}" destId="{353FCC5A-9493-4245-B0B9-1523C54794DB}" srcOrd="5" destOrd="0" presId="urn:microsoft.com/office/officeart/2005/8/layout/equation1"/>
    <dgm:cxn modelId="{513D3477-E3AD-4EBA-8C22-B472F75AC9BA}" type="presParOf" srcId="{1D1D630D-7577-49BA-A00A-E90C2CC3ED7B}" destId="{9281EC85-E685-4C01-8F26-14566506DA10}" srcOrd="6" destOrd="0" presId="urn:microsoft.com/office/officeart/2005/8/layout/equation1"/>
    <dgm:cxn modelId="{C6849E30-29B2-4FD3-80AD-711AE4220486}" type="presParOf" srcId="{1D1D630D-7577-49BA-A00A-E90C2CC3ED7B}" destId="{045261F1-5E7F-483C-8A4B-D96242EC75DB}" srcOrd="7" destOrd="0" presId="urn:microsoft.com/office/officeart/2005/8/layout/equation1"/>
    <dgm:cxn modelId="{2A9B93D1-657A-4563-8000-9F07B6C0A4C4}" type="presParOf" srcId="{1D1D630D-7577-49BA-A00A-E90C2CC3ED7B}" destId="{A4E60773-6B4A-429A-AD94-AFAADD2511CA}" srcOrd="8" destOrd="0" presId="urn:microsoft.com/office/officeart/2005/8/layout/equation1"/>
    <dgm:cxn modelId="{8D8CA17A-0851-4DEE-9573-73D04811AD1E}" type="presParOf" srcId="{1D1D630D-7577-49BA-A00A-E90C2CC3ED7B}" destId="{F474308C-CB91-423C-B3B6-66A0799866B0}" srcOrd="9" destOrd="0" presId="urn:microsoft.com/office/officeart/2005/8/layout/equation1"/>
    <dgm:cxn modelId="{5745EE0B-08BB-4680-A0FA-BD1D8CF285BA}" type="presParOf" srcId="{1D1D630D-7577-49BA-A00A-E90C2CC3ED7B}" destId="{F4E29824-58F2-48DC-A243-BE5C0E126FBF}" srcOrd="10" destOrd="0" presId="urn:microsoft.com/office/officeart/2005/8/layout/equation1"/>
    <dgm:cxn modelId="{5164B1FB-76BD-4610-AB98-F93C42995D2C}" type="presParOf" srcId="{1D1D630D-7577-49BA-A00A-E90C2CC3ED7B}" destId="{E44004CD-52CB-4B63-B411-8F8936390068}" srcOrd="11" destOrd="0" presId="urn:microsoft.com/office/officeart/2005/8/layout/equation1"/>
    <dgm:cxn modelId="{63E1BDCA-0D23-4644-90F7-B2CC36EFB5BC}" type="presParOf" srcId="{1D1D630D-7577-49BA-A00A-E90C2CC3ED7B}" destId="{C4AE82C8-B9B8-48B6-B2F4-F8251516BD6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urn:microsoft.com/office/officeart/2005/8/layout/equation1" loCatId="process" qsTypeId="urn:microsoft.com/office/officeart/2005/8/quickstyle/simple1#1" qsCatId="simple" csTypeId="urn:microsoft.com/office/officeart/2005/8/colors/accent1_2#1" csCatId="accent1" phldr="1"/>
      <dgm:spPr/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</dgm:ptLst>
  <dgm:cxnLst>
    <dgm:cxn modelId="{0331A67F-7D90-42BC-8E70-96C4BF17BC94}" type="presOf" srcId="{B88D3C95-2BA4-479E-ACDC-C5C409F34E31}" destId="{1D1D630D-7577-49BA-A00A-E90C2CC3ED7B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52BD-4EBF-4F20-94C8-BBCA1A8D0798}">
      <dsp:nvSpPr>
        <dsp:cNvPr id="0" name=""/>
        <dsp:cNvSpPr/>
      </dsp:nvSpPr>
      <dsp:spPr>
        <a:xfrm>
          <a:off x="5599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33415" y="1888402"/>
        <a:ext cx="1099995" cy="1099995"/>
      </dsp:txXfrm>
    </dsp:sp>
    <dsp:sp modelId="{5506D057-A871-4805-82AD-67B730412317}">
      <dsp:nvSpPr>
        <dsp:cNvPr id="0" name=""/>
        <dsp:cNvSpPr/>
      </dsp:nvSpPr>
      <dsp:spPr>
        <a:xfrm>
          <a:off x="1687544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07139" y="2332293"/>
        <a:ext cx="663074" cy="212212"/>
      </dsp:txXfrm>
    </dsp:sp>
    <dsp:sp modelId="{B46D1F60-7EDE-4514-83ED-424A3527C306}">
      <dsp:nvSpPr>
        <dsp:cNvPr id="0" name=""/>
        <dsp:cNvSpPr/>
      </dsp:nvSpPr>
      <dsp:spPr>
        <a:xfrm>
          <a:off x="2716125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943941" y="1888402"/>
        <a:ext cx="1099995" cy="1099995"/>
      </dsp:txXfrm>
    </dsp:sp>
    <dsp:sp modelId="{9281EC85-E685-4C01-8F26-14566506DA10}">
      <dsp:nvSpPr>
        <dsp:cNvPr id="0" name=""/>
        <dsp:cNvSpPr/>
      </dsp:nvSpPr>
      <dsp:spPr>
        <a:xfrm>
          <a:off x="4398069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17664" y="2332293"/>
        <a:ext cx="663074" cy="212212"/>
      </dsp:txXfrm>
    </dsp:sp>
    <dsp:sp modelId="{A4E60773-6B4A-429A-AD94-AFAADD2511CA}">
      <dsp:nvSpPr>
        <dsp:cNvPr id="0" name=""/>
        <dsp:cNvSpPr/>
      </dsp:nvSpPr>
      <dsp:spPr>
        <a:xfrm>
          <a:off x="5426651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654467" y="1888402"/>
        <a:ext cx="1099995" cy="1099995"/>
      </dsp:txXfrm>
    </dsp:sp>
    <dsp:sp modelId="{F4E29824-58F2-48DC-A243-BE5C0E126FBF}">
      <dsp:nvSpPr>
        <dsp:cNvPr id="0" name=""/>
        <dsp:cNvSpPr/>
      </dsp:nvSpPr>
      <dsp:spPr>
        <a:xfrm>
          <a:off x="7108595" y="1987267"/>
          <a:ext cx="902264" cy="902264"/>
        </a:xfrm>
        <a:prstGeom prst="mathEqual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7228190" y="2173133"/>
        <a:ext cx="663074" cy="530532"/>
      </dsp:txXfrm>
    </dsp:sp>
    <dsp:sp modelId="{C4AE82C8-B9B8-48B6-B2F4-F8251516BD66}">
      <dsp:nvSpPr>
        <dsp:cNvPr id="0" name=""/>
        <dsp:cNvSpPr/>
      </dsp:nvSpPr>
      <dsp:spPr>
        <a:xfrm>
          <a:off x="8137176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8364992" y="1888402"/>
        <a:ext cx="1099995" cy="109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  <a:pPr/>
              <a:t>2021-07-02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microsoft.com/office/2007/relationships/hdphoto" Target="../media/hdphoto5.wdp"/><Relationship Id="rId7" Type="http://schemas.openxmlformats.org/officeDocument/2006/relationships/diagramData" Target="../diagrams/data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diagramDrawing" Target="../diagrams/drawing2.xml"/><Relationship Id="rId5" Type="http://schemas.microsoft.com/office/2007/relationships/hdphoto" Target="../media/hdphoto6.wdp"/><Relationship Id="rId10" Type="http://schemas.openxmlformats.org/officeDocument/2006/relationships/diagramColors" Target="../diagrams/colors2.xml"/><Relationship Id="rId4" Type="http://schemas.openxmlformats.org/officeDocument/2006/relationships/image" Target="../media/image22.png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5731494" y="2434696"/>
            <a:ext cx="6028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基于地点和用户社交网络的推荐算法</a:t>
            </a:r>
          </a:p>
        </p:txBody>
      </p:sp>
      <p:sp>
        <p:nvSpPr>
          <p:cNvPr id="42" name="文本框 5"/>
          <p:cNvSpPr txBox="1"/>
          <p:nvPr/>
        </p:nvSpPr>
        <p:spPr>
          <a:xfrm>
            <a:off x="5013095" y="4212960"/>
            <a:ext cx="6838470" cy="276999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en-US" altLang="zh-CN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GENERATION GRADUATION REPORT </a:t>
            </a:r>
            <a:r>
              <a:rPr lang="en-US" altLang="zh-CN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TEMPLATE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"/>
          <p:cNvSpPr txBox="1"/>
          <p:nvPr/>
        </p:nvSpPr>
        <p:spPr>
          <a:xfrm>
            <a:off x="6359543" y="4626520"/>
            <a:ext cx="5047129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答辩人：邵典，范一迪，邱峻源，谢思桦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9765951" y="1052778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Preprocessing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F80BB3-EC4D-4AEA-90F6-323C2823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6" y="2427181"/>
            <a:ext cx="9256958" cy="37882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FCB3BD-3689-4EC5-8B6E-2F0584ADCD9C}"/>
              </a:ext>
            </a:extLst>
          </p:cNvPr>
          <p:cNvSpPr txBox="1"/>
          <p:nvPr/>
        </p:nvSpPr>
        <p:spPr>
          <a:xfrm>
            <a:off x="2090055" y="993996"/>
            <a:ext cx="8011886" cy="120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由于具有最多朋友的前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名用户都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没有任何一条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，于是我们便把限制放宽了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具有最多朋友的前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名用户中，也才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仅有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个用户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具有为数不多的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记录。于是，我们便将这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ipyleaflet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库绘制成图，如下图所示。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1B4277-BFA9-4E5C-9AA5-1628C975BBA1}"/>
              </a:ext>
            </a:extLst>
          </p:cNvPr>
          <p:cNvSpPr txBox="1"/>
          <p:nvPr/>
        </p:nvSpPr>
        <p:spPr>
          <a:xfrm>
            <a:off x="9675222" y="2355204"/>
            <a:ext cx="2412275" cy="393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图例说明：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、红色的代表起点，也就是最远的时间点的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；绿色的代表终点，也就是最近的时间点的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；蓝色代表中间节点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、鼠标点击节点可以看到节点的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、被访问的时间等信息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、蓝白色的线的流动的方向表示移动的先后顺序（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的先后顺序）</a:t>
            </a:r>
          </a:p>
        </p:txBody>
      </p:sp>
    </p:spTree>
    <p:extLst>
      <p:ext uri="{BB962C8B-B14F-4D97-AF65-F5344CB8AC3E}">
        <p14:creationId xmlns:p14="http://schemas.microsoft.com/office/powerpoint/2010/main" val="302528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用户位置预测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Research Progress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58374" y="28290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2193" y="283476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用户位置预测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5926" y="756364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7103" y="1581479"/>
            <a:ext cx="9937793" cy="5275495"/>
            <a:chOff x="1065980" y="1952852"/>
            <a:chExt cx="10081385" cy="5351721"/>
          </a:xfrm>
        </p:grpSpPr>
        <p:sp>
          <p:nvSpPr>
            <p:cNvPr id="30" name="Oval 2"/>
            <p:cNvSpPr/>
            <p:nvPr/>
          </p:nvSpPr>
          <p:spPr>
            <a:xfrm>
              <a:off x="1756997" y="1990802"/>
              <a:ext cx="1907012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55" y="2395607"/>
              <a:ext cx="743198" cy="11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76"/>
            <p:cNvSpPr/>
            <p:nvPr/>
          </p:nvSpPr>
          <p:spPr>
            <a:xfrm>
              <a:off x="5178864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433" y="2468345"/>
              <a:ext cx="993037" cy="94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78"/>
            <p:cNvSpPr/>
            <p:nvPr/>
          </p:nvSpPr>
          <p:spPr>
            <a:xfrm>
              <a:off x="8535109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585" y="2449370"/>
              <a:ext cx="1113214" cy="109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3"/>
            <p:cNvSpPr/>
            <p:nvPr/>
          </p:nvSpPr>
          <p:spPr bwMode="auto">
            <a:xfrm>
              <a:off x="7892322" y="3948413"/>
              <a:ext cx="3225789" cy="512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32"/>
            <p:cNvSpPr/>
            <p:nvPr/>
          </p:nvSpPr>
          <p:spPr bwMode="auto">
            <a:xfrm>
              <a:off x="7867022" y="4144490"/>
              <a:ext cx="18975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70"/>
            <p:cNvSpPr/>
            <p:nvPr/>
          </p:nvSpPr>
          <p:spPr bwMode="auto">
            <a:xfrm>
              <a:off x="4489430" y="3974390"/>
              <a:ext cx="3225789" cy="4863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33"/>
            <p:cNvSpPr/>
            <p:nvPr/>
          </p:nvSpPr>
          <p:spPr bwMode="auto">
            <a:xfrm>
              <a:off x="4476780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64"/>
            <p:cNvSpPr/>
            <p:nvPr/>
          </p:nvSpPr>
          <p:spPr bwMode="auto">
            <a:xfrm>
              <a:off x="1086539" y="3974390"/>
              <a:ext cx="3225789" cy="4863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34"/>
            <p:cNvSpPr/>
            <p:nvPr/>
          </p:nvSpPr>
          <p:spPr bwMode="auto">
            <a:xfrm>
              <a:off x="1073889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26362" y="3948413"/>
              <a:ext cx="1409394" cy="5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KNN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359981" y="4031245"/>
              <a:ext cx="1654493" cy="468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逻辑回归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800519" y="3990608"/>
              <a:ext cx="1409394" cy="53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SVR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65980" y="4784408"/>
              <a:ext cx="3246348" cy="252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样本在特征空间中的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ķ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个最相似的样本中的大多数属于某一个类别，则该样本也属于这个类别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，用于预测，过滤掉签到数量小于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的地点。最优结果是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邻近，准确度达到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70%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左右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68871" y="4823621"/>
              <a:ext cx="3246348" cy="111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用户直接相关的变量数量太小无法使用逻辑回归分析，对此类用户分析保留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KNN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算法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901017" y="4823621"/>
              <a:ext cx="3246348" cy="111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考虑使用</a:t>
              </a:r>
              <a:r>
                <a:rPr lang="en-US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SVR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，是因为考虑到假设无法观察到的部份、残差项或称扰动项是互不相干的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393021F-EFD6-4BA5-A5A7-991E0C089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53" y="363132"/>
            <a:ext cx="2442024" cy="508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基于用户的协同过滤推荐算法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5D44BC-7D55-4709-96F3-48D342AC0D58}"/>
              </a:ext>
            </a:extLst>
          </p:cNvPr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ight Brace 17"/>
          <p:cNvSpPr/>
          <p:nvPr/>
        </p:nvSpPr>
        <p:spPr>
          <a:xfrm>
            <a:off x="9021047" y="1962449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9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84" y="2817324"/>
            <a:ext cx="257236" cy="257236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055225" y="3601085"/>
            <a:ext cx="1611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协同过滤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推荐算法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47915" y="5575300"/>
            <a:ext cx="1783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基于物品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47915" y="1679575"/>
            <a:ext cx="1437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基于用户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10" y="1832610"/>
            <a:ext cx="5193665" cy="4010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3630" y="2254885"/>
            <a:ext cx="1729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二度相关用户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6806565" y="1462405"/>
            <a:ext cx="2078355" cy="8947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4206" y="291764"/>
            <a:ext cx="576044" cy="628412"/>
            <a:chOff x="4038591" y="819153"/>
            <a:chExt cx="838194" cy="914404"/>
          </a:xfrm>
        </p:grpSpPr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基于用户的协同过滤推荐算法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95995" y="3066415"/>
            <a:ext cx="583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两种算法思路</a:t>
            </a:r>
          </a:p>
        </p:txBody>
      </p:sp>
      <p:sp>
        <p:nvSpPr>
          <p:cNvPr id="18" name="矩形 17"/>
          <p:cNvSpPr/>
          <p:nvPr/>
        </p:nvSpPr>
        <p:spPr>
          <a:xfrm>
            <a:off x="6933565" y="5358130"/>
            <a:ext cx="2078355" cy="8947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" name="Diagram 17"/>
          <p:cNvGraphicFramePr/>
          <p:nvPr/>
        </p:nvGraphicFramePr>
        <p:xfrm>
          <a:off x="1283970" y="449580"/>
          <a:ext cx="4968240" cy="39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reeform 11"/>
          <p:cNvSpPr>
            <a:spLocks noEditPoints="1"/>
          </p:cNvSpPr>
          <p:nvPr/>
        </p:nvSpPr>
        <p:spPr bwMode="auto">
          <a:xfrm rot="10800000">
            <a:off x="7052046" y="1606726"/>
            <a:ext cx="395893" cy="606266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2" y="68"/>
              </a:cxn>
              <a:cxn ang="0">
                <a:pos x="16" y="81"/>
              </a:cxn>
              <a:cxn ang="0">
                <a:pos x="16" y="88"/>
              </a:cxn>
              <a:cxn ang="0">
                <a:pos x="17" y="94"/>
              </a:cxn>
              <a:cxn ang="0">
                <a:pos x="30" y="104"/>
              </a:cxn>
              <a:cxn ang="0">
                <a:pos x="44" y="96"/>
              </a:cxn>
              <a:cxn ang="0">
                <a:pos x="45" y="91"/>
              </a:cxn>
              <a:cxn ang="0">
                <a:pos x="45" y="87"/>
              </a:cxn>
              <a:cxn ang="0">
                <a:pos x="45" y="82"/>
              </a:cxn>
              <a:cxn ang="0">
                <a:pos x="45" y="80"/>
              </a:cxn>
              <a:cxn ang="0">
                <a:pos x="50" y="64"/>
              </a:cxn>
              <a:cxn ang="0">
                <a:pos x="31" y="0"/>
              </a:cxn>
              <a:cxn ang="0">
                <a:pos x="35" y="49"/>
              </a:cxn>
              <a:cxn ang="0">
                <a:pos x="30" y="71"/>
              </a:cxn>
              <a:cxn ang="0">
                <a:pos x="33" y="28"/>
              </a:cxn>
              <a:cxn ang="0">
                <a:pos x="35" y="31"/>
              </a:cxn>
              <a:cxn ang="0">
                <a:pos x="44" y="30"/>
              </a:cxn>
              <a:cxn ang="0">
                <a:pos x="44" y="30"/>
              </a:cxn>
              <a:cxn ang="0">
                <a:pos x="37" y="75"/>
              </a:cxn>
              <a:cxn ang="0">
                <a:pos x="34" y="94"/>
              </a:cxn>
              <a:cxn ang="0">
                <a:pos x="42" y="77"/>
              </a:cxn>
              <a:cxn ang="0">
                <a:pos x="19" y="79"/>
              </a:cxn>
              <a:cxn ang="0">
                <a:pos x="38" y="77"/>
              </a:cxn>
              <a:cxn ang="0">
                <a:pos x="19" y="91"/>
              </a:cxn>
              <a:cxn ang="0">
                <a:pos x="25" y="92"/>
              </a:cxn>
              <a:cxn ang="0">
                <a:pos x="19" y="88"/>
              </a:cxn>
              <a:cxn ang="0">
                <a:pos x="42" y="85"/>
              </a:cxn>
              <a:cxn ang="0">
                <a:pos x="20" y="84"/>
              </a:cxn>
              <a:cxn ang="0">
                <a:pos x="22" y="82"/>
              </a:cxn>
              <a:cxn ang="0">
                <a:pos x="20" y="84"/>
              </a:cxn>
              <a:cxn ang="0">
                <a:pos x="30" y="74"/>
              </a:cxn>
              <a:cxn ang="0">
                <a:pos x="31" y="101"/>
              </a:cxn>
              <a:cxn ang="0">
                <a:pos x="22" y="96"/>
              </a:cxn>
              <a:cxn ang="0">
                <a:pos x="53" y="51"/>
              </a:cxn>
              <a:cxn ang="0">
                <a:pos x="44" y="72"/>
              </a:cxn>
              <a:cxn ang="0">
                <a:pos x="38" y="49"/>
              </a:cxn>
              <a:cxn ang="0">
                <a:pos x="47" y="27"/>
              </a:cxn>
              <a:cxn ang="0">
                <a:pos x="36" y="46"/>
              </a:cxn>
              <a:cxn ang="0">
                <a:pos x="38" y="29"/>
              </a:cxn>
              <a:cxn ang="0">
                <a:pos x="31" y="26"/>
              </a:cxn>
              <a:cxn ang="0">
                <a:pos x="31" y="45"/>
              </a:cxn>
              <a:cxn ang="0">
                <a:pos x="21" y="26"/>
              </a:cxn>
              <a:cxn ang="0">
                <a:pos x="12" y="32"/>
              </a:cxn>
              <a:cxn ang="0">
                <a:pos x="27" y="72"/>
              </a:cxn>
              <a:cxn ang="0">
                <a:pos x="18" y="73"/>
              </a:cxn>
              <a:cxn ang="0">
                <a:pos x="6" y="48"/>
              </a:cxn>
              <a:cxn ang="0">
                <a:pos x="31" y="3"/>
              </a:cxn>
              <a:cxn ang="0">
                <a:pos x="25" y="46"/>
              </a:cxn>
              <a:cxn ang="0">
                <a:pos x="16" y="29"/>
              </a:cxn>
              <a:cxn ang="0">
                <a:pos x="25" y="46"/>
              </a:cxn>
            </a:cxnLst>
            <a:rect l="0" t="0" r="r" b="b"/>
            <a:pathLst>
              <a:path w="62" h="104">
                <a:moveTo>
                  <a:pt x="31" y="0"/>
                </a:moveTo>
                <a:cubicBezTo>
                  <a:pt x="31" y="0"/>
                  <a:pt x="30" y="0"/>
                  <a:pt x="30" y="0"/>
                </a:cubicBezTo>
                <a:cubicBezTo>
                  <a:pt x="21" y="0"/>
                  <a:pt x="13" y="5"/>
                  <a:pt x="8" y="11"/>
                </a:cubicBezTo>
                <a:cubicBezTo>
                  <a:pt x="3" y="17"/>
                  <a:pt x="0" y="25"/>
                  <a:pt x="0" y="34"/>
                </a:cubicBezTo>
                <a:cubicBezTo>
                  <a:pt x="0" y="39"/>
                  <a:pt x="1" y="44"/>
                  <a:pt x="4" y="49"/>
                </a:cubicBezTo>
                <a:cubicBezTo>
                  <a:pt x="5" y="52"/>
                  <a:pt x="7" y="55"/>
                  <a:pt x="8" y="57"/>
                </a:cubicBezTo>
                <a:cubicBezTo>
                  <a:pt x="10" y="60"/>
                  <a:pt x="11" y="62"/>
                  <a:pt x="12" y="65"/>
                </a:cubicBezTo>
                <a:cubicBezTo>
                  <a:pt x="12" y="65"/>
                  <a:pt x="12" y="67"/>
                  <a:pt x="12" y="68"/>
                </a:cubicBezTo>
                <a:cubicBezTo>
                  <a:pt x="12" y="71"/>
                  <a:pt x="14" y="73"/>
                  <a:pt x="15" y="75"/>
                </a:cubicBezTo>
                <a:cubicBezTo>
                  <a:pt x="16" y="76"/>
                  <a:pt x="16" y="77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6" y="80"/>
                  <a:pt x="16" y="81"/>
                  <a:pt x="16" y="81"/>
                </a:cubicBezTo>
                <a:cubicBezTo>
                  <a:pt x="16" y="82"/>
                  <a:pt x="16" y="83"/>
                  <a:pt x="16" y="83"/>
                </a:cubicBezTo>
                <a:cubicBezTo>
                  <a:pt x="16" y="84"/>
                  <a:pt x="16" y="84"/>
                  <a:pt x="16" y="85"/>
                </a:cubicBezTo>
                <a:cubicBezTo>
                  <a:pt x="16" y="85"/>
                  <a:pt x="17" y="85"/>
                  <a:pt x="17" y="86"/>
                </a:cubicBezTo>
                <a:cubicBezTo>
                  <a:pt x="16" y="86"/>
                  <a:pt x="16" y="87"/>
                  <a:pt x="16" y="88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89"/>
                  <a:pt x="16" y="89"/>
                  <a:pt x="17" y="90"/>
                </a:cubicBezTo>
                <a:cubicBezTo>
                  <a:pt x="16" y="90"/>
                  <a:pt x="16" y="91"/>
                  <a:pt x="16" y="92"/>
                </a:cubicBezTo>
                <a:cubicBezTo>
                  <a:pt x="16" y="92"/>
                  <a:pt x="16" y="93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8" y="98"/>
                  <a:pt x="20" y="100"/>
                  <a:pt x="22" y="101"/>
                </a:cubicBezTo>
                <a:cubicBezTo>
                  <a:pt x="25" y="103"/>
                  <a:pt x="27" y="104"/>
                  <a:pt x="30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4" y="104"/>
                  <a:pt x="37" y="104"/>
                  <a:pt x="39" y="102"/>
                </a:cubicBezTo>
                <a:cubicBezTo>
                  <a:pt x="40" y="101"/>
                  <a:pt x="42" y="100"/>
                  <a:pt x="43" y="98"/>
                </a:cubicBezTo>
                <a:cubicBezTo>
                  <a:pt x="43" y="98"/>
                  <a:pt x="44" y="97"/>
                  <a:pt x="44" y="96"/>
                </a:cubicBezTo>
                <a:cubicBezTo>
                  <a:pt x="45" y="95"/>
                  <a:pt x="45" y="95"/>
                  <a:pt x="45" y="94"/>
                </a:cubicBezTo>
                <a:cubicBezTo>
                  <a:pt x="45" y="94"/>
                  <a:pt x="45" y="94"/>
                  <a:pt x="45" y="94"/>
                </a:cubicBezTo>
                <a:cubicBezTo>
                  <a:pt x="45" y="93"/>
                  <a:pt x="45" y="93"/>
                  <a:pt x="45" y="92"/>
                </a:cubicBezTo>
                <a:cubicBezTo>
                  <a:pt x="45" y="92"/>
                  <a:pt x="45" y="92"/>
                  <a:pt x="45" y="91"/>
                </a:cubicBezTo>
                <a:cubicBezTo>
                  <a:pt x="46" y="91"/>
                  <a:pt x="46" y="90"/>
                  <a:pt x="46" y="90"/>
                </a:cubicBezTo>
                <a:cubicBezTo>
                  <a:pt x="46" y="89"/>
                  <a:pt x="46" y="89"/>
                  <a:pt x="45" y="89"/>
                </a:cubicBezTo>
                <a:cubicBezTo>
                  <a:pt x="45" y="89"/>
                  <a:pt x="46" y="88"/>
                  <a:pt x="46" y="88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87"/>
                  <a:pt x="44" y="86"/>
                  <a:pt x="44" y="86"/>
                </a:cubicBezTo>
                <a:cubicBezTo>
                  <a:pt x="45" y="86"/>
                  <a:pt x="45" y="86"/>
                  <a:pt x="46" y="85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83"/>
                  <a:pt x="45" y="83"/>
                  <a:pt x="45" y="82"/>
                </a:cubicBezTo>
                <a:cubicBezTo>
                  <a:pt x="45" y="82"/>
                  <a:pt x="45" y="82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9"/>
                  <a:pt x="45" y="78"/>
                  <a:pt x="4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7" y="75"/>
                  <a:pt x="48" y="72"/>
                  <a:pt x="49" y="70"/>
                </a:cubicBezTo>
                <a:cubicBezTo>
                  <a:pt x="49" y="68"/>
                  <a:pt x="50" y="66"/>
                  <a:pt x="50" y="64"/>
                </a:cubicBezTo>
                <a:cubicBezTo>
                  <a:pt x="52" y="60"/>
                  <a:pt x="52" y="57"/>
                  <a:pt x="56" y="52"/>
                </a:cubicBezTo>
                <a:cubicBezTo>
                  <a:pt x="59" y="48"/>
                  <a:pt x="62" y="40"/>
                  <a:pt x="62" y="31"/>
                </a:cubicBezTo>
                <a:cubicBezTo>
                  <a:pt x="62" y="24"/>
                  <a:pt x="60" y="16"/>
                  <a:pt x="55" y="11"/>
                </a:cubicBezTo>
                <a:cubicBezTo>
                  <a:pt x="50" y="5"/>
                  <a:pt x="43" y="1"/>
                  <a:pt x="31" y="0"/>
                </a:cubicBezTo>
                <a:close/>
                <a:moveTo>
                  <a:pt x="29" y="50"/>
                </a:moveTo>
                <a:cubicBezTo>
                  <a:pt x="30" y="50"/>
                  <a:pt x="31" y="49"/>
                  <a:pt x="32" y="49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4" y="49"/>
                  <a:pt x="35" y="49"/>
                </a:cubicBezTo>
                <a:cubicBezTo>
                  <a:pt x="34" y="55"/>
                  <a:pt x="34" y="61"/>
                  <a:pt x="34" y="67"/>
                </a:cubicBezTo>
                <a:cubicBezTo>
                  <a:pt x="34" y="69"/>
                  <a:pt x="34" y="70"/>
                  <a:pt x="34" y="71"/>
                </a:cubicBezTo>
                <a:cubicBezTo>
                  <a:pt x="33" y="71"/>
                  <a:pt x="33" y="71"/>
                  <a:pt x="32" y="71"/>
                </a:cubicBezTo>
                <a:cubicBezTo>
                  <a:pt x="32" y="71"/>
                  <a:pt x="31" y="71"/>
                  <a:pt x="30" y="71"/>
                </a:cubicBezTo>
                <a:cubicBezTo>
                  <a:pt x="30" y="64"/>
                  <a:pt x="30" y="57"/>
                  <a:pt x="29" y="50"/>
                </a:cubicBezTo>
                <a:close/>
                <a:moveTo>
                  <a:pt x="32" y="36"/>
                </a:moveTo>
                <a:cubicBezTo>
                  <a:pt x="32" y="33"/>
                  <a:pt x="33" y="31"/>
                  <a:pt x="33" y="29"/>
                </a:cubicBezTo>
                <a:cubicBezTo>
                  <a:pt x="33" y="28"/>
                  <a:pt x="33" y="28"/>
                  <a:pt x="33" y="28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5" y="27"/>
                  <a:pt x="35" y="28"/>
                </a:cubicBezTo>
                <a:cubicBezTo>
                  <a:pt x="35" y="28"/>
                  <a:pt x="35" y="29"/>
                  <a:pt x="35" y="29"/>
                </a:cubicBezTo>
                <a:cubicBezTo>
                  <a:pt x="35" y="30"/>
                  <a:pt x="35" y="30"/>
                  <a:pt x="35" y="31"/>
                </a:cubicBezTo>
                <a:cubicBezTo>
                  <a:pt x="35" y="34"/>
                  <a:pt x="34" y="37"/>
                  <a:pt x="33" y="40"/>
                </a:cubicBezTo>
                <a:cubicBezTo>
                  <a:pt x="32" y="39"/>
                  <a:pt x="32" y="37"/>
                  <a:pt x="32" y="36"/>
                </a:cubicBezTo>
                <a:close/>
                <a:moveTo>
                  <a:pt x="44" y="29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34"/>
                  <a:pt x="43" y="39"/>
                  <a:pt x="41" y="42"/>
                </a:cubicBezTo>
                <a:cubicBezTo>
                  <a:pt x="41" y="43"/>
                  <a:pt x="40" y="44"/>
                  <a:pt x="39" y="45"/>
                </a:cubicBezTo>
                <a:cubicBezTo>
                  <a:pt x="40" y="40"/>
                  <a:pt x="41" y="36"/>
                  <a:pt x="43" y="31"/>
                </a:cubicBezTo>
                <a:cubicBezTo>
                  <a:pt x="43" y="30"/>
                  <a:pt x="44" y="30"/>
                  <a:pt x="44" y="30"/>
                </a:cubicBezTo>
                <a:cubicBezTo>
                  <a:pt x="44" y="30"/>
                  <a:pt x="44" y="29"/>
                  <a:pt x="44" y="29"/>
                </a:cubicBezTo>
                <a:close/>
                <a:moveTo>
                  <a:pt x="37" y="75"/>
                </a:moveTo>
                <a:cubicBezTo>
                  <a:pt x="37" y="75"/>
                  <a:pt x="37" y="75"/>
                  <a:pt x="37" y="75"/>
                </a:cubicBezTo>
                <a:cubicBezTo>
                  <a:pt x="37" y="75"/>
                  <a:pt x="37" y="75"/>
                  <a:pt x="37" y="75"/>
                </a:cubicBezTo>
                <a:close/>
                <a:moveTo>
                  <a:pt x="42" y="92"/>
                </a:moveTo>
                <a:cubicBezTo>
                  <a:pt x="42" y="92"/>
                  <a:pt x="42" y="93"/>
                  <a:pt x="42" y="93"/>
                </a:cubicBezTo>
                <a:cubicBezTo>
                  <a:pt x="42" y="93"/>
                  <a:pt x="41" y="93"/>
                  <a:pt x="41" y="93"/>
                </a:cubicBezTo>
                <a:cubicBezTo>
                  <a:pt x="39" y="94"/>
                  <a:pt x="37" y="94"/>
                  <a:pt x="34" y="94"/>
                </a:cubicBezTo>
                <a:cubicBezTo>
                  <a:pt x="37" y="94"/>
                  <a:pt x="40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lose/>
                <a:moveTo>
                  <a:pt x="38" y="77"/>
                </a:moveTo>
                <a:cubicBezTo>
                  <a:pt x="39" y="77"/>
                  <a:pt x="41" y="77"/>
                  <a:pt x="42" y="77"/>
                </a:cubicBezTo>
                <a:cubicBezTo>
                  <a:pt x="42" y="77"/>
                  <a:pt x="42" y="78"/>
                  <a:pt x="42" y="78"/>
                </a:cubicBezTo>
                <a:cubicBezTo>
                  <a:pt x="36" y="78"/>
                  <a:pt x="30" y="79"/>
                  <a:pt x="24" y="79"/>
                </a:cubicBezTo>
                <a:cubicBezTo>
                  <a:pt x="23" y="79"/>
                  <a:pt x="23" y="79"/>
                  <a:pt x="22" y="79"/>
                </a:cubicBezTo>
                <a:cubicBezTo>
                  <a:pt x="21" y="79"/>
                  <a:pt x="20" y="79"/>
                  <a:pt x="19" y="79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78"/>
                  <a:pt x="19" y="77"/>
                  <a:pt x="19" y="77"/>
                </a:cubicBezTo>
                <a:cubicBezTo>
                  <a:pt x="23" y="77"/>
                  <a:pt x="27" y="78"/>
                  <a:pt x="31" y="78"/>
                </a:cubicBezTo>
                <a:cubicBezTo>
                  <a:pt x="34" y="78"/>
                  <a:pt x="36" y="78"/>
                  <a:pt x="38" y="77"/>
                </a:cubicBezTo>
                <a:close/>
                <a:moveTo>
                  <a:pt x="25" y="92"/>
                </a:moveTo>
                <a:cubicBezTo>
                  <a:pt x="23" y="92"/>
                  <a:pt x="21" y="92"/>
                  <a:pt x="19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1"/>
                  <a:pt x="19" y="91"/>
                  <a:pt x="19" y="91"/>
                </a:cubicBezTo>
                <a:cubicBezTo>
                  <a:pt x="21" y="91"/>
                  <a:pt x="23" y="91"/>
                  <a:pt x="25" y="91"/>
                </a:cubicBezTo>
                <a:cubicBezTo>
                  <a:pt x="28" y="91"/>
                  <a:pt x="31" y="91"/>
                  <a:pt x="34" y="91"/>
                </a:cubicBezTo>
                <a:cubicBezTo>
                  <a:pt x="36" y="90"/>
                  <a:pt x="38" y="90"/>
                  <a:pt x="40" y="90"/>
                </a:cubicBezTo>
                <a:cubicBezTo>
                  <a:pt x="35" y="91"/>
                  <a:pt x="30" y="92"/>
                  <a:pt x="25" y="92"/>
                </a:cubicBezTo>
                <a:close/>
                <a:moveTo>
                  <a:pt x="33" y="88"/>
                </a:moveTo>
                <a:cubicBezTo>
                  <a:pt x="30" y="88"/>
                  <a:pt x="27" y="88"/>
                  <a:pt x="25" y="88"/>
                </a:cubicBezTo>
                <a:cubicBezTo>
                  <a:pt x="23" y="88"/>
                  <a:pt x="21" y="88"/>
                  <a:pt x="19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7"/>
                  <a:pt x="20" y="87"/>
                  <a:pt x="20" y="87"/>
                </a:cubicBezTo>
                <a:cubicBezTo>
                  <a:pt x="20" y="87"/>
                  <a:pt x="20" y="87"/>
                  <a:pt x="20" y="87"/>
                </a:cubicBezTo>
                <a:cubicBezTo>
                  <a:pt x="27" y="87"/>
                  <a:pt x="35" y="86"/>
                  <a:pt x="42" y="85"/>
                </a:cubicBezTo>
                <a:cubicBezTo>
                  <a:pt x="42" y="85"/>
                  <a:pt x="41" y="86"/>
                  <a:pt x="41" y="86"/>
                </a:cubicBezTo>
                <a:cubicBezTo>
                  <a:pt x="41" y="86"/>
                  <a:pt x="41" y="86"/>
                  <a:pt x="41" y="87"/>
                </a:cubicBezTo>
                <a:cubicBezTo>
                  <a:pt x="39" y="87"/>
                  <a:pt x="36" y="87"/>
                  <a:pt x="33" y="88"/>
                </a:cubicBezTo>
                <a:close/>
                <a:moveTo>
                  <a:pt x="20" y="84"/>
                </a:moveTo>
                <a:cubicBezTo>
                  <a:pt x="20" y="84"/>
                  <a:pt x="19" y="84"/>
                  <a:pt x="19" y="84"/>
                </a:cubicBezTo>
                <a:cubicBezTo>
                  <a:pt x="19" y="84"/>
                  <a:pt x="19" y="83"/>
                  <a:pt x="19" y="83"/>
                </a:cubicBezTo>
                <a:cubicBezTo>
                  <a:pt x="19" y="83"/>
                  <a:pt x="19" y="82"/>
                  <a:pt x="19" y="82"/>
                </a:cubicBezTo>
                <a:cubicBezTo>
                  <a:pt x="20" y="82"/>
                  <a:pt x="21" y="82"/>
                  <a:pt x="22" y="82"/>
                </a:cubicBezTo>
                <a:cubicBezTo>
                  <a:pt x="23" y="82"/>
                  <a:pt x="23" y="82"/>
                  <a:pt x="24" y="82"/>
                </a:cubicBezTo>
                <a:cubicBezTo>
                  <a:pt x="30" y="82"/>
                  <a:pt x="36" y="81"/>
                  <a:pt x="42" y="81"/>
                </a:cubicBezTo>
                <a:cubicBezTo>
                  <a:pt x="42" y="81"/>
                  <a:pt x="42" y="81"/>
                  <a:pt x="41" y="82"/>
                </a:cubicBezTo>
                <a:cubicBezTo>
                  <a:pt x="34" y="83"/>
                  <a:pt x="27" y="84"/>
                  <a:pt x="20" y="84"/>
                </a:cubicBezTo>
                <a:close/>
                <a:moveTo>
                  <a:pt x="34" y="75"/>
                </a:moveTo>
                <a:cubicBezTo>
                  <a:pt x="33" y="75"/>
                  <a:pt x="32" y="75"/>
                  <a:pt x="31" y="75"/>
                </a:cubicBezTo>
                <a:cubicBezTo>
                  <a:pt x="31" y="75"/>
                  <a:pt x="31" y="75"/>
                  <a:pt x="30" y="75"/>
                </a:cubicBezTo>
                <a:cubicBezTo>
                  <a:pt x="30" y="75"/>
                  <a:pt x="30" y="74"/>
                  <a:pt x="30" y="74"/>
                </a:cubicBezTo>
                <a:cubicBezTo>
                  <a:pt x="31" y="74"/>
                  <a:pt x="32" y="74"/>
                  <a:pt x="32" y="74"/>
                </a:cubicBezTo>
                <a:cubicBezTo>
                  <a:pt x="33" y="74"/>
                  <a:pt x="33" y="74"/>
                  <a:pt x="34" y="75"/>
                </a:cubicBezTo>
                <a:close/>
                <a:moveTo>
                  <a:pt x="37" y="100"/>
                </a:moveTo>
                <a:cubicBezTo>
                  <a:pt x="36" y="101"/>
                  <a:pt x="34" y="101"/>
                  <a:pt x="31" y="101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28" y="101"/>
                  <a:pt x="26" y="100"/>
                  <a:pt x="24" y="99"/>
                </a:cubicBezTo>
                <a:cubicBezTo>
                  <a:pt x="23" y="98"/>
                  <a:pt x="22" y="97"/>
                  <a:pt x="21" y="96"/>
                </a:cubicBezTo>
                <a:cubicBezTo>
                  <a:pt x="21" y="96"/>
                  <a:pt x="22" y="96"/>
                  <a:pt x="22" y="96"/>
                </a:cubicBezTo>
                <a:cubicBezTo>
                  <a:pt x="25" y="97"/>
                  <a:pt x="29" y="97"/>
                  <a:pt x="31" y="97"/>
                </a:cubicBezTo>
                <a:cubicBezTo>
                  <a:pt x="35" y="97"/>
                  <a:pt x="38" y="97"/>
                  <a:pt x="41" y="96"/>
                </a:cubicBezTo>
                <a:cubicBezTo>
                  <a:pt x="40" y="97"/>
                  <a:pt x="38" y="99"/>
                  <a:pt x="37" y="100"/>
                </a:cubicBezTo>
                <a:close/>
                <a:moveTo>
                  <a:pt x="53" y="51"/>
                </a:moveTo>
                <a:cubicBezTo>
                  <a:pt x="49" y="56"/>
                  <a:pt x="49" y="59"/>
                  <a:pt x="47" y="63"/>
                </a:cubicBezTo>
                <a:cubicBezTo>
                  <a:pt x="47" y="65"/>
                  <a:pt x="47" y="67"/>
                  <a:pt x="46" y="69"/>
                </a:cubicBezTo>
                <a:cubicBezTo>
                  <a:pt x="46" y="70"/>
                  <a:pt x="45" y="71"/>
                  <a:pt x="44" y="73"/>
                </a:cubicBezTo>
                <a:cubicBezTo>
                  <a:pt x="44" y="72"/>
                  <a:pt x="44" y="72"/>
                  <a:pt x="44" y="72"/>
                </a:cubicBezTo>
                <a:cubicBezTo>
                  <a:pt x="43" y="72"/>
                  <a:pt x="43" y="72"/>
                  <a:pt x="43" y="72"/>
                </a:cubicBezTo>
                <a:cubicBezTo>
                  <a:pt x="41" y="72"/>
                  <a:pt x="39" y="72"/>
                  <a:pt x="37" y="72"/>
                </a:cubicBezTo>
                <a:cubicBezTo>
                  <a:pt x="37" y="70"/>
                  <a:pt x="37" y="69"/>
                  <a:pt x="37" y="67"/>
                </a:cubicBezTo>
                <a:cubicBezTo>
                  <a:pt x="37" y="61"/>
                  <a:pt x="37" y="55"/>
                  <a:pt x="38" y="49"/>
                </a:cubicBezTo>
                <a:cubicBezTo>
                  <a:pt x="39" y="49"/>
                  <a:pt x="39" y="48"/>
                  <a:pt x="39" y="48"/>
                </a:cubicBezTo>
                <a:cubicBezTo>
                  <a:pt x="41" y="47"/>
                  <a:pt x="43" y="45"/>
                  <a:pt x="44" y="44"/>
                </a:cubicBezTo>
                <a:cubicBezTo>
                  <a:pt x="46" y="40"/>
                  <a:pt x="47" y="35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6" y="27"/>
                  <a:pt x="45" y="26"/>
                  <a:pt x="44" y="26"/>
                </a:cubicBezTo>
                <a:cubicBezTo>
                  <a:pt x="43" y="26"/>
                  <a:pt x="43" y="27"/>
                  <a:pt x="42" y="27"/>
                </a:cubicBezTo>
                <a:cubicBezTo>
                  <a:pt x="41" y="28"/>
                  <a:pt x="40" y="29"/>
                  <a:pt x="40" y="30"/>
                </a:cubicBezTo>
                <a:cubicBezTo>
                  <a:pt x="38" y="35"/>
                  <a:pt x="37" y="41"/>
                  <a:pt x="36" y="46"/>
                </a:cubicBezTo>
                <a:cubicBezTo>
                  <a:pt x="35" y="46"/>
                  <a:pt x="35" y="46"/>
                  <a:pt x="34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1"/>
                  <a:pt x="37" y="36"/>
                  <a:pt x="38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8"/>
                  <a:pt x="38" y="27"/>
                  <a:pt x="38" y="27"/>
                </a:cubicBezTo>
                <a:cubicBezTo>
                  <a:pt x="37" y="25"/>
                  <a:pt x="36" y="24"/>
                  <a:pt x="34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5"/>
                  <a:pt x="31" y="26"/>
                  <a:pt x="31" y="26"/>
                </a:cubicBezTo>
                <a:cubicBezTo>
                  <a:pt x="30" y="27"/>
                  <a:pt x="30" y="27"/>
                  <a:pt x="30" y="28"/>
                </a:cubicBezTo>
                <a:cubicBezTo>
                  <a:pt x="30" y="31"/>
                  <a:pt x="29" y="33"/>
                  <a:pt x="29" y="36"/>
                </a:cubicBezTo>
                <a:cubicBezTo>
                  <a:pt x="29" y="38"/>
                  <a:pt x="30" y="41"/>
                  <a:pt x="30" y="44"/>
                </a:cubicBezTo>
                <a:cubicBezTo>
                  <a:pt x="30" y="44"/>
                  <a:pt x="30" y="45"/>
                  <a:pt x="31" y="45"/>
                </a:cubicBezTo>
                <a:cubicBezTo>
                  <a:pt x="30" y="46"/>
                  <a:pt x="30" y="46"/>
                  <a:pt x="30" y="47"/>
                </a:cubicBezTo>
                <a:cubicBezTo>
                  <a:pt x="29" y="47"/>
                  <a:pt x="29" y="47"/>
                  <a:pt x="28" y="48"/>
                </a:cubicBezTo>
                <a:cubicBezTo>
                  <a:pt x="27" y="42"/>
                  <a:pt x="26" y="37"/>
                  <a:pt x="24" y="31"/>
                </a:cubicBezTo>
                <a:cubicBezTo>
                  <a:pt x="24" y="30"/>
                  <a:pt x="23" y="27"/>
                  <a:pt x="21" y="26"/>
                </a:cubicBezTo>
                <a:cubicBezTo>
                  <a:pt x="20" y="25"/>
                  <a:pt x="19" y="25"/>
                  <a:pt x="18" y="25"/>
                </a:cubicBezTo>
                <a:cubicBezTo>
                  <a:pt x="17" y="25"/>
                  <a:pt x="16" y="26"/>
                  <a:pt x="15" y="26"/>
                </a:cubicBezTo>
                <a:cubicBezTo>
                  <a:pt x="13" y="28"/>
                  <a:pt x="12" y="30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4"/>
                  <a:pt x="13" y="35"/>
                  <a:pt x="13" y="36"/>
                </a:cubicBezTo>
                <a:cubicBezTo>
                  <a:pt x="16" y="41"/>
                  <a:pt x="19" y="45"/>
                  <a:pt x="23" y="48"/>
                </a:cubicBezTo>
                <a:cubicBezTo>
                  <a:pt x="23" y="49"/>
                  <a:pt x="24" y="50"/>
                  <a:pt x="26" y="50"/>
                </a:cubicBezTo>
                <a:cubicBezTo>
                  <a:pt x="27" y="57"/>
                  <a:pt x="27" y="64"/>
                  <a:pt x="27" y="72"/>
                </a:cubicBezTo>
                <a:cubicBezTo>
                  <a:pt x="24" y="72"/>
                  <a:pt x="21" y="73"/>
                  <a:pt x="19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4"/>
                  <a:pt x="18" y="73"/>
                </a:cubicBezTo>
                <a:cubicBezTo>
                  <a:pt x="16" y="71"/>
                  <a:pt x="15" y="70"/>
                  <a:pt x="15" y="68"/>
                </a:cubicBezTo>
                <a:cubicBezTo>
                  <a:pt x="15" y="67"/>
                  <a:pt x="15" y="65"/>
                  <a:pt x="15" y="64"/>
                </a:cubicBezTo>
                <a:cubicBezTo>
                  <a:pt x="14" y="61"/>
                  <a:pt x="12" y="58"/>
                  <a:pt x="11" y="56"/>
                </a:cubicBezTo>
                <a:cubicBezTo>
                  <a:pt x="9" y="53"/>
                  <a:pt x="8" y="50"/>
                  <a:pt x="6" y="48"/>
                </a:cubicBezTo>
                <a:cubicBezTo>
                  <a:pt x="4" y="43"/>
                  <a:pt x="3" y="38"/>
                  <a:pt x="3" y="34"/>
                </a:cubicBezTo>
                <a:cubicBezTo>
                  <a:pt x="3" y="26"/>
                  <a:pt x="6" y="18"/>
                  <a:pt x="10" y="13"/>
                </a:cubicBezTo>
                <a:cubicBezTo>
                  <a:pt x="15" y="7"/>
                  <a:pt x="22" y="3"/>
                  <a:pt x="30" y="3"/>
                </a:cubicBezTo>
                <a:cubicBezTo>
                  <a:pt x="30" y="3"/>
                  <a:pt x="31" y="3"/>
                  <a:pt x="31" y="3"/>
                </a:cubicBezTo>
                <a:cubicBezTo>
                  <a:pt x="42" y="4"/>
                  <a:pt x="49" y="7"/>
                  <a:pt x="53" y="13"/>
                </a:cubicBezTo>
                <a:cubicBezTo>
                  <a:pt x="57" y="18"/>
                  <a:pt x="59" y="24"/>
                  <a:pt x="59" y="31"/>
                </a:cubicBezTo>
                <a:cubicBezTo>
                  <a:pt x="59" y="39"/>
                  <a:pt x="56" y="47"/>
                  <a:pt x="53" y="51"/>
                </a:cubicBezTo>
                <a:close/>
                <a:moveTo>
                  <a:pt x="25" y="46"/>
                </a:moveTo>
                <a:cubicBezTo>
                  <a:pt x="25" y="46"/>
                  <a:pt x="25" y="46"/>
                  <a:pt x="25" y="46"/>
                </a:cubicBezTo>
                <a:cubicBezTo>
                  <a:pt x="21" y="43"/>
                  <a:pt x="18" y="39"/>
                  <a:pt x="16" y="35"/>
                </a:cubicBezTo>
                <a:cubicBezTo>
                  <a:pt x="15" y="34"/>
                  <a:pt x="15" y="33"/>
                  <a:pt x="15" y="32"/>
                </a:cubicBezTo>
                <a:cubicBezTo>
                  <a:pt x="15" y="30"/>
                  <a:pt x="16" y="29"/>
                  <a:pt x="16" y="29"/>
                </a:cubicBezTo>
                <a:cubicBezTo>
                  <a:pt x="17" y="28"/>
                  <a:pt x="17" y="28"/>
                  <a:pt x="18" y="28"/>
                </a:cubicBezTo>
                <a:cubicBezTo>
                  <a:pt x="19" y="28"/>
                  <a:pt x="19" y="28"/>
                  <a:pt x="19" y="29"/>
                </a:cubicBezTo>
                <a:cubicBezTo>
                  <a:pt x="20" y="29"/>
                  <a:pt x="21" y="31"/>
                  <a:pt x="22" y="32"/>
                </a:cubicBezTo>
                <a:cubicBezTo>
                  <a:pt x="23" y="37"/>
                  <a:pt x="24" y="41"/>
                  <a:pt x="25" y="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523990" y="1167130"/>
            <a:ext cx="49015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用户相似度 SI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i,j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是同时考虑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和 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的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共同好友比例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共同打卡地点比例进行计算的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共同好友与共同打卡点的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比例越大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，用户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相似度越高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式子中λ决定了两者的权重。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当 λ= 1 时，用户相似度完全由共同好友比例决定; 当 λ = 0 时，用户相似度完全由共同打卡地点比例决定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98304" y="29333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基于用户的协同过滤推荐算法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915285"/>
            <a:ext cx="5324475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7410" y="2056130"/>
            <a:ext cx="4517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u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间的相似度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i,j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645" y="4571365"/>
            <a:ext cx="5325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i,j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反映用户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,u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,之间的相似度，相似度最低为 0，最高为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523990" y="1701165"/>
            <a:ext cx="49015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对地点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 l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k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的推荐评级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</a:t>
            </a:r>
            <a:r>
              <a:rPr kumimoji="0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i,k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，是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基于用户的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rating 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用户间的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相似性作为权重进行计算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为了将打卡频率和地点评分同时应用到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评分模型中，在考虑两着数据特征后，选择以频率的三次根号与评分归一化后的数据成绩作为判定标准。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保证了评级归一化后的分布均匀，防止极端值的产生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98304" y="29333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基于用户的协同过滤推荐算法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7410" y="2056130"/>
            <a:ext cx="46920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建立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对地点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l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的推荐评级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模型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</a:t>
            </a:r>
            <a:r>
              <a:rPr kumimoji="0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i,k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645" y="4571365"/>
            <a:ext cx="53251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</a:t>
            </a:r>
            <a:r>
              <a:rPr kumimoji="0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i,k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反映用户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对地点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 l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k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的推荐评级，将进行归一化处理映射到区间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j,k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表示用户的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打卡频率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j,k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表示用户的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平均评级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2901315"/>
            <a:ext cx="5325110" cy="1271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73660"/>
            <a:ext cx="8216265" cy="6998335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9201785" y="5288915"/>
            <a:ext cx="2270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依据评分进行推荐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450070" y="4615180"/>
            <a:ext cx="1755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推荐评分模型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93530" y="3956050"/>
            <a:ext cx="2226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定义并计算相似度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83370" y="3296920"/>
            <a:ext cx="2288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二度相关用户集合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011920" y="2623185"/>
            <a:ext cx="2495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用户的打卡地点集合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98304" y="29333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基于用户的协同过滤推荐算法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5499" y="911189"/>
            <a:ext cx="495992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基于用户的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协同过滤推荐算法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具体实现流程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15524" y="1122009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梳理逻辑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519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基于随机游走的好友相似度计算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1" y="4133207"/>
            <a:ext cx="5395889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The similarity of friends based on Random-Walk</a:t>
            </a:r>
            <a:endParaRPr lang="zh-CN" altLang="en-US" sz="18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45198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基于随机游走的好友相似度计算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1386059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The similarity of friends based on Random-Walk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7180C6-F9FA-4E91-8F38-4FBF22D653CE}"/>
              </a:ext>
            </a:extLst>
          </p:cNvPr>
          <p:cNvSpPr txBox="1"/>
          <p:nvPr/>
        </p:nvSpPr>
        <p:spPr>
          <a:xfrm>
            <a:off x="1683009" y="1615832"/>
            <a:ext cx="688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对于好友相似度的计算，在我们计划复现的论文中提到了两种方法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641B31-4AEA-4994-B23C-2FC636EF55A2}"/>
              </a:ext>
            </a:extLst>
          </p:cNvPr>
          <p:cNvSpPr txBox="1"/>
          <p:nvPr/>
        </p:nvSpPr>
        <p:spPr>
          <a:xfrm>
            <a:off x="552122" y="2390353"/>
            <a:ext cx="283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方法一：基于好友的协同过滤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3A7640-84C0-4F9E-ADF6-6C1A0533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1" y="3313436"/>
            <a:ext cx="4134427" cy="562053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D76505D5-D9E9-4F17-BA8F-57A41901EAF9}"/>
              </a:ext>
            </a:extLst>
          </p:cNvPr>
          <p:cNvSpPr txBox="1"/>
          <p:nvPr/>
        </p:nvSpPr>
        <p:spPr>
          <a:xfrm>
            <a:off x="6408165" y="2386365"/>
            <a:ext cx="500877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将用户和地点节点放在同一张图中并根据它们之间的关系进行连接。之后使用随机游走进行模拟，从而得到两个点之间的一个稳定的概率，最后使用这个概率作为两个节点的相似性的度量。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96C2589-E92C-402F-A929-5531E60DB2FD}"/>
              </a:ext>
            </a:extLst>
          </p:cNvPr>
          <p:cNvSpPr txBox="1"/>
          <p:nvPr/>
        </p:nvSpPr>
        <p:spPr>
          <a:xfrm>
            <a:off x="2499191" y="4693174"/>
            <a:ext cx="719361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根据文献作者的阐述，使用方法二计算得到的相似度更稳定、效果也更好。于是，我们决定采用方法二计算用户与好友之间的相似度。其中，我们选择计算拉普拉斯矩阵的摩尔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彭若思广义逆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来表示两者个节点之间的相似度。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0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6111438" y="1569673"/>
            <a:ext cx="4976153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用户位置预测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基于用户的协同过滤推荐算法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基于随机游走的好友相似度计算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个性化地理位置模型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推荐结果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096000" y="430900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140888" y="1255871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45198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基于随机游走的好友相似度计算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1386059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The similarity of friends based on Random-Walk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8EBE17-88AC-4771-8441-6EAE7A1C60C5}"/>
              </a:ext>
            </a:extLst>
          </p:cNvPr>
          <p:cNvSpPr txBox="1"/>
          <p:nvPr/>
        </p:nvSpPr>
        <p:spPr>
          <a:xfrm>
            <a:off x="705394" y="1372748"/>
            <a:ext cx="342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L+</a:t>
            </a:r>
            <a:r>
              <a:rPr lang="zh-CN" altLang="en-US" sz="2000" b="1" dirty="0"/>
              <a:t>的意义是什么？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68CAEF-3612-443B-A3C5-48B617F6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173929"/>
            <a:ext cx="7459116" cy="33818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99432ED-3A43-480D-8CD5-EE08F5D1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60" y="1259859"/>
            <a:ext cx="6788924" cy="1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45198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基于随机游走的好友相似度计算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1386059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The similarity of friends based on Random-Walk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BD5AEA0-EF82-4337-BE03-4314B5D751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8922" y="938681"/>
            <a:ext cx="8219349" cy="4855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A3DECB-F0C9-48D2-9AB7-9D0DDB6A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5625368"/>
            <a:ext cx="5364451" cy="1180179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856372-DDDB-486D-B468-3E4E49346066}"/>
              </a:ext>
            </a:extLst>
          </p:cNvPr>
          <p:cNvCxnSpPr>
            <a:cxnSpLocks/>
          </p:cNvCxnSpPr>
          <p:nvPr/>
        </p:nvCxnSpPr>
        <p:spPr>
          <a:xfrm flipH="1">
            <a:off x="1088572" y="3366585"/>
            <a:ext cx="911678" cy="2258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4C08D45-4186-4647-971F-130E190F9DC5}"/>
              </a:ext>
            </a:extLst>
          </p:cNvPr>
          <p:cNvCxnSpPr>
            <a:cxnSpLocks/>
          </p:cNvCxnSpPr>
          <p:nvPr/>
        </p:nvCxnSpPr>
        <p:spPr>
          <a:xfrm>
            <a:off x="4171406" y="5024846"/>
            <a:ext cx="426720" cy="619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59E6434-3C6F-474E-8188-04D57D31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303" y="282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159B809-ED3F-4E92-95F4-60DA776909D7}"/>
              </a:ext>
            </a:extLst>
          </p:cNvPr>
          <p:cNvSpPr/>
          <p:nvPr/>
        </p:nvSpPr>
        <p:spPr>
          <a:xfrm>
            <a:off x="5843451" y="400590"/>
            <a:ext cx="2856412" cy="766359"/>
          </a:xfrm>
          <a:custGeom>
            <a:avLst/>
            <a:gdLst>
              <a:gd name="connsiteX0" fmla="*/ 0 w 2856412"/>
              <a:gd name="connsiteY0" fmla="*/ 757650 h 766359"/>
              <a:gd name="connsiteX1" fmla="*/ 1193075 w 2856412"/>
              <a:gd name="connsiteY1" fmla="*/ 4 h 766359"/>
              <a:gd name="connsiteX2" fmla="*/ 2856412 w 2856412"/>
              <a:gd name="connsiteY2" fmla="*/ 766359 h 76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412" h="766359">
                <a:moveTo>
                  <a:pt x="0" y="757650"/>
                </a:moveTo>
                <a:cubicBezTo>
                  <a:pt x="358503" y="378101"/>
                  <a:pt x="717006" y="-1447"/>
                  <a:pt x="1193075" y="4"/>
                </a:cubicBezTo>
                <a:cubicBezTo>
                  <a:pt x="1669144" y="1455"/>
                  <a:pt x="2348412" y="699593"/>
                  <a:pt x="2856412" y="76635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9A5A604-F884-4CB5-A17E-575632C8B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980" y="753361"/>
          <a:ext cx="1611421" cy="38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09080" imgH="238680" progId="Equation.AxMath">
                  <p:embed/>
                </p:oleObj>
              </mc:Choice>
              <mc:Fallback>
                <p:oleObj name="AxMath" r:id="rId4" imgW="1009080" imgH="2386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9A5A604-F884-4CB5-A17E-575632C8B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1980" y="753361"/>
                        <a:ext cx="1611421" cy="380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363AECE-1E51-4588-B560-DF0C14B29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0197" y="0"/>
          <a:ext cx="3819998" cy="128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762640" imgH="928440" progId="Equation.AxMath">
                  <p:embed/>
                </p:oleObj>
              </mc:Choice>
              <mc:Fallback>
                <p:oleObj name="AxMath" r:id="rId6" imgW="2762640" imgH="92844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363AECE-1E51-4588-B560-DF0C14B29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0197" y="0"/>
                        <a:ext cx="3819998" cy="1284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45CE3AB-92D1-4ED8-B6E0-014F368B917E}"/>
              </a:ext>
            </a:extLst>
          </p:cNvPr>
          <p:cNvSpPr/>
          <p:nvPr/>
        </p:nvSpPr>
        <p:spPr>
          <a:xfrm>
            <a:off x="9814560" y="1314994"/>
            <a:ext cx="1283574" cy="2110882"/>
          </a:xfrm>
          <a:custGeom>
            <a:avLst/>
            <a:gdLst>
              <a:gd name="connsiteX0" fmla="*/ 0 w 1283574"/>
              <a:gd name="connsiteY0" fmla="*/ 2107475 h 2110882"/>
              <a:gd name="connsiteX1" fmla="*/ 1210491 w 1283574"/>
              <a:gd name="connsiteY1" fmla="*/ 1776549 h 2110882"/>
              <a:gd name="connsiteX2" fmla="*/ 1158240 w 1283574"/>
              <a:gd name="connsiteY2" fmla="*/ 0 h 211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3574" h="2110882">
                <a:moveTo>
                  <a:pt x="0" y="2107475"/>
                </a:moveTo>
                <a:cubicBezTo>
                  <a:pt x="508725" y="2117635"/>
                  <a:pt x="1017451" y="2127795"/>
                  <a:pt x="1210491" y="1776549"/>
                </a:cubicBezTo>
                <a:cubicBezTo>
                  <a:pt x="1403531" y="1425303"/>
                  <a:pt x="1152434" y="298994"/>
                  <a:pt x="115824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1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06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个性化地理位置模型算法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5D44BC-7D55-4709-96F3-48D342AC0D58}"/>
              </a:ext>
            </a:extLst>
          </p:cNvPr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8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359796" y="392190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个性化地理位置模型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910" y="1655526"/>
            <a:ext cx="6954967" cy="4099266"/>
            <a:chOff x="731430" y="2102457"/>
            <a:chExt cx="7450056" cy="4391073"/>
          </a:xfrm>
        </p:grpSpPr>
        <p:sp>
          <p:nvSpPr>
            <p:cNvPr id="60" name="Oval 17"/>
            <p:cNvSpPr/>
            <p:nvPr/>
          </p:nvSpPr>
          <p:spPr>
            <a:xfrm>
              <a:off x="731430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2398968"/>
              <a:ext cx="420309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13"/>
            <p:cNvSpPr/>
            <p:nvPr/>
          </p:nvSpPr>
          <p:spPr>
            <a:xfrm>
              <a:off x="731430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33" y="3777146"/>
              <a:ext cx="452982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Oval 36"/>
            <p:cNvSpPr/>
            <p:nvPr/>
          </p:nvSpPr>
          <p:spPr>
            <a:xfrm>
              <a:off x="731430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5127975"/>
              <a:ext cx="442586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文本框 112"/>
            <p:cNvSpPr txBox="1"/>
            <p:nvPr/>
          </p:nvSpPr>
          <p:spPr>
            <a:xfrm>
              <a:off x="2112267" y="2396363"/>
              <a:ext cx="3907020" cy="548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作用：个性化位置偏好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2079593" y="3485050"/>
                  <a:ext cx="6101893" cy="1308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核心公式：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′∈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a14:m>
                  <a:endParaRPr kumimoji="0" lang="zh-CN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9593" y="3485050"/>
                  <a:ext cx="6101893" cy="1308647"/>
                </a:xfrm>
                <a:prstGeom prst="rect">
                  <a:avLst/>
                </a:prstGeom>
                <a:blipFill>
                  <a:blip r:embed="rId5"/>
                  <a:stretch>
                    <a:fillRect l="-1556" t="-29592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文本框 116"/>
            <p:cNvSpPr txBox="1"/>
            <p:nvPr/>
          </p:nvSpPr>
          <p:spPr>
            <a:xfrm>
              <a:off x="2184110" y="5031924"/>
              <a:ext cx="5670879" cy="146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步骤：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）目标用户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距离样本数据的获取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            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）构建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距离分布的估计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            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个性化地理位置影响力的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计算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359796" y="392190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个性化地理位置模型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BB228E-5B28-7B40-8E77-201D5F94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4" y="2105072"/>
            <a:ext cx="11671324" cy="14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07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推荐最终结果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1642" y="4137963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AAB670-879C-4438-B51E-F8D256A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3" y="1528440"/>
            <a:ext cx="4782974" cy="52620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0F1B9A-0994-433A-AD8D-7D778F4E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19" y="1528440"/>
            <a:ext cx="5464056" cy="5601733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88308" y="345633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最终推荐结果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2F0A6C-1219-4CED-88F8-AE7DC484F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39" y="1586772"/>
            <a:ext cx="5005845" cy="54748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144AC4-8AC7-4E1B-8C6F-2BC3989C3E1F}"/>
              </a:ext>
            </a:extLst>
          </p:cNvPr>
          <p:cNvSpPr txBox="1"/>
          <p:nvPr/>
        </p:nvSpPr>
        <p:spPr>
          <a:xfrm>
            <a:off x="723138" y="919541"/>
            <a:ext cx="10429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最终推荐指数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总评（协同过滤推荐地点评分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好友相似度地点评分）</a:t>
            </a:r>
            <a:r>
              <a:rPr lang="en-US" altLang="zh-CN" dirty="0">
                <a:solidFill>
                  <a:srgbClr val="FF0000"/>
                </a:solidFill>
              </a:rPr>
              <a:t>*p</a:t>
            </a:r>
            <a:r>
              <a:rPr lang="zh-CN" altLang="en-US" dirty="0">
                <a:solidFill>
                  <a:srgbClr val="FF0000"/>
                </a:solidFill>
              </a:rPr>
              <a:t>（个性化地理位置出现概率）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182B03-F277-491A-8F73-67AE91054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895" y="1533289"/>
            <a:ext cx="4611360" cy="54748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FC52F5-38E6-41AB-9748-0A0828125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619" y="1586772"/>
            <a:ext cx="4861892" cy="5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9883624" y="1706495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272346" y="4565571"/>
            <a:ext cx="546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</a:p>
        </p:txBody>
      </p: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7711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30359" y="236984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1482" y="270798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6730810" y="769728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53778" y="966531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Oval 74"/>
          <p:cNvSpPr>
            <a:spLocks noChangeArrowheads="1"/>
          </p:cNvSpPr>
          <p:nvPr/>
        </p:nvSpPr>
        <p:spPr bwMode="auto">
          <a:xfrm>
            <a:off x="6730810" y="4016532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924201" y="4165557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623616" y="1308378"/>
            <a:ext cx="3989002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基于位置的社交网络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(LBSN)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已经融入到我们生活的方方面面，定位系统相关功能也有其身影。主要的功能就是位置推荐、位置签到、位置评论和位置共享。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高德地图、百度、大众点评、美团、饿了么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623616" y="668378"/>
            <a:ext cx="321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与生活息息相关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623615" y="4603532"/>
            <a:ext cx="3834959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LBSN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中兴趣点总数异常庞大，用户访问的兴趣点只占极少一部分，这导致用户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兴趣点签到矩阵极为稀疏，使得挖掘用户的偏好具有难度</a:t>
            </a:r>
            <a:r>
              <a:rPr lang="zh-CN" alt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610170" y="3934724"/>
            <a:ext cx="323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现有算法存在的不足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9ABA43-D369-4507-A89B-FD8819FF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8" y="1724467"/>
            <a:ext cx="5871369" cy="3371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43922" y="259615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49825" y="35601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0" name="Diagram 17"/>
          <p:cNvGraphicFramePr/>
          <p:nvPr/>
        </p:nvGraphicFramePr>
        <p:xfrm>
          <a:off x="1254017" y="457305"/>
          <a:ext cx="969840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0" y="2653981"/>
            <a:ext cx="485776" cy="485776"/>
          </a:xfrm>
          <a:prstGeom prst="rect">
            <a:avLst/>
          </a:prstGeom>
        </p:spPr>
      </p:pic>
      <p:pic>
        <p:nvPicPr>
          <p:cNvPr id="22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0" b="-1"/>
          <a:stretch>
            <a:fillRect/>
          </a:stretch>
        </p:blipFill>
        <p:spPr>
          <a:xfrm>
            <a:off x="7243567" y="2664459"/>
            <a:ext cx="457200" cy="446365"/>
          </a:xfrm>
          <a:prstGeom prst="rect">
            <a:avLst/>
          </a:prstGeom>
        </p:spPr>
      </p:pic>
      <p:pic>
        <p:nvPicPr>
          <p:cNvPr id="23" name="Picture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28" y="2593505"/>
            <a:ext cx="554400" cy="5544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93" y="2664460"/>
            <a:ext cx="483445" cy="48344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020889" y="3862076"/>
            <a:ext cx="1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944862" y="4490174"/>
            <a:ext cx="7418856" cy="231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主要目标：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名用户构建基于好友和地点的一系列推荐地点。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名社交用户构建好友相似度。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绘制用户一定时间内路径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预测用户出现位置</a:t>
            </a: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3284" y="3839075"/>
            <a:ext cx="223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选题背景分析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54290" y="599307"/>
            <a:ext cx="2092954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协同过滤算法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地理位置建模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社交因素的个性化位置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7206" y="3862078"/>
            <a:ext cx="172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文献研究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179189" y="3862077"/>
            <a:ext cx="223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建模准备工作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30359" y="236984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推荐算法大体架构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1482" y="270798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3" name="图片 32" descr="图示&#10;&#10;描述已自动生成">
            <a:extLst>
              <a:ext uri="{FF2B5EF4-FFF2-40B4-BE49-F238E27FC236}">
                <a16:creationId xmlns:a16="http://schemas.microsoft.com/office/drawing/2014/main" id="{B5EBA40A-B4F0-421E-9442-D8B21CB9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1" y="1634210"/>
            <a:ext cx="11713609" cy="3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Preprocessing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Preprocessing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2931E8E-470D-4911-811F-67432E36F2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2797" y="1228283"/>
            <a:ext cx="9526406" cy="5327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8173ACC-BF5E-4C12-B8A8-1AA265912199}"/>
              </a:ext>
            </a:extLst>
          </p:cNvPr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Preprocessing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684F1B-919B-4163-9DB9-3E2D685A4946}"/>
              </a:ext>
            </a:extLst>
          </p:cNvPr>
          <p:cNvGrpSpPr/>
          <p:nvPr/>
        </p:nvGrpSpPr>
        <p:grpSpPr>
          <a:xfrm>
            <a:off x="1039185" y="1875103"/>
            <a:ext cx="10874140" cy="3609214"/>
            <a:chOff x="731430" y="2057809"/>
            <a:chExt cx="11648215" cy="3866135"/>
          </a:xfrm>
        </p:grpSpPr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553BFB10-0768-4F01-AD27-8A07B450EEB6}"/>
                </a:ext>
              </a:extLst>
            </p:cNvPr>
            <p:cNvSpPr/>
            <p:nvPr/>
          </p:nvSpPr>
          <p:spPr>
            <a:xfrm>
              <a:off x="731430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6C5185B3-C3A7-44DB-8E97-E5CF3F470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2398968"/>
              <a:ext cx="420309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4E69479-0F96-4C30-9B37-B60784D8C09A}"/>
                </a:ext>
              </a:extLst>
            </p:cNvPr>
            <p:cNvSpPr/>
            <p:nvPr/>
          </p:nvSpPr>
          <p:spPr>
            <a:xfrm>
              <a:off x="731430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485CCD5-9277-4BC5-9AD1-E80B014BD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33" y="3777146"/>
              <a:ext cx="452982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36">
              <a:extLst>
                <a:ext uri="{FF2B5EF4-FFF2-40B4-BE49-F238E27FC236}">
                  <a16:creationId xmlns:a16="http://schemas.microsoft.com/office/drawing/2014/main" id="{F32DDBAB-2B3C-47C2-BF2D-A3C62B6B1346}"/>
                </a:ext>
              </a:extLst>
            </p:cNvPr>
            <p:cNvSpPr/>
            <p:nvPr/>
          </p:nvSpPr>
          <p:spPr>
            <a:xfrm>
              <a:off x="731430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D1C5A48C-2703-4A6C-8629-BA469F694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5127975"/>
              <a:ext cx="442586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Oval 45">
              <a:extLst>
                <a:ext uri="{FF2B5EF4-FFF2-40B4-BE49-F238E27FC236}">
                  <a16:creationId xmlns:a16="http://schemas.microsoft.com/office/drawing/2014/main" id="{D8E0C232-9E71-4765-95DC-6D42F0F58D69}"/>
                </a:ext>
              </a:extLst>
            </p:cNvPr>
            <p:cNvSpPr/>
            <p:nvPr/>
          </p:nvSpPr>
          <p:spPr>
            <a:xfrm>
              <a:off x="6389028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D1F27E7A-EDAF-48B1-B485-107C14D49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79" y="2396363"/>
              <a:ext cx="442586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CE5FAA41-8DD4-4E18-8E0F-334688A35D43}"/>
                </a:ext>
              </a:extLst>
            </p:cNvPr>
            <p:cNvSpPr/>
            <p:nvPr/>
          </p:nvSpPr>
          <p:spPr>
            <a:xfrm>
              <a:off x="6389028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C2535CCF-F7E9-4D14-81ED-6267D461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04" y="3777146"/>
              <a:ext cx="452982" cy="37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Oval 52">
              <a:extLst>
                <a:ext uri="{FF2B5EF4-FFF2-40B4-BE49-F238E27FC236}">
                  <a16:creationId xmlns:a16="http://schemas.microsoft.com/office/drawing/2014/main" id="{1B453D0F-8E42-43FB-9ABF-656FF4461135}"/>
                </a:ext>
              </a:extLst>
            </p:cNvPr>
            <p:cNvSpPr/>
            <p:nvPr/>
          </p:nvSpPr>
          <p:spPr>
            <a:xfrm>
              <a:off x="6389028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EE7FE8DF-C04D-4CE1-A882-C599E1BE1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81" y="5127975"/>
              <a:ext cx="452982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63D37F4-8FB0-4E3C-83F5-3BA95187498D}"/>
                </a:ext>
              </a:extLst>
            </p:cNvPr>
            <p:cNvSpPr txBox="1"/>
            <p:nvPr/>
          </p:nvSpPr>
          <p:spPr>
            <a:xfrm>
              <a:off x="1927723" y="2367335"/>
              <a:ext cx="3907020" cy="57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对于大样本数据集，分批多次读取能够加快提高读取的速度。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8EE618-538F-425C-82EB-8582531EFD4F}"/>
                </a:ext>
              </a:extLst>
            </p:cNvPr>
            <p:cNvSpPr txBox="1"/>
            <p:nvPr/>
          </p:nvSpPr>
          <p:spPr>
            <a:xfrm>
              <a:off x="1927723" y="2057809"/>
              <a:ext cx="3979678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chunksize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控制每次读入大小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E26D0C-69D8-4077-835D-2EC8C5D9A0DB}"/>
                </a:ext>
              </a:extLst>
            </p:cNvPr>
            <p:cNvSpPr txBox="1"/>
            <p:nvPr/>
          </p:nvSpPr>
          <p:spPr>
            <a:xfrm>
              <a:off x="1927723" y="3713531"/>
              <a:ext cx="3907020" cy="1065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我们发现在该数据集中相同地点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对应的经纬度和有细微的差别，考虑可能是用户打卡的地点问题，所以统一使用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venue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表中的地理位置信息作为每个地点唯一的经纬度。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9CC928-A383-41DD-A944-833B8BE725C0}"/>
                </a:ext>
              </a:extLst>
            </p:cNvPr>
            <p:cNvSpPr txBox="1"/>
            <p:nvPr/>
          </p:nvSpPr>
          <p:spPr>
            <a:xfrm>
              <a:off x="1927722" y="3404004"/>
              <a:ext cx="4173802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checkins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表打卡数据的经纬度字段删除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45CC78-F9F2-442B-A6D6-2D3586584160}"/>
                </a:ext>
              </a:extLst>
            </p:cNvPr>
            <p:cNvSpPr txBox="1"/>
            <p:nvPr/>
          </p:nvSpPr>
          <p:spPr>
            <a:xfrm>
              <a:off x="1927723" y="5105843"/>
              <a:ext cx="3907020" cy="81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考虑数据重复的问题，将重复的数据删除以减少不必要的内存占用。具体的每个数据集的去重方式详见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87CB906-DB98-4CBD-9FBE-2629FCB6E95C}"/>
                </a:ext>
              </a:extLst>
            </p:cNvPr>
            <p:cNvSpPr txBox="1"/>
            <p:nvPr/>
          </p:nvSpPr>
          <p:spPr>
            <a:xfrm>
              <a:off x="1927723" y="4796317"/>
              <a:ext cx="1319035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数据去重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6F581B-7F33-462C-B568-AB2FDB99F2DE}"/>
                </a:ext>
              </a:extLst>
            </p:cNvPr>
            <p:cNvSpPr txBox="1"/>
            <p:nvPr/>
          </p:nvSpPr>
          <p:spPr>
            <a:xfrm>
              <a:off x="7657978" y="2367335"/>
              <a:ext cx="3907020" cy="81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仅有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个节点入度大于出度，其差值为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，即这两个节点属于“被关注”节点；仅有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个节点的出度大于入度，差值为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，即该节点属于“关注”节点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89A3C5C-2948-4AD1-B2DD-31825A10786D}"/>
                </a:ext>
              </a:extLst>
            </p:cNvPr>
            <p:cNvSpPr txBox="1"/>
            <p:nvPr/>
          </p:nvSpPr>
          <p:spPr>
            <a:xfrm>
              <a:off x="7657978" y="2057809"/>
              <a:ext cx="3867816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考虑是否存在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“关注”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8EF481-09FA-4037-A82B-FBB5A2FB31CE}"/>
                </a:ext>
              </a:extLst>
            </p:cNvPr>
            <p:cNvSpPr txBox="1"/>
            <p:nvPr/>
          </p:nvSpPr>
          <p:spPr>
            <a:xfrm>
              <a:off x="7657977" y="3713531"/>
              <a:ext cx="3907019" cy="1065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数据集中出现用户对某一地点有评分，但却没有打卡记录的情况（打卡次数少于评分次数或没有打卡数据）。因此，在后续的模型中，我们使用评分次数作为用户对某一地点的实际访问次数。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5DC05B9-BE8D-4768-90A5-7EE4926EFCF2}"/>
                </a:ext>
              </a:extLst>
            </p:cNvPr>
            <p:cNvSpPr txBox="1"/>
            <p:nvPr/>
          </p:nvSpPr>
          <p:spPr>
            <a:xfrm>
              <a:off x="7657977" y="3404004"/>
              <a:ext cx="4721668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ratings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checkins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数据不匹配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的问题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FDB271-0C42-4775-B638-17B19E4F15F7}"/>
                </a:ext>
              </a:extLst>
            </p:cNvPr>
            <p:cNvSpPr txBox="1"/>
            <p:nvPr/>
          </p:nvSpPr>
          <p:spPr>
            <a:xfrm>
              <a:off x="7657977" y="5105843"/>
              <a:ext cx="3907020" cy="57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float64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”转为“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float32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”、“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float16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int64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”转为“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int32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”、“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int16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”和“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int8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6481F0B-B98A-4C50-ADC2-6C9ACEF97642}"/>
                </a:ext>
              </a:extLst>
            </p:cNvPr>
            <p:cNvSpPr txBox="1"/>
            <p:nvPr/>
          </p:nvSpPr>
          <p:spPr>
            <a:xfrm>
              <a:off x="7657977" y="4796317"/>
              <a:ext cx="3742177" cy="3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调整数据类型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，减少内存占用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30F34FB-32B3-4DD8-AEB0-BE8128CBCBAF}"/>
              </a:ext>
            </a:extLst>
          </p:cNvPr>
          <p:cNvGrpSpPr/>
          <p:nvPr/>
        </p:nvGrpSpPr>
        <p:grpSpPr>
          <a:xfrm>
            <a:off x="8515987" y="6017183"/>
            <a:ext cx="323214" cy="385448"/>
            <a:chOff x="4038591" y="819153"/>
            <a:chExt cx="838194" cy="914404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63075BB-359E-4215-B37A-17216C825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8CCCA5F-DC94-49AD-97E6-EADBDFA8CA5E}"/>
                </a:ext>
              </a:extLst>
            </p:cNvPr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845E345-3BE6-4E56-8479-356CA40615E5}"/>
                </a:ext>
              </a:extLst>
            </p:cNvPr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FA6511E2-44FA-497F-A769-D7EC6DB62501}"/>
                </a:ext>
              </a:extLst>
            </p:cNvPr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2A3A76B-805E-48D0-9C27-F2FC5A9779EB}"/>
                </a:ext>
              </a:extLst>
            </p:cNvPr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A205445-18C5-47F0-ABA0-9BE97C0F1F81}"/>
                </a:ext>
              </a:extLst>
            </p:cNvPr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E93567C-DF7F-48D3-BDDD-99F64D4518CC}"/>
                </a:ext>
              </a:extLst>
            </p:cNvPr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510E3F2-5004-43D1-8229-354408D061C7}"/>
                </a:ext>
              </a:extLst>
            </p:cNvPr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FFC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6D54D80C-74A8-4124-9C92-EB207E0FAE0E}"/>
              </a:ext>
            </a:extLst>
          </p:cNvPr>
          <p:cNvSpPr txBox="1"/>
          <p:nvPr/>
        </p:nvSpPr>
        <p:spPr>
          <a:xfrm>
            <a:off x="8607332" y="6094507"/>
            <a:ext cx="294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库加速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2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1485</Words>
  <Application>Microsoft Office PowerPoint</Application>
  <PresentationFormat>宽屏</PresentationFormat>
  <Paragraphs>155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华文仿宋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邱 俊源</cp:lastModifiedBy>
  <cp:revision>78</cp:revision>
  <dcterms:created xsi:type="dcterms:W3CDTF">2017-05-25T05:33:00Z</dcterms:created>
  <dcterms:modified xsi:type="dcterms:W3CDTF">2021-07-02T08:23:40Z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