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4"/>
  </p:handoutMasterIdLst>
  <p:sldIdLst>
    <p:sldId id="2801" r:id="rId3"/>
    <p:sldId id="2796" r:id="rId5"/>
    <p:sldId id="2797" r:id="rId6"/>
    <p:sldId id="2820" r:id="rId7"/>
    <p:sldId id="2798" r:id="rId8"/>
    <p:sldId id="2804" r:id="rId9"/>
    <p:sldId id="2799" r:id="rId10"/>
    <p:sldId id="2823" r:id="rId11"/>
    <p:sldId id="2809" r:id="rId12"/>
    <p:sldId id="2824" r:id="rId13"/>
    <p:sldId id="2812" r:id="rId14"/>
    <p:sldId id="2847" r:id="rId15"/>
    <p:sldId id="2848" r:id="rId16"/>
    <p:sldId id="2849" r:id="rId17"/>
    <p:sldId id="2800" r:id="rId18"/>
    <p:sldId id="2862" r:id="rId19"/>
    <p:sldId id="2822" r:id="rId20"/>
    <p:sldId id="2810" r:id="rId21"/>
    <p:sldId id="2811" r:id="rId22"/>
    <p:sldId id="2863" r:id="rId23"/>
    <p:sldId id="2875" r:id="rId24"/>
    <p:sldId id="2876" r:id="rId25"/>
    <p:sldId id="2877" r:id="rId26"/>
    <p:sldId id="2879" r:id="rId27"/>
    <p:sldId id="2880" r:id="rId28"/>
    <p:sldId id="2881" r:id="rId29"/>
    <p:sldId id="2882" r:id="rId30"/>
    <p:sldId id="2883" r:id="rId31"/>
    <p:sldId id="2884" r:id="rId32"/>
    <p:sldId id="2825" r:id="rId33"/>
  </p:sldIdLst>
  <p:sldSz cx="12858750" cy="7232650"/>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6157"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56B00"/>
    <a:srgbClr val="920240"/>
    <a:srgbClr val="1F4C6B"/>
    <a:srgbClr val="FFFFFF"/>
    <a:srgbClr val="058D2A"/>
    <a:srgbClr val="FFC000"/>
    <a:srgbClr val="003366"/>
    <a:srgbClr val="2DDE45"/>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5317" autoAdjust="0"/>
  </p:normalViewPr>
  <p:slideViewPr>
    <p:cSldViewPr>
      <p:cViewPr>
        <p:scale>
          <a:sx n="50" d="100"/>
          <a:sy n="50" d="100"/>
        </p:scale>
        <p:origin x="-330" y="-1566"/>
      </p:cViewPr>
      <p:guideLst>
        <p:guide orient="horz" pos="328"/>
        <p:guide orient="horz" pos="4183"/>
        <p:guide pos="4111"/>
        <p:guide pos="512"/>
        <p:guide pos="7513"/>
        <p:guide pos="6913"/>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5.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统计特征的样本缺失率，若缺失值样本占总数比例极高（阈值），直接舍弃该特征，因为作为特征加入数据反而会引入噪声值。</a:t>
            </a:r>
            <a:endParaRPr lang="zh-CN" altLang="en-US"/>
          </a:p>
          <a:p>
            <a:r>
              <a:rPr lang="zh-CN" altLang="en-US"/>
              <a:t>通过目标变量与自变量特征之间的相关性，结合数据的分箱统计和逻辑分析，对无关特征进行删除。</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FLAG_DOCUMENT_2、FLAG_DOCUMENT_20、FLAG_DOCUMENT_21变量下，用户的违约与还款均发生在变量取值为0时，分析FLAG_DOCUMENT_2、FLAG_DOCUMENT_20、FLAG_DOCUMENT_21变量无法得出其取值为1时对目标变量的影响</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连续性特征、二值特征根据同特征样本之间的相似性，比如描述性统计、箱线图</a:t>
            </a:r>
            <a:r>
              <a:rPr lang="zh-CN" altLang="en-US"/>
              <a:t>等方法，利用平均数、众数、中位数填充填补缺失值</a:t>
            </a:r>
            <a:endParaRPr lang="zh-CN" altLang="en-US"/>
          </a:p>
          <a:p>
            <a:r>
              <a:rPr lang="zh-CN" altLang="en-US"/>
              <a:t>非连续性特征（分类值）将属性值进行分类，作为新的特征加入到数据集。</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对AMT_CREDIT超过2000000的数据进行删除</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据分箱要求变量分箱后每箱的坏样本占比具有一定的区分度。决策树分箱通过信息增益或者gini系数进行分裂特征，信息增益或者gini系数也可以说成分裂点最大可能的提升分裂前后变量的区分度，所以分箱的每个分裂点都是根据目标变量选择的最优分裂方式。</a:t>
            </a:r>
            <a:endParaRPr lang="zh-CN" altLang="en-US"/>
          </a:p>
          <a:p>
            <a:r>
              <a:rPr lang="zh-CN" altLang="en-US"/>
              <a:t>决策树最优分箱（使用sklearn提供的决策树，将内部节点的阈值作为分箱的切点，利用变量值x和目标变量y之间产生一个映射关系，从而将特征用树模型拟合目标变量）</a:t>
            </a:r>
            <a:endParaRPr lang="zh-CN" altLang="en-US"/>
          </a:p>
          <a:p>
            <a:r>
              <a:rPr lang="zh-CN" altLang="en-US"/>
              <a:t>对一类特征变量（如工作/收入相关的特征变量）及其分箱结果与目标变量TARGET之间进行描述性统计，从而初步分析变量与目标变量之间是否存在相关性影响</a:t>
            </a:r>
            <a:endParaRPr lang="zh-CN" altLang="en-US"/>
          </a:p>
          <a:p>
            <a:r>
              <a:rPr lang="zh-CN" altLang="en-US"/>
              <a:t>根据特征分析结果，采用技术衍生的手段利用现有的特征进行某种组合衍生成新的特征，再结合特征分析判断衍生的特征对目标变量是否存在较强的影响。</a:t>
            </a:r>
            <a:endParaRPr lang="zh-CN" altLang="en-US"/>
          </a:p>
          <a:p>
            <a:r>
              <a:rPr lang="zh-CN" altLang="en-US"/>
              <a:t>本项目主要采用多个特征同时对目标变量拟合的决策树分箱方式衍生出新特征</a:t>
            </a:r>
            <a:endParaRPr lang="zh-CN" altLang="en-US"/>
          </a:p>
          <a:p>
            <a:r>
              <a:rPr lang="zh-CN" altLang="en-US"/>
              <a:t>使用相关性矩阵对特征变量与目标变量进行分析，从而衡量该特征变量与目标变量的相关密切程度</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通过特征变量与目标变量之间的描述性统计，人为分析特征变量与目标变量之间的关联性，判断该特征是否对目标变量有影响，作为变量的初步筛选</a:t>
            </a:r>
            <a:endParaRPr lang="zh-CN" altLang="en-US"/>
          </a:p>
          <a:p>
            <a:r>
              <a:rPr lang="zh-CN" altLang="en-US"/>
              <a:t>对特征分析中描述统计为两种情况的特征变量进行对目标变量的比例检验，分析该特征变量对目标变量是否存在显著影响</a:t>
            </a:r>
            <a:endParaRPr lang="zh-CN" altLang="en-US"/>
          </a:p>
          <a:p>
            <a:r>
              <a:rPr lang="zh-CN" altLang="en-US"/>
              <a:t>使用相关性矩阵得出特征变量之间、特征变量与目标变量之间的相关性，分析特征变量与目标变量之间的相关性，选择与目标变量相关性高的特征变量作为已选择特征；分析已选择特征变量之间的相关性，对其中彼此相关性高的两个或多个变量进行选择剔除，尽量确保已选择的变量之间具有低相关性，减少变量间的关联，避免变量重复、多重共线性问题和过拟合问题</a:t>
            </a:r>
            <a:endParaRPr lang="zh-CN" altLang="en-US"/>
          </a:p>
          <a:p>
            <a:r>
              <a:rPr lang="zh-CN" altLang="en-US"/>
              <a:t>WOE（Weight of Evidence）：证据权重类似于信息熵反映了自变量取值对目标变量的影响。WOE越大表示该特征正向作用越大，它对数据进行了归一化处理，也就是将所有不同特征划在了统一的尺度上。公式：WOE=ln(good attribute/bad attribute)</a:t>
            </a:r>
            <a:endParaRPr lang="zh-CN" altLang="en-US"/>
          </a:p>
          <a:p>
            <a:r>
              <a:rPr lang="zh-CN" altLang="en-US"/>
              <a:t>IV（Information Value）：WOE没有考虑分组中样本占整体样本的比例，如果一个分组的WOE值很高，但是样本数占整体样本数很低，则对变量整体预测的能力会下降。IV信息量考虑了分组中样本占整体样本的比例，相当于WOE的加权求和。计算特征内部的信息含量，如果信息含量足够大，则表示其为有价值的特征</a:t>
            </a:r>
            <a:endParaRPr lang="zh-CN" altLang="en-US"/>
          </a:p>
        </p:txBody>
      </p:sp>
      <p:sp>
        <p:nvSpPr>
          <p:cNvPr id="4" name="灯片编号占位符 3"/>
          <p:cNvSpPr>
            <a:spLocks noGrp="1"/>
          </p:cNvSpPr>
          <p:nvPr>
            <p:ph type="sldNum" sz="quarter" idx="10"/>
          </p:nvPr>
        </p:nvSpPr>
        <p:spPr/>
        <p:txBody>
          <a:bodyPr/>
          <a:lstStyle/>
          <a:p>
            <a:fld id="{1C7D643E-5F2C-49CF-83FF-E485C6A051C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基本属性：性别、职业、贷款类型等属性；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家庭情况：拥有的孩子数、家庭成员数等属性；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偿债能力：收入、是否拥有房子、公寓、车等财产等属性；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联系方式：是否提供电话、邮箱等属性；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信用往来：30天逾期次数、60天逾期次数等属性；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财产状况：居住建筑的标准化信息等属性；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贷款属性：是否提供某文件等属性；</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gn="just"/>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其他因素：申请前一小时、一天等时间内向征信局查询客户的次数。</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id-ID"/>
              <a:t>大数据时代，要进行分析的数据量迅速膨胀，同时由于各种原因数据通常是不完整的（缺少某些感兴趣的属性值）、不一致的（包含代码或者名称的差异）、极易受到噪声（错误或异常值）的侵扰的</a:t>
            </a:r>
            <a:r>
              <a:rPr lang="zh-CN" altLang="id-ID"/>
              <a:t>。</a:t>
            </a:r>
            <a:endParaRPr lang="zh-CN" altLang="id-ID"/>
          </a:p>
          <a:p>
            <a:r>
              <a:rPr lang="zh-CN" altLang="id-ID"/>
              <a:t>目的：为了将获取的原始数据转化为可用作模型开发的格式化数据。</a:t>
            </a:r>
            <a:endParaRPr lang="zh-CN" altLang="id-ID"/>
          </a:p>
          <a:p>
            <a:endParaRPr lang="zh-CN" alt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
        <p:nvSpPr>
          <p:cNvPr id="7" name="矩形 6"/>
          <p:cNvSpPr/>
          <p:nvPr userDrawn="1"/>
        </p:nvSpPr>
        <p:spPr>
          <a:xfrm>
            <a:off x="8325228" y="6280621"/>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259"/>
          <p:cNvSpPr>
            <a:spLocks noChangeArrowheads="1"/>
          </p:cNvSpPr>
          <p:nvPr/>
        </p:nvSpPr>
        <p:spPr bwMode="auto">
          <a:xfrm>
            <a:off x="741045" y="3627120"/>
            <a:ext cx="718248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000" b="1" cap="all" dirty="0">
                <a:solidFill>
                  <a:srgbClr val="E56B00"/>
                </a:solidFill>
                <a:cs typeface="Arial" panose="020B0604020202020204" pitchFamily="34" charset="0"/>
              </a:rPr>
              <a:t>用户申请评分卡汇报</a:t>
            </a:r>
            <a:endParaRPr lang="zh-CN" altLang="en-US" sz="6000" b="1" cap="all" dirty="0">
              <a:solidFill>
                <a:srgbClr val="E56B00"/>
              </a:solidFill>
              <a:cs typeface="Arial" panose="020B0604020202020204" pitchFamily="34" charset="0"/>
            </a:endParaRPr>
          </a:p>
        </p:txBody>
      </p:sp>
      <p:sp>
        <p:nvSpPr>
          <p:cNvPr id="11" name="矩形 259"/>
          <p:cNvSpPr>
            <a:spLocks noChangeArrowheads="1"/>
          </p:cNvSpPr>
          <p:nvPr/>
        </p:nvSpPr>
        <p:spPr bwMode="auto">
          <a:xfrm>
            <a:off x="740744" y="4651729"/>
            <a:ext cx="504056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dirty="0" smtClean="0">
                <a:solidFill>
                  <a:srgbClr val="E56B00"/>
                </a:solidFill>
                <a:cs typeface="Arial" panose="020B0604020202020204" pitchFamily="34" charset="0"/>
              </a:rPr>
              <a:t>汇报人：陈广威、梁锦</a:t>
            </a:r>
            <a:r>
              <a:rPr lang="zh-CN" altLang="en-US" sz="2400" dirty="0" smtClean="0">
                <a:solidFill>
                  <a:srgbClr val="E56B00"/>
                </a:solidFill>
                <a:cs typeface="Arial" panose="020B0604020202020204" pitchFamily="34" charset="0"/>
              </a:rPr>
              <a:t>伦</a:t>
            </a:r>
            <a:endParaRPr lang="zh-CN" altLang="en-US" sz="2400" dirty="0" smtClean="0">
              <a:solidFill>
                <a:srgbClr val="E56B00"/>
              </a:solidFill>
              <a:cs typeface="Arial" panose="020B0604020202020204" pitchFamily="34" charset="0"/>
            </a:endParaRPr>
          </a:p>
        </p:txBody>
      </p:sp>
      <p:sp>
        <p:nvSpPr>
          <p:cNvPr id="12" name="矩形 259"/>
          <p:cNvSpPr>
            <a:spLocks noChangeArrowheads="1"/>
          </p:cNvSpPr>
          <p:nvPr/>
        </p:nvSpPr>
        <p:spPr bwMode="auto">
          <a:xfrm>
            <a:off x="740744" y="2253601"/>
            <a:ext cx="2376264"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9600" cap="all" dirty="0" smtClean="0">
                <a:solidFill>
                  <a:srgbClr val="E56B00"/>
                </a:solidFill>
                <a:latin typeface="Impact" panose="020B0806030902050204" pitchFamily="34" charset="0"/>
                <a:cs typeface="Arial" panose="020B0604020202020204" pitchFamily="34" charset="0"/>
              </a:rPr>
              <a:t>2021</a:t>
            </a:r>
            <a:endParaRPr lang="zh-CN" altLang="en-US" sz="9600" cap="all" dirty="0">
              <a:solidFill>
                <a:srgbClr val="E56B00"/>
              </a:solidFill>
              <a:latin typeface="Impact" panose="020B0806030902050204" pitchFamily="34" charset="0"/>
              <a:cs typeface="Arial" panose="020B0604020202020204" pitchFamily="34" charset="0"/>
            </a:endParaRPr>
          </a:p>
        </p:txBody>
      </p:sp>
      <p:pic>
        <p:nvPicPr>
          <p:cNvPr id="2" name="图片 1"/>
          <p:cNvPicPr>
            <a:picLocks noChangeAspect="1"/>
          </p:cNvPicPr>
          <p:nvPr/>
        </p:nvPicPr>
        <p:blipFill rotWithShape="1">
          <a:blip r:embed="rId1" cstate="screen"/>
          <a:srcRect/>
          <a:stretch>
            <a:fillRect/>
          </a:stretch>
        </p:blipFill>
        <p:spPr>
          <a:xfrm>
            <a:off x="7669783" y="0"/>
            <a:ext cx="4064001"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12800" y="1096010"/>
            <a:ext cx="11194415" cy="3416300"/>
          </a:xfrm>
          <a:prstGeom prst="rect">
            <a:avLst/>
          </a:prstGeom>
          <a:noFill/>
        </p:spPr>
        <p:txBody>
          <a:bodyPr wrap="square" lIns="0" tIns="0" rIns="0" bIns="0" rtlCol="0">
            <a:spAutoFit/>
          </a:bodyPr>
          <a:lstStyle/>
          <a:p>
            <a:pPr indent="0" eaLnBrk="1" latinLnBrk="0" hangingPunct="1">
              <a:lnSpc>
                <a:spcPct val="150000"/>
              </a:lnSpc>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特征工程Dropping</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舍弃样本缺失率高的特征</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None/>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缺失值可视化（</a:t>
            </a:r>
            <a:r>
              <a:rPr lang="en-US" altLang="zh-CN"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missingno</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库）：无效矩阵（matrix），数据完整性条形图（bar）缺失</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性相关性热图（</a:t>
            </a:r>
            <a:r>
              <a:rPr lang="en-US" altLang="zh-CN"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heatmap</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），树状图（dendrogram）</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结合特征与TARGET间的相关性，分箱统计和逻辑分析，对无关特征进行删除</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None/>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相关性热图（</a:t>
            </a:r>
            <a:r>
              <a:rPr lang="en-US" altLang="zh-CN"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heatmap</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），分箱统计条形图（</a:t>
            </a:r>
            <a:r>
              <a:rPr lang="zh-CN" altLang="en-US" sz="2400" dirty="0" smtClean="0">
                <a:latin typeface="Arial" panose="020B0604020202020204" pitchFamily="34" charset="0"/>
                <a:ea typeface="微软雅黑" panose="020B0503020204020204" pitchFamily="34" charset="-122"/>
                <a:sym typeface="Arial" panose="020B0604020202020204" pitchFamily="34" charset="0"/>
              </a:rPr>
              <a:t>countplot</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特征</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清洗</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8"/>
          <p:cNvSpPr txBox="1"/>
          <p:nvPr/>
        </p:nvSpPr>
        <p:spPr>
          <a:xfrm>
            <a:off x="812800" y="655308"/>
            <a:ext cx="2311176" cy="202565"/>
          </a:xfrm>
          <a:prstGeom prst="rect">
            <a:avLst/>
          </a:prstGeom>
          <a:noFill/>
        </p:spPr>
        <p:txBody>
          <a:bodyPr wrap="square" lIns="0" tIns="0" rIns="0" bIns="0" rtlCol="0" anchor="ctr">
            <a:spAutoFit/>
          </a:bodyPr>
          <a:lstStyle/>
          <a:p>
            <a:pPr marL="0" indent="0" algn="just">
              <a:lnSpc>
                <a:spcPct val="120000"/>
              </a:lnSpc>
              <a:spcBef>
                <a:spcPts val="0"/>
              </a:spcBef>
              <a:buNone/>
            </a:pP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Feature cleaning</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64" name="AutoShape 32"/>
          <p:cNvSpPr/>
          <p:nvPr/>
        </p:nvSpPr>
        <p:spPr bwMode="auto">
          <a:xfrm>
            <a:off x="2680970" y="1096010"/>
            <a:ext cx="3241040" cy="3467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0091" tIns="20091" rIns="20091" bIns="20091"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342900" indent="-342900" algn="l" eaLnBrk="1">
              <a:buFont typeface="Arial" panose="020B0604020202020204" pitchFamily="34" charset="0"/>
              <a:buChar char="•"/>
            </a:pP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特征的样本缺失率</a:t>
            </a:r>
            <a:endPar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8"/>
          <p:cNvSpPr txBox="1"/>
          <p:nvPr/>
        </p:nvSpPr>
        <p:spPr>
          <a:xfrm>
            <a:off x="812800" y="106045"/>
            <a:ext cx="4404360" cy="645795"/>
          </a:xfrm>
          <a:prstGeom prst="rect">
            <a:avLst/>
          </a:prstGeom>
          <a:noFill/>
        </p:spPr>
        <p:txBody>
          <a:bodyPr wrap="square" lIns="0" tIns="0" rIns="0" bIns="0" rtlCol="0" anchor="ctr">
            <a:spAutoFit/>
          </a:bodyPr>
          <a:lstStyle/>
          <a:p>
            <a:pPr marL="342900" indent="0" eaLnBrk="1" latinLnBrk="0" hangingPunct="1">
              <a:lnSpc>
                <a:spcPct val="150000"/>
              </a:lnSpc>
              <a:buFont typeface="Arial" panose="020B0604020202020204" pitchFamily="34" charset="0"/>
              <a:buNone/>
            </a:pPr>
            <a:r>
              <a:rPr lang="zh-CN" altLang="en-US" sz="2800" dirty="0" smtClean="0">
                <a:latin typeface="Arial" panose="020B0604020202020204" pitchFamily="34" charset="0"/>
                <a:ea typeface="微软雅黑" panose="020B0503020204020204" pitchFamily="34" charset="-122"/>
                <a:sym typeface="Arial" panose="020B0604020202020204" pitchFamily="34" charset="0"/>
              </a:rPr>
              <a:t>舍弃样本缺失率高的特征</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1"/>
          <a:stretch>
            <a:fillRect/>
          </a:stretch>
        </p:blipFill>
        <p:spPr>
          <a:xfrm>
            <a:off x="5420995" y="735965"/>
            <a:ext cx="6278245" cy="2651125"/>
          </a:xfrm>
          <a:prstGeom prst="rect">
            <a:avLst/>
          </a:prstGeom>
        </p:spPr>
      </p:pic>
      <p:pic>
        <p:nvPicPr>
          <p:cNvPr id="9" name="图片 5"/>
          <p:cNvPicPr>
            <a:picLocks noChangeAspect="1"/>
          </p:cNvPicPr>
          <p:nvPr/>
        </p:nvPicPr>
        <p:blipFill>
          <a:blip r:embed="rId2"/>
          <a:stretch>
            <a:fillRect/>
          </a:stretch>
        </p:blipFill>
        <p:spPr>
          <a:xfrm>
            <a:off x="238760" y="3616325"/>
            <a:ext cx="6490335" cy="3094355"/>
          </a:xfrm>
          <a:prstGeom prst="rect">
            <a:avLst/>
          </a:prstGeom>
          <a:noFill/>
          <a:ln>
            <a:noFill/>
          </a:ln>
        </p:spPr>
      </p:pic>
      <p:sp>
        <p:nvSpPr>
          <p:cNvPr id="10" name="AutoShape 36"/>
          <p:cNvSpPr/>
          <p:nvPr/>
        </p:nvSpPr>
        <p:spPr bwMode="auto">
          <a:xfrm>
            <a:off x="7223125" y="3833495"/>
            <a:ext cx="4533900" cy="3467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0091" tIns="20091" rIns="20091" bIns="20091"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342900" indent="-342900" algn="just" eaLnBrk="1">
              <a:buClrTx/>
              <a:buSzTx/>
              <a:buFont typeface="Arial" panose="020B0604020202020204" pitchFamily="34" charset="0"/>
              <a:buChar char="•"/>
            </a:pP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删除</a:t>
            </a: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样本缺失大于</a:t>
            </a:r>
            <a:r>
              <a:rPr lang="en-US" altLang="zh-CN"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50%</a:t>
            </a: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的特征</a:t>
            </a:r>
            <a:endParaRPr lang="zh-CN" altLang="en-US" sz="16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3"/>
          <a:stretch>
            <a:fillRect/>
          </a:stretch>
        </p:blipFill>
        <p:spPr>
          <a:xfrm>
            <a:off x="7365365" y="4336415"/>
            <a:ext cx="4743450" cy="756285"/>
          </a:xfrm>
          <a:prstGeom prst="rect">
            <a:avLst/>
          </a:prstGeom>
        </p:spPr>
      </p:pic>
      <p:pic>
        <p:nvPicPr>
          <p:cNvPr id="13" name="图片 12"/>
          <p:cNvPicPr>
            <a:picLocks noChangeAspect="1"/>
          </p:cNvPicPr>
          <p:nvPr/>
        </p:nvPicPr>
        <p:blipFill>
          <a:blip r:embed="rId4"/>
          <a:stretch>
            <a:fillRect/>
          </a:stretch>
        </p:blipFill>
        <p:spPr>
          <a:xfrm>
            <a:off x="7329805" y="5344795"/>
            <a:ext cx="4813935" cy="1035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64" name="AutoShape 32"/>
          <p:cNvSpPr/>
          <p:nvPr/>
        </p:nvSpPr>
        <p:spPr bwMode="auto">
          <a:xfrm>
            <a:off x="1174115" y="1096010"/>
            <a:ext cx="4313555" cy="9626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0091" tIns="20091" rIns="20091" bIns="20091"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342900" indent="-342900" algn="l" eaLnBrk="1">
              <a:buClrTx/>
              <a:buSzTx/>
              <a:buFont typeface="Arial" panose="020B0604020202020204" pitchFamily="34" charset="0"/>
              <a:buChar char="•"/>
            </a:pP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相关性热图</a:t>
            </a:r>
            <a:endPar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0" indent="0" algn="l" eaLnBrk="1">
              <a:buClrTx/>
              <a:buSzTx/>
              <a:buFont typeface="Arial" panose="020B0604020202020204" pitchFamily="34" charset="0"/>
              <a:buNone/>
            </a:pPr>
            <a:r>
              <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EXT_SOURCE_2、EXT_SOURCE_3与TARGET</a:t>
            </a:r>
            <a:endParaRPr lang="zh-CN" altLang="en-US"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8"/>
          <p:cNvSpPr txBox="1"/>
          <p:nvPr/>
        </p:nvSpPr>
        <p:spPr>
          <a:xfrm>
            <a:off x="812800" y="106045"/>
            <a:ext cx="4404360" cy="645795"/>
          </a:xfrm>
          <a:prstGeom prst="rect">
            <a:avLst/>
          </a:prstGeom>
          <a:noFill/>
        </p:spPr>
        <p:txBody>
          <a:bodyPr wrap="square" lIns="0" tIns="0" rIns="0" bIns="0" rtlCol="0" anchor="ctr">
            <a:spAutoFit/>
          </a:bodyPr>
          <a:lstStyle/>
          <a:p>
            <a:pPr marL="342900" indent="0" eaLnBrk="1" latinLnBrk="0" hangingPunct="1">
              <a:lnSpc>
                <a:spcPct val="150000"/>
              </a:lnSpc>
              <a:buFont typeface="Arial" panose="020B0604020202020204" pitchFamily="34" charset="0"/>
              <a:buNone/>
            </a:pPr>
            <a:r>
              <a:rPr lang="zh-CN" altLang="en-US" sz="2800" dirty="0" smtClean="0">
                <a:latin typeface="Arial" panose="020B0604020202020204" pitchFamily="34" charset="0"/>
                <a:ea typeface="微软雅黑" panose="020B0503020204020204" pitchFamily="34" charset="-122"/>
                <a:sym typeface="Arial" panose="020B0604020202020204" pitchFamily="34" charset="0"/>
              </a:rPr>
              <a:t>删除无关特征进行</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AutoShape 36"/>
          <p:cNvSpPr/>
          <p:nvPr/>
        </p:nvSpPr>
        <p:spPr bwMode="auto">
          <a:xfrm>
            <a:off x="6290310" y="4407535"/>
            <a:ext cx="6059170" cy="1270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0091" tIns="20091" rIns="20091" bIns="20091"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marL="342900" indent="-342900" algn="just" eaLnBrk="1">
              <a:buClrTx/>
              <a:buSzTx/>
              <a:buFont typeface="Arial" panose="020B0604020202020204" pitchFamily="34" charset="0"/>
              <a:buChar char="•"/>
            </a:pPr>
            <a:r>
              <a:rPr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分箱统计条形图</a:t>
            </a:r>
            <a:endParaRPr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0" indent="0" algn="just" eaLnBrk="1">
              <a:buClrTx/>
              <a:buSzTx/>
              <a:buFont typeface="Arial" panose="020B0604020202020204" pitchFamily="34" charset="0"/>
              <a:buNone/>
            </a:pPr>
            <a:r>
              <a:rPr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FLAG_DOCUMENT_2、FLAG_DOCUMENT_3、FLAG_DOCUMENT_20、FLAG_DOCUMENT_21与TARGET</a:t>
            </a:r>
            <a:endParaRPr sz="2000" b="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7"/>
          <p:cNvPicPr>
            <a:picLocks noChangeAspect="1"/>
          </p:cNvPicPr>
          <p:nvPr/>
        </p:nvPicPr>
        <p:blipFill>
          <a:blip r:embed="rId1"/>
          <a:stretch>
            <a:fillRect/>
          </a:stretch>
        </p:blipFill>
        <p:spPr>
          <a:xfrm>
            <a:off x="1111885" y="2320290"/>
            <a:ext cx="4438650" cy="4490085"/>
          </a:xfrm>
          <a:prstGeom prst="rect">
            <a:avLst/>
          </a:prstGeom>
          <a:noFill/>
          <a:ln>
            <a:noFill/>
          </a:ln>
        </p:spPr>
      </p:pic>
      <p:pic>
        <p:nvPicPr>
          <p:cNvPr id="2" name="图片 6"/>
          <p:cNvPicPr>
            <a:picLocks noChangeAspect="1"/>
          </p:cNvPicPr>
          <p:nvPr/>
        </p:nvPicPr>
        <p:blipFill>
          <a:blip r:embed="rId2"/>
          <a:stretch>
            <a:fillRect/>
          </a:stretch>
        </p:blipFill>
        <p:spPr>
          <a:xfrm>
            <a:off x="5922010" y="314960"/>
            <a:ext cx="5447665" cy="38652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12800" y="1096010"/>
            <a:ext cx="11194415" cy="2861945"/>
          </a:xfrm>
          <a:prstGeom prst="rect">
            <a:avLst/>
          </a:prstGeom>
          <a:noFill/>
        </p:spPr>
        <p:txBody>
          <a:bodyPr wrap="square" lIns="0" tIns="0" rIns="0" bIns="0" rtlCol="0">
            <a:spAutoFit/>
          </a:bodyPr>
          <a:lstStyle/>
          <a:p>
            <a:pPr indent="0" eaLnBrk="1" latinLnBrk="0" hangingPunct="1">
              <a:lnSpc>
                <a:spcPct val="150000"/>
              </a:lnSpc>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特征工程Imputation、An extension to imputation</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平均数、众数、中位数填充缺失值</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None/>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描述性统计（</a:t>
            </a:r>
            <a:r>
              <a:rPr 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describe</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），箱线图（</a:t>
            </a:r>
            <a:r>
              <a:rPr lang="en-US" altLang="zh-CN"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boxplot</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分类值</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变量将属性值作为新特征</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None/>
            </a:pPr>
            <a:r>
              <a:rPr lang="zh-CN" altLang="en-US" sz="2400" dirty="0" smtClean="0">
                <a:latin typeface="Arial" panose="020B0604020202020204" pitchFamily="34" charset="0"/>
                <a:ea typeface="微软雅黑" panose="020B0503020204020204" pitchFamily="34" charset="-122"/>
                <a:sym typeface="Arial" panose="020B0604020202020204" pitchFamily="34" charset="0"/>
              </a:rPr>
              <a:t>特征工程独热编码（one-hot encoding）</a:t>
            </a:r>
            <a:endParaRPr sz="24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缺失值</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处理</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8"/>
          <p:cNvSpPr txBox="1"/>
          <p:nvPr/>
        </p:nvSpPr>
        <p:spPr>
          <a:xfrm>
            <a:off x="812800" y="655308"/>
            <a:ext cx="2311176" cy="202565"/>
          </a:xfrm>
          <a:prstGeom prst="rect">
            <a:avLst/>
          </a:prstGeom>
          <a:noFill/>
        </p:spPr>
        <p:txBody>
          <a:bodyPr wrap="square" lIns="0" tIns="0" rIns="0" bIns="0" rtlCol="0" anchor="ctr">
            <a:spAutoFit/>
          </a:bodyPr>
          <a:lstStyle/>
          <a:p>
            <a:pPr marL="0" indent="0" algn="just">
              <a:lnSpc>
                <a:spcPct val="120000"/>
              </a:lnSpc>
              <a:spcBef>
                <a:spcPts val="0"/>
              </a:spcBef>
              <a:buNone/>
            </a:pP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Missing value processing</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12800" y="880745"/>
            <a:ext cx="11194415" cy="2308225"/>
          </a:xfrm>
          <a:prstGeom prst="rect">
            <a:avLst/>
          </a:prstGeom>
          <a:noFill/>
        </p:spPr>
        <p:txBody>
          <a:bodyPr wrap="square" lIns="0" tIns="0" rIns="0" bIns="0" rtlCol="0">
            <a:spAutoFit/>
          </a:bodyPr>
          <a:lstStyle/>
          <a:p>
            <a:pPr indent="0" eaLnBrk="1" latinLnBrk="0" hangingPunct="1">
              <a:lnSpc>
                <a:spcPct val="150000"/>
              </a:lnSpc>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对异常值进行删除处理</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箱线图（boxplot）</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直方图（distplot）</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0" eaLnBrk="1" latinLnBrk="0" hangingPunct="1">
              <a:lnSpc>
                <a:spcPct val="150000"/>
              </a:lnSpc>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核密度估计（kde）</a:t>
            </a:r>
            <a:endParaRPr sz="2400" dirty="0" smtClean="0">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异常值</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处理</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8"/>
          <p:cNvSpPr txBox="1"/>
          <p:nvPr/>
        </p:nvSpPr>
        <p:spPr>
          <a:xfrm>
            <a:off x="812800" y="655308"/>
            <a:ext cx="2311176" cy="202565"/>
          </a:xfrm>
          <a:prstGeom prst="rect">
            <a:avLst/>
          </a:prstGeom>
          <a:noFill/>
        </p:spPr>
        <p:txBody>
          <a:bodyPr wrap="square" lIns="0" tIns="0" rIns="0" bIns="0" rtlCol="0" anchor="ctr">
            <a:spAutoFit/>
          </a:bodyPr>
          <a:lstStyle/>
          <a:p>
            <a:pPr marL="0" indent="0" algn="just">
              <a:lnSpc>
                <a:spcPct val="120000"/>
              </a:lnSpc>
              <a:spcBef>
                <a:spcPts val="0"/>
              </a:spcBef>
              <a:buNone/>
            </a:pP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Outlier handling</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4989195" y="643890"/>
            <a:ext cx="6418580" cy="2543175"/>
          </a:xfrm>
          <a:prstGeom prst="rect">
            <a:avLst/>
          </a:prstGeom>
        </p:spPr>
      </p:pic>
      <p:pic>
        <p:nvPicPr>
          <p:cNvPr id="3" name="图片 2"/>
          <p:cNvPicPr>
            <a:picLocks noChangeAspect="1"/>
          </p:cNvPicPr>
          <p:nvPr/>
        </p:nvPicPr>
        <p:blipFill>
          <a:blip r:embed="rId2"/>
          <a:stretch>
            <a:fillRect/>
          </a:stretch>
        </p:blipFill>
        <p:spPr>
          <a:xfrm>
            <a:off x="1099820" y="3383915"/>
            <a:ext cx="7026275" cy="3768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400040" y="3062605"/>
            <a:ext cx="6346190" cy="11074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探索性分析和变量选择</a:t>
            </a:r>
            <a:endPar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Exploratory Analysis and Variable Selection</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12800" y="1096010"/>
            <a:ext cx="11194415" cy="2493010"/>
          </a:xfrm>
          <a:prstGeom prst="rect">
            <a:avLst/>
          </a:prstGeom>
          <a:noFill/>
        </p:spPr>
        <p:txBody>
          <a:bodyPr wrap="square" lIns="0" tIns="0" rIns="0" bIns="0" rtlCol="0">
            <a:spAutoFit/>
          </a:bodyPr>
          <a:lstStyle/>
          <a:p>
            <a:pPr marL="457200" indent="-457200" eaLnBrk="1" latinLnBrk="0" hangingPunct="1">
              <a:lnSpc>
                <a:spcPct val="150000"/>
              </a:lnSpc>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数据</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分箱</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特征分析和特征衍生</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描述性统计、决策树分箱</a:t>
            </a:r>
            <a:r>
              <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衍生</a:t>
            </a:r>
            <a:endParaRPr lang="zh-CN" altLang="en-US" sz="24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相关性</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8"/>
          <p:cNvSpPr txBox="1"/>
          <p:nvPr/>
        </p:nvSpPr>
        <p:spPr>
          <a:xfrm>
            <a:off x="812800" y="213409"/>
            <a:ext cx="2311176" cy="430530"/>
          </a:xfrm>
          <a:prstGeom prst="rect">
            <a:avLst/>
          </a:prstGeom>
          <a:noFill/>
        </p:spPr>
        <p:txBody>
          <a:bodyPr wrap="square" lIns="0" tIns="0" rIns="0" bIns="0" rtlCol="0" anchor="ctr">
            <a:spAutoFit/>
          </a:bodyPr>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探索性</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8"/>
          <p:cNvSpPr txBox="1"/>
          <p:nvPr/>
        </p:nvSpPr>
        <p:spPr>
          <a:xfrm>
            <a:off x="812800" y="672136"/>
            <a:ext cx="2311176" cy="168910"/>
          </a:xfrm>
          <a:prstGeom prst="rect">
            <a:avLst/>
          </a:prstGeom>
          <a:noFill/>
        </p:spPr>
        <p:txBody>
          <a:bodyPr wrap="square" lIns="0" tIns="0" rIns="0" bIns="0" rtlCol="0" anchor="ctr">
            <a:spAutoFit/>
          </a:bodyPr>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Exploratory Analysis</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597441" y="4768893"/>
            <a:ext cx="2605844" cy="553720"/>
          </a:xfrm>
          <a:prstGeom prst="rect">
            <a:avLst/>
          </a:prstGeom>
          <a:noFill/>
        </p:spPr>
        <p:txBody>
          <a:bodyPr wrap="square" lIns="0" tIns="0" rIns="0" bIns="0" numCol="1" spcCol="360000">
            <a:spAutoFit/>
          </a:bodyPr>
          <a:lstStyle/>
          <a:p>
            <a:pPr>
              <a:lnSpc>
                <a:spcPct val="150000"/>
              </a:lnSpc>
            </a:pP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最优分箱</a:t>
            </a: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结果</a:t>
            </a:r>
            <a:endPar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Straight Connector 12"/>
          <p:cNvCxnSpPr/>
          <p:nvPr/>
        </p:nvCxnSpPr>
        <p:spPr>
          <a:xfrm>
            <a:off x="956346" y="3112214"/>
            <a:ext cx="11242590" cy="0"/>
          </a:xfrm>
          <a:prstGeom prst="line">
            <a:avLst/>
          </a:prstGeom>
          <a:ln w="9525">
            <a:solidFill>
              <a:schemeClr val="bg1">
                <a:lumMod val="6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分箱</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8"/>
          <p:cNvSpPr txBox="1"/>
          <p:nvPr/>
        </p:nvSpPr>
        <p:spPr>
          <a:xfrm>
            <a:off x="812800" y="672136"/>
            <a:ext cx="2311176" cy="168910"/>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 binning</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3543300" y="880110"/>
            <a:ext cx="8655685" cy="1940560"/>
          </a:xfrm>
          <a:prstGeom prst="rect">
            <a:avLst/>
          </a:prstGeom>
        </p:spPr>
      </p:pic>
      <p:sp>
        <p:nvSpPr>
          <p:cNvPr id="4" name="TextBox 8"/>
          <p:cNvSpPr txBox="1"/>
          <p:nvPr/>
        </p:nvSpPr>
        <p:spPr>
          <a:xfrm>
            <a:off x="937311" y="1699938"/>
            <a:ext cx="2605844" cy="553720"/>
          </a:xfrm>
          <a:prstGeom prst="rect">
            <a:avLst/>
          </a:prstGeom>
          <a:noFill/>
        </p:spPr>
        <p:txBody>
          <a:bodyPr wrap="square" lIns="0" tIns="0" rIns="0" bIns="0" numCol="1" spcCol="360000">
            <a:spAutoFit/>
          </a:bodyPr>
          <a:p>
            <a:pPr>
              <a:lnSpc>
                <a:spcPct val="150000"/>
              </a:lnSpc>
            </a:pP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决策树分箱</a:t>
            </a:r>
            <a:endPar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3"/>
          <p:cNvPicPr>
            <a:picLocks noChangeAspect="1"/>
          </p:cNvPicPr>
          <p:nvPr/>
        </p:nvPicPr>
        <p:blipFill>
          <a:blip r:embed="rId2"/>
          <a:stretch>
            <a:fillRect/>
          </a:stretch>
        </p:blipFill>
        <p:spPr>
          <a:xfrm>
            <a:off x="884555" y="3403600"/>
            <a:ext cx="7950835" cy="3343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812800" y="213678"/>
            <a:ext cx="2675890"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特征分析和</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衍生</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8"/>
          <p:cNvSpPr txBox="1"/>
          <p:nvPr/>
        </p:nvSpPr>
        <p:spPr>
          <a:xfrm>
            <a:off x="812800" y="672136"/>
            <a:ext cx="2311176" cy="168910"/>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Feature analysis and derivation</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4" name="图片 14"/>
          <p:cNvPicPr>
            <a:picLocks noChangeAspect="1"/>
          </p:cNvPicPr>
          <p:nvPr/>
        </p:nvPicPr>
        <p:blipFill>
          <a:blip r:embed="rId1"/>
          <a:stretch>
            <a:fillRect/>
          </a:stretch>
        </p:blipFill>
        <p:spPr>
          <a:xfrm>
            <a:off x="5853430" y="840740"/>
            <a:ext cx="4932045" cy="2679065"/>
          </a:xfrm>
          <a:prstGeom prst="rect">
            <a:avLst/>
          </a:prstGeom>
          <a:noFill/>
          <a:ln>
            <a:noFill/>
          </a:ln>
        </p:spPr>
      </p:pic>
      <p:pic>
        <p:nvPicPr>
          <p:cNvPr id="15" name="图片 15"/>
          <p:cNvPicPr>
            <a:picLocks noChangeAspect="1"/>
          </p:cNvPicPr>
          <p:nvPr/>
        </p:nvPicPr>
        <p:blipFill>
          <a:blip r:embed="rId2"/>
          <a:stretch>
            <a:fillRect/>
          </a:stretch>
        </p:blipFill>
        <p:spPr>
          <a:xfrm>
            <a:off x="1677035" y="3904615"/>
            <a:ext cx="4904740" cy="2987040"/>
          </a:xfrm>
          <a:prstGeom prst="rect">
            <a:avLst/>
          </a:prstGeom>
          <a:noFill/>
          <a:ln>
            <a:noFill/>
          </a:ln>
        </p:spPr>
      </p:pic>
      <p:cxnSp>
        <p:nvCxnSpPr>
          <p:cNvPr id="13" name="Straight Connector 12"/>
          <p:cNvCxnSpPr/>
          <p:nvPr/>
        </p:nvCxnSpPr>
        <p:spPr>
          <a:xfrm>
            <a:off x="884591" y="3616404"/>
            <a:ext cx="11242590" cy="0"/>
          </a:xfrm>
          <a:prstGeom prst="line">
            <a:avLst/>
          </a:prstGeom>
          <a:ln w="9525">
            <a:solidFill>
              <a:schemeClr val="bg1">
                <a:lumMod val="65000"/>
              </a:schemeClr>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 name="TextBox 8"/>
          <p:cNvSpPr txBox="1"/>
          <p:nvPr/>
        </p:nvSpPr>
        <p:spPr>
          <a:xfrm>
            <a:off x="2037131" y="1816143"/>
            <a:ext cx="2605844" cy="553720"/>
          </a:xfrm>
          <a:prstGeom prst="rect">
            <a:avLst/>
          </a:prstGeom>
          <a:noFill/>
        </p:spPr>
        <p:txBody>
          <a:bodyPr wrap="square" lIns="0" tIns="0" rIns="0" bIns="0" numCol="1" spcCol="360000">
            <a:spAutoFit/>
          </a:bodyPr>
          <a:p>
            <a:pPr>
              <a:lnSpc>
                <a:spcPct val="150000"/>
              </a:lnSpc>
            </a:pP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描述性</a:t>
            </a: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统计</a:t>
            </a:r>
            <a:endPar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8"/>
          <p:cNvSpPr txBox="1"/>
          <p:nvPr/>
        </p:nvSpPr>
        <p:spPr>
          <a:xfrm>
            <a:off x="8179486" y="5200693"/>
            <a:ext cx="2605844" cy="553720"/>
          </a:xfrm>
          <a:prstGeom prst="rect">
            <a:avLst/>
          </a:prstGeom>
          <a:noFill/>
        </p:spPr>
        <p:txBody>
          <a:bodyPr wrap="square" lIns="0" tIns="0" rIns="0" bIns="0" numCol="1" spcCol="360000">
            <a:spAutoFit/>
          </a:bodyPr>
          <a:p>
            <a:pPr>
              <a:lnSpc>
                <a:spcPct val="150000"/>
              </a:lnSpc>
            </a:pP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决策树</a:t>
            </a: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分箱衍生</a:t>
            </a:r>
            <a:endPar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相关性</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8"/>
          <p:cNvSpPr txBox="1"/>
          <p:nvPr/>
        </p:nvSpPr>
        <p:spPr>
          <a:xfrm>
            <a:off x="798195" y="672136"/>
            <a:ext cx="2311176" cy="168910"/>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Correlation analysis</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6" name="图片 16"/>
          <p:cNvPicPr>
            <a:picLocks noChangeAspect="1"/>
          </p:cNvPicPr>
          <p:nvPr/>
        </p:nvPicPr>
        <p:blipFill>
          <a:blip r:embed="rId1"/>
          <a:stretch>
            <a:fillRect/>
          </a:stretch>
        </p:blipFill>
        <p:spPr>
          <a:xfrm>
            <a:off x="4556760" y="1888490"/>
            <a:ext cx="6330315" cy="4279900"/>
          </a:xfrm>
          <a:prstGeom prst="rect">
            <a:avLst/>
          </a:prstGeom>
          <a:noFill/>
          <a:ln>
            <a:noFill/>
          </a:ln>
        </p:spPr>
      </p:pic>
      <p:sp>
        <p:nvSpPr>
          <p:cNvPr id="7" name="TextBox 8"/>
          <p:cNvSpPr txBox="1"/>
          <p:nvPr/>
        </p:nvSpPr>
        <p:spPr>
          <a:xfrm>
            <a:off x="884606" y="1816143"/>
            <a:ext cx="2605844" cy="553720"/>
          </a:xfrm>
          <a:prstGeom prst="rect">
            <a:avLst/>
          </a:prstGeom>
          <a:noFill/>
        </p:spPr>
        <p:txBody>
          <a:bodyPr wrap="square" lIns="0" tIns="0" rIns="0" bIns="0" numCol="1" spcCol="360000">
            <a:spAutoFit/>
          </a:bodyPr>
          <a:p>
            <a:pPr>
              <a:lnSpc>
                <a:spcPct val="150000"/>
              </a:lnSpc>
            </a:pP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相关性</a:t>
            </a:r>
            <a:r>
              <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5400000">
            <a:off x="5124817" y="2005290"/>
            <a:ext cx="421829" cy="36364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4" name="圆角矩形 3"/>
          <p:cNvSpPr/>
          <p:nvPr/>
        </p:nvSpPr>
        <p:spPr>
          <a:xfrm>
            <a:off x="6429499" y="951642"/>
            <a:ext cx="4854342" cy="755777"/>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p:cNvSpPr/>
          <p:nvPr/>
        </p:nvSpPr>
        <p:spPr>
          <a:xfrm>
            <a:off x="6564812" y="1048260"/>
            <a:ext cx="562540" cy="562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01</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1" y="0"/>
            <a:ext cx="5200420"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2184485" y="1337837"/>
            <a:ext cx="1588559" cy="1588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圆角矩形 27"/>
          <p:cNvSpPr/>
          <p:nvPr/>
        </p:nvSpPr>
        <p:spPr>
          <a:xfrm>
            <a:off x="6429499" y="1937162"/>
            <a:ext cx="4854342" cy="755777"/>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6564812" y="2009967"/>
            <a:ext cx="562540" cy="56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02</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圆角矩形 30"/>
          <p:cNvSpPr/>
          <p:nvPr/>
        </p:nvSpPr>
        <p:spPr>
          <a:xfrm>
            <a:off x="6429499" y="2886963"/>
            <a:ext cx="4854342" cy="755777"/>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6564812" y="2971674"/>
            <a:ext cx="562540" cy="562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03</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圆角矩形 33"/>
          <p:cNvSpPr/>
          <p:nvPr/>
        </p:nvSpPr>
        <p:spPr>
          <a:xfrm>
            <a:off x="6429499" y="3836764"/>
            <a:ext cx="4854342" cy="755777"/>
          </a:xfrm>
          <a:prstGeom prst="roundRect">
            <a:avLst>
              <a:gd name="adj" fmla="val 50000"/>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6564812" y="3933382"/>
            <a:ext cx="562540" cy="5625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04</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MH_Entry_1"/>
          <p:cNvSpPr/>
          <p:nvPr>
            <p:custDataLst>
              <p:tags r:id="rId1"/>
            </p:custDataLst>
          </p:nvPr>
        </p:nvSpPr>
        <p:spPr>
          <a:xfrm>
            <a:off x="7798290" y="1030509"/>
            <a:ext cx="2466542"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Background</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MH_Entry_2"/>
          <p:cNvSpPr/>
          <p:nvPr>
            <p:custDataLst>
              <p:tags r:id="rId2"/>
            </p:custDataLst>
          </p:nvPr>
        </p:nvSpPr>
        <p:spPr>
          <a:xfrm>
            <a:off x="7798290" y="1992556"/>
            <a:ext cx="2466542"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流程</a:t>
            </a: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Flow</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Entry_3"/>
          <p:cNvSpPr/>
          <p:nvPr>
            <p:custDataLst>
              <p:tags r:id="rId3"/>
            </p:custDataLst>
          </p:nvPr>
        </p:nvSpPr>
        <p:spPr>
          <a:xfrm>
            <a:off x="7583170" y="2954655"/>
            <a:ext cx="3042920"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数据获取与</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预处理</a:t>
            </a: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2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 Acquisition and Preprocessing</a:t>
            </a:r>
            <a:endParaRPr lang="en-US" altLang="zh-CN" sz="12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MH_Entry_4"/>
          <p:cNvSpPr/>
          <p:nvPr>
            <p:custDataLst>
              <p:tags r:id="rId4"/>
            </p:custDataLst>
          </p:nvPr>
        </p:nvSpPr>
        <p:spPr>
          <a:xfrm>
            <a:off x="7212965" y="3916680"/>
            <a:ext cx="3768725"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探索性分析和变量</a:t>
            </a: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选择</a:t>
            </a:r>
            <a:endPar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Exploratory Analysis and Variable Selection</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圆角矩形 2"/>
          <p:cNvSpPr/>
          <p:nvPr/>
        </p:nvSpPr>
        <p:spPr>
          <a:xfrm>
            <a:off x="6412989" y="4809902"/>
            <a:ext cx="4854342" cy="755777"/>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6" name="椭圆 5"/>
          <p:cNvSpPr/>
          <p:nvPr/>
        </p:nvSpPr>
        <p:spPr>
          <a:xfrm>
            <a:off x="6548302" y="4978275"/>
            <a:ext cx="562540" cy="562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05</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圆角矩形 6"/>
          <p:cNvSpPr/>
          <p:nvPr/>
        </p:nvSpPr>
        <p:spPr>
          <a:xfrm>
            <a:off x="6412989" y="5795422"/>
            <a:ext cx="4854342" cy="755777"/>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6548302" y="5868227"/>
            <a:ext cx="562540" cy="56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p>
            <a:pPr algn="ctr"/>
            <a:r>
              <a:rPr lang="en-US" altLang="zh-CN" sz="1510" dirty="0" smtClean="0">
                <a:latin typeface="Arial" panose="020B0604020202020204" pitchFamily="34" charset="0"/>
                <a:ea typeface="微软雅黑" panose="020B0503020204020204" pitchFamily="34" charset="-122"/>
                <a:sym typeface="Arial" panose="020B0604020202020204" pitchFamily="34" charset="0"/>
              </a:rPr>
              <a:t>06</a:t>
            </a:r>
            <a:endParaRPr lang="zh-CN" altLang="en-US" sz="151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MH_Entry_1"/>
          <p:cNvSpPr/>
          <p:nvPr>
            <p:custDataLst>
              <p:tags r:id="rId5"/>
            </p:custDataLst>
          </p:nvPr>
        </p:nvSpPr>
        <p:spPr>
          <a:xfrm>
            <a:off x="7585710" y="4960620"/>
            <a:ext cx="3041015"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pPr algn="ctr"/>
            <a:r>
              <a:rPr lang="zh-CN" altLang="en-US"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模型开发与评估</a:t>
            </a:r>
            <a:endParaRPr lang="en-US" altLang="zh-CN" sz="28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Model Development and </a:t>
            </a: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Evaluation</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Entry_2"/>
          <p:cNvSpPr/>
          <p:nvPr>
            <p:custDataLst>
              <p:tags r:id="rId6"/>
            </p:custDataLst>
          </p:nvPr>
        </p:nvSpPr>
        <p:spPr>
          <a:xfrm>
            <a:off x="7781780" y="5850816"/>
            <a:ext cx="2466542" cy="61531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p>
            <a:pPr lvl="0" algn="ct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信用</a:t>
            </a:r>
            <a:r>
              <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评分</a:t>
            </a:r>
            <a:endParaRPr lang="zh-CN" altLang="en-US" sz="2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Credit </a:t>
            </a:r>
            <a:r>
              <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Score</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12800" y="1096010"/>
            <a:ext cx="11194415" cy="3877945"/>
          </a:xfrm>
          <a:prstGeom prst="rect">
            <a:avLst/>
          </a:prstGeom>
          <a:noFill/>
        </p:spPr>
        <p:txBody>
          <a:bodyPr wrap="square" lIns="0" tIns="0" rIns="0" bIns="0" rtlCol="0">
            <a:spAutoFit/>
          </a:bodyPr>
          <a:lstStyle/>
          <a:p>
            <a:pPr marL="457200" indent="-457200" eaLnBrk="1" latinLnBrk="0" hangingPunct="1">
              <a:lnSpc>
                <a:spcPct val="150000"/>
              </a:lnSpc>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特征</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双样本比例</a:t>
            </a:r>
            <a:r>
              <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Z</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检验</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相关性</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变量</a:t>
            </a:r>
            <a:r>
              <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评价</a:t>
            </a:r>
            <a:endParaRPr lang="zh-CN" altLang="en-US"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WOE（Weight of Evidence）</a:t>
            </a:r>
            <a:endPar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457200" indent="457200" algn="l" eaLnBrk="1" latinLnBrk="0" hangingPunct="1">
              <a:lnSpc>
                <a:spcPct val="150000"/>
              </a:lnSpc>
              <a:buClrTx/>
              <a:buSzTx/>
              <a:buFont typeface="Arial" panose="020B0604020202020204" pitchFamily="34" charset="0"/>
              <a:buChar char="•"/>
            </a:pPr>
            <a:r>
              <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IV（Information Value）</a:t>
            </a:r>
            <a:endParaRPr lang="en-US" altLang="zh-CN" sz="2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8"/>
          <p:cNvSpPr txBox="1"/>
          <p:nvPr/>
        </p:nvSpPr>
        <p:spPr>
          <a:xfrm>
            <a:off x="812800" y="213409"/>
            <a:ext cx="2311176" cy="430530"/>
          </a:xfrm>
          <a:prstGeom prst="rect">
            <a:avLst/>
          </a:prstGeom>
          <a:noFill/>
        </p:spPr>
        <p:txBody>
          <a:bodyPr wrap="square" lIns="0" tIns="0" rIns="0" bIns="0" rtlCol="0" anchor="ctr">
            <a:spAutoFit/>
          </a:bodyPr>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变量</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选择</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8"/>
          <p:cNvSpPr txBox="1"/>
          <p:nvPr/>
        </p:nvSpPr>
        <p:spPr>
          <a:xfrm>
            <a:off x="812800" y="672136"/>
            <a:ext cx="2311176" cy="168910"/>
          </a:xfrm>
          <a:prstGeom prst="rect">
            <a:avLst/>
          </a:prstGeom>
          <a:noFill/>
        </p:spPr>
        <p:txBody>
          <a:bodyPr wrap="square" lIns="0" tIns="0" rIns="0" bIns="0" rtlCol="0" anchor="ctr">
            <a:spAutoFit/>
          </a:bodyPr>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Variable Selection</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6501130" y="3255328"/>
            <a:ext cx="5050155"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模型开发与评估</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模型开发</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41045" y="1240155"/>
            <a:ext cx="8100060" cy="1014730"/>
          </a:xfrm>
          <a:prstGeom prst="rect">
            <a:avLst/>
          </a:prstGeom>
          <a:noFill/>
        </p:spPr>
        <p:txBody>
          <a:bodyPr wrap="square" rtlCol="0">
            <a:spAutoFit/>
          </a:bodyPr>
          <a:p>
            <a:r>
              <a:rPr lang="zh-CN" altLang="en-US" sz="2400" b="1"/>
              <a:t>逻辑回归 – Logistic regression</a:t>
            </a:r>
            <a:endParaRPr lang="zh-CN" altLang="en-US" sz="2400" b="1"/>
          </a:p>
          <a:p>
            <a:endParaRPr lang="zh-CN" altLang="en-US"/>
          </a:p>
          <a:p>
            <a:endParaRPr lang="zh-CN" altLang="en-US"/>
          </a:p>
        </p:txBody>
      </p:sp>
      <p:sp>
        <p:nvSpPr>
          <p:cNvPr id="6" name="文本框 5"/>
          <p:cNvSpPr txBox="1"/>
          <p:nvPr/>
        </p:nvSpPr>
        <p:spPr>
          <a:xfrm>
            <a:off x="1101090" y="1816100"/>
            <a:ext cx="9519285" cy="4092575"/>
          </a:xfrm>
          <a:prstGeom prst="rect">
            <a:avLst/>
          </a:prstGeom>
          <a:noFill/>
        </p:spPr>
        <p:txBody>
          <a:bodyPr wrap="square" rtlCol="0">
            <a:spAutoFit/>
          </a:bodyPr>
          <a:p>
            <a:r>
              <a:rPr lang="zh-CN" sz="2000"/>
              <a:t>应用场景：</a:t>
            </a:r>
            <a:endParaRPr sz="2000"/>
          </a:p>
          <a:p>
            <a:r>
              <a:rPr lang="en-US" sz="2000"/>
              <a:t>1</a:t>
            </a:r>
            <a:r>
              <a:rPr lang="zh-CN" altLang="en-US" sz="2000"/>
              <a:t>、</a:t>
            </a:r>
            <a:r>
              <a:rPr sz="2000"/>
              <a:t>用于分类：适合做很多分类算法的基础组件。</a:t>
            </a:r>
            <a:endParaRPr sz="2000"/>
          </a:p>
          <a:p>
            <a:r>
              <a:rPr lang="en-US" sz="2000"/>
              <a:t>2</a:t>
            </a:r>
            <a:r>
              <a:rPr lang="zh-CN" altLang="en-US" sz="2000"/>
              <a:t>、</a:t>
            </a:r>
            <a:r>
              <a:rPr sz="2000"/>
              <a:t>用于预测：预测事件发生的概率（输出）。</a:t>
            </a:r>
            <a:endParaRPr sz="2000"/>
          </a:p>
          <a:p>
            <a:r>
              <a:rPr lang="en-US" sz="2000"/>
              <a:t>3</a:t>
            </a:r>
            <a:r>
              <a:rPr lang="zh-CN" altLang="en-US" sz="2000"/>
              <a:t>、</a:t>
            </a:r>
            <a:r>
              <a:rPr sz="2000"/>
              <a:t>用于分析：单一因素对某一个事件发生的影响因素分（特征参数值）。</a:t>
            </a:r>
            <a:endParaRPr sz="2000"/>
          </a:p>
          <a:p>
            <a:endParaRPr lang="zh-CN" sz="2000"/>
          </a:p>
          <a:p>
            <a:r>
              <a:rPr lang="zh-CN" sz="2000"/>
              <a:t>优点：</a:t>
            </a:r>
            <a:endParaRPr lang="zh-CN" sz="2000"/>
          </a:p>
          <a:p>
            <a:r>
              <a:rPr lang="en-US" altLang="zh-CN" sz="2000"/>
              <a:t>1</a:t>
            </a:r>
            <a:r>
              <a:rPr lang="zh-CN" altLang="en-US" sz="2000"/>
              <a:t>、简单、易于理解</a:t>
            </a:r>
            <a:endParaRPr lang="zh-CN" altLang="en-US" sz="2000"/>
          </a:p>
          <a:p>
            <a:r>
              <a:rPr lang="en-US" altLang="zh-CN" sz="2000"/>
              <a:t>2</a:t>
            </a:r>
            <a:r>
              <a:rPr lang="zh-CN" altLang="en-US" sz="2000"/>
              <a:t>、系数与权重挂钩</a:t>
            </a:r>
            <a:endParaRPr lang="zh-CN" altLang="en-US" sz="2000"/>
          </a:p>
          <a:p>
            <a:r>
              <a:rPr lang="en-US" altLang="zh-CN" sz="2000"/>
              <a:t>3</a:t>
            </a:r>
            <a:r>
              <a:rPr lang="zh-CN" altLang="en-US" sz="2000"/>
              <a:t>、速度快，适合二分类问题</a:t>
            </a:r>
            <a:endParaRPr lang="zh-CN" altLang="en-US" sz="2000"/>
          </a:p>
          <a:p>
            <a:endParaRPr lang="zh-CN" altLang="en-US" sz="2000"/>
          </a:p>
          <a:p>
            <a:r>
              <a:rPr lang="zh-CN" altLang="en-US" sz="2000"/>
              <a:t>缺点：</a:t>
            </a:r>
            <a:endParaRPr lang="zh-CN" altLang="en-US" sz="2000"/>
          </a:p>
          <a:p>
            <a:r>
              <a:rPr lang="en-US" altLang="zh-CN" sz="2000"/>
              <a:t>1</a:t>
            </a:r>
            <a:r>
              <a:rPr lang="zh-CN" altLang="en-US" sz="2000"/>
              <a:t>、容易受特征相关问题影响。</a:t>
            </a:r>
            <a:endParaRPr lang="zh-CN" altLang="en-US" sz="2000"/>
          </a:p>
          <a:p>
            <a:r>
              <a:rPr lang="en-US" altLang="zh-CN" sz="2000"/>
              <a:t>2</a:t>
            </a:r>
            <a:r>
              <a:rPr lang="zh-CN" altLang="en-US" sz="2000"/>
              <a:t>、特征空间很大时，性能不好。</a:t>
            </a:r>
            <a:endParaRPr lang="zh-CN" altLang="en-US" sz="2000"/>
          </a:p>
        </p:txBody>
      </p:sp>
      <p:pic>
        <p:nvPicPr>
          <p:cNvPr id="7" name="图片 6"/>
          <p:cNvPicPr>
            <a:picLocks noChangeAspect="1"/>
          </p:cNvPicPr>
          <p:nvPr>
            <p:custDataLst>
              <p:tags r:id="rId1"/>
            </p:custDataLst>
          </p:nvPr>
        </p:nvPicPr>
        <p:blipFill>
          <a:blip r:embed="rId2"/>
          <a:stretch>
            <a:fillRect/>
          </a:stretch>
        </p:blipFill>
        <p:spPr>
          <a:xfrm>
            <a:off x="5493385" y="3328035"/>
            <a:ext cx="4632325" cy="3388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8"/>
          <p:cNvSpPr txBox="1"/>
          <p:nvPr/>
        </p:nvSpPr>
        <p:spPr>
          <a:xfrm>
            <a:off x="812800" y="151814"/>
            <a:ext cx="2311176" cy="553720"/>
          </a:xfrm>
          <a:prstGeom prst="rect">
            <a:avLst/>
          </a:prstGeom>
          <a:noFill/>
        </p:spPr>
        <p:txBody>
          <a:bodyPr wrap="square" lIns="0" tIns="0" rIns="0" bIns="0" rtlCol="0" anchor="ctr">
            <a:spAutoFit/>
          </a:bodyPr>
          <a:lstStyle/>
          <a:p>
            <a:r>
              <a:rPr lang="zh-CN" altLang="en-US" sz="3600" dirty="0">
                <a:latin typeface="Arial" panose="020B0604020202020204" pitchFamily="34" charset="0"/>
                <a:ea typeface="微软雅黑" panose="020B0503020204020204" pitchFamily="34" charset="-122"/>
                <a:sym typeface="Arial" panose="020B0604020202020204" pitchFamily="34" charset="0"/>
              </a:rPr>
              <a:t>模型开发</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20"/>
          <p:cNvPicPr>
            <a:picLocks noChangeAspect="1"/>
          </p:cNvPicPr>
          <p:nvPr/>
        </p:nvPicPr>
        <p:blipFill>
          <a:blip r:embed="rId1"/>
          <a:stretch>
            <a:fillRect/>
          </a:stretch>
        </p:blipFill>
        <p:spPr>
          <a:xfrm>
            <a:off x="1677035" y="3183890"/>
            <a:ext cx="8637905" cy="2328545"/>
          </a:xfrm>
          <a:prstGeom prst="rect">
            <a:avLst/>
          </a:prstGeom>
          <a:noFill/>
          <a:ln>
            <a:noFill/>
          </a:ln>
        </p:spPr>
      </p:pic>
      <p:sp>
        <p:nvSpPr>
          <p:cNvPr id="3" name="文本框 2"/>
          <p:cNvSpPr txBox="1"/>
          <p:nvPr/>
        </p:nvSpPr>
        <p:spPr>
          <a:xfrm>
            <a:off x="1748790" y="1671955"/>
            <a:ext cx="7286625" cy="2122805"/>
          </a:xfrm>
          <a:prstGeom prst="rect">
            <a:avLst/>
          </a:prstGeom>
          <a:noFill/>
        </p:spPr>
        <p:txBody>
          <a:bodyPr wrap="square" rtlCol="0">
            <a:spAutoFit/>
          </a:bodyPr>
          <a:p>
            <a:r>
              <a:rPr lang="zh-CN" altLang="en-US" sz="2400" b="1"/>
              <a:t>建模</a:t>
            </a:r>
            <a:r>
              <a:rPr lang="zh-CN" altLang="en-US"/>
              <a:t>：</a:t>
            </a:r>
            <a:endParaRPr lang="zh-CN" altLang="en-US"/>
          </a:p>
          <a:p>
            <a:r>
              <a:rPr lang="en-US" altLang="zh-CN" sz="2400"/>
              <a:t>1</a:t>
            </a:r>
            <a:r>
              <a:rPr lang="zh-CN" altLang="en-US" sz="2400"/>
              <a:t>、使用</a:t>
            </a:r>
            <a:r>
              <a:rPr lang="en-US" altLang="zh-CN" sz="2400"/>
              <a:t>sklearn</a:t>
            </a:r>
            <a:r>
              <a:rPr lang="zh-CN" altLang="en-US" sz="2400"/>
              <a:t>中封装好的逻辑回归模型</a:t>
            </a:r>
            <a:endParaRPr lang="zh-CN" altLang="en-US" sz="2400"/>
          </a:p>
          <a:p>
            <a:r>
              <a:rPr lang="en-US" altLang="zh-CN" sz="2400"/>
              <a:t>2</a:t>
            </a:r>
            <a:r>
              <a:rPr lang="zh-CN" altLang="en-US" sz="2400"/>
              <a:t>、使用</a:t>
            </a:r>
            <a:r>
              <a:rPr lang="en-US" altLang="zh-CN" sz="2400"/>
              <a:t>Pipeline</a:t>
            </a:r>
            <a:r>
              <a:rPr lang="zh-CN" altLang="en-US" sz="2400"/>
              <a:t>封装了训练模型的步骤</a:t>
            </a:r>
            <a:endParaRPr lang="zh-CN" altLang="en-US" sz="2400"/>
          </a:p>
          <a:p>
            <a:r>
              <a:rPr lang="en-US" altLang="zh-CN" sz="2400"/>
              <a:t>3</a:t>
            </a:r>
            <a:r>
              <a:rPr lang="zh-CN" altLang="en-US" sz="2400"/>
              <a:t>、使用了分层的K折交叉校验</a:t>
            </a:r>
            <a:endParaRPr lang="zh-CN" altLang="en-US" sz="2400"/>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812800" y="151814"/>
            <a:ext cx="2311176" cy="553720"/>
          </a:xfrm>
          <a:prstGeom prst="rect">
            <a:avLst/>
          </a:prstGeom>
          <a:noFill/>
        </p:spPr>
        <p:txBody>
          <a:bodyPr wrap="square" lIns="0" tIns="0" rIns="0" bIns="0" rtlCol="0" anchor="ctr">
            <a:spAutoFit/>
          </a:bodyPr>
          <a:lstStyle/>
          <a:p>
            <a:r>
              <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模型评价</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1"/>
          <a:stretch>
            <a:fillRect/>
          </a:stretch>
        </p:blipFill>
        <p:spPr>
          <a:xfrm>
            <a:off x="812800" y="2607945"/>
            <a:ext cx="4829175" cy="3476625"/>
          </a:xfrm>
          <a:prstGeom prst="rect">
            <a:avLst/>
          </a:prstGeom>
        </p:spPr>
      </p:pic>
      <p:sp>
        <p:nvSpPr>
          <p:cNvPr id="4" name="文本框 3"/>
          <p:cNvSpPr txBox="1"/>
          <p:nvPr/>
        </p:nvSpPr>
        <p:spPr>
          <a:xfrm>
            <a:off x="889000" y="1879600"/>
            <a:ext cx="5540375" cy="645160"/>
          </a:xfrm>
          <a:prstGeom prst="rect">
            <a:avLst/>
          </a:prstGeom>
          <a:noFill/>
        </p:spPr>
        <p:txBody>
          <a:bodyPr wrap="square" rtlCol="0">
            <a:spAutoFit/>
          </a:bodyPr>
          <a:p>
            <a:r>
              <a:rPr lang="zh-CN" altLang="en-US"/>
              <a:t>对建模开始阶段预留的验证集进行检验，通过</a:t>
            </a:r>
            <a:r>
              <a:rPr lang="en-US" altLang="zh-CN"/>
              <a:t>ROC</a:t>
            </a:r>
            <a:r>
              <a:rPr lang="zh-CN" altLang="en-US"/>
              <a:t>曲线和</a:t>
            </a:r>
            <a:r>
              <a:rPr lang="en-US" altLang="zh-CN"/>
              <a:t>AUROC</a:t>
            </a:r>
            <a:r>
              <a:rPr lang="zh-CN" altLang="en-US"/>
              <a:t>来评估模型的能力</a:t>
            </a:r>
            <a:endParaRPr lang="zh-CN" altLang="en-US"/>
          </a:p>
        </p:txBody>
      </p:sp>
      <p:pic>
        <p:nvPicPr>
          <p:cNvPr id="5" name="图片 4"/>
          <p:cNvPicPr>
            <a:picLocks noChangeAspect="1"/>
          </p:cNvPicPr>
          <p:nvPr/>
        </p:nvPicPr>
        <p:blipFill>
          <a:blip r:embed="rId2"/>
          <a:stretch>
            <a:fillRect/>
          </a:stretch>
        </p:blipFill>
        <p:spPr>
          <a:xfrm>
            <a:off x="6069330" y="3215005"/>
            <a:ext cx="6320155" cy="226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6501074" y="3431854"/>
            <a:ext cx="4125737" cy="36893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rPr>
              <a:t>信用评分</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信用评分</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71855" y="1138555"/>
            <a:ext cx="3973195" cy="368300"/>
          </a:xfrm>
          <a:prstGeom prst="rect">
            <a:avLst/>
          </a:prstGeom>
          <a:noFill/>
        </p:spPr>
        <p:txBody>
          <a:bodyPr wrap="square" rtlCol="0">
            <a:spAutoFit/>
          </a:bodyPr>
          <a:p>
            <a:r>
              <a:rPr lang="en-US" altLang="zh-CN"/>
              <a:t>1</a:t>
            </a:r>
            <a:r>
              <a:rPr lang="zh-CN" altLang="en-US"/>
              <a:t>、权重的设定</a:t>
            </a:r>
            <a:endParaRPr lang="zh-CN" altLang="en-US"/>
          </a:p>
        </p:txBody>
      </p:sp>
      <p:sp>
        <p:nvSpPr>
          <p:cNvPr id="3" name="文本框 2"/>
          <p:cNvSpPr txBox="1"/>
          <p:nvPr/>
        </p:nvSpPr>
        <p:spPr>
          <a:xfrm>
            <a:off x="923925" y="1905635"/>
            <a:ext cx="11194415" cy="368300"/>
          </a:xfrm>
          <a:prstGeom prst="rect">
            <a:avLst/>
          </a:prstGeom>
          <a:noFill/>
        </p:spPr>
        <p:txBody>
          <a:bodyPr wrap="square" rtlCol="0">
            <a:spAutoFit/>
          </a:bodyPr>
          <a:p>
            <a:r>
              <a:rPr lang="zh-CN" altLang="en-US"/>
              <a:t>权重</a:t>
            </a:r>
            <a:r>
              <a:rPr lang="en-US" altLang="zh-CN"/>
              <a:t>=</a:t>
            </a:r>
            <a:r>
              <a:rPr lang="zh-CN" altLang="en-US"/>
              <a:t>特征系数</a:t>
            </a:r>
            <a:r>
              <a:rPr lang="en-US" altLang="zh-CN"/>
              <a:t>*</a:t>
            </a:r>
            <a:r>
              <a:rPr lang="zh-CN" altLang="en-US"/>
              <a:t>（设定的最高分</a:t>
            </a:r>
            <a:r>
              <a:rPr lang="en-US" altLang="zh-CN"/>
              <a:t>-</a:t>
            </a:r>
            <a:r>
              <a:rPr lang="zh-CN" altLang="en-US"/>
              <a:t>设定的最低分）</a:t>
            </a:r>
            <a:r>
              <a:rPr lang="en-US" altLang="zh-CN"/>
              <a:t>/</a:t>
            </a:r>
            <a:r>
              <a:rPr lang="zh-CN" altLang="en-US"/>
              <a:t>（修改前的最高分</a:t>
            </a:r>
            <a:r>
              <a:rPr lang="en-US" altLang="zh-CN"/>
              <a:t>-</a:t>
            </a:r>
            <a:r>
              <a:rPr lang="zh-CN" altLang="en-US"/>
              <a:t>最低分）</a:t>
            </a:r>
            <a:endParaRPr lang="zh-CN" altLang="en-US"/>
          </a:p>
        </p:txBody>
      </p:sp>
      <p:pic>
        <p:nvPicPr>
          <p:cNvPr id="4" name="图片 3"/>
          <p:cNvPicPr>
            <a:picLocks noChangeAspect="1"/>
          </p:cNvPicPr>
          <p:nvPr/>
        </p:nvPicPr>
        <p:blipFill>
          <a:blip r:embed="rId1"/>
          <a:stretch>
            <a:fillRect/>
          </a:stretch>
        </p:blipFill>
        <p:spPr>
          <a:xfrm>
            <a:off x="741045" y="2752090"/>
            <a:ext cx="11210925" cy="3609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信用评分</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71855" y="1138555"/>
            <a:ext cx="3973195" cy="368300"/>
          </a:xfrm>
          <a:prstGeom prst="rect">
            <a:avLst/>
          </a:prstGeom>
          <a:noFill/>
        </p:spPr>
        <p:txBody>
          <a:bodyPr wrap="square" rtlCol="0">
            <a:spAutoFit/>
          </a:bodyPr>
          <a:p>
            <a:r>
              <a:rPr lang="en-US" altLang="zh-CN"/>
              <a:t>2</a:t>
            </a:r>
            <a:r>
              <a:rPr lang="zh-CN" altLang="en-US"/>
              <a:t>、计算信用评分</a:t>
            </a:r>
            <a:endParaRPr lang="zh-CN" altLang="en-US"/>
          </a:p>
        </p:txBody>
      </p:sp>
      <p:sp>
        <p:nvSpPr>
          <p:cNvPr id="3" name="文本框 2"/>
          <p:cNvSpPr txBox="1"/>
          <p:nvPr/>
        </p:nvSpPr>
        <p:spPr>
          <a:xfrm>
            <a:off x="923925" y="1905635"/>
            <a:ext cx="11194415" cy="368300"/>
          </a:xfrm>
          <a:prstGeom prst="rect">
            <a:avLst/>
          </a:prstGeom>
          <a:noFill/>
        </p:spPr>
        <p:txBody>
          <a:bodyPr wrap="square" rtlCol="0">
            <a:spAutoFit/>
          </a:bodyPr>
          <a:p>
            <a:r>
              <a:rPr lang="zh-CN"/>
              <a:t>信用评分</a:t>
            </a:r>
            <a:r>
              <a:rPr lang="en-US" altLang="zh-CN"/>
              <a:t>=</a:t>
            </a:r>
            <a:r>
              <a:rPr lang="zh-CN" altLang="en-US"/>
              <a:t>特征值乘以调整后的特征分数权重后之和</a:t>
            </a:r>
            <a:endParaRPr lang="zh-CN" altLang="en-US"/>
          </a:p>
        </p:txBody>
      </p:sp>
      <p:pic>
        <p:nvPicPr>
          <p:cNvPr id="5" name="图片 4"/>
          <p:cNvPicPr>
            <a:picLocks noChangeAspect="1"/>
          </p:cNvPicPr>
          <p:nvPr/>
        </p:nvPicPr>
        <p:blipFill>
          <a:blip r:embed="rId1"/>
          <a:stretch>
            <a:fillRect/>
          </a:stretch>
        </p:blipFill>
        <p:spPr>
          <a:xfrm>
            <a:off x="871855" y="2967990"/>
            <a:ext cx="5210175" cy="2905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信用评分</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71855" y="1138555"/>
            <a:ext cx="3973195" cy="368300"/>
          </a:xfrm>
          <a:prstGeom prst="rect">
            <a:avLst/>
          </a:prstGeom>
          <a:noFill/>
        </p:spPr>
        <p:txBody>
          <a:bodyPr wrap="square" rtlCol="0">
            <a:spAutoFit/>
          </a:bodyPr>
          <a:p>
            <a:r>
              <a:rPr lang="en-US" altLang="zh-CN"/>
              <a:t>3</a:t>
            </a:r>
            <a:r>
              <a:rPr lang="zh-CN" altLang="en-US"/>
              <a:t>、样本信用评分</a:t>
            </a:r>
            <a:endParaRPr lang="zh-CN" altLang="en-US"/>
          </a:p>
        </p:txBody>
      </p:sp>
      <p:pic>
        <p:nvPicPr>
          <p:cNvPr id="6" name="图片 5"/>
          <p:cNvPicPr>
            <a:picLocks noChangeAspect="1"/>
          </p:cNvPicPr>
          <p:nvPr/>
        </p:nvPicPr>
        <p:blipFill>
          <a:blip r:embed="rId1"/>
          <a:stretch>
            <a:fillRect/>
          </a:stretch>
        </p:blipFill>
        <p:spPr>
          <a:xfrm>
            <a:off x="1316990" y="1959610"/>
            <a:ext cx="6619875" cy="4781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信用评分</a:t>
            </a:r>
            <a:endParaRPr lang="zh-CN" altLang="en-US" sz="36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871855" y="1138555"/>
            <a:ext cx="3973195" cy="368300"/>
          </a:xfrm>
          <a:prstGeom prst="rect">
            <a:avLst/>
          </a:prstGeom>
          <a:noFill/>
        </p:spPr>
        <p:txBody>
          <a:bodyPr wrap="square" rtlCol="0">
            <a:spAutoFit/>
          </a:bodyPr>
          <a:p>
            <a:r>
              <a:rPr lang="en-US" altLang="zh-CN"/>
              <a:t>3</a:t>
            </a:r>
            <a:r>
              <a:rPr lang="zh-CN" altLang="en-US"/>
              <a:t>、样本信用评分</a:t>
            </a:r>
            <a:endParaRPr lang="zh-CN" altLang="en-US"/>
          </a:p>
        </p:txBody>
      </p:sp>
      <p:pic>
        <p:nvPicPr>
          <p:cNvPr id="3" name="图片 2"/>
          <p:cNvPicPr>
            <a:picLocks noChangeAspect="1"/>
          </p:cNvPicPr>
          <p:nvPr/>
        </p:nvPicPr>
        <p:blipFill>
          <a:blip r:embed="rId1"/>
          <a:stretch>
            <a:fillRect/>
          </a:stretch>
        </p:blipFill>
        <p:spPr>
          <a:xfrm>
            <a:off x="1892935" y="1743710"/>
            <a:ext cx="8667750" cy="457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6501074" y="3062604"/>
            <a:ext cx="4125737" cy="11074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48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Project Background</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259"/>
          <p:cNvSpPr>
            <a:spLocks noChangeArrowheads="1"/>
          </p:cNvSpPr>
          <p:nvPr/>
        </p:nvSpPr>
        <p:spPr bwMode="auto">
          <a:xfrm>
            <a:off x="740743" y="3303402"/>
            <a:ext cx="763284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800" b="1" cap="all" dirty="0">
                <a:solidFill>
                  <a:srgbClr val="E56B00"/>
                </a:solidFill>
                <a:cs typeface="Arial" panose="020B0604020202020204" pitchFamily="34" charset="0"/>
              </a:rPr>
              <a:t>Thank you</a:t>
            </a:r>
            <a:endParaRPr lang="zh-CN" altLang="en-US" sz="8800" b="1" cap="all" dirty="0">
              <a:solidFill>
                <a:srgbClr val="E56B00"/>
              </a:solidFill>
              <a:cs typeface="Arial" panose="020B0604020202020204" pitchFamily="34" charset="0"/>
            </a:endParaRPr>
          </a:p>
        </p:txBody>
      </p:sp>
      <p:sp>
        <p:nvSpPr>
          <p:cNvPr id="11" name="矩形 259"/>
          <p:cNvSpPr>
            <a:spLocks noChangeArrowheads="1"/>
          </p:cNvSpPr>
          <p:nvPr/>
        </p:nvSpPr>
        <p:spPr bwMode="auto">
          <a:xfrm>
            <a:off x="740744" y="5619469"/>
            <a:ext cx="50405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800" dirty="0">
                <a:solidFill>
                  <a:srgbClr val="E56B00"/>
                </a:solidFill>
                <a:cs typeface="Arial" panose="020B0604020202020204" pitchFamily="34" charset="0"/>
              </a:rPr>
              <a:t>感谢聆听，批评指导</a:t>
            </a:r>
            <a:endParaRPr lang="zh-CN" altLang="en-US" sz="1800" dirty="0">
              <a:solidFill>
                <a:srgbClr val="E56B00"/>
              </a:solidFill>
              <a:cs typeface="Arial" panose="020B0604020202020204" pitchFamily="34" charset="0"/>
            </a:endParaRPr>
          </a:p>
        </p:txBody>
      </p:sp>
      <p:pic>
        <p:nvPicPr>
          <p:cNvPr id="2" name="图片 1"/>
          <p:cNvPicPr>
            <a:picLocks noChangeAspect="1"/>
          </p:cNvPicPr>
          <p:nvPr/>
        </p:nvPicPr>
        <p:blipFill rotWithShape="1">
          <a:blip r:embed="rId1" cstate="screen"/>
          <a:srcRect/>
          <a:stretch>
            <a:fillRect/>
          </a:stretch>
        </p:blipFill>
        <p:spPr>
          <a:xfrm>
            <a:off x="7669783" y="0"/>
            <a:ext cx="4064001"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5" name="Group 5"/>
          <p:cNvGrpSpPr/>
          <p:nvPr/>
        </p:nvGrpSpPr>
        <p:grpSpPr bwMode="auto">
          <a:xfrm>
            <a:off x="2382217" y="2009070"/>
            <a:ext cx="732194" cy="732194"/>
            <a:chOff x="0" y="0"/>
            <a:chExt cx="520701" cy="520701"/>
          </a:xfrm>
        </p:grpSpPr>
        <p:sp>
          <p:nvSpPr>
            <p:cNvPr id="20486" name="AutoShape 6"/>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87" name="AutoShape 7"/>
            <p:cNvSpPr/>
            <p:nvPr/>
          </p:nvSpPr>
          <p:spPr bwMode="auto">
            <a:xfrm>
              <a:off x="109537" y="125413"/>
              <a:ext cx="406401" cy="395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605" y="2541"/>
                  </a:moveTo>
                  <a:cubicBezTo>
                    <a:pt x="13321" y="4495"/>
                    <a:pt x="13321" y="4495"/>
                    <a:pt x="13321" y="4495"/>
                  </a:cubicBezTo>
                  <a:cubicBezTo>
                    <a:pt x="12274" y="3225"/>
                    <a:pt x="12274" y="3225"/>
                    <a:pt x="12274" y="3225"/>
                  </a:cubicBezTo>
                  <a:cubicBezTo>
                    <a:pt x="10086" y="586"/>
                    <a:pt x="10086" y="586"/>
                    <a:pt x="10086" y="586"/>
                  </a:cubicBezTo>
                  <a:cubicBezTo>
                    <a:pt x="9896" y="781"/>
                    <a:pt x="9896" y="781"/>
                    <a:pt x="9896" y="781"/>
                  </a:cubicBezTo>
                  <a:cubicBezTo>
                    <a:pt x="9610" y="390"/>
                    <a:pt x="9610" y="390"/>
                    <a:pt x="9610" y="390"/>
                  </a:cubicBezTo>
                  <a:cubicBezTo>
                    <a:pt x="6470" y="0"/>
                    <a:pt x="6470" y="0"/>
                    <a:pt x="6470" y="0"/>
                  </a:cubicBezTo>
                  <a:cubicBezTo>
                    <a:pt x="4662" y="3029"/>
                    <a:pt x="4662" y="3029"/>
                    <a:pt x="4662" y="3029"/>
                  </a:cubicBezTo>
                  <a:cubicBezTo>
                    <a:pt x="0" y="5571"/>
                    <a:pt x="0" y="5571"/>
                    <a:pt x="0" y="5571"/>
                  </a:cubicBezTo>
                  <a:cubicBezTo>
                    <a:pt x="1998" y="8307"/>
                    <a:pt x="1998" y="8307"/>
                    <a:pt x="1998" y="8307"/>
                  </a:cubicBezTo>
                  <a:cubicBezTo>
                    <a:pt x="3520" y="10262"/>
                    <a:pt x="3520" y="10262"/>
                    <a:pt x="3520" y="10262"/>
                  </a:cubicBezTo>
                  <a:cubicBezTo>
                    <a:pt x="190" y="13292"/>
                    <a:pt x="190" y="13292"/>
                    <a:pt x="190" y="13292"/>
                  </a:cubicBezTo>
                  <a:cubicBezTo>
                    <a:pt x="7231" y="21502"/>
                    <a:pt x="7231" y="21502"/>
                    <a:pt x="7231" y="21502"/>
                  </a:cubicBezTo>
                  <a:cubicBezTo>
                    <a:pt x="7422" y="21600"/>
                    <a:pt x="7707" y="21600"/>
                    <a:pt x="7992" y="21600"/>
                  </a:cubicBezTo>
                  <a:cubicBezTo>
                    <a:pt x="14844" y="21600"/>
                    <a:pt x="20553" y="16419"/>
                    <a:pt x="21600" y="9676"/>
                  </a:cubicBezTo>
                  <a:lnTo>
                    <a:pt x="15605" y="2541"/>
                  </a:lnTo>
                  <a:close/>
                </a:path>
              </a:pathLst>
            </a:custGeom>
            <a:solidFill>
              <a:schemeClr val="accent1">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88" name="AutoShape 8"/>
            <p:cNvSpPr/>
            <p:nvPr/>
          </p:nvSpPr>
          <p:spPr bwMode="auto">
            <a:xfrm>
              <a:off x="107950" y="117475"/>
              <a:ext cx="303213" cy="149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63" y="21599"/>
                  </a:moveTo>
                  <a:cubicBezTo>
                    <a:pt x="15209" y="21599"/>
                    <a:pt x="19043" y="19518"/>
                    <a:pt x="21599" y="16134"/>
                  </a:cubicBezTo>
                  <a:cubicBezTo>
                    <a:pt x="21472" y="10149"/>
                    <a:pt x="21472" y="10149"/>
                    <a:pt x="21472" y="10149"/>
                  </a:cubicBezTo>
                  <a:cubicBezTo>
                    <a:pt x="21472" y="8327"/>
                    <a:pt x="20833" y="6766"/>
                    <a:pt x="19810" y="6766"/>
                  </a:cubicBezTo>
                  <a:cubicBezTo>
                    <a:pt x="14698" y="6766"/>
                    <a:pt x="14698" y="6766"/>
                    <a:pt x="14698" y="6766"/>
                  </a:cubicBezTo>
                  <a:cubicBezTo>
                    <a:pt x="14442" y="2862"/>
                    <a:pt x="12781" y="0"/>
                    <a:pt x="10863" y="0"/>
                  </a:cubicBezTo>
                  <a:cubicBezTo>
                    <a:pt x="8818" y="0"/>
                    <a:pt x="7157" y="2862"/>
                    <a:pt x="6901" y="7026"/>
                  </a:cubicBezTo>
                  <a:cubicBezTo>
                    <a:pt x="1661" y="7026"/>
                    <a:pt x="1661" y="7026"/>
                    <a:pt x="1661" y="7026"/>
                  </a:cubicBezTo>
                  <a:cubicBezTo>
                    <a:pt x="766" y="7026"/>
                    <a:pt x="0" y="8587"/>
                    <a:pt x="0" y="10409"/>
                  </a:cubicBezTo>
                  <a:cubicBezTo>
                    <a:pt x="127" y="15874"/>
                    <a:pt x="127" y="15874"/>
                    <a:pt x="127" y="15874"/>
                  </a:cubicBezTo>
                  <a:cubicBezTo>
                    <a:pt x="2556" y="19518"/>
                    <a:pt x="6518" y="21599"/>
                    <a:pt x="10863" y="21599"/>
                  </a:cubicBezTo>
                  <a:close/>
                  <a:moveTo>
                    <a:pt x="10863" y="20038"/>
                  </a:moveTo>
                  <a:cubicBezTo>
                    <a:pt x="10097" y="20038"/>
                    <a:pt x="9457" y="19257"/>
                    <a:pt x="9457" y="18737"/>
                  </a:cubicBezTo>
                  <a:cubicBezTo>
                    <a:pt x="9457" y="17956"/>
                    <a:pt x="10097" y="17436"/>
                    <a:pt x="10863" y="17436"/>
                  </a:cubicBezTo>
                  <a:cubicBezTo>
                    <a:pt x="11502" y="17436"/>
                    <a:pt x="12142" y="17956"/>
                    <a:pt x="12142" y="18737"/>
                  </a:cubicBezTo>
                  <a:cubicBezTo>
                    <a:pt x="12142" y="19257"/>
                    <a:pt x="11502" y="20038"/>
                    <a:pt x="10863" y="20038"/>
                  </a:cubicBezTo>
                  <a:close/>
                  <a:moveTo>
                    <a:pt x="10863" y="1821"/>
                  </a:moveTo>
                  <a:cubicBezTo>
                    <a:pt x="12397" y="1821"/>
                    <a:pt x="13803" y="3903"/>
                    <a:pt x="14314" y="6766"/>
                  </a:cubicBezTo>
                  <a:cubicBezTo>
                    <a:pt x="7285" y="7026"/>
                    <a:pt x="7285" y="7026"/>
                    <a:pt x="7285" y="7026"/>
                  </a:cubicBezTo>
                  <a:cubicBezTo>
                    <a:pt x="7668" y="3903"/>
                    <a:pt x="9074" y="1821"/>
                    <a:pt x="10863" y="1821"/>
                  </a:cubicBezTo>
                  <a:close/>
                </a:path>
              </a:pathLst>
            </a:custGeom>
            <a:solidFill>
              <a:srgbClr val="E4E4E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89" name="AutoShape 9"/>
            <p:cNvSpPr/>
            <p:nvPr/>
          </p:nvSpPr>
          <p:spPr bwMode="auto">
            <a:xfrm>
              <a:off x="107950" y="238125"/>
              <a:ext cx="303213" cy="136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472" y="0"/>
                  </a:moveTo>
                  <a:cubicBezTo>
                    <a:pt x="18915" y="3646"/>
                    <a:pt x="15081" y="5890"/>
                    <a:pt x="10736" y="5890"/>
                  </a:cubicBezTo>
                  <a:cubicBezTo>
                    <a:pt x="6518" y="5890"/>
                    <a:pt x="2684" y="3646"/>
                    <a:pt x="0" y="0"/>
                  </a:cubicBezTo>
                  <a:cubicBezTo>
                    <a:pt x="127" y="17953"/>
                    <a:pt x="127" y="17953"/>
                    <a:pt x="127" y="17953"/>
                  </a:cubicBezTo>
                  <a:cubicBezTo>
                    <a:pt x="127" y="20197"/>
                    <a:pt x="894" y="21599"/>
                    <a:pt x="1789" y="21599"/>
                  </a:cubicBezTo>
                  <a:cubicBezTo>
                    <a:pt x="19938" y="21319"/>
                    <a:pt x="19938" y="21319"/>
                    <a:pt x="19938" y="21319"/>
                  </a:cubicBezTo>
                  <a:cubicBezTo>
                    <a:pt x="20833" y="21319"/>
                    <a:pt x="21599" y="19636"/>
                    <a:pt x="21599" y="17672"/>
                  </a:cubicBezTo>
                  <a:lnTo>
                    <a:pt x="21472" y="0"/>
                  </a:lnTo>
                  <a:close/>
                </a:path>
              </a:pathLst>
            </a:custGeom>
            <a:solidFill>
              <a:srgbClr val="E4E4E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grpSp>
      <p:grpSp>
        <p:nvGrpSpPr>
          <p:cNvPr id="20490" name="Group 10"/>
          <p:cNvGrpSpPr/>
          <p:nvPr/>
        </p:nvGrpSpPr>
        <p:grpSpPr bwMode="auto">
          <a:xfrm>
            <a:off x="2366590" y="4259227"/>
            <a:ext cx="734427" cy="732194"/>
            <a:chOff x="-1" y="0"/>
            <a:chExt cx="522289" cy="520701"/>
          </a:xfrm>
        </p:grpSpPr>
        <p:sp>
          <p:nvSpPr>
            <p:cNvPr id="2" name="AutoShape 11"/>
            <p:cNvSpPr/>
            <p:nvPr/>
          </p:nvSpPr>
          <p:spPr bwMode="auto">
            <a:xfrm>
              <a:off x="-1"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2" name="AutoShape 12"/>
            <p:cNvSpPr/>
            <p:nvPr/>
          </p:nvSpPr>
          <p:spPr bwMode="auto">
            <a:xfrm>
              <a:off x="63499" y="187325"/>
              <a:ext cx="458789" cy="320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19"/>
                  </a:moveTo>
                  <a:cubicBezTo>
                    <a:pt x="18140" y="1930"/>
                    <a:pt x="18140" y="1930"/>
                    <a:pt x="18140" y="1930"/>
                  </a:cubicBezTo>
                  <a:cubicBezTo>
                    <a:pt x="9787" y="0"/>
                    <a:pt x="9787" y="0"/>
                    <a:pt x="9787" y="0"/>
                  </a:cubicBezTo>
                  <a:cubicBezTo>
                    <a:pt x="3037" y="724"/>
                    <a:pt x="3037" y="724"/>
                    <a:pt x="3037" y="724"/>
                  </a:cubicBezTo>
                  <a:cubicBezTo>
                    <a:pt x="0" y="1930"/>
                    <a:pt x="0" y="1930"/>
                    <a:pt x="0" y="1930"/>
                  </a:cubicBezTo>
                  <a:cubicBezTo>
                    <a:pt x="5062" y="9653"/>
                    <a:pt x="5062" y="9653"/>
                    <a:pt x="5062" y="9653"/>
                  </a:cubicBezTo>
                  <a:cubicBezTo>
                    <a:pt x="12824" y="21600"/>
                    <a:pt x="12824" y="21600"/>
                    <a:pt x="12824" y="21600"/>
                  </a:cubicBezTo>
                  <a:cubicBezTo>
                    <a:pt x="17465" y="19789"/>
                    <a:pt x="21009" y="14118"/>
                    <a:pt x="21599" y="7119"/>
                  </a:cubicBezTo>
                  <a:close/>
                </a:path>
              </a:pathLst>
            </a:custGeom>
            <a:solidFill>
              <a:schemeClr val="accent2">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3" name="AutoShape 13"/>
            <p:cNvSpPr/>
            <p:nvPr/>
          </p:nvSpPr>
          <p:spPr bwMode="auto">
            <a:xfrm>
              <a:off x="163512" y="258763"/>
              <a:ext cx="187325" cy="968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23" y="8799"/>
                  </a:moveTo>
                  <a:cubicBezTo>
                    <a:pt x="11215" y="8399"/>
                    <a:pt x="11215" y="8399"/>
                    <a:pt x="11215" y="8399"/>
                  </a:cubicBezTo>
                  <a:cubicBezTo>
                    <a:pt x="0" y="0"/>
                    <a:pt x="0" y="0"/>
                    <a:pt x="0" y="0"/>
                  </a:cubicBezTo>
                  <a:cubicBezTo>
                    <a:pt x="0" y="12400"/>
                    <a:pt x="0" y="12400"/>
                    <a:pt x="0" y="12400"/>
                  </a:cubicBezTo>
                  <a:cubicBezTo>
                    <a:pt x="0" y="17599"/>
                    <a:pt x="4776" y="21599"/>
                    <a:pt x="10800" y="21599"/>
                  </a:cubicBezTo>
                  <a:cubicBezTo>
                    <a:pt x="16823" y="21599"/>
                    <a:pt x="21599" y="17599"/>
                    <a:pt x="21599" y="12400"/>
                  </a:cubicBezTo>
                  <a:cubicBezTo>
                    <a:pt x="21599" y="800"/>
                    <a:pt x="21599" y="800"/>
                    <a:pt x="21599" y="800"/>
                  </a:cubicBezTo>
                  <a:lnTo>
                    <a:pt x="11423" y="8799"/>
                  </a:lnTo>
                  <a:close/>
                </a:path>
              </a:pathLst>
            </a:custGeom>
            <a:solidFill>
              <a:srgbClr val="E3E3E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4" name="AutoShape 14"/>
            <p:cNvSpPr/>
            <p:nvPr/>
          </p:nvSpPr>
          <p:spPr bwMode="auto">
            <a:xfrm>
              <a:off x="63499" y="131763"/>
              <a:ext cx="403226" cy="212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236"/>
                  </a:moveTo>
                  <a:cubicBezTo>
                    <a:pt x="20735" y="16699"/>
                    <a:pt x="20735" y="16699"/>
                    <a:pt x="20735" y="16699"/>
                  </a:cubicBezTo>
                  <a:cubicBezTo>
                    <a:pt x="20735" y="16517"/>
                    <a:pt x="20735" y="16154"/>
                    <a:pt x="20735" y="15973"/>
                  </a:cubicBezTo>
                  <a:cubicBezTo>
                    <a:pt x="20735" y="8712"/>
                    <a:pt x="20735" y="8712"/>
                    <a:pt x="20735" y="8712"/>
                  </a:cubicBezTo>
                  <a:cubicBezTo>
                    <a:pt x="20735" y="8712"/>
                    <a:pt x="20735" y="8712"/>
                    <a:pt x="20735" y="8712"/>
                  </a:cubicBezTo>
                  <a:cubicBezTo>
                    <a:pt x="20735" y="8712"/>
                    <a:pt x="20735" y="8712"/>
                    <a:pt x="20735" y="8712"/>
                  </a:cubicBezTo>
                  <a:cubicBezTo>
                    <a:pt x="20735" y="8531"/>
                    <a:pt x="20735" y="8531"/>
                    <a:pt x="20735" y="8531"/>
                  </a:cubicBezTo>
                  <a:cubicBezTo>
                    <a:pt x="20639" y="8531"/>
                    <a:pt x="20639" y="8531"/>
                    <a:pt x="20639" y="8531"/>
                  </a:cubicBezTo>
                  <a:cubicBezTo>
                    <a:pt x="10367" y="0"/>
                    <a:pt x="10367" y="0"/>
                    <a:pt x="10367" y="0"/>
                  </a:cubicBezTo>
                  <a:cubicBezTo>
                    <a:pt x="0" y="8531"/>
                    <a:pt x="0" y="8531"/>
                    <a:pt x="0" y="8531"/>
                  </a:cubicBezTo>
                  <a:cubicBezTo>
                    <a:pt x="10655" y="16336"/>
                    <a:pt x="10655" y="16336"/>
                    <a:pt x="10655" y="16336"/>
                  </a:cubicBezTo>
                  <a:cubicBezTo>
                    <a:pt x="20063" y="9075"/>
                    <a:pt x="20063" y="9075"/>
                    <a:pt x="20063" y="9075"/>
                  </a:cubicBezTo>
                  <a:cubicBezTo>
                    <a:pt x="20063" y="16699"/>
                    <a:pt x="20063" y="16699"/>
                    <a:pt x="20063" y="16699"/>
                  </a:cubicBezTo>
                  <a:cubicBezTo>
                    <a:pt x="19295" y="21236"/>
                    <a:pt x="19295" y="21236"/>
                    <a:pt x="19295" y="21236"/>
                  </a:cubicBezTo>
                  <a:cubicBezTo>
                    <a:pt x="19871" y="21600"/>
                    <a:pt x="19871" y="21600"/>
                    <a:pt x="19871" y="21600"/>
                  </a:cubicBezTo>
                  <a:cubicBezTo>
                    <a:pt x="20159" y="20329"/>
                    <a:pt x="20159" y="20329"/>
                    <a:pt x="20159" y="20329"/>
                  </a:cubicBezTo>
                  <a:cubicBezTo>
                    <a:pt x="20159" y="21600"/>
                    <a:pt x="20159" y="21600"/>
                    <a:pt x="20159" y="21600"/>
                  </a:cubicBezTo>
                  <a:cubicBezTo>
                    <a:pt x="20735" y="21600"/>
                    <a:pt x="20735" y="21600"/>
                    <a:pt x="20735" y="21600"/>
                  </a:cubicBezTo>
                  <a:cubicBezTo>
                    <a:pt x="20735" y="20329"/>
                    <a:pt x="20735" y="20329"/>
                    <a:pt x="20735" y="20329"/>
                  </a:cubicBezTo>
                  <a:cubicBezTo>
                    <a:pt x="21023" y="21600"/>
                    <a:pt x="21023" y="21600"/>
                    <a:pt x="21023" y="21600"/>
                  </a:cubicBezTo>
                  <a:lnTo>
                    <a:pt x="21599" y="21236"/>
                  </a:lnTo>
                  <a:close/>
                </a:path>
              </a:pathLst>
            </a:custGeom>
            <a:solidFill>
              <a:srgbClr val="E3E3E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grpSp>
      <p:grpSp>
        <p:nvGrpSpPr>
          <p:cNvPr id="20495" name="Group 15"/>
          <p:cNvGrpSpPr/>
          <p:nvPr/>
        </p:nvGrpSpPr>
        <p:grpSpPr bwMode="auto">
          <a:xfrm>
            <a:off x="9357830" y="1793805"/>
            <a:ext cx="732194" cy="732194"/>
            <a:chOff x="0" y="0"/>
            <a:chExt cx="520701" cy="520701"/>
          </a:xfrm>
        </p:grpSpPr>
        <p:sp>
          <p:nvSpPr>
            <p:cNvPr id="20496" name="AutoShape 16"/>
            <p:cNvSpPr/>
            <p:nvPr/>
          </p:nvSpPr>
          <p:spPr bwMode="auto">
            <a:xfrm>
              <a:off x="0" y="0"/>
              <a:ext cx="520701" cy="52070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7" name="AutoShape 17"/>
            <p:cNvSpPr/>
            <p:nvPr/>
          </p:nvSpPr>
          <p:spPr bwMode="auto">
            <a:xfrm>
              <a:off x="144463" y="95250"/>
              <a:ext cx="333376" cy="425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5610"/>
                  </a:moveTo>
                  <a:cubicBezTo>
                    <a:pt x="3367" y="0"/>
                    <a:pt x="3367" y="0"/>
                    <a:pt x="3367" y="0"/>
                  </a:cubicBezTo>
                  <a:cubicBezTo>
                    <a:pt x="1393" y="1361"/>
                    <a:pt x="1393" y="1361"/>
                    <a:pt x="1393" y="1361"/>
                  </a:cubicBezTo>
                  <a:cubicBezTo>
                    <a:pt x="3251" y="3357"/>
                    <a:pt x="3251" y="3357"/>
                    <a:pt x="3251" y="3357"/>
                  </a:cubicBezTo>
                  <a:cubicBezTo>
                    <a:pt x="0" y="7986"/>
                    <a:pt x="0" y="7986"/>
                    <a:pt x="0" y="7986"/>
                  </a:cubicBezTo>
                  <a:cubicBezTo>
                    <a:pt x="2090" y="9983"/>
                    <a:pt x="2090" y="9983"/>
                    <a:pt x="2090" y="9983"/>
                  </a:cubicBezTo>
                  <a:cubicBezTo>
                    <a:pt x="1161" y="10618"/>
                    <a:pt x="1161" y="10618"/>
                    <a:pt x="1161" y="10618"/>
                  </a:cubicBezTo>
                  <a:cubicBezTo>
                    <a:pt x="7200" y="15882"/>
                    <a:pt x="7200" y="15882"/>
                    <a:pt x="7200" y="15882"/>
                  </a:cubicBezTo>
                  <a:cubicBezTo>
                    <a:pt x="3832" y="17243"/>
                    <a:pt x="3832" y="17243"/>
                    <a:pt x="3832" y="17243"/>
                  </a:cubicBezTo>
                  <a:cubicBezTo>
                    <a:pt x="8709" y="21600"/>
                    <a:pt x="8709" y="21600"/>
                    <a:pt x="8709" y="21600"/>
                  </a:cubicBezTo>
                  <a:cubicBezTo>
                    <a:pt x="14051" y="21236"/>
                    <a:pt x="18812" y="18968"/>
                    <a:pt x="21599" y="15610"/>
                  </a:cubicBezTo>
                  <a:close/>
                </a:path>
              </a:pathLst>
            </a:custGeom>
            <a:solidFill>
              <a:schemeClr val="accent3">
                <a:lumMod val="75000"/>
              </a:scheme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8" name="AutoShape 18"/>
            <p:cNvSpPr/>
            <p:nvPr/>
          </p:nvSpPr>
          <p:spPr bwMode="auto">
            <a:xfrm>
              <a:off x="165100" y="93663"/>
              <a:ext cx="36513"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3600"/>
                  </a:moveTo>
                  <a:lnTo>
                    <a:pt x="19721" y="0"/>
                  </a:lnTo>
                  <a:lnTo>
                    <a:pt x="0" y="18000"/>
                  </a:lnTo>
                  <a:lnTo>
                    <a:pt x="1878" y="21600"/>
                  </a:lnTo>
                  <a:lnTo>
                    <a:pt x="21600" y="3600"/>
                  </a:lnTo>
                  <a:close/>
                </a:path>
              </a:pathLst>
            </a:custGeom>
            <a:solidFill>
              <a:srgbClr val="E4E4E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499" name="AutoShape 19"/>
            <p:cNvSpPr/>
            <p:nvPr/>
          </p:nvSpPr>
          <p:spPr bwMode="auto">
            <a:xfrm>
              <a:off x="273051" y="258763"/>
              <a:ext cx="65088" cy="4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7" y="21599"/>
                  </a:moveTo>
                  <a:lnTo>
                    <a:pt x="21599" y="3483"/>
                  </a:lnTo>
                  <a:lnTo>
                    <a:pt x="18965" y="0"/>
                  </a:lnTo>
                  <a:lnTo>
                    <a:pt x="0" y="18116"/>
                  </a:lnTo>
                  <a:lnTo>
                    <a:pt x="2107" y="21599"/>
                  </a:lnTo>
                  <a:close/>
                </a:path>
              </a:pathLst>
            </a:custGeom>
            <a:solidFill>
              <a:srgbClr val="E4E4E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500" name="AutoShape 20"/>
            <p:cNvSpPr/>
            <p:nvPr/>
          </p:nvSpPr>
          <p:spPr bwMode="auto">
            <a:xfrm>
              <a:off x="144463" y="104775"/>
              <a:ext cx="231775" cy="338139"/>
            </a:xfrm>
            <a:custGeom>
              <a:avLst/>
              <a:gdLst>
                <a:gd name="T0" fmla="+- 0 11314 1028"/>
                <a:gd name="T1" fmla="*/ T0 w 20572"/>
                <a:gd name="T2" fmla="*/ 10800 h 21600"/>
                <a:gd name="T3" fmla="+- 0 11314 1028"/>
                <a:gd name="T4" fmla="*/ T3 w 20572"/>
                <a:gd name="T5" fmla="*/ 10800 h 21600"/>
                <a:gd name="T6" fmla="+- 0 11314 1028"/>
                <a:gd name="T7" fmla="*/ T6 w 20572"/>
                <a:gd name="T8" fmla="*/ 10800 h 21600"/>
                <a:gd name="T9" fmla="+- 0 11314 1028"/>
                <a:gd name="T10" fmla="*/ T9 w 20572"/>
                <a:gd name="T11" fmla="*/ 10800 h 21600"/>
              </a:gdLst>
              <a:ahLst/>
              <a:cxnLst>
                <a:cxn ang="0">
                  <a:pos x="T1" y="T2"/>
                </a:cxn>
                <a:cxn ang="0">
                  <a:pos x="T4" y="T5"/>
                </a:cxn>
                <a:cxn ang="0">
                  <a:pos x="T7" y="T8"/>
                </a:cxn>
                <a:cxn ang="0">
                  <a:pos x="T10" y="T11"/>
                </a:cxn>
              </a:cxnLst>
              <a:rect l="0" t="0" r="r" b="b"/>
              <a:pathLst>
                <a:path w="20572" h="21600">
                  <a:moveTo>
                    <a:pt x="16892" y="18742"/>
                  </a:moveTo>
                  <a:cubicBezTo>
                    <a:pt x="13852" y="18742"/>
                    <a:pt x="13852" y="18742"/>
                    <a:pt x="13852" y="18742"/>
                  </a:cubicBezTo>
                  <a:cubicBezTo>
                    <a:pt x="13852" y="18171"/>
                    <a:pt x="13852" y="18171"/>
                    <a:pt x="13852" y="18171"/>
                  </a:cubicBezTo>
                  <a:cubicBezTo>
                    <a:pt x="13852" y="18057"/>
                    <a:pt x="14012" y="18057"/>
                    <a:pt x="14012" y="17942"/>
                  </a:cubicBezTo>
                  <a:cubicBezTo>
                    <a:pt x="14012" y="17257"/>
                    <a:pt x="13371" y="16685"/>
                    <a:pt x="12412" y="16457"/>
                  </a:cubicBezTo>
                  <a:cubicBezTo>
                    <a:pt x="12412" y="15885"/>
                    <a:pt x="12412" y="15885"/>
                    <a:pt x="12412" y="15885"/>
                  </a:cubicBezTo>
                  <a:cubicBezTo>
                    <a:pt x="12891" y="15771"/>
                    <a:pt x="13212" y="15657"/>
                    <a:pt x="13532" y="15542"/>
                  </a:cubicBezTo>
                  <a:cubicBezTo>
                    <a:pt x="13691" y="15542"/>
                    <a:pt x="13691" y="15542"/>
                    <a:pt x="13691" y="15542"/>
                  </a:cubicBezTo>
                  <a:cubicBezTo>
                    <a:pt x="20572" y="12228"/>
                    <a:pt x="20572" y="12228"/>
                    <a:pt x="20572" y="12228"/>
                  </a:cubicBezTo>
                  <a:cubicBezTo>
                    <a:pt x="19772" y="11428"/>
                    <a:pt x="19772" y="11428"/>
                    <a:pt x="19772" y="11428"/>
                  </a:cubicBezTo>
                  <a:cubicBezTo>
                    <a:pt x="12732" y="14742"/>
                    <a:pt x="12732" y="14742"/>
                    <a:pt x="12732" y="14742"/>
                  </a:cubicBezTo>
                  <a:cubicBezTo>
                    <a:pt x="12891" y="14742"/>
                    <a:pt x="12891" y="14742"/>
                    <a:pt x="12891" y="14742"/>
                  </a:cubicBezTo>
                  <a:cubicBezTo>
                    <a:pt x="8572" y="15199"/>
                    <a:pt x="4411" y="13942"/>
                    <a:pt x="2651" y="11314"/>
                  </a:cubicBezTo>
                  <a:cubicBezTo>
                    <a:pt x="1051" y="8914"/>
                    <a:pt x="2012" y="6057"/>
                    <a:pt x="4732" y="4000"/>
                  </a:cubicBezTo>
                  <a:cubicBezTo>
                    <a:pt x="12252" y="11885"/>
                    <a:pt x="12252" y="11885"/>
                    <a:pt x="12252" y="11885"/>
                  </a:cubicBezTo>
                  <a:cubicBezTo>
                    <a:pt x="15611" y="10171"/>
                    <a:pt x="15611" y="10171"/>
                    <a:pt x="15611" y="10171"/>
                  </a:cubicBezTo>
                  <a:cubicBezTo>
                    <a:pt x="6011" y="800"/>
                    <a:pt x="6011" y="800"/>
                    <a:pt x="6011" y="800"/>
                  </a:cubicBezTo>
                  <a:cubicBezTo>
                    <a:pt x="5532" y="1028"/>
                    <a:pt x="5532" y="1028"/>
                    <a:pt x="5532" y="1028"/>
                  </a:cubicBezTo>
                  <a:cubicBezTo>
                    <a:pt x="4411" y="0"/>
                    <a:pt x="4411" y="0"/>
                    <a:pt x="4411" y="0"/>
                  </a:cubicBezTo>
                  <a:cubicBezTo>
                    <a:pt x="2651" y="914"/>
                    <a:pt x="2651" y="914"/>
                    <a:pt x="2651" y="914"/>
                  </a:cubicBezTo>
                  <a:cubicBezTo>
                    <a:pt x="3612" y="1942"/>
                    <a:pt x="3612" y="1942"/>
                    <a:pt x="3612" y="1942"/>
                  </a:cubicBezTo>
                  <a:cubicBezTo>
                    <a:pt x="3132" y="2171"/>
                    <a:pt x="3132" y="2171"/>
                    <a:pt x="3132" y="2171"/>
                  </a:cubicBezTo>
                  <a:cubicBezTo>
                    <a:pt x="3771" y="2971"/>
                    <a:pt x="3771" y="2971"/>
                    <a:pt x="3771" y="2971"/>
                  </a:cubicBezTo>
                  <a:cubicBezTo>
                    <a:pt x="251" y="5257"/>
                    <a:pt x="-1028" y="8800"/>
                    <a:pt x="891" y="11885"/>
                  </a:cubicBezTo>
                  <a:cubicBezTo>
                    <a:pt x="2651" y="14514"/>
                    <a:pt x="7772" y="16114"/>
                    <a:pt x="11451" y="15885"/>
                  </a:cubicBezTo>
                  <a:cubicBezTo>
                    <a:pt x="11451" y="16457"/>
                    <a:pt x="11451" y="16457"/>
                    <a:pt x="11451" y="16457"/>
                  </a:cubicBezTo>
                  <a:cubicBezTo>
                    <a:pt x="10492" y="16685"/>
                    <a:pt x="9852" y="17257"/>
                    <a:pt x="9852" y="17942"/>
                  </a:cubicBezTo>
                  <a:cubicBezTo>
                    <a:pt x="9852" y="18742"/>
                    <a:pt x="9852" y="18742"/>
                    <a:pt x="9852" y="18742"/>
                  </a:cubicBezTo>
                  <a:cubicBezTo>
                    <a:pt x="6971" y="18742"/>
                    <a:pt x="6971" y="18742"/>
                    <a:pt x="6971" y="18742"/>
                  </a:cubicBezTo>
                  <a:cubicBezTo>
                    <a:pt x="5851" y="18742"/>
                    <a:pt x="5051" y="19428"/>
                    <a:pt x="5051" y="20228"/>
                  </a:cubicBezTo>
                  <a:cubicBezTo>
                    <a:pt x="5051" y="20914"/>
                    <a:pt x="5851" y="21599"/>
                    <a:pt x="6971" y="21599"/>
                  </a:cubicBezTo>
                  <a:cubicBezTo>
                    <a:pt x="16892" y="21599"/>
                    <a:pt x="16892" y="21599"/>
                    <a:pt x="16892" y="21599"/>
                  </a:cubicBezTo>
                  <a:cubicBezTo>
                    <a:pt x="18012" y="21599"/>
                    <a:pt x="18812" y="20914"/>
                    <a:pt x="18812" y="20228"/>
                  </a:cubicBezTo>
                  <a:cubicBezTo>
                    <a:pt x="18812" y="19428"/>
                    <a:pt x="18012" y="18742"/>
                    <a:pt x="16892" y="18742"/>
                  </a:cubicBezTo>
                  <a:close/>
                </a:path>
              </a:pathLst>
            </a:custGeom>
            <a:solidFill>
              <a:srgbClr val="E4E4E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grpSp>
      <p:grpSp>
        <p:nvGrpSpPr>
          <p:cNvPr id="20505" name="Group 25"/>
          <p:cNvGrpSpPr/>
          <p:nvPr/>
        </p:nvGrpSpPr>
        <p:grpSpPr bwMode="auto">
          <a:xfrm>
            <a:off x="4514063" y="1732264"/>
            <a:ext cx="3515872" cy="4562820"/>
            <a:chOff x="-1" y="0"/>
            <a:chExt cx="2500315" cy="3244407"/>
          </a:xfrm>
        </p:grpSpPr>
        <p:grpSp>
          <p:nvGrpSpPr>
            <p:cNvPr id="20502" name="Group 27"/>
            <p:cNvGrpSpPr/>
            <p:nvPr/>
          </p:nvGrpSpPr>
          <p:grpSpPr bwMode="auto">
            <a:xfrm>
              <a:off x="-1" y="0"/>
              <a:ext cx="2500315" cy="3244407"/>
              <a:chOff x="-1" y="0"/>
              <a:chExt cx="2500315" cy="3244407"/>
            </a:xfrm>
          </p:grpSpPr>
          <p:sp>
            <p:nvSpPr>
              <p:cNvPr id="20508" name="AutoShape 28"/>
              <p:cNvSpPr/>
              <p:nvPr/>
            </p:nvSpPr>
            <p:spPr bwMode="auto">
              <a:xfrm>
                <a:off x="-1" y="0"/>
                <a:ext cx="2500315" cy="32444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92" y="0"/>
                    </a:moveTo>
                    <a:cubicBezTo>
                      <a:pt x="1107" y="0"/>
                      <a:pt x="1107" y="0"/>
                      <a:pt x="1107" y="0"/>
                    </a:cubicBezTo>
                    <a:cubicBezTo>
                      <a:pt x="494" y="0"/>
                      <a:pt x="0" y="380"/>
                      <a:pt x="0" y="852"/>
                    </a:cubicBezTo>
                    <a:cubicBezTo>
                      <a:pt x="0" y="20747"/>
                      <a:pt x="0" y="20747"/>
                      <a:pt x="0" y="20747"/>
                    </a:cubicBezTo>
                    <a:cubicBezTo>
                      <a:pt x="0" y="21219"/>
                      <a:pt x="494" y="21600"/>
                      <a:pt x="1107" y="21600"/>
                    </a:cubicBezTo>
                    <a:cubicBezTo>
                      <a:pt x="20492" y="21600"/>
                      <a:pt x="20492" y="21600"/>
                      <a:pt x="20492" y="21600"/>
                    </a:cubicBezTo>
                    <a:cubicBezTo>
                      <a:pt x="21105" y="21600"/>
                      <a:pt x="21599" y="21219"/>
                      <a:pt x="21599" y="20747"/>
                    </a:cubicBezTo>
                    <a:cubicBezTo>
                      <a:pt x="21599" y="852"/>
                      <a:pt x="21599" y="852"/>
                      <a:pt x="21599" y="852"/>
                    </a:cubicBezTo>
                    <a:cubicBezTo>
                      <a:pt x="21599" y="380"/>
                      <a:pt x="21105" y="0"/>
                      <a:pt x="20492" y="0"/>
                    </a:cubicBezTo>
                    <a:close/>
                    <a:moveTo>
                      <a:pt x="19521" y="19697"/>
                    </a:moveTo>
                    <a:cubicBezTo>
                      <a:pt x="2129" y="19697"/>
                      <a:pt x="2129" y="19697"/>
                      <a:pt x="2129" y="19697"/>
                    </a:cubicBezTo>
                    <a:cubicBezTo>
                      <a:pt x="2129" y="1837"/>
                      <a:pt x="2129" y="1837"/>
                      <a:pt x="2129" y="1837"/>
                    </a:cubicBezTo>
                    <a:cubicBezTo>
                      <a:pt x="19521" y="1837"/>
                      <a:pt x="19521" y="1837"/>
                      <a:pt x="19521" y="1837"/>
                    </a:cubicBezTo>
                    <a:lnTo>
                      <a:pt x="19521" y="19697"/>
                    </a:lnTo>
                    <a:close/>
                  </a:path>
                </a:pathLst>
              </a:custGeom>
              <a:solidFill>
                <a:srgbClr val="00000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509" name="AutoShape 29"/>
              <p:cNvSpPr/>
              <p:nvPr/>
            </p:nvSpPr>
            <p:spPr bwMode="auto">
              <a:xfrm>
                <a:off x="1174750" y="3017426"/>
                <a:ext cx="177800" cy="176188"/>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44444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sp>
            <p:nvSpPr>
              <p:cNvPr id="20510" name="AutoShape 30"/>
              <p:cNvSpPr/>
              <p:nvPr/>
            </p:nvSpPr>
            <p:spPr bwMode="auto">
              <a:xfrm>
                <a:off x="1228725" y="109523"/>
                <a:ext cx="49213" cy="4920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44444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grpSp>
        <p:sp>
          <p:nvSpPr>
            <p:cNvPr id="20511" name="AutoShape 31"/>
            <p:cNvSpPr/>
            <p:nvPr/>
          </p:nvSpPr>
          <p:spPr bwMode="auto">
            <a:xfrm rot="10800000">
              <a:off x="1049338" y="11111"/>
              <a:ext cx="1435101" cy="2315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0" y="0"/>
                  </a:lnTo>
                  <a:lnTo>
                    <a:pt x="21599" y="21599"/>
                  </a:lnTo>
                  <a:close/>
                </a:path>
              </a:pathLst>
            </a:custGeom>
            <a:solidFill>
              <a:srgbClr val="F2F2F2">
                <a:alpha val="20000"/>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a:lnSpc>
                  <a:spcPct val="150000"/>
                </a:lnSpc>
                <a:defRPr/>
              </a:pPr>
              <a:endParaRPr lang="es-ES" sz="2670">
                <a:solidFill>
                  <a:srgbClr val="FFFFFF"/>
                </a:solidFill>
                <a:latin typeface="Arial" panose="020B0604020202020204" pitchFamily="34" charset="0"/>
                <a:ea typeface="微软雅黑" panose="020B0503020204020204" pitchFamily="34" charset="-122"/>
                <a:cs typeface="Calibri" panose="020F0502020204030204" pitchFamily="34" charset="0"/>
                <a:sym typeface="Arial" panose="020B0604020202020204" pitchFamily="34" charset="0"/>
              </a:endParaRPr>
            </a:p>
          </p:txBody>
        </p:sp>
      </p:grpSp>
      <p:sp>
        <p:nvSpPr>
          <p:cNvPr id="46" name="TextBox 16"/>
          <p:cNvSpPr txBox="1"/>
          <p:nvPr/>
        </p:nvSpPr>
        <p:spPr>
          <a:xfrm>
            <a:off x="1035625" y="2882577"/>
            <a:ext cx="3378200" cy="553720"/>
          </a:xfrm>
          <a:prstGeom prst="rect">
            <a:avLst/>
          </a:prstGeom>
          <a:noFill/>
        </p:spPr>
        <p:txBody>
          <a:bodyPr wrap="square" lIns="0" tIns="0" rIns="0" bIns="0" rtlCol="0">
            <a:spAutoFit/>
          </a:bodyPr>
          <a:lstStyle/>
          <a:p>
            <a:pPr algn="just"/>
            <a:r>
              <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对客户的信用历史数据的多个特征进行打分。</a:t>
            </a:r>
            <a:endPar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5"/>
          <p:cNvSpPr txBox="1"/>
          <p:nvPr/>
        </p:nvSpPr>
        <p:spPr>
          <a:xfrm>
            <a:off x="9053090" y="2988043"/>
            <a:ext cx="2777138" cy="1107440"/>
          </a:xfrm>
          <a:prstGeom prst="rect">
            <a:avLst/>
          </a:prstGeom>
          <a:noFill/>
        </p:spPr>
        <p:txBody>
          <a:bodyPr wrap="square" lIns="0" tIns="0" rIns="0" bIns="0" rtlCol="0">
            <a:spAutoFit/>
          </a:bodyPr>
          <a:lstStyle/>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判断快速</a:t>
            </a:r>
            <a:endPar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客观透明</a:t>
            </a:r>
            <a:endPar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应用范围广</a:t>
            </a:r>
            <a:endPar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16"/>
          <p:cNvSpPr txBox="1"/>
          <p:nvPr/>
        </p:nvSpPr>
        <p:spPr>
          <a:xfrm>
            <a:off x="9053090" y="2667312"/>
            <a:ext cx="1600200" cy="276860"/>
          </a:xfrm>
          <a:prstGeom prst="rect">
            <a:avLst/>
          </a:prstGeom>
          <a:noFill/>
        </p:spPr>
        <p:txBody>
          <a:bodyPr wrap="none" lIns="0" tIns="0" rIns="0" bIns="0" rtlCol="0">
            <a:spAutoFit/>
          </a:bodyPr>
          <a:lstStyle/>
          <a:p>
            <a:r>
              <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信用评分卡优点</a:t>
            </a:r>
            <a:endPar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5"/>
          <p:cNvSpPr txBox="1"/>
          <p:nvPr/>
        </p:nvSpPr>
        <p:spPr>
          <a:xfrm>
            <a:off x="2181860" y="5565775"/>
            <a:ext cx="1311275" cy="1107440"/>
          </a:xfrm>
          <a:prstGeom prst="rect">
            <a:avLst/>
          </a:prstGeom>
          <a:noFill/>
        </p:spPr>
        <p:txBody>
          <a:bodyPr wrap="square" lIns="0" tIns="0" rIns="0" bIns="0" rtlCol="0">
            <a:spAutoFit/>
          </a:bodyPr>
          <a:lstStyle/>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申请评分卡</a:t>
            </a:r>
            <a:endPar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行为评分卡</a:t>
            </a:r>
            <a:endPar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1600" dirty="0">
                <a:solidFill>
                  <a:schemeClr val="tx1"/>
                </a:solidFill>
                <a:latin typeface="Arial" panose="020B0604020202020204" pitchFamily="34" charset="0"/>
                <a:ea typeface="微软雅黑" panose="020B0503020204020204" pitchFamily="34" charset="-122"/>
                <a:sym typeface="Arial" panose="020B0604020202020204" pitchFamily="34" charset="0"/>
              </a:rPr>
              <a:t>催收评分卡</a:t>
            </a:r>
            <a:endParaRPr lang="zh-CN" altLang="en-US" sz="1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6"/>
          <p:cNvSpPr txBox="1"/>
          <p:nvPr/>
        </p:nvSpPr>
        <p:spPr>
          <a:xfrm>
            <a:off x="2194500" y="5244777"/>
            <a:ext cx="1143000" cy="276860"/>
          </a:xfrm>
          <a:prstGeom prst="rect">
            <a:avLst/>
          </a:prstGeom>
          <a:noFill/>
        </p:spPr>
        <p:txBody>
          <a:bodyPr wrap="none" lIns="0" tIns="0" rIns="0" bIns="0" rtlCol="0">
            <a:spAutoFit/>
          </a:bodyPr>
          <a:lstStyle/>
          <a:p>
            <a:pPr algn="r"/>
            <a:r>
              <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评分卡分类</a:t>
            </a:r>
            <a:endParaRPr lang="zh-CN" altLang="en-US" sz="1800" dirty="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背景</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8"/>
          <p:cNvSpPr txBox="1"/>
          <p:nvPr/>
        </p:nvSpPr>
        <p:spPr>
          <a:xfrm>
            <a:off x="812800" y="672136"/>
            <a:ext cx="2311176" cy="168910"/>
          </a:xfrm>
          <a:prstGeom prst="rect">
            <a:avLst/>
          </a:prstGeom>
          <a:noFill/>
        </p:spPr>
        <p:txBody>
          <a:bodyPr wrap="square" lIns="0" tIns="0" rIns="0" bIns="0" rtlCol="0" anchor="ctr">
            <a:spAutoFit/>
          </a:bodyPr>
          <a:lstStyle/>
          <a:p>
            <a:pPr algn="l"/>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Background</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descr="src=http___image4.pinlue.com_img86_5b0988e595225_images_20180609_e7f459cbc1e5422a89875b3c3112c8e8.jpeg&amp;refer=http___image4.pinlue"/>
          <p:cNvPicPr>
            <a:picLocks noChangeAspect="1"/>
          </p:cNvPicPr>
          <p:nvPr/>
        </p:nvPicPr>
        <p:blipFill>
          <a:blip r:embed="rId1"/>
          <a:stretch>
            <a:fillRect/>
          </a:stretch>
        </p:blipFill>
        <p:spPr>
          <a:xfrm>
            <a:off x="4796790" y="2103755"/>
            <a:ext cx="3001010" cy="3797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6501074" y="3062602"/>
            <a:ext cx="4125737" cy="11074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项目流程</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Flow</a:t>
            </a:r>
            <a:endPar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a:spLocks noChangeAspect="1"/>
          </p:cNvSpPr>
          <p:nvPr/>
        </p:nvSpPr>
        <p:spPr>
          <a:xfrm>
            <a:off x="5866600" y="2919830"/>
            <a:ext cx="591001" cy="591002"/>
          </a:xfrm>
          <a:prstGeom prst="roundRect">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ounded Rectangle 11"/>
          <p:cNvSpPr>
            <a:spLocks noChangeAspect="1"/>
          </p:cNvSpPr>
          <p:nvPr/>
        </p:nvSpPr>
        <p:spPr>
          <a:xfrm>
            <a:off x="5864925" y="3673232"/>
            <a:ext cx="592675" cy="592675"/>
          </a:xfrm>
          <a:prstGeom prst="roundRect">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05</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ounded Rectangle 14"/>
          <p:cNvSpPr>
            <a:spLocks noChangeAspect="1"/>
          </p:cNvSpPr>
          <p:nvPr/>
        </p:nvSpPr>
        <p:spPr>
          <a:xfrm>
            <a:off x="5878319" y="2159733"/>
            <a:ext cx="592675" cy="592675"/>
          </a:xfrm>
          <a:prstGeom prst="roundRect">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ounded Rectangle 16"/>
          <p:cNvSpPr>
            <a:spLocks noChangeAspect="1"/>
          </p:cNvSpPr>
          <p:nvPr/>
        </p:nvSpPr>
        <p:spPr>
          <a:xfrm>
            <a:off x="9313828" y="2923178"/>
            <a:ext cx="592675" cy="591002"/>
          </a:xfrm>
          <a:prstGeom prst="roundRect">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Rounded Rectangle 17"/>
          <p:cNvSpPr>
            <a:spLocks noChangeAspect="1"/>
          </p:cNvSpPr>
          <p:nvPr/>
        </p:nvSpPr>
        <p:spPr>
          <a:xfrm>
            <a:off x="9312154" y="3676580"/>
            <a:ext cx="592675" cy="592675"/>
          </a:xfrm>
          <a:prstGeom prst="roundRect">
            <a:avLst/>
          </a:prstGeom>
          <a:solidFill>
            <a:schemeClr val="accent6"/>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06</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ounded Rectangle 23"/>
          <p:cNvSpPr>
            <a:spLocks noChangeAspect="1"/>
          </p:cNvSpPr>
          <p:nvPr/>
        </p:nvSpPr>
        <p:spPr>
          <a:xfrm>
            <a:off x="9325548" y="2163081"/>
            <a:ext cx="592675" cy="592675"/>
          </a:xfrm>
          <a:prstGeom prst="roundRect">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25"/>
          <p:cNvGrpSpPr/>
          <p:nvPr/>
        </p:nvGrpSpPr>
        <p:grpSpPr bwMode="auto">
          <a:xfrm>
            <a:off x="6537963" y="2359624"/>
            <a:ext cx="2123407" cy="1720888"/>
            <a:chOff x="7045224" y="2282377"/>
            <a:chExt cx="4137667" cy="1632616"/>
          </a:xfrm>
        </p:grpSpPr>
        <p:sp>
          <p:nvSpPr>
            <p:cNvPr id="33816" name="TextBox 26"/>
            <p:cNvSpPr txBox="1">
              <a:spLocks noChangeArrowheads="1"/>
            </p:cNvSpPr>
            <p:nvPr/>
          </p:nvSpPr>
          <p:spPr bwMode="auto">
            <a:xfrm>
              <a:off x="7045224" y="2282377"/>
              <a:ext cx="4137667" cy="2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数据获取</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817" name="TextBox 27"/>
            <p:cNvSpPr txBox="1">
              <a:spLocks noChangeArrowheads="1"/>
            </p:cNvSpPr>
            <p:nvPr/>
          </p:nvSpPr>
          <p:spPr bwMode="auto">
            <a:xfrm>
              <a:off x="7045224" y="3670407"/>
              <a:ext cx="4137667" cy="2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模型开发</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818" name="TextBox 29"/>
            <p:cNvSpPr txBox="1">
              <a:spLocks noChangeArrowheads="1"/>
            </p:cNvSpPr>
            <p:nvPr/>
          </p:nvSpPr>
          <p:spPr bwMode="auto">
            <a:xfrm>
              <a:off x="7045224" y="2963791"/>
              <a:ext cx="4137667" cy="24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探索性数据分析</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30"/>
          <p:cNvGrpSpPr/>
          <p:nvPr/>
        </p:nvGrpSpPr>
        <p:grpSpPr bwMode="auto">
          <a:xfrm>
            <a:off x="9975146" y="2366321"/>
            <a:ext cx="2142559" cy="1792740"/>
            <a:chOff x="7045224" y="2282365"/>
            <a:chExt cx="4137667" cy="1700674"/>
          </a:xfrm>
        </p:grpSpPr>
        <p:sp>
          <p:nvSpPr>
            <p:cNvPr id="33813" name="TextBox 31"/>
            <p:cNvSpPr txBox="1">
              <a:spLocks noChangeArrowheads="1"/>
            </p:cNvSpPr>
            <p:nvPr/>
          </p:nvSpPr>
          <p:spPr bwMode="auto">
            <a:xfrm>
              <a:off x="7045224" y="2282365"/>
              <a:ext cx="4137667" cy="2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数据预处理</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814" name="TextBox 32"/>
            <p:cNvSpPr txBox="1">
              <a:spLocks noChangeArrowheads="1"/>
            </p:cNvSpPr>
            <p:nvPr/>
          </p:nvSpPr>
          <p:spPr bwMode="auto">
            <a:xfrm>
              <a:off x="7045224" y="3738469"/>
              <a:ext cx="4137667" cy="2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模型评估</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815" name="TextBox 34"/>
            <p:cNvSpPr txBox="1">
              <a:spLocks noChangeArrowheads="1"/>
            </p:cNvSpPr>
            <p:nvPr/>
          </p:nvSpPr>
          <p:spPr bwMode="auto">
            <a:xfrm>
              <a:off x="7045224" y="2963783"/>
              <a:ext cx="4137667" cy="2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变量选择</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2"/>
          <p:cNvGrpSpPr/>
          <p:nvPr/>
        </p:nvGrpSpPr>
        <p:grpSpPr bwMode="auto">
          <a:xfrm>
            <a:off x="728641" y="2134637"/>
            <a:ext cx="4880364" cy="3986328"/>
            <a:chOff x="3785121" y="1812417"/>
            <a:chExt cx="4627889" cy="3779783"/>
          </a:xfrm>
        </p:grpSpPr>
        <p:pic>
          <p:nvPicPr>
            <p:cNvPr id="33811" name="Picture 7"/>
            <p:cNvPicPr>
              <a:picLocks noChangeAspect="1"/>
            </p:cNvPicPr>
            <p:nvPr/>
          </p:nvPicPr>
          <p:blipFill>
            <a:blip r:embed="rId1" cstate="screen"/>
            <a:srcRect/>
            <a:stretch>
              <a:fillRect/>
            </a:stretch>
          </p:blipFill>
          <p:spPr bwMode="auto">
            <a:xfrm>
              <a:off x="3785121" y="1812417"/>
              <a:ext cx="4627889" cy="377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121695" y="1998151"/>
              <a:ext cx="3959505" cy="2484403"/>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20000"/>
                </a:lnSpc>
                <a:spcBef>
                  <a:spcPts val="0"/>
                </a:spcBef>
                <a:spcAft>
                  <a:spcPts val="0"/>
                </a:spcAft>
                <a:defRPr/>
              </a:pPr>
              <a:endParaRPr lang="zh-CN" altLang="zh-CN" sz="8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8"/>
          <p:cNvSpPr txBox="1"/>
          <p:nvPr/>
        </p:nvSpPr>
        <p:spPr>
          <a:xfrm>
            <a:off x="812800" y="213409"/>
            <a:ext cx="2311176" cy="430530"/>
          </a:xfrm>
          <a:prstGeom prst="rect">
            <a:avLst/>
          </a:prstGeom>
          <a:noFill/>
        </p:spPr>
        <p:txBody>
          <a:bodyPr wrap="square" lIns="0" tIns="0" rIns="0" bIns="0" rtlCol="0" anchor="ctr">
            <a:spAutoFit/>
          </a:bodyPr>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流程</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8"/>
          <p:cNvSpPr txBox="1"/>
          <p:nvPr/>
        </p:nvSpPr>
        <p:spPr>
          <a:xfrm>
            <a:off x="812800" y="672136"/>
            <a:ext cx="2311176" cy="168910"/>
          </a:xfrm>
          <a:prstGeom prst="rect">
            <a:avLst/>
          </a:prstGeom>
          <a:noFill/>
        </p:spPr>
        <p:txBody>
          <a:bodyPr wrap="square" lIns="0" tIns="0" rIns="0" bIns="0" rtlCol="0" anchor="ctr">
            <a:spAutoFit/>
          </a:bodyPr>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Project Flow</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ounded Rectangle 10"/>
          <p:cNvSpPr>
            <a:spLocks noChangeAspect="1"/>
          </p:cNvSpPr>
          <p:nvPr/>
        </p:nvSpPr>
        <p:spPr>
          <a:xfrm>
            <a:off x="5850090" y="4481930"/>
            <a:ext cx="591001" cy="591002"/>
          </a:xfrm>
          <a:prstGeom prst="roundRect">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lnSpc>
                <a:spcPct val="120000"/>
              </a:lnSpc>
              <a:spcBef>
                <a:spcPts val="0"/>
              </a:spcBef>
              <a:spcAft>
                <a:spcPts val="0"/>
              </a:spcAft>
              <a:defRPr/>
            </a:pPr>
            <a:r>
              <a:rPr lang="en-US" altLang="zh-CN" sz="1400" dirty="0" smtClean="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07</a:t>
            </a:r>
            <a:endParaRPr lang="zh-CN"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9"/>
          <p:cNvSpPr txBox="1">
            <a:spLocks noChangeArrowheads="1"/>
          </p:cNvSpPr>
          <p:nvPr/>
        </p:nvSpPr>
        <p:spPr bwMode="auto">
          <a:xfrm>
            <a:off x="6521450" y="4639945"/>
            <a:ext cx="212344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20000"/>
              </a:lnSpc>
              <a:spcBef>
                <a:spcPts val="0"/>
              </a:spcBef>
              <a:spcAft>
                <a:spcPts val="0"/>
              </a:spcAft>
            </a:pPr>
            <a:r>
              <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信用评分</a:t>
            </a:r>
            <a:endParaRPr lang="zh-CN" altLang="en-US" sz="1400" dirty="0" smtClean="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464" y="2984239"/>
            <a:ext cx="4273599" cy="1264172"/>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2" name="圆角矩形 1"/>
          <p:cNvSpPr/>
          <p:nvPr/>
        </p:nvSpPr>
        <p:spPr>
          <a:xfrm>
            <a:off x="4269135" y="2984239"/>
            <a:ext cx="8589615" cy="12641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3121479" y="3145850"/>
            <a:ext cx="940950" cy="9409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Entry_1"/>
          <p:cNvSpPr/>
          <p:nvPr>
            <p:custDataLst>
              <p:tags r:id="rId1"/>
            </p:custDataLst>
          </p:nvPr>
        </p:nvSpPr>
        <p:spPr>
          <a:xfrm>
            <a:off x="5988050" y="3062605"/>
            <a:ext cx="5099685" cy="11074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数据获取与</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预处理</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Data Acquisition and Preprocessing</a:t>
            </a:r>
            <a:r>
              <a:rPr lang="en-US" altLang="zh-CN" sz="24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3"/>
          <p:cNvSpPr txBox="1">
            <a:spLocks noChangeArrowheads="1"/>
          </p:cNvSpPr>
          <p:nvPr/>
        </p:nvSpPr>
        <p:spPr bwMode="auto">
          <a:xfrm>
            <a:off x="767715" y="1096010"/>
            <a:ext cx="5665470" cy="830580"/>
          </a:xfrm>
          <a:prstGeom prst="rect">
            <a:avLst/>
          </a:prstGeom>
          <a:noFill/>
          <a:ln>
            <a:noFill/>
          </a:ln>
        </p:spPr>
        <p:txBody>
          <a:bodyPr wrap="square" lIns="0" tIns="0" rIns="0" bIns="0">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just"/>
            <a:r>
              <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rPr>
              <a:t>Kaggle上一个经典的评分卡案例（Loan Defaulter）：</a:t>
            </a:r>
            <a:endPar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285750" indent="284480" algn="just" latinLnBrk="0">
              <a:buFont typeface="Arial" panose="020B0604020202020204" pitchFamily="34" charset="0"/>
              <a:buChar char="•"/>
            </a:pPr>
            <a:r>
              <a:rPr lang="en-US" altLang="zh-CN" sz="1800" dirty="0">
                <a:solidFill>
                  <a:schemeClr val="tx1"/>
                </a:solidFill>
                <a:latin typeface="Arial" panose="020B0604020202020204" pitchFamily="34" charset="0"/>
                <a:ea typeface="微软雅黑" panose="020B0503020204020204" pitchFamily="34" charset="-122"/>
                <a:sym typeface="Arial" panose="020B0604020202020204" pitchFamily="34" charset="0"/>
              </a:rPr>
              <a:t>307511</a:t>
            </a:r>
            <a:r>
              <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rPr>
              <a:t>个样本</a:t>
            </a:r>
            <a:endPar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285750" indent="284480" algn="just" latinLnBrk="0">
              <a:buFont typeface="Arial" panose="020B0604020202020204" pitchFamily="34" charset="0"/>
              <a:buChar char="•"/>
            </a:pPr>
            <a:r>
              <a:rPr lang="en-US" altLang="zh-CN" sz="1800" dirty="0">
                <a:solidFill>
                  <a:schemeClr val="tx1"/>
                </a:solidFill>
                <a:latin typeface="Arial" panose="020B0604020202020204" pitchFamily="34" charset="0"/>
                <a:ea typeface="微软雅黑" panose="020B0503020204020204" pitchFamily="34" charset="-122"/>
                <a:sym typeface="Arial" panose="020B0604020202020204" pitchFamily="34" charset="0"/>
              </a:rPr>
              <a:t>122</a:t>
            </a:r>
            <a:r>
              <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rPr>
              <a:t>个特征</a:t>
            </a:r>
            <a:endPar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获取</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8"/>
          <p:cNvSpPr txBox="1"/>
          <p:nvPr/>
        </p:nvSpPr>
        <p:spPr>
          <a:xfrm>
            <a:off x="812800" y="672136"/>
            <a:ext cx="2311176" cy="168910"/>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 Acquisition</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custDataLst>
              <p:tags r:id="rId1"/>
            </p:custDataLst>
          </p:nvPr>
        </p:nvPicPr>
        <p:blipFill>
          <a:blip r:embed="rId2"/>
          <a:stretch>
            <a:fillRect/>
          </a:stretch>
        </p:blipFill>
        <p:spPr>
          <a:xfrm>
            <a:off x="3045460" y="2032000"/>
            <a:ext cx="9134475" cy="3705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77247" y="2611226"/>
            <a:ext cx="812760" cy="3661051"/>
            <a:chOff x="5208587" y="1749425"/>
            <a:chExt cx="887413" cy="3997325"/>
          </a:xfrm>
          <a:solidFill>
            <a:schemeClr val="accent5"/>
          </a:solidFill>
        </p:grpSpPr>
        <p:sp>
          <p:nvSpPr>
            <p:cNvPr id="22" name="Freeform 31"/>
            <p:cNvSpPr/>
            <p:nvPr/>
          </p:nvSpPr>
          <p:spPr bwMode="auto">
            <a:xfrm>
              <a:off x="5208587" y="2590800"/>
              <a:ext cx="887413" cy="3155950"/>
            </a:xfrm>
            <a:custGeom>
              <a:avLst/>
              <a:gdLst>
                <a:gd name="T0" fmla="*/ 278 w 278"/>
                <a:gd name="T1" fmla="*/ 152 h 991"/>
                <a:gd name="T2" fmla="*/ 278 w 278"/>
                <a:gd name="T3" fmla="*/ 0 h 991"/>
                <a:gd name="T4" fmla="*/ 191 w 278"/>
                <a:gd name="T5" fmla="*/ 0 h 991"/>
                <a:gd name="T6" fmla="*/ 0 w 278"/>
                <a:gd name="T7" fmla="*/ 189 h 991"/>
                <a:gd name="T8" fmla="*/ 0 w 278"/>
                <a:gd name="T9" fmla="*/ 190 h 991"/>
                <a:gd name="T10" fmla="*/ 0 w 278"/>
                <a:gd name="T11" fmla="*/ 454 h 991"/>
                <a:gd name="T12" fmla="*/ 46 w 278"/>
                <a:gd name="T13" fmla="*/ 501 h 991"/>
                <a:gd name="T14" fmla="*/ 93 w 278"/>
                <a:gd name="T15" fmla="*/ 454 h 991"/>
                <a:gd name="T16" fmla="*/ 93 w 278"/>
                <a:gd name="T17" fmla="*/ 401 h 991"/>
                <a:gd name="T18" fmla="*/ 93 w 278"/>
                <a:gd name="T19" fmla="*/ 356 h 991"/>
                <a:gd name="T20" fmla="*/ 93 w 278"/>
                <a:gd name="T21" fmla="*/ 210 h 991"/>
                <a:gd name="T22" fmla="*/ 111 w 278"/>
                <a:gd name="T23" fmla="*/ 191 h 991"/>
                <a:gd name="T24" fmla="*/ 129 w 278"/>
                <a:gd name="T25" fmla="*/ 210 h 991"/>
                <a:gd name="T26" fmla="*/ 129 w 278"/>
                <a:gd name="T27" fmla="*/ 372 h 991"/>
                <a:gd name="T28" fmla="*/ 129 w 278"/>
                <a:gd name="T29" fmla="*/ 401 h 991"/>
                <a:gd name="T30" fmla="*/ 129 w 278"/>
                <a:gd name="T31" fmla="*/ 498 h 991"/>
                <a:gd name="T32" fmla="*/ 129 w 278"/>
                <a:gd name="T33" fmla="*/ 533 h 991"/>
                <a:gd name="T34" fmla="*/ 129 w 278"/>
                <a:gd name="T35" fmla="*/ 932 h 991"/>
                <a:gd name="T36" fmla="*/ 188 w 278"/>
                <a:gd name="T37" fmla="*/ 991 h 991"/>
                <a:gd name="T38" fmla="*/ 247 w 278"/>
                <a:gd name="T39" fmla="*/ 932 h 991"/>
                <a:gd name="T40" fmla="*/ 247 w 278"/>
                <a:gd name="T41" fmla="*/ 533 h 991"/>
                <a:gd name="T42" fmla="*/ 278 w 278"/>
                <a:gd name="T43" fmla="*/ 533 h 991"/>
                <a:gd name="T44" fmla="*/ 278 w 278"/>
                <a:gd name="T45" fmla="*/ 436 h 991"/>
                <a:gd name="T46" fmla="*/ 278 w 278"/>
                <a:gd name="T47" fmla="*/ 152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91">
                  <a:moveTo>
                    <a:pt x="278" y="152"/>
                  </a:moveTo>
                  <a:cubicBezTo>
                    <a:pt x="278" y="0"/>
                    <a:pt x="278" y="0"/>
                    <a:pt x="278" y="0"/>
                  </a:cubicBezTo>
                  <a:cubicBezTo>
                    <a:pt x="191" y="0"/>
                    <a:pt x="191" y="0"/>
                    <a:pt x="191" y="0"/>
                  </a:cubicBezTo>
                  <a:cubicBezTo>
                    <a:pt x="86" y="0"/>
                    <a:pt x="1" y="85"/>
                    <a:pt x="0" y="189"/>
                  </a:cubicBezTo>
                  <a:cubicBezTo>
                    <a:pt x="0" y="190"/>
                    <a:pt x="0" y="190"/>
                    <a:pt x="0" y="190"/>
                  </a:cubicBezTo>
                  <a:cubicBezTo>
                    <a:pt x="0" y="454"/>
                    <a:pt x="0" y="454"/>
                    <a:pt x="0" y="454"/>
                  </a:cubicBezTo>
                  <a:cubicBezTo>
                    <a:pt x="0" y="480"/>
                    <a:pt x="21" y="501"/>
                    <a:pt x="46" y="501"/>
                  </a:cubicBezTo>
                  <a:cubicBezTo>
                    <a:pt x="72" y="501"/>
                    <a:pt x="93" y="480"/>
                    <a:pt x="93" y="454"/>
                  </a:cubicBezTo>
                  <a:cubicBezTo>
                    <a:pt x="93" y="401"/>
                    <a:pt x="93" y="401"/>
                    <a:pt x="93" y="401"/>
                  </a:cubicBezTo>
                  <a:cubicBezTo>
                    <a:pt x="93" y="356"/>
                    <a:pt x="93" y="356"/>
                    <a:pt x="93" y="356"/>
                  </a:cubicBezTo>
                  <a:cubicBezTo>
                    <a:pt x="93" y="210"/>
                    <a:pt x="93" y="210"/>
                    <a:pt x="93" y="210"/>
                  </a:cubicBezTo>
                  <a:cubicBezTo>
                    <a:pt x="93" y="200"/>
                    <a:pt x="101" y="191"/>
                    <a:pt x="111" y="191"/>
                  </a:cubicBezTo>
                  <a:cubicBezTo>
                    <a:pt x="121" y="191"/>
                    <a:pt x="129" y="200"/>
                    <a:pt x="129" y="210"/>
                  </a:cubicBezTo>
                  <a:cubicBezTo>
                    <a:pt x="129" y="372"/>
                    <a:pt x="129" y="372"/>
                    <a:pt x="129" y="372"/>
                  </a:cubicBezTo>
                  <a:cubicBezTo>
                    <a:pt x="129" y="401"/>
                    <a:pt x="129" y="401"/>
                    <a:pt x="129" y="401"/>
                  </a:cubicBezTo>
                  <a:cubicBezTo>
                    <a:pt x="129" y="498"/>
                    <a:pt x="129" y="498"/>
                    <a:pt x="129" y="498"/>
                  </a:cubicBezTo>
                  <a:cubicBezTo>
                    <a:pt x="129" y="533"/>
                    <a:pt x="129" y="533"/>
                    <a:pt x="129" y="533"/>
                  </a:cubicBezTo>
                  <a:cubicBezTo>
                    <a:pt x="129" y="932"/>
                    <a:pt x="129" y="932"/>
                    <a:pt x="129" y="932"/>
                  </a:cubicBezTo>
                  <a:cubicBezTo>
                    <a:pt x="129" y="965"/>
                    <a:pt x="156" y="991"/>
                    <a:pt x="188" y="991"/>
                  </a:cubicBezTo>
                  <a:cubicBezTo>
                    <a:pt x="221" y="991"/>
                    <a:pt x="247" y="965"/>
                    <a:pt x="247" y="932"/>
                  </a:cubicBezTo>
                  <a:cubicBezTo>
                    <a:pt x="247" y="533"/>
                    <a:pt x="247" y="533"/>
                    <a:pt x="247" y="533"/>
                  </a:cubicBezTo>
                  <a:cubicBezTo>
                    <a:pt x="278" y="533"/>
                    <a:pt x="278" y="533"/>
                    <a:pt x="278" y="533"/>
                  </a:cubicBezTo>
                  <a:cubicBezTo>
                    <a:pt x="278" y="436"/>
                    <a:pt x="278" y="436"/>
                    <a:pt x="278" y="436"/>
                  </a:cubicBezTo>
                  <a:lnTo>
                    <a:pt x="278" y="152"/>
                  </a:lnTo>
                  <a:close/>
                </a:path>
              </a:pathLst>
            </a:custGeom>
            <a:grpFill/>
            <a:ln>
              <a:noFill/>
            </a:ln>
          </p:spPr>
          <p:txBody>
            <a:bodyPr vert="horz" wrap="square" lIns="83748" tIns="41874" rIns="83748" bIns="41874" numCol="1" anchor="t" anchorCtr="0" compatLnSpc="1"/>
            <a:lstStyle/>
            <a:p>
              <a:pPr algn="just">
                <a:lnSpc>
                  <a:spcPct val="120000"/>
                </a:lnSpc>
              </a:pPr>
              <a:endParaRPr lang="en-US" sz="800">
                <a:solidFill>
                  <a:srgbClr val="118CE7"/>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32"/>
            <p:cNvSpPr/>
            <p:nvPr/>
          </p:nvSpPr>
          <p:spPr bwMode="auto">
            <a:xfrm>
              <a:off x="5738812" y="1749425"/>
              <a:ext cx="357188" cy="712788"/>
            </a:xfrm>
            <a:custGeom>
              <a:avLst/>
              <a:gdLst>
                <a:gd name="T0" fmla="*/ 112 w 112"/>
                <a:gd name="T1" fmla="*/ 224 h 224"/>
                <a:gd name="T2" fmla="*/ 112 w 112"/>
                <a:gd name="T3" fmla="*/ 0 h 224"/>
                <a:gd name="T4" fmla="*/ 0 w 112"/>
                <a:gd name="T5" fmla="*/ 112 h 224"/>
                <a:gd name="T6" fmla="*/ 112 w 112"/>
                <a:gd name="T7" fmla="*/ 224 h 224"/>
              </a:gdLst>
              <a:ahLst/>
              <a:cxnLst>
                <a:cxn ang="0">
                  <a:pos x="T0" y="T1"/>
                </a:cxn>
                <a:cxn ang="0">
                  <a:pos x="T2" y="T3"/>
                </a:cxn>
                <a:cxn ang="0">
                  <a:pos x="T4" y="T5"/>
                </a:cxn>
                <a:cxn ang="0">
                  <a:pos x="T6" y="T7"/>
                </a:cxn>
              </a:cxnLst>
              <a:rect l="0" t="0" r="r" b="b"/>
              <a:pathLst>
                <a:path w="112" h="224">
                  <a:moveTo>
                    <a:pt x="112" y="224"/>
                  </a:moveTo>
                  <a:cubicBezTo>
                    <a:pt x="112" y="0"/>
                    <a:pt x="112" y="0"/>
                    <a:pt x="112" y="0"/>
                  </a:cubicBezTo>
                  <a:cubicBezTo>
                    <a:pt x="50" y="0"/>
                    <a:pt x="0" y="50"/>
                    <a:pt x="0" y="112"/>
                  </a:cubicBezTo>
                  <a:cubicBezTo>
                    <a:pt x="0" y="173"/>
                    <a:pt x="50" y="224"/>
                    <a:pt x="112" y="224"/>
                  </a:cubicBezTo>
                  <a:close/>
                </a:path>
              </a:pathLst>
            </a:custGeom>
            <a:grpFill/>
            <a:ln>
              <a:noFill/>
            </a:ln>
          </p:spPr>
          <p:txBody>
            <a:bodyPr vert="horz" wrap="square" lIns="83748" tIns="41874" rIns="83748" bIns="41874" numCol="1" anchor="t" anchorCtr="0" compatLnSpc="1"/>
            <a:lstStyle/>
            <a:p>
              <a:pPr algn="just">
                <a:lnSpc>
                  <a:spcPct val="120000"/>
                </a:lnSpc>
              </a:pPr>
              <a:endParaRPr lang="en-US" sz="800">
                <a:solidFill>
                  <a:srgbClr val="118CE7"/>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Freeform 34"/>
          <p:cNvSpPr/>
          <p:nvPr/>
        </p:nvSpPr>
        <p:spPr bwMode="auto">
          <a:xfrm>
            <a:off x="6180151" y="5793926"/>
            <a:ext cx="346041" cy="478351"/>
          </a:xfrm>
          <a:custGeom>
            <a:avLst/>
            <a:gdLst>
              <a:gd name="T0" fmla="*/ 0 w 118"/>
              <a:gd name="T1" fmla="*/ 105 h 164"/>
              <a:gd name="T2" fmla="*/ 59 w 118"/>
              <a:gd name="T3" fmla="*/ 164 h 164"/>
              <a:gd name="T4" fmla="*/ 118 w 118"/>
              <a:gd name="T5" fmla="*/ 105 h 164"/>
              <a:gd name="T6" fmla="*/ 118 w 118"/>
              <a:gd name="T7" fmla="*/ 0 h 164"/>
              <a:gd name="T8" fmla="*/ 0 w 118"/>
              <a:gd name="T9" fmla="*/ 0 h 164"/>
              <a:gd name="T10" fmla="*/ 0 w 118"/>
              <a:gd name="T11" fmla="*/ 105 h 164"/>
            </a:gdLst>
            <a:ahLst/>
            <a:cxnLst>
              <a:cxn ang="0">
                <a:pos x="T0" y="T1"/>
              </a:cxn>
              <a:cxn ang="0">
                <a:pos x="T2" y="T3"/>
              </a:cxn>
              <a:cxn ang="0">
                <a:pos x="T4" y="T5"/>
              </a:cxn>
              <a:cxn ang="0">
                <a:pos x="T6" y="T7"/>
              </a:cxn>
              <a:cxn ang="0">
                <a:pos x="T8" y="T9"/>
              </a:cxn>
              <a:cxn ang="0">
                <a:pos x="T10" y="T11"/>
              </a:cxn>
            </a:cxnLst>
            <a:rect l="0" t="0" r="r" b="b"/>
            <a:pathLst>
              <a:path w="118" h="164">
                <a:moveTo>
                  <a:pt x="0" y="105"/>
                </a:moveTo>
                <a:cubicBezTo>
                  <a:pt x="0" y="138"/>
                  <a:pt x="26" y="164"/>
                  <a:pt x="59" y="164"/>
                </a:cubicBezTo>
                <a:cubicBezTo>
                  <a:pt x="91" y="164"/>
                  <a:pt x="118" y="138"/>
                  <a:pt x="118" y="105"/>
                </a:cubicBezTo>
                <a:cubicBezTo>
                  <a:pt x="118" y="0"/>
                  <a:pt x="118" y="0"/>
                  <a:pt x="118" y="0"/>
                </a:cubicBezTo>
                <a:cubicBezTo>
                  <a:pt x="0" y="0"/>
                  <a:pt x="0" y="0"/>
                  <a:pt x="0" y="0"/>
                </a:cubicBezTo>
                <a:lnTo>
                  <a:pt x="0" y="105"/>
                </a:lnTo>
                <a:close/>
              </a:path>
            </a:pathLst>
          </a:custGeom>
          <a:solidFill>
            <a:schemeClr val="accent1"/>
          </a:solid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6090006" y="2611226"/>
            <a:ext cx="801128" cy="1214050"/>
            <a:chOff x="6096000" y="1749425"/>
            <a:chExt cx="874713" cy="1325563"/>
          </a:xfrm>
          <a:solidFill>
            <a:schemeClr val="accent4"/>
          </a:solidFill>
        </p:grpSpPr>
        <p:sp>
          <p:nvSpPr>
            <p:cNvPr id="24" name="Freeform 33"/>
            <p:cNvSpPr/>
            <p:nvPr/>
          </p:nvSpPr>
          <p:spPr bwMode="auto">
            <a:xfrm>
              <a:off x="6096000" y="2590800"/>
              <a:ext cx="874713" cy="484188"/>
            </a:xfrm>
            <a:custGeom>
              <a:avLst/>
              <a:gdLst>
                <a:gd name="T0" fmla="*/ 274 w 274"/>
                <a:gd name="T1" fmla="*/ 152 h 152"/>
                <a:gd name="T2" fmla="*/ 87 w 274"/>
                <a:gd name="T3" fmla="*/ 0 h 152"/>
                <a:gd name="T4" fmla="*/ 0 w 274"/>
                <a:gd name="T5" fmla="*/ 0 h 152"/>
                <a:gd name="T6" fmla="*/ 0 w 274"/>
                <a:gd name="T7" fmla="*/ 152 h 152"/>
                <a:gd name="T8" fmla="*/ 274 w 274"/>
                <a:gd name="T9" fmla="*/ 152 h 152"/>
              </a:gdLst>
              <a:ahLst/>
              <a:cxnLst>
                <a:cxn ang="0">
                  <a:pos x="T0" y="T1"/>
                </a:cxn>
                <a:cxn ang="0">
                  <a:pos x="T2" y="T3"/>
                </a:cxn>
                <a:cxn ang="0">
                  <a:pos x="T4" y="T5"/>
                </a:cxn>
                <a:cxn ang="0">
                  <a:pos x="T6" y="T7"/>
                </a:cxn>
                <a:cxn ang="0">
                  <a:pos x="T8" y="T9"/>
                </a:cxn>
              </a:cxnLst>
              <a:rect l="0" t="0" r="r" b="b"/>
              <a:pathLst>
                <a:path w="274" h="152">
                  <a:moveTo>
                    <a:pt x="274" y="152"/>
                  </a:moveTo>
                  <a:cubicBezTo>
                    <a:pt x="256" y="65"/>
                    <a:pt x="179" y="0"/>
                    <a:pt x="87" y="0"/>
                  </a:cubicBezTo>
                  <a:cubicBezTo>
                    <a:pt x="0" y="0"/>
                    <a:pt x="0" y="0"/>
                    <a:pt x="0" y="0"/>
                  </a:cubicBezTo>
                  <a:cubicBezTo>
                    <a:pt x="0" y="152"/>
                    <a:pt x="0" y="152"/>
                    <a:pt x="0" y="152"/>
                  </a:cubicBezTo>
                  <a:lnTo>
                    <a:pt x="274" y="152"/>
                  </a:lnTo>
                  <a:close/>
                </a:path>
              </a:pathLst>
            </a:custGeom>
            <a:grp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5"/>
            <p:cNvSpPr/>
            <p:nvPr/>
          </p:nvSpPr>
          <p:spPr bwMode="auto">
            <a:xfrm>
              <a:off x="6096000" y="1749425"/>
              <a:ext cx="357188" cy="712788"/>
            </a:xfrm>
            <a:custGeom>
              <a:avLst/>
              <a:gdLst>
                <a:gd name="T0" fmla="*/ 112 w 112"/>
                <a:gd name="T1" fmla="*/ 112 h 224"/>
                <a:gd name="T2" fmla="*/ 0 w 112"/>
                <a:gd name="T3" fmla="*/ 0 h 224"/>
                <a:gd name="T4" fmla="*/ 0 w 112"/>
                <a:gd name="T5" fmla="*/ 224 h 224"/>
                <a:gd name="T6" fmla="*/ 112 w 112"/>
                <a:gd name="T7" fmla="*/ 112 h 224"/>
              </a:gdLst>
              <a:ahLst/>
              <a:cxnLst>
                <a:cxn ang="0">
                  <a:pos x="T0" y="T1"/>
                </a:cxn>
                <a:cxn ang="0">
                  <a:pos x="T2" y="T3"/>
                </a:cxn>
                <a:cxn ang="0">
                  <a:pos x="T4" y="T5"/>
                </a:cxn>
                <a:cxn ang="0">
                  <a:pos x="T6" y="T7"/>
                </a:cxn>
              </a:cxnLst>
              <a:rect l="0" t="0" r="r" b="b"/>
              <a:pathLst>
                <a:path w="112" h="224">
                  <a:moveTo>
                    <a:pt x="112" y="112"/>
                  </a:moveTo>
                  <a:cubicBezTo>
                    <a:pt x="112" y="50"/>
                    <a:pt x="62" y="0"/>
                    <a:pt x="0" y="0"/>
                  </a:cubicBezTo>
                  <a:cubicBezTo>
                    <a:pt x="0" y="224"/>
                    <a:pt x="0" y="224"/>
                    <a:pt x="0" y="224"/>
                  </a:cubicBezTo>
                  <a:cubicBezTo>
                    <a:pt x="62" y="224"/>
                    <a:pt x="112" y="173"/>
                    <a:pt x="112" y="112"/>
                  </a:cubicBezTo>
                  <a:close/>
                </a:path>
              </a:pathLst>
            </a:custGeom>
            <a:grp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Freeform 36"/>
          <p:cNvSpPr/>
          <p:nvPr/>
        </p:nvSpPr>
        <p:spPr bwMode="auto">
          <a:xfrm>
            <a:off x="6090006" y="3825275"/>
            <a:ext cx="812760" cy="827299"/>
          </a:xfrm>
          <a:custGeom>
            <a:avLst/>
            <a:gdLst>
              <a:gd name="T0" fmla="*/ 0 w 278"/>
              <a:gd name="T1" fmla="*/ 284 h 284"/>
              <a:gd name="T2" fmla="*/ 149 w 278"/>
              <a:gd name="T3" fmla="*/ 284 h 284"/>
              <a:gd name="T4" fmla="*/ 149 w 278"/>
              <a:gd name="T5" fmla="*/ 249 h 284"/>
              <a:gd name="T6" fmla="*/ 149 w 278"/>
              <a:gd name="T7" fmla="*/ 220 h 284"/>
              <a:gd name="T8" fmla="*/ 149 w 278"/>
              <a:gd name="T9" fmla="*/ 58 h 284"/>
              <a:gd name="T10" fmla="*/ 167 w 278"/>
              <a:gd name="T11" fmla="*/ 39 h 284"/>
              <a:gd name="T12" fmla="*/ 185 w 278"/>
              <a:gd name="T13" fmla="*/ 58 h 284"/>
              <a:gd name="T14" fmla="*/ 185 w 278"/>
              <a:gd name="T15" fmla="*/ 204 h 284"/>
              <a:gd name="T16" fmla="*/ 185 w 278"/>
              <a:gd name="T17" fmla="*/ 249 h 284"/>
              <a:gd name="T18" fmla="*/ 185 w 278"/>
              <a:gd name="T19" fmla="*/ 284 h 284"/>
              <a:gd name="T20" fmla="*/ 278 w 278"/>
              <a:gd name="T21" fmla="*/ 284 h 284"/>
              <a:gd name="T22" fmla="*/ 278 w 278"/>
              <a:gd name="T23" fmla="*/ 38 h 284"/>
              <a:gd name="T24" fmla="*/ 278 w 278"/>
              <a:gd name="T25" fmla="*/ 37 h 284"/>
              <a:gd name="T26" fmla="*/ 274 w 278"/>
              <a:gd name="T27" fmla="*/ 0 h 284"/>
              <a:gd name="T28" fmla="*/ 0 w 278"/>
              <a:gd name="T29" fmla="*/ 0 h 284"/>
              <a:gd name="T30" fmla="*/ 0 w 278"/>
              <a:gd name="T31"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8" h="284">
                <a:moveTo>
                  <a:pt x="0" y="284"/>
                </a:moveTo>
                <a:cubicBezTo>
                  <a:pt x="149" y="284"/>
                  <a:pt x="149" y="284"/>
                  <a:pt x="149" y="284"/>
                </a:cubicBezTo>
                <a:cubicBezTo>
                  <a:pt x="149" y="249"/>
                  <a:pt x="149" y="249"/>
                  <a:pt x="149" y="249"/>
                </a:cubicBezTo>
                <a:cubicBezTo>
                  <a:pt x="149" y="220"/>
                  <a:pt x="149" y="220"/>
                  <a:pt x="149" y="220"/>
                </a:cubicBezTo>
                <a:cubicBezTo>
                  <a:pt x="149" y="58"/>
                  <a:pt x="149" y="58"/>
                  <a:pt x="149" y="58"/>
                </a:cubicBezTo>
                <a:cubicBezTo>
                  <a:pt x="149" y="48"/>
                  <a:pt x="157" y="39"/>
                  <a:pt x="167" y="39"/>
                </a:cubicBezTo>
                <a:cubicBezTo>
                  <a:pt x="177" y="39"/>
                  <a:pt x="185" y="48"/>
                  <a:pt x="185" y="58"/>
                </a:cubicBezTo>
                <a:cubicBezTo>
                  <a:pt x="185" y="204"/>
                  <a:pt x="185" y="204"/>
                  <a:pt x="185" y="204"/>
                </a:cubicBezTo>
                <a:cubicBezTo>
                  <a:pt x="185" y="249"/>
                  <a:pt x="185" y="249"/>
                  <a:pt x="185" y="249"/>
                </a:cubicBezTo>
                <a:cubicBezTo>
                  <a:pt x="185" y="284"/>
                  <a:pt x="185" y="284"/>
                  <a:pt x="185" y="284"/>
                </a:cubicBezTo>
                <a:cubicBezTo>
                  <a:pt x="278" y="284"/>
                  <a:pt x="278" y="284"/>
                  <a:pt x="278" y="284"/>
                </a:cubicBezTo>
                <a:cubicBezTo>
                  <a:pt x="278" y="38"/>
                  <a:pt x="278" y="38"/>
                  <a:pt x="278" y="38"/>
                </a:cubicBezTo>
                <a:cubicBezTo>
                  <a:pt x="278" y="38"/>
                  <a:pt x="278" y="38"/>
                  <a:pt x="278" y="37"/>
                </a:cubicBezTo>
                <a:cubicBezTo>
                  <a:pt x="278" y="25"/>
                  <a:pt x="277" y="12"/>
                  <a:pt x="274" y="0"/>
                </a:cubicBezTo>
                <a:cubicBezTo>
                  <a:pt x="0" y="0"/>
                  <a:pt x="0" y="0"/>
                  <a:pt x="0" y="0"/>
                </a:cubicBezTo>
                <a:lnTo>
                  <a:pt x="0" y="284"/>
                </a:lnTo>
                <a:close/>
              </a:path>
            </a:pathLst>
          </a:custGeom>
          <a:solidFill>
            <a:schemeClr val="accent3"/>
          </a:solid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6090006" y="4652574"/>
            <a:ext cx="812760" cy="1141353"/>
            <a:chOff x="6096000" y="3978275"/>
            <a:chExt cx="887413" cy="1246188"/>
          </a:xfrm>
        </p:grpSpPr>
        <p:sp>
          <p:nvSpPr>
            <p:cNvPr id="28" name="Freeform 37"/>
            <p:cNvSpPr/>
            <p:nvPr/>
          </p:nvSpPr>
          <p:spPr bwMode="auto">
            <a:xfrm>
              <a:off x="6096000" y="3978275"/>
              <a:ext cx="476250" cy="1246188"/>
            </a:xfrm>
            <a:custGeom>
              <a:avLst/>
              <a:gdLst>
                <a:gd name="T0" fmla="*/ 300 w 300"/>
                <a:gd name="T1" fmla="*/ 125 h 785"/>
                <a:gd name="T2" fmla="*/ 300 w 300"/>
                <a:gd name="T3" fmla="*/ 0 h 785"/>
                <a:gd name="T4" fmla="*/ 0 w 300"/>
                <a:gd name="T5" fmla="*/ 0 h 785"/>
                <a:gd name="T6" fmla="*/ 0 w 300"/>
                <a:gd name="T7" fmla="*/ 195 h 785"/>
                <a:gd name="T8" fmla="*/ 62 w 300"/>
                <a:gd name="T9" fmla="*/ 195 h 785"/>
                <a:gd name="T10" fmla="*/ 62 w 300"/>
                <a:gd name="T11" fmla="*/ 785 h 785"/>
                <a:gd name="T12" fmla="*/ 300 w 300"/>
                <a:gd name="T13" fmla="*/ 785 h 785"/>
                <a:gd name="T14" fmla="*/ 300 w 300"/>
                <a:gd name="T15" fmla="*/ 195 h 785"/>
                <a:gd name="T16" fmla="*/ 300 w 300"/>
                <a:gd name="T17" fmla="*/ 125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785">
                  <a:moveTo>
                    <a:pt x="300" y="125"/>
                  </a:moveTo>
                  <a:lnTo>
                    <a:pt x="300" y="0"/>
                  </a:lnTo>
                  <a:lnTo>
                    <a:pt x="0" y="0"/>
                  </a:lnTo>
                  <a:lnTo>
                    <a:pt x="0" y="195"/>
                  </a:lnTo>
                  <a:lnTo>
                    <a:pt x="62" y="195"/>
                  </a:lnTo>
                  <a:lnTo>
                    <a:pt x="62" y="785"/>
                  </a:lnTo>
                  <a:lnTo>
                    <a:pt x="300" y="785"/>
                  </a:lnTo>
                  <a:lnTo>
                    <a:pt x="300" y="195"/>
                  </a:lnTo>
                  <a:lnTo>
                    <a:pt x="300" y="125"/>
                  </a:lnTo>
                  <a:close/>
                </a:path>
              </a:pathLst>
            </a:custGeom>
            <a:solidFill>
              <a:schemeClr val="accent2"/>
            </a:solid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38"/>
            <p:cNvSpPr/>
            <p:nvPr/>
          </p:nvSpPr>
          <p:spPr bwMode="auto">
            <a:xfrm>
              <a:off x="6686550" y="3978275"/>
              <a:ext cx="296863" cy="207963"/>
            </a:xfrm>
            <a:custGeom>
              <a:avLst/>
              <a:gdLst>
                <a:gd name="T0" fmla="*/ 0 w 93"/>
                <a:gd name="T1" fmla="*/ 18 h 65"/>
                <a:gd name="T2" fmla="*/ 47 w 93"/>
                <a:gd name="T3" fmla="*/ 65 h 65"/>
                <a:gd name="T4" fmla="*/ 93 w 93"/>
                <a:gd name="T5" fmla="*/ 18 h 65"/>
                <a:gd name="T6" fmla="*/ 93 w 93"/>
                <a:gd name="T7" fmla="*/ 0 h 65"/>
                <a:gd name="T8" fmla="*/ 0 w 93"/>
                <a:gd name="T9" fmla="*/ 0 h 65"/>
                <a:gd name="T10" fmla="*/ 0 w 93"/>
                <a:gd name="T11" fmla="*/ 18 h 65"/>
              </a:gdLst>
              <a:ahLst/>
              <a:cxnLst>
                <a:cxn ang="0">
                  <a:pos x="T0" y="T1"/>
                </a:cxn>
                <a:cxn ang="0">
                  <a:pos x="T2" y="T3"/>
                </a:cxn>
                <a:cxn ang="0">
                  <a:pos x="T4" y="T5"/>
                </a:cxn>
                <a:cxn ang="0">
                  <a:pos x="T6" y="T7"/>
                </a:cxn>
                <a:cxn ang="0">
                  <a:pos x="T8" y="T9"/>
                </a:cxn>
                <a:cxn ang="0">
                  <a:pos x="T10" y="T11"/>
                </a:cxn>
              </a:cxnLst>
              <a:rect l="0" t="0" r="r" b="b"/>
              <a:pathLst>
                <a:path w="93" h="65">
                  <a:moveTo>
                    <a:pt x="0" y="18"/>
                  </a:moveTo>
                  <a:cubicBezTo>
                    <a:pt x="0" y="44"/>
                    <a:pt x="21" y="65"/>
                    <a:pt x="47" y="65"/>
                  </a:cubicBezTo>
                  <a:cubicBezTo>
                    <a:pt x="72" y="65"/>
                    <a:pt x="93" y="44"/>
                    <a:pt x="93" y="18"/>
                  </a:cubicBezTo>
                  <a:cubicBezTo>
                    <a:pt x="93" y="0"/>
                    <a:pt x="93" y="0"/>
                    <a:pt x="93" y="0"/>
                  </a:cubicBezTo>
                  <a:cubicBezTo>
                    <a:pt x="0" y="0"/>
                    <a:pt x="0" y="0"/>
                    <a:pt x="0" y="0"/>
                  </a:cubicBezTo>
                  <a:lnTo>
                    <a:pt x="0" y="18"/>
                  </a:lnTo>
                  <a:close/>
                </a:path>
              </a:pathLst>
            </a:custGeom>
            <a:solidFill>
              <a:schemeClr val="accent2"/>
            </a:solidFill>
            <a:ln>
              <a:noFill/>
            </a:ln>
          </p:spPr>
          <p:txBody>
            <a:bodyPr vert="horz" wrap="square" lIns="83748" tIns="41874" rIns="83748" bIns="41874" numCol="1" anchor="t" anchorCtr="0" compatLnSpc="1"/>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0" name="TextBox 29"/>
          <p:cNvSpPr txBox="1"/>
          <p:nvPr/>
        </p:nvSpPr>
        <p:spPr>
          <a:xfrm>
            <a:off x="8759795" y="4332994"/>
            <a:ext cx="2586793" cy="368935"/>
          </a:xfrm>
          <a:prstGeom prst="rect">
            <a:avLst/>
          </a:prstGeom>
          <a:noFill/>
        </p:spPr>
        <p:txBody>
          <a:bodyPr wrap="square" lIns="0" tIns="0" rIns="0" bIns="0" rtlCol="0" anchor="ctr">
            <a:spAutoFit/>
          </a:bodyPr>
          <a:lstStyle/>
          <a:p>
            <a:pPr algn="just">
              <a:lnSpc>
                <a:spcPct val="120000"/>
              </a:lnSpc>
            </a:pPr>
            <a:r>
              <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缺失值处理</a:t>
            </a:r>
            <a:endPar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 Placeholder 32"/>
          <p:cNvSpPr txBox="1"/>
          <p:nvPr/>
        </p:nvSpPr>
        <p:spPr>
          <a:xfrm>
            <a:off x="8759795" y="4673410"/>
            <a:ext cx="2586793" cy="53727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Missing value processing</a:t>
            </a:r>
            <a:endPar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8759795" y="5246346"/>
            <a:ext cx="2586793" cy="368935"/>
          </a:xfrm>
          <a:prstGeom prst="rect">
            <a:avLst/>
          </a:prstGeom>
          <a:noFill/>
        </p:spPr>
        <p:txBody>
          <a:bodyPr wrap="square" lIns="0" tIns="0" rIns="0" bIns="0" rtlCol="0" anchor="ctr">
            <a:spAutoFit/>
          </a:bodyPr>
          <a:lstStyle/>
          <a:p>
            <a:pPr algn="just">
              <a:lnSpc>
                <a:spcPct val="120000"/>
              </a:lnSpc>
            </a:pPr>
            <a:r>
              <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异常值处理</a:t>
            </a:r>
            <a:endPar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32"/>
          <p:cNvSpPr txBox="1"/>
          <p:nvPr/>
        </p:nvSpPr>
        <p:spPr>
          <a:xfrm>
            <a:off x="8759795" y="5586763"/>
            <a:ext cx="2586793" cy="53727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Outlier handling</a:t>
            </a:r>
            <a:endPar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Rounded Rectangle 42"/>
          <p:cNvSpPr/>
          <p:nvPr/>
        </p:nvSpPr>
        <p:spPr>
          <a:xfrm>
            <a:off x="7916284" y="4268766"/>
            <a:ext cx="626341" cy="62634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22%</a:t>
            </a: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Rounded Rectangle 44"/>
          <p:cNvSpPr/>
          <p:nvPr/>
        </p:nvSpPr>
        <p:spPr>
          <a:xfrm>
            <a:off x="7916284" y="5182118"/>
            <a:ext cx="626341" cy="6263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35%</a:t>
            </a:r>
            <a:endPar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48"/>
          <p:cNvSpPr txBox="1"/>
          <p:nvPr/>
        </p:nvSpPr>
        <p:spPr>
          <a:xfrm>
            <a:off x="8759795" y="3414522"/>
            <a:ext cx="2586793" cy="368935"/>
          </a:xfrm>
          <a:prstGeom prst="rect">
            <a:avLst/>
          </a:prstGeom>
          <a:noFill/>
        </p:spPr>
        <p:txBody>
          <a:bodyPr wrap="square" lIns="0" tIns="0" rIns="0" bIns="0" rtlCol="0" anchor="ctr">
            <a:spAutoFit/>
          </a:bodyPr>
          <a:lstStyle/>
          <a:p>
            <a:pPr>
              <a:lnSpc>
                <a:spcPct val="120000"/>
              </a:lnSpc>
            </a:pPr>
            <a:r>
              <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特征清洗</a:t>
            </a:r>
            <a:endParaRPr lang="zh-CN" altLang="en-AU" sz="20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 Placeholder 32"/>
          <p:cNvSpPr txBox="1"/>
          <p:nvPr/>
        </p:nvSpPr>
        <p:spPr>
          <a:xfrm>
            <a:off x="8759795" y="3754937"/>
            <a:ext cx="2586793" cy="53727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Feature cleaning</a:t>
            </a:r>
            <a:endParaRPr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Rounded Rectangle 50"/>
          <p:cNvSpPr/>
          <p:nvPr/>
        </p:nvSpPr>
        <p:spPr>
          <a:xfrm>
            <a:off x="7916284" y="3350295"/>
            <a:ext cx="626341" cy="62634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27%</a:t>
            </a:r>
            <a:endPar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2819492" y="2901643"/>
            <a:ext cx="1771374" cy="368935"/>
          </a:xfrm>
          <a:prstGeom prst="rect">
            <a:avLst/>
          </a:prstGeom>
          <a:noFill/>
        </p:spPr>
        <p:txBody>
          <a:bodyPr wrap="square" lIns="0" tIns="0" rIns="0" bIns="0" rtlCol="0" anchor="ctr">
            <a:spAutoFit/>
          </a:bodyPr>
          <a:lstStyle/>
          <a:p>
            <a:pPr algn="just">
              <a:lnSpc>
                <a:spcPct val="120000"/>
              </a:lnSpc>
            </a:pPr>
            <a:r>
              <a:rPr lang="zh-CN" altLang="en-US" sz="200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数据预处理</a:t>
            </a:r>
            <a:endParaRPr lang="zh-CN" altLang="en-US" sz="20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 Placeholder 32"/>
          <p:cNvSpPr txBox="1"/>
          <p:nvPr/>
        </p:nvSpPr>
        <p:spPr>
          <a:xfrm>
            <a:off x="1975980" y="3574667"/>
            <a:ext cx="2614886" cy="122316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14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 Preprocessing</a:t>
            </a:r>
            <a:endPar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Rounded Rectangle 57"/>
          <p:cNvSpPr/>
          <p:nvPr/>
        </p:nvSpPr>
        <p:spPr>
          <a:xfrm>
            <a:off x="1975980" y="2776255"/>
            <a:ext cx="626341" cy="62634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t>
            </a:r>
            <a:endParaRPr lang="en-AU"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Rounded Rectangle 58"/>
          <p:cNvSpPr/>
          <p:nvPr/>
        </p:nvSpPr>
        <p:spPr>
          <a:xfrm>
            <a:off x="1952669" y="4093183"/>
            <a:ext cx="2638198" cy="2089336"/>
          </a:xfrm>
          <a:prstGeom prst="roundRect">
            <a:avLst>
              <a:gd name="adj" fmla="val 0"/>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64858" rIns="164858" rtlCol="0" anchor="ctr"/>
          <a:lstStyle/>
          <a:p>
            <a:pPr algn="just">
              <a:lnSpc>
                <a:spcPct val="120000"/>
              </a:lnSpc>
            </a:pPr>
            <a:endParaRPr lang="en-US" sz="8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0" name="Straight Arrow Connector 59"/>
          <p:cNvCxnSpPr/>
          <p:nvPr/>
        </p:nvCxnSpPr>
        <p:spPr>
          <a:xfrm flipH="1">
            <a:off x="6891133" y="3611427"/>
            <a:ext cx="861135" cy="0"/>
          </a:xfrm>
          <a:prstGeom prst="straightConnector1">
            <a:avLst/>
          </a:prstGeom>
          <a:ln w="1270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7193950" y="4591517"/>
            <a:ext cx="558318" cy="0"/>
          </a:xfrm>
          <a:prstGeom prst="straightConnector1">
            <a:avLst/>
          </a:prstGeom>
          <a:ln w="1270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079750" y="5486062"/>
            <a:ext cx="672518" cy="0"/>
          </a:xfrm>
          <a:prstGeom prst="straightConnector1">
            <a:avLst/>
          </a:prstGeom>
          <a:ln w="1270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8"/>
          <p:cNvSpPr txBox="1"/>
          <p:nvPr/>
        </p:nvSpPr>
        <p:spPr>
          <a:xfrm>
            <a:off x="812800" y="213409"/>
            <a:ext cx="2311176" cy="430530"/>
          </a:xfrm>
          <a:prstGeom prst="rect">
            <a:avLst/>
          </a:prstGeom>
          <a:noFill/>
        </p:spPr>
        <p:txBody>
          <a:bodyPr wrap="square" lIns="0" tIns="0" rIns="0" bIns="0" rtlCol="0" anchor="ctr">
            <a:spAutoFit/>
          </a:bodyPr>
          <a:lstStyle/>
          <a:p>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a:t>
            </a:r>
            <a:r>
              <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预处理</a:t>
            </a:r>
            <a:endParaRPr lang="zh-CN" altLang="en-US" sz="28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8"/>
          <p:cNvSpPr txBox="1"/>
          <p:nvPr/>
        </p:nvSpPr>
        <p:spPr>
          <a:xfrm>
            <a:off x="812800" y="672136"/>
            <a:ext cx="2311176" cy="168910"/>
          </a:xfrm>
          <a:prstGeom prst="rect">
            <a:avLst/>
          </a:prstGeom>
          <a:noFill/>
        </p:spPr>
        <p:txBody>
          <a:bodyPr wrap="square" lIns="0" tIns="0" rIns="0" bIns="0" rtlCol="0" anchor="ctr">
            <a:spAutoFit/>
          </a:bodyPr>
          <a:lstStyle/>
          <a:p>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Data </a:t>
            </a:r>
            <a:r>
              <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Preprocessing</a:t>
            </a:r>
            <a:endParaRPr lang="en-US" altLang="zh-CN" sz="1100"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10.xml><?xml version="1.0" encoding="utf-8"?>
<p:tagLst xmlns:p="http://schemas.openxmlformats.org/presentationml/2006/main">
  <p:tag name="KSO_WM_UNIT_PLACING_PICTURE_USER_VIEWPORT" val="{&quot;height&quot;:5835,&quot;width&quot;:14385}"/>
</p:tagLst>
</file>

<file path=ppt/tags/tag11.xml><?xml version="1.0" encoding="utf-8"?>
<p:tagLst xmlns:p="http://schemas.openxmlformats.org/presentationml/2006/main">
  <p:tag name="MH" val="20160830110146"/>
  <p:tag name="MH_LIBRARY" val="CONTENTS"/>
  <p:tag name="MH_TYPE" val="ENTRY"/>
  <p:tag name="ID" val="553512"/>
  <p:tag name="MH_ORDER" val="1"/>
</p:tagLst>
</file>

<file path=ppt/tags/tag12.xml><?xml version="1.0" encoding="utf-8"?>
<p:tagLst xmlns:p="http://schemas.openxmlformats.org/presentationml/2006/main">
  <p:tag name="MH" val="20160830110146"/>
  <p:tag name="MH_LIBRARY" val="CONTENTS"/>
  <p:tag name="MH_TYPE" val="ENTRY"/>
  <p:tag name="ID" val="553512"/>
  <p:tag name="MH_ORDER" val="1"/>
</p:tagLst>
</file>

<file path=ppt/tags/tag13.xml><?xml version="1.0" encoding="utf-8"?>
<p:tagLst xmlns:p="http://schemas.openxmlformats.org/presentationml/2006/main">
  <p:tag name="KSO_WM_UNIT_PLACING_PICTURE_USER_VIEWPORT" val="{&quot;height&quot;:5595,&quot;width&quot;:7650}"/>
</p:tagLst>
</file>

<file path=ppt/tags/tag14.xml><?xml version="1.0" encoding="utf-8"?>
<p:tagLst xmlns:p="http://schemas.openxmlformats.org/presentationml/2006/main">
  <p:tag name="MH" val="20160830110146"/>
  <p:tag name="MH_LIBRARY" val="CONTENTS"/>
  <p:tag name="MH_TYPE" val="ENTRY"/>
  <p:tag name="ID" val="553512"/>
  <p:tag name="MH_ORDER" val="1"/>
</p:tagLst>
</file>

<file path=ppt/tags/tag15.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ENDPOINT" val="&lt;endpoint&gt;&lt;enable&gt;0&lt;/enable&gt;&lt;lrs&gt;http://&lt;/lrs&gt;&lt;auth&gt;0&lt;/auth&gt;&lt;login&gt;&lt;/login&gt;&lt;password&gt;&lt;/password&gt;&lt;key&gt;&lt;/key&gt;&lt;name&gt;&lt;/name&gt;&lt;email&gt;&lt;/email&gt;&lt;/endpoint&gt;&#10;"/>
  <p:tag name="ISPRING_PRESENTATION_TITLE" val="bt254"/>
</p:tagLst>
</file>

<file path=ppt/tags/tag2.xml><?xml version="1.0" encoding="utf-8"?>
<p:tagLst xmlns:p="http://schemas.openxmlformats.org/presentationml/2006/main">
  <p:tag name="MH" val="20160830110146"/>
  <p:tag name="MH_LIBRARY" val="CONTENTS"/>
  <p:tag name="MH_TYPE" val="ENTRY"/>
  <p:tag name="ID" val="553512"/>
  <p:tag name="MH_ORDER" val="2"/>
</p:tagLst>
</file>

<file path=ppt/tags/tag3.xml><?xml version="1.0" encoding="utf-8"?>
<p:tagLst xmlns:p="http://schemas.openxmlformats.org/presentationml/2006/main">
  <p:tag name="MH" val="20160830110146"/>
  <p:tag name="MH_LIBRARY" val="CONTENTS"/>
  <p:tag name="MH_TYPE" val="ENTRY"/>
  <p:tag name="ID" val="553512"/>
  <p:tag name="MH_ORDER" val="3"/>
</p:tagLst>
</file>

<file path=ppt/tags/tag4.xml><?xml version="1.0" encoding="utf-8"?>
<p:tagLst xmlns:p="http://schemas.openxmlformats.org/presentationml/2006/main">
  <p:tag name="MH" val="20160830110146"/>
  <p:tag name="MH_LIBRARY" val="CONTENTS"/>
  <p:tag name="MH_TYPE" val="ENTRY"/>
  <p:tag name="ID" val="553512"/>
  <p:tag name="MH_ORDER" val="4"/>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6.xml><?xml version="1.0" encoding="utf-8"?>
<p:tagLst xmlns:p="http://schemas.openxmlformats.org/presentationml/2006/main">
  <p:tag name="MH" val="20160830110146"/>
  <p:tag name="MH_LIBRARY" val="CONTENTS"/>
  <p:tag name="MH_TYPE" val="ENTRY"/>
  <p:tag name="ID" val="553512"/>
  <p:tag name="MH_ORDER" val="2"/>
</p:tagLst>
</file>

<file path=ppt/tags/tag7.xml><?xml version="1.0" encoding="utf-8"?>
<p:tagLst xmlns:p="http://schemas.openxmlformats.org/presentationml/2006/main">
  <p:tag name="MH" val="20160830110146"/>
  <p:tag name="MH_LIBRARY" val="CONTENTS"/>
  <p:tag name="MH_TYPE" val="ENTRY"/>
  <p:tag name="ID" val="553512"/>
  <p:tag name="MH_ORDER" val="1"/>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第一PPT，www.1ppt.com">
  <a:themeElements>
    <a:clrScheme name="自定义 176">
      <a:dk1>
        <a:sysClr val="windowText" lastClr="000000"/>
      </a:dk1>
      <a:lt1>
        <a:sysClr val="window" lastClr="FFFFFF"/>
      </a:lt1>
      <a:dk2>
        <a:srgbClr val="44546A"/>
      </a:dk2>
      <a:lt2>
        <a:srgbClr val="E7E6E6"/>
      </a:lt2>
      <a:accent1>
        <a:srgbClr val="E56B00"/>
      </a:accent1>
      <a:accent2>
        <a:srgbClr val="BFBFBF"/>
      </a:accent2>
      <a:accent3>
        <a:srgbClr val="E56B00"/>
      </a:accent3>
      <a:accent4>
        <a:srgbClr val="BFBFBF"/>
      </a:accent4>
      <a:accent5>
        <a:srgbClr val="E56B00"/>
      </a:accent5>
      <a:accent6>
        <a:srgbClr val="BFBFBF"/>
      </a:accent6>
      <a:hlink>
        <a:srgbClr val="E56B00"/>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自定义</PresentationFormat>
  <Paragraphs>294</Paragraphs>
  <Slides>30</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Calibri</vt:lpstr>
      <vt:lpstr>Calibri</vt:lpstr>
      <vt:lpstr>微软雅黑</vt:lpstr>
      <vt:lpstr>Impact</vt:lpstr>
      <vt:lpstr>Helvetica-Roman-SemiB</vt:lpstr>
      <vt:lpstr>Segoe Print</vt:lpstr>
      <vt:lpstr>SimSun-ExtB</vt:lpstr>
      <vt:lpstr>Neris Thin</vt:lpstr>
      <vt:lpstr>Arial Unicode MS</vt:lpstr>
      <vt:lpstr>Calibri Light</vt:lpstr>
      <vt:lpstr>Lato</vt:lpstr>
      <vt:lpstr>MS PGothic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
  <cp:keywords>www.1ppt.com</cp:keywords>
  <cp:lastModifiedBy>心安勿忘。</cp:lastModifiedBy>
  <cp:revision>46</cp:revision>
  <dcterms:created xsi:type="dcterms:W3CDTF">2016-12-11T11:17:00Z</dcterms:created>
  <dcterms:modified xsi:type="dcterms:W3CDTF">2021-07-03T10:10:57Z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BF6E6EA335BE4AF4B7761D7ADF4900FB</vt:lpwstr>
  </property>
  <property fmtid="{D5CDD505-2E9C-101B-9397-08002B2CF9AE}" pid="3" name="KSOProductBuildVer">
    <vt:lpwstr>2052-11.1.0.10495</vt:lpwstr>
  </property>
</Properties>
</file>