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3"/>
  </p:notesMasterIdLst>
  <p:sldIdLst>
    <p:sldId id="360" r:id="rId2"/>
    <p:sldId id="472" r:id="rId3"/>
    <p:sldId id="486" r:id="rId4"/>
    <p:sldId id="458" r:id="rId5"/>
    <p:sldId id="459" r:id="rId6"/>
    <p:sldId id="490" r:id="rId7"/>
    <p:sldId id="460" r:id="rId8"/>
    <p:sldId id="461" r:id="rId9"/>
    <p:sldId id="462" r:id="rId10"/>
    <p:sldId id="491" r:id="rId11"/>
    <p:sldId id="463" r:id="rId12"/>
    <p:sldId id="464" r:id="rId13"/>
    <p:sldId id="465" r:id="rId14"/>
    <p:sldId id="466" r:id="rId15"/>
    <p:sldId id="467" r:id="rId16"/>
    <p:sldId id="473" r:id="rId17"/>
    <p:sldId id="489" r:id="rId18"/>
    <p:sldId id="474" r:id="rId19"/>
    <p:sldId id="475" r:id="rId20"/>
    <p:sldId id="479" r:id="rId21"/>
    <p:sldId id="480" r:id="rId22"/>
    <p:sldId id="481" r:id="rId23"/>
    <p:sldId id="482" r:id="rId24"/>
    <p:sldId id="476" r:id="rId25"/>
    <p:sldId id="485" r:id="rId26"/>
    <p:sldId id="484" r:id="rId27"/>
    <p:sldId id="492" r:id="rId28"/>
    <p:sldId id="493" r:id="rId29"/>
    <p:sldId id="495" r:id="rId30"/>
    <p:sldId id="488" r:id="rId31"/>
    <p:sldId id="494" r:id="rId32"/>
  </p:sldIdLst>
  <p:sldSz cx="12857163"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1">
          <p15:clr>
            <a:srgbClr val="A4A3A4"/>
          </p15:clr>
        </p15:guide>
        <p15:guide id="2" pos="4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769EBF"/>
    <a:srgbClr val="FCCB43"/>
    <a:srgbClr val="91E3DE"/>
    <a:srgbClr val="FD6753"/>
    <a:srgbClr val="5CD6CD"/>
    <a:srgbClr val="FD482F"/>
    <a:srgbClr val="EF5064"/>
    <a:srgbClr val="4472C4"/>
    <a:srgbClr val="636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93002" autoAdjust="0"/>
  </p:normalViewPr>
  <p:slideViewPr>
    <p:cSldViewPr>
      <p:cViewPr varScale="1">
        <p:scale>
          <a:sx n="60" d="100"/>
          <a:sy n="60" d="100"/>
        </p:scale>
        <p:origin x="874" y="53"/>
      </p:cViewPr>
      <p:guideLst>
        <p:guide orient="horz" pos="2191"/>
        <p:guide pos="4072"/>
      </p:guideLst>
    </p:cSldViewPr>
  </p:slideViewPr>
  <p:notesTextViewPr>
    <p:cViewPr>
      <p:scale>
        <a:sx n="1" d="1"/>
        <a:sy n="1" d="1"/>
      </p:scale>
      <p:origin x="0" y="0"/>
    </p:cViewPr>
  </p:notesTextViewPr>
  <p:sorterViewPr>
    <p:cViewPr>
      <p:scale>
        <a:sx n="90" d="100"/>
        <a:sy n="90" d="100"/>
      </p:scale>
      <p:origin x="0" y="55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330AF29-A718-40EE-9EEF-1ACDE84F90BC}" type="datetimeFigureOut">
              <a:rPr lang="zh-CN" altLang="en-US"/>
              <a:t>2021/7/4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6DC5C0A-0D26-4132-B61F-2E06C1498EC8}"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DC5C0A-0D26-4132-B61F-2E06C1498EC8}" type="slidenum">
              <a:rPr lang="zh-CN" altLang="en-US" smtClean="0"/>
              <a:t>28</a:t>
            </a:fld>
            <a:endParaRPr lang="zh-CN" altLang="en-US"/>
          </a:p>
        </p:txBody>
      </p:sp>
    </p:spTree>
    <p:extLst>
      <p:ext uri="{BB962C8B-B14F-4D97-AF65-F5344CB8AC3E}">
        <p14:creationId xmlns:p14="http://schemas.microsoft.com/office/powerpoint/2010/main" val="110942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DC5C0A-0D26-4132-B61F-2E06C1498EC8}" type="slidenum">
              <a:rPr lang="zh-CN" altLang="en-US" smtClean="0"/>
              <a:t>29</a:t>
            </a:fld>
            <a:endParaRPr lang="zh-CN" altLang="en-US"/>
          </a:p>
        </p:txBody>
      </p:sp>
    </p:spTree>
    <p:extLst>
      <p:ext uri="{BB962C8B-B14F-4D97-AF65-F5344CB8AC3E}">
        <p14:creationId xmlns:p14="http://schemas.microsoft.com/office/powerpoint/2010/main" val="94175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E95E7C-7932-4CE8-A19A-E1C84E32DA74}" type="datetimeFigureOut">
              <a:rPr lang="zh-CN" altLang="en-US" smtClean="0"/>
              <a:t>2021/7/4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3B9559-2EAB-429A-B5F1-E8B7186AAC8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5" cstate="print"/>
          <a:stretch>
            <a:fillRect/>
          </a:stretch>
        </p:blipFill>
        <p:spPr>
          <a:xfrm>
            <a:off x="-20637" y="-11360"/>
            <a:ext cx="12898438" cy="7255370"/>
          </a:xfrm>
          <a:prstGeom prst="rect">
            <a:avLst/>
          </a:prstGeom>
        </p:spPr>
      </p:pic>
      <p:sp>
        <p:nvSpPr>
          <p:cNvPr id="2" name="标题占位符 1"/>
          <p:cNvSpPr>
            <a:spLocks noGrp="1"/>
          </p:cNvSpPr>
          <p:nvPr>
            <p:ph type="title"/>
          </p:nvPr>
        </p:nvSpPr>
        <p:spPr>
          <a:xfrm>
            <a:off x="884238" y="385763"/>
            <a:ext cx="11088687"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88687"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8EE95E7C-7932-4CE8-A19A-E1C84E32DA74}" type="datetimeFigureOut">
              <a:rPr lang="zh-CN" altLang="en-US" smtClean="0"/>
              <a:t>2021/7/4</a:t>
            </a:fld>
            <a:endParaRPr lang="zh-CN" altLang="en-US"/>
          </a:p>
        </p:txBody>
      </p:sp>
      <p:sp>
        <p:nvSpPr>
          <p:cNvPr id="5" name="页脚占位符 4"/>
          <p:cNvSpPr>
            <a:spLocks noGrp="1"/>
          </p:cNvSpPr>
          <p:nvPr>
            <p:ph type="ftr" sz="quarter" idx="3"/>
          </p:nvPr>
        </p:nvSpPr>
        <p:spPr>
          <a:xfrm>
            <a:off x="4259263" y="6704013"/>
            <a:ext cx="4338637"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0500"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A43B9559-2EAB-429A-B5F1-E8B7186AAC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5827" y="5106489"/>
            <a:ext cx="572414" cy="572412"/>
            <a:chOff x="1801408" y="2944628"/>
            <a:chExt cx="2090618" cy="2090618"/>
          </a:xfrm>
          <a:effectLst>
            <a:outerShdw blurRad="381000" dist="177800" dir="2460000" algn="ctr" rotWithShape="0">
              <a:srgbClr val="000000">
                <a:alpha val="43137"/>
              </a:srgbClr>
            </a:outerShdw>
          </a:effectLst>
        </p:grpSpPr>
        <p:sp>
          <p:nvSpPr>
            <p:cNvPr id="4" name="椭圆 3"/>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椭圆 4"/>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椭圆 5"/>
            <p:cNvSpPr/>
            <p:nvPr/>
          </p:nvSpPr>
          <p:spPr>
            <a:xfrm>
              <a:off x="2069880" y="3213100"/>
              <a:ext cx="1553674" cy="1553674"/>
            </a:xfrm>
            <a:prstGeom prst="ellipse">
              <a:avLst/>
            </a:prstGeom>
            <a:solidFill>
              <a:srgbClr val="FD675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组合 16"/>
          <p:cNvGrpSpPr/>
          <p:nvPr/>
        </p:nvGrpSpPr>
        <p:grpSpPr>
          <a:xfrm>
            <a:off x="5222970" y="5106489"/>
            <a:ext cx="572414" cy="572412"/>
            <a:chOff x="1801408" y="2944628"/>
            <a:chExt cx="2090618" cy="2090618"/>
          </a:xfrm>
          <a:effectLst>
            <a:outerShdw blurRad="381000" dist="177800" dir="2460000" algn="ctr" rotWithShape="0">
              <a:srgbClr val="000000">
                <a:alpha val="43137"/>
              </a:srgbClr>
            </a:outerShdw>
          </a:effectLst>
        </p:grpSpPr>
        <p:sp>
          <p:nvSpPr>
            <p:cNvPr id="18" name="椭圆 17"/>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椭圆 18"/>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椭圆 19"/>
            <p:cNvSpPr/>
            <p:nvPr/>
          </p:nvSpPr>
          <p:spPr>
            <a:xfrm>
              <a:off x="2069880" y="3213100"/>
              <a:ext cx="1553674" cy="1553674"/>
            </a:xfrm>
            <a:prstGeom prst="ellipse">
              <a:avLst/>
            </a:prstGeom>
            <a:solidFill>
              <a:srgbClr val="91E3D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6130113" y="5106489"/>
            <a:ext cx="572414" cy="572412"/>
            <a:chOff x="1801408" y="2944628"/>
            <a:chExt cx="2090618" cy="2090618"/>
          </a:xfrm>
          <a:effectLst>
            <a:outerShdw blurRad="381000" dist="177800" dir="2460000" algn="ctr" rotWithShape="0">
              <a:srgbClr val="000000">
                <a:alpha val="43137"/>
              </a:srgbClr>
            </a:outerShdw>
          </a:effectLst>
        </p:grpSpPr>
        <p:sp>
          <p:nvSpPr>
            <p:cNvPr id="22" name="椭圆 21"/>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椭圆 23"/>
            <p:cNvSpPr/>
            <p:nvPr/>
          </p:nvSpPr>
          <p:spPr>
            <a:xfrm>
              <a:off x="2069880" y="3213100"/>
              <a:ext cx="1553674" cy="1553674"/>
            </a:xfrm>
            <a:prstGeom prst="ellipse">
              <a:avLst/>
            </a:prstGeom>
            <a:solidFill>
              <a:srgbClr val="FCCB4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5" name="组合 24"/>
          <p:cNvGrpSpPr/>
          <p:nvPr/>
        </p:nvGrpSpPr>
        <p:grpSpPr>
          <a:xfrm>
            <a:off x="7037256" y="5106489"/>
            <a:ext cx="572414" cy="572412"/>
            <a:chOff x="1801408" y="2944628"/>
            <a:chExt cx="2090618" cy="2090618"/>
          </a:xfrm>
          <a:effectLst>
            <a:outerShdw blurRad="381000" dist="177800" dir="2460000" algn="ctr" rotWithShape="0">
              <a:srgbClr val="000000">
                <a:alpha val="43137"/>
              </a:srgbClr>
            </a:outerShdw>
          </a:effectLst>
        </p:grpSpPr>
        <p:sp>
          <p:nvSpPr>
            <p:cNvPr id="26" name="椭圆 25"/>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椭圆 27"/>
            <p:cNvSpPr/>
            <p:nvPr/>
          </p:nvSpPr>
          <p:spPr>
            <a:xfrm>
              <a:off x="2069880" y="3213100"/>
              <a:ext cx="1553674" cy="1553674"/>
            </a:xfrm>
            <a:prstGeom prst="ellipse">
              <a:avLst/>
            </a:prstGeom>
            <a:solidFill>
              <a:srgbClr val="769EBF"/>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组合 28"/>
          <p:cNvGrpSpPr/>
          <p:nvPr/>
        </p:nvGrpSpPr>
        <p:grpSpPr>
          <a:xfrm>
            <a:off x="7944399" y="5106489"/>
            <a:ext cx="572414" cy="572412"/>
            <a:chOff x="1801408" y="2944628"/>
            <a:chExt cx="2090618" cy="2090618"/>
          </a:xfrm>
          <a:effectLst>
            <a:outerShdw blurRad="381000" dist="177800" dir="2460000" algn="ctr" rotWithShape="0">
              <a:srgbClr val="000000">
                <a:alpha val="43137"/>
              </a:srgbClr>
            </a:outerShdw>
          </a:effectLst>
        </p:grpSpPr>
        <p:sp>
          <p:nvSpPr>
            <p:cNvPr id="30" name="椭圆 29"/>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椭圆 30"/>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椭圆 31"/>
            <p:cNvSpPr/>
            <p:nvPr/>
          </p:nvSpPr>
          <p:spPr>
            <a:xfrm>
              <a:off x="2069880" y="3213100"/>
              <a:ext cx="1553674" cy="1553674"/>
            </a:xfrm>
            <a:prstGeom prst="ellipse">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 name="文本框 1">
            <a:extLst>
              <a:ext uri="{FF2B5EF4-FFF2-40B4-BE49-F238E27FC236}">
                <a16:creationId xmlns:a16="http://schemas.microsoft.com/office/drawing/2014/main" id="{3B935538-B2A4-4C2C-931D-8A0EBD8A4687}"/>
              </a:ext>
            </a:extLst>
          </p:cNvPr>
          <p:cNvSpPr txBox="1"/>
          <p:nvPr/>
        </p:nvSpPr>
        <p:spPr>
          <a:xfrm>
            <a:off x="2133959" y="1240061"/>
            <a:ext cx="8139324" cy="1323439"/>
          </a:xfrm>
          <a:prstGeom prst="rect">
            <a:avLst/>
          </a:prstGeom>
          <a:noFill/>
        </p:spPr>
        <p:txBody>
          <a:bodyPr wrap="square" rtlCol="0">
            <a:spAutoFit/>
          </a:bodyPr>
          <a:lstStyle/>
          <a:p>
            <a:pPr algn="ctr"/>
            <a:r>
              <a:rPr lang="zh-CN" altLang="en-US" sz="8000" dirty="0">
                <a:latin typeface="黑体" panose="02010609060101010101" pitchFamily="49" charset="-122"/>
                <a:ea typeface="黑体" panose="02010609060101010101" pitchFamily="49" charset="-122"/>
              </a:rPr>
              <a:t>模糊姓名识别</a:t>
            </a:r>
          </a:p>
        </p:txBody>
      </p:sp>
      <p:sp>
        <p:nvSpPr>
          <p:cNvPr id="7" name="文本框 6">
            <a:extLst>
              <a:ext uri="{FF2B5EF4-FFF2-40B4-BE49-F238E27FC236}">
                <a16:creationId xmlns:a16="http://schemas.microsoft.com/office/drawing/2014/main" id="{7C96EE72-B5DF-4116-89AA-F8C90AB51540}"/>
              </a:ext>
            </a:extLst>
          </p:cNvPr>
          <p:cNvSpPr txBox="1"/>
          <p:nvPr/>
        </p:nvSpPr>
        <p:spPr>
          <a:xfrm>
            <a:off x="4449531" y="3472309"/>
            <a:ext cx="3383626" cy="584775"/>
          </a:xfrm>
          <a:prstGeom prst="rect">
            <a:avLst/>
          </a:prstGeom>
          <a:noFill/>
        </p:spPr>
        <p:txBody>
          <a:bodyPr wrap="square" rtlCol="0">
            <a:spAutoFit/>
          </a:bodyPr>
          <a:lstStyle/>
          <a:p>
            <a:pPr algn="ctr"/>
            <a:r>
              <a:rPr lang="zh-CN" altLang="en-US" sz="3200" b="1" dirty="0"/>
              <a:t>王帅涛，任昌松</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7E7F1AC-59FB-48D3-B49A-B2B4F15C96EF}"/>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C1D050-CDA2-4ED9-B36D-643E752D194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B79A7AD-7E42-406D-BF46-C27EB012E467}"/>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03</a:t>
            </a:r>
          </a:p>
        </p:txBody>
      </p:sp>
      <p:sp>
        <p:nvSpPr>
          <p:cNvPr id="7" name="矩形 6">
            <a:extLst>
              <a:ext uri="{FF2B5EF4-FFF2-40B4-BE49-F238E27FC236}">
                <a16:creationId xmlns:a16="http://schemas.microsoft.com/office/drawing/2014/main" id="{6A78052E-A847-4A8A-A3D3-9E3B3FEDDAC2}"/>
              </a:ext>
            </a:extLst>
          </p:cNvPr>
          <p:cNvSpPr/>
          <p:nvPr/>
        </p:nvSpPr>
        <p:spPr>
          <a:xfrm>
            <a:off x="2852329" y="3476539"/>
            <a:ext cx="6810375" cy="1138814"/>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dist"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文本聚类</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Tree>
    <p:extLst>
      <p:ext uri="{BB962C8B-B14F-4D97-AF65-F5344CB8AC3E}">
        <p14:creationId xmlns:p14="http://schemas.microsoft.com/office/powerpoint/2010/main" val="393151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89"/>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sp>
        <p:nvSpPr>
          <p:cNvPr id="2" name="文本框 1">
            <a:extLst>
              <a:ext uri="{FF2B5EF4-FFF2-40B4-BE49-F238E27FC236}">
                <a16:creationId xmlns:a16="http://schemas.microsoft.com/office/drawing/2014/main" id="{A8861647-DDED-4196-AE23-6BE314E7B07F}"/>
              </a:ext>
            </a:extLst>
          </p:cNvPr>
          <p:cNvSpPr txBox="1"/>
          <p:nvPr/>
        </p:nvSpPr>
        <p:spPr>
          <a:xfrm>
            <a:off x="955973" y="1600101"/>
            <a:ext cx="9073008" cy="646331"/>
          </a:xfrm>
          <a:prstGeom prst="rect">
            <a:avLst/>
          </a:prstGeom>
          <a:noFill/>
        </p:spPr>
        <p:txBody>
          <a:bodyPr wrap="square" rtlCol="0">
            <a:spAutoFit/>
          </a:bodyPr>
          <a:lstStyle/>
          <a:p>
            <a:r>
              <a:rPr lang="zh-CN" altLang="en-US" dirty="0"/>
              <a:t>使用</a:t>
            </a:r>
            <a:r>
              <a:rPr lang="en-US" altLang="zh-CN" dirty="0" err="1"/>
              <a:t>sklearn</a:t>
            </a:r>
            <a:r>
              <a:rPr lang="zh-CN" altLang="en-US" dirty="0"/>
              <a:t>包中的</a:t>
            </a:r>
            <a:r>
              <a:rPr lang="en-US" altLang="zh-CN" dirty="0" err="1"/>
              <a:t>CountVectorizer</a:t>
            </a:r>
            <a:r>
              <a:rPr lang="zh-CN" altLang="en-US" dirty="0"/>
              <a:t>函数将字符串向量化，之后使用</a:t>
            </a:r>
            <a:r>
              <a:rPr lang="en-US" altLang="zh-CN" dirty="0" err="1"/>
              <a:t>TfidfTransformer</a:t>
            </a:r>
            <a:r>
              <a:rPr lang="zh-CN" altLang="en-US" dirty="0"/>
              <a:t>得到向量化之后的字符串的</a:t>
            </a:r>
            <a:r>
              <a:rPr lang="en-US" altLang="zh-CN" dirty="0"/>
              <a:t>TF-IDF</a:t>
            </a:r>
            <a:r>
              <a:rPr lang="zh-CN" altLang="en-US" dirty="0"/>
              <a:t>权值，并使用</a:t>
            </a:r>
            <a:r>
              <a:rPr lang="en-US" altLang="zh-CN" dirty="0" err="1"/>
              <a:t>toarray</a:t>
            </a:r>
            <a:r>
              <a:rPr lang="zh-CN" altLang="en-US" dirty="0"/>
              <a:t>函数得到</a:t>
            </a:r>
            <a:r>
              <a:rPr lang="en-US" altLang="zh-CN" dirty="0"/>
              <a:t>TF-IDF</a:t>
            </a:r>
            <a:r>
              <a:rPr lang="zh-CN" altLang="en-US" dirty="0"/>
              <a:t>矩阵。</a:t>
            </a:r>
          </a:p>
        </p:txBody>
      </p:sp>
      <p:pic>
        <p:nvPicPr>
          <p:cNvPr id="5" name="图片 4">
            <a:extLst>
              <a:ext uri="{FF2B5EF4-FFF2-40B4-BE49-F238E27FC236}">
                <a16:creationId xmlns:a16="http://schemas.microsoft.com/office/drawing/2014/main" id="{327B7131-E88D-4207-AD8B-5ADA7D792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505" y="2272125"/>
            <a:ext cx="6238875" cy="2152650"/>
          </a:xfrm>
          <a:prstGeom prst="rect">
            <a:avLst/>
          </a:prstGeom>
        </p:spPr>
      </p:pic>
      <p:pic>
        <p:nvPicPr>
          <p:cNvPr id="11" name="图片 10">
            <a:extLst>
              <a:ext uri="{FF2B5EF4-FFF2-40B4-BE49-F238E27FC236}">
                <a16:creationId xmlns:a16="http://schemas.microsoft.com/office/drawing/2014/main" id="{0E8EE2C8-50C3-4185-8A15-64A4E49E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80" y="5942700"/>
            <a:ext cx="8902760" cy="1155320"/>
          </a:xfrm>
          <a:prstGeom prst="rect">
            <a:avLst/>
          </a:prstGeom>
        </p:spPr>
      </p:pic>
      <p:pic>
        <p:nvPicPr>
          <p:cNvPr id="12" name="图片 11">
            <a:extLst>
              <a:ext uri="{FF2B5EF4-FFF2-40B4-BE49-F238E27FC236}">
                <a16:creationId xmlns:a16="http://schemas.microsoft.com/office/drawing/2014/main" id="{476A5963-594E-4B33-8F88-47DC98144B68}"/>
              </a:ext>
            </a:extLst>
          </p:cNvPr>
          <p:cNvPicPr>
            <a:picLocks noChangeAspect="1"/>
          </p:cNvPicPr>
          <p:nvPr/>
        </p:nvPicPr>
        <p:blipFill>
          <a:blip r:embed="rId4"/>
          <a:stretch>
            <a:fillRect/>
          </a:stretch>
        </p:blipFill>
        <p:spPr>
          <a:xfrm>
            <a:off x="910980" y="4613585"/>
            <a:ext cx="7032470" cy="12658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EB0B94CE-5592-400B-8E55-D6C3D52B2408}"/>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sp>
        <p:nvSpPr>
          <p:cNvPr id="2" name="文本框 1">
            <a:extLst>
              <a:ext uri="{FF2B5EF4-FFF2-40B4-BE49-F238E27FC236}">
                <a16:creationId xmlns:a16="http://schemas.microsoft.com/office/drawing/2014/main" id="{410AD3B3-9751-44E8-B686-852CB4DD8557}"/>
              </a:ext>
            </a:extLst>
          </p:cNvPr>
          <p:cNvSpPr txBox="1"/>
          <p:nvPr/>
        </p:nvSpPr>
        <p:spPr>
          <a:xfrm>
            <a:off x="613325" y="1600101"/>
            <a:ext cx="8767584" cy="646331"/>
          </a:xfrm>
          <a:prstGeom prst="rect">
            <a:avLst/>
          </a:prstGeom>
          <a:noFill/>
        </p:spPr>
        <p:txBody>
          <a:bodyPr wrap="square" rtlCol="0">
            <a:spAutoFit/>
          </a:bodyPr>
          <a:lstStyle/>
          <a:p>
            <a:r>
              <a:rPr lang="zh-CN" altLang="en-US" dirty="0"/>
              <a:t>可知得到的</a:t>
            </a:r>
            <a:r>
              <a:rPr lang="en-US" altLang="zh-CN" dirty="0"/>
              <a:t>TF-IDF</a:t>
            </a:r>
            <a:r>
              <a:rPr lang="zh-CN" altLang="en-US" dirty="0"/>
              <a:t>矩阵是一个高维的稀疏矩阵，直接用于</a:t>
            </a:r>
            <a:r>
              <a:rPr lang="en-US" altLang="zh-CN" dirty="0"/>
              <a:t>k</a:t>
            </a:r>
            <a:r>
              <a:rPr lang="zh-CN" altLang="en-US" dirty="0"/>
              <a:t>均值矩阵的话不仅要聚类很久，聚类出的效果也很难得到保证。因此我们在聚类之前进行</a:t>
            </a:r>
            <a:r>
              <a:rPr lang="en-US" altLang="zh-CN" dirty="0"/>
              <a:t>PCA</a:t>
            </a:r>
            <a:r>
              <a:rPr lang="zh-CN" altLang="en-US" dirty="0"/>
              <a:t>降维。</a:t>
            </a:r>
          </a:p>
        </p:txBody>
      </p:sp>
      <p:pic>
        <p:nvPicPr>
          <p:cNvPr id="5122" name="Picture 2">
            <a:extLst>
              <a:ext uri="{FF2B5EF4-FFF2-40B4-BE49-F238E27FC236}">
                <a16:creationId xmlns:a16="http://schemas.microsoft.com/office/drawing/2014/main" id="{A5F1BDA2-76CF-4163-8752-727D0169B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711" y="0"/>
            <a:ext cx="3269452" cy="1716369"/>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641F5C4F-CA53-43B1-BCBA-E53369144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173" y="2608213"/>
            <a:ext cx="5572125" cy="3581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fade">
                                      <p:cBhvr>
                                        <p:cTn id="13" dur="500"/>
                                        <p:tgtEl>
                                          <p:spTgt spid="5122"/>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C4F5DD17-B949-4920-B694-9341EF0BE340}"/>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pic>
        <p:nvPicPr>
          <p:cNvPr id="8" name="图片 7">
            <a:extLst>
              <a:ext uri="{FF2B5EF4-FFF2-40B4-BE49-F238E27FC236}">
                <a16:creationId xmlns:a16="http://schemas.microsoft.com/office/drawing/2014/main" id="{F404E744-068C-4BB6-A30F-6FCD454FF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4889"/>
            <a:ext cx="6905625" cy="1590675"/>
          </a:xfrm>
          <a:prstGeom prst="rect">
            <a:avLst/>
          </a:prstGeom>
        </p:spPr>
      </p:pic>
      <p:pic>
        <p:nvPicPr>
          <p:cNvPr id="12" name="图片 11">
            <a:extLst>
              <a:ext uri="{FF2B5EF4-FFF2-40B4-BE49-F238E27FC236}">
                <a16:creationId xmlns:a16="http://schemas.microsoft.com/office/drawing/2014/main" id="{9477A892-772B-4EB7-8408-C97512702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273" y="5776565"/>
            <a:ext cx="3495675" cy="990600"/>
          </a:xfrm>
          <a:prstGeom prst="rect">
            <a:avLst/>
          </a:prstGeom>
        </p:spPr>
      </p:pic>
      <p:sp>
        <p:nvSpPr>
          <p:cNvPr id="13" name="文本框 12">
            <a:extLst>
              <a:ext uri="{FF2B5EF4-FFF2-40B4-BE49-F238E27FC236}">
                <a16:creationId xmlns:a16="http://schemas.microsoft.com/office/drawing/2014/main" id="{E257028B-56B8-4BC4-8C0E-FB5D39A89E3A}"/>
              </a:ext>
            </a:extLst>
          </p:cNvPr>
          <p:cNvSpPr txBox="1"/>
          <p:nvPr/>
        </p:nvSpPr>
        <p:spPr>
          <a:xfrm>
            <a:off x="7737004" y="2270926"/>
            <a:ext cx="5328592" cy="646331"/>
          </a:xfrm>
          <a:prstGeom prst="rect">
            <a:avLst/>
          </a:prstGeom>
          <a:noFill/>
        </p:spPr>
        <p:txBody>
          <a:bodyPr wrap="square" rtlCol="0">
            <a:spAutoFit/>
          </a:bodyPr>
          <a:lstStyle/>
          <a:p>
            <a:r>
              <a:rPr lang="zh-CN" altLang="en-US" dirty="0"/>
              <a:t>降维之后每一个文本向量从</a:t>
            </a:r>
            <a:r>
              <a:rPr lang="en-US" altLang="zh-CN" dirty="0"/>
              <a:t>18169</a:t>
            </a:r>
            <a:r>
              <a:rPr lang="zh-CN" altLang="en-US" dirty="0"/>
              <a:t>维降到了</a:t>
            </a:r>
            <a:r>
              <a:rPr lang="en-US" altLang="zh-CN" dirty="0"/>
              <a:t>20</a:t>
            </a:r>
            <a:r>
              <a:rPr lang="zh-CN" altLang="en-US" dirty="0"/>
              <a:t>维，可以看出整个矩阵变得紧凑的多。</a:t>
            </a:r>
          </a:p>
        </p:txBody>
      </p:sp>
      <p:pic>
        <p:nvPicPr>
          <p:cNvPr id="3" name="图片 2">
            <a:extLst>
              <a:ext uri="{FF2B5EF4-FFF2-40B4-BE49-F238E27FC236}">
                <a16:creationId xmlns:a16="http://schemas.microsoft.com/office/drawing/2014/main" id="{750607FA-FFDF-43FA-A995-254B75F30281}"/>
              </a:ext>
            </a:extLst>
          </p:cNvPr>
          <p:cNvPicPr>
            <a:picLocks noChangeAspect="1"/>
          </p:cNvPicPr>
          <p:nvPr/>
        </p:nvPicPr>
        <p:blipFill>
          <a:blip r:embed="rId4"/>
          <a:stretch>
            <a:fillRect/>
          </a:stretch>
        </p:blipFill>
        <p:spPr>
          <a:xfrm>
            <a:off x="0" y="2525031"/>
            <a:ext cx="7021011" cy="2660408"/>
          </a:xfrm>
          <a:prstGeom prst="rect">
            <a:avLst/>
          </a:prstGeom>
        </p:spPr>
      </p:pic>
      <p:pic>
        <p:nvPicPr>
          <p:cNvPr id="10" name="图片 9">
            <a:extLst>
              <a:ext uri="{FF2B5EF4-FFF2-40B4-BE49-F238E27FC236}">
                <a16:creationId xmlns:a16="http://schemas.microsoft.com/office/drawing/2014/main" id="{7099FDB9-EC5F-4F81-99CB-176E45640873}"/>
              </a:ext>
            </a:extLst>
          </p:cNvPr>
          <p:cNvPicPr>
            <a:picLocks noChangeAspect="1"/>
          </p:cNvPicPr>
          <p:nvPr/>
        </p:nvPicPr>
        <p:blipFill>
          <a:blip r:embed="rId5"/>
          <a:stretch>
            <a:fillRect/>
          </a:stretch>
        </p:blipFill>
        <p:spPr>
          <a:xfrm>
            <a:off x="0" y="1341803"/>
            <a:ext cx="3539161" cy="9967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89">
            <a:extLst>
              <a:ext uri="{FF2B5EF4-FFF2-40B4-BE49-F238E27FC236}">
                <a16:creationId xmlns:a16="http://schemas.microsoft.com/office/drawing/2014/main" id="{F171EF1E-DF69-4A05-A0E4-2720C45174A9}"/>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pic>
        <p:nvPicPr>
          <p:cNvPr id="22" name="图片 21">
            <a:extLst>
              <a:ext uri="{FF2B5EF4-FFF2-40B4-BE49-F238E27FC236}">
                <a16:creationId xmlns:a16="http://schemas.microsoft.com/office/drawing/2014/main" id="{E6C5898B-979A-4417-ABE3-575249BB9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72" y="1155320"/>
            <a:ext cx="9220200" cy="6229350"/>
          </a:xfrm>
          <a:prstGeom prst="rect">
            <a:avLst/>
          </a:prstGeom>
        </p:spPr>
      </p:pic>
      <p:sp>
        <p:nvSpPr>
          <p:cNvPr id="25" name="文本框 24">
            <a:extLst>
              <a:ext uri="{FF2B5EF4-FFF2-40B4-BE49-F238E27FC236}">
                <a16:creationId xmlns:a16="http://schemas.microsoft.com/office/drawing/2014/main" id="{B55FD78F-DA4E-431E-8CF9-B31DBD2F68E0}"/>
              </a:ext>
            </a:extLst>
          </p:cNvPr>
          <p:cNvSpPr txBox="1"/>
          <p:nvPr/>
        </p:nvSpPr>
        <p:spPr>
          <a:xfrm>
            <a:off x="10230539" y="2536205"/>
            <a:ext cx="2612158" cy="1200329"/>
          </a:xfrm>
          <a:prstGeom prst="rect">
            <a:avLst/>
          </a:prstGeom>
          <a:noFill/>
        </p:spPr>
        <p:txBody>
          <a:bodyPr wrap="square" rtlCol="0">
            <a:spAutoFit/>
          </a:bodyPr>
          <a:lstStyle/>
          <a:p>
            <a:r>
              <a:rPr lang="zh-CN" altLang="en-US" dirty="0"/>
              <a:t>对文本的</a:t>
            </a:r>
            <a:r>
              <a:rPr lang="en-US" altLang="zh-CN" dirty="0"/>
              <a:t>TF-IDF</a:t>
            </a:r>
            <a:r>
              <a:rPr lang="zh-CN" altLang="en-US" dirty="0"/>
              <a:t>向量降维之后使用</a:t>
            </a:r>
            <a:r>
              <a:rPr lang="en-US" altLang="zh-CN" dirty="0" err="1"/>
              <a:t>sklearn</a:t>
            </a:r>
            <a:r>
              <a:rPr lang="zh-CN" altLang="en-US" dirty="0"/>
              <a:t>中的</a:t>
            </a:r>
            <a:r>
              <a:rPr lang="en-US" altLang="zh-CN" dirty="0" err="1"/>
              <a:t>Kmeans</a:t>
            </a:r>
            <a:r>
              <a:rPr lang="zh-CN" altLang="en-US" dirty="0"/>
              <a:t>函数来进行</a:t>
            </a:r>
            <a:r>
              <a:rPr lang="en-US" altLang="zh-CN" dirty="0"/>
              <a:t>k</a:t>
            </a:r>
            <a:r>
              <a:rPr lang="zh-CN" altLang="en-US" dirty="0"/>
              <a:t>均值聚类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9">
            <a:extLst>
              <a:ext uri="{FF2B5EF4-FFF2-40B4-BE49-F238E27FC236}">
                <a16:creationId xmlns:a16="http://schemas.microsoft.com/office/drawing/2014/main" id="{A9E9DA2F-E9B3-4ECB-8CAF-05C79A66B4EF}"/>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pic>
        <p:nvPicPr>
          <p:cNvPr id="10" name="图片 9">
            <a:extLst>
              <a:ext uri="{FF2B5EF4-FFF2-40B4-BE49-F238E27FC236}">
                <a16:creationId xmlns:a16="http://schemas.microsoft.com/office/drawing/2014/main" id="{8E3778AD-DFC7-4629-A1F9-A48B474E4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4077"/>
            <a:ext cx="9787083" cy="4305300"/>
          </a:xfrm>
          <a:prstGeom prst="rect">
            <a:avLst/>
          </a:prstGeom>
        </p:spPr>
      </p:pic>
      <p:pic>
        <p:nvPicPr>
          <p:cNvPr id="14" name="图片 13">
            <a:extLst>
              <a:ext uri="{FF2B5EF4-FFF2-40B4-BE49-F238E27FC236}">
                <a16:creationId xmlns:a16="http://schemas.microsoft.com/office/drawing/2014/main" id="{B822EBD4-E0D9-4710-8070-177A90EFF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64597"/>
            <a:ext cx="6934200" cy="1000125"/>
          </a:xfrm>
          <a:prstGeom prst="rect">
            <a:avLst/>
          </a:prstGeom>
        </p:spPr>
      </p:pic>
      <p:sp>
        <p:nvSpPr>
          <p:cNvPr id="15" name="文本框 14">
            <a:extLst>
              <a:ext uri="{FF2B5EF4-FFF2-40B4-BE49-F238E27FC236}">
                <a16:creationId xmlns:a16="http://schemas.microsoft.com/office/drawing/2014/main" id="{C80A7152-0C35-41D3-938C-A1D90EE8F0F9}"/>
              </a:ext>
            </a:extLst>
          </p:cNvPr>
          <p:cNvSpPr txBox="1"/>
          <p:nvPr/>
        </p:nvSpPr>
        <p:spPr>
          <a:xfrm>
            <a:off x="4893541" y="1085033"/>
            <a:ext cx="2376264" cy="369332"/>
          </a:xfrm>
          <a:prstGeom prst="rect">
            <a:avLst/>
          </a:prstGeom>
          <a:noFill/>
        </p:spPr>
        <p:txBody>
          <a:bodyPr wrap="square" rtlCol="0">
            <a:spAutoFit/>
          </a:bodyPr>
          <a:lstStyle/>
          <a:p>
            <a:r>
              <a:rPr lang="zh-CN" altLang="en-US" dirty="0"/>
              <a:t>计算轮廓系数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97BDA50-7100-4D8F-AFEE-528541150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501" y="4048373"/>
            <a:ext cx="8126159" cy="2766764"/>
          </a:xfrm>
          <a:prstGeom prst="rect">
            <a:avLst/>
          </a:prstGeom>
        </p:spPr>
      </p:pic>
      <p:sp>
        <p:nvSpPr>
          <p:cNvPr id="7" name="文本框 6">
            <a:extLst>
              <a:ext uri="{FF2B5EF4-FFF2-40B4-BE49-F238E27FC236}">
                <a16:creationId xmlns:a16="http://schemas.microsoft.com/office/drawing/2014/main" id="{287A5D98-5581-4C75-9F92-4E245AAEC631}"/>
              </a:ext>
            </a:extLst>
          </p:cNvPr>
          <p:cNvSpPr txBox="1"/>
          <p:nvPr/>
        </p:nvSpPr>
        <p:spPr>
          <a:xfrm>
            <a:off x="2365500" y="2537946"/>
            <a:ext cx="8126159" cy="646331"/>
          </a:xfrm>
          <a:prstGeom prst="rect">
            <a:avLst/>
          </a:prstGeom>
          <a:noFill/>
        </p:spPr>
        <p:txBody>
          <a:bodyPr wrap="square" rtlCol="0">
            <a:spAutoFit/>
          </a:bodyPr>
          <a:lstStyle/>
          <a:p>
            <a:r>
              <a:rPr lang="zh-CN" altLang="en-US" dirty="0"/>
              <a:t>通过监督轮廓系数以及聚类后同一行是一类且状态为</a:t>
            </a:r>
            <a:r>
              <a:rPr lang="en-US" altLang="zh-CN" dirty="0"/>
              <a:t>match</a:t>
            </a:r>
            <a:r>
              <a:rPr lang="zh-CN" altLang="en-US" dirty="0"/>
              <a:t>的数量来决定聚类的簇数。最终决定聚类簇数为</a:t>
            </a:r>
            <a:r>
              <a:rPr lang="en-US" altLang="zh-CN" dirty="0"/>
              <a:t>4</a:t>
            </a:r>
            <a:r>
              <a:rPr lang="zh-CN" altLang="en-US" dirty="0"/>
              <a:t>。</a:t>
            </a:r>
          </a:p>
        </p:txBody>
      </p:sp>
      <p:sp>
        <p:nvSpPr>
          <p:cNvPr id="8" name="TextBox 89">
            <a:extLst>
              <a:ext uri="{FF2B5EF4-FFF2-40B4-BE49-F238E27FC236}">
                <a16:creationId xmlns:a16="http://schemas.microsoft.com/office/drawing/2014/main" id="{484377D6-F59C-44E9-8F70-C87140518B33}"/>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7E7F1AC-59FB-48D3-B49A-B2B4F15C96EF}"/>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C1D050-CDA2-4ED9-B36D-643E752D194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571FA05-747F-4CA1-93AE-C89D1B11A3CB}"/>
              </a:ext>
            </a:extLst>
          </p:cNvPr>
          <p:cNvSpPr/>
          <p:nvPr/>
        </p:nvSpPr>
        <p:spPr>
          <a:xfrm>
            <a:off x="2852329" y="3476539"/>
            <a:ext cx="6810375" cy="1138814"/>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dist"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模型构建及评估</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CB79A7AD-7E42-406D-BF46-C27EB012E467}"/>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04</a:t>
            </a:r>
          </a:p>
        </p:txBody>
      </p:sp>
    </p:spTree>
    <p:extLst>
      <p:ext uri="{BB962C8B-B14F-4D97-AF65-F5344CB8AC3E}">
        <p14:creationId xmlns:p14="http://schemas.microsoft.com/office/powerpoint/2010/main" val="228632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89">
            <a:extLst>
              <a:ext uri="{FF2B5EF4-FFF2-40B4-BE49-F238E27FC236}">
                <a16:creationId xmlns:a16="http://schemas.microsoft.com/office/drawing/2014/main" id="{FFDB9530-9C05-4EA8-AB11-941496768203}"/>
              </a:ext>
            </a:extLst>
          </p:cNvPr>
          <p:cNvSpPr txBox="1"/>
          <p:nvPr/>
        </p:nvSpPr>
        <p:spPr>
          <a:xfrm>
            <a:off x="613325" y="558105"/>
            <a:ext cx="3416320"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p>
        </p:txBody>
      </p:sp>
      <p:sp>
        <p:nvSpPr>
          <p:cNvPr id="13" name="文本框 12">
            <a:extLst>
              <a:ext uri="{FF2B5EF4-FFF2-40B4-BE49-F238E27FC236}">
                <a16:creationId xmlns:a16="http://schemas.microsoft.com/office/drawing/2014/main" id="{0E893FE9-ABE2-4C3F-9A09-4BAE8669AB93}"/>
              </a:ext>
            </a:extLst>
          </p:cNvPr>
          <p:cNvSpPr txBox="1"/>
          <p:nvPr/>
        </p:nvSpPr>
        <p:spPr>
          <a:xfrm>
            <a:off x="955973" y="1744117"/>
            <a:ext cx="8280920" cy="646331"/>
          </a:xfrm>
          <a:prstGeom prst="rect">
            <a:avLst/>
          </a:prstGeom>
          <a:noFill/>
        </p:spPr>
        <p:txBody>
          <a:bodyPr wrap="square" rtlCol="0">
            <a:spAutoFit/>
          </a:bodyPr>
          <a:lstStyle/>
          <a:p>
            <a:r>
              <a:rPr lang="zh-CN" altLang="en-US" dirty="0"/>
              <a:t>首先使用</a:t>
            </a:r>
            <a:r>
              <a:rPr lang="en-US" altLang="zh-CN" dirty="0" err="1"/>
              <a:t>sklearn</a:t>
            </a:r>
            <a:r>
              <a:rPr lang="zh-CN" altLang="en-US" dirty="0"/>
              <a:t>库中的</a:t>
            </a:r>
            <a:r>
              <a:rPr lang="en-US" altLang="zh-CN" dirty="0" err="1"/>
              <a:t>train_test_split</a:t>
            </a:r>
            <a:r>
              <a:rPr lang="zh-CN" altLang="en-US" dirty="0"/>
              <a:t>函数随机构造训练集以及测试集，并将</a:t>
            </a:r>
            <a:r>
              <a:rPr lang="en-US" altLang="zh-CN" dirty="0"/>
              <a:t>y</a:t>
            </a:r>
            <a:r>
              <a:rPr lang="zh-CN" altLang="en-US" dirty="0"/>
              <a:t>转换为</a:t>
            </a:r>
            <a:r>
              <a:rPr lang="en-US" altLang="zh-CN" dirty="0"/>
              <a:t>0</a:t>
            </a:r>
            <a:r>
              <a:rPr lang="zh-CN" altLang="en-US" dirty="0"/>
              <a:t>、</a:t>
            </a:r>
            <a:r>
              <a:rPr lang="en-US" altLang="zh-CN" dirty="0"/>
              <a:t>1</a:t>
            </a:r>
            <a:r>
              <a:rPr lang="zh-CN" altLang="en-US" dirty="0"/>
              <a:t>变量，便于后续模型的构建。</a:t>
            </a:r>
          </a:p>
        </p:txBody>
      </p:sp>
      <p:pic>
        <p:nvPicPr>
          <p:cNvPr id="15" name="图片 14">
            <a:extLst>
              <a:ext uri="{FF2B5EF4-FFF2-40B4-BE49-F238E27FC236}">
                <a16:creationId xmlns:a16="http://schemas.microsoft.com/office/drawing/2014/main" id="{A0D3B4B9-22FC-4CE8-A9EF-3161718F7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49" y="3222457"/>
            <a:ext cx="9001000" cy="3452088"/>
          </a:xfrm>
          <a:prstGeom prst="rect">
            <a:avLst/>
          </a:prstGeom>
        </p:spPr>
      </p:pic>
      <p:pic>
        <p:nvPicPr>
          <p:cNvPr id="17" name="图片 16">
            <a:extLst>
              <a:ext uri="{FF2B5EF4-FFF2-40B4-BE49-F238E27FC236}">
                <a16:creationId xmlns:a16="http://schemas.microsoft.com/office/drawing/2014/main" id="{B4350047-E7B1-453C-97A4-D9817BF0F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0264" y="2038211"/>
            <a:ext cx="3009900" cy="4743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随机森林</a:t>
            </a:r>
          </a:p>
        </p:txBody>
      </p:sp>
      <p:sp>
        <p:nvSpPr>
          <p:cNvPr id="9" name="文本框 8">
            <a:extLst>
              <a:ext uri="{FF2B5EF4-FFF2-40B4-BE49-F238E27FC236}">
                <a16:creationId xmlns:a16="http://schemas.microsoft.com/office/drawing/2014/main" id="{B4C8E6AB-92B7-4378-8EF7-E7DD016C5217}"/>
              </a:ext>
            </a:extLst>
          </p:cNvPr>
          <p:cNvSpPr txBox="1"/>
          <p:nvPr/>
        </p:nvSpPr>
        <p:spPr>
          <a:xfrm>
            <a:off x="235893" y="1384077"/>
            <a:ext cx="8496944" cy="1200329"/>
          </a:xfrm>
          <a:prstGeom prst="rect">
            <a:avLst/>
          </a:prstGeom>
          <a:noFill/>
        </p:spPr>
        <p:txBody>
          <a:bodyPr wrap="square">
            <a:spAutoFit/>
          </a:bodyPr>
          <a:lstStyle/>
          <a:p>
            <a:pPr indent="355600" algn="just"/>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中的</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RandomizedSearchCV</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函数来对参数</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n_estimators</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（子树的数量）、</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max_depth</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（树的最大生长深度）、</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min_samples_leaf</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（叶子的最小样本数量）、</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min_samples_split</a:t>
            </a:r>
            <a:r>
              <a:rPr lang="en-US"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分支节点的最小样本数量）、</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max_features</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（最大选择特征数）</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进行随机搜索，以找到最佳模型。</a:t>
            </a:r>
          </a:p>
        </p:txBody>
      </p:sp>
      <p:pic>
        <p:nvPicPr>
          <p:cNvPr id="10" name="图片 9">
            <a:extLst>
              <a:ext uri="{FF2B5EF4-FFF2-40B4-BE49-F238E27FC236}">
                <a16:creationId xmlns:a16="http://schemas.microsoft.com/office/drawing/2014/main" id="{088AF49E-7ACC-4BB7-9BBA-93D74AAC09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8438" y="2846210"/>
            <a:ext cx="8280920" cy="3828335"/>
          </a:xfrm>
          <a:prstGeom prst="rect">
            <a:avLst/>
          </a:prstGeom>
          <a:noFill/>
          <a:ln>
            <a:noFill/>
          </a:ln>
        </p:spPr>
      </p:pic>
      <p:pic>
        <p:nvPicPr>
          <p:cNvPr id="3" name="图片 2">
            <a:extLst>
              <a:ext uri="{FF2B5EF4-FFF2-40B4-BE49-F238E27FC236}">
                <a16:creationId xmlns:a16="http://schemas.microsoft.com/office/drawing/2014/main" id="{812247FE-937A-4B5D-8CB8-11CF6576B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898" y="3832349"/>
            <a:ext cx="10137010" cy="1440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FB7505-EBE3-4127-8204-01AF27096BDD}"/>
              </a:ext>
            </a:extLst>
          </p:cNvPr>
          <p:cNvSpPr txBox="1"/>
          <p:nvPr/>
        </p:nvSpPr>
        <p:spPr>
          <a:xfrm>
            <a:off x="2828181" y="909463"/>
            <a:ext cx="2448272" cy="584775"/>
          </a:xfrm>
          <a:prstGeom prst="rect">
            <a:avLst/>
          </a:prstGeom>
          <a:noFill/>
        </p:spPr>
        <p:txBody>
          <a:bodyPr wrap="square" rtlCol="0">
            <a:spAutoFit/>
          </a:bodyPr>
          <a:lstStyle/>
          <a:p>
            <a:r>
              <a:rPr lang="zh-CN" altLang="en-US" sz="3200" dirty="0"/>
              <a:t>背景介绍</a:t>
            </a:r>
          </a:p>
        </p:txBody>
      </p:sp>
      <p:sp>
        <p:nvSpPr>
          <p:cNvPr id="4" name="文本框 3">
            <a:extLst>
              <a:ext uri="{FF2B5EF4-FFF2-40B4-BE49-F238E27FC236}">
                <a16:creationId xmlns:a16="http://schemas.microsoft.com/office/drawing/2014/main" id="{D4C41CFF-B0BE-4D02-9D9A-D0F0B8F341D4}"/>
              </a:ext>
            </a:extLst>
          </p:cNvPr>
          <p:cNvSpPr txBox="1"/>
          <p:nvPr/>
        </p:nvSpPr>
        <p:spPr>
          <a:xfrm>
            <a:off x="2828181" y="1862989"/>
            <a:ext cx="7776864" cy="584775"/>
          </a:xfrm>
          <a:prstGeom prst="rect">
            <a:avLst/>
          </a:prstGeom>
          <a:noFill/>
        </p:spPr>
        <p:txBody>
          <a:bodyPr wrap="square" rtlCol="0">
            <a:spAutoFit/>
          </a:bodyPr>
          <a:lstStyle/>
          <a:p>
            <a:r>
              <a:rPr lang="zh-CN" altLang="en-US" sz="3200" dirty="0"/>
              <a:t>数据预处理及文本相似度生成</a:t>
            </a:r>
          </a:p>
        </p:txBody>
      </p:sp>
      <p:sp>
        <p:nvSpPr>
          <p:cNvPr id="5" name="文本框 4">
            <a:extLst>
              <a:ext uri="{FF2B5EF4-FFF2-40B4-BE49-F238E27FC236}">
                <a16:creationId xmlns:a16="http://schemas.microsoft.com/office/drawing/2014/main" id="{E720210A-F6ED-4CED-A9D2-5F7C3053808C}"/>
              </a:ext>
            </a:extLst>
          </p:cNvPr>
          <p:cNvSpPr txBox="1"/>
          <p:nvPr/>
        </p:nvSpPr>
        <p:spPr>
          <a:xfrm>
            <a:off x="2828181" y="2943109"/>
            <a:ext cx="7776864" cy="584775"/>
          </a:xfrm>
          <a:prstGeom prst="rect">
            <a:avLst/>
          </a:prstGeom>
          <a:noFill/>
        </p:spPr>
        <p:txBody>
          <a:bodyPr wrap="square" rtlCol="0">
            <a:spAutoFit/>
          </a:bodyPr>
          <a:lstStyle/>
          <a:p>
            <a:r>
              <a:rPr lang="zh-CN" altLang="en-US" sz="3200" dirty="0"/>
              <a:t>文本聚类</a:t>
            </a:r>
          </a:p>
        </p:txBody>
      </p:sp>
      <p:sp>
        <p:nvSpPr>
          <p:cNvPr id="6" name="文本框 5">
            <a:extLst>
              <a:ext uri="{FF2B5EF4-FFF2-40B4-BE49-F238E27FC236}">
                <a16:creationId xmlns:a16="http://schemas.microsoft.com/office/drawing/2014/main" id="{4869C7B6-F5DD-4AA6-857D-5C5B04513C2C}"/>
              </a:ext>
            </a:extLst>
          </p:cNvPr>
          <p:cNvSpPr txBox="1"/>
          <p:nvPr/>
        </p:nvSpPr>
        <p:spPr>
          <a:xfrm>
            <a:off x="2828181" y="4095237"/>
            <a:ext cx="5184576" cy="584775"/>
          </a:xfrm>
          <a:prstGeom prst="rect">
            <a:avLst/>
          </a:prstGeom>
          <a:noFill/>
        </p:spPr>
        <p:txBody>
          <a:bodyPr wrap="square" rtlCol="0">
            <a:spAutoFit/>
          </a:bodyPr>
          <a:lstStyle/>
          <a:p>
            <a:r>
              <a:rPr lang="zh-CN" altLang="en-US" sz="3200" dirty="0"/>
              <a:t>模型构建及评估</a:t>
            </a:r>
          </a:p>
        </p:txBody>
      </p:sp>
      <p:sp>
        <p:nvSpPr>
          <p:cNvPr id="7" name="文本框 6">
            <a:extLst>
              <a:ext uri="{FF2B5EF4-FFF2-40B4-BE49-F238E27FC236}">
                <a16:creationId xmlns:a16="http://schemas.microsoft.com/office/drawing/2014/main" id="{BA39A496-9278-421B-B800-DD1F8224AE79}"/>
              </a:ext>
            </a:extLst>
          </p:cNvPr>
          <p:cNvSpPr txBox="1"/>
          <p:nvPr/>
        </p:nvSpPr>
        <p:spPr>
          <a:xfrm>
            <a:off x="2828181" y="5247365"/>
            <a:ext cx="4896544" cy="584775"/>
          </a:xfrm>
          <a:prstGeom prst="rect">
            <a:avLst/>
          </a:prstGeom>
          <a:noFill/>
        </p:spPr>
        <p:txBody>
          <a:bodyPr wrap="square" rtlCol="0">
            <a:spAutoFit/>
          </a:bodyPr>
          <a:lstStyle/>
          <a:p>
            <a:r>
              <a:rPr lang="zh-CN" altLang="en-US" sz="3200" dirty="0"/>
              <a:t>模型解释</a:t>
            </a:r>
          </a:p>
        </p:txBody>
      </p:sp>
      <p:sp>
        <p:nvSpPr>
          <p:cNvPr id="9" name="椭圆 27">
            <a:extLst>
              <a:ext uri="{FF2B5EF4-FFF2-40B4-BE49-F238E27FC236}">
                <a16:creationId xmlns:a16="http://schemas.microsoft.com/office/drawing/2014/main" id="{D87EB42D-0640-4CE7-8674-5C1CA5AEEAB6}"/>
              </a:ext>
            </a:extLst>
          </p:cNvPr>
          <p:cNvSpPr/>
          <p:nvPr/>
        </p:nvSpPr>
        <p:spPr bwMode="auto">
          <a:xfrm>
            <a:off x="1460029" y="494837"/>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27">
            <a:extLst>
              <a:ext uri="{FF2B5EF4-FFF2-40B4-BE49-F238E27FC236}">
                <a16:creationId xmlns:a16="http://schemas.microsoft.com/office/drawing/2014/main" id="{3E30DBF1-66AA-4347-A322-B3641CA32C96}"/>
              </a:ext>
            </a:extLst>
          </p:cNvPr>
          <p:cNvSpPr/>
          <p:nvPr/>
        </p:nvSpPr>
        <p:spPr bwMode="auto">
          <a:xfrm>
            <a:off x="1460029" y="1631286"/>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27">
            <a:extLst>
              <a:ext uri="{FF2B5EF4-FFF2-40B4-BE49-F238E27FC236}">
                <a16:creationId xmlns:a16="http://schemas.microsoft.com/office/drawing/2014/main" id="{16D3EDE5-A4BB-4ADF-9708-8A96DCF5FF2A}"/>
              </a:ext>
            </a:extLst>
          </p:cNvPr>
          <p:cNvSpPr/>
          <p:nvPr/>
        </p:nvSpPr>
        <p:spPr bwMode="auto">
          <a:xfrm>
            <a:off x="1460029" y="2711406"/>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27">
            <a:extLst>
              <a:ext uri="{FF2B5EF4-FFF2-40B4-BE49-F238E27FC236}">
                <a16:creationId xmlns:a16="http://schemas.microsoft.com/office/drawing/2014/main" id="{D484E48A-3557-4138-BBA9-E3B2D9789664}"/>
              </a:ext>
            </a:extLst>
          </p:cNvPr>
          <p:cNvSpPr/>
          <p:nvPr/>
        </p:nvSpPr>
        <p:spPr bwMode="auto">
          <a:xfrm>
            <a:off x="1460029" y="3863534"/>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27">
            <a:extLst>
              <a:ext uri="{FF2B5EF4-FFF2-40B4-BE49-F238E27FC236}">
                <a16:creationId xmlns:a16="http://schemas.microsoft.com/office/drawing/2014/main" id="{F6D11ACE-4F94-424C-990C-5ACD0C2B751F}"/>
              </a:ext>
            </a:extLst>
          </p:cNvPr>
          <p:cNvSpPr/>
          <p:nvPr/>
        </p:nvSpPr>
        <p:spPr bwMode="auto">
          <a:xfrm>
            <a:off x="1460029" y="5015835"/>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3F427562-EB84-4889-9D99-F38A5D01D24F}"/>
              </a:ext>
            </a:extLst>
          </p:cNvPr>
          <p:cNvSpPr txBox="1"/>
          <p:nvPr/>
        </p:nvSpPr>
        <p:spPr>
          <a:xfrm>
            <a:off x="1662302" y="724797"/>
            <a:ext cx="288032" cy="369332"/>
          </a:xfrm>
          <a:prstGeom prst="rect">
            <a:avLst/>
          </a:prstGeom>
          <a:noFill/>
        </p:spPr>
        <p:txBody>
          <a:bodyPr wrap="square" rtlCol="0">
            <a:spAutoFit/>
          </a:bodyPr>
          <a:lstStyle/>
          <a:p>
            <a:r>
              <a:rPr lang="en-US" altLang="zh-CN" dirty="0"/>
              <a:t>1</a:t>
            </a:r>
            <a:endParaRPr lang="zh-CN" altLang="en-US" dirty="0"/>
          </a:p>
        </p:txBody>
      </p:sp>
      <p:sp>
        <p:nvSpPr>
          <p:cNvPr id="15" name="文本框 14">
            <a:extLst>
              <a:ext uri="{FF2B5EF4-FFF2-40B4-BE49-F238E27FC236}">
                <a16:creationId xmlns:a16="http://schemas.microsoft.com/office/drawing/2014/main" id="{22A5E4BA-145C-468F-A20D-CBB5A14DF0D6}"/>
              </a:ext>
            </a:extLst>
          </p:cNvPr>
          <p:cNvSpPr txBox="1"/>
          <p:nvPr/>
        </p:nvSpPr>
        <p:spPr>
          <a:xfrm>
            <a:off x="1668275" y="1862989"/>
            <a:ext cx="288032" cy="369332"/>
          </a:xfrm>
          <a:prstGeom prst="rect">
            <a:avLst/>
          </a:prstGeom>
          <a:noFill/>
        </p:spPr>
        <p:txBody>
          <a:bodyPr wrap="square" rtlCol="0">
            <a:spAutoFit/>
          </a:bodyPr>
          <a:lstStyle/>
          <a:p>
            <a:r>
              <a:rPr lang="en-US" altLang="zh-CN" dirty="0"/>
              <a:t>2</a:t>
            </a:r>
            <a:endParaRPr lang="zh-CN" altLang="en-US" dirty="0"/>
          </a:p>
        </p:txBody>
      </p:sp>
      <p:sp>
        <p:nvSpPr>
          <p:cNvPr id="16" name="文本框 15">
            <a:extLst>
              <a:ext uri="{FF2B5EF4-FFF2-40B4-BE49-F238E27FC236}">
                <a16:creationId xmlns:a16="http://schemas.microsoft.com/office/drawing/2014/main" id="{3A2D7918-10AD-46FF-A5CF-5B191F90E390}"/>
              </a:ext>
            </a:extLst>
          </p:cNvPr>
          <p:cNvSpPr txBox="1"/>
          <p:nvPr/>
        </p:nvSpPr>
        <p:spPr>
          <a:xfrm>
            <a:off x="1662302" y="4077916"/>
            <a:ext cx="288032" cy="369332"/>
          </a:xfrm>
          <a:prstGeom prst="rect">
            <a:avLst/>
          </a:prstGeom>
          <a:noFill/>
        </p:spPr>
        <p:txBody>
          <a:bodyPr wrap="square" rtlCol="0">
            <a:spAutoFit/>
          </a:bodyPr>
          <a:lstStyle/>
          <a:p>
            <a:r>
              <a:rPr lang="en-US" altLang="zh-CN" dirty="0"/>
              <a:t>4</a:t>
            </a:r>
            <a:endParaRPr lang="zh-CN" altLang="en-US" dirty="0"/>
          </a:p>
        </p:txBody>
      </p:sp>
      <p:sp>
        <p:nvSpPr>
          <p:cNvPr id="17" name="文本框 16">
            <a:extLst>
              <a:ext uri="{FF2B5EF4-FFF2-40B4-BE49-F238E27FC236}">
                <a16:creationId xmlns:a16="http://schemas.microsoft.com/office/drawing/2014/main" id="{1B4B054D-8B49-4F50-98FB-5822BA80DCD4}"/>
              </a:ext>
            </a:extLst>
          </p:cNvPr>
          <p:cNvSpPr txBox="1"/>
          <p:nvPr/>
        </p:nvSpPr>
        <p:spPr>
          <a:xfrm>
            <a:off x="1662302" y="2943109"/>
            <a:ext cx="288032" cy="369332"/>
          </a:xfrm>
          <a:prstGeom prst="rect">
            <a:avLst/>
          </a:prstGeom>
          <a:noFill/>
        </p:spPr>
        <p:txBody>
          <a:bodyPr wrap="square" rtlCol="0">
            <a:spAutoFit/>
          </a:bodyPr>
          <a:lstStyle/>
          <a:p>
            <a:r>
              <a:rPr lang="en-US" altLang="zh-CN" dirty="0"/>
              <a:t>3</a:t>
            </a:r>
            <a:endParaRPr lang="zh-CN" altLang="en-US" dirty="0"/>
          </a:p>
        </p:txBody>
      </p:sp>
      <p:sp>
        <p:nvSpPr>
          <p:cNvPr id="18" name="文本框 17">
            <a:extLst>
              <a:ext uri="{FF2B5EF4-FFF2-40B4-BE49-F238E27FC236}">
                <a16:creationId xmlns:a16="http://schemas.microsoft.com/office/drawing/2014/main" id="{2A44E8A3-4BC1-4496-9D3D-DCE881D207FB}"/>
              </a:ext>
            </a:extLst>
          </p:cNvPr>
          <p:cNvSpPr txBox="1"/>
          <p:nvPr/>
        </p:nvSpPr>
        <p:spPr>
          <a:xfrm>
            <a:off x="1662302" y="5288659"/>
            <a:ext cx="288032" cy="369332"/>
          </a:xfrm>
          <a:prstGeom prst="rect">
            <a:avLst/>
          </a:prstGeom>
          <a:noFill/>
        </p:spPr>
        <p:txBody>
          <a:bodyPr wrap="square" rtlCol="0">
            <a:spAutoFit/>
          </a:bodyPr>
          <a:lstStyle/>
          <a:p>
            <a:r>
              <a:rPr lang="en-US" altLang="zh-CN" dirty="0"/>
              <a:t>5</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随机森林</a:t>
            </a:r>
          </a:p>
        </p:txBody>
      </p:sp>
      <p:sp>
        <p:nvSpPr>
          <p:cNvPr id="5" name="文本框 4">
            <a:extLst>
              <a:ext uri="{FF2B5EF4-FFF2-40B4-BE49-F238E27FC236}">
                <a16:creationId xmlns:a16="http://schemas.microsoft.com/office/drawing/2014/main" id="{2C96B15D-C7B8-43FF-9CF1-EA51EFBAB9A9}"/>
              </a:ext>
            </a:extLst>
          </p:cNvPr>
          <p:cNvSpPr txBox="1"/>
          <p:nvPr/>
        </p:nvSpPr>
        <p:spPr>
          <a:xfrm>
            <a:off x="955973" y="1528093"/>
            <a:ext cx="6451600" cy="646331"/>
          </a:xfrm>
          <a:prstGeom prst="rect">
            <a:avLst/>
          </a:prstGeom>
          <a:noFill/>
        </p:spPr>
        <p:txBody>
          <a:bodyPr wrap="square">
            <a:spAutoFit/>
          </a:bodyPr>
          <a:lstStyle/>
          <a:p>
            <a:r>
              <a:rPr lang="zh-CN" altLang="zh-CN" sz="1800" dirty="0">
                <a:solidFill>
                  <a:srgbClr val="121212"/>
                </a:solidFill>
                <a:effectLst/>
                <a:ea typeface="微软雅黑" panose="020B0503020204020204" pitchFamily="34" charset="-122"/>
                <a:cs typeface="Times New Roman" panose="02020603050405020304" pitchFamily="18" charset="0"/>
              </a:rPr>
              <a:t>使用该最佳模型对测试集进行预测，得到的混淆矩阵以及</a:t>
            </a:r>
            <a:r>
              <a:rPr lang="en-US" altLang="zh-CN" sz="1800" dirty="0">
                <a:solidFill>
                  <a:srgbClr val="121212"/>
                </a:solidFill>
                <a:effectLst/>
                <a:ea typeface="微软雅黑" panose="020B0503020204020204" pitchFamily="34" charset="-122"/>
                <a:cs typeface="Times New Roman" panose="02020603050405020304" pitchFamily="18" charset="0"/>
              </a:rPr>
              <a:t>accuracy</a:t>
            </a:r>
            <a:r>
              <a:rPr lang="zh-CN" altLang="zh-CN" sz="1800" dirty="0">
                <a:solidFill>
                  <a:srgbClr val="121212"/>
                </a:solidFill>
                <a:effectLst/>
                <a:ea typeface="微软雅黑" panose="020B0503020204020204" pitchFamily="34" charset="-122"/>
                <a:cs typeface="Times New Roman" panose="02020603050405020304" pitchFamily="18" charset="0"/>
              </a:rPr>
              <a:t>、</a:t>
            </a:r>
            <a:r>
              <a:rPr lang="en-US" altLang="zh-CN" sz="1800" dirty="0">
                <a:solidFill>
                  <a:srgbClr val="121212"/>
                </a:solidFill>
                <a:effectLst/>
                <a:ea typeface="微软雅黑" panose="020B0503020204020204" pitchFamily="34" charset="-122"/>
                <a:cs typeface="Times New Roman" panose="02020603050405020304" pitchFamily="18" charset="0"/>
              </a:rPr>
              <a:t>P(Precision)</a:t>
            </a:r>
            <a:r>
              <a:rPr lang="zh-CN" altLang="zh-CN" sz="1800" dirty="0">
                <a:solidFill>
                  <a:srgbClr val="121212"/>
                </a:solidFill>
                <a:effectLst/>
                <a:ea typeface="微软雅黑" panose="020B0503020204020204" pitchFamily="34" charset="-122"/>
                <a:cs typeface="Times New Roman" panose="02020603050405020304" pitchFamily="18" charset="0"/>
              </a:rPr>
              <a:t>、</a:t>
            </a:r>
            <a:r>
              <a:rPr lang="en-US" altLang="zh-CN" sz="1800" dirty="0">
                <a:solidFill>
                  <a:srgbClr val="121212"/>
                </a:solidFill>
                <a:effectLst/>
                <a:ea typeface="微软雅黑" panose="020B0503020204020204" pitchFamily="34" charset="-122"/>
                <a:cs typeface="Times New Roman" panose="02020603050405020304" pitchFamily="18" charset="0"/>
              </a:rPr>
              <a:t>R</a:t>
            </a:r>
            <a:r>
              <a:rPr lang="zh-CN" altLang="zh-CN" sz="1800" dirty="0">
                <a:solidFill>
                  <a:srgbClr val="121212"/>
                </a:solidFill>
                <a:effectLst/>
                <a:ea typeface="微软雅黑" panose="020B0503020204020204" pitchFamily="34" charset="-122"/>
                <a:cs typeface="Times New Roman" panose="02020603050405020304" pitchFamily="18" charset="0"/>
              </a:rPr>
              <a:t>（</a:t>
            </a:r>
            <a:r>
              <a:rPr lang="en-US" altLang="zh-CN" sz="1800" dirty="0">
                <a:solidFill>
                  <a:srgbClr val="121212"/>
                </a:solidFill>
                <a:effectLst/>
                <a:ea typeface="微软雅黑" panose="020B0503020204020204" pitchFamily="34" charset="-122"/>
                <a:cs typeface="Times New Roman" panose="02020603050405020304" pitchFamily="18" charset="0"/>
              </a:rPr>
              <a:t>Recall</a:t>
            </a:r>
            <a:r>
              <a:rPr lang="zh-CN" altLang="zh-CN" sz="1800" dirty="0">
                <a:solidFill>
                  <a:srgbClr val="121212"/>
                </a:solidFill>
                <a:effectLst/>
                <a:ea typeface="微软雅黑" panose="020B0503020204020204" pitchFamily="34" charset="-122"/>
                <a:cs typeface="Times New Roman" panose="02020603050405020304" pitchFamily="18" charset="0"/>
              </a:rPr>
              <a:t>）、</a:t>
            </a:r>
            <a:r>
              <a:rPr lang="en-US" altLang="zh-CN" sz="1800" dirty="0">
                <a:solidFill>
                  <a:srgbClr val="121212"/>
                </a:solidFill>
                <a:effectLst/>
                <a:ea typeface="微软雅黑" panose="020B0503020204020204" pitchFamily="34" charset="-122"/>
                <a:cs typeface="Times New Roman" panose="02020603050405020304" pitchFamily="18" charset="0"/>
              </a:rPr>
              <a:t>F1</a:t>
            </a:r>
            <a:endParaRPr lang="zh-CN" altLang="en-US" dirty="0"/>
          </a:p>
        </p:txBody>
      </p:sp>
      <p:pic>
        <p:nvPicPr>
          <p:cNvPr id="3" name="图片 2">
            <a:extLst>
              <a:ext uri="{FF2B5EF4-FFF2-40B4-BE49-F238E27FC236}">
                <a16:creationId xmlns:a16="http://schemas.microsoft.com/office/drawing/2014/main" id="{1E2CD001-C484-4302-B681-4F7D5E5D9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73" y="3241021"/>
            <a:ext cx="7272808" cy="2922718"/>
          </a:xfrm>
          <a:prstGeom prst="rect">
            <a:avLst/>
          </a:prstGeom>
        </p:spPr>
      </p:pic>
    </p:spTree>
    <p:extLst>
      <p:ext uri="{BB962C8B-B14F-4D97-AF65-F5344CB8AC3E}">
        <p14:creationId xmlns:p14="http://schemas.microsoft.com/office/powerpoint/2010/main" val="19227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4935967"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xgboost</a:t>
            </a:r>
            <a:endPar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3E5D7DB4-7A48-4C35-B61F-DDC618E0E6F0}"/>
              </a:ext>
            </a:extLst>
          </p:cNvPr>
          <p:cNvSpPr txBox="1"/>
          <p:nvPr/>
        </p:nvSpPr>
        <p:spPr>
          <a:xfrm>
            <a:off x="883965" y="1672109"/>
            <a:ext cx="6451600" cy="923330"/>
          </a:xfrm>
          <a:prstGeom prst="rect">
            <a:avLst/>
          </a:prstGeom>
          <a:noFill/>
        </p:spPr>
        <p:txBody>
          <a:bodyPr wrap="square">
            <a:spAutoFit/>
          </a:bodyPr>
          <a:lstStyle/>
          <a:p>
            <a:pPr indent="3556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此处使用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库中的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GridSearchCV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xgboost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中的参数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n_estimators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colsample_bytree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scale_pos_weight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进行网格搜索以得到最佳模型</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6F22E7B-9922-4F8A-91FD-E689E7CF72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3965" y="3112228"/>
            <a:ext cx="7327026" cy="3435836"/>
          </a:xfrm>
          <a:prstGeom prst="rect">
            <a:avLst/>
          </a:prstGeom>
          <a:noFill/>
          <a:ln>
            <a:noFill/>
          </a:ln>
        </p:spPr>
      </p:pic>
      <p:pic>
        <p:nvPicPr>
          <p:cNvPr id="3" name="图片 2">
            <a:extLst>
              <a:ext uri="{FF2B5EF4-FFF2-40B4-BE49-F238E27FC236}">
                <a16:creationId xmlns:a16="http://schemas.microsoft.com/office/drawing/2014/main" id="{6B2D029A-5222-4E5F-9399-F1B7E04DD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549" y="2968253"/>
            <a:ext cx="9109012" cy="2376264"/>
          </a:xfrm>
          <a:prstGeom prst="rect">
            <a:avLst/>
          </a:prstGeom>
        </p:spPr>
      </p:pic>
    </p:spTree>
    <p:extLst>
      <p:ext uri="{BB962C8B-B14F-4D97-AF65-F5344CB8AC3E}">
        <p14:creationId xmlns:p14="http://schemas.microsoft.com/office/powerpoint/2010/main" val="211702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5035353"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2800" b="1"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xgboost</a:t>
            </a:r>
            <a:endPar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8109400F-8173-4986-87F5-6B95F2B80D7D}"/>
              </a:ext>
            </a:extLst>
          </p:cNvPr>
          <p:cNvSpPr txBox="1"/>
          <p:nvPr/>
        </p:nvSpPr>
        <p:spPr>
          <a:xfrm>
            <a:off x="613325" y="1816125"/>
            <a:ext cx="6451600" cy="646331"/>
          </a:xfrm>
          <a:prstGeom prst="rect">
            <a:avLst/>
          </a:prstGeom>
          <a:noFill/>
        </p:spPr>
        <p:txBody>
          <a:bodyPr wrap="square">
            <a:spAutoFit/>
          </a:bodyPr>
          <a:lstStyle/>
          <a:p>
            <a:pPr indent="342900" algn="just"/>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使用该最佳模型对测试集进行预测，得到的混淆矩阵以及</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accuracy</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P(Precision)</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Recall</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F1</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如下图：</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6AD56152-DF0A-42E9-8B6B-F4F376E5F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110" y="2983655"/>
            <a:ext cx="9895135" cy="3611515"/>
          </a:xfrm>
          <a:prstGeom prst="rect">
            <a:avLst/>
          </a:prstGeom>
        </p:spPr>
      </p:pic>
    </p:spTree>
    <p:extLst>
      <p:ext uri="{BB962C8B-B14F-4D97-AF65-F5344CB8AC3E}">
        <p14:creationId xmlns:p14="http://schemas.microsoft.com/office/powerpoint/2010/main" val="90167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5331909"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支持向量机</a:t>
            </a:r>
          </a:p>
        </p:txBody>
      </p:sp>
      <p:sp>
        <p:nvSpPr>
          <p:cNvPr id="4" name="文本框 3">
            <a:extLst>
              <a:ext uri="{FF2B5EF4-FFF2-40B4-BE49-F238E27FC236}">
                <a16:creationId xmlns:a16="http://schemas.microsoft.com/office/drawing/2014/main" id="{87BD94BF-9527-4DD5-AEBE-06211EC7135B}"/>
              </a:ext>
            </a:extLst>
          </p:cNvPr>
          <p:cNvSpPr txBox="1"/>
          <p:nvPr/>
        </p:nvSpPr>
        <p:spPr>
          <a:xfrm>
            <a:off x="610894" y="1600101"/>
            <a:ext cx="6451600" cy="646331"/>
          </a:xfrm>
          <a:prstGeom prst="rect">
            <a:avLst/>
          </a:prstGeom>
          <a:noFill/>
        </p:spPr>
        <p:txBody>
          <a:bodyPr wrap="square">
            <a:spAutoFit/>
          </a:bodyPr>
          <a:lstStyle/>
          <a:p>
            <a:pPr indent="3556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此处使用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库中的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GridSearchCV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svm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内核为径向基函数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gamma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进行网格搜索以得到最佳模型</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1C936317-E5DA-4FC8-8087-DC98E36EE9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9909" y="2968253"/>
            <a:ext cx="7920880" cy="2201138"/>
          </a:xfrm>
          <a:prstGeom prst="rect">
            <a:avLst/>
          </a:prstGeom>
          <a:noFill/>
          <a:ln>
            <a:noFill/>
          </a:ln>
        </p:spPr>
      </p:pic>
      <p:pic>
        <p:nvPicPr>
          <p:cNvPr id="6" name="图片 5">
            <a:extLst>
              <a:ext uri="{FF2B5EF4-FFF2-40B4-BE49-F238E27FC236}">
                <a16:creationId xmlns:a16="http://schemas.microsoft.com/office/drawing/2014/main" id="{2C9B7579-9E0E-4352-8CD8-A32A611F3F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76453" y="4933086"/>
            <a:ext cx="6048672" cy="2049238"/>
          </a:xfrm>
          <a:prstGeom prst="rect">
            <a:avLst/>
          </a:prstGeom>
          <a:noFill/>
          <a:ln>
            <a:noFill/>
          </a:ln>
        </p:spPr>
      </p:pic>
    </p:spTree>
    <p:extLst>
      <p:ext uri="{BB962C8B-B14F-4D97-AF65-F5344CB8AC3E}">
        <p14:creationId xmlns:p14="http://schemas.microsoft.com/office/powerpoint/2010/main" val="42800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a:extLst>
              <a:ext uri="{FF2B5EF4-FFF2-40B4-BE49-F238E27FC236}">
                <a16:creationId xmlns:a16="http://schemas.microsoft.com/office/drawing/2014/main" id="{76914663-78DB-4A39-96BB-19872D107A67}"/>
              </a:ext>
            </a:extLst>
          </p:cNvPr>
          <p:cNvSpPr txBox="1"/>
          <p:nvPr/>
        </p:nvSpPr>
        <p:spPr>
          <a:xfrm>
            <a:off x="613325" y="558105"/>
            <a:ext cx="5331909"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支持向量机</a:t>
            </a:r>
          </a:p>
        </p:txBody>
      </p:sp>
      <p:sp>
        <p:nvSpPr>
          <p:cNvPr id="13" name="文本框 12">
            <a:extLst>
              <a:ext uri="{FF2B5EF4-FFF2-40B4-BE49-F238E27FC236}">
                <a16:creationId xmlns:a16="http://schemas.microsoft.com/office/drawing/2014/main" id="{518C10FB-43FA-435B-900E-D31074B2784B}"/>
              </a:ext>
            </a:extLst>
          </p:cNvPr>
          <p:cNvSpPr txBox="1"/>
          <p:nvPr/>
        </p:nvSpPr>
        <p:spPr>
          <a:xfrm>
            <a:off x="451917" y="1600101"/>
            <a:ext cx="6451600" cy="646331"/>
          </a:xfrm>
          <a:prstGeom prst="rect">
            <a:avLst/>
          </a:prstGeom>
          <a:noFill/>
        </p:spPr>
        <p:txBody>
          <a:bodyPr wrap="square">
            <a:spAutoFit/>
          </a:bodyPr>
          <a:lstStyle/>
          <a:p>
            <a:pPr indent="342900" algn="just"/>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使用该最佳模型对测试集进行预测，得到的混淆矩阵以及</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accuracy</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P(Precision)</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Recall</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F1</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如下图：</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3796F2F1-DA72-42E4-B5F6-8B0771BD8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918" y="3358076"/>
            <a:ext cx="7655326" cy="26263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a:extLst>
              <a:ext uri="{FF2B5EF4-FFF2-40B4-BE49-F238E27FC236}">
                <a16:creationId xmlns:a16="http://schemas.microsoft.com/office/drawing/2014/main" id="{76914663-78DB-4A39-96BB-19872D107A67}"/>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逻辑回归</a:t>
            </a:r>
          </a:p>
        </p:txBody>
      </p:sp>
      <p:sp>
        <p:nvSpPr>
          <p:cNvPr id="4" name="文本框 3">
            <a:extLst>
              <a:ext uri="{FF2B5EF4-FFF2-40B4-BE49-F238E27FC236}">
                <a16:creationId xmlns:a16="http://schemas.microsoft.com/office/drawing/2014/main" id="{48DFA37C-B32A-431A-9A56-94016DFEDD85}"/>
              </a:ext>
            </a:extLst>
          </p:cNvPr>
          <p:cNvSpPr txBox="1"/>
          <p:nvPr/>
        </p:nvSpPr>
        <p:spPr>
          <a:xfrm>
            <a:off x="610770" y="1600101"/>
            <a:ext cx="6451600" cy="1200329"/>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使用</a:t>
            </a:r>
            <a:r>
              <a:rPr lang="en-US" altLang="zh-CN" sz="1800" dirty="0" err="1">
                <a:effectLst/>
                <a:ea typeface="等线" panose="02010600030101010101" pitchFamily="2" charset="-122"/>
                <a:cs typeface="Times New Roman" panose="02020603050405020304" pitchFamily="18" charset="0"/>
              </a:rPr>
              <a:t>sklearn</a:t>
            </a:r>
            <a:r>
              <a:rPr lang="en-US" altLang="zh-CN" sz="1800" dirty="0">
                <a:effectLst/>
                <a:ea typeface="等线" panose="02010600030101010101" pitchFamily="2" charset="-122"/>
                <a:cs typeface="Times New Roman" panose="02020603050405020304" pitchFamily="18" charset="0"/>
              </a:rPr>
              <a:t> .</a:t>
            </a:r>
            <a:r>
              <a:rPr lang="en-US" altLang="zh-CN" sz="1800" dirty="0" err="1">
                <a:effectLst/>
                <a:ea typeface="等线" panose="02010600030101010101" pitchFamily="2" charset="-122"/>
                <a:cs typeface="Times New Roman" panose="02020603050405020304" pitchFamily="18" charset="0"/>
              </a:rPr>
              <a:t>linear_model</a:t>
            </a:r>
            <a:r>
              <a:rPr lang="zh-CN" altLang="zh-CN" sz="1800" dirty="0">
                <a:effectLst/>
                <a:ea typeface="等线" panose="02010600030101010101" pitchFamily="2" charset="-122"/>
                <a:cs typeface="Times New Roman" panose="02020603050405020304" pitchFamily="18" charset="0"/>
              </a:rPr>
              <a:t>中的</a:t>
            </a:r>
            <a:r>
              <a:rPr lang="en-US" altLang="zh-CN" sz="1800" dirty="0" err="1">
                <a:effectLst/>
                <a:ea typeface="等线" panose="02010600030101010101" pitchFamily="2" charset="-122"/>
                <a:cs typeface="Times New Roman" panose="02020603050405020304" pitchFamily="18" charset="0"/>
              </a:rPr>
              <a:t>LogisticRegression</a:t>
            </a:r>
            <a:r>
              <a:rPr lang="zh-CN" altLang="zh-CN" sz="1800" dirty="0">
                <a:effectLst/>
                <a:ea typeface="等线" panose="02010600030101010101" pitchFamily="2" charset="-122"/>
                <a:cs typeface="Times New Roman" panose="02020603050405020304" pitchFamily="18" charset="0"/>
              </a:rPr>
              <a:t>函数来调用逻辑回归模型，之后使用训练集来对逻辑回归模型进行训练，再用训练之后的模型对测试集进行预测，得到对预测集预测的混淆矩阵以及</a:t>
            </a:r>
            <a:r>
              <a:rPr lang="en-US" altLang="zh-CN" sz="1800" dirty="0" err="1">
                <a:solidFill>
                  <a:srgbClr val="121212"/>
                </a:solidFill>
                <a:effectLst/>
                <a:ea typeface="等线" panose="02010600030101010101" pitchFamily="2" charset="-122"/>
                <a:cs typeface="Times New Roman" panose="02020603050405020304" pitchFamily="18" charset="0"/>
              </a:rPr>
              <a:t>ccuracy</a:t>
            </a:r>
            <a:r>
              <a:rPr lang="zh-CN" altLang="zh-CN" sz="1800" dirty="0">
                <a:solidFill>
                  <a:srgbClr val="121212"/>
                </a:solidFill>
                <a:effectLst/>
                <a:ea typeface="等线" panose="02010600030101010101" pitchFamily="2" charset="-122"/>
                <a:cs typeface="Times New Roman" panose="02020603050405020304" pitchFamily="18" charset="0"/>
              </a:rPr>
              <a:t>、</a:t>
            </a:r>
            <a:r>
              <a:rPr lang="en-US" altLang="zh-CN" sz="1800" dirty="0">
                <a:solidFill>
                  <a:srgbClr val="121212"/>
                </a:solidFill>
                <a:effectLst/>
                <a:ea typeface="等线" panose="02010600030101010101" pitchFamily="2" charset="-122"/>
                <a:cs typeface="Times New Roman" panose="02020603050405020304" pitchFamily="18" charset="0"/>
              </a:rPr>
              <a:t>P(Precision)</a:t>
            </a:r>
            <a:r>
              <a:rPr lang="zh-CN" altLang="zh-CN" sz="1800" dirty="0">
                <a:solidFill>
                  <a:srgbClr val="121212"/>
                </a:solidFill>
                <a:effectLst/>
                <a:ea typeface="等线" panose="02010600030101010101" pitchFamily="2" charset="-122"/>
                <a:cs typeface="Times New Roman" panose="02020603050405020304" pitchFamily="18" charset="0"/>
              </a:rPr>
              <a:t>、</a:t>
            </a:r>
            <a:r>
              <a:rPr lang="en-US" altLang="zh-CN" sz="1800" dirty="0">
                <a:solidFill>
                  <a:srgbClr val="121212"/>
                </a:solidFill>
                <a:effectLst/>
                <a:ea typeface="等线" panose="02010600030101010101" pitchFamily="2" charset="-122"/>
                <a:cs typeface="Times New Roman" panose="02020603050405020304" pitchFamily="18" charset="0"/>
              </a:rPr>
              <a:t>R</a:t>
            </a:r>
            <a:r>
              <a:rPr lang="zh-CN" altLang="zh-CN" sz="1800" dirty="0">
                <a:solidFill>
                  <a:srgbClr val="121212"/>
                </a:solidFill>
                <a:effectLst/>
                <a:ea typeface="等线" panose="02010600030101010101" pitchFamily="2" charset="-122"/>
                <a:cs typeface="Times New Roman" panose="02020603050405020304" pitchFamily="18" charset="0"/>
              </a:rPr>
              <a:t>（</a:t>
            </a:r>
            <a:r>
              <a:rPr lang="en-US" altLang="zh-CN" sz="1800" dirty="0">
                <a:solidFill>
                  <a:srgbClr val="121212"/>
                </a:solidFill>
                <a:effectLst/>
                <a:ea typeface="等线" panose="02010600030101010101" pitchFamily="2" charset="-122"/>
                <a:cs typeface="Times New Roman" panose="02020603050405020304" pitchFamily="18" charset="0"/>
              </a:rPr>
              <a:t>Recall</a:t>
            </a:r>
            <a:r>
              <a:rPr lang="zh-CN" altLang="zh-CN" sz="1800" dirty="0">
                <a:solidFill>
                  <a:srgbClr val="121212"/>
                </a:solidFill>
                <a:effectLst/>
                <a:ea typeface="等线" panose="02010600030101010101" pitchFamily="2" charset="-122"/>
                <a:cs typeface="Times New Roman" panose="02020603050405020304" pitchFamily="18" charset="0"/>
              </a:rPr>
              <a:t>）、</a:t>
            </a:r>
            <a:r>
              <a:rPr lang="en-US" altLang="zh-CN" sz="1800" dirty="0">
                <a:solidFill>
                  <a:srgbClr val="121212"/>
                </a:solidFill>
                <a:effectLst/>
                <a:ea typeface="等线" panose="02010600030101010101" pitchFamily="2" charset="-122"/>
                <a:cs typeface="Times New Roman" panose="02020603050405020304" pitchFamily="18" charset="0"/>
              </a:rPr>
              <a:t>F1</a:t>
            </a:r>
            <a:r>
              <a:rPr lang="zh-CN" altLang="en-US" dirty="0">
                <a:solidFill>
                  <a:srgbClr val="121212"/>
                </a:solidFill>
                <a:ea typeface="等线" panose="02010600030101010101" pitchFamily="2" charset="-122"/>
                <a:cs typeface="Times New Roman" panose="02020603050405020304" pitchFamily="18" charset="0"/>
              </a:rPr>
              <a:t>。</a:t>
            </a:r>
            <a:r>
              <a:rPr lang="zh-CN" altLang="zh-CN" sz="1800" dirty="0">
                <a:solidFill>
                  <a:srgbClr val="121212"/>
                </a:solidFill>
                <a:effectLst/>
                <a:ea typeface="等线" panose="02010600030101010101" pitchFamily="2" charset="-122"/>
                <a:cs typeface="Times New Roman" panose="02020603050405020304" pitchFamily="18" charset="0"/>
              </a:rPr>
              <a:t>如下图：</a:t>
            </a:r>
            <a:endParaRPr lang="zh-CN" altLang="en-US" dirty="0"/>
          </a:p>
        </p:txBody>
      </p:sp>
      <p:pic>
        <p:nvPicPr>
          <p:cNvPr id="6" name="图片 5">
            <a:extLst>
              <a:ext uri="{FF2B5EF4-FFF2-40B4-BE49-F238E27FC236}">
                <a16:creationId xmlns:a16="http://schemas.microsoft.com/office/drawing/2014/main" id="{C444229C-C7E3-4E49-BB5C-3D6A69F26811}"/>
              </a:ext>
            </a:extLst>
          </p:cNvPr>
          <p:cNvPicPr>
            <a:picLocks noChangeAspect="1"/>
          </p:cNvPicPr>
          <p:nvPr/>
        </p:nvPicPr>
        <p:blipFill>
          <a:blip r:embed="rId2"/>
          <a:stretch>
            <a:fillRect/>
          </a:stretch>
        </p:blipFill>
        <p:spPr>
          <a:xfrm>
            <a:off x="490771" y="3556925"/>
            <a:ext cx="11755622" cy="1750591"/>
          </a:xfrm>
          <a:prstGeom prst="rect">
            <a:avLst/>
          </a:prstGeom>
        </p:spPr>
      </p:pic>
      <p:pic>
        <p:nvPicPr>
          <p:cNvPr id="3" name="图片 2">
            <a:extLst>
              <a:ext uri="{FF2B5EF4-FFF2-40B4-BE49-F238E27FC236}">
                <a16:creationId xmlns:a16="http://schemas.microsoft.com/office/drawing/2014/main" id="{A35BD77D-BE8B-4A1D-8E6E-6C3C31FE5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70" y="5307516"/>
            <a:ext cx="5334074" cy="1665134"/>
          </a:xfrm>
          <a:prstGeom prst="rect">
            <a:avLst/>
          </a:prstGeom>
        </p:spPr>
      </p:pic>
    </p:spTree>
    <p:extLst>
      <p:ext uri="{BB962C8B-B14F-4D97-AF65-F5344CB8AC3E}">
        <p14:creationId xmlns:p14="http://schemas.microsoft.com/office/powerpoint/2010/main" val="162734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a:extLst>
              <a:ext uri="{FF2B5EF4-FFF2-40B4-BE49-F238E27FC236}">
                <a16:creationId xmlns:a16="http://schemas.microsoft.com/office/drawing/2014/main" id="{76914663-78DB-4A39-96BB-19872D107A67}"/>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神经网络</a:t>
            </a:r>
          </a:p>
        </p:txBody>
      </p:sp>
      <p:sp>
        <p:nvSpPr>
          <p:cNvPr id="2" name="文本框 1">
            <a:extLst>
              <a:ext uri="{FF2B5EF4-FFF2-40B4-BE49-F238E27FC236}">
                <a16:creationId xmlns:a16="http://schemas.microsoft.com/office/drawing/2014/main" id="{BE86B6C6-51FD-4DB4-8347-4B228B6A16F0}"/>
              </a:ext>
            </a:extLst>
          </p:cNvPr>
          <p:cNvSpPr txBox="1"/>
          <p:nvPr/>
        </p:nvSpPr>
        <p:spPr>
          <a:xfrm>
            <a:off x="613325" y="1672109"/>
            <a:ext cx="8767584" cy="369332"/>
          </a:xfrm>
          <a:prstGeom prst="rect">
            <a:avLst/>
          </a:prstGeom>
          <a:noFill/>
        </p:spPr>
        <p:txBody>
          <a:bodyPr wrap="square" rtlCol="0">
            <a:spAutoFit/>
          </a:bodyPr>
          <a:lstStyle/>
          <a:p>
            <a:r>
              <a:rPr lang="zh-CN" altLang="en-US" dirty="0"/>
              <a:t>使用单隐层神经网络模型，在</a:t>
            </a:r>
            <a:r>
              <a:rPr lang="en-US" altLang="zh-CN" dirty="0"/>
              <a:t>[5,20,50,100,200,1000]</a:t>
            </a:r>
            <a:r>
              <a:rPr lang="zh-CN" altLang="en-US" dirty="0"/>
              <a:t>中进行遍历以确定最佳神经元数目。</a:t>
            </a:r>
          </a:p>
        </p:txBody>
      </p:sp>
      <p:pic>
        <p:nvPicPr>
          <p:cNvPr id="4" name="图片 3">
            <a:extLst>
              <a:ext uri="{FF2B5EF4-FFF2-40B4-BE49-F238E27FC236}">
                <a16:creationId xmlns:a16="http://schemas.microsoft.com/office/drawing/2014/main" id="{120579F6-D24F-4BBD-BB41-B66C3720E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82" y="2212975"/>
            <a:ext cx="9505950" cy="5019675"/>
          </a:xfrm>
          <a:prstGeom prst="rect">
            <a:avLst/>
          </a:prstGeom>
        </p:spPr>
      </p:pic>
      <p:pic>
        <p:nvPicPr>
          <p:cNvPr id="5" name="图片 4">
            <a:extLst>
              <a:ext uri="{FF2B5EF4-FFF2-40B4-BE49-F238E27FC236}">
                <a16:creationId xmlns:a16="http://schemas.microsoft.com/office/drawing/2014/main" id="{CB392E69-1CC1-4620-BF87-1AAAE919B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517" y="5601346"/>
            <a:ext cx="4776138" cy="1650577"/>
          </a:xfrm>
          <a:prstGeom prst="rect">
            <a:avLst/>
          </a:prstGeom>
        </p:spPr>
      </p:pic>
    </p:spTree>
    <p:extLst>
      <p:ext uri="{BB962C8B-B14F-4D97-AF65-F5344CB8AC3E}">
        <p14:creationId xmlns:p14="http://schemas.microsoft.com/office/powerpoint/2010/main" val="65991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a:extLst>
              <a:ext uri="{FF2B5EF4-FFF2-40B4-BE49-F238E27FC236}">
                <a16:creationId xmlns:a16="http://schemas.microsoft.com/office/drawing/2014/main" id="{76914663-78DB-4A39-96BB-19872D107A67}"/>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神经网络</a:t>
            </a:r>
          </a:p>
        </p:txBody>
      </p:sp>
      <p:sp>
        <p:nvSpPr>
          <p:cNvPr id="6" name="文本框 5">
            <a:extLst>
              <a:ext uri="{FF2B5EF4-FFF2-40B4-BE49-F238E27FC236}">
                <a16:creationId xmlns:a16="http://schemas.microsoft.com/office/drawing/2014/main" id="{6D212F2C-A6CC-4D56-91B6-1E5647DF5145}"/>
              </a:ext>
            </a:extLst>
          </p:cNvPr>
          <p:cNvSpPr txBox="1"/>
          <p:nvPr/>
        </p:nvSpPr>
        <p:spPr>
          <a:xfrm>
            <a:off x="451917" y="1600101"/>
            <a:ext cx="6451600" cy="646331"/>
          </a:xfrm>
          <a:prstGeom prst="rect">
            <a:avLst/>
          </a:prstGeom>
          <a:noFill/>
        </p:spPr>
        <p:txBody>
          <a:bodyPr wrap="square">
            <a:spAutoFit/>
          </a:bodyPr>
          <a:lstStyle/>
          <a:p>
            <a:pPr indent="342900" algn="just"/>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使用该最佳模型对测试集进行预测，得到的混淆矩阵以及</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accuracy</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P(Precision)</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Recall</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F1</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如下图：</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ED2A8AFE-FCE2-416E-ACDA-59CBC17AE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197" y="3112269"/>
            <a:ext cx="7403425" cy="2904291"/>
          </a:xfrm>
          <a:prstGeom prst="rect">
            <a:avLst/>
          </a:prstGeom>
        </p:spPr>
      </p:pic>
    </p:spTree>
    <p:extLst>
      <p:ext uri="{BB962C8B-B14F-4D97-AF65-F5344CB8AC3E}">
        <p14:creationId xmlns:p14="http://schemas.microsoft.com/office/powerpoint/2010/main" val="298679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9">
            <a:extLst>
              <a:ext uri="{FF2B5EF4-FFF2-40B4-BE49-F238E27FC236}">
                <a16:creationId xmlns:a16="http://schemas.microsoft.com/office/drawing/2014/main" id="{F85A1A2F-1D3F-448B-B91D-F7E09FDC5678}"/>
              </a:ext>
            </a:extLst>
          </p:cNvPr>
          <p:cNvSpPr txBox="1"/>
          <p:nvPr/>
        </p:nvSpPr>
        <p:spPr>
          <a:xfrm>
            <a:off x="613325" y="558105"/>
            <a:ext cx="353654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p>
        </p:txBody>
      </p:sp>
      <p:sp>
        <p:nvSpPr>
          <p:cNvPr id="8" name="文本框 7">
            <a:extLst>
              <a:ext uri="{FF2B5EF4-FFF2-40B4-BE49-F238E27FC236}">
                <a16:creationId xmlns:a16="http://schemas.microsoft.com/office/drawing/2014/main" id="{5631C443-140B-4671-A5DD-95AD0A86B98F}"/>
              </a:ext>
            </a:extLst>
          </p:cNvPr>
          <p:cNvSpPr txBox="1"/>
          <p:nvPr/>
        </p:nvSpPr>
        <p:spPr>
          <a:xfrm>
            <a:off x="2252117" y="1528093"/>
            <a:ext cx="7560840" cy="646331"/>
          </a:xfrm>
          <a:prstGeom prst="rect">
            <a:avLst/>
          </a:prstGeom>
          <a:noFill/>
        </p:spPr>
        <p:txBody>
          <a:bodyPr wrap="square" rtlCol="0">
            <a:spAutoFit/>
          </a:bodyPr>
          <a:lstStyle/>
          <a:p>
            <a:r>
              <a:rPr lang="zh-CN" altLang="en-US" dirty="0"/>
              <a:t>由下边的表可以看出</a:t>
            </a:r>
            <a:r>
              <a:rPr lang="en-US" altLang="zh-CN" dirty="0" err="1"/>
              <a:t>xgboost</a:t>
            </a:r>
            <a:r>
              <a:rPr lang="zh-CN" altLang="en-US" dirty="0"/>
              <a:t>的召回率最高，因此我们选择</a:t>
            </a:r>
            <a:r>
              <a:rPr lang="en-US" altLang="zh-CN" dirty="0" err="1"/>
              <a:t>xgboost</a:t>
            </a:r>
            <a:r>
              <a:rPr lang="zh-CN" altLang="en-US" dirty="0"/>
              <a:t>作为预测用的模型。</a:t>
            </a:r>
          </a:p>
        </p:txBody>
      </p:sp>
      <p:pic>
        <p:nvPicPr>
          <p:cNvPr id="3" name="图片 2">
            <a:extLst>
              <a:ext uri="{FF2B5EF4-FFF2-40B4-BE49-F238E27FC236}">
                <a16:creationId xmlns:a16="http://schemas.microsoft.com/office/drawing/2014/main" id="{BEF68725-9D13-4904-AEE3-18B631FB5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106" y="2752229"/>
            <a:ext cx="9952950" cy="3663840"/>
          </a:xfrm>
          <a:prstGeom prst="rect">
            <a:avLst/>
          </a:prstGeom>
        </p:spPr>
      </p:pic>
    </p:spTree>
    <p:extLst>
      <p:ext uri="{BB962C8B-B14F-4D97-AF65-F5344CB8AC3E}">
        <p14:creationId xmlns:p14="http://schemas.microsoft.com/office/powerpoint/2010/main" val="66705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83A62EA0-D8B8-4FD3-BCBA-B6EACCE690E6}"/>
              </a:ext>
            </a:extLst>
          </p:cNvPr>
          <p:cNvSpPr txBox="1"/>
          <p:nvPr/>
        </p:nvSpPr>
        <p:spPr>
          <a:xfrm>
            <a:off x="613325" y="558105"/>
            <a:ext cx="353654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p>
        </p:txBody>
      </p:sp>
      <p:sp>
        <p:nvSpPr>
          <p:cNvPr id="2" name="文本框 1">
            <a:extLst>
              <a:ext uri="{FF2B5EF4-FFF2-40B4-BE49-F238E27FC236}">
                <a16:creationId xmlns:a16="http://schemas.microsoft.com/office/drawing/2014/main" id="{EB4893CD-7C96-43BA-8884-962D93E762B9}"/>
              </a:ext>
            </a:extLst>
          </p:cNvPr>
          <p:cNvSpPr txBox="1"/>
          <p:nvPr/>
        </p:nvSpPr>
        <p:spPr>
          <a:xfrm>
            <a:off x="1171997" y="1672109"/>
            <a:ext cx="7416824" cy="646331"/>
          </a:xfrm>
          <a:prstGeom prst="rect">
            <a:avLst/>
          </a:prstGeom>
          <a:noFill/>
        </p:spPr>
        <p:txBody>
          <a:bodyPr wrap="square" rtlCol="0">
            <a:spAutoFit/>
          </a:bodyPr>
          <a:lstStyle/>
          <a:p>
            <a:r>
              <a:rPr lang="zh-CN" altLang="en-US" dirty="0"/>
              <a:t>最终实现输入两个字符串，输出两者的文本相似度以及预测两者是否匹配。</a:t>
            </a:r>
          </a:p>
        </p:txBody>
      </p:sp>
      <p:pic>
        <p:nvPicPr>
          <p:cNvPr id="6" name="图片 5">
            <a:extLst>
              <a:ext uri="{FF2B5EF4-FFF2-40B4-BE49-F238E27FC236}">
                <a16:creationId xmlns:a16="http://schemas.microsoft.com/office/drawing/2014/main" id="{7C8E2B78-CE90-4889-87E3-469A81A59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770" y="3004763"/>
            <a:ext cx="5578323" cy="746825"/>
          </a:xfrm>
          <a:prstGeom prst="rect">
            <a:avLst/>
          </a:prstGeom>
        </p:spPr>
      </p:pic>
      <p:sp>
        <p:nvSpPr>
          <p:cNvPr id="9" name="箭头: 下 8">
            <a:extLst>
              <a:ext uri="{FF2B5EF4-FFF2-40B4-BE49-F238E27FC236}">
                <a16:creationId xmlns:a16="http://schemas.microsoft.com/office/drawing/2014/main" id="{B82BB2B5-B5DB-43DF-A112-238356554A8D}"/>
              </a:ext>
            </a:extLst>
          </p:cNvPr>
          <p:cNvSpPr/>
          <p:nvPr/>
        </p:nvSpPr>
        <p:spPr>
          <a:xfrm>
            <a:off x="5545606" y="4104097"/>
            <a:ext cx="360040" cy="746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C9DD1D7E-A95C-4B8C-B9FE-8DBBD4B30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14" y="5203431"/>
            <a:ext cx="10646063" cy="1303133"/>
          </a:xfrm>
          <a:prstGeom prst="rect">
            <a:avLst/>
          </a:prstGeom>
        </p:spPr>
      </p:pic>
    </p:spTree>
    <p:extLst>
      <p:ext uri="{BB962C8B-B14F-4D97-AF65-F5344CB8AC3E}">
        <p14:creationId xmlns:p14="http://schemas.microsoft.com/office/powerpoint/2010/main" val="343276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7E7F1AC-59FB-48D3-B49A-B2B4F15C96EF}"/>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C1D050-CDA2-4ED9-B36D-643E752D194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571FA05-747F-4CA1-93AE-C89D1B11A3CB}"/>
              </a:ext>
            </a:extLst>
          </p:cNvPr>
          <p:cNvSpPr/>
          <p:nvPr/>
        </p:nvSpPr>
        <p:spPr>
          <a:xfrm>
            <a:off x="2852329" y="3476539"/>
            <a:ext cx="6810375" cy="113728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dist"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背景介绍</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CB79A7AD-7E42-406D-BF46-C27EB012E467}"/>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01</a:t>
            </a:r>
          </a:p>
        </p:txBody>
      </p:sp>
    </p:spTree>
    <p:extLst>
      <p:ext uri="{BB962C8B-B14F-4D97-AF65-F5344CB8AC3E}">
        <p14:creationId xmlns:p14="http://schemas.microsoft.com/office/powerpoint/2010/main" val="108527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5BF818-0BE1-44AF-9121-F50F1DA3B997}"/>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2EAEE7C-0DDB-48E7-8E1F-2A507235393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86D23F9-7634-4BD7-AADE-7E8981C341FF}"/>
              </a:ext>
            </a:extLst>
          </p:cNvPr>
          <p:cNvSpPr/>
          <p:nvPr/>
        </p:nvSpPr>
        <p:spPr>
          <a:xfrm>
            <a:off x="2852329" y="3476539"/>
            <a:ext cx="6810375" cy="113728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dist"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模型解释</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5" name="矩形 4">
            <a:extLst>
              <a:ext uri="{FF2B5EF4-FFF2-40B4-BE49-F238E27FC236}">
                <a16:creationId xmlns:a16="http://schemas.microsoft.com/office/drawing/2014/main" id="{E963A387-7625-4FDE-9FC8-19307146CC43}"/>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05</a:t>
            </a:r>
          </a:p>
        </p:txBody>
      </p:sp>
    </p:spTree>
    <p:extLst>
      <p:ext uri="{BB962C8B-B14F-4D97-AF65-F5344CB8AC3E}">
        <p14:creationId xmlns:p14="http://schemas.microsoft.com/office/powerpoint/2010/main" val="883214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39167F-AAC8-4A7D-8A86-1B1F84756B5C}"/>
              </a:ext>
            </a:extLst>
          </p:cNvPr>
          <p:cNvSpPr txBox="1"/>
          <p:nvPr/>
        </p:nvSpPr>
        <p:spPr>
          <a:xfrm>
            <a:off x="0" y="1707699"/>
            <a:ext cx="7056784" cy="923330"/>
          </a:xfrm>
          <a:prstGeom prst="rect">
            <a:avLst/>
          </a:prstGeom>
          <a:noFill/>
        </p:spPr>
        <p:txBody>
          <a:bodyPr wrap="square" rtlCol="0">
            <a:spAutoFit/>
          </a:bodyPr>
          <a:lstStyle/>
          <a:p>
            <a:r>
              <a:rPr lang="zh-CN" altLang="en-US" dirty="0"/>
              <a:t>得到最佳模型为</a:t>
            </a:r>
            <a:r>
              <a:rPr lang="en-US" altLang="zh-CN" dirty="0" err="1"/>
              <a:t>xgboost</a:t>
            </a:r>
            <a:r>
              <a:rPr lang="zh-CN" altLang="en-US" dirty="0"/>
              <a:t>之后，对该模型中的变量重要性画图可以看出在模型中</a:t>
            </a:r>
            <a:r>
              <a:rPr lang="en-US" altLang="zh-CN" b="1" dirty="0">
                <a:solidFill>
                  <a:srgbClr val="000000"/>
                </a:solidFill>
                <a:latin typeface="Helvetica Neue"/>
              </a:rPr>
              <a:t>Longest Common Substring</a:t>
            </a:r>
            <a:r>
              <a:rPr lang="zh-CN" altLang="en-US" dirty="0">
                <a:solidFill>
                  <a:srgbClr val="000000"/>
                </a:solidFill>
                <a:latin typeface="Helvetica Neue"/>
              </a:rPr>
              <a:t>变量的重要性最高，一个变量可以解释一半还多的预测结果。</a:t>
            </a:r>
            <a:endParaRPr lang="zh-CN" altLang="en-US" dirty="0"/>
          </a:p>
        </p:txBody>
      </p:sp>
      <p:sp>
        <p:nvSpPr>
          <p:cNvPr id="6" name="TextBox 89">
            <a:extLst>
              <a:ext uri="{FF2B5EF4-FFF2-40B4-BE49-F238E27FC236}">
                <a16:creationId xmlns:a16="http://schemas.microsoft.com/office/drawing/2014/main" id="{3C85BE1C-D794-4E58-9DEB-6D0999F104A1}"/>
              </a:ext>
            </a:extLst>
          </p:cNvPr>
          <p:cNvSpPr txBox="1"/>
          <p:nvPr/>
        </p:nvSpPr>
        <p:spPr>
          <a:xfrm>
            <a:off x="613325" y="558105"/>
            <a:ext cx="233910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五、模型解释</a:t>
            </a:r>
          </a:p>
        </p:txBody>
      </p:sp>
      <p:pic>
        <p:nvPicPr>
          <p:cNvPr id="2" name="Picture 2">
            <a:extLst>
              <a:ext uri="{FF2B5EF4-FFF2-40B4-BE49-F238E27FC236}">
                <a16:creationId xmlns:a16="http://schemas.microsoft.com/office/drawing/2014/main" id="{DEBE6CBB-CBE9-4193-96B4-4AD3456F8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629" y="268913"/>
            <a:ext cx="6289077" cy="669482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948F3CCD-D5CB-440D-BDFB-E0C18D88E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27" y="4649481"/>
            <a:ext cx="8373029" cy="1200329"/>
          </a:xfrm>
          <a:prstGeom prst="rect">
            <a:avLst/>
          </a:prstGeom>
        </p:spPr>
      </p:pic>
    </p:spTree>
    <p:extLst>
      <p:ext uri="{BB962C8B-B14F-4D97-AF65-F5344CB8AC3E}">
        <p14:creationId xmlns:p14="http://schemas.microsoft.com/office/powerpoint/2010/main" val="295809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89"/>
          <p:cNvSpPr txBox="1"/>
          <p:nvPr/>
        </p:nvSpPr>
        <p:spPr>
          <a:xfrm>
            <a:off x="613325" y="558105"/>
            <a:ext cx="2324675"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一、背景介绍</a:t>
            </a:r>
          </a:p>
        </p:txBody>
      </p:sp>
      <p:sp>
        <p:nvSpPr>
          <p:cNvPr id="3" name="文本框 2">
            <a:extLst>
              <a:ext uri="{FF2B5EF4-FFF2-40B4-BE49-F238E27FC236}">
                <a16:creationId xmlns:a16="http://schemas.microsoft.com/office/drawing/2014/main" id="{C1C4DA39-C506-4012-B6A6-9788344CCD54}"/>
              </a:ext>
            </a:extLst>
          </p:cNvPr>
          <p:cNvSpPr txBox="1"/>
          <p:nvPr/>
        </p:nvSpPr>
        <p:spPr>
          <a:xfrm>
            <a:off x="955973" y="1841451"/>
            <a:ext cx="7200800" cy="2523768"/>
          </a:xfrm>
          <a:prstGeom prst="rect">
            <a:avLst/>
          </a:prstGeom>
          <a:noFill/>
        </p:spPr>
        <p:txBody>
          <a:bodyPr wrap="square" rtlCol="0">
            <a:spAutoFit/>
          </a:bodyPr>
          <a:lstStyle/>
          <a:p>
            <a:r>
              <a:rPr lang="en-US" altLang="zh-CN" sz="2000" dirty="0">
                <a:effectLst/>
                <a:ea typeface="等线" panose="02010600030101010101" pitchFamily="2" charset="-122"/>
                <a:cs typeface="Times New Roman" panose="02020603050405020304" pitchFamily="18" charset="0"/>
              </a:rPr>
              <a:t>  </a:t>
            </a:r>
            <a:r>
              <a:rPr lang="zh-CN" altLang="zh-CN" sz="2000" dirty="0">
                <a:effectLst/>
                <a:ea typeface="等线" panose="02010600030101010101" pitchFamily="2" charset="-122"/>
                <a:cs typeface="Times New Roman" panose="02020603050405020304" pitchFamily="18" charset="0"/>
              </a:rPr>
              <a:t>对于银行来说，总有些客户是不符合银行的要求的，不管是出于合规还是银行利益不受损害的角度来说，避免与这些客户有交易往来都是十分重要的。但是银行单纯拒绝与这些客户往来可能并不能避免危险，因为这些不符合要求的客户可能进行伪装来与银行进行交易，从而对银行造成威胁。因此我们有必要对现有客户与不符合要求的客户的姓名进行模糊匹配，以识别出可能威胁银行的客户。</a:t>
            </a:r>
            <a:endParaRPr lang="zh-CN" altLang="en-US" sz="2000" dirty="0"/>
          </a:p>
          <a:p>
            <a:endParaRPr lang="zh-CN" altLang="en-US" dirty="0"/>
          </a:p>
        </p:txBody>
      </p:sp>
      <p:pic>
        <p:nvPicPr>
          <p:cNvPr id="1026" name="Picture 2">
            <a:extLst>
              <a:ext uri="{FF2B5EF4-FFF2-40B4-BE49-F238E27FC236}">
                <a16:creationId xmlns:a16="http://schemas.microsoft.com/office/drawing/2014/main" id="{30393A84-AC02-4CB6-BCE0-165E8CC2E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821" y="3760341"/>
            <a:ext cx="4381500" cy="3067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89"/>
          <p:cNvSpPr txBox="1"/>
          <p:nvPr/>
        </p:nvSpPr>
        <p:spPr>
          <a:xfrm>
            <a:off x="613325" y="558105"/>
            <a:ext cx="233910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一、背景介绍</a:t>
            </a:r>
          </a:p>
        </p:txBody>
      </p:sp>
      <p:pic>
        <p:nvPicPr>
          <p:cNvPr id="4" name="图片 3">
            <a:extLst>
              <a:ext uri="{FF2B5EF4-FFF2-40B4-BE49-F238E27FC236}">
                <a16:creationId xmlns:a16="http://schemas.microsoft.com/office/drawing/2014/main" id="{9EEDD86D-CA55-4C43-B972-E87E0573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16" y="1312069"/>
            <a:ext cx="10258425" cy="4019550"/>
          </a:xfrm>
          <a:prstGeom prst="rect">
            <a:avLst/>
          </a:prstGeom>
        </p:spPr>
      </p:pic>
      <p:sp>
        <p:nvSpPr>
          <p:cNvPr id="6" name="文本框 5">
            <a:extLst>
              <a:ext uri="{FF2B5EF4-FFF2-40B4-BE49-F238E27FC236}">
                <a16:creationId xmlns:a16="http://schemas.microsoft.com/office/drawing/2014/main" id="{9F0DCC59-235E-4531-9647-807A7E6B6D74}"/>
              </a:ext>
            </a:extLst>
          </p:cNvPr>
          <p:cNvSpPr txBox="1"/>
          <p:nvPr/>
        </p:nvSpPr>
        <p:spPr>
          <a:xfrm>
            <a:off x="379909" y="5790712"/>
            <a:ext cx="11233248" cy="646331"/>
          </a:xfrm>
          <a:prstGeom prst="rect">
            <a:avLst/>
          </a:prstGeom>
          <a:noFill/>
        </p:spPr>
        <p:txBody>
          <a:bodyPr wrap="square" rtlCol="0">
            <a:spAutoFit/>
          </a:bodyPr>
          <a:lstStyle/>
          <a:p>
            <a:pPr indent="355600" algn="just"/>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姓名模糊识别</a:t>
            </a:r>
            <a:r>
              <a:rPr lang="en-US"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(Fuzzy Name Matching)</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是模糊识别的一种，与听觉和视觉的例子类似，姓名模糊识别是在复杂的文本中识别出特定的相匹配的文本。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7E7F1AC-59FB-48D3-B49A-B2B4F15C96EF}"/>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C1D050-CDA2-4ED9-B36D-643E752D194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571FA05-747F-4CA1-93AE-C89D1B11A3CB}"/>
              </a:ext>
            </a:extLst>
          </p:cNvPr>
          <p:cNvSpPr/>
          <p:nvPr/>
        </p:nvSpPr>
        <p:spPr>
          <a:xfrm>
            <a:off x="2852329" y="3476539"/>
            <a:ext cx="6810375" cy="2154476"/>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ctr"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数据预处理及文本相似度生成</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CB79A7AD-7E42-406D-BF46-C27EB012E467}"/>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02</a:t>
            </a:r>
          </a:p>
        </p:txBody>
      </p:sp>
    </p:spTree>
    <p:extLst>
      <p:ext uri="{BB962C8B-B14F-4D97-AF65-F5344CB8AC3E}">
        <p14:creationId xmlns:p14="http://schemas.microsoft.com/office/powerpoint/2010/main" val="82748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E49A3DA9-DD16-4714-ACF9-B80B47583670}"/>
              </a:ext>
            </a:extLst>
          </p:cNvPr>
          <p:cNvSpPr txBox="1"/>
          <p:nvPr/>
        </p:nvSpPr>
        <p:spPr>
          <a:xfrm>
            <a:off x="613325" y="558105"/>
            <a:ext cx="557075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二、数据预处理及文本相似度生成</a:t>
            </a:r>
          </a:p>
        </p:txBody>
      </p:sp>
      <p:pic>
        <p:nvPicPr>
          <p:cNvPr id="6" name="图片 5">
            <a:extLst>
              <a:ext uri="{FF2B5EF4-FFF2-40B4-BE49-F238E27FC236}">
                <a16:creationId xmlns:a16="http://schemas.microsoft.com/office/drawing/2014/main" id="{3130B9E4-690A-49DA-9075-A339954830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2037" y="2394919"/>
            <a:ext cx="8640960" cy="4279626"/>
          </a:xfrm>
          <a:prstGeom prst="rect">
            <a:avLst/>
          </a:prstGeom>
          <a:noFill/>
          <a:ln>
            <a:noFill/>
          </a:ln>
        </p:spPr>
      </p:pic>
      <p:sp>
        <p:nvSpPr>
          <p:cNvPr id="4" name="文本框 3">
            <a:extLst>
              <a:ext uri="{FF2B5EF4-FFF2-40B4-BE49-F238E27FC236}">
                <a16:creationId xmlns:a16="http://schemas.microsoft.com/office/drawing/2014/main" id="{625F5138-FBF7-4A57-97EB-4B30E26F08FA}"/>
              </a:ext>
            </a:extLst>
          </p:cNvPr>
          <p:cNvSpPr txBox="1"/>
          <p:nvPr/>
        </p:nvSpPr>
        <p:spPr>
          <a:xfrm>
            <a:off x="1532037" y="1456085"/>
            <a:ext cx="8424936" cy="369332"/>
          </a:xfrm>
          <a:prstGeom prst="rect">
            <a:avLst/>
          </a:prstGeom>
          <a:noFill/>
        </p:spPr>
        <p:txBody>
          <a:bodyPr wrap="square" rtlCol="0">
            <a:spAutoFit/>
          </a:bodyPr>
          <a:lstStyle/>
          <a:p>
            <a:r>
              <a:rPr lang="zh-CN" altLang="en-US" dirty="0"/>
              <a:t>源数据：四万多条姓名对以及匹配状态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E6E405EF-3BAF-4371-8A1C-0CE5233CB4C6}"/>
              </a:ext>
            </a:extLst>
          </p:cNvPr>
          <p:cNvSpPr txBox="1"/>
          <p:nvPr/>
        </p:nvSpPr>
        <p:spPr>
          <a:xfrm>
            <a:off x="613325" y="558105"/>
            <a:ext cx="557075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二、数据预处理及文本相似度生成</a:t>
            </a:r>
          </a:p>
        </p:txBody>
      </p:sp>
      <p:sp>
        <p:nvSpPr>
          <p:cNvPr id="8" name="文本框 7">
            <a:extLst>
              <a:ext uri="{FF2B5EF4-FFF2-40B4-BE49-F238E27FC236}">
                <a16:creationId xmlns:a16="http://schemas.microsoft.com/office/drawing/2014/main" id="{9B56433C-6586-4AC5-A1A1-68D8EB5FF6A3}"/>
              </a:ext>
            </a:extLst>
          </p:cNvPr>
          <p:cNvSpPr txBox="1"/>
          <p:nvPr/>
        </p:nvSpPr>
        <p:spPr>
          <a:xfrm>
            <a:off x="613325" y="1744117"/>
            <a:ext cx="5671240" cy="646331"/>
          </a:xfrm>
          <a:prstGeom prst="rect">
            <a:avLst/>
          </a:prstGeom>
          <a:noFill/>
        </p:spPr>
        <p:txBody>
          <a:bodyPr wrap="square" rtlCol="0">
            <a:spAutoFit/>
          </a:bodyPr>
          <a:lstStyle/>
          <a:p>
            <a:r>
              <a:rPr lang="zh-CN" altLang="en-US" dirty="0"/>
              <a:t>对源数据中的姓名进行清洗，使得数据标准化，以便后续的使用。</a:t>
            </a:r>
          </a:p>
        </p:txBody>
      </p:sp>
      <p:pic>
        <p:nvPicPr>
          <p:cNvPr id="6" name="图片 5">
            <a:extLst>
              <a:ext uri="{FF2B5EF4-FFF2-40B4-BE49-F238E27FC236}">
                <a16:creationId xmlns:a16="http://schemas.microsoft.com/office/drawing/2014/main" id="{F2E7A52D-5CA8-4A82-AD37-84C9256E4EFB}"/>
              </a:ext>
            </a:extLst>
          </p:cNvPr>
          <p:cNvPicPr>
            <a:picLocks noChangeAspect="1"/>
          </p:cNvPicPr>
          <p:nvPr/>
        </p:nvPicPr>
        <p:blipFill>
          <a:blip r:embed="rId2"/>
          <a:stretch>
            <a:fillRect/>
          </a:stretch>
        </p:blipFill>
        <p:spPr>
          <a:xfrm>
            <a:off x="7364685" y="373734"/>
            <a:ext cx="5151566" cy="6485182"/>
          </a:xfrm>
          <a:prstGeom prst="rect">
            <a:avLst/>
          </a:prstGeom>
        </p:spPr>
      </p:pic>
      <p:pic>
        <p:nvPicPr>
          <p:cNvPr id="11" name="图片 10">
            <a:extLst>
              <a:ext uri="{FF2B5EF4-FFF2-40B4-BE49-F238E27FC236}">
                <a16:creationId xmlns:a16="http://schemas.microsoft.com/office/drawing/2014/main" id="{5A3298FF-CE40-4C9B-9BC3-FA3409FB2470}"/>
              </a:ext>
            </a:extLst>
          </p:cNvPr>
          <p:cNvPicPr>
            <a:picLocks noChangeAspect="1"/>
          </p:cNvPicPr>
          <p:nvPr/>
        </p:nvPicPr>
        <p:blipFill>
          <a:blip r:embed="rId3"/>
          <a:stretch>
            <a:fillRect/>
          </a:stretch>
        </p:blipFill>
        <p:spPr>
          <a:xfrm>
            <a:off x="451917" y="3112269"/>
            <a:ext cx="6538527" cy="3185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44C09607-794D-443F-B91A-1F03C6839458}"/>
              </a:ext>
            </a:extLst>
          </p:cNvPr>
          <p:cNvSpPr txBox="1"/>
          <p:nvPr/>
        </p:nvSpPr>
        <p:spPr>
          <a:xfrm>
            <a:off x="613325" y="558105"/>
            <a:ext cx="557075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二、数据预处理及文本相似度生成</a:t>
            </a:r>
          </a:p>
        </p:txBody>
      </p:sp>
      <p:pic>
        <p:nvPicPr>
          <p:cNvPr id="8" name="图片 7">
            <a:extLst>
              <a:ext uri="{FF2B5EF4-FFF2-40B4-BE49-F238E27FC236}">
                <a16:creationId xmlns:a16="http://schemas.microsoft.com/office/drawing/2014/main" id="{972B4749-7394-4155-9E6F-13910067E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115" y="193295"/>
            <a:ext cx="4048125" cy="1924050"/>
          </a:xfrm>
          <a:prstGeom prst="rect">
            <a:avLst/>
          </a:prstGeom>
        </p:spPr>
      </p:pic>
      <p:sp>
        <p:nvSpPr>
          <p:cNvPr id="9" name="文本框 8">
            <a:extLst>
              <a:ext uri="{FF2B5EF4-FFF2-40B4-BE49-F238E27FC236}">
                <a16:creationId xmlns:a16="http://schemas.microsoft.com/office/drawing/2014/main" id="{2095033C-6449-4779-80D4-98D88CB0F0B0}"/>
              </a:ext>
            </a:extLst>
          </p:cNvPr>
          <p:cNvSpPr txBox="1"/>
          <p:nvPr/>
        </p:nvSpPr>
        <p:spPr>
          <a:xfrm>
            <a:off x="451917" y="1908717"/>
            <a:ext cx="3364049" cy="2862322"/>
          </a:xfrm>
          <a:prstGeom prst="rect">
            <a:avLst/>
          </a:prstGeom>
          <a:noFill/>
        </p:spPr>
        <p:txBody>
          <a:bodyPr wrap="square" rtlCol="0">
            <a:spAutoFit/>
          </a:bodyPr>
          <a:lstStyle/>
          <a:p>
            <a:r>
              <a:rPr lang="en-US" altLang="zh-CN" sz="2000" b="1" dirty="0">
                <a:effectLst/>
                <a:latin typeface="等线" panose="02010600030101010101" pitchFamily="2" charset="-122"/>
                <a:cs typeface="Times New Roman" panose="02020603050405020304" pitchFamily="18" charset="0"/>
              </a:rPr>
              <a:t>Cosine Similarity</a:t>
            </a:r>
          </a:p>
          <a:p>
            <a:endParaRPr lang="en-US" altLang="zh-CN" sz="2000" b="1"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b="1" dirty="0" err="1">
                <a:effectLst/>
                <a:ea typeface="等线" panose="02010600030101010101" pitchFamily="2" charset="-122"/>
                <a:cs typeface="Times New Roman" panose="02020603050405020304" pitchFamily="18" charset="0"/>
              </a:rPr>
              <a:t>Levenshtein</a:t>
            </a:r>
            <a:r>
              <a:rPr lang="en-US" altLang="zh-CN" sz="2000" b="1" dirty="0">
                <a:effectLst/>
                <a:ea typeface="等线" panose="02010600030101010101" pitchFamily="2" charset="-122"/>
                <a:cs typeface="Times New Roman" panose="02020603050405020304" pitchFamily="18" charset="0"/>
              </a:rPr>
              <a:t> Distance</a:t>
            </a:r>
          </a:p>
          <a:p>
            <a:endParaRPr lang="en-US" altLang="zh-CN" sz="2000" b="1" dirty="0">
              <a:ea typeface="等线" panose="02010600030101010101" pitchFamily="2" charset="-122"/>
              <a:cs typeface="Times New Roman" panose="02020603050405020304" pitchFamily="18" charset="0"/>
            </a:endParaRPr>
          </a:p>
          <a:p>
            <a:r>
              <a:rPr lang="en-US" altLang="zh-CN" sz="2000" b="1" dirty="0" err="1">
                <a:effectLst/>
                <a:ea typeface="等线" panose="02010600030101010101" pitchFamily="2" charset="-122"/>
                <a:cs typeface="Times New Roman" panose="02020603050405020304" pitchFamily="18" charset="0"/>
              </a:rPr>
              <a:t>Jaro</a:t>
            </a:r>
            <a:r>
              <a:rPr lang="en-US" altLang="zh-CN" sz="2000" b="1" dirty="0">
                <a:effectLst/>
                <a:ea typeface="等线" panose="02010600030101010101" pitchFamily="2" charset="-122"/>
                <a:cs typeface="Times New Roman" panose="02020603050405020304" pitchFamily="18" charset="0"/>
              </a:rPr>
              <a:t>-Winkler Distance</a:t>
            </a:r>
          </a:p>
          <a:p>
            <a:endParaRPr lang="en-US" altLang="zh-CN" sz="2000" b="1" dirty="0">
              <a:ea typeface="等线" panose="02010600030101010101" pitchFamily="2" charset="-122"/>
              <a:cs typeface="Times New Roman" panose="02020603050405020304" pitchFamily="18" charset="0"/>
            </a:endParaRPr>
          </a:p>
          <a:p>
            <a:r>
              <a:rPr lang="en-US" altLang="zh-CN" sz="2000" b="1" dirty="0">
                <a:effectLst/>
                <a:ea typeface="等线" panose="02010600030101010101" pitchFamily="2" charset="-122"/>
                <a:cs typeface="Times New Roman" panose="02020603050405020304" pitchFamily="18" charset="0"/>
              </a:rPr>
              <a:t>Jaccard Index</a:t>
            </a:r>
          </a:p>
          <a:p>
            <a:endParaRPr lang="en-US" altLang="zh-CN" sz="2000" b="1" dirty="0">
              <a:ea typeface="等线" panose="02010600030101010101" pitchFamily="2" charset="-122"/>
              <a:cs typeface="Times New Roman" panose="02020603050405020304" pitchFamily="18" charset="0"/>
            </a:endParaRPr>
          </a:p>
          <a:p>
            <a:endParaRPr lang="zh-CN" altLang="en-US" sz="2000" b="1" dirty="0"/>
          </a:p>
        </p:txBody>
      </p:sp>
      <p:sp>
        <p:nvSpPr>
          <p:cNvPr id="13" name="文本框 12">
            <a:extLst>
              <a:ext uri="{FF2B5EF4-FFF2-40B4-BE49-F238E27FC236}">
                <a16:creationId xmlns:a16="http://schemas.microsoft.com/office/drawing/2014/main" id="{081C31CA-3B44-4B3D-9530-D6A2B2F240C4}"/>
              </a:ext>
            </a:extLst>
          </p:cNvPr>
          <p:cNvSpPr txBox="1"/>
          <p:nvPr/>
        </p:nvSpPr>
        <p:spPr>
          <a:xfrm>
            <a:off x="4995976" y="1672786"/>
            <a:ext cx="2865210" cy="2862322"/>
          </a:xfrm>
          <a:prstGeom prst="rect">
            <a:avLst/>
          </a:prstGeom>
          <a:noFill/>
        </p:spPr>
        <p:txBody>
          <a:bodyPr wrap="square">
            <a:spAutoFit/>
          </a:bodyPr>
          <a:lstStyle/>
          <a:p>
            <a:r>
              <a:rPr lang="en-US" altLang="zh-CN" sz="1800" b="1" dirty="0">
                <a:effectLst/>
                <a:ea typeface="等线" panose="02010600030101010101" pitchFamily="2" charset="-122"/>
                <a:cs typeface="Times New Roman" panose="02020603050405020304" pitchFamily="18" charset="0"/>
              </a:rPr>
              <a:t>Monge Elkan</a:t>
            </a:r>
          </a:p>
          <a:p>
            <a:endParaRPr lang="en-US" altLang="zh-CN" sz="1800" b="1" dirty="0">
              <a:ea typeface="等线" panose="02010600030101010101" pitchFamily="2" charset="-122"/>
              <a:cs typeface="Times New Roman" panose="02020603050405020304" pitchFamily="18" charset="0"/>
            </a:endParaRPr>
          </a:p>
          <a:p>
            <a:r>
              <a:rPr lang="en-US" altLang="zh-CN" sz="1800" b="1" dirty="0">
                <a:effectLst/>
                <a:ea typeface="等线" panose="02010600030101010101" pitchFamily="2" charset="-122"/>
                <a:cs typeface="Times New Roman" panose="02020603050405020304" pitchFamily="18" charset="0"/>
              </a:rPr>
              <a:t>MRA</a:t>
            </a:r>
          </a:p>
          <a:p>
            <a:endParaRPr lang="en-US" altLang="zh-CN" sz="1800" b="1" dirty="0">
              <a:ea typeface="等线" panose="02010600030101010101" pitchFamily="2" charset="-122"/>
              <a:cs typeface="Times New Roman" panose="02020603050405020304" pitchFamily="18" charset="0"/>
            </a:endParaRPr>
          </a:p>
          <a:p>
            <a:r>
              <a:rPr lang="en-US" altLang="zh-CN" sz="1800" b="1" dirty="0">
                <a:effectLst/>
                <a:ea typeface="等线" panose="02010600030101010101" pitchFamily="2" charset="-122"/>
                <a:cs typeface="Times New Roman" panose="02020603050405020304" pitchFamily="18" charset="0"/>
              </a:rPr>
              <a:t>Longest Common Substring</a:t>
            </a:r>
          </a:p>
          <a:p>
            <a:endParaRPr lang="en-US" altLang="zh-CN" sz="1800" b="1" dirty="0">
              <a:ea typeface="等线" panose="02010600030101010101" pitchFamily="2" charset="-122"/>
              <a:cs typeface="Times New Roman" panose="02020603050405020304" pitchFamily="18" charset="0"/>
            </a:endParaRPr>
          </a:p>
          <a:p>
            <a:r>
              <a:rPr lang="en-US" altLang="zh-CN" sz="1800" b="1" dirty="0">
                <a:effectLst/>
                <a:ea typeface="等线" panose="02010600030101010101" pitchFamily="2" charset="-122"/>
                <a:cs typeface="Times New Roman" panose="02020603050405020304" pitchFamily="18" charset="0"/>
              </a:rPr>
              <a:t>Longest Common Subsequence</a:t>
            </a:r>
          </a:p>
          <a:p>
            <a:endParaRPr lang="en-US" altLang="zh-CN" sz="1800" b="1" dirty="0">
              <a:ea typeface="等线" panose="02010600030101010101" pitchFamily="2" charset="-122"/>
              <a:cs typeface="Times New Roman" panose="02020603050405020304" pitchFamily="18" charset="0"/>
            </a:endParaRPr>
          </a:p>
          <a:p>
            <a:r>
              <a:rPr lang="en-US" altLang="zh-CN" sz="1800" b="1" dirty="0">
                <a:effectLst/>
                <a:ea typeface="等线" panose="02010600030101010101" pitchFamily="2" charset="-122"/>
                <a:cs typeface="Times New Roman" panose="02020603050405020304" pitchFamily="18" charset="0"/>
              </a:rPr>
              <a:t>In String Search</a:t>
            </a:r>
            <a:endParaRPr lang="zh-CN" altLang="en-US" dirty="0"/>
          </a:p>
        </p:txBody>
      </p:sp>
      <p:pic>
        <p:nvPicPr>
          <p:cNvPr id="3" name="图片 2">
            <a:extLst>
              <a:ext uri="{FF2B5EF4-FFF2-40B4-BE49-F238E27FC236}">
                <a16:creationId xmlns:a16="http://schemas.microsoft.com/office/drawing/2014/main" id="{49FF9633-565C-4BA7-8A95-A383A7CD4CC0}"/>
              </a:ext>
            </a:extLst>
          </p:cNvPr>
          <p:cNvPicPr>
            <a:picLocks noChangeAspect="1"/>
          </p:cNvPicPr>
          <p:nvPr/>
        </p:nvPicPr>
        <p:blipFill>
          <a:blip r:embed="rId3"/>
          <a:stretch>
            <a:fillRect/>
          </a:stretch>
        </p:blipFill>
        <p:spPr>
          <a:xfrm>
            <a:off x="1394496" y="4581502"/>
            <a:ext cx="9579170" cy="24919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Unicode MS"/>
        <a:ea typeface="幼圆"/>
        <a:cs typeface=""/>
      </a:majorFont>
      <a:minorFont>
        <a:latin typeface="Arial Unicode MS"/>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1016</Words>
  <Application>Microsoft Office PowerPoint</Application>
  <PresentationFormat>自定义</PresentationFormat>
  <Paragraphs>88</Paragraphs>
  <Slides>31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 Unicode MS</vt:lpstr>
      <vt:lpstr>Helvetica Neue</vt:lpstr>
      <vt:lpstr>等线</vt:lpstr>
      <vt:lpstr>黑体</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简洁微立体</dc:title>
  <dc:creator/>
  <cp:keywords>第一PPT www.1ppt.com</cp:keywords>
  <cp:lastModifiedBy/>
  <cp:revision>24</cp:revision>
  <dcterms:created xsi:type="dcterms:W3CDTF">2016-09-14T14:47:00Z</dcterms:created>
  <dcterms:modified xsi:type="dcterms:W3CDTF">2021-07-04T13:16:04Z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