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325" r:id="rId3"/>
    <p:sldId id="282" r:id="rId4"/>
    <p:sldId id="314" r:id="rId5"/>
    <p:sldId id="320" r:id="rId6"/>
    <p:sldId id="321" r:id="rId7"/>
    <p:sldId id="322" r:id="rId8"/>
    <p:sldId id="323" r:id="rId9"/>
    <p:sldId id="324" r:id="rId10"/>
    <p:sldId id="319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283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0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CB5CCC-2AF4-4750-940C-1D9BFD50EE4A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6E5102C-B5D4-43E5-AF16-3760D6DF518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4BFA2-F7B1-499A-A0B7-FC15F9227E6B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53FEE-A315-4C3A-A34C-E769B602E5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ECBE-784B-4FC1-A99A-3EE8854DA3C6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8618D-FDE6-4A7E-96BE-305A143306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94398-CA28-4830-A6FB-EFA15DE935B5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5842-DE51-45A1-8AE9-F5019D2F46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96162-A4BD-4FB2-9321-D2F498D1EE7F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A55DB-F8BB-4C76-AEB3-5F2C7011E9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3DEF-7D5B-4925-8484-CE30531DCDDD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15D-B9D9-499B-A1AF-F3895A48A1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D3DF7-4850-48DE-972C-9D03AA05BE20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1474B-729F-451A-987B-A75AFDC096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E320-408D-401A-9E41-B8599A856669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4499C-394C-4B8D-BC0A-F12198D9D2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874D0-853F-4736-9AB9-108B3163EB7E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D4D9-6EEF-44B9-BC6D-8AD356EB58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33BC-6486-41DE-977C-8030CCC61116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61436-0B17-4DA7-8B39-A7E33EE52C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B2150-9D3E-4636-BDF6-7746A18BAB3B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DD4C-CD7C-478F-9C32-70CD24F1A5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F54DB-0895-4424-8859-330C925DE0AF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14CB-5F33-4D72-ACE4-C5DA30DA73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A8F769-CEF5-4894-A661-602D16F7AECF}" type="datetimeFigureOut">
              <a:rPr lang="zh-CN" altLang="en-US"/>
              <a:t>2021/7/1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0A8459-2DDB-47F0-AFCD-238B9C9CCB4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70" y="243205"/>
            <a:ext cx="7480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364" name="组合 13"/>
          <p:cNvGrpSpPr>
            <a:grpSpLocks noChangeAspect="1"/>
          </p:cNvGrpSpPr>
          <p:nvPr/>
        </p:nvGrpSpPr>
        <p:grpSpPr bwMode="auto">
          <a:xfrm>
            <a:off x="5605463" y="2808288"/>
            <a:ext cx="6777037" cy="4229100"/>
            <a:chOff x="0" y="0"/>
            <a:chExt cx="5324473" cy="3322983"/>
          </a:xfrm>
        </p:grpSpPr>
        <p:pic>
          <p:nvPicPr>
            <p:cNvPr id="1537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图片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8" name="文本框 58"/>
          <p:cNvSpPr txBox="1">
            <a:spLocks noChangeArrowheads="1"/>
          </p:cNvSpPr>
          <p:nvPr/>
        </p:nvSpPr>
        <p:spPr bwMode="auto">
          <a:xfrm>
            <a:off x="351155" y="3335655"/>
            <a:ext cx="82556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期权定价及风险价值计算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1155" y="5353685"/>
            <a:ext cx="7797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薛浩强、徐立兴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2762249" y="3632200"/>
            <a:ext cx="58255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现实股票数据</a:t>
            </a:r>
          </a:p>
        </p:txBody>
      </p:sp>
      <p:grpSp>
        <p:nvGrpSpPr>
          <p:cNvPr id="17414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17417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 rot="19440000">
            <a:off x="-665480" y="5128260"/>
            <a:ext cx="1985010" cy="2425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19440000">
            <a:off x="-535305" y="5502910"/>
            <a:ext cx="2566035" cy="240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19440000">
            <a:off x="-465455" y="5835650"/>
            <a:ext cx="3490595" cy="240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思路展示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18E8FA-FBD5-4EE1-97C6-BD52091A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3" y="1747393"/>
            <a:ext cx="3184801" cy="45766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F552BA-5F2B-4611-B823-F5D362F4D866}"/>
              </a:ext>
            </a:extLst>
          </p:cNvPr>
          <p:cNvSpPr txBox="1"/>
          <p:nvPr/>
        </p:nvSpPr>
        <p:spPr>
          <a:xfrm>
            <a:off x="3173691" y="824063"/>
            <a:ext cx="584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使用三只股票</a:t>
            </a:r>
            <a:r>
              <a:rPr lang="en-US" altLang="zh-CN" dirty="0"/>
              <a:t>2020-06-30~2021-01-31</a:t>
            </a:r>
            <a:r>
              <a:rPr lang="zh-CN" altLang="en-US" dirty="0"/>
              <a:t>的数据，计算出三者之间的相关性系数以及协方差，并进行</a:t>
            </a:r>
            <a:r>
              <a:rPr lang="en-US" altLang="zh-CN" dirty="0" err="1"/>
              <a:t>cholesky</a:t>
            </a:r>
            <a:r>
              <a:rPr lang="zh-CN" altLang="en-US" dirty="0"/>
              <a:t>分解，构造</a:t>
            </a:r>
            <a:r>
              <a:rPr lang="en-US" altLang="zh-CN" dirty="0" err="1"/>
              <a:t>dzdz</a:t>
            </a:r>
            <a:r>
              <a:rPr lang="zh-CN" altLang="en-US" dirty="0"/>
              <a:t>矩阵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3BBB60-EB65-410E-8021-5BE54B05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174" y="2171481"/>
            <a:ext cx="4595258" cy="14250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756614-8F08-4A69-99A2-C94620A52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661" y="4020632"/>
            <a:ext cx="3770284" cy="18405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58A3544-6559-4DA2-B8D5-DE8C6C3B7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053" y="2171481"/>
            <a:ext cx="3474887" cy="134123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B826AC-91DB-4FB6-8088-D70EC29A2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857" y="4035701"/>
            <a:ext cx="3722143" cy="25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思路展示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EBCA04-7852-4D2F-9509-E2A391557875}"/>
              </a:ext>
            </a:extLst>
          </p:cNvPr>
          <p:cNvSpPr txBox="1"/>
          <p:nvPr/>
        </p:nvSpPr>
        <p:spPr>
          <a:xfrm>
            <a:off x="3247534" y="684342"/>
            <a:ext cx="569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使用前面计算出的波动率等数据，利用蒙特卡洛模拟</a:t>
            </a:r>
            <a:r>
              <a:rPr lang="en-US" altLang="zh-CN" dirty="0"/>
              <a:t>2021-02-01~2021-06-30</a:t>
            </a:r>
            <a:r>
              <a:rPr lang="zh-CN" altLang="en-US" dirty="0"/>
              <a:t>的股价情况。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E5FE5-53D4-466C-896C-CE7C3433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8478"/>
            <a:ext cx="6134632" cy="42751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2ACE33-B444-4A17-B261-9189D99A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53" y="1746321"/>
            <a:ext cx="3858104" cy="33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模拟结果展示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FB55F-229D-4980-8F3D-198E39B4E8D6}"/>
              </a:ext>
            </a:extLst>
          </p:cNvPr>
          <p:cNvSpPr txBox="1"/>
          <p:nvPr/>
        </p:nvSpPr>
        <p:spPr>
          <a:xfrm>
            <a:off x="174624" y="814574"/>
            <a:ext cx="160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格力电器：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A48675-39E0-4B4A-93F0-9729C482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1316152"/>
            <a:ext cx="5522470" cy="46551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399CB4-6180-42C2-9CBD-B3EF143B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48" y="1316152"/>
            <a:ext cx="5573916" cy="46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模拟结果展示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FB55F-229D-4980-8F3D-198E39B4E8D6}"/>
              </a:ext>
            </a:extLst>
          </p:cNvPr>
          <p:cNvSpPr txBox="1"/>
          <p:nvPr/>
        </p:nvSpPr>
        <p:spPr>
          <a:xfrm>
            <a:off x="174624" y="814574"/>
            <a:ext cx="160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贵州茅台：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B84D0C-B0B1-455A-AD78-A135C1CC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55" y="1316152"/>
            <a:ext cx="5446839" cy="46520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E1B96E-8494-4890-8C16-1E97C516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76" y="1316151"/>
            <a:ext cx="5414059" cy="46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模拟结果展示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FB55F-229D-4980-8F3D-198E39B4E8D6}"/>
              </a:ext>
            </a:extLst>
          </p:cNvPr>
          <p:cNvSpPr txBox="1"/>
          <p:nvPr/>
        </p:nvSpPr>
        <p:spPr>
          <a:xfrm>
            <a:off x="174624" y="814574"/>
            <a:ext cx="160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中国平安：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9312F4-5416-4E06-B25C-E6A475D3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1" y="1316150"/>
            <a:ext cx="5395607" cy="46488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8D9594-EFAD-4A84-91EC-A6573AC4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1" y="1316149"/>
            <a:ext cx="5640719" cy="46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55D7A4-B1A7-4979-8030-C4936AAD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5" y="1158082"/>
            <a:ext cx="4320914" cy="54792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B0725-004F-4135-A22B-38BCE6580061}"/>
              </a:ext>
            </a:extLst>
          </p:cNvPr>
          <p:cNvSpPr txBox="1"/>
          <p:nvPr/>
        </p:nvSpPr>
        <p:spPr>
          <a:xfrm>
            <a:off x="72231" y="788750"/>
            <a:ext cx="495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对模拟一百次的股价取平均，再计算期权</a:t>
            </a:r>
            <a:r>
              <a:rPr lang="en-US" altLang="zh-CN" dirty="0" err="1"/>
              <a:t>VaR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CAE9BB-24A8-44D0-997B-3F1C6CEF9D21}"/>
              </a:ext>
            </a:extLst>
          </p:cNvPr>
          <p:cNvSpPr txBox="1"/>
          <p:nvPr/>
        </p:nvSpPr>
        <p:spPr>
          <a:xfrm>
            <a:off x="5865043" y="788750"/>
            <a:ext cx="572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对真实的股价，计算期权</a:t>
            </a:r>
            <a:r>
              <a:rPr lang="en-US" altLang="zh-CN" dirty="0" err="1"/>
              <a:t>VaR</a:t>
            </a:r>
            <a:r>
              <a:rPr lang="zh-CN" altLang="en-US" dirty="0"/>
              <a:t>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0FA261E-49F0-4D0D-9CB1-9ED3C40D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91" y="1158082"/>
            <a:ext cx="4320914" cy="55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CAE9BB-24A8-44D0-997B-3F1C6CEF9D21}"/>
              </a:ext>
            </a:extLst>
          </p:cNvPr>
          <p:cNvSpPr txBox="1"/>
          <p:nvPr/>
        </p:nvSpPr>
        <p:spPr>
          <a:xfrm>
            <a:off x="72231" y="1146812"/>
            <a:ext cx="572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对模拟一百次的股价分别计算</a:t>
            </a:r>
            <a:r>
              <a:rPr lang="en-US" altLang="zh-CN" dirty="0" err="1"/>
              <a:t>VaR</a:t>
            </a:r>
            <a:r>
              <a:rPr lang="zh-CN" altLang="en-US" dirty="0"/>
              <a:t>后，再对</a:t>
            </a:r>
            <a:r>
              <a:rPr lang="en-US" altLang="zh-CN" dirty="0" err="1"/>
              <a:t>VaR</a:t>
            </a:r>
            <a:r>
              <a:rPr lang="zh-CN" altLang="en-US" dirty="0"/>
              <a:t>取平均：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A5195D-334B-4C51-9E40-E86486BE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04" y="1980628"/>
            <a:ext cx="5585944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9940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9943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4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文本框 12"/>
          <p:cNvSpPr txBox="1">
            <a:spLocks noChangeArrowheads="1"/>
          </p:cNvSpPr>
          <p:nvPr/>
        </p:nvSpPr>
        <p:spPr bwMode="auto">
          <a:xfrm>
            <a:off x="3349625" y="2900363"/>
            <a:ext cx="5700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7200" b="1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42" name="直接连接符 58"/>
          <p:cNvCxnSpPr>
            <a:cxnSpLocks noChangeShapeType="1"/>
          </p:cNvCxnSpPr>
          <p:nvPr/>
        </p:nvCxnSpPr>
        <p:spPr bwMode="auto">
          <a:xfrm>
            <a:off x="3230563" y="4137025"/>
            <a:ext cx="525145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2762250" y="3632200"/>
            <a:ext cx="3919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课后题</a:t>
            </a:r>
          </a:p>
        </p:txBody>
      </p:sp>
      <p:grpSp>
        <p:nvGrpSpPr>
          <p:cNvPr id="17414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17417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 rot="19440000">
            <a:off x="-665480" y="5128260"/>
            <a:ext cx="1985010" cy="2425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19440000">
            <a:off x="-535305" y="5502910"/>
            <a:ext cx="2566035" cy="240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19440000">
            <a:off x="-465455" y="5835650"/>
            <a:ext cx="3490595" cy="240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51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414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17417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 rot="19440000">
            <a:off x="-665480" y="5128260"/>
            <a:ext cx="1985010" cy="2425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19440000">
            <a:off x="-535305" y="5502910"/>
            <a:ext cx="2566035" cy="240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19440000">
            <a:off x="-465455" y="5835650"/>
            <a:ext cx="3490595" cy="240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4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115DB3-5C22-4076-9399-2B3DA2E18963}"/>
              </a:ext>
            </a:extLst>
          </p:cNvPr>
          <p:cNvSpPr txBox="1"/>
          <p:nvPr/>
        </p:nvSpPr>
        <p:spPr>
          <a:xfrm>
            <a:off x="0" y="138762"/>
            <a:ext cx="341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蒙特卡洛模拟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7376C9-FE75-43F1-B083-065BB719C537}"/>
              </a:ext>
            </a:extLst>
          </p:cNvPr>
          <p:cNvSpPr txBox="1"/>
          <p:nvPr/>
        </p:nvSpPr>
        <p:spPr>
          <a:xfrm>
            <a:off x="581025" y="1269341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name:</a:t>
            </a:r>
          </a:p>
          <a:p>
            <a:r>
              <a:rPr lang="en-US" altLang="zh-CN" dirty="0"/>
              <a:t>Stock price:</a:t>
            </a:r>
          </a:p>
          <a:p>
            <a:r>
              <a:rPr lang="en-US" altLang="zh-CN" dirty="0"/>
              <a:t>Strike price:</a:t>
            </a:r>
          </a:p>
          <a:p>
            <a:r>
              <a:rPr lang="en-US" altLang="zh-CN" dirty="0"/>
              <a:t>The volatility:</a:t>
            </a:r>
          </a:p>
          <a:p>
            <a:r>
              <a:rPr lang="en-US" altLang="zh-CN" dirty="0"/>
              <a:t>Time to maturity: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098DC1-1C49-409E-A082-E55B90524F6B}"/>
              </a:ext>
            </a:extLst>
          </p:cNvPr>
          <p:cNvSpPr txBox="1"/>
          <p:nvPr/>
        </p:nvSpPr>
        <p:spPr>
          <a:xfrm>
            <a:off x="3457529" y="1269341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name:</a:t>
            </a:r>
          </a:p>
          <a:p>
            <a:r>
              <a:rPr lang="en-US" altLang="zh-CN" dirty="0"/>
              <a:t>Stock price:</a:t>
            </a:r>
          </a:p>
          <a:p>
            <a:r>
              <a:rPr lang="en-US" altLang="zh-CN" dirty="0"/>
              <a:t>Strike price:</a:t>
            </a:r>
          </a:p>
          <a:p>
            <a:r>
              <a:rPr lang="en-US" altLang="zh-CN" dirty="0"/>
              <a:t>The volatility:</a:t>
            </a:r>
          </a:p>
          <a:p>
            <a:r>
              <a:rPr lang="en-US" altLang="zh-CN" dirty="0"/>
              <a:t>Time to maturity: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E72CF1-4A44-479E-B6CF-777790B7B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085" y="1039799"/>
            <a:ext cx="4730332" cy="3413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模拟思路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E22F62-46EC-462A-908D-55782EA7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8" y="824992"/>
            <a:ext cx="5810853" cy="28326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B24441-1AA1-4B4C-ABC7-37048CE0AA17}"/>
              </a:ext>
            </a:extLst>
          </p:cNvPr>
          <p:cNvSpPr txBox="1"/>
          <p:nvPr/>
        </p:nvSpPr>
        <p:spPr>
          <a:xfrm>
            <a:off x="453998" y="4194927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 err="1"/>
              <a:t>aij</a:t>
            </a:r>
            <a:r>
              <a:rPr lang="zh-CN" altLang="en-US" dirty="0"/>
              <a:t>矩阵有</a:t>
            </a:r>
            <a:r>
              <a:rPr lang="en-US" altLang="zh-CN" dirty="0" err="1"/>
              <a:t>cholesky</a:t>
            </a:r>
            <a:r>
              <a:rPr lang="zh-CN" altLang="en-US" dirty="0"/>
              <a:t>分解得到：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323444-2802-4E03-9DD9-F5914D03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8" y="4729969"/>
            <a:ext cx="6348010" cy="10745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048BC5-1E9F-45BB-A9B5-DFC78CF22DF8}"/>
              </a:ext>
            </a:extLst>
          </p:cNvPr>
          <p:cNvSpPr txBox="1"/>
          <p:nvPr/>
        </p:nvSpPr>
        <p:spPr>
          <a:xfrm>
            <a:off x="7202078" y="1922760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关于修正收益率：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9EE378-A33F-4946-8BCC-E97C7B8E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15" y="2292092"/>
            <a:ext cx="5601185" cy="16613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7D9EFFF-FC03-4932-B50C-88893A4C79C9}"/>
              </a:ext>
            </a:extLst>
          </p:cNvPr>
          <p:cNvSpPr txBox="1"/>
          <p:nvPr/>
        </p:nvSpPr>
        <p:spPr>
          <a:xfrm>
            <a:off x="7202078" y="4194927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修正部分与</a:t>
            </a:r>
            <a:r>
              <a:rPr lang="en-US" altLang="zh-CN" dirty="0" err="1"/>
              <a:t>dzdz</a:t>
            </a:r>
            <a:r>
              <a:rPr lang="zh-CN" altLang="en-US" dirty="0"/>
              <a:t>矩阵前</a:t>
            </a:r>
            <a:r>
              <a:rPr lang="en-US" altLang="zh-CN" dirty="0" err="1"/>
              <a:t>i</a:t>
            </a:r>
            <a:r>
              <a:rPr lang="zh-CN" altLang="en-US" dirty="0"/>
              <a:t>阶之和有关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具体代码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9A1061-73E0-4C1C-B4FD-97FD5AC8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910371"/>
            <a:ext cx="888569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184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模拟结果展示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967EB-B428-4337-BFF4-8E14F9B5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3" y="1118380"/>
            <a:ext cx="6296933" cy="47639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157F01-5681-42A2-8D28-071E5E7FE4CB}"/>
              </a:ext>
            </a:extLst>
          </p:cNvPr>
          <p:cNvSpPr txBox="1"/>
          <p:nvPr/>
        </p:nvSpPr>
        <p:spPr>
          <a:xfrm>
            <a:off x="2686639" y="5883059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次模拟的股价图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7D615C-5BB1-416B-AA7A-9CE3B16FC4DF}"/>
              </a:ext>
            </a:extLst>
          </p:cNvPr>
          <p:cNvSpPr txBox="1"/>
          <p:nvPr/>
        </p:nvSpPr>
        <p:spPr>
          <a:xfrm>
            <a:off x="8777926" y="5456434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次模拟的平均股价图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0422B6-0FEE-4ADB-A056-C041B312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13" y="1897586"/>
            <a:ext cx="4892464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671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计算期权价值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—BSM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DAD3FE-6D9A-42FB-B4F9-0326ACE0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3" y="1192137"/>
            <a:ext cx="6448003" cy="41401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8E38A3-8358-4F2F-94E4-9B74E3B1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805" y="1676248"/>
            <a:ext cx="4656223" cy="35055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1B9AD8-98AF-4968-A471-1ED4F8AE2995}"/>
              </a:ext>
            </a:extLst>
          </p:cNvPr>
          <p:cNvSpPr txBox="1"/>
          <p:nvPr/>
        </p:nvSpPr>
        <p:spPr>
          <a:xfrm>
            <a:off x="2224727" y="5386575"/>
            <a:ext cx="162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BSM</a:t>
            </a:r>
            <a:r>
              <a:rPr lang="zh-CN" altLang="en-US" dirty="0"/>
              <a:t>计算代码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47D0CC-7299-4E6A-9236-CB058518ADD9}"/>
              </a:ext>
            </a:extLst>
          </p:cNvPr>
          <p:cNvSpPr txBox="1"/>
          <p:nvPr/>
        </p:nvSpPr>
        <p:spPr>
          <a:xfrm>
            <a:off x="9437803" y="5147620"/>
            <a:ext cx="162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BSM</a:t>
            </a:r>
            <a:r>
              <a:rPr lang="zh-CN" altLang="en-US" dirty="0"/>
              <a:t>计算结果</a:t>
            </a:r>
          </a:p>
        </p:txBody>
      </p:sp>
    </p:spTree>
    <p:extLst>
      <p:ext uri="{BB962C8B-B14F-4D97-AF65-F5344CB8AC3E}">
        <p14:creationId xmlns:p14="http://schemas.microsoft.com/office/powerpoint/2010/main" val="29128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671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计算期权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—BSM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CD7C15-2B84-4636-8FEF-F0AF2EB8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53" y="761769"/>
            <a:ext cx="5151566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3671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计算期权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希腊字母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B9AD8-98AF-4968-A471-1ED4F8AE2995}"/>
              </a:ext>
            </a:extLst>
          </p:cNvPr>
          <p:cNvSpPr txBox="1"/>
          <p:nvPr/>
        </p:nvSpPr>
        <p:spPr>
          <a:xfrm>
            <a:off x="2518997" y="6212264"/>
            <a:ext cx="21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希腊字母计算代码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47D0CC-7299-4E6A-9236-CB058518ADD9}"/>
              </a:ext>
            </a:extLst>
          </p:cNvPr>
          <p:cNvSpPr txBox="1"/>
          <p:nvPr/>
        </p:nvSpPr>
        <p:spPr>
          <a:xfrm>
            <a:off x="8768499" y="6212264"/>
            <a:ext cx="24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希腊字母简化计算结果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5D9DF7-2476-4F40-8806-64278B98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3" y="763026"/>
            <a:ext cx="6809778" cy="52645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95D8B1-2015-48CB-9B5D-082032473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843" y="451495"/>
            <a:ext cx="4770533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亮亮图文旗舰店https://liangliangtuwen.tmall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244</Words>
  <Application>Microsoft Office PowerPoint</Application>
  <PresentationFormat>宽屏</PresentationFormat>
  <Paragraphs>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徐 立兴</cp:lastModifiedBy>
  <cp:revision>100</cp:revision>
  <dcterms:created xsi:type="dcterms:W3CDTF">2015-07-17T02:38:00Z</dcterms:created>
  <dcterms:modified xsi:type="dcterms:W3CDTF">2021-07-01T11:06:54Z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