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7" r:id="rId5"/>
    <p:sldId id="267" r:id="rId6"/>
    <p:sldId id="276" r:id="rId7"/>
    <p:sldId id="258" r:id="rId8"/>
    <p:sldId id="260" r:id="rId9"/>
    <p:sldId id="275" r:id="rId10"/>
    <p:sldId id="262" r:id="rId11"/>
    <p:sldId id="263" r:id="rId12"/>
    <p:sldId id="277" r:id="rId13"/>
    <p:sldId id="265" r:id="rId14"/>
    <p:sldId id="266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14" autoAdjust="0"/>
  </p:normalViewPr>
  <p:slideViewPr>
    <p:cSldViewPr snapToGrid="0">
      <p:cViewPr varScale="1">
        <p:scale>
          <a:sx n="70" d="100"/>
          <a:sy n="70" d="100"/>
        </p:scale>
        <p:origin x="84" y="5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wn.washington25@yahoo.com" userId="2c230471c863ab63" providerId="LiveId" clId="{265D2877-9712-4202-B8F5-F4A1D90BE603}"/>
    <pc:docChg chg="custSel addSld delSld modSld sldOrd">
      <pc:chgData name="dawn.washington25@yahoo.com" userId="2c230471c863ab63" providerId="LiveId" clId="{265D2877-9712-4202-B8F5-F4A1D90BE603}" dt="2021-11-17T04:47:54.132" v="335" actId="255"/>
      <pc:docMkLst>
        <pc:docMk/>
      </pc:docMkLst>
      <pc:sldChg chg="modSp mod">
        <pc:chgData name="dawn.washington25@yahoo.com" userId="2c230471c863ab63" providerId="LiveId" clId="{265D2877-9712-4202-B8F5-F4A1D90BE603}" dt="2021-11-17T04:47:54.132" v="335" actId="255"/>
        <pc:sldMkLst>
          <pc:docMk/>
          <pc:sldMk cId="3697691616" sldId="260"/>
        </pc:sldMkLst>
        <pc:spChg chg="mod">
          <ac:chgData name="dawn.washington25@yahoo.com" userId="2c230471c863ab63" providerId="LiveId" clId="{265D2877-9712-4202-B8F5-F4A1D90BE603}" dt="2021-11-17T04:41:52.248" v="164" actId="20577"/>
          <ac:spMkLst>
            <pc:docMk/>
            <pc:sldMk cId="3697691616" sldId="260"/>
            <ac:spMk id="9" creationId="{F405F6BC-5682-4AA1-9F61-DDF021E685B0}"/>
          </ac:spMkLst>
        </pc:spChg>
        <pc:spChg chg="mod">
          <ac:chgData name="dawn.washington25@yahoo.com" userId="2c230471c863ab63" providerId="LiveId" clId="{265D2877-9712-4202-B8F5-F4A1D90BE603}" dt="2021-11-17T04:43:21.990" v="242" actId="20577"/>
          <ac:spMkLst>
            <pc:docMk/>
            <pc:sldMk cId="3697691616" sldId="260"/>
            <ac:spMk id="10" creationId="{37BC20BC-85E6-48CD-B755-5D4149953C3B}"/>
          </ac:spMkLst>
        </pc:spChg>
        <pc:spChg chg="mod">
          <ac:chgData name="dawn.washington25@yahoo.com" userId="2c230471c863ab63" providerId="LiveId" clId="{265D2877-9712-4202-B8F5-F4A1D90BE603}" dt="2021-11-17T04:46:50.054" v="263" actId="20577"/>
          <ac:spMkLst>
            <pc:docMk/>
            <pc:sldMk cId="3697691616" sldId="260"/>
            <ac:spMk id="11" creationId="{DDFBC7A3-AAE6-4502-9D44-F253ED1E8F97}"/>
          </ac:spMkLst>
        </pc:spChg>
        <pc:spChg chg="mod">
          <ac:chgData name="dawn.washington25@yahoo.com" userId="2c230471c863ab63" providerId="LiveId" clId="{265D2877-9712-4202-B8F5-F4A1D90BE603}" dt="2021-11-17T04:47:43.216" v="334" actId="20577"/>
          <ac:spMkLst>
            <pc:docMk/>
            <pc:sldMk cId="3697691616" sldId="260"/>
            <ac:spMk id="12" creationId="{DC6EAD81-841A-483E-9B44-512A1470E471}"/>
          </ac:spMkLst>
        </pc:spChg>
        <pc:spChg chg="mod">
          <ac:chgData name="dawn.washington25@yahoo.com" userId="2c230471c863ab63" providerId="LiveId" clId="{265D2877-9712-4202-B8F5-F4A1D90BE603}" dt="2021-11-17T03:38:12.068" v="13" actId="20577"/>
          <ac:spMkLst>
            <pc:docMk/>
            <pc:sldMk cId="3697691616" sldId="260"/>
            <ac:spMk id="13" creationId="{E10C0A43-6ED0-45F1-9DF9-5F2F32278B15}"/>
          </ac:spMkLst>
        </pc:spChg>
        <pc:spChg chg="mod">
          <ac:chgData name="dawn.washington25@yahoo.com" userId="2c230471c863ab63" providerId="LiveId" clId="{265D2877-9712-4202-B8F5-F4A1D90BE603}" dt="2021-11-17T04:47:54.132" v="335" actId="255"/>
          <ac:spMkLst>
            <pc:docMk/>
            <pc:sldMk cId="3697691616" sldId="260"/>
            <ac:spMk id="14" creationId="{978028AA-13B5-4B26-947A-231084A75CD1}"/>
          </ac:spMkLst>
        </pc:spChg>
        <pc:spChg chg="mod">
          <ac:chgData name="dawn.washington25@yahoo.com" userId="2c230471c863ab63" providerId="LiveId" clId="{265D2877-9712-4202-B8F5-F4A1D90BE603}" dt="2021-11-17T03:40:56.571" v="75" actId="20577"/>
          <ac:spMkLst>
            <pc:docMk/>
            <pc:sldMk cId="3697691616" sldId="260"/>
            <ac:spMk id="20" creationId="{B898379A-942F-47A5-80B4-B1C6F09FCB41}"/>
          </ac:spMkLst>
        </pc:spChg>
      </pc:sldChg>
      <pc:sldChg chg="delSp del mod">
        <pc:chgData name="dawn.washington25@yahoo.com" userId="2c230471c863ab63" providerId="LiveId" clId="{265D2877-9712-4202-B8F5-F4A1D90BE603}" dt="2021-11-17T03:42:37.308" v="80" actId="2696"/>
        <pc:sldMkLst>
          <pc:docMk/>
          <pc:sldMk cId="3340796283" sldId="261"/>
        </pc:sldMkLst>
        <pc:graphicFrameChg chg="del">
          <ac:chgData name="dawn.washington25@yahoo.com" userId="2c230471c863ab63" providerId="LiveId" clId="{265D2877-9712-4202-B8F5-F4A1D90BE603}" dt="2021-11-17T03:41:30.710" v="76" actId="21"/>
          <ac:graphicFrameMkLst>
            <pc:docMk/>
            <pc:sldMk cId="3340796283" sldId="261"/>
            <ac:graphicFrameMk id="14" creationId="{2E280A34-4B36-4F7F-A9B3-3D139F10E3F2}"/>
          </ac:graphicFrameMkLst>
        </pc:graphicFrameChg>
      </pc:sldChg>
      <pc:sldChg chg="ord">
        <pc:chgData name="dawn.washington25@yahoo.com" userId="2c230471c863ab63" providerId="LiveId" clId="{265D2877-9712-4202-B8F5-F4A1D90BE603}" dt="2021-11-17T03:39:14.517" v="37"/>
        <pc:sldMkLst>
          <pc:docMk/>
          <pc:sldMk cId="786406106" sldId="267"/>
        </pc:sldMkLst>
      </pc:sldChg>
      <pc:sldChg chg="addSp delSp modSp mod">
        <pc:chgData name="dawn.washington25@yahoo.com" userId="2c230471c863ab63" providerId="LiveId" clId="{265D2877-9712-4202-B8F5-F4A1D90BE603}" dt="2021-11-17T03:37:25.621" v="11" actId="21"/>
        <pc:sldMkLst>
          <pc:docMk/>
          <pc:sldMk cId="3476954114" sldId="274"/>
        </pc:sldMkLst>
        <pc:spChg chg="mod">
          <ac:chgData name="dawn.washington25@yahoo.com" userId="2c230471c863ab63" providerId="LiveId" clId="{265D2877-9712-4202-B8F5-F4A1D90BE603}" dt="2021-11-17T03:36:56.556" v="4" actId="1076"/>
          <ac:spMkLst>
            <pc:docMk/>
            <pc:sldMk cId="3476954114" sldId="274"/>
            <ac:spMk id="3" creationId="{C17F5BF1-88DB-42F2-98A6-4C7FBFC311C4}"/>
          </ac:spMkLst>
        </pc:spChg>
        <pc:spChg chg="del mod">
          <ac:chgData name="dawn.washington25@yahoo.com" userId="2c230471c863ab63" providerId="LiveId" clId="{265D2877-9712-4202-B8F5-F4A1D90BE603}" dt="2021-11-17T03:36:48.381" v="2" actId="21"/>
          <ac:spMkLst>
            <pc:docMk/>
            <pc:sldMk cId="3476954114" sldId="274"/>
            <ac:spMk id="4" creationId="{7E7E363B-55F5-4528-8A9D-A5D90055CD92}"/>
          </ac:spMkLst>
        </pc:spChg>
        <pc:spChg chg="del">
          <ac:chgData name="dawn.washington25@yahoo.com" userId="2c230471c863ab63" providerId="LiveId" clId="{265D2877-9712-4202-B8F5-F4A1D90BE603}" dt="2021-11-17T03:37:13.740" v="8" actId="21"/>
          <ac:spMkLst>
            <pc:docMk/>
            <pc:sldMk cId="3476954114" sldId="274"/>
            <ac:spMk id="5" creationId="{045FEE4F-333C-40EF-B46D-8D25C79C05D2}"/>
          </ac:spMkLst>
        </pc:spChg>
        <pc:spChg chg="del">
          <ac:chgData name="dawn.washington25@yahoo.com" userId="2c230471c863ab63" providerId="LiveId" clId="{265D2877-9712-4202-B8F5-F4A1D90BE603}" dt="2021-11-17T03:37:22.144" v="10" actId="21"/>
          <ac:spMkLst>
            <pc:docMk/>
            <pc:sldMk cId="3476954114" sldId="274"/>
            <ac:spMk id="6" creationId="{05F44DEB-FABF-4ADE-B7EB-29DFAFA3DFF6}"/>
          </ac:spMkLst>
        </pc:spChg>
        <pc:spChg chg="del">
          <ac:chgData name="dawn.washington25@yahoo.com" userId="2c230471c863ab63" providerId="LiveId" clId="{265D2877-9712-4202-B8F5-F4A1D90BE603}" dt="2021-11-17T03:36:55.351" v="3" actId="21"/>
          <ac:spMkLst>
            <pc:docMk/>
            <pc:sldMk cId="3476954114" sldId="274"/>
            <ac:spMk id="7" creationId="{CF795760-75DB-4415-BB10-2C6299BBF11C}"/>
          </ac:spMkLst>
        </pc:spChg>
        <pc:spChg chg="add del mod">
          <ac:chgData name="dawn.washington25@yahoo.com" userId="2c230471c863ab63" providerId="LiveId" clId="{265D2877-9712-4202-B8F5-F4A1D90BE603}" dt="2021-11-17T03:37:02.723" v="5" actId="21"/>
          <ac:spMkLst>
            <pc:docMk/>
            <pc:sldMk cId="3476954114" sldId="274"/>
            <ac:spMk id="8" creationId="{9BB07985-BF22-45F2-B204-BDD129036B41}"/>
          </ac:spMkLst>
        </pc:spChg>
        <pc:spChg chg="add del mod">
          <ac:chgData name="dawn.washington25@yahoo.com" userId="2c230471c863ab63" providerId="LiveId" clId="{265D2877-9712-4202-B8F5-F4A1D90BE603}" dt="2021-11-17T03:37:17.811" v="9" actId="21"/>
          <ac:spMkLst>
            <pc:docMk/>
            <pc:sldMk cId="3476954114" sldId="274"/>
            <ac:spMk id="10" creationId="{F617FB95-6A71-4980-AC44-E1472CA6E819}"/>
          </ac:spMkLst>
        </pc:spChg>
        <pc:spChg chg="add del mod">
          <ac:chgData name="dawn.washington25@yahoo.com" userId="2c230471c863ab63" providerId="LiveId" clId="{265D2877-9712-4202-B8F5-F4A1D90BE603}" dt="2021-11-17T03:37:25.621" v="11" actId="21"/>
          <ac:spMkLst>
            <pc:docMk/>
            <pc:sldMk cId="3476954114" sldId="274"/>
            <ac:spMk id="12" creationId="{11EC65E6-0F88-4BC8-BBC6-2155C498A2F3}"/>
          </ac:spMkLst>
        </pc:spChg>
        <pc:grpChg chg="del">
          <ac:chgData name="dawn.washington25@yahoo.com" userId="2c230471c863ab63" providerId="LiveId" clId="{265D2877-9712-4202-B8F5-F4A1D90BE603}" dt="2021-11-17T03:37:09.121" v="7" actId="21"/>
          <ac:grpSpMkLst>
            <pc:docMk/>
            <pc:sldMk cId="3476954114" sldId="274"/>
            <ac:grpSpMk id="46" creationId="{4BB2D73A-DB1F-47D9-9BDA-D6F01A0EDC06}"/>
          </ac:grpSpMkLst>
        </pc:grpChg>
        <pc:grpChg chg="del">
          <ac:chgData name="dawn.washington25@yahoo.com" userId="2c230471c863ab63" providerId="LiveId" clId="{265D2877-9712-4202-B8F5-F4A1D90BE603}" dt="2021-11-17T03:37:06.217" v="6" actId="21"/>
          <ac:grpSpMkLst>
            <pc:docMk/>
            <pc:sldMk cId="3476954114" sldId="274"/>
            <ac:grpSpMk id="50" creationId="{F7F47E31-EB9A-4529-BE0F-A1213B79FE07}"/>
          </ac:grpSpMkLst>
        </pc:grpChg>
        <pc:grpChg chg="del">
          <ac:chgData name="dawn.washington25@yahoo.com" userId="2c230471c863ab63" providerId="LiveId" clId="{265D2877-9712-4202-B8F5-F4A1D90BE603}" dt="2021-11-17T03:36:42.796" v="1" actId="21"/>
          <ac:grpSpMkLst>
            <pc:docMk/>
            <pc:sldMk cId="3476954114" sldId="274"/>
            <ac:grpSpMk id="55" creationId="{9E1A2D9D-4A3F-4720-9A14-FFD74FC5C7A2}"/>
          </ac:grpSpMkLst>
        </pc:grpChg>
      </pc:sldChg>
      <pc:sldChg chg="addSp delSp modSp new mod">
        <pc:chgData name="dawn.washington25@yahoo.com" userId="2c230471c863ab63" providerId="LiveId" clId="{265D2877-9712-4202-B8F5-F4A1D90BE603}" dt="2021-11-17T03:44:59.175" v="157"/>
        <pc:sldMkLst>
          <pc:docMk/>
          <pc:sldMk cId="1258591405" sldId="275"/>
        </pc:sldMkLst>
        <pc:spChg chg="del">
          <ac:chgData name="dawn.washington25@yahoo.com" userId="2c230471c863ab63" providerId="LiveId" clId="{265D2877-9712-4202-B8F5-F4A1D90BE603}" dt="2021-11-17T03:42:11.660" v="78"/>
          <ac:spMkLst>
            <pc:docMk/>
            <pc:sldMk cId="1258591405" sldId="275"/>
            <ac:spMk id="2" creationId="{24366DE5-4341-4728-A0A5-B987063B5D74}"/>
          </ac:spMkLst>
        </pc:spChg>
        <pc:spChg chg="mod">
          <ac:chgData name="dawn.washington25@yahoo.com" userId="2c230471c863ab63" providerId="LiveId" clId="{265D2877-9712-4202-B8F5-F4A1D90BE603}" dt="2021-11-17T03:44:59.175" v="157"/>
          <ac:spMkLst>
            <pc:docMk/>
            <pc:sldMk cId="1258591405" sldId="275"/>
            <ac:spMk id="4" creationId="{F1F165ED-F0D6-41D1-8FCF-2800606AE2BF}"/>
          </ac:spMkLst>
        </pc:spChg>
        <pc:spChg chg="add mod">
          <ac:chgData name="dawn.washington25@yahoo.com" userId="2c230471c863ab63" providerId="LiveId" clId="{265D2877-9712-4202-B8F5-F4A1D90BE603}" dt="2021-11-17T03:42:11.660" v="78"/>
          <ac:spMkLst>
            <pc:docMk/>
            <pc:sldMk cId="1258591405" sldId="275"/>
            <ac:spMk id="5" creationId="{8BA68774-5626-4220-BB40-D8E33A79CD8E}"/>
          </ac:spMkLst>
        </pc:spChg>
        <pc:spChg chg="add mod">
          <ac:chgData name="dawn.washington25@yahoo.com" userId="2c230471c863ab63" providerId="LiveId" clId="{265D2877-9712-4202-B8F5-F4A1D90BE603}" dt="2021-11-17T03:42:25.639" v="79"/>
          <ac:spMkLst>
            <pc:docMk/>
            <pc:sldMk cId="1258591405" sldId="275"/>
            <ac:spMk id="6" creationId="{28D273C5-DB76-4933-9721-4D7B910B29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hyperlink" Target="https://www.kaggle.com/mirichoi0218/insurance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Medical Insurance Cost</a:t>
            </a:r>
            <a:br>
              <a:rPr lang="en-US" sz="3200" dirty="0"/>
            </a:br>
            <a:r>
              <a:rPr lang="en-US" sz="3200" dirty="0"/>
              <a:t>Predictions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Georgia Tech Bootcamp Project 4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:a16="http://schemas.microsoft.com/office/drawing/2014/main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25444F-B85F-42E8-9E0A-A625CA1FD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/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18D4C80-3351-4CE2-81E2-859CB0ED6E3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C1D73B-B9AD-436F-BECD-199905B11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1" y="1430668"/>
            <a:ext cx="7668430" cy="51222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0BF8DE-7CBC-4EE6-A6C4-E07A4BF1C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000" y="4235247"/>
            <a:ext cx="3562350" cy="23176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759A9A-405A-47FA-867C-C44904C7D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2542" y="2068584"/>
            <a:ext cx="3493807" cy="335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6B3C27-6F19-41D2-88CA-8A7CFB28C1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0D72C-D227-4776-9E3B-8D09F58D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development of  the  website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16593983-AEC5-4450-A5CD-B66EE3F91D94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A0C73-179C-4C91-9FDF-7BF2BCA29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2" y="1421503"/>
            <a:ext cx="6529092" cy="50907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F33ADE-8865-4B50-B5EA-A2B825102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854" y="808186"/>
            <a:ext cx="4836147" cy="33450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7C0CF5-FC95-4AD6-8A7C-7DF25A044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854" y="4153223"/>
            <a:ext cx="4700910" cy="26021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359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of  the Website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9EC935B-92B9-4C94-BA11-28206997B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19" y="1421503"/>
            <a:ext cx="6042561" cy="478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9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39CD77-B471-40BF-A4E9-5A7246134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789" y="1421503"/>
            <a:ext cx="7559999" cy="37456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FDB460C-1CB6-4F9E-B4D2-0B55BD103D49}"/>
              </a:ext>
            </a:extLst>
          </p:cNvPr>
          <p:cNvSpPr txBox="1"/>
          <p:nvPr/>
        </p:nvSpPr>
        <p:spPr>
          <a:xfrm>
            <a:off x="1788789" y="5649704"/>
            <a:ext cx="57360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medical-insurance-costs</a:t>
            </a:r>
            <a:r>
              <a:rPr lang="en-US" dirty="0"/>
              <a:t>.herokuapp.com/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73E723-DA79-4608-807A-E6DFC4624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643" y="5265840"/>
            <a:ext cx="1530676" cy="153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70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Worm view of buildings">
            <a:extLst>
              <a:ext uri="{FF2B5EF4-FFF2-40B4-BE49-F238E27FC236}">
                <a16:creationId xmlns:a16="http://schemas.microsoft.com/office/drawing/2014/main" id="{094A5D1B-B8BE-4CE8-8D90-3F36D4EADD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C9191F1-E8DF-4B64-8A28-BC458F6A0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/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E7F48-C788-4055-883C-9ABA02A26FA7}"/>
              </a:ext>
            </a:extLst>
          </p:cNvPr>
          <p:cNvSpPr txBox="1"/>
          <p:nvPr/>
        </p:nvSpPr>
        <p:spPr>
          <a:xfrm>
            <a:off x="1160060" y="1797189"/>
            <a:ext cx="7438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Additional pages expanding the exploratory data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Ability to link site with widely-used human resources tools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Allow companies to upload their data to the site to improve accuracy</a:t>
            </a:r>
          </a:p>
        </p:txBody>
      </p:sp>
    </p:spTree>
    <p:extLst>
      <p:ext uri="{BB962C8B-B14F-4D97-AF65-F5344CB8AC3E}">
        <p14:creationId xmlns:p14="http://schemas.microsoft.com/office/powerpoint/2010/main" val="71375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857999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 &amp; A</a:t>
            </a:r>
            <a:br>
              <a:rPr lang="en-US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Thank</a:t>
            </a:r>
            <a:br>
              <a:rPr lang="en-US" sz="6000" dirty="0"/>
            </a:br>
            <a:r>
              <a:rPr lang="en-US" sz="6000" dirty="0"/>
              <a:t>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91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C84B00A-2062-4E70-8AD4-A114464A6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2099" y="2262040"/>
            <a:ext cx="10629202" cy="2291045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EEC6C-3C57-4B01-80D3-53DFDB5F78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15066" y="2290157"/>
            <a:ext cx="2331648" cy="805389"/>
          </a:xfrm>
        </p:spPr>
        <p:txBody>
          <a:bodyPr/>
          <a:lstStyle/>
          <a:p>
            <a:r>
              <a:rPr lang="en-US" sz="2000" noProof="1"/>
              <a:t>Karina Hutula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FD735F-3532-48E3-982E-20E3B7CD4E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1421" y="2262040"/>
            <a:ext cx="2331648" cy="805389"/>
          </a:xfrm>
        </p:spPr>
        <p:txBody>
          <a:bodyPr/>
          <a:lstStyle/>
          <a:p>
            <a:r>
              <a:rPr lang="en-US" sz="2000" noProof="1"/>
              <a:t>Ling Lu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4465-8F5D-4E03-90E0-7A3034CF8A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1421" y="2251998"/>
            <a:ext cx="2331648" cy="805389"/>
          </a:xfrm>
        </p:spPr>
        <p:txBody>
          <a:bodyPr/>
          <a:lstStyle/>
          <a:p>
            <a:r>
              <a:rPr lang="en-US" sz="2000" noProof="1"/>
              <a:t>Kyle Shimberg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56F0BBC-32F1-4620-B380-877B895D834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25487" y="3734292"/>
            <a:ext cx="3040386" cy="805388"/>
          </a:xfrm>
        </p:spPr>
        <p:txBody>
          <a:bodyPr/>
          <a:lstStyle/>
          <a:p>
            <a:r>
              <a:rPr lang="en-US" sz="2000" noProof="1"/>
              <a:t>Ranjani Anjur Venkatraman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A12FCC6-43B7-4221-A65B-003F82F881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29421" y="3716208"/>
            <a:ext cx="2331648" cy="805389"/>
          </a:xfrm>
        </p:spPr>
        <p:txBody>
          <a:bodyPr/>
          <a:lstStyle/>
          <a:p>
            <a:r>
              <a:rPr lang="en-US" sz="2000" noProof="1"/>
              <a:t>Dawn Washington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id="{FEEE4553-844E-49F9-8166-2F2E938E367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640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B7597E-DD26-4C3A-B084-30341937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74" y="808186"/>
            <a:ext cx="10811489" cy="370166"/>
          </a:xfrm>
        </p:spPr>
        <p:txBody>
          <a:bodyPr/>
          <a:lstStyle/>
          <a:p>
            <a:pPr algn="ctr"/>
            <a:r>
              <a:rPr lang="en-US" u="sng" dirty="0"/>
              <a:t>Agenda</a:t>
            </a:r>
            <a:r>
              <a:rPr lang="en-US" dirty="0"/>
              <a:t>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E60BB-CCAB-48F0-8167-2C2ACC728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47" y="1665386"/>
            <a:ext cx="10965384" cy="2469886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Industry Outlook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Technologies/Data Source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Project Overview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Insights/Next Steps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Website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Q &amp; 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5B88D-FD0B-4911-888C-ED830D70F8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6593E9-F689-44EE-8669-E13E6F7B8C9C}"/>
              </a:ext>
            </a:extLst>
          </p:cNvPr>
          <p:cNvCxnSpPr>
            <a:cxnSpLocks/>
          </p:cNvCxnSpPr>
          <p:nvPr/>
        </p:nvCxnSpPr>
        <p:spPr>
          <a:xfrm>
            <a:off x="4776716" y="1296537"/>
            <a:ext cx="1806964" cy="0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94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7857" y="1543876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2000" dirty="0"/>
              <a:t>Our mission is to provide a nationally recognized site used by companies to predict medical costs for potential employees</a:t>
            </a:r>
            <a:r>
              <a:rPr lang="en-U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29" y="2150601"/>
            <a:ext cx="4585966" cy="1008000"/>
          </a:xfrm>
        </p:spPr>
        <p:txBody>
          <a:bodyPr/>
          <a:lstStyle/>
          <a:p>
            <a:r>
              <a:rPr lang="en-US" dirty="0"/>
              <a:t>OUR BIG </a:t>
            </a:r>
            <a:br>
              <a:rPr lang="en-US" dirty="0"/>
            </a:br>
            <a:r>
              <a:rPr lang="en-US" dirty="0"/>
              <a:t>IDEA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4178474" y="2137489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906273" y="1946056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Doctor pointing at CAT scans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outlook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 Based on survey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3" y="3097188"/>
            <a:ext cx="1652587" cy="435600"/>
          </a:xfrm>
        </p:spPr>
        <p:txBody>
          <a:bodyPr/>
          <a:lstStyle/>
          <a:p>
            <a:r>
              <a:rPr lang="en-US" dirty="0"/>
              <a:t>54%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455" y="3695377"/>
            <a:ext cx="1999889" cy="846137"/>
          </a:xfrm>
        </p:spPr>
        <p:txBody>
          <a:bodyPr/>
          <a:lstStyle/>
          <a:p>
            <a:r>
              <a:rPr lang="en-US" sz="1400" dirty="0"/>
              <a:t>Average US Population with Employment-based Health Insurance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0E095F-965E-476E-B681-EE615BECB0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71013" y="3097188"/>
            <a:ext cx="1652587" cy="435600"/>
          </a:xfrm>
        </p:spPr>
        <p:txBody>
          <a:bodyPr/>
          <a:lstStyle/>
          <a:p>
            <a:r>
              <a:rPr lang="en-US" dirty="0"/>
              <a:t>$7,470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70799" y="3695377"/>
            <a:ext cx="1652801" cy="846137"/>
          </a:xfrm>
        </p:spPr>
        <p:txBody>
          <a:bodyPr/>
          <a:lstStyle/>
          <a:p>
            <a:r>
              <a:rPr lang="en-US" sz="1400" dirty="0"/>
              <a:t>Average Paid by Employers per Employee Annually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69707" y="3097188"/>
            <a:ext cx="1652587" cy="435600"/>
          </a:xfrm>
        </p:spPr>
        <p:txBody>
          <a:bodyPr/>
          <a:lstStyle/>
          <a:p>
            <a:r>
              <a:rPr lang="en-US" dirty="0"/>
              <a:t>83%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846137"/>
          </a:xfrm>
        </p:spPr>
        <p:txBody>
          <a:bodyPr/>
          <a:lstStyle/>
          <a:p>
            <a:r>
              <a:rPr lang="en-US" sz="1400" dirty="0"/>
              <a:t>Average percentage of healthcare premium paid by Employers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FBC7A3-AAE6-4502-9D44-F253ED1E8F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44613" y="3097188"/>
            <a:ext cx="1652587" cy="435600"/>
          </a:xfrm>
        </p:spPr>
        <p:txBody>
          <a:bodyPr/>
          <a:lstStyle/>
          <a:p>
            <a:r>
              <a:rPr lang="en-US" dirty="0"/>
              <a:t>$10,966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0855" y="3695377"/>
            <a:ext cx="1999889" cy="846137"/>
          </a:xfrm>
        </p:spPr>
        <p:txBody>
          <a:bodyPr/>
          <a:lstStyle/>
          <a:p>
            <a:r>
              <a:rPr lang="en-US" sz="1400" dirty="0"/>
              <a:t>Average cost of healthcare per person in the US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10C0A43-6ED0-45F1-9DF9-5F2F32278B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31412" y="3097188"/>
            <a:ext cx="1652587" cy="435600"/>
          </a:xfrm>
        </p:spPr>
        <p:txBody>
          <a:bodyPr/>
          <a:lstStyle/>
          <a:p>
            <a:r>
              <a:rPr lang="en-US" dirty="0"/>
              <a:t>5.3%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57654" y="3695377"/>
            <a:ext cx="1999889" cy="846137"/>
          </a:xfrm>
        </p:spPr>
        <p:txBody>
          <a:bodyPr/>
          <a:lstStyle/>
          <a:p>
            <a:r>
              <a:rPr lang="en-US" sz="1400" dirty="0"/>
              <a:t>Expected Growth Per Year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000" y="5137535"/>
            <a:ext cx="1990001" cy="620016"/>
          </a:xfrm>
        </p:spPr>
        <p:txBody>
          <a:bodyPr/>
          <a:lstStyle/>
          <a:p>
            <a:r>
              <a:rPr lang="en-US" dirty="0"/>
              <a:t>Success</a:t>
            </a:r>
          </a:p>
        </p:txBody>
      </p:sp>
      <p:pic>
        <p:nvPicPr>
          <p:cNvPr id="46" name="Picture Placeholder 45" descr="Team">
            <a:extLst>
              <a:ext uri="{FF2B5EF4-FFF2-40B4-BE49-F238E27FC236}">
                <a16:creationId xmlns:a16="http://schemas.microsoft.com/office/drawing/2014/main" id="{09833D49-61B1-40F0-A9D1-6D1D4B8701A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8326" y="2437246"/>
            <a:ext cx="384361" cy="384361"/>
          </a:xfrm>
        </p:spPr>
      </p:pic>
      <p:pic>
        <p:nvPicPr>
          <p:cNvPr id="49" name="Picture Placeholder 48" descr="Medicine">
            <a:extLst>
              <a:ext uri="{FF2B5EF4-FFF2-40B4-BE49-F238E27FC236}">
                <a16:creationId xmlns:a16="http://schemas.microsoft.com/office/drawing/2014/main" id="{A17A8866-025F-45F8-9C1A-8DF0ACE8F3F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605126" y="2437246"/>
            <a:ext cx="384361" cy="384361"/>
          </a:xfrm>
        </p:spPr>
      </p:pic>
      <p:pic>
        <p:nvPicPr>
          <p:cNvPr id="53" name="Picture Placeholder 52" descr="Wallet">
            <a:extLst>
              <a:ext uri="{FF2B5EF4-FFF2-40B4-BE49-F238E27FC236}">
                <a16:creationId xmlns:a16="http://schemas.microsoft.com/office/drawing/2014/main" id="{560A3C83-28A8-4054-B787-03380865071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903820" y="2437246"/>
            <a:ext cx="384361" cy="384361"/>
          </a:xfrm>
        </p:spPr>
      </p:pic>
      <p:pic>
        <p:nvPicPr>
          <p:cNvPr id="56" name="Picture Placeholder 55" descr="Stethoscope">
            <a:extLst>
              <a:ext uri="{FF2B5EF4-FFF2-40B4-BE49-F238E27FC236}">
                <a16:creationId xmlns:a16="http://schemas.microsoft.com/office/drawing/2014/main" id="{5CABC6B7-0A04-4890-B978-4D4F54B3CD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8178726" y="2437246"/>
            <a:ext cx="384361" cy="384361"/>
          </a:xfrm>
        </p:spPr>
      </p:pic>
      <p:pic>
        <p:nvPicPr>
          <p:cNvPr id="60" name="Picture Placeholder 59" descr="Upward trend">
            <a:extLst>
              <a:ext uri="{FF2B5EF4-FFF2-40B4-BE49-F238E27FC236}">
                <a16:creationId xmlns:a16="http://schemas.microsoft.com/office/drawing/2014/main" id="{8C1A4036-A328-4600-8C42-B65922A2C14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0465525" y="2437246"/>
            <a:ext cx="384361" cy="384361"/>
          </a:xfrm>
        </p:spPr>
      </p:pic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7591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327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3505190" y="2546723"/>
            <a:ext cx="596021" cy="4585601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078790" y="2558725"/>
            <a:ext cx="596021" cy="4561598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0D0A04-5D80-4598-A893-60D486CF6A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165ED-F0D6-41D1-8FCF-2800606AE2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7572" y="1443609"/>
            <a:ext cx="7559675" cy="973142"/>
          </a:xfrm>
        </p:spPr>
        <p:txBody>
          <a:bodyPr/>
          <a:lstStyle/>
          <a:p>
            <a:r>
              <a:rPr lang="en-US" dirty="0"/>
              <a:t>Data Source : Medical Cost Personal Dataset from Kaggle</a:t>
            </a:r>
          </a:p>
          <a:p>
            <a:r>
              <a:rPr lang="en-US" dirty="0"/>
              <a:t>(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https://www.kaggle.com/mirichoi0218/insurance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A68774-5626-4220-BB40-D8E33A79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808038"/>
            <a:ext cx="7559675" cy="369887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28D273C5-DB76-4933-9721-4D7B910B29F5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BDE0BC-5D61-4B0A-BF0F-CE58C663E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001" y="2448701"/>
            <a:ext cx="1182430" cy="1228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D072FB-E049-4CA3-97AA-7D1328E74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142" y="2589968"/>
            <a:ext cx="754678" cy="742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6DA4C9-04BA-4F21-BF16-3AED2769E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106" y="2421406"/>
            <a:ext cx="1203710" cy="1255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613BEC-3DCC-4581-B501-FDFA06DC86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4169" y="2399863"/>
            <a:ext cx="2227001" cy="1255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FCD2A4-C9CC-4699-9DBF-579CBC1E4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2064" y="2563770"/>
            <a:ext cx="1071562" cy="756786"/>
          </a:xfrm>
          <a:prstGeom prst="rect">
            <a:avLst/>
          </a:prstGeom>
        </p:spPr>
      </p:pic>
      <p:pic>
        <p:nvPicPr>
          <p:cNvPr id="1026" name="Picture 2" descr="Flask">
            <a:extLst>
              <a:ext uri="{FF2B5EF4-FFF2-40B4-BE49-F238E27FC236}">
                <a16:creationId xmlns:a16="http://schemas.microsoft.com/office/drawing/2014/main" id="{465D767F-CD74-4200-88A6-6D4FEEE93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170" y="2519996"/>
            <a:ext cx="1304925" cy="7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1632C1-4C78-4EC9-B278-37D00EDA33CF}"/>
              </a:ext>
            </a:extLst>
          </p:cNvPr>
          <p:cNvSpPr txBox="1"/>
          <p:nvPr/>
        </p:nvSpPr>
        <p:spPr>
          <a:xfrm>
            <a:off x="532262" y="4735773"/>
            <a:ext cx="949884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Exploratory Data Analysis - Pandas /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</a:rPr>
              <a:t>Jupyter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 Notebook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Visualizations – Matplotlib and Tableau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Regression Modeling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Development of the Website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Deployment of the Website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13F9E0-4470-45CC-95E4-A322FB4F72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4723" y="2563770"/>
            <a:ext cx="932769" cy="756786"/>
          </a:xfrm>
          <a:prstGeom prst="rect">
            <a:avLst/>
          </a:prstGeom>
        </p:spPr>
      </p:pic>
      <p:pic>
        <p:nvPicPr>
          <p:cNvPr id="1028" name="Picture 4" descr="Image result for heroku icon">
            <a:extLst>
              <a:ext uri="{FF2B5EF4-FFF2-40B4-BE49-F238E27FC236}">
                <a16:creationId xmlns:a16="http://schemas.microsoft.com/office/drawing/2014/main" id="{9764AA64-1F81-44A5-90A9-77D99441A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78" y="3501722"/>
            <a:ext cx="2206305" cy="7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4E3EA9-3409-4F66-A00E-52D29D081A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39898" y="3484085"/>
            <a:ext cx="1275583" cy="835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9DEA16-B63E-4C56-94D5-E3C4FA55F5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07452" y="3320556"/>
            <a:ext cx="2572735" cy="1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9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087795" cy="370166"/>
          </a:xfrm>
        </p:spPr>
        <p:txBody>
          <a:bodyPr/>
          <a:lstStyle/>
          <a:p>
            <a:r>
              <a:rPr lang="en-US" dirty="0"/>
              <a:t>exploratory data 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76BB9B6-DCCE-4393-99F7-2D585D85AE2C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5762" y="3429000"/>
            <a:ext cx="4276176" cy="308323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5070257-40DA-4172-B357-2BBC9B55C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794" y="3429000"/>
            <a:ext cx="4451970" cy="310576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768568E-2541-48EA-9DA7-E3C31F693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4837" y="1396516"/>
            <a:ext cx="4637352" cy="267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1123242-1802-4890-85C8-48524FEB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Visualizations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32E52-1B70-4F84-B381-E9D987150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0" name="object 7" descr="Beige rectangle">
            <a:extLst>
              <a:ext uri="{FF2B5EF4-FFF2-40B4-BE49-F238E27FC236}">
                <a16:creationId xmlns:a16="http://schemas.microsoft.com/office/drawing/2014/main" id="{1E04C292-AE6A-4666-9EA6-9D87F84CB79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6BFC354-5003-4A31-B1A9-026D968B7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75" y="1546120"/>
            <a:ext cx="3642103" cy="23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8252791-F410-4FF2-8DE2-5BD49AA43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73" y="1500402"/>
            <a:ext cx="4269052" cy="200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5498BFD3-3AE6-4E5B-9C2B-7346B68C3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652" y="1500402"/>
            <a:ext cx="3495747" cy="263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6662FDA-B153-49AF-82A6-09803CD97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481" y="4304744"/>
            <a:ext cx="8379707" cy="2371295"/>
          </a:xfrm>
          <a:prstGeom prst="rect">
            <a:avLst/>
          </a:prstGeom>
          <a:ln>
            <a:solidFill>
              <a:srgbClr val="000000"/>
            </a:solidFill>
          </a:ln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29971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DAAE-9927-4190-BD9B-0FA74671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10684585" cy="1607468"/>
          </a:xfrm>
        </p:spPr>
        <p:txBody>
          <a:bodyPr/>
          <a:lstStyle/>
          <a:p>
            <a:r>
              <a:rPr lang="en-US" sz="2800" dirty="0"/>
              <a:t>Linear regression 		Lasso Regression</a:t>
            </a:r>
            <a:br>
              <a:rPr lang="en-US" sz="2800" dirty="0"/>
            </a:br>
            <a:r>
              <a:rPr lang="en-US" sz="2800" dirty="0"/>
              <a:t>Ridge  </a:t>
            </a:r>
            <a:r>
              <a:rPr lang="en-US" sz="2800" dirty="0" err="1"/>
              <a:t>RegresSion</a:t>
            </a:r>
            <a:r>
              <a:rPr lang="en-US" sz="2800" dirty="0"/>
              <a:t> 		Random Forest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E9956-F4E7-41CA-8642-41037612E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FA05A-4B78-484B-A32D-B0513880E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9618"/>
            <a:ext cx="7018325" cy="5015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A1D9F4-38DC-4D5F-AF2A-0EE07806A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618" y="1719618"/>
            <a:ext cx="5763904" cy="3471247"/>
          </a:xfrm>
          <a:prstGeom prst="rect">
            <a:avLst/>
          </a:prstGeom>
        </p:spPr>
      </p:pic>
      <p:sp>
        <p:nvSpPr>
          <p:cNvPr id="10" name="object 7" descr="Beige rectangle">
            <a:extLst>
              <a:ext uri="{FF2B5EF4-FFF2-40B4-BE49-F238E27FC236}">
                <a16:creationId xmlns:a16="http://schemas.microsoft.com/office/drawing/2014/main" id="{770676A5-D22E-46CE-AB05-B3A432DD6734}"/>
              </a:ext>
            </a:extLst>
          </p:cNvPr>
          <p:cNvSpPr/>
          <p:nvPr/>
        </p:nvSpPr>
        <p:spPr bwMode="white">
          <a:xfrm flipV="1">
            <a:off x="684000" y="655087"/>
            <a:ext cx="2618758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D99B9-F874-437B-B23E-B1AF3295F4FB}"/>
              </a:ext>
            </a:extLst>
          </p:cNvPr>
          <p:cNvSpPr txBox="1"/>
          <p:nvPr/>
        </p:nvSpPr>
        <p:spPr>
          <a:xfrm>
            <a:off x="607325" y="155612"/>
            <a:ext cx="539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Regression Modeling</a:t>
            </a:r>
          </a:p>
        </p:txBody>
      </p:sp>
    </p:spTree>
    <p:extLst>
      <p:ext uri="{BB962C8B-B14F-4D97-AF65-F5344CB8AC3E}">
        <p14:creationId xmlns:p14="http://schemas.microsoft.com/office/powerpoint/2010/main" val="93311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494</TotalTime>
  <Words>268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</vt:lpstr>
      <vt:lpstr>Calibri</vt:lpstr>
      <vt:lpstr>Courier New</vt:lpstr>
      <vt:lpstr>Gill Sans MT</vt:lpstr>
      <vt:lpstr>Wingdings</vt:lpstr>
      <vt:lpstr>Office Theme</vt:lpstr>
      <vt:lpstr>Medical Insurance Cost Predictions</vt:lpstr>
      <vt:lpstr>THE TEAM</vt:lpstr>
      <vt:lpstr>Agenda  </vt:lpstr>
      <vt:lpstr>OUR BIG  IDEA</vt:lpstr>
      <vt:lpstr>Industry outlook</vt:lpstr>
      <vt:lpstr>Project overview</vt:lpstr>
      <vt:lpstr>exploratory data  analysis</vt:lpstr>
      <vt:lpstr>  Visualizations </vt:lpstr>
      <vt:lpstr>Linear regression   Lasso Regression Ridge  RegresSion   Random Forest </vt:lpstr>
      <vt:lpstr>Feature Importance / Prediction</vt:lpstr>
      <vt:lpstr>development of  the  website</vt:lpstr>
      <vt:lpstr>Deployment of  the Website </vt:lpstr>
      <vt:lpstr>Website</vt:lpstr>
      <vt:lpstr>Next Steps / Insights</vt:lpstr>
      <vt:lpstr>   Q &amp; A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Insurance Cost Predictions</dc:title>
  <dc:creator>dawn.washington25@yahoo.com</dc:creator>
  <cp:lastModifiedBy>dawn.washington25@yahoo.com</cp:lastModifiedBy>
  <cp:revision>9</cp:revision>
  <dcterms:created xsi:type="dcterms:W3CDTF">2021-11-17T00:31:47Z</dcterms:created>
  <dcterms:modified xsi:type="dcterms:W3CDTF">2021-11-19T03:07:14Z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