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467" r:id="rId9"/>
    <p:sldId id="473" r:id="rId10"/>
    <p:sldId id="474" r:id="rId11"/>
    <p:sldId id="475" r:id="rId12"/>
    <p:sldId id="4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111" d="100"/>
          <a:sy n="111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=""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=""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=""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=""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=""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=""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=""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=""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=""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=""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=""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=""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=""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=""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=""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=""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=""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=""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=""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=""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=""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=""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=""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=""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=""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=""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=""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=""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=""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=""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=""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=""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=""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=""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=""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=""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=""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=""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=""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=""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=""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=""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=""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=""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=""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=""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=""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=""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阶段说明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</a:t>
            </a:r>
            <a:r>
              <a:rPr kumimoji="1" lang="zh-CN" altLang="en-US" dirty="0" smtClean="0"/>
              <a:t>标准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0D7A7A45-EFCA-DA4A-A640-624ACCFF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25547"/>
              </p:ext>
            </p:extLst>
          </p:nvPr>
        </p:nvGraphicFramePr>
        <p:xfrm>
          <a:off x="844952" y="1646133"/>
          <a:ext cx="9207387" cy="1642468"/>
        </p:xfrm>
        <a:graphic>
          <a:graphicData uri="http://schemas.openxmlformats.org/drawingml/2006/table">
            <a:tbl>
              <a:tblPr firstRow="1" firstCol="1" bandRow="1"/>
              <a:tblGrid>
                <a:gridCol w="1507999">
                  <a:extLst>
                    <a:ext uri="{9D8B030D-6E8A-4147-A177-3AD203B41FA5}">
                      <a16:colId xmlns="" xmlns:a16="http://schemas.microsoft.com/office/drawing/2014/main" val="601437755"/>
                    </a:ext>
                  </a:extLst>
                </a:gridCol>
                <a:gridCol w="2036289">
                  <a:extLst>
                    <a:ext uri="{9D8B030D-6E8A-4147-A177-3AD203B41FA5}">
                      <a16:colId xmlns="" xmlns:a16="http://schemas.microsoft.com/office/drawing/2014/main" val="4252320942"/>
                    </a:ext>
                  </a:extLst>
                </a:gridCol>
                <a:gridCol w="5663099">
                  <a:extLst>
                    <a:ext uri="{9D8B030D-6E8A-4147-A177-3AD203B41FA5}">
                      <a16:colId xmlns="" xmlns:a16="http://schemas.microsoft.com/office/drawing/2014/main" val="664009121"/>
                    </a:ext>
                  </a:extLst>
                </a:gridCol>
              </a:tblGrid>
              <a:tr h="4106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817822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HTML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网页元素的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结构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7903089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网页元素的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外观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和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位置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，包括：版式、颜色、大小等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214819"/>
                  </a:ext>
                </a:extLst>
              </a:tr>
              <a:tr h="410617"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0" i="0" dirty="0">
                          <a:solidFill>
                            <a:srgbClr val="B6020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JavaScript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网页模型的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定义</a:t>
                      </a:r>
                      <a:r>
                        <a:rPr lang="zh-CN" altLang="en-US" sz="1200" b="0" i="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与</a:t>
                      </a:r>
                      <a:r>
                        <a:rPr lang="zh-CN" altLang="en-US" sz="1200" b="0" i="0" dirty="0">
                          <a:solidFill>
                            <a:srgbClr val="C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5751301"/>
                  </a:ext>
                </a:extLst>
              </a:tr>
            </a:tbl>
          </a:graphicData>
        </a:graphic>
      </p:graphicFrame>
      <p:pic>
        <p:nvPicPr>
          <p:cNvPr id="13" name="Picture 2" descr="Image for post">
            <a:extLst>
              <a:ext uri="{FF2B5EF4-FFF2-40B4-BE49-F238E27FC236}">
                <a16:creationId xmlns="" xmlns:a16="http://schemas.microsoft.com/office/drawing/2014/main" id="{AD16B671-0DF4-584F-A71B-70A37DA9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2" y="3695535"/>
            <a:ext cx="4598126" cy="2370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学习路线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889138" y="2212814"/>
            <a:ext cx="1652678" cy="3418603"/>
            <a:chOff x="2889138" y="2212814"/>
            <a:chExt cx="1652678" cy="3418603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WEB APIs</a:t>
              </a:r>
              <a:endParaRPr lang="zh-CN" altLang="en-US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操作</a:t>
              </a:r>
              <a:r>
                <a:rPr lang="en-US" altLang="zh-CN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DOM BOM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 控制网页元素交互等各种网页交互效果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14167" y="2210587"/>
            <a:ext cx="1652678" cy="3099219"/>
            <a:chOff x="5114167" y="2210587"/>
            <a:chExt cx="1652678" cy="3099219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高级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4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9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10618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高级语法</a:t>
              </a:r>
              <a:endParaRPr lang="zh-CN" altLang="en-US" sz="1400" dirty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新增语法，高级技巧等等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62661" y="2210587"/>
            <a:ext cx="1652678" cy="3418603"/>
            <a:chOff x="7462661" y="2210587"/>
            <a:chExt cx="1652678" cy="3418603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jQuery</a:t>
              </a:r>
              <a:endParaRPr lang="zh-CN" altLang="en-US" sz="14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高效开发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对我们原生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JS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做了封装，使我们开发更高效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21924" y="2210587"/>
            <a:ext cx="1652678" cy="3418603"/>
            <a:chOff x="10021924" y="2210587"/>
            <a:chExt cx="1652678" cy="3418603"/>
          </a:xfrm>
        </p:grpSpPr>
        <p:sp>
          <p:nvSpPr>
            <p:cNvPr id="14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44195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综合练习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HTML5+CSS3 + JavaScript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综合演练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数据可视化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4109" y="2210588"/>
            <a:ext cx="1652678" cy="3418601"/>
            <a:chOff x="664109" y="2210588"/>
            <a:chExt cx="1652678" cy="3418601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JS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基础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726245" y="3651743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天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64109" y="4244194"/>
              <a:ext cx="165267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基本语法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比如变量、数据类型、循环、函数、对象等等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5" y="4080203"/>
            <a:ext cx="4861545" cy="26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基础安排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天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953579" y="1505448"/>
            <a:ext cx="1652678" cy="2449106"/>
            <a:chOff x="2889138" y="2212814"/>
            <a:chExt cx="1652678" cy="2449106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第二天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流程控制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运算符、分支语句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78608" y="1503221"/>
            <a:ext cx="1652678" cy="2452888"/>
            <a:chOff x="5114167" y="2210587"/>
            <a:chExt cx="1652678" cy="2452888"/>
          </a:xfrm>
        </p:grpSpPr>
        <p:sp>
          <p:nvSpPr>
            <p:cNvPr id="8" name="椭圆 7">
              <a:extLst>
                <a:ext uri="{FF2B5EF4-FFF2-40B4-BE49-F238E27FC236}">
                  <a16:creationId xmlns=""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第三天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</a:t>
              </a:r>
            </a:p>
          </p:txBody>
        </p:sp>
        <p:sp>
          <p:nvSpPr>
            <p:cNvPr id="19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数组的相关操作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27102" y="1503221"/>
            <a:ext cx="1652678" cy="2418906"/>
            <a:chOff x="7462661" y="2210587"/>
            <a:chExt cx="1652678" cy="2418906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第四天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函数的封装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86365" y="1503221"/>
            <a:ext cx="1652678" cy="2772272"/>
            <a:chOff x="10021924" y="2210587"/>
            <a:chExt cx="1652678" cy="2772272"/>
          </a:xfrm>
        </p:grpSpPr>
        <p:sp>
          <p:nvSpPr>
            <p:cNvPr id="14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44195"/>
              <a:ext cx="165267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对象操作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综合案例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第五天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0880" y="1503222"/>
            <a:ext cx="1652678" cy="2454033"/>
            <a:chOff x="646439" y="2210588"/>
            <a:chExt cx="1652678" cy="2454033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第一天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9" y="4249123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变量、数据类型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90686" y="2941341"/>
            <a:ext cx="1528406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基础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语法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=""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020" y="4601911"/>
            <a:ext cx="11158751" cy="1359023"/>
          </a:xfrm>
        </p:spPr>
        <p:txBody>
          <a:bodyPr/>
          <a:lstStyle/>
          <a:p>
            <a:r>
              <a:rPr lang="zh-CN" altLang="en-US" dirty="0"/>
              <a:t>目标：了解</a:t>
            </a:r>
            <a:r>
              <a:rPr lang="en-US" altLang="zh-CN" dirty="0"/>
              <a:t>JavaScript</a:t>
            </a:r>
            <a:r>
              <a:rPr lang="zh-CN" altLang="en-US" dirty="0"/>
              <a:t>语言的基本概念及语法规则，培养编程思维能力，为后面学习网页交互效果课程打下坚实的基础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1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=""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基础课程设计原则</a:t>
            </a:r>
            <a:endParaRPr kumimoji="1" lang="zh-CN" altLang="en-US" dirty="0"/>
          </a:p>
        </p:txBody>
      </p:sp>
      <p:sp>
        <p:nvSpPr>
          <p:cNvPr id="30" name="Oval 25">
            <a:extLst>
              <a:ext uri="{FF2B5EF4-FFF2-40B4-BE49-F238E27FC236}">
                <a16:creationId xmlns=""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3" name="Freeform 131">
            <a:extLst>
              <a:ext uri="{FF2B5EF4-FFF2-40B4-BE49-F238E27FC236}">
                <a16:creationId xmlns=""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=""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5" name="Freeform 231">
            <a:extLst>
              <a:ext uri="{FF2B5EF4-FFF2-40B4-BE49-F238E27FC236}">
                <a16:creationId xmlns=""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6" name="Oval 48">
            <a:extLst>
              <a:ext uri="{FF2B5EF4-FFF2-40B4-BE49-F238E27FC236}">
                <a16:creationId xmlns=""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7" name="Oval 51">
            <a:extLst>
              <a:ext uri="{FF2B5EF4-FFF2-40B4-BE49-F238E27FC236}">
                <a16:creationId xmlns=""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=""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Freeform 116">
            <a:extLst>
              <a:ext uri="{FF2B5EF4-FFF2-40B4-BE49-F238E27FC236}">
                <a16:creationId xmlns=""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=""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每天一个综合案例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=""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当天学的好不好，看看综合案例是否能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独立完成</a:t>
            </a:r>
            <a:endParaRPr lang="en-US" altLang="zh-CN" sz="1600" dirty="0" smtClean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之后练习作业强化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=""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6" y="1957053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拒绝百科全书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=""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更注重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实用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，有效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让更多的精力放在有用的价值上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=""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针对小白友好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=""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完全小白讲解，慢，细，练，掌握更扎实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=""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1703851" y="4018169"/>
            <a:ext cx="2449710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有些课堂练习自己写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7" name="TextBox 38">
            <a:extLst>
              <a:ext uri="{FF2B5EF4-FFF2-40B4-BE49-F238E27FC236}">
                <a16:creationId xmlns=""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983583" y="4490508"/>
            <a:ext cx="3169978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有些课堂案例我不讲，而是引导小伙伴自己独立思考完成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锻炼思考能力</a:t>
            </a:r>
            <a:endParaRPr lang="zh-CN" altLang="en-US" sz="1600" dirty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cxnSp>
        <p:nvCxnSpPr>
          <p:cNvPr id="48" name="直线连接符 5">
            <a:extLst>
              <a:ext uri="{FF2B5EF4-FFF2-40B4-BE49-F238E27FC236}">
                <a16:creationId xmlns=""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30">
            <a:extLst>
              <a:ext uri="{FF2B5EF4-FFF2-40B4-BE49-F238E27FC236}">
                <a16:creationId xmlns=""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4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=""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JavaScript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对于前端第一个门槛，非常重要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~~~~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</a:p>
        </p:txBody>
      </p:sp>
      <p:sp>
        <p:nvSpPr>
          <p:cNvPr id="10" name="矩形 9"/>
          <p:cNvSpPr/>
          <p:nvPr/>
        </p:nvSpPr>
        <p:spPr>
          <a:xfrm>
            <a:off x="710880" y="2320405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你准备好了吗？？？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gimg2.baidu.com/image_search/src=http%3A%2F%2F5b0988e595225.cdn.sohucs.com%2Fimages%2F20200429%2F31602cb800b845f7a74d28b7027d4961.jpeg&amp;refer=http%3A%2F%2F5b0988e595225.cdn.sohucs.com&amp;app=2002&amp;size=f9999,10000&amp;q=a80&amp;n=0&amp;g=0n&amp;fmt=jpeg?sec=1629106530&amp;t=154f421c7b6abda72618aede8eec0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93" y="1773901"/>
            <a:ext cx="3672636" cy="36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289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Alibaba PuHuiTi B</vt:lpstr>
      <vt:lpstr>Alibaba PuHuiTi M</vt:lpstr>
      <vt:lpstr>Alibaba PuHuiTi R</vt:lpstr>
      <vt:lpstr>Bebas</vt:lpstr>
      <vt:lpstr>Lato Light</vt:lpstr>
      <vt:lpstr>阿里巴巴普惠体</vt:lpstr>
      <vt:lpstr>等线</vt:lpstr>
      <vt:lpstr>黑体</vt:lpstr>
      <vt:lpstr>宋体</vt:lpstr>
      <vt:lpstr>微软雅黑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</vt:lpstr>
      <vt:lpstr>WEB 标准</vt:lpstr>
      <vt:lpstr>JavaScript学习路线-课程安排</vt:lpstr>
      <vt:lpstr>JavaScript 基础安排 5天</vt:lpstr>
      <vt:lpstr>JavaScript 基础课程设计原则</vt:lpstr>
      <vt:lpstr>最后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309</cp:revision>
  <dcterms:created xsi:type="dcterms:W3CDTF">2020-03-31T02:23:27Z</dcterms:created>
  <dcterms:modified xsi:type="dcterms:W3CDTF">2021-07-18T00:41:43Z</dcterms:modified>
</cp:coreProperties>
</file>