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1"/>
  </p:notesMasterIdLst>
  <p:handoutMasterIdLst>
    <p:handoutMasterId r:id="rId42"/>
  </p:handoutMasterIdLst>
  <p:sldIdLst>
    <p:sldId id="462" r:id="rId8"/>
    <p:sldId id="463" r:id="rId9"/>
    <p:sldId id="464" r:id="rId10"/>
    <p:sldId id="465" r:id="rId11"/>
    <p:sldId id="572" r:id="rId12"/>
    <p:sldId id="543" r:id="rId13"/>
    <p:sldId id="613" r:id="rId14"/>
    <p:sldId id="614" r:id="rId15"/>
    <p:sldId id="577" r:id="rId16"/>
    <p:sldId id="615" r:id="rId17"/>
    <p:sldId id="616" r:id="rId18"/>
    <p:sldId id="617" r:id="rId19"/>
    <p:sldId id="618" r:id="rId20"/>
    <p:sldId id="624" r:id="rId21"/>
    <p:sldId id="620" r:id="rId22"/>
    <p:sldId id="625" r:id="rId23"/>
    <p:sldId id="626" r:id="rId24"/>
    <p:sldId id="622" r:id="rId25"/>
    <p:sldId id="623" r:id="rId26"/>
    <p:sldId id="627" r:id="rId27"/>
    <p:sldId id="630" r:id="rId28"/>
    <p:sldId id="628" r:id="rId29"/>
    <p:sldId id="629" r:id="rId30"/>
    <p:sldId id="631" r:id="rId31"/>
    <p:sldId id="639" r:id="rId32"/>
    <p:sldId id="632" r:id="rId33"/>
    <p:sldId id="633" r:id="rId34"/>
    <p:sldId id="634" r:id="rId35"/>
    <p:sldId id="635" r:id="rId36"/>
    <p:sldId id="636" r:id="rId37"/>
    <p:sldId id="638" r:id="rId38"/>
    <p:sldId id="569" r:id="rId39"/>
    <p:sldId id="26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Web APIs </a:t>
            </a:r>
            <a:r>
              <a:rPr kumimoji="1" lang="zh-CN" altLang="en-US" dirty="0" smtClean="0"/>
              <a:t>第四天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DOM-</a:t>
            </a:r>
            <a:r>
              <a:rPr lang="zh-CN" altLang="en-US" dirty="0"/>
              <a:t> </a:t>
            </a:r>
            <a:r>
              <a:rPr lang="zh-CN" altLang="en-US" dirty="0" smtClean="0"/>
              <a:t>事件高级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F6B9EA-C7F4-F847-B9A0-BE050D4E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5604"/>
            <a:ext cx="8771021" cy="517190"/>
          </a:xfrm>
        </p:spPr>
        <p:txBody>
          <a:bodyPr/>
          <a:lstStyle/>
          <a:p>
            <a:r>
              <a:rPr lang="zh-CN" altLang="en-US" b="0" dirty="0">
                <a:latin typeface="Alibaba PuHuiTi M" pitchFamily="18" charset="-122"/>
                <a:cs typeface="Alibaba PuHuiTi M" pitchFamily="18" charset="-122"/>
              </a:rPr>
              <a:t>课堂</a:t>
            </a:r>
            <a:r>
              <a:rPr lang="zh-CN" altLang="en-US" b="0" dirty="0" smtClean="0">
                <a:latin typeface="Alibaba PuHuiTi M" pitchFamily="18" charset="-122"/>
                <a:cs typeface="Alibaba PuHuiTi M" pitchFamily="18" charset="-122"/>
              </a:rPr>
              <a:t>案例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按下</a:t>
            </a:r>
            <a:r>
              <a:rPr lang="zh-CN" altLang="en-US" sz="2400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回车</a:t>
            </a: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发布</a:t>
            </a:r>
            <a:r>
              <a:rPr lang="zh-CN" altLang="en-US" sz="2400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微博</a:t>
            </a: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：按下回车键盘，可以发布信息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①：用到按下键盘事件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keydown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或者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keyup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都可以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②：如果用户按下的是回车键盘，则发布信息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③：按下键盘发布新闻，其实和点击发布按钮效果一致   </a:t>
            </a:r>
            <a:r>
              <a:rPr lang="en-US" altLang="zh-CN" dirty="0" err="1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send.click</a:t>
            </a:r>
            <a:r>
              <a:rPr lang="en-US" altLang="zh-CN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9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</a:rPr>
              <a:t>流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事件委托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4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事件流与两个阶段说明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事件捕获和事件冒泡</a:t>
            </a:r>
            <a:endParaRPr lang="en-US" altLang="zh-CN" dirty="0"/>
          </a:p>
          <a:p>
            <a:r>
              <a:rPr lang="zh-CN" altLang="en-US" dirty="0"/>
              <a:t>阻止事件流动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0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5"/>
            <a:ext cx="10748057" cy="4519660"/>
          </a:xfrm>
        </p:spPr>
        <p:txBody>
          <a:bodyPr/>
          <a:lstStyle/>
          <a:p>
            <a:pPr marL="285750" indent="-285750"/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事件流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指的是事件完整执行过程中的流动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路径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说明：假设页面里有个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div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，当触发事件时，会经历两个阶段，分别是捕获阶段、冒泡阶段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简单来说：捕获阶段是 从父到子  冒泡阶段是从子到父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2.1 </a:t>
            </a:r>
            <a:r>
              <a:rPr lang="zh-CN" altLang="en-US" b="0" dirty="0"/>
              <a:t>事件</a:t>
            </a:r>
            <a:r>
              <a:rPr lang="zh-CN" altLang="en-US" b="0" dirty="0" smtClean="0"/>
              <a:t>流和两个阶段说明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：能够说出事件流经过的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个阶段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77" y="2399200"/>
            <a:ext cx="7648072" cy="22306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668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事件流与两个阶段说明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事件捕获和事件冒泡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阻止事件流动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9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5"/>
            <a:ext cx="10748057" cy="4519660"/>
          </a:xfrm>
        </p:spPr>
        <p:txBody>
          <a:bodyPr/>
          <a:lstStyle/>
          <a:p>
            <a:pPr marL="285750" indent="-285750"/>
            <a:r>
              <a:rPr lang="zh-CN" altLang="en-US" b="1" dirty="0" smtClean="0"/>
              <a:t>事件冒泡概念</a:t>
            </a:r>
            <a:r>
              <a:rPr lang="en-US" altLang="zh-CN" b="1" dirty="0"/>
              <a:t>: 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      当</a:t>
            </a:r>
            <a:r>
              <a:rPr lang="zh-CN" altLang="en-US" dirty="0"/>
              <a:t>一个元素的事件被触发时，同样的事件将会在该元素的所有祖先元素中依次被触发。这一过程被称为事件冒泡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简单理解：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当一个元素触发事件后，会依次向上调用所有父级元素的同名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事件冒泡是默认存在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事件捕获和事件冒泡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：能够说出事件流经过的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个阶段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38" y="3382354"/>
            <a:ext cx="5909671" cy="29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5"/>
            <a:ext cx="10748057" cy="4519660"/>
          </a:xfrm>
        </p:spPr>
        <p:txBody>
          <a:bodyPr/>
          <a:lstStyle/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事件捕获概念：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/>
              <a:t>      从</a:t>
            </a:r>
            <a:r>
              <a:rPr lang="en-US" altLang="zh-CN" dirty="0"/>
              <a:t>DOM</a:t>
            </a:r>
            <a:r>
              <a:rPr lang="zh-CN" altLang="en-US" dirty="0"/>
              <a:t>的根元素开始去执行对应的事件 </a:t>
            </a:r>
            <a:r>
              <a:rPr lang="en-US" altLang="zh-CN" dirty="0"/>
              <a:t>(</a:t>
            </a:r>
            <a:r>
              <a:rPr lang="zh-CN" altLang="en-US" dirty="0"/>
              <a:t>从外到里</a:t>
            </a:r>
            <a:r>
              <a:rPr lang="en-US" altLang="zh-CN" dirty="0" smtClean="0"/>
              <a:t>)</a:t>
            </a:r>
          </a:p>
          <a:p>
            <a:pPr marL="285750" indent="-285750"/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捕获需要写对应代码才能看到效果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代码：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说明：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第三个参数传入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代表是捕获阶段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触发（很少使用）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若传入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代表冒泡阶段触发，默认就是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若是用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L0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事件监听，则只有冒泡阶段，没有捕获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事件捕获和事件冒泡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：能够说出事件流经过的</a:t>
            </a: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个阶段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16" y="3487289"/>
            <a:ext cx="8380952" cy="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60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事件流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事件流与两个阶段说明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事件捕获和事件冒泡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阻止事件流动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1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5"/>
            <a:ext cx="10748057" cy="3935158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因为默认就有冒泡模式的存在，所以容易导致事件影响到父级元素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若想把事件就限制在当前元素内，就需要阻止事件流动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阻止事件流动需要拿到事件对象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此方法可以阻断事件流动传播，不光在冒泡阶段有效，捕获阶段也有效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 smtClean="0"/>
              <a:t>阻止事件流动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：能够写出阻止事件流动的代码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10" y="3561492"/>
            <a:ext cx="4704762" cy="6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5"/>
            <a:ext cx="10748057" cy="3935158"/>
          </a:xfrm>
        </p:spPr>
        <p:txBody>
          <a:bodyPr/>
          <a:lstStyle/>
          <a:p>
            <a:pPr marL="285750" indent="-285750"/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鼠标经过事件：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ouseover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mouseout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会有冒泡效果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ouseenter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mouseleave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没有冒泡效果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 smtClean="0"/>
              <a:t>阻止事件流动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：能够写出阻止事件流动的代码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/>
              <a:t>事件委托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5"/>
            <a:ext cx="10748057" cy="3935158"/>
          </a:xfrm>
        </p:spPr>
        <p:txBody>
          <a:bodyPr/>
          <a:lstStyle/>
          <a:p>
            <a:pPr marL="285750" indent="-285750"/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阻止默认行为，比如链接点击不跳转，表单域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不提交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 smtClean="0"/>
              <a:t>阻止事件流动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：能够写出阻止事件流动的代码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0" y="2872919"/>
            <a:ext cx="3609524" cy="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390" y="3941120"/>
            <a:ext cx="6948409" cy="23398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9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4"/>
            <a:ext cx="10748057" cy="4999753"/>
          </a:xfrm>
        </p:spPr>
        <p:txBody>
          <a:bodyPr/>
          <a:lstStyle/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两种注册事件的区别：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传统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on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注册（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L0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一个对象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后面注册的事件会覆盖前面注册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同一个事件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直接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null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覆盖偶就可以实现事件的解绑</a:t>
            </a: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都是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冒泡阶段执行的</a:t>
            </a:r>
          </a:p>
          <a:p>
            <a:pPr marL="285750" indent="-285750"/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事件监听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注册（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L2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addEventListener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事件类型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事件处理函数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是否使用捕获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注册的事件不会覆盖前面注册的事件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同一个事件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通过第三个参数去确定是在冒泡或者捕获阶段执行</a:t>
            </a: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必须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removeEventListener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事件类型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事件处理函数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获取捕获或者冒泡阶段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 marL="644888" lvl="1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匿名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函数无法被解绑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 smtClean="0"/>
              <a:t>阻止事件流动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：能够写出阻止事件流动的代码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0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</a:rPr>
              <a:t>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事件委托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综合案例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65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事件委托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9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699985"/>
            <a:ext cx="10748057" cy="3935158"/>
          </a:xfrm>
        </p:spPr>
        <p:txBody>
          <a:bodyPr/>
          <a:lstStyle/>
          <a:p>
            <a:pPr marL="285750" indent="-285750"/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事件委托是利用事件流的特征解决一些开发需求的知识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技巧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给父级元素加事件（可以提高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性能）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原理：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委托其实是利用事件冒泡的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特点， 给父元素添加事件，子元素可以触发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实现：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.target 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可以获得真正触发事件的元素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 </a:t>
            </a:r>
            <a:r>
              <a:rPr lang="zh-CN" altLang="en-US" b="0" dirty="0" smtClean="0"/>
              <a:t>事件委托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：能够说出事件委托的好处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8" y="4425743"/>
            <a:ext cx="4412813" cy="2227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949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549601" cy="2985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</a:t>
            </a:r>
            <a:r>
              <a:rPr lang="zh-CN" altLang="en-US" dirty="0"/>
              <a:t>委托</a:t>
            </a:r>
            <a:r>
              <a:rPr lang="zh-CN" altLang="en-US" dirty="0" smtClean="0"/>
              <a:t>是委托给了谁？</a:t>
            </a:r>
            <a:endParaRPr lang="en-US" altLang="zh-CN" dirty="0" smtClean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如何找到真正触发的元素？</a:t>
            </a:r>
            <a:endParaRPr lang="en-US" altLang="zh-CN" dirty="0" smtClean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e.target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.target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ea typeface="Alibaba PuHuiTi M" pitchFamily="18" charset="-122"/>
              </a:rPr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8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</a:rPr>
              <a:t>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事件委托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F6B9EA-C7F4-F847-B9A0-BE050D4E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5604"/>
            <a:ext cx="8771021" cy="517190"/>
          </a:xfrm>
        </p:spPr>
        <p:txBody>
          <a:bodyPr/>
          <a:lstStyle/>
          <a:p>
            <a:r>
              <a:rPr lang="zh-CN" altLang="en-US" b="0" dirty="0">
                <a:latin typeface="Alibaba PuHuiTi M" pitchFamily="18" charset="-122"/>
                <a:cs typeface="Alibaba PuHuiTi M" pitchFamily="18" charset="-122"/>
              </a:rPr>
              <a:t>综合</a:t>
            </a:r>
            <a:r>
              <a:rPr lang="zh-CN" altLang="en-US" b="0" dirty="0" smtClean="0">
                <a:latin typeface="Alibaba PuHuiTi M" pitchFamily="18" charset="-122"/>
                <a:cs typeface="Alibaba PuHuiTi M" pitchFamily="18" charset="-122"/>
              </a:rPr>
              <a:t>案例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渲染</a:t>
            </a:r>
            <a:r>
              <a:rPr lang="zh-CN" altLang="en-US" sz="2400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学生信息案例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：点击录入按钮，可以增加学生信息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11" y="2474434"/>
            <a:ext cx="7169670" cy="36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F6B9EA-C7F4-F847-B9A0-BE050D4E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5604"/>
            <a:ext cx="8771021" cy="517190"/>
          </a:xfrm>
        </p:spPr>
        <p:txBody>
          <a:bodyPr/>
          <a:lstStyle/>
          <a:p>
            <a:r>
              <a:rPr lang="zh-CN" altLang="en-US" b="0" dirty="0">
                <a:latin typeface="Alibaba PuHuiTi M" pitchFamily="18" charset="-122"/>
                <a:cs typeface="Alibaba PuHuiTi M" pitchFamily="18" charset="-122"/>
              </a:rPr>
              <a:t>课堂</a:t>
            </a:r>
            <a:r>
              <a:rPr lang="zh-CN" altLang="en-US" b="0" dirty="0" smtClean="0">
                <a:latin typeface="Alibaba PuHuiTi M" pitchFamily="18" charset="-122"/>
                <a:cs typeface="Alibaba PuHuiTi M" pitchFamily="18" charset="-122"/>
              </a:rPr>
              <a:t>案例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渲染</a:t>
            </a:r>
            <a:r>
              <a:rPr lang="zh-CN" altLang="en-US" sz="2400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学生信息案例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：点击录入按钮，可以增加学生信息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说明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本次案例主要目的是为了后面学习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Vue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做铺垫（数据驱动视图）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94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F6B9EA-C7F4-F847-B9A0-BE050D4E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5604"/>
            <a:ext cx="8771021" cy="517190"/>
          </a:xfrm>
        </p:spPr>
        <p:txBody>
          <a:bodyPr/>
          <a:lstStyle/>
          <a:p>
            <a:r>
              <a:rPr lang="zh-CN" altLang="en-US" b="0" dirty="0">
                <a:latin typeface="Alibaba PuHuiTi M" pitchFamily="18" charset="-122"/>
                <a:cs typeface="Alibaba PuHuiTi M" pitchFamily="18" charset="-122"/>
              </a:rPr>
              <a:t>课堂</a:t>
            </a:r>
            <a:r>
              <a:rPr lang="zh-CN" altLang="en-US" b="0" dirty="0" smtClean="0">
                <a:latin typeface="Alibaba PuHuiTi M" pitchFamily="18" charset="-122"/>
                <a:cs typeface="Alibaba PuHuiTi M" pitchFamily="18" charset="-122"/>
              </a:rPr>
              <a:t>案例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渲染</a:t>
            </a:r>
            <a:r>
              <a:rPr lang="zh-CN" altLang="en-US" sz="2400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学生信息案例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：点击录入按钮，可以增加学生信息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不管添加还是删除，都是操作的数据（数组），然后从新渲染页面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需求①：</a:t>
            </a:r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添加数据</a:t>
            </a:r>
            <a:endParaRPr lang="en-US" altLang="zh-CN" b="1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点击录入按钮，把表单里面的值都放入数组里面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学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号自动生成，是数组最后一个数据的学号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+1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需求②：</a:t>
            </a:r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</a:t>
            </a:r>
            <a:endParaRPr lang="en-US" altLang="zh-CN" b="1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把数组的数据渲染到页面中，同时清空表单里面的值，下拉列表的值复原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注意，渲染之前，先清空以前渲染的内容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因为多次渲染，最好封装为函数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2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3545791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zh-CN" altLang="en-US" dirty="0" smtClean="0"/>
              <a:t>事件</a:t>
            </a:r>
            <a:r>
              <a:rPr lang="zh-CN" altLang="en-US" dirty="0"/>
              <a:t>对象的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具备利用操作数据渲染学生</a:t>
            </a:r>
            <a:r>
              <a:rPr lang="zh-CN" altLang="en-US" dirty="0"/>
              <a:t>信息</a:t>
            </a:r>
            <a:r>
              <a:rPr lang="zh-CN" altLang="en-US" dirty="0" smtClean="0"/>
              <a:t>案例的能力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F6B9EA-C7F4-F847-B9A0-BE050D4E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5604"/>
            <a:ext cx="8771021" cy="517190"/>
          </a:xfrm>
        </p:spPr>
        <p:txBody>
          <a:bodyPr/>
          <a:lstStyle/>
          <a:p>
            <a:r>
              <a:rPr lang="zh-CN" altLang="en-US" b="0" dirty="0">
                <a:latin typeface="Alibaba PuHuiTi M" pitchFamily="18" charset="-122"/>
                <a:cs typeface="Alibaba PuHuiTi M" pitchFamily="18" charset="-122"/>
              </a:rPr>
              <a:t>课堂</a:t>
            </a:r>
            <a:r>
              <a:rPr lang="zh-CN" altLang="en-US" b="0" dirty="0" smtClean="0">
                <a:latin typeface="Alibaba PuHuiTi M" pitchFamily="18" charset="-122"/>
                <a:cs typeface="Alibaba PuHuiTi M" pitchFamily="18" charset="-122"/>
              </a:rPr>
              <a:t>案例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渲染</a:t>
            </a:r>
            <a:r>
              <a:rPr lang="zh-CN" altLang="en-US" sz="2400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学生信息案例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：点击录入按钮，可以增加学生信息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不管添加还是删除，都是操作的数据（数组），然后从新渲染页面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需求③：</a:t>
            </a:r>
            <a:r>
              <a:rPr lang="zh-CN" altLang="en-US" b="1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删除数据</a:t>
            </a:r>
            <a:endParaRPr lang="en-US" altLang="zh-CN" b="1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为了提高性能，最好使用事件委托方式，找到点击的是链接  </a:t>
            </a:r>
            <a:r>
              <a:rPr lang="en-US" altLang="zh-CN" dirty="0" err="1"/>
              <a:t>e.target.tagName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根据当前的删除链接，找到这条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数据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需要得到当前数据的索引号，可以渲染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的时候，把当前索引号给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属性，然后通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e.target.id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来获取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然后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splice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来删除对应数据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	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重新渲染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5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F6B9EA-C7F4-F847-B9A0-BE050D4E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5604"/>
            <a:ext cx="8771021" cy="517190"/>
          </a:xfrm>
        </p:spPr>
        <p:txBody>
          <a:bodyPr/>
          <a:lstStyle/>
          <a:p>
            <a:r>
              <a:rPr lang="zh-CN" altLang="en-US" b="0" dirty="0">
                <a:latin typeface="Alibaba PuHuiTi M" pitchFamily="18" charset="-122"/>
                <a:cs typeface="Alibaba PuHuiTi M" pitchFamily="18" charset="-122"/>
              </a:rPr>
              <a:t>拓展</a:t>
            </a:r>
            <a:r>
              <a:rPr lang="zh-CN" altLang="en-US" b="0" dirty="0" smtClean="0">
                <a:latin typeface="Alibaba PuHuiTi M" pitchFamily="18" charset="-122"/>
                <a:cs typeface="Alibaba PuHuiTi M" pitchFamily="18" charset="-122"/>
              </a:rPr>
              <a:t>案例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购物车案例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：点击录入按钮，可以增加学生信息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11" y="2364526"/>
            <a:ext cx="6506927" cy="39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FE52-5451-4C68-8940-2840129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3" y="236790"/>
            <a:ext cx="8771021" cy="517190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 smtClean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今日复习路线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863" y="1154104"/>
            <a:ext cx="5760538" cy="4423736"/>
          </a:xfrm>
        </p:spPr>
        <p:txBody>
          <a:bodyPr/>
          <a:lstStyle/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整理今天笔记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练习</a:t>
            </a: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生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成表格案例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明天重点练习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  <a:sym typeface="Wingdings" panose="05000000000000000000" pitchFamily="2" charset="2"/>
              </a:rPr>
              <a:t>（独立完成）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 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       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发布微博案例、购物车案例、渲染表格案例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9390" y="5433628"/>
            <a:ext cx="48013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今天多一份拼搏，明日多一份欢笑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5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事件对象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获取事件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事件对象常用属性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422" y="1771597"/>
            <a:ext cx="10748057" cy="4448048"/>
          </a:xfrm>
        </p:spPr>
        <p:txBody>
          <a:bodyPr/>
          <a:lstStyle/>
          <a:p>
            <a:pPr marL="285750" indent="-285750"/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事件对象是什么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也是个对象，这个对象里有事件触发时的相关信息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例如：鼠标点击事件中，事件对象就存了鼠标点在哪个位置等信息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如何获取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在事件绑定的回调函数的第一个参数就是事件对象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一般命名为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：能说出什么是事件对象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93" y="4925959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直接箭头连接符 6"/>
          <p:cNvCxnSpPr>
            <a:stCxn id="8" idx="1"/>
          </p:cNvCxnSpPr>
          <p:nvPr/>
        </p:nvCxnSpPr>
        <p:spPr>
          <a:xfrm flipH="1">
            <a:off x="7112978" y="4678641"/>
            <a:ext cx="1916722" cy="4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9029700" y="4431323"/>
            <a:ext cx="1397977" cy="4946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56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549601" cy="2985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事件对象是什么？</a:t>
            </a:r>
            <a:endParaRPr lang="en-US" altLang="zh-CN" dirty="0" smtClean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也是个对象，这个对象里有事件触发时的相关信息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事件对象在哪里？</a:t>
            </a:r>
            <a:endParaRPr lang="en-US" altLang="zh-CN" dirty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在事件绑定的回调函数的第一个参数就是事件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9F82B00-895D-5847-806D-43DBD786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ea typeface="Alibaba PuHuiTi M" pitchFamily="18" charset="-122"/>
              </a:rPr>
              <a:t>小结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37" y="5022675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26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事件对象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获取事件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事件对象常用属性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35973"/>
            <a:ext cx="10748057" cy="4840219"/>
          </a:xfrm>
        </p:spPr>
        <p:txBody>
          <a:bodyPr/>
          <a:lstStyle/>
          <a:p>
            <a:pPr marL="285750" indent="-285750"/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部分常用属性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</a:p>
          <a:p>
            <a:pPr marL="1337945" lvl="2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获取当前的事件类型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clientX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clientY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7945" lvl="2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获取光标相对于浏览器可见窗口左上角的位置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offsetX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offsetY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37945" lvl="2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获取光标相对于当前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元素左上角的位置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</a:p>
          <a:p>
            <a:pPr marL="1165542" lvl="2" indent="-268605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用户按下的键盘键的</a:t>
            </a: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65542" lvl="2" indent="-268605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现在不提倡使用</a:t>
            </a:r>
            <a:r>
              <a:rPr lang="en-US" altLang="zh-CN" sz="18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6041D0-477F-7C41-9E17-854D76F18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能够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使用常见事件对象属性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F6B9EA-C7F4-F847-B9A0-BE050D4E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5604"/>
            <a:ext cx="8771021" cy="517190"/>
          </a:xfrm>
        </p:spPr>
        <p:txBody>
          <a:bodyPr/>
          <a:lstStyle/>
          <a:p>
            <a:r>
              <a:rPr lang="zh-CN" altLang="en-US" b="0" dirty="0">
                <a:latin typeface="Alibaba PuHuiTi M" pitchFamily="18" charset="-122"/>
                <a:cs typeface="Alibaba PuHuiTi M" pitchFamily="18" charset="-122"/>
              </a:rPr>
              <a:t>课堂</a:t>
            </a:r>
            <a:r>
              <a:rPr lang="zh-CN" altLang="en-US" b="0" dirty="0" smtClean="0">
                <a:latin typeface="Alibaba PuHuiTi M" pitchFamily="18" charset="-122"/>
                <a:cs typeface="Alibaba PuHuiTi M" pitchFamily="18" charset="-122"/>
              </a:rPr>
              <a:t>案例</a:t>
            </a:r>
            <a:endParaRPr lang="zh-CN" altLang="en-US" b="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B35FC0A0-BF9E-1E4F-81AB-5C98C69E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70" y="915560"/>
            <a:ext cx="6211378" cy="59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跟随鼠标案例</a:t>
            </a:r>
            <a:endParaRPr lang="zh-CN" altLang="en-US" sz="2400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42C94CC-55D8-6B4D-A4DC-AEAE957F77AB}"/>
              </a:ext>
            </a:extLst>
          </p:cNvPr>
          <p:cNvSpPr txBox="1"/>
          <p:nvPr/>
        </p:nvSpPr>
        <p:spPr>
          <a:xfrm>
            <a:off x="2181045" y="1498507"/>
            <a:ext cx="9372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张图片一直跟着鼠标移动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①：鼠标在页面中移动，用到 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mousemove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②：不断把鼠标在页面中的坐标位置给图片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left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top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值即可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51F618-653B-6446-B9D3-97A09701851C}"/>
              </a:ext>
            </a:extLst>
          </p:cNvPr>
          <p:cNvGrpSpPr/>
          <p:nvPr/>
        </p:nvGrpSpPr>
        <p:grpSpPr>
          <a:xfrm>
            <a:off x="826626" y="968974"/>
            <a:ext cx="1228476" cy="528956"/>
            <a:chOff x="852891" y="1026849"/>
            <a:chExt cx="1228476" cy="52895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F0EEF9-9D4D-0B4D-84BF-DF4CB4753BFE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C06EF9B9-1A21-DB47-B548-AB7D4649D9B8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B60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2A4D9038-EAA5-BA49-9C7B-94C254CAD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45CAD226-0506-9B41-A973-6FC5C9B9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450" y="3608602"/>
            <a:ext cx="5609287" cy="26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10131</TotalTime>
  <Words>1386</Words>
  <Application>Microsoft Office PowerPoint</Application>
  <PresentationFormat>宽屏</PresentationFormat>
  <Paragraphs>207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Alibaba PuHuiTi</vt:lpstr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 APIs 第四天</vt:lpstr>
      <vt:lpstr>PowerPoint 演示文稿</vt:lpstr>
      <vt:lpstr>PowerPoint 演示文稿</vt:lpstr>
      <vt:lpstr>事件对象</vt:lpstr>
      <vt:lpstr>1.1 获取事件对象</vt:lpstr>
      <vt:lpstr>小结</vt:lpstr>
      <vt:lpstr>事件对象</vt:lpstr>
      <vt:lpstr>1.1 获取事件对象</vt:lpstr>
      <vt:lpstr>课堂案例</vt:lpstr>
      <vt:lpstr>课堂案例</vt:lpstr>
      <vt:lpstr>PowerPoint 演示文稿</vt:lpstr>
      <vt:lpstr>事件流</vt:lpstr>
      <vt:lpstr>2.1 事件流和两个阶段说明</vt:lpstr>
      <vt:lpstr>事件流</vt:lpstr>
      <vt:lpstr>2.2 事件捕获和事件冒泡</vt:lpstr>
      <vt:lpstr>2.2 事件捕获和事件冒泡</vt:lpstr>
      <vt:lpstr>事件流</vt:lpstr>
      <vt:lpstr>2.3 阻止事件流动</vt:lpstr>
      <vt:lpstr>2.3 阻止事件流动</vt:lpstr>
      <vt:lpstr>2.3 阻止事件流动</vt:lpstr>
      <vt:lpstr>2.3 阻止事件流动</vt:lpstr>
      <vt:lpstr>PowerPoint 演示文稿</vt:lpstr>
      <vt:lpstr>事件委托</vt:lpstr>
      <vt:lpstr>3. 事件委托</vt:lpstr>
      <vt:lpstr>小结</vt:lpstr>
      <vt:lpstr>PowerPoint 演示文稿</vt:lpstr>
      <vt:lpstr>综合案例</vt:lpstr>
      <vt:lpstr>课堂案例</vt:lpstr>
      <vt:lpstr>课堂案例</vt:lpstr>
      <vt:lpstr>课堂案例</vt:lpstr>
      <vt:lpstr>拓展案例</vt:lpstr>
      <vt:lpstr>今日复习路线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969</cp:revision>
  <dcterms:created xsi:type="dcterms:W3CDTF">2020-03-31T02:23:27Z</dcterms:created>
  <dcterms:modified xsi:type="dcterms:W3CDTF">2021-08-30T10:40:05Z</dcterms:modified>
</cp:coreProperties>
</file>