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 id="265" r:id="rId8"/>
    <p:sldId id="262" r:id="rId9"/>
    <p:sldId id="268" r:id="rId10"/>
    <p:sldId id="269" r:id="rId11"/>
    <p:sldId id="263" r:id="rId12"/>
    <p:sldId id="264" r:id="rId13"/>
    <p:sldId id="266" r:id="rId14"/>
    <p:sldId id="267"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093384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A0E4B-A4CE-4CFF-B1CB-11B018048DE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10184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32889135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712336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3414088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6A0E4B-A4CE-4CFF-B1CB-11B018048DEE}"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3376919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6A0E4B-A4CE-4CFF-B1CB-11B018048DEE}" type="datetimeFigureOut">
              <a:rPr lang="en-IN" smtClean="0"/>
              <a:t>29-06-2022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8293719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682799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725030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61102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6A0E4B-A4CE-4CFF-B1CB-11B018048DEE}" type="datetimeFigureOut">
              <a:rPr lang="en-IN" smtClean="0"/>
              <a:t>29-06-2022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76588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6A0E4B-A4CE-4CFF-B1CB-11B018048DE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3793512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6A0E4B-A4CE-4CFF-B1CB-11B018048DEE}" type="datetimeFigureOut">
              <a:rPr lang="en-IN" smtClean="0"/>
              <a:t>29-06-2022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45933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6A0E4B-A4CE-4CFF-B1CB-11B018048DEE}" type="datetimeFigureOut">
              <a:rPr lang="en-IN" smtClean="0"/>
              <a:t>29-06-2022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3556594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6A0E4B-A4CE-4CFF-B1CB-11B018048DEE}" type="datetimeFigureOut">
              <a:rPr lang="en-IN" smtClean="0"/>
              <a:t>29-06-2022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351635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A0E4B-A4CE-4CFF-B1CB-11B018048DE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872637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6A0E4B-A4CE-4CFF-B1CB-11B018048DEE}" type="datetimeFigureOut">
              <a:rPr lang="en-IN" smtClean="0"/>
              <a:t>29-06-2022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3CA8DC9-AE29-4D64-805D-E1883FB93B00}" type="slidenum">
              <a:rPr lang="en-IN" smtClean="0"/>
              <a:t>‹#›</a:t>
            </a:fld>
            <a:endParaRPr lang="en-IN"/>
          </a:p>
        </p:txBody>
      </p:sp>
    </p:spTree>
    <p:extLst>
      <p:ext uri="{BB962C8B-B14F-4D97-AF65-F5344CB8AC3E}">
        <p14:creationId xmlns:p14="http://schemas.microsoft.com/office/powerpoint/2010/main" val="2839721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76A0E4B-A4CE-4CFF-B1CB-11B018048DEE}" type="datetimeFigureOut">
              <a:rPr lang="en-IN" smtClean="0"/>
              <a:t>29-06-2022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3CA8DC9-AE29-4D64-805D-E1883FB93B00}" type="slidenum">
              <a:rPr lang="en-IN" smtClean="0"/>
              <a:t>‹#›</a:t>
            </a:fld>
            <a:endParaRPr lang="en-IN"/>
          </a:p>
        </p:txBody>
      </p:sp>
    </p:spTree>
    <p:extLst>
      <p:ext uri="{BB962C8B-B14F-4D97-AF65-F5344CB8AC3E}">
        <p14:creationId xmlns:p14="http://schemas.microsoft.com/office/powerpoint/2010/main" val="3335805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dev.mysql.com/doc/refman/5.7/en/mysqldumpslow.html#option_mysqldumpslow_instance" TargetMode="External"/><Relationship Id="rId13" Type="http://schemas.openxmlformats.org/officeDocument/2006/relationships/hyperlink" Target="https://dev.mysql.com/doc/refman/5.7/en/mysqldumpslow.html#option_mysqldumpslow_verbose" TargetMode="External"/><Relationship Id="rId3" Type="http://schemas.openxmlformats.org/officeDocument/2006/relationships/hyperlink" Target="https://dev.mysql.com/doc/refman/5.7/en/mysqldumpslow.html#option_mysqldumpslow_abstract-numbers" TargetMode="External"/><Relationship Id="rId7" Type="http://schemas.openxmlformats.org/officeDocument/2006/relationships/hyperlink" Target="https://dev.mysql.com/doc/refman/5.7/en/mysqldumpslow.html#option_mysqldumpslow_host" TargetMode="External"/><Relationship Id="rId12" Type="http://schemas.openxmlformats.org/officeDocument/2006/relationships/hyperlink" Target="https://dev.mysql.com/doc/refman/5.7/en/mysqldumpslow.html#option_mysqldumpslow_top" TargetMode="External"/><Relationship Id="rId2" Type="http://schemas.openxmlformats.org/officeDocument/2006/relationships/hyperlink" Target="https://dev.mysql.com/doc/refman/5.7/en/mysqldumpslow.html#option_mysqldumpslow_abstract" TargetMode="External"/><Relationship Id="rId1" Type="http://schemas.openxmlformats.org/officeDocument/2006/relationships/slideLayout" Target="../slideLayouts/slideLayout2.xml"/><Relationship Id="rId6" Type="http://schemas.openxmlformats.org/officeDocument/2006/relationships/hyperlink" Target="https://dev.mysql.com/doc/refman/5.7/en/mysqldumpslow.html#option_mysqldumpslow_help" TargetMode="External"/><Relationship Id="rId11" Type="http://schemas.openxmlformats.org/officeDocument/2006/relationships/hyperlink" Target="https://dev.mysql.com/doc/refman/5.7/en/mysqldumpslow.html#option_mysqldumpslow_sort" TargetMode="External"/><Relationship Id="rId5" Type="http://schemas.openxmlformats.org/officeDocument/2006/relationships/hyperlink" Target="https://dev.mysql.com/doc/refman/5.7/en/mysqldumpslow.html#option_mysqldumpslow_grep" TargetMode="External"/><Relationship Id="rId10" Type="http://schemas.openxmlformats.org/officeDocument/2006/relationships/hyperlink" Target="https://dev.mysql.com/doc/refman/5.7/en/mysqldumpslow.html#option_mysqldumpslow_reverse" TargetMode="External"/><Relationship Id="rId4" Type="http://schemas.openxmlformats.org/officeDocument/2006/relationships/hyperlink" Target="https://dev.mysql.com/doc/refman/5.7/en/mysqldumpslow.html#option_mysqldumpslow_debug" TargetMode="External"/><Relationship Id="rId9" Type="http://schemas.openxmlformats.org/officeDocument/2006/relationships/hyperlink" Target="https://dev.mysql.com/doc/refman/5.7/en/mysqldumpslow.html#option_mysqldumpslow_loc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2F68-EF11-D93D-4996-421B43BCC463}"/>
              </a:ext>
            </a:extLst>
          </p:cNvPr>
          <p:cNvSpPr>
            <a:spLocks noGrp="1"/>
          </p:cNvSpPr>
          <p:nvPr>
            <p:ph type="ctrTitle"/>
          </p:nvPr>
        </p:nvSpPr>
        <p:spPr/>
        <p:txBody>
          <a:bodyPr/>
          <a:lstStyle/>
          <a:p>
            <a:r>
              <a:rPr lang="en-US" dirty="0"/>
              <a:t>Identifying slow queries in </a:t>
            </a:r>
            <a:r>
              <a:rPr lang="en-US" dirty="0" err="1"/>
              <a:t>mysql</a:t>
            </a:r>
            <a:endParaRPr lang="en-IN" dirty="0"/>
          </a:p>
        </p:txBody>
      </p:sp>
      <p:sp>
        <p:nvSpPr>
          <p:cNvPr id="3" name="Subtitle 2">
            <a:extLst>
              <a:ext uri="{FF2B5EF4-FFF2-40B4-BE49-F238E27FC236}">
                <a16:creationId xmlns:a16="http://schemas.microsoft.com/office/drawing/2014/main" id="{DB8AEFAE-93FC-A107-AACF-5AE712513DD1}"/>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420688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526F-6AEE-196B-85E9-8E4F1C393F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BB3385-3EE8-A3B6-743E-DBC48A132764}"/>
              </a:ext>
            </a:extLst>
          </p:cNvPr>
          <p:cNvSpPr>
            <a:spLocks noGrp="1"/>
          </p:cNvSpPr>
          <p:nvPr>
            <p:ph idx="1"/>
          </p:nvPr>
        </p:nvSpPr>
        <p:spPr>
          <a:xfrm>
            <a:off x="1154954" y="2603499"/>
            <a:ext cx="10432209" cy="4011613"/>
          </a:xfrm>
        </p:spPr>
        <p:txBody>
          <a:bodyPr>
            <a:normAutofit lnSpcReduction="10000"/>
          </a:bodyPr>
          <a:lstStyle/>
          <a:p>
            <a:r>
              <a:rPr lang="en-US" dirty="0" err="1"/>
              <a:t>mysqldumpslow</a:t>
            </a:r>
            <a:r>
              <a:rPr lang="en-US" dirty="0"/>
              <a:t> command includes a few options to control the sorting and display of the output. </a:t>
            </a:r>
          </a:p>
          <a:p>
            <a:r>
              <a:rPr lang="en-US" dirty="0"/>
              <a:t>For example, you can use the -t option to limit the results to the top "N" results. </a:t>
            </a:r>
          </a:p>
          <a:p>
            <a:r>
              <a:rPr lang="en-US" dirty="0"/>
              <a:t>For example, the following shows the top five results:</a:t>
            </a:r>
          </a:p>
          <a:p>
            <a:pPr marL="0" indent="0">
              <a:buNone/>
            </a:pPr>
            <a:r>
              <a:rPr lang="en-US" dirty="0" err="1"/>
              <a:t>sudo</a:t>
            </a:r>
            <a:r>
              <a:rPr lang="en-US" dirty="0"/>
              <a:t> </a:t>
            </a:r>
            <a:r>
              <a:rPr lang="en-US" dirty="0" err="1"/>
              <a:t>mysqldumpslow</a:t>
            </a:r>
            <a:r>
              <a:rPr lang="en-US" dirty="0"/>
              <a:t> -t 5 /var/log/</a:t>
            </a:r>
            <a:r>
              <a:rPr lang="en-US" dirty="0" err="1"/>
              <a:t>mysql</a:t>
            </a:r>
            <a:r>
              <a:rPr lang="en-US" dirty="0"/>
              <a:t>/mysql-slow.log</a:t>
            </a:r>
          </a:p>
          <a:p>
            <a:r>
              <a:rPr lang="en-US" dirty="0"/>
              <a:t>Can change the sort order using the -s options.</a:t>
            </a:r>
          </a:p>
          <a:p>
            <a:r>
              <a:rPr lang="en-US" dirty="0"/>
              <a:t>Can sort by query time (t), lock time (l), rows sent (r), or by the averages of those metrics (at, al, and </a:t>
            </a:r>
            <a:r>
              <a:rPr lang="en-US" dirty="0" err="1"/>
              <a:t>ar</a:t>
            </a:r>
            <a:r>
              <a:rPr lang="en-US" dirty="0"/>
              <a:t> respectively).</a:t>
            </a:r>
          </a:p>
          <a:p>
            <a:r>
              <a:rPr lang="en-US" dirty="0"/>
              <a:t> By default, </a:t>
            </a:r>
            <a:r>
              <a:rPr lang="en-US" dirty="0" err="1"/>
              <a:t>mysqldumpslow</a:t>
            </a:r>
            <a:r>
              <a:rPr lang="en-US" dirty="0"/>
              <a:t> sorts by average query time (at).</a:t>
            </a:r>
          </a:p>
          <a:p>
            <a:r>
              <a:rPr lang="en-US" dirty="0"/>
              <a:t>To display the top three queries by their amount of lock time, you could type:</a:t>
            </a:r>
          </a:p>
          <a:p>
            <a:pPr marL="0" indent="0">
              <a:buNone/>
            </a:pPr>
            <a:r>
              <a:rPr lang="en-US" dirty="0" err="1"/>
              <a:t>sudo</a:t>
            </a:r>
            <a:r>
              <a:rPr lang="en-US" dirty="0"/>
              <a:t> </a:t>
            </a:r>
            <a:r>
              <a:rPr lang="en-US" dirty="0" err="1"/>
              <a:t>mysqldumpslow</a:t>
            </a:r>
            <a:r>
              <a:rPr lang="en-US" dirty="0"/>
              <a:t> -t 3 -s l /var/log/</a:t>
            </a:r>
            <a:r>
              <a:rPr lang="en-US" dirty="0" err="1"/>
              <a:t>mysql</a:t>
            </a:r>
            <a:r>
              <a:rPr lang="en-US" dirty="0"/>
              <a:t>/mysql-slow.log</a:t>
            </a:r>
            <a:endParaRPr lang="en-IN" dirty="0"/>
          </a:p>
        </p:txBody>
      </p:sp>
    </p:spTree>
    <p:extLst>
      <p:ext uri="{BB962C8B-B14F-4D97-AF65-F5344CB8AC3E}">
        <p14:creationId xmlns:p14="http://schemas.microsoft.com/office/powerpoint/2010/main" val="164758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FB0F0-857F-974E-B2C3-2B6852340F1C}"/>
              </a:ext>
            </a:extLst>
          </p:cNvPr>
          <p:cNvSpPr>
            <a:spLocks noGrp="1"/>
          </p:cNvSpPr>
          <p:nvPr>
            <p:ph type="title"/>
          </p:nvPr>
        </p:nvSpPr>
        <p:spPr/>
        <p:txBody>
          <a:bodyPr/>
          <a:lstStyle/>
          <a:p>
            <a:r>
              <a:rPr lang="en-US" dirty="0" err="1"/>
              <a:t>mysqldumpslow</a:t>
            </a:r>
            <a:endParaRPr lang="en-IN" dirty="0"/>
          </a:p>
        </p:txBody>
      </p:sp>
      <p:sp>
        <p:nvSpPr>
          <p:cNvPr id="3" name="Content Placeholder 2">
            <a:extLst>
              <a:ext uri="{FF2B5EF4-FFF2-40B4-BE49-F238E27FC236}">
                <a16:creationId xmlns:a16="http://schemas.microsoft.com/office/drawing/2014/main" id="{D304CFB7-5E6D-7C1E-F2F1-8B37D46551C0}"/>
              </a:ext>
            </a:extLst>
          </p:cNvPr>
          <p:cNvSpPr>
            <a:spLocks noGrp="1"/>
          </p:cNvSpPr>
          <p:nvPr>
            <p:ph idx="1"/>
          </p:nvPr>
        </p:nvSpPr>
        <p:spPr>
          <a:xfrm>
            <a:off x="1154954" y="2603500"/>
            <a:ext cx="10246471" cy="3983038"/>
          </a:xfrm>
        </p:spPr>
        <p:txBody>
          <a:bodyPr>
            <a:normAutofit fontScale="92500" lnSpcReduction="20000"/>
          </a:bodyPr>
          <a:lstStyle/>
          <a:p>
            <a:r>
              <a:rPr lang="en-US" dirty="0"/>
              <a:t>Invoke </a:t>
            </a:r>
            <a:r>
              <a:rPr lang="en-US" dirty="0" err="1"/>
              <a:t>mysqldumpslow</a:t>
            </a:r>
            <a:r>
              <a:rPr lang="en-US" dirty="0"/>
              <a:t> like this:</a:t>
            </a:r>
          </a:p>
          <a:p>
            <a:pPr marL="0" indent="0">
              <a:buNone/>
            </a:pPr>
            <a:r>
              <a:rPr lang="en-US" b="1" dirty="0" err="1">
                <a:solidFill>
                  <a:srgbClr val="FF0000"/>
                </a:solidFill>
              </a:rPr>
              <a:t>mysqldumpslow</a:t>
            </a:r>
            <a:r>
              <a:rPr lang="en-US" b="1" dirty="0">
                <a:solidFill>
                  <a:srgbClr val="FF0000"/>
                </a:solidFill>
              </a:rPr>
              <a:t> [options] [</a:t>
            </a:r>
            <a:r>
              <a:rPr lang="en-US" b="1" dirty="0" err="1">
                <a:solidFill>
                  <a:srgbClr val="FF0000"/>
                </a:solidFill>
              </a:rPr>
              <a:t>log_file</a:t>
            </a:r>
            <a:r>
              <a:rPr lang="en-US" b="1" dirty="0">
                <a:solidFill>
                  <a:srgbClr val="FF0000"/>
                </a:solidFill>
              </a:rPr>
              <a:t> ...]</a:t>
            </a:r>
          </a:p>
          <a:p>
            <a:r>
              <a:rPr lang="en-US" dirty="0"/>
              <a:t>Example output with no options given:</a:t>
            </a:r>
          </a:p>
          <a:p>
            <a:pPr marL="0" indent="0">
              <a:buNone/>
            </a:pPr>
            <a:r>
              <a:rPr lang="en-US" dirty="0"/>
              <a:t>Reading </a:t>
            </a:r>
            <a:r>
              <a:rPr lang="en-US" dirty="0" err="1"/>
              <a:t>mysql</a:t>
            </a:r>
            <a:r>
              <a:rPr lang="en-US" dirty="0"/>
              <a:t> slow query log from /</a:t>
            </a:r>
            <a:r>
              <a:rPr lang="en-US" dirty="0" err="1"/>
              <a:t>usr</a:t>
            </a:r>
            <a:r>
              <a:rPr lang="en-US" dirty="0"/>
              <a:t>/local/</a:t>
            </a:r>
            <a:r>
              <a:rPr lang="en-US" dirty="0" err="1"/>
              <a:t>mysql</a:t>
            </a:r>
            <a:r>
              <a:rPr lang="en-US" dirty="0"/>
              <a:t>/data/mysqld57-slow.log</a:t>
            </a:r>
          </a:p>
          <a:p>
            <a:pPr marL="0" indent="0">
              <a:buNone/>
            </a:pPr>
            <a:r>
              <a:rPr lang="en-US" dirty="0"/>
              <a:t>Count: 1  Time=4.32s (4s)  Lock=0.00s (0s)  Rows=0.0 (0), root[root]@localhost</a:t>
            </a:r>
          </a:p>
          <a:p>
            <a:pPr marL="0" indent="0">
              <a:buNone/>
            </a:pPr>
            <a:r>
              <a:rPr lang="en-US" dirty="0"/>
              <a:t> insert into t2 select * from t1</a:t>
            </a:r>
          </a:p>
          <a:p>
            <a:endParaRPr lang="en-US" dirty="0"/>
          </a:p>
          <a:p>
            <a:pPr marL="0" indent="0">
              <a:buNone/>
            </a:pPr>
            <a:r>
              <a:rPr lang="en-US" dirty="0"/>
              <a:t>Count: 3  Time=2.53s (7s)  Lock=0.00s (0s)  Rows=0.0 (0), root[root]@localhost</a:t>
            </a:r>
          </a:p>
          <a:p>
            <a:pPr marL="0" indent="0">
              <a:buNone/>
            </a:pPr>
            <a:r>
              <a:rPr lang="en-US" dirty="0"/>
              <a:t> insert into t2 select * from t1 limit N</a:t>
            </a:r>
          </a:p>
          <a:p>
            <a:pPr marL="0" indent="0">
              <a:buNone/>
            </a:pPr>
            <a:endParaRPr lang="en-US" dirty="0"/>
          </a:p>
          <a:p>
            <a:pPr marL="0" indent="0">
              <a:buNone/>
            </a:pPr>
            <a:r>
              <a:rPr lang="en-US" dirty="0"/>
              <a:t>Count: 3  Time=2.13s (6s)  Lock=0.00s (0s)  Rows=0.0 (0), root[root]@localhost</a:t>
            </a:r>
          </a:p>
          <a:p>
            <a:pPr marL="0" indent="0">
              <a:buNone/>
            </a:pPr>
            <a:r>
              <a:rPr lang="en-US" dirty="0"/>
              <a:t> insert into t1 select * from t1</a:t>
            </a:r>
            <a:endParaRPr lang="en-IN" dirty="0"/>
          </a:p>
        </p:txBody>
      </p:sp>
    </p:spTree>
    <p:extLst>
      <p:ext uri="{BB962C8B-B14F-4D97-AF65-F5344CB8AC3E}">
        <p14:creationId xmlns:p14="http://schemas.microsoft.com/office/powerpoint/2010/main" val="121089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B9E43-852D-B849-1D09-6C06323A622D}"/>
              </a:ext>
            </a:extLst>
          </p:cNvPr>
          <p:cNvSpPr>
            <a:spLocks noGrp="1"/>
          </p:cNvSpPr>
          <p:nvPr>
            <p:ph type="title"/>
          </p:nvPr>
        </p:nvSpPr>
        <p:spPr/>
        <p:txBody>
          <a:bodyPr/>
          <a:lstStyle/>
          <a:p>
            <a:r>
              <a:rPr lang="en-IN" dirty="0" err="1"/>
              <a:t>mysqldumpslow</a:t>
            </a:r>
            <a:r>
              <a:rPr lang="en-IN" dirty="0"/>
              <a:t> Options</a:t>
            </a:r>
          </a:p>
        </p:txBody>
      </p:sp>
      <p:graphicFrame>
        <p:nvGraphicFramePr>
          <p:cNvPr id="4" name="Table 4">
            <a:extLst>
              <a:ext uri="{FF2B5EF4-FFF2-40B4-BE49-F238E27FC236}">
                <a16:creationId xmlns:a16="http://schemas.microsoft.com/office/drawing/2014/main" id="{FA53A641-CA0E-0DCC-90AD-F1C84EC87EAF}"/>
              </a:ext>
            </a:extLst>
          </p:cNvPr>
          <p:cNvGraphicFramePr>
            <a:graphicFrameLocks noGrp="1"/>
          </p:cNvGraphicFramePr>
          <p:nvPr>
            <p:ph idx="1"/>
            <p:extLst>
              <p:ext uri="{D42A27DB-BD31-4B8C-83A1-F6EECF244321}">
                <p14:modId xmlns:p14="http://schemas.microsoft.com/office/powerpoint/2010/main" val="2947093876"/>
              </p:ext>
            </p:extLst>
          </p:nvPr>
        </p:nvGraphicFramePr>
        <p:xfrm>
          <a:off x="573881" y="2037080"/>
          <a:ext cx="11044237" cy="4820920"/>
        </p:xfrm>
        <a:graphic>
          <a:graphicData uri="http://schemas.openxmlformats.org/drawingml/2006/table">
            <a:tbl>
              <a:tblPr firstRow="1" bandRow="1">
                <a:tableStyleId>{5C22544A-7EE6-4342-B048-85BDC9FD1C3A}</a:tableStyleId>
              </a:tblPr>
              <a:tblGrid>
                <a:gridCol w="1657350">
                  <a:extLst>
                    <a:ext uri="{9D8B030D-6E8A-4147-A177-3AD203B41FA5}">
                      <a16:colId xmlns:a16="http://schemas.microsoft.com/office/drawing/2014/main" val="4263915852"/>
                    </a:ext>
                  </a:extLst>
                </a:gridCol>
                <a:gridCol w="9386887">
                  <a:extLst>
                    <a:ext uri="{9D8B030D-6E8A-4147-A177-3AD203B41FA5}">
                      <a16:colId xmlns:a16="http://schemas.microsoft.com/office/drawing/2014/main" val="3710708190"/>
                    </a:ext>
                  </a:extLst>
                </a:gridCol>
              </a:tblGrid>
              <a:tr h="370840">
                <a:tc>
                  <a:txBody>
                    <a:bodyPr/>
                    <a:lstStyle/>
                    <a:p>
                      <a:pPr algn="l" fontAlgn="base"/>
                      <a:r>
                        <a:rPr lang="en-IN" b="1" i="0" dirty="0">
                          <a:effectLst/>
                        </a:rPr>
                        <a:t>Option Name</a:t>
                      </a:r>
                    </a:p>
                  </a:txBody>
                  <a:tcPr marL="28575" marR="28575" marT="28575" marB="28575"/>
                </a:tc>
                <a:tc>
                  <a:txBody>
                    <a:bodyPr/>
                    <a:lstStyle/>
                    <a:p>
                      <a:pPr algn="l" fontAlgn="base"/>
                      <a:r>
                        <a:rPr lang="en-IN" b="1" i="0">
                          <a:effectLst/>
                        </a:rPr>
                        <a:t>Description</a:t>
                      </a:r>
                    </a:p>
                  </a:txBody>
                  <a:tcPr marL="28575" marR="28575" marT="28575" marB="28575"/>
                </a:tc>
                <a:extLst>
                  <a:ext uri="{0D108BD9-81ED-4DB2-BD59-A6C34878D82A}">
                    <a16:rowId xmlns:a16="http://schemas.microsoft.com/office/drawing/2014/main" val="3439515535"/>
                  </a:ext>
                </a:extLst>
              </a:tr>
              <a:tr h="370840">
                <a:tc>
                  <a:txBody>
                    <a:bodyPr/>
                    <a:lstStyle/>
                    <a:p>
                      <a:pPr fontAlgn="base"/>
                      <a:r>
                        <a:rPr lang="en-IN" u="none" strike="noStrike">
                          <a:solidFill>
                            <a:srgbClr val="0074A3"/>
                          </a:solidFill>
                          <a:effectLst/>
                          <a:hlinkClick r:id="rId2"/>
                        </a:rPr>
                        <a:t>-a</a:t>
                      </a:r>
                      <a:endParaRPr lang="en-IN">
                        <a:effectLst/>
                      </a:endParaRPr>
                    </a:p>
                  </a:txBody>
                  <a:tcPr marL="28575" marR="28575" marT="28575" marB="28575"/>
                </a:tc>
                <a:tc>
                  <a:txBody>
                    <a:bodyPr/>
                    <a:lstStyle/>
                    <a:p>
                      <a:pPr fontAlgn="base"/>
                      <a:r>
                        <a:rPr lang="en-US">
                          <a:effectLst/>
                        </a:rPr>
                        <a:t>Do not abstract all numbers to N and strings to 'S'</a:t>
                      </a:r>
                    </a:p>
                  </a:txBody>
                  <a:tcPr marL="28575" marR="28575" marT="28575" marB="28575"/>
                </a:tc>
                <a:extLst>
                  <a:ext uri="{0D108BD9-81ED-4DB2-BD59-A6C34878D82A}">
                    <a16:rowId xmlns:a16="http://schemas.microsoft.com/office/drawing/2014/main" val="3520490162"/>
                  </a:ext>
                </a:extLst>
              </a:tr>
              <a:tr h="370840">
                <a:tc>
                  <a:txBody>
                    <a:bodyPr/>
                    <a:lstStyle/>
                    <a:p>
                      <a:pPr fontAlgn="base"/>
                      <a:r>
                        <a:rPr lang="en-IN" u="none" strike="noStrike">
                          <a:solidFill>
                            <a:srgbClr val="0074A3"/>
                          </a:solidFill>
                          <a:effectLst/>
                          <a:hlinkClick r:id="rId3"/>
                        </a:rPr>
                        <a:t>-n</a:t>
                      </a:r>
                      <a:endParaRPr lang="en-IN">
                        <a:effectLst/>
                      </a:endParaRPr>
                    </a:p>
                  </a:txBody>
                  <a:tcPr marL="28575" marR="28575" marT="28575" marB="28575"/>
                </a:tc>
                <a:tc>
                  <a:txBody>
                    <a:bodyPr/>
                    <a:lstStyle/>
                    <a:p>
                      <a:pPr fontAlgn="base"/>
                      <a:r>
                        <a:rPr lang="en-US">
                          <a:effectLst/>
                        </a:rPr>
                        <a:t>Abstract numbers with at least the specified digits</a:t>
                      </a:r>
                    </a:p>
                  </a:txBody>
                  <a:tcPr marL="28575" marR="28575" marT="28575" marB="28575"/>
                </a:tc>
                <a:extLst>
                  <a:ext uri="{0D108BD9-81ED-4DB2-BD59-A6C34878D82A}">
                    <a16:rowId xmlns:a16="http://schemas.microsoft.com/office/drawing/2014/main" val="3249503577"/>
                  </a:ext>
                </a:extLst>
              </a:tr>
              <a:tr h="370840">
                <a:tc>
                  <a:txBody>
                    <a:bodyPr/>
                    <a:lstStyle/>
                    <a:p>
                      <a:pPr fontAlgn="base"/>
                      <a:r>
                        <a:rPr lang="en-IN" u="none" strike="noStrike">
                          <a:solidFill>
                            <a:srgbClr val="0074A3"/>
                          </a:solidFill>
                          <a:effectLst/>
                          <a:hlinkClick r:id="rId4"/>
                        </a:rPr>
                        <a:t>--debug</a:t>
                      </a:r>
                      <a:endParaRPr lang="en-IN">
                        <a:effectLst/>
                      </a:endParaRPr>
                    </a:p>
                  </a:txBody>
                  <a:tcPr marL="28575" marR="28575" marT="28575" marB="28575"/>
                </a:tc>
                <a:tc>
                  <a:txBody>
                    <a:bodyPr/>
                    <a:lstStyle/>
                    <a:p>
                      <a:pPr fontAlgn="base"/>
                      <a:r>
                        <a:rPr lang="en-IN">
                          <a:effectLst/>
                        </a:rPr>
                        <a:t>Write debugging information</a:t>
                      </a:r>
                    </a:p>
                  </a:txBody>
                  <a:tcPr marL="28575" marR="28575" marT="28575" marB="28575"/>
                </a:tc>
                <a:extLst>
                  <a:ext uri="{0D108BD9-81ED-4DB2-BD59-A6C34878D82A}">
                    <a16:rowId xmlns:a16="http://schemas.microsoft.com/office/drawing/2014/main" val="229227187"/>
                  </a:ext>
                </a:extLst>
              </a:tr>
              <a:tr h="370840">
                <a:tc>
                  <a:txBody>
                    <a:bodyPr/>
                    <a:lstStyle/>
                    <a:p>
                      <a:pPr fontAlgn="base"/>
                      <a:r>
                        <a:rPr lang="en-IN" u="none" strike="noStrike">
                          <a:solidFill>
                            <a:srgbClr val="0074A3"/>
                          </a:solidFill>
                          <a:effectLst/>
                          <a:hlinkClick r:id="rId5"/>
                        </a:rPr>
                        <a:t>-g</a:t>
                      </a:r>
                      <a:endParaRPr lang="en-IN">
                        <a:effectLst/>
                      </a:endParaRPr>
                    </a:p>
                  </a:txBody>
                  <a:tcPr marL="28575" marR="28575" marT="28575" marB="28575"/>
                </a:tc>
                <a:tc>
                  <a:txBody>
                    <a:bodyPr/>
                    <a:lstStyle/>
                    <a:p>
                      <a:pPr fontAlgn="base"/>
                      <a:r>
                        <a:rPr lang="en-US">
                          <a:effectLst/>
                        </a:rPr>
                        <a:t>Only consider statements that match the pattern</a:t>
                      </a:r>
                    </a:p>
                  </a:txBody>
                  <a:tcPr marL="28575" marR="28575" marT="28575" marB="28575"/>
                </a:tc>
                <a:extLst>
                  <a:ext uri="{0D108BD9-81ED-4DB2-BD59-A6C34878D82A}">
                    <a16:rowId xmlns:a16="http://schemas.microsoft.com/office/drawing/2014/main" val="1066055570"/>
                  </a:ext>
                </a:extLst>
              </a:tr>
              <a:tr h="370840">
                <a:tc>
                  <a:txBody>
                    <a:bodyPr/>
                    <a:lstStyle/>
                    <a:p>
                      <a:pPr fontAlgn="base"/>
                      <a:r>
                        <a:rPr lang="en-IN" u="none" strike="noStrike">
                          <a:solidFill>
                            <a:srgbClr val="0074A3"/>
                          </a:solidFill>
                          <a:effectLst/>
                          <a:hlinkClick r:id="rId6"/>
                        </a:rPr>
                        <a:t>--help</a:t>
                      </a:r>
                      <a:endParaRPr lang="en-IN">
                        <a:effectLst/>
                      </a:endParaRPr>
                    </a:p>
                  </a:txBody>
                  <a:tcPr marL="28575" marR="28575" marT="28575" marB="28575"/>
                </a:tc>
                <a:tc>
                  <a:txBody>
                    <a:bodyPr/>
                    <a:lstStyle/>
                    <a:p>
                      <a:pPr fontAlgn="base"/>
                      <a:r>
                        <a:rPr lang="en-US">
                          <a:effectLst/>
                        </a:rPr>
                        <a:t>Display help message and exit</a:t>
                      </a:r>
                    </a:p>
                  </a:txBody>
                  <a:tcPr marL="28575" marR="28575" marT="28575" marB="28575"/>
                </a:tc>
                <a:extLst>
                  <a:ext uri="{0D108BD9-81ED-4DB2-BD59-A6C34878D82A}">
                    <a16:rowId xmlns:a16="http://schemas.microsoft.com/office/drawing/2014/main" val="1833281986"/>
                  </a:ext>
                </a:extLst>
              </a:tr>
              <a:tr h="370840">
                <a:tc>
                  <a:txBody>
                    <a:bodyPr/>
                    <a:lstStyle/>
                    <a:p>
                      <a:pPr fontAlgn="base"/>
                      <a:r>
                        <a:rPr lang="en-IN" u="none" strike="noStrike">
                          <a:solidFill>
                            <a:srgbClr val="0074A3"/>
                          </a:solidFill>
                          <a:effectLst/>
                          <a:hlinkClick r:id="rId7"/>
                        </a:rPr>
                        <a:t>-h</a:t>
                      </a:r>
                      <a:endParaRPr lang="en-IN">
                        <a:effectLst/>
                      </a:endParaRPr>
                    </a:p>
                  </a:txBody>
                  <a:tcPr marL="28575" marR="28575" marT="28575" marB="28575"/>
                </a:tc>
                <a:tc>
                  <a:txBody>
                    <a:bodyPr/>
                    <a:lstStyle/>
                    <a:p>
                      <a:pPr fontAlgn="base"/>
                      <a:r>
                        <a:rPr lang="en-US">
                          <a:effectLst/>
                        </a:rPr>
                        <a:t>Host name of the server in the log file name</a:t>
                      </a:r>
                    </a:p>
                  </a:txBody>
                  <a:tcPr marL="28575" marR="28575" marT="28575" marB="28575"/>
                </a:tc>
                <a:extLst>
                  <a:ext uri="{0D108BD9-81ED-4DB2-BD59-A6C34878D82A}">
                    <a16:rowId xmlns:a16="http://schemas.microsoft.com/office/drawing/2014/main" val="3947632593"/>
                  </a:ext>
                </a:extLst>
              </a:tr>
              <a:tr h="370840">
                <a:tc>
                  <a:txBody>
                    <a:bodyPr/>
                    <a:lstStyle/>
                    <a:p>
                      <a:pPr fontAlgn="base"/>
                      <a:r>
                        <a:rPr lang="en-IN" u="none" strike="noStrike">
                          <a:solidFill>
                            <a:srgbClr val="0074A3"/>
                          </a:solidFill>
                          <a:effectLst/>
                          <a:hlinkClick r:id="rId8"/>
                        </a:rPr>
                        <a:t>-i</a:t>
                      </a:r>
                      <a:endParaRPr lang="en-IN">
                        <a:effectLst/>
                      </a:endParaRPr>
                    </a:p>
                  </a:txBody>
                  <a:tcPr marL="28575" marR="28575" marT="28575" marB="28575"/>
                </a:tc>
                <a:tc>
                  <a:txBody>
                    <a:bodyPr/>
                    <a:lstStyle/>
                    <a:p>
                      <a:pPr fontAlgn="base"/>
                      <a:r>
                        <a:rPr lang="en-US">
                          <a:effectLst/>
                        </a:rPr>
                        <a:t>Name of the server instance</a:t>
                      </a:r>
                    </a:p>
                  </a:txBody>
                  <a:tcPr marL="28575" marR="28575" marT="28575" marB="28575"/>
                </a:tc>
                <a:extLst>
                  <a:ext uri="{0D108BD9-81ED-4DB2-BD59-A6C34878D82A}">
                    <a16:rowId xmlns:a16="http://schemas.microsoft.com/office/drawing/2014/main" val="112739660"/>
                  </a:ext>
                </a:extLst>
              </a:tr>
              <a:tr h="370840">
                <a:tc>
                  <a:txBody>
                    <a:bodyPr/>
                    <a:lstStyle/>
                    <a:p>
                      <a:pPr fontAlgn="base"/>
                      <a:r>
                        <a:rPr lang="en-IN" u="none" strike="noStrike">
                          <a:solidFill>
                            <a:srgbClr val="0074A3"/>
                          </a:solidFill>
                          <a:effectLst/>
                          <a:hlinkClick r:id="rId9"/>
                        </a:rPr>
                        <a:t>-l</a:t>
                      </a:r>
                      <a:endParaRPr lang="en-IN">
                        <a:effectLst/>
                      </a:endParaRPr>
                    </a:p>
                  </a:txBody>
                  <a:tcPr marL="28575" marR="28575" marT="28575" marB="28575"/>
                </a:tc>
                <a:tc>
                  <a:txBody>
                    <a:bodyPr/>
                    <a:lstStyle/>
                    <a:p>
                      <a:pPr fontAlgn="base"/>
                      <a:r>
                        <a:rPr lang="en-US">
                          <a:effectLst/>
                        </a:rPr>
                        <a:t>Do not subtract lock time from total time</a:t>
                      </a:r>
                    </a:p>
                  </a:txBody>
                  <a:tcPr marL="28575" marR="28575" marT="28575" marB="28575"/>
                </a:tc>
                <a:extLst>
                  <a:ext uri="{0D108BD9-81ED-4DB2-BD59-A6C34878D82A}">
                    <a16:rowId xmlns:a16="http://schemas.microsoft.com/office/drawing/2014/main" val="2076127128"/>
                  </a:ext>
                </a:extLst>
              </a:tr>
              <a:tr h="370840">
                <a:tc>
                  <a:txBody>
                    <a:bodyPr/>
                    <a:lstStyle/>
                    <a:p>
                      <a:pPr fontAlgn="base"/>
                      <a:r>
                        <a:rPr lang="en-IN" u="none" strike="noStrike">
                          <a:solidFill>
                            <a:srgbClr val="0074A3"/>
                          </a:solidFill>
                          <a:effectLst/>
                          <a:hlinkClick r:id="rId10"/>
                        </a:rPr>
                        <a:t>-r</a:t>
                      </a:r>
                      <a:endParaRPr lang="en-IN">
                        <a:effectLst/>
                      </a:endParaRPr>
                    </a:p>
                  </a:txBody>
                  <a:tcPr marL="28575" marR="28575" marT="28575" marB="28575"/>
                </a:tc>
                <a:tc>
                  <a:txBody>
                    <a:bodyPr/>
                    <a:lstStyle/>
                    <a:p>
                      <a:pPr fontAlgn="base"/>
                      <a:r>
                        <a:rPr lang="en-IN">
                          <a:effectLst/>
                        </a:rPr>
                        <a:t>Reverse the sort order</a:t>
                      </a:r>
                    </a:p>
                  </a:txBody>
                  <a:tcPr marL="28575" marR="28575" marT="28575" marB="28575"/>
                </a:tc>
                <a:extLst>
                  <a:ext uri="{0D108BD9-81ED-4DB2-BD59-A6C34878D82A}">
                    <a16:rowId xmlns:a16="http://schemas.microsoft.com/office/drawing/2014/main" val="1809091031"/>
                  </a:ext>
                </a:extLst>
              </a:tr>
              <a:tr h="370840">
                <a:tc>
                  <a:txBody>
                    <a:bodyPr/>
                    <a:lstStyle/>
                    <a:p>
                      <a:pPr fontAlgn="base"/>
                      <a:r>
                        <a:rPr lang="en-IN" u="none" strike="noStrike">
                          <a:solidFill>
                            <a:srgbClr val="0074A3"/>
                          </a:solidFill>
                          <a:effectLst/>
                          <a:hlinkClick r:id="rId11"/>
                        </a:rPr>
                        <a:t>-s</a:t>
                      </a:r>
                      <a:endParaRPr lang="en-IN">
                        <a:effectLst/>
                      </a:endParaRPr>
                    </a:p>
                  </a:txBody>
                  <a:tcPr marL="28575" marR="28575" marT="28575" marB="28575"/>
                </a:tc>
                <a:tc>
                  <a:txBody>
                    <a:bodyPr/>
                    <a:lstStyle/>
                    <a:p>
                      <a:pPr fontAlgn="base"/>
                      <a:r>
                        <a:rPr lang="en-IN">
                          <a:effectLst/>
                        </a:rPr>
                        <a:t>How to sort output</a:t>
                      </a:r>
                    </a:p>
                  </a:txBody>
                  <a:tcPr marL="28575" marR="28575" marT="28575" marB="28575"/>
                </a:tc>
                <a:extLst>
                  <a:ext uri="{0D108BD9-81ED-4DB2-BD59-A6C34878D82A}">
                    <a16:rowId xmlns:a16="http://schemas.microsoft.com/office/drawing/2014/main" val="3480495982"/>
                  </a:ext>
                </a:extLst>
              </a:tr>
              <a:tr h="370840">
                <a:tc>
                  <a:txBody>
                    <a:bodyPr/>
                    <a:lstStyle/>
                    <a:p>
                      <a:pPr fontAlgn="base"/>
                      <a:r>
                        <a:rPr lang="en-IN" u="none" strike="noStrike">
                          <a:solidFill>
                            <a:srgbClr val="0074A3"/>
                          </a:solidFill>
                          <a:effectLst/>
                          <a:hlinkClick r:id="rId12"/>
                        </a:rPr>
                        <a:t>-t</a:t>
                      </a:r>
                      <a:endParaRPr lang="en-IN">
                        <a:effectLst/>
                      </a:endParaRPr>
                    </a:p>
                  </a:txBody>
                  <a:tcPr marL="28575" marR="28575" marT="28575" marB="28575"/>
                </a:tc>
                <a:tc>
                  <a:txBody>
                    <a:bodyPr/>
                    <a:lstStyle/>
                    <a:p>
                      <a:pPr fontAlgn="base"/>
                      <a:r>
                        <a:rPr lang="en-US">
                          <a:effectLst/>
                        </a:rPr>
                        <a:t>Display only first num queries</a:t>
                      </a:r>
                    </a:p>
                  </a:txBody>
                  <a:tcPr marL="28575" marR="28575" marT="28575" marB="28575"/>
                </a:tc>
                <a:extLst>
                  <a:ext uri="{0D108BD9-81ED-4DB2-BD59-A6C34878D82A}">
                    <a16:rowId xmlns:a16="http://schemas.microsoft.com/office/drawing/2014/main" val="1789756160"/>
                  </a:ext>
                </a:extLst>
              </a:tr>
              <a:tr h="370840">
                <a:tc>
                  <a:txBody>
                    <a:bodyPr/>
                    <a:lstStyle/>
                    <a:p>
                      <a:pPr fontAlgn="base"/>
                      <a:r>
                        <a:rPr lang="en-IN" u="none" strike="noStrike">
                          <a:solidFill>
                            <a:srgbClr val="0074A3"/>
                          </a:solidFill>
                          <a:effectLst/>
                          <a:hlinkClick r:id="rId13"/>
                        </a:rPr>
                        <a:t>--verbose</a:t>
                      </a:r>
                      <a:endParaRPr lang="en-IN">
                        <a:effectLst/>
                      </a:endParaRPr>
                    </a:p>
                  </a:txBody>
                  <a:tcPr marL="28575" marR="28575" marT="28575" marB="28575"/>
                </a:tc>
                <a:tc>
                  <a:txBody>
                    <a:bodyPr/>
                    <a:lstStyle/>
                    <a:p>
                      <a:pPr fontAlgn="base"/>
                      <a:r>
                        <a:rPr lang="en-IN" dirty="0">
                          <a:effectLst/>
                        </a:rPr>
                        <a:t>Verbose mode</a:t>
                      </a:r>
                    </a:p>
                  </a:txBody>
                  <a:tcPr marL="28575" marR="28575" marT="28575" marB="28575"/>
                </a:tc>
                <a:extLst>
                  <a:ext uri="{0D108BD9-81ED-4DB2-BD59-A6C34878D82A}">
                    <a16:rowId xmlns:a16="http://schemas.microsoft.com/office/drawing/2014/main" val="2781677948"/>
                  </a:ext>
                </a:extLst>
              </a:tr>
            </a:tbl>
          </a:graphicData>
        </a:graphic>
      </p:graphicFrame>
    </p:spTree>
    <p:extLst>
      <p:ext uri="{BB962C8B-B14F-4D97-AF65-F5344CB8AC3E}">
        <p14:creationId xmlns:p14="http://schemas.microsoft.com/office/powerpoint/2010/main" val="334297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A6D2-55F2-B669-1E0A-AC83689C33EE}"/>
              </a:ext>
            </a:extLst>
          </p:cNvPr>
          <p:cNvSpPr>
            <a:spLocks noGrp="1"/>
          </p:cNvSpPr>
          <p:nvPr>
            <p:ph type="title"/>
          </p:nvPr>
        </p:nvSpPr>
        <p:spPr/>
        <p:txBody>
          <a:bodyPr/>
          <a:lstStyle/>
          <a:p>
            <a:r>
              <a:rPr lang="en-US" dirty="0" err="1"/>
              <a:t>pt</a:t>
            </a:r>
            <a:r>
              <a:rPr lang="en-US" dirty="0"/>
              <a:t>-query-digest</a:t>
            </a:r>
            <a:endParaRPr lang="en-IN" dirty="0"/>
          </a:p>
        </p:txBody>
      </p:sp>
      <p:sp>
        <p:nvSpPr>
          <p:cNvPr id="3" name="Content Placeholder 2">
            <a:extLst>
              <a:ext uri="{FF2B5EF4-FFF2-40B4-BE49-F238E27FC236}">
                <a16:creationId xmlns:a16="http://schemas.microsoft.com/office/drawing/2014/main" id="{994493E8-F0F1-CE49-7185-2D5D4CD0A5A0}"/>
              </a:ext>
            </a:extLst>
          </p:cNvPr>
          <p:cNvSpPr>
            <a:spLocks noGrp="1"/>
          </p:cNvSpPr>
          <p:nvPr>
            <p:ph idx="1"/>
          </p:nvPr>
        </p:nvSpPr>
        <p:spPr>
          <a:xfrm>
            <a:off x="1154954" y="2603500"/>
            <a:ext cx="10375059" cy="4083050"/>
          </a:xfrm>
        </p:spPr>
        <p:txBody>
          <a:bodyPr>
            <a:normAutofit fontScale="92500" lnSpcReduction="20000"/>
          </a:bodyPr>
          <a:lstStyle/>
          <a:p>
            <a:r>
              <a:rPr lang="en-US" dirty="0"/>
              <a:t>Another popular utility to analyze slow query logs is the </a:t>
            </a:r>
            <a:r>
              <a:rPr lang="en-US" dirty="0" err="1"/>
              <a:t>pt</a:t>
            </a:r>
            <a:r>
              <a:rPr lang="en-US" dirty="0"/>
              <a:t>-query-digest tool developed by </a:t>
            </a:r>
            <a:r>
              <a:rPr lang="en-US" dirty="0" err="1"/>
              <a:t>Percona</a:t>
            </a:r>
            <a:r>
              <a:rPr lang="en-US" dirty="0"/>
              <a:t>. </a:t>
            </a:r>
          </a:p>
          <a:p>
            <a:r>
              <a:rPr lang="en-US" dirty="0"/>
              <a:t>The </a:t>
            </a:r>
            <a:r>
              <a:rPr lang="en-US" dirty="0" err="1"/>
              <a:t>pt</a:t>
            </a:r>
            <a:r>
              <a:rPr lang="en-US" dirty="0"/>
              <a:t>-query-digest tool is part of the </a:t>
            </a:r>
            <a:r>
              <a:rPr lang="en-US" dirty="0" err="1"/>
              <a:t>Percona</a:t>
            </a:r>
            <a:r>
              <a:rPr lang="en-US" dirty="0"/>
              <a:t> Toolkit, a set of open-source command line tools created to help database administrators manage databases easier.</a:t>
            </a:r>
          </a:p>
          <a:p>
            <a:r>
              <a:rPr lang="en-US" dirty="0"/>
              <a:t>The first step is to download the </a:t>
            </a:r>
            <a:r>
              <a:rPr lang="en-US" dirty="0" err="1"/>
              <a:t>Percona</a:t>
            </a:r>
            <a:r>
              <a:rPr lang="en-US" dirty="0"/>
              <a:t> Toolkit to your server. </a:t>
            </a:r>
          </a:p>
          <a:p>
            <a:r>
              <a:rPr lang="en-US" dirty="0"/>
              <a:t>Can find the appropriate file by selecting the version of the toolkit you'd like and the platform where you'll be using it on the </a:t>
            </a:r>
            <a:r>
              <a:rPr lang="en-US" dirty="0" err="1"/>
              <a:t>Percona</a:t>
            </a:r>
            <a:r>
              <a:rPr lang="en-US" dirty="0"/>
              <a:t> Toolkit download page.</a:t>
            </a:r>
          </a:p>
          <a:p>
            <a:r>
              <a:rPr lang="en-US" dirty="0"/>
              <a:t>After downloading and installing the version of the toolkit appropriate for your platform, should have access to the </a:t>
            </a:r>
            <a:r>
              <a:rPr lang="en-US" dirty="0" err="1"/>
              <a:t>pt</a:t>
            </a:r>
            <a:r>
              <a:rPr lang="en-US" dirty="0"/>
              <a:t>-query-digest tool.</a:t>
            </a:r>
          </a:p>
          <a:p>
            <a:r>
              <a:rPr lang="en-US" dirty="0"/>
              <a:t>Running </a:t>
            </a:r>
            <a:r>
              <a:rPr lang="en-US" dirty="0" err="1"/>
              <a:t>pt</a:t>
            </a:r>
            <a:r>
              <a:rPr lang="en-US" dirty="0"/>
              <a:t>-query-digest against your slow query log generates a lot more output than </a:t>
            </a:r>
            <a:r>
              <a:rPr lang="en-US" dirty="0" err="1"/>
              <a:t>mysqldumpslow</a:t>
            </a:r>
            <a:endParaRPr lang="en-US" dirty="0"/>
          </a:p>
          <a:p>
            <a:r>
              <a:rPr lang="en-US" dirty="0"/>
              <a:t> shows execution time, query size, lock time, rows examined and sent, and more. The </a:t>
            </a:r>
            <a:r>
              <a:rPr lang="en-US" dirty="0" err="1"/>
              <a:t>pt</a:t>
            </a:r>
            <a:r>
              <a:rPr lang="en-US"/>
              <a:t>-query-digest command has a lot of different options for shaping the output and displaying only the items that you are interested in. </a:t>
            </a:r>
            <a:endParaRPr lang="en-IN" dirty="0"/>
          </a:p>
        </p:txBody>
      </p:sp>
    </p:spTree>
    <p:extLst>
      <p:ext uri="{BB962C8B-B14F-4D97-AF65-F5344CB8AC3E}">
        <p14:creationId xmlns:p14="http://schemas.microsoft.com/office/powerpoint/2010/main" val="107575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8579-1CFA-3DE4-1651-D78BB65DACE3}"/>
              </a:ext>
            </a:extLst>
          </p:cNvPr>
          <p:cNvSpPr>
            <a:spLocks noGrp="1"/>
          </p:cNvSpPr>
          <p:nvPr>
            <p:ph type="title"/>
          </p:nvPr>
        </p:nvSpPr>
        <p:spPr/>
        <p:txBody>
          <a:bodyPr/>
          <a:lstStyle/>
          <a:p>
            <a:r>
              <a:rPr lang="en-US" dirty="0"/>
              <a:t>Check the engine status</a:t>
            </a:r>
            <a:endParaRPr lang="en-IN" dirty="0"/>
          </a:p>
        </p:txBody>
      </p:sp>
      <p:sp>
        <p:nvSpPr>
          <p:cNvPr id="3" name="Content Placeholder 2">
            <a:extLst>
              <a:ext uri="{FF2B5EF4-FFF2-40B4-BE49-F238E27FC236}">
                <a16:creationId xmlns:a16="http://schemas.microsoft.com/office/drawing/2014/main" id="{E3140C2A-CB9E-5AE4-57B6-C0CFE50CBD7C}"/>
              </a:ext>
            </a:extLst>
          </p:cNvPr>
          <p:cNvSpPr>
            <a:spLocks noGrp="1"/>
          </p:cNvSpPr>
          <p:nvPr>
            <p:ph idx="1"/>
          </p:nvPr>
        </p:nvSpPr>
        <p:spPr>
          <a:xfrm>
            <a:off x="1154954" y="2589211"/>
            <a:ext cx="10103596" cy="3825875"/>
          </a:xfrm>
        </p:spPr>
        <p:txBody>
          <a:bodyPr/>
          <a:lstStyle/>
          <a:p>
            <a:r>
              <a:rPr lang="en-US" dirty="0"/>
              <a:t>can show the </a:t>
            </a:r>
            <a:r>
              <a:rPr lang="en-US" dirty="0" err="1"/>
              <a:t>InnoDB</a:t>
            </a:r>
            <a:r>
              <a:rPr lang="en-US" dirty="0"/>
              <a:t> engine's status by typing:</a:t>
            </a:r>
          </a:p>
          <a:p>
            <a:r>
              <a:rPr lang="en-US" dirty="0"/>
              <a:t>SHOW ENGINE INNODB STATUS\G</a:t>
            </a:r>
          </a:p>
          <a:p>
            <a:r>
              <a:rPr lang="en-US" dirty="0"/>
              <a:t>The output will contain a large amount of information about the resources the engine is using, the processes being executed, and more. </a:t>
            </a:r>
          </a:p>
          <a:p>
            <a:r>
              <a:rPr lang="en-US" dirty="0"/>
              <a:t>Can use this to get an idea of whether there is a bottleneck in execution or whether the number of processes in contention are causing performance issues.</a:t>
            </a:r>
            <a:endParaRPr lang="en-IN" dirty="0"/>
          </a:p>
        </p:txBody>
      </p:sp>
    </p:spTree>
    <p:extLst>
      <p:ext uri="{BB962C8B-B14F-4D97-AF65-F5344CB8AC3E}">
        <p14:creationId xmlns:p14="http://schemas.microsoft.com/office/powerpoint/2010/main" val="3616846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948F-B781-AB7F-2826-FD5042240A0D}"/>
              </a:ext>
            </a:extLst>
          </p:cNvPr>
          <p:cNvSpPr>
            <a:spLocks noGrp="1"/>
          </p:cNvSpPr>
          <p:nvPr>
            <p:ph type="title"/>
          </p:nvPr>
        </p:nvSpPr>
        <p:spPr/>
        <p:txBody>
          <a:bodyPr/>
          <a:lstStyle/>
          <a:p>
            <a:r>
              <a:rPr lang="en-US" dirty="0"/>
              <a:t>Currently running processes</a:t>
            </a:r>
            <a:endParaRPr lang="en-IN" dirty="0"/>
          </a:p>
        </p:txBody>
      </p:sp>
      <p:sp>
        <p:nvSpPr>
          <p:cNvPr id="3" name="Content Placeholder 2">
            <a:extLst>
              <a:ext uri="{FF2B5EF4-FFF2-40B4-BE49-F238E27FC236}">
                <a16:creationId xmlns:a16="http://schemas.microsoft.com/office/drawing/2014/main" id="{8B44F8FA-1E99-E843-ED36-ACDE0EBBAABA}"/>
              </a:ext>
            </a:extLst>
          </p:cNvPr>
          <p:cNvSpPr>
            <a:spLocks noGrp="1"/>
          </p:cNvSpPr>
          <p:nvPr>
            <p:ph idx="1"/>
          </p:nvPr>
        </p:nvSpPr>
        <p:spPr/>
        <p:txBody>
          <a:bodyPr/>
          <a:lstStyle/>
          <a:p>
            <a:r>
              <a:rPr lang="en-US" dirty="0" err="1"/>
              <a:t>mySQL</a:t>
            </a:r>
            <a:r>
              <a:rPr lang="en-US" dirty="0"/>
              <a:t> provides SHOW PROCESSLIST query, which shows currently running threads on the database server. </a:t>
            </a:r>
          </a:p>
          <a:p>
            <a:r>
              <a:rPr lang="en-US" dirty="0"/>
              <a:t>Statement is very useful during troubleshooting the “too many connections” error message on the database server. </a:t>
            </a:r>
          </a:p>
          <a:p>
            <a:r>
              <a:rPr lang="en-US" dirty="0"/>
              <a:t>Help to find out what is going on.</a:t>
            </a:r>
          </a:p>
          <a:p>
            <a:r>
              <a:rPr lang="en-US" b="0" i="0" dirty="0">
                <a:solidFill>
                  <a:srgbClr val="333333"/>
                </a:solidFill>
                <a:effectLst/>
                <a:latin typeface="Public Sans"/>
              </a:rPr>
              <a:t>SHOW FULL PROCESSLIST command, which displays the currently running threads on MySQL in detailed format.</a:t>
            </a:r>
            <a:endParaRPr lang="en-IN" dirty="0"/>
          </a:p>
        </p:txBody>
      </p:sp>
    </p:spTree>
    <p:extLst>
      <p:ext uri="{BB962C8B-B14F-4D97-AF65-F5344CB8AC3E}">
        <p14:creationId xmlns:p14="http://schemas.microsoft.com/office/powerpoint/2010/main" val="289107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8129-7F9D-4D7D-CA6B-5513B70DDE8C}"/>
              </a:ext>
            </a:extLst>
          </p:cNvPr>
          <p:cNvSpPr>
            <a:spLocks noGrp="1"/>
          </p:cNvSpPr>
          <p:nvPr>
            <p:ph type="title"/>
          </p:nvPr>
        </p:nvSpPr>
        <p:spPr/>
        <p:txBody>
          <a:bodyPr/>
          <a:lstStyle/>
          <a:p>
            <a:r>
              <a:rPr lang="en-US" dirty="0"/>
              <a:t>Show and kill running processes </a:t>
            </a:r>
            <a:endParaRPr lang="en-IN" dirty="0"/>
          </a:p>
        </p:txBody>
      </p:sp>
      <p:sp>
        <p:nvSpPr>
          <p:cNvPr id="3" name="Content Placeholder 2">
            <a:extLst>
              <a:ext uri="{FF2B5EF4-FFF2-40B4-BE49-F238E27FC236}">
                <a16:creationId xmlns:a16="http://schemas.microsoft.com/office/drawing/2014/main" id="{A3459254-F74C-EC06-089B-8DE0711E5BE1}"/>
              </a:ext>
            </a:extLst>
          </p:cNvPr>
          <p:cNvSpPr>
            <a:spLocks noGrp="1"/>
          </p:cNvSpPr>
          <p:nvPr>
            <p:ph idx="1"/>
          </p:nvPr>
        </p:nvSpPr>
        <p:spPr/>
        <p:txBody>
          <a:bodyPr/>
          <a:lstStyle/>
          <a:p>
            <a:r>
              <a:rPr lang="en-US" b="0" i="0" dirty="0">
                <a:solidFill>
                  <a:srgbClr val="3D3D3D"/>
                </a:solidFill>
                <a:effectLst/>
                <a:latin typeface="Fira Sans" panose="020B0503050000020004" pitchFamily="34" charset="0"/>
              </a:rPr>
              <a:t> KILL command terminates a connection thread by ID along with the related active query, if there is one. </a:t>
            </a:r>
          </a:p>
          <a:p>
            <a:r>
              <a:rPr lang="en-US" b="0" i="0" dirty="0">
                <a:solidFill>
                  <a:srgbClr val="3D3D3D"/>
                </a:solidFill>
                <a:effectLst/>
                <a:latin typeface="Fira Sans" panose="020B0503050000020004" pitchFamily="34" charset="0"/>
              </a:rPr>
              <a:t>Then, to identify queries for deletion, you need to see processes on the server - and the SHOW PROCESSLIST command will be a fine solution. </a:t>
            </a:r>
          </a:p>
          <a:p>
            <a:r>
              <a:rPr lang="en-US" b="0" i="0" dirty="0">
                <a:solidFill>
                  <a:srgbClr val="3D3D3D"/>
                </a:solidFill>
                <a:effectLst/>
                <a:latin typeface="Fira Sans" panose="020B0503050000020004" pitchFamily="34" charset="0"/>
              </a:rPr>
              <a:t>It's not an elegant way to fix database issues, but rather an effective last resort tool. </a:t>
            </a:r>
          </a:p>
          <a:p>
            <a:endParaRPr lang="en-IN" dirty="0"/>
          </a:p>
        </p:txBody>
      </p:sp>
    </p:spTree>
    <p:extLst>
      <p:ext uri="{BB962C8B-B14F-4D97-AF65-F5344CB8AC3E}">
        <p14:creationId xmlns:p14="http://schemas.microsoft.com/office/powerpoint/2010/main" val="354647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155C-E834-0EE4-3E77-9596A4139FE9}"/>
              </a:ext>
            </a:extLst>
          </p:cNvPr>
          <p:cNvSpPr>
            <a:spLocks noGrp="1"/>
          </p:cNvSpPr>
          <p:nvPr>
            <p:ph type="title"/>
          </p:nvPr>
        </p:nvSpPr>
        <p:spPr/>
        <p:txBody>
          <a:bodyPr/>
          <a:lstStyle/>
          <a:p>
            <a:r>
              <a:rPr lang="en-US" dirty="0"/>
              <a:t>Show and kill running processes </a:t>
            </a:r>
            <a:endParaRPr lang="en-IN" dirty="0"/>
          </a:p>
        </p:txBody>
      </p:sp>
      <p:sp>
        <p:nvSpPr>
          <p:cNvPr id="3" name="Content Placeholder 2">
            <a:extLst>
              <a:ext uri="{FF2B5EF4-FFF2-40B4-BE49-F238E27FC236}">
                <a16:creationId xmlns:a16="http://schemas.microsoft.com/office/drawing/2014/main" id="{ADCF6780-4E18-4E87-0C58-C2D3AFD5841D}"/>
              </a:ext>
            </a:extLst>
          </p:cNvPr>
          <p:cNvSpPr>
            <a:spLocks noGrp="1"/>
          </p:cNvSpPr>
          <p:nvPr>
            <p:ph idx="1"/>
          </p:nvPr>
        </p:nvSpPr>
        <p:spPr>
          <a:xfrm>
            <a:off x="1154954" y="2603500"/>
            <a:ext cx="10232184" cy="3797300"/>
          </a:xfrm>
        </p:spPr>
        <p:txBody>
          <a:bodyPr>
            <a:normAutofit fontScale="92500" lnSpcReduction="10000"/>
          </a:bodyPr>
          <a:lstStyle/>
          <a:p>
            <a:r>
              <a:rPr lang="en-US" dirty="0"/>
              <a:t>4 major reasons</a:t>
            </a:r>
          </a:p>
          <a:p>
            <a:r>
              <a:rPr lang="en-US" dirty="0"/>
              <a:t>If a long-running query holds other transactions from executing your more relevant query</a:t>
            </a:r>
          </a:p>
          <a:p>
            <a:r>
              <a:rPr lang="en-US" dirty="0"/>
              <a:t>If a large number of faulty queries block viable queries</a:t>
            </a:r>
          </a:p>
          <a:p>
            <a:r>
              <a:rPr lang="en-US" dirty="0"/>
              <a:t>If there are orphan processes after a client was disconnected from a server</a:t>
            </a:r>
          </a:p>
          <a:p>
            <a:r>
              <a:rPr lang="en-US" dirty="0"/>
              <a:t>'Too many connections' message</a:t>
            </a:r>
          </a:p>
          <a:p>
            <a:r>
              <a:rPr lang="en-US" dirty="0"/>
              <a:t>None of these scenarios are great, so before executing KILL, make sure other solutions have been tried. </a:t>
            </a:r>
          </a:p>
          <a:p>
            <a:r>
              <a:rPr lang="en-US" dirty="0"/>
              <a:t>But once you know the KILL method is necessary, you will have a few different options. </a:t>
            </a:r>
          </a:p>
          <a:p>
            <a:r>
              <a:rPr lang="en-US" dirty="0"/>
              <a:t>KILL has two modifiers - CONNECTION and QUERY. </a:t>
            </a:r>
          </a:p>
          <a:p>
            <a:r>
              <a:rPr lang="en-US" dirty="0"/>
              <a:t>KILL CONNECTION is essentially the same as KILL, while KILL QUERY terminates only the query for the specified connection ID and leaves the connection itself intact.</a:t>
            </a:r>
            <a:endParaRPr lang="en-IN" dirty="0"/>
          </a:p>
        </p:txBody>
      </p:sp>
    </p:spTree>
    <p:extLst>
      <p:ext uri="{BB962C8B-B14F-4D97-AF65-F5344CB8AC3E}">
        <p14:creationId xmlns:p14="http://schemas.microsoft.com/office/powerpoint/2010/main" val="142691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4340-A041-4075-BB9C-71971CDDE5D9}"/>
              </a:ext>
            </a:extLst>
          </p:cNvPr>
          <p:cNvSpPr>
            <a:spLocks noGrp="1"/>
          </p:cNvSpPr>
          <p:nvPr>
            <p:ph type="title"/>
          </p:nvPr>
        </p:nvSpPr>
        <p:spPr/>
        <p:txBody>
          <a:bodyPr/>
          <a:lstStyle/>
          <a:p>
            <a:r>
              <a:rPr lang="en-US" dirty="0"/>
              <a:t>Show and kill running processes </a:t>
            </a:r>
            <a:endParaRPr lang="en-IN" dirty="0"/>
          </a:p>
        </p:txBody>
      </p:sp>
      <p:sp>
        <p:nvSpPr>
          <p:cNvPr id="3" name="Content Placeholder 2">
            <a:extLst>
              <a:ext uri="{FF2B5EF4-FFF2-40B4-BE49-F238E27FC236}">
                <a16:creationId xmlns:a16="http://schemas.microsoft.com/office/drawing/2014/main" id="{84DCCE95-06F3-7387-79F2-A6C1454A5D7E}"/>
              </a:ext>
            </a:extLst>
          </p:cNvPr>
          <p:cNvSpPr>
            <a:spLocks noGrp="1"/>
          </p:cNvSpPr>
          <p:nvPr>
            <p:ph idx="1"/>
          </p:nvPr>
        </p:nvSpPr>
        <p:spPr>
          <a:xfrm>
            <a:off x="1154954" y="2603499"/>
            <a:ext cx="10132171" cy="3883025"/>
          </a:xfrm>
        </p:spPr>
        <p:txBody>
          <a:bodyPr>
            <a:normAutofit/>
          </a:bodyPr>
          <a:lstStyle/>
          <a:p>
            <a:r>
              <a:rPr lang="en-US" dirty="0"/>
              <a:t>MySQL SHOW PROCESSLIST</a:t>
            </a:r>
          </a:p>
          <a:p>
            <a:r>
              <a:rPr lang="en-US" dirty="0"/>
              <a:t>To kill a query, we first need to track down the query that is slowing the performance - it's usually the one that takes the most time to run.</a:t>
            </a:r>
          </a:p>
          <a:p>
            <a:r>
              <a:rPr lang="en-US" dirty="0"/>
              <a:t> For that measure, we need to look at the table that will show running MySQL queries which is done by the </a:t>
            </a:r>
            <a:r>
              <a:rPr lang="en-US" dirty="0" err="1"/>
              <a:t>processlist</a:t>
            </a:r>
            <a:r>
              <a:rPr lang="en-US" dirty="0"/>
              <a:t> command:</a:t>
            </a:r>
          </a:p>
          <a:p>
            <a:r>
              <a:rPr lang="en-US" dirty="0"/>
              <a:t>show full </a:t>
            </a:r>
            <a:r>
              <a:rPr lang="en-US" dirty="0" err="1"/>
              <a:t>processlist</a:t>
            </a:r>
            <a:r>
              <a:rPr lang="en-US" dirty="0"/>
              <a:t>;</a:t>
            </a:r>
          </a:p>
          <a:p>
            <a:r>
              <a:rPr lang="en-US" dirty="0"/>
              <a:t>The FULL modifier allows us to see the query text in its entirety instead of the first 100 symbols we would get without this modifier.</a:t>
            </a:r>
          </a:p>
          <a:p>
            <a:r>
              <a:rPr lang="en-US" dirty="0"/>
              <a:t> In the id column, you will see the connection thread id of any currently running query - you can then use this id in the KILL command.</a:t>
            </a:r>
            <a:endParaRPr lang="en-IN" dirty="0"/>
          </a:p>
        </p:txBody>
      </p:sp>
    </p:spTree>
    <p:extLst>
      <p:ext uri="{BB962C8B-B14F-4D97-AF65-F5344CB8AC3E}">
        <p14:creationId xmlns:p14="http://schemas.microsoft.com/office/powerpoint/2010/main" val="351325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50B70-6D48-1036-60B4-F64FE4846372}"/>
              </a:ext>
            </a:extLst>
          </p:cNvPr>
          <p:cNvSpPr>
            <a:spLocks noGrp="1"/>
          </p:cNvSpPr>
          <p:nvPr>
            <p:ph type="title"/>
          </p:nvPr>
        </p:nvSpPr>
        <p:spPr/>
        <p:txBody>
          <a:bodyPr/>
          <a:lstStyle/>
          <a:p>
            <a:r>
              <a:rPr lang="en-US" dirty="0"/>
              <a:t>Kill command</a:t>
            </a:r>
            <a:endParaRPr lang="en-IN" dirty="0"/>
          </a:p>
        </p:txBody>
      </p:sp>
      <p:sp>
        <p:nvSpPr>
          <p:cNvPr id="3" name="Content Placeholder 2">
            <a:extLst>
              <a:ext uri="{FF2B5EF4-FFF2-40B4-BE49-F238E27FC236}">
                <a16:creationId xmlns:a16="http://schemas.microsoft.com/office/drawing/2014/main" id="{8129A935-7051-8ED8-8779-1D67399ADE50}"/>
              </a:ext>
            </a:extLst>
          </p:cNvPr>
          <p:cNvSpPr>
            <a:spLocks noGrp="1"/>
          </p:cNvSpPr>
          <p:nvPr>
            <p:ph idx="1"/>
          </p:nvPr>
        </p:nvSpPr>
        <p:spPr/>
        <p:txBody>
          <a:bodyPr/>
          <a:lstStyle/>
          <a:p>
            <a:r>
              <a:rPr lang="en-US" dirty="0"/>
              <a:t>So, after we locate, let's say, the most time-consuming query by reviewing the Time column, we execute the KILL command on the desired query:</a:t>
            </a:r>
          </a:p>
          <a:p>
            <a:endParaRPr lang="en-US" dirty="0"/>
          </a:p>
          <a:p>
            <a:r>
              <a:rPr lang="en-US" dirty="0"/>
              <a:t>KILL id;</a:t>
            </a:r>
          </a:p>
          <a:p>
            <a:r>
              <a:rPr lang="en-US" dirty="0"/>
              <a:t>Here, 'id' is the number of the query you need to terminate.</a:t>
            </a:r>
            <a:endParaRPr lang="en-IN" dirty="0"/>
          </a:p>
        </p:txBody>
      </p:sp>
    </p:spTree>
    <p:extLst>
      <p:ext uri="{BB962C8B-B14F-4D97-AF65-F5344CB8AC3E}">
        <p14:creationId xmlns:p14="http://schemas.microsoft.com/office/powerpoint/2010/main" val="302533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43A4-8759-39FF-0A04-0C8E17633325}"/>
              </a:ext>
            </a:extLst>
          </p:cNvPr>
          <p:cNvSpPr>
            <a:spLocks noGrp="1"/>
          </p:cNvSpPr>
          <p:nvPr>
            <p:ph type="title"/>
          </p:nvPr>
        </p:nvSpPr>
        <p:spPr/>
        <p:txBody>
          <a:bodyPr/>
          <a:lstStyle/>
          <a:p>
            <a:r>
              <a:rPr lang="en-US" dirty="0"/>
              <a:t>Using The MySQL Process Table</a:t>
            </a:r>
            <a:endParaRPr lang="en-IN" dirty="0"/>
          </a:p>
        </p:txBody>
      </p:sp>
      <p:sp>
        <p:nvSpPr>
          <p:cNvPr id="3" name="Content Placeholder 2">
            <a:extLst>
              <a:ext uri="{FF2B5EF4-FFF2-40B4-BE49-F238E27FC236}">
                <a16:creationId xmlns:a16="http://schemas.microsoft.com/office/drawing/2014/main" id="{5A7C7179-F19B-9415-5567-285AA621FAF7}"/>
              </a:ext>
            </a:extLst>
          </p:cNvPr>
          <p:cNvSpPr>
            <a:spLocks noGrp="1"/>
          </p:cNvSpPr>
          <p:nvPr>
            <p:ph idx="1"/>
          </p:nvPr>
        </p:nvSpPr>
        <p:spPr>
          <a:xfrm>
            <a:off x="1154954" y="2603499"/>
            <a:ext cx="10575084" cy="3897313"/>
          </a:xfrm>
        </p:spPr>
        <p:txBody>
          <a:bodyPr/>
          <a:lstStyle/>
          <a:p>
            <a:r>
              <a:rPr lang="en-US" dirty="0"/>
              <a:t>Use the ‘</a:t>
            </a:r>
            <a:r>
              <a:rPr lang="en-US" dirty="0" err="1"/>
              <a:t>mysqladmin</a:t>
            </a:r>
            <a:r>
              <a:rPr lang="en-US" dirty="0"/>
              <a:t>’ command line tool with the flag ‘</a:t>
            </a:r>
            <a:r>
              <a:rPr lang="en-US" dirty="0" err="1"/>
              <a:t>processlist</a:t>
            </a:r>
            <a:r>
              <a:rPr lang="en-US" dirty="0"/>
              <a:t>’ or ‘proc’ for short. (Adding the flag ‘statistics’ or ‘stat’ for short will show running statistics for queries since MySQL’s last restart.)</a:t>
            </a:r>
          </a:p>
          <a:p>
            <a:endParaRPr lang="en-US" dirty="0"/>
          </a:p>
          <a:p>
            <a:r>
              <a:rPr lang="en-US" dirty="0"/>
              <a:t>Command:</a:t>
            </a:r>
          </a:p>
          <a:p>
            <a:pPr marL="0" indent="0">
              <a:buNone/>
            </a:pPr>
            <a:r>
              <a:rPr lang="en-US" b="1" dirty="0" err="1">
                <a:solidFill>
                  <a:srgbClr val="FF0000"/>
                </a:solidFill>
              </a:rPr>
              <a:t>mysqladmin</a:t>
            </a:r>
            <a:r>
              <a:rPr lang="en-US" b="1" dirty="0">
                <a:solidFill>
                  <a:srgbClr val="FF0000"/>
                </a:solidFill>
              </a:rPr>
              <a:t> proc stat</a:t>
            </a:r>
          </a:p>
          <a:p>
            <a:r>
              <a:rPr lang="en-US" b="1" i="0" dirty="0">
                <a:solidFill>
                  <a:srgbClr val="444444"/>
                </a:solidFill>
                <a:effectLst/>
                <a:latin typeface="Open Sans" panose="020B0606030504020204" pitchFamily="34" charset="0"/>
              </a:rPr>
              <a:t>Pro</a:t>
            </a:r>
            <a:r>
              <a:rPr lang="en-US" b="0" i="0" dirty="0">
                <a:solidFill>
                  <a:srgbClr val="444444"/>
                </a:solidFill>
                <a:effectLst/>
                <a:latin typeface="Open Sans" panose="020B0606030504020204" pitchFamily="34" charset="0"/>
              </a:rPr>
              <a:t>: </a:t>
            </a:r>
            <a:r>
              <a:rPr lang="en-US" sz="1800" b="0" i="0" dirty="0">
                <a:solidFill>
                  <a:srgbClr val="444444"/>
                </a:solidFill>
                <a:effectLst/>
                <a:latin typeface="Open Sans" panose="020B0606030504020204" pitchFamily="34" charset="0"/>
              </a:rPr>
              <a:t>Used on the shell interface, this makes piping output to other scripts and tools </a:t>
            </a:r>
            <a:r>
              <a:rPr lang="en-US" sz="1800" b="0" i="0" dirty="0" err="1">
                <a:solidFill>
                  <a:srgbClr val="444444"/>
                </a:solidFill>
                <a:effectLst/>
                <a:latin typeface="Open Sans" panose="020B0606030504020204" pitchFamily="34" charset="0"/>
              </a:rPr>
              <a:t>easy.</a:t>
            </a:r>
            <a:r>
              <a:rPr lang="en-US" b="1" i="0" dirty="0" err="1">
                <a:solidFill>
                  <a:srgbClr val="444444"/>
                </a:solidFill>
                <a:effectLst/>
                <a:latin typeface="Open Sans" panose="020B0606030504020204" pitchFamily="34" charset="0"/>
              </a:rPr>
              <a:t>Con</a:t>
            </a:r>
            <a:r>
              <a:rPr lang="en-US" b="0" i="0" dirty="0">
                <a:solidFill>
                  <a:srgbClr val="444444"/>
                </a:solidFill>
                <a:effectLst/>
                <a:latin typeface="Open Sans" panose="020B0606030504020204" pitchFamily="34" charset="0"/>
              </a:rPr>
              <a:t>: </a:t>
            </a:r>
            <a:r>
              <a:rPr lang="en-US" sz="1800" b="0" i="0" dirty="0">
                <a:solidFill>
                  <a:srgbClr val="444444"/>
                </a:solidFill>
                <a:effectLst/>
                <a:latin typeface="Open Sans" panose="020B0606030504020204" pitchFamily="34" charset="0"/>
              </a:rPr>
              <a:t>The process table’s info column is always truncated so does not provide the full query on longer queries</a:t>
            </a:r>
            <a:endParaRPr lang="en-IN" dirty="0"/>
          </a:p>
        </p:txBody>
      </p:sp>
    </p:spTree>
    <p:extLst>
      <p:ext uri="{BB962C8B-B14F-4D97-AF65-F5344CB8AC3E}">
        <p14:creationId xmlns:p14="http://schemas.microsoft.com/office/powerpoint/2010/main" val="7582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679CCC-ECE0-4D96-D15D-5928553AF319}"/>
              </a:ext>
            </a:extLst>
          </p:cNvPr>
          <p:cNvSpPr txBox="1"/>
          <p:nvPr/>
        </p:nvSpPr>
        <p:spPr>
          <a:xfrm>
            <a:off x="985837" y="1243013"/>
            <a:ext cx="10129837" cy="3416320"/>
          </a:xfrm>
          <a:prstGeom prst="rect">
            <a:avLst/>
          </a:prstGeom>
          <a:noFill/>
        </p:spPr>
        <p:txBody>
          <a:bodyPr wrap="square">
            <a:spAutoFit/>
          </a:bodyPr>
          <a:lstStyle/>
          <a:p>
            <a:r>
              <a:rPr lang="en-IN" dirty="0" err="1"/>
              <a:t>mysqladmin</a:t>
            </a:r>
            <a:r>
              <a:rPr lang="en-IN" dirty="0"/>
              <a:t> proc stat</a:t>
            </a:r>
          </a:p>
          <a:p>
            <a:r>
              <a:rPr lang="en-IN" dirty="0"/>
              <a:t>Output:</a:t>
            </a:r>
          </a:p>
          <a:p>
            <a:endParaRPr lang="en-IN" dirty="0"/>
          </a:p>
          <a:p>
            <a:r>
              <a:rPr lang="en-IN" dirty="0"/>
              <a:t> +-------+------+-----------+-----------+---------+------+-------+</a:t>
            </a:r>
          </a:p>
          <a:p>
            <a:r>
              <a:rPr lang="en-IN" dirty="0"/>
              <a:t> | Id    | User | Host      | </a:t>
            </a:r>
            <a:r>
              <a:rPr lang="en-IN" dirty="0" err="1"/>
              <a:t>db</a:t>
            </a:r>
            <a:r>
              <a:rPr lang="en-IN" dirty="0"/>
              <a:t>        | Command | Time | State | Info               | Progress |</a:t>
            </a:r>
          </a:p>
          <a:p>
            <a:r>
              <a:rPr lang="en-IN" dirty="0"/>
              <a:t> +-------+------+-----------+-----------+---------+------+-------+--------------------+----------+</a:t>
            </a:r>
          </a:p>
          <a:p>
            <a:r>
              <a:rPr lang="en-IN" dirty="0"/>
              <a:t> | 77255 | root | localhost | employees | Query   | 150  |       | call While_Loop2() | 0.000    |</a:t>
            </a:r>
          </a:p>
          <a:p>
            <a:r>
              <a:rPr lang="en-IN" dirty="0"/>
              <a:t> | 77285 | root | localhost |           | Query   | 0    | </a:t>
            </a:r>
            <a:r>
              <a:rPr lang="en-IN" dirty="0" err="1"/>
              <a:t>init</a:t>
            </a:r>
            <a:r>
              <a:rPr lang="en-IN" dirty="0"/>
              <a:t>  | show </a:t>
            </a:r>
            <a:r>
              <a:rPr lang="en-IN" dirty="0" err="1"/>
              <a:t>processlist</a:t>
            </a:r>
            <a:r>
              <a:rPr lang="en-IN" dirty="0"/>
              <a:t>   | 0.000    |</a:t>
            </a:r>
          </a:p>
          <a:p>
            <a:r>
              <a:rPr lang="en-IN" dirty="0"/>
              <a:t> +-------+------+-----------+-----------+---------+------+-------+--------------------+----------+</a:t>
            </a:r>
          </a:p>
          <a:p>
            <a:r>
              <a:rPr lang="en-IN" dirty="0"/>
              <a:t> Uptime: 861755  Threads: 2  Questions: 20961045  Slow queries: 0  Opens: 2976  Flush tables: 1  Open tables: 1011  Queries per second </a:t>
            </a:r>
            <a:r>
              <a:rPr lang="en-IN" dirty="0" err="1"/>
              <a:t>avg</a:t>
            </a:r>
            <a:r>
              <a:rPr lang="en-IN" dirty="0"/>
              <a:t>: 24.323</a:t>
            </a:r>
          </a:p>
        </p:txBody>
      </p:sp>
    </p:spTree>
    <p:extLst>
      <p:ext uri="{BB962C8B-B14F-4D97-AF65-F5344CB8AC3E}">
        <p14:creationId xmlns:p14="http://schemas.microsoft.com/office/powerpoint/2010/main" val="260092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5165-1C46-FCDF-BC96-D6BEE826D654}"/>
              </a:ext>
            </a:extLst>
          </p:cNvPr>
          <p:cNvSpPr>
            <a:spLocks noGrp="1"/>
          </p:cNvSpPr>
          <p:nvPr>
            <p:ph type="title"/>
          </p:nvPr>
        </p:nvSpPr>
        <p:spPr/>
        <p:txBody>
          <a:bodyPr/>
          <a:lstStyle/>
          <a:p>
            <a:r>
              <a:rPr lang="en-US" dirty="0"/>
              <a:t>Using The MySQL Process Table</a:t>
            </a:r>
            <a:endParaRPr lang="en-IN" dirty="0"/>
          </a:p>
        </p:txBody>
      </p:sp>
      <p:sp>
        <p:nvSpPr>
          <p:cNvPr id="3" name="Content Placeholder 2">
            <a:extLst>
              <a:ext uri="{FF2B5EF4-FFF2-40B4-BE49-F238E27FC236}">
                <a16:creationId xmlns:a16="http://schemas.microsoft.com/office/drawing/2014/main" id="{97B66362-E2E6-29AE-2FFB-92CBAB60F96B}"/>
              </a:ext>
            </a:extLst>
          </p:cNvPr>
          <p:cNvSpPr>
            <a:spLocks noGrp="1"/>
          </p:cNvSpPr>
          <p:nvPr>
            <p:ph idx="1"/>
          </p:nvPr>
        </p:nvSpPr>
        <p:spPr>
          <a:xfrm>
            <a:off x="1154954" y="2603499"/>
            <a:ext cx="10332196" cy="4011613"/>
          </a:xfrm>
        </p:spPr>
        <p:txBody>
          <a:bodyPr>
            <a:normAutofit/>
          </a:bodyPr>
          <a:lstStyle/>
          <a:p>
            <a:r>
              <a:rPr lang="en-US" dirty="0"/>
              <a:t>Using The MySQL Process Table</a:t>
            </a:r>
          </a:p>
          <a:p>
            <a:r>
              <a:rPr lang="en-US" dirty="0"/>
              <a:t>Run the ‘show </a:t>
            </a:r>
            <a:r>
              <a:rPr lang="en-US" dirty="0" err="1"/>
              <a:t>processlist</a:t>
            </a:r>
            <a:r>
              <a:rPr lang="en-US" dirty="0"/>
              <a:t>;’ query from within MySQL interactive mode prompt. </a:t>
            </a:r>
          </a:p>
          <a:p>
            <a:r>
              <a:rPr lang="en-US" dirty="0"/>
              <a:t>(Adding the ‘full’  modifier to the command disables truncation of the Info column. This is necessary when viewing long queries.)</a:t>
            </a:r>
          </a:p>
          <a:p>
            <a:r>
              <a:rPr lang="en-US" dirty="0"/>
              <a:t>Command:</a:t>
            </a:r>
          </a:p>
          <a:p>
            <a:r>
              <a:rPr lang="en-US" dirty="0"/>
              <a:t>show </a:t>
            </a:r>
            <a:r>
              <a:rPr lang="en-US" dirty="0" err="1"/>
              <a:t>processlist</a:t>
            </a:r>
            <a:r>
              <a:rPr lang="en-US" dirty="0"/>
              <a:t>;</a:t>
            </a:r>
          </a:p>
          <a:p>
            <a:r>
              <a:rPr lang="en-US" b="1" i="0" dirty="0">
                <a:solidFill>
                  <a:srgbClr val="333333"/>
                </a:solidFill>
                <a:effectLst/>
                <a:latin typeface="Open Sans" panose="020B0606030504020204" pitchFamily="34" charset="0"/>
              </a:rPr>
              <a:t>Pro</a:t>
            </a:r>
            <a:r>
              <a:rPr lang="en-US" b="0" i="0" dirty="0">
                <a:solidFill>
                  <a:srgbClr val="333333"/>
                </a:solidFill>
                <a:effectLst/>
                <a:latin typeface="Open Sans" panose="020B0606030504020204" pitchFamily="34" charset="0"/>
              </a:rPr>
              <a:t>: </a:t>
            </a:r>
            <a:r>
              <a:rPr lang="en-US" sz="1800" b="0" i="0" dirty="0">
                <a:solidFill>
                  <a:srgbClr val="333333"/>
                </a:solidFill>
                <a:effectLst/>
                <a:latin typeface="Open Sans" panose="020B0606030504020204" pitchFamily="34" charset="0"/>
              </a:rPr>
              <a:t>Using the full modifier allows for seeing the full query on longer queries.</a:t>
            </a:r>
          </a:p>
          <a:p>
            <a:r>
              <a:rPr lang="en-US" b="1" i="0" dirty="0">
                <a:solidFill>
                  <a:srgbClr val="333333"/>
                </a:solidFill>
                <a:effectLst/>
                <a:latin typeface="Open Sans" panose="020B0606030504020204" pitchFamily="34" charset="0"/>
              </a:rPr>
              <a:t>Con</a:t>
            </a:r>
            <a:r>
              <a:rPr lang="en-US" b="0" i="0" dirty="0">
                <a:solidFill>
                  <a:srgbClr val="333333"/>
                </a:solidFill>
                <a:effectLst/>
                <a:latin typeface="Open Sans" panose="020B0606030504020204" pitchFamily="34" charset="0"/>
              </a:rPr>
              <a:t>: </a:t>
            </a:r>
            <a:r>
              <a:rPr lang="en-US" sz="1800" b="0" i="0" dirty="0">
                <a:solidFill>
                  <a:srgbClr val="333333"/>
                </a:solidFill>
                <a:effectLst/>
                <a:latin typeface="Open Sans" panose="020B0606030504020204" pitchFamily="34" charset="0"/>
              </a:rPr>
              <a:t>MySQL Interactive mode cannot access scripts and tools available in the shell interface</a:t>
            </a:r>
            <a:r>
              <a:rPr lang="en-US" b="0" i="0" dirty="0">
                <a:solidFill>
                  <a:srgbClr val="333333"/>
                </a:solidFill>
                <a:effectLst/>
                <a:latin typeface="Open Sans" panose="020B0606030504020204" pitchFamily="34" charset="0"/>
              </a:rPr>
              <a:t>.</a:t>
            </a:r>
          </a:p>
          <a:p>
            <a:r>
              <a:rPr lang="en-IN" b="0" i="0" dirty="0">
                <a:solidFill>
                  <a:srgbClr val="00009F"/>
                </a:solidFill>
                <a:effectLst/>
                <a:latin typeface="Roboto Mono"/>
              </a:rPr>
              <a:t>SHOW</a:t>
            </a:r>
            <a:r>
              <a:rPr lang="en-IN" b="0" i="0" dirty="0">
                <a:solidFill>
                  <a:srgbClr val="1A202C"/>
                </a:solidFill>
                <a:effectLst/>
                <a:latin typeface="Roboto Mono"/>
              </a:rPr>
              <a:t> </a:t>
            </a:r>
            <a:r>
              <a:rPr lang="en-IN" b="0" i="0" dirty="0">
                <a:solidFill>
                  <a:srgbClr val="00009F"/>
                </a:solidFill>
                <a:effectLst/>
                <a:latin typeface="Roboto Mono"/>
              </a:rPr>
              <a:t>FULL</a:t>
            </a:r>
            <a:r>
              <a:rPr lang="en-IN" b="0" i="0" dirty="0">
                <a:solidFill>
                  <a:srgbClr val="1A202C"/>
                </a:solidFill>
                <a:effectLst/>
                <a:latin typeface="Roboto Mono"/>
              </a:rPr>
              <a:t> PROCESSLIST</a:t>
            </a:r>
            <a:r>
              <a:rPr lang="en-IN" b="0" i="0" dirty="0">
                <a:solidFill>
                  <a:srgbClr val="393A34"/>
                </a:solidFill>
                <a:effectLst/>
                <a:latin typeface="Roboto Mono"/>
              </a:rPr>
              <a:t>;</a:t>
            </a:r>
            <a:endParaRPr lang="en-IN" dirty="0"/>
          </a:p>
        </p:txBody>
      </p:sp>
    </p:spTree>
    <p:extLst>
      <p:ext uri="{BB962C8B-B14F-4D97-AF65-F5344CB8AC3E}">
        <p14:creationId xmlns:p14="http://schemas.microsoft.com/office/powerpoint/2010/main" val="952855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8656C-9958-963A-9DF5-5DC5512C86F6}"/>
              </a:ext>
            </a:extLst>
          </p:cNvPr>
          <p:cNvSpPr txBox="1"/>
          <p:nvPr/>
        </p:nvSpPr>
        <p:spPr>
          <a:xfrm>
            <a:off x="628650" y="1343025"/>
            <a:ext cx="11144250" cy="2585323"/>
          </a:xfrm>
          <a:prstGeom prst="rect">
            <a:avLst/>
          </a:prstGeom>
          <a:noFill/>
        </p:spPr>
        <p:txBody>
          <a:bodyPr wrap="square">
            <a:spAutoFit/>
          </a:bodyPr>
          <a:lstStyle/>
          <a:p>
            <a:r>
              <a:rPr lang="en-IN" dirty="0"/>
              <a:t>Output:</a:t>
            </a:r>
          </a:p>
          <a:p>
            <a:endParaRPr lang="en-IN" dirty="0"/>
          </a:p>
          <a:p>
            <a:r>
              <a:rPr lang="en-IN" dirty="0"/>
              <a:t>MariaDB [(none)]&gt; show full </a:t>
            </a:r>
            <a:r>
              <a:rPr lang="en-IN" dirty="0" err="1"/>
              <a:t>processlist</a:t>
            </a:r>
            <a:r>
              <a:rPr lang="en-IN" dirty="0"/>
              <a:t>;</a:t>
            </a:r>
          </a:p>
          <a:p>
            <a:r>
              <a:rPr lang="en-IN" dirty="0"/>
              <a:t> +-------+------+-----------+-----------+---------+------+-------+-----------------------+----------+</a:t>
            </a:r>
          </a:p>
          <a:p>
            <a:r>
              <a:rPr lang="en-IN" dirty="0"/>
              <a:t> | Id    | User | Host      | </a:t>
            </a:r>
            <a:r>
              <a:rPr lang="en-IN" dirty="0" err="1"/>
              <a:t>db</a:t>
            </a:r>
            <a:r>
              <a:rPr lang="en-IN" dirty="0"/>
              <a:t>        | Command | Time | State | Info                  | Progress |</a:t>
            </a:r>
          </a:p>
          <a:p>
            <a:r>
              <a:rPr lang="en-IN" dirty="0"/>
              <a:t> +-------+------+-----------+-----------+---------+------+-------+-----------------------+----------+</a:t>
            </a:r>
          </a:p>
          <a:p>
            <a:r>
              <a:rPr lang="en-IN" dirty="0"/>
              <a:t> | 77006 | root | localhost | employees | Query   |  151 | NULL  | call While_Loop2()    |    0.000 |</a:t>
            </a:r>
          </a:p>
          <a:p>
            <a:r>
              <a:rPr lang="en-IN" dirty="0"/>
              <a:t> | 77021 | root | localhost | NULL      | Query   |    0 | </a:t>
            </a:r>
            <a:r>
              <a:rPr lang="en-IN" dirty="0" err="1"/>
              <a:t>init</a:t>
            </a:r>
            <a:r>
              <a:rPr lang="en-IN" dirty="0"/>
              <a:t>  | show full </a:t>
            </a:r>
            <a:r>
              <a:rPr lang="en-IN" dirty="0" err="1"/>
              <a:t>processlist</a:t>
            </a:r>
            <a:r>
              <a:rPr lang="en-IN" dirty="0"/>
              <a:t> |    0.000 |</a:t>
            </a:r>
          </a:p>
          <a:p>
            <a:r>
              <a:rPr lang="en-IN" dirty="0"/>
              <a:t> +-------+------+-----------+-----------+---------+------+-------+-----------------------+----------+</a:t>
            </a:r>
          </a:p>
        </p:txBody>
      </p:sp>
    </p:spTree>
    <p:extLst>
      <p:ext uri="{BB962C8B-B14F-4D97-AF65-F5344CB8AC3E}">
        <p14:creationId xmlns:p14="http://schemas.microsoft.com/office/powerpoint/2010/main" val="18906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65C0-EDF9-82AC-308D-CCCB344CDBDA}"/>
              </a:ext>
            </a:extLst>
          </p:cNvPr>
          <p:cNvSpPr>
            <a:spLocks noGrp="1"/>
          </p:cNvSpPr>
          <p:nvPr>
            <p:ph type="title"/>
          </p:nvPr>
        </p:nvSpPr>
        <p:spPr/>
        <p:txBody>
          <a:bodyPr/>
          <a:lstStyle/>
          <a:p>
            <a:r>
              <a:rPr lang="en-US" dirty="0"/>
              <a:t>Using The slow query log</a:t>
            </a:r>
            <a:endParaRPr lang="en-IN" dirty="0"/>
          </a:p>
        </p:txBody>
      </p:sp>
      <p:sp>
        <p:nvSpPr>
          <p:cNvPr id="3" name="Content Placeholder 2">
            <a:extLst>
              <a:ext uri="{FF2B5EF4-FFF2-40B4-BE49-F238E27FC236}">
                <a16:creationId xmlns:a16="http://schemas.microsoft.com/office/drawing/2014/main" id="{286FF57F-7FBD-21DB-6961-0360D0F50BE0}"/>
              </a:ext>
            </a:extLst>
          </p:cNvPr>
          <p:cNvSpPr>
            <a:spLocks noGrp="1"/>
          </p:cNvSpPr>
          <p:nvPr>
            <p:ph idx="1"/>
          </p:nvPr>
        </p:nvSpPr>
        <p:spPr>
          <a:xfrm>
            <a:off x="1154954" y="2603500"/>
            <a:ext cx="10403634" cy="3740150"/>
          </a:xfrm>
        </p:spPr>
        <p:txBody>
          <a:bodyPr>
            <a:normAutofit/>
          </a:bodyPr>
          <a:lstStyle/>
          <a:p>
            <a:r>
              <a:rPr lang="en-US" dirty="0"/>
              <a:t>Another valuable tool in  MySQL is the included slow query logging feature.</a:t>
            </a:r>
          </a:p>
          <a:p>
            <a:r>
              <a:rPr lang="en-US" dirty="0"/>
              <a:t> This feature is the preferred method for finding long-running queries regularly. </a:t>
            </a:r>
          </a:p>
          <a:p>
            <a:r>
              <a:rPr lang="en-US" dirty="0"/>
              <a:t>There are several directives available to adjust this feature. </a:t>
            </a:r>
          </a:p>
          <a:p>
            <a:r>
              <a:rPr lang="en-US" dirty="0"/>
              <a:t>However, the most commonly needed settings are:</a:t>
            </a:r>
          </a:p>
          <a:p>
            <a:pPr marL="0" indent="0">
              <a:buNone/>
            </a:pPr>
            <a:r>
              <a:rPr lang="en-US" b="1" dirty="0" err="1">
                <a:solidFill>
                  <a:srgbClr val="FF0000"/>
                </a:solidFill>
              </a:rPr>
              <a:t>slow_query_log</a:t>
            </a:r>
            <a:r>
              <a:rPr lang="en-US" b="1" dirty="0">
                <a:solidFill>
                  <a:srgbClr val="FF0000"/>
                </a:solidFill>
              </a:rPr>
              <a:t>	enable/disable the slow query log</a:t>
            </a:r>
          </a:p>
          <a:p>
            <a:pPr marL="0" indent="0">
              <a:buNone/>
            </a:pPr>
            <a:r>
              <a:rPr lang="en-US" b="1" dirty="0" err="1">
                <a:solidFill>
                  <a:srgbClr val="FF0000"/>
                </a:solidFill>
              </a:rPr>
              <a:t>slow_query_log_file</a:t>
            </a:r>
            <a:r>
              <a:rPr lang="en-US" b="1" dirty="0">
                <a:solidFill>
                  <a:srgbClr val="FF0000"/>
                </a:solidFill>
              </a:rPr>
              <a:t>	name and path of the slow query log file</a:t>
            </a:r>
          </a:p>
          <a:p>
            <a:pPr marL="0" indent="0">
              <a:buNone/>
            </a:pPr>
            <a:r>
              <a:rPr lang="en-US" b="1" dirty="0" err="1">
                <a:solidFill>
                  <a:srgbClr val="FF0000"/>
                </a:solidFill>
              </a:rPr>
              <a:t>long_query_time</a:t>
            </a:r>
            <a:r>
              <a:rPr lang="en-US" b="1" dirty="0">
                <a:solidFill>
                  <a:srgbClr val="FF0000"/>
                </a:solidFill>
              </a:rPr>
              <a:t>	time in seconds/microseconds defining a slow query</a:t>
            </a:r>
          </a:p>
          <a:p>
            <a:pPr>
              <a:buFont typeface="Wingdings" panose="05000000000000000000" pitchFamily="2" charset="2"/>
              <a:buChar char="Ø"/>
            </a:pPr>
            <a:r>
              <a:rPr lang="en-US" b="0" i="0" dirty="0">
                <a:solidFill>
                  <a:srgbClr val="1A202C"/>
                </a:solidFill>
                <a:effectLst/>
                <a:latin typeface="Open Sans" panose="020B0606030504020204" pitchFamily="34" charset="0"/>
              </a:rPr>
              <a:t>These directives are set within the </a:t>
            </a:r>
            <a:r>
              <a:rPr lang="en-US" b="0" i="0" dirty="0">
                <a:solidFill>
                  <a:srgbClr val="3AC6EB"/>
                </a:solidFill>
                <a:effectLst/>
                <a:latin typeface="Open Sans" panose="020B0606030504020204" pitchFamily="34" charset="0"/>
              </a:rPr>
              <a:t>[</a:t>
            </a:r>
            <a:r>
              <a:rPr lang="en-US" b="0" i="0" dirty="0" err="1">
                <a:solidFill>
                  <a:srgbClr val="3AC6EB"/>
                </a:solidFill>
                <a:effectLst/>
                <a:latin typeface="Open Sans" panose="020B0606030504020204" pitchFamily="34" charset="0"/>
              </a:rPr>
              <a:t>mysqld</a:t>
            </a:r>
            <a:r>
              <a:rPr lang="en-US" b="0" i="0" dirty="0">
                <a:solidFill>
                  <a:srgbClr val="3AC6EB"/>
                </a:solidFill>
                <a:effectLst/>
                <a:latin typeface="Open Sans" panose="020B0606030504020204" pitchFamily="34" charset="0"/>
              </a:rPr>
              <a:t>]</a:t>
            </a:r>
            <a:r>
              <a:rPr lang="en-US" b="0" i="0" dirty="0">
                <a:solidFill>
                  <a:srgbClr val="1A202C"/>
                </a:solidFill>
                <a:effectLst/>
                <a:latin typeface="Open Sans" panose="020B0606030504020204" pitchFamily="34" charset="0"/>
              </a:rPr>
              <a:t> section of the MySQL configuration file located at </a:t>
            </a:r>
            <a:r>
              <a:rPr lang="en-US" b="0" i="0" dirty="0">
                <a:solidFill>
                  <a:srgbClr val="3AC6EB"/>
                </a:solidFill>
                <a:effectLst/>
                <a:latin typeface="Open Sans" panose="020B0606030504020204" pitchFamily="34" charset="0"/>
              </a:rPr>
              <a:t>/</a:t>
            </a:r>
            <a:r>
              <a:rPr lang="en-US" b="0" i="0" dirty="0" err="1">
                <a:solidFill>
                  <a:srgbClr val="3AC6EB"/>
                </a:solidFill>
                <a:effectLst/>
                <a:latin typeface="Open Sans" panose="020B0606030504020204" pitchFamily="34" charset="0"/>
              </a:rPr>
              <a:t>etc</a:t>
            </a:r>
            <a:r>
              <a:rPr lang="en-US" b="0" i="0" dirty="0">
                <a:solidFill>
                  <a:srgbClr val="3AC6EB"/>
                </a:solidFill>
                <a:effectLst/>
                <a:latin typeface="Open Sans" panose="020B0606030504020204" pitchFamily="34" charset="0"/>
              </a:rPr>
              <a:t>/</a:t>
            </a:r>
            <a:r>
              <a:rPr lang="en-US" b="0" i="0" dirty="0" err="1">
                <a:solidFill>
                  <a:srgbClr val="3AC6EB"/>
                </a:solidFill>
                <a:effectLst/>
                <a:latin typeface="Open Sans" panose="020B0606030504020204" pitchFamily="34" charset="0"/>
              </a:rPr>
              <a:t>my.cnf</a:t>
            </a:r>
            <a:r>
              <a:rPr lang="en-US" b="0" i="0" dirty="0">
                <a:solidFill>
                  <a:srgbClr val="1A202C"/>
                </a:solidFill>
                <a:effectLst/>
                <a:latin typeface="Open Sans" panose="020B0606030504020204" pitchFamily="34" charset="0"/>
              </a:rPr>
              <a:t> and will require a MySQL service restart before they will take effect</a:t>
            </a:r>
            <a:endParaRPr lang="en-IN" b="1" dirty="0">
              <a:solidFill>
                <a:srgbClr val="FF0000"/>
              </a:solidFill>
            </a:endParaRPr>
          </a:p>
        </p:txBody>
      </p:sp>
    </p:spTree>
    <p:extLst>
      <p:ext uri="{BB962C8B-B14F-4D97-AF65-F5344CB8AC3E}">
        <p14:creationId xmlns:p14="http://schemas.microsoft.com/office/powerpoint/2010/main" val="345098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D10A-9239-F30F-9903-BEB53CA631D2}"/>
              </a:ext>
            </a:extLst>
          </p:cNvPr>
          <p:cNvSpPr>
            <a:spLocks noGrp="1"/>
          </p:cNvSpPr>
          <p:nvPr>
            <p:ph type="title"/>
          </p:nvPr>
        </p:nvSpPr>
        <p:spPr/>
        <p:txBody>
          <a:bodyPr/>
          <a:lstStyle/>
          <a:p>
            <a:r>
              <a:rPr lang="en-US" dirty="0"/>
              <a:t>Analyzing MySQL Queries</a:t>
            </a:r>
            <a:endParaRPr lang="en-IN" dirty="0"/>
          </a:p>
        </p:txBody>
      </p:sp>
      <p:sp>
        <p:nvSpPr>
          <p:cNvPr id="3" name="Content Placeholder 2">
            <a:extLst>
              <a:ext uri="{FF2B5EF4-FFF2-40B4-BE49-F238E27FC236}">
                <a16:creationId xmlns:a16="http://schemas.microsoft.com/office/drawing/2014/main" id="{2D2AD99A-CB50-ADF4-F45D-C3520A0C5AFF}"/>
              </a:ext>
            </a:extLst>
          </p:cNvPr>
          <p:cNvSpPr>
            <a:spLocks noGrp="1"/>
          </p:cNvSpPr>
          <p:nvPr>
            <p:ph idx="1"/>
          </p:nvPr>
        </p:nvSpPr>
        <p:spPr>
          <a:xfrm>
            <a:off x="1154954" y="2603500"/>
            <a:ext cx="10103596" cy="3983038"/>
          </a:xfrm>
        </p:spPr>
        <p:txBody>
          <a:bodyPr/>
          <a:lstStyle/>
          <a:p>
            <a:r>
              <a:rPr lang="en-US" dirty="0"/>
              <a:t>The slow query logs will show you a list of  queries that have been identified as slow, based on the given values in the system variables</a:t>
            </a:r>
          </a:p>
          <a:p>
            <a:r>
              <a:rPr lang="en-US" dirty="0"/>
              <a:t>Slow queries definition might differ in different cases since there are certain occasions that even a 10 second query is acceptable and still not slow.</a:t>
            </a:r>
          </a:p>
          <a:p>
            <a:r>
              <a:rPr lang="en-US" dirty="0"/>
              <a:t>However, if your application is an OLTP, it's very common that a 10 second or even a 5 second query is an issue or causes performance degradation to your database. </a:t>
            </a:r>
          </a:p>
          <a:p>
            <a:r>
              <a:rPr lang="en-US" dirty="0"/>
              <a:t>MySQL query log does help you this but it's not enough to open the log file as it does not provide you an overview of what are those queries, how they perform, and what are the frequency of their occurrence.</a:t>
            </a:r>
            <a:endParaRPr lang="en-IN" dirty="0"/>
          </a:p>
        </p:txBody>
      </p:sp>
    </p:spTree>
    <p:extLst>
      <p:ext uri="{BB962C8B-B14F-4D97-AF65-F5344CB8AC3E}">
        <p14:creationId xmlns:p14="http://schemas.microsoft.com/office/powerpoint/2010/main" val="338762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B375F-2A07-2AE5-847D-709D529F29C9}"/>
              </a:ext>
            </a:extLst>
          </p:cNvPr>
          <p:cNvSpPr>
            <a:spLocks noGrp="1"/>
          </p:cNvSpPr>
          <p:nvPr>
            <p:ph type="title"/>
          </p:nvPr>
        </p:nvSpPr>
        <p:spPr/>
        <p:txBody>
          <a:bodyPr/>
          <a:lstStyle/>
          <a:p>
            <a:r>
              <a:rPr lang="en-US" dirty="0" err="1"/>
              <a:t>mysqldumpslow</a:t>
            </a:r>
            <a:endParaRPr lang="en-IN" dirty="0"/>
          </a:p>
        </p:txBody>
      </p:sp>
      <p:sp>
        <p:nvSpPr>
          <p:cNvPr id="3" name="Content Placeholder 2">
            <a:extLst>
              <a:ext uri="{FF2B5EF4-FFF2-40B4-BE49-F238E27FC236}">
                <a16:creationId xmlns:a16="http://schemas.microsoft.com/office/drawing/2014/main" id="{8BF80658-4BB8-5F9A-0478-3A280EC69C1C}"/>
              </a:ext>
            </a:extLst>
          </p:cNvPr>
          <p:cNvSpPr>
            <a:spLocks noGrp="1"/>
          </p:cNvSpPr>
          <p:nvPr>
            <p:ph idx="1"/>
          </p:nvPr>
        </p:nvSpPr>
        <p:spPr>
          <a:xfrm>
            <a:off x="1154954" y="2603500"/>
            <a:ext cx="10160746" cy="3854450"/>
          </a:xfrm>
        </p:spPr>
        <p:txBody>
          <a:bodyPr/>
          <a:lstStyle/>
          <a:p>
            <a:r>
              <a:rPr lang="en-US" dirty="0" err="1"/>
              <a:t>mysqldumpslow</a:t>
            </a:r>
            <a:r>
              <a:rPr lang="en-US" dirty="0"/>
              <a:t> — Summarize Slow Query Log Files</a:t>
            </a:r>
          </a:p>
          <a:p>
            <a:r>
              <a:rPr lang="en-US" dirty="0"/>
              <a:t>The MySQL slow query log contains information about queries that take a long time to execute </a:t>
            </a:r>
          </a:p>
          <a:p>
            <a:r>
              <a:rPr lang="en-US" dirty="0" err="1"/>
              <a:t>mysqldumpslow</a:t>
            </a:r>
            <a:r>
              <a:rPr lang="en-US" dirty="0"/>
              <a:t> parses MySQL slow query log files and summarizes their contents.</a:t>
            </a:r>
          </a:p>
          <a:p>
            <a:r>
              <a:rPr lang="en-US" dirty="0"/>
              <a:t>Normally, </a:t>
            </a:r>
            <a:r>
              <a:rPr lang="en-US" dirty="0" err="1"/>
              <a:t>mysqldumpslow</a:t>
            </a:r>
            <a:r>
              <a:rPr lang="en-US" dirty="0"/>
              <a:t> groups queries that are similar except for the particular values of number and string data values. </a:t>
            </a:r>
          </a:p>
          <a:p>
            <a:r>
              <a:rPr lang="en-US" dirty="0"/>
              <a:t>It “abstracts” these values to N and 'S' when displaying summary output. </a:t>
            </a:r>
          </a:p>
          <a:p>
            <a:r>
              <a:rPr lang="en-US" dirty="0"/>
              <a:t>To modify value abstracting behavior, use the -a and -n options.</a:t>
            </a:r>
            <a:endParaRPr lang="en-IN" dirty="0"/>
          </a:p>
        </p:txBody>
      </p:sp>
    </p:spTree>
    <p:extLst>
      <p:ext uri="{BB962C8B-B14F-4D97-AF65-F5344CB8AC3E}">
        <p14:creationId xmlns:p14="http://schemas.microsoft.com/office/powerpoint/2010/main" val="160072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FD3F5-44A4-2CF8-AE17-246FDCCD894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5D7DA8-F064-7917-9AFA-36DB7DF3A37D}"/>
              </a:ext>
            </a:extLst>
          </p:cNvPr>
          <p:cNvSpPr>
            <a:spLocks noGrp="1"/>
          </p:cNvSpPr>
          <p:nvPr>
            <p:ph idx="1"/>
          </p:nvPr>
        </p:nvSpPr>
        <p:spPr>
          <a:xfrm>
            <a:off x="1154954" y="2603500"/>
            <a:ext cx="10503646" cy="3968750"/>
          </a:xfrm>
        </p:spPr>
        <p:txBody>
          <a:bodyPr>
            <a:normAutofit lnSpcReduction="10000"/>
          </a:bodyPr>
          <a:lstStyle/>
          <a:p>
            <a:r>
              <a:rPr lang="en-US" dirty="0"/>
              <a:t>simplest way to analyze the log is using the </a:t>
            </a:r>
            <a:r>
              <a:rPr lang="en-US" dirty="0" err="1"/>
              <a:t>mysqldumpslow</a:t>
            </a:r>
            <a:r>
              <a:rPr lang="en-US" dirty="0"/>
              <a:t> utility because it is included in MySQL server installations. To use it, you can point it at the slow query log you generated:</a:t>
            </a:r>
          </a:p>
          <a:p>
            <a:r>
              <a:rPr lang="en-US" dirty="0" err="1"/>
              <a:t>sudo</a:t>
            </a:r>
            <a:r>
              <a:rPr lang="en-US" dirty="0"/>
              <a:t> </a:t>
            </a:r>
            <a:r>
              <a:rPr lang="en-US" dirty="0" err="1"/>
              <a:t>mysqldumpslow</a:t>
            </a:r>
            <a:r>
              <a:rPr lang="en-US" dirty="0"/>
              <a:t> /var/log/</a:t>
            </a:r>
            <a:r>
              <a:rPr lang="en-US" dirty="0" err="1"/>
              <a:t>mysql</a:t>
            </a:r>
            <a:r>
              <a:rPr lang="en-US" dirty="0"/>
              <a:t>/mysql-slow.log</a:t>
            </a:r>
          </a:p>
          <a:p>
            <a:pPr marL="0" indent="0">
              <a:buNone/>
            </a:pPr>
            <a:r>
              <a:rPr lang="en-US" dirty="0"/>
              <a:t>Reading </a:t>
            </a:r>
            <a:r>
              <a:rPr lang="en-US" dirty="0" err="1"/>
              <a:t>mysql</a:t>
            </a:r>
            <a:r>
              <a:rPr lang="en-US" dirty="0"/>
              <a:t> slow query log from /var/log/</a:t>
            </a:r>
            <a:r>
              <a:rPr lang="en-US" dirty="0" err="1"/>
              <a:t>mysql</a:t>
            </a:r>
            <a:r>
              <a:rPr lang="en-US" dirty="0"/>
              <a:t>/mysql-slow.log</a:t>
            </a:r>
          </a:p>
          <a:p>
            <a:pPr marL="0" indent="0">
              <a:buNone/>
            </a:pPr>
            <a:r>
              <a:rPr lang="en-US" dirty="0"/>
              <a:t>Count: 4  Time=4.25s (17s)  Lock=0.00s (0s)  Rows=1.0 (4), root[root]@localhost</a:t>
            </a:r>
          </a:p>
          <a:p>
            <a:pPr marL="0" indent="0">
              <a:buNone/>
            </a:pPr>
            <a:r>
              <a:rPr lang="en-US" dirty="0"/>
              <a:t>  select sleep(N)</a:t>
            </a:r>
          </a:p>
          <a:p>
            <a:r>
              <a:rPr lang="en-US" dirty="0"/>
              <a:t>The above output shows that we have had four queries that were deemed "slow" according to our criteria. </a:t>
            </a:r>
          </a:p>
          <a:p>
            <a:r>
              <a:rPr lang="en-US" dirty="0"/>
              <a:t>They're all variations of the SELECT SLEEP(); query with different numbers (indicated by the N placeholder) in the command (if you want to test this, make sure </a:t>
            </a:r>
            <a:r>
              <a:rPr lang="en-US" dirty="0" err="1"/>
              <a:t>min_examined_row_limit</a:t>
            </a:r>
            <a:r>
              <a:rPr lang="en-US" dirty="0"/>
              <a:t> is unset).</a:t>
            </a:r>
          </a:p>
          <a:p>
            <a:r>
              <a:rPr lang="en-US" dirty="0"/>
              <a:t> The real time taken to execute the statements was around 17 seconds.</a:t>
            </a:r>
            <a:endParaRPr lang="en-IN" dirty="0"/>
          </a:p>
        </p:txBody>
      </p:sp>
    </p:spTree>
    <p:extLst>
      <p:ext uri="{BB962C8B-B14F-4D97-AF65-F5344CB8AC3E}">
        <p14:creationId xmlns:p14="http://schemas.microsoft.com/office/powerpoint/2010/main" val="3518707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TotalTime>
  <Words>1973</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Century Gothic</vt:lpstr>
      <vt:lpstr>Fira Sans</vt:lpstr>
      <vt:lpstr>Open Sans</vt:lpstr>
      <vt:lpstr>Public Sans</vt:lpstr>
      <vt:lpstr>Roboto Mono</vt:lpstr>
      <vt:lpstr>Wingdings</vt:lpstr>
      <vt:lpstr>Wingdings 3</vt:lpstr>
      <vt:lpstr>Ion Boardroom</vt:lpstr>
      <vt:lpstr>Identifying slow queries in mysql</vt:lpstr>
      <vt:lpstr>Using The MySQL Process Table</vt:lpstr>
      <vt:lpstr>PowerPoint Presentation</vt:lpstr>
      <vt:lpstr>Using The MySQL Process Table</vt:lpstr>
      <vt:lpstr>PowerPoint Presentation</vt:lpstr>
      <vt:lpstr>Using The slow query log</vt:lpstr>
      <vt:lpstr>Analyzing MySQL Queries</vt:lpstr>
      <vt:lpstr>mysqldumpslow</vt:lpstr>
      <vt:lpstr>PowerPoint Presentation</vt:lpstr>
      <vt:lpstr>PowerPoint Presentation</vt:lpstr>
      <vt:lpstr>mysqldumpslow</vt:lpstr>
      <vt:lpstr>mysqldumpslow Options</vt:lpstr>
      <vt:lpstr>pt-query-digest</vt:lpstr>
      <vt:lpstr>Check the engine status</vt:lpstr>
      <vt:lpstr>Currently running processes</vt:lpstr>
      <vt:lpstr>Show and kill running processes </vt:lpstr>
      <vt:lpstr>Show and kill running processes </vt:lpstr>
      <vt:lpstr>Show and kill running processes </vt:lpstr>
      <vt:lpstr>Kill command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Identifying slow queries in mysql</dc:title>
  <dc:creator>anju munoth</dc:creator>
  <cp:lastModifiedBy>anju munoth</cp:lastModifiedBy>
  <cp:revision>28</cp:revision>
  <dcterms:created xsi:type="dcterms:W3CDTF">2022-06-29T02:16:47Z</dcterms:created>
  <dcterms:modified xsi:type="dcterms:W3CDTF">2022-06-29T03:17:16Z</dcterms:modified>
</cp:coreProperties>
</file>