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73" r:id="rId5"/>
    <p:sldId id="290" r:id="rId6"/>
    <p:sldId id="272" r:id="rId7"/>
    <p:sldId id="279" r:id="rId8"/>
    <p:sldId id="280" r:id="rId9"/>
    <p:sldId id="281" r:id="rId10"/>
    <p:sldId id="282" r:id="rId11"/>
    <p:sldId id="283" r:id="rId12"/>
    <p:sldId id="284" r:id="rId13"/>
    <p:sldId id="285" r:id="rId14"/>
    <p:sldId id="274" r:id="rId15"/>
    <p:sldId id="276" r:id="rId16"/>
    <p:sldId id="277" r:id="rId17"/>
    <p:sldId id="278" r:id="rId18"/>
    <p:sldId id="291" r:id="rId19"/>
    <p:sldId id="292" r:id="rId20"/>
    <p:sldId id="275" r:id="rId21"/>
    <p:sldId id="286" r:id="rId22"/>
    <p:sldId id="28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93" r:id="rId36"/>
    <p:sldId id="294" r:id="rId37"/>
    <p:sldId id="295" r:id="rId38"/>
    <p:sldId id="296" r:id="rId39"/>
    <p:sldId id="297" r:id="rId40"/>
    <p:sldId id="298" r:id="rId41"/>
    <p:sldId id="270" r:id="rId42"/>
    <p:sldId id="288" r:id="rId43"/>
    <p:sldId id="289" r:id="rId44"/>
    <p:sldId id="300" r:id="rId45"/>
    <p:sldId id="299" r:id="rId46"/>
    <p:sldId id="301" r:id="rId47"/>
    <p:sldId id="302" r:id="rId48"/>
    <p:sldId id="303" r:id="rId49"/>
    <p:sldId id="305" r:id="rId50"/>
    <p:sldId id="304"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7FCD-F985-403E-04C0-1416149CB93C}"/>
              </a:ext>
            </a:extLst>
          </p:cNvPr>
          <p:cNvSpPr>
            <a:spLocks noGrp="1"/>
          </p:cNvSpPr>
          <p:nvPr>
            <p:ph type="ctrTitle"/>
          </p:nvPr>
        </p:nvSpPr>
        <p:spPr/>
        <p:txBody>
          <a:bodyPr/>
          <a:lstStyle/>
          <a:p>
            <a:r>
              <a:rPr lang="en-IN" dirty="0"/>
              <a:t>Optimizing Locking Operations</a:t>
            </a:r>
          </a:p>
        </p:txBody>
      </p:sp>
      <p:sp>
        <p:nvSpPr>
          <p:cNvPr id="3" name="Subtitle 2">
            <a:extLst>
              <a:ext uri="{FF2B5EF4-FFF2-40B4-BE49-F238E27FC236}">
                <a16:creationId xmlns:a16="http://schemas.microsoft.com/office/drawing/2014/main" id="{FB00C7CE-28FC-5CDF-307C-1FD92C00FAEE}"/>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172602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9CBA-4EC8-EE71-388D-741A8CC66C24}"/>
              </a:ext>
            </a:extLst>
          </p:cNvPr>
          <p:cNvSpPr>
            <a:spLocks noGrp="1"/>
          </p:cNvSpPr>
          <p:nvPr>
            <p:ph type="title"/>
          </p:nvPr>
        </p:nvSpPr>
        <p:spPr/>
        <p:txBody>
          <a:bodyPr/>
          <a:lstStyle/>
          <a:p>
            <a:r>
              <a:rPr lang="en-IN" dirty="0"/>
              <a:t>READ [LOCAL] lock:</a:t>
            </a:r>
          </a:p>
        </p:txBody>
      </p:sp>
      <p:sp>
        <p:nvSpPr>
          <p:cNvPr id="3" name="Content Placeholder 2">
            <a:extLst>
              <a:ext uri="{FF2B5EF4-FFF2-40B4-BE49-F238E27FC236}">
                <a16:creationId xmlns:a16="http://schemas.microsoft.com/office/drawing/2014/main" id="{F26CA017-C054-5DE6-FEEC-FF6669AC875D}"/>
              </a:ext>
            </a:extLst>
          </p:cNvPr>
          <p:cNvSpPr>
            <a:spLocks noGrp="1"/>
          </p:cNvSpPr>
          <p:nvPr>
            <p:ph idx="1"/>
          </p:nvPr>
        </p:nvSpPr>
        <p:spPr/>
        <p:txBody>
          <a:bodyPr/>
          <a:lstStyle/>
          <a:p>
            <a:r>
              <a:rPr lang="en-US" dirty="0"/>
              <a:t>The session that holds the lock can read the table but not write it.</a:t>
            </a:r>
          </a:p>
          <a:p>
            <a:r>
              <a:rPr lang="en-US" dirty="0"/>
              <a:t>Multiple sessions can acquire a READ lock for the table at the same time.</a:t>
            </a:r>
          </a:p>
          <a:p>
            <a:r>
              <a:rPr lang="en-US" dirty="0"/>
              <a:t>Other sessions can read the table without explicitly acquiring a READ lock.</a:t>
            </a:r>
          </a:p>
          <a:p>
            <a:r>
              <a:rPr lang="en-US" dirty="0"/>
              <a:t>The LOCAL modifier enables nonconflicting INSERT statements (concurrent inserts) by other sessions to execute while the lock is held. </a:t>
            </a:r>
          </a:p>
          <a:p>
            <a:r>
              <a:rPr lang="en-US" dirty="0"/>
              <a:t>However, READ LOCAL cannot be used if you are going to manipulate the database using processes external to the server while you hold the lock.</a:t>
            </a:r>
            <a:endParaRPr lang="en-IN" dirty="0"/>
          </a:p>
        </p:txBody>
      </p:sp>
    </p:spTree>
    <p:extLst>
      <p:ext uri="{BB962C8B-B14F-4D97-AF65-F5344CB8AC3E}">
        <p14:creationId xmlns:p14="http://schemas.microsoft.com/office/powerpoint/2010/main" val="4161350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9949-D0AA-2177-7392-ECF01DF10D52}"/>
              </a:ext>
            </a:extLst>
          </p:cNvPr>
          <p:cNvSpPr>
            <a:spLocks noGrp="1"/>
          </p:cNvSpPr>
          <p:nvPr>
            <p:ph type="title"/>
          </p:nvPr>
        </p:nvSpPr>
        <p:spPr/>
        <p:txBody>
          <a:bodyPr/>
          <a:lstStyle/>
          <a:p>
            <a:r>
              <a:rPr lang="en-IN" dirty="0"/>
              <a:t>[LOW_PRIORITY] WRITE lock:</a:t>
            </a:r>
          </a:p>
        </p:txBody>
      </p:sp>
      <p:sp>
        <p:nvSpPr>
          <p:cNvPr id="3" name="Content Placeholder 2">
            <a:extLst>
              <a:ext uri="{FF2B5EF4-FFF2-40B4-BE49-F238E27FC236}">
                <a16:creationId xmlns:a16="http://schemas.microsoft.com/office/drawing/2014/main" id="{367A3019-5554-1C82-2512-46D0E9FF065C}"/>
              </a:ext>
            </a:extLst>
          </p:cNvPr>
          <p:cNvSpPr>
            <a:spLocks noGrp="1"/>
          </p:cNvSpPr>
          <p:nvPr>
            <p:ph idx="1"/>
          </p:nvPr>
        </p:nvSpPr>
        <p:spPr/>
        <p:txBody>
          <a:bodyPr>
            <a:normAutofit/>
          </a:bodyPr>
          <a:lstStyle/>
          <a:p>
            <a:endParaRPr lang="en-US" dirty="0"/>
          </a:p>
          <a:p>
            <a:r>
              <a:rPr lang="en-US" dirty="0"/>
              <a:t>The session that holds the lock can read and write the table.</a:t>
            </a:r>
          </a:p>
          <a:p>
            <a:r>
              <a:rPr lang="en-US" dirty="0"/>
              <a:t>Only the session that holds the lock can access the table. No other session can access it until the lock is released.</a:t>
            </a:r>
          </a:p>
          <a:p>
            <a:r>
              <a:rPr lang="en-US" dirty="0"/>
              <a:t>Lock requests for the table by other sessions block while the WRITE lock is held.</a:t>
            </a:r>
          </a:p>
          <a:p>
            <a:r>
              <a:rPr lang="en-US" dirty="0"/>
              <a:t>The LOW_PRIORITY modifier has no effect. In previous versions of MySQL, it affected locking behavior, but this is no longer true. </a:t>
            </a:r>
          </a:p>
          <a:p>
            <a:r>
              <a:rPr lang="en-US" dirty="0"/>
              <a:t>It is now deprecated and its use produces a warning.</a:t>
            </a:r>
            <a:endParaRPr lang="en-IN" dirty="0"/>
          </a:p>
        </p:txBody>
      </p:sp>
    </p:spTree>
    <p:extLst>
      <p:ext uri="{BB962C8B-B14F-4D97-AF65-F5344CB8AC3E}">
        <p14:creationId xmlns:p14="http://schemas.microsoft.com/office/powerpoint/2010/main" val="171079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337F-7AB9-798D-B440-9C00FCBE1E09}"/>
              </a:ext>
            </a:extLst>
          </p:cNvPr>
          <p:cNvSpPr>
            <a:spLocks noGrp="1"/>
          </p:cNvSpPr>
          <p:nvPr>
            <p:ph type="title"/>
          </p:nvPr>
        </p:nvSpPr>
        <p:spPr/>
        <p:txBody>
          <a:bodyPr/>
          <a:lstStyle/>
          <a:p>
            <a:r>
              <a:rPr lang="en-US" dirty="0"/>
              <a:t>Write locks</a:t>
            </a:r>
            <a:endParaRPr lang="en-IN" dirty="0"/>
          </a:p>
        </p:txBody>
      </p:sp>
      <p:sp>
        <p:nvSpPr>
          <p:cNvPr id="3" name="Content Placeholder 2">
            <a:extLst>
              <a:ext uri="{FF2B5EF4-FFF2-40B4-BE49-F238E27FC236}">
                <a16:creationId xmlns:a16="http://schemas.microsoft.com/office/drawing/2014/main" id="{C2AB1DF9-2C0F-B4A3-BCF1-BDFC7F7C6733}"/>
              </a:ext>
            </a:extLst>
          </p:cNvPr>
          <p:cNvSpPr>
            <a:spLocks noGrp="1"/>
          </p:cNvSpPr>
          <p:nvPr>
            <p:ph idx="1"/>
          </p:nvPr>
        </p:nvSpPr>
        <p:spPr>
          <a:xfrm>
            <a:off x="1154954" y="2603499"/>
            <a:ext cx="10375059" cy="3783013"/>
          </a:xfrm>
        </p:spPr>
        <p:txBody>
          <a:bodyPr>
            <a:normAutofit/>
          </a:bodyPr>
          <a:lstStyle/>
          <a:p>
            <a:r>
              <a:rPr lang="en-US" dirty="0"/>
              <a:t>WRITE locks have higher priority when compared to READ locks to ensure that updates are processed asap. </a:t>
            </a:r>
          </a:p>
          <a:p>
            <a:r>
              <a:rPr lang="en-US" dirty="0"/>
              <a:t>This means that if a session has obtained a READ lock and simultaneously another session requests a WRITE lock, the session with READ lock requests has to wait until the session that requested the WRITE the lock has obtained the lock and released it.</a:t>
            </a:r>
          </a:p>
          <a:p>
            <a:r>
              <a:rPr lang="en-US" dirty="0"/>
              <a:t>If MySQL Locks Table statement must wait due to locks held by other sessions on any of the tables, it blocks until all locks can be acquired.</a:t>
            </a:r>
          </a:p>
          <a:p>
            <a:r>
              <a:rPr lang="en-US" dirty="0"/>
              <a:t>A session that requires locks must acquire all the locks that it needs in a single Lock statement. While the locks thus obtained are held, the session can access only the locked tables</a:t>
            </a:r>
            <a:endParaRPr lang="en-IN" dirty="0"/>
          </a:p>
        </p:txBody>
      </p:sp>
    </p:spTree>
    <p:extLst>
      <p:ext uri="{BB962C8B-B14F-4D97-AF65-F5344CB8AC3E}">
        <p14:creationId xmlns:p14="http://schemas.microsoft.com/office/powerpoint/2010/main" val="68599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536-F523-5308-C348-A38ED89B6C60}"/>
              </a:ext>
            </a:extLst>
          </p:cNvPr>
          <p:cNvSpPr>
            <a:spLocks noGrp="1"/>
          </p:cNvSpPr>
          <p:nvPr>
            <p:ph type="title"/>
          </p:nvPr>
        </p:nvSpPr>
        <p:spPr/>
        <p:txBody>
          <a:bodyPr/>
          <a:lstStyle/>
          <a:p>
            <a:r>
              <a:rPr lang="en-US" dirty="0"/>
              <a:t>Unlock the table in MySQL</a:t>
            </a:r>
            <a:endParaRPr lang="en-IN" dirty="0"/>
          </a:p>
        </p:txBody>
      </p:sp>
      <p:sp>
        <p:nvSpPr>
          <p:cNvPr id="3" name="Content Placeholder 2">
            <a:extLst>
              <a:ext uri="{FF2B5EF4-FFF2-40B4-BE49-F238E27FC236}">
                <a16:creationId xmlns:a16="http://schemas.microsoft.com/office/drawing/2014/main" id="{1F432FB5-E237-97DB-B92C-2F427E6958AC}"/>
              </a:ext>
            </a:extLst>
          </p:cNvPr>
          <p:cNvSpPr>
            <a:spLocks noGrp="1"/>
          </p:cNvSpPr>
          <p:nvPr>
            <p:ph idx="1"/>
          </p:nvPr>
        </p:nvSpPr>
        <p:spPr>
          <a:xfrm>
            <a:off x="1154954" y="2603500"/>
            <a:ext cx="10346484" cy="4025900"/>
          </a:xfrm>
        </p:spPr>
        <p:txBody>
          <a:bodyPr>
            <a:normAutofit/>
          </a:bodyPr>
          <a:lstStyle/>
          <a:p>
            <a:r>
              <a:rPr lang="en-US" dirty="0"/>
              <a:t>When the MySQL locks held by a session get released, they are all released at the same time. </a:t>
            </a:r>
          </a:p>
          <a:p>
            <a:r>
              <a:rPr lang="en-US" dirty="0"/>
              <a:t>A session might release its locks explicitly, or it might be released implicitly under certain conditions.</a:t>
            </a:r>
          </a:p>
          <a:p>
            <a:pPr>
              <a:buFont typeface="Wingdings" panose="05000000000000000000" pitchFamily="2" charset="2"/>
              <a:buChar char="Ø"/>
            </a:pPr>
            <a:r>
              <a:rPr lang="en-US" dirty="0"/>
              <a:t>If a session issues a LOCK TABLES statement to acquire a lock while already holding MySQL locks, its existing locks are released implicitly before the new locks get granted.</a:t>
            </a:r>
          </a:p>
          <a:p>
            <a:pPr>
              <a:buFont typeface="Wingdings" panose="05000000000000000000" pitchFamily="2" charset="2"/>
              <a:buChar char="Ø"/>
            </a:pPr>
            <a:r>
              <a:rPr lang="en-US" dirty="0"/>
              <a:t>A session can release its locks explicitly with the help of UNLOCK TABLES.</a:t>
            </a:r>
          </a:p>
          <a:p>
            <a:pPr>
              <a:buFont typeface="Wingdings" panose="05000000000000000000" pitchFamily="2" charset="2"/>
              <a:buChar char="Ø"/>
            </a:pPr>
            <a:r>
              <a:rPr lang="en-US" dirty="0"/>
              <a:t>If a session begins a transaction, an implicit UNLOCK TABLES is performed, which causes existing MySQL locks to be released.</a:t>
            </a:r>
          </a:p>
          <a:p>
            <a:r>
              <a:rPr lang="en-US" dirty="0"/>
              <a:t>If the connection for a client session gets terminated, whether normally or abnormally, the server will implicitly release all MySQL locks held by the session, If the client reconnects, the MySQL locks are no longer in effect</a:t>
            </a:r>
            <a:endParaRPr lang="en-IN" dirty="0"/>
          </a:p>
        </p:txBody>
      </p:sp>
    </p:spTree>
    <p:extLst>
      <p:ext uri="{BB962C8B-B14F-4D97-AF65-F5344CB8AC3E}">
        <p14:creationId xmlns:p14="http://schemas.microsoft.com/office/powerpoint/2010/main" val="151165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252F-0554-47D8-C0D9-E6219F062846}"/>
              </a:ext>
            </a:extLst>
          </p:cNvPr>
          <p:cNvPicPr>
            <a:picLocks noChangeAspect="1"/>
          </p:cNvPicPr>
          <p:nvPr/>
        </p:nvPicPr>
        <p:blipFill>
          <a:blip r:embed="rId2"/>
          <a:stretch>
            <a:fillRect/>
          </a:stretch>
        </p:blipFill>
        <p:spPr>
          <a:xfrm>
            <a:off x="611411" y="1271589"/>
            <a:ext cx="11840904" cy="4657724"/>
          </a:xfrm>
          <a:prstGeom prst="rect">
            <a:avLst/>
          </a:prstGeom>
        </p:spPr>
      </p:pic>
    </p:spTree>
    <p:extLst>
      <p:ext uri="{BB962C8B-B14F-4D97-AF65-F5344CB8AC3E}">
        <p14:creationId xmlns:p14="http://schemas.microsoft.com/office/powerpoint/2010/main" val="361246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B5DFBA-CD6A-DE2E-5047-FFB3EED8DD0A}"/>
              </a:ext>
            </a:extLst>
          </p:cNvPr>
          <p:cNvPicPr>
            <a:picLocks noChangeAspect="1"/>
          </p:cNvPicPr>
          <p:nvPr/>
        </p:nvPicPr>
        <p:blipFill>
          <a:blip r:embed="rId2"/>
          <a:stretch>
            <a:fillRect/>
          </a:stretch>
        </p:blipFill>
        <p:spPr>
          <a:xfrm>
            <a:off x="0" y="659725"/>
            <a:ext cx="12157363" cy="2743200"/>
          </a:xfrm>
          <a:prstGeom prst="rect">
            <a:avLst/>
          </a:prstGeom>
        </p:spPr>
      </p:pic>
      <p:sp>
        <p:nvSpPr>
          <p:cNvPr id="5" name="TextBox 4">
            <a:extLst>
              <a:ext uri="{FF2B5EF4-FFF2-40B4-BE49-F238E27FC236}">
                <a16:creationId xmlns:a16="http://schemas.microsoft.com/office/drawing/2014/main" id="{FF95C32A-5F9E-E6A4-6D7B-4502C350AAC0}"/>
              </a:ext>
            </a:extLst>
          </p:cNvPr>
          <p:cNvSpPr txBox="1"/>
          <p:nvPr/>
        </p:nvSpPr>
        <p:spPr>
          <a:xfrm>
            <a:off x="632222" y="3797975"/>
            <a:ext cx="10983516"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2325D"/>
                </a:solidFill>
                <a:effectLst/>
                <a:latin typeface="proxima-nova"/>
              </a:rPr>
              <a:t>Locks cannot be accessed multiple times with the same name. Multiple aliases can be used with the same name to overcome this issue.</a:t>
            </a:r>
          </a:p>
          <a:p>
            <a:pPr marL="285750" indent="-285750" algn="l">
              <a:buFont typeface="Arial" panose="020B0604020202020204" pitchFamily="34" charset="0"/>
              <a:buChar char="•"/>
            </a:pPr>
            <a:r>
              <a:rPr lang="en-US" b="0" i="0" dirty="0">
                <a:solidFill>
                  <a:srgbClr val="32325D"/>
                </a:solidFill>
                <a:effectLst/>
                <a:latin typeface="proxima-nova"/>
              </a:rPr>
              <a:t>The error occurs for the first INSERT because there are two references to the same name for a locked table. </a:t>
            </a:r>
          </a:p>
          <a:p>
            <a:pPr marL="285750" indent="-285750" algn="l">
              <a:buFont typeface="Arial" panose="020B0604020202020204" pitchFamily="34" charset="0"/>
              <a:buChar char="•"/>
            </a:pPr>
            <a:r>
              <a:rPr lang="en-US" b="0" i="0" dirty="0">
                <a:solidFill>
                  <a:srgbClr val="32325D"/>
                </a:solidFill>
                <a:effectLst/>
                <a:latin typeface="proxima-nova"/>
              </a:rPr>
              <a:t>The second INSERT succeeds because the references to the table use different names.</a:t>
            </a:r>
          </a:p>
        </p:txBody>
      </p:sp>
    </p:spTree>
    <p:extLst>
      <p:ext uri="{BB962C8B-B14F-4D97-AF65-F5344CB8AC3E}">
        <p14:creationId xmlns:p14="http://schemas.microsoft.com/office/powerpoint/2010/main" val="487827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8C2C69-1445-1A87-0988-06AF013376E4}"/>
              </a:ext>
            </a:extLst>
          </p:cNvPr>
          <p:cNvPicPr>
            <a:picLocks noChangeAspect="1"/>
          </p:cNvPicPr>
          <p:nvPr/>
        </p:nvPicPr>
        <p:blipFill>
          <a:blip r:embed="rId2"/>
          <a:stretch>
            <a:fillRect/>
          </a:stretch>
        </p:blipFill>
        <p:spPr>
          <a:xfrm>
            <a:off x="563578" y="885826"/>
            <a:ext cx="9685836" cy="1866998"/>
          </a:xfrm>
          <a:prstGeom prst="rect">
            <a:avLst/>
          </a:prstGeom>
        </p:spPr>
      </p:pic>
      <p:sp>
        <p:nvSpPr>
          <p:cNvPr id="5" name="TextBox 4">
            <a:extLst>
              <a:ext uri="{FF2B5EF4-FFF2-40B4-BE49-F238E27FC236}">
                <a16:creationId xmlns:a16="http://schemas.microsoft.com/office/drawing/2014/main" id="{6E858995-8E71-6817-28F2-FB437EC7C325}"/>
              </a:ext>
            </a:extLst>
          </p:cNvPr>
          <p:cNvSpPr txBox="1"/>
          <p:nvPr/>
        </p:nvSpPr>
        <p:spPr>
          <a:xfrm>
            <a:off x="563578" y="3458846"/>
            <a:ext cx="9894872" cy="646331"/>
          </a:xfrm>
          <a:prstGeom prst="rect">
            <a:avLst/>
          </a:prstGeom>
          <a:noFill/>
        </p:spPr>
        <p:txBody>
          <a:bodyPr wrap="square">
            <a:spAutoFit/>
          </a:bodyPr>
          <a:lstStyle/>
          <a:p>
            <a:r>
              <a:rPr lang="en-US" dirty="0"/>
              <a:t>If your statements refer to a table by means of an alias, you must lock the table using that same alias.</a:t>
            </a:r>
            <a:endParaRPr lang="en-IN" dirty="0"/>
          </a:p>
        </p:txBody>
      </p:sp>
    </p:spTree>
    <p:extLst>
      <p:ext uri="{BB962C8B-B14F-4D97-AF65-F5344CB8AC3E}">
        <p14:creationId xmlns:p14="http://schemas.microsoft.com/office/powerpoint/2010/main" val="102231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642A9F-0309-1647-7000-CBBA458AADC8}"/>
              </a:ext>
            </a:extLst>
          </p:cNvPr>
          <p:cNvPicPr>
            <a:picLocks noChangeAspect="1"/>
          </p:cNvPicPr>
          <p:nvPr/>
        </p:nvPicPr>
        <p:blipFill>
          <a:blip r:embed="rId2"/>
          <a:stretch>
            <a:fillRect/>
          </a:stretch>
        </p:blipFill>
        <p:spPr>
          <a:xfrm>
            <a:off x="501260" y="500062"/>
            <a:ext cx="10265855" cy="2300288"/>
          </a:xfrm>
          <a:prstGeom prst="rect">
            <a:avLst/>
          </a:prstGeom>
        </p:spPr>
      </p:pic>
      <p:sp>
        <p:nvSpPr>
          <p:cNvPr id="5" name="TextBox 4">
            <a:extLst>
              <a:ext uri="{FF2B5EF4-FFF2-40B4-BE49-F238E27FC236}">
                <a16:creationId xmlns:a16="http://schemas.microsoft.com/office/drawing/2014/main" id="{912B4477-54BC-AE8D-900A-A52EB09E7F52}"/>
              </a:ext>
            </a:extLst>
          </p:cNvPr>
          <p:cNvSpPr txBox="1"/>
          <p:nvPr/>
        </p:nvSpPr>
        <p:spPr>
          <a:xfrm>
            <a:off x="501259" y="3429000"/>
            <a:ext cx="10042915" cy="369332"/>
          </a:xfrm>
          <a:prstGeom prst="rect">
            <a:avLst/>
          </a:prstGeom>
          <a:noFill/>
        </p:spPr>
        <p:txBody>
          <a:bodyPr wrap="square">
            <a:spAutoFit/>
          </a:bodyPr>
          <a:lstStyle/>
          <a:p>
            <a:r>
              <a:rPr lang="en-US" dirty="0"/>
              <a:t>On  locking a table using an alias, must refer to it in your statements using that alias</a:t>
            </a:r>
            <a:endParaRPr lang="en-IN" dirty="0"/>
          </a:p>
        </p:txBody>
      </p:sp>
    </p:spTree>
    <p:extLst>
      <p:ext uri="{BB962C8B-B14F-4D97-AF65-F5344CB8AC3E}">
        <p14:creationId xmlns:p14="http://schemas.microsoft.com/office/powerpoint/2010/main" val="130024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4F02-8F1C-74EE-64DE-E05B1624F122}"/>
              </a:ext>
            </a:extLst>
          </p:cNvPr>
          <p:cNvSpPr>
            <a:spLocks noGrp="1"/>
          </p:cNvSpPr>
          <p:nvPr>
            <p:ph type="title"/>
          </p:nvPr>
        </p:nvSpPr>
        <p:spPr/>
        <p:txBody>
          <a:bodyPr/>
          <a:lstStyle/>
          <a:p>
            <a:r>
              <a:rPr lang="en-US" dirty="0"/>
              <a:t>MySQL UNLOCK TABLES statement</a:t>
            </a:r>
            <a:endParaRPr lang="en-IN" dirty="0"/>
          </a:p>
        </p:txBody>
      </p:sp>
      <p:sp>
        <p:nvSpPr>
          <p:cNvPr id="3" name="Content Placeholder 2">
            <a:extLst>
              <a:ext uri="{FF2B5EF4-FFF2-40B4-BE49-F238E27FC236}">
                <a16:creationId xmlns:a16="http://schemas.microsoft.com/office/drawing/2014/main" id="{4B9D0D72-8ED2-F1D7-CE6B-13A19D46B023}"/>
              </a:ext>
            </a:extLst>
          </p:cNvPr>
          <p:cNvSpPr>
            <a:spLocks noGrp="1"/>
          </p:cNvSpPr>
          <p:nvPr>
            <p:ph idx="1"/>
          </p:nvPr>
        </p:nvSpPr>
        <p:spPr/>
        <p:txBody>
          <a:bodyPr/>
          <a:lstStyle/>
          <a:p>
            <a:r>
              <a:rPr lang="en-US" dirty="0"/>
              <a:t>To release a lock for a table, you use the following UNLOCK TABLES statement:</a:t>
            </a:r>
          </a:p>
          <a:p>
            <a:endParaRPr lang="en-US" dirty="0"/>
          </a:p>
          <a:p>
            <a:r>
              <a:rPr lang="en-US" dirty="0"/>
              <a:t>UNLOCK TABLES;</a:t>
            </a:r>
            <a:endParaRPr lang="en-IN" dirty="0"/>
          </a:p>
        </p:txBody>
      </p:sp>
    </p:spTree>
    <p:extLst>
      <p:ext uri="{BB962C8B-B14F-4D97-AF65-F5344CB8AC3E}">
        <p14:creationId xmlns:p14="http://schemas.microsoft.com/office/powerpoint/2010/main" val="2413945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677C-6C3E-C598-1E23-6DEE72CB3732}"/>
              </a:ext>
            </a:extLst>
          </p:cNvPr>
          <p:cNvSpPr>
            <a:spLocks noGrp="1"/>
          </p:cNvSpPr>
          <p:nvPr>
            <p:ph type="title"/>
          </p:nvPr>
        </p:nvSpPr>
        <p:spPr/>
        <p:txBody>
          <a:bodyPr/>
          <a:lstStyle/>
          <a:p>
            <a:r>
              <a:rPr lang="en-US" dirty="0"/>
              <a:t>Read vs. Write locks</a:t>
            </a:r>
            <a:endParaRPr lang="en-IN" dirty="0"/>
          </a:p>
        </p:txBody>
      </p:sp>
      <p:sp>
        <p:nvSpPr>
          <p:cNvPr id="3" name="Content Placeholder 2">
            <a:extLst>
              <a:ext uri="{FF2B5EF4-FFF2-40B4-BE49-F238E27FC236}">
                <a16:creationId xmlns:a16="http://schemas.microsoft.com/office/drawing/2014/main" id="{AA1A740B-0DF1-DAEB-BEB2-8AE12F680F26}"/>
              </a:ext>
            </a:extLst>
          </p:cNvPr>
          <p:cNvSpPr>
            <a:spLocks noGrp="1"/>
          </p:cNvSpPr>
          <p:nvPr>
            <p:ph idx="1"/>
          </p:nvPr>
        </p:nvSpPr>
        <p:spPr/>
        <p:txBody>
          <a:bodyPr/>
          <a:lstStyle/>
          <a:p>
            <a:r>
              <a:rPr lang="en-US" dirty="0"/>
              <a:t>Read locks are “shared” locks that prevent a write lock is being acquired but not other read locks.</a:t>
            </a:r>
          </a:p>
          <a:p>
            <a:r>
              <a:rPr lang="en-US" dirty="0"/>
              <a:t>Write locks are “exclusive ” locks that prevent any other lock of any kind.</a:t>
            </a:r>
            <a:endParaRPr lang="en-IN" dirty="0"/>
          </a:p>
        </p:txBody>
      </p:sp>
    </p:spTree>
    <p:extLst>
      <p:ext uri="{BB962C8B-B14F-4D97-AF65-F5344CB8AC3E}">
        <p14:creationId xmlns:p14="http://schemas.microsoft.com/office/powerpoint/2010/main" val="278321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B1D5-25AE-AAA2-D713-2CE9CD66C92D}"/>
              </a:ext>
            </a:extLst>
          </p:cNvPr>
          <p:cNvSpPr>
            <a:spLocks noGrp="1"/>
          </p:cNvSpPr>
          <p:nvPr>
            <p:ph type="title"/>
          </p:nvPr>
        </p:nvSpPr>
        <p:spPr/>
        <p:txBody>
          <a:bodyPr/>
          <a:lstStyle/>
          <a:p>
            <a:r>
              <a:rPr lang="en-IN" dirty="0"/>
              <a:t>What are MySQL Locks?</a:t>
            </a:r>
          </a:p>
        </p:txBody>
      </p:sp>
      <p:sp>
        <p:nvSpPr>
          <p:cNvPr id="3" name="Content Placeholder 2">
            <a:extLst>
              <a:ext uri="{FF2B5EF4-FFF2-40B4-BE49-F238E27FC236}">
                <a16:creationId xmlns:a16="http://schemas.microsoft.com/office/drawing/2014/main" id="{30C1B43B-C67A-2107-346E-099B4AD6019A}"/>
              </a:ext>
            </a:extLst>
          </p:cNvPr>
          <p:cNvSpPr>
            <a:spLocks noGrp="1"/>
          </p:cNvSpPr>
          <p:nvPr>
            <p:ph idx="1"/>
          </p:nvPr>
        </p:nvSpPr>
        <p:spPr>
          <a:xfrm>
            <a:off x="1154954" y="2603499"/>
            <a:ext cx="10575084" cy="3997325"/>
          </a:xfrm>
        </p:spPr>
        <p:txBody>
          <a:bodyPr/>
          <a:lstStyle/>
          <a:p>
            <a:r>
              <a:rPr lang="en-US" dirty="0"/>
              <a:t>A MySQL Locks is nothing but a flag that can be assigned to a table to alter its properties. </a:t>
            </a:r>
          </a:p>
          <a:p>
            <a:r>
              <a:rPr lang="en-US" dirty="0"/>
              <a:t>MySQL allows a table lock that can be assigned by a client-server to prevent other sessions from being able to access the same table during a specific time frame.</a:t>
            </a:r>
          </a:p>
          <a:p>
            <a:r>
              <a:rPr lang="en-US" dirty="0"/>
              <a:t>A client can acquire or release MySQL Locks only for his session. </a:t>
            </a:r>
          </a:p>
          <a:p>
            <a:r>
              <a:rPr lang="en-US" dirty="0"/>
              <a:t>This means that locks for another session or release locks held by another session cannot be accessed by the client.</a:t>
            </a:r>
            <a:endParaRPr lang="en-IN" dirty="0"/>
          </a:p>
        </p:txBody>
      </p:sp>
    </p:spTree>
    <p:extLst>
      <p:ext uri="{BB962C8B-B14F-4D97-AF65-F5344CB8AC3E}">
        <p14:creationId xmlns:p14="http://schemas.microsoft.com/office/powerpoint/2010/main" val="3720815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A09D-C765-DBFB-1B09-A779A24EB67D}"/>
              </a:ext>
            </a:extLst>
          </p:cNvPr>
          <p:cNvSpPr>
            <a:spLocks noGrp="1"/>
          </p:cNvSpPr>
          <p:nvPr>
            <p:ph type="title"/>
          </p:nvPr>
        </p:nvSpPr>
        <p:spPr/>
        <p:txBody>
          <a:bodyPr/>
          <a:lstStyle/>
          <a:p>
            <a:r>
              <a:rPr lang="en-IN" dirty="0"/>
              <a:t>Table Locking and Transactions</a:t>
            </a:r>
          </a:p>
        </p:txBody>
      </p:sp>
      <p:sp>
        <p:nvSpPr>
          <p:cNvPr id="3" name="Content Placeholder 2">
            <a:extLst>
              <a:ext uri="{FF2B5EF4-FFF2-40B4-BE49-F238E27FC236}">
                <a16:creationId xmlns:a16="http://schemas.microsoft.com/office/drawing/2014/main" id="{6FC10ADE-4FDD-2666-0ABF-4ECE40D332FF}"/>
              </a:ext>
            </a:extLst>
          </p:cNvPr>
          <p:cNvSpPr>
            <a:spLocks noGrp="1"/>
          </p:cNvSpPr>
          <p:nvPr>
            <p:ph idx="1"/>
          </p:nvPr>
        </p:nvSpPr>
        <p:spPr/>
        <p:txBody>
          <a:bodyPr/>
          <a:lstStyle/>
          <a:p>
            <a:r>
              <a:rPr lang="en-US" dirty="0"/>
              <a:t>UNLOCK TABLES implicitly commits any active transaction, but only if LOCK TABLES have been used to acquire table locks.</a:t>
            </a:r>
          </a:p>
          <a:p>
            <a:r>
              <a:rPr lang="en-US" dirty="0"/>
              <a:t> For instance, in the following set of statements, UNLOCK TABLES releases the global read lock but doesn’t commit the transaction because no table locks are in effect:</a:t>
            </a:r>
          </a:p>
          <a:p>
            <a:pPr marL="0" indent="0">
              <a:buNone/>
            </a:pPr>
            <a:r>
              <a:rPr lang="en-US" b="0" i="0" dirty="0">
                <a:solidFill>
                  <a:srgbClr val="212529"/>
                </a:solidFill>
                <a:effectLst/>
                <a:latin typeface="SFMono-Regular"/>
              </a:rPr>
              <a:t>FLUSH TABLES WITH READ LOCK; </a:t>
            </a:r>
          </a:p>
          <a:p>
            <a:pPr marL="0" indent="0">
              <a:buNone/>
            </a:pPr>
            <a:r>
              <a:rPr lang="en-US" b="0" i="0" dirty="0">
                <a:solidFill>
                  <a:srgbClr val="212529"/>
                </a:solidFill>
                <a:effectLst/>
                <a:latin typeface="SFMono-Regular"/>
              </a:rPr>
              <a:t>START TRANSACTION; </a:t>
            </a:r>
          </a:p>
          <a:p>
            <a:pPr marL="0" indent="0">
              <a:buNone/>
            </a:pPr>
            <a:r>
              <a:rPr lang="en-US" b="0" i="0" dirty="0">
                <a:solidFill>
                  <a:srgbClr val="212529"/>
                </a:solidFill>
                <a:effectLst/>
                <a:latin typeface="SFMono-Regular"/>
              </a:rPr>
              <a:t>SELECT ... ; </a:t>
            </a:r>
          </a:p>
          <a:p>
            <a:pPr marL="0" indent="0">
              <a:buNone/>
            </a:pPr>
            <a:r>
              <a:rPr lang="en-US" b="0" i="0" dirty="0">
                <a:solidFill>
                  <a:srgbClr val="212529"/>
                </a:solidFill>
                <a:effectLst/>
                <a:latin typeface="SFMono-Regular"/>
              </a:rPr>
              <a:t>UNLOCK TABLES;</a:t>
            </a:r>
            <a:endParaRPr lang="en-IN" dirty="0"/>
          </a:p>
        </p:txBody>
      </p:sp>
    </p:spTree>
    <p:extLst>
      <p:ext uri="{BB962C8B-B14F-4D97-AF65-F5344CB8AC3E}">
        <p14:creationId xmlns:p14="http://schemas.microsoft.com/office/powerpoint/2010/main" val="3562587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FD33-637E-F4EE-B70C-2A77088F16A4}"/>
              </a:ext>
            </a:extLst>
          </p:cNvPr>
          <p:cNvSpPr>
            <a:spLocks noGrp="1"/>
          </p:cNvSpPr>
          <p:nvPr>
            <p:ph type="title"/>
          </p:nvPr>
        </p:nvSpPr>
        <p:spPr/>
        <p:txBody>
          <a:bodyPr/>
          <a:lstStyle/>
          <a:p>
            <a:r>
              <a:rPr lang="en-IN" dirty="0"/>
              <a:t>Table Locking and Transactions</a:t>
            </a:r>
          </a:p>
        </p:txBody>
      </p:sp>
      <p:sp>
        <p:nvSpPr>
          <p:cNvPr id="3" name="Content Placeholder 2">
            <a:extLst>
              <a:ext uri="{FF2B5EF4-FFF2-40B4-BE49-F238E27FC236}">
                <a16:creationId xmlns:a16="http://schemas.microsoft.com/office/drawing/2014/main" id="{4A498CF9-0C7A-679E-E9CE-0E93C96A2A9E}"/>
              </a:ext>
            </a:extLst>
          </p:cNvPr>
          <p:cNvSpPr>
            <a:spLocks noGrp="1"/>
          </p:cNvSpPr>
          <p:nvPr>
            <p:ph idx="1"/>
          </p:nvPr>
        </p:nvSpPr>
        <p:spPr>
          <a:xfrm>
            <a:off x="1154954" y="2603499"/>
            <a:ext cx="10403634" cy="3954463"/>
          </a:xfrm>
        </p:spPr>
        <p:txBody>
          <a:bodyPr>
            <a:normAutofit fontScale="92500" lnSpcReduction="20000"/>
          </a:bodyPr>
          <a:lstStyle/>
          <a:p>
            <a:r>
              <a:rPr lang="en-US" dirty="0"/>
              <a:t>LOCK TABLES is not transaction-safe and implicitly commit any active transaction before attempting to lock the tables.</a:t>
            </a:r>
          </a:p>
          <a:p>
            <a:r>
              <a:rPr lang="en-US" dirty="0"/>
              <a:t>Beginning a transaction, for instance, START TRANSACTION implicitly commits any current transaction and releases existing MySQL locks.</a:t>
            </a:r>
          </a:p>
          <a:p>
            <a:r>
              <a:rPr lang="en-US" dirty="0"/>
              <a:t>FLUSH TABLES WITH READ LOCK acquires a global read lock instead of table locks, therefore, it is not subject to the same behavior as UNLOCK TABLES and LOCK TABLES with respect to table locking and implicit commits.</a:t>
            </a:r>
          </a:p>
          <a:p>
            <a:r>
              <a:rPr lang="en-US" dirty="0"/>
              <a:t>ROLLBACK doesn’t release table locks.</a:t>
            </a:r>
          </a:p>
          <a:p>
            <a:r>
              <a:rPr lang="en-US" dirty="0"/>
              <a:t>Other statements that implicitly cause transactions to be committed do not release existing table locks.</a:t>
            </a:r>
          </a:p>
          <a:p>
            <a:r>
              <a:rPr lang="en-US" dirty="0"/>
              <a:t>The right way to use UNLOCK TABLES and LOCK TABLES with transactional tables, such as </a:t>
            </a:r>
            <a:r>
              <a:rPr lang="en-US" dirty="0" err="1"/>
              <a:t>InnoDB</a:t>
            </a:r>
            <a:r>
              <a:rPr lang="en-US" dirty="0"/>
              <a:t> tables, is to start a transaction with SET </a:t>
            </a:r>
            <a:r>
              <a:rPr lang="en-US" dirty="0" err="1"/>
              <a:t>autocommit</a:t>
            </a:r>
            <a:r>
              <a:rPr lang="en-US" dirty="0"/>
              <a:t> = 0 (not START TRANSACTION) followed by LOCK TABLES and to not call UNLOCK TABLES until you commit the transaction explicitly. </a:t>
            </a:r>
            <a:endParaRPr lang="en-IN" dirty="0"/>
          </a:p>
        </p:txBody>
      </p:sp>
    </p:spTree>
    <p:extLst>
      <p:ext uri="{BB962C8B-B14F-4D97-AF65-F5344CB8AC3E}">
        <p14:creationId xmlns:p14="http://schemas.microsoft.com/office/powerpoint/2010/main" val="3900229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5CA25-8F25-D1B6-6540-7D3920840D19}"/>
              </a:ext>
            </a:extLst>
          </p:cNvPr>
          <p:cNvSpPr>
            <a:spLocks noGrp="1"/>
          </p:cNvSpPr>
          <p:nvPr>
            <p:ph type="title"/>
          </p:nvPr>
        </p:nvSpPr>
        <p:spPr/>
        <p:txBody>
          <a:bodyPr/>
          <a:lstStyle/>
          <a:p>
            <a:r>
              <a:rPr lang="en-IN" dirty="0"/>
              <a:t>Table Locking and Transactions</a:t>
            </a:r>
          </a:p>
        </p:txBody>
      </p:sp>
      <p:sp>
        <p:nvSpPr>
          <p:cNvPr id="3" name="Content Placeholder 2">
            <a:extLst>
              <a:ext uri="{FF2B5EF4-FFF2-40B4-BE49-F238E27FC236}">
                <a16:creationId xmlns:a16="http://schemas.microsoft.com/office/drawing/2014/main" id="{73C930F3-A141-9639-7434-9EB3D54A19D0}"/>
              </a:ext>
            </a:extLst>
          </p:cNvPr>
          <p:cNvSpPr>
            <a:spLocks noGrp="1"/>
          </p:cNvSpPr>
          <p:nvPr>
            <p:ph idx="1"/>
          </p:nvPr>
        </p:nvSpPr>
        <p:spPr>
          <a:xfrm>
            <a:off x="1154954" y="2603499"/>
            <a:ext cx="10175034" cy="3954463"/>
          </a:xfrm>
        </p:spPr>
        <p:txBody>
          <a:bodyPr>
            <a:normAutofit fontScale="85000" lnSpcReduction="10000"/>
          </a:bodyPr>
          <a:lstStyle/>
          <a:p>
            <a:r>
              <a:rPr lang="en-US" b="0" i="0" dirty="0">
                <a:solidFill>
                  <a:srgbClr val="32325D"/>
                </a:solidFill>
                <a:effectLst/>
                <a:latin typeface="proxima-nova"/>
              </a:rPr>
              <a:t>For instance, if you need to write table t1 and read from table t2, you can execute this:</a:t>
            </a:r>
          </a:p>
          <a:p>
            <a:pPr marL="0" indent="0">
              <a:buNone/>
            </a:pPr>
            <a:r>
              <a:rPr lang="en-US" dirty="0">
                <a:solidFill>
                  <a:srgbClr val="32325D"/>
                </a:solidFill>
                <a:latin typeface="proxima-nova"/>
              </a:rPr>
              <a:t>SET </a:t>
            </a:r>
            <a:r>
              <a:rPr lang="en-US" dirty="0" err="1">
                <a:solidFill>
                  <a:srgbClr val="32325D"/>
                </a:solidFill>
                <a:latin typeface="proxima-nova"/>
              </a:rPr>
              <a:t>autocommit</a:t>
            </a:r>
            <a:r>
              <a:rPr lang="en-US" dirty="0">
                <a:solidFill>
                  <a:srgbClr val="32325D"/>
                </a:solidFill>
                <a:latin typeface="proxima-nova"/>
              </a:rPr>
              <a:t>=0;</a:t>
            </a:r>
          </a:p>
          <a:p>
            <a:pPr marL="0" indent="0">
              <a:buNone/>
            </a:pPr>
            <a:r>
              <a:rPr lang="en-US" dirty="0">
                <a:solidFill>
                  <a:srgbClr val="32325D"/>
                </a:solidFill>
                <a:latin typeface="proxima-nova"/>
              </a:rPr>
              <a:t>LOCK TABLES t1 WRITE, t2 READ, ...;</a:t>
            </a:r>
          </a:p>
          <a:p>
            <a:pPr marL="0" indent="0">
              <a:buNone/>
            </a:pPr>
            <a:r>
              <a:rPr lang="en-US" dirty="0">
                <a:solidFill>
                  <a:srgbClr val="32325D"/>
                </a:solidFill>
                <a:latin typeface="proxima-nova"/>
              </a:rPr>
              <a:t>... do something with tables t1 and t2 here ...</a:t>
            </a:r>
          </a:p>
          <a:p>
            <a:pPr marL="0" indent="0">
              <a:buNone/>
            </a:pPr>
            <a:r>
              <a:rPr lang="en-US" dirty="0">
                <a:solidFill>
                  <a:srgbClr val="32325D"/>
                </a:solidFill>
                <a:latin typeface="proxima-nova"/>
              </a:rPr>
              <a:t>COMMIT;</a:t>
            </a:r>
          </a:p>
          <a:p>
            <a:pPr marL="0" indent="0">
              <a:buNone/>
            </a:pPr>
            <a:r>
              <a:rPr lang="en-US" dirty="0">
                <a:solidFill>
                  <a:srgbClr val="32325D"/>
                </a:solidFill>
                <a:latin typeface="proxima-nova"/>
              </a:rPr>
              <a:t>UNLOCK TABLES;</a:t>
            </a:r>
          </a:p>
          <a:p>
            <a:r>
              <a:rPr lang="en-US" b="0" i="0" dirty="0">
                <a:solidFill>
                  <a:srgbClr val="32325D"/>
                </a:solidFill>
                <a:effectLst/>
                <a:latin typeface="proxima-nova"/>
              </a:rPr>
              <a:t>When you summon LOCK TABLES, </a:t>
            </a:r>
            <a:r>
              <a:rPr lang="en-US" b="0" i="0" dirty="0" err="1">
                <a:solidFill>
                  <a:srgbClr val="32325D"/>
                </a:solidFill>
                <a:effectLst/>
                <a:latin typeface="proxima-nova"/>
              </a:rPr>
              <a:t>InnoDB</a:t>
            </a:r>
            <a:r>
              <a:rPr lang="en-US" b="0" i="0" dirty="0">
                <a:solidFill>
                  <a:srgbClr val="32325D"/>
                </a:solidFill>
                <a:effectLst/>
                <a:latin typeface="proxima-nova"/>
              </a:rPr>
              <a:t> internally takes its own table lock, and MySQL takes its own MySQL lock. </a:t>
            </a:r>
          </a:p>
          <a:p>
            <a:r>
              <a:rPr lang="en-US" b="0" i="0" dirty="0" err="1">
                <a:solidFill>
                  <a:srgbClr val="32325D"/>
                </a:solidFill>
                <a:effectLst/>
                <a:latin typeface="proxima-nova"/>
              </a:rPr>
              <a:t>InnoDB</a:t>
            </a:r>
            <a:r>
              <a:rPr lang="en-US" b="0" i="0" dirty="0">
                <a:solidFill>
                  <a:srgbClr val="32325D"/>
                </a:solidFill>
                <a:effectLst/>
                <a:latin typeface="proxima-nova"/>
              </a:rPr>
              <a:t> releases its internal table lock at the next commit, but for MySQL to release its table lock, you have to summon UNLOCK TABLES. </a:t>
            </a:r>
          </a:p>
          <a:p>
            <a:r>
              <a:rPr lang="en-US" b="0" i="0" dirty="0">
                <a:solidFill>
                  <a:srgbClr val="32325D"/>
                </a:solidFill>
                <a:effectLst/>
                <a:latin typeface="proxima-nova"/>
              </a:rPr>
              <a:t>You should not have </a:t>
            </a:r>
            <a:r>
              <a:rPr lang="en-US" b="0" i="0" dirty="0" err="1">
                <a:solidFill>
                  <a:srgbClr val="32325D"/>
                </a:solidFill>
                <a:effectLst/>
                <a:latin typeface="proxima-nova"/>
              </a:rPr>
              <a:t>autocommit</a:t>
            </a:r>
            <a:r>
              <a:rPr lang="en-US" b="0" i="0" dirty="0">
                <a:solidFill>
                  <a:srgbClr val="32325D"/>
                </a:solidFill>
                <a:effectLst/>
                <a:latin typeface="proxima-nova"/>
              </a:rPr>
              <a:t> = 1, because then </a:t>
            </a:r>
            <a:r>
              <a:rPr lang="en-US" b="0" i="0" dirty="0" err="1">
                <a:solidFill>
                  <a:srgbClr val="32325D"/>
                </a:solidFill>
                <a:effectLst/>
                <a:latin typeface="proxima-nova"/>
              </a:rPr>
              <a:t>InnoDB</a:t>
            </a:r>
            <a:r>
              <a:rPr lang="en-US" b="0" i="0" dirty="0">
                <a:solidFill>
                  <a:srgbClr val="32325D"/>
                </a:solidFill>
                <a:effectLst/>
                <a:latin typeface="proxima-nova"/>
              </a:rPr>
              <a:t> releases its internal table lock immediately after the call of LOCK TABLES, and deadlocks can very easily happen. </a:t>
            </a:r>
          </a:p>
          <a:p>
            <a:r>
              <a:rPr lang="en-US" b="0" i="0" dirty="0" err="1">
                <a:solidFill>
                  <a:srgbClr val="32325D"/>
                </a:solidFill>
                <a:effectLst/>
                <a:latin typeface="proxima-nova"/>
              </a:rPr>
              <a:t>InnoDB</a:t>
            </a:r>
            <a:r>
              <a:rPr lang="en-US" b="0" i="0" dirty="0">
                <a:solidFill>
                  <a:srgbClr val="32325D"/>
                </a:solidFill>
                <a:effectLst/>
                <a:latin typeface="proxima-nova"/>
              </a:rPr>
              <a:t> does not acquire the internal table lock at all if </a:t>
            </a:r>
            <a:r>
              <a:rPr lang="en-US" b="0" i="0" dirty="0" err="1">
                <a:solidFill>
                  <a:srgbClr val="32325D"/>
                </a:solidFill>
                <a:effectLst/>
                <a:latin typeface="proxima-nova"/>
              </a:rPr>
              <a:t>autocommit</a:t>
            </a:r>
            <a:r>
              <a:rPr lang="en-US" b="0" i="0" dirty="0">
                <a:solidFill>
                  <a:srgbClr val="32325D"/>
                </a:solidFill>
                <a:effectLst/>
                <a:latin typeface="proxima-nova"/>
              </a:rPr>
              <a:t> = 1, to help old applications avoid unnecessary deadlocks</a:t>
            </a:r>
            <a:endParaRPr lang="en-IN" dirty="0"/>
          </a:p>
        </p:txBody>
      </p:sp>
    </p:spTree>
    <p:extLst>
      <p:ext uri="{BB962C8B-B14F-4D97-AF65-F5344CB8AC3E}">
        <p14:creationId xmlns:p14="http://schemas.microsoft.com/office/powerpoint/2010/main" val="4203349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B22E-8EDF-2EAD-2971-B000DF92CA70}"/>
              </a:ext>
            </a:extLst>
          </p:cNvPr>
          <p:cNvSpPr>
            <a:spLocks noGrp="1"/>
          </p:cNvSpPr>
          <p:nvPr>
            <p:ph type="title"/>
          </p:nvPr>
        </p:nvSpPr>
        <p:spPr/>
        <p:txBody>
          <a:bodyPr/>
          <a:lstStyle/>
          <a:p>
            <a:r>
              <a:rPr lang="en-US" dirty="0"/>
              <a:t>Internal Locking Methods</a:t>
            </a:r>
            <a:endParaRPr lang="en-IN" dirty="0"/>
          </a:p>
        </p:txBody>
      </p:sp>
      <p:sp>
        <p:nvSpPr>
          <p:cNvPr id="3" name="Content Placeholder 2">
            <a:extLst>
              <a:ext uri="{FF2B5EF4-FFF2-40B4-BE49-F238E27FC236}">
                <a16:creationId xmlns:a16="http://schemas.microsoft.com/office/drawing/2014/main" id="{6A391259-5F89-18D5-5932-3D81A2139A08}"/>
              </a:ext>
            </a:extLst>
          </p:cNvPr>
          <p:cNvSpPr>
            <a:spLocks noGrp="1"/>
          </p:cNvSpPr>
          <p:nvPr>
            <p:ph idx="1"/>
          </p:nvPr>
        </p:nvSpPr>
        <p:spPr/>
        <p:txBody>
          <a:bodyPr>
            <a:normAutofit/>
          </a:bodyPr>
          <a:lstStyle/>
          <a:p>
            <a:r>
              <a:rPr lang="en-US" dirty="0"/>
              <a:t>Locking performed within the MySQL server itself to manage contention for table contents by multiple sessions. </a:t>
            </a:r>
          </a:p>
          <a:p>
            <a:r>
              <a:rPr lang="en-US" dirty="0"/>
              <a:t>This type of locking is internal because it is performed entirely by the server and involves no other programs. </a:t>
            </a:r>
          </a:p>
        </p:txBody>
      </p:sp>
    </p:spTree>
    <p:extLst>
      <p:ext uri="{BB962C8B-B14F-4D97-AF65-F5344CB8AC3E}">
        <p14:creationId xmlns:p14="http://schemas.microsoft.com/office/powerpoint/2010/main" val="257524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9C49-0A9E-B0B0-739F-4186E6D385DA}"/>
              </a:ext>
            </a:extLst>
          </p:cNvPr>
          <p:cNvSpPr>
            <a:spLocks noGrp="1"/>
          </p:cNvSpPr>
          <p:nvPr>
            <p:ph type="title"/>
          </p:nvPr>
        </p:nvSpPr>
        <p:spPr/>
        <p:txBody>
          <a:bodyPr/>
          <a:lstStyle/>
          <a:p>
            <a:r>
              <a:rPr lang="en-US" dirty="0"/>
              <a:t>Row-Level Locking</a:t>
            </a:r>
            <a:endParaRPr lang="en-IN" dirty="0"/>
          </a:p>
        </p:txBody>
      </p:sp>
      <p:sp>
        <p:nvSpPr>
          <p:cNvPr id="3" name="Content Placeholder 2">
            <a:extLst>
              <a:ext uri="{FF2B5EF4-FFF2-40B4-BE49-F238E27FC236}">
                <a16:creationId xmlns:a16="http://schemas.microsoft.com/office/drawing/2014/main" id="{AAD29063-1A20-B506-0B3C-F00BCF0A7083}"/>
              </a:ext>
            </a:extLst>
          </p:cNvPr>
          <p:cNvSpPr>
            <a:spLocks noGrp="1"/>
          </p:cNvSpPr>
          <p:nvPr>
            <p:ph idx="1"/>
          </p:nvPr>
        </p:nvSpPr>
        <p:spPr>
          <a:xfrm>
            <a:off x="1154954" y="2603500"/>
            <a:ext cx="10475071" cy="3911600"/>
          </a:xfrm>
        </p:spPr>
        <p:txBody>
          <a:bodyPr>
            <a:normAutofit fontScale="85000" lnSpcReduction="20000"/>
          </a:bodyPr>
          <a:lstStyle/>
          <a:p>
            <a:r>
              <a:rPr lang="en-US" dirty="0"/>
              <a:t>MySQL uses row-level locking for </a:t>
            </a:r>
            <a:r>
              <a:rPr lang="en-US" dirty="0" err="1"/>
              <a:t>InnoDB</a:t>
            </a:r>
            <a:r>
              <a:rPr lang="en-US" dirty="0"/>
              <a:t> tables to support simultaneous write access by multiple sessions, making them suitable for multi-user, highly concurrent, and OLTP applications.</a:t>
            </a:r>
          </a:p>
          <a:p>
            <a:r>
              <a:rPr lang="en-US" dirty="0"/>
              <a:t>To avoid deadlocks when performing multiple concurrent write operations on a single </a:t>
            </a:r>
            <a:r>
              <a:rPr lang="en-US" dirty="0" err="1"/>
              <a:t>InnoDB</a:t>
            </a:r>
            <a:r>
              <a:rPr lang="en-US" dirty="0"/>
              <a:t> table, acquire necessary locks at the start of the transaction by issuing a SELECT ... FOR UPDATE statement for each group of rows expected to be modified, even if the data change statements come later in the transaction. </a:t>
            </a:r>
          </a:p>
          <a:p>
            <a:r>
              <a:rPr lang="en-US" dirty="0"/>
              <a:t>If transactions modify or lock more than one table, issue the applicable statements in the same order within each transaction.</a:t>
            </a:r>
          </a:p>
          <a:p>
            <a:r>
              <a:rPr lang="en-US" dirty="0"/>
              <a:t>Deadlocks affect performance rather than representing a serious error, because </a:t>
            </a:r>
            <a:r>
              <a:rPr lang="en-US" dirty="0" err="1"/>
              <a:t>InnoDB</a:t>
            </a:r>
            <a:r>
              <a:rPr lang="en-US" dirty="0"/>
              <a:t> automatically detects deadlock conditions by default and rolls back one of the affected transactions.</a:t>
            </a:r>
          </a:p>
          <a:p>
            <a:r>
              <a:rPr lang="en-US" dirty="0"/>
              <a:t>On high concurrency systems, deadlock detection can cause a slowdown when numerous threads wait for the same lock. </a:t>
            </a:r>
          </a:p>
          <a:p>
            <a:r>
              <a:rPr lang="en-US" dirty="0"/>
              <a:t>At times, it may be more efficient to disable deadlock detection and rely on the </a:t>
            </a:r>
            <a:r>
              <a:rPr lang="en-US" dirty="0" err="1"/>
              <a:t>innodb_lock_wait_timeout</a:t>
            </a:r>
            <a:r>
              <a:rPr lang="en-US" dirty="0"/>
              <a:t> setting for transaction rollback when a deadlock occurs. </a:t>
            </a:r>
          </a:p>
          <a:p>
            <a:r>
              <a:rPr lang="en-US" dirty="0"/>
              <a:t>Deadlock detection can be disabled using the </a:t>
            </a:r>
            <a:r>
              <a:rPr lang="en-US" dirty="0" err="1"/>
              <a:t>innodb_deadlock_detect</a:t>
            </a:r>
            <a:r>
              <a:rPr lang="en-US" dirty="0"/>
              <a:t> configuration option.</a:t>
            </a:r>
          </a:p>
        </p:txBody>
      </p:sp>
    </p:spTree>
    <p:extLst>
      <p:ext uri="{BB962C8B-B14F-4D97-AF65-F5344CB8AC3E}">
        <p14:creationId xmlns:p14="http://schemas.microsoft.com/office/powerpoint/2010/main" val="289057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9C49-0A9E-B0B0-739F-4186E6D385DA}"/>
              </a:ext>
            </a:extLst>
          </p:cNvPr>
          <p:cNvSpPr>
            <a:spLocks noGrp="1"/>
          </p:cNvSpPr>
          <p:nvPr>
            <p:ph type="title"/>
          </p:nvPr>
        </p:nvSpPr>
        <p:spPr/>
        <p:txBody>
          <a:bodyPr/>
          <a:lstStyle/>
          <a:p>
            <a:r>
              <a:rPr lang="en-US" dirty="0"/>
              <a:t>Advantages of row-level locking:</a:t>
            </a:r>
            <a:endParaRPr lang="en-IN" dirty="0"/>
          </a:p>
        </p:txBody>
      </p:sp>
      <p:sp>
        <p:nvSpPr>
          <p:cNvPr id="3" name="Content Placeholder 2">
            <a:extLst>
              <a:ext uri="{FF2B5EF4-FFF2-40B4-BE49-F238E27FC236}">
                <a16:creationId xmlns:a16="http://schemas.microsoft.com/office/drawing/2014/main" id="{AAD29063-1A20-B506-0B3C-F00BCF0A7083}"/>
              </a:ext>
            </a:extLst>
          </p:cNvPr>
          <p:cNvSpPr>
            <a:spLocks noGrp="1"/>
          </p:cNvSpPr>
          <p:nvPr>
            <p:ph idx="1"/>
          </p:nvPr>
        </p:nvSpPr>
        <p:spPr/>
        <p:txBody>
          <a:bodyPr>
            <a:normAutofit/>
          </a:bodyPr>
          <a:lstStyle/>
          <a:p>
            <a:r>
              <a:rPr lang="en-US" dirty="0"/>
              <a:t>Fewer lock conflicts when different sessions access different rows.</a:t>
            </a:r>
          </a:p>
          <a:p>
            <a:r>
              <a:rPr lang="en-US" dirty="0"/>
              <a:t>Fewer changes for rollbacks.</a:t>
            </a:r>
          </a:p>
          <a:p>
            <a:r>
              <a:rPr lang="en-US" dirty="0"/>
              <a:t>Possible to lock a single row for a long time.</a:t>
            </a:r>
            <a:endParaRPr lang="en-IN" dirty="0"/>
          </a:p>
        </p:txBody>
      </p:sp>
    </p:spTree>
    <p:extLst>
      <p:ext uri="{BB962C8B-B14F-4D97-AF65-F5344CB8AC3E}">
        <p14:creationId xmlns:p14="http://schemas.microsoft.com/office/powerpoint/2010/main" val="176421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9BA8-D973-79E2-7B07-E7C17E89F40D}"/>
              </a:ext>
            </a:extLst>
          </p:cNvPr>
          <p:cNvSpPr>
            <a:spLocks noGrp="1"/>
          </p:cNvSpPr>
          <p:nvPr>
            <p:ph type="title"/>
          </p:nvPr>
        </p:nvSpPr>
        <p:spPr/>
        <p:txBody>
          <a:bodyPr/>
          <a:lstStyle/>
          <a:p>
            <a:r>
              <a:rPr lang="en-US" dirty="0"/>
              <a:t>Table-Level Locking</a:t>
            </a:r>
            <a:endParaRPr lang="en-IN" dirty="0"/>
          </a:p>
        </p:txBody>
      </p:sp>
      <p:sp>
        <p:nvSpPr>
          <p:cNvPr id="3" name="Content Placeholder 2">
            <a:extLst>
              <a:ext uri="{FF2B5EF4-FFF2-40B4-BE49-F238E27FC236}">
                <a16:creationId xmlns:a16="http://schemas.microsoft.com/office/drawing/2014/main" id="{1FEF14B2-2F26-52AD-0577-D837197A3EC2}"/>
              </a:ext>
            </a:extLst>
          </p:cNvPr>
          <p:cNvSpPr>
            <a:spLocks noGrp="1"/>
          </p:cNvSpPr>
          <p:nvPr>
            <p:ph idx="1"/>
          </p:nvPr>
        </p:nvSpPr>
        <p:spPr>
          <a:xfrm>
            <a:off x="1154954" y="2603499"/>
            <a:ext cx="9989296" cy="3783013"/>
          </a:xfrm>
        </p:spPr>
        <p:txBody>
          <a:bodyPr>
            <a:normAutofit/>
          </a:bodyPr>
          <a:lstStyle/>
          <a:p>
            <a:r>
              <a:rPr lang="en-US" dirty="0"/>
              <a:t>MySQL uses table-level locking for </a:t>
            </a:r>
            <a:r>
              <a:rPr lang="en-US" dirty="0" err="1"/>
              <a:t>MyISAM</a:t>
            </a:r>
            <a:r>
              <a:rPr lang="en-US" dirty="0"/>
              <a:t>, MEMORY, and MERGE tables, permitting only one session to update those tables at a time. </a:t>
            </a:r>
          </a:p>
          <a:p>
            <a:r>
              <a:rPr lang="en-US" dirty="0"/>
              <a:t>This locking level makes these storage engines more suitable for read-only, read-mostly, or single-user applications.</a:t>
            </a:r>
          </a:p>
          <a:p>
            <a:r>
              <a:rPr lang="en-US" dirty="0"/>
              <a:t>These storage engines avoid deadlocks by always requesting all needed locks at once at the beginning of a query and always locking the tables in the same order. </a:t>
            </a:r>
          </a:p>
          <a:p>
            <a:r>
              <a:rPr lang="en-US" dirty="0"/>
              <a:t>Tradeoff is that this strategy reduces concurrency; other sessions that want to modify the table must wait until the current data change statement finishes.</a:t>
            </a:r>
            <a:endParaRPr lang="en-IN" dirty="0"/>
          </a:p>
        </p:txBody>
      </p:sp>
    </p:spTree>
    <p:extLst>
      <p:ext uri="{BB962C8B-B14F-4D97-AF65-F5344CB8AC3E}">
        <p14:creationId xmlns:p14="http://schemas.microsoft.com/office/powerpoint/2010/main" val="410755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CFA8-036D-80E6-3C79-39EA32EA9E5D}"/>
              </a:ext>
            </a:extLst>
          </p:cNvPr>
          <p:cNvSpPr>
            <a:spLocks noGrp="1"/>
          </p:cNvSpPr>
          <p:nvPr>
            <p:ph type="title"/>
          </p:nvPr>
        </p:nvSpPr>
        <p:spPr/>
        <p:txBody>
          <a:bodyPr/>
          <a:lstStyle/>
          <a:p>
            <a:r>
              <a:rPr lang="en-US" dirty="0"/>
              <a:t>Advantages of table-level locking:</a:t>
            </a:r>
            <a:br>
              <a:rPr lang="en-US" dirty="0"/>
            </a:br>
            <a:endParaRPr lang="en-IN" dirty="0"/>
          </a:p>
        </p:txBody>
      </p:sp>
      <p:sp>
        <p:nvSpPr>
          <p:cNvPr id="3" name="Content Placeholder 2">
            <a:extLst>
              <a:ext uri="{FF2B5EF4-FFF2-40B4-BE49-F238E27FC236}">
                <a16:creationId xmlns:a16="http://schemas.microsoft.com/office/drawing/2014/main" id="{9F1B1549-7526-FFE3-26FC-D2C0AA0DF1A8}"/>
              </a:ext>
            </a:extLst>
          </p:cNvPr>
          <p:cNvSpPr>
            <a:spLocks noGrp="1"/>
          </p:cNvSpPr>
          <p:nvPr>
            <p:ph idx="1"/>
          </p:nvPr>
        </p:nvSpPr>
        <p:spPr/>
        <p:txBody>
          <a:bodyPr>
            <a:normAutofit/>
          </a:bodyPr>
          <a:lstStyle/>
          <a:p>
            <a:endParaRPr lang="en-US" dirty="0"/>
          </a:p>
          <a:p>
            <a:r>
              <a:rPr lang="en-US" dirty="0"/>
              <a:t>Relatively little memory required (row locking requires memory per row or group of rows locked)</a:t>
            </a:r>
          </a:p>
          <a:p>
            <a:endParaRPr lang="en-US" dirty="0"/>
          </a:p>
          <a:p>
            <a:r>
              <a:rPr lang="en-US" dirty="0"/>
              <a:t>Fast when used on a large part of the table because only a single lock is involved.</a:t>
            </a:r>
          </a:p>
          <a:p>
            <a:endParaRPr lang="en-US" dirty="0"/>
          </a:p>
          <a:p>
            <a:r>
              <a:rPr lang="en-US" dirty="0"/>
              <a:t>Fast if you often do GROUP BY operations on a large part of the data or must scan the entire table frequently.</a:t>
            </a:r>
            <a:endParaRPr lang="en-IN" dirty="0"/>
          </a:p>
        </p:txBody>
      </p:sp>
    </p:spTree>
    <p:extLst>
      <p:ext uri="{BB962C8B-B14F-4D97-AF65-F5344CB8AC3E}">
        <p14:creationId xmlns:p14="http://schemas.microsoft.com/office/powerpoint/2010/main" val="1552289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F4AE-7E88-D05B-C1DE-50459FDDEB31}"/>
              </a:ext>
            </a:extLst>
          </p:cNvPr>
          <p:cNvSpPr>
            <a:spLocks noGrp="1"/>
          </p:cNvSpPr>
          <p:nvPr>
            <p:ph type="title"/>
          </p:nvPr>
        </p:nvSpPr>
        <p:spPr/>
        <p:txBody>
          <a:bodyPr/>
          <a:lstStyle/>
          <a:p>
            <a:r>
              <a:rPr lang="en-US" dirty="0"/>
              <a:t>Table-Level Locking</a:t>
            </a:r>
            <a:endParaRPr lang="en-IN" dirty="0"/>
          </a:p>
        </p:txBody>
      </p:sp>
      <p:sp>
        <p:nvSpPr>
          <p:cNvPr id="3" name="Content Placeholder 2">
            <a:extLst>
              <a:ext uri="{FF2B5EF4-FFF2-40B4-BE49-F238E27FC236}">
                <a16:creationId xmlns:a16="http://schemas.microsoft.com/office/drawing/2014/main" id="{C664E28E-3194-20E6-3F38-EA03DF9FAEB3}"/>
              </a:ext>
            </a:extLst>
          </p:cNvPr>
          <p:cNvSpPr>
            <a:spLocks noGrp="1"/>
          </p:cNvSpPr>
          <p:nvPr>
            <p:ph idx="1"/>
          </p:nvPr>
        </p:nvSpPr>
        <p:spPr/>
        <p:txBody>
          <a:bodyPr>
            <a:normAutofit fontScale="92500" lnSpcReduction="20000"/>
          </a:bodyPr>
          <a:lstStyle/>
          <a:p>
            <a:r>
              <a:rPr lang="en-US" dirty="0"/>
              <a:t>MySQL grants table write locks as follows:</a:t>
            </a:r>
          </a:p>
          <a:p>
            <a:pPr lvl="1"/>
            <a:r>
              <a:rPr lang="en-US" dirty="0"/>
              <a:t>If there are no locks on the table, put a write lock on it.</a:t>
            </a:r>
          </a:p>
          <a:p>
            <a:endParaRPr lang="en-US" dirty="0"/>
          </a:p>
          <a:p>
            <a:pPr lvl="1"/>
            <a:r>
              <a:rPr lang="en-US" dirty="0"/>
              <a:t>Otherwise, put the lock request in the write lock queue.</a:t>
            </a:r>
          </a:p>
          <a:p>
            <a:endParaRPr lang="en-US" dirty="0"/>
          </a:p>
          <a:p>
            <a:r>
              <a:rPr lang="en-US" dirty="0"/>
              <a:t>MySQL grants table read locks as follows:</a:t>
            </a:r>
          </a:p>
          <a:p>
            <a:endParaRPr lang="en-US" dirty="0"/>
          </a:p>
          <a:p>
            <a:pPr lvl="1"/>
            <a:r>
              <a:rPr lang="en-US" dirty="0"/>
              <a:t>If there are no write locks on the table, put a read lock on it.</a:t>
            </a:r>
          </a:p>
          <a:p>
            <a:endParaRPr lang="en-US" dirty="0"/>
          </a:p>
          <a:p>
            <a:pPr lvl="1"/>
            <a:r>
              <a:rPr lang="en-US" dirty="0"/>
              <a:t>Otherwise, put the lock request in the read lock queue.</a:t>
            </a:r>
            <a:endParaRPr lang="en-IN" dirty="0"/>
          </a:p>
        </p:txBody>
      </p:sp>
    </p:spTree>
    <p:extLst>
      <p:ext uri="{BB962C8B-B14F-4D97-AF65-F5344CB8AC3E}">
        <p14:creationId xmlns:p14="http://schemas.microsoft.com/office/powerpoint/2010/main" val="584689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8E7F-67C2-A070-C5DF-6464E78AD9A9}"/>
              </a:ext>
            </a:extLst>
          </p:cNvPr>
          <p:cNvSpPr>
            <a:spLocks noGrp="1"/>
          </p:cNvSpPr>
          <p:nvPr>
            <p:ph type="title"/>
          </p:nvPr>
        </p:nvSpPr>
        <p:spPr/>
        <p:txBody>
          <a:bodyPr/>
          <a:lstStyle/>
          <a:p>
            <a:r>
              <a:rPr lang="en-US" dirty="0"/>
              <a:t>Table-Level Locking</a:t>
            </a:r>
            <a:endParaRPr lang="en-IN" dirty="0"/>
          </a:p>
        </p:txBody>
      </p:sp>
      <p:sp>
        <p:nvSpPr>
          <p:cNvPr id="3" name="Content Placeholder 2">
            <a:extLst>
              <a:ext uri="{FF2B5EF4-FFF2-40B4-BE49-F238E27FC236}">
                <a16:creationId xmlns:a16="http://schemas.microsoft.com/office/drawing/2014/main" id="{FA18B794-3921-607B-A549-1A85951DA95B}"/>
              </a:ext>
            </a:extLst>
          </p:cNvPr>
          <p:cNvSpPr>
            <a:spLocks noGrp="1"/>
          </p:cNvSpPr>
          <p:nvPr>
            <p:ph idx="1"/>
          </p:nvPr>
        </p:nvSpPr>
        <p:spPr>
          <a:xfrm>
            <a:off x="1154954" y="2603499"/>
            <a:ext cx="10303621" cy="3940175"/>
          </a:xfrm>
        </p:spPr>
        <p:txBody>
          <a:bodyPr>
            <a:normAutofit/>
          </a:bodyPr>
          <a:lstStyle/>
          <a:p>
            <a:r>
              <a:rPr lang="en-US" dirty="0"/>
              <a:t>Table updates are given higher priority than table retrievals. </a:t>
            </a:r>
          </a:p>
          <a:p>
            <a:r>
              <a:rPr lang="en-US" dirty="0"/>
              <a:t>Therefore, when a lock is released, the lock is made available to the requests in the write lock queue and then to the requests in the read lock queue. </a:t>
            </a:r>
          </a:p>
          <a:p>
            <a:r>
              <a:rPr lang="en-US" dirty="0"/>
              <a:t>This ensures that updates to a table are not “starved” even when there is heavy SELECT activity for the table. </a:t>
            </a:r>
          </a:p>
          <a:p>
            <a:r>
              <a:rPr lang="en-US" dirty="0"/>
              <a:t>However, if there are many updates for a table, SELECT statements wait until there are no more updates.</a:t>
            </a:r>
          </a:p>
          <a:p>
            <a:r>
              <a:rPr lang="en-US" dirty="0"/>
              <a:t>Can analyze the table lock contention on your system by checking the </a:t>
            </a:r>
            <a:r>
              <a:rPr lang="en-US" dirty="0" err="1"/>
              <a:t>Table_locks_immediate</a:t>
            </a:r>
            <a:r>
              <a:rPr lang="en-US" dirty="0"/>
              <a:t> and </a:t>
            </a:r>
            <a:r>
              <a:rPr lang="en-US" dirty="0" err="1"/>
              <a:t>Table_locks_waited</a:t>
            </a:r>
            <a:r>
              <a:rPr lang="en-US" dirty="0"/>
              <a:t> status variables, which indicate the number of times that requests for table locks could be granted immediately and the number that had to wait, respectively:</a:t>
            </a:r>
            <a:endParaRPr lang="en-IN" dirty="0"/>
          </a:p>
        </p:txBody>
      </p:sp>
    </p:spTree>
    <p:extLst>
      <p:ext uri="{BB962C8B-B14F-4D97-AF65-F5344CB8AC3E}">
        <p14:creationId xmlns:p14="http://schemas.microsoft.com/office/powerpoint/2010/main" val="172503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AD4B-AD07-1AC2-CFFC-E2F6D5811801}"/>
              </a:ext>
            </a:extLst>
          </p:cNvPr>
          <p:cNvSpPr>
            <a:spLocks noGrp="1"/>
          </p:cNvSpPr>
          <p:nvPr>
            <p:ph type="title"/>
          </p:nvPr>
        </p:nvSpPr>
        <p:spPr/>
        <p:txBody>
          <a:bodyPr/>
          <a:lstStyle/>
          <a:p>
            <a:r>
              <a:rPr lang="en-US" dirty="0"/>
              <a:t>Locks in </a:t>
            </a:r>
            <a:r>
              <a:rPr lang="en-US"/>
              <a:t>mysql</a:t>
            </a:r>
            <a:endParaRPr lang="en-IN"/>
          </a:p>
        </p:txBody>
      </p:sp>
      <p:sp>
        <p:nvSpPr>
          <p:cNvPr id="3" name="Content Placeholder 2">
            <a:extLst>
              <a:ext uri="{FF2B5EF4-FFF2-40B4-BE49-F238E27FC236}">
                <a16:creationId xmlns:a16="http://schemas.microsoft.com/office/drawing/2014/main" id="{B3B27AC7-D461-CFF3-D842-3450FED6E012}"/>
              </a:ext>
            </a:extLst>
          </p:cNvPr>
          <p:cNvSpPr>
            <a:spLocks noGrp="1"/>
          </p:cNvSpPr>
          <p:nvPr>
            <p:ph idx="1"/>
          </p:nvPr>
        </p:nvSpPr>
        <p:spPr/>
        <p:txBody>
          <a:bodyPr/>
          <a:lstStyle/>
          <a:p>
            <a:r>
              <a:rPr lang="en-US" dirty="0"/>
              <a:t>MySQL manages contention for table contents using locking:</a:t>
            </a:r>
          </a:p>
          <a:p>
            <a:r>
              <a:rPr lang="en-US" dirty="0"/>
              <a:t>Internal locking is performed within the MySQL server itself to manage contention for table contents by multiple threads.</a:t>
            </a:r>
          </a:p>
          <a:p>
            <a:r>
              <a:rPr lang="en-US" dirty="0"/>
              <a:t> This type of locking is internal because it is performed entirely by the server and involves no other programs. </a:t>
            </a:r>
          </a:p>
          <a:p>
            <a:r>
              <a:rPr lang="en-US" dirty="0"/>
              <a:t>External locking occurs when the server and other programs lock </a:t>
            </a:r>
            <a:r>
              <a:rPr lang="en-US" dirty="0" err="1"/>
              <a:t>MyISAM</a:t>
            </a:r>
            <a:r>
              <a:rPr lang="en-US" dirty="0"/>
              <a:t> table files to coordinate among themselves which program can access the tables at which time.</a:t>
            </a:r>
            <a:endParaRPr lang="en-IN" dirty="0"/>
          </a:p>
        </p:txBody>
      </p:sp>
    </p:spTree>
    <p:extLst>
      <p:ext uri="{BB962C8B-B14F-4D97-AF65-F5344CB8AC3E}">
        <p14:creationId xmlns:p14="http://schemas.microsoft.com/office/powerpoint/2010/main" val="694207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E124-0548-E6F1-DFB8-EEF5D0E2EE45}"/>
              </a:ext>
            </a:extLst>
          </p:cNvPr>
          <p:cNvSpPr>
            <a:spLocks noGrp="1"/>
          </p:cNvSpPr>
          <p:nvPr>
            <p:ph type="title"/>
          </p:nvPr>
        </p:nvSpPr>
        <p:spPr/>
        <p:txBody>
          <a:bodyPr/>
          <a:lstStyle/>
          <a:p>
            <a:r>
              <a:rPr lang="en-US" dirty="0"/>
              <a:t>Table-Level Locking</a:t>
            </a:r>
            <a:endParaRPr lang="en-IN" dirty="0"/>
          </a:p>
        </p:txBody>
      </p:sp>
      <p:sp>
        <p:nvSpPr>
          <p:cNvPr id="3" name="Content Placeholder 2">
            <a:extLst>
              <a:ext uri="{FF2B5EF4-FFF2-40B4-BE49-F238E27FC236}">
                <a16:creationId xmlns:a16="http://schemas.microsoft.com/office/drawing/2014/main" id="{6CC33751-A5B2-0BB9-1E64-3B89D28254F2}"/>
              </a:ext>
            </a:extLst>
          </p:cNvPr>
          <p:cNvSpPr>
            <a:spLocks noGrp="1"/>
          </p:cNvSpPr>
          <p:nvPr>
            <p:ph idx="1"/>
          </p:nvPr>
        </p:nvSpPr>
        <p:spPr/>
        <p:txBody>
          <a:bodyPr/>
          <a:lstStyle/>
          <a:p>
            <a:pPr marL="0" indent="0">
              <a:buNone/>
            </a:pPr>
            <a:r>
              <a:rPr lang="en-IN" dirty="0" err="1"/>
              <a:t>mysql</a:t>
            </a:r>
            <a:r>
              <a:rPr lang="en-IN" dirty="0"/>
              <a:t>&gt; SHOW STATUS LIKE 'Table%';</a:t>
            </a:r>
          </a:p>
          <a:p>
            <a:pPr marL="0" indent="0">
              <a:buNone/>
            </a:pPr>
            <a:r>
              <a:rPr lang="en-IN" dirty="0"/>
              <a:t>+-----------------------+---------+</a:t>
            </a:r>
          </a:p>
          <a:p>
            <a:pPr marL="0" indent="0">
              <a:buNone/>
            </a:pPr>
            <a:r>
              <a:rPr lang="en-IN" dirty="0"/>
              <a:t>| </a:t>
            </a:r>
            <a:r>
              <a:rPr lang="en-IN" dirty="0" err="1"/>
              <a:t>Variable_name</a:t>
            </a:r>
            <a:r>
              <a:rPr lang="en-IN" dirty="0"/>
              <a:t>         | Value   |</a:t>
            </a:r>
          </a:p>
          <a:p>
            <a:pPr marL="0" indent="0">
              <a:buNone/>
            </a:pPr>
            <a:r>
              <a:rPr lang="en-IN" dirty="0"/>
              <a:t>+-----------------------+---------+</a:t>
            </a:r>
          </a:p>
          <a:p>
            <a:pPr marL="0" indent="0">
              <a:buNone/>
            </a:pPr>
            <a:r>
              <a:rPr lang="en-IN" dirty="0"/>
              <a:t>| </a:t>
            </a:r>
            <a:r>
              <a:rPr lang="en-IN" dirty="0" err="1"/>
              <a:t>Table_locks_immediate</a:t>
            </a:r>
            <a:r>
              <a:rPr lang="en-IN" dirty="0"/>
              <a:t> | 1151552 |</a:t>
            </a:r>
          </a:p>
          <a:p>
            <a:pPr marL="0" indent="0">
              <a:buNone/>
            </a:pPr>
            <a:r>
              <a:rPr lang="en-IN" dirty="0"/>
              <a:t>| </a:t>
            </a:r>
            <a:r>
              <a:rPr lang="en-IN" dirty="0" err="1"/>
              <a:t>Table_locks_waited</a:t>
            </a:r>
            <a:r>
              <a:rPr lang="en-IN" dirty="0"/>
              <a:t>    | 15324   |</a:t>
            </a:r>
          </a:p>
          <a:p>
            <a:pPr marL="0" indent="0">
              <a:buNone/>
            </a:pPr>
            <a:r>
              <a:rPr lang="en-IN" dirty="0"/>
              <a:t>+-----------------------+---------+</a:t>
            </a:r>
          </a:p>
        </p:txBody>
      </p:sp>
    </p:spTree>
    <p:extLst>
      <p:ext uri="{BB962C8B-B14F-4D97-AF65-F5344CB8AC3E}">
        <p14:creationId xmlns:p14="http://schemas.microsoft.com/office/powerpoint/2010/main" val="1911313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D601-92CF-1634-D210-07109CEEAA73}"/>
              </a:ext>
            </a:extLst>
          </p:cNvPr>
          <p:cNvSpPr>
            <a:spLocks noGrp="1"/>
          </p:cNvSpPr>
          <p:nvPr>
            <p:ph type="title"/>
          </p:nvPr>
        </p:nvSpPr>
        <p:spPr/>
        <p:txBody>
          <a:bodyPr/>
          <a:lstStyle/>
          <a:p>
            <a:r>
              <a:rPr lang="en-US" dirty="0"/>
              <a:t>Choosing the Type of Locking</a:t>
            </a:r>
            <a:endParaRPr lang="en-IN" dirty="0"/>
          </a:p>
        </p:txBody>
      </p:sp>
      <p:sp>
        <p:nvSpPr>
          <p:cNvPr id="3" name="Content Placeholder 2">
            <a:extLst>
              <a:ext uri="{FF2B5EF4-FFF2-40B4-BE49-F238E27FC236}">
                <a16:creationId xmlns:a16="http://schemas.microsoft.com/office/drawing/2014/main" id="{87617FF7-8B64-A41D-1823-823547CAFBBD}"/>
              </a:ext>
            </a:extLst>
          </p:cNvPr>
          <p:cNvSpPr>
            <a:spLocks noGrp="1"/>
          </p:cNvSpPr>
          <p:nvPr>
            <p:ph idx="1"/>
          </p:nvPr>
        </p:nvSpPr>
        <p:spPr>
          <a:xfrm>
            <a:off x="1154954" y="2603499"/>
            <a:ext cx="10732246" cy="4125913"/>
          </a:xfrm>
        </p:spPr>
        <p:txBody>
          <a:bodyPr>
            <a:normAutofit/>
          </a:bodyPr>
          <a:lstStyle/>
          <a:p>
            <a:pPr marL="0" indent="0">
              <a:buNone/>
            </a:pPr>
            <a:r>
              <a:rPr lang="en-US" dirty="0"/>
              <a:t>Generally, table locks are superior to row-level locks in the following cases:</a:t>
            </a:r>
          </a:p>
          <a:p>
            <a:r>
              <a:rPr lang="en-US" dirty="0"/>
              <a:t>Most statements for the table are reads.</a:t>
            </a:r>
          </a:p>
          <a:p>
            <a:r>
              <a:rPr lang="en-US" dirty="0"/>
              <a:t>Statements for the table are a mix of reads and writes, where writes are updates or deletes for a single row that can be fetched with one key read:</a:t>
            </a:r>
          </a:p>
          <a:p>
            <a:pPr marL="0" indent="0">
              <a:buNone/>
            </a:pPr>
            <a:r>
              <a:rPr lang="en-US" dirty="0"/>
              <a:t>UPDATE </a:t>
            </a:r>
            <a:r>
              <a:rPr lang="en-US" dirty="0" err="1"/>
              <a:t>tbl_name</a:t>
            </a:r>
            <a:r>
              <a:rPr lang="en-US" dirty="0"/>
              <a:t> SET column=value WHERE </a:t>
            </a:r>
            <a:r>
              <a:rPr lang="en-US" dirty="0" err="1"/>
              <a:t>unique_key_col</a:t>
            </a:r>
            <a:r>
              <a:rPr lang="en-US" dirty="0"/>
              <a:t>=</a:t>
            </a:r>
            <a:r>
              <a:rPr lang="en-US" dirty="0" err="1"/>
              <a:t>key_value</a:t>
            </a:r>
            <a:r>
              <a:rPr lang="en-US" dirty="0"/>
              <a:t>;</a:t>
            </a:r>
          </a:p>
          <a:p>
            <a:pPr marL="0" indent="0">
              <a:buNone/>
            </a:pPr>
            <a:r>
              <a:rPr lang="en-US" dirty="0"/>
              <a:t>DELETE FROM </a:t>
            </a:r>
            <a:r>
              <a:rPr lang="en-US" dirty="0" err="1"/>
              <a:t>tbl_name</a:t>
            </a:r>
            <a:r>
              <a:rPr lang="en-US" dirty="0"/>
              <a:t> WHERE </a:t>
            </a:r>
            <a:r>
              <a:rPr lang="en-US" dirty="0" err="1"/>
              <a:t>unique_key_col</a:t>
            </a:r>
            <a:r>
              <a:rPr lang="en-US" dirty="0"/>
              <a:t>=</a:t>
            </a:r>
            <a:r>
              <a:rPr lang="en-US" dirty="0" err="1"/>
              <a:t>key_value</a:t>
            </a:r>
            <a:r>
              <a:rPr lang="en-US" dirty="0"/>
              <a:t>;</a:t>
            </a:r>
          </a:p>
          <a:p>
            <a:r>
              <a:rPr lang="en-US" dirty="0"/>
              <a:t>SELECT combined with concurrent INSERT statements, and very few UPDATE or DELETE statements.</a:t>
            </a:r>
          </a:p>
          <a:p>
            <a:r>
              <a:rPr lang="en-US" dirty="0"/>
              <a:t>Many scans or GROUP BY operations on the entire table without any writers.</a:t>
            </a:r>
            <a:endParaRPr lang="en-IN" dirty="0"/>
          </a:p>
        </p:txBody>
      </p:sp>
    </p:spTree>
    <p:extLst>
      <p:ext uri="{BB962C8B-B14F-4D97-AF65-F5344CB8AC3E}">
        <p14:creationId xmlns:p14="http://schemas.microsoft.com/office/powerpoint/2010/main" val="976244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8745-9B1D-0881-75AD-76ABB2D31DAC}"/>
              </a:ext>
            </a:extLst>
          </p:cNvPr>
          <p:cNvSpPr>
            <a:spLocks noGrp="1"/>
          </p:cNvSpPr>
          <p:nvPr>
            <p:ph type="title"/>
          </p:nvPr>
        </p:nvSpPr>
        <p:spPr/>
        <p:txBody>
          <a:bodyPr/>
          <a:lstStyle/>
          <a:p>
            <a:r>
              <a:rPr lang="en-US" dirty="0"/>
              <a:t>Options other than row-level locking:</a:t>
            </a:r>
            <a:endParaRPr lang="en-IN" dirty="0"/>
          </a:p>
        </p:txBody>
      </p:sp>
      <p:sp>
        <p:nvSpPr>
          <p:cNvPr id="3" name="Content Placeholder 2">
            <a:extLst>
              <a:ext uri="{FF2B5EF4-FFF2-40B4-BE49-F238E27FC236}">
                <a16:creationId xmlns:a16="http://schemas.microsoft.com/office/drawing/2014/main" id="{00BAF106-4327-AF7E-DB43-1CDBBF5842E1}"/>
              </a:ext>
            </a:extLst>
          </p:cNvPr>
          <p:cNvSpPr>
            <a:spLocks noGrp="1"/>
          </p:cNvSpPr>
          <p:nvPr>
            <p:ph idx="1"/>
          </p:nvPr>
        </p:nvSpPr>
        <p:spPr>
          <a:xfrm>
            <a:off x="1154954" y="2603500"/>
            <a:ext cx="9932146" cy="3811588"/>
          </a:xfrm>
        </p:spPr>
        <p:txBody>
          <a:bodyPr>
            <a:normAutofit/>
          </a:bodyPr>
          <a:lstStyle/>
          <a:p>
            <a:r>
              <a:rPr lang="en-US" dirty="0"/>
              <a:t>Versioning (such as that used in MySQL for concurrent inserts) where it is possible to have one writer at the same time as many readers. </a:t>
            </a:r>
          </a:p>
          <a:p>
            <a:r>
              <a:rPr lang="en-US" dirty="0"/>
              <a:t>This means that the database or table supports different views for the data depending on when access begins. Other common terms for this are “time travel,” “copy on write,” or “copy on demand.”</a:t>
            </a:r>
          </a:p>
          <a:p>
            <a:r>
              <a:rPr lang="en-US" dirty="0"/>
              <a:t>Copy on demand is in many cases superior to row-level locking. However, in the worst case, it can use much more memory than using normal locks.</a:t>
            </a:r>
          </a:p>
          <a:p>
            <a:r>
              <a:rPr lang="en-US" dirty="0"/>
              <a:t>Instead of using row-level locks, you can employ application-level locks, such as those provided by GET_LOCK() and RELEASE_LOCK() in MySQL. These are advisory locks, so they work only with applications that cooperate with each other</a:t>
            </a:r>
            <a:endParaRPr lang="en-IN" dirty="0"/>
          </a:p>
        </p:txBody>
      </p:sp>
    </p:spTree>
    <p:extLst>
      <p:ext uri="{BB962C8B-B14F-4D97-AF65-F5344CB8AC3E}">
        <p14:creationId xmlns:p14="http://schemas.microsoft.com/office/powerpoint/2010/main" val="2640116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2CFA-E226-A02C-33BE-31E7E4E448AA}"/>
              </a:ext>
            </a:extLst>
          </p:cNvPr>
          <p:cNvSpPr>
            <a:spLocks noGrp="1"/>
          </p:cNvSpPr>
          <p:nvPr>
            <p:ph type="title"/>
          </p:nvPr>
        </p:nvSpPr>
        <p:spPr/>
        <p:txBody>
          <a:bodyPr/>
          <a:lstStyle/>
          <a:p>
            <a:r>
              <a:rPr lang="en-IN"/>
              <a:t>Metadata Locking</a:t>
            </a:r>
            <a:endParaRPr lang="en-IN" dirty="0"/>
          </a:p>
        </p:txBody>
      </p:sp>
      <p:sp>
        <p:nvSpPr>
          <p:cNvPr id="3" name="Content Placeholder 2">
            <a:extLst>
              <a:ext uri="{FF2B5EF4-FFF2-40B4-BE49-F238E27FC236}">
                <a16:creationId xmlns:a16="http://schemas.microsoft.com/office/drawing/2014/main" id="{75035DF3-716F-B303-9D2D-9E211DD9A7E5}"/>
              </a:ext>
            </a:extLst>
          </p:cNvPr>
          <p:cNvSpPr>
            <a:spLocks noGrp="1"/>
          </p:cNvSpPr>
          <p:nvPr>
            <p:ph idx="1"/>
          </p:nvPr>
        </p:nvSpPr>
        <p:spPr>
          <a:xfrm>
            <a:off x="1154954" y="2603500"/>
            <a:ext cx="10232184" cy="3754438"/>
          </a:xfrm>
        </p:spPr>
        <p:txBody>
          <a:bodyPr>
            <a:normAutofit fontScale="92500" lnSpcReduction="20000"/>
          </a:bodyPr>
          <a:lstStyle/>
          <a:p>
            <a:r>
              <a:rPr lang="en-US" dirty="0"/>
              <a:t>MySQL uses metadata locking to manage concurrent access to database objects and to ensure data consistency. </a:t>
            </a:r>
          </a:p>
          <a:p>
            <a:r>
              <a:rPr lang="en-US" dirty="0"/>
              <a:t>Metadata locking applies not just to tables, but also to schemas, stored programs (procedures, functions, triggers, scheduled events), tablespaces, user locks acquired with the GET_LOCK() function</a:t>
            </a:r>
          </a:p>
          <a:p>
            <a:r>
              <a:rPr lang="en-US" dirty="0"/>
              <a:t>The Performance Schema </a:t>
            </a:r>
            <a:r>
              <a:rPr lang="en-US" dirty="0" err="1"/>
              <a:t>metadata_locks</a:t>
            </a:r>
            <a:r>
              <a:rPr lang="en-US" dirty="0"/>
              <a:t> table exposes metadata lock information, which can be useful for seeing which sessions hold locks, are blocked waiting for locks, and so forth. </a:t>
            </a:r>
          </a:p>
          <a:p>
            <a:r>
              <a:rPr lang="en-US" dirty="0"/>
              <a:t>Metadata locking does involve some overhead, which increases as query volume increases. </a:t>
            </a:r>
          </a:p>
          <a:p>
            <a:r>
              <a:rPr lang="en-US" dirty="0"/>
              <a:t>Metadata contention increases the more that multiple queries attempt to access the same objects.</a:t>
            </a:r>
          </a:p>
          <a:p>
            <a:r>
              <a:rPr lang="en-US" dirty="0"/>
              <a:t>Metadata locking is not a replacement for the table definition cache, and its mutexes and locks differ from the </a:t>
            </a:r>
            <a:r>
              <a:rPr lang="en-US" dirty="0" err="1"/>
              <a:t>LOCK_open</a:t>
            </a:r>
            <a:r>
              <a:rPr lang="en-US" dirty="0"/>
              <a:t> mutex.</a:t>
            </a:r>
            <a:endParaRPr lang="en-IN" dirty="0"/>
          </a:p>
        </p:txBody>
      </p:sp>
    </p:spTree>
    <p:extLst>
      <p:ext uri="{BB962C8B-B14F-4D97-AF65-F5344CB8AC3E}">
        <p14:creationId xmlns:p14="http://schemas.microsoft.com/office/powerpoint/2010/main" val="2859402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DE6C-09CE-268E-1289-396463FB31FF}"/>
              </a:ext>
            </a:extLst>
          </p:cNvPr>
          <p:cNvSpPr>
            <a:spLocks noGrp="1"/>
          </p:cNvSpPr>
          <p:nvPr>
            <p:ph type="title"/>
          </p:nvPr>
        </p:nvSpPr>
        <p:spPr/>
        <p:txBody>
          <a:bodyPr/>
          <a:lstStyle/>
          <a:p>
            <a:r>
              <a:rPr lang="en-US" dirty="0"/>
              <a:t>Metadata Lock Acquisition</a:t>
            </a:r>
            <a:endParaRPr lang="en-IN" dirty="0"/>
          </a:p>
        </p:txBody>
      </p:sp>
      <p:sp>
        <p:nvSpPr>
          <p:cNvPr id="3" name="Content Placeholder 2">
            <a:extLst>
              <a:ext uri="{FF2B5EF4-FFF2-40B4-BE49-F238E27FC236}">
                <a16:creationId xmlns:a16="http://schemas.microsoft.com/office/drawing/2014/main" id="{A2C9829B-6394-E73B-1600-A7048ABCF067}"/>
              </a:ext>
            </a:extLst>
          </p:cNvPr>
          <p:cNvSpPr>
            <a:spLocks noGrp="1"/>
          </p:cNvSpPr>
          <p:nvPr>
            <p:ph idx="1"/>
          </p:nvPr>
        </p:nvSpPr>
        <p:spPr>
          <a:xfrm>
            <a:off x="1154954" y="2603499"/>
            <a:ext cx="10517934" cy="3997325"/>
          </a:xfrm>
        </p:spPr>
        <p:txBody>
          <a:bodyPr>
            <a:normAutofit lnSpcReduction="10000"/>
          </a:bodyPr>
          <a:lstStyle/>
          <a:p>
            <a:r>
              <a:rPr lang="en-US" dirty="0"/>
              <a:t>If there are multiple waiters for a given lock, the highest-priority lock request is satisfied first, with an exception related to the </a:t>
            </a:r>
            <a:r>
              <a:rPr lang="en-US" dirty="0" err="1"/>
              <a:t>max_write_lock_count</a:t>
            </a:r>
            <a:r>
              <a:rPr lang="en-US" dirty="0"/>
              <a:t> system variable. </a:t>
            </a:r>
          </a:p>
          <a:p>
            <a:r>
              <a:rPr lang="en-US" dirty="0"/>
              <a:t>Write lock requests have higher priority than read lock requests. </a:t>
            </a:r>
          </a:p>
          <a:p>
            <a:r>
              <a:rPr lang="en-US" dirty="0"/>
              <a:t>However, if </a:t>
            </a:r>
            <a:r>
              <a:rPr lang="en-US" dirty="0" err="1"/>
              <a:t>max_write_lock_count</a:t>
            </a:r>
            <a:r>
              <a:rPr lang="en-US" dirty="0"/>
              <a:t> is set to some low value (say, 10), read lock requests may be preferred over pending write lock requests if the read lock requests have already been passed over in favor of 10 write lock requests. </a:t>
            </a:r>
          </a:p>
          <a:p>
            <a:r>
              <a:rPr lang="en-US" dirty="0"/>
              <a:t>Normally this behavior does not occur because </a:t>
            </a:r>
            <a:r>
              <a:rPr lang="en-US" dirty="0" err="1"/>
              <a:t>max_write_lock_count</a:t>
            </a:r>
            <a:r>
              <a:rPr lang="en-US" dirty="0"/>
              <a:t> by default has a very large value.</a:t>
            </a:r>
          </a:p>
          <a:p>
            <a:r>
              <a:rPr lang="en-US" dirty="0"/>
              <a:t>Statements acquire metadata locks one by one, not simultaneously, and perform deadlock detection in the process.</a:t>
            </a:r>
          </a:p>
          <a:p>
            <a:r>
              <a:rPr lang="en-US" dirty="0"/>
              <a:t>DML statements normally acquire locks in the order in which tables are mentioned in the statement.</a:t>
            </a:r>
            <a:endParaRPr lang="en-IN" dirty="0"/>
          </a:p>
        </p:txBody>
      </p:sp>
    </p:spTree>
    <p:extLst>
      <p:ext uri="{BB962C8B-B14F-4D97-AF65-F5344CB8AC3E}">
        <p14:creationId xmlns:p14="http://schemas.microsoft.com/office/powerpoint/2010/main" val="3553791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58FD-956D-673B-0B98-3E72D1E62163}"/>
              </a:ext>
            </a:extLst>
          </p:cNvPr>
          <p:cNvSpPr>
            <a:spLocks noGrp="1"/>
          </p:cNvSpPr>
          <p:nvPr>
            <p:ph type="title"/>
          </p:nvPr>
        </p:nvSpPr>
        <p:spPr/>
        <p:txBody>
          <a:bodyPr/>
          <a:lstStyle/>
          <a:p>
            <a:r>
              <a:rPr lang="en-IN" dirty="0" err="1"/>
              <a:t>metadata_locks</a:t>
            </a:r>
            <a:r>
              <a:rPr lang="en-IN" dirty="0"/>
              <a:t> Table</a:t>
            </a:r>
          </a:p>
        </p:txBody>
      </p:sp>
      <p:sp>
        <p:nvSpPr>
          <p:cNvPr id="3" name="Content Placeholder 2">
            <a:extLst>
              <a:ext uri="{FF2B5EF4-FFF2-40B4-BE49-F238E27FC236}">
                <a16:creationId xmlns:a16="http://schemas.microsoft.com/office/drawing/2014/main" id="{5F16CA5F-F699-00C5-B85F-9EE69A06FF63}"/>
              </a:ext>
            </a:extLst>
          </p:cNvPr>
          <p:cNvSpPr>
            <a:spLocks noGrp="1"/>
          </p:cNvSpPr>
          <p:nvPr>
            <p:ph idx="1"/>
          </p:nvPr>
        </p:nvSpPr>
        <p:spPr/>
        <p:txBody>
          <a:bodyPr/>
          <a:lstStyle/>
          <a:p>
            <a:r>
              <a:rPr lang="en-US" dirty="0"/>
              <a:t>MySQL uses metadata locking to manage concurrent access to database objects and to ensure data consistency; </a:t>
            </a:r>
          </a:p>
          <a:p>
            <a:r>
              <a:rPr lang="en-US" dirty="0"/>
              <a:t>Metadata locking applies not just to tables, but also to schemas, stored programs (procedures, functions, triggers, scheduled events), tablespaces, user locks acquired with the GET_LOCK() function</a:t>
            </a:r>
          </a:p>
          <a:p>
            <a:pPr marL="0" indent="0">
              <a:buNone/>
            </a:pPr>
            <a:r>
              <a:rPr lang="en-US" dirty="0"/>
              <a:t>SELECT * FROM </a:t>
            </a:r>
            <a:r>
              <a:rPr lang="en-US" dirty="0" err="1"/>
              <a:t>performance_schema.metadata_locks</a:t>
            </a:r>
            <a:r>
              <a:rPr lang="en-US" dirty="0"/>
              <a:t>\G</a:t>
            </a:r>
            <a:endParaRPr lang="en-IN" dirty="0"/>
          </a:p>
        </p:txBody>
      </p:sp>
    </p:spTree>
    <p:extLst>
      <p:ext uri="{BB962C8B-B14F-4D97-AF65-F5344CB8AC3E}">
        <p14:creationId xmlns:p14="http://schemas.microsoft.com/office/powerpoint/2010/main" val="1944083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C2FD-1450-E484-C899-FD7CF45E1093}"/>
              </a:ext>
            </a:extLst>
          </p:cNvPr>
          <p:cNvSpPr>
            <a:spLocks noGrp="1"/>
          </p:cNvSpPr>
          <p:nvPr>
            <p:ph type="title"/>
          </p:nvPr>
        </p:nvSpPr>
        <p:spPr/>
        <p:txBody>
          <a:bodyPr/>
          <a:lstStyle/>
          <a:p>
            <a:r>
              <a:rPr lang="en-IN" dirty="0" err="1"/>
              <a:t>metadata_locks</a:t>
            </a:r>
            <a:r>
              <a:rPr lang="en-IN" dirty="0"/>
              <a:t> Table</a:t>
            </a:r>
          </a:p>
        </p:txBody>
      </p:sp>
      <p:sp>
        <p:nvSpPr>
          <p:cNvPr id="3" name="Content Placeholder 2">
            <a:extLst>
              <a:ext uri="{FF2B5EF4-FFF2-40B4-BE49-F238E27FC236}">
                <a16:creationId xmlns:a16="http://schemas.microsoft.com/office/drawing/2014/main" id="{C79BAA2D-D16C-39DB-DCEA-EEB695F40BE9}"/>
              </a:ext>
            </a:extLst>
          </p:cNvPr>
          <p:cNvSpPr>
            <a:spLocks noGrp="1"/>
          </p:cNvSpPr>
          <p:nvPr>
            <p:ph idx="1"/>
          </p:nvPr>
        </p:nvSpPr>
        <p:spPr>
          <a:xfrm>
            <a:off x="1154954" y="2603499"/>
            <a:ext cx="10217896" cy="3825875"/>
          </a:xfrm>
        </p:spPr>
        <p:txBody>
          <a:bodyPr>
            <a:normAutofit/>
          </a:bodyPr>
          <a:lstStyle/>
          <a:p>
            <a:r>
              <a:rPr lang="en-US" dirty="0"/>
              <a:t>Performance Schema exposes metadata lock information through the </a:t>
            </a:r>
            <a:r>
              <a:rPr lang="en-US" dirty="0" err="1"/>
              <a:t>metadata_locks</a:t>
            </a:r>
            <a:r>
              <a:rPr lang="en-US" dirty="0"/>
              <a:t> table:</a:t>
            </a:r>
          </a:p>
          <a:p>
            <a:r>
              <a:rPr lang="en-US" dirty="0"/>
              <a:t>Locks that have been granted (shows which sessions own which current metadata locks).</a:t>
            </a:r>
          </a:p>
          <a:p>
            <a:r>
              <a:rPr lang="en-US" dirty="0"/>
              <a:t>Locks that have been requested but not yet granted (shows which sessions are waiting for which metadata locks).</a:t>
            </a:r>
          </a:p>
          <a:p>
            <a:r>
              <a:rPr lang="en-US" dirty="0"/>
              <a:t>Lock requests that have been killed by the deadlock detector.</a:t>
            </a:r>
          </a:p>
          <a:p>
            <a:r>
              <a:rPr lang="en-US" dirty="0"/>
              <a:t>Lock requests that have timed out and are waiting for the requesting session's lock request to be discarded</a:t>
            </a:r>
            <a:endParaRPr lang="en-IN" dirty="0"/>
          </a:p>
        </p:txBody>
      </p:sp>
    </p:spTree>
    <p:extLst>
      <p:ext uri="{BB962C8B-B14F-4D97-AF65-F5344CB8AC3E}">
        <p14:creationId xmlns:p14="http://schemas.microsoft.com/office/powerpoint/2010/main" val="1853906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6F22-9C1F-6AFF-85F8-0647C1575AC8}"/>
              </a:ext>
            </a:extLst>
          </p:cNvPr>
          <p:cNvSpPr>
            <a:spLocks noGrp="1"/>
          </p:cNvSpPr>
          <p:nvPr>
            <p:ph type="title"/>
          </p:nvPr>
        </p:nvSpPr>
        <p:spPr/>
        <p:txBody>
          <a:bodyPr/>
          <a:lstStyle/>
          <a:p>
            <a:r>
              <a:rPr lang="en-IN" dirty="0" err="1"/>
              <a:t>metadata_locks</a:t>
            </a:r>
            <a:r>
              <a:rPr lang="en-IN" dirty="0"/>
              <a:t> Table</a:t>
            </a:r>
          </a:p>
        </p:txBody>
      </p:sp>
      <p:sp>
        <p:nvSpPr>
          <p:cNvPr id="3" name="Content Placeholder 2">
            <a:extLst>
              <a:ext uri="{FF2B5EF4-FFF2-40B4-BE49-F238E27FC236}">
                <a16:creationId xmlns:a16="http://schemas.microsoft.com/office/drawing/2014/main" id="{199146D7-1A8E-EDF0-7473-22D73F5849B0}"/>
              </a:ext>
            </a:extLst>
          </p:cNvPr>
          <p:cNvSpPr>
            <a:spLocks noGrp="1"/>
          </p:cNvSpPr>
          <p:nvPr>
            <p:ph idx="1"/>
          </p:nvPr>
        </p:nvSpPr>
        <p:spPr/>
        <p:txBody>
          <a:bodyPr/>
          <a:lstStyle/>
          <a:p>
            <a:r>
              <a:rPr lang="en-US" dirty="0"/>
              <a:t>This information enables you to understand metadata lock dependencies between sessions. </a:t>
            </a:r>
          </a:p>
          <a:p>
            <a:r>
              <a:rPr lang="en-US" dirty="0"/>
              <a:t>You can see not only which lock a session is waiting for, but which session currently holds that lock.</a:t>
            </a:r>
          </a:p>
          <a:p>
            <a:endParaRPr lang="en-US" dirty="0"/>
          </a:p>
          <a:p>
            <a:r>
              <a:rPr lang="en-US" dirty="0"/>
              <a:t>The </a:t>
            </a:r>
            <a:r>
              <a:rPr lang="en-US" dirty="0" err="1"/>
              <a:t>metadata_locks</a:t>
            </a:r>
            <a:r>
              <a:rPr lang="en-US" dirty="0"/>
              <a:t> table is read only and cannot be updated. </a:t>
            </a:r>
          </a:p>
          <a:p>
            <a:r>
              <a:rPr lang="en-US" dirty="0"/>
              <a:t>It is </a:t>
            </a:r>
            <a:r>
              <a:rPr lang="en-US" dirty="0" err="1"/>
              <a:t>autosized</a:t>
            </a:r>
            <a:r>
              <a:rPr lang="en-US" dirty="0"/>
              <a:t> by default; to configure the table size, set the </a:t>
            </a:r>
            <a:r>
              <a:rPr lang="en-US" dirty="0" err="1"/>
              <a:t>performance_schema_max_metadata_locks</a:t>
            </a:r>
            <a:r>
              <a:rPr lang="en-US" dirty="0"/>
              <a:t> system variable at server startup</a:t>
            </a:r>
            <a:endParaRPr lang="en-IN" dirty="0"/>
          </a:p>
        </p:txBody>
      </p:sp>
    </p:spTree>
    <p:extLst>
      <p:ext uri="{BB962C8B-B14F-4D97-AF65-F5344CB8AC3E}">
        <p14:creationId xmlns:p14="http://schemas.microsoft.com/office/powerpoint/2010/main" val="3473398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EAEA-216E-76C3-AE71-662D3139F1B3}"/>
              </a:ext>
            </a:extLst>
          </p:cNvPr>
          <p:cNvSpPr>
            <a:spLocks noGrp="1"/>
          </p:cNvSpPr>
          <p:nvPr>
            <p:ph type="title"/>
          </p:nvPr>
        </p:nvSpPr>
        <p:spPr/>
        <p:txBody>
          <a:bodyPr/>
          <a:lstStyle/>
          <a:p>
            <a:r>
              <a:rPr lang="en-IN" dirty="0" err="1"/>
              <a:t>metadata_locks</a:t>
            </a:r>
            <a:r>
              <a:rPr lang="en-IN" dirty="0"/>
              <a:t> Table</a:t>
            </a:r>
          </a:p>
        </p:txBody>
      </p:sp>
      <p:sp>
        <p:nvSpPr>
          <p:cNvPr id="3" name="Content Placeholder 2">
            <a:extLst>
              <a:ext uri="{FF2B5EF4-FFF2-40B4-BE49-F238E27FC236}">
                <a16:creationId xmlns:a16="http://schemas.microsoft.com/office/drawing/2014/main" id="{B874E312-E2FD-CCE3-5A6C-D54312548392}"/>
              </a:ext>
            </a:extLst>
          </p:cNvPr>
          <p:cNvSpPr>
            <a:spLocks noGrp="1"/>
          </p:cNvSpPr>
          <p:nvPr>
            <p:ph idx="1"/>
          </p:nvPr>
        </p:nvSpPr>
        <p:spPr>
          <a:xfrm>
            <a:off x="1154954" y="2603500"/>
            <a:ext cx="10160746" cy="3925888"/>
          </a:xfrm>
        </p:spPr>
        <p:txBody>
          <a:bodyPr>
            <a:normAutofit fontScale="92500" lnSpcReduction="10000"/>
          </a:bodyPr>
          <a:lstStyle/>
          <a:p>
            <a:pPr marL="0" indent="0">
              <a:buNone/>
            </a:pPr>
            <a:r>
              <a:rPr lang="en-US" dirty="0"/>
              <a:t>Performance Schema maintains </a:t>
            </a:r>
            <a:r>
              <a:rPr lang="en-US" dirty="0" err="1"/>
              <a:t>metadata_locks</a:t>
            </a:r>
            <a:r>
              <a:rPr lang="en-US" dirty="0"/>
              <a:t> table content as follows, using the LOCK_STATUS column to indicate the status of each lock</a:t>
            </a:r>
          </a:p>
          <a:p>
            <a:r>
              <a:rPr lang="en-US" dirty="0"/>
              <a:t>When a metadata lock is requested and obtained immediately, a row with a status of GRANTED is inserted.</a:t>
            </a:r>
          </a:p>
          <a:p>
            <a:r>
              <a:rPr lang="en-US" dirty="0"/>
              <a:t>When a metadata lock is requested and not obtained immediately, a row with a status of PENDING is inserted.</a:t>
            </a:r>
          </a:p>
          <a:p>
            <a:r>
              <a:rPr lang="en-US" dirty="0"/>
              <a:t>When a metadata lock previously requested is granted, its row status is updated to GRANTED.</a:t>
            </a:r>
          </a:p>
          <a:p>
            <a:r>
              <a:rPr lang="en-US" dirty="0"/>
              <a:t>When a metadata lock is released, its row is deleted.</a:t>
            </a:r>
          </a:p>
          <a:p>
            <a:r>
              <a:rPr lang="en-US" dirty="0"/>
              <a:t>When a pending lock request is canceled by the deadlock detector to break a deadlock (ER_LOCK_DEADLOCK), its row status is updated from PENDING to VICTIM.</a:t>
            </a:r>
          </a:p>
          <a:p>
            <a:r>
              <a:rPr lang="en-US" dirty="0"/>
              <a:t>When a pending lock request times out (ER_LOCK_WAIT_TIMEOUT), its row status is updated from PENDING to TIMEOUT.</a:t>
            </a:r>
          </a:p>
          <a:p>
            <a:endParaRPr lang="en-IN" dirty="0"/>
          </a:p>
        </p:txBody>
      </p:sp>
    </p:spTree>
    <p:extLst>
      <p:ext uri="{BB962C8B-B14F-4D97-AF65-F5344CB8AC3E}">
        <p14:creationId xmlns:p14="http://schemas.microsoft.com/office/powerpoint/2010/main" val="2314063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952F-7F71-916D-A07D-B62CE503B52C}"/>
              </a:ext>
            </a:extLst>
          </p:cNvPr>
          <p:cNvSpPr>
            <a:spLocks noGrp="1"/>
          </p:cNvSpPr>
          <p:nvPr>
            <p:ph type="title"/>
          </p:nvPr>
        </p:nvSpPr>
        <p:spPr/>
        <p:txBody>
          <a:bodyPr/>
          <a:lstStyle/>
          <a:p>
            <a:r>
              <a:rPr lang="en-IN" dirty="0" err="1"/>
              <a:t>metadata_locks</a:t>
            </a:r>
            <a:r>
              <a:rPr lang="en-IN" dirty="0"/>
              <a:t> Table</a:t>
            </a:r>
          </a:p>
        </p:txBody>
      </p:sp>
      <p:sp>
        <p:nvSpPr>
          <p:cNvPr id="3" name="Content Placeholder 2">
            <a:extLst>
              <a:ext uri="{FF2B5EF4-FFF2-40B4-BE49-F238E27FC236}">
                <a16:creationId xmlns:a16="http://schemas.microsoft.com/office/drawing/2014/main" id="{203688DD-AB37-4B7E-AD6E-A5D6AE7CF7DB}"/>
              </a:ext>
            </a:extLst>
          </p:cNvPr>
          <p:cNvSpPr>
            <a:spLocks noGrp="1"/>
          </p:cNvSpPr>
          <p:nvPr>
            <p:ph idx="1"/>
          </p:nvPr>
        </p:nvSpPr>
        <p:spPr>
          <a:xfrm>
            <a:off x="1154954" y="2603500"/>
            <a:ext cx="10789396" cy="4025900"/>
          </a:xfrm>
        </p:spPr>
        <p:txBody>
          <a:bodyPr>
            <a:normAutofit/>
          </a:bodyPr>
          <a:lstStyle/>
          <a:p>
            <a:pPr marL="0" indent="0">
              <a:buNone/>
            </a:pPr>
            <a:r>
              <a:rPr lang="en-US" dirty="0"/>
              <a:t>Performance Schema maintains </a:t>
            </a:r>
            <a:r>
              <a:rPr lang="en-US" dirty="0" err="1"/>
              <a:t>metadata_locks</a:t>
            </a:r>
            <a:r>
              <a:rPr lang="en-US" dirty="0"/>
              <a:t> table content as follows, using the LOCK_STATUS column to indicate the status of each lock</a:t>
            </a:r>
          </a:p>
          <a:p>
            <a:r>
              <a:rPr lang="en-US" dirty="0"/>
              <a:t>When granted lock or pending lock request is killed, its row status is updated from GRANTED or PENDING to KILLED.</a:t>
            </a:r>
          </a:p>
          <a:p>
            <a:r>
              <a:rPr lang="en-US" dirty="0"/>
              <a:t>The VICTIM, TIMEOUT, and KILLED status values are brief and signify that the lock row is about to be deleted.</a:t>
            </a:r>
          </a:p>
          <a:p>
            <a:r>
              <a:rPr lang="en-US" dirty="0"/>
              <a:t>The PRE_ACQUIRE_NOTIFY and POST_RELEASE_NOTIFY status values are brief and signify that the metadata locking </a:t>
            </a:r>
            <a:r>
              <a:rPr lang="en-US" dirty="0" err="1"/>
              <a:t>subsubsystem</a:t>
            </a:r>
            <a:r>
              <a:rPr lang="en-US" dirty="0"/>
              <a:t> is notifying interested storage engines while entering lock acquisition operations or leaving lock release operations.</a:t>
            </a:r>
            <a:endParaRPr lang="en-IN" dirty="0"/>
          </a:p>
        </p:txBody>
      </p:sp>
    </p:spTree>
    <p:extLst>
      <p:ext uri="{BB962C8B-B14F-4D97-AF65-F5344CB8AC3E}">
        <p14:creationId xmlns:p14="http://schemas.microsoft.com/office/powerpoint/2010/main" val="380049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9B97-A0C7-DE12-3AA4-27204A5C2745}"/>
              </a:ext>
            </a:extLst>
          </p:cNvPr>
          <p:cNvSpPr>
            <a:spLocks noGrp="1"/>
          </p:cNvSpPr>
          <p:nvPr>
            <p:ph type="title"/>
          </p:nvPr>
        </p:nvSpPr>
        <p:spPr/>
        <p:txBody>
          <a:bodyPr/>
          <a:lstStyle/>
          <a:p>
            <a:r>
              <a:rPr lang="en-US" dirty="0"/>
              <a:t>Lock tables</a:t>
            </a:r>
            <a:endParaRPr lang="en-IN" dirty="0"/>
          </a:p>
        </p:txBody>
      </p:sp>
      <p:sp>
        <p:nvSpPr>
          <p:cNvPr id="3" name="Content Placeholder 2">
            <a:extLst>
              <a:ext uri="{FF2B5EF4-FFF2-40B4-BE49-F238E27FC236}">
                <a16:creationId xmlns:a16="http://schemas.microsoft.com/office/drawing/2014/main" id="{BC5DFE40-AC66-1E37-47A8-07FDD91F982E}"/>
              </a:ext>
            </a:extLst>
          </p:cNvPr>
          <p:cNvSpPr>
            <a:spLocks noGrp="1"/>
          </p:cNvSpPr>
          <p:nvPr>
            <p:ph idx="1"/>
          </p:nvPr>
        </p:nvSpPr>
        <p:spPr>
          <a:xfrm>
            <a:off x="1154954" y="2603499"/>
            <a:ext cx="10046446" cy="4054475"/>
          </a:xfrm>
        </p:spPr>
        <p:txBody>
          <a:bodyPr>
            <a:normAutofit lnSpcReduction="10000"/>
          </a:bodyPr>
          <a:lstStyle/>
          <a:p>
            <a:r>
              <a:rPr lang="en-US" dirty="0"/>
              <a:t>LOCK Tables for current client sessions can acquire locks only when declared explicitly. </a:t>
            </a:r>
          </a:p>
          <a:p>
            <a:r>
              <a:rPr lang="en-US" dirty="0"/>
              <a:t>Base tables or views also support the use of locks. </a:t>
            </a:r>
          </a:p>
          <a:p>
            <a:r>
              <a:rPr lang="en-US" dirty="0"/>
              <a:t>For utilizing the locks and objects to be locked you must have LOCK Tables privileges and Select Privileges.</a:t>
            </a:r>
          </a:p>
          <a:p>
            <a:r>
              <a:rPr lang="en-US" dirty="0"/>
              <a:t>As soon as you lock a table using the Lock table any tables used in triggers are also locked implicitly. </a:t>
            </a:r>
          </a:p>
          <a:p>
            <a:r>
              <a:rPr lang="en-US" dirty="0"/>
              <a:t>Any tables related by a foreign key constraint are opened and locked implicitly. </a:t>
            </a:r>
          </a:p>
          <a:p>
            <a:r>
              <a:rPr lang="en-US" dirty="0"/>
              <a:t>For consecutive shared-nothing WRITE, the lock is taken on related tables that are involved in the operation.</a:t>
            </a:r>
          </a:p>
          <a:p>
            <a:r>
              <a:rPr lang="en-US" dirty="0"/>
              <a:t>To acquire table locks within the current session, use the Lock Table statement, which acquires metadata locks.</a:t>
            </a:r>
            <a:endParaRPr lang="en-IN" dirty="0"/>
          </a:p>
        </p:txBody>
      </p:sp>
    </p:spTree>
    <p:extLst>
      <p:ext uri="{BB962C8B-B14F-4D97-AF65-F5344CB8AC3E}">
        <p14:creationId xmlns:p14="http://schemas.microsoft.com/office/powerpoint/2010/main" val="1631398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D2F7-192D-E42B-BB4C-D2755E8A9F7A}"/>
              </a:ext>
            </a:extLst>
          </p:cNvPr>
          <p:cNvSpPr>
            <a:spLocks noGrp="1"/>
          </p:cNvSpPr>
          <p:nvPr>
            <p:ph type="title"/>
          </p:nvPr>
        </p:nvSpPr>
        <p:spPr/>
        <p:txBody>
          <a:bodyPr/>
          <a:lstStyle/>
          <a:p>
            <a:r>
              <a:rPr lang="en-IN" dirty="0" err="1"/>
              <a:t>table_handles</a:t>
            </a:r>
            <a:r>
              <a:rPr lang="en-IN" dirty="0"/>
              <a:t> Table</a:t>
            </a:r>
          </a:p>
        </p:txBody>
      </p:sp>
      <p:sp>
        <p:nvSpPr>
          <p:cNvPr id="3" name="Content Placeholder 2">
            <a:extLst>
              <a:ext uri="{FF2B5EF4-FFF2-40B4-BE49-F238E27FC236}">
                <a16:creationId xmlns:a16="http://schemas.microsoft.com/office/drawing/2014/main" id="{D09F550A-373B-0AD7-2041-3CAF66776FD8}"/>
              </a:ext>
            </a:extLst>
          </p:cNvPr>
          <p:cNvSpPr>
            <a:spLocks noGrp="1"/>
          </p:cNvSpPr>
          <p:nvPr>
            <p:ph idx="1"/>
          </p:nvPr>
        </p:nvSpPr>
        <p:spPr/>
        <p:txBody>
          <a:bodyPr>
            <a:normAutofit lnSpcReduction="10000"/>
          </a:bodyPr>
          <a:lstStyle/>
          <a:p>
            <a:r>
              <a:rPr lang="en-US" dirty="0"/>
              <a:t>SELECT * FROM </a:t>
            </a:r>
            <a:r>
              <a:rPr lang="en-US" dirty="0" err="1"/>
              <a:t>performance_schema.table_handles</a:t>
            </a:r>
            <a:r>
              <a:rPr lang="en-US" dirty="0"/>
              <a:t>\G</a:t>
            </a:r>
          </a:p>
          <a:p>
            <a:r>
              <a:rPr lang="en-US" dirty="0"/>
              <a:t>Performance Schema exposes table lock information through the </a:t>
            </a:r>
            <a:r>
              <a:rPr lang="en-US" dirty="0" err="1"/>
              <a:t>table_handles</a:t>
            </a:r>
            <a:r>
              <a:rPr lang="en-US" dirty="0"/>
              <a:t> table to show the table locks currently in effect for each opened table handle. </a:t>
            </a:r>
            <a:r>
              <a:rPr lang="en-US" dirty="0" err="1"/>
              <a:t>table_handles</a:t>
            </a:r>
            <a:r>
              <a:rPr lang="en-US" dirty="0"/>
              <a:t> reports what is recorded by the table lock instrumentation. </a:t>
            </a:r>
          </a:p>
          <a:p>
            <a:r>
              <a:rPr lang="en-US" dirty="0"/>
              <a:t>This information shows which table handles the server has open, how they are locked, and by which sessions.</a:t>
            </a:r>
          </a:p>
          <a:p>
            <a:r>
              <a:rPr lang="en-US" dirty="0"/>
              <a:t>The </a:t>
            </a:r>
            <a:r>
              <a:rPr lang="en-US" dirty="0" err="1"/>
              <a:t>table_handles</a:t>
            </a:r>
            <a:r>
              <a:rPr lang="en-US" dirty="0"/>
              <a:t> table is read only and cannot be updated.</a:t>
            </a:r>
          </a:p>
          <a:p>
            <a:r>
              <a:rPr lang="en-US" dirty="0"/>
              <a:t> It is </a:t>
            </a:r>
            <a:r>
              <a:rPr lang="en-US" dirty="0" err="1"/>
              <a:t>autosized</a:t>
            </a:r>
            <a:r>
              <a:rPr lang="en-US" dirty="0"/>
              <a:t> by default; to configure the table size, set the </a:t>
            </a:r>
            <a:r>
              <a:rPr lang="en-US" dirty="0" err="1"/>
              <a:t>performance_schema_max_table_handles</a:t>
            </a:r>
            <a:r>
              <a:rPr lang="en-US" dirty="0"/>
              <a:t> system variable at server startup.</a:t>
            </a:r>
            <a:endParaRPr lang="en-IN" dirty="0"/>
          </a:p>
        </p:txBody>
      </p:sp>
    </p:spTree>
    <p:extLst>
      <p:ext uri="{BB962C8B-B14F-4D97-AF65-F5344CB8AC3E}">
        <p14:creationId xmlns:p14="http://schemas.microsoft.com/office/powerpoint/2010/main" val="3893210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4B9C-2342-1C7D-9FD8-3749FABF9037}"/>
              </a:ext>
            </a:extLst>
          </p:cNvPr>
          <p:cNvSpPr>
            <a:spLocks noGrp="1"/>
          </p:cNvSpPr>
          <p:nvPr>
            <p:ph type="title"/>
          </p:nvPr>
        </p:nvSpPr>
        <p:spPr/>
        <p:txBody>
          <a:bodyPr/>
          <a:lstStyle/>
          <a:p>
            <a:r>
              <a:rPr lang="en-US" dirty="0"/>
              <a:t>Avoiding Deadlocks</a:t>
            </a:r>
            <a:endParaRPr lang="en-IN" dirty="0"/>
          </a:p>
        </p:txBody>
      </p:sp>
      <p:sp>
        <p:nvSpPr>
          <p:cNvPr id="3" name="Content Placeholder 2">
            <a:extLst>
              <a:ext uri="{FF2B5EF4-FFF2-40B4-BE49-F238E27FC236}">
                <a16:creationId xmlns:a16="http://schemas.microsoft.com/office/drawing/2014/main" id="{7E2B7595-A3CA-2E1C-BDF9-0B15AB5701CF}"/>
              </a:ext>
            </a:extLst>
          </p:cNvPr>
          <p:cNvSpPr>
            <a:spLocks noGrp="1"/>
          </p:cNvSpPr>
          <p:nvPr>
            <p:ph idx="1"/>
          </p:nvPr>
        </p:nvSpPr>
        <p:spPr/>
        <p:txBody>
          <a:bodyPr/>
          <a:lstStyle/>
          <a:p>
            <a:r>
              <a:rPr lang="en-US" dirty="0"/>
              <a:t>DDL statements, LOCK TABLES, and other similar statements try to reduce the number of possible deadlocks between concurrent DDL statements by acquiring locks on explicitly named tables in name order. </a:t>
            </a:r>
          </a:p>
          <a:p>
            <a:r>
              <a:rPr lang="en-US" dirty="0"/>
              <a:t>Locks might be acquired in a different order for implicitly used tables (such as tables in foreign key relationships that also must be locked).</a:t>
            </a:r>
            <a:endParaRPr lang="en-IN" dirty="0"/>
          </a:p>
        </p:txBody>
      </p:sp>
    </p:spTree>
    <p:extLst>
      <p:ext uri="{BB962C8B-B14F-4D97-AF65-F5344CB8AC3E}">
        <p14:creationId xmlns:p14="http://schemas.microsoft.com/office/powerpoint/2010/main" val="2062884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3C77-F5C6-B79F-6541-DF0F7CC810C6}"/>
              </a:ext>
            </a:extLst>
          </p:cNvPr>
          <p:cNvSpPr>
            <a:spLocks noGrp="1"/>
          </p:cNvSpPr>
          <p:nvPr>
            <p:ph type="title"/>
          </p:nvPr>
        </p:nvSpPr>
        <p:spPr/>
        <p:txBody>
          <a:bodyPr/>
          <a:lstStyle/>
          <a:p>
            <a:r>
              <a:rPr lang="en-US" dirty="0"/>
              <a:t>MySQL Table Locking Restrictions and Conditions?</a:t>
            </a:r>
            <a:endParaRPr lang="en-IN" dirty="0"/>
          </a:p>
        </p:txBody>
      </p:sp>
      <p:sp>
        <p:nvSpPr>
          <p:cNvPr id="3" name="Content Placeholder 2">
            <a:extLst>
              <a:ext uri="{FF2B5EF4-FFF2-40B4-BE49-F238E27FC236}">
                <a16:creationId xmlns:a16="http://schemas.microsoft.com/office/drawing/2014/main" id="{6B2ECD05-F097-3F1B-F993-974644983902}"/>
              </a:ext>
            </a:extLst>
          </p:cNvPr>
          <p:cNvSpPr>
            <a:spLocks noGrp="1"/>
          </p:cNvSpPr>
          <p:nvPr>
            <p:ph idx="1"/>
          </p:nvPr>
        </p:nvSpPr>
        <p:spPr>
          <a:xfrm>
            <a:off x="1154954" y="2603499"/>
            <a:ext cx="10346484" cy="3954463"/>
          </a:xfrm>
        </p:spPr>
        <p:txBody>
          <a:bodyPr>
            <a:normAutofit/>
          </a:bodyPr>
          <a:lstStyle/>
          <a:p>
            <a:r>
              <a:rPr lang="en-US" dirty="0"/>
              <a:t>Can leverage KILL to terminate a session that is waiting for a table lock.</a:t>
            </a:r>
          </a:p>
          <a:p>
            <a:r>
              <a:rPr lang="en-US" dirty="0"/>
              <a:t> UNLOCK TABLES and LOCK TABLES cannot be used within stored programs.</a:t>
            </a:r>
          </a:p>
          <a:p>
            <a:r>
              <a:rPr lang="en-US" dirty="0"/>
              <a:t>Tables present in the </a:t>
            </a:r>
            <a:r>
              <a:rPr lang="en-US" dirty="0" err="1"/>
              <a:t>performance_schema</a:t>
            </a:r>
            <a:r>
              <a:rPr lang="en-US" dirty="0"/>
              <a:t> database cannot be locked with LOCK TABLES, except the </a:t>
            </a:r>
            <a:r>
              <a:rPr lang="en-US" dirty="0" err="1"/>
              <a:t>setup_xxx</a:t>
            </a:r>
            <a:r>
              <a:rPr lang="en-US" dirty="0"/>
              <a:t> tables.</a:t>
            </a:r>
          </a:p>
          <a:p>
            <a:r>
              <a:rPr lang="en-US" dirty="0"/>
              <a:t>The scope of a MySQL lock generated by LOCK TABLES is a single MySQL server.</a:t>
            </a:r>
          </a:p>
          <a:p>
            <a:r>
              <a:rPr lang="en-US" dirty="0"/>
              <a:t> MySQL Locks aren’t compatible with the NDB cluster, which has no way of enforcing an SQL-level across various instances of </a:t>
            </a:r>
            <a:r>
              <a:rPr lang="en-US" dirty="0" err="1"/>
              <a:t>mysqlId</a:t>
            </a:r>
            <a:r>
              <a:rPr lang="en-US" dirty="0"/>
              <a:t>. </a:t>
            </a:r>
          </a:p>
          <a:p>
            <a:r>
              <a:rPr lang="en-US" dirty="0"/>
              <a:t>The following statements are prohibited while a LOCK TABLES statement is in effect: CREATE VIEW, DROP VIEW, CREATE TABLE, CREATE TABLE … LIKE, along with DDL statements on stored functions and events and procedures.</a:t>
            </a:r>
            <a:endParaRPr lang="en-IN" dirty="0"/>
          </a:p>
        </p:txBody>
      </p:sp>
    </p:spTree>
    <p:extLst>
      <p:ext uri="{BB962C8B-B14F-4D97-AF65-F5344CB8AC3E}">
        <p14:creationId xmlns:p14="http://schemas.microsoft.com/office/powerpoint/2010/main" val="3146439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9180-2C1D-B272-4DBA-6B1A035942AA}"/>
              </a:ext>
            </a:extLst>
          </p:cNvPr>
          <p:cNvSpPr>
            <a:spLocks noGrp="1"/>
          </p:cNvSpPr>
          <p:nvPr>
            <p:ph type="title"/>
          </p:nvPr>
        </p:nvSpPr>
        <p:spPr/>
        <p:txBody>
          <a:bodyPr/>
          <a:lstStyle/>
          <a:p>
            <a:r>
              <a:rPr lang="en-US" dirty="0"/>
              <a:t>MySQL Table Locking Restrictions and Conditions?</a:t>
            </a:r>
            <a:br>
              <a:rPr lang="en-IN" dirty="0"/>
            </a:br>
            <a:endParaRPr lang="en-IN" dirty="0"/>
          </a:p>
        </p:txBody>
      </p:sp>
      <p:sp>
        <p:nvSpPr>
          <p:cNvPr id="3" name="Content Placeholder 2">
            <a:extLst>
              <a:ext uri="{FF2B5EF4-FFF2-40B4-BE49-F238E27FC236}">
                <a16:creationId xmlns:a16="http://schemas.microsoft.com/office/drawing/2014/main" id="{ABE378C2-13EC-716F-829E-AE0E2E2B5CDE}"/>
              </a:ext>
            </a:extLst>
          </p:cNvPr>
          <p:cNvSpPr>
            <a:spLocks noGrp="1"/>
          </p:cNvSpPr>
          <p:nvPr>
            <p:ph idx="1"/>
          </p:nvPr>
        </p:nvSpPr>
        <p:spPr>
          <a:xfrm>
            <a:off x="1154954" y="2603500"/>
            <a:ext cx="9617821" cy="3868738"/>
          </a:xfrm>
        </p:spPr>
        <p:txBody>
          <a:bodyPr>
            <a:normAutofit/>
          </a:bodyPr>
          <a:lstStyle/>
          <a:p>
            <a:pPr algn="l"/>
            <a:r>
              <a:rPr lang="en-US" b="0" i="0" dirty="0">
                <a:solidFill>
                  <a:srgbClr val="32325D"/>
                </a:solidFill>
                <a:effectLst/>
                <a:latin typeface="proxima-nova"/>
              </a:rPr>
              <a:t>Usually, you don’t need to lock tables, because all the single UPDATE statements are atomic, so, no other session can interfere with any other currently executing SQL statement.</a:t>
            </a:r>
          </a:p>
          <a:p>
            <a:pPr algn="l">
              <a:buFont typeface="Arial" panose="020B0604020202020204" pitchFamily="34" charset="0"/>
              <a:buChar char="•"/>
            </a:pPr>
            <a:r>
              <a:rPr lang="en-US" b="0" i="0" dirty="0">
                <a:solidFill>
                  <a:srgbClr val="32325D"/>
                </a:solidFill>
                <a:effectLst/>
                <a:latin typeface="proxima-nova"/>
              </a:rPr>
              <a:t>If you are using tables for a </a:t>
            </a:r>
            <a:r>
              <a:rPr lang="en-US" b="0" i="0" dirty="0" err="1">
                <a:solidFill>
                  <a:srgbClr val="32325D"/>
                </a:solidFill>
                <a:effectLst/>
                <a:latin typeface="proxima-nova"/>
              </a:rPr>
              <a:t>nontransactional</a:t>
            </a:r>
            <a:r>
              <a:rPr lang="en-US" b="0" i="0" dirty="0">
                <a:solidFill>
                  <a:srgbClr val="32325D"/>
                </a:solidFill>
                <a:effectLst/>
                <a:latin typeface="proxima-nova"/>
              </a:rPr>
              <a:t> storage engine, you will have to use LOCK TABLES to ensure that no other session modifies the tables between a SELECT and an UPDATE.</a:t>
            </a:r>
          </a:p>
          <a:p>
            <a:pPr algn="l">
              <a:buFont typeface="Arial" panose="020B0604020202020204" pitchFamily="34" charset="0"/>
              <a:buChar char="•"/>
            </a:pPr>
            <a:r>
              <a:rPr lang="en-US" b="0" i="0" dirty="0">
                <a:solidFill>
                  <a:srgbClr val="32325D"/>
                </a:solidFill>
                <a:effectLst/>
                <a:latin typeface="proxima-nova"/>
              </a:rPr>
              <a:t>If you are going to run various operations on a set of </a:t>
            </a:r>
            <a:r>
              <a:rPr lang="en-US" b="0" i="0" dirty="0" err="1">
                <a:solidFill>
                  <a:srgbClr val="32325D"/>
                </a:solidFill>
                <a:effectLst/>
                <a:latin typeface="proxima-nova"/>
              </a:rPr>
              <a:t>MyISAM</a:t>
            </a:r>
            <a:r>
              <a:rPr lang="en-US" b="0" i="0" dirty="0">
                <a:solidFill>
                  <a:srgbClr val="32325D"/>
                </a:solidFill>
                <a:effectLst/>
                <a:latin typeface="proxima-nova"/>
              </a:rPr>
              <a:t> tables, it is much faster to lock the tables you are going to use. </a:t>
            </a:r>
          </a:p>
          <a:p>
            <a:pPr algn="l">
              <a:buFont typeface="Arial" panose="020B0604020202020204" pitchFamily="34" charset="0"/>
              <a:buChar char="•"/>
            </a:pPr>
            <a:r>
              <a:rPr lang="en-US" b="0" i="0" dirty="0">
                <a:solidFill>
                  <a:srgbClr val="32325D"/>
                </a:solidFill>
                <a:effectLst/>
                <a:latin typeface="proxima-nova"/>
              </a:rPr>
              <a:t>Locking </a:t>
            </a:r>
            <a:r>
              <a:rPr lang="en-US" b="0" i="0" dirty="0" err="1">
                <a:solidFill>
                  <a:srgbClr val="32325D"/>
                </a:solidFill>
                <a:effectLst/>
                <a:latin typeface="proxima-nova"/>
              </a:rPr>
              <a:t>MyISAM</a:t>
            </a:r>
            <a:r>
              <a:rPr lang="en-US" b="0" i="0" dirty="0">
                <a:solidFill>
                  <a:srgbClr val="32325D"/>
                </a:solidFill>
                <a:effectLst/>
                <a:latin typeface="proxima-nova"/>
              </a:rPr>
              <a:t> tables will speed up updating, inserting, or deleting them because MySQL does not flush the key cache for the locked tables until UNLOCK TABLES is called.</a:t>
            </a:r>
          </a:p>
          <a:p>
            <a:pPr marL="0" indent="0" algn="l">
              <a:buNone/>
            </a:pPr>
            <a:endParaRPr lang="en-US" b="1" i="0" dirty="0">
              <a:solidFill>
                <a:srgbClr val="32325D"/>
              </a:solidFill>
              <a:effectLst/>
              <a:latin typeface="proxima-nova"/>
            </a:endParaRPr>
          </a:p>
          <a:p>
            <a:endParaRPr lang="en-IN" dirty="0"/>
          </a:p>
        </p:txBody>
      </p:sp>
    </p:spTree>
    <p:extLst>
      <p:ext uri="{BB962C8B-B14F-4D97-AF65-F5344CB8AC3E}">
        <p14:creationId xmlns:p14="http://schemas.microsoft.com/office/powerpoint/2010/main" val="411559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E4CD-74D6-24CE-27DB-03D425B68E3C}"/>
              </a:ext>
            </a:extLst>
          </p:cNvPr>
          <p:cNvSpPr>
            <a:spLocks noGrp="1"/>
          </p:cNvSpPr>
          <p:nvPr>
            <p:ph type="title"/>
          </p:nvPr>
        </p:nvSpPr>
        <p:spPr/>
        <p:txBody>
          <a:bodyPr/>
          <a:lstStyle/>
          <a:p>
            <a:r>
              <a:rPr lang="en-IN" dirty="0"/>
              <a:t>Lost Update anomaly</a:t>
            </a:r>
          </a:p>
        </p:txBody>
      </p:sp>
      <p:sp>
        <p:nvSpPr>
          <p:cNvPr id="3" name="Content Placeholder 2">
            <a:extLst>
              <a:ext uri="{FF2B5EF4-FFF2-40B4-BE49-F238E27FC236}">
                <a16:creationId xmlns:a16="http://schemas.microsoft.com/office/drawing/2014/main" id="{CAF8FB32-4D35-D6D4-FA68-4F0E656877A4}"/>
              </a:ext>
            </a:extLst>
          </p:cNvPr>
          <p:cNvSpPr>
            <a:spLocks noGrp="1"/>
          </p:cNvSpPr>
          <p:nvPr>
            <p:ph idx="1"/>
          </p:nvPr>
        </p:nvSpPr>
        <p:spPr>
          <a:xfrm>
            <a:off x="1154954" y="2603499"/>
            <a:ext cx="10160746" cy="3783013"/>
          </a:xfrm>
        </p:spPr>
        <p:txBody>
          <a:bodyPr>
            <a:normAutofit fontScale="92500" lnSpcReduction="20000"/>
          </a:bodyPr>
          <a:lstStyle/>
          <a:p>
            <a:r>
              <a:rPr lang="en-US" dirty="0"/>
              <a:t>Let’s consider the Lost Update anomaly, which can happen on any database running under the Read Committed isolation level</a:t>
            </a:r>
          </a:p>
          <a:p>
            <a:r>
              <a:rPr lang="en-US" dirty="0"/>
              <a:t>Alice reads the account balance, and the value is 50.</a:t>
            </a:r>
          </a:p>
          <a:p>
            <a:r>
              <a:rPr lang="en-US" dirty="0"/>
              <a:t>Right afterward, Bob changes the account balance from 50 to 20 and commits.</a:t>
            </a:r>
          </a:p>
          <a:p>
            <a:r>
              <a:rPr lang="en-US" dirty="0"/>
              <a:t>Alice’s transaction is still running, and thinking that the account balance is still 50, she withdraws 40 thinking that the final balance will be 10.</a:t>
            </a:r>
          </a:p>
          <a:p>
            <a:r>
              <a:rPr lang="en-US" dirty="0"/>
              <a:t>However, since the valance has changed, Alice’s UPDATE is going to leave the account balance in a negative value.</a:t>
            </a:r>
          </a:p>
          <a:p>
            <a:r>
              <a:rPr lang="en-US" dirty="0"/>
              <a:t>This transaction schedule is not Serializable because it’s neither equivalent to Alice’s reads and writes followed by Bob’s read and writes or Bob executing his transaction first followed by Alice executing her transaction right after.</a:t>
            </a:r>
          </a:p>
          <a:p>
            <a:r>
              <a:rPr lang="en-US" dirty="0"/>
              <a:t>The reads and the writes are interleaves, and that’s why the Lost Update anomaly is generated.</a:t>
            </a:r>
            <a:endParaRPr lang="en-IN" dirty="0"/>
          </a:p>
        </p:txBody>
      </p:sp>
    </p:spTree>
    <p:extLst>
      <p:ext uri="{BB962C8B-B14F-4D97-AF65-F5344CB8AC3E}">
        <p14:creationId xmlns:p14="http://schemas.microsoft.com/office/powerpoint/2010/main" val="2883753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BEFA-98FB-845D-156D-CCABD2C58E08}"/>
              </a:ext>
            </a:extLst>
          </p:cNvPr>
          <p:cNvSpPr>
            <a:spLocks noGrp="1"/>
          </p:cNvSpPr>
          <p:nvPr>
            <p:ph type="title"/>
          </p:nvPr>
        </p:nvSpPr>
        <p:spPr/>
        <p:txBody>
          <a:bodyPr/>
          <a:lstStyle/>
          <a:p>
            <a:r>
              <a:rPr lang="en-IN" dirty="0"/>
              <a:t>Lost Update anomaly</a:t>
            </a:r>
          </a:p>
        </p:txBody>
      </p:sp>
      <p:pic>
        <p:nvPicPr>
          <p:cNvPr id="4" name="Picture 3">
            <a:extLst>
              <a:ext uri="{FF2B5EF4-FFF2-40B4-BE49-F238E27FC236}">
                <a16:creationId xmlns:a16="http://schemas.microsoft.com/office/drawing/2014/main" id="{73A81AAC-C03B-0406-FE15-BF1C6AA75ED2}"/>
              </a:ext>
            </a:extLst>
          </p:cNvPr>
          <p:cNvPicPr>
            <a:picLocks noChangeAspect="1"/>
          </p:cNvPicPr>
          <p:nvPr/>
        </p:nvPicPr>
        <p:blipFill>
          <a:blip r:embed="rId2"/>
          <a:stretch>
            <a:fillRect/>
          </a:stretch>
        </p:blipFill>
        <p:spPr>
          <a:xfrm>
            <a:off x="0" y="198437"/>
            <a:ext cx="12192000" cy="6461125"/>
          </a:xfrm>
          <a:prstGeom prst="rect">
            <a:avLst/>
          </a:prstGeom>
        </p:spPr>
      </p:pic>
    </p:spTree>
    <p:extLst>
      <p:ext uri="{BB962C8B-B14F-4D97-AF65-F5344CB8AC3E}">
        <p14:creationId xmlns:p14="http://schemas.microsoft.com/office/powerpoint/2010/main" val="456437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701C-542B-B49C-C978-DAD49738009F}"/>
              </a:ext>
            </a:extLst>
          </p:cNvPr>
          <p:cNvSpPr>
            <a:spLocks noGrp="1"/>
          </p:cNvSpPr>
          <p:nvPr>
            <p:ph type="title"/>
          </p:nvPr>
        </p:nvSpPr>
        <p:spPr/>
        <p:txBody>
          <a:bodyPr/>
          <a:lstStyle/>
          <a:p>
            <a:r>
              <a:rPr lang="en-IN" dirty="0"/>
              <a:t>Pessimistic Locking</a:t>
            </a:r>
          </a:p>
        </p:txBody>
      </p:sp>
      <p:sp>
        <p:nvSpPr>
          <p:cNvPr id="3" name="Content Placeholder 2">
            <a:extLst>
              <a:ext uri="{FF2B5EF4-FFF2-40B4-BE49-F238E27FC236}">
                <a16:creationId xmlns:a16="http://schemas.microsoft.com/office/drawing/2014/main" id="{06A619FB-2488-0BE9-1F19-7E51812D6A0E}"/>
              </a:ext>
            </a:extLst>
          </p:cNvPr>
          <p:cNvSpPr>
            <a:spLocks noGrp="1"/>
          </p:cNvSpPr>
          <p:nvPr>
            <p:ph idx="1"/>
          </p:nvPr>
        </p:nvSpPr>
        <p:spPr/>
        <p:txBody>
          <a:bodyPr>
            <a:normAutofit/>
          </a:bodyPr>
          <a:lstStyle/>
          <a:p>
            <a:r>
              <a:rPr lang="en-US" dirty="0"/>
              <a:t> both Alice and Bob will acquire a read (shared) lock on the account table row upon reading it.</a:t>
            </a:r>
          </a:p>
          <a:p>
            <a:endParaRPr lang="en-US" dirty="0"/>
          </a:p>
          <a:p>
            <a:r>
              <a:rPr lang="en-US" dirty="0"/>
              <a:t>Because both Alice and Bob hold the read (shared) lock on the account record with the identifier value of 1, neither of them can change it until one releases the read lock they acquired. </a:t>
            </a:r>
          </a:p>
          <a:p>
            <a:r>
              <a:rPr lang="en-US" dirty="0"/>
              <a:t>This is because a write operation requires a write (exclusive) lock acquisition, and read (shared) locks prevent write (exclusive) locks.</a:t>
            </a:r>
          </a:p>
          <a:p>
            <a:r>
              <a:rPr lang="en-US" dirty="0"/>
              <a:t>For this reason, Bob’s UPDATE blocks until Alice releases the shared lock she has acquired previously.</a:t>
            </a:r>
            <a:endParaRPr lang="en-IN" dirty="0"/>
          </a:p>
        </p:txBody>
      </p:sp>
    </p:spTree>
    <p:extLst>
      <p:ext uri="{BB962C8B-B14F-4D97-AF65-F5344CB8AC3E}">
        <p14:creationId xmlns:p14="http://schemas.microsoft.com/office/powerpoint/2010/main" val="2951696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6EB6-CF6A-723C-CD80-D39DF987D32C}"/>
              </a:ext>
            </a:extLst>
          </p:cNvPr>
          <p:cNvSpPr>
            <a:spLocks noGrp="1"/>
          </p:cNvSpPr>
          <p:nvPr>
            <p:ph type="title"/>
          </p:nvPr>
        </p:nvSpPr>
        <p:spPr/>
        <p:txBody>
          <a:bodyPr/>
          <a:lstStyle/>
          <a:p>
            <a:endParaRPr lang="en-IN"/>
          </a:p>
        </p:txBody>
      </p:sp>
      <p:pic>
        <p:nvPicPr>
          <p:cNvPr id="4098" name="Picture 2" descr="Pessimistic locking preventing Lost Update">
            <a:extLst>
              <a:ext uri="{FF2B5EF4-FFF2-40B4-BE49-F238E27FC236}">
                <a16:creationId xmlns:a16="http://schemas.microsoft.com/office/drawing/2014/main" id="{E55E7165-5C20-F8A7-7F92-923541B3F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025"/>
            <a:ext cx="12192000" cy="645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44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EB38-C682-B46C-81F2-6CE54704870F}"/>
              </a:ext>
            </a:extLst>
          </p:cNvPr>
          <p:cNvSpPr>
            <a:spLocks noGrp="1"/>
          </p:cNvSpPr>
          <p:nvPr>
            <p:ph type="title"/>
          </p:nvPr>
        </p:nvSpPr>
        <p:spPr/>
        <p:txBody>
          <a:bodyPr/>
          <a:lstStyle/>
          <a:p>
            <a:r>
              <a:rPr lang="en-IN" dirty="0"/>
              <a:t>Optimistic Locking</a:t>
            </a:r>
            <a:br>
              <a:rPr lang="en-IN" dirty="0"/>
            </a:br>
            <a:endParaRPr lang="en-IN" dirty="0"/>
          </a:p>
        </p:txBody>
      </p:sp>
      <p:sp>
        <p:nvSpPr>
          <p:cNvPr id="3" name="Content Placeholder 2">
            <a:extLst>
              <a:ext uri="{FF2B5EF4-FFF2-40B4-BE49-F238E27FC236}">
                <a16:creationId xmlns:a16="http://schemas.microsoft.com/office/drawing/2014/main" id="{665A8ED1-CEF1-5185-15A4-5DF6060062D3}"/>
              </a:ext>
            </a:extLst>
          </p:cNvPr>
          <p:cNvSpPr>
            <a:spLocks noGrp="1"/>
          </p:cNvSpPr>
          <p:nvPr>
            <p:ph idx="1"/>
          </p:nvPr>
        </p:nvSpPr>
        <p:spPr/>
        <p:txBody>
          <a:bodyPr>
            <a:normAutofit/>
          </a:bodyPr>
          <a:lstStyle/>
          <a:p>
            <a:r>
              <a:rPr lang="en-US" dirty="0"/>
              <a:t>Optimistic Locking allows a conflict to occur, but it needs to detect it at write time. </a:t>
            </a:r>
          </a:p>
          <a:p>
            <a:r>
              <a:rPr lang="en-US" dirty="0"/>
              <a:t>This can be done using either a physical or a logical clock. </a:t>
            </a:r>
          </a:p>
          <a:p>
            <a:r>
              <a:rPr lang="en-US" dirty="0"/>
              <a:t>However, since logical clocks are superior to physical clocks when it comes to implementing a concurrency control mechanism, we are going to use a version column to capture the read-time row snapshot information.</a:t>
            </a:r>
          </a:p>
          <a:p>
            <a:r>
              <a:rPr lang="en-US" dirty="0"/>
              <a:t>The version column is going to be incremented every time an UPDATE or DELETE statement is executed while also being used for matching the expected row snapshot in the WHERE clause.</a:t>
            </a:r>
            <a:endParaRPr lang="en-IN" dirty="0"/>
          </a:p>
        </p:txBody>
      </p:sp>
    </p:spTree>
    <p:extLst>
      <p:ext uri="{BB962C8B-B14F-4D97-AF65-F5344CB8AC3E}">
        <p14:creationId xmlns:p14="http://schemas.microsoft.com/office/powerpoint/2010/main" val="577750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77DC-A357-A120-863E-8E10796F5A79}"/>
              </a:ext>
            </a:extLst>
          </p:cNvPr>
          <p:cNvSpPr>
            <a:spLocks noGrp="1"/>
          </p:cNvSpPr>
          <p:nvPr>
            <p:ph type="title"/>
          </p:nvPr>
        </p:nvSpPr>
        <p:spPr/>
        <p:txBody>
          <a:bodyPr/>
          <a:lstStyle/>
          <a:p>
            <a:r>
              <a:rPr lang="en-IN" dirty="0"/>
              <a:t>Optimistic Locking</a:t>
            </a:r>
          </a:p>
        </p:txBody>
      </p:sp>
      <p:sp>
        <p:nvSpPr>
          <p:cNvPr id="3" name="Content Placeholder 2">
            <a:extLst>
              <a:ext uri="{FF2B5EF4-FFF2-40B4-BE49-F238E27FC236}">
                <a16:creationId xmlns:a16="http://schemas.microsoft.com/office/drawing/2014/main" id="{ABC5587D-8EF2-9038-7AFD-06FD6AEB2BA4}"/>
              </a:ext>
            </a:extLst>
          </p:cNvPr>
          <p:cNvSpPr>
            <a:spLocks noGrp="1"/>
          </p:cNvSpPr>
          <p:nvPr>
            <p:ph idx="1"/>
          </p:nvPr>
        </p:nvSpPr>
        <p:spPr>
          <a:xfrm>
            <a:off x="1154954" y="2603500"/>
            <a:ext cx="10375059" cy="3868738"/>
          </a:xfrm>
        </p:spPr>
        <p:txBody>
          <a:bodyPr>
            <a:normAutofit/>
          </a:bodyPr>
          <a:lstStyle/>
          <a:p>
            <a:r>
              <a:rPr lang="en-US" dirty="0"/>
              <a:t>So, when reading the account record, both users read its current version. </a:t>
            </a:r>
          </a:p>
          <a:p>
            <a:r>
              <a:rPr lang="en-US" dirty="0"/>
              <a:t>However, when Bob changes the account balance, he also changes the version from 1 to 2.</a:t>
            </a:r>
          </a:p>
          <a:p>
            <a:r>
              <a:rPr lang="en-US" dirty="0"/>
              <a:t>Afterward, when Alice wants to change the account balance, her UPDATE statement will not match any record since the version column value is no longer 1, but 2.</a:t>
            </a:r>
          </a:p>
          <a:p>
            <a:r>
              <a:rPr lang="en-US" dirty="0"/>
              <a:t>Therefore, the </a:t>
            </a:r>
            <a:r>
              <a:rPr lang="en-US" dirty="0" err="1"/>
              <a:t>executeUpdate</a:t>
            </a:r>
            <a:r>
              <a:rPr lang="en-US" dirty="0"/>
              <a:t> method of the UPDATE </a:t>
            </a:r>
            <a:r>
              <a:rPr lang="en-US" dirty="0" err="1"/>
              <a:t>PreapredStatement</a:t>
            </a:r>
            <a:r>
              <a:rPr lang="en-US" dirty="0"/>
              <a:t> is going to return a value of 0, meaning that no record was changed, and the underlying data access framework will throw an </a:t>
            </a:r>
            <a:r>
              <a:rPr lang="en-US" dirty="0" err="1"/>
              <a:t>OptimisticLockException</a:t>
            </a:r>
            <a:r>
              <a:rPr lang="en-US" dirty="0"/>
              <a:t> that will cause Alice’s transaction to rollback.</a:t>
            </a:r>
          </a:p>
          <a:p>
            <a:r>
              <a:rPr lang="en-US" dirty="0"/>
              <a:t>So, the Lost Update is prevented by rolling back the subsequent transactions that are operating on state data.</a:t>
            </a:r>
            <a:endParaRPr lang="en-IN" dirty="0"/>
          </a:p>
        </p:txBody>
      </p:sp>
    </p:spTree>
    <p:extLst>
      <p:ext uri="{BB962C8B-B14F-4D97-AF65-F5344CB8AC3E}">
        <p14:creationId xmlns:p14="http://schemas.microsoft.com/office/powerpoint/2010/main" val="290679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D332E1-FC16-C8CC-09A7-8F25DEEBFE8E}"/>
              </a:ext>
            </a:extLst>
          </p:cNvPr>
          <p:cNvPicPr>
            <a:picLocks noChangeAspect="1"/>
          </p:cNvPicPr>
          <p:nvPr/>
        </p:nvPicPr>
        <p:blipFill>
          <a:blip r:embed="rId2"/>
          <a:stretch>
            <a:fillRect/>
          </a:stretch>
        </p:blipFill>
        <p:spPr>
          <a:xfrm>
            <a:off x="1700212" y="821464"/>
            <a:ext cx="8358187" cy="4957992"/>
          </a:xfrm>
          <a:prstGeom prst="rect">
            <a:avLst/>
          </a:prstGeom>
        </p:spPr>
      </p:pic>
    </p:spTree>
    <p:extLst>
      <p:ext uri="{BB962C8B-B14F-4D97-AF65-F5344CB8AC3E}">
        <p14:creationId xmlns:p14="http://schemas.microsoft.com/office/powerpoint/2010/main" val="3259902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D11F-2D5A-FD24-D5B1-8BDC55FF1C56}"/>
              </a:ext>
            </a:extLst>
          </p:cNvPr>
          <p:cNvSpPr>
            <a:spLocks noGrp="1"/>
          </p:cNvSpPr>
          <p:nvPr>
            <p:ph type="title"/>
          </p:nvPr>
        </p:nvSpPr>
        <p:spPr/>
        <p:txBody>
          <a:bodyPr/>
          <a:lstStyle/>
          <a:p>
            <a:endParaRPr lang="en-IN"/>
          </a:p>
        </p:txBody>
      </p:sp>
      <p:pic>
        <p:nvPicPr>
          <p:cNvPr id="5122" name="Picture 2" descr="Optimistic Locking preventing Lost Update">
            <a:extLst>
              <a:ext uri="{FF2B5EF4-FFF2-40B4-BE49-F238E27FC236}">
                <a16:creationId xmlns:a16="http://schemas.microsoft.com/office/drawing/2014/main" id="{A9EB97CB-2FC7-84A3-D78A-DA72EA354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863"/>
            <a:ext cx="12192000" cy="651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452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BF4E-0F78-1F27-F748-2CFF15E5778E}"/>
              </a:ext>
            </a:extLst>
          </p:cNvPr>
          <p:cNvSpPr>
            <a:spLocks noGrp="1"/>
          </p:cNvSpPr>
          <p:nvPr>
            <p:ph type="title"/>
          </p:nvPr>
        </p:nvSpPr>
        <p:spPr/>
        <p:txBody>
          <a:bodyPr/>
          <a:lstStyle/>
          <a:p>
            <a:r>
              <a:rPr lang="en-US" dirty="0"/>
              <a:t>Pessimistic vs optimistic</a:t>
            </a:r>
            <a:endParaRPr lang="en-IN" dirty="0"/>
          </a:p>
        </p:txBody>
      </p:sp>
      <p:sp>
        <p:nvSpPr>
          <p:cNvPr id="3" name="Content Placeholder 2">
            <a:extLst>
              <a:ext uri="{FF2B5EF4-FFF2-40B4-BE49-F238E27FC236}">
                <a16:creationId xmlns:a16="http://schemas.microsoft.com/office/drawing/2014/main" id="{3D8C919B-24FA-C472-A7FB-2D80D39B2F3C}"/>
              </a:ext>
            </a:extLst>
          </p:cNvPr>
          <p:cNvSpPr>
            <a:spLocks noGrp="1"/>
          </p:cNvSpPr>
          <p:nvPr>
            <p:ph idx="1"/>
          </p:nvPr>
        </p:nvSpPr>
        <p:spPr/>
        <p:txBody>
          <a:bodyPr/>
          <a:lstStyle/>
          <a:p>
            <a:pPr algn="l"/>
            <a:r>
              <a:rPr lang="en-US" b="0" i="0" dirty="0">
                <a:effectLst/>
                <a:latin typeface="Open-Sans"/>
              </a:rPr>
              <a:t>Both pessimistic and optimistic locking are useful techniques.</a:t>
            </a:r>
          </a:p>
          <a:p>
            <a:pPr algn="l"/>
            <a:r>
              <a:rPr lang="en-US" b="0" i="0" dirty="0">
                <a:effectLst/>
                <a:latin typeface="Open-Sans"/>
              </a:rPr>
              <a:t> Pessimistic locking is suitable when the cost of retrying a transaction is very high or when contention is so large that many transactions would end up rolling back if optimistic locking were used.</a:t>
            </a:r>
          </a:p>
          <a:p>
            <a:pPr algn="l"/>
            <a:r>
              <a:rPr lang="en-US" b="0" i="0" dirty="0">
                <a:effectLst/>
                <a:latin typeface="Open-Sans"/>
              </a:rPr>
              <a:t>On the other hand, optimistic locking works even across multiple database transactions since it doesn’t rely on locking physical records.</a:t>
            </a:r>
          </a:p>
          <a:p>
            <a:endParaRPr lang="en-IN" dirty="0"/>
          </a:p>
        </p:txBody>
      </p:sp>
    </p:spTree>
    <p:extLst>
      <p:ext uri="{BB962C8B-B14F-4D97-AF65-F5344CB8AC3E}">
        <p14:creationId xmlns:p14="http://schemas.microsoft.com/office/powerpoint/2010/main" val="399586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7DF8-B90A-A1A8-7C3D-ED37C4649B2E}"/>
              </a:ext>
            </a:extLst>
          </p:cNvPr>
          <p:cNvSpPr>
            <a:spLocks noGrp="1"/>
          </p:cNvSpPr>
          <p:nvPr>
            <p:ph type="title"/>
          </p:nvPr>
        </p:nvSpPr>
        <p:spPr/>
        <p:txBody>
          <a:bodyPr/>
          <a:lstStyle/>
          <a:p>
            <a:r>
              <a:rPr lang="en-IN" dirty="0"/>
              <a:t>MySQL Locks</a:t>
            </a:r>
          </a:p>
        </p:txBody>
      </p:sp>
      <p:sp>
        <p:nvSpPr>
          <p:cNvPr id="3" name="Content Placeholder 2">
            <a:extLst>
              <a:ext uri="{FF2B5EF4-FFF2-40B4-BE49-F238E27FC236}">
                <a16:creationId xmlns:a16="http://schemas.microsoft.com/office/drawing/2014/main" id="{7E4EA4EC-2DEE-C946-9702-8BF82A63864F}"/>
              </a:ext>
            </a:extLst>
          </p:cNvPr>
          <p:cNvSpPr>
            <a:spLocks noGrp="1"/>
          </p:cNvSpPr>
          <p:nvPr>
            <p:ph idx="1"/>
          </p:nvPr>
        </p:nvSpPr>
        <p:spPr/>
        <p:txBody>
          <a:bodyPr/>
          <a:lstStyle/>
          <a:p>
            <a:r>
              <a:rPr lang="en-US" dirty="0"/>
              <a:t> Syntax</a:t>
            </a:r>
          </a:p>
          <a:p>
            <a:pPr marL="0" indent="0">
              <a:buNone/>
            </a:pPr>
            <a:r>
              <a:rPr lang="en-US" dirty="0"/>
              <a:t>LOCK TABLES</a:t>
            </a:r>
          </a:p>
          <a:p>
            <a:pPr marL="0" indent="0">
              <a:buNone/>
            </a:pPr>
            <a:r>
              <a:rPr lang="en-US" dirty="0"/>
              <a:t>    </a:t>
            </a:r>
            <a:r>
              <a:rPr lang="en-US" dirty="0" err="1"/>
              <a:t>table_name</a:t>
            </a:r>
            <a:r>
              <a:rPr lang="en-US" dirty="0"/>
              <a:t> [[AS] alias] </a:t>
            </a:r>
            <a:r>
              <a:rPr lang="en-US" dirty="0" err="1"/>
              <a:t>lock_type</a:t>
            </a:r>
            <a:endParaRPr lang="en-US" dirty="0"/>
          </a:p>
          <a:p>
            <a:pPr marL="0" indent="0">
              <a:buNone/>
            </a:pPr>
            <a:r>
              <a:rPr lang="en-US" dirty="0"/>
              <a:t>    [, </a:t>
            </a:r>
            <a:r>
              <a:rPr lang="en-US" dirty="0" err="1"/>
              <a:t>tbl_name</a:t>
            </a:r>
            <a:r>
              <a:rPr lang="en-US" dirty="0"/>
              <a:t> [[AS] alias] </a:t>
            </a:r>
            <a:r>
              <a:rPr lang="en-US" dirty="0" err="1"/>
              <a:t>lock_type</a:t>
            </a:r>
            <a:r>
              <a:rPr lang="en-US" dirty="0"/>
              <a:t>] ...</a:t>
            </a:r>
            <a:endParaRPr lang="en-IN" dirty="0"/>
          </a:p>
        </p:txBody>
      </p:sp>
    </p:spTree>
    <p:extLst>
      <p:ext uri="{BB962C8B-B14F-4D97-AF65-F5344CB8AC3E}">
        <p14:creationId xmlns:p14="http://schemas.microsoft.com/office/powerpoint/2010/main" val="402782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A88B-70E5-8B6C-03D6-A39E80CB62BE}"/>
              </a:ext>
            </a:extLst>
          </p:cNvPr>
          <p:cNvSpPr>
            <a:spLocks noGrp="1"/>
          </p:cNvSpPr>
          <p:nvPr>
            <p:ph type="title"/>
          </p:nvPr>
        </p:nvSpPr>
        <p:spPr/>
        <p:txBody>
          <a:bodyPr/>
          <a:lstStyle/>
          <a:p>
            <a:r>
              <a:rPr lang="en-IN" dirty="0"/>
              <a:t>Types of MySQL Locks?</a:t>
            </a:r>
          </a:p>
        </p:txBody>
      </p:sp>
      <p:sp>
        <p:nvSpPr>
          <p:cNvPr id="3" name="Content Placeholder 2">
            <a:extLst>
              <a:ext uri="{FF2B5EF4-FFF2-40B4-BE49-F238E27FC236}">
                <a16:creationId xmlns:a16="http://schemas.microsoft.com/office/drawing/2014/main" id="{5DE982FB-3E9D-8D0F-0AC5-B7895C72807A}"/>
              </a:ext>
            </a:extLst>
          </p:cNvPr>
          <p:cNvSpPr>
            <a:spLocks noGrp="1"/>
          </p:cNvSpPr>
          <p:nvPr>
            <p:ph idx="1"/>
          </p:nvPr>
        </p:nvSpPr>
        <p:spPr/>
        <p:txBody>
          <a:bodyPr/>
          <a:lstStyle/>
          <a:p>
            <a:r>
              <a:rPr lang="en-IN" b="1" i="0" dirty="0">
                <a:solidFill>
                  <a:srgbClr val="32325D"/>
                </a:solidFill>
                <a:effectLst/>
                <a:latin typeface="proxima-nova"/>
              </a:rPr>
              <a:t>MySQL Locks: Read Locks</a:t>
            </a:r>
          </a:p>
          <a:p>
            <a:r>
              <a:rPr lang="en-IN" b="1" i="0" dirty="0">
                <a:solidFill>
                  <a:srgbClr val="32325D"/>
                </a:solidFill>
                <a:effectLst/>
                <a:latin typeface="proxima-nova"/>
              </a:rPr>
              <a:t>MySQL Locks: Write Locks</a:t>
            </a:r>
          </a:p>
          <a:p>
            <a:endParaRPr lang="en-IN" b="1" i="0" dirty="0">
              <a:solidFill>
                <a:srgbClr val="32325D"/>
              </a:solidFill>
              <a:effectLst/>
              <a:latin typeface="proxima-nova"/>
            </a:endParaRPr>
          </a:p>
          <a:p>
            <a:endParaRPr lang="en-IN" dirty="0"/>
          </a:p>
        </p:txBody>
      </p:sp>
    </p:spTree>
    <p:extLst>
      <p:ext uri="{BB962C8B-B14F-4D97-AF65-F5344CB8AC3E}">
        <p14:creationId xmlns:p14="http://schemas.microsoft.com/office/powerpoint/2010/main" val="354522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748A-0FD5-FC8B-01CC-85F6D577B4E7}"/>
              </a:ext>
            </a:extLst>
          </p:cNvPr>
          <p:cNvSpPr>
            <a:spLocks noGrp="1"/>
          </p:cNvSpPr>
          <p:nvPr>
            <p:ph type="title"/>
          </p:nvPr>
        </p:nvSpPr>
        <p:spPr/>
        <p:txBody>
          <a:bodyPr/>
          <a:lstStyle/>
          <a:p>
            <a:r>
              <a:rPr lang="en-IN" dirty="0"/>
              <a:t>MySQL Locks: Read Locks</a:t>
            </a:r>
          </a:p>
        </p:txBody>
      </p:sp>
      <p:sp>
        <p:nvSpPr>
          <p:cNvPr id="3" name="Content Placeholder 2">
            <a:extLst>
              <a:ext uri="{FF2B5EF4-FFF2-40B4-BE49-F238E27FC236}">
                <a16:creationId xmlns:a16="http://schemas.microsoft.com/office/drawing/2014/main" id="{94E5A582-0694-B5BD-2B52-20093C765B25}"/>
              </a:ext>
            </a:extLst>
          </p:cNvPr>
          <p:cNvSpPr>
            <a:spLocks noGrp="1"/>
          </p:cNvSpPr>
          <p:nvPr>
            <p:ph idx="1"/>
          </p:nvPr>
        </p:nvSpPr>
        <p:spPr>
          <a:xfrm>
            <a:off x="1154954" y="2603499"/>
            <a:ext cx="9703546" cy="3783013"/>
          </a:xfrm>
        </p:spPr>
        <p:txBody>
          <a:bodyPr>
            <a:normAutofit lnSpcReduction="10000"/>
          </a:bodyPr>
          <a:lstStyle/>
          <a:p>
            <a:r>
              <a:rPr lang="en-US" dirty="0"/>
              <a:t>MySQL allows multiple sessions to be in READ lock for a table concurrently. </a:t>
            </a:r>
          </a:p>
          <a:p>
            <a:r>
              <a:rPr lang="en-US" dirty="0"/>
              <a:t>And it also allows for other sessions to read the table without acquiring the lock.</a:t>
            </a:r>
          </a:p>
          <a:p>
            <a:r>
              <a:rPr lang="en-US" dirty="0"/>
              <a:t>If the session holds the READ lock on a table, they cannot perform a write operation on it. </a:t>
            </a:r>
          </a:p>
          <a:p>
            <a:r>
              <a:rPr lang="en-US" dirty="0"/>
              <a:t>It is because the READ lock can only read data from the table. </a:t>
            </a:r>
          </a:p>
          <a:p>
            <a:r>
              <a:rPr lang="en-US" dirty="0"/>
              <a:t>All other sessions that do not acquire a READ lock are not able to write data into the table without releasing the READ lock. </a:t>
            </a:r>
          </a:p>
          <a:p>
            <a:r>
              <a:rPr lang="en-US" dirty="0"/>
              <a:t>The write operations go into the waiting states until we have not released the READ lock.</a:t>
            </a:r>
          </a:p>
          <a:p>
            <a:r>
              <a:rPr lang="en-US" dirty="0"/>
              <a:t>When the session is terminated normally or abnormally, MySQL implicitly releases all types of locks onto the table. This feature is also relevant for the WRITE lock</a:t>
            </a:r>
            <a:endParaRPr lang="en-IN" dirty="0"/>
          </a:p>
        </p:txBody>
      </p:sp>
    </p:spTree>
    <p:extLst>
      <p:ext uri="{BB962C8B-B14F-4D97-AF65-F5344CB8AC3E}">
        <p14:creationId xmlns:p14="http://schemas.microsoft.com/office/powerpoint/2010/main" val="400372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C7E8-4C9D-FF26-0AA9-DEC71C3D76AF}"/>
              </a:ext>
            </a:extLst>
          </p:cNvPr>
          <p:cNvSpPr>
            <a:spLocks noGrp="1"/>
          </p:cNvSpPr>
          <p:nvPr>
            <p:ph type="title"/>
          </p:nvPr>
        </p:nvSpPr>
        <p:spPr/>
        <p:txBody>
          <a:bodyPr/>
          <a:lstStyle/>
          <a:p>
            <a:r>
              <a:rPr lang="en-IN" dirty="0"/>
              <a:t>MySQL Locks: Write Locks</a:t>
            </a:r>
          </a:p>
        </p:txBody>
      </p:sp>
      <p:sp>
        <p:nvSpPr>
          <p:cNvPr id="3" name="Content Placeholder 2">
            <a:extLst>
              <a:ext uri="{FF2B5EF4-FFF2-40B4-BE49-F238E27FC236}">
                <a16:creationId xmlns:a16="http://schemas.microsoft.com/office/drawing/2014/main" id="{381A553C-B1A0-0394-E587-653BA6858DB4}"/>
              </a:ext>
            </a:extLst>
          </p:cNvPr>
          <p:cNvSpPr>
            <a:spLocks noGrp="1"/>
          </p:cNvSpPr>
          <p:nvPr>
            <p:ph idx="1"/>
          </p:nvPr>
        </p:nvSpPr>
        <p:spPr/>
        <p:txBody>
          <a:bodyPr/>
          <a:lstStyle/>
          <a:p>
            <a:r>
              <a:rPr lang="en-US" dirty="0"/>
              <a:t>It is the session that holds the lock of a table and can read and write data both from the table.</a:t>
            </a:r>
          </a:p>
          <a:p>
            <a:r>
              <a:rPr lang="en-US" dirty="0"/>
              <a:t>It is the only session that accesses the table by holding a lock.</a:t>
            </a:r>
          </a:p>
          <a:p>
            <a:r>
              <a:rPr lang="en-US" dirty="0"/>
              <a:t> And all other sessions cannot access the data of the table until the WRITE lock is released.</a:t>
            </a:r>
            <a:endParaRPr lang="en-IN" dirty="0"/>
          </a:p>
        </p:txBody>
      </p:sp>
    </p:spTree>
    <p:extLst>
      <p:ext uri="{BB962C8B-B14F-4D97-AF65-F5344CB8AC3E}">
        <p14:creationId xmlns:p14="http://schemas.microsoft.com/office/powerpoint/2010/main" val="740329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86</TotalTime>
  <Words>4341</Words>
  <Application>Microsoft Office PowerPoint</Application>
  <PresentationFormat>Widescreen</PresentationFormat>
  <Paragraphs>261</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Century Gothic</vt:lpstr>
      <vt:lpstr>Open-Sans</vt:lpstr>
      <vt:lpstr>proxima-nova</vt:lpstr>
      <vt:lpstr>SFMono-Regular</vt:lpstr>
      <vt:lpstr>Wingdings</vt:lpstr>
      <vt:lpstr>Wingdings 3</vt:lpstr>
      <vt:lpstr>Ion Boardroom</vt:lpstr>
      <vt:lpstr>Optimizing Locking Operations</vt:lpstr>
      <vt:lpstr>What are MySQL Locks?</vt:lpstr>
      <vt:lpstr>Locks in mysql</vt:lpstr>
      <vt:lpstr>Lock tables</vt:lpstr>
      <vt:lpstr>PowerPoint Presentation</vt:lpstr>
      <vt:lpstr>MySQL Locks</vt:lpstr>
      <vt:lpstr>Types of MySQL Locks?</vt:lpstr>
      <vt:lpstr>MySQL Locks: Read Locks</vt:lpstr>
      <vt:lpstr>MySQL Locks: Write Locks</vt:lpstr>
      <vt:lpstr>READ [LOCAL] lock:</vt:lpstr>
      <vt:lpstr>[LOW_PRIORITY] WRITE lock:</vt:lpstr>
      <vt:lpstr>Write locks</vt:lpstr>
      <vt:lpstr>Unlock the table in MySQL</vt:lpstr>
      <vt:lpstr>PowerPoint Presentation</vt:lpstr>
      <vt:lpstr>PowerPoint Presentation</vt:lpstr>
      <vt:lpstr>PowerPoint Presentation</vt:lpstr>
      <vt:lpstr>PowerPoint Presentation</vt:lpstr>
      <vt:lpstr>MySQL UNLOCK TABLES statement</vt:lpstr>
      <vt:lpstr>Read vs. Write locks</vt:lpstr>
      <vt:lpstr>Table Locking and Transactions</vt:lpstr>
      <vt:lpstr>Table Locking and Transactions</vt:lpstr>
      <vt:lpstr>Table Locking and Transactions</vt:lpstr>
      <vt:lpstr>Internal Locking Methods</vt:lpstr>
      <vt:lpstr>Row-Level Locking</vt:lpstr>
      <vt:lpstr>Advantages of row-level locking:</vt:lpstr>
      <vt:lpstr>Table-Level Locking</vt:lpstr>
      <vt:lpstr>Advantages of table-level locking: </vt:lpstr>
      <vt:lpstr>Table-Level Locking</vt:lpstr>
      <vt:lpstr>Table-Level Locking</vt:lpstr>
      <vt:lpstr>Table-Level Locking</vt:lpstr>
      <vt:lpstr>Choosing the Type of Locking</vt:lpstr>
      <vt:lpstr>Options other than row-level locking:</vt:lpstr>
      <vt:lpstr>Metadata Locking</vt:lpstr>
      <vt:lpstr>Metadata Lock Acquisition</vt:lpstr>
      <vt:lpstr>metadata_locks Table</vt:lpstr>
      <vt:lpstr>metadata_locks Table</vt:lpstr>
      <vt:lpstr>metadata_locks Table</vt:lpstr>
      <vt:lpstr>metadata_locks Table</vt:lpstr>
      <vt:lpstr>metadata_locks Table</vt:lpstr>
      <vt:lpstr>table_handles Table</vt:lpstr>
      <vt:lpstr>Avoiding Deadlocks</vt:lpstr>
      <vt:lpstr>MySQL Table Locking Restrictions and Conditions?</vt:lpstr>
      <vt:lpstr>MySQL Table Locking Restrictions and Conditions? </vt:lpstr>
      <vt:lpstr>Lost Update anomaly</vt:lpstr>
      <vt:lpstr>Lost Update anomaly</vt:lpstr>
      <vt:lpstr>Pessimistic Locking</vt:lpstr>
      <vt:lpstr>PowerPoint Presentation</vt:lpstr>
      <vt:lpstr>Optimistic Locking </vt:lpstr>
      <vt:lpstr>Optimistic Locking</vt:lpstr>
      <vt:lpstr>PowerPoint Presentation</vt:lpstr>
      <vt:lpstr>Pessimistic vs optimistic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Locking Operations</dc:title>
  <dc:creator>anju munoth</dc:creator>
  <cp:lastModifiedBy>anju munoth</cp:lastModifiedBy>
  <cp:revision>55</cp:revision>
  <dcterms:created xsi:type="dcterms:W3CDTF">2022-06-29T02:44:35Z</dcterms:created>
  <dcterms:modified xsi:type="dcterms:W3CDTF">2023-03-29T03:56:59Z</dcterms:modified>
</cp:coreProperties>
</file>