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eb.csulb.edu/~murdock/copy.html" TargetMode="External"/><Relationship Id="rId2" Type="http://schemas.openxmlformats.org/officeDocument/2006/relationships/hyperlink" Target="https://docs.microsoft.com/en-us/windows-server/administration/windows-commands/xcop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eb.csulb.edu/~murdock/renam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11E5-C354-C9A7-3F4F-FEAB864B8791}"/>
              </a:ext>
            </a:extLst>
          </p:cNvPr>
          <p:cNvSpPr>
            <a:spLocks noGrp="1"/>
          </p:cNvSpPr>
          <p:nvPr>
            <p:ph type="ctrTitle"/>
          </p:nvPr>
        </p:nvSpPr>
        <p:spPr/>
        <p:txBody>
          <a:bodyPr/>
          <a:lstStyle/>
          <a:p>
            <a:r>
              <a:rPr lang="en-US" dirty="0"/>
              <a:t>Replication in </a:t>
            </a:r>
            <a:r>
              <a:rPr lang="en-US" dirty="0" err="1"/>
              <a:t>mysql</a:t>
            </a:r>
            <a:endParaRPr lang="en-IN" dirty="0"/>
          </a:p>
        </p:txBody>
      </p:sp>
      <p:sp>
        <p:nvSpPr>
          <p:cNvPr id="3" name="Subtitle 2">
            <a:extLst>
              <a:ext uri="{FF2B5EF4-FFF2-40B4-BE49-F238E27FC236}">
                <a16:creationId xmlns:a16="http://schemas.microsoft.com/office/drawing/2014/main" id="{7A7CD184-EFA0-E63A-3FE3-53864C3580A8}"/>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417767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3D73-2AF4-6057-6C2B-26A6B8B6BE51}"/>
              </a:ext>
            </a:extLst>
          </p:cNvPr>
          <p:cNvSpPr>
            <a:spLocks noGrp="1"/>
          </p:cNvSpPr>
          <p:nvPr>
            <p:ph type="title"/>
          </p:nvPr>
        </p:nvSpPr>
        <p:spPr/>
        <p:txBody>
          <a:bodyPr/>
          <a:lstStyle/>
          <a:p>
            <a:r>
              <a:rPr lang="en-US" dirty="0"/>
              <a:t>Connect to the new instance</a:t>
            </a:r>
            <a:endParaRPr lang="en-IN" dirty="0"/>
          </a:p>
        </p:txBody>
      </p:sp>
      <p:sp>
        <p:nvSpPr>
          <p:cNvPr id="3" name="Content Placeholder 2">
            <a:extLst>
              <a:ext uri="{FF2B5EF4-FFF2-40B4-BE49-F238E27FC236}">
                <a16:creationId xmlns:a16="http://schemas.microsoft.com/office/drawing/2014/main" id="{0C5D7470-F6A9-59BE-940E-B7A9CC137F57}"/>
              </a:ext>
            </a:extLst>
          </p:cNvPr>
          <p:cNvSpPr>
            <a:spLocks noGrp="1"/>
          </p:cNvSpPr>
          <p:nvPr>
            <p:ph idx="1"/>
          </p:nvPr>
        </p:nvSpPr>
        <p:spPr/>
        <p:txBody>
          <a:bodyPr/>
          <a:lstStyle/>
          <a:p>
            <a:pPr algn="l" fontAlgn="base"/>
            <a:r>
              <a:rPr lang="en-US" b="0" i="0" dirty="0">
                <a:solidFill>
                  <a:srgbClr val="252525"/>
                </a:solidFill>
                <a:effectLst/>
                <a:latin typeface="Segoe UI" panose="020B0502040204020203" pitchFamily="34" charset="0"/>
              </a:rPr>
              <a:t>We are using MySQL workbench to check the configurations of the </a:t>
            </a:r>
            <a:r>
              <a:rPr lang="en-US" b="1" i="0" dirty="0" err="1">
                <a:solidFill>
                  <a:srgbClr val="252525"/>
                </a:solidFill>
                <a:effectLst/>
                <a:latin typeface="Segoe UI" panose="020B0502040204020203" pitchFamily="34" charset="0"/>
              </a:rPr>
              <a:t>MySQLDev</a:t>
            </a:r>
            <a:r>
              <a:rPr lang="en-US" b="0" i="0" dirty="0">
                <a:solidFill>
                  <a:srgbClr val="252525"/>
                </a:solidFill>
                <a:effectLst/>
                <a:latin typeface="Segoe UI" panose="020B0502040204020203" pitchFamily="34" charset="0"/>
              </a:rPr>
              <a:t> instance. </a:t>
            </a:r>
          </a:p>
          <a:p>
            <a:pPr algn="l" fontAlgn="base"/>
            <a:r>
              <a:rPr lang="en-US" b="0" i="0" dirty="0">
                <a:solidFill>
                  <a:srgbClr val="252525"/>
                </a:solidFill>
                <a:effectLst/>
                <a:latin typeface="Segoe UI" panose="020B0502040204020203" pitchFamily="34" charset="0"/>
              </a:rPr>
              <a:t>We are connecting to the </a:t>
            </a:r>
            <a:r>
              <a:rPr lang="en-US" b="0" i="0" dirty="0" err="1">
                <a:solidFill>
                  <a:srgbClr val="252525"/>
                </a:solidFill>
                <a:effectLst/>
                <a:latin typeface="Segoe UI" panose="020B0502040204020203" pitchFamily="34" charset="0"/>
              </a:rPr>
              <a:t>MySQLDEV</a:t>
            </a:r>
            <a:r>
              <a:rPr lang="en-US" b="0" i="0" dirty="0">
                <a:solidFill>
                  <a:srgbClr val="252525"/>
                </a:solidFill>
                <a:effectLst/>
                <a:latin typeface="Segoe UI" panose="020B0502040204020203" pitchFamily="34" charset="0"/>
              </a:rPr>
              <a:t> instance, so we must set up a connection in MySQL Workbench. Open MySQL Workbench and click on the (+) icon.</a:t>
            </a:r>
          </a:p>
          <a:p>
            <a:endParaRPr lang="en-IN" dirty="0"/>
          </a:p>
        </p:txBody>
      </p:sp>
    </p:spTree>
    <p:extLst>
      <p:ext uri="{BB962C8B-B14F-4D97-AF65-F5344CB8AC3E}">
        <p14:creationId xmlns:p14="http://schemas.microsoft.com/office/powerpoint/2010/main" val="1273788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C9B3-A0B4-D0BC-E53C-A392A16CEBE2}"/>
              </a:ext>
            </a:extLst>
          </p:cNvPr>
          <p:cNvSpPr>
            <a:spLocks noGrp="1"/>
          </p:cNvSpPr>
          <p:nvPr>
            <p:ph type="title"/>
          </p:nvPr>
        </p:nvSpPr>
        <p:spPr/>
        <p:txBody>
          <a:bodyPr/>
          <a:lstStyle/>
          <a:p>
            <a:r>
              <a:rPr lang="en-US" dirty="0"/>
              <a:t>Connect to the new instance</a:t>
            </a:r>
            <a:endParaRPr lang="en-IN" dirty="0"/>
          </a:p>
        </p:txBody>
      </p:sp>
      <p:sp>
        <p:nvSpPr>
          <p:cNvPr id="3" name="Content Placeholder 2">
            <a:extLst>
              <a:ext uri="{FF2B5EF4-FFF2-40B4-BE49-F238E27FC236}">
                <a16:creationId xmlns:a16="http://schemas.microsoft.com/office/drawing/2014/main" id="{75B0E706-E256-E8B8-DE70-4E9B2CA2E88A}"/>
              </a:ext>
            </a:extLst>
          </p:cNvPr>
          <p:cNvSpPr>
            <a:spLocks noGrp="1"/>
          </p:cNvSpPr>
          <p:nvPr>
            <p:ph idx="1"/>
          </p:nvPr>
        </p:nvSpPr>
        <p:spPr/>
        <p:txBody>
          <a:bodyPr/>
          <a:lstStyle/>
          <a:p>
            <a:r>
              <a:rPr lang="en-US" b="0" i="0" dirty="0">
                <a:solidFill>
                  <a:srgbClr val="252525"/>
                </a:solidFill>
                <a:effectLst/>
                <a:latin typeface="Segoe UI" panose="020B0502040204020203" pitchFamily="34" charset="0"/>
              </a:rPr>
              <a:t>In</a:t>
            </a:r>
            <a:r>
              <a:rPr lang="en-US" b="1" i="0" dirty="0">
                <a:solidFill>
                  <a:srgbClr val="252525"/>
                </a:solidFill>
                <a:effectLst/>
                <a:latin typeface="Segoe UI" panose="020B0502040204020203" pitchFamily="34" charset="0"/>
              </a:rPr>
              <a:t> Setup New Connection</a:t>
            </a:r>
            <a:r>
              <a:rPr lang="en-US" b="0" i="0" dirty="0">
                <a:solidFill>
                  <a:srgbClr val="252525"/>
                </a:solidFill>
                <a:effectLst/>
                <a:latin typeface="Segoe UI" panose="020B0502040204020203" pitchFamily="34" charset="0"/>
              </a:rPr>
              <a:t> dialog box, specify the connection name. We are connecting to MySQL using TCP/IP, so choose Standard (TCP/IP) from the connection method drop-down box. </a:t>
            </a:r>
          </a:p>
          <a:p>
            <a:r>
              <a:rPr lang="en-US" b="0" i="0" dirty="0">
                <a:solidFill>
                  <a:srgbClr val="252525"/>
                </a:solidFill>
                <a:effectLst/>
                <a:latin typeface="Segoe UI" panose="020B0502040204020203" pitchFamily="34" charset="0"/>
              </a:rPr>
              <a:t>In the Hostname dialog box, specify the 127.0.0.1 or Localhost. </a:t>
            </a:r>
          </a:p>
          <a:p>
            <a:r>
              <a:rPr lang="en-US" b="0" i="0" dirty="0">
                <a:solidFill>
                  <a:srgbClr val="252525"/>
                </a:solidFill>
                <a:effectLst/>
                <a:latin typeface="Segoe UI" panose="020B0502040204020203" pitchFamily="34" charset="0"/>
              </a:rPr>
              <a:t>The new </a:t>
            </a:r>
            <a:r>
              <a:rPr lang="en-US" b="1" i="0" dirty="0" err="1">
                <a:solidFill>
                  <a:srgbClr val="252525"/>
                </a:solidFill>
                <a:effectLst/>
                <a:latin typeface="Segoe UI" panose="020B0502040204020203" pitchFamily="34" charset="0"/>
              </a:rPr>
              <a:t>MySQLDEV</a:t>
            </a:r>
            <a:r>
              <a:rPr lang="en-US" b="0" i="0" dirty="0">
                <a:solidFill>
                  <a:srgbClr val="252525"/>
                </a:solidFill>
                <a:effectLst/>
                <a:latin typeface="Segoe UI" panose="020B0502040204020203" pitchFamily="34" charset="0"/>
              </a:rPr>
              <a:t> instance is listening on port number 2505; therefore, in the port number text box, specify 2505. </a:t>
            </a:r>
          </a:p>
          <a:p>
            <a:r>
              <a:rPr lang="en-US" b="0" i="0" dirty="0">
                <a:solidFill>
                  <a:srgbClr val="252525"/>
                </a:solidFill>
                <a:effectLst/>
                <a:latin typeface="Segoe UI" panose="020B0502040204020203" pitchFamily="34" charset="0"/>
              </a:rPr>
              <a:t>We are using the root user to connect to the MySQL instance. Click on Test Connection.</a:t>
            </a:r>
          </a:p>
          <a:p>
            <a:r>
              <a:rPr lang="en-US" b="0" i="0" dirty="0">
                <a:solidFill>
                  <a:srgbClr val="252525"/>
                </a:solidFill>
                <a:effectLst/>
                <a:latin typeface="Segoe UI" panose="020B0502040204020203" pitchFamily="34" charset="0"/>
              </a:rPr>
              <a:t>MySQL workbench prompts for the password of the root user. Specify the appropriate password and click OK.</a:t>
            </a:r>
            <a:endParaRPr lang="en-IN" dirty="0"/>
          </a:p>
        </p:txBody>
      </p:sp>
    </p:spTree>
    <p:extLst>
      <p:ext uri="{BB962C8B-B14F-4D97-AF65-F5344CB8AC3E}">
        <p14:creationId xmlns:p14="http://schemas.microsoft.com/office/powerpoint/2010/main" val="409178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onnection parameters">
            <a:extLst>
              <a:ext uri="{FF2B5EF4-FFF2-40B4-BE49-F238E27FC236}">
                <a16:creationId xmlns:a16="http://schemas.microsoft.com/office/drawing/2014/main" id="{A72C8584-5F7E-8419-17DE-C2EEB4266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081088"/>
            <a:ext cx="10295249" cy="559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11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C78E-9AAA-665B-4703-56C98AB312A7}"/>
              </a:ext>
            </a:extLst>
          </p:cNvPr>
          <p:cNvSpPr>
            <a:spLocks noGrp="1"/>
          </p:cNvSpPr>
          <p:nvPr>
            <p:ph type="title"/>
          </p:nvPr>
        </p:nvSpPr>
        <p:spPr/>
        <p:txBody>
          <a:bodyPr/>
          <a:lstStyle/>
          <a:p>
            <a:r>
              <a:rPr lang="en-US" dirty="0"/>
              <a:t>Connecting to the newly created server</a:t>
            </a:r>
            <a:endParaRPr lang="en-IN" dirty="0"/>
          </a:p>
        </p:txBody>
      </p:sp>
      <p:sp>
        <p:nvSpPr>
          <p:cNvPr id="3" name="Content Placeholder 2">
            <a:extLst>
              <a:ext uri="{FF2B5EF4-FFF2-40B4-BE49-F238E27FC236}">
                <a16:creationId xmlns:a16="http://schemas.microsoft.com/office/drawing/2014/main" id="{F5E89C7C-BB9F-BE26-173A-1F871E87FFAD}"/>
              </a:ext>
            </a:extLst>
          </p:cNvPr>
          <p:cNvSpPr>
            <a:spLocks noGrp="1"/>
          </p:cNvSpPr>
          <p:nvPr>
            <p:ph idx="1"/>
          </p:nvPr>
        </p:nvSpPr>
        <p:spPr/>
        <p:txBody>
          <a:bodyPr/>
          <a:lstStyle/>
          <a:p>
            <a:r>
              <a:rPr lang="en-US" b="0" i="0" dirty="0">
                <a:solidFill>
                  <a:srgbClr val="252525"/>
                </a:solidFill>
                <a:effectLst/>
                <a:latin typeface="Segoe UI" panose="020B0502040204020203" pitchFamily="34" charset="0"/>
              </a:rPr>
              <a:t>Back to the Welcome screen, you can see the connection named </a:t>
            </a:r>
            <a:r>
              <a:rPr lang="en-US" b="1" i="0" dirty="0" err="1">
                <a:solidFill>
                  <a:srgbClr val="252525"/>
                </a:solidFill>
                <a:effectLst/>
                <a:latin typeface="Segoe UI" panose="020B0502040204020203" pitchFamily="34" charset="0"/>
              </a:rPr>
              <a:t>MySQLDEV</a:t>
            </a:r>
            <a:r>
              <a:rPr lang="en-US" b="0" i="0" dirty="0">
                <a:solidFill>
                  <a:srgbClr val="252525"/>
                </a:solidFill>
                <a:effectLst/>
                <a:latin typeface="Segoe UI" panose="020B0502040204020203" pitchFamily="34" charset="0"/>
              </a:rPr>
              <a:t> has been added. </a:t>
            </a:r>
          </a:p>
          <a:p>
            <a:r>
              <a:rPr lang="en-US" b="0" i="0" dirty="0">
                <a:solidFill>
                  <a:srgbClr val="252525"/>
                </a:solidFill>
                <a:effectLst/>
                <a:latin typeface="Segoe UI" panose="020B0502040204020203" pitchFamily="34" charset="0"/>
              </a:rPr>
              <a:t>Click on it to open the query window.</a:t>
            </a:r>
            <a:endParaRPr lang="en-IN" dirty="0"/>
          </a:p>
        </p:txBody>
      </p:sp>
    </p:spTree>
    <p:extLst>
      <p:ext uri="{BB962C8B-B14F-4D97-AF65-F5344CB8AC3E}">
        <p14:creationId xmlns:p14="http://schemas.microsoft.com/office/powerpoint/2010/main" val="3051457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11B7-44D9-0E8E-5B3E-F4C54A4F537D}"/>
              </a:ext>
            </a:extLst>
          </p:cNvPr>
          <p:cNvSpPr>
            <a:spLocks noGrp="1"/>
          </p:cNvSpPr>
          <p:nvPr>
            <p:ph type="title"/>
          </p:nvPr>
        </p:nvSpPr>
        <p:spPr/>
        <p:txBody>
          <a:bodyPr/>
          <a:lstStyle/>
          <a:p>
            <a:r>
              <a:rPr lang="en-US" dirty="0"/>
              <a:t>Check the configuration details</a:t>
            </a:r>
            <a:endParaRPr lang="en-IN" dirty="0"/>
          </a:p>
        </p:txBody>
      </p:sp>
      <p:sp>
        <p:nvSpPr>
          <p:cNvPr id="3" name="Content Placeholder 2">
            <a:extLst>
              <a:ext uri="{FF2B5EF4-FFF2-40B4-BE49-F238E27FC236}">
                <a16:creationId xmlns:a16="http://schemas.microsoft.com/office/drawing/2014/main" id="{EE503C89-185E-8172-558A-308EA1878B1E}"/>
              </a:ext>
            </a:extLst>
          </p:cNvPr>
          <p:cNvSpPr>
            <a:spLocks noGrp="1"/>
          </p:cNvSpPr>
          <p:nvPr>
            <p:ph idx="1"/>
          </p:nvPr>
        </p:nvSpPr>
        <p:spPr>
          <a:xfrm>
            <a:off x="1154954" y="2560636"/>
            <a:ext cx="10317909" cy="3911600"/>
          </a:xfrm>
        </p:spPr>
        <p:txBody>
          <a:bodyPr>
            <a:normAutofit/>
          </a:bodyPr>
          <a:lstStyle/>
          <a:p>
            <a:r>
              <a:rPr lang="en-US" b="0" i="0" dirty="0">
                <a:solidFill>
                  <a:srgbClr val="252525"/>
                </a:solidFill>
                <a:effectLst/>
                <a:latin typeface="Segoe UI" panose="020B0502040204020203" pitchFamily="34" charset="0"/>
              </a:rPr>
              <a:t>Let us check the configuration of the </a:t>
            </a:r>
            <a:r>
              <a:rPr lang="en-US" b="0" i="0" dirty="0" err="1">
                <a:solidFill>
                  <a:srgbClr val="252525"/>
                </a:solidFill>
                <a:effectLst/>
                <a:latin typeface="Segoe UI" panose="020B0502040204020203" pitchFamily="34" charset="0"/>
              </a:rPr>
              <a:t>MySQLDEV</a:t>
            </a:r>
            <a:r>
              <a:rPr lang="en-US" b="0" i="0" dirty="0">
                <a:solidFill>
                  <a:srgbClr val="252525"/>
                </a:solidFill>
                <a:effectLst/>
                <a:latin typeface="Segoe UI" panose="020B0502040204020203" pitchFamily="34" charset="0"/>
              </a:rPr>
              <a:t> instance. </a:t>
            </a:r>
          </a:p>
          <a:p>
            <a:r>
              <a:rPr lang="en-US" b="0" i="0" dirty="0">
                <a:solidFill>
                  <a:srgbClr val="252525"/>
                </a:solidFill>
                <a:effectLst/>
                <a:latin typeface="Segoe UI" panose="020B0502040204020203" pitchFamily="34" charset="0"/>
              </a:rPr>
              <a:t>The details can be viewed from the Server Status. </a:t>
            </a:r>
          </a:p>
          <a:p>
            <a:r>
              <a:rPr lang="en-US" b="0" i="0" dirty="0">
                <a:solidFill>
                  <a:srgbClr val="252525"/>
                </a:solidFill>
                <a:effectLst/>
                <a:latin typeface="Segoe UI" panose="020B0502040204020203" pitchFamily="34" charset="0"/>
              </a:rPr>
              <a:t>Click on Servers and select Server Status.</a:t>
            </a:r>
          </a:p>
          <a:p>
            <a:r>
              <a:rPr lang="en-US" b="0" i="0" dirty="0">
                <a:solidFill>
                  <a:srgbClr val="252525"/>
                </a:solidFill>
                <a:effectLst/>
                <a:latin typeface="Segoe UI" panose="020B0502040204020203" pitchFamily="34" charset="0"/>
              </a:rPr>
              <a:t>Can see the Hostname, socket name, and port number used by the </a:t>
            </a:r>
            <a:r>
              <a:rPr lang="en-US" b="0" i="0" dirty="0" err="1">
                <a:solidFill>
                  <a:srgbClr val="252525"/>
                </a:solidFill>
                <a:effectLst/>
                <a:latin typeface="Segoe UI" panose="020B0502040204020203" pitchFamily="34" charset="0"/>
              </a:rPr>
              <a:t>MySQLDEV</a:t>
            </a:r>
            <a:r>
              <a:rPr lang="en-US" b="0" i="0" dirty="0">
                <a:solidFill>
                  <a:srgbClr val="252525"/>
                </a:solidFill>
                <a:effectLst/>
                <a:latin typeface="Segoe UI" panose="020B0502040204020203" pitchFamily="34" charset="0"/>
              </a:rPr>
              <a:t> instance on the Server Status screen.</a:t>
            </a:r>
          </a:p>
          <a:p>
            <a:r>
              <a:rPr lang="en-US" b="0" i="0" dirty="0">
                <a:solidFill>
                  <a:srgbClr val="252525"/>
                </a:solidFill>
                <a:effectLst/>
                <a:latin typeface="Segoe UI" panose="020B0502040204020203" pitchFamily="34" charset="0"/>
              </a:rPr>
              <a:t> Can also see the path of the base directory and the data directory of the </a:t>
            </a:r>
            <a:r>
              <a:rPr lang="en-US" b="0" i="0" dirty="0" err="1">
                <a:solidFill>
                  <a:srgbClr val="252525"/>
                </a:solidFill>
                <a:effectLst/>
                <a:latin typeface="Segoe UI" panose="020B0502040204020203" pitchFamily="34" charset="0"/>
              </a:rPr>
              <a:t>MySQLDEV</a:t>
            </a:r>
            <a:r>
              <a:rPr lang="en-US" b="0" i="0" dirty="0">
                <a:solidFill>
                  <a:srgbClr val="252525"/>
                </a:solidFill>
                <a:effectLst/>
                <a:latin typeface="Segoe UI" panose="020B0502040204020203" pitchFamily="34" charset="0"/>
              </a:rPr>
              <a:t> instance. </a:t>
            </a:r>
          </a:p>
          <a:p>
            <a:r>
              <a:rPr lang="en-US" b="0" i="0" dirty="0">
                <a:solidFill>
                  <a:srgbClr val="252525"/>
                </a:solidFill>
                <a:effectLst/>
                <a:latin typeface="Segoe UI" panose="020B0502040204020203" pitchFamily="34" charset="0"/>
              </a:rPr>
              <a:t>Have copied the entire data directory of the default instance (MySQL80) of MySQL; therefore, the databases created on the MySQL default instance are copied to the </a:t>
            </a:r>
            <a:r>
              <a:rPr lang="en-US" b="0" i="0" dirty="0" err="1">
                <a:solidFill>
                  <a:srgbClr val="252525"/>
                </a:solidFill>
                <a:effectLst/>
                <a:latin typeface="Segoe UI" panose="020B0502040204020203" pitchFamily="34" charset="0"/>
              </a:rPr>
              <a:t>MySQLDEV</a:t>
            </a:r>
            <a:r>
              <a:rPr lang="en-US" b="0" i="0" dirty="0">
                <a:solidFill>
                  <a:srgbClr val="252525"/>
                </a:solidFill>
                <a:effectLst/>
                <a:latin typeface="Segoe UI" panose="020B0502040204020203" pitchFamily="34" charset="0"/>
              </a:rPr>
              <a:t> instance. </a:t>
            </a:r>
          </a:p>
          <a:p>
            <a:r>
              <a:rPr lang="en-US" b="0" i="0" dirty="0">
                <a:solidFill>
                  <a:srgbClr val="252525"/>
                </a:solidFill>
                <a:effectLst/>
                <a:latin typeface="Segoe UI" panose="020B0502040204020203" pitchFamily="34" charset="0"/>
              </a:rPr>
              <a:t>You can view the list of databases in Schemas pan of </a:t>
            </a:r>
            <a:r>
              <a:rPr lang="en-US" b="1" i="0" dirty="0">
                <a:solidFill>
                  <a:srgbClr val="252525"/>
                </a:solidFill>
                <a:effectLst/>
                <a:latin typeface="Segoe UI" panose="020B0502040204020203" pitchFamily="34" charset="0"/>
              </a:rPr>
              <a:t>Navigator</a:t>
            </a:r>
            <a:r>
              <a:rPr lang="en-US" b="0" i="0" dirty="0">
                <a:solidFill>
                  <a:srgbClr val="252525"/>
                </a:solidFill>
                <a:effectLst/>
                <a:latin typeface="Segoe UI" panose="020B0502040204020203" pitchFamily="34" charset="0"/>
              </a:rPr>
              <a:t>.</a:t>
            </a:r>
            <a:endParaRPr lang="en-IN" dirty="0"/>
          </a:p>
        </p:txBody>
      </p:sp>
    </p:spTree>
    <p:extLst>
      <p:ext uri="{BB962C8B-B14F-4D97-AF65-F5344CB8AC3E}">
        <p14:creationId xmlns:p14="http://schemas.microsoft.com/office/powerpoint/2010/main" val="2089168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65909A-1702-A995-5D16-06EB9B352D70}"/>
              </a:ext>
            </a:extLst>
          </p:cNvPr>
          <p:cNvSpPr>
            <a:spLocks noGrp="1"/>
          </p:cNvSpPr>
          <p:nvPr>
            <p:ph type="ctrTitle"/>
          </p:nvPr>
        </p:nvSpPr>
        <p:spPr/>
        <p:txBody>
          <a:bodyPr/>
          <a:lstStyle/>
          <a:p>
            <a:r>
              <a:rPr lang="en-IN" dirty="0"/>
              <a:t>Binary Log File Position Based Replication Configuration</a:t>
            </a:r>
          </a:p>
        </p:txBody>
      </p:sp>
      <p:sp>
        <p:nvSpPr>
          <p:cNvPr id="5" name="Subtitle 4">
            <a:extLst>
              <a:ext uri="{FF2B5EF4-FFF2-40B4-BE49-F238E27FC236}">
                <a16:creationId xmlns:a16="http://schemas.microsoft.com/office/drawing/2014/main" id="{57853572-9C7A-5062-496A-4ABE30241A1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8900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92A8-341E-F869-FF07-D70BAE6B4258}"/>
              </a:ext>
            </a:extLst>
          </p:cNvPr>
          <p:cNvSpPr>
            <a:spLocks noGrp="1"/>
          </p:cNvSpPr>
          <p:nvPr>
            <p:ph type="title"/>
          </p:nvPr>
        </p:nvSpPr>
        <p:spPr/>
        <p:txBody>
          <a:bodyPr/>
          <a:lstStyle/>
          <a:p>
            <a:r>
              <a:rPr lang="en-US" dirty="0"/>
              <a:t>Replication between MySQL servers based on the binary log file position </a:t>
            </a:r>
            <a:endParaRPr lang="en-IN" dirty="0"/>
          </a:p>
        </p:txBody>
      </p:sp>
      <p:sp>
        <p:nvSpPr>
          <p:cNvPr id="3" name="Content Placeholder 2">
            <a:extLst>
              <a:ext uri="{FF2B5EF4-FFF2-40B4-BE49-F238E27FC236}">
                <a16:creationId xmlns:a16="http://schemas.microsoft.com/office/drawing/2014/main" id="{25442DB3-E1F7-3A0A-E391-767DF3EB3453}"/>
              </a:ext>
            </a:extLst>
          </p:cNvPr>
          <p:cNvSpPr>
            <a:spLocks noGrp="1"/>
          </p:cNvSpPr>
          <p:nvPr>
            <p:ph idx="1"/>
          </p:nvPr>
        </p:nvSpPr>
        <p:spPr>
          <a:xfrm>
            <a:off x="1154954" y="2603499"/>
            <a:ext cx="10375059" cy="4011613"/>
          </a:xfrm>
        </p:spPr>
        <p:txBody>
          <a:bodyPr>
            <a:normAutofit fontScale="92500"/>
          </a:bodyPr>
          <a:lstStyle/>
          <a:p>
            <a:r>
              <a:rPr lang="en-US" dirty="0"/>
              <a:t>Require MySQL instance operating as the source (where the database changes take place) writes updates and changes as “events” to the binary log. </a:t>
            </a:r>
          </a:p>
          <a:p>
            <a:r>
              <a:rPr lang="en-US" dirty="0"/>
              <a:t>Information in the binary log is stored in different logging formats according to the database changes being recorded. </a:t>
            </a:r>
          </a:p>
          <a:p>
            <a:r>
              <a:rPr lang="en-US" dirty="0"/>
              <a:t>Replicas are configured to read the binary log from the source and to execute the events in the binary log on the replica's local database.</a:t>
            </a:r>
          </a:p>
          <a:p>
            <a:r>
              <a:rPr lang="en-US" dirty="0"/>
              <a:t>Each replica receives a copy of the entire contents of the binary log. </a:t>
            </a:r>
          </a:p>
          <a:p>
            <a:r>
              <a:rPr lang="en-US" dirty="0"/>
              <a:t>Responsibility of the replica to decide which statements in the binary log should be executed. </a:t>
            </a:r>
          </a:p>
          <a:p>
            <a:r>
              <a:rPr lang="en-US" dirty="0"/>
              <a:t>Unless you specify otherwise, all events in the source's binary log are executed on the replica. </a:t>
            </a:r>
          </a:p>
          <a:p>
            <a:r>
              <a:rPr lang="en-US" dirty="0"/>
              <a:t>If required, you can configure the replica to process only events that apply to particular databases or tables.</a:t>
            </a:r>
            <a:endParaRPr lang="en-IN" dirty="0"/>
          </a:p>
        </p:txBody>
      </p:sp>
    </p:spTree>
    <p:extLst>
      <p:ext uri="{BB962C8B-B14F-4D97-AF65-F5344CB8AC3E}">
        <p14:creationId xmlns:p14="http://schemas.microsoft.com/office/powerpoint/2010/main" val="692271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32C6-94DA-5933-3738-086EFA61ACD8}"/>
              </a:ext>
            </a:extLst>
          </p:cNvPr>
          <p:cNvSpPr>
            <a:spLocks noGrp="1"/>
          </p:cNvSpPr>
          <p:nvPr>
            <p:ph type="title"/>
          </p:nvPr>
        </p:nvSpPr>
        <p:spPr/>
        <p:txBody>
          <a:bodyPr/>
          <a:lstStyle/>
          <a:p>
            <a:r>
              <a:rPr lang="en-US" dirty="0"/>
              <a:t>Replication between MySQL servers based on the binary log file position </a:t>
            </a:r>
            <a:endParaRPr lang="en-IN" dirty="0"/>
          </a:p>
        </p:txBody>
      </p:sp>
      <p:sp>
        <p:nvSpPr>
          <p:cNvPr id="3" name="Content Placeholder 2">
            <a:extLst>
              <a:ext uri="{FF2B5EF4-FFF2-40B4-BE49-F238E27FC236}">
                <a16:creationId xmlns:a16="http://schemas.microsoft.com/office/drawing/2014/main" id="{C5380B23-EC97-6516-A928-7BE3BC86E3DA}"/>
              </a:ext>
            </a:extLst>
          </p:cNvPr>
          <p:cNvSpPr>
            <a:spLocks noGrp="1"/>
          </p:cNvSpPr>
          <p:nvPr>
            <p:ph idx="1"/>
          </p:nvPr>
        </p:nvSpPr>
        <p:spPr>
          <a:xfrm>
            <a:off x="1154954" y="2603500"/>
            <a:ext cx="10689384" cy="4040188"/>
          </a:xfrm>
        </p:spPr>
        <p:txBody>
          <a:bodyPr>
            <a:normAutofit/>
          </a:bodyPr>
          <a:lstStyle/>
          <a:p>
            <a:r>
              <a:rPr lang="en-US" dirty="0"/>
              <a:t>Each replica keeps a record of the binary log coordinates: the file name and position within the file that it has read and processed from the source. </a:t>
            </a:r>
          </a:p>
          <a:p>
            <a:r>
              <a:rPr lang="en-US" dirty="0"/>
              <a:t>This means that multiple replicas can be connected to the source and executing different parts of the same binary log. </a:t>
            </a:r>
          </a:p>
          <a:p>
            <a:r>
              <a:rPr lang="en-US" dirty="0"/>
              <a:t>Because the replicas control this process, individual replicas can be connected and disconnected from the server without affecting the source's operation. </a:t>
            </a:r>
          </a:p>
          <a:p>
            <a:r>
              <a:rPr lang="en-US" dirty="0"/>
              <a:t>Also, because each replica records the current position within the binary log, it is possible for replicas to be disconnected, reconnect and then resume processing.</a:t>
            </a:r>
          </a:p>
        </p:txBody>
      </p:sp>
    </p:spTree>
    <p:extLst>
      <p:ext uri="{BB962C8B-B14F-4D97-AF65-F5344CB8AC3E}">
        <p14:creationId xmlns:p14="http://schemas.microsoft.com/office/powerpoint/2010/main" val="1657193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14E6-2DBB-872D-9D5B-3A8AA65DEE1C}"/>
              </a:ext>
            </a:extLst>
          </p:cNvPr>
          <p:cNvSpPr>
            <a:spLocks noGrp="1"/>
          </p:cNvSpPr>
          <p:nvPr>
            <p:ph type="title"/>
          </p:nvPr>
        </p:nvSpPr>
        <p:spPr/>
        <p:txBody>
          <a:bodyPr/>
          <a:lstStyle/>
          <a:p>
            <a:r>
              <a:rPr lang="en-US" dirty="0"/>
              <a:t>Replication between MySQL servers based on the binary log file position </a:t>
            </a:r>
            <a:endParaRPr lang="en-IN" dirty="0"/>
          </a:p>
        </p:txBody>
      </p:sp>
      <p:sp>
        <p:nvSpPr>
          <p:cNvPr id="3" name="Content Placeholder 2">
            <a:extLst>
              <a:ext uri="{FF2B5EF4-FFF2-40B4-BE49-F238E27FC236}">
                <a16:creationId xmlns:a16="http://schemas.microsoft.com/office/drawing/2014/main" id="{152DEE57-E186-7066-97A4-A98571F5AAF0}"/>
              </a:ext>
            </a:extLst>
          </p:cNvPr>
          <p:cNvSpPr>
            <a:spLocks noGrp="1"/>
          </p:cNvSpPr>
          <p:nvPr>
            <p:ph idx="1"/>
          </p:nvPr>
        </p:nvSpPr>
        <p:spPr>
          <a:xfrm>
            <a:off x="1154954" y="2603499"/>
            <a:ext cx="10503646" cy="4125913"/>
          </a:xfrm>
        </p:spPr>
        <p:txBody>
          <a:bodyPr/>
          <a:lstStyle/>
          <a:p>
            <a:r>
              <a:rPr lang="en-US" dirty="0"/>
              <a:t>The source and each replica must be configured with a unique ID (using the </a:t>
            </a:r>
            <a:r>
              <a:rPr lang="en-US" dirty="0" err="1"/>
              <a:t>server_id</a:t>
            </a:r>
            <a:r>
              <a:rPr lang="en-US" dirty="0"/>
              <a:t> system variable). </a:t>
            </a:r>
          </a:p>
          <a:p>
            <a:r>
              <a:rPr lang="en-US" dirty="0"/>
              <a:t>In addition, each replica must be configured with information about the source's host name, log file name, and position within that file. </a:t>
            </a:r>
          </a:p>
          <a:p>
            <a:r>
              <a:rPr lang="en-US" dirty="0"/>
              <a:t>These details can be controlled from within a MySQL session using a CHANGE REPLICATION SOURCE TO statement (from MySQL 8.0.23) or CHANGE MASTER TO statement (before MySQL 8.0.23) on the replica.</a:t>
            </a:r>
            <a:endParaRPr lang="en-IN" dirty="0"/>
          </a:p>
          <a:p>
            <a:endParaRPr lang="en-IN" dirty="0"/>
          </a:p>
        </p:txBody>
      </p:sp>
    </p:spTree>
    <p:extLst>
      <p:ext uri="{BB962C8B-B14F-4D97-AF65-F5344CB8AC3E}">
        <p14:creationId xmlns:p14="http://schemas.microsoft.com/office/powerpoint/2010/main" val="4098020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09F3-A137-502A-1EF6-7EC3B301E2BA}"/>
              </a:ext>
            </a:extLst>
          </p:cNvPr>
          <p:cNvSpPr>
            <a:spLocks noGrp="1"/>
          </p:cNvSpPr>
          <p:nvPr>
            <p:ph type="title"/>
          </p:nvPr>
        </p:nvSpPr>
        <p:spPr/>
        <p:txBody>
          <a:bodyPr/>
          <a:lstStyle/>
          <a:p>
            <a:r>
              <a:rPr lang="en-IN" dirty="0"/>
              <a:t> generic tasks to be performed</a:t>
            </a:r>
          </a:p>
        </p:txBody>
      </p:sp>
      <p:sp>
        <p:nvSpPr>
          <p:cNvPr id="3" name="Content Placeholder 2">
            <a:extLst>
              <a:ext uri="{FF2B5EF4-FFF2-40B4-BE49-F238E27FC236}">
                <a16:creationId xmlns:a16="http://schemas.microsoft.com/office/drawing/2014/main" id="{E20F579A-8179-91FA-990F-94E6D06B7847}"/>
              </a:ext>
            </a:extLst>
          </p:cNvPr>
          <p:cNvSpPr>
            <a:spLocks noGrp="1"/>
          </p:cNvSpPr>
          <p:nvPr>
            <p:ph idx="1"/>
          </p:nvPr>
        </p:nvSpPr>
        <p:spPr>
          <a:xfrm>
            <a:off x="1154954" y="2603499"/>
            <a:ext cx="10375059" cy="4068763"/>
          </a:xfrm>
        </p:spPr>
        <p:txBody>
          <a:bodyPr>
            <a:normAutofit/>
          </a:bodyPr>
          <a:lstStyle/>
          <a:p>
            <a:pPr algn="l" fontAlgn="base">
              <a:buFont typeface="Arial" panose="020B0604020202020204" pitchFamily="34" charset="0"/>
              <a:buChar char="•"/>
            </a:pPr>
            <a:r>
              <a:rPr lang="en-US" b="0" i="0" dirty="0">
                <a:solidFill>
                  <a:srgbClr val="555555"/>
                </a:solidFill>
                <a:effectLst/>
                <a:latin typeface="Open Sans" panose="020B0606030504020204" pitchFamily="34" charset="0"/>
              </a:rPr>
              <a:t>On the source, you must ensure that binary logging is enabled, and configure a unique server ID. This might require a server restart. </a:t>
            </a:r>
          </a:p>
          <a:p>
            <a:pPr algn="l" fontAlgn="base">
              <a:buFont typeface="Arial" panose="020B0604020202020204" pitchFamily="34" charset="0"/>
              <a:buChar char="•"/>
            </a:pPr>
            <a:r>
              <a:rPr lang="en-US" b="0" i="0" dirty="0">
                <a:solidFill>
                  <a:srgbClr val="555555"/>
                </a:solidFill>
                <a:effectLst/>
                <a:latin typeface="Open Sans" panose="020B0606030504020204" pitchFamily="34" charset="0"/>
              </a:rPr>
              <a:t>On each replica that you want to connect to the source, you must configure a unique server ID. This might require a server restart.</a:t>
            </a:r>
          </a:p>
          <a:p>
            <a:pPr algn="l" fontAlgn="base">
              <a:buFont typeface="Arial" panose="020B0604020202020204" pitchFamily="34" charset="0"/>
              <a:buChar char="•"/>
            </a:pPr>
            <a:r>
              <a:rPr lang="en-US" b="0" i="0" dirty="0">
                <a:solidFill>
                  <a:srgbClr val="555555"/>
                </a:solidFill>
                <a:effectLst/>
                <a:latin typeface="Open Sans" panose="020B0606030504020204" pitchFamily="34" charset="0"/>
              </a:rPr>
              <a:t>Optionally, create a separate user for your replicas to use during authentication with the source when reading the binary log for replication. </a:t>
            </a:r>
          </a:p>
          <a:p>
            <a:pPr algn="l" fontAlgn="base">
              <a:buFont typeface="Arial" panose="020B0604020202020204" pitchFamily="34" charset="0"/>
              <a:buChar char="•"/>
            </a:pPr>
            <a:r>
              <a:rPr lang="en-US" b="0" i="0" dirty="0">
                <a:solidFill>
                  <a:srgbClr val="555555"/>
                </a:solidFill>
                <a:effectLst/>
                <a:latin typeface="Open Sans" panose="020B0606030504020204" pitchFamily="34" charset="0"/>
              </a:rPr>
              <a:t>Before creating a data snapshot or starting the replication process, on the source you should record the current position in the binary log. </a:t>
            </a:r>
          </a:p>
          <a:p>
            <a:pPr algn="l" fontAlgn="base">
              <a:buFont typeface="Arial" panose="020B0604020202020204" pitchFamily="34" charset="0"/>
              <a:buChar char="•"/>
            </a:pPr>
            <a:r>
              <a:rPr lang="en-US" b="0" i="0" dirty="0">
                <a:solidFill>
                  <a:srgbClr val="555555"/>
                </a:solidFill>
                <a:effectLst/>
                <a:latin typeface="Open Sans" panose="020B0606030504020204" pitchFamily="34" charset="0"/>
              </a:rPr>
              <a:t>You need this information when configuring the replica so that the replica knows where within the binary log to start executing events</a:t>
            </a:r>
          </a:p>
          <a:p>
            <a:endParaRPr lang="en-IN" dirty="0"/>
          </a:p>
        </p:txBody>
      </p:sp>
    </p:spTree>
    <p:extLst>
      <p:ext uri="{BB962C8B-B14F-4D97-AF65-F5344CB8AC3E}">
        <p14:creationId xmlns:p14="http://schemas.microsoft.com/office/powerpoint/2010/main" val="297277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FA8A-9624-5275-312F-53BF6E413C44}"/>
              </a:ext>
            </a:extLst>
          </p:cNvPr>
          <p:cNvSpPr>
            <a:spLocks noGrp="1"/>
          </p:cNvSpPr>
          <p:nvPr>
            <p:ph type="title"/>
          </p:nvPr>
        </p:nvSpPr>
        <p:spPr/>
        <p:txBody>
          <a:bodyPr/>
          <a:lstStyle/>
          <a:p>
            <a:r>
              <a:rPr lang="en-US" dirty="0"/>
              <a:t>Create second server</a:t>
            </a:r>
            <a:endParaRPr lang="en-IN" dirty="0"/>
          </a:p>
        </p:txBody>
      </p:sp>
      <p:sp>
        <p:nvSpPr>
          <p:cNvPr id="3" name="Content Placeholder 2">
            <a:extLst>
              <a:ext uri="{FF2B5EF4-FFF2-40B4-BE49-F238E27FC236}">
                <a16:creationId xmlns:a16="http://schemas.microsoft.com/office/drawing/2014/main" id="{8B519B36-AD7B-B0DB-B186-01E964FF75BD}"/>
              </a:ext>
            </a:extLst>
          </p:cNvPr>
          <p:cNvSpPr>
            <a:spLocks noGrp="1"/>
          </p:cNvSpPr>
          <p:nvPr>
            <p:ph idx="1"/>
          </p:nvPr>
        </p:nvSpPr>
        <p:spPr>
          <a:xfrm>
            <a:off x="1154954" y="2603500"/>
            <a:ext cx="10360771" cy="3854450"/>
          </a:xfrm>
        </p:spPr>
        <p:txBody>
          <a:bodyPr>
            <a:normAutofit/>
          </a:bodyPr>
          <a:lstStyle/>
          <a:p>
            <a:pPr>
              <a:buAutoNum type="arabicPeriod"/>
            </a:pPr>
            <a:r>
              <a:rPr lang="en-US" b="0" i="0" dirty="0">
                <a:solidFill>
                  <a:srgbClr val="252525"/>
                </a:solidFill>
                <a:effectLst/>
                <a:latin typeface="Segoe UI" panose="020B0502040204020203" pitchFamily="34" charset="0"/>
              </a:rPr>
              <a:t>Create a new directory named </a:t>
            </a:r>
            <a:r>
              <a:rPr lang="en-US" b="1" i="1" dirty="0" err="1">
                <a:solidFill>
                  <a:srgbClr val="252525"/>
                </a:solidFill>
                <a:effectLst/>
                <a:latin typeface="Segoe UI" panose="020B0502040204020203" pitchFamily="34" charset="0"/>
              </a:rPr>
              <a:t>MySQLDev</a:t>
            </a:r>
            <a:r>
              <a:rPr lang="en-US" b="0" i="0" dirty="0">
                <a:solidFill>
                  <a:srgbClr val="252525"/>
                </a:solidFill>
                <a:effectLst/>
                <a:latin typeface="Segoe UI" panose="020B0502040204020203" pitchFamily="34" charset="0"/>
              </a:rPr>
              <a:t> in C:\ drive and copy the content of the MySQL base directory, data directory, and configuration file (my.ini) to the </a:t>
            </a:r>
            <a:r>
              <a:rPr lang="en-US" b="1" i="1" dirty="0">
                <a:solidFill>
                  <a:srgbClr val="252525"/>
                </a:solidFill>
                <a:effectLst/>
                <a:latin typeface="Segoe UI" panose="020B0502040204020203" pitchFamily="34" charset="0"/>
              </a:rPr>
              <a:t>C:\ </a:t>
            </a:r>
            <a:r>
              <a:rPr lang="en-US" b="1" i="1" dirty="0" err="1">
                <a:solidFill>
                  <a:srgbClr val="252525"/>
                </a:solidFill>
                <a:effectLst/>
                <a:latin typeface="Segoe UI" panose="020B0502040204020203" pitchFamily="34" charset="0"/>
              </a:rPr>
              <a:t>MySQLDev</a:t>
            </a:r>
            <a:r>
              <a:rPr lang="en-US" b="0" i="0" dirty="0">
                <a:solidFill>
                  <a:srgbClr val="252525"/>
                </a:solidFill>
                <a:effectLst/>
                <a:latin typeface="Segoe UI" panose="020B0502040204020203" pitchFamily="34" charset="0"/>
              </a:rPr>
              <a:t> folder</a:t>
            </a:r>
          </a:p>
          <a:p>
            <a:pPr algn="l" fontAlgn="base"/>
            <a:r>
              <a:rPr lang="en-US" b="0" i="0" dirty="0">
                <a:solidFill>
                  <a:srgbClr val="252525"/>
                </a:solidFill>
                <a:effectLst/>
                <a:latin typeface="Segoe UI" panose="020B0502040204020203" pitchFamily="34" charset="0"/>
              </a:rPr>
              <a:t>First, create a new directory named </a:t>
            </a:r>
            <a:r>
              <a:rPr lang="en-US" b="1" i="1" dirty="0" err="1">
                <a:solidFill>
                  <a:srgbClr val="252525"/>
                </a:solidFill>
                <a:effectLst/>
                <a:latin typeface="Segoe UI" panose="020B0502040204020203" pitchFamily="34" charset="0"/>
              </a:rPr>
              <a:t>MySQLDev</a:t>
            </a:r>
            <a:r>
              <a:rPr lang="en-US" b="0" i="0" dirty="0">
                <a:solidFill>
                  <a:srgbClr val="252525"/>
                </a:solidFill>
                <a:effectLst/>
                <a:latin typeface="Segoe UI" panose="020B0502040204020203" pitchFamily="34" charset="0"/>
              </a:rPr>
              <a:t> on C:\drive of the computer.</a:t>
            </a:r>
          </a:p>
          <a:p>
            <a:pPr algn="l" fontAlgn="base"/>
            <a:r>
              <a:rPr lang="en-US" b="0" i="0" dirty="0">
                <a:solidFill>
                  <a:srgbClr val="252525"/>
                </a:solidFill>
                <a:effectLst/>
                <a:latin typeface="Courier New" panose="02070309020205020404" pitchFamily="49" charset="0"/>
              </a:rPr>
              <a:t>C:\&gt; </a:t>
            </a:r>
            <a:r>
              <a:rPr lang="en-US" b="0" i="0" dirty="0" err="1">
                <a:solidFill>
                  <a:srgbClr val="252525"/>
                </a:solidFill>
                <a:effectLst/>
                <a:latin typeface="Courier New" panose="02070309020205020404" pitchFamily="49" charset="0"/>
              </a:rPr>
              <a:t>mkdir</a:t>
            </a:r>
            <a:r>
              <a:rPr lang="en-US" b="0" i="0" dirty="0">
                <a:solidFill>
                  <a:srgbClr val="252525"/>
                </a:solidFill>
                <a:effectLst/>
                <a:latin typeface="Courier New" panose="02070309020205020404" pitchFamily="49" charset="0"/>
              </a:rPr>
              <a:t> </a:t>
            </a:r>
            <a:r>
              <a:rPr lang="en-US" b="0" i="0" dirty="0" err="1">
                <a:solidFill>
                  <a:srgbClr val="252525"/>
                </a:solidFill>
                <a:effectLst/>
                <a:latin typeface="Courier New" panose="02070309020205020404" pitchFamily="49" charset="0"/>
              </a:rPr>
              <a:t>MySQLDev</a:t>
            </a:r>
            <a:endParaRPr lang="en-US" b="0" i="0" dirty="0">
              <a:solidFill>
                <a:srgbClr val="252525"/>
              </a:solidFill>
              <a:effectLst/>
              <a:latin typeface="Courier New" panose="02070309020205020404" pitchFamily="49" charset="0"/>
            </a:endParaRPr>
          </a:p>
          <a:p>
            <a:pPr algn="l" fontAlgn="base"/>
            <a:r>
              <a:rPr lang="en-US" b="0" i="0" dirty="0">
                <a:solidFill>
                  <a:srgbClr val="252525"/>
                </a:solidFill>
                <a:effectLst/>
                <a:latin typeface="Segoe UI" panose="020B0502040204020203" pitchFamily="34" charset="0"/>
              </a:rPr>
              <a:t>Copy the content of the MYSQL base directory to C:\MySQLDev using the </a:t>
            </a:r>
            <a:r>
              <a:rPr lang="en-US" b="0" i="0" u="none" strike="noStrike" dirty="0">
                <a:solidFill>
                  <a:srgbClr val="606ADB"/>
                </a:solidFill>
                <a:effectLst/>
                <a:latin typeface="Segoe UI" panose="020B0502040204020203" pitchFamily="34" charset="0"/>
              </a:rPr>
              <a:t>XCOPY</a:t>
            </a:r>
            <a:r>
              <a:rPr lang="en-US" b="0" i="0" dirty="0">
                <a:solidFill>
                  <a:srgbClr val="252525"/>
                </a:solidFill>
                <a:effectLst/>
                <a:latin typeface="Segoe UI" panose="020B0502040204020203" pitchFamily="34" charset="0"/>
              </a:rPr>
              <a:t> command. If you have installed MySQL using default settings, the directory location is </a:t>
            </a:r>
            <a:r>
              <a:rPr lang="en-US" b="1" i="1" dirty="0">
                <a:solidFill>
                  <a:srgbClr val="252525"/>
                </a:solidFill>
                <a:effectLst/>
                <a:latin typeface="Segoe UI" panose="020B0502040204020203" pitchFamily="34" charset="0"/>
              </a:rPr>
              <a:t>C:\Program Files\MySQL\MySQL Server 8.0.</a:t>
            </a:r>
            <a:r>
              <a:rPr lang="en-US" b="0" i="0" dirty="0">
                <a:solidFill>
                  <a:srgbClr val="252525"/>
                </a:solidFill>
                <a:effectLst/>
                <a:latin typeface="Segoe UI" panose="020B0502040204020203" pitchFamily="34" charset="0"/>
              </a:rPr>
              <a:t> You can view the location of the base directory of the MySQL server from the </a:t>
            </a:r>
            <a:r>
              <a:rPr lang="en-US" b="1" i="1" dirty="0">
                <a:solidFill>
                  <a:srgbClr val="252525"/>
                </a:solidFill>
                <a:effectLst/>
                <a:latin typeface="Segoe UI" panose="020B0502040204020203" pitchFamily="34" charset="0"/>
              </a:rPr>
              <a:t>Server Status</a:t>
            </a:r>
            <a:r>
              <a:rPr lang="en-US" b="0" i="0" dirty="0">
                <a:solidFill>
                  <a:srgbClr val="252525"/>
                </a:solidFill>
                <a:effectLst/>
                <a:latin typeface="Segoe UI" panose="020B0502040204020203" pitchFamily="34" charset="0"/>
              </a:rPr>
              <a:t> screen of MySQL workbench.</a:t>
            </a:r>
          </a:p>
          <a:p>
            <a:pPr marL="0" indent="0">
              <a:buNone/>
            </a:pPr>
            <a:r>
              <a:rPr lang="pt-BR" b="0" i="0" dirty="0">
                <a:solidFill>
                  <a:srgbClr val="252525"/>
                </a:solidFill>
                <a:effectLst/>
                <a:latin typeface="Segoe UI" panose="020B0502040204020203" pitchFamily="34" charset="0"/>
              </a:rPr>
              <a:t>C:\&gt;xcopy C:\"Program Files"\MySQL\"MySQL Server 8.0" C:\MySQLDev /E /H</a:t>
            </a:r>
            <a:endParaRPr lang="en-US" b="0" i="0" dirty="0">
              <a:solidFill>
                <a:srgbClr val="252525"/>
              </a:solidFill>
              <a:effectLst/>
              <a:latin typeface="Segoe UI" panose="020B0502040204020203" pitchFamily="34" charset="0"/>
            </a:endParaRPr>
          </a:p>
          <a:p>
            <a:pPr marL="0" indent="0">
              <a:buNone/>
            </a:pPr>
            <a:endParaRPr lang="en-IN" dirty="0"/>
          </a:p>
        </p:txBody>
      </p:sp>
    </p:spTree>
    <p:extLst>
      <p:ext uri="{BB962C8B-B14F-4D97-AF65-F5344CB8AC3E}">
        <p14:creationId xmlns:p14="http://schemas.microsoft.com/office/powerpoint/2010/main" val="1040730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D02C-A11B-340F-D7C6-48B14308F143}"/>
              </a:ext>
            </a:extLst>
          </p:cNvPr>
          <p:cNvSpPr>
            <a:spLocks noGrp="1"/>
          </p:cNvSpPr>
          <p:nvPr>
            <p:ph type="title"/>
          </p:nvPr>
        </p:nvSpPr>
        <p:spPr/>
        <p:txBody>
          <a:bodyPr/>
          <a:lstStyle/>
          <a:p>
            <a:r>
              <a:rPr lang="en-IN" dirty="0"/>
              <a:t>Generic tasks to be performed</a:t>
            </a:r>
          </a:p>
        </p:txBody>
      </p:sp>
      <p:sp>
        <p:nvSpPr>
          <p:cNvPr id="3" name="Content Placeholder 2">
            <a:extLst>
              <a:ext uri="{FF2B5EF4-FFF2-40B4-BE49-F238E27FC236}">
                <a16:creationId xmlns:a16="http://schemas.microsoft.com/office/drawing/2014/main" id="{A93E6A93-5808-A9FB-2830-C1E10B2827F3}"/>
              </a:ext>
            </a:extLst>
          </p:cNvPr>
          <p:cNvSpPr>
            <a:spLocks noGrp="1"/>
          </p:cNvSpPr>
          <p:nvPr>
            <p:ph idx="1"/>
          </p:nvPr>
        </p:nvSpPr>
        <p:spPr>
          <a:xfrm>
            <a:off x="1154954" y="2603500"/>
            <a:ext cx="10375059" cy="3968750"/>
          </a:xfrm>
        </p:spPr>
        <p:txBody>
          <a:bodyPr>
            <a:normAutofit fontScale="92500" lnSpcReduction="10000"/>
          </a:bodyPr>
          <a:lstStyle/>
          <a:p>
            <a:r>
              <a:rPr lang="en-US" dirty="0"/>
              <a:t>If you already have data on the source and want to use it to synchronize the replica, you need to create a data snapshot to copy the data to the replica. </a:t>
            </a:r>
          </a:p>
          <a:p>
            <a:r>
              <a:rPr lang="en-US" dirty="0"/>
              <a:t>The storage engine you are using has an impact on how you create the snapshot. </a:t>
            </a:r>
          </a:p>
          <a:p>
            <a:r>
              <a:rPr lang="en-US" dirty="0"/>
              <a:t>When you are using </a:t>
            </a:r>
            <a:r>
              <a:rPr lang="en-US" dirty="0" err="1"/>
              <a:t>MyISAM</a:t>
            </a:r>
            <a:r>
              <a:rPr lang="en-US" dirty="0"/>
              <a:t>, you must stop processing statements on the source to obtain a read-lock, then obtain its current binary log coordinates and dump its data, before permitting the source to continue executing statements.</a:t>
            </a:r>
          </a:p>
          <a:p>
            <a:r>
              <a:rPr lang="en-US" dirty="0"/>
              <a:t> If you do not stop the execution of statements, the data dump and the source status information become mismatched, resulting in inconsistent or corrupted databases on the replicas. </a:t>
            </a:r>
          </a:p>
          <a:p>
            <a:r>
              <a:rPr lang="en-US" dirty="0"/>
              <a:t>If you are using </a:t>
            </a:r>
            <a:r>
              <a:rPr lang="en-US" dirty="0" err="1"/>
              <a:t>InnoDB</a:t>
            </a:r>
            <a:r>
              <a:rPr lang="en-US" dirty="0"/>
              <a:t>, you do not need a read-lock and a transaction that is long enough to transfer the data snapshot is sufficient. </a:t>
            </a:r>
          </a:p>
          <a:p>
            <a:r>
              <a:rPr lang="en-US" dirty="0"/>
              <a:t>Configure the replica with settings for connecting to the source, such as the host name, login credentials, and binary log file name and position</a:t>
            </a:r>
            <a:endParaRPr lang="en-IN" dirty="0"/>
          </a:p>
        </p:txBody>
      </p:sp>
    </p:spTree>
    <p:extLst>
      <p:ext uri="{BB962C8B-B14F-4D97-AF65-F5344CB8AC3E}">
        <p14:creationId xmlns:p14="http://schemas.microsoft.com/office/powerpoint/2010/main" val="697406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1789-0EB2-092C-45C2-8E5DC6CA147B}"/>
              </a:ext>
            </a:extLst>
          </p:cNvPr>
          <p:cNvSpPr>
            <a:spLocks noGrp="1"/>
          </p:cNvSpPr>
          <p:nvPr>
            <p:ph type="title"/>
          </p:nvPr>
        </p:nvSpPr>
        <p:spPr/>
        <p:txBody>
          <a:bodyPr/>
          <a:lstStyle/>
          <a:p>
            <a:r>
              <a:rPr lang="en-US" dirty="0"/>
              <a:t>Setting the Replication Source Configuration</a:t>
            </a:r>
            <a:endParaRPr lang="en-IN" dirty="0"/>
          </a:p>
        </p:txBody>
      </p:sp>
      <p:sp>
        <p:nvSpPr>
          <p:cNvPr id="3" name="Content Placeholder 2">
            <a:extLst>
              <a:ext uri="{FF2B5EF4-FFF2-40B4-BE49-F238E27FC236}">
                <a16:creationId xmlns:a16="http://schemas.microsoft.com/office/drawing/2014/main" id="{FC65D173-07F7-455A-767E-0743486B07F3}"/>
              </a:ext>
            </a:extLst>
          </p:cNvPr>
          <p:cNvSpPr>
            <a:spLocks noGrp="1"/>
          </p:cNvSpPr>
          <p:nvPr>
            <p:ph idx="1"/>
          </p:nvPr>
        </p:nvSpPr>
        <p:spPr>
          <a:xfrm>
            <a:off x="1154954" y="2603499"/>
            <a:ext cx="10617946" cy="3940175"/>
          </a:xfrm>
        </p:spPr>
        <p:txBody>
          <a:bodyPr>
            <a:normAutofit fontScale="85000" lnSpcReduction="20000"/>
          </a:bodyPr>
          <a:lstStyle/>
          <a:p>
            <a:r>
              <a:rPr lang="en-US" dirty="0"/>
              <a:t>To configure a source to use binary log file position based replication, you must ensure that binary logging is enabled, and establish a unique server ID.</a:t>
            </a:r>
          </a:p>
          <a:p>
            <a:r>
              <a:rPr lang="en-US" dirty="0"/>
              <a:t>Each server within a replication topology must be configured with a unique server ID, which you can specify using the </a:t>
            </a:r>
            <a:r>
              <a:rPr lang="en-US" dirty="0" err="1"/>
              <a:t>server_id</a:t>
            </a:r>
            <a:r>
              <a:rPr lang="en-US" dirty="0"/>
              <a:t> system variable. </a:t>
            </a:r>
          </a:p>
          <a:p>
            <a:r>
              <a:rPr lang="en-US" dirty="0"/>
              <a:t>This server ID is used to identify individual servers within the replication topology, and must be a positive integer between 1 and (232)−1. </a:t>
            </a:r>
          </a:p>
          <a:p>
            <a:r>
              <a:rPr lang="en-US" dirty="0"/>
              <a:t>The default </a:t>
            </a:r>
            <a:r>
              <a:rPr lang="en-US" dirty="0" err="1"/>
              <a:t>server_id</a:t>
            </a:r>
            <a:r>
              <a:rPr lang="en-US" dirty="0"/>
              <a:t> value from MySQL 8.0 is 1. You can change the </a:t>
            </a:r>
            <a:r>
              <a:rPr lang="en-US" dirty="0" err="1"/>
              <a:t>server_id</a:t>
            </a:r>
            <a:r>
              <a:rPr lang="en-US" dirty="0"/>
              <a:t> value dynamically by issuing a statement like this:</a:t>
            </a:r>
          </a:p>
          <a:p>
            <a:endParaRPr lang="en-US" dirty="0"/>
          </a:p>
          <a:p>
            <a:pPr marL="0" indent="0">
              <a:buNone/>
            </a:pPr>
            <a:r>
              <a:rPr lang="en-IN" b="0" i="0" dirty="0">
                <a:solidFill>
                  <a:srgbClr val="0077AA"/>
                </a:solidFill>
                <a:effectLst/>
                <a:latin typeface="Liberation Mono"/>
              </a:rPr>
              <a:t>SET</a:t>
            </a:r>
            <a:r>
              <a:rPr lang="en-IN" b="0" i="0" dirty="0">
                <a:solidFill>
                  <a:srgbClr val="000000"/>
                </a:solidFill>
                <a:effectLst/>
                <a:latin typeface="Liberation Mono"/>
              </a:rPr>
              <a:t> </a:t>
            </a:r>
            <a:r>
              <a:rPr lang="en-IN" b="0" i="0" dirty="0">
                <a:solidFill>
                  <a:srgbClr val="0077AA"/>
                </a:solidFill>
                <a:effectLst/>
                <a:latin typeface="Liberation Mono"/>
              </a:rPr>
              <a:t>GLOBAL</a:t>
            </a:r>
            <a:r>
              <a:rPr lang="en-IN" b="0" i="0" dirty="0">
                <a:solidFill>
                  <a:srgbClr val="000000"/>
                </a:solidFill>
                <a:effectLst/>
                <a:latin typeface="Liberation Mono"/>
              </a:rPr>
              <a:t> </a:t>
            </a:r>
            <a:r>
              <a:rPr lang="en-IN" b="0" i="0" dirty="0" err="1">
                <a:solidFill>
                  <a:srgbClr val="000000"/>
                </a:solidFill>
                <a:effectLst/>
                <a:latin typeface="Liberation Mono"/>
              </a:rPr>
              <a:t>server_id</a:t>
            </a:r>
            <a:r>
              <a:rPr lang="en-IN" b="0" i="0" dirty="0">
                <a:solidFill>
                  <a:srgbClr val="000000"/>
                </a:solidFill>
                <a:effectLst/>
                <a:latin typeface="Liberation Mono"/>
              </a:rPr>
              <a:t> </a:t>
            </a:r>
            <a:r>
              <a:rPr lang="en-IN" b="0" i="0" dirty="0">
                <a:solidFill>
                  <a:srgbClr val="A67F59"/>
                </a:solidFill>
                <a:effectLst/>
                <a:latin typeface="Liberation Mono"/>
              </a:rPr>
              <a:t>=</a:t>
            </a:r>
            <a:r>
              <a:rPr lang="en-IN" b="0" i="0" dirty="0">
                <a:solidFill>
                  <a:srgbClr val="000000"/>
                </a:solidFill>
                <a:effectLst/>
                <a:latin typeface="Liberation Mono"/>
              </a:rPr>
              <a:t> </a:t>
            </a:r>
            <a:r>
              <a:rPr lang="en-IN" b="0" i="0" dirty="0">
                <a:solidFill>
                  <a:srgbClr val="990055"/>
                </a:solidFill>
                <a:effectLst/>
                <a:latin typeface="Liberation Mono"/>
              </a:rPr>
              <a:t>2</a:t>
            </a:r>
            <a:r>
              <a:rPr lang="en-IN" b="0" i="0" dirty="0">
                <a:solidFill>
                  <a:srgbClr val="999999"/>
                </a:solidFill>
                <a:effectLst/>
                <a:latin typeface="Liberation Mono"/>
              </a:rPr>
              <a:t>;</a:t>
            </a:r>
          </a:p>
          <a:p>
            <a:pPr marL="0" indent="0">
              <a:buNone/>
            </a:pPr>
            <a:r>
              <a:rPr lang="en-IN" b="0" i="0" dirty="0">
                <a:solidFill>
                  <a:srgbClr val="999999"/>
                </a:solidFill>
                <a:effectLst/>
                <a:latin typeface="Liberation Mono"/>
              </a:rPr>
              <a:t>or</a:t>
            </a:r>
          </a:p>
          <a:p>
            <a:pPr marL="0" indent="0">
              <a:buNone/>
            </a:pPr>
            <a:r>
              <a:rPr lang="en-IN" b="0" i="0" dirty="0">
                <a:solidFill>
                  <a:srgbClr val="999999"/>
                </a:solidFill>
                <a:effectLst/>
                <a:latin typeface="Liberation Mono"/>
              </a:rPr>
              <a:t>In MyDev.ini</a:t>
            </a:r>
          </a:p>
          <a:p>
            <a:pPr marL="0" indent="0">
              <a:buNone/>
            </a:pPr>
            <a:r>
              <a:rPr lang="en-IN" b="0" i="0" dirty="0">
                <a:solidFill>
                  <a:srgbClr val="669900"/>
                </a:solidFill>
                <a:effectLst/>
                <a:latin typeface="Liberation Mono"/>
              </a:rPr>
              <a:t>[</a:t>
            </a:r>
            <a:r>
              <a:rPr lang="en-IN" b="0" i="0" dirty="0" err="1">
                <a:solidFill>
                  <a:srgbClr val="669900"/>
                </a:solidFill>
                <a:effectLst/>
                <a:latin typeface="Liberation Mono"/>
              </a:rPr>
              <a:t>mysqld</a:t>
            </a:r>
            <a:r>
              <a:rPr lang="en-IN" b="0" i="0" dirty="0">
                <a:solidFill>
                  <a:srgbClr val="669900"/>
                </a:solidFill>
                <a:effectLst/>
                <a:latin typeface="Liberation Mono"/>
              </a:rPr>
              <a:t>]</a:t>
            </a:r>
            <a:r>
              <a:rPr lang="en-IN" b="0" i="0" dirty="0">
                <a:solidFill>
                  <a:srgbClr val="000000"/>
                </a:solidFill>
                <a:effectLst/>
                <a:latin typeface="Liberation Mono"/>
              </a:rPr>
              <a:t> </a:t>
            </a:r>
          </a:p>
          <a:p>
            <a:pPr marL="0" indent="0">
              <a:buNone/>
            </a:pPr>
            <a:r>
              <a:rPr lang="en-IN" b="0" i="0" dirty="0">
                <a:solidFill>
                  <a:srgbClr val="990055"/>
                </a:solidFill>
                <a:effectLst/>
                <a:latin typeface="Liberation Mono"/>
              </a:rPr>
              <a:t>server-id</a:t>
            </a:r>
            <a:r>
              <a:rPr lang="en-IN" b="0" i="0" dirty="0">
                <a:solidFill>
                  <a:srgbClr val="999999"/>
                </a:solidFill>
                <a:effectLst/>
                <a:latin typeface="Liberation Mono"/>
              </a:rPr>
              <a:t>=</a:t>
            </a:r>
            <a:r>
              <a:rPr lang="en-IN" b="0" i="0" dirty="0">
                <a:solidFill>
                  <a:srgbClr val="0077AA"/>
                </a:solidFill>
                <a:effectLst/>
                <a:latin typeface="Liberation Mono"/>
              </a:rPr>
              <a:t>2</a:t>
            </a:r>
            <a:endParaRPr lang="en-IN" dirty="0"/>
          </a:p>
        </p:txBody>
      </p:sp>
    </p:spTree>
    <p:extLst>
      <p:ext uri="{BB962C8B-B14F-4D97-AF65-F5344CB8AC3E}">
        <p14:creationId xmlns:p14="http://schemas.microsoft.com/office/powerpoint/2010/main" val="3846626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DEA5-565B-7A80-8D1B-1C793E8920EA}"/>
              </a:ext>
            </a:extLst>
          </p:cNvPr>
          <p:cNvSpPr>
            <a:spLocks noGrp="1"/>
          </p:cNvSpPr>
          <p:nvPr>
            <p:ph type="title"/>
          </p:nvPr>
        </p:nvSpPr>
        <p:spPr/>
        <p:txBody>
          <a:bodyPr/>
          <a:lstStyle/>
          <a:p>
            <a:r>
              <a:rPr lang="en-US" dirty="0"/>
              <a:t>Enable binary logging</a:t>
            </a:r>
            <a:endParaRPr lang="en-IN" dirty="0"/>
          </a:p>
        </p:txBody>
      </p:sp>
      <p:sp>
        <p:nvSpPr>
          <p:cNvPr id="3" name="Content Placeholder 2">
            <a:extLst>
              <a:ext uri="{FF2B5EF4-FFF2-40B4-BE49-F238E27FC236}">
                <a16:creationId xmlns:a16="http://schemas.microsoft.com/office/drawing/2014/main" id="{BAFDFFF9-89FB-3D49-CACB-72DA0BA304C2}"/>
              </a:ext>
            </a:extLst>
          </p:cNvPr>
          <p:cNvSpPr>
            <a:spLocks noGrp="1"/>
          </p:cNvSpPr>
          <p:nvPr>
            <p:ph idx="1"/>
          </p:nvPr>
        </p:nvSpPr>
        <p:spPr>
          <a:xfrm>
            <a:off x="1154954" y="2603499"/>
            <a:ext cx="10089309" cy="3897313"/>
          </a:xfrm>
        </p:spPr>
        <p:txBody>
          <a:bodyPr>
            <a:normAutofit/>
          </a:bodyPr>
          <a:lstStyle/>
          <a:p>
            <a:r>
              <a:rPr lang="en-US" dirty="0"/>
              <a:t>Binary logging is required on the source because the binary log is the basis for replicating changes from the source to its replicas.</a:t>
            </a:r>
          </a:p>
          <a:p>
            <a:r>
              <a:rPr lang="en-US" dirty="0"/>
              <a:t> Binary logging is enabled by default (the </a:t>
            </a:r>
            <a:r>
              <a:rPr lang="en-US" dirty="0" err="1"/>
              <a:t>log_bin</a:t>
            </a:r>
            <a:r>
              <a:rPr lang="en-US" dirty="0"/>
              <a:t> system variable is set to ON). </a:t>
            </a:r>
          </a:p>
          <a:p>
            <a:r>
              <a:rPr lang="en-US" dirty="0"/>
              <a:t>--log-bin option tells the server what base name to use for binary log files. </a:t>
            </a:r>
          </a:p>
          <a:p>
            <a:r>
              <a:rPr lang="en-US" dirty="0"/>
              <a:t>It is recommended that you specify this option to give the binary log files a non-default base name, so that if the host name changes, you can easily continue to use the same binary log file names </a:t>
            </a:r>
          </a:p>
          <a:p>
            <a:r>
              <a:rPr lang="en-US" dirty="0"/>
              <a:t>If binary logging was previously disabled on the source using the --skip-log-bin option, you must restart the server without this option to enable it.</a:t>
            </a:r>
            <a:endParaRPr lang="en-IN" dirty="0"/>
          </a:p>
        </p:txBody>
      </p:sp>
    </p:spTree>
    <p:extLst>
      <p:ext uri="{BB962C8B-B14F-4D97-AF65-F5344CB8AC3E}">
        <p14:creationId xmlns:p14="http://schemas.microsoft.com/office/powerpoint/2010/main" val="1194060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F176-E396-E143-94E4-972D969DC0B6}"/>
              </a:ext>
            </a:extLst>
          </p:cNvPr>
          <p:cNvSpPr>
            <a:spLocks noGrp="1"/>
          </p:cNvSpPr>
          <p:nvPr>
            <p:ph type="title"/>
          </p:nvPr>
        </p:nvSpPr>
        <p:spPr/>
        <p:txBody>
          <a:bodyPr/>
          <a:lstStyle/>
          <a:p>
            <a:r>
              <a:rPr lang="en-US" dirty="0"/>
              <a:t>Creating a User for Replication</a:t>
            </a:r>
            <a:endParaRPr lang="en-IN" dirty="0"/>
          </a:p>
        </p:txBody>
      </p:sp>
      <p:sp>
        <p:nvSpPr>
          <p:cNvPr id="3" name="Content Placeholder 2">
            <a:extLst>
              <a:ext uri="{FF2B5EF4-FFF2-40B4-BE49-F238E27FC236}">
                <a16:creationId xmlns:a16="http://schemas.microsoft.com/office/drawing/2014/main" id="{0512633D-22D9-89E0-0231-4FC7269BCE45}"/>
              </a:ext>
            </a:extLst>
          </p:cNvPr>
          <p:cNvSpPr>
            <a:spLocks noGrp="1"/>
          </p:cNvSpPr>
          <p:nvPr>
            <p:ph idx="1"/>
          </p:nvPr>
        </p:nvSpPr>
        <p:spPr>
          <a:xfrm>
            <a:off x="1154954" y="2603499"/>
            <a:ext cx="10546509" cy="3940175"/>
          </a:xfrm>
        </p:spPr>
        <p:txBody>
          <a:bodyPr>
            <a:normAutofit fontScale="92500" lnSpcReduction="20000"/>
          </a:bodyPr>
          <a:lstStyle/>
          <a:p>
            <a:r>
              <a:rPr lang="en-US" dirty="0"/>
              <a:t>Each replica connects to the source using a MySQL user name and password, so there must be a user account on the source that the replica can use to connect. </a:t>
            </a:r>
          </a:p>
          <a:p>
            <a:r>
              <a:rPr lang="en-US" dirty="0"/>
              <a:t>The user name is specified by the SOURCE_USER | MASTER_USER option of the CHANGE REPLICATION SOURCE TO statement (from MySQL 8.0.23) or CHANGE MASTER TO statement (before MySQL 8.0.23) when you set up a replica. </a:t>
            </a:r>
          </a:p>
          <a:p>
            <a:r>
              <a:rPr lang="en-US" dirty="0"/>
              <a:t>Any account can be used for this operation, providing it has been granted the REPLICATION SLAVE privilege.</a:t>
            </a:r>
          </a:p>
          <a:p>
            <a:r>
              <a:rPr lang="en-US" dirty="0"/>
              <a:t>Can choose to create a different account for each replica, or connect to the source using the same account for each replica.</a:t>
            </a:r>
          </a:p>
          <a:p>
            <a:r>
              <a:rPr lang="en-US" dirty="0"/>
              <a:t>Although you do not have to create an account specifically for replication, you should be aware that the replication user name and password are stored in plain text in the replica's connection metadata repository </a:t>
            </a:r>
            <a:r>
              <a:rPr lang="en-US" dirty="0" err="1"/>
              <a:t>mysql.slave_master_info</a:t>
            </a:r>
            <a:r>
              <a:rPr lang="en-US" dirty="0"/>
              <a:t>.</a:t>
            </a:r>
          </a:p>
          <a:p>
            <a:r>
              <a:rPr lang="en-US" dirty="0"/>
              <a:t> Therefore, you may want to create a separate account that has privileges only for the replication process, to minimize the possibility of compromise to other accounts.</a:t>
            </a:r>
            <a:endParaRPr lang="en-IN" dirty="0"/>
          </a:p>
        </p:txBody>
      </p:sp>
    </p:spTree>
    <p:extLst>
      <p:ext uri="{BB962C8B-B14F-4D97-AF65-F5344CB8AC3E}">
        <p14:creationId xmlns:p14="http://schemas.microsoft.com/office/powerpoint/2010/main" val="762382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AB88-2058-488C-5005-4B4776B91AB7}"/>
              </a:ext>
            </a:extLst>
          </p:cNvPr>
          <p:cNvSpPr>
            <a:spLocks noGrp="1"/>
          </p:cNvSpPr>
          <p:nvPr>
            <p:ph type="title"/>
          </p:nvPr>
        </p:nvSpPr>
        <p:spPr/>
        <p:txBody>
          <a:bodyPr/>
          <a:lstStyle/>
          <a:p>
            <a:r>
              <a:rPr lang="en-US" dirty="0"/>
              <a:t>Creating a User for Replication</a:t>
            </a:r>
            <a:endParaRPr lang="en-IN" dirty="0"/>
          </a:p>
        </p:txBody>
      </p:sp>
      <p:sp>
        <p:nvSpPr>
          <p:cNvPr id="3" name="Content Placeholder 2">
            <a:extLst>
              <a:ext uri="{FF2B5EF4-FFF2-40B4-BE49-F238E27FC236}">
                <a16:creationId xmlns:a16="http://schemas.microsoft.com/office/drawing/2014/main" id="{C35493C6-F10E-21C2-13D8-9030507AFB6E}"/>
              </a:ext>
            </a:extLst>
          </p:cNvPr>
          <p:cNvSpPr>
            <a:spLocks noGrp="1"/>
          </p:cNvSpPr>
          <p:nvPr>
            <p:ph idx="1"/>
          </p:nvPr>
        </p:nvSpPr>
        <p:spPr>
          <a:xfrm>
            <a:off x="1154954" y="2603499"/>
            <a:ext cx="10303621" cy="3840163"/>
          </a:xfrm>
        </p:spPr>
        <p:txBody>
          <a:bodyPr/>
          <a:lstStyle/>
          <a:p>
            <a:r>
              <a:rPr lang="en-US" dirty="0"/>
              <a:t>To create a new account, use CREATE USER. </a:t>
            </a:r>
          </a:p>
          <a:p>
            <a:r>
              <a:rPr lang="en-US" dirty="0"/>
              <a:t>To grant this account the privileges required for replication, use the GRANT statement. </a:t>
            </a:r>
          </a:p>
          <a:p>
            <a:r>
              <a:rPr lang="en-US" dirty="0"/>
              <a:t>If you create an account solely for the purposes of replication, that account needs only the REPLICATION SLAVE privilege. </a:t>
            </a:r>
          </a:p>
          <a:p>
            <a:r>
              <a:rPr lang="en-US" dirty="0"/>
              <a:t>For example, to set up a new user, </a:t>
            </a:r>
            <a:r>
              <a:rPr lang="en-US" dirty="0" err="1"/>
              <a:t>repl</a:t>
            </a:r>
            <a:r>
              <a:rPr lang="en-US" dirty="0"/>
              <a:t>, that can connect for replication  issue these statements on the source:</a:t>
            </a:r>
          </a:p>
          <a:p>
            <a:r>
              <a:rPr lang="en-US" b="0" i="0" dirty="0" err="1">
                <a:solidFill>
                  <a:srgbClr val="A67F59"/>
                </a:solidFill>
                <a:effectLst/>
                <a:latin typeface="Liberation Mono"/>
              </a:rPr>
              <a:t>mysql</a:t>
            </a:r>
            <a:r>
              <a:rPr lang="en-US" b="0" i="0" dirty="0">
                <a:solidFill>
                  <a:srgbClr val="A67F59"/>
                </a:solidFill>
                <a:effectLst/>
                <a:latin typeface="Liberation Mono"/>
              </a:rPr>
              <a:t>&gt;</a:t>
            </a:r>
            <a:r>
              <a:rPr lang="en-US" b="0" i="0" dirty="0">
                <a:solidFill>
                  <a:srgbClr val="000000"/>
                </a:solidFill>
                <a:effectLst/>
                <a:latin typeface="Liberation Mono"/>
              </a:rPr>
              <a:t>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USER</a:t>
            </a:r>
            <a:r>
              <a:rPr lang="en-US" b="0" i="0" dirty="0">
                <a:solidFill>
                  <a:srgbClr val="000000"/>
                </a:solidFill>
                <a:effectLst/>
                <a:latin typeface="Liberation Mono"/>
              </a:rPr>
              <a:t> </a:t>
            </a:r>
            <a:r>
              <a:rPr lang="en-US" b="0" i="0" dirty="0">
                <a:solidFill>
                  <a:srgbClr val="669900"/>
                </a:solidFill>
                <a:effectLst/>
                <a:latin typeface="Liberation Mono"/>
              </a:rPr>
              <a:t>'</a:t>
            </a:r>
            <a:r>
              <a:rPr lang="en-US" b="0" i="0" dirty="0" err="1">
                <a:solidFill>
                  <a:srgbClr val="669900"/>
                </a:solidFill>
                <a:effectLst/>
                <a:latin typeface="Liberation Mono"/>
              </a:rPr>
              <a:t>repl</a:t>
            </a:r>
            <a:r>
              <a:rPr lang="en-US" b="0" i="0" dirty="0">
                <a:solidFill>
                  <a:srgbClr val="669900"/>
                </a:solidFill>
                <a:effectLst/>
                <a:latin typeface="Liberation Mono"/>
              </a:rPr>
              <a:t>’</a:t>
            </a:r>
            <a:r>
              <a:rPr lang="en-US" b="0" i="0" dirty="0">
                <a:solidFill>
                  <a:srgbClr val="000000"/>
                </a:solidFill>
                <a:effectLst/>
                <a:latin typeface="Liberation Mono"/>
              </a:rPr>
              <a:t>@</a:t>
            </a:r>
            <a:r>
              <a:rPr lang="en-US" dirty="0">
                <a:solidFill>
                  <a:srgbClr val="669900"/>
                </a:solidFill>
                <a:latin typeface="Liberation Mono"/>
              </a:rPr>
              <a:t>localhost</a:t>
            </a:r>
            <a:r>
              <a:rPr lang="en-US" b="0" i="0" dirty="0">
                <a:solidFill>
                  <a:srgbClr val="000000"/>
                </a:solidFill>
                <a:effectLst/>
                <a:latin typeface="Liberation Mono"/>
              </a:rPr>
              <a:t> </a:t>
            </a:r>
            <a:r>
              <a:rPr lang="en-US" b="0" i="0" dirty="0">
                <a:solidFill>
                  <a:srgbClr val="0077AA"/>
                </a:solidFill>
                <a:effectLst/>
                <a:latin typeface="Liberation Mono"/>
              </a:rPr>
              <a:t>IDENTIFIED</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0" dirty="0">
                <a:solidFill>
                  <a:srgbClr val="669900"/>
                </a:solidFill>
                <a:effectLst/>
                <a:latin typeface="Liberation Mono"/>
              </a:rPr>
              <a:t>'</a:t>
            </a:r>
            <a:r>
              <a:rPr lang="en-US" b="0" i="1" dirty="0">
                <a:solidFill>
                  <a:srgbClr val="669900"/>
                </a:solidFill>
                <a:effectLst/>
                <a:latin typeface="Liberation Mono"/>
              </a:rPr>
              <a:t>password</a:t>
            </a:r>
            <a:r>
              <a:rPr lang="en-US" b="0" i="0" dirty="0">
                <a:solidFill>
                  <a:srgbClr val="669900"/>
                </a:solidFill>
                <a:effectLst/>
                <a:latin typeface="Liberation Mono"/>
              </a:rPr>
              <a:t>’</a:t>
            </a:r>
            <a:r>
              <a:rPr lang="en-US" b="0" i="0" dirty="0">
                <a:solidFill>
                  <a:srgbClr val="999999"/>
                </a:solidFill>
                <a:effectLst/>
                <a:latin typeface="Liberation Mono"/>
              </a:rPr>
              <a:t>;</a:t>
            </a:r>
            <a:r>
              <a:rPr lang="en-US" b="0" i="0" dirty="0">
                <a:solidFill>
                  <a:srgbClr val="000000"/>
                </a:solidFill>
                <a:effectLst/>
                <a:latin typeface="Liberation Mono"/>
              </a:rPr>
              <a:t> </a:t>
            </a:r>
          </a:p>
          <a:p>
            <a:r>
              <a:rPr lang="en-US" b="0" i="0" dirty="0" err="1">
                <a:solidFill>
                  <a:srgbClr val="A67F59"/>
                </a:solidFill>
                <a:effectLst/>
                <a:latin typeface="Liberation Mono"/>
              </a:rPr>
              <a:t>mysql</a:t>
            </a:r>
            <a:r>
              <a:rPr lang="en-US" b="0" i="0" dirty="0">
                <a:solidFill>
                  <a:srgbClr val="A67F59"/>
                </a:solidFill>
                <a:effectLst/>
                <a:latin typeface="Liberation Mono"/>
              </a:rPr>
              <a:t>&gt;</a:t>
            </a:r>
            <a:r>
              <a:rPr lang="en-US" b="0" i="0" dirty="0">
                <a:solidFill>
                  <a:srgbClr val="000000"/>
                </a:solidFill>
                <a:effectLst/>
                <a:latin typeface="Liberation Mono"/>
              </a:rPr>
              <a:t> </a:t>
            </a:r>
            <a:r>
              <a:rPr lang="en-US" b="0" i="0" dirty="0">
                <a:solidFill>
                  <a:srgbClr val="0077AA"/>
                </a:solidFill>
                <a:effectLst/>
                <a:latin typeface="Liberation Mono"/>
              </a:rPr>
              <a:t>GRANT</a:t>
            </a:r>
            <a:r>
              <a:rPr lang="en-US" b="0" i="0" dirty="0">
                <a:solidFill>
                  <a:srgbClr val="000000"/>
                </a:solidFill>
                <a:effectLst/>
                <a:latin typeface="Liberation Mono"/>
              </a:rPr>
              <a:t> </a:t>
            </a:r>
            <a:r>
              <a:rPr lang="en-US" b="0" i="0" dirty="0">
                <a:solidFill>
                  <a:srgbClr val="0077AA"/>
                </a:solidFill>
                <a:effectLst/>
                <a:latin typeface="Liberation Mono"/>
              </a:rPr>
              <a:t>REPLICATION</a:t>
            </a:r>
            <a:r>
              <a:rPr lang="en-US" b="0" i="0" dirty="0">
                <a:solidFill>
                  <a:srgbClr val="000000"/>
                </a:solidFill>
                <a:effectLst/>
                <a:latin typeface="Liberation Mono"/>
              </a:rPr>
              <a:t> </a:t>
            </a:r>
            <a:r>
              <a:rPr lang="en-US" b="0" i="0" dirty="0">
                <a:solidFill>
                  <a:srgbClr val="0077AA"/>
                </a:solidFill>
                <a:effectLst/>
                <a:latin typeface="Liberation Mono"/>
              </a:rPr>
              <a:t>SLAVE</a:t>
            </a:r>
            <a:r>
              <a:rPr lang="en-US" b="0" i="0" dirty="0">
                <a:solidFill>
                  <a:srgbClr val="000000"/>
                </a:solidFill>
                <a:effectLst/>
                <a:latin typeface="Liberation Mono"/>
              </a:rPr>
              <a:t> </a:t>
            </a:r>
            <a:r>
              <a:rPr lang="en-US" b="0" i="0" dirty="0">
                <a:solidFill>
                  <a:srgbClr val="0077AA"/>
                </a:solidFill>
                <a:effectLst/>
                <a:latin typeface="Liberation Mono"/>
              </a:rPr>
              <a:t>ON</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999999"/>
                </a:solidFill>
                <a:effectLst/>
                <a:latin typeface="Liberation Mono"/>
              </a:rPr>
              <a:t>.</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TO</a:t>
            </a:r>
            <a:r>
              <a:rPr lang="en-US" b="0" i="0" dirty="0">
                <a:solidFill>
                  <a:srgbClr val="000000"/>
                </a:solidFill>
                <a:effectLst/>
                <a:latin typeface="Liberation Mono"/>
              </a:rPr>
              <a:t> </a:t>
            </a:r>
            <a:r>
              <a:rPr lang="en-US" b="0" i="0" dirty="0">
                <a:solidFill>
                  <a:srgbClr val="669900"/>
                </a:solidFill>
                <a:effectLst/>
                <a:latin typeface="Liberation Mono"/>
              </a:rPr>
              <a:t>'</a:t>
            </a:r>
            <a:r>
              <a:rPr lang="en-US" b="0" i="0" dirty="0" err="1">
                <a:solidFill>
                  <a:srgbClr val="669900"/>
                </a:solidFill>
                <a:effectLst/>
                <a:latin typeface="Liberation Mono"/>
              </a:rPr>
              <a:t>repl</a:t>
            </a:r>
            <a:r>
              <a:rPr lang="en-US" b="0" i="0" dirty="0">
                <a:solidFill>
                  <a:srgbClr val="669900"/>
                </a:solidFill>
                <a:effectLst/>
                <a:latin typeface="Liberation Mono"/>
              </a:rPr>
              <a:t>'</a:t>
            </a:r>
            <a:r>
              <a:rPr lang="en-US" b="0" i="0" dirty="0">
                <a:solidFill>
                  <a:srgbClr val="000000"/>
                </a:solidFill>
                <a:effectLst/>
                <a:latin typeface="Liberation Mono"/>
              </a:rPr>
              <a:t>@</a:t>
            </a:r>
            <a:r>
              <a:rPr lang="en-US" dirty="0">
                <a:solidFill>
                  <a:srgbClr val="669900"/>
                </a:solidFill>
                <a:latin typeface="Liberation Mono"/>
              </a:rPr>
              <a:t>localhost</a:t>
            </a:r>
            <a:r>
              <a:rPr lang="en-US" b="0" i="0" dirty="0">
                <a:solidFill>
                  <a:srgbClr val="999999"/>
                </a:solidFill>
                <a:effectLst/>
                <a:latin typeface="Liberation Mono"/>
              </a:rPr>
              <a:t>;</a:t>
            </a:r>
          </a:p>
          <a:p>
            <a:r>
              <a:rPr lang="en-US" dirty="0"/>
              <a:t>Also do the </a:t>
            </a:r>
            <a:r>
              <a:rPr lang="en-US"/>
              <a:t>following grant</a:t>
            </a:r>
          </a:p>
          <a:p>
            <a:r>
              <a:rPr lang="en-US"/>
              <a:t>GRANT </a:t>
            </a:r>
            <a:r>
              <a:rPr lang="en-US" dirty="0"/>
              <a:t>REPLICATION_SLAVE_ADMIN ON *.* TO '</a:t>
            </a:r>
            <a:r>
              <a:rPr lang="en-US" dirty="0" err="1"/>
              <a:t>repl</a:t>
            </a:r>
            <a:r>
              <a:rPr lang="en-US" dirty="0"/>
              <a:t>'@localhost;</a:t>
            </a:r>
            <a:endParaRPr lang="en-IN" dirty="0"/>
          </a:p>
        </p:txBody>
      </p:sp>
    </p:spTree>
    <p:extLst>
      <p:ext uri="{BB962C8B-B14F-4D97-AF65-F5344CB8AC3E}">
        <p14:creationId xmlns:p14="http://schemas.microsoft.com/office/powerpoint/2010/main" val="2133637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55CE-FB16-5401-2E98-1F5FDF9D3A4F}"/>
              </a:ext>
            </a:extLst>
          </p:cNvPr>
          <p:cNvSpPr>
            <a:spLocks noGrp="1"/>
          </p:cNvSpPr>
          <p:nvPr>
            <p:ph type="title"/>
          </p:nvPr>
        </p:nvSpPr>
        <p:spPr/>
        <p:txBody>
          <a:bodyPr/>
          <a:lstStyle/>
          <a:p>
            <a:r>
              <a:rPr lang="en-US" dirty="0"/>
              <a:t>Obtaining the Replication Source Binary Log Coordinates</a:t>
            </a:r>
            <a:endParaRPr lang="en-IN" dirty="0"/>
          </a:p>
        </p:txBody>
      </p:sp>
      <p:sp>
        <p:nvSpPr>
          <p:cNvPr id="3" name="Content Placeholder 2">
            <a:extLst>
              <a:ext uri="{FF2B5EF4-FFF2-40B4-BE49-F238E27FC236}">
                <a16:creationId xmlns:a16="http://schemas.microsoft.com/office/drawing/2014/main" id="{5686F36A-C297-8159-5EC0-8C7272B507D2}"/>
              </a:ext>
            </a:extLst>
          </p:cNvPr>
          <p:cNvSpPr>
            <a:spLocks noGrp="1"/>
          </p:cNvSpPr>
          <p:nvPr>
            <p:ph idx="1"/>
          </p:nvPr>
        </p:nvSpPr>
        <p:spPr>
          <a:xfrm>
            <a:off x="1154954" y="2603500"/>
            <a:ext cx="10346484" cy="3925888"/>
          </a:xfrm>
        </p:spPr>
        <p:txBody>
          <a:bodyPr>
            <a:normAutofit/>
          </a:bodyPr>
          <a:lstStyle/>
          <a:p>
            <a:r>
              <a:rPr lang="en-US" b="0" i="0" dirty="0">
                <a:solidFill>
                  <a:srgbClr val="555555"/>
                </a:solidFill>
                <a:effectLst/>
                <a:latin typeface="Open Sans" panose="020B0606030504020204" pitchFamily="34" charset="0"/>
              </a:rPr>
              <a:t>To configure the replica to start the replication process at the correct point, you need to note the source's current coordinates within its binary log.</a:t>
            </a:r>
          </a:p>
          <a:p>
            <a:r>
              <a:rPr lang="en-US" dirty="0"/>
              <a:t>To obtain the source binary log coordinates, follow these steps:</a:t>
            </a:r>
          </a:p>
          <a:p>
            <a:endParaRPr lang="en-US" dirty="0"/>
          </a:p>
          <a:p>
            <a:r>
              <a:rPr lang="en-US" dirty="0"/>
              <a:t>Start a session on the </a:t>
            </a:r>
            <a:r>
              <a:rPr lang="en-US" b="1" dirty="0"/>
              <a:t>source</a:t>
            </a:r>
            <a:r>
              <a:rPr lang="en-US" dirty="0"/>
              <a:t> by connecting to it with the command-line client, and flush all tables and block write statements by executing the FLUSH TABLES WITH READ LOCK statement:</a:t>
            </a:r>
          </a:p>
          <a:p>
            <a:pPr marL="0" indent="0">
              <a:buNone/>
            </a:pPr>
            <a:r>
              <a:rPr lang="en-US" dirty="0" err="1"/>
              <a:t>mysql</a:t>
            </a:r>
            <a:r>
              <a:rPr lang="en-US" dirty="0"/>
              <a:t>&gt; FLUSH TABLES WITH READ LOCK;</a:t>
            </a:r>
            <a:endParaRPr lang="en-IN" dirty="0"/>
          </a:p>
        </p:txBody>
      </p:sp>
    </p:spTree>
    <p:extLst>
      <p:ext uri="{BB962C8B-B14F-4D97-AF65-F5344CB8AC3E}">
        <p14:creationId xmlns:p14="http://schemas.microsoft.com/office/powerpoint/2010/main" val="4122414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0297-CC00-3ED8-2D7F-7ABE78C17F9A}"/>
              </a:ext>
            </a:extLst>
          </p:cNvPr>
          <p:cNvSpPr>
            <a:spLocks noGrp="1"/>
          </p:cNvSpPr>
          <p:nvPr>
            <p:ph type="title"/>
          </p:nvPr>
        </p:nvSpPr>
        <p:spPr/>
        <p:txBody>
          <a:bodyPr/>
          <a:lstStyle/>
          <a:p>
            <a:r>
              <a:rPr lang="en-US" dirty="0"/>
              <a:t>Obtaining the Replication Source Binary Log Coordinates</a:t>
            </a:r>
            <a:endParaRPr lang="en-IN" dirty="0"/>
          </a:p>
        </p:txBody>
      </p:sp>
      <p:sp>
        <p:nvSpPr>
          <p:cNvPr id="3" name="Content Placeholder 2">
            <a:extLst>
              <a:ext uri="{FF2B5EF4-FFF2-40B4-BE49-F238E27FC236}">
                <a16:creationId xmlns:a16="http://schemas.microsoft.com/office/drawing/2014/main" id="{09BB5B66-DFB5-47CC-A269-5713C9F73EB2}"/>
              </a:ext>
            </a:extLst>
          </p:cNvPr>
          <p:cNvSpPr>
            <a:spLocks noGrp="1"/>
          </p:cNvSpPr>
          <p:nvPr>
            <p:ph idx="1"/>
          </p:nvPr>
        </p:nvSpPr>
        <p:spPr>
          <a:xfrm>
            <a:off x="1154954" y="2603500"/>
            <a:ext cx="10717959" cy="3968750"/>
          </a:xfrm>
        </p:spPr>
        <p:txBody>
          <a:bodyPr>
            <a:normAutofit fontScale="92500" lnSpcReduction="10000"/>
          </a:bodyPr>
          <a:lstStyle/>
          <a:p>
            <a:r>
              <a:rPr lang="en-US" dirty="0"/>
              <a:t>In a different session on the </a:t>
            </a:r>
            <a:r>
              <a:rPr lang="en-US" b="1" dirty="0"/>
              <a:t>source</a:t>
            </a:r>
            <a:r>
              <a:rPr lang="en-US" dirty="0"/>
              <a:t>, use the SHOW MASTER STATUS statement to determine the current binary log file name and position:</a:t>
            </a:r>
          </a:p>
          <a:p>
            <a:endParaRPr lang="en-US" dirty="0"/>
          </a:p>
          <a:p>
            <a:r>
              <a:rPr lang="en-US" dirty="0" err="1"/>
              <a:t>mysql</a:t>
            </a:r>
            <a:r>
              <a:rPr lang="en-US" dirty="0"/>
              <a:t>&gt; SHOW MASTER STATUS\G</a:t>
            </a:r>
          </a:p>
          <a:p>
            <a:r>
              <a:rPr lang="en-IN" b="0" i="0" dirty="0">
                <a:solidFill>
                  <a:srgbClr val="999999"/>
                </a:solidFill>
                <a:effectLst/>
                <a:latin typeface="Liberation Mono"/>
              </a:rPr>
              <a:t>***************************</a:t>
            </a:r>
            <a:r>
              <a:rPr lang="en-IN" b="0" i="0" dirty="0">
                <a:solidFill>
                  <a:srgbClr val="555555"/>
                </a:solidFill>
                <a:effectLst/>
                <a:latin typeface="Liberation Mono"/>
              </a:rPr>
              <a:t> 1. row </a:t>
            </a:r>
            <a:r>
              <a:rPr lang="en-IN" b="0" i="0" dirty="0">
                <a:solidFill>
                  <a:srgbClr val="999999"/>
                </a:solidFill>
                <a:effectLst/>
                <a:latin typeface="Liberation Mono"/>
              </a:rPr>
              <a:t>***************************</a:t>
            </a:r>
            <a:r>
              <a:rPr lang="en-IN" b="0" i="0" dirty="0">
                <a:solidFill>
                  <a:srgbClr val="555555"/>
                </a:solidFill>
                <a:effectLst/>
                <a:latin typeface="Liberation Mono"/>
              </a:rPr>
              <a:t> </a:t>
            </a:r>
          </a:p>
          <a:p>
            <a:r>
              <a:rPr lang="en-IN" b="0" i="0" dirty="0">
                <a:solidFill>
                  <a:srgbClr val="555555"/>
                </a:solidFill>
                <a:effectLst/>
                <a:latin typeface="Liberation Mono"/>
              </a:rPr>
              <a:t>File</a:t>
            </a:r>
            <a:r>
              <a:rPr lang="en-IN" b="0" i="0" dirty="0">
                <a:solidFill>
                  <a:srgbClr val="999999"/>
                </a:solidFill>
                <a:effectLst/>
                <a:latin typeface="Liberation Mono"/>
              </a:rPr>
              <a:t>:</a:t>
            </a:r>
            <a:r>
              <a:rPr lang="en-IN" b="0" i="0" dirty="0">
                <a:solidFill>
                  <a:srgbClr val="555555"/>
                </a:solidFill>
                <a:effectLst/>
                <a:latin typeface="Liberation Mono"/>
              </a:rPr>
              <a:t> mysql-bin.000003 </a:t>
            </a:r>
          </a:p>
          <a:p>
            <a:r>
              <a:rPr lang="en-IN" b="0" i="0" dirty="0">
                <a:solidFill>
                  <a:srgbClr val="555555"/>
                </a:solidFill>
                <a:effectLst/>
                <a:latin typeface="Liberation Mono"/>
              </a:rPr>
              <a:t>Position</a:t>
            </a:r>
            <a:r>
              <a:rPr lang="en-IN" b="0" i="0" dirty="0">
                <a:solidFill>
                  <a:srgbClr val="999999"/>
                </a:solidFill>
                <a:effectLst/>
                <a:latin typeface="Liberation Mono"/>
              </a:rPr>
              <a:t>:</a:t>
            </a:r>
            <a:r>
              <a:rPr lang="en-IN" b="0" i="0" dirty="0">
                <a:solidFill>
                  <a:srgbClr val="555555"/>
                </a:solidFill>
                <a:effectLst/>
                <a:latin typeface="Liberation Mono"/>
              </a:rPr>
              <a:t> 73 </a:t>
            </a:r>
          </a:p>
          <a:p>
            <a:r>
              <a:rPr lang="en-IN" b="0" i="0" dirty="0" err="1">
                <a:solidFill>
                  <a:srgbClr val="555555"/>
                </a:solidFill>
                <a:effectLst/>
                <a:latin typeface="Liberation Mono"/>
              </a:rPr>
              <a:t>Binlog_Do_DB</a:t>
            </a:r>
            <a:r>
              <a:rPr lang="en-IN" b="0" i="0" dirty="0">
                <a:solidFill>
                  <a:srgbClr val="999999"/>
                </a:solidFill>
                <a:effectLst/>
                <a:latin typeface="Liberation Mono"/>
              </a:rPr>
              <a:t>:</a:t>
            </a:r>
            <a:r>
              <a:rPr lang="en-IN" b="0" i="0" dirty="0">
                <a:solidFill>
                  <a:srgbClr val="555555"/>
                </a:solidFill>
                <a:effectLst/>
                <a:latin typeface="Liberation Mono"/>
              </a:rPr>
              <a:t> test </a:t>
            </a:r>
          </a:p>
          <a:p>
            <a:r>
              <a:rPr lang="en-IN" b="0" i="0" dirty="0" err="1">
                <a:solidFill>
                  <a:srgbClr val="555555"/>
                </a:solidFill>
                <a:effectLst/>
                <a:latin typeface="Liberation Mono"/>
              </a:rPr>
              <a:t>Binlog_Ignore_DB</a:t>
            </a:r>
            <a:r>
              <a:rPr lang="en-IN" b="0" i="0" dirty="0">
                <a:solidFill>
                  <a:srgbClr val="999999"/>
                </a:solidFill>
                <a:effectLst/>
                <a:latin typeface="Liberation Mono"/>
              </a:rPr>
              <a:t>:</a:t>
            </a:r>
            <a:r>
              <a:rPr lang="en-IN" b="0" i="0" dirty="0">
                <a:solidFill>
                  <a:srgbClr val="555555"/>
                </a:solidFill>
                <a:effectLst/>
                <a:latin typeface="Liberation Mono"/>
              </a:rPr>
              <a:t> manual, </a:t>
            </a:r>
            <a:r>
              <a:rPr lang="en-IN" b="0" i="0" dirty="0" err="1">
                <a:solidFill>
                  <a:srgbClr val="555555"/>
                </a:solidFill>
                <a:effectLst/>
                <a:latin typeface="Liberation Mono"/>
              </a:rPr>
              <a:t>mysql</a:t>
            </a:r>
            <a:r>
              <a:rPr lang="en-IN" b="0" i="0" dirty="0">
                <a:solidFill>
                  <a:srgbClr val="555555"/>
                </a:solidFill>
                <a:effectLst/>
                <a:latin typeface="Liberation Mono"/>
              </a:rPr>
              <a:t> </a:t>
            </a:r>
          </a:p>
          <a:p>
            <a:r>
              <a:rPr lang="en-IN" b="0" i="0" dirty="0" err="1">
                <a:solidFill>
                  <a:srgbClr val="555555"/>
                </a:solidFill>
                <a:effectLst/>
                <a:latin typeface="Liberation Mono"/>
              </a:rPr>
              <a:t>Executed_Gtid_Set</a:t>
            </a:r>
            <a:r>
              <a:rPr lang="en-IN" b="0" i="0" dirty="0">
                <a:solidFill>
                  <a:srgbClr val="999999"/>
                </a:solidFill>
                <a:effectLst/>
                <a:latin typeface="Liberation Mono"/>
              </a:rPr>
              <a:t>:</a:t>
            </a:r>
            <a:r>
              <a:rPr lang="en-IN" b="0" i="0" dirty="0">
                <a:solidFill>
                  <a:srgbClr val="555555"/>
                </a:solidFill>
                <a:effectLst/>
                <a:latin typeface="Liberation Mono"/>
              </a:rPr>
              <a:t> 3E11FA47-71CA-11E1-9E33-C80AA9429562</a:t>
            </a:r>
            <a:r>
              <a:rPr lang="en-IN" b="0" i="0" dirty="0">
                <a:solidFill>
                  <a:srgbClr val="999999"/>
                </a:solidFill>
                <a:effectLst/>
                <a:latin typeface="Liberation Mono"/>
              </a:rPr>
              <a:t>:</a:t>
            </a:r>
            <a:r>
              <a:rPr lang="en-IN" b="0" i="0" dirty="0">
                <a:solidFill>
                  <a:srgbClr val="555555"/>
                </a:solidFill>
                <a:effectLst/>
                <a:latin typeface="Liberation Mono"/>
              </a:rPr>
              <a:t>1-5 </a:t>
            </a:r>
          </a:p>
          <a:p>
            <a:r>
              <a:rPr lang="en-IN" b="0" i="0" dirty="0">
                <a:solidFill>
                  <a:srgbClr val="555555"/>
                </a:solidFill>
                <a:effectLst/>
                <a:latin typeface="Liberation Mono"/>
              </a:rPr>
              <a:t>1 row in set (0.00 sec)</a:t>
            </a:r>
            <a:endParaRPr lang="en-IN" dirty="0"/>
          </a:p>
        </p:txBody>
      </p:sp>
    </p:spTree>
    <p:extLst>
      <p:ext uri="{BB962C8B-B14F-4D97-AF65-F5344CB8AC3E}">
        <p14:creationId xmlns:p14="http://schemas.microsoft.com/office/powerpoint/2010/main" val="1017491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B9034-ECFF-EAA9-C843-1D578E8B4974}"/>
              </a:ext>
            </a:extLst>
          </p:cNvPr>
          <p:cNvSpPr>
            <a:spLocks noGrp="1"/>
          </p:cNvSpPr>
          <p:nvPr>
            <p:ph type="title"/>
          </p:nvPr>
        </p:nvSpPr>
        <p:spPr/>
        <p:txBody>
          <a:bodyPr/>
          <a:lstStyle/>
          <a:p>
            <a:r>
              <a:rPr lang="en-US" dirty="0"/>
              <a:t>Obtaining the Replication Source Binary Log Coordinates</a:t>
            </a:r>
            <a:endParaRPr lang="en-IN" dirty="0"/>
          </a:p>
        </p:txBody>
      </p:sp>
      <p:sp>
        <p:nvSpPr>
          <p:cNvPr id="3" name="Content Placeholder 2">
            <a:extLst>
              <a:ext uri="{FF2B5EF4-FFF2-40B4-BE49-F238E27FC236}">
                <a16:creationId xmlns:a16="http://schemas.microsoft.com/office/drawing/2014/main" id="{7DA49432-14EB-3921-B4AD-6E2E9B6F02D8}"/>
              </a:ext>
            </a:extLst>
          </p:cNvPr>
          <p:cNvSpPr>
            <a:spLocks noGrp="1"/>
          </p:cNvSpPr>
          <p:nvPr>
            <p:ph idx="1"/>
          </p:nvPr>
        </p:nvSpPr>
        <p:spPr>
          <a:xfrm>
            <a:off x="1154954" y="2603500"/>
            <a:ext cx="10332196" cy="3983038"/>
          </a:xfrm>
        </p:spPr>
        <p:txBody>
          <a:bodyPr>
            <a:normAutofit lnSpcReduction="10000"/>
          </a:bodyPr>
          <a:lstStyle/>
          <a:p>
            <a:r>
              <a:rPr lang="en-US" dirty="0"/>
              <a:t> File column shows the name of the log file and the Position column shows the position within the file. </a:t>
            </a:r>
          </a:p>
          <a:p>
            <a:r>
              <a:rPr lang="en-US" dirty="0"/>
              <a:t>In this example, the binary log file is mysql-bin.000003 and the position is 73.</a:t>
            </a:r>
          </a:p>
          <a:p>
            <a:r>
              <a:rPr lang="en-US" dirty="0"/>
              <a:t>Record these values. </a:t>
            </a:r>
          </a:p>
          <a:p>
            <a:r>
              <a:rPr lang="en-US" dirty="0"/>
              <a:t>Need them later when you are setting up the replica. </a:t>
            </a:r>
          </a:p>
          <a:p>
            <a:r>
              <a:rPr lang="en-US" dirty="0"/>
              <a:t>They represent the replication coordinates at which the replica should begin processing new updates from the source.</a:t>
            </a:r>
          </a:p>
          <a:p>
            <a:r>
              <a:rPr lang="en-US" dirty="0"/>
              <a:t>If the source has been running previously with binary logging disabled, the log file name and position values displayed by SHOW MASTER STATUS or </a:t>
            </a:r>
            <a:r>
              <a:rPr lang="en-US" dirty="0" err="1"/>
              <a:t>mysqldump</a:t>
            </a:r>
            <a:r>
              <a:rPr lang="en-US" dirty="0"/>
              <a:t> --master-data are empty. </a:t>
            </a:r>
          </a:p>
          <a:p>
            <a:r>
              <a:rPr lang="en-US" dirty="0"/>
              <a:t>In that case, the values that you need to use later when specifying the source's binary log file and position are the empty string ('') and 4.</a:t>
            </a:r>
            <a:endParaRPr lang="en-IN" dirty="0"/>
          </a:p>
        </p:txBody>
      </p:sp>
    </p:spTree>
    <p:extLst>
      <p:ext uri="{BB962C8B-B14F-4D97-AF65-F5344CB8AC3E}">
        <p14:creationId xmlns:p14="http://schemas.microsoft.com/office/powerpoint/2010/main" val="3324735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CD009-CC97-6E30-6207-1026C238A9ED}"/>
              </a:ext>
            </a:extLst>
          </p:cNvPr>
          <p:cNvSpPr>
            <a:spLocks noGrp="1"/>
          </p:cNvSpPr>
          <p:nvPr>
            <p:ph type="title"/>
          </p:nvPr>
        </p:nvSpPr>
        <p:spPr/>
        <p:txBody>
          <a:bodyPr/>
          <a:lstStyle/>
          <a:p>
            <a:r>
              <a:rPr lang="en-US" dirty="0"/>
              <a:t>Obtaining the Replication Source Binary Log Coordinates</a:t>
            </a:r>
            <a:endParaRPr lang="en-IN" dirty="0"/>
          </a:p>
        </p:txBody>
      </p:sp>
      <p:sp>
        <p:nvSpPr>
          <p:cNvPr id="3" name="Content Placeholder 2">
            <a:extLst>
              <a:ext uri="{FF2B5EF4-FFF2-40B4-BE49-F238E27FC236}">
                <a16:creationId xmlns:a16="http://schemas.microsoft.com/office/drawing/2014/main" id="{132CBCC9-A044-AFD3-A6F3-421215416A2A}"/>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555555"/>
                </a:solidFill>
                <a:effectLst/>
                <a:latin typeface="Open Sans" panose="020B0606030504020204" pitchFamily="34" charset="0"/>
              </a:rPr>
              <a:t>If you have existing data that needs be to synchronized with the replica before you start replication, leave the client running so that the lock remains in place.</a:t>
            </a:r>
          </a:p>
          <a:p>
            <a:pPr algn="l" fontAlgn="base">
              <a:buFont typeface="Arial" panose="020B0604020202020204" pitchFamily="34" charset="0"/>
              <a:buChar char="•"/>
            </a:pPr>
            <a:r>
              <a:rPr lang="en-US" b="0" i="0" dirty="0">
                <a:solidFill>
                  <a:srgbClr val="555555"/>
                </a:solidFill>
                <a:effectLst/>
                <a:latin typeface="Open Sans" panose="020B0606030504020204" pitchFamily="34" charset="0"/>
              </a:rPr>
              <a:t> This prevents any further changes being made, so that the data copied to the replica is in synchrony with the source. </a:t>
            </a:r>
          </a:p>
          <a:p>
            <a:pPr algn="l" fontAlgn="base">
              <a:buFont typeface="Arial" panose="020B0604020202020204" pitchFamily="34" charset="0"/>
              <a:buChar char="•"/>
            </a:pPr>
            <a:endParaRPr lang="en-US" b="0" i="0" dirty="0">
              <a:solidFill>
                <a:srgbClr val="555555"/>
              </a:solidFill>
              <a:effectLst/>
              <a:latin typeface="Open Sans" panose="020B0606030504020204" pitchFamily="34" charset="0"/>
            </a:endParaRPr>
          </a:p>
          <a:p>
            <a:pPr algn="l" fontAlgn="base">
              <a:buFont typeface="Arial" panose="020B0604020202020204" pitchFamily="34" charset="0"/>
              <a:buChar char="•"/>
            </a:pPr>
            <a:r>
              <a:rPr lang="en-US" b="0" i="0" dirty="0">
                <a:solidFill>
                  <a:srgbClr val="555555"/>
                </a:solidFill>
                <a:effectLst/>
                <a:latin typeface="Open Sans" panose="020B0606030504020204" pitchFamily="34" charset="0"/>
              </a:rPr>
              <a:t>If you are setting up a new source and replica combination, you can exit the first session to release the read lock. </a:t>
            </a:r>
            <a:endParaRPr lang="en-IN" dirty="0"/>
          </a:p>
        </p:txBody>
      </p:sp>
    </p:spTree>
    <p:extLst>
      <p:ext uri="{BB962C8B-B14F-4D97-AF65-F5344CB8AC3E}">
        <p14:creationId xmlns:p14="http://schemas.microsoft.com/office/powerpoint/2010/main" val="99523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390F-3DFE-AE74-89C3-4909642FBCEE}"/>
              </a:ext>
            </a:extLst>
          </p:cNvPr>
          <p:cNvSpPr>
            <a:spLocks noGrp="1"/>
          </p:cNvSpPr>
          <p:nvPr>
            <p:ph type="title"/>
          </p:nvPr>
        </p:nvSpPr>
        <p:spPr/>
        <p:txBody>
          <a:bodyPr/>
          <a:lstStyle/>
          <a:p>
            <a:r>
              <a:rPr lang="en-US" dirty="0"/>
              <a:t>Choosing a Method for Data Snapshots</a:t>
            </a:r>
            <a:endParaRPr lang="en-IN" dirty="0"/>
          </a:p>
        </p:txBody>
      </p:sp>
      <p:sp>
        <p:nvSpPr>
          <p:cNvPr id="3" name="Content Placeholder 2">
            <a:extLst>
              <a:ext uri="{FF2B5EF4-FFF2-40B4-BE49-F238E27FC236}">
                <a16:creationId xmlns:a16="http://schemas.microsoft.com/office/drawing/2014/main" id="{E1D3EAA1-D525-5626-63A7-052B2DC20BEB}"/>
              </a:ext>
            </a:extLst>
          </p:cNvPr>
          <p:cNvSpPr>
            <a:spLocks noGrp="1"/>
          </p:cNvSpPr>
          <p:nvPr>
            <p:ph idx="1"/>
          </p:nvPr>
        </p:nvSpPr>
        <p:spPr>
          <a:xfrm>
            <a:off x="1154954" y="2528357"/>
            <a:ext cx="8825659" cy="3416300"/>
          </a:xfrm>
        </p:spPr>
        <p:txBody>
          <a:bodyPr>
            <a:normAutofit/>
          </a:bodyPr>
          <a:lstStyle/>
          <a:p>
            <a:r>
              <a:rPr lang="en-US" dirty="0"/>
              <a:t>If the source database contains existing data it is necessary to copy this data to each replica.</a:t>
            </a:r>
          </a:p>
          <a:p>
            <a:r>
              <a:rPr lang="en-US" dirty="0"/>
              <a:t> There are different ways to dump the data from the source database. </a:t>
            </a:r>
          </a:p>
          <a:p>
            <a:r>
              <a:rPr lang="en-US" dirty="0"/>
              <a:t>Use the </a:t>
            </a:r>
            <a:r>
              <a:rPr lang="en-US" dirty="0" err="1"/>
              <a:t>mysqldump</a:t>
            </a:r>
            <a:r>
              <a:rPr lang="en-US" dirty="0"/>
              <a:t> tool to create a dump of all the databases you want to replicate. This is the recommended method, especially when using </a:t>
            </a:r>
            <a:r>
              <a:rPr lang="en-US" dirty="0" err="1"/>
              <a:t>InnoDB</a:t>
            </a:r>
            <a:r>
              <a:rPr lang="en-US" dirty="0"/>
              <a:t>.</a:t>
            </a:r>
            <a:endParaRPr lang="en-IN" dirty="0"/>
          </a:p>
        </p:txBody>
      </p:sp>
    </p:spTree>
    <p:extLst>
      <p:ext uri="{BB962C8B-B14F-4D97-AF65-F5344CB8AC3E}">
        <p14:creationId xmlns:p14="http://schemas.microsoft.com/office/powerpoint/2010/main" val="40038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8BEF-725B-0FD2-D595-88A784D90918}"/>
              </a:ext>
            </a:extLst>
          </p:cNvPr>
          <p:cNvSpPr>
            <a:spLocks noGrp="1"/>
          </p:cNvSpPr>
          <p:nvPr>
            <p:ph type="title"/>
          </p:nvPr>
        </p:nvSpPr>
        <p:spPr/>
        <p:txBody>
          <a:bodyPr/>
          <a:lstStyle/>
          <a:p>
            <a:r>
              <a:rPr lang="en-US" dirty="0"/>
              <a:t>Copy the files</a:t>
            </a:r>
            <a:endParaRPr lang="en-IN" dirty="0"/>
          </a:p>
        </p:txBody>
      </p:sp>
      <p:sp>
        <p:nvSpPr>
          <p:cNvPr id="3" name="Content Placeholder 2">
            <a:extLst>
              <a:ext uri="{FF2B5EF4-FFF2-40B4-BE49-F238E27FC236}">
                <a16:creationId xmlns:a16="http://schemas.microsoft.com/office/drawing/2014/main" id="{34C0872C-0E73-1C39-06E3-5D4974021D0A}"/>
              </a:ext>
            </a:extLst>
          </p:cNvPr>
          <p:cNvSpPr>
            <a:spLocks noGrp="1"/>
          </p:cNvSpPr>
          <p:nvPr>
            <p:ph idx="1"/>
          </p:nvPr>
        </p:nvSpPr>
        <p:spPr>
          <a:xfrm>
            <a:off x="1154954" y="2603500"/>
            <a:ext cx="10246471" cy="4025900"/>
          </a:xfrm>
        </p:spPr>
        <p:txBody>
          <a:bodyPr/>
          <a:lstStyle/>
          <a:p>
            <a:pPr algn="l" fontAlgn="base"/>
            <a:r>
              <a:rPr lang="en-IN" b="0" i="0" dirty="0">
                <a:solidFill>
                  <a:srgbClr val="252525"/>
                </a:solidFill>
                <a:effectLst/>
                <a:latin typeface="Segoe UI" panose="020B0502040204020203" pitchFamily="34" charset="0"/>
              </a:rPr>
              <a:t>Once the subdirectories and files of the MySQL base directory are copied, copy the data directory and configuration file to the C:\MySQLDev. The default location of the data directory is </a:t>
            </a:r>
            <a:r>
              <a:rPr lang="en-IN" b="1" i="1" dirty="0">
                <a:solidFill>
                  <a:srgbClr val="252525"/>
                </a:solidFill>
                <a:effectLst/>
                <a:latin typeface="Segoe UI" panose="020B0502040204020203" pitchFamily="34" charset="0"/>
              </a:rPr>
              <a:t>C:\ProgramData\MySQL\MySQL Server 8.0\Data.</a:t>
            </a:r>
            <a:endParaRPr lang="en-IN" b="0" i="0" dirty="0">
              <a:solidFill>
                <a:srgbClr val="252525"/>
              </a:solidFill>
              <a:effectLst/>
              <a:latin typeface="Segoe UI" panose="020B0502040204020203" pitchFamily="34" charset="0"/>
            </a:endParaRPr>
          </a:p>
          <a:p>
            <a:pPr algn="l" fontAlgn="base"/>
            <a:r>
              <a:rPr lang="en-IN" b="0" i="0" u="none" strike="noStrike" dirty="0">
                <a:solidFill>
                  <a:srgbClr val="606ADB"/>
                </a:solidFill>
                <a:effectLst/>
                <a:latin typeface="Segoe UI" panose="020B0502040204020203" pitchFamily="34" charset="0"/>
                <a:hlinkClick r:id="rId2"/>
              </a:rPr>
              <a:t>XCOPY</a:t>
            </a:r>
            <a:r>
              <a:rPr lang="en-IN" b="0" i="0" dirty="0">
                <a:solidFill>
                  <a:srgbClr val="252525"/>
                </a:solidFill>
                <a:effectLst/>
                <a:latin typeface="Segoe UI" panose="020B0502040204020203" pitchFamily="34" charset="0"/>
              </a:rPr>
              <a:t> command to copy Data directory</a:t>
            </a:r>
          </a:p>
          <a:p>
            <a:pPr algn="l" fontAlgn="base"/>
            <a:r>
              <a:rPr lang="en-IN" b="0" i="0" dirty="0">
                <a:solidFill>
                  <a:srgbClr val="252525"/>
                </a:solidFill>
                <a:effectLst/>
                <a:latin typeface="Courier New" panose="02070309020205020404" pitchFamily="49" charset="0"/>
              </a:rPr>
              <a:t>C:\&gt; </a:t>
            </a:r>
            <a:r>
              <a:rPr lang="en-IN" b="0" i="0" dirty="0" err="1">
                <a:solidFill>
                  <a:srgbClr val="252525"/>
                </a:solidFill>
                <a:effectLst/>
                <a:latin typeface="Courier New" panose="02070309020205020404" pitchFamily="49" charset="0"/>
              </a:rPr>
              <a:t>xcopy</a:t>
            </a:r>
            <a:r>
              <a:rPr lang="en-IN" b="0" i="0" dirty="0">
                <a:solidFill>
                  <a:srgbClr val="252525"/>
                </a:solidFill>
                <a:effectLst/>
                <a:latin typeface="Courier New" panose="02070309020205020404" pitchFamily="49" charset="0"/>
              </a:rPr>
              <a:t> C:\”ProgramData”\MySQL\”MySQL Server 8.0″\data C:\MySQLDev\Data /E /H</a:t>
            </a:r>
          </a:p>
          <a:p>
            <a:pPr algn="l" fontAlgn="base"/>
            <a:r>
              <a:rPr lang="en-IN" b="0" i="0" u="none" strike="noStrike" dirty="0">
                <a:solidFill>
                  <a:srgbClr val="606ADB"/>
                </a:solidFill>
                <a:effectLst/>
                <a:latin typeface="Segoe UI" panose="020B0502040204020203" pitchFamily="34" charset="0"/>
                <a:hlinkClick r:id="rId3"/>
              </a:rPr>
              <a:t>COPY</a:t>
            </a:r>
            <a:r>
              <a:rPr lang="en-IN" b="0" i="0" dirty="0">
                <a:solidFill>
                  <a:srgbClr val="252525"/>
                </a:solidFill>
                <a:effectLst/>
                <a:latin typeface="Segoe UI" panose="020B0502040204020203" pitchFamily="34" charset="0"/>
              </a:rPr>
              <a:t> Command to copy configuration file</a:t>
            </a:r>
          </a:p>
          <a:p>
            <a:pPr algn="l" fontAlgn="base"/>
            <a:r>
              <a:rPr lang="en-IN" b="0" i="0" dirty="0">
                <a:solidFill>
                  <a:srgbClr val="252525"/>
                </a:solidFill>
                <a:effectLst/>
                <a:latin typeface="Courier New" panose="02070309020205020404" pitchFamily="49" charset="0"/>
              </a:rPr>
              <a:t>C:\&gt;copy C:\ProgramData\MySQL\”MySQL Server 8.0″\my.ini C:\MySQLDev</a:t>
            </a:r>
          </a:p>
          <a:p>
            <a:endParaRPr lang="en-IN" dirty="0"/>
          </a:p>
        </p:txBody>
      </p:sp>
    </p:spTree>
    <p:extLst>
      <p:ext uri="{BB962C8B-B14F-4D97-AF65-F5344CB8AC3E}">
        <p14:creationId xmlns:p14="http://schemas.microsoft.com/office/powerpoint/2010/main" val="2899491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0CA5-9874-8252-66C1-2D1F26CB14F9}"/>
              </a:ext>
            </a:extLst>
          </p:cNvPr>
          <p:cNvSpPr>
            <a:spLocks noGrp="1"/>
          </p:cNvSpPr>
          <p:nvPr>
            <p:ph type="title"/>
          </p:nvPr>
        </p:nvSpPr>
        <p:spPr/>
        <p:txBody>
          <a:bodyPr/>
          <a:lstStyle/>
          <a:p>
            <a:r>
              <a:rPr lang="en-US" dirty="0"/>
              <a:t>Creating a snapshot</a:t>
            </a:r>
            <a:endParaRPr lang="en-IN" dirty="0"/>
          </a:p>
        </p:txBody>
      </p:sp>
      <p:sp>
        <p:nvSpPr>
          <p:cNvPr id="3" name="Content Placeholder 2">
            <a:extLst>
              <a:ext uri="{FF2B5EF4-FFF2-40B4-BE49-F238E27FC236}">
                <a16:creationId xmlns:a16="http://schemas.microsoft.com/office/drawing/2014/main" id="{6751A00C-D46F-9A08-7F57-359FEC374CEE}"/>
              </a:ext>
            </a:extLst>
          </p:cNvPr>
          <p:cNvSpPr>
            <a:spLocks noGrp="1"/>
          </p:cNvSpPr>
          <p:nvPr>
            <p:ph idx="1"/>
          </p:nvPr>
        </p:nvSpPr>
        <p:spPr/>
        <p:txBody>
          <a:bodyPr>
            <a:normAutofit/>
          </a:bodyPr>
          <a:lstStyle/>
          <a:p>
            <a:r>
              <a:rPr lang="en-US" dirty="0"/>
              <a:t>To create a snapshot of the data in an existing source database, use the </a:t>
            </a:r>
            <a:r>
              <a:rPr lang="en-US" dirty="0" err="1"/>
              <a:t>mysqldump</a:t>
            </a:r>
            <a:r>
              <a:rPr lang="en-US" dirty="0"/>
              <a:t> tool. </a:t>
            </a:r>
          </a:p>
          <a:p>
            <a:r>
              <a:rPr lang="en-US" dirty="0"/>
              <a:t>Once the data dump has been completed, import this data into the replica before starting the replication process.</a:t>
            </a:r>
          </a:p>
          <a:p>
            <a:r>
              <a:rPr lang="en-US" dirty="0"/>
              <a:t>The following example dumps all databases to a file named </a:t>
            </a:r>
            <a:r>
              <a:rPr lang="en-US" dirty="0" err="1"/>
              <a:t>dbdump.db</a:t>
            </a:r>
            <a:r>
              <a:rPr lang="en-US" dirty="0"/>
              <a:t>, and includes the --master-data option which automatically appends the CHANGE REPLICATION SOURCE TO | CHANGE MASTER TO statement required on the replica to start the replication process:</a:t>
            </a:r>
          </a:p>
          <a:p>
            <a:endParaRPr lang="en-US" dirty="0"/>
          </a:p>
          <a:p>
            <a:pPr marL="0" indent="0">
              <a:buNone/>
            </a:pPr>
            <a:r>
              <a:rPr lang="en-US" dirty="0"/>
              <a:t>$&gt; </a:t>
            </a:r>
            <a:r>
              <a:rPr lang="en-US" dirty="0" err="1"/>
              <a:t>mysqldump</a:t>
            </a:r>
            <a:r>
              <a:rPr lang="en-US" dirty="0"/>
              <a:t> --all-databases --master-data &gt; </a:t>
            </a:r>
            <a:r>
              <a:rPr lang="en-US" dirty="0" err="1"/>
              <a:t>dbdump.db</a:t>
            </a:r>
            <a:endParaRPr lang="en-IN" dirty="0"/>
          </a:p>
        </p:txBody>
      </p:sp>
    </p:spTree>
    <p:extLst>
      <p:ext uri="{BB962C8B-B14F-4D97-AF65-F5344CB8AC3E}">
        <p14:creationId xmlns:p14="http://schemas.microsoft.com/office/powerpoint/2010/main" val="1318533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04354-F3FC-38D5-995F-B215139A8F68}"/>
              </a:ext>
            </a:extLst>
          </p:cNvPr>
          <p:cNvSpPr>
            <a:spLocks noGrp="1"/>
          </p:cNvSpPr>
          <p:nvPr>
            <p:ph type="title"/>
          </p:nvPr>
        </p:nvSpPr>
        <p:spPr/>
        <p:txBody>
          <a:bodyPr/>
          <a:lstStyle/>
          <a:p>
            <a:r>
              <a:rPr lang="en-IN" dirty="0"/>
              <a:t>Setting Up Replicas - Prerequisites</a:t>
            </a:r>
          </a:p>
        </p:txBody>
      </p:sp>
      <p:sp>
        <p:nvSpPr>
          <p:cNvPr id="3" name="Content Placeholder 2">
            <a:extLst>
              <a:ext uri="{FF2B5EF4-FFF2-40B4-BE49-F238E27FC236}">
                <a16:creationId xmlns:a16="http://schemas.microsoft.com/office/drawing/2014/main" id="{D471FA0F-B1C0-10F7-5F23-2F7C8D907A1E}"/>
              </a:ext>
            </a:extLst>
          </p:cNvPr>
          <p:cNvSpPr>
            <a:spLocks noGrp="1"/>
          </p:cNvSpPr>
          <p:nvPr>
            <p:ph idx="1"/>
          </p:nvPr>
        </p:nvSpPr>
        <p:spPr/>
        <p:txBody>
          <a:bodyPr>
            <a:normAutofit/>
          </a:bodyPr>
          <a:lstStyle/>
          <a:p>
            <a:r>
              <a:rPr lang="en-US" dirty="0"/>
              <a:t>Configured the source with the necessary configuration properties</a:t>
            </a:r>
          </a:p>
          <a:p>
            <a:endParaRPr lang="en-US" dirty="0"/>
          </a:p>
          <a:p>
            <a:r>
              <a:rPr lang="en-US" dirty="0"/>
              <a:t>Obtained the source status information, or a copy of the source's binary log index file made during a shutdown for the data snapshot. </a:t>
            </a:r>
          </a:p>
          <a:p>
            <a:r>
              <a:rPr lang="en-US" dirty="0"/>
              <a:t>On the source, released the read lock:</a:t>
            </a:r>
          </a:p>
          <a:p>
            <a:r>
              <a:rPr lang="en-US" dirty="0" err="1"/>
              <a:t>mysql</a:t>
            </a:r>
            <a:r>
              <a:rPr lang="en-US" dirty="0"/>
              <a:t>&gt; UNLOCK TABLES;</a:t>
            </a:r>
          </a:p>
          <a:p>
            <a:r>
              <a:rPr lang="en-US" dirty="0"/>
              <a:t>On the replica, edited the MySQL configuration.</a:t>
            </a:r>
            <a:endParaRPr lang="en-IN" dirty="0"/>
          </a:p>
        </p:txBody>
      </p:sp>
    </p:spTree>
    <p:extLst>
      <p:ext uri="{BB962C8B-B14F-4D97-AF65-F5344CB8AC3E}">
        <p14:creationId xmlns:p14="http://schemas.microsoft.com/office/powerpoint/2010/main" val="435709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56A7-6818-8920-2C52-86F3D75707E0}"/>
              </a:ext>
            </a:extLst>
          </p:cNvPr>
          <p:cNvSpPr>
            <a:spLocks noGrp="1"/>
          </p:cNvSpPr>
          <p:nvPr>
            <p:ph type="title"/>
          </p:nvPr>
        </p:nvSpPr>
        <p:spPr/>
        <p:txBody>
          <a:bodyPr/>
          <a:lstStyle/>
          <a:p>
            <a:r>
              <a:rPr lang="en-US" dirty="0"/>
              <a:t>Setting Up Replication with New Source and Replicas</a:t>
            </a:r>
            <a:br>
              <a:rPr lang="en-US" dirty="0"/>
            </a:br>
            <a:endParaRPr lang="en-IN" dirty="0"/>
          </a:p>
        </p:txBody>
      </p:sp>
      <p:sp>
        <p:nvSpPr>
          <p:cNvPr id="3" name="Content Placeholder 2">
            <a:extLst>
              <a:ext uri="{FF2B5EF4-FFF2-40B4-BE49-F238E27FC236}">
                <a16:creationId xmlns:a16="http://schemas.microsoft.com/office/drawing/2014/main" id="{794D30F1-BFB4-A6E6-1B18-5EEA994F304E}"/>
              </a:ext>
            </a:extLst>
          </p:cNvPr>
          <p:cNvSpPr>
            <a:spLocks noGrp="1"/>
          </p:cNvSpPr>
          <p:nvPr>
            <p:ph idx="1"/>
          </p:nvPr>
        </p:nvSpPr>
        <p:spPr>
          <a:xfrm>
            <a:off x="1154954" y="2603499"/>
            <a:ext cx="10146459" cy="3940175"/>
          </a:xfrm>
        </p:spPr>
        <p:txBody>
          <a:bodyPr>
            <a:normAutofit/>
          </a:bodyPr>
          <a:lstStyle/>
          <a:p>
            <a:r>
              <a:rPr lang="en-US" dirty="0"/>
              <a:t>When there is no snapshot of a previous database to import, configure the replica to start replication from the new source.</a:t>
            </a:r>
          </a:p>
          <a:p>
            <a:endParaRPr lang="en-US" dirty="0"/>
          </a:p>
          <a:p>
            <a:r>
              <a:rPr lang="en-US" dirty="0"/>
              <a:t>To set up replication between a source and a new replica:</a:t>
            </a:r>
          </a:p>
          <a:p>
            <a:r>
              <a:rPr lang="en-US" dirty="0"/>
              <a:t>Start up the replica.</a:t>
            </a:r>
          </a:p>
          <a:p>
            <a:r>
              <a:rPr lang="en-US" dirty="0"/>
              <a:t>Execute a CHANGE REPLICATION SOURCE TO | CHANGE MASTER TO statement on the replica to set the source configuration. </a:t>
            </a:r>
          </a:p>
          <a:p>
            <a:r>
              <a:rPr lang="en-US" dirty="0"/>
              <a:t>Perform these replica setup steps on each replica.</a:t>
            </a:r>
            <a:endParaRPr lang="en-IN" dirty="0"/>
          </a:p>
        </p:txBody>
      </p:sp>
    </p:spTree>
    <p:extLst>
      <p:ext uri="{BB962C8B-B14F-4D97-AF65-F5344CB8AC3E}">
        <p14:creationId xmlns:p14="http://schemas.microsoft.com/office/powerpoint/2010/main" val="3927140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2115-E7AA-A477-B510-C407947C40A6}"/>
              </a:ext>
            </a:extLst>
          </p:cNvPr>
          <p:cNvSpPr>
            <a:spLocks noGrp="1"/>
          </p:cNvSpPr>
          <p:nvPr>
            <p:ph type="title"/>
          </p:nvPr>
        </p:nvSpPr>
        <p:spPr/>
        <p:txBody>
          <a:bodyPr/>
          <a:lstStyle/>
          <a:p>
            <a:r>
              <a:rPr lang="en-US" dirty="0"/>
              <a:t>Setting the Source Configuration on the Replica</a:t>
            </a:r>
            <a:endParaRPr lang="en-IN" dirty="0"/>
          </a:p>
        </p:txBody>
      </p:sp>
      <p:sp>
        <p:nvSpPr>
          <p:cNvPr id="3" name="Content Placeholder 2">
            <a:extLst>
              <a:ext uri="{FF2B5EF4-FFF2-40B4-BE49-F238E27FC236}">
                <a16:creationId xmlns:a16="http://schemas.microsoft.com/office/drawing/2014/main" id="{6365901C-4C59-78AF-CAE0-A43A8928DCC7}"/>
              </a:ext>
            </a:extLst>
          </p:cNvPr>
          <p:cNvSpPr>
            <a:spLocks noGrp="1"/>
          </p:cNvSpPr>
          <p:nvPr>
            <p:ph idx="1"/>
          </p:nvPr>
        </p:nvSpPr>
        <p:spPr>
          <a:xfrm>
            <a:off x="1154954" y="2603499"/>
            <a:ext cx="10532221" cy="4054475"/>
          </a:xfrm>
        </p:spPr>
        <p:txBody>
          <a:bodyPr/>
          <a:lstStyle/>
          <a:p>
            <a:r>
              <a:rPr lang="en-US" dirty="0"/>
              <a:t>To set up the replica to communicate with the source for replication, configure the replica with the necessary connection information.</a:t>
            </a:r>
          </a:p>
          <a:p>
            <a:r>
              <a:rPr lang="en-US" dirty="0"/>
              <a:t> To do this, on the replica, execute the CHANGE REPLICATION SOURCE TO statement (from MySQL 8.0.23) or CHANGE MASTER TO statement (before MySQL 8.0.23), replacing the option values with the actual values relevant to your system:</a:t>
            </a:r>
            <a:endParaRPr lang="en-IN" dirty="0"/>
          </a:p>
        </p:txBody>
      </p:sp>
    </p:spTree>
    <p:extLst>
      <p:ext uri="{BB962C8B-B14F-4D97-AF65-F5344CB8AC3E}">
        <p14:creationId xmlns:p14="http://schemas.microsoft.com/office/powerpoint/2010/main" val="3863958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7976-4883-F418-278F-C8AB49ACB6C7}"/>
              </a:ext>
            </a:extLst>
          </p:cNvPr>
          <p:cNvSpPr>
            <a:spLocks noGrp="1"/>
          </p:cNvSpPr>
          <p:nvPr>
            <p:ph type="title"/>
          </p:nvPr>
        </p:nvSpPr>
        <p:spPr/>
        <p:txBody>
          <a:bodyPr/>
          <a:lstStyle/>
          <a:p>
            <a:r>
              <a:rPr lang="en-US" dirty="0"/>
              <a:t>Setting the Source Configuration on the Replica</a:t>
            </a:r>
            <a:endParaRPr lang="en-IN" dirty="0"/>
          </a:p>
        </p:txBody>
      </p:sp>
      <p:sp>
        <p:nvSpPr>
          <p:cNvPr id="3" name="Content Placeholder 2">
            <a:extLst>
              <a:ext uri="{FF2B5EF4-FFF2-40B4-BE49-F238E27FC236}">
                <a16:creationId xmlns:a16="http://schemas.microsoft.com/office/drawing/2014/main" id="{4ACF6650-80DA-CDE7-7B6B-8C3C872C1312}"/>
              </a:ext>
            </a:extLst>
          </p:cNvPr>
          <p:cNvSpPr>
            <a:spLocks noGrp="1"/>
          </p:cNvSpPr>
          <p:nvPr>
            <p:ph idx="1"/>
          </p:nvPr>
        </p:nvSpPr>
        <p:spPr>
          <a:xfrm>
            <a:off x="1154954" y="2603499"/>
            <a:ext cx="10703671" cy="3954463"/>
          </a:xfrm>
        </p:spPr>
        <p:txBody>
          <a:bodyPr>
            <a:normAutofit fontScale="62500" lnSpcReduction="20000"/>
          </a:bodyPr>
          <a:lstStyle/>
          <a:p>
            <a:pPr marL="0" indent="0">
              <a:buNone/>
            </a:pPr>
            <a:r>
              <a:rPr lang="en-IN" dirty="0" err="1"/>
              <a:t>mysql</a:t>
            </a:r>
            <a:r>
              <a:rPr lang="en-IN" dirty="0"/>
              <a:t>&gt; CHANGE MASTER TO</a:t>
            </a:r>
          </a:p>
          <a:p>
            <a:pPr marL="0" indent="0">
              <a:buNone/>
            </a:pPr>
            <a:r>
              <a:rPr lang="en-IN" dirty="0"/>
              <a:t>    -&gt;     MASTER_HOST='</a:t>
            </a:r>
            <a:r>
              <a:rPr lang="en-IN" dirty="0" err="1"/>
              <a:t>source_host_name</a:t>
            </a:r>
            <a:r>
              <a:rPr lang="en-IN" dirty="0"/>
              <a:t>',</a:t>
            </a:r>
          </a:p>
          <a:p>
            <a:pPr marL="0" indent="0">
              <a:buNone/>
            </a:pPr>
            <a:r>
              <a:rPr lang="en-IN" dirty="0"/>
              <a:t>    -&gt;     MASTER_USER='</a:t>
            </a:r>
            <a:r>
              <a:rPr lang="en-IN" dirty="0" err="1"/>
              <a:t>replication_user_name</a:t>
            </a:r>
            <a:r>
              <a:rPr lang="en-IN" dirty="0"/>
              <a:t>',</a:t>
            </a:r>
          </a:p>
          <a:p>
            <a:pPr marL="0" indent="0">
              <a:buNone/>
            </a:pPr>
            <a:r>
              <a:rPr lang="en-IN" dirty="0"/>
              <a:t>    -&gt;     MASTER_PASSWORD='</a:t>
            </a:r>
            <a:r>
              <a:rPr lang="en-IN" dirty="0" err="1"/>
              <a:t>replication_password</a:t>
            </a:r>
            <a:r>
              <a:rPr lang="en-IN" dirty="0"/>
              <a:t>',</a:t>
            </a:r>
          </a:p>
          <a:p>
            <a:pPr marL="0" indent="0">
              <a:buNone/>
            </a:pPr>
            <a:r>
              <a:rPr lang="en-IN" dirty="0"/>
              <a:t>    -&gt;     MASTER_LOG_FILE='</a:t>
            </a:r>
            <a:r>
              <a:rPr lang="en-IN" dirty="0" err="1"/>
              <a:t>recorded_log_file_name</a:t>
            </a:r>
            <a:r>
              <a:rPr lang="en-IN" dirty="0"/>
              <a:t>',</a:t>
            </a:r>
          </a:p>
          <a:p>
            <a:pPr marL="0" indent="0">
              <a:buNone/>
            </a:pPr>
            <a:r>
              <a:rPr lang="en-IN" dirty="0"/>
              <a:t>    -&gt;     MASTER_LOG_POS=</a:t>
            </a:r>
            <a:r>
              <a:rPr lang="en-IN" dirty="0" err="1"/>
              <a:t>recorded_log_position</a:t>
            </a:r>
            <a:r>
              <a:rPr lang="en-IN" dirty="0"/>
              <a:t>;</a:t>
            </a:r>
          </a:p>
          <a:p>
            <a:pPr marL="0" indent="0">
              <a:buNone/>
            </a:pPr>
            <a:endParaRPr lang="en-IN" dirty="0"/>
          </a:p>
          <a:p>
            <a:pPr marL="0" indent="0">
              <a:buNone/>
            </a:pPr>
            <a:r>
              <a:rPr lang="en-IN" dirty="0"/>
              <a:t>Or from MySQL 8.0.23:</a:t>
            </a:r>
          </a:p>
          <a:p>
            <a:pPr marL="0" indent="0">
              <a:buNone/>
            </a:pPr>
            <a:r>
              <a:rPr lang="en-IN" dirty="0" err="1"/>
              <a:t>mysql</a:t>
            </a:r>
            <a:r>
              <a:rPr lang="en-IN" dirty="0"/>
              <a:t>&gt; CHANGE REPLICATION SOURCE TO</a:t>
            </a:r>
          </a:p>
          <a:p>
            <a:pPr marL="0" indent="0">
              <a:buNone/>
            </a:pPr>
            <a:r>
              <a:rPr lang="en-IN" dirty="0"/>
              <a:t>        SOURCE_HOST='</a:t>
            </a:r>
            <a:r>
              <a:rPr lang="en-IN" dirty="0" err="1"/>
              <a:t>source_host_name</a:t>
            </a:r>
            <a:r>
              <a:rPr lang="en-IN" dirty="0"/>
              <a:t>',</a:t>
            </a:r>
          </a:p>
          <a:p>
            <a:pPr marL="0" indent="0">
              <a:buNone/>
            </a:pPr>
            <a:r>
              <a:rPr lang="en-IN" dirty="0"/>
              <a:t>        SOURCE_USER='</a:t>
            </a:r>
            <a:r>
              <a:rPr lang="en-IN" dirty="0" err="1"/>
              <a:t>replication_user_name</a:t>
            </a:r>
            <a:r>
              <a:rPr lang="en-IN" dirty="0"/>
              <a:t>',</a:t>
            </a:r>
          </a:p>
          <a:p>
            <a:pPr marL="0" indent="0">
              <a:buNone/>
            </a:pPr>
            <a:r>
              <a:rPr lang="en-IN" dirty="0"/>
              <a:t>       SOURCE_PASSWORD='</a:t>
            </a:r>
            <a:r>
              <a:rPr lang="en-IN" dirty="0" err="1"/>
              <a:t>replication_password</a:t>
            </a:r>
            <a:r>
              <a:rPr lang="en-IN" dirty="0"/>
              <a:t>',</a:t>
            </a:r>
          </a:p>
          <a:p>
            <a:pPr marL="0" indent="0">
              <a:buNone/>
            </a:pPr>
            <a:r>
              <a:rPr lang="en-IN" dirty="0"/>
              <a:t>       SOURCE_LOG_FILE='</a:t>
            </a:r>
            <a:r>
              <a:rPr lang="en-IN" dirty="0" err="1"/>
              <a:t>recorded_log_file_name</a:t>
            </a:r>
            <a:r>
              <a:rPr lang="en-IN" dirty="0"/>
              <a:t>',</a:t>
            </a:r>
          </a:p>
          <a:p>
            <a:pPr marL="0" indent="0">
              <a:buNone/>
            </a:pPr>
            <a:r>
              <a:rPr lang="en-IN" dirty="0"/>
              <a:t>        SOURCE_LOG_POS=</a:t>
            </a:r>
            <a:r>
              <a:rPr lang="en-IN" dirty="0" err="1"/>
              <a:t>recorded_log_position</a:t>
            </a:r>
            <a:r>
              <a:rPr lang="en-IN" dirty="0"/>
              <a:t>;</a:t>
            </a:r>
          </a:p>
          <a:p>
            <a:pPr marL="0" indent="0">
              <a:buNone/>
            </a:pPr>
            <a:endParaRPr lang="en-IN" dirty="0"/>
          </a:p>
        </p:txBody>
      </p:sp>
    </p:spTree>
    <p:extLst>
      <p:ext uri="{BB962C8B-B14F-4D97-AF65-F5344CB8AC3E}">
        <p14:creationId xmlns:p14="http://schemas.microsoft.com/office/powerpoint/2010/main" val="24849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FC0F-3FC7-C125-0E3D-986D739ACEB5}"/>
              </a:ext>
            </a:extLst>
          </p:cNvPr>
          <p:cNvSpPr>
            <a:spLocks noGrp="1"/>
          </p:cNvSpPr>
          <p:nvPr>
            <p:ph type="title"/>
          </p:nvPr>
        </p:nvSpPr>
        <p:spPr/>
        <p:txBody>
          <a:bodyPr/>
          <a:lstStyle/>
          <a:p>
            <a:r>
              <a:rPr lang="en-IN" dirty="0"/>
              <a:t>Rename the configuration file</a:t>
            </a:r>
          </a:p>
        </p:txBody>
      </p:sp>
      <p:sp>
        <p:nvSpPr>
          <p:cNvPr id="3" name="Content Placeholder 2">
            <a:extLst>
              <a:ext uri="{FF2B5EF4-FFF2-40B4-BE49-F238E27FC236}">
                <a16:creationId xmlns:a16="http://schemas.microsoft.com/office/drawing/2014/main" id="{AB2C9126-9353-F427-21EB-E9B8DD82F969}"/>
              </a:ext>
            </a:extLst>
          </p:cNvPr>
          <p:cNvSpPr>
            <a:spLocks noGrp="1"/>
          </p:cNvSpPr>
          <p:nvPr>
            <p:ph idx="1"/>
          </p:nvPr>
        </p:nvSpPr>
        <p:spPr/>
        <p:txBody>
          <a:bodyPr/>
          <a:lstStyle/>
          <a:p>
            <a:pPr algn="l" fontAlgn="base"/>
            <a:r>
              <a:rPr lang="en-US" b="0" i="0" dirty="0">
                <a:solidFill>
                  <a:srgbClr val="252525"/>
                </a:solidFill>
                <a:effectLst/>
                <a:latin typeface="Segoe UI" panose="020B0502040204020203" pitchFamily="34" charset="0"/>
              </a:rPr>
              <a:t>Change the name of the configuration file named my.ini to MyDev.ini using the </a:t>
            </a:r>
            <a:r>
              <a:rPr lang="en-US" b="0" i="0" u="none" strike="noStrike" dirty="0">
                <a:solidFill>
                  <a:srgbClr val="606ADB"/>
                </a:solidFill>
                <a:effectLst/>
                <a:latin typeface="Segoe UI" panose="020B0502040204020203" pitchFamily="34" charset="0"/>
                <a:hlinkClick r:id="rId2"/>
              </a:rPr>
              <a:t>REN</a:t>
            </a:r>
            <a:r>
              <a:rPr lang="en-US" b="0" i="0" dirty="0">
                <a:solidFill>
                  <a:srgbClr val="252525"/>
                </a:solidFill>
                <a:effectLst/>
                <a:latin typeface="Segoe UI" panose="020B0502040204020203" pitchFamily="34" charset="0"/>
              </a:rPr>
              <a:t> command.</a:t>
            </a:r>
          </a:p>
          <a:p>
            <a:pPr algn="l" fontAlgn="base"/>
            <a:r>
              <a:rPr lang="en-US" b="0" i="0" dirty="0">
                <a:solidFill>
                  <a:srgbClr val="252525"/>
                </a:solidFill>
                <a:effectLst/>
                <a:latin typeface="Courier New" panose="02070309020205020404" pitchFamily="49" charset="0"/>
              </a:rPr>
              <a:t>C:\&gt; ren C:\MySQLDev\my.ini MyDev.ini</a:t>
            </a:r>
          </a:p>
          <a:p>
            <a:pPr algn="l" fontAlgn="base"/>
            <a:r>
              <a:rPr lang="en-US" dirty="0">
                <a:solidFill>
                  <a:srgbClr val="252525"/>
                </a:solidFill>
                <a:latin typeface="Courier New" panose="02070309020205020404" pitchFamily="49" charset="0"/>
              </a:rPr>
              <a:t>Delete the </a:t>
            </a:r>
            <a:r>
              <a:rPr lang="en-US" dirty="0" err="1">
                <a:solidFill>
                  <a:srgbClr val="252525"/>
                </a:solidFill>
                <a:latin typeface="Courier New" panose="02070309020205020404" pitchFamily="49" charset="0"/>
              </a:rPr>
              <a:t>auto.cnf</a:t>
            </a:r>
            <a:r>
              <a:rPr lang="en-US" dirty="0">
                <a:solidFill>
                  <a:srgbClr val="252525"/>
                </a:solidFill>
                <a:latin typeface="Courier New" panose="02070309020205020404" pitchFamily="49" charset="0"/>
              </a:rPr>
              <a:t> file which has the </a:t>
            </a:r>
            <a:r>
              <a:rPr lang="en-US" dirty="0" err="1">
                <a:solidFill>
                  <a:srgbClr val="252525"/>
                </a:solidFill>
                <a:latin typeface="Courier New" panose="02070309020205020404" pitchFamily="49" charset="0"/>
              </a:rPr>
              <a:t>uuid</a:t>
            </a:r>
            <a:r>
              <a:rPr lang="en-US" dirty="0">
                <a:solidFill>
                  <a:srgbClr val="252525"/>
                </a:solidFill>
                <a:latin typeface="Courier New" panose="02070309020205020404" pitchFamily="49" charset="0"/>
              </a:rPr>
              <a:t> for the server</a:t>
            </a:r>
          </a:p>
          <a:p>
            <a:pPr algn="l" fontAlgn="base"/>
            <a:r>
              <a:rPr lang="en-US" b="0" i="0" dirty="0" err="1">
                <a:solidFill>
                  <a:srgbClr val="252525"/>
                </a:solidFill>
                <a:effectLst/>
                <a:latin typeface="Courier New" panose="02070309020205020404" pitchFamily="49" charset="0"/>
              </a:rPr>
              <a:t>Auto.cnf</a:t>
            </a:r>
            <a:r>
              <a:rPr lang="en-US" b="0" i="0" dirty="0">
                <a:solidFill>
                  <a:srgbClr val="252525"/>
                </a:solidFill>
                <a:effectLst/>
                <a:latin typeface="Courier New" panose="02070309020205020404" pitchFamily="49" charset="0"/>
              </a:rPr>
              <a:t> file is present in the </a:t>
            </a:r>
            <a:r>
              <a:rPr lang="en-US" b="0" i="0">
                <a:solidFill>
                  <a:srgbClr val="252525"/>
                </a:solidFill>
                <a:effectLst/>
                <a:latin typeface="Courier New" panose="02070309020205020404" pitchFamily="49" charset="0"/>
              </a:rPr>
              <a:t>Data folder</a:t>
            </a:r>
            <a:endParaRPr lang="en-US" b="0" i="0" dirty="0">
              <a:solidFill>
                <a:srgbClr val="252525"/>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47402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F396-0FB1-CA02-E0C0-9395C8A828A9}"/>
              </a:ext>
            </a:extLst>
          </p:cNvPr>
          <p:cNvSpPr>
            <a:spLocks noGrp="1"/>
          </p:cNvSpPr>
          <p:nvPr>
            <p:ph type="title"/>
          </p:nvPr>
        </p:nvSpPr>
        <p:spPr/>
        <p:txBody>
          <a:bodyPr/>
          <a:lstStyle/>
          <a:p>
            <a:r>
              <a:rPr lang="en-US" dirty="0"/>
              <a:t>Change the parameters in the configuration file</a:t>
            </a:r>
            <a:endParaRPr lang="en-IN" dirty="0"/>
          </a:p>
        </p:txBody>
      </p:sp>
      <p:graphicFrame>
        <p:nvGraphicFramePr>
          <p:cNvPr id="4" name="Content Placeholder 3">
            <a:extLst>
              <a:ext uri="{FF2B5EF4-FFF2-40B4-BE49-F238E27FC236}">
                <a16:creationId xmlns:a16="http://schemas.microsoft.com/office/drawing/2014/main" id="{ACB14CA2-EDE2-B8F8-CA45-3F3780B5290D}"/>
              </a:ext>
            </a:extLst>
          </p:cNvPr>
          <p:cNvGraphicFramePr>
            <a:graphicFrameLocks noGrp="1"/>
          </p:cNvGraphicFramePr>
          <p:nvPr>
            <p:ph idx="1"/>
            <p:extLst>
              <p:ext uri="{D42A27DB-BD31-4B8C-83A1-F6EECF244321}">
                <p14:modId xmlns:p14="http://schemas.microsoft.com/office/powerpoint/2010/main" val="1848131563"/>
              </p:ext>
            </p:extLst>
          </p:nvPr>
        </p:nvGraphicFramePr>
        <p:xfrm>
          <a:off x="2507405" y="2570384"/>
          <a:ext cx="6121503" cy="4106134"/>
        </p:xfrm>
        <a:graphic>
          <a:graphicData uri="http://schemas.openxmlformats.org/drawingml/2006/table">
            <a:tbl>
              <a:tblPr/>
              <a:tblGrid>
                <a:gridCol w="2040501">
                  <a:extLst>
                    <a:ext uri="{9D8B030D-6E8A-4147-A177-3AD203B41FA5}">
                      <a16:colId xmlns:a16="http://schemas.microsoft.com/office/drawing/2014/main" val="1259193573"/>
                    </a:ext>
                  </a:extLst>
                </a:gridCol>
                <a:gridCol w="2040501">
                  <a:extLst>
                    <a:ext uri="{9D8B030D-6E8A-4147-A177-3AD203B41FA5}">
                      <a16:colId xmlns:a16="http://schemas.microsoft.com/office/drawing/2014/main" val="3197687849"/>
                    </a:ext>
                  </a:extLst>
                </a:gridCol>
                <a:gridCol w="2040501">
                  <a:extLst>
                    <a:ext uri="{9D8B030D-6E8A-4147-A177-3AD203B41FA5}">
                      <a16:colId xmlns:a16="http://schemas.microsoft.com/office/drawing/2014/main" val="465020368"/>
                    </a:ext>
                  </a:extLst>
                </a:gridCol>
              </a:tblGrid>
              <a:tr h="358501">
                <a:tc>
                  <a:txBody>
                    <a:bodyPr/>
                    <a:lstStyle/>
                    <a:p>
                      <a:pPr algn="l" fontAlgn="base"/>
                      <a:r>
                        <a:rPr lang="en-IN" sz="1700" b="0">
                          <a:effectLst/>
                        </a:rPr>
                        <a:t>Parameter Name</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700" b="0">
                          <a:effectLst/>
                        </a:rPr>
                        <a:t>Existing value</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700" b="0">
                          <a:effectLst/>
                        </a:rPr>
                        <a:t>New Value</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131024987"/>
                  </a:ext>
                </a:extLst>
              </a:tr>
              <a:tr h="358501">
                <a:tc>
                  <a:txBody>
                    <a:bodyPr/>
                    <a:lstStyle/>
                    <a:p>
                      <a:pPr algn="l" fontAlgn="base"/>
                      <a:r>
                        <a:rPr lang="en-IN" sz="1700" b="0">
                          <a:effectLst/>
                        </a:rPr>
                        <a:t>Port</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700" b="0">
                          <a:effectLst/>
                        </a:rPr>
                        <a:t>3306</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700" b="0" dirty="0">
                          <a:effectLst/>
                        </a:rPr>
                        <a:t>2505</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249364735"/>
                  </a:ext>
                </a:extLst>
              </a:tr>
              <a:tr h="864619">
                <a:tc>
                  <a:txBody>
                    <a:bodyPr/>
                    <a:lstStyle/>
                    <a:p>
                      <a:pPr algn="l" fontAlgn="base"/>
                      <a:r>
                        <a:rPr lang="en-IN" sz="1700" b="0">
                          <a:effectLst/>
                        </a:rPr>
                        <a:t>Datadir</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700" b="0">
                          <a:effectLst/>
                        </a:rPr>
                        <a:t>C:/ProgramData/MySQL/MySQL Server 8.0/Data</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700" b="0" dirty="0">
                          <a:effectLst/>
                        </a:rPr>
                        <a:t>C:/MySQLDev/Data</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472697293"/>
                  </a:ext>
                </a:extLst>
              </a:tr>
              <a:tr h="864619">
                <a:tc>
                  <a:txBody>
                    <a:bodyPr/>
                    <a:lstStyle/>
                    <a:p>
                      <a:pPr algn="l" fontAlgn="base"/>
                      <a:r>
                        <a:rPr lang="en-IN" sz="1700" b="0">
                          <a:effectLst/>
                        </a:rPr>
                        <a:t>Basedir</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700" b="0">
                          <a:effectLst/>
                        </a:rPr>
                        <a:t>C:/Program Files/MySQL/MySQL Server 8.0/</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700" b="0" dirty="0">
                          <a:effectLst/>
                        </a:rPr>
                        <a:t>C:/MySQLDev</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4197898"/>
                  </a:ext>
                </a:extLst>
              </a:tr>
              <a:tr h="611560">
                <a:tc>
                  <a:txBody>
                    <a:bodyPr/>
                    <a:lstStyle/>
                    <a:p>
                      <a:pPr algn="l" fontAlgn="base"/>
                      <a:r>
                        <a:rPr lang="en-IN" sz="1700" b="0">
                          <a:effectLst/>
                        </a:rPr>
                        <a:t>Share-memory-base-name</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700" b="0">
                          <a:effectLst/>
                        </a:rPr>
                        <a:t>MYSQL</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700" b="0" dirty="0">
                          <a:effectLst/>
                        </a:rPr>
                        <a:t>MYSQLDEV</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962042339"/>
                  </a:ext>
                </a:extLst>
              </a:tr>
              <a:tr h="358501">
                <a:tc>
                  <a:txBody>
                    <a:bodyPr/>
                    <a:lstStyle/>
                    <a:p>
                      <a:pPr algn="l" fontAlgn="base"/>
                      <a:r>
                        <a:rPr lang="en-IN" sz="1700" b="0" dirty="0">
                          <a:effectLst/>
                        </a:rPr>
                        <a:t>Socket</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700" b="0">
                          <a:effectLst/>
                        </a:rPr>
                        <a:t>MYSQL</a:t>
                      </a: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700" b="0" dirty="0">
                          <a:effectLst/>
                        </a:rPr>
                        <a:t>MYSQLDEV</a:t>
                      </a:r>
                    </a:p>
                    <a:p>
                      <a:pPr algn="l" fontAlgn="base"/>
                      <a:endParaRPr lang="en-IN" sz="1700" b="0" dirty="0">
                        <a:effectLst/>
                      </a:endParaRPr>
                    </a:p>
                  </a:txBody>
                  <a:tcPr marL="84353" marR="87868" marT="52721" marB="5272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59117649"/>
                  </a:ext>
                </a:extLst>
              </a:tr>
              <a:tr h="358501">
                <a:tc>
                  <a:txBody>
                    <a:bodyPr/>
                    <a:lstStyle/>
                    <a:p>
                      <a:pPr algn="l" fontAlgn="base"/>
                      <a:r>
                        <a:rPr lang="en-US" sz="1700" b="0" dirty="0" err="1">
                          <a:effectLst/>
                        </a:rPr>
                        <a:t>Server_id</a:t>
                      </a:r>
                      <a:endParaRPr lang="en-IN" sz="1700" b="0" dirty="0">
                        <a:effectLst/>
                      </a:endParaRPr>
                    </a:p>
                  </a:txBody>
                  <a:tcPr marL="84353" marR="87868" marT="52721" marB="52721"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700" b="0" dirty="0">
                          <a:effectLst/>
                        </a:rPr>
                        <a:t>1</a:t>
                      </a:r>
                      <a:endParaRPr lang="en-IN" sz="1700" b="0" dirty="0">
                        <a:effectLst/>
                      </a:endParaRPr>
                    </a:p>
                  </a:txBody>
                  <a:tcPr marL="84353" marR="87868" marT="52721" marB="52721"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700" b="0" dirty="0">
                          <a:effectLst/>
                        </a:rPr>
                        <a:t>2</a:t>
                      </a:r>
                      <a:endParaRPr lang="en-IN" sz="1700" b="0" dirty="0">
                        <a:effectLst/>
                      </a:endParaRPr>
                    </a:p>
                  </a:txBody>
                  <a:tcPr marL="84353" marR="87868" marT="52721" marB="52721"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401452397"/>
                  </a:ext>
                </a:extLst>
              </a:tr>
            </a:tbl>
          </a:graphicData>
        </a:graphic>
      </p:graphicFrame>
    </p:spTree>
    <p:extLst>
      <p:ext uri="{BB962C8B-B14F-4D97-AF65-F5344CB8AC3E}">
        <p14:creationId xmlns:p14="http://schemas.microsoft.com/office/powerpoint/2010/main" val="362487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yDEV.ini file">
            <a:extLst>
              <a:ext uri="{FF2B5EF4-FFF2-40B4-BE49-F238E27FC236}">
                <a16:creationId xmlns:a16="http://schemas.microsoft.com/office/drawing/2014/main" id="{B937407B-3D37-122F-D472-D543760F8D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419100"/>
            <a:ext cx="10029825"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70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5152-0437-4778-78B5-9EE1A542056D}"/>
              </a:ext>
            </a:extLst>
          </p:cNvPr>
          <p:cNvSpPr>
            <a:spLocks noGrp="1"/>
          </p:cNvSpPr>
          <p:nvPr>
            <p:ph type="title"/>
          </p:nvPr>
        </p:nvSpPr>
        <p:spPr/>
        <p:txBody>
          <a:bodyPr/>
          <a:lstStyle/>
          <a:p>
            <a:r>
              <a:rPr lang="en-US" dirty="0"/>
              <a:t>Install MySQL using a new configuration file</a:t>
            </a:r>
            <a:br>
              <a:rPr lang="en-US" dirty="0"/>
            </a:br>
            <a:endParaRPr lang="en-IN" dirty="0"/>
          </a:p>
        </p:txBody>
      </p:sp>
      <p:sp>
        <p:nvSpPr>
          <p:cNvPr id="3" name="Content Placeholder 2">
            <a:extLst>
              <a:ext uri="{FF2B5EF4-FFF2-40B4-BE49-F238E27FC236}">
                <a16:creationId xmlns:a16="http://schemas.microsoft.com/office/drawing/2014/main" id="{4C59F256-0E83-C98D-09E8-EF1E54A5ACF3}"/>
              </a:ext>
            </a:extLst>
          </p:cNvPr>
          <p:cNvSpPr>
            <a:spLocks noGrp="1"/>
          </p:cNvSpPr>
          <p:nvPr>
            <p:ph idx="1"/>
          </p:nvPr>
        </p:nvSpPr>
        <p:spPr/>
        <p:txBody>
          <a:bodyPr/>
          <a:lstStyle/>
          <a:p>
            <a:pPr algn="l" fontAlgn="base"/>
            <a:r>
              <a:rPr lang="en-US" b="0" i="0" dirty="0">
                <a:solidFill>
                  <a:srgbClr val="252525"/>
                </a:solidFill>
                <a:effectLst/>
                <a:latin typeface="Segoe UI" panose="020B0502040204020203" pitchFamily="34" charset="0"/>
              </a:rPr>
              <a:t>To manually install MySQL as a Windows service, use </a:t>
            </a:r>
            <a:r>
              <a:rPr lang="en-US" b="0" i="0" dirty="0" err="1">
                <a:solidFill>
                  <a:srgbClr val="252525"/>
                </a:solidFill>
                <a:effectLst/>
                <a:latin typeface="Segoe UI" panose="020B0502040204020203" pitchFamily="34" charset="0"/>
              </a:rPr>
              <a:t>mysqld</a:t>
            </a:r>
            <a:r>
              <a:rPr lang="en-US" b="0" i="0" dirty="0">
                <a:solidFill>
                  <a:srgbClr val="252525"/>
                </a:solidFill>
                <a:effectLst/>
                <a:latin typeface="Segoe UI" panose="020B0502040204020203" pitchFamily="34" charset="0"/>
              </a:rPr>
              <a:t> command line utility. The command is the following:</a:t>
            </a:r>
          </a:p>
          <a:p>
            <a:pPr algn="l" fontAlgn="base"/>
            <a:r>
              <a:rPr lang="en-US" b="0" i="0" dirty="0">
                <a:solidFill>
                  <a:srgbClr val="252525"/>
                </a:solidFill>
                <a:effectLst/>
                <a:latin typeface="Courier New" panose="02070309020205020404" pitchFamily="49" charset="0"/>
              </a:rPr>
              <a:t>C:\&gt; </a:t>
            </a:r>
            <a:r>
              <a:rPr lang="en-US" b="0" i="0" dirty="0" err="1">
                <a:solidFill>
                  <a:srgbClr val="252525"/>
                </a:solidFill>
                <a:effectLst/>
                <a:latin typeface="Courier New" panose="02070309020205020404" pitchFamily="49" charset="0"/>
              </a:rPr>
              <a:t>mysqld</a:t>
            </a:r>
            <a:r>
              <a:rPr lang="en-US" b="0" i="0" dirty="0">
                <a:solidFill>
                  <a:srgbClr val="252525"/>
                </a:solidFill>
                <a:effectLst/>
                <a:latin typeface="Courier New" panose="02070309020205020404" pitchFamily="49" charset="0"/>
              </a:rPr>
              <a:t> --install </a:t>
            </a:r>
            <a:r>
              <a:rPr lang="en-US" b="0" i="0" dirty="0" err="1">
                <a:solidFill>
                  <a:srgbClr val="252525"/>
                </a:solidFill>
                <a:effectLst/>
                <a:latin typeface="Courier New" panose="02070309020205020404" pitchFamily="49" charset="0"/>
              </a:rPr>
              <a:t>MySQLDEV</a:t>
            </a:r>
            <a:r>
              <a:rPr lang="en-US" b="0" i="0" dirty="0">
                <a:solidFill>
                  <a:srgbClr val="252525"/>
                </a:solidFill>
                <a:effectLst/>
                <a:latin typeface="Courier New" panose="02070309020205020404" pitchFamily="49" charset="0"/>
              </a:rPr>
              <a:t> –-defaults-file=”C:\</a:t>
            </a:r>
            <a:r>
              <a:rPr lang="en-US" b="0" i="0" dirty="0" err="1">
                <a:solidFill>
                  <a:srgbClr val="252525"/>
                </a:solidFill>
                <a:effectLst/>
                <a:latin typeface="Courier New" panose="02070309020205020404" pitchFamily="49" charset="0"/>
              </a:rPr>
              <a:t>MySQLDev</a:t>
            </a:r>
            <a:r>
              <a:rPr lang="en-US" b="0" i="0" dirty="0">
                <a:solidFill>
                  <a:srgbClr val="252525"/>
                </a:solidFill>
                <a:effectLst/>
                <a:latin typeface="Courier New" panose="02070309020205020404" pitchFamily="49" charset="0"/>
              </a:rPr>
              <a:t>\MyDEV.ini”</a:t>
            </a:r>
          </a:p>
          <a:p>
            <a:pPr algn="l" fontAlgn="base"/>
            <a:r>
              <a:rPr lang="en-US" b="0" i="0" dirty="0">
                <a:solidFill>
                  <a:srgbClr val="252525"/>
                </a:solidFill>
                <a:effectLst/>
                <a:latin typeface="Segoe UI" panose="020B0502040204020203" pitchFamily="34" charset="0"/>
              </a:rPr>
              <a:t>The service is installed successfully.</a:t>
            </a:r>
          </a:p>
          <a:p>
            <a:endParaRPr lang="en-IN" dirty="0"/>
          </a:p>
        </p:txBody>
      </p:sp>
    </p:spTree>
    <p:extLst>
      <p:ext uri="{BB962C8B-B14F-4D97-AF65-F5344CB8AC3E}">
        <p14:creationId xmlns:p14="http://schemas.microsoft.com/office/powerpoint/2010/main" val="1288786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B1AC-174C-6921-1546-90AF33567C17}"/>
              </a:ext>
            </a:extLst>
          </p:cNvPr>
          <p:cNvSpPr>
            <a:spLocks noGrp="1"/>
          </p:cNvSpPr>
          <p:nvPr>
            <p:ph type="title"/>
          </p:nvPr>
        </p:nvSpPr>
        <p:spPr/>
        <p:txBody>
          <a:bodyPr/>
          <a:lstStyle/>
          <a:p>
            <a:r>
              <a:rPr lang="en-IN" dirty="0"/>
              <a:t>Start MySQL instance</a:t>
            </a:r>
          </a:p>
        </p:txBody>
      </p:sp>
      <p:sp>
        <p:nvSpPr>
          <p:cNvPr id="3" name="Content Placeholder 2">
            <a:extLst>
              <a:ext uri="{FF2B5EF4-FFF2-40B4-BE49-F238E27FC236}">
                <a16:creationId xmlns:a16="http://schemas.microsoft.com/office/drawing/2014/main" id="{C6A7B6E9-9441-7F95-7735-9A0E2F013C4C}"/>
              </a:ext>
            </a:extLst>
          </p:cNvPr>
          <p:cNvSpPr>
            <a:spLocks noGrp="1"/>
          </p:cNvSpPr>
          <p:nvPr>
            <p:ph idx="1"/>
          </p:nvPr>
        </p:nvSpPr>
        <p:spPr/>
        <p:txBody>
          <a:bodyPr/>
          <a:lstStyle/>
          <a:p>
            <a:r>
              <a:rPr lang="en-US" b="0" i="0" dirty="0">
                <a:solidFill>
                  <a:srgbClr val="252525"/>
                </a:solidFill>
                <a:effectLst/>
                <a:latin typeface="Segoe UI" panose="020B0502040204020203" pitchFamily="34" charset="0"/>
              </a:rPr>
              <a:t>Once MySQL is installed as a windows service, let us start it.</a:t>
            </a:r>
          </a:p>
          <a:p>
            <a:r>
              <a:rPr lang="en-US" b="0" i="0" dirty="0">
                <a:solidFill>
                  <a:srgbClr val="252525"/>
                </a:solidFill>
                <a:effectLst/>
                <a:latin typeface="Segoe UI" panose="020B0502040204020203" pitchFamily="34" charset="0"/>
              </a:rPr>
              <a:t>To start the service, open the control panel open Administrative Tools Open Services. In the Services console, you can see the </a:t>
            </a:r>
            <a:r>
              <a:rPr lang="en-US" b="1" i="0" dirty="0" err="1">
                <a:solidFill>
                  <a:srgbClr val="252525"/>
                </a:solidFill>
                <a:effectLst/>
                <a:latin typeface="Segoe UI" panose="020B0502040204020203" pitchFamily="34" charset="0"/>
              </a:rPr>
              <a:t>MySQLDEV</a:t>
            </a:r>
            <a:r>
              <a:rPr lang="en-US" b="0" i="0" dirty="0">
                <a:solidFill>
                  <a:srgbClr val="252525"/>
                </a:solidFill>
                <a:effectLst/>
                <a:latin typeface="Segoe UI" panose="020B0502040204020203" pitchFamily="34" charset="0"/>
              </a:rPr>
              <a:t> service is installed. Right-click on it and click on Start.</a:t>
            </a:r>
            <a:endParaRPr lang="en-US" dirty="0">
              <a:solidFill>
                <a:srgbClr val="252525"/>
              </a:solidFill>
              <a:latin typeface="Segoe UI" panose="020B0502040204020203" pitchFamily="34" charset="0"/>
            </a:endParaRPr>
          </a:p>
          <a:p>
            <a:endParaRPr lang="en-IN" dirty="0"/>
          </a:p>
        </p:txBody>
      </p:sp>
    </p:spTree>
    <p:extLst>
      <p:ext uri="{BB962C8B-B14F-4D97-AF65-F5344CB8AC3E}">
        <p14:creationId xmlns:p14="http://schemas.microsoft.com/office/powerpoint/2010/main" val="55286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rvice installed successfully">
            <a:extLst>
              <a:ext uri="{FF2B5EF4-FFF2-40B4-BE49-F238E27FC236}">
                <a16:creationId xmlns:a16="http://schemas.microsoft.com/office/drawing/2014/main" id="{AF0445DC-D38D-3AF2-9276-FE4EF776F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604838"/>
            <a:ext cx="8820150" cy="564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660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201</TotalTime>
  <Words>2957</Words>
  <Application>Microsoft Office PowerPoint</Application>
  <PresentationFormat>Widescreen</PresentationFormat>
  <Paragraphs>204</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Century Gothic</vt:lpstr>
      <vt:lpstr>Courier New</vt:lpstr>
      <vt:lpstr>Liberation Mono</vt:lpstr>
      <vt:lpstr>Open Sans</vt:lpstr>
      <vt:lpstr>Segoe UI</vt:lpstr>
      <vt:lpstr>Wingdings 3</vt:lpstr>
      <vt:lpstr>Ion Boardroom</vt:lpstr>
      <vt:lpstr>Replication in mysql</vt:lpstr>
      <vt:lpstr>Create second server</vt:lpstr>
      <vt:lpstr>Copy the files</vt:lpstr>
      <vt:lpstr>Rename the configuration file</vt:lpstr>
      <vt:lpstr>Change the parameters in the configuration file</vt:lpstr>
      <vt:lpstr>PowerPoint Presentation</vt:lpstr>
      <vt:lpstr>Install MySQL using a new configuration file </vt:lpstr>
      <vt:lpstr>Start MySQL instance</vt:lpstr>
      <vt:lpstr>PowerPoint Presentation</vt:lpstr>
      <vt:lpstr>Connect to the new instance</vt:lpstr>
      <vt:lpstr>Connect to the new instance</vt:lpstr>
      <vt:lpstr>PowerPoint Presentation</vt:lpstr>
      <vt:lpstr>Connecting to the newly created server</vt:lpstr>
      <vt:lpstr>Check the configuration details</vt:lpstr>
      <vt:lpstr>Binary Log File Position Based Replication Configuration</vt:lpstr>
      <vt:lpstr>Replication between MySQL servers based on the binary log file position </vt:lpstr>
      <vt:lpstr>Replication between MySQL servers based on the binary log file position </vt:lpstr>
      <vt:lpstr>Replication between MySQL servers based on the binary log file position </vt:lpstr>
      <vt:lpstr> generic tasks to be performed</vt:lpstr>
      <vt:lpstr>Generic tasks to be performed</vt:lpstr>
      <vt:lpstr>Setting the Replication Source Configuration</vt:lpstr>
      <vt:lpstr>Enable binary logging</vt:lpstr>
      <vt:lpstr>Creating a User for Replication</vt:lpstr>
      <vt:lpstr>Creating a User for Replication</vt:lpstr>
      <vt:lpstr>Obtaining the Replication Source Binary Log Coordinates</vt:lpstr>
      <vt:lpstr>Obtaining the Replication Source Binary Log Coordinates</vt:lpstr>
      <vt:lpstr>Obtaining the Replication Source Binary Log Coordinates</vt:lpstr>
      <vt:lpstr>Obtaining the Replication Source Binary Log Coordinates</vt:lpstr>
      <vt:lpstr>Choosing a Method for Data Snapshots</vt:lpstr>
      <vt:lpstr>Creating a snapshot</vt:lpstr>
      <vt:lpstr>Setting Up Replicas - Prerequisites</vt:lpstr>
      <vt:lpstr>Setting Up Replication with New Source and Replicas </vt:lpstr>
      <vt:lpstr>Setting the Source Configuration on the Replica</vt:lpstr>
      <vt:lpstr>Setting the Source Configuration on the Replica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in mysql</dc:title>
  <dc:creator>anju munoth</dc:creator>
  <cp:lastModifiedBy>anju munoth</cp:lastModifiedBy>
  <cp:revision>40</cp:revision>
  <dcterms:created xsi:type="dcterms:W3CDTF">2023-03-28T16:17:58Z</dcterms:created>
  <dcterms:modified xsi:type="dcterms:W3CDTF">2023-03-29T02:41:03Z</dcterms:modified>
</cp:coreProperties>
</file>