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8" r:id="rId2"/>
    <p:sldId id="259" r:id="rId3"/>
    <p:sldId id="300" r:id="rId4"/>
    <p:sldId id="301" r:id="rId5"/>
    <p:sldId id="302" r:id="rId6"/>
    <p:sldId id="303" r:id="rId7"/>
    <p:sldId id="304" r:id="rId8"/>
    <p:sldId id="306" r:id="rId9"/>
    <p:sldId id="305"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89" r:id="rId26"/>
    <p:sldId id="322" r:id="rId27"/>
    <p:sldId id="390" r:id="rId28"/>
    <p:sldId id="323" r:id="rId29"/>
    <p:sldId id="324" r:id="rId30"/>
    <p:sldId id="325" r:id="rId31"/>
    <p:sldId id="331" r:id="rId32"/>
    <p:sldId id="332" r:id="rId33"/>
    <p:sldId id="333" r:id="rId34"/>
    <p:sldId id="334" r:id="rId35"/>
    <p:sldId id="326" r:id="rId36"/>
    <p:sldId id="327" r:id="rId37"/>
    <p:sldId id="328" r:id="rId38"/>
    <p:sldId id="329" r:id="rId39"/>
    <p:sldId id="330" r:id="rId40"/>
    <p:sldId id="335" r:id="rId41"/>
    <p:sldId id="336" r:id="rId42"/>
    <p:sldId id="337" r:id="rId43"/>
    <p:sldId id="338" r:id="rId44"/>
    <p:sldId id="339" r:id="rId45"/>
    <p:sldId id="351" r:id="rId46"/>
    <p:sldId id="340" r:id="rId47"/>
    <p:sldId id="352" r:id="rId48"/>
    <p:sldId id="341" r:id="rId49"/>
    <p:sldId id="342" r:id="rId50"/>
    <p:sldId id="343" r:id="rId51"/>
    <p:sldId id="344" r:id="rId52"/>
    <p:sldId id="345" r:id="rId53"/>
    <p:sldId id="346" r:id="rId54"/>
    <p:sldId id="347" r:id="rId55"/>
    <p:sldId id="348" r:id="rId56"/>
    <p:sldId id="349" r:id="rId57"/>
    <p:sldId id="350" r:id="rId58"/>
    <p:sldId id="354" r:id="rId59"/>
    <p:sldId id="355" r:id="rId60"/>
    <p:sldId id="356" r:id="rId61"/>
    <p:sldId id="357" r:id="rId62"/>
    <p:sldId id="358" r:id="rId63"/>
    <p:sldId id="391" r:id="rId64"/>
    <p:sldId id="392" r:id="rId65"/>
    <p:sldId id="393" r:id="rId66"/>
    <p:sldId id="394" r:id="rId67"/>
    <p:sldId id="395" r:id="rId68"/>
    <p:sldId id="396" r:id="rId69"/>
    <p:sldId id="397" r:id="rId70"/>
    <p:sldId id="398" r:id="rId71"/>
    <p:sldId id="399" r:id="rId72"/>
    <p:sldId id="400" r:id="rId73"/>
    <p:sldId id="401" r:id="rId74"/>
    <p:sldId id="402" r:id="rId75"/>
    <p:sldId id="403" r:id="rId76"/>
    <p:sldId id="404" r:id="rId77"/>
    <p:sldId id="405" r:id="rId78"/>
    <p:sldId id="406" r:id="rId79"/>
    <p:sldId id="407" r:id="rId80"/>
    <p:sldId id="408" r:id="rId81"/>
    <p:sldId id="409" r:id="rId82"/>
    <p:sldId id="410" r:id="rId83"/>
    <p:sldId id="411" r:id="rId84"/>
    <p:sldId id="412" r:id="rId85"/>
    <p:sldId id="413" r:id="rId86"/>
    <p:sldId id="414" r:id="rId87"/>
    <p:sldId id="359" r:id="rId88"/>
    <p:sldId id="360" r:id="rId89"/>
    <p:sldId id="361" r:id="rId90"/>
    <p:sldId id="362" r:id="rId91"/>
    <p:sldId id="363" r:id="rId92"/>
    <p:sldId id="364" r:id="rId93"/>
    <p:sldId id="365" r:id="rId94"/>
    <p:sldId id="366" r:id="rId95"/>
    <p:sldId id="367" r:id="rId96"/>
    <p:sldId id="368" r:id="rId97"/>
    <p:sldId id="369" r:id="rId98"/>
    <p:sldId id="370" r:id="rId99"/>
    <p:sldId id="371" r:id="rId100"/>
    <p:sldId id="372" r:id="rId101"/>
    <p:sldId id="373" r:id="rId102"/>
    <p:sldId id="374" r:id="rId103"/>
    <p:sldId id="375" r:id="rId104"/>
    <p:sldId id="376" r:id="rId105"/>
    <p:sldId id="377" r:id="rId106"/>
    <p:sldId id="378" r:id="rId107"/>
    <p:sldId id="379" r:id="rId108"/>
    <p:sldId id="380" r:id="rId109"/>
    <p:sldId id="381" r:id="rId110"/>
    <p:sldId id="382" r:id="rId111"/>
    <p:sldId id="387" r:id="rId112"/>
    <p:sldId id="388"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8" autoAdjust="0"/>
    <p:restoredTop sz="94660"/>
  </p:normalViewPr>
  <p:slideViewPr>
    <p:cSldViewPr>
      <p:cViewPr varScale="1">
        <p:scale>
          <a:sx n="70" d="100"/>
          <a:sy n="70" d="100"/>
        </p:scale>
        <p:origin x="12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19C545-8D76-47C8-898B-6309E5EA3C64}" type="datetimeFigureOut">
              <a:rPr lang="en-US" smtClean="0"/>
              <a:pPr/>
              <a:t>14-Dec-18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BC11F9-CFEC-4877-AFB7-36238AD5CCD2}" type="slidenum">
              <a:rPr lang="en-US" smtClean="0"/>
              <a:pPr/>
              <a:t>‹#›</a:t>
            </a:fld>
            <a:endParaRPr lang="en-US" dirty="0"/>
          </a:p>
        </p:txBody>
      </p:sp>
    </p:spTree>
    <p:extLst>
      <p:ext uri="{BB962C8B-B14F-4D97-AF65-F5344CB8AC3E}">
        <p14:creationId xmlns:p14="http://schemas.microsoft.com/office/powerpoint/2010/main" val="1700807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algn="just" eaLnBrk="1" fontAlgn="auto" hangingPunct="1">
              <a:spcBef>
                <a:spcPts val="0"/>
              </a:spcBef>
              <a:spcAft>
                <a:spcPts val="0"/>
              </a:spcAft>
              <a:defRPr/>
            </a:pPr>
            <a:r>
              <a:rPr kumimoji="1" lang="en-US" dirty="0" smtClean="0">
                <a:latin typeface="+mj-lt"/>
              </a:rPr>
              <a:t>Relational model: In this model, each database item is viewed as a record with attributes. A set of records with similar attributes is called a table. Most of the popular commercial DBMS products like Oracle, Sybase, </a:t>
            </a:r>
            <a:r>
              <a:rPr kumimoji="1" lang="en-US" dirty="0" err="1" smtClean="0">
                <a:latin typeface="+mj-lt"/>
              </a:rPr>
              <a:t>MySQL</a:t>
            </a:r>
            <a:r>
              <a:rPr kumimoji="1" lang="en-US" dirty="0" smtClean="0">
                <a:latin typeface="+mj-lt"/>
              </a:rPr>
              <a:t>, etc. are based on relational model.</a:t>
            </a:r>
          </a:p>
          <a:p>
            <a:pPr algn="just" eaLnBrk="1" fontAlgn="auto" hangingPunct="1">
              <a:spcBef>
                <a:spcPts val="0"/>
              </a:spcBef>
              <a:spcAft>
                <a:spcPts val="0"/>
              </a:spcAft>
              <a:defRPr/>
            </a:pPr>
            <a:endParaRPr kumimoji="1" lang="en-US" dirty="0" smtClean="0">
              <a:latin typeface="+mj-lt"/>
            </a:endParaRPr>
          </a:p>
          <a:p>
            <a:pPr algn="just" eaLnBrk="1" fontAlgn="auto" hangingPunct="1">
              <a:spcBef>
                <a:spcPts val="0"/>
              </a:spcBef>
              <a:spcAft>
                <a:spcPts val="0"/>
              </a:spcAft>
              <a:defRPr/>
            </a:pPr>
            <a:r>
              <a:rPr kumimoji="1" lang="en-US" dirty="0" smtClean="0">
                <a:latin typeface="+mj-lt"/>
              </a:rPr>
              <a:t>Network model: represents data as record types. However, unlike the relational model, here we have explicit linkages (expressed in the form of pointers) which relate various records. Each record has a link field corresponding to every relationship which it participates in. IDS (Integrated Data Store) is one of the DBMS product based on network models.</a:t>
            </a:r>
          </a:p>
          <a:p>
            <a:pPr algn="just" eaLnBrk="1" fontAlgn="auto" hangingPunct="1">
              <a:spcBef>
                <a:spcPts val="0"/>
              </a:spcBef>
              <a:spcAft>
                <a:spcPts val="0"/>
              </a:spcAft>
              <a:defRPr/>
            </a:pPr>
            <a:endParaRPr kumimoji="1" lang="en-US" dirty="0" smtClean="0">
              <a:latin typeface="+mj-lt"/>
            </a:endParaRPr>
          </a:p>
          <a:p>
            <a:pPr algn="just" eaLnBrk="1" fontAlgn="auto" hangingPunct="1">
              <a:spcBef>
                <a:spcPts val="0"/>
              </a:spcBef>
              <a:spcAft>
                <a:spcPts val="0"/>
              </a:spcAft>
              <a:defRPr/>
            </a:pPr>
            <a:r>
              <a:rPr kumimoji="1" lang="en-US" dirty="0" smtClean="0">
                <a:latin typeface="+mj-lt"/>
              </a:rPr>
              <a:t>Hierarchical Model: represents data as hierarchical tree. This is a special kind of a network model in which the relationship is essentially a tree-like structure, where one parent may have many children but one child can not have more than one parent. The relationship borrower to books in a library system satisfies this condition. One of the popular DBMS based on hierarchical model is Information Management System (IMS) from IBM.</a:t>
            </a:r>
          </a:p>
          <a:p>
            <a:pPr algn="just" eaLnBrk="1" fontAlgn="auto" hangingPunct="1">
              <a:spcBef>
                <a:spcPts val="0"/>
              </a:spcBef>
              <a:spcAft>
                <a:spcPts val="0"/>
              </a:spcAft>
              <a:defRPr/>
            </a:pPr>
            <a:endParaRPr kumimoji="1" lang="en-US" dirty="0" smtClean="0">
              <a:latin typeface="+mj-lt"/>
            </a:endParaRPr>
          </a:p>
          <a:p>
            <a:pPr algn="just" eaLnBrk="1" fontAlgn="auto" hangingPunct="1">
              <a:spcBef>
                <a:spcPts val="0"/>
              </a:spcBef>
              <a:spcAft>
                <a:spcPts val="0"/>
              </a:spcAft>
              <a:defRPr/>
            </a:pPr>
            <a:r>
              <a:rPr kumimoji="1" lang="en-US" dirty="0" smtClean="0">
                <a:latin typeface="+mj-lt"/>
              </a:rPr>
              <a:t>Object Oriented model: represents DB in terms of objects, their attributes, and their behaviors</a:t>
            </a:r>
            <a:endParaRPr lang="en-US" dirty="0">
              <a:latin typeface="+mj-lt"/>
            </a:endParaRPr>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7807DD-B55D-4FD5-8CA3-51EC2BCB8BE8}" type="slidenum">
              <a:rPr lang="en-US" smtClean="0"/>
              <a:pPr fontAlgn="base">
                <a:spcBef>
                  <a:spcPct val="0"/>
                </a:spcBef>
                <a:spcAft>
                  <a:spcPct val="0"/>
                </a:spcAft>
                <a:defRPr/>
              </a:pPr>
              <a:t>25</a:t>
            </a:fld>
            <a:endParaRPr lang="en-US" smtClean="0"/>
          </a:p>
        </p:txBody>
      </p:sp>
    </p:spTree>
    <p:extLst>
      <p:ext uri="{BB962C8B-B14F-4D97-AF65-F5344CB8AC3E}">
        <p14:creationId xmlns:p14="http://schemas.microsoft.com/office/powerpoint/2010/main" val="161527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xfrm>
            <a:off x="542925" y="4495800"/>
            <a:ext cx="5695950" cy="4114800"/>
          </a:xfrm>
          <a:noFill/>
        </p:spPr>
        <p:txBody>
          <a:bodyPr wrap="square" numCol="1" anchor="t" anchorCtr="0" compatLnSpc="1">
            <a:prstTxWarp prst="textNoShape">
              <a:avLst/>
            </a:prstTxWarp>
          </a:bodyPr>
          <a:lstStyle/>
          <a:p>
            <a:pPr algn="just" eaLnBrk="1" hangingPunct="1">
              <a:lnSpc>
                <a:spcPct val="90000"/>
              </a:lnSpc>
              <a:spcBef>
                <a:spcPct val="0"/>
              </a:spcBef>
            </a:pPr>
            <a:r>
              <a:rPr kumimoji="1" lang="en-US" smtClean="0"/>
              <a:t>A database management system is a complex piece of software that usually consists of a number of modules. The DBMS may be considered as an agent that allows communication between the various types of users with the physical database and the operating system without the users being aware of every detail of how it is done. This also maintains </a:t>
            </a:r>
            <a:r>
              <a:rPr kumimoji="1" lang="en-US" b="1" i="1" smtClean="0"/>
              <a:t>Meta Data </a:t>
            </a:r>
            <a:r>
              <a:rPr kumimoji="1" lang="en-US" smtClean="0"/>
              <a:t>which is data about data </a:t>
            </a:r>
          </a:p>
          <a:p>
            <a:pPr algn="just" eaLnBrk="1" hangingPunct="1">
              <a:lnSpc>
                <a:spcPct val="90000"/>
              </a:lnSpc>
              <a:spcBef>
                <a:spcPct val="0"/>
              </a:spcBef>
            </a:pPr>
            <a:endParaRPr lang="en-US" smtClean="0"/>
          </a:p>
          <a:p>
            <a:pPr algn="just" eaLnBrk="1" hangingPunct="1">
              <a:lnSpc>
                <a:spcPct val="90000"/>
              </a:lnSpc>
              <a:spcBef>
                <a:spcPct val="0"/>
              </a:spcBef>
            </a:pPr>
            <a:r>
              <a:rPr lang="en-US" u="sng" smtClean="0"/>
              <a:t>E.g</a:t>
            </a:r>
            <a:r>
              <a:rPr lang="en-US" smtClean="0"/>
              <a:t>  </a:t>
            </a:r>
          </a:p>
          <a:p>
            <a:pPr algn="just" eaLnBrk="1" hangingPunct="1">
              <a:lnSpc>
                <a:spcPct val="90000"/>
              </a:lnSpc>
              <a:spcBef>
                <a:spcPct val="0"/>
              </a:spcBef>
            </a:pPr>
            <a:endParaRPr lang="en-US" smtClean="0"/>
          </a:p>
          <a:p>
            <a:pPr algn="just" eaLnBrk="1" hangingPunct="1">
              <a:lnSpc>
                <a:spcPct val="90000"/>
              </a:lnSpc>
              <a:spcBef>
                <a:spcPct val="0"/>
              </a:spcBef>
            </a:pPr>
            <a:r>
              <a:rPr lang="en-US" smtClean="0"/>
              <a:t>Bank Stores customer information which is similar to the application D</a:t>
            </a:r>
            <a:r>
              <a:rPr lang="en-US" smtClean="0">
                <a:sym typeface="Wingdings" pitchFamily="2" charset="2"/>
              </a:rPr>
              <a:t>ata. </a:t>
            </a:r>
          </a:p>
          <a:p>
            <a:pPr algn="just" eaLnBrk="1" hangingPunct="1">
              <a:lnSpc>
                <a:spcPct val="90000"/>
              </a:lnSpc>
              <a:spcBef>
                <a:spcPct val="0"/>
              </a:spcBef>
            </a:pPr>
            <a:endParaRPr lang="en-US" smtClean="0">
              <a:sym typeface="Wingdings" pitchFamily="2" charset="2"/>
            </a:endParaRPr>
          </a:p>
          <a:p>
            <a:pPr algn="just" eaLnBrk="1" hangingPunct="1">
              <a:lnSpc>
                <a:spcPct val="90000"/>
              </a:lnSpc>
              <a:spcBef>
                <a:spcPct val="0"/>
              </a:spcBef>
            </a:pPr>
            <a:r>
              <a:rPr lang="en-US" smtClean="0">
                <a:sym typeface="Wingdings" pitchFamily="2" charset="2"/>
              </a:rPr>
              <a:t>RBI stores information about all the banks which is similar to metadata. Like how the data maintained by RBI helps in </a:t>
            </a:r>
            <a:r>
              <a:rPr kumimoji="1" lang="en-US" smtClean="0"/>
              <a:t>effective and efficient management of processes, compliance  and regulations, meta data helps in maintaining an effective and efficient database system.</a:t>
            </a:r>
            <a:endParaRPr lang="en-US" smtClean="0"/>
          </a:p>
          <a:p>
            <a:pPr algn="just" eaLnBrk="1" hangingPunct="1">
              <a:lnSpc>
                <a:spcPct val="90000"/>
              </a:lnSpc>
              <a:spcBef>
                <a:spcPct val="0"/>
              </a:spcBef>
            </a:pPr>
            <a:endParaRPr lang="en-US" smtClean="0"/>
          </a:p>
          <a:p>
            <a:pPr algn="just" eaLnBrk="1" hangingPunct="1">
              <a:lnSpc>
                <a:spcPct val="90000"/>
              </a:lnSpc>
              <a:spcBef>
                <a:spcPct val="0"/>
              </a:spcBef>
            </a:pPr>
            <a:r>
              <a:rPr lang="en-US" smtClean="0"/>
              <a:t>Classification of users:</a:t>
            </a:r>
          </a:p>
          <a:p>
            <a:pPr algn="just" eaLnBrk="1" hangingPunct="1">
              <a:lnSpc>
                <a:spcPct val="90000"/>
              </a:lnSpc>
              <a:spcBef>
                <a:spcPct val="0"/>
              </a:spcBef>
            </a:pPr>
            <a:endParaRPr lang="en-US" smtClean="0"/>
          </a:p>
          <a:p>
            <a:pPr algn="just" eaLnBrk="1" hangingPunct="1">
              <a:lnSpc>
                <a:spcPct val="90000"/>
              </a:lnSpc>
              <a:spcBef>
                <a:spcPct val="0"/>
              </a:spcBef>
            </a:pPr>
            <a:r>
              <a:rPr lang="en-US" smtClean="0"/>
              <a:t>End Users : Who has a need to access the data stored or store new data</a:t>
            </a:r>
          </a:p>
          <a:p>
            <a:pPr algn="just" eaLnBrk="1" hangingPunct="1">
              <a:lnSpc>
                <a:spcPct val="90000"/>
              </a:lnSpc>
              <a:spcBef>
                <a:spcPct val="0"/>
              </a:spcBef>
            </a:pPr>
            <a:endParaRPr lang="en-US" smtClean="0"/>
          </a:p>
          <a:p>
            <a:pPr algn="just" eaLnBrk="1" hangingPunct="1">
              <a:lnSpc>
                <a:spcPct val="90000"/>
              </a:lnSpc>
              <a:spcBef>
                <a:spcPct val="0"/>
              </a:spcBef>
            </a:pPr>
            <a:r>
              <a:rPr lang="en-US" smtClean="0"/>
              <a:t>Application Programmer : Develops logic to access a specific data and to perform a specific operations</a:t>
            </a:r>
          </a:p>
          <a:p>
            <a:pPr algn="just" eaLnBrk="1" hangingPunct="1">
              <a:lnSpc>
                <a:spcPct val="90000"/>
              </a:lnSpc>
              <a:spcBef>
                <a:spcPct val="0"/>
              </a:spcBef>
            </a:pPr>
            <a:endParaRPr lang="en-US" smtClean="0"/>
          </a:p>
          <a:p>
            <a:pPr algn="just" eaLnBrk="1" hangingPunct="1">
              <a:lnSpc>
                <a:spcPct val="90000"/>
              </a:lnSpc>
              <a:spcBef>
                <a:spcPct val="0"/>
              </a:spcBef>
            </a:pPr>
            <a:r>
              <a:rPr lang="en-US" smtClean="0"/>
              <a:t>Database Administrators : Manages the database for its efficiency and day to day issues.</a:t>
            </a:r>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977DD5F-CD14-410E-A91B-9CE4E3691B18}" type="slidenum">
              <a:rPr lang="en-US" smtClean="0"/>
              <a:pPr fontAlgn="base">
                <a:spcBef>
                  <a:spcPct val="0"/>
                </a:spcBef>
                <a:spcAft>
                  <a:spcPct val="0"/>
                </a:spcAft>
                <a:defRPr/>
              </a:pPr>
              <a:t>27</a:t>
            </a:fld>
            <a:endParaRPr lang="en-US" smtClean="0"/>
          </a:p>
        </p:txBody>
      </p:sp>
    </p:spTree>
    <p:extLst>
      <p:ext uri="{BB962C8B-B14F-4D97-AF65-F5344CB8AC3E}">
        <p14:creationId xmlns:p14="http://schemas.microsoft.com/office/powerpoint/2010/main" val="212262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9" name="Straight Connector 8"/>
          <p:cNvCxnSpPr/>
          <p:nvPr userDrawn="1"/>
        </p:nvCxnSpPr>
        <p:spPr>
          <a:xfrm>
            <a:off x="0" y="609600"/>
            <a:ext cx="9144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6"/>
          <p:cNvSpPr>
            <a:spLocks noGrp="1" noChangeArrowheads="1"/>
          </p:cNvSpPr>
          <p:nvPr>
            <p:ph type="sldNum" sz="quarter" idx="11"/>
          </p:nvPr>
        </p:nvSpPr>
        <p:spPr>
          <a:xfrm>
            <a:off x="3733800" y="6477000"/>
            <a:ext cx="1905000" cy="246063"/>
          </a:xfrm>
          <a:ln/>
        </p:spPr>
        <p:txBody>
          <a:bodyPr/>
          <a:lstStyle>
            <a:lvl1pPr algn="ctr">
              <a:defRPr/>
            </a:lvl1pPr>
          </a:lstStyle>
          <a:p>
            <a:pPr>
              <a:defRPr/>
            </a:pPr>
            <a:fld id="{F414EE32-56AB-44A5-8C9B-0C2C450113C9}" type="slidenum">
              <a:rPr lang="en-US" smtClean="0"/>
              <a:pPr>
                <a:defRPr/>
              </a:pPr>
              <a:t>‹#›</a:t>
            </a:fld>
            <a:endParaRPr lang="en-US" dirty="0"/>
          </a:p>
        </p:txBody>
      </p:sp>
      <p:cxnSp>
        <p:nvCxnSpPr>
          <p:cNvPr id="13" name="Straight Connector 12"/>
          <p:cNvCxnSpPr/>
          <p:nvPr userDrawn="1"/>
        </p:nvCxnSpPr>
        <p:spPr>
          <a:xfrm>
            <a:off x="0" y="6323012"/>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FC0A96-3B7B-4607-9813-398C71A20408}" type="datetime1">
              <a:rPr lang="en-US" smtClean="0"/>
              <a:pPr/>
              <a:t>14-Dec-18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866038-7A03-4EA2-8DAE-2B62797D9D36}" type="datetime1">
              <a:rPr lang="en-US" smtClean="0"/>
              <a:pPr/>
              <a:t>14-Dec-18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20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95DC813E-00C8-43A3-A968-6D8FC67E9D64}" type="datetime1">
              <a:rPr lang="en-US" smtClean="0"/>
              <a:pPr/>
              <a:t>14-Dec-18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5147B7-7471-4FE5-A393-083BDBCDB8BF}" type="datetime1">
              <a:rPr lang="en-US" smtClean="0"/>
              <a:pPr/>
              <a:t>14-Dec-18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mn-lt"/>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A096D05A-534B-4CB2-BA64-A525282182D1}" type="datetime1">
              <a:rPr lang="en-US" smtClean="0"/>
              <a:pPr/>
              <a:t>14-Dec-18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mn-l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6B55DC-E49A-4F38-8832-1C3C58104004}" type="datetime1">
              <a:rPr lang="en-US" smtClean="0"/>
              <a:pPr/>
              <a:t>14-Dec-18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mn-lt"/>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7637A704-4672-494C-933B-8CD71203FC44}" type="datetime1">
              <a:rPr lang="en-US" smtClean="0"/>
              <a:pPr/>
              <a:t>14-Dec-18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D02B4-D04C-44CA-B7CE-E910C0D868CF}" type="datetime1">
              <a:rPr lang="en-US" smtClean="0"/>
              <a:pPr/>
              <a:t>14-Dec-18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E649D-F0C7-40A7-B990-C21AF733DB9E}" type="datetime1">
              <a:rPr lang="en-US" smtClean="0"/>
              <a:pPr/>
              <a:t>14-Dec-18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CC7D27-6B2A-4129-BD94-6A9628E38E39}" type="datetime1">
              <a:rPr lang="en-US" smtClean="0"/>
              <a:pPr/>
              <a:t>14-Dec-18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E719A5-EEC5-4590-8621-153D5A0785D3}" type="slidenum">
              <a:rPr lang="en-US" smtClean="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44F12-010E-4844-9CF6-99CEB7A2CD76}" type="datetime1">
              <a:rPr lang="en-US" smtClean="0"/>
              <a:pPr/>
              <a:t>14-Dec-18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719A5-EEC5-4590-8621-153D5A0785D3}"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1.emf"/><Relationship Id="rId4" Type="http://schemas.openxmlformats.org/officeDocument/2006/relationships/oleObject" Target="../embeddings/Microsoft_Excel_97-2003_Worksheet12.xls"/></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2.emf"/><Relationship Id="rId4" Type="http://schemas.openxmlformats.org/officeDocument/2006/relationships/oleObject" Target="../embeddings/Microsoft_Excel_97-2003_Worksheet13.xls"/></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3.emf"/><Relationship Id="rId4" Type="http://schemas.openxmlformats.org/officeDocument/2006/relationships/oleObject" Target="../embeddings/Microsoft_Excel_97-2003_Worksheet14.xls"/></Relationships>
</file>

<file path=ppt/slides/_rels/slide10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15.bin"/><Relationship Id="rId7" Type="http://schemas.openxmlformats.org/officeDocument/2006/relationships/oleObject" Target="../embeddings/Microsoft_Excel_97-2003_Worksheet16.xls"/><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6.bin"/><Relationship Id="rId5" Type="http://schemas.openxmlformats.org/officeDocument/2006/relationships/image" Target="../media/image14.emf"/><Relationship Id="rId4" Type="http://schemas.openxmlformats.org/officeDocument/2006/relationships/oleObject" Target="../embeddings/Microsoft_Excel_97-2003_Worksheet15.xls"/></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6.emf"/><Relationship Id="rId4" Type="http://schemas.openxmlformats.org/officeDocument/2006/relationships/oleObject" Target="../embeddings/Microsoft_Excel_97-2003_Worksheet17.xls"/></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7.emf"/><Relationship Id="rId4" Type="http://schemas.openxmlformats.org/officeDocument/2006/relationships/oleObject" Target="../embeddings/Microsoft_Excel_97-2003_Worksheet18.xls"/></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emf"/><Relationship Id="rId4" Type="http://schemas.openxmlformats.org/officeDocument/2006/relationships/oleObject" Target="../embeddings/Microsoft_Excel_97-2003_Worksheet19.xls"/></Relationships>
</file>

<file path=ppt/slides/_rels/slide107.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Microsoft_Excel_97-2003_Worksheet23.xls"/><Relationship Id="rId3" Type="http://schemas.openxmlformats.org/officeDocument/2006/relationships/oleObject" Target="../embeddings/oleObject20.bin"/><Relationship Id="rId7" Type="http://schemas.openxmlformats.org/officeDocument/2006/relationships/oleObject" Target="../embeddings/Microsoft_Excel_97-2003_Worksheet21.xls"/><Relationship Id="rId12"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1.bin"/><Relationship Id="rId11" Type="http://schemas.openxmlformats.org/officeDocument/2006/relationships/image" Target="../media/image21.emf"/><Relationship Id="rId5" Type="http://schemas.openxmlformats.org/officeDocument/2006/relationships/image" Target="../media/image19.emf"/><Relationship Id="rId10" Type="http://schemas.openxmlformats.org/officeDocument/2006/relationships/oleObject" Target="../embeddings/Microsoft_Excel_97-2003_Worksheet22.xls"/><Relationship Id="rId4" Type="http://schemas.openxmlformats.org/officeDocument/2006/relationships/oleObject" Target="../embeddings/Microsoft_Excel_97-2003_Worksheet20.xls"/><Relationship Id="rId9" Type="http://schemas.openxmlformats.org/officeDocument/2006/relationships/oleObject" Target="../embeddings/oleObject22.bin"/><Relationship Id="rId14" Type="http://schemas.openxmlformats.org/officeDocument/2006/relationships/image" Target="../media/image22.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23.emf"/><Relationship Id="rId4" Type="http://schemas.openxmlformats.org/officeDocument/2006/relationships/oleObject" Target="../embeddings/Microsoft_Excel_97-2003_Worksheet24.xls"/></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24.emf"/><Relationship Id="rId4" Type="http://schemas.openxmlformats.org/officeDocument/2006/relationships/oleObject" Target="../embeddings/Microsoft_Excel_97-2003_Worksheet25.xls"/></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26.bin"/><Relationship Id="rId7" Type="http://schemas.openxmlformats.org/officeDocument/2006/relationships/oleObject" Target="../embeddings/Microsoft_Excel_97-2003_Worksheet27.xls"/><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27.bin"/><Relationship Id="rId11" Type="http://schemas.openxmlformats.org/officeDocument/2006/relationships/image" Target="../media/image27.emf"/><Relationship Id="rId5" Type="http://schemas.openxmlformats.org/officeDocument/2006/relationships/image" Target="../media/image25.emf"/><Relationship Id="rId10" Type="http://schemas.openxmlformats.org/officeDocument/2006/relationships/oleObject" Target="../embeddings/Microsoft_Excel_97-2003_Worksheet28.xls"/><Relationship Id="rId4" Type="http://schemas.openxmlformats.org/officeDocument/2006/relationships/oleObject" Target="../embeddings/Microsoft_Excel_97-2003_Worksheet26.xls"/><Relationship Id="rId9" Type="http://schemas.openxmlformats.org/officeDocument/2006/relationships/oleObject" Target="../embeddings/oleObject28.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Microsoft_Excel_97-2003_Worksheet1.xls"/></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emf"/><Relationship Id="rId4" Type="http://schemas.openxmlformats.org/officeDocument/2006/relationships/oleObject" Target="../embeddings/Microsoft_Excel_97-2003_Worksheet2.xls"/></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Microsoft_Excel_97-2003_Worksheet3.xls"/></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emf"/><Relationship Id="rId4" Type="http://schemas.openxmlformats.org/officeDocument/2006/relationships/oleObject" Target="../embeddings/Microsoft_Excel_97-2003_Worksheet4.xls"/></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Microsoft_Excel_97-2003_Worksheet5.xls"/></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Microsoft_Excel_97-2003_Worksheet6.xls"/></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Microsoft_Excel_97-2003_Worksheet7.xls"/></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9.emf"/><Relationship Id="rId4" Type="http://schemas.openxmlformats.org/officeDocument/2006/relationships/oleObject" Target="../embeddings/Microsoft_Excel_97-2003_Worksheet8.xls"/></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9.emf"/><Relationship Id="rId4" Type="http://schemas.openxmlformats.org/officeDocument/2006/relationships/oleObject" Target="../embeddings/Microsoft_Excel_97-2003_Worksheet9.xls"/></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oleObject" Target="../embeddings/Microsoft_Excel_97-2003_Worksheet10.xls"/></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0.emf"/><Relationship Id="rId4" Type="http://schemas.openxmlformats.org/officeDocument/2006/relationships/oleObject" Target="../embeddings/Microsoft_Excel_97-2003_Worksheet11.xls"/></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defRPr/>
            </a:pPr>
            <a:r>
              <a:rPr lang="en-IN" sz="3600" dirty="0" smtClean="0">
                <a:latin typeface="+mj-lt"/>
              </a:rPr>
              <a:t>DBMS and RDBMS Concepts</a:t>
            </a:r>
            <a:endParaRPr lang="en-IN" sz="3600" dirty="0">
              <a:latin typeface="+mj-lt"/>
            </a:endParaRPr>
          </a:p>
        </p:txBody>
      </p:sp>
      <p:sp>
        <p:nvSpPr>
          <p:cNvPr id="4" name="Slide Number Placeholder 3"/>
          <p:cNvSpPr>
            <a:spLocks noGrp="1"/>
          </p:cNvSpPr>
          <p:nvPr>
            <p:ph type="sldNum" sz="quarter" idx="12"/>
          </p:nvPr>
        </p:nvSpPr>
        <p:spPr/>
        <p:txBody>
          <a:bodyPr/>
          <a:lstStyle/>
          <a:p>
            <a:fld id="{B6E719A5-EEC5-4590-8621-153D5A0785D3}" type="slidenum">
              <a:rPr lang="en-US" smtClean="0"/>
              <a:pPr/>
              <a:t>1</a:t>
            </a:fld>
            <a:endParaRPr lang="en-US" dirty="0"/>
          </a:p>
        </p:txBody>
      </p:sp>
    </p:spTree>
    <p:extLst>
      <p:ext uri="{BB962C8B-B14F-4D97-AF65-F5344CB8AC3E}">
        <p14:creationId xmlns:p14="http://schemas.microsoft.com/office/powerpoint/2010/main" val="2842619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 </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a:t>This issue can be address by Database </a:t>
            </a:r>
            <a:r>
              <a:rPr lang="en-US" dirty="0" smtClean="0"/>
              <a:t>systems. </a:t>
            </a:r>
          </a:p>
          <a:p>
            <a:endParaRPr lang="en-US" dirty="0"/>
          </a:p>
          <a:p>
            <a:r>
              <a:rPr lang="en-US" dirty="0" smtClean="0"/>
              <a:t>The </a:t>
            </a:r>
            <a:r>
              <a:rPr lang="en-US" dirty="0"/>
              <a:t>four most common types of organizations are the hierarchical, network, relational and object models. </a:t>
            </a:r>
            <a:endParaRPr lang="en-US" dirty="0" smtClean="0"/>
          </a:p>
          <a:p>
            <a:endParaRPr lang="en-US" dirty="0"/>
          </a:p>
          <a:p>
            <a:r>
              <a:rPr lang="en-US" dirty="0" smtClean="0"/>
              <a:t>Inverted </a:t>
            </a:r>
            <a:r>
              <a:rPr lang="en-US" dirty="0"/>
              <a:t>lists and other methods are also used. </a:t>
            </a:r>
            <a:endParaRPr lang="en-US" dirty="0" smtClean="0"/>
          </a:p>
          <a:p>
            <a:endParaRPr lang="en-US" dirty="0"/>
          </a:p>
          <a:p>
            <a:r>
              <a:rPr lang="en-US" dirty="0" smtClean="0"/>
              <a:t>The </a:t>
            </a:r>
            <a:r>
              <a:rPr lang="en-US" dirty="0"/>
              <a:t>optimal structure depends on the natural organization of the application's data, and on the application's </a:t>
            </a:r>
            <a:r>
              <a:rPr lang="en-US" dirty="0" smtClean="0"/>
              <a:t>requirements. </a:t>
            </a:r>
          </a:p>
          <a:p>
            <a:pPr lvl="1"/>
            <a:r>
              <a:rPr lang="en-US" dirty="0" smtClean="0"/>
              <a:t>which </a:t>
            </a:r>
            <a:r>
              <a:rPr lang="en-US" dirty="0"/>
              <a:t>include transaction rate (speed), reliability, maintainability, scalability, and </a:t>
            </a:r>
            <a:r>
              <a:rPr lang="en-US" dirty="0" smtClean="0"/>
              <a:t>cost</a:t>
            </a:r>
            <a:endParaRPr lang="en-US"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10</a:t>
            </a:fld>
            <a:endParaRPr lang="en-US" dirty="0"/>
          </a:p>
        </p:txBody>
      </p:sp>
    </p:spTree>
    <p:extLst>
      <p:ext uri="{BB962C8B-B14F-4D97-AF65-F5344CB8AC3E}">
        <p14:creationId xmlns:p14="http://schemas.microsoft.com/office/powerpoint/2010/main" val="342467088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28650" y="195263"/>
            <a:ext cx="7772400" cy="1219200"/>
          </a:xfrm>
        </p:spPr>
        <p:txBody>
          <a:bodyPr>
            <a:normAutofit/>
          </a:bodyPr>
          <a:lstStyle/>
          <a:p>
            <a:r>
              <a:rPr lang="en-US" sz="3600" dirty="0"/>
              <a:t>Bringing a Relation to 1NF</a:t>
            </a:r>
          </a:p>
        </p:txBody>
      </p:sp>
      <p:graphicFrame>
        <p:nvGraphicFramePr>
          <p:cNvPr id="250883" name="Object 3"/>
          <p:cNvGraphicFramePr>
            <a:graphicFrameLocks noChangeAspect="1"/>
          </p:cNvGraphicFramePr>
          <p:nvPr/>
        </p:nvGraphicFramePr>
        <p:xfrm>
          <a:off x="1143000" y="2514600"/>
          <a:ext cx="6400800" cy="2393950"/>
        </p:xfrm>
        <a:graphic>
          <a:graphicData uri="http://schemas.openxmlformats.org/presentationml/2006/ole">
            <mc:AlternateContent xmlns:mc="http://schemas.openxmlformats.org/markup-compatibility/2006">
              <mc:Choice xmlns:v="urn:schemas-microsoft-com:vml" Requires="v">
                <p:oleObj spid="_x0000_s13355" name="Worksheet" r:id="rId4" imgW="3133760" imgH="1171623" progId="Excel.Sheet.8">
                  <p:embed/>
                </p:oleObj>
              </mc:Choice>
              <mc:Fallback>
                <p:oleObj name="Worksheet" r:id="rId4" imgW="3133760" imgH="1171623"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514600"/>
                        <a:ext cx="6400800" cy="23939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0884" name="Group 4"/>
          <p:cNvGrpSpPr>
            <a:grpSpLocks/>
          </p:cNvGrpSpPr>
          <p:nvPr/>
        </p:nvGrpSpPr>
        <p:grpSpPr bwMode="auto">
          <a:xfrm>
            <a:off x="4814888" y="2967038"/>
            <a:ext cx="1600200" cy="228600"/>
            <a:chOff x="1200" y="2448"/>
            <a:chExt cx="816" cy="144"/>
          </a:xfrm>
        </p:grpSpPr>
        <p:sp>
          <p:nvSpPr>
            <p:cNvPr id="250885" name="Line 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0886" name="Line 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0887" name="Line 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0888" name="Oval 8"/>
          <p:cNvSpPr>
            <a:spLocks noChangeArrowheads="1"/>
          </p:cNvSpPr>
          <p:nvPr/>
        </p:nvSpPr>
        <p:spPr bwMode="auto">
          <a:xfrm>
            <a:off x="4014788" y="2700338"/>
            <a:ext cx="3890962" cy="1447800"/>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nvGrpSpPr>
          <p:cNvPr id="250889" name="Group 9"/>
          <p:cNvGrpSpPr>
            <a:grpSpLocks/>
          </p:cNvGrpSpPr>
          <p:nvPr/>
        </p:nvGrpSpPr>
        <p:grpSpPr bwMode="auto">
          <a:xfrm>
            <a:off x="1600200" y="2971800"/>
            <a:ext cx="1600200" cy="228600"/>
            <a:chOff x="1200" y="2448"/>
            <a:chExt cx="816" cy="144"/>
          </a:xfrm>
        </p:grpSpPr>
        <p:sp>
          <p:nvSpPr>
            <p:cNvPr id="250890" name="Line 10"/>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0891" name="Line 11"/>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0892"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Tree>
    <p:extLst>
      <p:ext uri="{BB962C8B-B14F-4D97-AF65-F5344CB8AC3E}">
        <p14:creationId xmlns:p14="http://schemas.microsoft.com/office/powerpoint/2010/main" val="42949210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0883"/>
                                        </p:tgtEl>
                                        <p:attrNameLst>
                                          <p:attrName>style.visibility</p:attrName>
                                        </p:attrNameLst>
                                      </p:cBhvr>
                                      <p:to>
                                        <p:strVal val="visible"/>
                                      </p:to>
                                    </p:set>
                                    <p:anim calcmode="lin" valueType="num">
                                      <p:cBhvr additive="base">
                                        <p:cTn id="7" dur="500" fill="hold"/>
                                        <p:tgtEl>
                                          <p:spTgt spid="250883"/>
                                        </p:tgtEl>
                                        <p:attrNameLst>
                                          <p:attrName>ppt_x</p:attrName>
                                        </p:attrNameLst>
                                      </p:cBhvr>
                                      <p:tavLst>
                                        <p:tav tm="0">
                                          <p:val>
                                            <p:strVal val="0-#ppt_w/2"/>
                                          </p:val>
                                        </p:tav>
                                        <p:tav tm="100000">
                                          <p:val>
                                            <p:strVal val="#ppt_x"/>
                                          </p:val>
                                        </p:tav>
                                      </p:tavLst>
                                    </p:anim>
                                    <p:anim calcmode="lin" valueType="num">
                                      <p:cBhvr additive="base">
                                        <p:cTn id="8" dur="500" fill="hold"/>
                                        <p:tgtEl>
                                          <p:spTgt spid="25088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0889"/>
                                        </p:tgtEl>
                                        <p:attrNameLst>
                                          <p:attrName>style.visibility</p:attrName>
                                        </p:attrNameLst>
                                      </p:cBhvr>
                                      <p:to>
                                        <p:strVal val="visible"/>
                                      </p:to>
                                    </p:set>
                                    <p:anim calcmode="lin" valueType="num">
                                      <p:cBhvr additive="base">
                                        <p:cTn id="13" dur="500" fill="hold"/>
                                        <p:tgtEl>
                                          <p:spTgt spid="250889"/>
                                        </p:tgtEl>
                                        <p:attrNameLst>
                                          <p:attrName>ppt_x</p:attrName>
                                        </p:attrNameLst>
                                      </p:cBhvr>
                                      <p:tavLst>
                                        <p:tav tm="0">
                                          <p:val>
                                            <p:strVal val="0-#ppt_w/2"/>
                                          </p:val>
                                        </p:tav>
                                        <p:tav tm="100000">
                                          <p:val>
                                            <p:strVal val="#ppt_x"/>
                                          </p:val>
                                        </p:tav>
                                      </p:tavLst>
                                    </p:anim>
                                    <p:anim calcmode="lin" valueType="num">
                                      <p:cBhvr additive="base">
                                        <p:cTn id="14" dur="500" fill="hold"/>
                                        <p:tgtEl>
                                          <p:spTgt spid="2508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50884"/>
                                        </p:tgtEl>
                                        <p:attrNameLst>
                                          <p:attrName>style.visibility</p:attrName>
                                        </p:attrNameLst>
                                      </p:cBhvr>
                                      <p:to>
                                        <p:strVal val="visible"/>
                                      </p:to>
                                    </p:set>
                                    <p:anim calcmode="lin" valueType="num">
                                      <p:cBhvr additive="base">
                                        <p:cTn id="19" dur="500" fill="hold"/>
                                        <p:tgtEl>
                                          <p:spTgt spid="250884"/>
                                        </p:tgtEl>
                                        <p:attrNameLst>
                                          <p:attrName>ppt_x</p:attrName>
                                        </p:attrNameLst>
                                      </p:cBhvr>
                                      <p:tavLst>
                                        <p:tav tm="0">
                                          <p:val>
                                            <p:strVal val="0-#ppt_w/2"/>
                                          </p:val>
                                        </p:tav>
                                        <p:tav tm="100000">
                                          <p:val>
                                            <p:strVal val="#ppt_x"/>
                                          </p:val>
                                        </p:tav>
                                      </p:tavLst>
                                    </p:anim>
                                    <p:anim calcmode="lin" valueType="num">
                                      <p:cBhvr additive="base">
                                        <p:cTn id="20" dur="500" fill="hold"/>
                                        <p:tgtEl>
                                          <p:spTgt spid="2508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0888"/>
                                        </p:tgtEl>
                                        <p:attrNameLst>
                                          <p:attrName>style.visibility</p:attrName>
                                        </p:attrNameLst>
                                      </p:cBhvr>
                                      <p:to>
                                        <p:strVal val="visible"/>
                                      </p:to>
                                    </p:set>
                                    <p:anim calcmode="lin" valueType="num">
                                      <p:cBhvr additive="base">
                                        <p:cTn id="25" dur="500" fill="hold"/>
                                        <p:tgtEl>
                                          <p:spTgt spid="250888"/>
                                        </p:tgtEl>
                                        <p:attrNameLst>
                                          <p:attrName>ppt_x</p:attrName>
                                        </p:attrNameLst>
                                      </p:cBhvr>
                                      <p:tavLst>
                                        <p:tav tm="0">
                                          <p:val>
                                            <p:strVal val="0-#ppt_w/2"/>
                                          </p:val>
                                        </p:tav>
                                        <p:tav tm="100000">
                                          <p:val>
                                            <p:strVal val="#ppt_x"/>
                                          </p:val>
                                        </p:tav>
                                      </p:tavLst>
                                    </p:anim>
                                    <p:anim calcmode="lin" valueType="num">
                                      <p:cBhvr additive="base">
                                        <p:cTn id="26" dur="500" fill="hold"/>
                                        <p:tgtEl>
                                          <p:spTgt spid="2508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628650" y="195263"/>
            <a:ext cx="7772400" cy="1219200"/>
          </a:xfrm>
        </p:spPr>
        <p:txBody>
          <a:bodyPr>
            <a:normAutofit/>
          </a:bodyPr>
          <a:lstStyle/>
          <a:p>
            <a:r>
              <a:rPr lang="en-US" sz="3600" dirty="0"/>
              <a:t>Bringing a Relation to 1NF</a:t>
            </a:r>
          </a:p>
        </p:txBody>
      </p:sp>
      <p:grpSp>
        <p:nvGrpSpPr>
          <p:cNvPr id="251907" name="Group 3"/>
          <p:cNvGrpSpPr>
            <a:grpSpLocks/>
          </p:cNvGrpSpPr>
          <p:nvPr/>
        </p:nvGrpSpPr>
        <p:grpSpPr bwMode="auto">
          <a:xfrm>
            <a:off x="1143000" y="3810000"/>
            <a:ext cx="6762750" cy="2393950"/>
            <a:chOff x="720" y="2160"/>
            <a:chExt cx="4260" cy="1508"/>
          </a:xfrm>
        </p:grpSpPr>
        <p:graphicFrame>
          <p:nvGraphicFramePr>
            <p:cNvPr id="251908" name="Object 4"/>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14379" name="Worksheet" r:id="rId4" imgW="3133760" imgH="1171623" progId="Excel.Sheet.8">
                    <p:embed/>
                  </p:oleObj>
                </mc:Choice>
                <mc:Fallback>
                  <p:oleObj name="Worksheet" r:id="rId4" imgW="3133760" imgH="1171623"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1909" name="Group 5"/>
            <p:cNvGrpSpPr>
              <a:grpSpLocks/>
            </p:cNvGrpSpPr>
            <p:nvPr/>
          </p:nvGrpSpPr>
          <p:grpSpPr bwMode="auto">
            <a:xfrm>
              <a:off x="3033" y="2445"/>
              <a:ext cx="1008" cy="144"/>
              <a:chOff x="1200" y="2448"/>
              <a:chExt cx="816" cy="144"/>
            </a:xfrm>
          </p:grpSpPr>
          <p:sp>
            <p:nvSpPr>
              <p:cNvPr id="251910" name="Line 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1911" name="Line 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1912"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1913" name="Oval 9"/>
            <p:cNvSpPr>
              <a:spLocks noChangeArrowheads="1"/>
            </p:cNvSpPr>
            <p:nvPr/>
          </p:nvSpPr>
          <p:spPr bwMode="auto">
            <a:xfrm>
              <a:off x="2529" y="2277"/>
              <a:ext cx="2451" cy="91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nvGrpSpPr>
            <p:cNvPr id="251914" name="Group 10"/>
            <p:cNvGrpSpPr>
              <a:grpSpLocks/>
            </p:cNvGrpSpPr>
            <p:nvPr/>
          </p:nvGrpSpPr>
          <p:grpSpPr bwMode="auto">
            <a:xfrm>
              <a:off x="1008" y="2448"/>
              <a:ext cx="1008" cy="144"/>
              <a:chOff x="1200" y="2448"/>
              <a:chExt cx="816" cy="144"/>
            </a:xfrm>
          </p:grpSpPr>
          <p:sp>
            <p:nvSpPr>
              <p:cNvPr id="251915" name="Line 1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1916" name="Line 1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1917"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51918" name="Rectangle 14" descr="Rectangle: Click to edit Master text styles&#10;Second level&#10;Third level&#10;Fourth level&#10;Fifth level"/>
          <p:cNvSpPr>
            <a:spLocks noGrp="1" noChangeArrowheads="1"/>
          </p:cNvSpPr>
          <p:nvPr>
            <p:ph type="body" idx="1"/>
          </p:nvPr>
        </p:nvSpPr>
        <p:spPr>
          <a:xfrm>
            <a:off x="609600" y="1524000"/>
            <a:ext cx="7924800" cy="1524000"/>
          </a:xfrm>
          <a:noFill/>
          <a:ln/>
        </p:spPr>
        <p:txBody>
          <a:bodyPr lIns="91440" tIns="45720" rIns="91440" bIns="45720"/>
          <a:lstStyle/>
          <a:p>
            <a:r>
              <a:rPr lang="en-US" dirty="0"/>
              <a:t> Option 1: Make a determinant of the repeating group (or the multivalued attribute) a part of the primary key.</a:t>
            </a:r>
          </a:p>
        </p:txBody>
      </p:sp>
      <p:grpSp>
        <p:nvGrpSpPr>
          <p:cNvPr id="251919" name="Group 15"/>
          <p:cNvGrpSpPr>
            <a:grpSpLocks/>
          </p:cNvGrpSpPr>
          <p:nvPr/>
        </p:nvGrpSpPr>
        <p:grpSpPr bwMode="auto">
          <a:xfrm>
            <a:off x="1876425" y="3038475"/>
            <a:ext cx="3457575" cy="1576388"/>
            <a:chOff x="1233" y="1350"/>
            <a:chExt cx="2178" cy="1233"/>
          </a:xfrm>
        </p:grpSpPr>
        <p:sp>
          <p:nvSpPr>
            <p:cNvPr id="251920" name="AutoShape 16"/>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Composite Primary Key</a:t>
              </a:r>
            </a:p>
          </p:txBody>
        </p:sp>
        <p:sp>
          <p:nvSpPr>
            <p:cNvPr id="251921" name="Line 17"/>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1922" name="Line 18"/>
            <p:cNvSpPr>
              <a:spLocks noChangeShapeType="1"/>
            </p:cNvSpPr>
            <p:nvPr/>
          </p:nvSpPr>
          <p:spPr bwMode="auto">
            <a:xfrm>
              <a:off x="2472" y="2184"/>
              <a:ext cx="387" cy="39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1923" name="Line 19"/>
          <p:cNvSpPr>
            <a:spLocks noChangeShapeType="1"/>
          </p:cNvSpPr>
          <p:nvPr/>
        </p:nvSpPr>
        <p:spPr bwMode="auto">
          <a:xfrm>
            <a:off x="4114800" y="4843463"/>
            <a:ext cx="12192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Tree>
    <p:extLst>
      <p:ext uri="{BB962C8B-B14F-4D97-AF65-F5344CB8AC3E}">
        <p14:creationId xmlns:p14="http://schemas.microsoft.com/office/powerpoint/2010/main" val="42074234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23"/>
                                        </p:tgtEl>
                                        <p:attrNameLst>
                                          <p:attrName>style.visibility</p:attrName>
                                        </p:attrNameLst>
                                      </p:cBhvr>
                                      <p:to>
                                        <p:strVal val="visible"/>
                                      </p:to>
                                    </p:set>
                                    <p:anim calcmode="lin" valueType="num">
                                      <p:cBhvr additive="base">
                                        <p:cTn id="7" dur="500" fill="hold"/>
                                        <p:tgtEl>
                                          <p:spTgt spid="251923"/>
                                        </p:tgtEl>
                                        <p:attrNameLst>
                                          <p:attrName>ppt_x</p:attrName>
                                        </p:attrNameLst>
                                      </p:cBhvr>
                                      <p:tavLst>
                                        <p:tav tm="0">
                                          <p:val>
                                            <p:strVal val="0-#ppt_w/2"/>
                                          </p:val>
                                        </p:tav>
                                        <p:tav tm="100000">
                                          <p:val>
                                            <p:strVal val="#ppt_x"/>
                                          </p:val>
                                        </p:tav>
                                      </p:tavLst>
                                    </p:anim>
                                    <p:anim calcmode="lin" valueType="num">
                                      <p:cBhvr additive="base">
                                        <p:cTn id="8" dur="500" fill="hold"/>
                                        <p:tgtEl>
                                          <p:spTgt spid="2519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1919"/>
                                        </p:tgtEl>
                                        <p:attrNameLst>
                                          <p:attrName>style.visibility</p:attrName>
                                        </p:attrNameLst>
                                      </p:cBhvr>
                                      <p:to>
                                        <p:strVal val="visible"/>
                                      </p:to>
                                    </p:set>
                                    <p:anim calcmode="lin" valueType="num">
                                      <p:cBhvr additive="base">
                                        <p:cTn id="13" dur="500" fill="hold"/>
                                        <p:tgtEl>
                                          <p:spTgt spid="251919"/>
                                        </p:tgtEl>
                                        <p:attrNameLst>
                                          <p:attrName>ppt_x</p:attrName>
                                        </p:attrNameLst>
                                      </p:cBhvr>
                                      <p:tavLst>
                                        <p:tav tm="0">
                                          <p:val>
                                            <p:strVal val="0-#ppt_w/2"/>
                                          </p:val>
                                        </p:tav>
                                        <p:tav tm="100000">
                                          <p:val>
                                            <p:strVal val="#ppt_x"/>
                                          </p:val>
                                        </p:tav>
                                      </p:tavLst>
                                    </p:anim>
                                    <p:anim calcmode="lin" valueType="num">
                                      <p:cBhvr additive="base">
                                        <p:cTn id="14" dur="500" fill="hold"/>
                                        <p:tgtEl>
                                          <p:spTgt spid="2519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3"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628650" y="195263"/>
            <a:ext cx="7772400" cy="1219200"/>
          </a:xfrm>
        </p:spPr>
        <p:txBody>
          <a:bodyPr>
            <a:normAutofit/>
          </a:bodyPr>
          <a:lstStyle/>
          <a:p>
            <a:r>
              <a:rPr lang="en-US" sz="3600" dirty="0"/>
              <a:t>Bringing a Relation to 1NF</a:t>
            </a:r>
          </a:p>
        </p:txBody>
      </p:sp>
      <p:sp>
        <p:nvSpPr>
          <p:cNvPr id="252931" name="Rectangle 3"/>
          <p:cNvSpPr>
            <a:spLocks noGrp="1" noChangeArrowheads="1"/>
          </p:cNvSpPr>
          <p:nvPr>
            <p:ph type="body" idx="1"/>
          </p:nvPr>
        </p:nvSpPr>
        <p:spPr>
          <a:xfrm>
            <a:off x="747713" y="1509713"/>
            <a:ext cx="7696200" cy="2376487"/>
          </a:xfrm>
        </p:spPr>
        <p:txBody>
          <a:bodyPr>
            <a:normAutofit lnSpcReduction="10000"/>
          </a:bodyPr>
          <a:lstStyle/>
          <a:p>
            <a:pPr>
              <a:lnSpc>
                <a:spcPct val="90000"/>
              </a:lnSpc>
            </a:pPr>
            <a:r>
              <a:rPr lang="en-US" sz="2800" dirty="0"/>
              <a:t> </a:t>
            </a:r>
            <a:r>
              <a:rPr lang="en-US" sz="2400" dirty="0"/>
              <a:t>Option 2: Remove the entire repeating group from the relation. Create another relation which would contain all the attributes of the repeating group, plus the primary key from the first relation. In this new relation, the primary key from the original relation and the determinant of the repeating group will comprise a primary key. </a:t>
            </a:r>
          </a:p>
        </p:txBody>
      </p:sp>
      <p:grpSp>
        <p:nvGrpSpPr>
          <p:cNvPr id="252932" name="Group 4"/>
          <p:cNvGrpSpPr>
            <a:grpSpLocks/>
          </p:cNvGrpSpPr>
          <p:nvPr/>
        </p:nvGrpSpPr>
        <p:grpSpPr bwMode="auto">
          <a:xfrm>
            <a:off x="1071563" y="3957638"/>
            <a:ext cx="6734175" cy="2179637"/>
            <a:chOff x="675" y="2493"/>
            <a:chExt cx="4242" cy="1373"/>
          </a:xfrm>
        </p:grpSpPr>
        <p:graphicFrame>
          <p:nvGraphicFramePr>
            <p:cNvPr id="252933" name="Object 5"/>
            <p:cNvGraphicFramePr>
              <a:graphicFrameLocks noChangeAspect="1"/>
            </p:cNvGraphicFramePr>
            <p:nvPr/>
          </p:nvGraphicFramePr>
          <p:xfrm>
            <a:off x="675" y="2493"/>
            <a:ext cx="4032" cy="1373"/>
          </p:xfrm>
          <a:graphic>
            <a:graphicData uri="http://schemas.openxmlformats.org/presentationml/2006/ole">
              <mc:AlternateContent xmlns:mc="http://schemas.openxmlformats.org/markup-compatibility/2006">
                <mc:Choice xmlns:v="urn:schemas-microsoft-com:vml" Requires="v">
                  <p:oleObj spid="_x0000_s15403" name="Worksheet" r:id="rId4" imgW="3133760" imgH="1171623" progId="Excel.Sheet.8">
                    <p:embed/>
                  </p:oleObj>
                </mc:Choice>
                <mc:Fallback>
                  <p:oleObj name="Worksheet" r:id="rId4" imgW="3133760" imgH="1171623"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 y="2493"/>
                          <a:ext cx="4032" cy="137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2934" name="Group 6"/>
            <p:cNvGrpSpPr>
              <a:grpSpLocks/>
            </p:cNvGrpSpPr>
            <p:nvPr/>
          </p:nvGrpSpPr>
          <p:grpSpPr bwMode="auto">
            <a:xfrm>
              <a:off x="2970" y="2742"/>
              <a:ext cx="1008" cy="144"/>
              <a:chOff x="1200" y="2448"/>
              <a:chExt cx="816" cy="144"/>
            </a:xfrm>
          </p:grpSpPr>
          <p:sp>
            <p:nvSpPr>
              <p:cNvPr id="252935"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2936"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2937"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2938" name="Oval 10"/>
            <p:cNvSpPr>
              <a:spLocks noChangeArrowheads="1"/>
            </p:cNvSpPr>
            <p:nvPr/>
          </p:nvSpPr>
          <p:spPr bwMode="auto">
            <a:xfrm>
              <a:off x="2466" y="2574"/>
              <a:ext cx="2451" cy="91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nvGrpSpPr>
            <p:cNvPr id="252939" name="Group 11"/>
            <p:cNvGrpSpPr>
              <a:grpSpLocks/>
            </p:cNvGrpSpPr>
            <p:nvPr/>
          </p:nvGrpSpPr>
          <p:grpSpPr bwMode="auto">
            <a:xfrm>
              <a:off x="945" y="2745"/>
              <a:ext cx="1008" cy="144"/>
              <a:chOff x="1200" y="2448"/>
              <a:chExt cx="816" cy="144"/>
            </a:xfrm>
          </p:grpSpPr>
          <p:sp>
            <p:nvSpPr>
              <p:cNvPr id="252940" name="Line 12"/>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2941" name="Line 13"/>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2942"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Tree>
    <p:extLst>
      <p:ext uri="{BB962C8B-B14F-4D97-AF65-F5344CB8AC3E}">
        <p14:creationId xmlns:p14="http://schemas.microsoft.com/office/powerpoint/2010/main" val="1377115363"/>
      </p:ext>
    </p:extLst>
  </p:cSld>
  <p:clrMapOvr>
    <a:masterClrMapping/>
  </p:clrMapOvr>
  <p:transition>
    <p:zo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628650" y="195263"/>
            <a:ext cx="7772400" cy="1219200"/>
          </a:xfrm>
        </p:spPr>
        <p:txBody>
          <a:bodyPr>
            <a:normAutofit/>
          </a:bodyPr>
          <a:lstStyle/>
          <a:p>
            <a:r>
              <a:rPr lang="en-US" sz="3600" dirty="0"/>
              <a:t>Bringing a Relation to 1NF</a:t>
            </a:r>
          </a:p>
        </p:txBody>
      </p:sp>
      <p:grpSp>
        <p:nvGrpSpPr>
          <p:cNvPr id="253955" name="Group 3"/>
          <p:cNvGrpSpPr>
            <a:grpSpLocks/>
          </p:cNvGrpSpPr>
          <p:nvPr/>
        </p:nvGrpSpPr>
        <p:grpSpPr bwMode="auto">
          <a:xfrm>
            <a:off x="1579563" y="4067175"/>
            <a:ext cx="5118100" cy="1944688"/>
            <a:chOff x="995" y="2562"/>
            <a:chExt cx="3224" cy="1225"/>
          </a:xfrm>
        </p:grpSpPr>
        <p:graphicFrame>
          <p:nvGraphicFramePr>
            <p:cNvPr id="253956" name="Object 4"/>
            <p:cNvGraphicFramePr>
              <a:graphicFrameLocks noChangeAspect="1"/>
            </p:cNvGraphicFramePr>
            <p:nvPr/>
          </p:nvGraphicFramePr>
          <p:xfrm>
            <a:off x="995" y="2562"/>
            <a:ext cx="3224" cy="1225"/>
          </p:xfrm>
          <a:graphic>
            <a:graphicData uri="http://schemas.openxmlformats.org/presentationml/2006/ole">
              <mc:AlternateContent xmlns:mc="http://schemas.openxmlformats.org/markup-compatibility/2006">
                <mc:Choice xmlns:v="urn:schemas-microsoft-com:vml" Requires="v">
                  <p:oleObj spid="_x0000_s16468" name="Worksheet" r:id="rId4" imgW="2812680" imgH="1383840" progId="Excel.Sheet.8">
                    <p:embed/>
                  </p:oleObj>
                </mc:Choice>
                <mc:Fallback>
                  <p:oleObj name="Worksheet" r:id="rId4" imgW="2812680" imgH="1383840" progId="Excel.Sheet.8">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5" y="2562"/>
                          <a:ext cx="3224" cy="122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3957" name="Group 5"/>
            <p:cNvGrpSpPr>
              <a:grpSpLocks/>
            </p:cNvGrpSpPr>
            <p:nvPr/>
          </p:nvGrpSpPr>
          <p:grpSpPr bwMode="auto">
            <a:xfrm>
              <a:off x="2277" y="2751"/>
              <a:ext cx="1008" cy="144"/>
              <a:chOff x="1200" y="2448"/>
              <a:chExt cx="816" cy="144"/>
            </a:xfrm>
          </p:grpSpPr>
          <p:sp>
            <p:nvSpPr>
              <p:cNvPr id="253958" name="Line 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3959" name="Line 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3960"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grpSp>
        <p:nvGrpSpPr>
          <p:cNvPr id="253961" name="Group 9"/>
          <p:cNvGrpSpPr>
            <a:grpSpLocks/>
          </p:cNvGrpSpPr>
          <p:nvPr/>
        </p:nvGrpSpPr>
        <p:grpSpPr bwMode="auto">
          <a:xfrm>
            <a:off x="2562225" y="1624013"/>
            <a:ext cx="2803525" cy="1973262"/>
            <a:chOff x="1614" y="1023"/>
            <a:chExt cx="1766" cy="1243"/>
          </a:xfrm>
        </p:grpSpPr>
        <p:graphicFrame>
          <p:nvGraphicFramePr>
            <p:cNvPr id="253962" name="Object 10"/>
            <p:cNvGraphicFramePr>
              <a:graphicFrameLocks noChangeAspect="1"/>
            </p:cNvGraphicFramePr>
            <p:nvPr/>
          </p:nvGraphicFramePr>
          <p:xfrm>
            <a:off x="1614" y="1023"/>
            <a:ext cx="1766" cy="1243"/>
          </p:xfrm>
          <a:graphic>
            <a:graphicData uri="http://schemas.openxmlformats.org/presentationml/2006/ole">
              <mc:AlternateContent xmlns:mc="http://schemas.openxmlformats.org/markup-compatibility/2006">
                <mc:Choice xmlns:v="urn:schemas-microsoft-com:vml" Requires="v">
                  <p:oleObj spid="_x0000_s16469" name="Worksheet" r:id="rId7" imgW="1371689" imgH="961937" progId="Excel.Sheet.8">
                    <p:embed/>
                  </p:oleObj>
                </mc:Choice>
                <mc:Fallback>
                  <p:oleObj name="Worksheet" r:id="rId7" imgW="1371689" imgH="961937" progId="Excel.Sheet.8">
                    <p:embed/>
                    <p:pic>
                      <p:nvPicPr>
                        <p:cNvPr id="0" name="Picture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4" y="1023"/>
                          <a:ext cx="1766" cy="124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3963" name="Group 11"/>
            <p:cNvGrpSpPr>
              <a:grpSpLocks/>
            </p:cNvGrpSpPr>
            <p:nvPr/>
          </p:nvGrpSpPr>
          <p:grpSpPr bwMode="auto">
            <a:xfrm>
              <a:off x="1971" y="1242"/>
              <a:ext cx="1008" cy="144"/>
              <a:chOff x="1200" y="2448"/>
              <a:chExt cx="816" cy="144"/>
            </a:xfrm>
          </p:grpSpPr>
          <p:sp>
            <p:nvSpPr>
              <p:cNvPr id="253964" name="Line 12"/>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3965" name="Line 13"/>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3966"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Tree>
    <p:extLst>
      <p:ext uri="{BB962C8B-B14F-4D97-AF65-F5344CB8AC3E}">
        <p14:creationId xmlns:p14="http://schemas.microsoft.com/office/powerpoint/2010/main" val="13913388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3961"/>
                                        </p:tgtEl>
                                        <p:attrNameLst>
                                          <p:attrName>style.visibility</p:attrName>
                                        </p:attrNameLst>
                                      </p:cBhvr>
                                      <p:to>
                                        <p:strVal val="visible"/>
                                      </p:to>
                                    </p:set>
                                    <p:anim calcmode="lin" valueType="num">
                                      <p:cBhvr additive="base">
                                        <p:cTn id="7" dur="500" fill="hold"/>
                                        <p:tgtEl>
                                          <p:spTgt spid="253961"/>
                                        </p:tgtEl>
                                        <p:attrNameLst>
                                          <p:attrName>ppt_x</p:attrName>
                                        </p:attrNameLst>
                                      </p:cBhvr>
                                      <p:tavLst>
                                        <p:tav tm="0">
                                          <p:val>
                                            <p:strVal val="0-#ppt_w/2"/>
                                          </p:val>
                                        </p:tav>
                                        <p:tav tm="100000">
                                          <p:val>
                                            <p:strVal val="#ppt_x"/>
                                          </p:val>
                                        </p:tav>
                                      </p:tavLst>
                                    </p:anim>
                                    <p:anim calcmode="lin" valueType="num">
                                      <p:cBhvr additive="base">
                                        <p:cTn id="8" dur="500" fill="hold"/>
                                        <p:tgtEl>
                                          <p:spTgt spid="2539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3955"/>
                                        </p:tgtEl>
                                        <p:attrNameLst>
                                          <p:attrName>style.visibility</p:attrName>
                                        </p:attrNameLst>
                                      </p:cBhvr>
                                      <p:to>
                                        <p:strVal val="visible"/>
                                      </p:to>
                                    </p:set>
                                    <p:anim calcmode="lin" valueType="num">
                                      <p:cBhvr additive="base">
                                        <p:cTn id="13" dur="500" fill="hold"/>
                                        <p:tgtEl>
                                          <p:spTgt spid="253955"/>
                                        </p:tgtEl>
                                        <p:attrNameLst>
                                          <p:attrName>ppt_x</p:attrName>
                                        </p:attrNameLst>
                                      </p:cBhvr>
                                      <p:tavLst>
                                        <p:tav tm="0">
                                          <p:val>
                                            <p:strVal val="0-#ppt_w/2"/>
                                          </p:val>
                                        </p:tav>
                                        <p:tav tm="100000">
                                          <p:val>
                                            <p:strVal val="#ppt_x"/>
                                          </p:val>
                                        </p:tav>
                                      </p:tavLst>
                                    </p:anim>
                                    <p:anim calcmode="lin" valueType="num">
                                      <p:cBhvr additive="base">
                                        <p:cTn id="14" dur="500" fill="hold"/>
                                        <p:tgtEl>
                                          <p:spTgt spid="2539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628650" y="195263"/>
            <a:ext cx="7772400" cy="1219200"/>
          </a:xfrm>
        </p:spPr>
        <p:txBody>
          <a:bodyPr>
            <a:normAutofit/>
          </a:bodyPr>
          <a:lstStyle/>
          <a:p>
            <a:r>
              <a:rPr lang="en-US" sz="3600" dirty="0"/>
              <a:t>Bringing a Relation to 2NF</a:t>
            </a:r>
          </a:p>
        </p:txBody>
      </p:sp>
      <p:graphicFrame>
        <p:nvGraphicFramePr>
          <p:cNvPr id="254979" name="Object 3"/>
          <p:cNvGraphicFramePr>
            <a:graphicFrameLocks noChangeAspect="1"/>
          </p:cNvGraphicFramePr>
          <p:nvPr/>
        </p:nvGraphicFramePr>
        <p:xfrm>
          <a:off x="1143000" y="3429000"/>
          <a:ext cx="6400800" cy="2393950"/>
        </p:xfrm>
        <a:graphic>
          <a:graphicData uri="http://schemas.openxmlformats.org/presentationml/2006/ole">
            <mc:AlternateContent xmlns:mc="http://schemas.openxmlformats.org/markup-compatibility/2006">
              <mc:Choice xmlns:v="urn:schemas-microsoft-com:vml" Requires="v">
                <p:oleObj spid="_x0000_s17451" name="Worksheet" r:id="rId4" imgW="3133760" imgH="1171623" progId="Excel.Sheet.8">
                  <p:embed/>
                </p:oleObj>
              </mc:Choice>
              <mc:Fallback>
                <p:oleObj name="Worksheet" r:id="rId4" imgW="3133760" imgH="1171623"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429000"/>
                        <a:ext cx="6400800" cy="23939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4980" name="Group 4"/>
          <p:cNvGrpSpPr>
            <a:grpSpLocks/>
          </p:cNvGrpSpPr>
          <p:nvPr/>
        </p:nvGrpSpPr>
        <p:grpSpPr bwMode="auto">
          <a:xfrm>
            <a:off x="1957388" y="2143125"/>
            <a:ext cx="3457575" cy="1957388"/>
            <a:chOff x="1233" y="1350"/>
            <a:chExt cx="2178" cy="1233"/>
          </a:xfrm>
        </p:grpSpPr>
        <p:sp>
          <p:nvSpPr>
            <p:cNvPr id="254981" name="AutoShape 5"/>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Composite Primary Key</a:t>
              </a:r>
            </a:p>
          </p:txBody>
        </p:sp>
        <p:sp>
          <p:nvSpPr>
            <p:cNvPr id="254982" name="Line 6"/>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4983" name="Line 7"/>
            <p:cNvSpPr>
              <a:spLocks noChangeShapeType="1"/>
            </p:cNvSpPr>
            <p:nvPr/>
          </p:nvSpPr>
          <p:spPr bwMode="auto">
            <a:xfrm>
              <a:off x="2472" y="2184"/>
              <a:ext cx="387" cy="39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Tree>
    <p:extLst>
      <p:ext uri="{BB962C8B-B14F-4D97-AF65-F5344CB8AC3E}">
        <p14:creationId xmlns:p14="http://schemas.microsoft.com/office/powerpoint/2010/main" val="20045579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4979"/>
                                        </p:tgtEl>
                                        <p:attrNameLst>
                                          <p:attrName>style.visibility</p:attrName>
                                        </p:attrNameLst>
                                      </p:cBhvr>
                                      <p:to>
                                        <p:strVal val="visible"/>
                                      </p:to>
                                    </p:set>
                                    <p:anim calcmode="lin" valueType="num">
                                      <p:cBhvr additive="base">
                                        <p:cTn id="7" dur="500" fill="hold"/>
                                        <p:tgtEl>
                                          <p:spTgt spid="254979"/>
                                        </p:tgtEl>
                                        <p:attrNameLst>
                                          <p:attrName>ppt_x</p:attrName>
                                        </p:attrNameLst>
                                      </p:cBhvr>
                                      <p:tavLst>
                                        <p:tav tm="0">
                                          <p:val>
                                            <p:strVal val="0-#ppt_w/2"/>
                                          </p:val>
                                        </p:tav>
                                        <p:tav tm="100000">
                                          <p:val>
                                            <p:strVal val="#ppt_x"/>
                                          </p:val>
                                        </p:tav>
                                      </p:tavLst>
                                    </p:anim>
                                    <p:anim calcmode="lin" valueType="num">
                                      <p:cBhvr additive="base">
                                        <p:cTn id="8" dur="500" fill="hold"/>
                                        <p:tgtEl>
                                          <p:spTgt spid="2549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4980"/>
                                        </p:tgtEl>
                                        <p:attrNameLst>
                                          <p:attrName>style.visibility</p:attrName>
                                        </p:attrNameLst>
                                      </p:cBhvr>
                                      <p:to>
                                        <p:strVal val="visible"/>
                                      </p:to>
                                    </p:set>
                                    <p:anim calcmode="lin" valueType="num">
                                      <p:cBhvr additive="base">
                                        <p:cTn id="13" dur="500" fill="hold"/>
                                        <p:tgtEl>
                                          <p:spTgt spid="254980"/>
                                        </p:tgtEl>
                                        <p:attrNameLst>
                                          <p:attrName>ppt_x</p:attrName>
                                        </p:attrNameLst>
                                      </p:cBhvr>
                                      <p:tavLst>
                                        <p:tav tm="0">
                                          <p:val>
                                            <p:strVal val="0-#ppt_w/2"/>
                                          </p:val>
                                        </p:tav>
                                        <p:tav tm="100000">
                                          <p:val>
                                            <p:strVal val="#ppt_x"/>
                                          </p:val>
                                        </p:tav>
                                      </p:tavLst>
                                    </p:anim>
                                    <p:anim calcmode="lin" valueType="num">
                                      <p:cBhvr additive="base">
                                        <p:cTn id="14" dur="500" fill="hold"/>
                                        <p:tgtEl>
                                          <p:spTgt spid="25498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549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28650" y="195263"/>
            <a:ext cx="7772400" cy="1219200"/>
          </a:xfrm>
        </p:spPr>
        <p:txBody>
          <a:bodyPr>
            <a:normAutofit/>
          </a:bodyPr>
          <a:lstStyle/>
          <a:p>
            <a:r>
              <a:rPr lang="en-US" sz="3600" dirty="0"/>
              <a:t>Bringing a Relation to 2NF</a:t>
            </a:r>
          </a:p>
        </p:txBody>
      </p:sp>
      <p:graphicFrame>
        <p:nvGraphicFramePr>
          <p:cNvPr id="256003" name="Object 3"/>
          <p:cNvGraphicFramePr>
            <a:graphicFrameLocks noChangeAspect="1"/>
          </p:cNvGraphicFramePr>
          <p:nvPr/>
        </p:nvGraphicFramePr>
        <p:xfrm>
          <a:off x="1143000" y="3429000"/>
          <a:ext cx="6400800" cy="2393950"/>
        </p:xfrm>
        <a:graphic>
          <a:graphicData uri="http://schemas.openxmlformats.org/presentationml/2006/ole">
            <mc:AlternateContent xmlns:mc="http://schemas.openxmlformats.org/markup-compatibility/2006">
              <mc:Choice xmlns:v="urn:schemas-microsoft-com:vml" Requires="v">
                <p:oleObj spid="_x0000_s18475" name="Worksheet" r:id="rId4" imgW="3133760" imgH="1171623" progId="Excel.Sheet.8">
                  <p:embed/>
                </p:oleObj>
              </mc:Choice>
              <mc:Fallback>
                <p:oleObj name="Worksheet" r:id="rId4" imgW="3133760" imgH="1171623"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429000"/>
                        <a:ext cx="6400800" cy="23939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6004" name="Group 4"/>
          <p:cNvGrpSpPr>
            <a:grpSpLocks/>
          </p:cNvGrpSpPr>
          <p:nvPr/>
        </p:nvGrpSpPr>
        <p:grpSpPr bwMode="auto">
          <a:xfrm>
            <a:off x="871538" y="2143125"/>
            <a:ext cx="3667125" cy="1957388"/>
            <a:chOff x="549" y="1350"/>
            <a:chExt cx="2310" cy="1233"/>
          </a:xfrm>
        </p:grpSpPr>
        <p:sp>
          <p:nvSpPr>
            <p:cNvPr id="256005" name="AutoShape 5"/>
            <p:cNvSpPr>
              <a:spLocks noChangeArrowheads="1"/>
            </p:cNvSpPr>
            <p:nvPr/>
          </p:nvSpPr>
          <p:spPr bwMode="auto">
            <a:xfrm>
              <a:off x="549" y="1350"/>
              <a:ext cx="1566" cy="546"/>
            </a:xfrm>
            <a:prstGeom prst="wedgeEllipseCallout">
              <a:avLst>
                <a:gd name="adj1" fmla="val 33907"/>
                <a:gd name="adj2" fmla="val 64102"/>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Composite Primary Key</a:t>
              </a:r>
            </a:p>
          </p:txBody>
        </p:sp>
        <p:sp>
          <p:nvSpPr>
            <p:cNvPr id="256006" name="Line 6"/>
            <p:cNvSpPr>
              <a:spLocks noChangeShapeType="1"/>
            </p:cNvSpPr>
            <p:nvPr/>
          </p:nvSpPr>
          <p:spPr bwMode="auto">
            <a:xfrm flipH="1">
              <a:off x="1233" y="2007"/>
              <a:ext cx="657" cy="57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6007" name="Line 7"/>
            <p:cNvSpPr>
              <a:spLocks noChangeShapeType="1"/>
            </p:cNvSpPr>
            <p:nvPr/>
          </p:nvSpPr>
          <p:spPr bwMode="auto">
            <a:xfrm>
              <a:off x="1887" y="2004"/>
              <a:ext cx="972" cy="57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56008" name="Group 8"/>
          <p:cNvGrpSpPr>
            <a:grpSpLocks/>
          </p:cNvGrpSpPr>
          <p:nvPr/>
        </p:nvGrpSpPr>
        <p:grpSpPr bwMode="auto">
          <a:xfrm>
            <a:off x="814388" y="3481388"/>
            <a:ext cx="6586537" cy="1452562"/>
            <a:chOff x="513" y="2193"/>
            <a:chExt cx="4149" cy="915"/>
          </a:xfrm>
        </p:grpSpPr>
        <p:grpSp>
          <p:nvGrpSpPr>
            <p:cNvPr id="256009" name="Group 9"/>
            <p:cNvGrpSpPr>
              <a:grpSpLocks/>
            </p:cNvGrpSpPr>
            <p:nvPr/>
          </p:nvGrpSpPr>
          <p:grpSpPr bwMode="auto">
            <a:xfrm>
              <a:off x="3033" y="2445"/>
              <a:ext cx="1008" cy="144"/>
              <a:chOff x="1200" y="2448"/>
              <a:chExt cx="816" cy="144"/>
            </a:xfrm>
          </p:grpSpPr>
          <p:sp>
            <p:nvSpPr>
              <p:cNvPr id="256010" name="Line 10"/>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6011" name="Line 11"/>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6012"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6013" name="Line 13"/>
            <p:cNvSpPr>
              <a:spLocks noChangeShapeType="1"/>
            </p:cNvSpPr>
            <p:nvPr/>
          </p:nvSpPr>
          <p:spPr bwMode="auto">
            <a:xfrm>
              <a:off x="2631" y="2805"/>
              <a:ext cx="76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nvGrpSpPr>
            <p:cNvPr id="256014" name="Group 14"/>
            <p:cNvGrpSpPr>
              <a:grpSpLocks/>
            </p:cNvGrpSpPr>
            <p:nvPr/>
          </p:nvGrpSpPr>
          <p:grpSpPr bwMode="auto">
            <a:xfrm>
              <a:off x="1008" y="2448"/>
              <a:ext cx="1008" cy="144"/>
              <a:chOff x="1200" y="2448"/>
              <a:chExt cx="816" cy="144"/>
            </a:xfrm>
          </p:grpSpPr>
          <p:sp>
            <p:nvSpPr>
              <p:cNvPr id="256015" name="Line 1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6016" name="Line 1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6017"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6018" name="Oval 18"/>
            <p:cNvSpPr>
              <a:spLocks noChangeArrowheads="1"/>
            </p:cNvSpPr>
            <p:nvPr/>
          </p:nvSpPr>
          <p:spPr bwMode="auto">
            <a:xfrm>
              <a:off x="513" y="2196"/>
              <a:ext cx="1956" cy="91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sp>
          <p:nvSpPr>
            <p:cNvPr id="256019" name="Oval 19"/>
            <p:cNvSpPr>
              <a:spLocks noChangeArrowheads="1"/>
            </p:cNvSpPr>
            <p:nvPr/>
          </p:nvSpPr>
          <p:spPr bwMode="auto">
            <a:xfrm>
              <a:off x="2571" y="2193"/>
              <a:ext cx="2091" cy="91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sp>
        <p:nvSpPr>
          <p:cNvPr id="256020" name="Rectangle 20"/>
          <p:cNvSpPr>
            <a:spLocks noGrp="1" noChangeArrowheads="1"/>
          </p:cNvSpPr>
          <p:nvPr>
            <p:ph type="body" idx="1"/>
          </p:nvPr>
        </p:nvSpPr>
        <p:spPr>
          <a:xfrm>
            <a:off x="719138" y="1538288"/>
            <a:ext cx="7696200" cy="776287"/>
          </a:xfrm>
        </p:spPr>
        <p:txBody>
          <a:bodyPr/>
          <a:lstStyle/>
          <a:p>
            <a:r>
              <a:rPr lang="en-US" dirty="0"/>
              <a:t>Goal: Remove Partial Dependencies</a:t>
            </a:r>
          </a:p>
        </p:txBody>
      </p:sp>
      <p:grpSp>
        <p:nvGrpSpPr>
          <p:cNvPr id="256021" name="Group 21"/>
          <p:cNvGrpSpPr>
            <a:grpSpLocks/>
          </p:cNvGrpSpPr>
          <p:nvPr/>
        </p:nvGrpSpPr>
        <p:grpSpPr bwMode="auto">
          <a:xfrm>
            <a:off x="3038475" y="1938338"/>
            <a:ext cx="4286250" cy="1685925"/>
            <a:chOff x="1233" y="1350"/>
            <a:chExt cx="2178" cy="1233"/>
          </a:xfrm>
        </p:grpSpPr>
        <p:sp>
          <p:nvSpPr>
            <p:cNvPr id="256022" name="AutoShape 22"/>
            <p:cNvSpPr>
              <a:spLocks noChangeArrowheads="1"/>
            </p:cNvSpPr>
            <p:nvPr/>
          </p:nvSpPr>
          <p:spPr bwMode="auto">
            <a:xfrm>
              <a:off x="1872" y="1350"/>
              <a:ext cx="1539" cy="546"/>
            </a:xfrm>
            <a:prstGeom prst="wedgeEllipseCallout">
              <a:avLst>
                <a:gd name="adj1" fmla="val -12574"/>
                <a:gd name="adj2" fmla="val 106958"/>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Partial Dependencies</a:t>
              </a:r>
            </a:p>
          </p:txBody>
        </p:sp>
        <p:sp>
          <p:nvSpPr>
            <p:cNvPr id="256023" name="Line 23"/>
            <p:cNvSpPr>
              <a:spLocks noChangeShapeType="1"/>
            </p:cNvSpPr>
            <p:nvPr/>
          </p:nvSpPr>
          <p:spPr bwMode="auto">
            <a:xfrm flipH="1">
              <a:off x="1233" y="2196"/>
              <a:ext cx="1215" cy="387"/>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6024" name="Line 24"/>
            <p:cNvSpPr>
              <a:spLocks noChangeShapeType="1"/>
            </p:cNvSpPr>
            <p:nvPr/>
          </p:nvSpPr>
          <p:spPr bwMode="auto">
            <a:xfrm>
              <a:off x="2472" y="2184"/>
              <a:ext cx="387" cy="396"/>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Tree>
    <p:extLst>
      <p:ext uri="{BB962C8B-B14F-4D97-AF65-F5344CB8AC3E}">
        <p14:creationId xmlns:p14="http://schemas.microsoft.com/office/powerpoint/2010/main" val="227409836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6003"/>
                                        </p:tgtEl>
                                        <p:attrNameLst>
                                          <p:attrName>style.visibility</p:attrName>
                                        </p:attrNameLst>
                                      </p:cBhvr>
                                      <p:to>
                                        <p:strVal val="visible"/>
                                      </p:to>
                                    </p:set>
                                    <p:anim calcmode="lin" valueType="num">
                                      <p:cBhvr additive="base">
                                        <p:cTn id="7" dur="500" fill="hold"/>
                                        <p:tgtEl>
                                          <p:spTgt spid="256003"/>
                                        </p:tgtEl>
                                        <p:attrNameLst>
                                          <p:attrName>ppt_x</p:attrName>
                                        </p:attrNameLst>
                                      </p:cBhvr>
                                      <p:tavLst>
                                        <p:tav tm="0">
                                          <p:val>
                                            <p:strVal val="0-#ppt_w/2"/>
                                          </p:val>
                                        </p:tav>
                                        <p:tav tm="100000">
                                          <p:val>
                                            <p:strVal val="#ppt_x"/>
                                          </p:val>
                                        </p:tav>
                                      </p:tavLst>
                                    </p:anim>
                                    <p:anim calcmode="lin" valueType="num">
                                      <p:cBhvr additive="base">
                                        <p:cTn id="8" dur="500" fill="hold"/>
                                        <p:tgtEl>
                                          <p:spTgt spid="2560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004"/>
                                        </p:tgtEl>
                                        <p:attrNameLst>
                                          <p:attrName>style.visibility</p:attrName>
                                        </p:attrNameLst>
                                      </p:cBhvr>
                                      <p:to>
                                        <p:strVal val="visible"/>
                                      </p:to>
                                    </p:set>
                                    <p:anim calcmode="lin" valueType="num">
                                      <p:cBhvr additive="base">
                                        <p:cTn id="13" dur="500" fill="hold"/>
                                        <p:tgtEl>
                                          <p:spTgt spid="256004"/>
                                        </p:tgtEl>
                                        <p:attrNameLst>
                                          <p:attrName>ppt_x</p:attrName>
                                        </p:attrNameLst>
                                      </p:cBhvr>
                                      <p:tavLst>
                                        <p:tav tm="0">
                                          <p:val>
                                            <p:strVal val="0-#ppt_w/2"/>
                                          </p:val>
                                        </p:tav>
                                        <p:tav tm="100000">
                                          <p:val>
                                            <p:strVal val="#ppt_x"/>
                                          </p:val>
                                        </p:tav>
                                      </p:tavLst>
                                    </p:anim>
                                    <p:anim calcmode="lin" valueType="num">
                                      <p:cBhvr additive="base">
                                        <p:cTn id="14" dur="500" fill="hold"/>
                                        <p:tgtEl>
                                          <p:spTgt spid="2560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56008"/>
                                        </p:tgtEl>
                                        <p:attrNameLst>
                                          <p:attrName>style.visibility</p:attrName>
                                        </p:attrNameLst>
                                      </p:cBhvr>
                                      <p:to>
                                        <p:strVal val="visible"/>
                                      </p:to>
                                    </p:set>
                                    <p:anim calcmode="lin" valueType="num">
                                      <p:cBhvr additive="base">
                                        <p:cTn id="19" dur="500" fill="hold"/>
                                        <p:tgtEl>
                                          <p:spTgt spid="256008"/>
                                        </p:tgtEl>
                                        <p:attrNameLst>
                                          <p:attrName>ppt_x</p:attrName>
                                        </p:attrNameLst>
                                      </p:cBhvr>
                                      <p:tavLst>
                                        <p:tav tm="0">
                                          <p:val>
                                            <p:strVal val="0-#ppt_w/2"/>
                                          </p:val>
                                        </p:tav>
                                        <p:tav tm="100000">
                                          <p:val>
                                            <p:strVal val="#ppt_x"/>
                                          </p:val>
                                        </p:tav>
                                      </p:tavLst>
                                    </p:anim>
                                    <p:anim calcmode="lin" valueType="num">
                                      <p:cBhvr additive="base">
                                        <p:cTn id="20" dur="500" fill="hold"/>
                                        <p:tgtEl>
                                          <p:spTgt spid="25600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56021"/>
                                        </p:tgtEl>
                                        <p:attrNameLst>
                                          <p:attrName>style.visibility</p:attrName>
                                        </p:attrNameLst>
                                      </p:cBhvr>
                                      <p:to>
                                        <p:strVal val="visible"/>
                                      </p:to>
                                    </p:set>
                                    <p:anim calcmode="lin" valueType="num">
                                      <p:cBhvr additive="base">
                                        <p:cTn id="25" dur="500" fill="hold"/>
                                        <p:tgtEl>
                                          <p:spTgt spid="256021"/>
                                        </p:tgtEl>
                                        <p:attrNameLst>
                                          <p:attrName>ppt_x</p:attrName>
                                        </p:attrNameLst>
                                      </p:cBhvr>
                                      <p:tavLst>
                                        <p:tav tm="0">
                                          <p:val>
                                            <p:strVal val="0-#ppt_w/2"/>
                                          </p:val>
                                        </p:tav>
                                        <p:tav tm="100000">
                                          <p:val>
                                            <p:strVal val="#ppt_x"/>
                                          </p:val>
                                        </p:tav>
                                      </p:tavLst>
                                    </p:anim>
                                    <p:anim calcmode="lin" valueType="num">
                                      <p:cBhvr additive="base">
                                        <p:cTn id="26" dur="500" fill="hold"/>
                                        <p:tgtEl>
                                          <p:spTgt spid="2560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28650" y="195263"/>
            <a:ext cx="7772400" cy="1219200"/>
          </a:xfrm>
        </p:spPr>
        <p:txBody>
          <a:bodyPr>
            <a:normAutofit/>
          </a:bodyPr>
          <a:lstStyle/>
          <a:p>
            <a:r>
              <a:rPr lang="en-US" sz="3600" dirty="0"/>
              <a:t>Bringing a Relation to 2NF</a:t>
            </a:r>
          </a:p>
        </p:txBody>
      </p:sp>
      <p:grpSp>
        <p:nvGrpSpPr>
          <p:cNvPr id="257027" name="Group 3"/>
          <p:cNvGrpSpPr>
            <a:grpSpLocks/>
          </p:cNvGrpSpPr>
          <p:nvPr/>
        </p:nvGrpSpPr>
        <p:grpSpPr bwMode="auto">
          <a:xfrm>
            <a:off x="814388" y="3429000"/>
            <a:ext cx="6729412" cy="2393950"/>
            <a:chOff x="513" y="2160"/>
            <a:chExt cx="4239" cy="1508"/>
          </a:xfrm>
        </p:grpSpPr>
        <p:graphicFrame>
          <p:nvGraphicFramePr>
            <p:cNvPr id="257028" name="Object 4"/>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19499" name="Worksheet" r:id="rId4" imgW="3133760" imgH="1171623" progId="Excel.Sheet.8">
                    <p:embed/>
                  </p:oleObj>
                </mc:Choice>
                <mc:Fallback>
                  <p:oleObj name="Worksheet" r:id="rId4" imgW="3133760" imgH="1171623"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7029" name="Group 5"/>
            <p:cNvGrpSpPr>
              <a:grpSpLocks/>
            </p:cNvGrpSpPr>
            <p:nvPr/>
          </p:nvGrpSpPr>
          <p:grpSpPr bwMode="auto">
            <a:xfrm>
              <a:off x="3033" y="2445"/>
              <a:ext cx="1008" cy="144"/>
              <a:chOff x="1200" y="2448"/>
              <a:chExt cx="816" cy="144"/>
            </a:xfrm>
          </p:grpSpPr>
          <p:sp>
            <p:nvSpPr>
              <p:cNvPr id="257030" name="Line 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7031" name="Line 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7032"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7033" name="Line 9"/>
            <p:cNvSpPr>
              <a:spLocks noChangeShapeType="1"/>
            </p:cNvSpPr>
            <p:nvPr/>
          </p:nvSpPr>
          <p:spPr bwMode="auto">
            <a:xfrm>
              <a:off x="2631" y="2805"/>
              <a:ext cx="76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nvGrpSpPr>
            <p:cNvPr id="257034" name="Group 10"/>
            <p:cNvGrpSpPr>
              <a:grpSpLocks/>
            </p:cNvGrpSpPr>
            <p:nvPr/>
          </p:nvGrpSpPr>
          <p:grpSpPr bwMode="auto">
            <a:xfrm>
              <a:off x="1008" y="2448"/>
              <a:ext cx="1008" cy="144"/>
              <a:chOff x="1200" y="2448"/>
              <a:chExt cx="816" cy="144"/>
            </a:xfrm>
          </p:grpSpPr>
          <p:sp>
            <p:nvSpPr>
              <p:cNvPr id="257035" name="Line 1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7036" name="Line 1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7037"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7038" name="Oval 14"/>
            <p:cNvSpPr>
              <a:spLocks noChangeArrowheads="1"/>
            </p:cNvSpPr>
            <p:nvPr/>
          </p:nvSpPr>
          <p:spPr bwMode="auto">
            <a:xfrm>
              <a:off x="513" y="2196"/>
              <a:ext cx="1956" cy="91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sp>
          <p:nvSpPr>
            <p:cNvPr id="257039" name="Oval 15"/>
            <p:cNvSpPr>
              <a:spLocks noChangeArrowheads="1"/>
            </p:cNvSpPr>
            <p:nvPr/>
          </p:nvSpPr>
          <p:spPr bwMode="auto">
            <a:xfrm>
              <a:off x="2571" y="2274"/>
              <a:ext cx="2091" cy="91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sp>
        <p:nvSpPr>
          <p:cNvPr id="257040" name="Rectangle 16"/>
          <p:cNvSpPr>
            <a:spLocks noGrp="1" noChangeArrowheads="1"/>
          </p:cNvSpPr>
          <p:nvPr>
            <p:ph type="body" idx="1"/>
          </p:nvPr>
        </p:nvSpPr>
        <p:spPr>
          <a:xfrm>
            <a:off x="719138" y="1538288"/>
            <a:ext cx="7696200" cy="1814512"/>
          </a:xfrm>
        </p:spPr>
        <p:txBody>
          <a:bodyPr/>
          <a:lstStyle/>
          <a:p>
            <a:pPr>
              <a:lnSpc>
                <a:spcPct val="90000"/>
              </a:lnSpc>
            </a:pPr>
            <a:r>
              <a:rPr lang="en-US" sz="2400" dirty="0"/>
              <a:t>Remove attributes that are dependent from the part but not the whole of the primary key from the original relation. For each partial dependency, create a new relation, with the corresponding part of the primary key from the original as the primary key.</a:t>
            </a:r>
          </a:p>
        </p:txBody>
      </p:sp>
    </p:spTree>
    <p:extLst>
      <p:ext uri="{BB962C8B-B14F-4D97-AF65-F5344CB8AC3E}">
        <p14:creationId xmlns:p14="http://schemas.microsoft.com/office/powerpoint/2010/main" val="3346291305"/>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457200" y="228600"/>
            <a:ext cx="7772400" cy="704850"/>
          </a:xfrm>
        </p:spPr>
        <p:txBody>
          <a:bodyPr>
            <a:normAutofit/>
          </a:bodyPr>
          <a:lstStyle/>
          <a:p>
            <a:r>
              <a:rPr lang="en-US" sz="3200" dirty="0"/>
              <a:t>Bringing a Relation to 2NF</a:t>
            </a:r>
          </a:p>
        </p:txBody>
      </p:sp>
      <p:grpSp>
        <p:nvGrpSpPr>
          <p:cNvPr id="258051" name="Group 3"/>
          <p:cNvGrpSpPr>
            <a:grpSpLocks/>
          </p:cNvGrpSpPr>
          <p:nvPr/>
        </p:nvGrpSpPr>
        <p:grpSpPr bwMode="auto">
          <a:xfrm>
            <a:off x="381000" y="1143000"/>
            <a:ext cx="3057525" cy="1265238"/>
            <a:chOff x="513" y="2160"/>
            <a:chExt cx="4239" cy="1508"/>
          </a:xfrm>
        </p:grpSpPr>
        <p:grpSp>
          <p:nvGrpSpPr>
            <p:cNvPr id="258052" name="Group 4"/>
            <p:cNvGrpSpPr>
              <a:grpSpLocks/>
            </p:cNvGrpSpPr>
            <p:nvPr/>
          </p:nvGrpSpPr>
          <p:grpSpPr bwMode="auto">
            <a:xfrm>
              <a:off x="720" y="2160"/>
              <a:ext cx="4032" cy="1508"/>
              <a:chOff x="720" y="2160"/>
              <a:chExt cx="4032" cy="1508"/>
            </a:xfrm>
          </p:grpSpPr>
          <p:graphicFrame>
            <p:nvGraphicFramePr>
              <p:cNvPr id="258053" name="Object 5"/>
              <p:cNvGraphicFramePr>
                <a:graphicFrameLocks noChangeAspect="1"/>
              </p:cNvGraphicFramePr>
              <p:nvPr/>
            </p:nvGraphicFramePr>
            <p:xfrm>
              <a:off x="720" y="2160"/>
              <a:ext cx="4032" cy="1508"/>
            </p:xfrm>
            <a:graphic>
              <a:graphicData uri="http://schemas.openxmlformats.org/presentationml/2006/ole">
                <mc:AlternateContent xmlns:mc="http://schemas.openxmlformats.org/markup-compatibility/2006">
                  <mc:Choice xmlns:v="urn:schemas-microsoft-com:vml" Requires="v">
                    <p:oleObj spid="_x0000_s20646" name="Worksheet" r:id="rId4" imgW="3133760" imgH="1171623" progId="Excel.Sheet.8">
                      <p:embed/>
                    </p:oleObj>
                  </mc:Choice>
                  <mc:Fallback>
                    <p:oleObj name="Worksheet" r:id="rId4" imgW="3133760" imgH="1171623" progId="Excel.Sheet.8">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 y="2160"/>
                            <a:ext cx="4032" cy="150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8054" name="Group 6"/>
              <p:cNvGrpSpPr>
                <a:grpSpLocks/>
              </p:cNvGrpSpPr>
              <p:nvPr/>
            </p:nvGrpSpPr>
            <p:grpSpPr bwMode="auto">
              <a:xfrm>
                <a:off x="3033" y="2445"/>
                <a:ext cx="1008" cy="144"/>
                <a:chOff x="1200" y="2448"/>
                <a:chExt cx="816" cy="144"/>
              </a:xfrm>
            </p:grpSpPr>
            <p:sp>
              <p:nvSpPr>
                <p:cNvPr id="258055"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8056"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8057"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58058" name="Line 10"/>
              <p:cNvSpPr>
                <a:spLocks noChangeShapeType="1"/>
              </p:cNvSpPr>
              <p:nvPr/>
            </p:nvSpPr>
            <p:spPr bwMode="auto">
              <a:xfrm>
                <a:off x="2631" y="2805"/>
                <a:ext cx="768"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nvGrpSpPr>
              <p:cNvPr id="258059" name="Group 11"/>
              <p:cNvGrpSpPr>
                <a:grpSpLocks/>
              </p:cNvGrpSpPr>
              <p:nvPr/>
            </p:nvGrpSpPr>
            <p:grpSpPr bwMode="auto">
              <a:xfrm>
                <a:off x="1008" y="2448"/>
                <a:ext cx="1008" cy="144"/>
                <a:chOff x="1200" y="2448"/>
                <a:chExt cx="816" cy="144"/>
              </a:xfrm>
            </p:grpSpPr>
            <p:sp>
              <p:nvSpPr>
                <p:cNvPr id="258060" name="Line 12"/>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8061" name="Line 13"/>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8062"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58063" name="Oval 15"/>
            <p:cNvSpPr>
              <a:spLocks noChangeArrowheads="1"/>
            </p:cNvSpPr>
            <p:nvPr/>
          </p:nvSpPr>
          <p:spPr bwMode="auto">
            <a:xfrm>
              <a:off x="513" y="2196"/>
              <a:ext cx="1956" cy="91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sp>
          <p:nvSpPr>
            <p:cNvPr id="258064" name="Oval 16"/>
            <p:cNvSpPr>
              <a:spLocks noChangeArrowheads="1"/>
            </p:cNvSpPr>
            <p:nvPr/>
          </p:nvSpPr>
          <p:spPr bwMode="auto">
            <a:xfrm>
              <a:off x="2571" y="2274"/>
              <a:ext cx="2091" cy="912"/>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graphicFrame>
        <p:nvGraphicFramePr>
          <p:cNvPr id="258065" name="Object 17"/>
          <p:cNvGraphicFramePr>
            <a:graphicFrameLocks noChangeAspect="1"/>
          </p:cNvGraphicFramePr>
          <p:nvPr/>
        </p:nvGraphicFramePr>
        <p:xfrm>
          <a:off x="4953000" y="1143000"/>
          <a:ext cx="2927350" cy="2438400"/>
        </p:xfrm>
        <a:graphic>
          <a:graphicData uri="http://schemas.openxmlformats.org/presentationml/2006/ole">
            <mc:AlternateContent xmlns:mc="http://schemas.openxmlformats.org/markup-compatibility/2006">
              <mc:Choice xmlns:v="urn:schemas-microsoft-com:vml" Requires="v">
                <p:oleObj spid="_x0000_s20647" name="Worksheet" r:id="rId7" imgW="1665000" imgH="1383840" progId="Excel.Sheet.8">
                  <p:embed/>
                </p:oleObj>
              </mc:Choice>
              <mc:Fallback>
                <p:oleObj name="Worksheet" r:id="rId7" imgW="1665000" imgH="1383840" progId="Excel.Sheet.8">
                  <p:embed/>
                  <p:pic>
                    <p:nvPicPr>
                      <p:cNvPr id="0" name="Picture 1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1143000"/>
                        <a:ext cx="2927350" cy="243840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8066" name="Group 18"/>
          <p:cNvGrpSpPr>
            <a:grpSpLocks/>
          </p:cNvGrpSpPr>
          <p:nvPr/>
        </p:nvGrpSpPr>
        <p:grpSpPr bwMode="auto">
          <a:xfrm>
            <a:off x="4013200" y="3733800"/>
            <a:ext cx="3683000" cy="2430463"/>
            <a:chOff x="2353" y="2537"/>
            <a:chExt cx="2320" cy="1531"/>
          </a:xfrm>
        </p:grpSpPr>
        <p:graphicFrame>
          <p:nvGraphicFramePr>
            <p:cNvPr id="258067" name="Object 19"/>
            <p:cNvGraphicFramePr>
              <a:graphicFrameLocks noChangeAspect="1"/>
            </p:cNvGraphicFramePr>
            <p:nvPr/>
          </p:nvGraphicFramePr>
          <p:xfrm>
            <a:off x="2353" y="2537"/>
            <a:ext cx="2320" cy="1531"/>
          </p:xfrm>
          <a:graphic>
            <a:graphicData uri="http://schemas.openxmlformats.org/presentationml/2006/ole">
              <mc:AlternateContent xmlns:mc="http://schemas.openxmlformats.org/markup-compatibility/2006">
                <mc:Choice xmlns:v="urn:schemas-microsoft-com:vml" Requires="v">
                  <p:oleObj spid="_x0000_s20648" name="Worksheet" r:id="rId10" imgW="2092680" imgH="1383840" progId="Excel.Sheet.8">
                    <p:embed/>
                  </p:oleObj>
                </mc:Choice>
                <mc:Fallback>
                  <p:oleObj name="Worksheet" r:id="rId10" imgW="2092680" imgH="1383840" progId="Excel.Sheet.8">
                    <p:embed/>
                    <p:pic>
                      <p:nvPicPr>
                        <p:cNvPr id="0" name="Picture 1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3" y="2537"/>
                          <a:ext cx="2320" cy="1531"/>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8068" name="Group 20"/>
            <p:cNvGrpSpPr>
              <a:grpSpLocks/>
            </p:cNvGrpSpPr>
            <p:nvPr/>
          </p:nvGrpSpPr>
          <p:grpSpPr bwMode="auto">
            <a:xfrm>
              <a:off x="2964" y="2822"/>
              <a:ext cx="1077" cy="147"/>
              <a:chOff x="1200" y="2448"/>
              <a:chExt cx="816" cy="144"/>
            </a:xfrm>
          </p:grpSpPr>
          <p:sp>
            <p:nvSpPr>
              <p:cNvPr id="258069" name="Line 2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8070" name="Line 2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8071" name="Line 2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grpSp>
        <p:nvGrpSpPr>
          <p:cNvPr id="258072" name="Group 24"/>
          <p:cNvGrpSpPr>
            <a:grpSpLocks/>
          </p:cNvGrpSpPr>
          <p:nvPr/>
        </p:nvGrpSpPr>
        <p:grpSpPr bwMode="auto">
          <a:xfrm>
            <a:off x="533400" y="3886200"/>
            <a:ext cx="2779713" cy="2344737"/>
            <a:chOff x="203" y="2522"/>
            <a:chExt cx="1751" cy="1477"/>
          </a:xfrm>
        </p:grpSpPr>
        <p:graphicFrame>
          <p:nvGraphicFramePr>
            <p:cNvPr id="258073" name="Object 25"/>
            <p:cNvGraphicFramePr>
              <a:graphicFrameLocks noChangeAspect="1"/>
            </p:cNvGraphicFramePr>
            <p:nvPr/>
          </p:nvGraphicFramePr>
          <p:xfrm>
            <a:off x="203" y="2522"/>
            <a:ext cx="1751" cy="1477"/>
          </p:xfrm>
          <a:graphic>
            <a:graphicData uri="http://schemas.openxmlformats.org/presentationml/2006/ole">
              <mc:AlternateContent xmlns:mc="http://schemas.openxmlformats.org/markup-compatibility/2006">
                <mc:Choice xmlns:v="urn:schemas-microsoft-com:vml" Requires="v">
                  <p:oleObj spid="_x0000_s20649" name="Worksheet" r:id="rId13" imgW="1371689" imgH="1171623" progId="Excel.Sheet.8">
                    <p:embed/>
                  </p:oleObj>
                </mc:Choice>
                <mc:Fallback>
                  <p:oleObj name="Worksheet" r:id="rId13" imgW="1371689" imgH="1171623" progId="Excel.Sheet.8">
                    <p:embed/>
                    <p:pic>
                      <p:nvPicPr>
                        <p:cNvPr id="0" name="Picture 1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3" y="2522"/>
                          <a:ext cx="1751" cy="147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8074" name="Group 26"/>
            <p:cNvGrpSpPr>
              <a:grpSpLocks/>
            </p:cNvGrpSpPr>
            <p:nvPr/>
          </p:nvGrpSpPr>
          <p:grpSpPr bwMode="auto">
            <a:xfrm>
              <a:off x="541" y="2789"/>
              <a:ext cx="1076" cy="147"/>
              <a:chOff x="1200" y="2448"/>
              <a:chExt cx="816" cy="144"/>
            </a:xfrm>
          </p:grpSpPr>
          <p:sp>
            <p:nvSpPr>
              <p:cNvPr id="258075" name="Line 2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8076" name="Line 2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8077"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Tree>
    <p:extLst>
      <p:ext uri="{BB962C8B-B14F-4D97-AF65-F5344CB8AC3E}">
        <p14:creationId xmlns:p14="http://schemas.microsoft.com/office/powerpoint/2010/main" val="42551690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8051"/>
                                        </p:tgtEl>
                                        <p:attrNameLst>
                                          <p:attrName>style.visibility</p:attrName>
                                        </p:attrNameLst>
                                      </p:cBhvr>
                                      <p:to>
                                        <p:strVal val="visible"/>
                                      </p:to>
                                    </p:set>
                                    <p:anim calcmode="lin" valueType="num">
                                      <p:cBhvr additive="base">
                                        <p:cTn id="7" dur="500" fill="hold"/>
                                        <p:tgtEl>
                                          <p:spTgt spid="258051"/>
                                        </p:tgtEl>
                                        <p:attrNameLst>
                                          <p:attrName>ppt_x</p:attrName>
                                        </p:attrNameLst>
                                      </p:cBhvr>
                                      <p:tavLst>
                                        <p:tav tm="0">
                                          <p:val>
                                            <p:strVal val="0-#ppt_w/2"/>
                                          </p:val>
                                        </p:tav>
                                        <p:tav tm="100000">
                                          <p:val>
                                            <p:strVal val="#ppt_x"/>
                                          </p:val>
                                        </p:tav>
                                      </p:tavLst>
                                    </p:anim>
                                    <p:anim calcmode="lin" valueType="num">
                                      <p:cBhvr additive="base">
                                        <p:cTn id="8" dur="500" fill="hold"/>
                                        <p:tgtEl>
                                          <p:spTgt spid="258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8065"/>
                                        </p:tgtEl>
                                        <p:attrNameLst>
                                          <p:attrName>style.visibility</p:attrName>
                                        </p:attrNameLst>
                                      </p:cBhvr>
                                      <p:to>
                                        <p:strVal val="visible"/>
                                      </p:to>
                                    </p:set>
                                    <p:anim calcmode="lin" valueType="num">
                                      <p:cBhvr additive="base">
                                        <p:cTn id="13" dur="500" fill="hold"/>
                                        <p:tgtEl>
                                          <p:spTgt spid="258065"/>
                                        </p:tgtEl>
                                        <p:attrNameLst>
                                          <p:attrName>ppt_x</p:attrName>
                                        </p:attrNameLst>
                                      </p:cBhvr>
                                      <p:tavLst>
                                        <p:tav tm="0">
                                          <p:val>
                                            <p:strVal val="0-#ppt_w/2"/>
                                          </p:val>
                                        </p:tav>
                                        <p:tav tm="100000">
                                          <p:val>
                                            <p:strVal val="#ppt_x"/>
                                          </p:val>
                                        </p:tav>
                                      </p:tavLst>
                                    </p:anim>
                                    <p:anim calcmode="lin" valueType="num">
                                      <p:cBhvr additive="base">
                                        <p:cTn id="14" dur="500" fill="hold"/>
                                        <p:tgtEl>
                                          <p:spTgt spid="25806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58072"/>
                                        </p:tgtEl>
                                        <p:attrNameLst>
                                          <p:attrName>style.visibility</p:attrName>
                                        </p:attrNameLst>
                                      </p:cBhvr>
                                      <p:to>
                                        <p:strVal val="visible"/>
                                      </p:to>
                                    </p:set>
                                    <p:anim calcmode="lin" valueType="num">
                                      <p:cBhvr additive="base">
                                        <p:cTn id="19" dur="500" fill="hold"/>
                                        <p:tgtEl>
                                          <p:spTgt spid="258072"/>
                                        </p:tgtEl>
                                        <p:attrNameLst>
                                          <p:attrName>ppt_x</p:attrName>
                                        </p:attrNameLst>
                                      </p:cBhvr>
                                      <p:tavLst>
                                        <p:tav tm="0">
                                          <p:val>
                                            <p:strVal val="0-#ppt_w/2"/>
                                          </p:val>
                                        </p:tav>
                                        <p:tav tm="100000">
                                          <p:val>
                                            <p:strVal val="#ppt_x"/>
                                          </p:val>
                                        </p:tav>
                                      </p:tavLst>
                                    </p:anim>
                                    <p:anim calcmode="lin" valueType="num">
                                      <p:cBhvr additive="base">
                                        <p:cTn id="20" dur="500" fill="hold"/>
                                        <p:tgtEl>
                                          <p:spTgt spid="2580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58066"/>
                                        </p:tgtEl>
                                        <p:attrNameLst>
                                          <p:attrName>style.visibility</p:attrName>
                                        </p:attrNameLst>
                                      </p:cBhvr>
                                      <p:to>
                                        <p:strVal val="visible"/>
                                      </p:to>
                                    </p:set>
                                    <p:anim calcmode="lin" valueType="num">
                                      <p:cBhvr additive="base">
                                        <p:cTn id="25" dur="500" fill="hold"/>
                                        <p:tgtEl>
                                          <p:spTgt spid="258066"/>
                                        </p:tgtEl>
                                        <p:attrNameLst>
                                          <p:attrName>ppt_x</p:attrName>
                                        </p:attrNameLst>
                                      </p:cBhvr>
                                      <p:tavLst>
                                        <p:tav tm="0">
                                          <p:val>
                                            <p:strVal val="0-#ppt_w/2"/>
                                          </p:val>
                                        </p:tav>
                                        <p:tav tm="100000">
                                          <p:val>
                                            <p:strVal val="#ppt_x"/>
                                          </p:val>
                                        </p:tav>
                                      </p:tavLst>
                                    </p:anim>
                                    <p:anim calcmode="lin" valueType="num">
                                      <p:cBhvr additive="base">
                                        <p:cTn id="26" dur="500" fill="hold"/>
                                        <p:tgtEl>
                                          <p:spTgt spid="2580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533400" y="228600"/>
            <a:ext cx="7467600" cy="838200"/>
          </a:xfrm>
        </p:spPr>
        <p:txBody>
          <a:bodyPr>
            <a:normAutofit/>
          </a:bodyPr>
          <a:lstStyle/>
          <a:p>
            <a:r>
              <a:rPr lang="en-US" sz="3600" dirty="0"/>
              <a:t>Bringing a Relation to 3NF</a:t>
            </a:r>
          </a:p>
        </p:txBody>
      </p:sp>
      <p:sp>
        <p:nvSpPr>
          <p:cNvPr id="259075" name="Rectangle 3"/>
          <p:cNvSpPr>
            <a:spLocks noGrp="1" noChangeArrowheads="1"/>
          </p:cNvSpPr>
          <p:nvPr>
            <p:ph type="body" idx="1"/>
          </p:nvPr>
        </p:nvSpPr>
        <p:spPr>
          <a:xfrm>
            <a:off x="685800" y="1858963"/>
            <a:ext cx="8154988" cy="862012"/>
          </a:xfrm>
        </p:spPr>
        <p:txBody>
          <a:bodyPr/>
          <a:lstStyle/>
          <a:p>
            <a:r>
              <a:rPr lang="en-US" dirty="0"/>
              <a:t>Goal: Get rid of transitive dependencies.</a:t>
            </a:r>
          </a:p>
        </p:txBody>
      </p:sp>
      <p:grpSp>
        <p:nvGrpSpPr>
          <p:cNvPr id="259076" name="Group 4"/>
          <p:cNvGrpSpPr>
            <a:grpSpLocks/>
          </p:cNvGrpSpPr>
          <p:nvPr/>
        </p:nvGrpSpPr>
        <p:grpSpPr bwMode="auto">
          <a:xfrm>
            <a:off x="685800" y="3533775"/>
            <a:ext cx="7629525" cy="2062163"/>
            <a:chOff x="486" y="2352"/>
            <a:chExt cx="4752" cy="1218"/>
          </a:xfrm>
        </p:grpSpPr>
        <p:graphicFrame>
          <p:nvGraphicFramePr>
            <p:cNvPr id="259077" name="Object 5"/>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21547" name="Worksheet" r:id="rId4" imgW="3752757" imgH="961937" progId="Excel.Sheet.8">
                    <p:embed/>
                  </p:oleObj>
                </mc:Choice>
                <mc:Fallback>
                  <p:oleObj name="Worksheet" r:id="rId4" imgW="3752757" imgH="961937"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59078" name="Group 6"/>
            <p:cNvGrpSpPr>
              <a:grpSpLocks/>
            </p:cNvGrpSpPr>
            <p:nvPr/>
          </p:nvGrpSpPr>
          <p:grpSpPr bwMode="auto">
            <a:xfrm>
              <a:off x="870" y="2592"/>
              <a:ext cx="2736" cy="192"/>
              <a:chOff x="816" y="2592"/>
              <a:chExt cx="2736" cy="192"/>
            </a:xfrm>
          </p:grpSpPr>
          <p:grpSp>
            <p:nvGrpSpPr>
              <p:cNvPr id="259079" name="Group 7"/>
              <p:cNvGrpSpPr>
                <a:grpSpLocks/>
              </p:cNvGrpSpPr>
              <p:nvPr/>
            </p:nvGrpSpPr>
            <p:grpSpPr bwMode="auto">
              <a:xfrm>
                <a:off x="816" y="2592"/>
                <a:ext cx="1008" cy="192"/>
                <a:chOff x="1200" y="2448"/>
                <a:chExt cx="816" cy="144"/>
              </a:xfrm>
            </p:grpSpPr>
            <p:sp>
              <p:nvSpPr>
                <p:cNvPr id="259080" name="Line 8"/>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9081" name="Line 9"/>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9082" name="Line 10"/>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59083" name="Group 11"/>
              <p:cNvGrpSpPr>
                <a:grpSpLocks/>
              </p:cNvGrpSpPr>
              <p:nvPr/>
            </p:nvGrpSpPr>
            <p:grpSpPr bwMode="auto">
              <a:xfrm>
                <a:off x="2832" y="2592"/>
                <a:ext cx="720" cy="192"/>
                <a:chOff x="1200" y="2448"/>
                <a:chExt cx="816" cy="144"/>
              </a:xfrm>
            </p:grpSpPr>
            <p:sp>
              <p:nvSpPr>
                <p:cNvPr id="259084" name="Line 12"/>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9085" name="Line 13"/>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9086"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59087" name="Group 15"/>
              <p:cNvGrpSpPr>
                <a:grpSpLocks/>
              </p:cNvGrpSpPr>
              <p:nvPr/>
            </p:nvGrpSpPr>
            <p:grpSpPr bwMode="auto">
              <a:xfrm>
                <a:off x="1824" y="2592"/>
                <a:ext cx="1008" cy="192"/>
                <a:chOff x="1200" y="2448"/>
                <a:chExt cx="816" cy="144"/>
              </a:xfrm>
            </p:grpSpPr>
            <p:sp>
              <p:nvSpPr>
                <p:cNvPr id="259088" name="Line 1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9089" name="Line 1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9090" name="Line 1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grpSp>
          <p:nvGrpSpPr>
            <p:cNvPr id="259091" name="Group 19"/>
            <p:cNvGrpSpPr>
              <a:grpSpLocks/>
            </p:cNvGrpSpPr>
            <p:nvPr/>
          </p:nvGrpSpPr>
          <p:grpSpPr bwMode="auto">
            <a:xfrm>
              <a:off x="3894" y="2592"/>
              <a:ext cx="768" cy="192"/>
              <a:chOff x="1200" y="2448"/>
              <a:chExt cx="816" cy="144"/>
            </a:xfrm>
          </p:grpSpPr>
          <p:sp>
            <p:nvSpPr>
              <p:cNvPr id="259092" name="Line 20"/>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9093" name="Line 21"/>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59094" name="Line 22"/>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59095" name="Oval 23"/>
          <p:cNvSpPr>
            <a:spLocks noChangeArrowheads="1"/>
          </p:cNvSpPr>
          <p:nvPr/>
        </p:nvSpPr>
        <p:spPr bwMode="auto">
          <a:xfrm>
            <a:off x="5805488" y="3524250"/>
            <a:ext cx="1981200" cy="914400"/>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sp>
        <p:nvSpPr>
          <p:cNvPr id="259096" name="AutoShape 24"/>
          <p:cNvSpPr>
            <a:spLocks noChangeArrowheads="1"/>
          </p:cNvSpPr>
          <p:nvPr/>
        </p:nvSpPr>
        <p:spPr bwMode="auto">
          <a:xfrm>
            <a:off x="3386138" y="2800350"/>
            <a:ext cx="3186112" cy="809625"/>
          </a:xfrm>
          <a:prstGeom prst="wedgeEllipseCallout">
            <a:avLst>
              <a:gd name="adj1" fmla="val 30120"/>
              <a:gd name="adj2" fmla="val 61176"/>
            </a:avLst>
          </a:prstGeom>
          <a:solidFill>
            <a:schemeClr val="bg2">
              <a:alpha val="50000"/>
            </a:schemeClr>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Transitive Dependency</a:t>
            </a:r>
          </a:p>
        </p:txBody>
      </p:sp>
    </p:spTree>
    <p:extLst>
      <p:ext uri="{BB962C8B-B14F-4D97-AF65-F5344CB8AC3E}">
        <p14:creationId xmlns:p14="http://schemas.microsoft.com/office/powerpoint/2010/main" val="419430567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9076"/>
                                        </p:tgtEl>
                                        <p:attrNameLst>
                                          <p:attrName>style.visibility</p:attrName>
                                        </p:attrNameLst>
                                      </p:cBhvr>
                                      <p:to>
                                        <p:strVal val="visible"/>
                                      </p:to>
                                    </p:set>
                                    <p:anim calcmode="lin" valueType="num">
                                      <p:cBhvr additive="base">
                                        <p:cTn id="7" dur="500" fill="hold"/>
                                        <p:tgtEl>
                                          <p:spTgt spid="259076"/>
                                        </p:tgtEl>
                                        <p:attrNameLst>
                                          <p:attrName>ppt_x</p:attrName>
                                        </p:attrNameLst>
                                      </p:cBhvr>
                                      <p:tavLst>
                                        <p:tav tm="0">
                                          <p:val>
                                            <p:strVal val="0-#ppt_w/2"/>
                                          </p:val>
                                        </p:tav>
                                        <p:tav tm="100000">
                                          <p:val>
                                            <p:strVal val="#ppt_x"/>
                                          </p:val>
                                        </p:tav>
                                      </p:tavLst>
                                    </p:anim>
                                    <p:anim calcmode="lin" valueType="num">
                                      <p:cBhvr additive="base">
                                        <p:cTn id="8" dur="500" fill="hold"/>
                                        <p:tgtEl>
                                          <p:spTgt spid="2590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9095"/>
                                        </p:tgtEl>
                                        <p:attrNameLst>
                                          <p:attrName>style.visibility</p:attrName>
                                        </p:attrNameLst>
                                      </p:cBhvr>
                                      <p:to>
                                        <p:strVal val="visible"/>
                                      </p:to>
                                    </p:set>
                                    <p:anim calcmode="lin" valueType="num">
                                      <p:cBhvr additive="base">
                                        <p:cTn id="13" dur="500" fill="hold"/>
                                        <p:tgtEl>
                                          <p:spTgt spid="259095"/>
                                        </p:tgtEl>
                                        <p:attrNameLst>
                                          <p:attrName>ppt_x</p:attrName>
                                        </p:attrNameLst>
                                      </p:cBhvr>
                                      <p:tavLst>
                                        <p:tav tm="0">
                                          <p:val>
                                            <p:strVal val="0-#ppt_w/2"/>
                                          </p:val>
                                        </p:tav>
                                        <p:tav tm="100000">
                                          <p:val>
                                            <p:strVal val="#ppt_x"/>
                                          </p:val>
                                        </p:tav>
                                      </p:tavLst>
                                    </p:anim>
                                    <p:anim calcmode="lin" valueType="num">
                                      <p:cBhvr additive="base">
                                        <p:cTn id="14" dur="500" fill="hold"/>
                                        <p:tgtEl>
                                          <p:spTgt spid="2590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9096"/>
                                        </p:tgtEl>
                                        <p:attrNameLst>
                                          <p:attrName>style.visibility</p:attrName>
                                        </p:attrNameLst>
                                      </p:cBhvr>
                                      <p:to>
                                        <p:strVal val="visible"/>
                                      </p:to>
                                    </p:set>
                                    <p:anim calcmode="lin" valueType="num">
                                      <p:cBhvr additive="base">
                                        <p:cTn id="19" dur="500" fill="hold"/>
                                        <p:tgtEl>
                                          <p:spTgt spid="259096"/>
                                        </p:tgtEl>
                                        <p:attrNameLst>
                                          <p:attrName>ppt_x</p:attrName>
                                        </p:attrNameLst>
                                      </p:cBhvr>
                                      <p:tavLst>
                                        <p:tav tm="0">
                                          <p:val>
                                            <p:strVal val="0-#ppt_w/2"/>
                                          </p:val>
                                        </p:tav>
                                        <p:tav tm="100000">
                                          <p:val>
                                            <p:strVal val="#ppt_x"/>
                                          </p:val>
                                        </p:tav>
                                      </p:tavLst>
                                    </p:anim>
                                    <p:anim calcmode="lin" valueType="num">
                                      <p:cBhvr additive="base">
                                        <p:cTn id="20" dur="500" fill="hold"/>
                                        <p:tgtEl>
                                          <p:spTgt spid="2590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95" grpId="0" animBg="1"/>
      <p:bldP spid="259096"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685800" y="381000"/>
            <a:ext cx="7239000" cy="838200"/>
          </a:xfrm>
        </p:spPr>
        <p:txBody>
          <a:bodyPr>
            <a:normAutofit/>
          </a:bodyPr>
          <a:lstStyle/>
          <a:p>
            <a:r>
              <a:rPr lang="en-US" sz="3600" dirty="0"/>
              <a:t>Bringing a Relation to 3NF</a:t>
            </a:r>
          </a:p>
        </p:txBody>
      </p:sp>
      <p:sp>
        <p:nvSpPr>
          <p:cNvPr id="260099" name="Rectangle 3"/>
          <p:cNvSpPr>
            <a:spLocks noGrp="1" noChangeArrowheads="1"/>
          </p:cNvSpPr>
          <p:nvPr>
            <p:ph type="body" idx="1"/>
          </p:nvPr>
        </p:nvSpPr>
        <p:spPr>
          <a:xfrm>
            <a:off x="685800" y="1371600"/>
            <a:ext cx="7696200" cy="2362200"/>
          </a:xfrm>
        </p:spPr>
        <p:txBody>
          <a:bodyPr/>
          <a:lstStyle/>
          <a:p>
            <a:pPr>
              <a:lnSpc>
                <a:spcPct val="90000"/>
              </a:lnSpc>
            </a:pPr>
            <a:r>
              <a:rPr lang="en-US" sz="2400" dirty="0"/>
              <a:t>Remove the attributes, which are dependent on a non-key attribute, from the original relation. For each transitive dependency, create a new relation with the non-key attribute which is a determinant in the transitive dependency as a primary key, and the dependent non-key attribute as a dependent. </a:t>
            </a:r>
          </a:p>
        </p:txBody>
      </p:sp>
      <p:grpSp>
        <p:nvGrpSpPr>
          <p:cNvPr id="260100" name="Group 4"/>
          <p:cNvGrpSpPr>
            <a:grpSpLocks/>
          </p:cNvGrpSpPr>
          <p:nvPr/>
        </p:nvGrpSpPr>
        <p:grpSpPr bwMode="auto">
          <a:xfrm>
            <a:off x="700088" y="3581400"/>
            <a:ext cx="7629525" cy="2071687"/>
            <a:chOff x="441" y="2355"/>
            <a:chExt cx="4806" cy="1305"/>
          </a:xfrm>
        </p:grpSpPr>
        <p:grpSp>
          <p:nvGrpSpPr>
            <p:cNvPr id="260101" name="Group 5"/>
            <p:cNvGrpSpPr>
              <a:grpSpLocks/>
            </p:cNvGrpSpPr>
            <p:nvPr/>
          </p:nvGrpSpPr>
          <p:grpSpPr bwMode="auto">
            <a:xfrm>
              <a:off x="441" y="2361"/>
              <a:ext cx="4806" cy="1299"/>
              <a:chOff x="486" y="2352"/>
              <a:chExt cx="4752" cy="1218"/>
            </a:xfrm>
          </p:grpSpPr>
          <p:graphicFrame>
            <p:nvGraphicFramePr>
              <p:cNvPr id="260102" name="Object 6"/>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22572" name="Worksheet" r:id="rId4" imgW="3752757" imgH="961937" progId="Excel.Sheet.8">
                      <p:embed/>
                    </p:oleObj>
                  </mc:Choice>
                  <mc:Fallback>
                    <p:oleObj name="Worksheet" r:id="rId4" imgW="3752757" imgH="961937" progId="Excel.Sheet.8">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60103" name="Group 7"/>
              <p:cNvGrpSpPr>
                <a:grpSpLocks/>
              </p:cNvGrpSpPr>
              <p:nvPr/>
            </p:nvGrpSpPr>
            <p:grpSpPr bwMode="auto">
              <a:xfrm>
                <a:off x="870" y="2592"/>
                <a:ext cx="2736" cy="192"/>
                <a:chOff x="816" y="2592"/>
                <a:chExt cx="2736" cy="192"/>
              </a:xfrm>
            </p:grpSpPr>
            <p:grpSp>
              <p:nvGrpSpPr>
                <p:cNvPr id="260104" name="Group 8"/>
                <p:cNvGrpSpPr>
                  <a:grpSpLocks/>
                </p:cNvGrpSpPr>
                <p:nvPr/>
              </p:nvGrpSpPr>
              <p:grpSpPr bwMode="auto">
                <a:xfrm>
                  <a:off x="816" y="2592"/>
                  <a:ext cx="1008" cy="192"/>
                  <a:chOff x="1200" y="2448"/>
                  <a:chExt cx="816" cy="144"/>
                </a:xfrm>
              </p:grpSpPr>
              <p:sp>
                <p:nvSpPr>
                  <p:cNvPr id="260105" name="Line 9"/>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0106" name="Line 10"/>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0107" name="Line 11"/>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60108" name="Group 12"/>
                <p:cNvGrpSpPr>
                  <a:grpSpLocks/>
                </p:cNvGrpSpPr>
                <p:nvPr/>
              </p:nvGrpSpPr>
              <p:grpSpPr bwMode="auto">
                <a:xfrm>
                  <a:off x="2832" y="2592"/>
                  <a:ext cx="720" cy="192"/>
                  <a:chOff x="1200" y="2448"/>
                  <a:chExt cx="816" cy="144"/>
                </a:xfrm>
              </p:grpSpPr>
              <p:sp>
                <p:nvSpPr>
                  <p:cNvPr id="260109" name="Line 13"/>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0110" name="Line 14"/>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0111" name="Line 15"/>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60112" name="Group 16"/>
                <p:cNvGrpSpPr>
                  <a:grpSpLocks/>
                </p:cNvGrpSpPr>
                <p:nvPr/>
              </p:nvGrpSpPr>
              <p:grpSpPr bwMode="auto">
                <a:xfrm>
                  <a:off x="1824" y="2592"/>
                  <a:ext cx="1008" cy="192"/>
                  <a:chOff x="1200" y="2448"/>
                  <a:chExt cx="816" cy="144"/>
                </a:xfrm>
              </p:grpSpPr>
              <p:sp>
                <p:nvSpPr>
                  <p:cNvPr id="260113" name="Line 1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0114" name="Line 1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0115" name="Line 1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grpSp>
            <p:nvGrpSpPr>
              <p:cNvPr id="260116" name="Group 20"/>
              <p:cNvGrpSpPr>
                <a:grpSpLocks/>
              </p:cNvGrpSpPr>
              <p:nvPr/>
            </p:nvGrpSpPr>
            <p:grpSpPr bwMode="auto">
              <a:xfrm>
                <a:off x="3894" y="2592"/>
                <a:ext cx="768" cy="192"/>
                <a:chOff x="1200" y="2448"/>
                <a:chExt cx="816" cy="144"/>
              </a:xfrm>
            </p:grpSpPr>
            <p:sp>
              <p:nvSpPr>
                <p:cNvPr id="260117" name="Line 2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0118" name="Line 2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0119" name="Line 2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60120" name="Oval 24"/>
            <p:cNvSpPr>
              <a:spLocks noChangeArrowheads="1"/>
            </p:cNvSpPr>
            <p:nvPr/>
          </p:nvSpPr>
          <p:spPr bwMode="auto">
            <a:xfrm>
              <a:off x="3666" y="2355"/>
              <a:ext cx="1248" cy="576"/>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3746438534"/>
      </p:ext>
    </p:extLst>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DBMS </a:t>
            </a:r>
            <a:r>
              <a:rPr lang="en-US" sz="3600" dirty="0" smtClean="0"/>
              <a:t>Benefits</a:t>
            </a:r>
            <a:endParaRPr lang="en-US" sz="3600" dirty="0"/>
          </a:p>
        </p:txBody>
      </p:sp>
      <p:sp>
        <p:nvSpPr>
          <p:cNvPr id="3" name="Content Placeholder 2"/>
          <p:cNvSpPr>
            <a:spLocks noGrp="1"/>
          </p:cNvSpPr>
          <p:nvPr>
            <p:ph idx="1"/>
          </p:nvPr>
        </p:nvSpPr>
        <p:spPr/>
        <p:txBody>
          <a:bodyPr>
            <a:normAutofit/>
          </a:bodyPr>
          <a:lstStyle/>
          <a:p>
            <a:pPr lvl="0"/>
            <a:r>
              <a:rPr lang="en-US" dirty="0"/>
              <a:t>Improved strategic use of corporate data</a:t>
            </a:r>
          </a:p>
          <a:p>
            <a:pPr lvl="0"/>
            <a:r>
              <a:rPr lang="en-US" dirty="0" smtClean="0"/>
              <a:t>Reduced </a:t>
            </a:r>
            <a:r>
              <a:rPr lang="en-US" dirty="0"/>
              <a:t>complexity of the organization’s information systems environment</a:t>
            </a:r>
          </a:p>
          <a:p>
            <a:pPr lvl="0"/>
            <a:r>
              <a:rPr lang="en-US" dirty="0" smtClean="0"/>
              <a:t>Reduced </a:t>
            </a:r>
            <a:r>
              <a:rPr lang="en-US" dirty="0"/>
              <a:t>data redundancy and inconsistency</a:t>
            </a:r>
          </a:p>
          <a:p>
            <a:pPr lvl="0"/>
            <a:r>
              <a:rPr lang="en-US" dirty="0" smtClean="0"/>
              <a:t>Enhanced </a:t>
            </a:r>
            <a:r>
              <a:rPr lang="en-US" dirty="0"/>
              <a:t>data integrity</a:t>
            </a:r>
          </a:p>
          <a:p>
            <a:pPr lvl="0"/>
            <a:r>
              <a:rPr lang="en-US" dirty="0" smtClean="0"/>
              <a:t>Application-data </a:t>
            </a:r>
            <a:r>
              <a:rPr lang="en-US" dirty="0"/>
              <a:t>independence</a:t>
            </a:r>
          </a:p>
          <a:p>
            <a:r>
              <a:rPr lang="en-US" dirty="0" smtClean="0"/>
              <a:t>Improved </a:t>
            </a:r>
            <a:r>
              <a:rPr lang="en-US" dirty="0"/>
              <a:t>security</a:t>
            </a:r>
          </a:p>
        </p:txBody>
      </p:sp>
      <p:sp>
        <p:nvSpPr>
          <p:cNvPr id="4" name="Slide Number Placeholder 3"/>
          <p:cNvSpPr>
            <a:spLocks noGrp="1"/>
          </p:cNvSpPr>
          <p:nvPr>
            <p:ph type="sldNum" sz="quarter" idx="12"/>
          </p:nvPr>
        </p:nvSpPr>
        <p:spPr/>
        <p:txBody>
          <a:bodyPr/>
          <a:lstStyle/>
          <a:p>
            <a:fld id="{B6E719A5-EEC5-4590-8621-153D5A0785D3}" type="slidenum">
              <a:rPr lang="en-US" smtClean="0"/>
              <a:pPr/>
              <a:t>11</a:t>
            </a:fld>
            <a:endParaRPr lang="en-US" dirty="0"/>
          </a:p>
        </p:txBody>
      </p:sp>
    </p:spTree>
    <p:extLst>
      <p:ext uri="{BB962C8B-B14F-4D97-AF65-F5344CB8AC3E}">
        <p14:creationId xmlns:p14="http://schemas.microsoft.com/office/powerpoint/2010/main" val="369595646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485775" y="304800"/>
            <a:ext cx="7772400" cy="762000"/>
          </a:xfrm>
        </p:spPr>
        <p:txBody>
          <a:bodyPr>
            <a:normAutofit/>
          </a:bodyPr>
          <a:lstStyle/>
          <a:p>
            <a:r>
              <a:rPr lang="en-US" sz="3600" dirty="0"/>
              <a:t>Bringing a Relation to 3NF</a:t>
            </a:r>
          </a:p>
        </p:txBody>
      </p:sp>
      <p:grpSp>
        <p:nvGrpSpPr>
          <p:cNvPr id="261123" name="Group 3"/>
          <p:cNvGrpSpPr>
            <a:grpSpLocks/>
          </p:cNvGrpSpPr>
          <p:nvPr/>
        </p:nvGrpSpPr>
        <p:grpSpPr bwMode="auto">
          <a:xfrm>
            <a:off x="1676400" y="2133600"/>
            <a:ext cx="5872163" cy="1947863"/>
            <a:chOff x="555" y="2803"/>
            <a:chExt cx="3699" cy="1227"/>
          </a:xfrm>
        </p:grpSpPr>
        <p:graphicFrame>
          <p:nvGraphicFramePr>
            <p:cNvPr id="261124" name="Object 4"/>
            <p:cNvGraphicFramePr>
              <a:graphicFrameLocks noChangeAspect="1"/>
            </p:cNvGraphicFramePr>
            <p:nvPr/>
          </p:nvGraphicFramePr>
          <p:xfrm>
            <a:off x="555" y="2803"/>
            <a:ext cx="3699" cy="1227"/>
          </p:xfrm>
          <a:graphic>
            <a:graphicData uri="http://schemas.openxmlformats.org/presentationml/2006/ole">
              <mc:AlternateContent xmlns:mc="http://schemas.openxmlformats.org/markup-compatibility/2006">
                <mc:Choice xmlns:v="urn:schemas-microsoft-com:vml" Requires="v">
                  <p:oleObj spid="_x0000_s23680" name="Worksheet" r:id="rId4" imgW="2895630" imgH="961937" progId="Excel.Sheet.8">
                    <p:embed/>
                  </p:oleObj>
                </mc:Choice>
                <mc:Fallback>
                  <p:oleObj name="Worksheet" r:id="rId4" imgW="2895630" imgH="961937" progId="Excel.Sheet.8">
                    <p:embed/>
                    <p:pic>
                      <p:nvPicPr>
                        <p:cNvPr id="0" name="Picture 1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 y="2803"/>
                          <a:ext cx="3699" cy="122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61125" name="Group 5"/>
            <p:cNvGrpSpPr>
              <a:grpSpLocks/>
            </p:cNvGrpSpPr>
            <p:nvPr/>
          </p:nvGrpSpPr>
          <p:grpSpPr bwMode="auto">
            <a:xfrm>
              <a:off x="943" y="3055"/>
              <a:ext cx="2767" cy="205"/>
              <a:chOff x="816" y="2592"/>
              <a:chExt cx="2736" cy="192"/>
            </a:xfrm>
          </p:grpSpPr>
          <p:grpSp>
            <p:nvGrpSpPr>
              <p:cNvPr id="261126" name="Group 6"/>
              <p:cNvGrpSpPr>
                <a:grpSpLocks/>
              </p:cNvGrpSpPr>
              <p:nvPr/>
            </p:nvGrpSpPr>
            <p:grpSpPr bwMode="auto">
              <a:xfrm>
                <a:off x="816" y="2592"/>
                <a:ext cx="1008" cy="192"/>
                <a:chOff x="1200" y="2448"/>
                <a:chExt cx="816" cy="144"/>
              </a:xfrm>
            </p:grpSpPr>
            <p:sp>
              <p:nvSpPr>
                <p:cNvPr id="261127"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28"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29"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61130" name="Group 10"/>
              <p:cNvGrpSpPr>
                <a:grpSpLocks/>
              </p:cNvGrpSpPr>
              <p:nvPr/>
            </p:nvGrpSpPr>
            <p:grpSpPr bwMode="auto">
              <a:xfrm>
                <a:off x="2832" y="2592"/>
                <a:ext cx="720" cy="192"/>
                <a:chOff x="1200" y="2448"/>
                <a:chExt cx="816" cy="144"/>
              </a:xfrm>
            </p:grpSpPr>
            <p:sp>
              <p:nvSpPr>
                <p:cNvPr id="261131" name="Line 1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32" name="Line 1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33"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61134" name="Group 14"/>
              <p:cNvGrpSpPr>
                <a:grpSpLocks/>
              </p:cNvGrpSpPr>
              <p:nvPr/>
            </p:nvGrpSpPr>
            <p:grpSpPr bwMode="auto">
              <a:xfrm>
                <a:off x="1824" y="2592"/>
                <a:ext cx="1008" cy="192"/>
                <a:chOff x="1200" y="2448"/>
                <a:chExt cx="816" cy="144"/>
              </a:xfrm>
            </p:grpSpPr>
            <p:sp>
              <p:nvSpPr>
                <p:cNvPr id="261135" name="Line 1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36" name="Line 1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37"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grpSp>
      <p:grpSp>
        <p:nvGrpSpPr>
          <p:cNvPr id="261138" name="Group 18"/>
          <p:cNvGrpSpPr>
            <a:grpSpLocks/>
          </p:cNvGrpSpPr>
          <p:nvPr/>
        </p:nvGrpSpPr>
        <p:grpSpPr bwMode="auto">
          <a:xfrm>
            <a:off x="533400" y="990600"/>
            <a:ext cx="3186113" cy="990600"/>
            <a:chOff x="414" y="993"/>
            <a:chExt cx="4806" cy="1299"/>
          </a:xfrm>
        </p:grpSpPr>
        <p:grpSp>
          <p:nvGrpSpPr>
            <p:cNvPr id="261139" name="Group 19"/>
            <p:cNvGrpSpPr>
              <a:grpSpLocks/>
            </p:cNvGrpSpPr>
            <p:nvPr/>
          </p:nvGrpSpPr>
          <p:grpSpPr bwMode="auto">
            <a:xfrm>
              <a:off x="414" y="993"/>
              <a:ext cx="4806" cy="1299"/>
              <a:chOff x="486" y="2352"/>
              <a:chExt cx="4752" cy="1218"/>
            </a:xfrm>
          </p:grpSpPr>
          <p:graphicFrame>
            <p:nvGraphicFramePr>
              <p:cNvPr id="261140" name="Object 20"/>
              <p:cNvGraphicFramePr>
                <a:graphicFrameLocks noChangeAspect="1"/>
              </p:cNvGraphicFramePr>
              <p:nvPr/>
            </p:nvGraphicFramePr>
            <p:xfrm>
              <a:off x="486" y="2352"/>
              <a:ext cx="4752" cy="1218"/>
            </p:xfrm>
            <a:graphic>
              <a:graphicData uri="http://schemas.openxmlformats.org/presentationml/2006/ole">
                <mc:AlternateContent xmlns:mc="http://schemas.openxmlformats.org/markup-compatibility/2006">
                  <mc:Choice xmlns:v="urn:schemas-microsoft-com:vml" Requires="v">
                    <p:oleObj spid="_x0000_s23681" name="Worksheet" r:id="rId7" imgW="3752757" imgH="961937" progId="Excel.Sheet.8">
                      <p:embed/>
                    </p:oleObj>
                  </mc:Choice>
                  <mc:Fallback>
                    <p:oleObj name="Worksheet" r:id="rId7" imgW="3752757" imgH="961937" progId="Excel.Sheet.8">
                      <p:embed/>
                      <p:pic>
                        <p:nvPicPr>
                          <p:cNvPr id="0" name="Picture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 y="2352"/>
                            <a:ext cx="4752" cy="121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61141" name="Group 21"/>
              <p:cNvGrpSpPr>
                <a:grpSpLocks/>
              </p:cNvGrpSpPr>
              <p:nvPr/>
            </p:nvGrpSpPr>
            <p:grpSpPr bwMode="auto">
              <a:xfrm>
                <a:off x="870" y="2592"/>
                <a:ext cx="2736" cy="192"/>
                <a:chOff x="816" y="2592"/>
                <a:chExt cx="2736" cy="192"/>
              </a:xfrm>
            </p:grpSpPr>
            <p:grpSp>
              <p:nvGrpSpPr>
                <p:cNvPr id="261142" name="Group 22"/>
                <p:cNvGrpSpPr>
                  <a:grpSpLocks/>
                </p:cNvGrpSpPr>
                <p:nvPr/>
              </p:nvGrpSpPr>
              <p:grpSpPr bwMode="auto">
                <a:xfrm>
                  <a:off x="816" y="2592"/>
                  <a:ext cx="1008" cy="192"/>
                  <a:chOff x="1200" y="2448"/>
                  <a:chExt cx="816" cy="144"/>
                </a:xfrm>
              </p:grpSpPr>
              <p:sp>
                <p:nvSpPr>
                  <p:cNvPr id="261143" name="Line 23"/>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44" name="Line 24"/>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45" name="Line 25"/>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61146" name="Group 26"/>
                <p:cNvGrpSpPr>
                  <a:grpSpLocks/>
                </p:cNvGrpSpPr>
                <p:nvPr/>
              </p:nvGrpSpPr>
              <p:grpSpPr bwMode="auto">
                <a:xfrm>
                  <a:off x="2832" y="2592"/>
                  <a:ext cx="720" cy="192"/>
                  <a:chOff x="1200" y="2448"/>
                  <a:chExt cx="816" cy="144"/>
                </a:xfrm>
              </p:grpSpPr>
              <p:sp>
                <p:nvSpPr>
                  <p:cNvPr id="261147" name="Line 2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48" name="Line 2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49" name="Line 2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61150" name="Group 30"/>
                <p:cNvGrpSpPr>
                  <a:grpSpLocks/>
                </p:cNvGrpSpPr>
                <p:nvPr/>
              </p:nvGrpSpPr>
              <p:grpSpPr bwMode="auto">
                <a:xfrm>
                  <a:off x="1824" y="2592"/>
                  <a:ext cx="1008" cy="192"/>
                  <a:chOff x="1200" y="2448"/>
                  <a:chExt cx="816" cy="144"/>
                </a:xfrm>
              </p:grpSpPr>
              <p:sp>
                <p:nvSpPr>
                  <p:cNvPr id="261151" name="Line 3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52" name="Line 3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53" name="Line 3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grpSp>
            <p:nvGrpSpPr>
              <p:cNvPr id="261154" name="Group 34"/>
              <p:cNvGrpSpPr>
                <a:grpSpLocks/>
              </p:cNvGrpSpPr>
              <p:nvPr/>
            </p:nvGrpSpPr>
            <p:grpSpPr bwMode="auto">
              <a:xfrm>
                <a:off x="3894" y="2592"/>
                <a:ext cx="768" cy="192"/>
                <a:chOff x="1200" y="2448"/>
                <a:chExt cx="816" cy="144"/>
              </a:xfrm>
            </p:grpSpPr>
            <p:sp>
              <p:nvSpPr>
                <p:cNvPr id="261155" name="Line 3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56" name="Line 3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57" name="Line 3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61158" name="Oval 38"/>
            <p:cNvSpPr>
              <a:spLocks noChangeArrowheads="1"/>
            </p:cNvSpPr>
            <p:nvPr/>
          </p:nvSpPr>
          <p:spPr bwMode="auto">
            <a:xfrm>
              <a:off x="3621" y="1059"/>
              <a:ext cx="1248" cy="576"/>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grpSp>
        <p:nvGrpSpPr>
          <p:cNvPr id="261159" name="Group 39"/>
          <p:cNvGrpSpPr>
            <a:grpSpLocks/>
          </p:cNvGrpSpPr>
          <p:nvPr/>
        </p:nvGrpSpPr>
        <p:grpSpPr bwMode="auto">
          <a:xfrm>
            <a:off x="2971800" y="4267200"/>
            <a:ext cx="2997200" cy="1960563"/>
            <a:chOff x="3391" y="2786"/>
            <a:chExt cx="1888" cy="1235"/>
          </a:xfrm>
        </p:grpSpPr>
        <p:graphicFrame>
          <p:nvGraphicFramePr>
            <p:cNvPr id="261160" name="Object 40"/>
            <p:cNvGraphicFramePr>
              <a:graphicFrameLocks noChangeAspect="1"/>
            </p:cNvGraphicFramePr>
            <p:nvPr/>
          </p:nvGraphicFramePr>
          <p:xfrm>
            <a:off x="3391" y="2786"/>
            <a:ext cx="1888" cy="1235"/>
          </p:xfrm>
          <a:graphic>
            <a:graphicData uri="http://schemas.openxmlformats.org/presentationml/2006/ole">
              <mc:AlternateContent xmlns:mc="http://schemas.openxmlformats.org/markup-compatibility/2006">
                <mc:Choice xmlns:v="urn:schemas-microsoft-com:vml" Requires="v">
                  <p:oleObj spid="_x0000_s23682" name="Worksheet" r:id="rId10" imgW="1743840" imgH="1068840" progId="Excel.Sheet.8">
                    <p:embed/>
                  </p:oleObj>
                </mc:Choice>
                <mc:Fallback>
                  <p:oleObj name="Worksheet" r:id="rId10" imgW="1743840" imgH="1068840" progId="Excel.Sheet.8">
                    <p:embed/>
                    <p:pic>
                      <p:nvPicPr>
                        <p:cNvPr id="0" name="Picture 1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1" y="2786"/>
                          <a:ext cx="1888" cy="123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61161" name="Group 41"/>
            <p:cNvGrpSpPr>
              <a:grpSpLocks/>
            </p:cNvGrpSpPr>
            <p:nvPr/>
          </p:nvGrpSpPr>
          <p:grpSpPr bwMode="auto">
            <a:xfrm>
              <a:off x="3912" y="3019"/>
              <a:ext cx="776" cy="151"/>
              <a:chOff x="1200" y="2448"/>
              <a:chExt cx="816" cy="144"/>
            </a:xfrm>
          </p:grpSpPr>
          <p:sp>
            <p:nvSpPr>
              <p:cNvPr id="261162" name="Line 42"/>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63" name="Line 43"/>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61164" name="Line 44"/>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Tree>
    <p:extLst>
      <p:ext uri="{BB962C8B-B14F-4D97-AF65-F5344CB8AC3E}">
        <p14:creationId xmlns:p14="http://schemas.microsoft.com/office/powerpoint/2010/main" val="19236785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1138"/>
                                        </p:tgtEl>
                                        <p:attrNameLst>
                                          <p:attrName>style.visibility</p:attrName>
                                        </p:attrNameLst>
                                      </p:cBhvr>
                                      <p:to>
                                        <p:strVal val="visible"/>
                                      </p:to>
                                    </p:set>
                                    <p:anim calcmode="lin" valueType="num">
                                      <p:cBhvr additive="base">
                                        <p:cTn id="7" dur="500" fill="hold"/>
                                        <p:tgtEl>
                                          <p:spTgt spid="261138"/>
                                        </p:tgtEl>
                                        <p:attrNameLst>
                                          <p:attrName>ppt_x</p:attrName>
                                        </p:attrNameLst>
                                      </p:cBhvr>
                                      <p:tavLst>
                                        <p:tav tm="0">
                                          <p:val>
                                            <p:strVal val="0-#ppt_w/2"/>
                                          </p:val>
                                        </p:tav>
                                        <p:tav tm="100000">
                                          <p:val>
                                            <p:strVal val="#ppt_x"/>
                                          </p:val>
                                        </p:tav>
                                      </p:tavLst>
                                    </p:anim>
                                    <p:anim calcmode="lin" valueType="num">
                                      <p:cBhvr additive="base">
                                        <p:cTn id="8" dur="500" fill="hold"/>
                                        <p:tgtEl>
                                          <p:spTgt spid="2611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1123"/>
                                        </p:tgtEl>
                                        <p:attrNameLst>
                                          <p:attrName>style.visibility</p:attrName>
                                        </p:attrNameLst>
                                      </p:cBhvr>
                                      <p:to>
                                        <p:strVal val="visible"/>
                                      </p:to>
                                    </p:set>
                                    <p:anim calcmode="lin" valueType="num">
                                      <p:cBhvr additive="base">
                                        <p:cTn id="13" dur="500" fill="hold"/>
                                        <p:tgtEl>
                                          <p:spTgt spid="261123"/>
                                        </p:tgtEl>
                                        <p:attrNameLst>
                                          <p:attrName>ppt_x</p:attrName>
                                        </p:attrNameLst>
                                      </p:cBhvr>
                                      <p:tavLst>
                                        <p:tav tm="0">
                                          <p:val>
                                            <p:strVal val="0-#ppt_w/2"/>
                                          </p:val>
                                        </p:tav>
                                        <p:tav tm="100000">
                                          <p:val>
                                            <p:strVal val="#ppt_x"/>
                                          </p:val>
                                        </p:tav>
                                      </p:tavLst>
                                    </p:anim>
                                    <p:anim calcmode="lin" valueType="num">
                                      <p:cBhvr additive="base">
                                        <p:cTn id="14" dur="500" fill="hold"/>
                                        <p:tgtEl>
                                          <p:spTgt spid="2611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61159"/>
                                        </p:tgtEl>
                                        <p:attrNameLst>
                                          <p:attrName>style.visibility</p:attrName>
                                        </p:attrNameLst>
                                      </p:cBhvr>
                                      <p:to>
                                        <p:strVal val="visible"/>
                                      </p:to>
                                    </p:set>
                                    <p:anim calcmode="lin" valueType="num">
                                      <p:cBhvr additive="base">
                                        <p:cTn id="19" dur="500" fill="hold"/>
                                        <p:tgtEl>
                                          <p:spTgt spid="261159"/>
                                        </p:tgtEl>
                                        <p:attrNameLst>
                                          <p:attrName>ppt_x</p:attrName>
                                        </p:attrNameLst>
                                      </p:cBhvr>
                                      <p:tavLst>
                                        <p:tav tm="0">
                                          <p:val>
                                            <p:strVal val="0-#ppt_w/2"/>
                                          </p:val>
                                        </p:tav>
                                        <p:tav tm="100000">
                                          <p:val>
                                            <p:strVal val="#ppt_x"/>
                                          </p:val>
                                        </p:tav>
                                      </p:tavLst>
                                    </p:anim>
                                    <p:anim calcmode="lin" valueType="num">
                                      <p:cBhvr additive="base">
                                        <p:cTn id="20" dur="500" fill="hold"/>
                                        <p:tgtEl>
                                          <p:spTgt spid="2611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Denormalization</a:t>
            </a:r>
            <a:endParaRPr lang="en-US" sz="3600" dirty="0"/>
          </a:p>
        </p:txBody>
      </p:sp>
      <p:sp>
        <p:nvSpPr>
          <p:cNvPr id="3" name="Content Placeholder 2"/>
          <p:cNvSpPr>
            <a:spLocks noGrp="1"/>
          </p:cNvSpPr>
          <p:nvPr>
            <p:ph idx="1"/>
          </p:nvPr>
        </p:nvSpPr>
        <p:spPr>
          <a:xfrm>
            <a:off x="457200" y="1524000"/>
            <a:ext cx="8229600" cy="4525963"/>
          </a:xfrm>
        </p:spPr>
        <p:txBody>
          <a:bodyPr/>
          <a:lstStyle/>
          <a:p>
            <a:r>
              <a:rPr lang="en-US" dirty="0"/>
              <a:t>Speeding the retrieval of data from DB2 tables is a frequent requirement for DBAs and performance analysts. </a:t>
            </a:r>
            <a:endParaRPr lang="en-US" dirty="0" smtClean="0"/>
          </a:p>
          <a:p>
            <a:endParaRPr lang="en-US" dirty="0" smtClean="0"/>
          </a:p>
          <a:p>
            <a:r>
              <a:rPr lang="en-US" dirty="0" smtClean="0"/>
              <a:t>One </a:t>
            </a:r>
            <a:r>
              <a:rPr lang="en-US" dirty="0"/>
              <a:t>way to accomplish this is to denormalize DB2 tables for physical implementation. </a:t>
            </a:r>
            <a:endParaRPr lang="en-US" dirty="0" smtClean="0"/>
          </a:p>
          <a:p>
            <a:endParaRPr lang="en-US" dirty="0" smtClean="0"/>
          </a:p>
          <a:p>
            <a:r>
              <a:rPr lang="en-US" dirty="0" smtClean="0"/>
              <a:t>The </a:t>
            </a:r>
            <a:r>
              <a:rPr lang="en-US" dirty="0"/>
              <a:t>opposite of normalization, denormalization is the process of putting one fact in many places. </a:t>
            </a:r>
            <a:endParaRPr lang="en-US" dirty="0" smtClean="0"/>
          </a:p>
          <a:p>
            <a:endParaRPr lang="en-US" dirty="0"/>
          </a:p>
          <a:p>
            <a:r>
              <a:rPr lang="en-US" dirty="0" smtClean="0"/>
              <a:t>This </a:t>
            </a:r>
            <a:r>
              <a:rPr lang="en-US" dirty="0"/>
              <a:t>speeds data retrieval at the expense of data modification</a:t>
            </a:r>
          </a:p>
        </p:txBody>
      </p:sp>
      <p:sp>
        <p:nvSpPr>
          <p:cNvPr id="4" name="Slide Number Placeholder 3"/>
          <p:cNvSpPr>
            <a:spLocks noGrp="1"/>
          </p:cNvSpPr>
          <p:nvPr>
            <p:ph type="sldNum" sz="quarter" idx="12"/>
          </p:nvPr>
        </p:nvSpPr>
        <p:spPr/>
        <p:txBody>
          <a:bodyPr/>
          <a:lstStyle/>
          <a:p>
            <a:fld id="{B6E719A5-EEC5-4590-8621-153D5A0785D3}" type="slidenum">
              <a:rPr lang="en-US" smtClean="0"/>
              <a:pPr/>
              <a:t>111</a:t>
            </a:fld>
            <a:endParaRPr lang="en-US" dirty="0"/>
          </a:p>
        </p:txBody>
      </p:sp>
    </p:spTree>
    <p:extLst>
      <p:ext uri="{BB962C8B-B14F-4D97-AF65-F5344CB8AC3E}">
        <p14:creationId xmlns:p14="http://schemas.microsoft.com/office/powerpoint/2010/main" val="15350340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module</a:t>
            </a:r>
            <a:r>
              <a:rPr lang="en-US" dirty="0"/>
              <a:t>, </a:t>
            </a:r>
            <a:r>
              <a:rPr lang="en-US" dirty="0" smtClean="0"/>
              <a:t> </a:t>
            </a:r>
            <a:r>
              <a:rPr lang="en-US" dirty="0"/>
              <a:t>have </a:t>
            </a:r>
            <a:r>
              <a:rPr lang="en-US" dirty="0" smtClean="0"/>
              <a:t>learnt about: </a:t>
            </a:r>
          </a:p>
          <a:p>
            <a:pPr lvl="1" algn="just"/>
            <a:r>
              <a:rPr lang="en-US" dirty="0" smtClean="0"/>
              <a:t>RDBMS</a:t>
            </a:r>
            <a:endParaRPr lang="en-US" dirty="0"/>
          </a:p>
          <a:p>
            <a:pPr lvl="1" algn="just"/>
            <a:r>
              <a:rPr lang="en-US" dirty="0" smtClean="0"/>
              <a:t>Terminologies </a:t>
            </a:r>
            <a:r>
              <a:rPr lang="en-US" dirty="0"/>
              <a:t>in RDBMS</a:t>
            </a:r>
          </a:p>
          <a:p>
            <a:pPr lvl="1" algn="just"/>
            <a:r>
              <a:rPr lang="en-US" dirty="0" smtClean="0"/>
              <a:t>Dr</a:t>
            </a:r>
            <a:r>
              <a:rPr lang="en-US" dirty="0"/>
              <a:t>. </a:t>
            </a:r>
            <a:r>
              <a:rPr lang="en-US" dirty="0" err="1"/>
              <a:t>Codd’s</a:t>
            </a:r>
            <a:r>
              <a:rPr lang="en-US" dirty="0"/>
              <a:t> rule</a:t>
            </a:r>
          </a:p>
          <a:p>
            <a:pPr lvl="1" algn="just"/>
            <a:r>
              <a:rPr lang="en-US" dirty="0" smtClean="0"/>
              <a:t>Properties </a:t>
            </a:r>
            <a:r>
              <a:rPr lang="en-US" dirty="0"/>
              <a:t>of Relations </a:t>
            </a:r>
            <a:endParaRPr lang="en-US" dirty="0" smtClean="0"/>
          </a:p>
          <a:p>
            <a:pPr lvl="1" algn="just"/>
            <a:r>
              <a:rPr lang="en-US" dirty="0" smtClean="0"/>
              <a:t>ER Diagram</a:t>
            </a:r>
            <a:endParaRPr lang="en-US" dirty="0"/>
          </a:p>
          <a:p>
            <a:pPr lvl="1" algn="just"/>
            <a:r>
              <a:rPr lang="en-US" dirty="0" smtClean="0"/>
              <a:t>Normalization </a:t>
            </a:r>
            <a:r>
              <a:rPr lang="en-US" dirty="0"/>
              <a:t>and Normal Forms</a:t>
            </a:r>
          </a:p>
        </p:txBody>
      </p:sp>
      <p:sp>
        <p:nvSpPr>
          <p:cNvPr id="4" name="Slide Number Placeholder 3"/>
          <p:cNvSpPr>
            <a:spLocks noGrp="1"/>
          </p:cNvSpPr>
          <p:nvPr>
            <p:ph type="sldNum" sz="quarter" idx="12"/>
          </p:nvPr>
        </p:nvSpPr>
        <p:spPr/>
        <p:txBody>
          <a:bodyPr/>
          <a:lstStyle/>
          <a:p>
            <a:fld id="{B6E719A5-EEC5-4590-8621-153D5A0785D3}" type="slidenum">
              <a:rPr lang="en-US" smtClean="0"/>
              <a:pPr/>
              <a:t>112</a:t>
            </a:fld>
            <a:endParaRPr lang="en-US" dirty="0"/>
          </a:p>
        </p:txBody>
      </p:sp>
    </p:spTree>
    <p:extLst>
      <p:ext uri="{BB962C8B-B14F-4D97-AF65-F5344CB8AC3E}">
        <p14:creationId xmlns:p14="http://schemas.microsoft.com/office/powerpoint/2010/main" val="18535652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DBMS </a:t>
            </a:r>
            <a:r>
              <a:rPr lang="en-US" sz="3600" dirty="0" smtClean="0"/>
              <a:t>Benefits</a:t>
            </a:r>
            <a:endParaRPr lang="en-US" sz="3600" dirty="0"/>
          </a:p>
        </p:txBody>
      </p:sp>
      <p:sp>
        <p:nvSpPr>
          <p:cNvPr id="3" name="Content Placeholder 2"/>
          <p:cNvSpPr>
            <a:spLocks noGrp="1"/>
          </p:cNvSpPr>
          <p:nvPr>
            <p:ph idx="1"/>
          </p:nvPr>
        </p:nvSpPr>
        <p:spPr/>
        <p:txBody>
          <a:bodyPr>
            <a:normAutofit/>
          </a:bodyPr>
          <a:lstStyle/>
          <a:p>
            <a:pPr lvl="0"/>
            <a:r>
              <a:rPr lang="en-US" dirty="0" smtClean="0"/>
              <a:t>Reduces </a:t>
            </a:r>
            <a:r>
              <a:rPr lang="en-US" dirty="0"/>
              <a:t>application development and maintenance costs</a:t>
            </a:r>
          </a:p>
          <a:p>
            <a:pPr lvl="0"/>
            <a:r>
              <a:rPr lang="en-US" dirty="0" smtClean="0"/>
              <a:t>Improves </a:t>
            </a:r>
            <a:r>
              <a:rPr lang="en-US" dirty="0"/>
              <a:t>flexibility of information systems</a:t>
            </a:r>
          </a:p>
          <a:p>
            <a:pPr lvl="0"/>
            <a:r>
              <a:rPr lang="en-US" dirty="0" smtClean="0"/>
              <a:t>Increases </a:t>
            </a:r>
            <a:r>
              <a:rPr lang="en-US" dirty="0"/>
              <a:t>access and availability of data and information</a:t>
            </a:r>
          </a:p>
          <a:p>
            <a:pPr lvl="0"/>
            <a:r>
              <a:rPr lang="en-US" dirty="0"/>
              <a:t>Provides Logical &amp; Physical data independence</a:t>
            </a:r>
          </a:p>
          <a:p>
            <a:pPr lvl="0"/>
            <a:r>
              <a:rPr lang="en-US" dirty="0"/>
              <a:t>Concurrent access </a:t>
            </a:r>
            <a:r>
              <a:rPr lang="en-US" dirty="0" smtClean="0"/>
              <a:t>anomalies</a:t>
            </a:r>
            <a:endParaRPr lang="en-US" dirty="0"/>
          </a:p>
          <a:p>
            <a:pPr lvl="0"/>
            <a:r>
              <a:rPr lang="en-US" dirty="0" smtClean="0"/>
              <a:t>Facilitates </a:t>
            </a:r>
            <a:r>
              <a:rPr lang="en-US" dirty="0"/>
              <a:t>atomicity </a:t>
            </a:r>
            <a:r>
              <a:rPr lang="en-US" dirty="0" smtClean="0"/>
              <a:t>problem</a:t>
            </a:r>
            <a:endParaRPr lang="en-US" dirty="0"/>
          </a:p>
          <a:p>
            <a:pPr lvl="0"/>
            <a:r>
              <a:rPr lang="en-US" dirty="0"/>
              <a:t>Provides central control on the system through </a:t>
            </a:r>
            <a:r>
              <a:rPr lang="en-US" dirty="0" smtClean="0"/>
              <a:t>DBA</a:t>
            </a: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12</a:t>
            </a:fld>
            <a:endParaRPr lang="en-US" dirty="0"/>
          </a:p>
        </p:txBody>
      </p:sp>
    </p:spTree>
    <p:extLst>
      <p:ext uri="{BB962C8B-B14F-4D97-AF65-F5344CB8AC3E}">
        <p14:creationId xmlns:p14="http://schemas.microsoft.com/office/powerpoint/2010/main" val="37245446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DBMS </a:t>
            </a:r>
            <a:r>
              <a:rPr lang="en-US" sz="3600" dirty="0" smtClean="0"/>
              <a:t>Functions</a:t>
            </a:r>
            <a:endParaRPr lang="en-US" sz="3600" dirty="0"/>
          </a:p>
        </p:txBody>
      </p:sp>
      <p:sp>
        <p:nvSpPr>
          <p:cNvPr id="3" name="Content Placeholder 2"/>
          <p:cNvSpPr>
            <a:spLocks noGrp="1"/>
          </p:cNvSpPr>
          <p:nvPr>
            <p:ph idx="1"/>
          </p:nvPr>
        </p:nvSpPr>
        <p:spPr/>
        <p:txBody>
          <a:bodyPr>
            <a:normAutofit/>
          </a:bodyPr>
          <a:lstStyle/>
          <a:p>
            <a:r>
              <a:rPr lang="en-US" dirty="0"/>
              <a:t>There are several functions that a DBMS performs to ensure data integrity and consistency of data in the database. </a:t>
            </a:r>
            <a:endParaRPr lang="en-US" dirty="0" smtClean="0"/>
          </a:p>
          <a:p>
            <a:endParaRPr lang="en-US" dirty="0" smtClean="0"/>
          </a:p>
          <a:p>
            <a:r>
              <a:rPr lang="en-US" dirty="0" smtClean="0"/>
              <a:t>They are </a:t>
            </a:r>
          </a:p>
          <a:p>
            <a:pPr lvl="1"/>
            <a:r>
              <a:rPr lang="en-US" dirty="0" smtClean="0"/>
              <a:t>Data </a:t>
            </a:r>
            <a:r>
              <a:rPr lang="en-US" dirty="0"/>
              <a:t>dictionary </a:t>
            </a:r>
            <a:r>
              <a:rPr lang="en-US" dirty="0" smtClean="0"/>
              <a:t>management</a:t>
            </a:r>
          </a:p>
          <a:p>
            <a:pPr lvl="1"/>
            <a:r>
              <a:rPr lang="en-US" dirty="0" smtClean="0"/>
              <a:t>Data </a:t>
            </a:r>
            <a:r>
              <a:rPr lang="en-US" dirty="0"/>
              <a:t>storage </a:t>
            </a:r>
            <a:r>
              <a:rPr lang="en-US" dirty="0" smtClean="0"/>
              <a:t>management</a:t>
            </a:r>
          </a:p>
          <a:p>
            <a:pPr lvl="1"/>
            <a:r>
              <a:rPr lang="en-US" dirty="0"/>
              <a:t>D</a:t>
            </a:r>
            <a:r>
              <a:rPr lang="en-US" dirty="0" smtClean="0"/>
              <a:t>ata </a:t>
            </a:r>
            <a:r>
              <a:rPr lang="en-US" dirty="0"/>
              <a:t>transformation and </a:t>
            </a:r>
            <a:r>
              <a:rPr lang="en-US" dirty="0" smtClean="0"/>
              <a:t>presentation</a:t>
            </a:r>
          </a:p>
          <a:p>
            <a:pPr lvl="1"/>
            <a:r>
              <a:rPr lang="en-US" dirty="0" smtClean="0"/>
              <a:t>Security management</a:t>
            </a:r>
          </a:p>
          <a:p>
            <a:pPr lvl="1"/>
            <a:r>
              <a:rPr lang="en-US" dirty="0" smtClean="0"/>
              <a:t>Multiuser </a:t>
            </a:r>
            <a:r>
              <a:rPr lang="en-US" dirty="0"/>
              <a:t>access </a:t>
            </a:r>
            <a:r>
              <a:rPr lang="en-US" dirty="0" smtClean="0"/>
              <a:t>control</a:t>
            </a: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13</a:t>
            </a:fld>
            <a:endParaRPr lang="en-US" dirty="0"/>
          </a:p>
        </p:txBody>
      </p:sp>
    </p:spTree>
    <p:extLst>
      <p:ext uri="{BB962C8B-B14F-4D97-AF65-F5344CB8AC3E}">
        <p14:creationId xmlns:p14="http://schemas.microsoft.com/office/powerpoint/2010/main" val="1283605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Functions</a:t>
            </a:r>
          </a:p>
        </p:txBody>
      </p:sp>
      <p:sp>
        <p:nvSpPr>
          <p:cNvPr id="3" name="Content Placeholder 2"/>
          <p:cNvSpPr>
            <a:spLocks noGrp="1"/>
          </p:cNvSpPr>
          <p:nvPr>
            <p:ph idx="1"/>
          </p:nvPr>
        </p:nvSpPr>
        <p:spPr/>
        <p:txBody>
          <a:bodyPr/>
          <a:lstStyle/>
          <a:p>
            <a:pPr lvl="1"/>
            <a:r>
              <a:rPr lang="en-US" sz="2400" dirty="0" smtClean="0"/>
              <a:t>Backup </a:t>
            </a:r>
            <a:r>
              <a:rPr lang="en-US" sz="2400" dirty="0"/>
              <a:t>and recovery </a:t>
            </a:r>
            <a:r>
              <a:rPr lang="en-US" sz="2400" dirty="0" smtClean="0"/>
              <a:t>management</a:t>
            </a:r>
          </a:p>
          <a:p>
            <a:pPr lvl="1"/>
            <a:r>
              <a:rPr lang="en-US" sz="2400" dirty="0" smtClean="0"/>
              <a:t>Data </a:t>
            </a:r>
            <a:r>
              <a:rPr lang="en-US" sz="2400" dirty="0"/>
              <a:t>integrity </a:t>
            </a:r>
            <a:r>
              <a:rPr lang="en-US" sz="2400" dirty="0" smtClean="0"/>
              <a:t>management</a:t>
            </a:r>
          </a:p>
          <a:p>
            <a:pPr lvl="1"/>
            <a:r>
              <a:rPr lang="en-US" sz="2400" dirty="0"/>
              <a:t>D</a:t>
            </a:r>
            <a:r>
              <a:rPr lang="en-US" sz="2400" dirty="0" smtClean="0"/>
              <a:t>atabase </a:t>
            </a:r>
            <a:r>
              <a:rPr lang="en-US" sz="2400" dirty="0"/>
              <a:t>access languages and application programming </a:t>
            </a:r>
            <a:r>
              <a:rPr lang="en-US" sz="2400" dirty="0" smtClean="0"/>
              <a:t>interfaces</a:t>
            </a:r>
          </a:p>
          <a:p>
            <a:pPr lvl="1"/>
            <a:r>
              <a:rPr lang="en-US" sz="2400" dirty="0"/>
              <a:t>D</a:t>
            </a:r>
            <a:r>
              <a:rPr lang="en-US" sz="2400" dirty="0" smtClean="0"/>
              <a:t>atabase </a:t>
            </a:r>
            <a:r>
              <a:rPr lang="en-US" sz="2400" dirty="0"/>
              <a:t>communication </a:t>
            </a:r>
            <a:r>
              <a:rPr lang="en-US" sz="2400" dirty="0" smtClean="0"/>
              <a:t>interfaces </a:t>
            </a:r>
          </a:p>
          <a:p>
            <a:pPr lvl="1"/>
            <a:r>
              <a:rPr lang="en-US" sz="2400" dirty="0"/>
              <a:t>T</a:t>
            </a:r>
            <a:r>
              <a:rPr lang="en-US" sz="2400" dirty="0" smtClean="0"/>
              <a:t>ransaction </a:t>
            </a:r>
            <a:r>
              <a:rPr lang="en-US" sz="2400" dirty="0"/>
              <a:t>management.</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14</a:t>
            </a:fld>
            <a:endParaRPr lang="en-US" dirty="0"/>
          </a:p>
        </p:txBody>
      </p:sp>
    </p:spTree>
    <p:extLst>
      <p:ext uri="{BB962C8B-B14F-4D97-AF65-F5344CB8AC3E}">
        <p14:creationId xmlns:p14="http://schemas.microsoft.com/office/powerpoint/2010/main" val="3890186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Dictionary Management </a:t>
            </a:r>
          </a:p>
        </p:txBody>
      </p:sp>
      <p:sp>
        <p:nvSpPr>
          <p:cNvPr id="3" name="Content Placeholder 2"/>
          <p:cNvSpPr>
            <a:spLocks noGrp="1"/>
          </p:cNvSpPr>
          <p:nvPr>
            <p:ph idx="1"/>
          </p:nvPr>
        </p:nvSpPr>
        <p:spPr/>
        <p:txBody>
          <a:bodyPr/>
          <a:lstStyle/>
          <a:p>
            <a:r>
              <a:rPr lang="en-US" dirty="0" smtClean="0"/>
              <a:t>Data </a:t>
            </a:r>
            <a:r>
              <a:rPr lang="en-US" dirty="0"/>
              <a:t>Dictionary is where the DBMS stores definitions of the data elements and their relationships (metadata). </a:t>
            </a:r>
            <a:endParaRPr lang="en-US" dirty="0" smtClean="0"/>
          </a:p>
          <a:p>
            <a:endParaRPr lang="en-US" dirty="0"/>
          </a:p>
          <a:p>
            <a:r>
              <a:rPr lang="en-US" dirty="0"/>
              <a:t> The DBMS uses this function to look up the required data component structures and relationships. </a:t>
            </a:r>
          </a:p>
        </p:txBody>
      </p:sp>
      <p:sp>
        <p:nvSpPr>
          <p:cNvPr id="4" name="Slide Number Placeholder 3"/>
          <p:cNvSpPr>
            <a:spLocks noGrp="1"/>
          </p:cNvSpPr>
          <p:nvPr>
            <p:ph type="sldNum" sz="quarter" idx="12"/>
          </p:nvPr>
        </p:nvSpPr>
        <p:spPr/>
        <p:txBody>
          <a:bodyPr/>
          <a:lstStyle/>
          <a:p>
            <a:fld id="{B6E719A5-EEC5-4590-8621-153D5A0785D3}" type="slidenum">
              <a:rPr lang="en-US" smtClean="0"/>
              <a:pPr/>
              <a:t>15</a:t>
            </a:fld>
            <a:endParaRPr lang="en-US" dirty="0"/>
          </a:p>
        </p:txBody>
      </p:sp>
    </p:spTree>
    <p:extLst>
      <p:ext uri="{BB962C8B-B14F-4D97-AF65-F5344CB8AC3E}">
        <p14:creationId xmlns:p14="http://schemas.microsoft.com/office/powerpoint/2010/main" val="1783862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Storage Management </a:t>
            </a:r>
          </a:p>
        </p:txBody>
      </p:sp>
      <p:sp>
        <p:nvSpPr>
          <p:cNvPr id="3" name="Content Placeholder 2"/>
          <p:cNvSpPr>
            <a:spLocks noGrp="1"/>
          </p:cNvSpPr>
          <p:nvPr>
            <p:ph idx="1"/>
          </p:nvPr>
        </p:nvSpPr>
        <p:spPr/>
        <p:txBody>
          <a:bodyPr/>
          <a:lstStyle/>
          <a:p>
            <a:r>
              <a:rPr lang="en-US" dirty="0" smtClean="0"/>
              <a:t>This </a:t>
            </a:r>
            <a:r>
              <a:rPr lang="en-US" dirty="0"/>
              <a:t>particular function is used for the storage of data and any related data entry forms or screen definitions, report definitions, data validation rules, procedural code, and structures that can handle video and picture formats. </a:t>
            </a:r>
            <a:endParaRPr lang="en-US" dirty="0" smtClean="0"/>
          </a:p>
          <a:p>
            <a:endParaRPr lang="en-US" dirty="0"/>
          </a:p>
          <a:p>
            <a:r>
              <a:rPr lang="en-US" dirty="0" smtClean="0"/>
              <a:t>Users </a:t>
            </a:r>
            <a:r>
              <a:rPr lang="en-US" dirty="0"/>
              <a:t>do not need to know how data is stored or manipulated. </a:t>
            </a:r>
          </a:p>
        </p:txBody>
      </p:sp>
      <p:sp>
        <p:nvSpPr>
          <p:cNvPr id="4" name="Slide Number Placeholder 3"/>
          <p:cNvSpPr>
            <a:spLocks noGrp="1"/>
          </p:cNvSpPr>
          <p:nvPr>
            <p:ph type="sldNum" sz="quarter" idx="12"/>
          </p:nvPr>
        </p:nvSpPr>
        <p:spPr/>
        <p:txBody>
          <a:bodyPr/>
          <a:lstStyle/>
          <a:p>
            <a:fld id="{B6E719A5-EEC5-4590-8621-153D5A0785D3}" type="slidenum">
              <a:rPr lang="en-US" smtClean="0"/>
              <a:pPr/>
              <a:t>16</a:t>
            </a:fld>
            <a:endParaRPr lang="en-US" dirty="0"/>
          </a:p>
        </p:txBody>
      </p:sp>
    </p:spTree>
    <p:extLst>
      <p:ext uri="{BB962C8B-B14F-4D97-AF65-F5344CB8AC3E}">
        <p14:creationId xmlns:p14="http://schemas.microsoft.com/office/powerpoint/2010/main" val="3018168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Security Management </a:t>
            </a:r>
          </a:p>
        </p:txBody>
      </p:sp>
      <p:sp>
        <p:nvSpPr>
          <p:cNvPr id="3" name="Content Placeholder 2"/>
          <p:cNvSpPr>
            <a:spLocks noGrp="1"/>
          </p:cNvSpPr>
          <p:nvPr>
            <p:ph idx="1"/>
          </p:nvPr>
        </p:nvSpPr>
        <p:spPr/>
        <p:txBody>
          <a:bodyPr/>
          <a:lstStyle/>
          <a:p>
            <a:r>
              <a:rPr lang="en-US" dirty="0" smtClean="0"/>
              <a:t>This </a:t>
            </a:r>
            <a:r>
              <a:rPr lang="en-US" dirty="0"/>
              <a:t>is one of the most important functions in the DBMS. </a:t>
            </a:r>
            <a:endParaRPr lang="en-US" dirty="0" smtClean="0"/>
          </a:p>
          <a:p>
            <a:endParaRPr lang="en-US" dirty="0"/>
          </a:p>
          <a:p>
            <a:r>
              <a:rPr lang="en-US" dirty="0" smtClean="0"/>
              <a:t>Security </a:t>
            </a:r>
            <a:r>
              <a:rPr lang="en-US" dirty="0"/>
              <a:t>management sets rules that determine specific users that are allowed to access the database. </a:t>
            </a:r>
            <a:endParaRPr lang="en-US" dirty="0" smtClean="0"/>
          </a:p>
          <a:p>
            <a:endParaRPr lang="en-US" dirty="0"/>
          </a:p>
          <a:p>
            <a:r>
              <a:rPr lang="en-US" dirty="0" smtClean="0"/>
              <a:t>Users </a:t>
            </a:r>
            <a:r>
              <a:rPr lang="en-US" dirty="0"/>
              <a:t>are given a username and </a:t>
            </a:r>
            <a:r>
              <a:rPr lang="en-US" dirty="0" smtClean="0"/>
              <a:t>password. </a:t>
            </a: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17</a:t>
            </a:fld>
            <a:endParaRPr lang="en-US" dirty="0"/>
          </a:p>
        </p:txBody>
      </p:sp>
    </p:spTree>
    <p:extLst>
      <p:ext uri="{BB962C8B-B14F-4D97-AF65-F5344CB8AC3E}">
        <p14:creationId xmlns:p14="http://schemas.microsoft.com/office/powerpoint/2010/main" val="19249048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Multiuser Access Control </a:t>
            </a:r>
          </a:p>
        </p:txBody>
      </p:sp>
      <p:sp>
        <p:nvSpPr>
          <p:cNvPr id="3" name="Content Placeholder 2"/>
          <p:cNvSpPr>
            <a:spLocks noGrp="1"/>
          </p:cNvSpPr>
          <p:nvPr>
            <p:ph idx="1"/>
          </p:nvPr>
        </p:nvSpPr>
        <p:spPr/>
        <p:txBody>
          <a:bodyPr/>
          <a:lstStyle/>
          <a:p>
            <a:r>
              <a:rPr lang="en-US" dirty="0" smtClean="0"/>
              <a:t>Data </a:t>
            </a:r>
            <a:r>
              <a:rPr lang="en-US" dirty="0"/>
              <a:t>integrity and data consistency are the basis of this function. Multiuser access control is a very useful tool in a </a:t>
            </a:r>
            <a:r>
              <a:rPr lang="en-US" dirty="0" smtClean="0"/>
              <a:t>DBMS. It </a:t>
            </a:r>
            <a:r>
              <a:rPr lang="en-US" dirty="0"/>
              <a:t>enables multiple users to access the database simultaneously without affecting the integrity of the database. </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18</a:t>
            </a:fld>
            <a:endParaRPr lang="en-US" dirty="0"/>
          </a:p>
        </p:txBody>
      </p:sp>
    </p:spTree>
    <p:extLst>
      <p:ext uri="{BB962C8B-B14F-4D97-AF65-F5344CB8AC3E}">
        <p14:creationId xmlns:p14="http://schemas.microsoft.com/office/powerpoint/2010/main" val="3794560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dirty="0"/>
              <a:t>Backup and Recovery Management </a:t>
            </a:r>
          </a:p>
        </p:txBody>
      </p:sp>
      <p:sp>
        <p:nvSpPr>
          <p:cNvPr id="3" name="Content Placeholder 2"/>
          <p:cNvSpPr>
            <a:spLocks noGrp="1"/>
          </p:cNvSpPr>
          <p:nvPr>
            <p:ph idx="1"/>
          </p:nvPr>
        </p:nvSpPr>
        <p:spPr/>
        <p:txBody>
          <a:bodyPr/>
          <a:lstStyle/>
          <a:p>
            <a:r>
              <a:rPr lang="en-US" dirty="0" smtClean="0"/>
              <a:t>Backup </a:t>
            </a:r>
            <a:r>
              <a:rPr lang="en-US" dirty="0"/>
              <a:t>and recovery is brought to mind whenever there is potential outside threats to a database. </a:t>
            </a:r>
            <a:endParaRPr lang="en-US" dirty="0" smtClean="0"/>
          </a:p>
          <a:p>
            <a:pPr marL="0" indent="0">
              <a:buNone/>
            </a:pPr>
            <a:endParaRPr lang="en-US" dirty="0" smtClean="0"/>
          </a:p>
          <a:p>
            <a:r>
              <a:rPr lang="en-US" dirty="0" smtClean="0"/>
              <a:t>For </a:t>
            </a:r>
            <a:r>
              <a:rPr lang="en-US" dirty="0"/>
              <a:t>example if there is a power outage, recovery </a:t>
            </a:r>
            <a:r>
              <a:rPr lang="en-US" dirty="0" smtClean="0"/>
              <a:t>management.</a:t>
            </a:r>
          </a:p>
          <a:p>
            <a:pPr marL="0" indent="0">
              <a:buNone/>
            </a:pPr>
            <a:endParaRPr lang="en-US" dirty="0" smtClean="0"/>
          </a:p>
          <a:p>
            <a:r>
              <a:rPr lang="en-US" dirty="0" smtClean="0"/>
              <a:t> </a:t>
            </a:r>
            <a:r>
              <a:rPr lang="en-US" dirty="0"/>
              <a:t>Backup management refers to the data safety and </a:t>
            </a:r>
            <a:r>
              <a:rPr lang="en-US" dirty="0" smtClean="0"/>
              <a:t>integrity. </a:t>
            </a:r>
            <a:endParaRPr lang="en-US"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19</a:t>
            </a:fld>
            <a:endParaRPr lang="en-US" dirty="0"/>
          </a:p>
        </p:txBody>
      </p:sp>
    </p:spTree>
    <p:extLst>
      <p:ext uri="{BB962C8B-B14F-4D97-AF65-F5344CB8AC3E}">
        <p14:creationId xmlns:p14="http://schemas.microsoft.com/office/powerpoint/2010/main" val="16916419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normAutofit/>
          </a:bodyPr>
          <a:lstStyle/>
          <a:p>
            <a:pPr algn="just">
              <a:buNone/>
            </a:pPr>
            <a:r>
              <a:rPr lang="en-US" dirty="0"/>
              <a:t>At the end of this module,  you will be able to</a:t>
            </a:r>
            <a:r>
              <a:rPr lang="en-US" dirty="0" smtClean="0"/>
              <a:t>:</a:t>
            </a:r>
          </a:p>
          <a:p>
            <a:pPr algn="just"/>
            <a:r>
              <a:rPr lang="en-US" dirty="0" smtClean="0"/>
              <a:t>Explain </a:t>
            </a:r>
            <a:r>
              <a:rPr lang="en-US" dirty="0"/>
              <a:t>h</a:t>
            </a:r>
            <a:r>
              <a:rPr lang="en-US" dirty="0" smtClean="0"/>
              <a:t>ow DBMS overcomes issues in file system</a:t>
            </a:r>
          </a:p>
          <a:p>
            <a:pPr algn="just"/>
            <a:r>
              <a:rPr lang="en-US" dirty="0" smtClean="0"/>
              <a:t>Describe DBMS Functions</a:t>
            </a:r>
          </a:p>
          <a:p>
            <a:pPr algn="just"/>
            <a:r>
              <a:rPr lang="en-US" dirty="0" smtClean="0"/>
              <a:t>Identify </a:t>
            </a:r>
            <a:r>
              <a:rPr lang="en-US" dirty="0"/>
              <a:t>d</a:t>
            </a:r>
            <a:r>
              <a:rPr lang="en-US" dirty="0" smtClean="0"/>
              <a:t>ata Models</a:t>
            </a:r>
          </a:p>
          <a:p>
            <a:pPr algn="just"/>
            <a:r>
              <a:rPr lang="en-US" dirty="0" smtClean="0"/>
              <a:t>Explain data Independence</a:t>
            </a:r>
          </a:p>
          <a:p>
            <a:pPr algn="just"/>
            <a:r>
              <a:rPr lang="en-US" dirty="0" smtClean="0"/>
              <a:t>Explain Concepts of RDBMS</a:t>
            </a:r>
          </a:p>
          <a:p>
            <a:pPr algn="just"/>
            <a:r>
              <a:rPr lang="en-US" dirty="0" smtClean="0"/>
              <a:t>Describe keys &amp; entities</a:t>
            </a:r>
          </a:p>
          <a:p>
            <a:pPr algn="just"/>
            <a:r>
              <a:rPr lang="en-US" dirty="0" smtClean="0"/>
              <a:t>Develop ER Diagrams</a:t>
            </a:r>
          </a:p>
          <a:p>
            <a:pPr algn="just"/>
            <a:r>
              <a:rPr lang="en-US" dirty="0" smtClean="0"/>
              <a:t>Identify normalization concepts</a:t>
            </a:r>
          </a:p>
          <a:p>
            <a:pPr algn="just">
              <a:buNone/>
            </a:pP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2</a:t>
            </a:fld>
            <a:endParaRPr lang="en-US" dirty="0"/>
          </a:p>
        </p:txBody>
      </p:sp>
    </p:spTree>
    <p:extLst>
      <p:ext uri="{BB962C8B-B14F-4D97-AF65-F5344CB8AC3E}">
        <p14:creationId xmlns:p14="http://schemas.microsoft.com/office/powerpoint/2010/main" val="21238989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dirty="0"/>
              <a:t>Data Integrity Management </a:t>
            </a:r>
          </a:p>
        </p:txBody>
      </p:sp>
      <p:sp>
        <p:nvSpPr>
          <p:cNvPr id="3" name="Content Placeholder 2"/>
          <p:cNvSpPr>
            <a:spLocks noGrp="1"/>
          </p:cNvSpPr>
          <p:nvPr>
            <p:ph idx="1"/>
          </p:nvPr>
        </p:nvSpPr>
        <p:spPr/>
        <p:txBody>
          <a:bodyPr/>
          <a:lstStyle/>
          <a:p>
            <a:endParaRPr lang="en-US" dirty="0" smtClean="0"/>
          </a:p>
          <a:p>
            <a:r>
              <a:rPr lang="en-US" dirty="0" smtClean="0"/>
              <a:t>The </a:t>
            </a:r>
            <a:r>
              <a:rPr lang="en-US" dirty="0"/>
              <a:t>DBMS enforces these rules to reduce things such as data </a:t>
            </a:r>
            <a:r>
              <a:rPr lang="en-US" dirty="0" smtClean="0"/>
              <a:t>redundancy</a:t>
            </a:r>
          </a:p>
          <a:p>
            <a:endParaRPr lang="en-US" dirty="0" smtClean="0"/>
          </a:p>
          <a:p>
            <a:r>
              <a:rPr lang="en-US" dirty="0" smtClean="0"/>
              <a:t>Maximizing </a:t>
            </a:r>
            <a:r>
              <a:rPr lang="en-US" dirty="0"/>
              <a:t>data consistency</a:t>
            </a:r>
          </a:p>
        </p:txBody>
      </p:sp>
      <p:sp>
        <p:nvSpPr>
          <p:cNvPr id="4" name="Slide Number Placeholder 3"/>
          <p:cNvSpPr>
            <a:spLocks noGrp="1"/>
          </p:cNvSpPr>
          <p:nvPr>
            <p:ph type="sldNum" sz="quarter" idx="12"/>
          </p:nvPr>
        </p:nvSpPr>
        <p:spPr/>
        <p:txBody>
          <a:bodyPr/>
          <a:lstStyle/>
          <a:p>
            <a:fld id="{B6E719A5-EEC5-4590-8621-153D5A0785D3}" type="slidenum">
              <a:rPr lang="en-US" smtClean="0"/>
              <a:pPr/>
              <a:t>20</a:t>
            </a:fld>
            <a:endParaRPr lang="en-US" dirty="0"/>
          </a:p>
        </p:txBody>
      </p:sp>
    </p:spTree>
    <p:extLst>
      <p:ext uri="{BB962C8B-B14F-4D97-AF65-F5344CB8AC3E}">
        <p14:creationId xmlns:p14="http://schemas.microsoft.com/office/powerpoint/2010/main" val="1183158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1675"/>
            <a:ext cx="8229600" cy="1143000"/>
          </a:xfrm>
        </p:spPr>
        <p:txBody>
          <a:bodyPr>
            <a:noAutofit/>
          </a:bodyPr>
          <a:lstStyle/>
          <a:p>
            <a:r>
              <a:rPr lang="en-US" sz="3600" dirty="0"/>
              <a:t>Database Access Languages and Application Programming Interfaces </a:t>
            </a:r>
          </a:p>
        </p:txBody>
      </p:sp>
      <p:sp>
        <p:nvSpPr>
          <p:cNvPr id="3" name="Content Placeholder 2"/>
          <p:cNvSpPr>
            <a:spLocks noGrp="1"/>
          </p:cNvSpPr>
          <p:nvPr>
            <p:ph idx="1"/>
          </p:nvPr>
        </p:nvSpPr>
        <p:spPr>
          <a:xfrm>
            <a:off x="457200" y="2027237"/>
            <a:ext cx="8229600" cy="4525963"/>
          </a:xfrm>
        </p:spPr>
        <p:txBody>
          <a:bodyPr/>
          <a:lstStyle/>
          <a:p>
            <a:pPr marL="0" indent="0">
              <a:buNone/>
            </a:pPr>
            <a:endParaRPr lang="en-US" dirty="0" smtClean="0"/>
          </a:p>
          <a:p>
            <a:r>
              <a:rPr lang="en-US" dirty="0" smtClean="0"/>
              <a:t>A </a:t>
            </a:r>
            <a:r>
              <a:rPr lang="en-US" dirty="0"/>
              <a:t>query language is a nonprocedural language. </a:t>
            </a:r>
            <a:endParaRPr lang="en-US" dirty="0" smtClean="0"/>
          </a:p>
          <a:p>
            <a:endParaRPr lang="en-US" dirty="0"/>
          </a:p>
          <a:p>
            <a:r>
              <a:rPr lang="en-US" dirty="0" smtClean="0"/>
              <a:t>An </a:t>
            </a:r>
            <a:r>
              <a:rPr lang="en-US" dirty="0"/>
              <a:t>example of this is SQL (structured query language). </a:t>
            </a:r>
            <a:endParaRPr lang="en-US" dirty="0" smtClean="0"/>
          </a:p>
          <a:p>
            <a:endParaRPr lang="en-US" dirty="0"/>
          </a:p>
          <a:p>
            <a:r>
              <a:rPr lang="en-US" dirty="0" smtClean="0"/>
              <a:t>SQL </a:t>
            </a:r>
            <a:r>
              <a:rPr lang="en-US" dirty="0"/>
              <a:t>is the most common query language supported by the majority of DBMS vendors.</a:t>
            </a:r>
          </a:p>
        </p:txBody>
      </p:sp>
      <p:sp>
        <p:nvSpPr>
          <p:cNvPr id="4" name="Slide Number Placeholder 3"/>
          <p:cNvSpPr>
            <a:spLocks noGrp="1"/>
          </p:cNvSpPr>
          <p:nvPr>
            <p:ph type="sldNum" sz="quarter" idx="12"/>
          </p:nvPr>
        </p:nvSpPr>
        <p:spPr/>
        <p:txBody>
          <a:bodyPr/>
          <a:lstStyle/>
          <a:p>
            <a:fld id="{B6E719A5-EEC5-4590-8621-153D5A0785D3}" type="slidenum">
              <a:rPr lang="en-US" smtClean="0"/>
              <a:pPr/>
              <a:t>21</a:t>
            </a:fld>
            <a:endParaRPr lang="en-US" dirty="0"/>
          </a:p>
        </p:txBody>
      </p:sp>
    </p:spTree>
    <p:extLst>
      <p:ext uri="{BB962C8B-B14F-4D97-AF65-F5344CB8AC3E}">
        <p14:creationId xmlns:p14="http://schemas.microsoft.com/office/powerpoint/2010/main" val="2832884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Database Communication Interfaces </a:t>
            </a:r>
          </a:p>
        </p:txBody>
      </p:sp>
      <p:sp>
        <p:nvSpPr>
          <p:cNvPr id="3" name="Content Placeholder 2"/>
          <p:cNvSpPr>
            <a:spLocks noGrp="1"/>
          </p:cNvSpPr>
          <p:nvPr>
            <p:ph idx="1"/>
          </p:nvPr>
        </p:nvSpPr>
        <p:spPr/>
        <p:txBody>
          <a:bodyPr/>
          <a:lstStyle/>
          <a:p>
            <a:r>
              <a:rPr lang="en-US" dirty="0" smtClean="0"/>
              <a:t>This </a:t>
            </a:r>
            <a:r>
              <a:rPr lang="en-US" dirty="0"/>
              <a:t>refers to how a DBMS can accept different end user requests through different network environments. </a:t>
            </a:r>
            <a:endParaRPr lang="en-US" dirty="0" smtClean="0"/>
          </a:p>
          <a:p>
            <a:endParaRPr lang="en-US" dirty="0"/>
          </a:p>
          <a:p>
            <a:r>
              <a:rPr lang="en-US" dirty="0" smtClean="0"/>
              <a:t>An </a:t>
            </a:r>
            <a:r>
              <a:rPr lang="en-US" dirty="0"/>
              <a:t>example of this can be easily related to the internet. </a:t>
            </a:r>
            <a:endParaRPr lang="en-US" dirty="0" smtClean="0"/>
          </a:p>
          <a:p>
            <a:endParaRPr lang="en-US" dirty="0"/>
          </a:p>
          <a:p>
            <a:r>
              <a:rPr lang="en-US" dirty="0" smtClean="0"/>
              <a:t> </a:t>
            </a:r>
            <a:r>
              <a:rPr lang="en-US" dirty="0"/>
              <a:t>A DBMS can provide access to the database using the Internet through Web Browsers (Mozilla Firefox, Internet Explorer, Netscape). </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22</a:t>
            </a:fld>
            <a:endParaRPr lang="en-US" dirty="0"/>
          </a:p>
        </p:txBody>
      </p:sp>
    </p:spTree>
    <p:extLst>
      <p:ext uri="{BB962C8B-B14F-4D97-AF65-F5344CB8AC3E}">
        <p14:creationId xmlns:p14="http://schemas.microsoft.com/office/powerpoint/2010/main" val="2315456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dirty="0"/>
              <a:t>Transaction Management </a:t>
            </a:r>
          </a:p>
        </p:txBody>
      </p:sp>
      <p:sp>
        <p:nvSpPr>
          <p:cNvPr id="3" name="Content Placeholder 2"/>
          <p:cNvSpPr>
            <a:spLocks noGrp="1"/>
          </p:cNvSpPr>
          <p:nvPr>
            <p:ph idx="1"/>
          </p:nvPr>
        </p:nvSpPr>
        <p:spPr/>
        <p:txBody>
          <a:bodyPr/>
          <a:lstStyle/>
          <a:p>
            <a:endParaRPr lang="en-US" dirty="0" smtClean="0"/>
          </a:p>
          <a:p>
            <a:r>
              <a:rPr lang="en-US" dirty="0" smtClean="0"/>
              <a:t>This </a:t>
            </a:r>
            <a:r>
              <a:rPr lang="en-US" dirty="0"/>
              <a:t>refers to how a DBMS must supply a method that will guarantee that all the updates in a given transaction are made or not made</a:t>
            </a:r>
            <a:r>
              <a:rPr lang="en-US" dirty="0" smtClean="0"/>
              <a:t>.</a:t>
            </a:r>
          </a:p>
          <a:p>
            <a:endParaRPr lang="en-US" dirty="0"/>
          </a:p>
          <a:p>
            <a:r>
              <a:rPr lang="en-US" dirty="0" smtClean="0"/>
              <a:t>All </a:t>
            </a:r>
            <a:r>
              <a:rPr lang="en-US" dirty="0"/>
              <a:t>transactions must follow what is called the ACID properties. </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23</a:t>
            </a:fld>
            <a:endParaRPr lang="en-US" dirty="0"/>
          </a:p>
        </p:txBody>
      </p:sp>
    </p:spTree>
    <p:extLst>
      <p:ext uri="{BB962C8B-B14F-4D97-AF65-F5344CB8AC3E}">
        <p14:creationId xmlns:p14="http://schemas.microsoft.com/office/powerpoint/2010/main" val="19143317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idx="1"/>
          </p:nvPr>
        </p:nvSpPr>
        <p:spPr/>
        <p:txBody>
          <a:bodyPr/>
          <a:lstStyle/>
          <a:p>
            <a:r>
              <a:rPr lang="en-US" dirty="0"/>
              <a:t>A – </a:t>
            </a:r>
            <a:r>
              <a:rPr lang="en-US" dirty="0" smtClean="0"/>
              <a:t>Atomicity - States </a:t>
            </a:r>
            <a:r>
              <a:rPr lang="en-US" dirty="0"/>
              <a:t>a transaction is an indivisible unit that is either performed as a whole and not by its parts, or not performed </a:t>
            </a:r>
            <a:r>
              <a:rPr lang="en-US" dirty="0" smtClean="0"/>
              <a:t>at. </a:t>
            </a:r>
            <a:endParaRPr lang="en-US" dirty="0"/>
          </a:p>
          <a:p>
            <a:r>
              <a:rPr lang="en-US" dirty="0"/>
              <a:t>C – </a:t>
            </a:r>
            <a:r>
              <a:rPr lang="en-US" dirty="0" smtClean="0"/>
              <a:t>Consistency - A </a:t>
            </a:r>
            <a:r>
              <a:rPr lang="en-US" dirty="0"/>
              <a:t>transaction must alter the database from one constant state to another constant state. </a:t>
            </a:r>
            <a:endParaRPr lang="en-US" dirty="0" smtClean="0"/>
          </a:p>
          <a:p>
            <a:r>
              <a:rPr lang="en-US" dirty="0" smtClean="0"/>
              <a:t>I </a:t>
            </a:r>
            <a:r>
              <a:rPr lang="en-US" dirty="0"/>
              <a:t>– </a:t>
            </a:r>
            <a:r>
              <a:rPr lang="en-US" dirty="0" smtClean="0"/>
              <a:t>Isolation - Transactions </a:t>
            </a:r>
            <a:r>
              <a:rPr lang="en-US" dirty="0"/>
              <a:t>must be executed independently of one </a:t>
            </a:r>
            <a:r>
              <a:rPr lang="en-US" dirty="0" smtClean="0"/>
              <a:t>another. Part </a:t>
            </a:r>
            <a:r>
              <a:rPr lang="en-US" dirty="0"/>
              <a:t>of a transaction in progress should not be able to be seen by another transaction. </a:t>
            </a:r>
            <a:endParaRPr lang="en-US" dirty="0" smtClean="0"/>
          </a:p>
          <a:p>
            <a:r>
              <a:rPr lang="en-US" dirty="0" smtClean="0"/>
              <a:t>D </a:t>
            </a:r>
            <a:r>
              <a:rPr lang="en-US" dirty="0"/>
              <a:t>– </a:t>
            </a:r>
            <a:r>
              <a:rPr lang="en-US" dirty="0" smtClean="0"/>
              <a:t>Durability - A </a:t>
            </a:r>
            <a:r>
              <a:rPr lang="en-US" dirty="0"/>
              <a:t>successfully completed transaction is recorded permanently in the database and must not be lost due to failures</a:t>
            </a:r>
            <a:r>
              <a:rPr lang="en-US" b="1" dirty="0"/>
              <a:t>.</a:t>
            </a:r>
            <a:r>
              <a:rPr lang="en-US" dirty="0"/>
              <a:t> </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24</a:t>
            </a:fld>
            <a:endParaRPr lang="en-US" dirty="0"/>
          </a:p>
        </p:txBody>
      </p:sp>
    </p:spTree>
    <p:extLst>
      <p:ext uri="{BB962C8B-B14F-4D97-AF65-F5344CB8AC3E}">
        <p14:creationId xmlns:p14="http://schemas.microsoft.com/office/powerpoint/2010/main" val="31451450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140511"/>
            <a:ext cx="8525340" cy="553998"/>
          </a:xfrm>
        </p:spPr>
        <p:txBody>
          <a:bodyPr>
            <a:normAutofit fontScale="90000"/>
          </a:bodyPr>
          <a:lstStyle/>
          <a:p>
            <a:pPr eaLnBrk="1" fontAlgn="auto" hangingPunct="1">
              <a:spcAft>
                <a:spcPts val="0"/>
              </a:spcAft>
              <a:defRPr/>
            </a:pPr>
            <a:r>
              <a:rPr lang="en-US" dirty="0" smtClean="0">
                <a:solidFill>
                  <a:schemeClr val="tx1"/>
                </a:solidFill>
              </a:rPr>
              <a:t>Evolution of Database/ Types</a:t>
            </a:r>
            <a:endParaRPr lang="en-US" dirty="0">
              <a:solidFill>
                <a:schemeClr val="tx1"/>
              </a:solidFill>
            </a:endParaRPr>
          </a:p>
        </p:txBody>
      </p:sp>
      <p:sp>
        <p:nvSpPr>
          <p:cNvPr id="6" name="Text Placeholder 5"/>
          <p:cNvSpPr>
            <a:spLocks noGrp="1"/>
          </p:cNvSpPr>
          <p:nvPr>
            <p:ph type="body" sz="quarter" idx="11"/>
          </p:nvPr>
        </p:nvSpPr>
        <p:spPr>
          <a:xfrm>
            <a:off x="479425" y="990600"/>
            <a:ext cx="3810000" cy="5410200"/>
          </a:xfrm>
        </p:spPr>
        <p:txBody>
          <a:bodyPr>
            <a:normAutofit fontScale="92500" lnSpcReduction="10000"/>
          </a:bodyPr>
          <a:lstStyle/>
          <a:p>
            <a:pPr marL="231775" indent="-231775" eaLnBrk="1" fontAlgn="auto" hangingPunct="1">
              <a:spcAft>
                <a:spcPts val="0"/>
              </a:spcAft>
              <a:buFont typeface="Arial"/>
              <a:buChar char="•"/>
              <a:defRPr/>
            </a:pPr>
            <a:r>
              <a:rPr sz="2200">
                <a:solidFill>
                  <a:schemeClr val="tx1"/>
                </a:solidFill>
              </a:rPr>
              <a:t>Mid 1940’s-File System</a:t>
            </a:r>
          </a:p>
          <a:p>
            <a:pPr marL="231775" indent="-231775" eaLnBrk="1" fontAlgn="auto" hangingPunct="1">
              <a:spcAft>
                <a:spcPts val="0"/>
              </a:spcAft>
              <a:buFont typeface="Arial"/>
              <a:buChar char="•"/>
              <a:defRPr/>
            </a:pPr>
            <a:endParaRPr sz="2200">
              <a:solidFill>
                <a:schemeClr val="tx1"/>
              </a:solidFill>
            </a:endParaRPr>
          </a:p>
          <a:p>
            <a:pPr marL="231775" indent="-231775" eaLnBrk="1" fontAlgn="auto" hangingPunct="1">
              <a:spcAft>
                <a:spcPts val="0"/>
              </a:spcAft>
              <a:buFont typeface="Arial"/>
              <a:buChar char="•"/>
              <a:defRPr/>
            </a:pPr>
            <a:r>
              <a:rPr sz="2200">
                <a:solidFill>
                  <a:schemeClr val="tx1"/>
                </a:solidFill>
              </a:rPr>
              <a:t>Mid 1950’s-Hierarchical Database System</a:t>
            </a:r>
          </a:p>
          <a:p>
            <a:pPr marL="231775" indent="-231775" eaLnBrk="1" fontAlgn="auto" hangingPunct="1">
              <a:spcAft>
                <a:spcPts val="0"/>
              </a:spcAft>
              <a:buFont typeface="Arial"/>
              <a:buChar char="•"/>
              <a:defRPr/>
            </a:pPr>
            <a:endParaRPr sz="2200">
              <a:solidFill>
                <a:schemeClr val="tx1"/>
              </a:solidFill>
            </a:endParaRPr>
          </a:p>
          <a:p>
            <a:pPr marL="231775" indent="-231775" eaLnBrk="1" fontAlgn="auto" hangingPunct="1">
              <a:spcAft>
                <a:spcPts val="0"/>
              </a:spcAft>
              <a:buFont typeface="Arial"/>
              <a:buChar char="•"/>
              <a:defRPr/>
            </a:pPr>
            <a:r>
              <a:rPr sz="2200">
                <a:solidFill>
                  <a:schemeClr val="tx1"/>
                </a:solidFill>
              </a:rPr>
              <a:t>Mid 1960’s-Network Database System</a:t>
            </a:r>
          </a:p>
          <a:p>
            <a:pPr marL="231775" indent="-231775" eaLnBrk="1" fontAlgn="auto" hangingPunct="1">
              <a:spcAft>
                <a:spcPts val="0"/>
              </a:spcAft>
              <a:buFont typeface="Arial"/>
              <a:buChar char="•"/>
              <a:defRPr/>
            </a:pPr>
            <a:endParaRPr sz="2200">
              <a:solidFill>
                <a:schemeClr val="tx1"/>
              </a:solidFill>
            </a:endParaRPr>
          </a:p>
          <a:p>
            <a:pPr marL="231775" indent="-231775" eaLnBrk="1" fontAlgn="auto" hangingPunct="1">
              <a:spcAft>
                <a:spcPts val="0"/>
              </a:spcAft>
              <a:buFont typeface="Arial"/>
              <a:buChar char="•"/>
              <a:defRPr/>
            </a:pPr>
            <a:r>
              <a:rPr sz="2200">
                <a:solidFill>
                  <a:schemeClr val="tx1"/>
                </a:solidFill>
              </a:rPr>
              <a:t>Mid 1970’s-Relational Database System                      (Mathematical Set Theory)</a:t>
            </a:r>
          </a:p>
          <a:p>
            <a:pPr marL="231775" indent="-231775" eaLnBrk="1" fontAlgn="auto" hangingPunct="1">
              <a:spcAft>
                <a:spcPts val="0"/>
              </a:spcAft>
              <a:buFont typeface="Arial"/>
              <a:buChar char="•"/>
              <a:defRPr/>
            </a:pPr>
            <a:endParaRPr sz="2200">
              <a:solidFill>
                <a:schemeClr val="tx1"/>
              </a:solidFill>
            </a:endParaRPr>
          </a:p>
          <a:p>
            <a:pPr marL="231775" indent="-231775" eaLnBrk="1" fontAlgn="auto" hangingPunct="1">
              <a:spcAft>
                <a:spcPts val="0"/>
              </a:spcAft>
              <a:buFont typeface="Arial"/>
              <a:buChar char="•"/>
              <a:defRPr/>
            </a:pPr>
            <a:r>
              <a:rPr sz="2200">
                <a:solidFill>
                  <a:schemeClr val="tx1"/>
                </a:solidFill>
              </a:rPr>
              <a:t>Mid 1980’s-Object Database System</a:t>
            </a:r>
          </a:p>
          <a:p>
            <a:pPr marL="231775" indent="-231775" eaLnBrk="1" fontAlgn="auto" hangingPunct="1">
              <a:spcAft>
                <a:spcPts val="0"/>
              </a:spcAft>
              <a:buFont typeface="Arial"/>
              <a:buChar char="•"/>
              <a:defRPr/>
            </a:pPr>
            <a:endParaRPr sz="2200">
              <a:solidFill>
                <a:schemeClr val="tx1"/>
              </a:solidFill>
            </a:endParaRPr>
          </a:p>
          <a:p>
            <a:pPr marL="231775" indent="-231775" eaLnBrk="1" fontAlgn="auto" hangingPunct="1">
              <a:spcAft>
                <a:spcPts val="0"/>
              </a:spcAft>
              <a:buFont typeface="Arial"/>
              <a:buChar char="•"/>
              <a:defRPr/>
            </a:pPr>
            <a:r>
              <a:rPr sz="2200">
                <a:solidFill>
                  <a:schemeClr val="tx1"/>
                </a:solidFill>
              </a:rPr>
              <a:t>Mid 1990’s-Object Relational Database System</a:t>
            </a:r>
          </a:p>
          <a:p>
            <a:pPr eaLnBrk="1" fontAlgn="auto" hangingPunct="1">
              <a:spcAft>
                <a:spcPts val="0"/>
              </a:spcAft>
              <a:buFont typeface="Wingdings 3"/>
              <a:buNone/>
              <a:defRPr/>
            </a:pPr>
            <a:endParaRPr/>
          </a:p>
        </p:txBody>
      </p:sp>
      <p:grpSp>
        <p:nvGrpSpPr>
          <p:cNvPr id="2" name="Group 24"/>
          <p:cNvGrpSpPr>
            <a:grpSpLocks/>
          </p:cNvGrpSpPr>
          <p:nvPr/>
        </p:nvGrpSpPr>
        <p:grpSpPr bwMode="auto">
          <a:xfrm>
            <a:off x="5965825" y="838200"/>
            <a:ext cx="1981200" cy="1143000"/>
            <a:chOff x="2928" y="864"/>
            <a:chExt cx="2400" cy="1440"/>
          </a:xfrm>
        </p:grpSpPr>
        <p:sp>
          <p:nvSpPr>
            <p:cNvPr id="19494" name="Rectangle 25"/>
            <p:cNvSpPr>
              <a:spLocks noChangeArrowheads="1"/>
            </p:cNvSpPr>
            <p:nvPr/>
          </p:nvSpPr>
          <p:spPr bwMode="auto">
            <a:xfrm>
              <a:off x="3648" y="864"/>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495" name="Rectangle 26"/>
            <p:cNvSpPr>
              <a:spLocks noChangeArrowheads="1"/>
            </p:cNvSpPr>
            <p:nvPr/>
          </p:nvSpPr>
          <p:spPr bwMode="auto">
            <a:xfrm>
              <a:off x="4368" y="1248"/>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496" name="Rectangle 27"/>
            <p:cNvSpPr>
              <a:spLocks noChangeArrowheads="1"/>
            </p:cNvSpPr>
            <p:nvPr/>
          </p:nvSpPr>
          <p:spPr bwMode="auto">
            <a:xfrm>
              <a:off x="2928" y="1248"/>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497" name="Rectangle 28"/>
            <p:cNvSpPr>
              <a:spLocks noChangeArrowheads="1"/>
            </p:cNvSpPr>
            <p:nvPr/>
          </p:nvSpPr>
          <p:spPr bwMode="auto">
            <a:xfrm>
              <a:off x="2928" y="1632"/>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498" name="Rectangle 29"/>
            <p:cNvSpPr>
              <a:spLocks noChangeArrowheads="1"/>
            </p:cNvSpPr>
            <p:nvPr/>
          </p:nvSpPr>
          <p:spPr bwMode="auto">
            <a:xfrm>
              <a:off x="4368" y="1632"/>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499" name="Rectangle 30"/>
            <p:cNvSpPr>
              <a:spLocks noChangeArrowheads="1"/>
            </p:cNvSpPr>
            <p:nvPr/>
          </p:nvSpPr>
          <p:spPr bwMode="auto">
            <a:xfrm>
              <a:off x="2928" y="1968"/>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500" name="Rectangle 31"/>
            <p:cNvSpPr>
              <a:spLocks noChangeArrowheads="1"/>
            </p:cNvSpPr>
            <p:nvPr/>
          </p:nvSpPr>
          <p:spPr bwMode="auto">
            <a:xfrm>
              <a:off x="3936" y="2112"/>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501" name="Rectangle 32"/>
            <p:cNvSpPr>
              <a:spLocks noChangeArrowheads="1"/>
            </p:cNvSpPr>
            <p:nvPr/>
          </p:nvSpPr>
          <p:spPr bwMode="auto">
            <a:xfrm>
              <a:off x="4752" y="2112"/>
              <a:ext cx="576" cy="192"/>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502" name="Line 33"/>
            <p:cNvSpPr>
              <a:spLocks noChangeShapeType="1"/>
            </p:cNvSpPr>
            <p:nvPr/>
          </p:nvSpPr>
          <p:spPr bwMode="auto">
            <a:xfrm>
              <a:off x="3936" y="1056"/>
              <a:ext cx="0" cy="96"/>
            </a:xfrm>
            <a:prstGeom prst="line">
              <a:avLst/>
            </a:prstGeom>
            <a:noFill/>
            <a:ln w="9525">
              <a:solidFill>
                <a:schemeClr val="tx1"/>
              </a:solidFill>
              <a:round/>
              <a:headEnd/>
              <a:tailEnd/>
            </a:ln>
          </p:spPr>
          <p:txBody>
            <a:bodyPr wrap="none" anchor="ctr"/>
            <a:lstStyle/>
            <a:p>
              <a:endParaRPr lang="en-US"/>
            </a:p>
          </p:txBody>
        </p:sp>
        <p:sp>
          <p:nvSpPr>
            <p:cNvPr id="19503" name="Line 34"/>
            <p:cNvSpPr>
              <a:spLocks noChangeShapeType="1"/>
            </p:cNvSpPr>
            <p:nvPr/>
          </p:nvSpPr>
          <p:spPr bwMode="auto">
            <a:xfrm flipH="1">
              <a:off x="3168" y="1152"/>
              <a:ext cx="1536" cy="0"/>
            </a:xfrm>
            <a:prstGeom prst="line">
              <a:avLst/>
            </a:prstGeom>
            <a:noFill/>
            <a:ln w="9525">
              <a:solidFill>
                <a:schemeClr val="tx1"/>
              </a:solidFill>
              <a:round/>
              <a:headEnd/>
              <a:tailEnd/>
            </a:ln>
          </p:spPr>
          <p:txBody>
            <a:bodyPr wrap="none" anchor="ctr"/>
            <a:lstStyle/>
            <a:p>
              <a:endParaRPr lang="en-US"/>
            </a:p>
          </p:txBody>
        </p:sp>
        <p:sp>
          <p:nvSpPr>
            <p:cNvPr id="19504" name="Line 35"/>
            <p:cNvSpPr>
              <a:spLocks noChangeShapeType="1"/>
            </p:cNvSpPr>
            <p:nvPr/>
          </p:nvSpPr>
          <p:spPr bwMode="auto">
            <a:xfrm>
              <a:off x="3168" y="1152"/>
              <a:ext cx="0" cy="96"/>
            </a:xfrm>
            <a:prstGeom prst="line">
              <a:avLst/>
            </a:prstGeom>
            <a:noFill/>
            <a:ln w="9525">
              <a:solidFill>
                <a:schemeClr val="tx1"/>
              </a:solidFill>
              <a:round/>
              <a:headEnd/>
              <a:tailEnd/>
            </a:ln>
          </p:spPr>
          <p:txBody>
            <a:bodyPr wrap="none" anchor="ctr"/>
            <a:lstStyle/>
            <a:p>
              <a:endParaRPr lang="en-US"/>
            </a:p>
          </p:txBody>
        </p:sp>
        <p:sp>
          <p:nvSpPr>
            <p:cNvPr id="19505" name="Line 36"/>
            <p:cNvSpPr>
              <a:spLocks noChangeShapeType="1"/>
            </p:cNvSpPr>
            <p:nvPr/>
          </p:nvSpPr>
          <p:spPr bwMode="auto">
            <a:xfrm flipH="1">
              <a:off x="4704" y="1152"/>
              <a:ext cx="0" cy="96"/>
            </a:xfrm>
            <a:prstGeom prst="line">
              <a:avLst/>
            </a:prstGeom>
            <a:noFill/>
            <a:ln w="9525">
              <a:solidFill>
                <a:schemeClr val="tx1"/>
              </a:solidFill>
              <a:round/>
              <a:headEnd/>
              <a:tailEnd/>
            </a:ln>
          </p:spPr>
          <p:txBody>
            <a:bodyPr wrap="none" anchor="ctr"/>
            <a:lstStyle/>
            <a:p>
              <a:endParaRPr lang="en-US"/>
            </a:p>
          </p:txBody>
        </p:sp>
        <p:sp>
          <p:nvSpPr>
            <p:cNvPr id="19506" name="Line 37"/>
            <p:cNvSpPr>
              <a:spLocks noChangeShapeType="1"/>
            </p:cNvSpPr>
            <p:nvPr/>
          </p:nvSpPr>
          <p:spPr bwMode="auto">
            <a:xfrm>
              <a:off x="4704" y="1440"/>
              <a:ext cx="0" cy="192"/>
            </a:xfrm>
            <a:prstGeom prst="line">
              <a:avLst/>
            </a:prstGeom>
            <a:noFill/>
            <a:ln w="9525">
              <a:solidFill>
                <a:schemeClr val="tx1"/>
              </a:solidFill>
              <a:round/>
              <a:headEnd/>
              <a:tailEnd/>
            </a:ln>
          </p:spPr>
          <p:txBody>
            <a:bodyPr wrap="none" anchor="ctr"/>
            <a:lstStyle/>
            <a:p>
              <a:endParaRPr lang="en-US"/>
            </a:p>
          </p:txBody>
        </p:sp>
        <p:sp>
          <p:nvSpPr>
            <p:cNvPr id="19507" name="Line 38"/>
            <p:cNvSpPr>
              <a:spLocks noChangeShapeType="1"/>
            </p:cNvSpPr>
            <p:nvPr/>
          </p:nvSpPr>
          <p:spPr bwMode="auto">
            <a:xfrm>
              <a:off x="3168" y="1440"/>
              <a:ext cx="0" cy="192"/>
            </a:xfrm>
            <a:prstGeom prst="line">
              <a:avLst/>
            </a:prstGeom>
            <a:noFill/>
            <a:ln w="9525">
              <a:solidFill>
                <a:schemeClr val="tx1"/>
              </a:solidFill>
              <a:round/>
              <a:headEnd/>
              <a:tailEnd/>
            </a:ln>
          </p:spPr>
          <p:txBody>
            <a:bodyPr wrap="none" anchor="ctr"/>
            <a:lstStyle/>
            <a:p>
              <a:endParaRPr lang="en-US"/>
            </a:p>
          </p:txBody>
        </p:sp>
        <p:sp>
          <p:nvSpPr>
            <p:cNvPr id="19508" name="Line 39"/>
            <p:cNvSpPr>
              <a:spLocks noChangeShapeType="1"/>
            </p:cNvSpPr>
            <p:nvPr/>
          </p:nvSpPr>
          <p:spPr bwMode="auto">
            <a:xfrm>
              <a:off x="3168" y="1824"/>
              <a:ext cx="0" cy="144"/>
            </a:xfrm>
            <a:prstGeom prst="line">
              <a:avLst/>
            </a:prstGeom>
            <a:noFill/>
            <a:ln w="9525">
              <a:solidFill>
                <a:schemeClr val="tx1"/>
              </a:solidFill>
              <a:round/>
              <a:headEnd/>
              <a:tailEnd/>
            </a:ln>
          </p:spPr>
          <p:txBody>
            <a:bodyPr wrap="none" anchor="ctr"/>
            <a:lstStyle/>
            <a:p>
              <a:endParaRPr lang="en-US"/>
            </a:p>
          </p:txBody>
        </p:sp>
        <p:sp>
          <p:nvSpPr>
            <p:cNvPr id="19509" name="Line 40"/>
            <p:cNvSpPr>
              <a:spLocks noChangeShapeType="1"/>
            </p:cNvSpPr>
            <p:nvPr/>
          </p:nvSpPr>
          <p:spPr bwMode="auto">
            <a:xfrm>
              <a:off x="4704" y="1824"/>
              <a:ext cx="0" cy="96"/>
            </a:xfrm>
            <a:prstGeom prst="line">
              <a:avLst/>
            </a:prstGeom>
            <a:noFill/>
            <a:ln w="9525">
              <a:solidFill>
                <a:schemeClr val="tx1"/>
              </a:solidFill>
              <a:round/>
              <a:headEnd/>
              <a:tailEnd/>
            </a:ln>
          </p:spPr>
          <p:txBody>
            <a:bodyPr wrap="none" anchor="ctr"/>
            <a:lstStyle/>
            <a:p>
              <a:endParaRPr lang="en-US"/>
            </a:p>
          </p:txBody>
        </p:sp>
        <p:sp>
          <p:nvSpPr>
            <p:cNvPr id="19510" name="Line 41"/>
            <p:cNvSpPr>
              <a:spLocks noChangeShapeType="1"/>
            </p:cNvSpPr>
            <p:nvPr/>
          </p:nvSpPr>
          <p:spPr bwMode="auto">
            <a:xfrm>
              <a:off x="4272" y="1920"/>
              <a:ext cx="768" cy="0"/>
            </a:xfrm>
            <a:prstGeom prst="line">
              <a:avLst/>
            </a:prstGeom>
            <a:noFill/>
            <a:ln w="9525">
              <a:solidFill>
                <a:schemeClr val="tx1"/>
              </a:solidFill>
              <a:round/>
              <a:headEnd/>
              <a:tailEnd/>
            </a:ln>
          </p:spPr>
          <p:txBody>
            <a:bodyPr wrap="none" anchor="ctr"/>
            <a:lstStyle/>
            <a:p>
              <a:endParaRPr lang="en-US"/>
            </a:p>
          </p:txBody>
        </p:sp>
        <p:sp>
          <p:nvSpPr>
            <p:cNvPr id="19511" name="Line 42"/>
            <p:cNvSpPr>
              <a:spLocks noChangeShapeType="1"/>
            </p:cNvSpPr>
            <p:nvPr/>
          </p:nvSpPr>
          <p:spPr bwMode="auto">
            <a:xfrm>
              <a:off x="5040" y="1920"/>
              <a:ext cx="0" cy="192"/>
            </a:xfrm>
            <a:prstGeom prst="line">
              <a:avLst/>
            </a:prstGeom>
            <a:noFill/>
            <a:ln w="9525">
              <a:solidFill>
                <a:schemeClr val="tx1"/>
              </a:solidFill>
              <a:round/>
              <a:headEnd/>
              <a:tailEnd/>
            </a:ln>
          </p:spPr>
          <p:txBody>
            <a:bodyPr wrap="none" anchor="ctr"/>
            <a:lstStyle/>
            <a:p>
              <a:endParaRPr lang="en-US"/>
            </a:p>
          </p:txBody>
        </p:sp>
        <p:sp>
          <p:nvSpPr>
            <p:cNvPr id="19512" name="Line 43"/>
            <p:cNvSpPr>
              <a:spLocks noChangeShapeType="1"/>
            </p:cNvSpPr>
            <p:nvPr/>
          </p:nvSpPr>
          <p:spPr bwMode="auto">
            <a:xfrm>
              <a:off x="4272" y="1920"/>
              <a:ext cx="0" cy="192"/>
            </a:xfrm>
            <a:prstGeom prst="line">
              <a:avLst/>
            </a:prstGeom>
            <a:noFill/>
            <a:ln w="9525">
              <a:solidFill>
                <a:schemeClr val="tx1"/>
              </a:solidFill>
              <a:round/>
              <a:headEnd/>
              <a:tailEnd/>
            </a:ln>
          </p:spPr>
          <p:txBody>
            <a:bodyPr wrap="none" anchor="ctr"/>
            <a:lstStyle/>
            <a:p>
              <a:endParaRPr lang="en-US"/>
            </a:p>
          </p:txBody>
        </p:sp>
      </p:grpSp>
      <p:grpSp>
        <p:nvGrpSpPr>
          <p:cNvPr id="3" name="Group 44"/>
          <p:cNvGrpSpPr>
            <a:grpSpLocks/>
          </p:cNvGrpSpPr>
          <p:nvPr/>
        </p:nvGrpSpPr>
        <p:grpSpPr bwMode="auto">
          <a:xfrm>
            <a:off x="5737225" y="2590800"/>
            <a:ext cx="2438400" cy="1143000"/>
            <a:chOff x="1296" y="1392"/>
            <a:chExt cx="2544" cy="816"/>
          </a:xfrm>
        </p:grpSpPr>
        <p:sp>
          <p:nvSpPr>
            <p:cNvPr id="19482" name="Oval 45"/>
            <p:cNvSpPr>
              <a:spLocks noChangeArrowheads="1"/>
            </p:cNvSpPr>
            <p:nvPr/>
          </p:nvSpPr>
          <p:spPr bwMode="auto">
            <a:xfrm>
              <a:off x="2915" y="1478"/>
              <a:ext cx="727" cy="644"/>
            </a:xfrm>
            <a:prstGeom prst="ellipse">
              <a:avLst/>
            </a:prstGeom>
            <a:solidFill>
              <a:schemeClr val="bg1"/>
            </a:solidFill>
            <a:ln w="9525">
              <a:solidFill>
                <a:schemeClr val="tx1"/>
              </a:solidFill>
              <a:round/>
              <a:headEnd/>
              <a:tailEnd/>
            </a:ln>
          </p:spPr>
          <p:txBody>
            <a:bodyPr wrap="none" anchor="ctr"/>
            <a:lstStyle/>
            <a:p>
              <a:endParaRPr lang="en-US" sz="1400">
                <a:latin typeface="Gill Sans MT "/>
              </a:endParaRPr>
            </a:p>
          </p:txBody>
        </p:sp>
        <p:sp>
          <p:nvSpPr>
            <p:cNvPr id="19483" name="Oval 46"/>
            <p:cNvSpPr>
              <a:spLocks noChangeArrowheads="1"/>
            </p:cNvSpPr>
            <p:nvPr/>
          </p:nvSpPr>
          <p:spPr bwMode="auto">
            <a:xfrm>
              <a:off x="1494" y="1478"/>
              <a:ext cx="760" cy="558"/>
            </a:xfrm>
            <a:prstGeom prst="ellipse">
              <a:avLst/>
            </a:prstGeom>
            <a:noFill/>
            <a:ln w="9525">
              <a:solidFill>
                <a:schemeClr val="tx1"/>
              </a:solidFill>
              <a:round/>
              <a:headEnd/>
              <a:tailEnd/>
            </a:ln>
          </p:spPr>
          <p:txBody>
            <a:bodyPr wrap="none" anchor="ctr"/>
            <a:lstStyle/>
            <a:p>
              <a:endParaRPr lang="en-US" sz="1400">
                <a:latin typeface="Gill Sans MT "/>
              </a:endParaRPr>
            </a:p>
          </p:txBody>
        </p:sp>
        <p:sp>
          <p:nvSpPr>
            <p:cNvPr id="19484" name="Rectangle 47"/>
            <p:cNvSpPr>
              <a:spLocks noChangeArrowheads="1"/>
            </p:cNvSpPr>
            <p:nvPr/>
          </p:nvSpPr>
          <p:spPr bwMode="auto">
            <a:xfrm>
              <a:off x="1692" y="1392"/>
              <a:ext cx="364" cy="172"/>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19485" name="Rectangle 48"/>
            <p:cNvSpPr>
              <a:spLocks noChangeArrowheads="1"/>
            </p:cNvSpPr>
            <p:nvPr/>
          </p:nvSpPr>
          <p:spPr bwMode="auto">
            <a:xfrm>
              <a:off x="1296" y="1736"/>
              <a:ext cx="363" cy="171"/>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19486" name="Rectangle 49"/>
            <p:cNvSpPr>
              <a:spLocks noChangeArrowheads="1"/>
            </p:cNvSpPr>
            <p:nvPr/>
          </p:nvSpPr>
          <p:spPr bwMode="auto">
            <a:xfrm>
              <a:off x="2056" y="1736"/>
              <a:ext cx="363" cy="171"/>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19487" name="Rectangle 50"/>
            <p:cNvSpPr>
              <a:spLocks noChangeArrowheads="1"/>
            </p:cNvSpPr>
            <p:nvPr/>
          </p:nvSpPr>
          <p:spPr bwMode="auto">
            <a:xfrm>
              <a:off x="1692" y="1993"/>
              <a:ext cx="364" cy="172"/>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19488" name="Rectangle 51"/>
            <p:cNvSpPr>
              <a:spLocks noChangeArrowheads="1"/>
            </p:cNvSpPr>
            <p:nvPr/>
          </p:nvSpPr>
          <p:spPr bwMode="auto">
            <a:xfrm>
              <a:off x="3080" y="1392"/>
              <a:ext cx="364" cy="172"/>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19489" name="Rectangle 52"/>
            <p:cNvSpPr>
              <a:spLocks noChangeArrowheads="1"/>
            </p:cNvSpPr>
            <p:nvPr/>
          </p:nvSpPr>
          <p:spPr bwMode="auto">
            <a:xfrm>
              <a:off x="2684" y="1736"/>
              <a:ext cx="363" cy="171"/>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19490" name="Rectangle 53"/>
            <p:cNvSpPr>
              <a:spLocks noChangeArrowheads="1"/>
            </p:cNvSpPr>
            <p:nvPr/>
          </p:nvSpPr>
          <p:spPr bwMode="auto">
            <a:xfrm>
              <a:off x="3477" y="1779"/>
              <a:ext cx="363" cy="171"/>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19491" name="Rectangle 54"/>
            <p:cNvSpPr>
              <a:spLocks noChangeArrowheads="1"/>
            </p:cNvSpPr>
            <p:nvPr/>
          </p:nvSpPr>
          <p:spPr bwMode="auto">
            <a:xfrm>
              <a:off x="3080" y="2036"/>
              <a:ext cx="364" cy="172"/>
            </a:xfrm>
            <a:prstGeom prst="rect">
              <a:avLst/>
            </a:prstGeom>
            <a:solidFill>
              <a:schemeClr val="bg1"/>
            </a:solidFill>
            <a:ln w="9525">
              <a:solidFill>
                <a:schemeClr val="tx1"/>
              </a:solidFill>
              <a:miter lim="800000"/>
              <a:headEnd/>
              <a:tailEnd/>
            </a:ln>
          </p:spPr>
          <p:txBody>
            <a:bodyPr wrap="none" anchor="ctr"/>
            <a:lstStyle/>
            <a:p>
              <a:endParaRPr lang="en-US" sz="1400">
                <a:latin typeface="Gill Sans MT "/>
              </a:endParaRPr>
            </a:p>
          </p:txBody>
        </p:sp>
        <p:sp>
          <p:nvSpPr>
            <p:cNvPr id="19492" name="Arc 55"/>
            <p:cNvSpPr>
              <a:spLocks/>
            </p:cNvSpPr>
            <p:nvPr/>
          </p:nvSpPr>
          <p:spPr bwMode="auto">
            <a:xfrm flipH="1">
              <a:off x="2254" y="1435"/>
              <a:ext cx="364" cy="25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endParaRPr lang="en-US">
                <a:latin typeface="Lucida Sans Unicode" pitchFamily="34" charset="0"/>
              </a:endParaRPr>
            </a:p>
          </p:txBody>
        </p:sp>
        <p:sp>
          <p:nvSpPr>
            <p:cNvPr id="19493" name="Arc 56"/>
            <p:cNvSpPr>
              <a:spLocks/>
            </p:cNvSpPr>
            <p:nvPr/>
          </p:nvSpPr>
          <p:spPr bwMode="auto">
            <a:xfrm>
              <a:off x="2618" y="1435"/>
              <a:ext cx="330" cy="301"/>
            </a:xfrm>
            <a:custGeom>
              <a:avLst/>
              <a:gdLst>
                <a:gd name="T0" fmla="*/ 0 w 21600"/>
                <a:gd name="T1" fmla="*/ 0 h 31064"/>
                <a:gd name="T2" fmla="*/ 0 w 21600"/>
                <a:gd name="T3" fmla="*/ 0 h 31064"/>
                <a:gd name="T4" fmla="*/ 0 w 21600"/>
                <a:gd name="T5" fmla="*/ 0 h 31064"/>
                <a:gd name="T6" fmla="*/ 0 60000 65536"/>
                <a:gd name="T7" fmla="*/ 0 60000 65536"/>
                <a:gd name="T8" fmla="*/ 0 60000 65536"/>
                <a:gd name="T9" fmla="*/ 0 w 21600"/>
                <a:gd name="T10" fmla="*/ 0 h 31064"/>
                <a:gd name="T11" fmla="*/ 21600 w 21600"/>
                <a:gd name="T12" fmla="*/ 31064 h 31064"/>
              </a:gdLst>
              <a:ahLst/>
              <a:cxnLst>
                <a:cxn ang="T6">
                  <a:pos x="T0" y="T1"/>
                </a:cxn>
                <a:cxn ang="T7">
                  <a:pos x="T2" y="T3"/>
                </a:cxn>
                <a:cxn ang="T8">
                  <a:pos x="T4" y="T5"/>
                </a:cxn>
              </a:cxnLst>
              <a:rect l="T9" t="T10" r="T11" b="T12"/>
              <a:pathLst>
                <a:path w="21600" h="31064" fill="none" extrusionOk="0">
                  <a:moveTo>
                    <a:pt x="2905" y="0"/>
                  </a:moveTo>
                  <a:cubicBezTo>
                    <a:pt x="13614" y="1454"/>
                    <a:pt x="21600" y="10597"/>
                    <a:pt x="21600" y="21404"/>
                  </a:cubicBezTo>
                  <a:cubicBezTo>
                    <a:pt x="21600" y="24757"/>
                    <a:pt x="20819" y="28064"/>
                    <a:pt x="19319" y="31063"/>
                  </a:cubicBezTo>
                </a:path>
                <a:path w="21600" h="31064" stroke="0" extrusionOk="0">
                  <a:moveTo>
                    <a:pt x="2905" y="0"/>
                  </a:moveTo>
                  <a:cubicBezTo>
                    <a:pt x="13614" y="1454"/>
                    <a:pt x="21600" y="10597"/>
                    <a:pt x="21600" y="21404"/>
                  </a:cubicBezTo>
                  <a:cubicBezTo>
                    <a:pt x="21600" y="24757"/>
                    <a:pt x="20819" y="28064"/>
                    <a:pt x="19319" y="31063"/>
                  </a:cubicBezTo>
                  <a:lnTo>
                    <a:pt x="0" y="21404"/>
                  </a:lnTo>
                  <a:close/>
                </a:path>
              </a:pathLst>
            </a:custGeom>
            <a:noFill/>
            <a:ln w="9525">
              <a:solidFill>
                <a:schemeClr val="tx1"/>
              </a:solidFill>
              <a:round/>
              <a:headEnd/>
              <a:tailEnd/>
            </a:ln>
          </p:spPr>
          <p:txBody>
            <a:bodyPr wrap="none" anchor="ctr"/>
            <a:lstStyle/>
            <a:p>
              <a:endParaRPr lang="en-US">
                <a:latin typeface="Lucida Sans Unicode" pitchFamily="34" charset="0"/>
              </a:endParaRPr>
            </a:p>
          </p:txBody>
        </p:sp>
      </p:grpSp>
      <p:grpSp>
        <p:nvGrpSpPr>
          <p:cNvPr id="5" name="Group 60"/>
          <p:cNvGrpSpPr>
            <a:grpSpLocks/>
          </p:cNvGrpSpPr>
          <p:nvPr/>
        </p:nvGrpSpPr>
        <p:grpSpPr bwMode="auto">
          <a:xfrm>
            <a:off x="5203825" y="4379913"/>
            <a:ext cx="3657600" cy="1939925"/>
            <a:chOff x="1536" y="3280"/>
            <a:chExt cx="4010" cy="894"/>
          </a:xfrm>
        </p:grpSpPr>
        <p:grpSp>
          <p:nvGrpSpPr>
            <p:cNvPr id="7" name="Group 61"/>
            <p:cNvGrpSpPr>
              <a:grpSpLocks/>
            </p:cNvGrpSpPr>
            <p:nvPr/>
          </p:nvGrpSpPr>
          <p:grpSpPr bwMode="auto">
            <a:xfrm>
              <a:off x="2790" y="3402"/>
              <a:ext cx="2101" cy="772"/>
              <a:chOff x="2016" y="3348"/>
              <a:chExt cx="2016" cy="636"/>
            </a:xfrm>
          </p:grpSpPr>
          <p:sp>
            <p:nvSpPr>
              <p:cNvPr id="19472" name="Rectangle 62"/>
              <p:cNvSpPr>
                <a:spLocks noChangeArrowheads="1"/>
              </p:cNvSpPr>
              <p:nvPr/>
            </p:nvSpPr>
            <p:spPr bwMode="auto">
              <a:xfrm>
                <a:off x="2016" y="3456"/>
                <a:ext cx="1776" cy="528"/>
              </a:xfrm>
              <a:prstGeom prst="rect">
                <a:avLst/>
              </a:prstGeom>
              <a:noFill/>
              <a:ln w="9525">
                <a:solidFill>
                  <a:schemeClr val="tx1"/>
                </a:solidFill>
                <a:miter lim="800000"/>
                <a:headEnd/>
                <a:tailEnd/>
              </a:ln>
            </p:spPr>
            <p:txBody>
              <a:bodyPr wrap="none" anchor="ctr"/>
              <a:lstStyle/>
              <a:p>
                <a:endParaRPr lang="en-US" sz="1400">
                  <a:latin typeface="Gill Sans MT "/>
                </a:endParaRPr>
              </a:p>
            </p:txBody>
          </p:sp>
          <p:sp>
            <p:nvSpPr>
              <p:cNvPr id="19473" name="Line 63"/>
              <p:cNvSpPr>
                <a:spLocks noChangeShapeType="1"/>
              </p:cNvSpPr>
              <p:nvPr/>
            </p:nvSpPr>
            <p:spPr bwMode="auto">
              <a:xfrm>
                <a:off x="2016" y="3792"/>
                <a:ext cx="1776" cy="0"/>
              </a:xfrm>
              <a:prstGeom prst="line">
                <a:avLst/>
              </a:prstGeom>
              <a:noFill/>
              <a:ln w="9525">
                <a:solidFill>
                  <a:schemeClr val="tx1"/>
                </a:solidFill>
                <a:round/>
                <a:headEnd/>
                <a:tailEnd/>
              </a:ln>
            </p:spPr>
            <p:txBody>
              <a:bodyPr wrap="none" anchor="ctr"/>
              <a:lstStyle/>
              <a:p>
                <a:endParaRPr lang="en-US"/>
              </a:p>
            </p:txBody>
          </p:sp>
          <p:sp>
            <p:nvSpPr>
              <p:cNvPr id="19474" name="Line 64"/>
              <p:cNvSpPr>
                <a:spLocks noChangeShapeType="1"/>
              </p:cNvSpPr>
              <p:nvPr/>
            </p:nvSpPr>
            <p:spPr bwMode="auto">
              <a:xfrm>
                <a:off x="2352" y="3456"/>
                <a:ext cx="0" cy="528"/>
              </a:xfrm>
              <a:prstGeom prst="line">
                <a:avLst/>
              </a:prstGeom>
              <a:noFill/>
              <a:ln w="9525">
                <a:solidFill>
                  <a:schemeClr val="tx1"/>
                </a:solidFill>
                <a:round/>
                <a:headEnd/>
                <a:tailEnd/>
              </a:ln>
            </p:spPr>
            <p:txBody>
              <a:bodyPr wrap="none" anchor="ctr"/>
              <a:lstStyle/>
              <a:p>
                <a:endParaRPr lang="en-US"/>
              </a:p>
            </p:txBody>
          </p:sp>
          <p:sp>
            <p:nvSpPr>
              <p:cNvPr id="19475" name="Line 65"/>
              <p:cNvSpPr>
                <a:spLocks noChangeShapeType="1"/>
              </p:cNvSpPr>
              <p:nvPr/>
            </p:nvSpPr>
            <p:spPr bwMode="auto">
              <a:xfrm>
                <a:off x="2832" y="3456"/>
                <a:ext cx="0" cy="528"/>
              </a:xfrm>
              <a:prstGeom prst="line">
                <a:avLst/>
              </a:prstGeom>
              <a:noFill/>
              <a:ln w="9525">
                <a:solidFill>
                  <a:schemeClr val="tx1"/>
                </a:solidFill>
                <a:round/>
                <a:headEnd/>
                <a:tailEnd/>
              </a:ln>
            </p:spPr>
            <p:txBody>
              <a:bodyPr wrap="none" anchor="ctr"/>
              <a:lstStyle/>
              <a:p>
                <a:endParaRPr lang="en-US"/>
              </a:p>
            </p:txBody>
          </p:sp>
          <p:sp>
            <p:nvSpPr>
              <p:cNvPr id="19476" name="Line 66"/>
              <p:cNvSpPr>
                <a:spLocks noChangeShapeType="1"/>
              </p:cNvSpPr>
              <p:nvPr/>
            </p:nvSpPr>
            <p:spPr bwMode="auto">
              <a:xfrm>
                <a:off x="3216" y="3456"/>
                <a:ext cx="0" cy="528"/>
              </a:xfrm>
              <a:prstGeom prst="line">
                <a:avLst/>
              </a:prstGeom>
              <a:noFill/>
              <a:ln w="9525">
                <a:solidFill>
                  <a:schemeClr val="tx1"/>
                </a:solidFill>
                <a:round/>
                <a:headEnd/>
                <a:tailEnd/>
              </a:ln>
            </p:spPr>
            <p:txBody>
              <a:bodyPr wrap="none" anchor="ctr"/>
              <a:lstStyle/>
              <a:p>
                <a:endParaRPr lang="en-US"/>
              </a:p>
            </p:txBody>
          </p:sp>
          <p:sp>
            <p:nvSpPr>
              <p:cNvPr id="19477" name="Line 67"/>
              <p:cNvSpPr>
                <a:spLocks noChangeShapeType="1"/>
              </p:cNvSpPr>
              <p:nvPr/>
            </p:nvSpPr>
            <p:spPr bwMode="auto">
              <a:xfrm>
                <a:off x="2016" y="3600"/>
                <a:ext cx="1776" cy="0"/>
              </a:xfrm>
              <a:prstGeom prst="line">
                <a:avLst/>
              </a:prstGeom>
              <a:noFill/>
              <a:ln w="9525">
                <a:solidFill>
                  <a:schemeClr val="tx1"/>
                </a:solidFill>
                <a:round/>
                <a:headEnd/>
                <a:tailEnd/>
              </a:ln>
            </p:spPr>
            <p:txBody>
              <a:bodyPr wrap="none" anchor="ctr"/>
              <a:lstStyle/>
              <a:p>
                <a:endParaRPr lang="en-US"/>
              </a:p>
            </p:txBody>
          </p:sp>
          <p:sp>
            <p:nvSpPr>
              <p:cNvPr id="19478" name="Line 68"/>
              <p:cNvSpPr>
                <a:spLocks noChangeShapeType="1"/>
              </p:cNvSpPr>
              <p:nvPr/>
            </p:nvSpPr>
            <p:spPr bwMode="auto">
              <a:xfrm>
                <a:off x="3840" y="3504"/>
                <a:ext cx="192" cy="0"/>
              </a:xfrm>
              <a:prstGeom prst="line">
                <a:avLst/>
              </a:prstGeom>
              <a:noFill/>
              <a:ln w="9525">
                <a:solidFill>
                  <a:schemeClr val="tx1"/>
                </a:solidFill>
                <a:round/>
                <a:headEnd type="triangle" w="med" len="med"/>
                <a:tailEnd/>
              </a:ln>
            </p:spPr>
            <p:txBody>
              <a:bodyPr wrap="none" anchor="ctr"/>
              <a:lstStyle/>
              <a:p>
                <a:endParaRPr lang="en-US"/>
              </a:p>
            </p:txBody>
          </p:sp>
          <p:sp>
            <p:nvSpPr>
              <p:cNvPr id="19479" name="Line 69"/>
              <p:cNvSpPr>
                <a:spLocks noChangeShapeType="1"/>
              </p:cNvSpPr>
              <p:nvPr/>
            </p:nvSpPr>
            <p:spPr bwMode="auto">
              <a:xfrm>
                <a:off x="4032" y="3504"/>
                <a:ext cx="0" cy="336"/>
              </a:xfrm>
              <a:prstGeom prst="line">
                <a:avLst/>
              </a:prstGeom>
              <a:noFill/>
              <a:ln w="9525">
                <a:solidFill>
                  <a:schemeClr val="tx1"/>
                </a:solidFill>
                <a:round/>
                <a:headEnd/>
                <a:tailEnd/>
              </a:ln>
            </p:spPr>
            <p:txBody>
              <a:bodyPr wrap="none" anchor="ctr"/>
              <a:lstStyle/>
              <a:p>
                <a:endParaRPr lang="en-US"/>
              </a:p>
            </p:txBody>
          </p:sp>
          <p:sp>
            <p:nvSpPr>
              <p:cNvPr id="19480" name="Line 70"/>
              <p:cNvSpPr>
                <a:spLocks noChangeShapeType="1"/>
              </p:cNvSpPr>
              <p:nvPr/>
            </p:nvSpPr>
            <p:spPr bwMode="auto">
              <a:xfrm flipH="1">
                <a:off x="3840" y="3840"/>
                <a:ext cx="192" cy="0"/>
              </a:xfrm>
              <a:prstGeom prst="line">
                <a:avLst/>
              </a:prstGeom>
              <a:noFill/>
              <a:ln w="9525">
                <a:solidFill>
                  <a:schemeClr val="tx1"/>
                </a:solidFill>
                <a:round/>
                <a:headEnd/>
                <a:tailEnd type="triangle" w="med" len="med"/>
              </a:ln>
            </p:spPr>
            <p:txBody>
              <a:bodyPr wrap="none" anchor="ctr"/>
              <a:lstStyle/>
              <a:p>
                <a:endParaRPr lang="en-US"/>
              </a:p>
            </p:txBody>
          </p:sp>
          <p:sp>
            <p:nvSpPr>
              <p:cNvPr id="19481" name="Line 72"/>
              <p:cNvSpPr>
                <a:spLocks noChangeShapeType="1"/>
              </p:cNvSpPr>
              <p:nvPr/>
            </p:nvSpPr>
            <p:spPr bwMode="auto">
              <a:xfrm flipH="1">
                <a:off x="3378" y="3348"/>
                <a:ext cx="18" cy="115"/>
              </a:xfrm>
              <a:prstGeom prst="line">
                <a:avLst/>
              </a:prstGeom>
              <a:noFill/>
              <a:ln w="9525">
                <a:solidFill>
                  <a:schemeClr val="tx1"/>
                </a:solidFill>
                <a:round/>
                <a:headEnd/>
                <a:tailEnd type="triangle" w="med" len="med"/>
              </a:ln>
            </p:spPr>
            <p:txBody>
              <a:bodyPr wrap="none" anchor="ctr"/>
              <a:lstStyle/>
              <a:p>
                <a:endParaRPr lang="en-US"/>
              </a:p>
            </p:txBody>
          </p:sp>
        </p:grpSp>
        <p:sp>
          <p:nvSpPr>
            <p:cNvPr id="19468" name="Rectangle 74"/>
            <p:cNvSpPr>
              <a:spLocks noChangeArrowheads="1"/>
            </p:cNvSpPr>
            <p:nvPr/>
          </p:nvSpPr>
          <p:spPr bwMode="auto">
            <a:xfrm>
              <a:off x="4982" y="3715"/>
              <a:ext cx="564" cy="194"/>
            </a:xfrm>
            <a:prstGeom prst="rect">
              <a:avLst/>
            </a:prstGeom>
            <a:noFill/>
            <a:ln w="12700" cap="sq">
              <a:noFill/>
              <a:miter lim="800000"/>
              <a:headEnd type="none" w="sm" len="sm"/>
              <a:tailEnd type="none" w="sm" len="sm"/>
            </a:ln>
          </p:spPr>
          <p:txBody>
            <a:bodyPr wrap="none">
              <a:spAutoFit/>
            </a:bodyPr>
            <a:lstStyle/>
            <a:p>
              <a:pPr algn="ctr" eaLnBrk="0" hangingPunct="0"/>
              <a:r>
                <a:rPr lang="en-US" sz="1400" b="1">
                  <a:latin typeface="Gill Sans MT "/>
                </a:rPr>
                <a:t>TABLE</a:t>
              </a:r>
            </a:p>
          </p:txBody>
        </p:sp>
        <p:sp>
          <p:nvSpPr>
            <p:cNvPr id="19469" name="Rectangle 75"/>
            <p:cNvSpPr>
              <a:spLocks noChangeArrowheads="1"/>
            </p:cNvSpPr>
            <p:nvPr/>
          </p:nvSpPr>
          <p:spPr bwMode="auto">
            <a:xfrm>
              <a:off x="1536" y="3701"/>
              <a:ext cx="982" cy="194"/>
            </a:xfrm>
            <a:prstGeom prst="rect">
              <a:avLst/>
            </a:prstGeom>
            <a:noFill/>
            <a:ln w="12700" cap="sq">
              <a:noFill/>
              <a:miter lim="800000"/>
              <a:headEnd type="none" w="sm" len="sm"/>
              <a:tailEnd type="none" w="sm" len="sm"/>
            </a:ln>
          </p:spPr>
          <p:txBody>
            <a:bodyPr wrap="none">
              <a:spAutoFit/>
            </a:bodyPr>
            <a:lstStyle/>
            <a:p>
              <a:pPr algn="ctr" eaLnBrk="0" hangingPunct="0"/>
              <a:r>
                <a:rPr lang="en-US" sz="1400" b="1">
                  <a:latin typeface="Gill Sans MT "/>
                </a:rPr>
                <a:t>TUPLE / ROW</a:t>
              </a:r>
            </a:p>
          </p:txBody>
        </p:sp>
        <p:sp>
          <p:nvSpPr>
            <p:cNvPr id="19470" name="Rectangle 76"/>
            <p:cNvSpPr>
              <a:spLocks noChangeArrowheads="1"/>
            </p:cNvSpPr>
            <p:nvPr/>
          </p:nvSpPr>
          <p:spPr bwMode="auto">
            <a:xfrm>
              <a:off x="2594" y="3280"/>
              <a:ext cx="1532" cy="194"/>
            </a:xfrm>
            <a:prstGeom prst="rect">
              <a:avLst/>
            </a:prstGeom>
            <a:noFill/>
            <a:ln w="12700" cap="sq">
              <a:noFill/>
              <a:miter lim="800000"/>
              <a:headEnd type="none" w="sm" len="sm"/>
              <a:tailEnd type="none" w="sm" len="sm"/>
            </a:ln>
          </p:spPr>
          <p:txBody>
            <a:bodyPr wrap="none">
              <a:spAutoFit/>
            </a:bodyPr>
            <a:lstStyle/>
            <a:p>
              <a:pPr algn="ctr" eaLnBrk="0" hangingPunct="0"/>
              <a:r>
                <a:rPr lang="en-US" sz="1400" b="1">
                  <a:latin typeface="Gill Sans MT "/>
                </a:rPr>
                <a:t>ATTRIBUTE / COLUMN</a:t>
              </a:r>
            </a:p>
          </p:txBody>
        </p:sp>
        <p:sp>
          <p:nvSpPr>
            <p:cNvPr id="19471" name="Rectangle 77"/>
            <p:cNvSpPr>
              <a:spLocks noChangeArrowheads="1"/>
            </p:cNvSpPr>
            <p:nvPr/>
          </p:nvSpPr>
          <p:spPr bwMode="auto">
            <a:xfrm>
              <a:off x="3158" y="3760"/>
              <a:ext cx="585" cy="194"/>
            </a:xfrm>
            <a:prstGeom prst="rect">
              <a:avLst/>
            </a:prstGeom>
            <a:noFill/>
            <a:ln w="12700" cap="sq">
              <a:noFill/>
              <a:miter lim="800000"/>
              <a:headEnd type="none" w="sm" len="sm"/>
              <a:tailEnd type="none" w="sm" len="sm"/>
            </a:ln>
          </p:spPr>
          <p:txBody>
            <a:bodyPr wrap="none">
              <a:spAutoFit/>
            </a:bodyPr>
            <a:lstStyle/>
            <a:p>
              <a:pPr algn="ctr" eaLnBrk="0" hangingPunct="0"/>
              <a:r>
                <a:rPr lang="en-US" sz="1400" b="1">
                  <a:latin typeface="Gill Sans MT "/>
                </a:rPr>
                <a:t>VALUE</a:t>
              </a:r>
            </a:p>
          </p:txBody>
        </p:sp>
      </p:grpSp>
      <p:cxnSp>
        <p:nvCxnSpPr>
          <p:cNvPr id="67" name="Straight Arrow Connector 66"/>
          <p:cNvCxnSpPr/>
          <p:nvPr/>
        </p:nvCxnSpPr>
        <p:spPr>
          <a:xfrm>
            <a:off x="3146425" y="2971800"/>
            <a:ext cx="2819400" cy="1588"/>
          </a:xfrm>
          <a:prstGeom prst="straightConnector1">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cxnSp>
      <p:cxnSp>
        <p:nvCxnSpPr>
          <p:cNvPr id="71" name="Straight Arrow Connector 70"/>
          <p:cNvCxnSpPr>
            <a:endCxn id="19497" idx="1"/>
          </p:cNvCxnSpPr>
          <p:nvPr/>
        </p:nvCxnSpPr>
        <p:spPr>
          <a:xfrm flipV="1">
            <a:off x="3146425" y="1524000"/>
            <a:ext cx="2819400" cy="457200"/>
          </a:xfrm>
          <a:prstGeom prst="straightConnector1">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cxnSp>
      <p:cxnSp>
        <p:nvCxnSpPr>
          <p:cNvPr id="76" name="Straight Arrow Connector 75"/>
          <p:cNvCxnSpPr/>
          <p:nvPr/>
        </p:nvCxnSpPr>
        <p:spPr>
          <a:xfrm>
            <a:off x="3298825" y="3886200"/>
            <a:ext cx="2438400" cy="1143000"/>
          </a:xfrm>
          <a:prstGeom prst="straightConnector1">
            <a:avLst/>
          </a:prstGeom>
          <a:ln>
            <a:solidFill>
              <a:schemeClr val="tx1"/>
            </a:solidFill>
            <a:tailEnd type="arrow"/>
          </a:ln>
        </p:spPr>
        <p:style>
          <a:lnRef idx="1">
            <a:schemeClr val="accent6"/>
          </a:lnRef>
          <a:fillRef idx="0">
            <a:schemeClr val="accent6"/>
          </a:fillRef>
          <a:effectRef idx="0">
            <a:schemeClr val="accent6"/>
          </a:effectRef>
          <a:fontRef idx="minor">
            <a:schemeClr val="tx1"/>
          </a:fontRef>
        </p:style>
      </p:cxnSp>
      <p:cxnSp>
        <p:nvCxnSpPr>
          <p:cNvPr id="80" name="Straight Arrow Connector 79"/>
          <p:cNvCxnSpPr/>
          <p:nvPr/>
        </p:nvCxnSpPr>
        <p:spPr>
          <a:xfrm>
            <a:off x="5638800" y="5715000"/>
            <a:ext cx="609600" cy="152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Database </a:t>
            </a:r>
            <a:r>
              <a:rPr lang="en-US" sz="4000" dirty="0" smtClean="0"/>
              <a:t>System</a:t>
            </a:r>
            <a:endParaRPr lang="en-US" sz="4000" dirty="0"/>
          </a:p>
        </p:txBody>
      </p:sp>
      <p:sp>
        <p:nvSpPr>
          <p:cNvPr id="3" name="Content Placeholder 2"/>
          <p:cNvSpPr>
            <a:spLocks noGrp="1"/>
          </p:cNvSpPr>
          <p:nvPr>
            <p:ph idx="1"/>
          </p:nvPr>
        </p:nvSpPr>
        <p:spPr/>
        <p:txBody>
          <a:bodyPr/>
          <a:lstStyle/>
          <a:p>
            <a:r>
              <a:rPr lang="en-US" dirty="0"/>
              <a:t>The term database system refers to an organization of components that define and regulate the collection, storage, management, and use of data with in a database </a:t>
            </a:r>
            <a:r>
              <a:rPr lang="en-US" dirty="0" smtClean="0"/>
              <a:t>environment.</a:t>
            </a:r>
          </a:p>
          <a:p>
            <a:endParaRPr lang="en-US" dirty="0"/>
          </a:p>
          <a:p>
            <a:r>
              <a:rPr lang="en-US" dirty="0" smtClean="0"/>
              <a:t>Components are</a:t>
            </a:r>
          </a:p>
          <a:p>
            <a:pPr lvl="1"/>
            <a:r>
              <a:rPr lang="en-US" dirty="0"/>
              <a:t>Hardware</a:t>
            </a:r>
          </a:p>
          <a:p>
            <a:pPr lvl="1"/>
            <a:r>
              <a:rPr lang="en-US" dirty="0"/>
              <a:t>Software </a:t>
            </a:r>
          </a:p>
          <a:p>
            <a:pPr lvl="1"/>
            <a:r>
              <a:rPr lang="en-US" dirty="0"/>
              <a:t>People </a:t>
            </a:r>
          </a:p>
          <a:p>
            <a:pPr lvl="1"/>
            <a:r>
              <a:rPr lang="en-US" dirty="0"/>
              <a:t>Procedures</a:t>
            </a:r>
          </a:p>
          <a:p>
            <a:pPr lvl="1"/>
            <a:r>
              <a:rPr lang="en-US" dirty="0"/>
              <a:t>Data</a:t>
            </a:r>
          </a:p>
          <a:p>
            <a:pPr lvl="1"/>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26</a:t>
            </a:fld>
            <a:endParaRPr lang="en-US" dirty="0"/>
          </a:p>
        </p:txBody>
      </p:sp>
    </p:spTree>
    <p:extLst>
      <p:ext uri="{BB962C8B-B14F-4D97-AF65-F5344CB8AC3E}">
        <p14:creationId xmlns:p14="http://schemas.microsoft.com/office/powerpoint/2010/main" val="8917441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152400" y="144463"/>
            <a:ext cx="8537575" cy="554037"/>
          </a:xfrm>
        </p:spPr>
        <p:txBody>
          <a:bodyPr/>
          <a:lstStyle/>
          <a:p>
            <a:pPr marL="365760" indent="-256032" fontAlgn="auto">
              <a:spcAft>
                <a:spcPts val="0"/>
              </a:spcAft>
              <a:buFont typeface="Wingdings 3"/>
              <a:buNone/>
              <a:defRPr/>
            </a:pPr>
            <a:r>
              <a:rPr>
                <a:solidFill>
                  <a:schemeClr val="tx1"/>
                </a:solidFill>
              </a:rPr>
              <a:t>Database </a:t>
            </a:r>
            <a:r>
              <a:rPr smtClean="0">
                <a:solidFill>
                  <a:schemeClr val="tx1"/>
                </a:solidFill>
              </a:rPr>
              <a:t>System       </a:t>
            </a:r>
            <a:endParaRPr>
              <a:solidFill>
                <a:schemeClr val="tx1"/>
              </a:solidFill>
            </a:endParaRPr>
          </a:p>
        </p:txBody>
      </p:sp>
      <p:sp>
        <p:nvSpPr>
          <p:cNvPr id="22" name="Oval 21"/>
          <p:cNvSpPr/>
          <p:nvPr/>
        </p:nvSpPr>
        <p:spPr>
          <a:xfrm>
            <a:off x="2819400" y="762000"/>
            <a:ext cx="1752600" cy="3810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b="1" dirty="0">
                <a:solidFill>
                  <a:schemeClr val="tx1"/>
                </a:solidFill>
                <a:latin typeface="Gill Sans MT "/>
              </a:rPr>
              <a:t>Users</a:t>
            </a:r>
          </a:p>
        </p:txBody>
      </p:sp>
      <p:sp>
        <p:nvSpPr>
          <p:cNvPr id="23" name="Rounded Rectangle 22"/>
          <p:cNvSpPr/>
          <p:nvPr/>
        </p:nvSpPr>
        <p:spPr>
          <a:xfrm>
            <a:off x="533400" y="2667000"/>
            <a:ext cx="6324600" cy="3505200"/>
          </a:xfrm>
          <a:prstGeom prst="roundRect">
            <a:avLst/>
          </a:prstGeom>
          <a:ln w="9525" cmpd="sng"/>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dirty="0">
              <a:latin typeface="Gill Sans MT "/>
            </a:endParaRPr>
          </a:p>
        </p:txBody>
      </p:sp>
      <p:sp>
        <p:nvSpPr>
          <p:cNvPr id="24" name="Rectangle 23"/>
          <p:cNvSpPr/>
          <p:nvPr/>
        </p:nvSpPr>
        <p:spPr>
          <a:xfrm>
            <a:off x="990600" y="1905000"/>
            <a:ext cx="5659438" cy="533400"/>
          </a:xfrm>
          <a:prstGeom prst="rect">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chemeClr val="tx1"/>
                </a:solidFill>
                <a:latin typeface="Gill Sans MT "/>
                <a:cs typeface="Arial" charset="0"/>
              </a:rPr>
              <a:t>Application Software / Query</a:t>
            </a:r>
          </a:p>
        </p:txBody>
      </p:sp>
      <p:sp>
        <p:nvSpPr>
          <p:cNvPr id="25" name="Rounded Rectangle 24"/>
          <p:cNvSpPr/>
          <p:nvPr/>
        </p:nvSpPr>
        <p:spPr>
          <a:xfrm>
            <a:off x="838200" y="2819400"/>
            <a:ext cx="5843588" cy="1905000"/>
          </a:xfrm>
          <a:prstGeom prst="roundRect">
            <a:avLst>
              <a:gd name="adj" fmla="val 16667"/>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latin typeface="Gill Sans MT "/>
            </a:endParaRPr>
          </a:p>
        </p:txBody>
      </p:sp>
      <p:sp>
        <p:nvSpPr>
          <p:cNvPr id="26" name="Oval 25"/>
          <p:cNvSpPr/>
          <p:nvPr/>
        </p:nvSpPr>
        <p:spPr>
          <a:xfrm>
            <a:off x="1389063" y="2971800"/>
            <a:ext cx="4706937" cy="533400"/>
          </a:xfrm>
          <a:prstGeom prst="ellipse">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chemeClr val="tx1"/>
                </a:solidFill>
                <a:latin typeface="Gill Sans MT "/>
                <a:cs typeface="Arial" charset="0"/>
              </a:rPr>
              <a:t> Processing Query</a:t>
            </a:r>
          </a:p>
        </p:txBody>
      </p:sp>
      <p:sp>
        <p:nvSpPr>
          <p:cNvPr id="27" name="Oval 26"/>
          <p:cNvSpPr/>
          <p:nvPr/>
        </p:nvSpPr>
        <p:spPr>
          <a:xfrm>
            <a:off x="1465263" y="3886200"/>
            <a:ext cx="4587875" cy="685800"/>
          </a:xfrm>
          <a:prstGeom prst="ellipse">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chemeClr val="tx1"/>
                </a:solidFill>
                <a:latin typeface="Gill Sans MT "/>
              </a:rPr>
              <a:t>Software to Access Stored DATA</a:t>
            </a:r>
          </a:p>
        </p:txBody>
      </p:sp>
      <p:sp>
        <p:nvSpPr>
          <p:cNvPr id="28" name="Can 27"/>
          <p:cNvSpPr/>
          <p:nvPr/>
        </p:nvSpPr>
        <p:spPr>
          <a:xfrm>
            <a:off x="1143000" y="5257800"/>
            <a:ext cx="1430338" cy="838200"/>
          </a:xfrm>
          <a:prstGeom prst="can">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chemeClr val="tx1"/>
                </a:solidFill>
                <a:latin typeface="Gill Sans MT "/>
              </a:rPr>
              <a:t>Metadata</a:t>
            </a:r>
          </a:p>
        </p:txBody>
      </p:sp>
      <p:sp>
        <p:nvSpPr>
          <p:cNvPr id="29" name="Can 28"/>
          <p:cNvSpPr/>
          <p:nvPr/>
        </p:nvSpPr>
        <p:spPr>
          <a:xfrm>
            <a:off x="4724400" y="5257800"/>
            <a:ext cx="1430338" cy="838200"/>
          </a:xfrm>
          <a:prstGeom prst="can">
            <a:avLst/>
          </a:prstGeom>
          <a:ln w="12700"/>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r>
              <a:rPr lang="en-US" dirty="0">
                <a:solidFill>
                  <a:schemeClr val="tx1"/>
                </a:solidFill>
                <a:latin typeface="Gill Sans MT "/>
              </a:rPr>
              <a:t>Database</a:t>
            </a:r>
          </a:p>
        </p:txBody>
      </p:sp>
      <p:cxnSp>
        <p:nvCxnSpPr>
          <p:cNvPr id="34" name="Straight Arrow Connector 33"/>
          <p:cNvCxnSpPr>
            <a:endCxn id="28" idx="1"/>
          </p:cNvCxnSpPr>
          <p:nvPr/>
        </p:nvCxnSpPr>
        <p:spPr>
          <a:xfrm rot="10800000" flipV="1">
            <a:off x="1857375" y="4572000"/>
            <a:ext cx="1647825" cy="685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27" idx="4"/>
            <a:endCxn id="29" idx="1"/>
          </p:cNvCxnSpPr>
          <p:nvPr/>
        </p:nvCxnSpPr>
        <p:spPr>
          <a:xfrm rot="16200000" flipH="1">
            <a:off x="4256088" y="4075112"/>
            <a:ext cx="685800" cy="16795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rot="5400000">
            <a:off x="3277394" y="1523206"/>
            <a:ext cx="7620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rot="5400000">
            <a:off x="3390107" y="2704306"/>
            <a:ext cx="533400" cy="15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rot="5400000">
            <a:off x="3473450" y="3687763"/>
            <a:ext cx="3651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V="1">
            <a:off x="5943600" y="2286000"/>
            <a:ext cx="1066800" cy="83820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7010400" y="990600"/>
            <a:ext cx="1981200" cy="1295400"/>
          </a:xfrm>
          <a:prstGeom prst="rect">
            <a:avLst/>
          </a:prstGeom>
          <a:noFill/>
          <a:ln>
            <a:solidFill>
              <a:schemeClr val="tx1"/>
            </a:solidFill>
          </a:ln>
          <a:effectLst>
            <a:outerShdw dir="5520000" rotWithShape="0">
              <a:srgbClr val="000000">
                <a:alpha val="38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400" u="sng" dirty="0">
                <a:solidFill>
                  <a:schemeClr val="tx1"/>
                </a:solidFill>
              </a:rPr>
              <a:t>Query Processor</a:t>
            </a:r>
          </a:p>
          <a:p>
            <a:pPr algn="ctr" fontAlgn="auto">
              <a:spcBef>
                <a:spcPts val="0"/>
              </a:spcBef>
              <a:spcAft>
                <a:spcPts val="0"/>
              </a:spcAft>
              <a:defRPr/>
            </a:pPr>
            <a:endParaRPr lang="en-US" sz="1400" u="sng" dirty="0">
              <a:solidFill>
                <a:schemeClr val="tx1"/>
              </a:solidFill>
            </a:endParaRPr>
          </a:p>
          <a:p>
            <a:pPr fontAlgn="auto">
              <a:spcBef>
                <a:spcPts val="0"/>
              </a:spcBef>
              <a:spcAft>
                <a:spcPts val="0"/>
              </a:spcAft>
              <a:buFont typeface="Arial" pitchFamily="34" charset="0"/>
              <a:buChar char="•"/>
              <a:defRPr/>
            </a:pPr>
            <a:r>
              <a:rPr lang="en-US" sz="1400" dirty="0">
                <a:solidFill>
                  <a:schemeClr val="tx1"/>
                </a:solidFill>
              </a:rPr>
              <a:t> Parses query</a:t>
            </a:r>
          </a:p>
          <a:p>
            <a:pPr fontAlgn="auto">
              <a:spcBef>
                <a:spcPts val="0"/>
              </a:spcBef>
              <a:spcAft>
                <a:spcPts val="0"/>
              </a:spcAft>
              <a:buFont typeface="Arial" pitchFamily="34" charset="0"/>
              <a:buChar char="•"/>
              <a:defRPr/>
            </a:pPr>
            <a:r>
              <a:rPr lang="en-US" sz="1400" dirty="0">
                <a:solidFill>
                  <a:schemeClr val="tx1"/>
                </a:solidFill>
              </a:rPr>
              <a:t> Returns compiled   </a:t>
            </a:r>
          </a:p>
          <a:p>
            <a:pPr fontAlgn="auto">
              <a:spcBef>
                <a:spcPts val="0"/>
              </a:spcBef>
              <a:spcAft>
                <a:spcPts val="0"/>
              </a:spcAft>
              <a:defRPr/>
            </a:pPr>
            <a:r>
              <a:rPr lang="en-US" sz="1400" dirty="0">
                <a:solidFill>
                  <a:schemeClr val="tx1"/>
                </a:solidFill>
              </a:rPr>
              <a:t>  query</a:t>
            </a:r>
          </a:p>
        </p:txBody>
      </p:sp>
      <p:cxnSp>
        <p:nvCxnSpPr>
          <p:cNvPr id="69" name="Straight Arrow Connector 68"/>
          <p:cNvCxnSpPr/>
          <p:nvPr/>
        </p:nvCxnSpPr>
        <p:spPr>
          <a:xfrm rot="10800000" flipV="1">
            <a:off x="5562600" y="2286000"/>
            <a:ext cx="1981200" cy="175260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a:spLocks noChangeArrowheads="1"/>
          </p:cNvSpPr>
          <p:nvPr/>
        </p:nvSpPr>
        <p:spPr bwMode="auto">
          <a:xfrm rot="-2627384">
            <a:off x="6103938" y="2768600"/>
            <a:ext cx="1852612" cy="277813"/>
          </a:xfrm>
          <a:prstGeom prst="rect">
            <a:avLst/>
          </a:prstGeom>
          <a:noFill/>
          <a:ln w="9525">
            <a:noFill/>
            <a:miter lim="800000"/>
            <a:headEnd/>
            <a:tailEnd/>
          </a:ln>
        </p:spPr>
        <p:txBody>
          <a:bodyPr>
            <a:spAutoFit/>
          </a:bodyPr>
          <a:lstStyle/>
          <a:p>
            <a:r>
              <a:rPr lang="en-US" sz="1200">
                <a:latin typeface="Lucida Sans Unicode" pitchFamily="34" charset="0"/>
              </a:rPr>
              <a:t>Compiled Query</a:t>
            </a:r>
          </a:p>
        </p:txBody>
      </p:sp>
      <p:sp>
        <p:nvSpPr>
          <p:cNvPr id="75" name="Rectangle 74"/>
          <p:cNvSpPr/>
          <p:nvPr/>
        </p:nvSpPr>
        <p:spPr>
          <a:xfrm>
            <a:off x="7086600" y="2895600"/>
            <a:ext cx="2057400" cy="1524000"/>
          </a:xfrm>
          <a:prstGeom prst="rect">
            <a:avLst/>
          </a:prstGeom>
          <a:noFill/>
          <a:ln>
            <a:solidFill>
              <a:schemeClr val="tx1"/>
            </a:solidFill>
          </a:ln>
          <a:effectLst>
            <a:outerShdw dir="5520000" rotWithShape="0">
              <a:srgbClr val="000000">
                <a:alpha val="38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400" u="sng" dirty="0">
                <a:solidFill>
                  <a:schemeClr val="tx1"/>
                </a:solidFill>
              </a:rPr>
              <a:t>Database Manager </a:t>
            </a:r>
          </a:p>
          <a:p>
            <a:pPr fontAlgn="auto">
              <a:spcBef>
                <a:spcPts val="0"/>
              </a:spcBef>
              <a:spcAft>
                <a:spcPts val="0"/>
              </a:spcAft>
              <a:buFont typeface="Arial" pitchFamily="34" charset="0"/>
              <a:buChar char="•"/>
              <a:defRPr/>
            </a:pPr>
            <a:r>
              <a:rPr lang="en-US" sz="1400" dirty="0">
                <a:solidFill>
                  <a:schemeClr val="tx1"/>
                </a:solidFill>
              </a:rPr>
              <a:t> Identifies  underlying </a:t>
            </a:r>
          </a:p>
          <a:p>
            <a:pPr fontAlgn="auto">
              <a:spcBef>
                <a:spcPts val="0"/>
              </a:spcBef>
              <a:spcAft>
                <a:spcPts val="0"/>
              </a:spcAft>
              <a:defRPr/>
            </a:pPr>
            <a:r>
              <a:rPr lang="en-US" sz="1400" dirty="0">
                <a:solidFill>
                  <a:schemeClr val="tx1"/>
                </a:solidFill>
              </a:rPr>
              <a:t>  logical object(s)</a:t>
            </a:r>
          </a:p>
          <a:p>
            <a:pPr fontAlgn="auto">
              <a:spcBef>
                <a:spcPts val="0"/>
              </a:spcBef>
              <a:spcAft>
                <a:spcPts val="0"/>
              </a:spcAft>
              <a:buFont typeface="Arial" pitchFamily="34" charset="0"/>
              <a:buChar char="•"/>
              <a:defRPr/>
            </a:pPr>
            <a:r>
              <a:rPr lang="en-US" sz="1400" dirty="0">
                <a:solidFill>
                  <a:schemeClr val="tx1"/>
                </a:solidFill>
              </a:rPr>
              <a:t> Contacts file manager</a:t>
            </a:r>
          </a:p>
        </p:txBody>
      </p:sp>
      <p:sp>
        <p:nvSpPr>
          <p:cNvPr id="76" name="Rectangle 75"/>
          <p:cNvSpPr/>
          <p:nvPr/>
        </p:nvSpPr>
        <p:spPr>
          <a:xfrm>
            <a:off x="7086600" y="4724400"/>
            <a:ext cx="2057400" cy="1828800"/>
          </a:xfrm>
          <a:prstGeom prst="rect">
            <a:avLst/>
          </a:prstGeom>
          <a:noFill/>
          <a:ln>
            <a:solidFill>
              <a:schemeClr val="tx1"/>
            </a:solidFill>
          </a:ln>
          <a:effectLst>
            <a:outerShdw dir="5520000" rotWithShape="0">
              <a:srgbClr val="000000">
                <a:alpha val="38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r>
              <a:rPr lang="en-US" sz="1400" u="sng" dirty="0">
                <a:solidFill>
                  <a:schemeClr val="tx1"/>
                </a:solidFill>
              </a:rPr>
              <a:t>File Manager </a:t>
            </a:r>
          </a:p>
          <a:p>
            <a:pPr fontAlgn="auto">
              <a:spcBef>
                <a:spcPts val="0"/>
              </a:spcBef>
              <a:spcAft>
                <a:spcPts val="0"/>
              </a:spcAft>
              <a:buFont typeface="Arial" pitchFamily="34" charset="0"/>
              <a:buChar char="•"/>
              <a:defRPr/>
            </a:pPr>
            <a:r>
              <a:rPr lang="en-US" sz="1400" dirty="0">
                <a:solidFill>
                  <a:schemeClr val="tx1"/>
                </a:solidFill>
              </a:rPr>
              <a:t> Identifies physical file  name and location of   the logical object</a:t>
            </a:r>
          </a:p>
          <a:p>
            <a:pPr fontAlgn="auto">
              <a:spcBef>
                <a:spcPts val="0"/>
              </a:spcBef>
              <a:spcAft>
                <a:spcPts val="0"/>
              </a:spcAft>
              <a:buFont typeface="Arial" pitchFamily="34" charset="0"/>
              <a:buChar char="•"/>
              <a:defRPr/>
            </a:pPr>
            <a:r>
              <a:rPr lang="en-US" sz="1400" dirty="0">
                <a:solidFill>
                  <a:schemeClr val="tx1"/>
                </a:solidFill>
              </a:rPr>
              <a:t> Retrieves and returns   the data</a:t>
            </a:r>
          </a:p>
        </p:txBody>
      </p:sp>
      <p:cxnSp>
        <p:nvCxnSpPr>
          <p:cNvPr id="77" name="Straight Arrow Connector 76"/>
          <p:cNvCxnSpPr>
            <a:stCxn id="27" idx="6"/>
          </p:cNvCxnSpPr>
          <p:nvPr/>
        </p:nvCxnSpPr>
        <p:spPr>
          <a:xfrm flipV="1">
            <a:off x="6053138" y="3429000"/>
            <a:ext cx="1033462" cy="800100"/>
          </a:xfrm>
          <a:prstGeom prst="straightConnector1">
            <a:avLst/>
          </a:prstGeom>
          <a:ln w="9525">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rot="5400000">
            <a:off x="8008938" y="4333875"/>
            <a:ext cx="288925"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p:cTn id="11" dur="1000" fill="hold"/>
                                        <p:tgtEl>
                                          <p:spTgt spid="61"/>
                                        </p:tgtEl>
                                        <p:attrNameLst>
                                          <p:attrName>ppt_w</p:attrName>
                                        </p:attrNameLst>
                                      </p:cBhvr>
                                      <p:tavLst>
                                        <p:tav tm="0">
                                          <p:val>
                                            <p:strVal val="#ppt_w*0.70"/>
                                          </p:val>
                                        </p:tav>
                                        <p:tav tm="100000">
                                          <p:val>
                                            <p:strVal val="#ppt_w"/>
                                          </p:val>
                                        </p:tav>
                                      </p:tavLst>
                                    </p:anim>
                                    <p:anim calcmode="lin" valueType="num">
                                      <p:cBhvr>
                                        <p:cTn id="12" dur="1000" fill="hold"/>
                                        <p:tgtEl>
                                          <p:spTgt spid="61"/>
                                        </p:tgtEl>
                                        <p:attrNameLst>
                                          <p:attrName>ppt_h</p:attrName>
                                        </p:attrNameLst>
                                      </p:cBhvr>
                                      <p:tavLst>
                                        <p:tav tm="0">
                                          <p:val>
                                            <p:strVal val="#ppt_h"/>
                                          </p:val>
                                        </p:tav>
                                        <p:tav tm="100000">
                                          <p:val>
                                            <p:strVal val="#ppt_h"/>
                                          </p:val>
                                        </p:tav>
                                      </p:tavLst>
                                    </p:anim>
                                    <p:animEffect transition="in" filter="fade">
                                      <p:cBhvr>
                                        <p:cTn id="13" dur="10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75"/>
                                        </p:tgtEl>
                                        <p:attrNameLst>
                                          <p:attrName>style.visibility</p:attrName>
                                        </p:attrNameLst>
                                      </p:cBhvr>
                                      <p:to>
                                        <p:strVal val="visible"/>
                                      </p:to>
                                    </p:set>
                                    <p:anim calcmode="lin" valueType="num">
                                      <p:cBhvr>
                                        <p:cTn id="28" dur="1000" fill="hold"/>
                                        <p:tgtEl>
                                          <p:spTgt spid="75"/>
                                        </p:tgtEl>
                                        <p:attrNameLst>
                                          <p:attrName>ppt_w</p:attrName>
                                        </p:attrNameLst>
                                      </p:cBhvr>
                                      <p:tavLst>
                                        <p:tav tm="0">
                                          <p:val>
                                            <p:strVal val="#ppt_w*0.70"/>
                                          </p:val>
                                        </p:tav>
                                        <p:tav tm="100000">
                                          <p:val>
                                            <p:strVal val="#ppt_w"/>
                                          </p:val>
                                        </p:tav>
                                      </p:tavLst>
                                    </p:anim>
                                    <p:anim calcmode="lin" valueType="num">
                                      <p:cBhvr>
                                        <p:cTn id="29" dur="1000" fill="hold"/>
                                        <p:tgtEl>
                                          <p:spTgt spid="75"/>
                                        </p:tgtEl>
                                        <p:attrNameLst>
                                          <p:attrName>ppt_h</p:attrName>
                                        </p:attrNameLst>
                                      </p:cBhvr>
                                      <p:tavLst>
                                        <p:tav tm="0">
                                          <p:val>
                                            <p:strVal val="#ppt_h"/>
                                          </p:val>
                                        </p:tav>
                                        <p:tav tm="100000">
                                          <p:val>
                                            <p:strVal val="#ppt_h"/>
                                          </p:val>
                                        </p:tav>
                                      </p:tavLst>
                                    </p:anim>
                                    <p:animEffect transition="in" filter="fade">
                                      <p:cBhvr>
                                        <p:cTn id="30" dur="1000"/>
                                        <p:tgtEl>
                                          <p:spTgt spid="7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p:cTn id="39" dur="1000" fill="hold"/>
                                        <p:tgtEl>
                                          <p:spTgt spid="76"/>
                                        </p:tgtEl>
                                        <p:attrNameLst>
                                          <p:attrName>ppt_w</p:attrName>
                                        </p:attrNameLst>
                                      </p:cBhvr>
                                      <p:tavLst>
                                        <p:tav tm="0">
                                          <p:val>
                                            <p:strVal val="#ppt_w*0.70"/>
                                          </p:val>
                                        </p:tav>
                                        <p:tav tm="100000">
                                          <p:val>
                                            <p:strVal val="#ppt_w"/>
                                          </p:val>
                                        </p:tav>
                                      </p:tavLst>
                                    </p:anim>
                                    <p:anim calcmode="lin" valueType="num">
                                      <p:cBhvr>
                                        <p:cTn id="40" dur="1000" fill="hold"/>
                                        <p:tgtEl>
                                          <p:spTgt spid="76"/>
                                        </p:tgtEl>
                                        <p:attrNameLst>
                                          <p:attrName>ppt_h</p:attrName>
                                        </p:attrNameLst>
                                      </p:cBhvr>
                                      <p:tavLst>
                                        <p:tav tm="0">
                                          <p:val>
                                            <p:strVal val="#ppt_h"/>
                                          </p:val>
                                        </p:tav>
                                        <p:tav tm="100000">
                                          <p:val>
                                            <p:strVal val="#ppt_h"/>
                                          </p:val>
                                        </p:tav>
                                      </p:tavLst>
                                    </p:anim>
                                    <p:animEffect transition="in" filter="fade">
                                      <p:cBhvr>
                                        <p:cTn id="41" dur="10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72" grpId="0"/>
      <p:bldP spid="75" grpId="0" animBg="1"/>
      <p:bldP spid="7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 in the Database </a:t>
            </a:r>
          </a:p>
        </p:txBody>
      </p:sp>
      <p:sp>
        <p:nvSpPr>
          <p:cNvPr id="3" name="Content Placeholder 2"/>
          <p:cNvSpPr>
            <a:spLocks noGrp="1"/>
          </p:cNvSpPr>
          <p:nvPr>
            <p:ph idx="1"/>
          </p:nvPr>
        </p:nvSpPr>
        <p:spPr/>
        <p:txBody>
          <a:bodyPr/>
          <a:lstStyle/>
          <a:p>
            <a:r>
              <a:rPr lang="en-US" dirty="0"/>
              <a:t>Data are the very important basic entity in a database</a:t>
            </a:r>
            <a:r>
              <a:rPr lang="en-US" dirty="0" smtClean="0"/>
              <a:t>.</a:t>
            </a:r>
          </a:p>
          <a:p>
            <a:endParaRPr lang="en-US" dirty="0"/>
          </a:p>
          <a:p>
            <a:r>
              <a:rPr lang="en-US" dirty="0" smtClean="0"/>
              <a:t> </a:t>
            </a:r>
            <a:r>
              <a:rPr lang="en-US" dirty="0"/>
              <a:t>It is the collection of facts stored in the database.</a:t>
            </a:r>
          </a:p>
          <a:p>
            <a:endParaRPr lang="en-US" b="1" dirty="0" smtClean="0"/>
          </a:p>
          <a:p>
            <a:r>
              <a:rPr lang="en-US" b="1" dirty="0" smtClean="0"/>
              <a:t>Data </a:t>
            </a:r>
            <a:r>
              <a:rPr lang="en-US" b="1" dirty="0"/>
              <a:t>Model</a:t>
            </a:r>
            <a:endParaRPr lang="en-US" dirty="0"/>
          </a:p>
          <a:p>
            <a:r>
              <a:rPr lang="en-US" dirty="0" smtClean="0"/>
              <a:t>Data </a:t>
            </a:r>
            <a:r>
              <a:rPr lang="en-US" dirty="0"/>
              <a:t>modeling is a process used to define and analyze data requirements needed to support the business processes within the scope of corresponding information systems in organizations. </a:t>
            </a:r>
          </a:p>
        </p:txBody>
      </p:sp>
      <p:sp>
        <p:nvSpPr>
          <p:cNvPr id="4" name="Slide Number Placeholder 3"/>
          <p:cNvSpPr>
            <a:spLocks noGrp="1"/>
          </p:cNvSpPr>
          <p:nvPr>
            <p:ph type="sldNum" sz="quarter" idx="12"/>
          </p:nvPr>
        </p:nvSpPr>
        <p:spPr/>
        <p:txBody>
          <a:bodyPr/>
          <a:lstStyle/>
          <a:p>
            <a:fld id="{B6E719A5-EEC5-4590-8621-153D5A0785D3}" type="slidenum">
              <a:rPr lang="en-US" smtClean="0"/>
              <a:pPr/>
              <a:t>28</a:t>
            </a:fld>
            <a:endParaRPr lang="en-US" dirty="0"/>
          </a:p>
        </p:txBody>
      </p:sp>
    </p:spTree>
    <p:extLst>
      <p:ext uri="{BB962C8B-B14F-4D97-AF65-F5344CB8AC3E}">
        <p14:creationId xmlns:p14="http://schemas.microsoft.com/office/powerpoint/2010/main" val="16599078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Data in the Database </a:t>
            </a:r>
          </a:p>
        </p:txBody>
      </p:sp>
      <p:sp>
        <p:nvSpPr>
          <p:cNvPr id="3" name="Content Placeholder 2"/>
          <p:cNvSpPr>
            <a:spLocks noGrp="1"/>
          </p:cNvSpPr>
          <p:nvPr>
            <p:ph idx="1"/>
          </p:nvPr>
        </p:nvSpPr>
        <p:spPr/>
        <p:txBody>
          <a:bodyPr/>
          <a:lstStyle/>
          <a:p>
            <a:r>
              <a:rPr lang="en-US" dirty="0"/>
              <a:t>The use of data modeling standards is strongly recommended for all projects </a:t>
            </a:r>
            <a:r>
              <a:rPr lang="en-US" dirty="0" smtClean="0"/>
              <a:t>requiring a standard means of defining and analyzing data within an organization.</a:t>
            </a:r>
          </a:p>
          <a:p>
            <a:endParaRPr lang="en-US" dirty="0" smtClean="0"/>
          </a:p>
          <a:p>
            <a:r>
              <a:rPr lang="en-US" dirty="0" smtClean="0"/>
              <a:t>E.g., using </a:t>
            </a:r>
            <a:r>
              <a:rPr lang="en-US" dirty="0"/>
              <a:t>data modeling:</a:t>
            </a:r>
          </a:p>
          <a:p>
            <a:pPr lvl="1"/>
            <a:r>
              <a:rPr lang="en-US" dirty="0"/>
              <a:t>to manage data as a resource;</a:t>
            </a:r>
          </a:p>
          <a:p>
            <a:pPr lvl="1"/>
            <a:r>
              <a:rPr lang="en-US" dirty="0"/>
              <a:t>for the integration of information systems;</a:t>
            </a:r>
          </a:p>
          <a:p>
            <a:pPr lvl="1"/>
            <a:r>
              <a:rPr lang="en-US" dirty="0"/>
              <a:t>for designing databases/data warehouses (aka data repositories)</a:t>
            </a:r>
          </a:p>
          <a:p>
            <a:pPr lvl="1"/>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29</a:t>
            </a:fld>
            <a:endParaRPr lang="en-US" dirty="0"/>
          </a:p>
        </p:txBody>
      </p:sp>
    </p:spTree>
    <p:extLst>
      <p:ext uri="{BB962C8B-B14F-4D97-AF65-F5344CB8AC3E}">
        <p14:creationId xmlns:p14="http://schemas.microsoft.com/office/powerpoint/2010/main" val="34033919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 of Module 1 - DBMS</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dirty="0" smtClean="0"/>
              <a:t>At </a:t>
            </a:r>
            <a:r>
              <a:rPr lang="en-US" dirty="0"/>
              <a:t>the end of this module,  you will be able to</a:t>
            </a:r>
            <a:r>
              <a:rPr lang="en-US" dirty="0" smtClean="0"/>
              <a:t>:</a:t>
            </a:r>
          </a:p>
          <a:p>
            <a:pPr algn="just"/>
            <a:r>
              <a:rPr lang="en-US" dirty="0"/>
              <a:t>Understand about How DBMS overcomes issues in file system</a:t>
            </a:r>
          </a:p>
          <a:p>
            <a:pPr algn="just"/>
            <a:r>
              <a:rPr lang="en-US" dirty="0" smtClean="0"/>
              <a:t>Describe DBMS Functions</a:t>
            </a:r>
          </a:p>
          <a:p>
            <a:pPr algn="just"/>
            <a:r>
              <a:rPr lang="en-US" dirty="0" smtClean="0"/>
              <a:t>Explain database Approach </a:t>
            </a:r>
            <a:endParaRPr lang="en-US" dirty="0"/>
          </a:p>
          <a:p>
            <a:pPr algn="just"/>
            <a:r>
              <a:rPr lang="en-US" dirty="0" smtClean="0"/>
              <a:t>Identify data Models</a:t>
            </a:r>
            <a:endParaRPr lang="en-US" dirty="0"/>
          </a:p>
          <a:p>
            <a:pPr algn="just"/>
            <a:r>
              <a:rPr lang="en-US" dirty="0" smtClean="0"/>
              <a:t>Explain data Independence</a:t>
            </a:r>
          </a:p>
          <a:p>
            <a:pPr lvl="0" algn="just"/>
            <a:r>
              <a:rPr lang="en-US" dirty="0" smtClean="0"/>
              <a:t>Describe database </a:t>
            </a:r>
            <a:r>
              <a:rPr lang="en-US" dirty="0"/>
              <a:t>Architecture </a:t>
            </a:r>
          </a:p>
          <a:p>
            <a:pPr algn="just"/>
            <a:r>
              <a:rPr lang="en-US" dirty="0" smtClean="0"/>
              <a:t>Identify types of Database Models</a:t>
            </a:r>
            <a:endParaRPr lang="en-US" dirty="0"/>
          </a:p>
          <a:p>
            <a:pPr lvl="0"/>
            <a:endParaRPr lang="en-US" dirty="0" smtClean="0"/>
          </a:p>
        </p:txBody>
      </p:sp>
      <p:sp>
        <p:nvSpPr>
          <p:cNvPr id="4" name="Slide Number Placeholder 3"/>
          <p:cNvSpPr>
            <a:spLocks noGrp="1"/>
          </p:cNvSpPr>
          <p:nvPr>
            <p:ph type="sldNum" sz="quarter" idx="12"/>
          </p:nvPr>
        </p:nvSpPr>
        <p:spPr/>
        <p:txBody>
          <a:bodyPr/>
          <a:lstStyle/>
          <a:p>
            <a:fld id="{B6E719A5-EEC5-4590-8621-153D5A0785D3}" type="slidenum">
              <a:rPr lang="en-US" smtClean="0"/>
              <a:pPr/>
              <a:t>3</a:t>
            </a:fld>
            <a:endParaRPr lang="en-US" dirty="0"/>
          </a:p>
        </p:txBody>
      </p:sp>
    </p:spTree>
    <p:extLst>
      <p:ext uri="{BB962C8B-B14F-4D97-AF65-F5344CB8AC3E}">
        <p14:creationId xmlns:p14="http://schemas.microsoft.com/office/powerpoint/2010/main" val="1096068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Model</a:t>
            </a:r>
            <a:endParaRPr lang="en-US" sz="3600" dirty="0"/>
          </a:p>
        </p:txBody>
      </p:sp>
      <p:sp>
        <p:nvSpPr>
          <p:cNvPr id="3" name="Content Placeholder 2"/>
          <p:cNvSpPr>
            <a:spLocks noGrp="1"/>
          </p:cNvSpPr>
          <p:nvPr>
            <p:ph idx="1"/>
          </p:nvPr>
        </p:nvSpPr>
        <p:spPr/>
        <p:txBody>
          <a:bodyPr/>
          <a:lstStyle/>
          <a:p>
            <a:r>
              <a:rPr lang="en-US" dirty="0"/>
              <a:t>Data Model is a collection of tools for describing</a:t>
            </a:r>
            <a:endParaRPr lang="en-US" sz="1600" dirty="0"/>
          </a:p>
          <a:p>
            <a:pPr lvl="1"/>
            <a:r>
              <a:rPr lang="en-US" dirty="0"/>
              <a:t> data</a:t>
            </a:r>
            <a:endParaRPr lang="en-US" sz="1200" dirty="0"/>
          </a:p>
          <a:p>
            <a:pPr lvl="1"/>
            <a:r>
              <a:rPr lang="en-US" dirty="0"/>
              <a:t> data relationships</a:t>
            </a:r>
            <a:endParaRPr lang="en-US" sz="1200" dirty="0"/>
          </a:p>
          <a:p>
            <a:pPr lvl="1"/>
            <a:r>
              <a:rPr lang="en-US" dirty="0"/>
              <a:t> data semantics</a:t>
            </a:r>
            <a:endParaRPr lang="en-US" sz="1200" dirty="0"/>
          </a:p>
          <a:p>
            <a:pPr lvl="1"/>
            <a:r>
              <a:rPr lang="en-US" dirty="0"/>
              <a:t> data constraints</a:t>
            </a:r>
            <a:endParaRPr lang="en-US" sz="1200" dirty="0"/>
          </a:p>
          <a:p>
            <a:pPr lvl="1"/>
            <a:r>
              <a:rPr lang="en-US" dirty="0"/>
              <a:t> Entity-Relationship model</a:t>
            </a:r>
            <a:endParaRPr lang="en-US" sz="1200" dirty="0"/>
          </a:p>
          <a:p>
            <a:pPr lvl="1"/>
            <a:r>
              <a:rPr lang="en-US" dirty="0"/>
              <a:t> Relational model</a:t>
            </a:r>
            <a:endParaRPr lang="en-US" sz="1200" dirty="0"/>
          </a:p>
          <a:p>
            <a:pPr lvl="1"/>
            <a:r>
              <a:rPr lang="en-US" dirty="0"/>
              <a:t> Other models:</a:t>
            </a:r>
            <a:endParaRPr lang="en-US" sz="1200" dirty="0"/>
          </a:p>
          <a:p>
            <a:pPr lvl="1"/>
            <a:r>
              <a:rPr lang="en-US" dirty="0"/>
              <a:t> object-oriented model</a:t>
            </a:r>
            <a:endParaRPr lang="en-US" sz="1400" dirty="0"/>
          </a:p>
          <a:p>
            <a:pPr lvl="1"/>
            <a:r>
              <a:rPr lang="en-US" dirty="0"/>
              <a:t>Older models: network model and hierarchical model</a:t>
            </a:r>
            <a:endParaRPr lang="en-US" sz="1400"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30</a:t>
            </a:fld>
            <a:endParaRPr lang="en-US" dirty="0"/>
          </a:p>
        </p:txBody>
      </p:sp>
    </p:spTree>
    <p:extLst>
      <p:ext uri="{BB962C8B-B14F-4D97-AF65-F5344CB8AC3E}">
        <p14:creationId xmlns:p14="http://schemas.microsoft.com/office/powerpoint/2010/main" val="22824768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Hierarchical </a:t>
            </a:r>
            <a:r>
              <a:rPr lang="en-US" sz="3600" dirty="0"/>
              <a:t>model</a:t>
            </a:r>
          </a:p>
        </p:txBody>
      </p:sp>
      <p:sp>
        <p:nvSpPr>
          <p:cNvPr id="3" name="Content Placeholder 2"/>
          <p:cNvSpPr>
            <a:spLocks noGrp="1"/>
          </p:cNvSpPr>
          <p:nvPr>
            <p:ph idx="1"/>
          </p:nvPr>
        </p:nvSpPr>
        <p:spPr/>
        <p:txBody>
          <a:bodyPr/>
          <a:lstStyle/>
          <a:p>
            <a:r>
              <a:rPr lang="en-US" dirty="0"/>
              <a:t>The data is sorted hierarchically, using a downward tree. This model uses pointers to navigate between stored data. </a:t>
            </a:r>
            <a:endParaRPr lang="en-US" dirty="0" smtClean="0"/>
          </a:p>
          <a:p>
            <a:endParaRPr lang="en-US" dirty="0"/>
          </a:p>
          <a:p>
            <a:r>
              <a:rPr lang="en-US" dirty="0" smtClean="0"/>
              <a:t>It </a:t>
            </a:r>
            <a:r>
              <a:rPr lang="en-US" dirty="0"/>
              <a:t>was the first DBMS model.</a:t>
            </a:r>
            <a:br>
              <a:rPr lang="en-US" dirty="0"/>
            </a:br>
            <a:endParaRPr lang="en-US" dirty="0" smtClean="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31</a:t>
            </a:fld>
            <a:endParaRPr lang="en-US" dirty="0"/>
          </a:p>
        </p:txBody>
      </p:sp>
      <p:pic>
        <p:nvPicPr>
          <p:cNvPr id="5" name="Picture 4" descr="The hierarchical model"/>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733800"/>
            <a:ext cx="5029200" cy="1981200"/>
          </a:xfrm>
          <a:prstGeom prst="rect">
            <a:avLst/>
          </a:prstGeom>
          <a:noFill/>
          <a:ln>
            <a:noFill/>
          </a:ln>
        </p:spPr>
      </p:pic>
    </p:spTree>
    <p:extLst>
      <p:ext uri="{BB962C8B-B14F-4D97-AF65-F5344CB8AC3E}">
        <p14:creationId xmlns:p14="http://schemas.microsoft.com/office/powerpoint/2010/main" val="19306273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Network </a:t>
            </a:r>
            <a:r>
              <a:rPr lang="en-US" sz="3600" dirty="0"/>
              <a:t>model</a:t>
            </a:r>
          </a:p>
        </p:txBody>
      </p:sp>
      <p:sp>
        <p:nvSpPr>
          <p:cNvPr id="3" name="Content Placeholder 2"/>
          <p:cNvSpPr>
            <a:spLocks noGrp="1"/>
          </p:cNvSpPr>
          <p:nvPr>
            <p:ph idx="1"/>
          </p:nvPr>
        </p:nvSpPr>
        <p:spPr/>
        <p:txBody>
          <a:bodyPr/>
          <a:lstStyle/>
          <a:p>
            <a:r>
              <a:rPr lang="en-US" dirty="0" smtClean="0"/>
              <a:t>Like </a:t>
            </a:r>
            <a:r>
              <a:rPr lang="en-US" dirty="0"/>
              <a:t>the hierarchical model, this model uses pointers toward stored data. However, it does not necessarily use a downward tree </a:t>
            </a:r>
            <a:r>
              <a:rPr lang="en-US" dirty="0" smtClean="0"/>
              <a:t>structure.</a:t>
            </a:r>
          </a:p>
          <a:p>
            <a:endParaRPr lang="en-US"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32</a:t>
            </a:fld>
            <a:endParaRPr lang="en-US" dirty="0"/>
          </a:p>
        </p:txBody>
      </p:sp>
      <p:pic>
        <p:nvPicPr>
          <p:cNvPr id="6" name="Picture 5" descr="The network model"/>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276600"/>
            <a:ext cx="6324600" cy="2286000"/>
          </a:xfrm>
          <a:prstGeom prst="rect">
            <a:avLst/>
          </a:prstGeom>
          <a:noFill/>
          <a:ln>
            <a:noFill/>
          </a:ln>
        </p:spPr>
      </p:pic>
    </p:spTree>
    <p:extLst>
      <p:ext uri="{BB962C8B-B14F-4D97-AF65-F5344CB8AC3E}">
        <p14:creationId xmlns:p14="http://schemas.microsoft.com/office/powerpoint/2010/main" val="715366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Relational </a:t>
            </a:r>
            <a:r>
              <a:rPr lang="en-US" sz="3600" dirty="0"/>
              <a:t>model</a:t>
            </a:r>
          </a:p>
        </p:txBody>
      </p:sp>
      <p:sp>
        <p:nvSpPr>
          <p:cNvPr id="3" name="Content Placeholder 2"/>
          <p:cNvSpPr>
            <a:spLocks noGrp="1"/>
          </p:cNvSpPr>
          <p:nvPr>
            <p:ph idx="1"/>
          </p:nvPr>
        </p:nvSpPr>
        <p:spPr/>
        <p:txBody>
          <a:bodyPr/>
          <a:lstStyle/>
          <a:p>
            <a:r>
              <a:rPr lang="en-US" dirty="0" smtClean="0"/>
              <a:t>Relation Model - </a:t>
            </a:r>
            <a:r>
              <a:rPr lang="en-US" b="1" dirty="0" smtClean="0"/>
              <a:t>RDBMS</a:t>
            </a:r>
            <a:r>
              <a:rPr lang="en-US" dirty="0"/>
              <a:t>, </a:t>
            </a:r>
            <a:r>
              <a:rPr lang="en-US" i="1" dirty="0"/>
              <a:t>Relational database management </a:t>
            </a:r>
            <a:r>
              <a:rPr lang="en-US" i="1" dirty="0" smtClean="0"/>
              <a:t>system.</a:t>
            </a:r>
          </a:p>
          <a:p>
            <a:r>
              <a:rPr lang="en-US" dirty="0" smtClean="0"/>
              <a:t>The </a:t>
            </a:r>
            <a:r>
              <a:rPr lang="en-US" dirty="0"/>
              <a:t>data is stored in two-dimensional tables (rows and columns). </a:t>
            </a:r>
            <a:endParaRPr lang="en-US" dirty="0" smtClean="0"/>
          </a:p>
          <a:p>
            <a:r>
              <a:rPr lang="en-US" dirty="0" smtClean="0"/>
              <a:t>The </a:t>
            </a:r>
            <a:r>
              <a:rPr lang="en-US" dirty="0"/>
              <a:t>data is manipulated based on the relational theory of mathematics. </a:t>
            </a:r>
            <a:br>
              <a:rPr lang="en-US" dirty="0"/>
            </a:b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33</a:t>
            </a:fld>
            <a:endParaRPr lang="en-US" dirty="0"/>
          </a:p>
        </p:txBody>
      </p:sp>
      <p:pic>
        <p:nvPicPr>
          <p:cNvPr id="5" name="Picture 4" descr="RDBMS - Relational database management system"/>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343400"/>
            <a:ext cx="4572000" cy="1447800"/>
          </a:xfrm>
          <a:prstGeom prst="rect">
            <a:avLst/>
          </a:prstGeom>
          <a:noFill/>
          <a:ln>
            <a:noFill/>
          </a:ln>
        </p:spPr>
      </p:pic>
    </p:spTree>
    <p:extLst>
      <p:ext uri="{BB962C8B-B14F-4D97-AF65-F5344CB8AC3E}">
        <p14:creationId xmlns:p14="http://schemas.microsoft.com/office/powerpoint/2010/main" val="9798416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Object Model</a:t>
            </a:r>
            <a:endParaRPr lang="en-US" sz="3600" dirty="0"/>
          </a:p>
        </p:txBody>
      </p:sp>
      <p:sp>
        <p:nvSpPr>
          <p:cNvPr id="3" name="Content Placeholder 2"/>
          <p:cNvSpPr>
            <a:spLocks noGrp="1"/>
          </p:cNvSpPr>
          <p:nvPr>
            <p:ph idx="1"/>
          </p:nvPr>
        </p:nvSpPr>
        <p:spPr/>
        <p:txBody>
          <a:bodyPr/>
          <a:lstStyle/>
          <a:p>
            <a:r>
              <a:rPr lang="en-US" b="1" dirty="0"/>
              <a:t>The object model</a:t>
            </a:r>
            <a:r>
              <a:rPr lang="en-US" dirty="0"/>
              <a:t> (</a:t>
            </a:r>
            <a:r>
              <a:rPr lang="en-US" b="1" dirty="0"/>
              <a:t>ODBMS</a:t>
            </a:r>
            <a:r>
              <a:rPr lang="en-US" dirty="0"/>
              <a:t>, </a:t>
            </a:r>
            <a:r>
              <a:rPr lang="en-US" i="1" dirty="0"/>
              <a:t>object-oriented database management system</a:t>
            </a:r>
            <a:r>
              <a:rPr lang="en-US" dirty="0" smtClean="0"/>
              <a:t>)</a:t>
            </a:r>
          </a:p>
          <a:p>
            <a:r>
              <a:rPr lang="en-US" dirty="0" smtClean="0"/>
              <a:t>The </a:t>
            </a:r>
            <a:r>
              <a:rPr lang="en-US" dirty="0"/>
              <a:t>data is stored in the form of objects, which are structures called </a:t>
            </a:r>
            <a:r>
              <a:rPr lang="en-US" i="1" dirty="0"/>
              <a:t>classes</a:t>
            </a:r>
            <a:r>
              <a:rPr lang="en-US" dirty="0"/>
              <a:t> that display the data within. </a:t>
            </a:r>
            <a:endParaRPr lang="en-US" dirty="0" smtClean="0"/>
          </a:p>
          <a:p>
            <a:endParaRPr lang="en-US" dirty="0"/>
          </a:p>
          <a:p>
            <a:r>
              <a:rPr lang="en-US" dirty="0" smtClean="0"/>
              <a:t>The </a:t>
            </a:r>
            <a:r>
              <a:rPr lang="en-US" dirty="0"/>
              <a:t>fields are instances of these </a:t>
            </a:r>
            <a:r>
              <a:rPr lang="en-US" dirty="0" smtClean="0"/>
              <a:t>classes: </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34</a:t>
            </a:fld>
            <a:endParaRPr lang="en-US" dirty="0"/>
          </a:p>
        </p:txBody>
      </p:sp>
      <p:pic>
        <p:nvPicPr>
          <p:cNvPr id="5" name="Picture 4" descr="ODBMS - Object-oriented database management system"/>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267200"/>
            <a:ext cx="3886200" cy="1752600"/>
          </a:xfrm>
          <a:prstGeom prst="rect">
            <a:avLst/>
          </a:prstGeom>
          <a:noFill/>
          <a:ln>
            <a:noFill/>
          </a:ln>
        </p:spPr>
      </p:pic>
    </p:spTree>
    <p:extLst>
      <p:ext uri="{BB962C8B-B14F-4D97-AF65-F5344CB8AC3E}">
        <p14:creationId xmlns:p14="http://schemas.microsoft.com/office/powerpoint/2010/main" val="16309577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Levels of </a:t>
            </a:r>
            <a:r>
              <a:rPr lang="en-US" sz="3600" dirty="0" smtClean="0"/>
              <a:t>Abstraction</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Physical </a:t>
            </a:r>
            <a:r>
              <a:rPr lang="en-US" dirty="0"/>
              <a:t>level describes how a record (e.g., customer) is stored.</a:t>
            </a:r>
          </a:p>
          <a:p>
            <a:r>
              <a:rPr lang="en-US" dirty="0"/>
              <a:t> Logical level: describes data stored in database, and </a:t>
            </a:r>
            <a:r>
              <a:rPr lang="en-US" dirty="0" smtClean="0"/>
              <a:t>the relationships </a:t>
            </a:r>
            <a:r>
              <a:rPr lang="en-US" dirty="0"/>
              <a:t>among the data.</a:t>
            </a:r>
          </a:p>
          <a:p>
            <a:pPr marL="1714500" lvl="4" indent="0">
              <a:buNone/>
            </a:pPr>
            <a:r>
              <a:rPr lang="en-US" b="1" dirty="0"/>
              <a:t>type </a:t>
            </a:r>
            <a:r>
              <a:rPr lang="en-US" dirty="0"/>
              <a:t>customer = </a:t>
            </a:r>
            <a:r>
              <a:rPr lang="en-US" b="1" dirty="0"/>
              <a:t>record</a:t>
            </a:r>
          </a:p>
          <a:p>
            <a:pPr marL="1714500" lvl="4" indent="0">
              <a:buNone/>
            </a:pPr>
            <a:r>
              <a:rPr lang="en-US" i="1" dirty="0"/>
              <a:t>name </a:t>
            </a:r>
            <a:r>
              <a:rPr lang="en-US" dirty="0"/>
              <a:t>: string;</a:t>
            </a:r>
          </a:p>
          <a:p>
            <a:pPr marL="1714500" lvl="4" indent="0">
              <a:buNone/>
            </a:pPr>
            <a:r>
              <a:rPr lang="en-US" i="1" dirty="0"/>
              <a:t>street </a:t>
            </a:r>
            <a:r>
              <a:rPr lang="en-US" dirty="0"/>
              <a:t>: string;</a:t>
            </a:r>
          </a:p>
          <a:p>
            <a:pPr marL="1714500" lvl="4" indent="0">
              <a:buNone/>
            </a:pPr>
            <a:r>
              <a:rPr lang="en-US" i="1" dirty="0"/>
              <a:t>city </a:t>
            </a:r>
            <a:r>
              <a:rPr lang="en-US" dirty="0"/>
              <a:t>: integer;</a:t>
            </a:r>
          </a:p>
          <a:p>
            <a:pPr marL="1714500" lvl="4" indent="0">
              <a:buNone/>
            </a:pPr>
            <a:r>
              <a:rPr lang="en-US" b="1" dirty="0"/>
              <a:t>end</a:t>
            </a:r>
            <a:r>
              <a:rPr lang="en-US" dirty="0"/>
              <a:t>;</a:t>
            </a:r>
          </a:p>
          <a:p>
            <a:r>
              <a:rPr lang="en-US" dirty="0"/>
              <a:t> View level: application programs hide details of data types.</a:t>
            </a:r>
          </a:p>
          <a:p>
            <a:pPr marL="0" indent="0">
              <a:buNone/>
            </a:pPr>
            <a:r>
              <a:rPr lang="en-US" dirty="0" smtClean="0"/>
              <a:t>      Views </a:t>
            </a:r>
            <a:r>
              <a:rPr lang="en-US" dirty="0"/>
              <a:t>can also hide information (e.g., salary) for security</a:t>
            </a:r>
          </a:p>
          <a:p>
            <a:pPr marL="0" indent="0">
              <a:buNone/>
            </a:pPr>
            <a:r>
              <a:rPr lang="en-US" dirty="0" smtClean="0"/>
              <a:t>      purposes</a:t>
            </a:r>
            <a:r>
              <a:rPr lang="en-US" dirty="0"/>
              <a:t>.</a:t>
            </a:r>
          </a:p>
        </p:txBody>
      </p:sp>
      <p:sp>
        <p:nvSpPr>
          <p:cNvPr id="4" name="Slide Number Placeholder 3"/>
          <p:cNvSpPr>
            <a:spLocks noGrp="1"/>
          </p:cNvSpPr>
          <p:nvPr>
            <p:ph type="sldNum" sz="quarter" idx="12"/>
          </p:nvPr>
        </p:nvSpPr>
        <p:spPr/>
        <p:txBody>
          <a:bodyPr/>
          <a:lstStyle/>
          <a:p>
            <a:fld id="{B6E719A5-EEC5-4590-8621-153D5A0785D3}" type="slidenum">
              <a:rPr lang="en-US" smtClean="0"/>
              <a:pPr/>
              <a:t>35</a:t>
            </a:fld>
            <a:endParaRPr lang="en-US" dirty="0"/>
          </a:p>
        </p:txBody>
      </p:sp>
    </p:spTree>
    <p:extLst>
      <p:ext uri="{BB962C8B-B14F-4D97-AF65-F5344CB8AC3E}">
        <p14:creationId xmlns:p14="http://schemas.microsoft.com/office/powerpoint/2010/main" val="5426353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View </a:t>
            </a:r>
            <a:r>
              <a:rPr lang="en-US" sz="3600" dirty="0"/>
              <a:t>of Data</a:t>
            </a:r>
          </a:p>
        </p:txBody>
      </p:sp>
      <p:sp>
        <p:nvSpPr>
          <p:cNvPr id="4" name="Slide Number Placeholder 3"/>
          <p:cNvSpPr>
            <a:spLocks noGrp="1"/>
          </p:cNvSpPr>
          <p:nvPr>
            <p:ph type="sldNum" sz="quarter" idx="12"/>
          </p:nvPr>
        </p:nvSpPr>
        <p:spPr/>
        <p:txBody>
          <a:bodyPr/>
          <a:lstStyle/>
          <a:p>
            <a:fld id="{B6E719A5-EEC5-4590-8621-153D5A0785D3}" type="slidenum">
              <a:rPr lang="en-US" smtClean="0"/>
              <a:pPr/>
              <a:t>36</a:t>
            </a:fld>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6200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16887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Instances and Schemas</a:t>
            </a:r>
          </a:p>
        </p:txBody>
      </p:sp>
      <p:sp>
        <p:nvSpPr>
          <p:cNvPr id="3" name="Content Placeholder 2"/>
          <p:cNvSpPr>
            <a:spLocks noGrp="1"/>
          </p:cNvSpPr>
          <p:nvPr>
            <p:ph idx="1"/>
          </p:nvPr>
        </p:nvSpPr>
        <p:spPr>
          <a:xfrm>
            <a:off x="457200" y="1524000"/>
            <a:ext cx="8229600" cy="4525963"/>
          </a:xfrm>
        </p:spPr>
        <p:txBody>
          <a:bodyPr>
            <a:normAutofit/>
          </a:bodyPr>
          <a:lstStyle/>
          <a:p>
            <a:r>
              <a:rPr lang="en-US" dirty="0"/>
              <a:t>Similar to types and variables in programming languages</a:t>
            </a:r>
          </a:p>
          <a:p>
            <a:pPr marL="0" indent="0">
              <a:buNone/>
            </a:pPr>
            <a:endParaRPr lang="en-US" dirty="0" smtClean="0"/>
          </a:p>
          <a:p>
            <a:r>
              <a:rPr lang="en-US" b="1" dirty="0" smtClean="0"/>
              <a:t>Schema </a:t>
            </a:r>
            <a:r>
              <a:rPr lang="en-US" dirty="0"/>
              <a:t>– the logical structure of the database</a:t>
            </a:r>
          </a:p>
          <a:p>
            <a:pPr lvl="1"/>
            <a:r>
              <a:rPr lang="en-US" dirty="0"/>
              <a:t> e.g., the database consists of information about a set of customers </a:t>
            </a:r>
            <a:r>
              <a:rPr lang="en-US" dirty="0" smtClean="0"/>
              <a:t>and accounts </a:t>
            </a:r>
            <a:r>
              <a:rPr lang="en-US" dirty="0"/>
              <a:t>and the relationship between </a:t>
            </a:r>
            <a:r>
              <a:rPr lang="en-US" dirty="0" smtClean="0"/>
              <a:t>them</a:t>
            </a:r>
            <a:endParaRPr lang="en-US" dirty="0"/>
          </a:p>
          <a:p>
            <a:pPr lvl="1"/>
            <a:r>
              <a:rPr lang="en-US" dirty="0"/>
              <a:t> Analogous to type information of a variable in a program</a:t>
            </a:r>
          </a:p>
          <a:p>
            <a:pPr lvl="1"/>
            <a:r>
              <a:rPr lang="en-US" dirty="0"/>
              <a:t> </a:t>
            </a:r>
            <a:r>
              <a:rPr lang="en-US" b="1" dirty="0"/>
              <a:t>Physical schema</a:t>
            </a:r>
            <a:r>
              <a:rPr lang="en-US" dirty="0"/>
              <a:t>: database design at the physical level</a:t>
            </a:r>
          </a:p>
          <a:p>
            <a:pPr lvl="1"/>
            <a:r>
              <a:rPr lang="en-US" dirty="0"/>
              <a:t> </a:t>
            </a:r>
            <a:r>
              <a:rPr lang="en-US" b="1" dirty="0"/>
              <a:t>Logical schema</a:t>
            </a:r>
            <a:r>
              <a:rPr lang="en-US" dirty="0"/>
              <a:t>: database design at the logical level</a:t>
            </a:r>
          </a:p>
          <a:p>
            <a:pPr lvl="1"/>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37</a:t>
            </a:fld>
            <a:endParaRPr lang="en-US" dirty="0"/>
          </a:p>
        </p:txBody>
      </p:sp>
    </p:spTree>
    <p:extLst>
      <p:ext uri="{BB962C8B-B14F-4D97-AF65-F5344CB8AC3E}">
        <p14:creationId xmlns:p14="http://schemas.microsoft.com/office/powerpoint/2010/main" val="16567715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Instances and Schemas</a:t>
            </a:r>
          </a:p>
        </p:txBody>
      </p:sp>
      <p:sp>
        <p:nvSpPr>
          <p:cNvPr id="3" name="Content Placeholder 2"/>
          <p:cNvSpPr>
            <a:spLocks noGrp="1"/>
          </p:cNvSpPr>
          <p:nvPr>
            <p:ph idx="1"/>
          </p:nvPr>
        </p:nvSpPr>
        <p:spPr/>
        <p:txBody>
          <a:bodyPr>
            <a:normAutofit/>
          </a:bodyPr>
          <a:lstStyle/>
          <a:p>
            <a:r>
              <a:rPr lang="en-US" b="1" dirty="0" smtClean="0"/>
              <a:t>Instance </a:t>
            </a:r>
            <a:r>
              <a:rPr lang="en-US" dirty="0"/>
              <a:t>– the actual content of the database at a particular point in time</a:t>
            </a:r>
          </a:p>
          <a:p>
            <a:r>
              <a:rPr lang="en-US" dirty="0"/>
              <a:t> </a:t>
            </a:r>
            <a:r>
              <a:rPr lang="en-US" dirty="0" smtClean="0"/>
              <a:t>	Analogous </a:t>
            </a:r>
            <a:r>
              <a:rPr lang="en-US" dirty="0"/>
              <a:t>to the value of a variable</a:t>
            </a:r>
          </a:p>
          <a:p>
            <a:endParaRPr lang="en-US" b="1" dirty="0" smtClean="0"/>
          </a:p>
          <a:p>
            <a:r>
              <a:rPr lang="en-US" b="1" dirty="0" smtClean="0"/>
              <a:t>Physical </a:t>
            </a:r>
            <a:r>
              <a:rPr lang="en-US" b="1" dirty="0"/>
              <a:t>Data Independence </a:t>
            </a:r>
            <a:r>
              <a:rPr lang="en-US" dirty="0"/>
              <a:t>– the ability to modify the physical </a:t>
            </a:r>
            <a:r>
              <a:rPr lang="en-US" dirty="0" smtClean="0"/>
              <a:t>schema without </a:t>
            </a:r>
            <a:r>
              <a:rPr lang="en-US" dirty="0"/>
              <a:t>changing the logical schema</a:t>
            </a:r>
          </a:p>
          <a:p>
            <a:pPr lvl="1"/>
            <a:r>
              <a:rPr lang="en-US" dirty="0"/>
              <a:t> Applications depend on the logical schema</a:t>
            </a:r>
          </a:p>
          <a:p>
            <a:pPr lvl="1"/>
            <a:r>
              <a:rPr lang="en-US" dirty="0"/>
              <a:t> In general, the interfaces between the various levels and components </a:t>
            </a:r>
            <a:r>
              <a:rPr lang="en-US" dirty="0" smtClean="0"/>
              <a:t>should be </a:t>
            </a:r>
            <a:r>
              <a:rPr lang="en-US" dirty="0"/>
              <a:t>well defined so that changes in some parts do not seriously influence others.</a:t>
            </a:r>
          </a:p>
        </p:txBody>
      </p:sp>
      <p:sp>
        <p:nvSpPr>
          <p:cNvPr id="4" name="Slide Number Placeholder 3"/>
          <p:cNvSpPr>
            <a:spLocks noGrp="1"/>
          </p:cNvSpPr>
          <p:nvPr>
            <p:ph type="sldNum" sz="quarter" idx="12"/>
          </p:nvPr>
        </p:nvSpPr>
        <p:spPr/>
        <p:txBody>
          <a:bodyPr/>
          <a:lstStyle/>
          <a:p>
            <a:fld id="{B6E719A5-EEC5-4590-8621-153D5A0785D3}" type="slidenum">
              <a:rPr lang="en-US" smtClean="0"/>
              <a:pPr/>
              <a:t>38</a:t>
            </a:fld>
            <a:endParaRPr lang="en-US" dirty="0"/>
          </a:p>
        </p:txBody>
      </p:sp>
    </p:spTree>
    <p:extLst>
      <p:ext uri="{BB962C8B-B14F-4D97-AF65-F5344CB8AC3E}">
        <p14:creationId xmlns:p14="http://schemas.microsoft.com/office/powerpoint/2010/main" val="383417958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DBMS Architecture</a:t>
            </a:r>
          </a:p>
        </p:txBody>
      </p:sp>
      <p:sp>
        <p:nvSpPr>
          <p:cNvPr id="3" name="Content Placeholder 2"/>
          <p:cNvSpPr>
            <a:spLocks noGrp="1"/>
          </p:cNvSpPr>
          <p:nvPr>
            <p:ph idx="1"/>
          </p:nvPr>
        </p:nvSpPr>
        <p:spPr/>
        <p:txBody>
          <a:bodyPr/>
          <a:lstStyle/>
          <a:p>
            <a:r>
              <a:rPr lang="en-US" altLang="zh-TW" dirty="0" smtClean="0"/>
              <a:t>Three-Schema Architecture</a:t>
            </a:r>
          </a:p>
          <a:p>
            <a:pPr>
              <a:spcBef>
                <a:spcPct val="50000"/>
              </a:spcBef>
            </a:pPr>
            <a:r>
              <a:rPr lang="en-US" altLang="zh-TW" dirty="0"/>
              <a:t>Proposed to support DBMS characteristics of:</a:t>
            </a:r>
            <a:br>
              <a:rPr lang="en-US" altLang="zh-TW" dirty="0"/>
            </a:br>
            <a:r>
              <a:rPr lang="en-US" altLang="zh-TW" dirty="0" smtClean="0"/>
              <a:t>- </a:t>
            </a:r>
            <a:r>
              <a:rPr lang="en-US" altLang="zh-TW" dirty="0"/>
              <a:t>Insulation of programs and data/program and operations </a:t>
            </a:r>
            <a:br>
              <a:rPr lang="en-US" altLang="zh-TW" dirty="0"/>
            </a:br>
            <a:r>
              <a:rPr lang="en-US" altLang="zh-TW" dirty="0"/>
              <a:t>  (program-data and program-operation independence)</a:t>
            </a:r>
            <a:br>
              <a:rPr lang="en-US" altLang="zh-TW" dirty="0"/>
            </a:br>
            <a:r>
              <a:rPr lang="en-US" altLang="zh-TW" dirty="0" smtClean="0"/>
              <a:t>- </a:t>
            </a:r>
            <a:r>
              <a:rPr lang="en-US" altLang="zh-TW" dirty="0"/>
              <a:t>Support of multiple views of the data.</a:t>
            </a:r>
            <a:br>
              <a:rPr lang="en-US" altLang="zh-TW" dirty="0"/>
            </a:br>
            <a:r>
              <a:rPr lang="en-US" altLang="zh-TW" dirty="0" smtClean="0"/>
              <a:t>- </a:t>
            </a:r>
            <a:r>
              <a:rPr lang="en-US" altLang="zh-TW" dirty="0"/>
              <a:t>Use of catalog (database description)</a:t>
            </a:r>
          </a:p>
          <a:p>
            <a:pPr>
              <a:spcBef>
                <a:spcPct val="50000"/>
              </a:spcBef>
            </a:pPr>
            <a:endParaRPr lang="en-US" altLang="zh-TW" dirty="0">
              <a:solidFill>
                <a:srgbClr val="0000FF"/>
              </a:solidFill>
            </a:endParaRP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39</a:t>
            </a:fld>
            <a:endParaRPr lang="en-US" dirty="0"/>
          </a:p>
        </p:txBody>
      </p:sp>
    </p:spTree>
    <p:extLst>
      <p:ext uri="{BB962C8B-B14F-4D97-AF65-F5344CB8AC3E}">
        <p14:creationId xmlns:p14="http://schemas.microsoft.com/office/powerpoint/2010/main" val="522581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t>Database management </a:t>
            </a:r>
            <a:r>
              <a:rPr lang="en-US" b="1" cap="small" dirty="0" smtClean="0"/>
              <a:t>System</a:t>
            </a:r>
            <a:endParaRPr lang="en-US" dirty="0"/>
          </a:p>
        </p:txBody>
      </p:sp>
      <p:sp>
        <p:nvSpPr>
          <p:cNvPr id="3" name="Content Placeholder 2"/>
          <p:cNvSpPr>
            <a:spLocks noGrp="1"/>
          </p:cNvSpPr>
          <p:nvPr>
            <p:ph idx="1"/>
          </p:nvPr>
        </p:nvSpPr>
        <p:spPr/>
        <p:txBody>
          <a:bodyPr/>
          <a:lstStyle/>
          <a:p>
            <a:r>
              <a:rPr lang="en-US" dirty="0"/>
              <a:t>DBMS – A Database is a collection of interrelated data and a Database Management System is a set of programs to use and/or modify this data.</a:t>
            </a:r>
          </a:p>
          <a:p>
            <a:endParaRPr lang="en-US" dirty="0" smtClean="0"/>
          </a:p>
          <a:p>
            <a:r>
              <a:rPr lang="en-US" dirty="0" smtClean="0"/>
              <a:t>DBMS </a:t>
            </a:r>
            <a:r>
              <a:rPr lang="en-US" dirty="0"/>
              <a:t>contains information about a particular enterprise</a:t>
            </a:r>
          </a:p>
          <a:p>
            <a:pPr lvl="1"/>
            <a:r>
              <a:rPr lang="en-US" dirty="0"/>
              <a:t> Collection of interrelated data</a:t>
            </a:r>
          </a:p>
          <a:p>
            <a:pPr lvl="1"/>
            <a:r>
              <a:rPr lang="en-US" dirty="0"/>
              <a:t> Set of programs to access the data</a:t>
            </a:r>
          </a:p>
          <a:p>
            <a:pPr lvl="1"/>
            <a:r>
              <a:rPr lang="en-US" dirty="0"/>
              <a:t> An environment that is both convenient and efficient to use</a:t>
            </a:r>
          </a:p>
          <a:p>
            <a:pPr lvl="1"/>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a:t>
            </a:fld>
            <a:endParaRPr lang="en-US" dirty="0"/>
          </a:p>
        </p:txBody>
      </p:sp>
    </p:spTree>
    <p:extLst>
      <p:ext uri="{BB962C8B-B14F-4D97-AF65-F5344CB8AC3E}">
        <p14:creationId xmlns:p14="http://schemas.microsoft.com/office/powerpoint/2010/main" val="19151388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DBMS Architecture</a:t>
            </a:r>
          </a:p>
        </p:txBody>
      </p:sp>
      <p:sp>
        <p:nvSpPr>
          <p:cNvPr id="3" name="Content Placeholder 2"/>
          <p:cNvSpPr>
            <a:spLocks noGrp="1"/>
          </p:cNvSpPr>
          <p:nvPr>
            <p:ph idx="1"/>
          </p:nvPr>
        </p:nvSpPr>
        <p:spPr>
          <a:xfrm>
            <a:off x="457200" y="1524000"/>
            <a:ext cx="8229600" cy="4525963"/>
          </a:xfrm>
        </p:spPr>
        <p:txBody>
          <a:bodyPr>
            <a:normAutofit fontScale="92500" lnSpcReduction="20000"/>
          </a:bodyPr>
          <a:lstStyle/>
          <a:p>
            <a:pPr>
              <a:spcBef>
                <a:spcPct val="50000"/>
              </a:spcBef>
            </a:pPr>
            <a:r>
              <a:rPr lang="en-US" altLang="zh-TW" dirty="0"/>
              <a:t>Defines DBMS schema at three levels</a:t>
            </a:r>
            <a:r>
              <a:rPr lang="en-US" altLang="zh-TW" dirty="0" smtClean="0"/>
              <a:t>:</a:t>
            </a:r>
          </a:p>
          <a:p>
            <a:pPr>
              <a:spcBef>
                <a:spcPct val="50000"/>
              </a:spcBef>
            </a:pPr>
            <a:r>
              <a:rPr lang="en-US" altLang="zh-TW" dirty="0" smtClean="0"/>
              <a:t> </a:t>
            </a:r>
            <a:r>
              <a:rPr lang="en-US" altLang="zh-TW" b="1" dirty="0"/>
              <a:t>Internal </a:t>
            </a:r>
            <a:r>
              <a:rPr lang="en-US" altLang="zh-TW" b="1" dirty="0" smtClean="0"/>
              <a:t>schema</a:t>
            </a:r>
          </a:p>
          <a:p>
            <a:pPr lvl="1">
              <a:spcBef>
                <a:spcPct val="50000"/>
              </a:spcBef>
            </a:pPr>
            <a:r>
              <a:rPr lang="en-US" altLang="zh-TW" dirty="0" smtClean="0"/>
              <a:t> </a:t>
            </a:r>
            <a:r>
              <a:rPr lang="en-US" altLang="zh-TW" dirty="0"/>
              <a:t>at the internal level to describe data storage structures and access </a:t>
            </a:r>
            <a:r>
              <a:rPr lang="en-US" altLang="zh-TW" dirty="0" smtClean="0"/>
              <a:t> paths</a:t>
            </a:r>
            <a:r>
              <a:rPr lang="en-US" altLang="zh-TW" dirty="0"/>
              <a:t>. </a:t>
            </a:r>
            <a:endParaRPr lang="en-US" altLang="zh-TW" dirty="0" smtClean="0"/>
          </a:p>
          <a:p>
            <a:pPr lvl="1">
              <a:spcBef>
                <a:spcPct val="50000"/>
              </a:spcBef>
            </a:pPr>
            <a:r>
              <a:rPr lang="en-US" altLang="zh-TW" dirty="0" smtClean="0"/>
              <a:t>Typically </a:t>
            </a:r>
            <a:r>
              <a:rPr lang="en-US" altLang="zh-TW" dirty="0"/>
              <a:t>uses a </a:t>
            </a:r>
            <a:r>
              <a:rPr lang="en-US" altLang="zh-TW" i="1" dirty="0"/>
              <a:t>physical</a:t>
            </a:r>
            <a:r>
              <a:rPr lang="en-US" altLang="zh-TW" dirty="0"/>
              <a:t> data model</a:t>
            </a:r>
            <a:r>
              <a:rPr lang="en-US" altLang="zh-TW" dirty="0" smtClean="0"/>
              <a:t>.</a:t>
            </a:r>
          </a:p>
          <a:p>
            <a:pPr>
              <a:spcBef>
                <a:spcPct val="50000"/>
              </a:spcBef>
            </a:pPr>
            <a:r>
              <a:rPr lang="en-US" altLang="zh-TW" b="1" dirty="0" smtClean="0"/>
              <a:t>Conceptual schema</a:t>
            </a:r>
          </a:p>
          <a:p>
            <a:pPr lvl="1">
              <a:spcBef>
                <a:spcPct val="50000"/>
              </a:spcBef>
            </a:pPr>
            <a:r>
              <a:rPr lang="en-US" altLang="zh-TW" dirty="0" smtClean="0"/>
              <a:t> </a:t>
            </a:r>
            <a:r>
              <a:rPr lang="en-US" altLang="zh-TW" dirty="0"/>
              <a:t>at the conceptual level to describe the structure and constraints </a:t>
            </a:r>
            <a:r>
              <a:rPr lang="en-US" altLang="zh-TW" dirty="0" smtClean="0"/>
              <a:t>    </a:t>
            </a:r>
            <a:r>
              <a:rPr lang="en-US" altLang="zh-TW" dirty="0"/>
              <a:t>for the </a:t>
            </a:r>
            <a:r>
              <a:rPr lang="en-US" altLang="zh-TW" i="1" dirty="0"/>
              <a:t>whole</a:t>
            </a:r>
            <a:r>
              <a:rPr lang="en-US" altLang="zh-TW" dirty="0"/>
              <a:t> database. </a:t>
            </a:r>
            <a:endParaRPr lang="en-US" altLang="zh-TW" dirty="0" smtClean="0"/>
          </a:p>
          <a:p>
            <a:pPr lvl="1">
              <a:spcBef>
                <a:spcPct val="50000"/>
              </a:spcBef>
            </a:pPr>
            <a:r>
              <a:rPr lang="en-US" altLang="zh-TW" dirty="0" smtClean="0"/>
              <a:t>Uses </a:t>
            </a:r>
            <a:r>
              <a:rPr lang="en-US" altLang="zh-TW" dirty="0"/>
              <a:t>a </a:t>
            </a:r>
            <a:r>
              <a:rPr lang="en-US" altLang="zh-TW" i="1" dirty="0"/>
              <a:t>conceptual</a:t>
            </a:r>
            <a:r>
              <a:rPr lang="en-US" altLang="zh-TW" dirty="0"/>
              <a:t> or an </a:t>
            </a:r>
            <a:r>
              <a:rPr lang="en-US" altLang="zh-TW" i="1" dirty="0"/>
              <a:t>implementation</a:t>
            </a:r>
            <a:r>
              <a:rPr lang="en-US" altLang="zh-TW" dirty="0"/>
              <a:t> data model</a:t>
            </a:r>
            <a:r>
              <a:rPr lang="en-US" altLang="zh-TW" dirty="0" smtClean="0"/>
              <a:t>.</a:t>
            </a:r>
          </a:p>
          <a:p>
            <a:pPr>
              <a:spcBef>
                <a:spcPct val="50000"/>
              </a:spcBef>
            </a:pPr>
            <a:r>
              <a:rPr lang="en-US" altLang="zh-TW" b="1" dirty="0" smtClean="0"/>
              <a:t>External </a:t>
            </a:r>
            <a:r>
              <a:rPr lang="en-US" altLang="zh-TW" b="1" dirty="0"/>
              <a:t>schema</a:t>
            </a:r>
            <a:r>
              <a:rPr lang="en-US" altLang="zh-TW" dirty="0"/>
              <a:t> </a:t>
            </a:r>
            <a:endParaRPr lang="en-US" altLang="zh-TW" dirty="0" smtClean="0"/>
          </a:p>
          <a:p>
            <a:pPr lvl="1">
              <a:spcBef>
                <a:spcPct val="50000"/>
              </a:spcBef>
            </a:pPr>
            <a:r>
              <a:rPr lang="en-US" altLang="zh-TW" dirty="0" smtClean="0"/>
              <a:t>at </a:t>
            </a:r>
            <a:r>
              <a:rPr lang="en-US" altLang="zh-TW" dirty="0"/>
              <a:t>the external level to describe the various user views. </a:t>
            </a:r>
            <a:endParaRPr lang="en-US" altLang="zh-TW" dirty="0" smtClean="0"/>
          </a:p>
          <a:p>
            <a:pPr lvl="1">
              <a:spcBef>
                <a:spcPct val="50000"/>
              </a:spcBef>
            </a:pPr>
            <a:r>
              <a:rPr lang="en-US" altLang="zh-TW" dirty="0" smtClean="0"/>
              <a:t>Usually  uses  </a:t>
            </a:r>
            <a:r>
              <a:rPr lang="en-US" altLang="zh-TW" dirty="0"/>
              <a:t>the same data model as the conceptual level or high-level data model.</a:t>
            </a:r>
          </a:p>
          <a:p>
            <a:pPr>
              <a:spcBef>
                <a:spcPct val="50000"/>
              </a:spcBef>
            </a:pPr>
            <a:endParaRPr lang="en-US" altLang="zh-TW"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40</a:t>
            </a:fld>
            <a:endParaRPr lang="en-US" dirty="0"/>
          </a:p>
        </p:txBody>
      </p:sp>
    </p:spTree>
    <p:extLst>
      <p:ext uri="{BB962C8B-B14F-4D97-AF65-F5344CB8AC3E}">
        <p14:creationId xmlns:p14="http://schemas.microsoft.com/office/powerpoint/2010/main" val="2222629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 DBMS Architecture</a:t>
            </a:r>
          </a:p>
        </p:txBody>
      </p:sp>
      <p:sp>
        <p:nvSpPr>
          <p:cNvPr id="3" name="Content Placeholder 2"/>
          <p:cNvSpPr>
            <a:spLocks noGrp="1"/>
          </p:cNvSpPr>
          <p:nvPr>
            <p:ph idx="1"/>
          </p:nvPr>
        </p:nvSpPr>
        <p:spPr/>
        <p:txBody>
          <a:bodyPr/>
          <a:lstStyle/>
          <a:p>
            <a:endParaRPr lang="en-US" altLang="zh-TW" b="1" dirty="0" smtClean="0"/>
          </a:p>
          <a:p>
            <a:r>
              <a:rPr lang="en-US" altLang="zh-TW" b="1" dirty="0" smtClean="0"/>
              <a:t>Mappings </a:t>
            </a:r>
            <a:r>
              <a:rPr lang="en-US" altLang="zh-TW" dirty="0"/>
              <a:t>among schema levels are also needed. </a:t>
            </a:r>
            <a:endParaRPr lang="en-US" altLang="zh-TW" dirty="0" smtClean="0"/>
          </a:p>
          <a:p>
            <a:endParaRPr lang="en-US" altLang="zh-TW" dirty="0"/>
          </a:p>
          <a:p>
            <a:r>
              <a:rPr lang="en-US" altLang="zh-TW" dirty="0" smtClean="0"/>
              <a:t>Programs </a:t>
            </a:r>
            <a:r>
              <a:rPr lang="en-US" altLang="zh-TW" dirty="0"/>
              <a:t>refer to an external schema, </a:t>
            </a:r>
            <a:r>
              <a:rPr lang="en-US" altLang="zh-TW" dirty="0" smtClean="0"/>
              <a:t> and </a:t>
            </a:r>
            <a:r>
              <a:rPr lang="en-US" altLang="zh-TW" dirty="0"/>
              <a:t>are mapped by the DBMS to the internal schema for </a:t>
            </a:r>
            <a:r>
              <a:rPr lang="en-US" altLang="zh-TW" dirty="0" smtClean="0"/>
              <a:t>execution.</a:t>
            </a:r>
            <a:endParaRPr lang="en-US" altLang="zh-TW"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41</a:t>
            </a:fld>
            <a:endParaRPr lang="en-US" dirty="0"/>
          </a:p>
        </p:txBody>
      </p:sp>
    </p:spTree>
    <p:extLst>
      <p:ext uri="{BB962C8B-B14F-4D97-AF65-F5344CB8AC3E}">
        <p14:creationId xmlns:p14="http://schemas.microsoft.com/office/powerpoint/2010/main" val="25698409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sz="3600" dirty="0"/>
              <a:t>Three-schema architecture</a:t>
            </a:r>
            <a:endParaRPr lang="en-US" sz="3600"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42</a:t>
            </a:fld>
            <a:endParaRPr lang="en-US" dirty="0"/>
          </a:p>
        </p:txBody>
      </p:sp>
      <p:pic>
        <p:nvPicPr>
          <p:cNvPr id="5" name="Picture 2" descr="C:\My Documents\F2-1_2.tif"/>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1505" r="4040" b="3152"/>
          <a:stretch/>
        </p:blipFill>
        <p:spPr bwMode="auto">
          <a:xfrm>
            <a:off x="381000" y="1447800"/>
            <a:ext cx="723900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8005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Data Independence</a:t>
            </a:r>
            <a:endParaRPr lang="en-US" sz="3600" dirty="0"/>
          </a:p>
        </p:txBody>
      </p:sp>
      <p:sp>
        <p:nvSpPr>
          <p:cNvPr id="3" name="Content Placeholder 2"/>
          <p:cNvSpPr>
            <a:spLocks noGrp="1"/>
          </p:cNvSpPr>
          <p:nvPr>
            <p:ph idx="1"/>
          </p:nvPr>
        </p:nvSpPr>
        <p:spPr/>
        <p:txBody>
          <a:bodyPr/>
          <a:lstStyle/>
          <a:p>
            <a:r>
              <a:rPr lang="en-US" b="1" dirty="0"/>
              <a:t>Logical Data Independence</a:t>
            </a:r>
            <a:r>
              <a:rPr lang="en-US" dirty="0"/>
              <a:t>: The capacity to change the conceptual schema </a:t>
            </a:r>
            <a:r>
              <a:rPr lang="en-US" dirty="0" smtClean="0"/>
              <a:t>without having </a:t>
            </a:r>
            <a:r>
              <a:rPr lang="en-US" dirty="0"/>
              <a:t>to change the external schemas and their application programs. </a:t>
            </a:r>
            <a:br>
              <a:rPr lang="en-US" dirty="0"/>
            </a:br>
            <a:endParaRPr lang="en-US" b="1" dirty="0"/>
          </a:p>
          <a:p>
            <a:r>
              <a:rPr lang="en-US" b="1" dirty="0"/>
              <a:t>Physical Data Independence</a:t>
            </a:r>
            <a:r>
              <a:rPr lang="en-US" dirty="0"/>
              <a:t>: The capacity to change the internal schema without </a:t>
            </a:r>
            <a:r>
              <a:rPr lang="en-US" dirty="0" smtClean="0"/>
              <a:t> having </a:t>
            </a:r>
            <a:r>
              <a:rPr lang="en-US" dirty="0"/>
              <a:t>to change the conceptual schema.</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43</a:t>
            </a:fld>
            <a:endParaRPr lang="en-US" dirty="0"/>
          </a:p>
        </p:txBody>
      </p:sp>
    </p:spTree>
    <p:extLst>
      <p:ext uri="{BB962C8B-B14F-4D97-AF65-F5344CB8AC3E}">
        <p14:creationId xmlns:p14="http://schemas.microsoft.com/office/powerpoint/2010/main" val="291571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Database Design </a:t>
            </a:r>
          </a:p>
        </p:txBody>
      </p:sp>
      <p:sp>
        <p:nvSpPr>
          <p:cNvPr id="3" name="Content Placeholder 2"/>
          <p:cNvSpPr>
            <a:spLocks noGrp="1"/>
          </p:cNvSpPr>
          <p:nvPr>
            <p:ph idx="1"/>
          </p:nvPr>
        </p:nvSpPr>
        <p:spPr/>
        <p:txBody>
          <a:bodyPr/>
          <a:lstStyle/>
          <a:p>
            <a:r>
              <a:rPr lang="en-US" dirty="0"/>
              <a:t>The process of database design is divided </a:t>
            </a:r>
            <a:endParaRPr lang="en-US" dirty="0" smtClean="0"/>
          </a:p>
          <a:p>
            <a:endParaRPr lang="en-US" dirty="0"/>
          </a:p>
          <a:p>
            <a:pPr lvl="1"/>
            <a:r>
              <a:rPr lang="en-US" dirty="0" smtClean="0"/>
              <a:t>Requirement </a:t>
            </a:r>
            <a:r>
              <a:rPr lang="en-US" dirty="0"/>
              <a:t>Analysis</a:t>
            </a:r>
          </a:p>
          <a:p>
            <a:pPr lvl="1"/>
            <a:endParaRPr lang="en-US" dirty="0" smtClean="0"/>
          </a:p>
          <a:p>
            <a:pPr lvl="1"/>
            <a:r>
              <a:rPr lang="en-US" dirty="0" smtClean="0"/>
              <a:t>Conceptual </a:t>
            </a:r>
            <a:r>
              <a:rPr lang="en-US" dirty="0"/>
              <a:t>Database Design (ER-Diagram)</a:t>
            </a:r>
          </a:p>
          <a:p>
            <a:pPr lvl="1"/>
            <a:endParaRPr lang="en-US" dirty="0" smtClean="0"/>
          </a:p>
          <a:p>
            <a:pPr lvl="1"/>
            <a:r>
              <a:rPr lang="en-US" dirty="0" smtClean="0"/>
              <a:t>Logical </a:t>
            </a:r>
            <a:r>
              <a:rPr lang="en-US" dirty="0"/>
              <a:t>Database Design (Tables, Normalization </a:t>
            </a:r>
            <a:r>
              <a:rPr lang="en-US" dirty="0" smtClean="0"/>
              <a:t>etc.)</a:t>
            </a:r>
            <a:endParaRPr lang="en-US" dirty="0"/>
          </a:p>
          <a:p>
            <a:pPr lvl="1"/>
            <a:endParaRPr lang="en-US" dirty="0" smtClean="0"/>
          </a:p>
          <a:p>
            <a:pPr lvl="1"/>
            <a:r>
              <a:rPr lang="en-US" dirty="0" smtClean="0"/>
              <a:t>Physical </a:t>
            </a:r>
            <a:r>
              <a:rPr lang="en-US" dirty="0"/>
              <a:t>Database design (Table Indexing, Clustering </a:t>
            </a:r>
            <a:r>
              <a:rPr lang="en-US" dirty="0" smtClean="0"/>
              <a:t>etc.) </a:t>
            </a:r>
            <a:endParaRPr lang="en-US" dirty="0"/>
          </a:p>
          <a:p>
            <a:pPr lvl="1"/>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44</a:t>
            </a:fld>
            <a:endParaRPr lang="en-US" dirty="0"/>
          </a:p>
        </p:txBody>
      </p:sp>
    </p:spTree>
    <p:extLst>
      <p:ext uri="{BB962C8B-B14F-4D97-AF65-F5344CB8AC3E}">
        <p14:creationId xmlns:p14="http://schemas.microsoft.com/office/powerpoint/2010/main" val="28854941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In this module</a:t>
            </a:r>
            <a:r>
              <a:rPr lang="en-US" dirty="0"/>
              <a:t>, </a:t>
            </a:r>
            <a:r>
              <a:rPr lang="en-US" dirty="0" smtClean="0"/>
              <a:t>we </a:t>
            </a:r>
            <a:r>
              <a:rPr lang="en-US" dirty="0"/>
              <a:t>have </a:t>
            </a:r>
            <a:r>
              <a:rPr lang="en-US" dirty="0" smtClean="0"/>
              <a:t>learnt about: </a:t>
            </a:r>
          </a:p>
          <a:p>
            <a:pPr lvl="1"/>
            <a:r>
              <a:rPr lang="en-US" dirty="0" smtClean="0"/>
              <a:t>Concepts of DBMS</a:t>
            </a:r>
          </a:p>
          <a:p>
            <a:pPr lvl="1"/>
            <a:r>
              <a:rPr lang="en-US" dirty="0" smtClean="0"/>
              <a:t>Benefits of DBMS</a:t>
            </a:r>
          </a:p>
          <a:p>
            <a:pPr lvl="1"/>
            <a:r>
              <a:rPr lang="en-US" dirty="0" smtClean="0"/>
              <a:t>Level of Abstraction</a:t>
            </a:r>
          </a:p>
          <a:p>
            <a:pPr lvl="1"/>
            <a:r>
              <a:rPr lang="en-US" dirty="0" smtClean="0"/>
              <a:t>Data Independence</a:t>
            </a:r>
          </a:p>
          <a:p>
            <a:pPr lvl="1"/>
            <a:r>
              <a:rPr lang="en-US" dirty="0" smtClean="0"/>
              <a:t>Data Models</a:t>
            </a:r>
          </a:p>
          <a:p>
            <a:pPr lvl="1"/>
            <a:r>
              <a:rPr lang="en-US" dirty="0" smtClean="0"/>
              <a:t>Three schema Data Architecture</a:t>
            </a:r>
          </a:p>
          <a:p>
            <a:pPr lvl="1"/>
            <a:r>
              <a:rPr lang="en-US" dirty="0" smtClean="0"/>
              <a:t>Database Design</a:t>
            </a: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45</a:t>
            </a:fld>
            <a:endParaRPr lang="en-US" dirty="0"/>
          </a:p>
        </p:txBody>
      </p:sp>
    </p:spTree>
    <p:extLst>
      <p:ext uri="{BB962C8B-B14F-4D97-AF65-F5344CB8AC3E}">
        <p14:creationId xmlns:p14="http://schemas.microsoft.com/office/powerpoint/2010/main" val="35898530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endParaRPr lang="en-US" dirty="0" smtClean="0"/>
          </a:p>
          <a:p>
            <a:endParaRPr lang="en-US" dirty="0"/>
          </a:p>
          <a:p>
            <a:pPr marL="0" indent="0" algn="ctr">
              <a:buNone/>
            </a:pPr>
            <a:endParaRPr lang="en-US" sz="3200" b="1" dirty="0" smtClean="0">
              <a:latin typeface="+mj-lt"/>
            </a:endParaRPr>
          </a:p>
          <a:p>
            <a:pPr marL="0" indent="0" algn="ctr">
              <a:buNone/>
            </a:pPr>
            <a:r>
              <a:rPr lang="en-US" sz="4400" b="1" dirty="0" smtClean="0">
                <a:latin typeface="+mj-lt"/>
              </a:rPr>
              <a:t>RDBMS</a:t>
            </a:r>
            <a:endParaRPr lang="en-US" sz="4400" dirty="0">
              <a:latin typeface="+mj-lt"/>
            </a:endParaRPr>
          </a:p>
          <a:p>
            <a:endParaRPr lang="en-US" sz="4400" b="1"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46</a:t>
            </a:fld>
            <a:endParaRPr lang="en-US" dirty="0"/>
          </a:p>
        </p:txBody>
      </p:sp>
    </p:spTree>
    <p:extLst>
      <p:ext uri="{BB962C8B-B14F-4D97-AF65-F5344CB8AC3E}">
        <p14:creationId xmlns:p14="http://schemas.microsoft.com/office/powerpoint/2010/main" val="5502895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dirty="0" smtClean="0"/>
              <a:t>Objective of Module 2 - RDBMS</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pPr>
              <a:buNone/>
            </a:pPr>
            <a:r>
              <a:rPr lang="en-US" dirty="0" smtClean="0"/>
              <a:t>At </a:t>
            </a:r>
            <a:r>
              <a:rPr lang="en-US" dirty="0"/>
              <a:t>the end of this module,  you will be able to</a:t>
            </a:r>
            <a:r>
              <a:rPr lang="en-US" dirty="0" smtClean="0"/>
              <a:t>:</a:t>
            </a:r>
          </a:p>
          <a:p>
            <a:pPr algn="just"/>
            <a:r>
              <a:rPr lang="en-US" dirty="0" smtClean="0"/>
              <a:t>Explain RDBMS</a:t>
            </a:r>
            <a:endParaRPr lang="en-US" dirty="0"/>
          </a:p>
          <a:p>
            <a:pPr algn="just"/>
            <a:r>
              <a:rPr lang="en-US" dirty="0" smtClean="0"/>
              <a:t>List Terminologies in RDBMS</a:t>
            </a:r>
          </a:p>
          <a:p>
            <a:pPr algn="just"/>
            <a:r>
              <a:rPr lang="en-US" dirty="0" smtClean="0"/>
              <a:t>Explain Dr. Codd’s rule</a:t>
            </a:r>
          </a:p>
          <a:p>
            <a:pPr lvl="0" algn="just"/>
            <a:r>
              <a:rPr lang="en-US" dirty="0" smtClean="0"/>
              <a:t>Describe properties </a:t>
            </a:r>
            <a:r>
              <a:rPr lang="en-US" dirty="0"/>
              <a:t>of Relations </a:t>
            </a:r>
          </a:p>
          <a:p>
            <a:pPr lvl="0" algn="just"/>
            <a:r>
              <a:rPr lang="en-US" dirty="0" smtClean="0"/>
              <a:t>Explain Normalization </a:t>
            </a:r>
            <a:r>
              <a:rPr lang="en-US" dirty="0"/>
              <a:t>and Normal Forms </a:t>
            </a:r>
          </a:p>
          <a:p>
            <a:pPr algn="just"/>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B6E719A5-EEC5-4590-8621-153D5A0785D3}" type="slidenum">
              <a:rPr lang="en-US" smtClean="0"/>
              <a:pPr/>
              <a:t>47</a:t>
            </a:fld>
            <a:endParaRPr lang="en-US" dirty="0"/>
          </a:p>
        </p:txBody>
      </p:sp>
    </p:spTree>
    <p:extLst>
      <p:ext uri="{BB962C8B-B14F-4D97-AF65-F5344CB8AC3E}">
        <p14:creationId xmlns:p14="http://schemas.microsoft.com/office/powerpoint/2010/main" val="14421752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RDBMS</a:t>
            </a:r>
            <a:endParaRPr lang="en-US" sz="3600" dirty="0"/>
          </a:p>
        </p:txBody>
      </p:sp>
      <p:sp>
        <p:nvSpPr>
          <p:cNvPr id="3" name="Content Placeholder 2"/>
          <p:cNvSpPr>
            <a:spLocks noGrp="1"/>
          </p:cNvSpPr>
          <p:nvPr>
            <p:ph idx="1"/>
          </p:nvPr>
        </p:nvSpPr>
        <p:spPr/>
        <p:txBody>
          <a:bodyPr/>
          <a:lstStyle/>
          <a:p>
            <a:r>
              <a:rPr lang="en-US" dirty="0"/>
              <a:t>Relational Database is a collection of programs that enables user to create and maintain a database based on formal mathematical concepts and definitions. </a:t>
            </a:r>
            <a:endParaRPr lang="en-US" dirty="0" smtClean="0"/>
          </a:p>
          <a:p>
            <a:endParaRPr lang="en-US" dirty="0"/>
          </a:p>
          <a:p>
            <a:r>
              <a:rPr lang="en-US" dirty="0" smtClean="0"/>
              <a:t> </a:t>
            </a:r>
            <a:r>
              <a:rPr lang="en-US" dirty="0"/>
              <a:t>It has to maintain the data integrity and data consistency. </a:t>
            </a:r>
            <a:endParaRPr lang="en-US" dirty="0" smtClean="0"/>
          </a:p>
          <a:p>
            <a:endParaRPr lang="en-US" dirty="0"/>
          </a:p>
          <a:p>
            <a:r>
              <a:rPr lang="en-US" dirty="0" smtClean="0"/>
              <a:t>In </a:t>
            </a:r>
            <a:r>
              <a:rPr lang="en-US" dirty="0"/>
              <a:t>relational database, the data’s are arranged in row and column wise and there is only one value for each </a:t>
            </a:r>
            <a:r>
              <a:rPr lang="en-US" dirty="0" smtClean="0"/>
              <a:t>column.</a:t>
            </a: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48</a:t>
            </a:fld>
            <a:endParaRPr lang="en-US" dirty="0"/>
          </a:p>
        </p:txBody>
      </p:sp>
    </p:spTree>
    <p:extLst>
      <p:ext uri="{BB962C8B-B14F-4D97-AF65-F5344CB8AC3E}">
        <p14:creationId xmlns:p14="http://schemas.microsoft.com/office/powerpoint/2010/main" val="12734409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Relational Concepts </a:t>
            </a:r>
            <a:r>
              <a:rPr lang="en-US" sz="3600" dirty="0" smtClean="0"/>
              <a:t>-Terminology</a:t>
            </a:r>
            <a:endParaRPr lang="en-US" sz="3600" dirty="0"/>
          </a:p>
        </p:txBody>
      </p:sp>
      <p:sp>
        <p:nvSpPr>
          <p:cNvPr id="3" name="Content Placeholder 2"/>
          <p:cNvSpPr>
            <a:spLocks noGrp="1"/>
          </p:cNvSpPr>
          <p:nvPr>
            <p:ph idx="1"/>
          </p:nvPr>
        </p:nvSpPr>
        <p:spPr/>
        <p:txBody>
          <a:bodyPr>
            <a:normAutofit lnSpcReduction="10000"/>
          </a:bodyPr>
          <a:lstStyle/>
          <a:p>
            <a:r>
              <a:rPr lang="en-US" dirty="0"/>
              <a:t>Relation	: 	A table or File</a:t>
            </a:r>
          </a:p>
          <a:p>
            <a:endParaRPr lang="en-US" dirty="0" smtClean="0"/>
          </a:p>
          <a:p>
            <a:r>
              <a:rPr lang="en-US" dirty="0" smtClean="0"/>
              <a:t>Tuple </a:t>
            </a:r>
            <a:r>
              <a:rPr lang="en-US" dirty="0"/>
              <a:t>	: 	Row contains an entry for each attribute</a:t>
            </a:r>
          </a:p>
          <a:p>
            <a:endParaRPr lang="en-US" dirty="0" smtClean="0"/>
          </a:p>
          <a:p>
            <a:r>
              <a:rPr lang="en-US" dirty="0" smtClean="0"/>
              <a:t>Attributes </a:t>
            </a:r>
            <a:r>
              <a:rPr lang="en-US" dirty="0"/>
              <a:t>	: </a:t>
            </a:r>
            <a:r>
              <a:rPr lang="en-US" dirty="0" smtClean="0"/>
              <a:t>	Columns </a:t>
            </a:r>
            <a:r>
              <a:rPr lang="en-US" dirty="0"/>
              <a:t>or the characteristics that define </a:t>
            </a:r>
            <a:r>
              <a:rPr lang="en-US" dirty="0" smtClean="0"/>
              <a:t>			the </a:t>
            </a:r>
            <a:r>
              <a:rPr lang="en-US" dirty="0"/>
              <a:t>entity </a:t>
            </a:r>
          </a:p>
          <a:p>
            <a:endParaRPr lang="en-US" dirty="0" smtClean="0"/>
          </a:p>
          <a:p>
            <a:r>
              <a:rPr lang="en-US" dirty="0" smtClean="0"/>
              <a:t>Domain</a:t>
            </a:r>
            <a:r>
              <a:rPr lang="en-US" dirty="0"/>
              <a:t>	: 	A range of values (or Pool)</a:t>
            </a:r>
          </a:p>
          <a:p>
            <a:endParaRPr lang="en-US" dirty="0" smtClean="0"/>
          </a:p>
          <a:p>
            <a:r>
              <a:rPr lang="en-US" dirty="0" smtClean="0"/>
              <a:t>Entity </a:t>
            </a:r>
            <a:r>
              <a:rPr lang="en-US" dirty="0"/>
              <a:t>	: 	Some object about which we wish to store </a:t>
            </a:r>
            <a:r>
              <a:rPr lang="en-US" dirty="0" smtClean="0"/>
              <a:t>			information</a:t>
            </a:r>
            <a:endParaRPr lang="en-US"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49</a:t>
            </a:fld>
            <a:endParaRPr lang="en-US" dirty="0"/>
          </a:p>
        </p:txBody>
      </p:sp>
    </p:spTree>
    <p:extLst>
      <p:ext uri="{BB962C8B-B14F-4D97-AF65-F5344CB8AC3E}">
        <p14:creationId xmlns:p14="http://schemas.microsoft.com/office/powerpoint/2010/main" val="2116267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DBMS</a:t>
            </a:r>
            <a:endParaRPr lang="en-US" dirty="0"/>
          </a:p>
        </p:txBody>
      </p:sp>
      <p:sp>
        <p:nvSpPr>
          <p:cNvPr id="3" name="Content Placeholder 2"/>
          <p:cNvSpPr>
            <a:spLocks noGrp="1"/>
          </p:cNvSpPr>
          <p:nvPr>
            <p:ph idx="1"/>
          </p:nvPr>
        </p:nvSpPr>
        <p:spPr/>
        <p:txBody>
          <a:bodyPr/>
          <a:lstStyle/>
          <a:p>
            <a:r>
              <a:rPr lang="en-US" dirty="0"/>
              <a:t>We can also define DBMS as, a software system that enables users to define, create, and maintain the database and provides controlled access to this database. </a:t>
            </a:r>
            <a:endParaRPr lang="en-US" dirty="0" smtClean="0"/>
          </a:p>
          <a:p>
            <a:endParaRPr lang="en-US" dirty="0"/>
          </a:p>
          <a:p>
            <a:r>
              <a:rPr lang="en-US" dirty="0" smtClean="0"/>
              <a:t>DBMS </a:t>
            </a:r>
            <a:r>
              <a:rPr lang="en-US" dirty="0"/>
              <a:t>are categorized according to their data structures or types, sometime DBMS is also known as Data base Manager. </a:t>
            </a:r>
            <a:endParaRPr lang="en-US" dirty="0" smtClean="0"/>
          </a:p>
          <a:p>
            <a:endParaRPr lang="en-US" dirty="0" smtClean="0"/>
          </a:p>
          <a:p>
            <a:r>
              <a:rPr lang="en-US" dirty="0" smtClean="0"/>
              <a:t>It </a:t>
            </a:r>
            <a:r>
              <a:rPr lang="en-US" dirty="0"/>
              <a:t>is a set of prewritten programs that are used to store, update and retrieve a Database.</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a:t>
            </a:fld>
            <a:endParaRPr lang="en-US" dirty="0"/>
          </a:p>
        </p:txBody>
      </p:sp>
    </p:spTree>
    <p:extLst>
      <p:ext uri="{BB962C8B-B14F-4D97-AF65-F5344CB8AC3E}">
        <p14:creationId xmlns:p14="http://schemas.microsoft.com/office/powerpoint/2010/main" val="12418878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Relational Concepts </a:t>
            </a:r>
            <a:r>
              <a:rPr lang="en-US" sz="3600" dirty="0" smtClean="0"/>
              <a:t>-Terminology</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a:t>Null	</a:t>
            </a:r>
            <a:r>
              <a:rPr lang="en-US" dirty="0" smtClean="0"/>
              <a:t>		:	Represents </a:t>
            </a:r>
            <a:r>
              <a:rPr lang="en-US" dirty="0"/>
              <a:t>an </a:t>
            </a:r>
            <a:r>
              <a:rPr lang="en-US" dirty="0" smtClean="0"/>
              <a:t>unknown/empty </a:t>
            </a:r>
            <a:r>
              <a:rPr lang="en-US" dirty="0"/>
              <a:t>value</a:t>
            </a:r>
          </a:p>
          <a:p>
            <a:endParaRPr lang="en-US" dirty="0" smtClean="0"/>
          </a:p>
          <a:p>
            <a:r>
              <a:rPr lang="en-US" dirty="0" smtClean="0"/>
              <a:t>Atomic value		: </a:t>
            </a:r>
            <a:r>
              <a:rPr lang="en-US" dirty="0"/>
              <a:t>	</a:t>
            </a:r>
            <a:r>
              <a:rPr lang="en-US" dirty="0" smtClean="0"/>
              <a:t>Smallest </a:t>
            </a:r>
            <a:r>
              <a:rPr lang="en-US" dirty="0"/>
              <a:t>unit of data; the individual 				data value</a:t>
            </a:r>
          </a:p>
          <a:p>
            <a:endParaRPr lang="en-US" dirty="0" smtClean="0"/>
          </a:p>
          <a:p>
            <a:r>
              <a:rPr lang="en-US" dirty="0" smtClean="0"/>
              <a:t>Candidate key	:	Some </a:t>
            </a:r>
            <a:r>
              <a:rPr lang="en-US" dirty="0"/>
              <a:t>attribute (or a set of 					attributes) that may uniquely </a:t>
            </a:r>
            <a:r>
              <a:rPr lang="en-US" dirty="0" smtClean="0"/>
              <a:t>					identify </a:t>
            </a:r>
            <a:r>
              <a:rPr lang="en-US" dirty="0"/>
              <a:t>each </a:t>
            </a:r>
            <a:r>
              <a:rPr lang="en-US" dirty="0" smtClean="0"/>
              <a:t>row </a:t>
            </a:r>
            <a:r>
              <a:rPr lang="en-US" dirty="0"/>
              <a:t>(tuple) in </a:t>
            </a:r>
            <a:r>
              <a:rPr lang="en-US" dirty="0" smtClean="0"/>
              <a:t>					the </a:t>
            </a:r>
            <a:r>
              <a:rPr lang="en-US" dirty="0"/>
              <a:t>relation (table) </a:t>
            </a:r>
            <a:endParaRPr lang="en-US" dirty="0" smtClean="0"/>
          </a:p>
          <a:p>
            <a:endParaRPr lang="en-US" dirty="0" smtClean="0"/>
          </a:p>
          <a:p>
            <a:r>
              <a:rPr lang="en-US" dirty="0" smtClean="0"/>
              <a:t>Primary key	 	: 	The </a:t>
            </a:r>
            <a:r>
              <a:rPr lang="en-US" dirty="0"/>
              <a:t>candidate key is chosen for </a:t>
            </a:r>
            <a:r>
              <a:rPr lang="en-US" dirty="0" smtClean="0"/>
              <a:t>					primary </a:t>
            </a:r>
            <a:r>
              <a:rPr lang="en-US" dirty="0"/>
              <a:t>attributes to uniquely identify </a:t>
            </a:r>
            <a:r>
              <a:rPr lang="en-US" dirty="0" smtClean="0"/>
              <a:t>				each </a:t>
            </a:r>
            <a:r>
              <a:rPr lang="en-US" dirty="0"/>
              <a:t>row.</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50</a:t>
            </a:fld>
            <a:endParaRPr lang="en-US" dirty="0"/>
          </a:p>
        </p:txBody>
      </p:sp>
    </p:spTree>
    <p:extLst>
      <p:ext uri="{BB962C8B-B14F-4D97-AF65-F5344CB8AC3E}">
        <p14:creationId xmlns:p14="http://schemas.microsoft.com/office/powerpoint/2010/main" val="396824456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Relational Concepts -Terminology</a:t>
            </a:r>
          </a:p>
        </p:txBody>
      </p:sp>
      <p:sp>
        <p:nvSpPr>
          <p:cNvPr id="3" name="Content Placeholder 2"/>
          <p:cNvSpPr>
            <a:spLocks noGrp="1"/>
          </p:cNvSpPr>
          <p:nvPr>
            <p:ph idx="1"/>
          </p:nvPr>
        </p:nvSpPr>
        <p:spPr/>
        <p:txBody>
          <a:bodyPr/>
          <a:lstStyle/>
          <a:p>
            <a:r>
              <a:rPr lang="en-US" dirty="0"/>
              <a:t>Alternate key	</a:t>
            </a:r>
            <a:r>
              <a:rPr lang="en-US" dirty="0" smtClean="0"/>
              <a:t>: 	The </a:t>
            </a:r>
            <a:r>
              <a:rPr lang="en-US" dirty="0"/>
              <a:t>remaining candidate keys that </a:t>
            </a:r>
            <a:r>
              <a:rPr lang="en-US" dirty="0" smtClean="0"/>
              <a:t>				were not chosen </a:t>
            </a:r>
            <a:r>
              <a:rPr lang="en-US" dirty="0"/>
              <a:t>as primary key</a:t>
            </a:r>
          </a:p>
          <a:p>
            <a:endParaRPr lang="en-US" dirty="0" smtClean="0"/>
          </a:p>
          <a:p>
            <a:endParaRPr lang="en-US" dirty="0"/>
          </a:p>
          <a:p>
            <a:r>
              <a:rPr lang="en-US" dirty="0" smtClean="0"/>
              <a:t>Foreign key	</a:t>
            </a:r>
            <a:r>
              <a:rPr lang="en-US" dirty="0"/>
              <a:t>	</a:t>
            </a:r>
            <a:r>
              <a:rPr lang="en-US" dirty="0" smtClean="0"/>
              <a:t>: 	An </a:t>
            </a:r>
            <a:r>
              <a:rPr lang="en-US" dirty="0"/>
              <a:t>attribute of one relation that </a:t>
            </a:r>
            <a:r>
              <a:rPr lang="en-US" dirty="0" smtClean="0"/>
              <a:t>				might </a:t>
            </a:r>
            <a:r>
              <a:rPr lang="en-US" dirty="0"/>
              <a:t>be </a:t>
            </a:r>
            <a:r>
              <a:rPr lang="en-US" dirty="0" smtClean="0"/>
              <a:t>a </a:t>
            </a:r>
            <a:r>
              <a:rPr lang="en-US" dirty="0"/>
              <a:t>primary key of another </a:t>
            </a:r>
            <a:r>
              <a:rPr lang="en-US" dirty="0" smtClean="0"/>
              <a:t>				relation</a:t>
            </a:r>
            <a:r>
              <a:rPr lang="en-US" dirty="0"/>
              <a:t>.</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51</a:t>
            </a:fld>
            <a:endParaRPr lang="en-US" dirty="0"/>
          </a:p>
        </p:txBody>
      </p:sp>
    </p:spTree>
    <p:extLst>
      <p:ext uri="{BB962C8B-B14F-4D97-AF65-F5344CB8AC3E}">
        <p14:creationId xmlns:p14="http://schemas.microsoft.com/office/powerpoint/2010/main" val="11260709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CODD’s Relational </a:t>
            </a:r>
            <a:r>
              <a:rPr lang="en-US" sz="3600" dirty="0" smtClean="0"/>
              <a:t>Rules</a:t>
            </a:r>
            <a:endParaRPr lang="en-US" sz="3600" dirty="0"/>
          </a:p>
        </p:txBody>
      </p:sp>
      <p:sp>
        <p:nvSpPr>
          <p:cNvPr id="3" name="Content Placeholder 2"/>
          <p:cNvSpPr>
            <a:spLocks noGrp="1"/>
          </p:cNvSpPr>
          <p:nvPr>
            <p:ph idx="1"/>
          </p:nvPr>
        </p:nvSpPr>
        <p:spPr>
          <a:xfrm>
            <a:off x="914400" y="1447800"/>
            <a:ext cx="7239000" cy="4525963"/>
          </a:xfrm>
        </p:spPr>
        <p:txBody>
          <a:bodyPr>
            <a:normAutofit lnSpcReduction="10000"/>
          </a:bodyPr>
          <a:lstStyle/>
          <a:p>
            <a:pPr marL="457200" lvl="0" indent="-457200">
              <a:buFont typeface="+mj-lt"/>
              <a:buAutoNum type="arabicPeriod"/>
            </a:pPr>
            <a:r>
              <a:rPr lang="en-US" dirty="0"/>
              <a:t>All information in a relational database is represented explicitly at the logical level and in exactly one way - by values in </a:t>
            </a:r>
            <a:r>
              <a:rPr lang="en-US" dirty="0" smtClean="0"/>
              <a:t>tables. </a:t>
            </a:r>
            <a:endParaRPr lang="en-US" dirty="0"/>
          </a:p>
          <a:p>
            <a:pPr marL="457200" lvl="0" indent="-457200">
              <a:buFont typeface="+mj-lt"/>
              <a:buAutoNum type="arabicPeriod"/>
            </a:pPr>
            <a:endParaRPr lang="en-US" dirty="0" smtClean="0"/>
          </a:p>
          <a:p>
            <a:pPr marL="457200" lvl="0" indent="-457200">
              <a:buFont typeface="+mj-lt"/>
              <a:buAutoNum type="arabicPeriod"/>
            </a:pPr>
            <a:r>
              <a:rPr lang="en-US" dirty="0" smtClean="0"/>
              <a:t>Each </a:t>
            </a:r>
            <a:r>
              <a:rPr lang="en-US" dirty="0"/>
              <a:t>and every datum(atomic value) in a relational database is guaranteed to be logically accessible by resorting to a combination of table name, primary key value, and column </a:t>
            </a:r>
            <a:r>
              <a:rPr lang="en-US" dirty="0" smtClean="0"/>
              <a:t>name.</a:t>
            </a:r>
            <a:endParaRPr lang="en-US" dirty="0"/>
          </a:p>
          <a:p>
            <a:pPr marL="457200" lvl="0" indent="-457200">
              <a:buFont typeface="+mj-lt"/>
              <a:buAutoNum type="arabicPeriod"/>
            </a:pPr>
            <a:endParaRPr lang="en-US" dirty="0" smtClean="0"/>
          </a:p>
          <a:p>
            <a:pPr marL="457200" lvl="0" indent="-457200">
              <a:buFont typeface="+mj-lt"/>
              <a:buAutoNum type="arabicPeriod"/>
            </a:pPr>
            <a:r>
              <a:rPr lang="en-US" dirty="0" smtClean="0"/>
              <a:t>Null </a:t>
            </a:r>
            <a:r>
              <a:rPr lang="en-US" dirty="0"/>
              <a:t>values are supported for representing missing information in a systematic way irrespective of the data type.</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52</a:t>
            </a:fld>
            <a:endParaRPr lang="en-US" dirty="0"/>
          </a:p>
        </p:txBody>
      </p:sp>
    </p:spTree>
    <p:extLst>
      <p:ext uri="{BB962C8B-B14F-4D97-AF65-F5344CB8AC3E}">
        <p14:creationId xmlns:p14="http://schemas.microsoft.com/office/powerpoint/2010/main" val="21398937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CODD’s Relational </a:t>
            </a:r>
            <a:r>
              <a:rPr lang="en-US" sz="3600" dirty="0" smtClean="0"/>
              <a:t>Rules</a:t>
            </a:r>
            <a:endParaRPr lang="en-US" sz="3600" dirty="0"/>
          </a:p>
        </p:txBody>
      </p:sp>
      <p:sp>
        <p:nvSpPr>
          <p:cNvPr id="3" name="Content Placeholder 2"/>
          <p:cNvSpPr>
            <a:spLocks noGrp="1"/>
          </p:cNvSpPr>
          <p:nvPr>
            <p:ph idx="1"/>
          </p:nvPr>
        </p:nvSpPr>
        <p:spPr/>
        <p:txBody>
          <a:bodyPr/>
          <a:lstStyle/>
          <a:p>
            <a:pPr lvl="0"/>
            <a:endParaRPr lang="en-US" dirty="0" smtClean="0"/>
          </a:p>
          <a:p>
            <a:pPr marL="0" lvl="0" indent="0">
              <a:buNone/>
            </a:pPr>
            <a:r>
              <a:rPr lang="en-US" dirty="0" smtClean="0"/>
              <a:t>4.    The </a:t>
            </a:r>
            <a:r>
              <a:rPr lang="en-US" dirty="0"/>
              <a:t>database description is represented at the logical level in </a:t>
            </a:r>
            <a:r>
              <a:rPr lang="en-US" dirty="0" smtClean="0"/>
              <a:t>   the </a:t>
            </a:r>
            <a:r>
              <a:rPr lang="en-US" dirty="0"/>
              <a:t>same way as ordinary data, </a:t>
            </a:r>
            <a:r>
              <a:rPr lang="en-US" dirty="0" smtClean="0"/>
              <a:t> so </a:t>
            </a:r>
            <a:r>
              <a:rPr lang="en-US" dirty="0"/>
              <a:t>that authorized users can apply the same relational language to its interrogation as they apply to the regular data</a:t>
            </a:r>
            <a:r>
              <a:rPr lang="en-US" dirty="0" smtClean="0"/>
              <a:t>.</a:t>
            </a: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53</a:t>
            </a:fld>
            <a:endParaRPr lang="en-US" dirty="0"/>
          </a:p>
        </p:txBody>
      </p:sp>
    </p:spTree>
    <p:extLst>
      <p:ext uri="{BB962C8B-B14F-4D97-AF65-F5344CB8AC3E}">
        <p14:creationId xmlns:p14="http://schemas.microsoft.com/office/powerpoint/2010/main" val="12411465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CODD’s Relational </a:t>
            </a:r>
            <a:r>
              <a:rPr lang="en-US" sz="3600" dirty="0" smtClean="0"/>
              <a:t>Rules</a:t>
            </a:r>
            <a:endParaRPr lang="en-US" sz="3600" dirty="0"/>
          </a:p>
        </p:txBody>
      </p:sp>
      <p:sp>
        <p:nvSpPr>
          <p:cNvPr id="3" name="Content Placeholder 2"/>
          <p:cNvSpPr>
            <a:spLocks noGrp="1"/>
          </p:cNvSpPr>
          <p:nvPr>
            <p:ph idx="1"/>
          </p:nvPr>
        </p:nvSpPr>
        <p:spPr/>
        <p:txBody>
          <a:bodyPr/>
          <a:lstStyle/>
          <a:p>
            <a:pPr lvl="0"/>
            <a:r>
              <a:rPr lang="en-US" dirty="0" smtClean="0"/>
              <a:t>5.    A </a:t>
            </a:r>
            <a:r>
              <a:rPr lang="en-US" dirty="0"/>
              <a:t>relational system may support several languages and various modes of terminal use. However there must be one language whose statements can express all of the following items: </a:t>
            </a:r>
            <a:endParaRPr lang="en-US" dirty="0" smtClean="0"/>
          </a:p>
          <a:p>
            <a:pPr lvl="1"/>
            <a:r>
              <a:rPr lang="en-US" dirty="0" smtClean="0"/>
              <a:t>(</a:t>
            </a:r>
            <a:r>
              <a:rPr lang="en-US" dirty="0"/>
              <a:t>1) data definitions </a:t>
            </a:r>
            <a:endParaRPr lang="en-US" dirty="0" smtClean="0"/>
          </a:p>
          <a:p>
            <a:pPr lvl="1"/>
            <a:r>
              <a:rPr lang="en-US" dirty="0" smtClean="0"/>
              <a:t>(</a:t>
            </a:r>
            <a:r>
              <a:rPr lang="en-US" dirty="0"/>
              <a:t>2) view definitions </a:t>
            </a:r>
            <a:endParaRPr lang="en-US" dirty="0" smtClean="0"/>
          </a:p>
          <a:p>
            <a:pPr lvl="1"/>
            <a:r>
              <a:rPr lang="en-US" dirty="0" smtClean="0"/>
              <a:t>(</a:t>
            </a:r>
            <a:r>
              <a:rPr lang="en-US" dirty="0"/>
              <a:t>3) data manipulation (interactive and by program) </a:t>
            </a:r>
            <a:endParaRPr lang="en-US" dirty="0" smtClean="0"/>
          </a:p>
          <a:p>
            <a:pPr lvl="1"/>
            <a:r>
              <a:rPr lang="en-US" dirty="0" smtClean="0"/>
              <a:t>(</a:t>
            </a:r>
            <a:r>
              <a:rPr lang="en-US" dirty="0"/>
              <a:t>4) integrity constraints </a:t>
            </a:r>
            <a:endParaRPr lang="en-US" dirty="0" smtClean="0"/>
          </a:p>
          <a:p>
            <a:pPr lvl="1"/>
            <a:r>
              <a:rPr lang="en-US" dirty="0" smtClean="0"/>
              <a:t>(</a:t>
            </a:r>
            <a:r>
              <a:rPr lang="en-US" dirty="0"/>
              <a:t>5) </a:t>
            </a:r>
            <a:r>
              <a:rPr lang="en-US" dirty="0" smtClean="0"/>
              <a:t>authorization</a:t>
            </a:r>
          </a:p>
          <a:p>
            <a:pPr lvl="1"/>
            <a:r>
              <a:rPr lang="en-US" dirty="0" smtClean="0"/>
              <a:t> </a:t>
            </a:r>
            <a:r>
              <a:rPr lang="en-US" dirty="0"/>
              <a:t>(6) transaction boundaries (begin, commit, rollback)</a:t>
            </a:r>
          </a:p>
          <a:p>
            <a:endParaRPr lang="en-US"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54</a:t>
            </a:fld>
            <a:endParaRPr lang="en-US" dirty="0"/>
          </a:p>
        </p:txBody>
      </p:sp>
    </p:spTree>
    <p:extLst>
      <p:ext uri="{BB962C8B-B14F-4D97-AF65-F5344CB8AC3E}">
        <p14:creationId xmlns:p14="http://schemas.microsoft.com/office/powerpoint/2010/main" val="12411465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CODD’s Relational </a:t>
            </a:r>
            <a:r>
              <a:rPr lang="en-US" sz="3600" dirty="0" smtClean="0"/>
              <a:t>Rules</a:t>
            </a:r>
            <a:endParaRPr lang="en-US" sz="3600" dirty="0"/>
          </a:p>
        </p:txBody>
      </p:sp>
      <p:sp>
        <p:nvSpPr>
          <p:cNvPr id="3" name="Content Placeholder 2"/>
          <p:cNvSpPr>
            <a:spLocks noGrp="1"/>
          </p:cNvSpPr>
          <p:nvPr>
            <p:ph idx="1"/>
          </p:nvPr>
        </p:nvSpPr>
        <p:spPr/>
        <p:txBody>
          <a:bodyPr/>
          <a:lstStyle/>
          <a:p>
            <a:pPr lvl="0"/>
            <a:r>
              <a:rPr lang="en-US" dirty="0" smtClean="0"/>
              <a:t>6.   All </a:t>
            </a:r>
            <a:r>
              <a:rPr lang="en-US" dirty="0"/>
              <a:t>views are theoretically updatable, are also updatable by the </a:t>
            </a:r>
            <a:r>
              <a:rPr lang="en-US" dirty="0" smtClean="0"/>
              <a:t>system.</a:t>
            </a:r>
            <a:endParaRPr lang="en-US" dirty="0"/>
          </a:p>
          <a:p>
            <a:pPr lvl="0"/>
            <a:endParaRPr lang="en-US" dirty="0" smtClean="0"/>
          </a:p>
          <a:p>
            <a:pPr lvl="0"/>
            <a:r>
              <a:rPr lang="en-US" dirty="0" smtClean="0"/>
              <a:t>7.    The </a:t>
            </a:r>
            <a:r>
              <a:rPr lang="en-US" dirty="0"/>
              <a:t>capability of handling a base relation or a derived relation (view) as a single operand applies not only to the retrieval of data but also to the insertion, updation and deletion of </a:t>
            </a:r>
            <a:r>
              <a:rPr lang="en-US" dirty="0" smtClean="0"/>
              <a:t>data.</a:t>
            </a:r>
            <a:endParaRPr lang="en-US" dirty="0"/>
          </a:p>
          <a:p>
            <a:pPr lvl="0"/>
            <a:endParaRPr lang="en-US" dirty="0" smtClean="0"/>
          </a:p>
          <a:p>
            <a:pPr lvl="0"/>
            <a:r>
              <a:rPr lang="en-US" dirty="0" smtClean="0"/>
              <a:t>8.   Application </a:t>
            </a:r>
            <a:r>
              <a:rPr lang="en-US" dirty="0"/>
              <a:t>programs and terminal activities remain logically unimpaired whenever any changes are made in either storage representations or access </a:t>
            </a:r>
            <a:r>
              <a:rPr lang="en-US" dirty="0" smtClean="0"/>
              <a:t>methods.</a:t>
            </a:r>
            <a:endParaRPr lang="en-US"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55</a:t>
            </a:fld>
            <a:endParaRPr lang="en-US" dirty="0"/>
          </a:p>
        </p:txBody>
      </p:sp>
    </p:spTree>
    <p:extLst>
      <p:ext uri="{BB962C8B-B14F-4D97-AF65-F5344CB8AC3E}">
        <p14:creationId xmlns:p14="http://schemas.microsoft.com/office/powerpoint/2010/main" val="33714577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CODD’s Relational </a:t>
            </a:r>
            <a:r>
              <a:rPr lang="en-US" sz="3600" dirty="0" smtClean="0"/>
              <a:t>Rules</a:t>
            </a:r>
            <a:endParaRPr lang="en-US" sz="3600" dirty="0"/>
          </a:p>
        </p:txBody>
      </p:sp>
      <p:sp>
        <p:nvSpPr>
          <p:cNvPr id="3" name="Content Placeholder 2"/>
          <p:cNvSpPr>
            <a:spLocks noGrp="1"/>
          </p:cNvSpPr>
          <p:nvPr>
            <p:ph idx="1"/>
          </p:nvPr>
        </p:nvSpPr>
        <p:spPr/>
        <p:txBody>
          <a:bodyPr/>
          <a:lstStyle/>
          <a:p>
            <a:pPr lvl="0"/>
            <a:r>
              <a:rPr lang="en-US" dirty="0" smtClean="0"/>
              <a:t>9.    Application </a:t>
            </a:r>
            <a:r>
              <a:rPr lang="en-US" dirty="0"/>
              <a:t>programs and terminal activities remain logically unimpaired when information-preserving changes of any kind that theoretically permit unimpairment are made to the base tables.</a:t>
            </a:r>
          </a:p>
          <a:p>
            <a:pPr lvl="0"/>
            <a:endParaRPr lang="en-US" dirty="0" smtClean="0"/>
          </a:p>
          <a:p>
            <a:pPr lvl="0"/>
            <a:r>
              <a:rPr lang="en-US" dirty="0" smtClean="0"/>
              <a:t>10.    Integrity </a:t>
            </a:r>
            <a:r>
              <a:rPr lang="en-US" dirty="0"/>
              <a:t>constraints specific to a particular relational database must be definable in relational data sublanguage and storable in the catalog, not in application programs.</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56</a:t>
            </a:fld>
            <a:endParaRPr lang="en-US" dirty="0"/>
          </a:p>
        </p:txBody>
      </p:sp>
    </p:spTree>
    <p:extLst>
      <p:ext uri="{BB962C8B-B14F-4D97-AF65-F5344CB8AC3E}">
        <p14:creationId xmlns:p14="http://schemas.microsoft.com/office/powerpoint/2010/main" val="33714577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CODD’s Relational </a:t>
            </a:r>
            <a:r>
              <a:rPr lang="en-US" sz="3600" dirty="0" smtClean="0"/>
              <a:t>Rules</a:t>
            </a:r>
            <a:endParaRPr lang="en-US" sz="3600" dirty="0"/>
          </a:p>
        </p:txBody>
      </p:sp>
      <p:sp>
        <p:nvSpPr>
          <p:cNvPr id="3" name="Content Placeholder 2"/>
          <p:cNvSpPr>
            <a:spLocks noGrp="1"/>
          </p:cNvSpPr>
          <p:nvPr>
            <p:ph idx="1"/>
          </p:nvPr>
        </p:nvSpPr>
        <p:spPr/>
        <p:txBody>
          <a:bodyPr/>
          <a:lstStyle/>
          <a:p>
            <a:pPr lvl="0"/>
            <a:r>
              <a:rPr lang="en-US" dirty="0" smtClean="0"/>
              <a:t>11.     The </a:t>
            </a:r>
            <a:r>
              <a:rPr lang="en-US" dirty="0"/>
              <a:t>data manipulation sublanguage of a relational DBMS must enable application programs and inquiries to remain logically the same whether and whenever data are physically centralized or distributed.</a:t>
            </a:r>
          </a:p>
          <a:p>
            <a:pPr lvl="0"/>
            <a:endParaRPr lang="en-US" dirty="0" smtClean="0"/>
          </a:p>
          <a:p>
            <a:pPr lvl="0"/>
            <a:r>
              <a:rPr lang="en-US" dirty="0" smtClean="0"/>
              <a:t>12.  If </a:t>
            </a:r>
            <a:r>
              <a:rPr lang="en-US" dirty="0"/>
              <a:t>a relational system has a low-level (single-record-at-a-time) language, that low level cannot be used to subvert or bypass the integrity rules and constraints expressed in the higher-level relational language (multiple-records-at-a-time</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57</a:t>
            </a:fld>
            <a:endParaRPr lang="en-US" dirty="0"/>
          </a:p>
        </p:txBody>
      </p:sp>
    </p:spTree>
    <p:extLst>
      <p:ext uri="{BB962C8B-B14F-4D97-AF65-F5344CB8AC3E}">
        <p14:creationId xmlns:p14="http://schemas.microsoft.com/office/powerpoint/2010/main" val="9596003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6F5BDCE-6846-4719-9EF7-3BBF2C086F2B}" type="slidenum">
              <a:rPr lang="en-US"/>
              <a:pPr/>
              <a:t>58</a:t>
            </a:fld>
            <a:endParaRPr lang="en-US" dirty="0"/>
          </a:p>
        </p:txBody>
      </p:sp>
      <p:sp>
        <p:nvSpPr>
          <p:cNvPr id="34818" name="Rectangle 2"/>
          <p:cNvSpPr>
            <a:spLocks noGrp="1" noChangeArrowheads="1"/>
          </p:cNvSpPr>
          <p:nvPr>
            <p:ph type="title"/>
          </p:nvPr>
        </p:nvSpPr>
        <p:spPr/>
        <p:txBody>
          <a:bodyPr/>
          <a:lstStyle/>
          <a:p>
            <a:r>
              <a:rPr lang="en-US" sz="3600" b="0" dirty="0"/>
              <a:t>Relational Database Terms</a:t>
            </a:r>
          </a:p>
        </p:txBody>
      </p:sp>
      <p:sp>
        <p:nvSpPr>
          <p:cNvPr id="34819" name="Rectangle 3"/>
          <p:cNvSpPr>
            <a:spLocks noGrp="1" noChangeArrowheads="1"/>
          </p:cNvSpPr>
          <p:nvPr>
            <p:ph type="body" idx="1"/>
          </p:nvPr>
        </p:nvSpPr>
        <p:spPr/>
        <p:txBody>
          <a:bodyPr/>
          <a:lstStyle/>
          <a:p>
            <a:pPr>
              <a:lnSpc>
                <a:spcPct val="90000"/>
              </a:lnSpc>
            </a:pPr>
            <a:r>
              <a:rPr lang="en-US" sz="2400" b="1" dirty="0"/>
              <a:t>Entity</a:t>
            </a:r>
            <a:r>
              <a:rPr lang="en-US" sz="2400" dirty="0"/>
              <a:t>:</a:t>
            </a:r>
            <a:r>
              <a:rPr lang="en-US" sz="2400" b="1" dirty="0"/>
              <a:t> </a:t>
            </a:r>
            <a:r>
              <a:rPr lang="en-US" sz="2400" dirty="0"/>
              <a:t>an object about which you want to store data</a:t>
            </a:r>
          </a:p>
          <a:p>
            <a:pPr>
              <a:lnSpc>
                <a:spcPct val="90000"/>
              </a:lnSpc>
            </a:pPr>
            <a:r>
              <a:rPr lang="en-US" sz="2400" b="1" dirty="0"/>
              <a:t>Relationships</a:t>
            </a:r>
            <a:r>
              <a:rPr lang="en-US" sz="2400" dirty="0"/>
              <a:t>:</a:t>
            </a:r>
            <a:r>
              <a:rPr lang="en-US" sz="2400" b="1" dirty="0"/>
              <a:t> </a:t>
            </a:r>
            <a:r>
              <a:rPr lang="en-US" sz="2400" dirty="0"/>
              <a:t>links that show how different records are related</a:t>
            </a:r>
          </a:p>
          <a:p>
            <a:pPr>
              <a:lnSpc>
                <a:spcPct val="90000"/>
              </a:lnSpc>
            </a:pPr>
            <a:r>
              <a:rPr lang="en-US" sz="2400" b="1" dirty="0"/>
              <a:t>Key Fields</a:t>
            </a:r>
            <a:r>
              <a:rPr lang="en-US" sz="2400" dirty="0"/>
              <a:t>: establish relationships among records in different tables</a:t>
            </a:r>
          </a:p>
          <a:p>
            <a:pPr>
              <a:lnSpc>
                <a:spcPct val="90000"/>
              </a:lnSpc>
            </a:pPr>
            <a:r>
              <a:rPr lang="en-US" sz="2400" dirty="0"/>
              <a:t>Five main types of key fields:</a:t>
            </a:r>
          </a:p>
          <a:p>
            <a:pPr lvl="1">
              <a:lnSpc>
                <a:spcPct val="90000"/>
              </a:lnSpc>
            </a:pPr>
            <a:r>
              <a:rPr lang="en-US" sz="2000" dirty="0"/>
              <a:t>primary keys</a:t>
            </a:r>
          </a:p>
          <a:p>
            <a:pPr lvl="1">
              <a:lnSpc>
                <a:spcPct val="90000"/>
              </a:lnSpc>
            </a:pPr>
            <a:r>
              <a:rPr lang="en-US" sz="2000" dirty="0"/>
              <a:t>candidate keys</a:t>
            </a:r>
          </a:p>
          <a:p>
            <a:pPr lvl="1">
              <a:lnSpc>
                <a:spcPct val="90000"/>
              </a:lnSpc>
            </a:pPr>
            <a:r>
              <a:rPr lang="en-US" sz="2000" dirty="0"/>
              <a:t>surrogate keys</a:t>
            </a:r>
          </a:p>
          <a:p>
            <a:pPr lvl="1">
              <a:lnSpc>
                <a:spcPct val="90000"/>
              </a:lnSpc>
            </a:pPr>
            <a:r>
              <a:rPr lang="en-US" sz="2000" dirty="0"/>
              <a:t>foreign keys</a:t>
            </a:r>
          </a:p>
          <a:p>
            <a:pPr lvl="1">
              <a:lnSpc>
                <a:spcPct val="90000"/>
              </a:lnSpc>
            </a:pPr>
            <a:r>
              <a:rPr lang="en-US" sz="2000" dirty="0"/>
              <a:t>composite keys</a:t>
            </a:r>
          </a:p>
        </p:txBody>
      </p:sp>
    </p:spTree>
    <p:extLst>
      <p:ext uri="{BB962C8B-B14F-4D97-AF65-F5344CB8AC3E}">
        <p14:creationId xmlns:p14="http://schemas.microsoft.com/office/powerpoint/2010/main" val="22355828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C8181738-7F32-4668-B7EA-645DE311925E}" type="slidenum">
              <a:rPr lang="en-US"/>
              <a:pPr/>
              <a:t>59</a:t>
            </a:fld>
            <a:endParaRPr lang="en-US" dirty="0"/>
          </a:p>
        </p:txBody>
      </p:sp>
      <p:sp>
        <p:nvSpPr>
          <p:cNvPr id="14338" name="Rectangle 2"/>
          <p:cNvSpPr>
            <a:spLocks noGrp="1" noChangeArrowheads="1"/>
          </p:cNvSpPr>
          <p:nvPr>
            <p:ph type="title"/>
          </p:nvPr>
        </p:nvSpPr>
        <p:spPr/>
        <p:txBody>
          <a:bodyPr/>
          <a:lstStyle/>
          <a:p>
            <a:r>
              <a:rPr lang="en-US" sz="3600" b="0" dirty="0"/>
              <a:t>Primary Keys</a:t>
            </a:r>
          </a:p>
        </p:txBody>
      </p:sp>
      <p:sp>
        <p:nvSpPr>
          <p:cNvPr id="14339" name="Rectangle 3"/>
          <p:cNvSpPr>
            <a:spLocks noGrp="1" noChangeArrowheads="1"/>
          </p:cNvSpPr>
          <p:nvPr>
            <p:ph type="body" idx="1"/>
          </p:nvPr>
        </p:nvSpPr>
        <p:spPr/>
        <p:txBody>
          <a:bodyPr/>
          <a:lstStyle/>
          <a:p>
            <a:r>
              <a:rPr lang="en-US" sz="3200" b="1" dirty="0"/>
              <a:t>Primary key</a:t>
            </a:r>
          </a:p>
          <a:p>
            <a:pPr lvl="1"/>
            <a:r>
              <a:rPr lang="en-US" sz="2400" dirty="0"/>
              <a:t>Value must be unique for each record</a:t>
            </a:r>
          </a:p>
          <a:p>
            <a:pPr lvl="1"/>
            <a:r>
              <a:rPr lang="en-US" sz="2400" dirty="0"/>
              <a:t>Serves to identify the record</a:t>
            </a:r>
          </a:p>
          <a:p>
            <a:pPr lvl="1"/>
            <a:r>
              <a:rPr lang="en-US" sz="2400" dirty="0"/>
              <a:t>Present in every record</a:t>
            </a:r>
          </a:p>
          <a:p>
            <a:pPr lvl="1"/>
            <a:r>
              <a:rPr lang="en-US" sz="2400" dirty="0"/>
              <a:t>Can’t be NULL</a:t>
            </a:r>
          </a:p>
          <a:p>
            <a:pPr lvl="1"/>
            <a:r>
              <a:rPr lang="en-US" sz="2400" dirty="0"/>
              <a:t>Should be numeric</a:t>
            </a:r>
          </a:p>
        </p:txBody>
      </p:sp>
    </p:spTree>
    <p:extLst>
      <p:ext uri="{BB962C8B-B14F-4D97-AF65-F5344CB8AC3E}">
        <p14:creationId xmlns:p14="http://schemas.microsoft.com/office/powerpoint/2010/main" val="4712356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Database </a:t>
            </a:r>
            <a:r>
              <a:rPr lang="en-US" dirty="0" smtClean="0"/>
              <a:t>Applications</a:t>
            </a:r>
            <a:endParaRPr lang="en-US" dirty="0"/>
          </a:p>
        </p:txBody>
      </p:sp>
      <p:sp>
        <p:nvSpPr>
          <p:cNvPr id="3" name="Content Placeholder 2"/>
          <p:cNvSpPr>
            <a:spLocks noGrp="1"/>
          </p:cNvSpPr>
          <p:nvPr>
            <p:ph idx="1"/>
          </p:nvPr>
        </p:nvSpPr>
        <p:spPr/>
        <p:txBody>
          <a:bodyPr/>
          <a:lstStyle/>
          <a:p>
            <a:endParaRPr lang="en-US" dirty="0" smtClean="0"/>
          </a:p>
          <a:p>
            <a:r>
              <a:rPr lang="en-US" dirty="0" smtClean="0"/>
              <a:t>Banking</a:t>
            </a:r>
            <a:r>
              <a:rPr lang="en-US" dirty="0"/>
              <a:t>: all transactions</a:t>
            </a:r>
          </a:p>
          <a:p>
            <a:pPr lvl="0"/>
            <a:r>
              <a:rPr lang="en-US" dirty="0"/>
              <a:t> Airlines: reservations, schedules</a:t>
            </a:r>
          </a:p>
          <a:p>
            <a:pPr lvl="0"/>
            <a:r>
              <a:rPr lang="en-US" dirty="0"/>
              <a:t> Universities: registration, grades</a:t>
            </a:r>
          </a:p>
          <a:p>
            <a:pPr lvl="0"/>
            <a:r>
              <a:rPr lang="en-US" dirty="0"/>
              <a:t> Sales: customers, products, purchases</a:t>
            </a:r>
          </a:p>
          <a:p>
            <a:pPr lvl="0"/>
            <a:r>
              <a:rPr lang="en-US" dirty="0"/>
              <a:t> Manufacturing: production, inventory, orders, supply chain</a:t>
            </a:r>
          </a:p>
          <a:p>
            <a:pPr lvl="0"/>
            <a:r>
              <a:rPr lang="en-US" dirty="0"/>
              <a:t> Human resources: employee records, salaries, tax deductions</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6</a:t>
            </a:fld>
            <a:endParaRPr lang="en-US" dirty="0"/>
          </a:p>
        </p:txBody>
      </p:sp>
    </p:spTree>
    <p:extLst>
      <p:ext uri="{BB962C8B-B14F-4D97-AF65-F5344CB8AC3E}">
        <p14:creationId xmlns:p14="http://schemas.microsoft.com/office/powerpoint/2010/main" val="41962694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CEE394D-787C-48C8-A353-04A0A6B3CE8A}" type="slidenum">
              <a:rPr lang="en-US"/>
              <a:pPr/>
              <a:t>60</a:t>
            </a:fld>
            <a:endParaRPr lang="en-US" dirty="0"/>
          </a:p>
        </p:txBody>
      </p:sp>
      <p:sp>
        <p:nvSpPr>
          <p:cNvPr id="15362" name="Rectangle 2"/>
          <p:cNvSpPr>
            <a:spLocks noGrp="1" noChangeArrowheads="1"/>
          </p:cNvSpPr>
          <p:nvPr>
            <p:ph type="title"/>
          </p:nvPr>
        </p:nvSpPr>
        <p:spPr/>
        <p:txBody>
          <a:bodyPr/>
          <a:lstStyle/>
          <a:p>
            <a:r>
              <a:rPr lang="en-US" sz="3600" b="0" dirty="0"/>
              <a:t>Candidate Keys</a:t>
            </a:r>
            <a:endParaRPr lang="en-US" sz="3600" dirty="0"/>
          </a:p>
        </p:txBody>
      </p:sp>
      <p:sp>
        <p:nvSpPr>
          <p:cNvPr id="15363" name="Rectangle 3"/>
          <p:cNvSpPr>
            <a:spLocks noGrp="1" noChangeArrowheads="1"/>
          </p:cNvSpPr>
          <p:nvPr>
            <p:ph type="body" idx="1"/>
          </p:nvPr>
        </p:nvSpPr>
        <p:spPr/>
        <p:txBody>
          <a:bodyPr/>
          <a:lstStyle/>
          <a:p>
            <a:r>
              <a:rPr lang="en-US" sz="3200" b="1" dirty="0"/>
              <a:t>Candidate key</a:t>
            </a:r>
            <a:r>
              <a:rPr lang="en-US" sz="2400" b="1" dirty="0"/>
              <a:t> </a:t>
            </a:r>
          </a:p>
          <a:p>
            <a:pPr lvl="1"/>
            <a:r>
              <a:rPr lang="en-US" sz="2400" dirty="0"/>
              <a:t>Any field that could be used as the primary key</a:t>
            </a:r>
          </a:p>
          <a:p>
            <a:pPr lvl="1"/>
            <a:r>
              <a:rPr lang="en-US" sz="2400" dirty="0"/>
              <a:t>Should be a unique, unchanging numeric field</a:t>
            </a:r>
          </a:p>
          <a:p>
            <a:endParaRPr lang="en-US" sz="2400" dirty="0"/>
          </a:p>
        </p:txBody>
      </p:sp>
    </p:spTree>
    <p:extLst>
      <p:ext uri="{BB962C8B-B14F-4D97-AF65-F5344CB8AC3E}">
        <p14:creationId xmlns:p14="http://schemas.microsoft.com/office/powerpoint/2010/main" val="209298000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BEAFE44-D412-4DEF-9C05-C45636FABECE}" type="slidenum">
              <a:rPr lang="en-US"/>
              <a:pPr/>
              <a:t>61</a:t>
            </a:fld>
            <a:endParaRPr lang="en-US" dirty="0"/>
          </a:p>
        </p:txBody>
      </p:sp>
      <p:sp>
        <p:nvSpPr>
          <p:cNvPr id="16386" name="Rectangle 2"/>
          <p:cNvSpPr>
            <a:spLocks noGrp="1" noChangeArrowheads="1"/>
          </p:cNvSpPr>
          <p:nvPr>
            <p:ph type="title"/>
          </p:nvPr>
        </p:nvSpPr>
        <p:spPr/>
        <p:txBody>
          <a:bodyPr/>
          <a:lstStyle/>
          <a:p>
            <a:r>
              <a:rPr lang="en-US" sz="3600" b="0" dirty="0"/>
              <a:t>Surrogate Keys</a:t>
            </a:r>
          </a:p>
        </p:txBody>
      </p:sp>
      <p:sp>
        <p:nvSpPr>
          <p:cNvPr id="16387" name="Rectangle 3"/>
          <p:cNvSpPr>
            <a:spLocks noGrp="1" noChangeArrowheads="1"/>
          </p:cNvSpPr>
          <p:nvPr>
            <p:ph type="body" idx="1"/>
          </p:nvPr>
        </p:nvSpPr>
        <p:spPr>
          <a:xfrm>
            <a:off x="685800" y="1752600"/>
            <a:ext cx="7772400" cy="4114800"/>
          </a:xfrm>
        </p:spPr>
        <p:txBody>
          <a:bodyPr/>
          <a:lstStyle/>
          <a:p>
            <a:pPr>
              <a:lnSpc>
                <a:spcPct val="80000"/>
              </a:lnSpc>
            </a:pPr>
            <a:r>
              <a:rPr lang="en-US" sz="1800" b="1" dirty="0"/>
              <a:t>Surrogate key</a:t>
            </a:r>
            <a:r>
              <a:rPr lang="en-US" sz="1800" dirty="0"/>
              <a:t>: </a:t>
            </a:r>
            <a:r>
              <a:rPr lang="en-US" sz="1800" dirty="0" smtClean="0"/>
              <a:t>It is created </a:t>
            </a:r>
            <a:r>
              <a:rPr lang="en-US" sz="1800" dirty="0"/>
              <a:t>to be the record’s primary key identifier when no suitable primary key </a:t>
            </a:r>
            <a:r>
              <a:rPr lang="en-US" sz="1800" dirty="0" smtClean="0"/>
              <a:t>exists.</a:t>
            </a:r>
            <a:endParaRPr lang="en-US" sz="1800" dirty="0"/>
          </a:p>
          <a:p>
            <a:pPr>
              <a:lnSpc>
                <a:spcPct val="80000"/>
              </a:lnSpc>
              <a:buFontTx/>
              <a:buNone/>
            </a:pPr>
            <a:endParaRPr lang="en-US" sz="1800" dirty="0"/>
          </a:p>
          <a:p>
            <a:pPr>
              <a:lnSpc>
                <a:spcPct val="80000"/>
              </a:lnSpc>
            </a:pPr>
            <a:r>
              <a:rPr lang="en-US" sz="1800" dirty="0"/>
              <a:t>Surrogate key has no real relationship to the record to which it is assigned, other than to identify the record </a:t>
            </a:r>
            <a:r>
              <a:rPr lang="en-US" sz="1800" dirty="0" smtClean="0"/>
              <a:t>uniquely.</a:t>
            </a:r>
            <a:endParaRPr lang="en-US" sz="1800" dirty="0"/>
          </a:p>
          <a:p>
            <a:pPr>
              <a:lnSpc>
                <a:spcPct val="80000"/>
              </a:lnSpc>
              <a:buFontTx/>
              <a:buNone/>
            </a:pPr>
            <a:endParaRPr lang="en-US" sz="1800" dirty="0"/>
          </a:p>
          <a:p>
            <a:pPr>
              <a:lnSpc>
                <a:spcPct val="80000"/>
              </a:lnSpc>
            </a:pPr>
            <a:r>
              <a:rPr lang="en-US" sz="1800" dirty="0"/>
              <a:t>Developers configure the database to generate surrogate key values </a:t>
            </a:r>
            <a:r>
              <a:rPr lang="en-US" sz="1800" dirty="0" smtClean="0"/>
              <a:t>automatically.</a:t>
            </a:r>
            <a:endParaRPr lang="en-US" sz="1800" dirty="0"/>
          </a:p>
          <a:p>
            <a:pPr>
              <a:lnSpc>
                <a:spcPct val="80000"/>
              </a:lnSpc>
              <a:buFontTx/>
              <a:buNone/>
            </a:pPr>
            <a:endParaRPr lang="en-US" sz="1800" dirty="0"/>
          </a:p>
          <a:p>
            <a:pPr>
              <a:lnSpc>
                <a:spcPct val="80000"/>
              </a:lnSpc>
            </a:pPr>
            <a:r>
              <a:rPr lang="en-US" sz="1800" dirty="0"/>
              <a:t>In an Oracle database, you can automatically generate surrogate key values using a </a:t>
            </a:r>
            <a:r>
              <a:rPr lang="en-US" sz="1800" dirty="0" smtClean="0"/>
              <a:t>sequence.</a:t>
            </a:r>
            <a:endParaRPr lang="en-US" sz="1800" dirty="0"/>
          </a:p>
          <a:p>
            <a:pPr>
              <a:lnSpc>
                <a:spcPct val="80000"/>
              </a:lnSpc>
              <a:buFontTx/>
              <a:buNone/>
            </a:pPr>
            <a:endParaRPr lang="en-US" sz="1800" dirty="0"/>
          </a:p>
          <a:p>
            <a:pPr>
              <a:lnSpc>
                <a:spcPct val="80000"/>
              </a:lnSpc>
            </a:pPr>
            <a:r>
              <a:rPr lang="en-US" sz="1800" dirty="0"/>
              <a:t>Surrogate keys are always numerical fields, because the database generates surrogate key values automatically by incrementing the previous value by </a:t>
            </a:r>
            <a:r>
              <a:rPr lang="en-US" sz="1800" dirty="0" smtClean="0"/>
              <a:t>one.</a:t>
            </a:r>
            <a:endParaRPr lang="en-US" sz="1800" dirty="0"/>
          </a:p>
          <a:p>
            <a:pPr>
              <a:lnSpc>
                <a:spcPct val="80000"/>
              </a:lnSpc>
            </a:pPr>
            <a:endParaRPr lang="en-US" sz="1800" dirty="0"/>
          </a:p>
        </p:txBody>
      </p:sp>
    </p:spTree>
    <p:extLst>
      <p:ext uri="{BB962C8B-B14F-4D97-AF65-F5344CB8AC3E}">
        <p14:creationId xmlns:p14="http://schemas.microsoft.com/office/powerpoint/2010/main" val="2192575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D02CCBE-950F-4081-8548-8362A2A26087}" type="slidenum">
              <a:rPr lang="en-US"/>
              <a:pPr/>
              <a:t>62</a:t>
            </a:fld>
            <a:endParaRPr lang="en-US" dirty="0"/>
          </a:p>
        </p:txBody>
      </p:sp>
      <p:sp>
        <p:nvSpPr>
          <p:cNvPr id="17410" name="Rectangle 2"/>
          <p:cNvSpPr>
            <a:spLocks noGrp="1" noChangeArrowheads="1"/>
          </p:cNvSpPr>
          <p:nvPr>
            <p:ph type="title"/>
          </p:nvPr>
        </p:nvSpPr>
        <p:spPr>
          <a:xfrm>
            <a:off x="685800" y="381000"/>
            <a:ext cx="7772400" cy="838200"/>
          </a:xfrm>
        </p:spPr>
        <p:txBody>
          <a:bodyPr/>
          <a:lstStyle/>
          <a:p>
            <a:r>
              <a:rPr lang="en-US" sz="3600" b="0" dirty="0"/>
              <a:t>Foreign Keys</a:t>
            </a:r>
          </a:p>
        </p:txBody>
      </p:sp>
      <p:sp>
        <p:nvSpPr>
          <p:cNvPr id="17411" name="Rectangle 3"/>
          <p:cNvSpPr>
            <a:spLocks noGrp="1" noChangeArrowheads="1"/>
          </p:cNvSpPr>
          <p:nvPr>
            <p:ph type="body" idx="1"/>
          </p:nvPr>
        </p:nvSpPr>
        <p:spPr>
          <a:xfrm>
            <a:off x="685800" y="1238250"/>
            <a:ext cx="7772400" cy="1143000"/>
          </a:xfrm>
        </p:spPr>
        <p:txBody>
          <a:bodyPr/>
          <a:lstStyle/>
          <a:p>
            <a:r>
              <a:rPr lang="en-US" sz="1800" b="1" dirty="0"/>
              <a:t>Foreign key</a:t>
            </a:r>
            <a:r>
              <a:rPr lang="en-US" sz="1800" dirty="0"/>
              <a:t>:</a:t>
            </a:r>
            <a:r>
              <a:rPr lang="en-US" sz="1800" b="1" dirty="0"/>
              <a:t> </a:t>
            </a:r>
            <a:r>
              <a:rPr lang="en-US" sz="1800" dirty="0"/>
              <a:t>a field in a table that is a primary key in another table</a:t>
            </a:r>
          </a:p>
          <a:p>
            <a:r>
              <a:rPr lang="en-US" sz="1800" dirty="0"/>
              <a:t>Foreign key creates a relationship between the two tables</a:t>
            </a:r>
          </a:p>
          <a:p>
            <a:r>
              <a:rPr lang="en-US" sz="1800" dirty="0"/>
              <a:t>Foreign key value must exist in the table where it is a primary key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439025"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6580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2"/>
          <p:cNvSpPr txBox="1">
            <a:spLocks noChangeArrowheads="1"/>
          </p:cNvSpPr>
          <p:nvPr/>
        </p:nvSpPr>
        <p:spPr bwMode="auto">
          <a:xfrm>
            <a:off x="863600" y="736600"/>
            <a:ext cx="6376988" cy="823913"/>
          </a:xfrm>
          <a:prstGeom prst="rect">
            <a:avLst/>
          </a:prstGeom>
          <a:noFill/>
          <a:ln w="9525">
            <a:noFill/>
            <a:miter lim="800000"/>
            <a:headEnd/>
            <a:tailEnd/>
          </a:ln>
        </p:spPr>
        <p:txBody>
          <a:bodyPr wrap="none" lIns="0" tIns="0" rIns="0" bIns="0">
            <a:spAutoFit/>
          </a:bodyPr>
          <a:lstStyle/>
          <a:p>
            <a:pPr>
              <a:lnSpc>
                <a:spcPts val="3225"/>
              </a:lnSpc>
            </a:pPr>
            <a:r>
              <a:rPr lang="en-CA" sz="3600" b="1">
                <a:solidFill>
                  <a:srgbClr val="65CC00"/>
                </a:solidFill>
              </a:rPr>
              <a:t>Database Design Techniques</a:t>
            </a:r>
          </a:p>
          <a:p>
            <a:pPr>
              <a:lnSpc>
                <a:spcPts val="3225"/>
              </a:lnSpc>
            </a:pPr>
            <a:endParaRPr lang="en-CA" sz="3600" b="1">
              <a:solidFill>
                <a:srgbClr val="000000"/>
              </a:solidFill>
            </a:endParaRPr>
          </a:p>
        </p:txBody>
      </p:sp>
      <p:sp>
        <p:nvSpPr>
          <p:cNvPr id="43011" name="TextBox 3"/>
          <p:cNvSpPr txBox="1">
            <a:spLocks noChangeArrowheads="1"/>
          </p:cNvSpPr>
          <p:nvPr/>
        </p:nvSpPr>
        <p:spPr bwMode="auto">
          <a:xfrm>
            <a:off x="1003300" y="1701800"/>
            <a:ext cx="3757613" cy="552450"/>
          </a:xfrm>
          <a:prstGeom prst="rect">
            <a:avLst/>
          </a:prstGeom>
          <a:noFill/>
          <a:ln w="9525">
            <a:noFill/>
            <a:miter lim="800000"/>
            <a:headEnd/>
            <a:tailEnd/>
          </a:ln>
        </p:spPr>
        <p:txBody>
          <a:bodyPr wrap="none" lIns="0" tIns="0" rIns="0" bIns="0">
            <a:spAutoFit/>
          </a:bodyPr>
          <a:lstStyle/>
          <a:p>
            <a:pPr>
              <a:lnSpc>
                <a:spcPts val="2075"/>
              </a:lnSpc>
            </a:pPr>
            <a:r>
              <a:rPr lang="en-CA" sz="2800" b="1">
                <a:solidFill>
                  <a:srgbClr val="000000"/>
                </a:solidFill>
              </a:rPr>
              <a:t>•  Top down Approach</a:t>
            </a:r>
          </a:p>
          <a:p>
            <a:pPr>
              <a:lnSpc>
                <a:spcPts val="2075"/>
              </a:lnSpc>
            </a:pPr>
            <a:endParaRPr lang="en-CA" sz="2800" b="1">
              <a:solidFill>
                <a:srgbClr val="000000"/>
              </a:solidFill>
            </a:endParaRPr>
          </a:p>
        </p:txBody>
      </p:sp>
      <p:sp>
        <p:nvSpPr>
          <p:cNvPr id="43012" name="TextBox 4"/>
          <p:cNvSpPr txBox="1">
            <a:spLocks noChangeArrowheads="1"/>
          </p:cNvSpPr>
          <p:nvPr/>
        </p:nvSpPr>
        <p:spPr bwMode="auto">
          <a:xfrm>
            <a:off x="1346200" y="2209800"/>
            <a:ext cx="5435600" cy="461963"/>
          </a:xfrm>
          <a:prstGeom prst="rect">
            <a:avLst/>
          </a:prstGeom>
          <a:noFill/>
          <a:ln w="9525">
            <a:noFill/>
            <a:miter lim="800000"/>
            <a:headEnd/>
            <a:tailEnd/>
          </a:ln>
        </p:spPr>
        <p:txBody>
          <a:bodyPr lIns="0" tIns="0" rIns="0" bIns="0">
            <a:spAutoFit/>
          </a:bodyPr>
          <a:lstStyle/>
          <a:p>
            <a:pPr>
              <a:lnSpc>
                <a:spcPts val="1838"/>
              </a:lnSpc>
            </a:pPr>
            <a:r>
              <a:rPr lang="en-CA" sz="2000" b="1">
                <a:solidFill>
                  <a:srgbClr val="000000"/>
                </a:solidFill>
              </a:rPr>
              <a:t>-  E R Modeling</a:t>
            </a:r>
          </a:p>
          <a:p>
            <a:pPr>
              <a:lnSpc>
                <a:spcPts val="1838"/>
              </a:lnSpc>
            </a:pPr>
            <a:endParaRPr lang="en-CA" sz="2000" b="1">
              <a:solidFill>
                <a:srgbClr val="000000"/>
              </a:solidFill>
            </a:endParaRPr>
          </a:p>
        </p:txBody>
      </p:sp>
      <p:sp>
        <p:nvSpPr>
          <p:cNvPr id="43013" name="TextBox 5"/>
          <p:cNvSpPr txBox="1">
            <a:spLocks noChangeArrowheads="1"/>
          </p:cNvSpPr>
          <p:nvPr/>
        </p:nvSpPr>
        <p:spPr bwMode="auto">
          <a:xfrm>
            <a:off x="1003300" y="2641600"/>
            <a:ext cx="3879850" cy="552450"/>
          </a:xfrm>
          <a:prstGeom prst="rect">
            <a:avLst/>
          </a:prstGeom>
          <a:noFill/>
          <a:ln w="9525">
            <a:noFill/>
            <a:miter lim="800000"/>
            <a:headEnd/>
            <a:tailEnd/>
          </a:ln>
        </p:spPr>
        <p:txBody>
          <a:bodyPr wrap="none" lIns="0" tIns="0" rIns="0" bIns="0">
            <a:spAutoFit/>
          </a:bodyPr>
          <a:lstStyle/>
          <a:p>
            <a:pPr>
              <a:lnSpc>
                <a:spcPts val="2075"/>
              </a:lnSpc>
            </a:pPr>
            <a:r>
              <a:rPr lang="en-CA" sz="2800" b="1">
                <a:solidFill>
                  <a:srgbClr val="000000"/>
                </a:solidFill>
              </a:rPr>
              <a:t>•  Bottom Up approach</a:t>
            </a:r>
          </a:p>
          <a:p>
            <a:pPr>
              <a:lnSpc>
                <a:spcPts val="2075"/>
              </a:lnSpc>
            </a:pPr>
            <a:endParaRPr lang="en-CA" sz="2800" b="1">
              <a:solidFill>
                <a:srgbClr val="000000"/>
              </a:solidFill>
            </a:endParaRPr>
          </a:p>
        </p:txBody>
      </p:sp>
      <p:sp>
        <p:nvSpPr>
          <p:cNvPr id="43014" name="TextBox 6"/>
          <p:cNvSpPr txBox="1">
            <a:spLocks noChangeArrowheads="1"/>
          </p:cNvSpPr>
          <p:nvPr/>
        </p:nvSpPr>
        <p:spPr bwMode="auto">
          <a:xfrm>
            <a:off x="1346200" y="3111500"/>
            <a:ext cx="1920875" cy="461963"/>
          </a:xfrm>
          <a:prstGeom prst="rect">
            <a:avLst/>
          </a:prstGeom>
          <a:noFill/>
          <a:ln w="9525">
            <a:noFill/>
            <a:miter lim="800000"/>
            <a:headEnd/>
            <a:tailEnd/>
          </a:ln>
        </p:spPr>
        <p:txBody>
          <a:bodyPr wrap="none" lIns="0" tIns="0" rIns="0" bIns="0">
            <a:spAutoFit/>
          </a:bodyPr>
          <a:lstStyle/>
          <a:p>
            <a:pPr>
              <a:lnSpc>
                <a:spcPts val="1838"/>
              </a:lnSpc>
            </a:pPr>
            <a:r>
              <a:rPr lang="en-CA" sz="2000" b="1">
                <a:solidFill>
                  <a:srgbClr val="000000"/>
                </a:solidFill>
              </a:rPr>
              <a:t>-  Normalization</a:t>
            </a:r>
          </a:p>
          <a:p>
            <a:pPr>
              <a:lnSpc>
                <a:spcPts val="1838"/>
              </a:lnSpc>
            </a:pPr>
            <a:endParaRPr lang="en-CA" sz="2000" b="1">
              <a:solidFill>
                <a:srgbClr val="00000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Box 2"/>
          <p:cNvSpPr txBox="1">
            <a:spLocks noChangeArrowheads="1"/>
          </p:cNvSpPr>
          <p:nvPr/>
        </p:nvSpPr>
        <p:spPr bwMode="auto">
          <a:xfrm>
            <a:off x="228600" y="304800"/>
            <a:ext cx="2193925" cy="820738"/>
          </a:xfrm>
          <a:prstGeom prst="rect">
            <a:avLst/>
          </a:prstGeom>
          <a:noFill/>
          <a:ln w="9525">
            <a:noFill/>
            <a:miter lim="800000"/>
            <a:headEnd/>
            <a:tailEnd/>
          </a:ln>
        </p:spPr>
        <p:txBody>
          <a:bodyPr wrap="none" lIns="0" tIns="0" rIns="0" bIns="0">
            <a:spAutoFit/>
          </a:bodyPr>
          <a:lstStyle/>
          <a:p>
            <a:pPr>
              <a:lnSpc>
                <a:spcPts val="3225"/>
              </a:lnSpc>
            </a:pPr>
            <a:r>
              <a:rPr lang="en-CA" sz="2800" b="1">
                <a:solidFill>
                  <a:srgbClr val="65CC00"/>
                </a:solidFill>
              </a:rPr>
              <a:t>ER modeling</a:t>
            </a:r>
          </a:p>
          <a:p>
            <a:pPr>
              <a:lnSpc>
                <a:spcPts val="3225"/>
              </a:lnSpc>
            </a:pPr>
            <a:endParaRPr lang="en-CA" sz="2800" b="1">
              <a:solidFill>
                <a:srgbClr val="000000"/>
              </a:solidFill>
            </a:endParaRPr>
          </a:p>
        </p:txBody>
      </p:sp>
      <p:sp>
        <p:nvSpPr>
          <p:cNvPr id="44035" name="TextBox 3"/>
          <p:cNvSpPr txBox="1">
            <a:spLocks noChangeArrowheads="1"/>
          </p:cNvSpPr>
          <p:nvPr/>
        </p:nvSpPr>
        <p:spPr bwMode="auto">
          <a:xfrm>
            <a:off x="215900" y="1041400"/>
            <a:ext cx="8264525" cy="752475"/>
          </a:xfrm>
          <a:prstGeom prst="rect">
            <a:avLst/>
          </a:prstGeom>
          <a:noFill/>
          <a:ln w="9525">
            <a:noFill/>
            <a:miter lim="800000"/>
            <a:headEnd/>
            <a:tailEnd/>
          </a:ln>
        </p:spPr>
        <p:txBody>
          <a:bodyPr wrap="none" lIns="0" tIns="0" rIns="0" bIns="0">
            <a:spAutoFit/>
          </a:bodyPr>
          <a:lstStyle/>
          <a:p>
            <a:pPr>
              <a:lnSpc>
                <a:spcPts val="2000"/>
              </a:lnSpc>
              <a:tabLst>
                <a:tab pos="342900" algn="l"/>
              </a:tabLst>
            </a:pPr>
            <a:r>
              <a:rPr lang="en-CA" sz="2000" b="1">
                <a:solidFill>
                  <a:srgbClr val="000000"/>
                </a:solidFill>
              </a:rPr>
              <a:t>•</a:t>
            </a:r>
            <a:r>
              <a:rPr lang="en-CA" sz="2000" b="1">
                <a:solidFill>
                  <a:srgbClr val="000000"/>
                </a:solidFill>
                <a:latin typeface="Arial Bold"/>
                <a:ea typeface="Arial Bold"/>
                <a:cs typeface="Arial Bold"/>
              </a:rPr>
              <a:t>  ER modeling: </a:t>
            </a:r>
            <a:r>
              <a:rPr lang="en-CA" sz="1600" b="1">
                <a:solidFill>
                  <a:srgbClr val="000000"/>
                </a:solidFill>
              </a:rPr>
              <a:t>A graphical technique for </a:t>
            </a:r>
            <a:r>
              <a:rPr lang="en-CA" sz="1600" b="1">
                <a:solidFill>
                  <a:srgbClr val="000000"/>
                </a:solidFill>
                <a:latin typeface="Arial Italic"/>
                <a:ea typeface="Arial Italic"/>
                <a:cs typeface="Arial Italic"/>
              </a:rPr>
              <a:t>understanding</a:t>
            </a:r>
            <a:r>
              <a:rPr lang="en-CA" sz="1600" b="1">
                <a:solidFill>
                  <a:srgbClr val="000000"/>
                </a:solidFill>
              </a:rPr>
              <a:t> and organizing the data</a:t>
            </a:r>
            <a:r>
              <a:rPr lang="en-CA" sz="1600" b="1">
                <a:solidFill>
                  <a:srgbClr val="000000"/>
                </a:solidFill>
                <a:latin typeface="Times New Roman" pitchFamily="18" charset="0"/>
              </a:rPr>
              <a:t/>
            </a:r>
            <a:br>
              <a:rPr lang="en-CA" sz="1600" b="1">
                <a:solidFill>
                  <a:srgbClr val="000000"/>
                </a:solidFill>
                <a:latin typeface="Times New Roman" pitchFamily="18" charset="0"/>
              </a:rPr>
            </a:br>
            <a:r>
              <a:rPr lang="en-CA" sz="1600" b="1">
                <a:solidFill>
                  <a:srgbClr val="000000"/>
                </a:solidFill>
              </a:rPr>
              <a:t>	independent of the actual database implementation</a:t>
            </a:r>
          </a:p>
          <a:p>
            <a:pPr>
              <a:lnSpc>
                <a:spcPts val="2000"/>
              </a:lnSpc>
              <a:tabLst>
                <a:tab pos="342900" algn="l"/>
              </a:tabLst>
            </a:pPr>
            <a:endParaRPr lang="en-CA" sz="1600" b="1">
              <a:solidFill>
                <a:srgbClr val="000000"/>
              </a:solidFill>
            </a:endParaRPr>
          </a:p>
        </p:txBody>
      </p:sp>
      <p:sp>
        <p:nvSpPr>
          <p:cNvPr id="44036" name="TextBox 4"/>
          <p:cNvSpPr txBox="1">
            <a:spLocks noChangeArrowheads="1"/>
          </p:cNvSpPr>
          <p:nvPr/>
        </p:nvSpPr>
        <p:spPr bwMode="auto">
          <a:xfrm>
            <a:off x="215900" y="1917700"/>
            <a:ext cx="8940800" cy="752475"/>
          </a:xfrm>
          <a:prstGeom prst="rect">
            <a:avLst/>
          </a:prstGeom>
          <a:noFill/>
          <a:ln w="9525">
            <a:noFill/>
            <a:miter lim="800000"/>
            <a:headEnd/>
            <a:tailEnd/>
          </a:ln>
        </p:spPr>
        <p:txBody>
          <a:bodyPr wrap="none" lIns="0" tIns="0" rIns="0" bIns="0">
            <a:spAutoFit/>
          </a:bodyPr>
          <a:lstStyle/>
          <a:p>
            <a:pPr>
              <a:lnSpc>
                <a:spcPts val="2000"/>
              </a:lnSpc>
              <a:tabLst>
                <a:tab pos="342900" algn="l"/>
              </a:tabLst>
            </a:pPr>
            <a:r>
              <a:rPr lang="en-CA" sz="2000" b="1">
                <a:solidFill>
                  <a:srgbClr val="000000"/>
                </a:solidFill>
              </a:rPr>
              <a:t>•</a:t>
            </a:r>
            <a:r>
              <a:rPr lang="en-CA" sz="2000" b="1">
                <a:solidFill>
                  <a:srgbClr val="000000"/>
                </a:solidFill>
                <a:latin typeface="Arial Bold"/>
                <a:ea typeface="Arial Bold"/>
                <a:cs typeface="Arial Bold"/>
              </a:rPr>
              <a:t>  Entity</a:t>
            </a:r>
            <a:r>
              <a:rPr lang="en-CA" b="1">
                <a:solidFill>
                  <a:srgbClr val="000000"/>
                </a:solidFill>
                <a:latin typeface="Arial Bold"/>
                <a:ea typeface="Arial Bold"/>
                <a:cs typeface="Arial Bold"/>
              </a:rPr>
              <a:t>:</a:t>
            </a:r>
            <a:r>
              <a:rPr lang="en-CA" sz="1600" b="1">
                <a:solidFill>
                  <a:srgbClr val="000000"/>
                </a:solidFill>
              </a:rPr>
              <a:t> Any thing that may have an independent existence and about which we intend to</a:t>
            </a:r>
            <a:r>
              <a:rPr lang="en-CA" sz="1600" b="1">
                <a:solidFill>
                  <a:srgbClr val="000000"/>
                </a:solidFill>
                <a:latin typeface="Times New Roman" pitchFamily="18" charset="0"/>
              </a:rPr>
              <a:t/>
            </a:r>
            <a:br>
              <a:rPr lang="en-CA" sz="1600" b="1">
                <a:solidFill>
                  <a:srgbClr val="000000"/>
                </a:solidFill>
                <a:latin typeface="Times New Roman" pitchFamily="18" charset="0"/>
              </a:rPr>
            </a:br>
            <a:r>
              <a:rPr lang="en-CA" sz="1600" b="1">
                <a:solidFill>
                  <a:srgbClr val="000000"/>
                </a:solidFill>
              </a:rPr>
              <a:t>	collect data.</a:t>
            </a:r>
          </a:p>
          <a:p>
            <a:pPr>
              <a:lnSpc>
                <a:spcPts val="2000"/>
              </a:lnSpc>
              <a:tabLst>
                <a:tab pos="342900" algn="l"/>
              </a:tabLst>
            </a:pPr>
            <a:endParaRPr lang="en-CA" sz="1600" b="1">
              <a:solidFill>
                <a:srgbClr val="000000"/>
              </a:solidFill>
            </a:endParaRPr>
          </a:p>
        </p:txBody>
      </p:sp>
      <p:sp>
        <p:nvSpPr>
          <p:cNvPr id="44037" name="TextBox 5"/>
          <p:cNvSpPr txBox="1">
            <a:spLocks noChangeArrowheads="1"/>
          </p:cNvSpPr>
          <p:nvPr/>
        </p:nvSpPr>
        <p:spPr bwMode="auto">
          <a:xfrm>
            <a:off x="558800" y="2476500"/>
            <a:ext cx="2738438" cy="461963"/>
          </a:xfrm>
          <a:prstGeom prst="rect">
            <a:avLst/>
          </a:prstGeom>
          <a:noFill/>
          <a:ln w="9525">
            <a:noFill/>
            <a:miter lim="800000"/>
            <a:headEnd/>
            <a:tailEnd/>
          </a:ln>
        </p:spPr>
        <p:txBody>
          <a:bodyPr wrap="none" lIns="0" tIns="0" rIns="0" bIns="0">
            <a:spAutoFit/>
          </a:bodyPr>
          <a:lstStyle/>
          <a:p>
            <a:pPr>
              <a:lnSpc>
                <a:spcPts val="1838"/>
              </a:lnSpc>
            </a:pPr>
            <a:r>
              <a:rPr lang="en-CA" sz="1600" b="1">
                <a:solidFill>
                  <a:srgbClr val="000000"/>
                </a:solidFill>
              </a:rPr>
              <a:t>Also known as </a:t>
            </a:r>
            <a:r>
              <a:rPr lang="en-CA" b="1">
                <a:solidFill>
                  <a:srgbClr val="000000"/>
                </a:solidFill>
                <a:latin typeface="Arial Bold"/>
                <a:ea typeface="Arial Bold"/>
                <a:cs typeface="Arial Bold"/>
              </a:rPr>
              <a:t>Entity type</a:t>
            </a:r>
            <a:r>
              <a:rPr lang="en-CA" b="1">
                <a:solidFill>
                  <a:srgbClr val="FF0000"/>
                </a:solidFill>
                <a:latin typeface="Arial Bold"/>
                <a:ea typeface="Arial Bold"/>
                <a:cs typeface="Arial Bold"/>
              </a:rPr>
              <a:t>.</a:t>
            </a:r>
          </a:p>
          <a:p>
            <a:pPr>
              <a:lnSpc>
                <a:spcPts val="1838"/>
              </a:lnSpc>
            </a:pPr>
            <a:endParaRPr lang="en-CA" sz="1600" b="1">
              <a:solidFill>
                <a:srgbClr val="000000"/>
              </a:solidFill>
            </a:endParaRPr>
          </a:p>
        </p:txBody>
      </p:sp>
      <p:sp>
        <p:nvSpPr>
          <p:cNvPr id="44038" name="TextBox 6"/>
          <p:cNvSpPr txBox="1">
            <a:spLocks noChangeArrowheads="1"/>
          </p:cNvSpPr>
          <p:nvPr/>
        </p:nvSpPr>
        <p:spPr bwMode="auto">
          <a:xfrm>
            <a:off x="215900" y="3111500"/>
            <a:ext cx="8237538" cy="487363"/>
          </a:xfrm>
          <a:prstGeom prst="rect">
            <a:avLst/>
          </a:prstGeom>
          <a:noFill/>
          <a:ln w="9525">
            <a:noFill/>
            <a:miter lim="800000"/>
            <a:headEnd/>
            <a:tailEnd/>
          </a:ln>
        </p:spPr>
        <p:txBody>
          <a:bodyPr wrap="none" lIns="0" tIns="0" rIns="0" bIns="0">
            <a:spAutoFit/>
          </a:bodyPr>
          <a:lstStyle/>
          <a:p>
            <a:pPr>
              <a:lnSpc>
                <a:spcPts val="1900"/>
              </a:lnSpc>
            </a:pPr>
            <a:r>
              <a:rPr lang="en-CA" sz="2000" b="1">
                <a:solidFill>
                  <a:srgbClr val="000000"/>
                </a:solidFill>
              </a:rPr>
              <a:t>•</a:t>
            </a:r>
            <a:r>
              <a:rPr lang="en-CA" sz="2000" b="1">
                <a:solidFill>
                  <a:srgbClr val="000000"/>
                </a:solidFill>
                <a:latin typeface="Arial Bold"/>
                <a:ea typeface="Arial Bold"/>
                <a:cs typeface="Arial Bold"/>
              </a:rPr>
              <a:t>  Entity instance:</a:t>
            </a:r>
            <a:r>
              <a:rPr lang="en-CA" sz="1600" b="1">
                <a:solidFill>
                  <a:srgbClr val="000000"/>
                </a:solidFill>
              </a:rPr>
              <a:t> a particular member of the entity type e.g. a particular student</a:t>
            </a:r>
          </a:p>
          <a:p>
            <a:pPr>
              <a:lnSpc>
                <a:spcPts val="1900"/>
              </a:lnSpc>
            </a:pPr>
            <a:endParaRPr lang="en-CA" b="1">
              <a:solidFill>
                <a:srgbClr val="000000"/>
              </a:solidFill>
            </a:endParaRPr>
          </a:p>
        </p:txBody>
      </p:sp>
      <p:sp>
        <p:nvSpPr>
          <p:cNvPr id="44039" name="TextBox 7"/>
          <p:cNvSpPr txBox="1">
            <a:spLocks noChangeArrowheads="1"/>
          </p:cNvSpPr>
          <p:nvPr/>
        </p:nvSpPr>
        <p:spPr bwMode="auto">
          <a:xfrm>
            <a:off x="215900" y="3746500"/>
            <a:ext cx="6208713" cy="487363"/>
          </a:xfrm>
          <a:prstGeom prst="rect">
            <a:avLst/>
          </a:prstGeom>
          <a:noFill/>
          <a:ln w="9525">
            <a:noFill/>
            <a:miter lim="800000"/>
            <a:headEnd/>
            <a:tailEnd/>
          </a:ln>
        </p:spPr>
        <p:txBody>
          <a:bodyPr wrap="none" lIns="0" tIns="0" rIns="0" bIns="0">
            <a:spAutoFit/>
          </a:bodyPr>
          <a:lstStyle/>
          <a:p>
            <a:pPr>
              <a:lnSpc>
                <a:spcPts val="1900"/>
              </a:lnSpc>
            </a:pPr>
            <a:r>
              <a:rPr lang="en-CA" sz="2000" b="1">
                <a:solidFill>
                  <a:srgbClr val="000000"/>
                </a:solidFill>
              </a:rPr>
              <a:t>•</a:t>
            </a:r>
            <a:r>
              <a:rPr lang="en-CA" sz="2000" b="1">
                <a:solidFill>
                  <a:srgbClr val="000000"/>
                </a:solidFill>
                <a:latin typeface="Arial Bold"/>
                <a:ea typeface="Arial Bold"/>
                <a:cs typeface="Arial Bold"/>
              </a:rPr>
              <a:t>  Attributes:</a:t>
            </a:r>
            <a:r>
              <a:rPr lang="en-CA" sz="1600" b="1">
                <a:solidFill>
                  <a:srgbClr val="000000"/>
                </a:solidFill>
              </a:rPr>
              <a:t> Properties/characteristics that describe entities</a:t>
            </a:r>
          </a:p>
          <a:p>
            <a:pPr>
              <a:lnSpc>
                <a:spcPts val="1900"/>
              </a:lnSpc>
            </a:pPr>
            <a:endParaRPr lang="en-CA" b="1">
              <a:solidFill>
                <a:srgbClr val="000000"/>
              </a:solidFill>
            </a:endParaRPr>
          </a:p>
        </p:txBody>
      </p:sp>
      <p:sp>
        <p:nvSpPr>
          <p:cNvPr id="44040" name="TextBox 8"/>
          <p:cNvSpPr txBox="1">
            <a:spLocks noChangeArrowheads="1"/>
          </p:cNvSpPr>
          <p:nvPr/>
        </p:nvSpPr>
        <p:spPr bwMode="auto">
          <a:xfrm>
            <a:off x="215900" y="4368800"/>
            <a:ext cx="4979988" cy="487363"/>
          </a:xfrm>
          <a:prstGeom prst="rect">
            <a:avLst/>
          </a:prstGeom>
          <a:noFill/>
          <a:ln w="9525">
            <a:noFill/>
            <a:miter lim="800000"/>
            <a:headEnd/>
            <a:tailEnd/>
          </a:ln>
        </p:spPr>
        <p:txBody>
          <a:bodyPr wrap="none" lIns="0" tIns="0" rIns="0" bIns="0">
            <a:spAutoFit/>
          </a:bodyPr>
          <a:lstStyle/>
          <a:p>
            <a:pPr>
              <a:lnSpc>
                <a:spcPts val="1900"/>
              </a:lnSpc>
            </a:pPr>
            <a:r>
              <a:rPr lang="en-CA" sz="2000" b="1">
                <a:solidFill>
                  <a:srgbClr val="000000"/>
                </a:solidFill>
              </a:rPr>
              <a:t>•</a:t>
            </a:r>
            <a:r>
              <a:rPr lang="en-CA" sz="2000" b="1">
                <a:solidFill>
                  <a:srgbClr val="000000"/>
                </a:solidFill>
                <a:latin typeface="Arial Bold"/>
                <a:ea typeface="Arial Bold"/>
                <a:cs typeface="Arial Bold"/>
              </a:rPr>
              <a:t>  Relationships:</a:t>
            </a:r>
            <a:r>
              <a:rPr lang="en-CA" sz="1600" b="1">
                <a:solidFill>
                  <a:srgbClr val="000000"/>
                </a:solidFill>
              </a:rPr>
              <a:t> Associations between entities</a:t>
            </a:r>
          </a:p>
          <a:p>
            <a:pPr>
              <a:lnSpc>
                <a:spcPts val="1900"/>
              </a:lnSpc>
            </a:pPr>
            <a:endParaRPr lang="en-CA" b="1">
              <a:solidFill>
                <a:srgbClr val="0000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2"/>
          <p:cNvSpPr txBox="1">
            <a:spLocks noChangeArrowheads="1"/>
          </p:cNvSpPr>
          <p:nvPr/>
        </p:nvSpPr>
        <p:spPr bwMode="auto">
          <a:xfrm>
            <a:off x="533400" y="533400"/>
            <a:ext cx="7354888" cy="835025"/>
          </a:xfrm>
          <a:prstGeom prst="rect">
            <a:avLst/>
          </a:prstGeom>
          <a:noFill/>
          <a:ln w="9525">
            <a:noFill/>
            <a:miter lim="800000"/>
            <a:headEnd/>
            <a:tailEnd/>
          </a:ln>
        </p:spPr>
        <p:txBody>
          <a:bodyPr wrap="none" lIns="0" tIns="0" rIns="0" bIns="0">
            <a:spAutoFit/>
          </a:bodyPr>
          <a:lstStyle/>
          <a:p>
            <a:pPr>
              <a:lnSpc>
                <a:spcPts val="3225"/>
              </a:lnSpc>
            </a:pPr>
            <a:r>
              <a:rPr lang="en-CA" sz="4000" b="1">
                <a:solidFill>
                  <a:srgbClr val="65CC00"/>
                </a:solidFill>
              </a:rPr>
              <a:t>Simple Vs composite attribute</a:t>
            </a:r>
          </a:p>
          <a:p>
            <a:pPr>
              <a:lnSpc>
                <a:spcPts val="3225"/>
              </a:lnSpc>
            </a:pPr>
            <a:endParaRPr lang="en-CA" sz="4000" b="1">
              <a:solidFill>
                <a:srgbClr val="000000"/>
              </a:solidFill>
            </a:endParaRPr>
          </a:p>
        </p:txBody>
      </p:sp>
      <p:sp>
        <p:nvSpPr>
          <p:cNvPr id="45059" name="TextBox 3"/>
          <p:cNvSpPr txBox="1">
            <a:spLocks noChangeArrowheads="1"/>
          </p:cNvSpPr>
          <p:nvPr/>
        </p:nvSpPr>
        <p:spPr bwMode="auto">
          <a:xfrm>
            <a:off x="228600" y="1905000"/>
            <a:ext cx="8763000" cy="1230313"/>
          </a:xfrm>
          <a:prstGeom prst="rect">
            <a:avLst/>
          </a:prstGeom>
          <a:noFill/>
          <a:ln w="9525">
            <a:noFill/>
            <a:miter lim="800000"/>
            <a:headEnd/>
            <a:tailEnd/>
          </a:ln>
        </p:spPr>
        <p:txBody>
          <a:bodyPr lIns="0" tIns="0" rIns="0" bIns="0">
            <a:spAutoFit/>
          </a:bodyPr>
          <a:lstStyle/>
          <a:p>
            <a:pPr>
              <a:lnSpc>
                <a:spcPts val="2400"/>
              </a:lnSpc>
              <a:tabLst>
                <a:tab pos="914400" algn="l"/>
              </a:tabLst>
            </a:pPr>
            <a:r>
              <a:rPr lang="en-CA" sz="3200" b="1">
                <a:solidFill>
                  <a:srgbClr val="000000"/>
                </a:solidFill>
              </a:rPr>
              <a:t>•</a:t>
            </a:r>
            <a:r>
              <a:rPr lang="en-CA" sz="3200" b="1">
                <a:solidFill>
                  <a:srgbClr val="000000"/>
                </a:solidFill>
                <a:latin typeface="Arial Bold"/>
                <a:ea typeface="Arial Bold"/>
                <a:cs typeface="Arial Bold"/>
              </a:rPr>
              <a:t>  Simple attribute</a:t>
            </a:r>
            <a:r>
              <a:rPr lang="en-CA" sz="3200" b="1">
                <a:solidFill>
                  <a:srgbClr val="000000"/>
                </a:solidFill>
              </a:rPr>
              <a:t>: </a:t>
            </a:r>
            <a:r>
              <a:rPr lang="en-CA" sz="2400" b="1">
                <a:solidFill>
                  <a:srgbClr val="000000"/>
                </a:solidFill>
              </a:rPr>
              <a:t>cannot be divided into simpler components</a:t>
            </a:r>
            <a:r>
              <a:rPr lang="en-CA" sz="2400" b="1">
                <a:solidFill>
                  <a:srgbClr val="000000"/>
                </a:solidFill>
                <a:latin typeface="Times New Roman" pitchFamily="18" charset="0"/>
              </a:rPr>
              <a:t/>
            </a:r>
            <a:br>
              <a:rPr lang="en-CA" sz="2400" b="1">
                <a:solidFill>
                  <a:srgbClr val="000000"/>
                </a:solidFill>
                <a:latin typeface="Times New Roman" pitchFamily="18" charset="0"/>
              </a:rPr>
            </a:br>
            <a:r>
              <a:rPr lang="en-CA" sz="2400" b="1">
                <a:solidFill>
                  <a:srgbClr val="000000"/>
                </a:solidFill>
              </a:rPr>
              <a:t>	E.g age of an employee</a:t>
            </a:r>
          </a:p>
          <a:p>
            <a:pPr>
              <a:lnSpc>
                <a:spcPts val="2400"/>
              </a:lnSpc>
              <a:tabLst>
                <a:tab pos="914400" algn="l"/>
              </a:tabLst>
            </a:pPr>
            <a:endParaRPr lang="en-CA" sz="2400" b="1">
              <a:solidFill>
                <a:srgbClr val="000000"/>
              </a:solidFill>
            </a:endParaRPr>
          </a:p>
        </p:txBody>
      </p:sp>
      <p:sp>
        <p:nvSpPr>
          <p:cNvPr id="45060" name="TextBox 4"/>
          <p:cNvSpPr txBox="1">
            <a:spLocks noChangeArrowheads="1"/>
          </p:cNvSpPr>
          <p:nvPr/>
        </p:nvSpPr>
        <p:spPr bwMode="auto">
          <a:xfrm>
            <a:off x="152400" y="3733800"/>
            <a:ext cx="8743950" cy="923925"/>
          </a:xfrm>
          <a:prstGeom prst="rect">
            <a:avLst/>
          </a:prstGeom>
          <a:noFill/>
          <a:ln w="9525">
            <a:noFill/>
            <a:miter lim="800000"/>
            <a:headEnd/>
            <a:tailEnd/>
          </a:ln>
        </p:spPr>
        <p:txBody>
          <a:bodyPr lIns="0" tIns="0" rIns="0" bIns="0">
            <a:spAutoFit/>
          </a:bodyPr>
          <a:lstStyle/>
          <a:p>
            <a:pPr>
              <a:lnSpc>
                <a:spcPts val="2400"/>
              </a:lnSpc>
              <a:tabLst>
                <a:tab pos="914400" algn="l"/>
              </a:tabLst>
            </a:pPr>
            <a:r>
              <a:rPr lang="en-CA" sz="3200" b="1">
                <a:solidFill>
                  <a:srgbClr val="000000"/>
                </a:solidFill>
              </a:rPr>
              <a:t>•</a:t>
            </a:r>
            <a:r>
              <a:rPr lang="en-CA" sz="3200" b="1">
                <a:solidFill>
                  <a:srgbClr val="000000"/>
                </a:solidFill>
                <a:latin typeface="Arial Bold"/>
                <a:ea typeface="Arial Bold"/>
                <a:cs typeface="Arial Bold"/>
              </a:rPr>
              <a:t>  Composite attribute</a:t>
            </a:r>
            <a:r>
              <a:rPr lang="en-CA" sz="3200" b="1">
                <a:solidFill>
                  <a:srgbClr val="000000"/>
                </a:solidFill>
              </a:rPr>
              <a:t>: </a:t>
            </a:r>
            <a:r>
              <a:rPr lang="en-CA" sz="2400" b="1">
                <a:solidFill>
                  <a:srgbClr val="000000"/>
                </a:solidFill>
              </a:rPr>
              <a:t>can be split into components</a:t>
            </a:r>
            <a:r>
              <a:rPr lang="en-CA" sz="2400" b="1">
                <a:solidFill>
                  <a:srgbClr val="000000"/>
                </a:solidFill>
                <a:latin typeface="Times New Roman" pitchFamily="18" charset="0"/>
              </a:rPr>
              <a:t/>
            </a:r>
            <a:br>
              <a:rPr lang="en-CA" sz="2400" b="1">
                <a:solidFill>
                  <a:srgbClr val="000000"/>
                </a:solidFill>
                <a:latin typeface="Times New Roman" pitchFamily="18" charset="0"/>
              </a:rPr>
            </a:br>
            <a:r>
              <a:rPr lang="en-CA" sz="2400" b="1">
                <a:solidFill>
                  <a:srgbClr val="000000"/>
                </a:solidFill>
              </a:rPr>
              <a:t>	E.g  Date of joining of the employee.</a:t>
            </a:r>
          </a:p>
          <a:p>
            <a:pPr>
              <a:lnSpc>
                <a:spcPts val="2400"/>
              </a:lnSpc>
              <a:tabLst>
                <a:tab pos="914400" algn="l"/>
              </a:tabLst>
            </a:pPr>
            <a:endParaRPr lang="en-CA" sz="2400" b="1">
              <a:solidFill>
                <a:srgbClr val="000000"/>
              </a:solidFill>
            </a:endParaRPr>
          </a:p>
        </p:txBody>
      </p:sp>
      <p:sp>
        <p:nvSpPr>
          <p:cNvPr id="45061" name="TextBox 5"/>
          <p:cNvSpPr txBox="1">
            <a:spLocks noChangeArrowheads="1"/>
          </p:cNvSpPr>
          <p:nvPr/>
        </p:nvSpPr>
        <p:spPr bwMode="auto">
          <a:xfrm>
            <a:off x="1524000" y="5105400"/>
            <a:ext cx="5716588" cy="428625"/>
          </a:xfrm>
          <a:prstGeom prst="rect">
            <a:avLst/>
          </a:prstGeom>
          <a:noFill/>
          <a:ln w="9525">
            <a:noFill/>
            <a:miter lim="800000"/>
            <a:headEnd/>
            <a:tailEnd/>
          </a:ln>
        </p:spPr>
        <p:txBody>
          <a:bodyPr wrap="none" lIns="0" tIns="0" rIns="0" bIns="0">
            <a:spAutoFit/>
          </a:bodyPr>
          <a:lstStyle/>
          <a:p>
            <a:pPr>
              <a:lnSpc>
                <a:spcPts val="1613"/>
              </a:lnSpc>
            </a:pPr>
            <a:r>
              <a:rPr lang="en-CA" sz="2400" b="1">
                <a:solidFill>
                  <a:srgbClr val="000000"/>
                </a:solidFill>
              </a:rPr>
              <a:t>-  Can be split into day, month and year</a:t>
            </a:r>
          </a:p>
          <a:p>
            <a:pPr>
              <a:lnSpc>
                <a:spcPts val="1613"/>
              </a:lnSpc>
            </a:pPr>
            <a:endParaRPr lang="en-CA" sz="2400" b="1">
              <a:solidFill>
                <a:srgbClr val="000000"/>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Box 2"/>
          <p:cNvSpPr txBox="1">
            <a:spLocks noChangeArrowheads="1"/>
          </p:cNvSpPr>
          <p:nvPr/>
        </p:nvSpPr>
        <p:spPr bwMode="auto">
          <a:xfrm>
            <a:off x="863600" y="736600"/>
            <a:ext cx="7189788" cy="823913"/>
          </a:xfrm>
          <a:prstGeom prst="rect">
            <a:avLst/>
          </a:prstGeom>
          <a:noFill/>
          <a:ln w="9525">
            <a:noFill/>
            <a:miter lim="800000"/>
            <a:headEnd/>
            <a:tailEnd/>
          </a:ln>
        </p:spPr>
        <p:txBody>
          <a:bodyPr wrap="none" lIns="0" tIns="0" rIns="0" bIns="0">
            <a:spAutoFit/>
          </a:bodyPr>
          <a:lstStyle/>
          <a:p>
            <a:pPr>
              <a:lnSpc>
                <a:spcPts val="3225"/>
              </a:lnSpc>
            </a:pPr>
            <a:r>
              <a:rPr lang="en-CA" sz="3600" b="1">
                <a:solidFill>
                  <a:srgbClr val="65CC00"/>
                </a:solidFill>
              </a:rPr>
              <a:t>Single Vs Multi-valued Attributes</a:t>
            </a:r>
          </a:p>
          <a:p>
            <a:pPr>
              <a:lnSpc>
                <a:spcPts val="3225"/>
              </a:lnSpc>
            </a:pPr>
            <a:endParaRPr lang="en-CA" sz="3600" b="1">
              <a:solidFill>
                <a:srgbClr val="000000"/>
              </a:solidFill>
            </a:endParaRPr>
          </a:p>
        </p:txBody>
      </p:sp>
      <p:sp>
        <p:nvSpPr>
          <p:cNvPr id="46083" name="TextBox 3"/>
          <p:cNvSpPr txBox="1">
            <a:spLocks noChangeArrowheads="1"/>
          </p:cNvSpPr>
          <p:nvPr/>
        </p:nvSpPr>
        <p:spPr bwMode="auto">
          <a:xfrm>
            <a:off x="228600" y="1435100"/>
            <a:ext cx="8458200" cy="1538288"/>
          </a:xfrm>
          <a:prstGeom prst="rect">
            <a:avLst/>
          </a:prstGeom>
          <a:noFill/>
          <a:ln w="9525">
            <a:noFill/>
            <a:miter lim="800000"/>
            <a:headEnd/>
            <a:tailEnd/>
          </a:ln>
        </p:spPr>
        <p:txBody>
          <a:bodyPr lIns="0" tIns="0" rIns="0" bIns="0">
            <a:spAutoFit/>
          </a:bodyPr>
          <a:lstStyle/>
          <a:p>
            <a:pPr>
              <a:lnSpc>
                <a:spcPts val="2400"/>
              </a:lnSpc>
              <a:tabLst>
                <a:tab pos="914400" algn="l"/>
              </a:tabLst>
            </a:pPr>
            <a:r>
              <a:rPr lang="en-CA" sz="2800" b="1">
                <a:solidFill>
                  <a:srgbClr val="000000"/>
                </a:solidFill>
              </a:rPr>
              <a:t>•</a:t>
            </a:r>
            <a:r>
              <a:rPr lang="en-CA" sz="2800" b="1">
                <a:solidFill>
                  <a:srgbClr val="000000"/>
                </a:solidFill>
                <a:latin typeface="Arial Bold"/>
                <a:ea typeface="Arial Bold"/>
                <a:cs typeface="Arial Bold"/>
              </a:rPr>
              <a:t>  Single valued</a:t>
            </a:r>
            <a:r>
              <a:rPr lang="en-CA" sz="2800" b="1">
                <a:solidFill>
                  <a:srgbClr val="000000"/>
                </a:solidFill>
              </a:rPr>
              <a:t> : </a:t>
            </a:r>
            <a:r>
              <a:rPr lang="en-CA" sz="2000" b="1">
                <a:solidFill>
                  <a:srgbClr val="000000"/>
                </a:solidFill>
              </a:rPr>
              <a:t>can take on only a single value for each entity instance</a:t>
            </a:r>
            <a:r>
              <a:rPr lang="en-CA" sz="2000" b="1">
                <a:solidFill>
                  <a:srgbClr val="000000"/>
                </a:solidFill>
                <a:latin typeface="Times New Roman" pitchFamily="18" charset="0"/>
              </a:rPr>
              <a:t/>
            </a:r>
            <a:br>
              <a:rPr lang="en-CA" sz="2000" b="1">
                <a:solidFill>
                  <a:srgbClr val="000000"/>
                </a:solidFill>
                <a:latin typeface="Times New Roman" pitchFamily="18" charset="0"/>
              </a:rPr>
            </a:br>
            <a:r>
              <a:rPr lang="en-CA" sz="2000" b="1">
                <a:solidFill>
                  <a:srgbClr val="000000"/>
                </a:solidFill>
              </a:rPr>
              <a:t>	E.g. </a:t>
            </a:r>
            <a:r>
              <a:rPr lang="en-CA" sz="2000" b="1">
                <a:solidFill>
                  <a:srgbClr val="000000"/>
                </a:solidFill>
                <a:latin typeface="Arial Bold Italic"/>
                <a:ea typeface="Arial Bold Italic"/>
                <a:cs typeface="Arial Bold Italic"/>
              </a:rPr>
              <a:t>	age</a:t>
            </a:r>
            <a:r>
              <a:rPr lang="en-CA" sz="2000" b="1">
                <a:solidFill>
                  <a:srgbClr val="000000"/>
                </a:solidFill>
              </a:rPr>
              <a:t>	 of employee. There can be only one value for this</a:t>
            </a:r>
          </a:p>
          <a:p>
            <a:pPr>
              <a:lnSpc>
                <a:spcPts val="2400"/>
              </a:lnSpc>
              <a:tabLst>
                <a:tab pos="914400" algn="l"/>
              </a:tabLst>
            </a:pPr>
            <a:endParaRPr lang="en-CA" sz="2000" b="1">
              <a:solidFill>
                <a:srgbClr val="000000"/>
              </a:solidFill>
            </a:endParaRPr>
          </a:p>
        </p:txBody>
      </p:sp>
      <p:sp>
        <p:nvSpPr>
          <p:cNvPr id="46084" name="TextBox 4"/>
          <p:cNvSpPr txBox="1">
            <a:spLocks noChangeArrowheads="1"/>
          </p:cNvSpPr>
          <p:nvPr/>
        </p:nvSpPr>
        <p:spPr bwMode="auto">
          <a:xfrm>
            <a:off x="152400" y="3810000"/>
            <a:ext cx="7772400" cy="530225"/>
          </a:xfrm>
          <a:prstGeom prst="rect">
            <a:avLst/>
          </a:prstGeom>
          <a:noFill/>
          <a:ln w="9525">
            <a:noFill/>
            <a:miter lim="800000"/>
            <a:headEnd/>
            <a:tailEnd/>
          </a:ln>
        </p:spPr>
        <p:txBody>
          <a:bodyPr lIns="0" tIns="0" rIns="0" bIns="0">
            <a:spAutoFit/>
          </a:bodyPr>
          <a:lstStyle/>
          <a:p>
            <a:pPr>
              <a:lnSpc>
                <a:spcPts val="1950"/>
              </a:lnSpc>
            </a:pPr>
            <a:r>
              <a:rPr lang="en-CA" sz="2800" b="1">
                <a:solidFill>
                  <a:srgbClr val="000000"/>
                </a:solidFill>
              </a:rPr>
              <a:t>•</a:t>
            </a:r>
            <a:r>
              <a:rPr lang="en-CA" sz="2800" b="1">
                <a:solidFill>
                  <a:srgbClr val="000000"/>
                </a:solidFill>
                <a:latin typeface="Arial Bold"/>
                <a:ea typeface="Arial Bold"/>
                <a:cs typeface="Arial Bold"/>
              </a:rPr>
              <a:t>  Multi-valued</a:t>
            </a:r>
            <a:r>
              <a:rPr lang="en-CA" sz="2800" b="1">
                <a:solidFill>
                  <a:srgbClr val="000000"/>
                </a:solidFill>
              </a:rPr>
              <a:t>:</a:t>
            </a:r>
            <a:r>
              <a:rPr lang="en-CA" sz="2000" b="1">
                <a:solidFill>
                  <a:srgbClr val="000000"/>
                </a:solidFill>
              </a:rPr>
              <a:t> can take many values</a:t>
            </a:r>
          </a:p>
          <a:p>
            <a:pPr>
              <a:lnSpc>
                <a:spcPts val="1950"/>
              </a:lnSpc>
            </a:pPr>
            <a:endParaRPr lang="en-CA" sz="2400" b="1">
              <a:solidFill>
                <a:srgbClr val="000000"/>
              </a:solidFill>
            </a:endParaRPr>
          </a:p>
        </p:txBody>
      </p:sp>
      <p:sp>
        <p:nvSpPr>
          <p:cNvPr id="46085" name="TextBox 5"/>
          <p:cNvSpPr txBox="1">
            <a:spLocks noChangeArrowheads="1"/>
          </p:cNvSpPr>
          <p:nvPr/>
        </p:nvSpPr>
        <p:spPr bwMode="auto">
          <a:xfrm>
            <a:off x="3581400" y="4343400"/>
            <a:ext cx="3044825" cy="461963"/>
          </a:xfrm>
          <a:prstGeom prst="rect">
            <a:avLst/>
          </a:prstGeom>
          <a:noFill/>
          <a:ln w="9525">
            <a:noFill/>
            <a:miter lim="800000"/>
            <a:headEnd/>
            <a:tailEnd/>
          </a:ln>
        </p:spPr>
        <p:txBody>
          <a:bodyPr wrap="none" lIns="0" tIns="0" rIns="0" bIns="0">
            <a:spAutoFit/>
          </a:bodyPr>
          <a:lstStyle/>
          <a:p>
            <a:pPr>
              <a:lnSpc>
                <a:spcPts val="1838"/>
              </a:lnSpc>
            </a:pPr>
            <a:r>
              <a:rPr lang="en-CA" sz="2000" b="1">
                <a:solidFill>
                  <a:srgbClr val="000000"/>
                </a:solidFill>
              </a:rPr>
              <a:t>E.g. </a:t>
            </a:r>
            <a:r>
              <a:rPr lang="en-CA" sz="2000" b="1">
                <a:solidFill>
                  <a:srgbClr val="000000"/>
                </a:solidFill>
                <a:latin typeface="Arial Bold Italic"/>
                <a:ea typeface="Arial Bold Italic"/>
                <a:cs typeface="Arial Bold Italic"/>
              </a:rPr>
              <a:t>skill set</a:t>
            </a:r>
            <a:r>
              <a:rPr lang="en-CA" sz="2000" b="1">
                <a:solidFill>
                  <a:srgbClr val="000000"/>
                </a:solidFill>
              </a:rPr>
              <a:t> of employee</a:t>
            </a:r>
          </a:p>
          <a:p>
            <a:pPr>
              <a:lnSpc>
                <a:spcPts val="1838"/>
              </a:lnSpc>
            </a:pPr>
            <a:endParaRPr lang="en-CA" sz="2000" b="1">
              <a:solidFill>
                <a:srgbClr val="000000"/>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3600" y="736600"/>
            <a:ext cx="4622800" cy="820738"/>
          </a:xfrm>
          <a:prstGeom prst="rect">
            <a:avLst/>
          </a:prstGeom>
          <a:noFill/>
        </p:spPr>
        <p:txBody>
          <a:bodyPr wrap="none" lIns="0" tIns="0" rIns="0" bIns="0">
            <a:spAutoFit/>
          </a:bodyPr>
          <a:lstStyle/>
          <a:p>
            <a:pPr>
              <a:lnSpc>
                <a:spcPts val="3220"/>
              </a:lnSpc>
              <a:defRPr/>
            </a:pPr>
            <a:r>
              <a:rPr lang="en-CA" sz="2798" b="1" dirty="0">
                <a:solidFill>
                  <a:srgbClr val="65CC00"/>
                </a:solidFill>
                <a:latin typeface="Arial"/>
                <a:cs typeface="Arial"/>
              </a:rPr>
              <a:t>Stored Vs Derived attribute</a:t>
            </a:r>
          </a:p>
          <a:p>
            <a:pPr>
              <a:lnSpc>
                <a:spcPts val="3220"/>
              </a:lnSpc>
              <a:defRPr/>
            </a:pPr>
            <a:endParaRPr lang="en-CA" sz="2798" b="1" dirty="0">
              <a:solidFill>
                <a:srgbClr val="000000"/>
              </a:solidFill>
            </a:endParaRPr>
          </a:p>
        </p:txBody>
      </p:sp>
      <p:sp>
        <p:nvSpPr>
          <p:cNvPr id="3" name="TextBox 3"/>
          <p:cNvSpPr txBox="1"/>
          <p:nvPr/>
        </p:nvSpPr>
        <p:spPr>
          <a:xfrm>
            <a:off x="850900" y="1485900"/>
            <a:ext cx="6453188" cy="487363"/>
          </a:xfrm>
          <a:prstGeom prst="rect">
            <a:avLst/>
          </a:prstGeom>
          <a:noFill/>
        </p:spPr>
        <p:txBody>
          <a:bodyPr wrap="none" lIns="0" tIns="0" rIns="0" bIns="0">
            <a:spAutoFit/>
          </a:bodyPr>
          <a:lstStyle/>
          <a:p>
            <a:pPr>
              <a:lnSpc>
                <a:spcPts val="1895"/>
              </a:lnSpc>
              <a:defRPr/>
            </a:pPr>
            <a:r>
              <a:rPr lang="en-CA" sz="1801" b="1">
                <a:solidFill>
                  <a:srgbClr val="000000"/>
                </a:solidFill>
                <a:latin typeface="Arial"/>
                <a:cs typeface="Arial"/>
              </a:rPr>
              <a:t>•</a:t>
            </a:r>
            <a:r>
              <a:rPr lang="en-CA" sz="1811" b="1">
                <a:solidFill>
                  <a:srgbClr val="000000"/>
                </a:solidFill>
                <a:latin typeface="Arial Bold"/>
                <a:cs typeface="Arial Bold"/>
              </a:rPr>
              <a:t>  Stored Attribute</a:t>
            </a:r>
            <a:r>
              <a:rPr lang="en-CA" sz="1801" b="1">
                <a:solidFill>
                  <a:srgbClr val="000000"/>
                </a:solidFill>
                <a:latin typeface="Arial"/>
                <a:cs typeface="Arial"/>
              </a:rPr>
              <a:t>:</a:t>
            </a:r>
            <a:r>
              <a:rPr lang="en-CA" sz="1597" b="1">
                <a:solidFill>
                  <a:srgbClr val="000000"/>
                </a:solidFill>
                <a:latin typeface="Arial"/>
                <a:cs typeface="Arial"/>
              </a:rPr>
              <a:t> Attribute that need to be stored permanently.</a:t>
            </a:r>
          </a:p>
          <a:p>
            <a:pPr>
              <a:lnSpc>
                <a:spcPts val="1895"/>
              </a:lnSpc>
              <a:defRPr/>
            </a:pPr>
            <a:endParaRPr lang="en-CA" sz="1659" b="1">
              <a:solidFill>
                <a:srgbClr val="000000"/>
              </a:solidFill>
            </a:endParaRPr>
          </a:p>
        </p:txBody>
      </p:sp>
      <p:sp>
        <p:nvSpPr>
          <p:cNvPr id="4" name="TextBox 5"/>
          <p:cNvSpPr txBox="1"/>
          <p:nvPr/>
        </p:nvSpPr>
        <p:spPr>
          <a:xfrm>
            <a:off x="1866900" y="2082800"/>
            <a:ext cx="2509838" cy="461963"/>
          </a:xfrm>
          <a:prstGeom prst="rect">
            <a:avLst/>
          </a:prstGeom>
          <a:noFill/>
        </p:spPr>
        <p:txBody>
          <a:bodyPr wrap="none" lIns="0" tIns="0" rIns="0" bIns="0">
            <a:spAutoFit/>
          </a:bodyPr>
          <a:lstStyle/>
          <a:p>
            <a:pPr>
              <a:lnSpc>
                <a:spcPts val="1840"/>
              </a:lnSpc>
              <a:defRPr/>
            </a:pPr>
            <a:r>
              <a:rPr lang="en-CA" sz="1597" b="1">
                <a:solidFill>
                  <a:srgbClr val="000000"/>
                </a:solidFill>
                <a:latin typeface="Arial"/>
                <a:cs typeface="Arial"/>
              </a:rPr>
              <a:t>E.g. </a:t>
            </a:r>
            <a:r>
              <a:rPr lang="en-CA" sz="1597" b="1">
                <a:solidFill>
                  <a:srgbClr val="000000"/>
                </a:solidFill>
                <a:latin typeface="Arial Bold Italic"/>
                <a:cs typeface="Arial Bold Italic"/>
              </a:rPr>
              <a:t>name </a:t>
            </a:r>
            <a:r>
              <a:rPr lang="en-CA" sz="1597" b="1">
                <a:solidFill>
                  <a:srgbClr val="000000"/>
                </a:solidFill>
                <a:latin typeface="Arial"/>
                <a:cs typeface="Arial"/>
              </a:rPr>
              <a:t>of an employee</a:t>
            </a:r>
          </a:p>
          <a:p>
            <a:pPr>
              <a:lnSpc>
                <a:spcPts val="1840"/>
              </a:lnSpc>
              <a:defRPr/>
            </a:pPr>
            <a:endParaRPr b="1"/>
          </a:p>
        </p:txBody>
      </p:sp>
      <p:sp>
        <p:nvSpPr>
          <p:cNvPr id="5" name="TextBox 6"/>
          <p:cNvSpPr txBox="1"/>
          <p:nvPr/>
        </p:nvSpPr>
        <p:spPr>
          <a:xfrm>
            <a:off x="850900" y="2667000"/>
            <a:ext cx="7759700" cy="538163"/>
          </a:xfrm>
          <a:prstGeom prst="rect">
            <a:avLst/>
          </a:prstGeom>
          <a:noFill/>
        </p:spPr>
        <p:txBody>
          <a:bodyPr wrap="none" lIns="0" tIns="0" rIns="0" bIns="0">
            <a:spAutoFit/>
          </a:bodyPr>
          <a:lstStyle/>
          <a:p>
            <a:pPr>
              <a:lnSpc>
                <a:spcPts val="2070"/>
              </a:lnSpc>
              <a:defRPr/>
            </a:pPr>
            <a:r>
              <a:rPr lang="en-CA" sz="1801" b="1">
                <a:solidFill>
                  <a:srgbClr val="000000"/>
                </a:solidFill>
                <a:latin typeface="Arial"/>
                <a:cs typeface="Arial"/>
              </a:rPr>
              <a:t>•</a:t>
            </a:r>
            <a:r>
              <a:rPr lang="en-CA" sz="1811" b="1">
                <a:solidFill>
                  <a:srgbClr val="000000"/>
                </a:solidFill>
                <a:latin typeface="Arial Bold"/>
                <a:cs typeface="Arial Bold"/>
              </a:rPr>
              <a:t>  Derived Attribute</a:t>
            </a:r>
            <a:r>
              <a:rPr lang="en-CA" sz="1597" b="1">
                <a:solidFill>
                  <a:srgbClr val="000000"/>
                </a:solidFill>
                <a:latin typeface="Arial"/>
                <a:cs typeface="Arial"/>
              </a:rPr>
              <a:t>: Attribute that can be calculated based on other attributes</a:t>
            </a:r>
          </a:p>
          <a:p>
            <a:pPr>
              <a:lnSpc>
                <a:spcPts val="2070"/>
              </a:lnSpc>
              <a:defRPr/>
            </a:pPr>
            <a:endParaRPr b="1"/>
          </a:p>
        </p:txBody>
      </p:sp>
      <p:sp>
        <p:nvSpPr>
          <p:cNvPr id="6" name="TextBox 8"/>
          <p:cNvSpPr txBox="1"/>
          <p:nvPr/>
        </p:nvSpPr>
        <p:spPr>
          <a:xfrm>
            <a:off x="1219200" y="3276600"/>
            <a:ext cx="7497763" cy="461963"/>
          </a:xfrm>
          <a:prstGeom prst="rect">
            <a:avLst/>
          </a:prstGeom>
          <a:noFill/>
        </p:spPr>
        <p:txBody>
          <a:bodyPr wrap="none" lIns="0" tIns="0" rIns="0" bIns="0">
            <a:spAutoFit/>
          </a:bodyPr>
          <a:lstStyle/>
          <a:p>
            <a:pPr>
              <a:lnSpc>
                <a:spcPts val="1840"/>
              </a:lnSpc>
              <a:defRPr/>
            </a:pPr>
            <a:r>
              <a:rPr lang="en-CA" sz="1597" b="1" dirty="0">
                <a:solidFill>
                  <a:srgbClr val="000000"/>
                </a:solidFill>
                <a:latin typeface="Arial"/>
                <a:cs typeface="Arial"/>
              </a:rPr>
              <a:t>E.g. : </a:t>
            </a:r>
            <a:r>
              <a:rPr lang="en-CA" sz="1597" b="1" dirty="0">
                <a:solidFill>
                  <a:srgbClr val="000000"/>
                </a:solidFill>
                <a:latin typeface="Arial Bold Italic"/>
                <a:cs typeface="Arial Bold Italic"/>
              </a:rPr>
              <a:t>years of service</a:t>
            </a:r>
            <a:r>
              <a:rPr lang="en-CA" sz="1597" b="1" dirty="0">
                <a:solidFill>
                  <a:srgbClr val="000000"/>
                </a:solidFill>
                <a:latin typeface="Arial"/>
                <a:cs typeface="Arial"/>
              </a:rPr>
              <a:t> of employee can be calculated from date of joining and</a:t>
            </a:r>
          </a:p>
          <a:p>
            <a:pPr>
              <a:lnSpc>
                <a:spcPts val="1840"/>
              </a:lnSpc>
              <a:defRPr/>
            </a:pPr>
            <a:endParaRPr b="1"/>
          </a:p>
        </p:txBody>
      </p:sp>
      <p:sp>
        <p:nvSpPr>
          <p:cNvPr id="7" name="TextBox 9"/>
          <p:cNvSpPr txBox="1"/>
          <p:nvPr/>
        </p:nvSpPr>
        <p:spPr>
          <a:xfrm>
            <a:off x="1866900" y="3530600"/>
            <a:ext cx="1184275" cy="461963"/>
          </a:xfrm>
          <a:prstGeom prst="rect">
            <a:avLst/>
          </a:prstGeom>
          <a:noFill/>
        </p:spPr>
        <p:txBody>
          <a:bodyPr wrap="none" lIns="0" tIns="0" rIns="0" bIns="0">
            <a:spAutoFit/>
          </a:bodyPr>
          <a:lstStyle/>
          <a:p>
            <a:pPr>
              <a:lnSpc>
                <a:spcPts val="1840"/>
              </a:lnSpc>
              <a:defRPr/>
            </a:pPr>
            <a:r>
              <a:rPr lang="en-CA" sz="1597" b="1">
                <a:solidFill>
                  <a:srgbClr val="000000"/>
                </a:solidFill>
                <a:latin typeface="Arial"/>
                <a:cs typeface="Arial"/>
              </a:rPr>
              <a:t>current date</a:t>
            </a:r>
          </a:p>
          <a:p>
            <a:pPr>
              <a:lnSpc>
                <a:spcPts val="1840"/>
              </a:lnSpc>
              <a:defRPr/>
            </a:pPr>
            <a:endParaRPr b="1"/>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4700" y="731838"/>
            <a:ext cx="4892675" cy="820737"/>
          </a:xfrm>
          <a:prstGeom prst="rect">
            <a:avLst/>
          </a:prstGeom>
          <a:noFill/>
        </p:spPr>
        <p:txBody>
          <a:bodyPr wrap="none" lIns="0" tIns="0" rIns="0" bIns="0">
            <a:spAutoFit/>
          </a:bodyPr>
          <a:lstStyle/>
          <a:p>
            <a:pPr>
              <a:lnSpc>
                <a:spcPts val="3220"/>
              </a:lnSpc>
              <a:defRPr/>
            </a:pPr>
            <a:r>
              <a:rPr lang="en-CA" sz="2798" b="1" dirty="0">
                <a:solidFill>
                  <a:srgbClr val="65CC00"/>
                </a:solidFill>
                <a:latin typeface="Arial"/>
                <a:cs typeface="Arial"/>
              </a:rPr>
              <a:t>Regular Vs. Weak entity type</a:t>
            </a:r>
          </a:p>
          <a:p>
            <a:pPr>
              <a:lnSpc>
                <a:spcPts val="3220"/>
              </a:lnSpc>
              <a:defRPr/>
            </a:pPr>
            <a:endParaRPr lang="en-CA" sz="2798" b="1" dirty="0">
              <a:solidFill>
                <a:srgbClr val="000000"/>
              </a:solidFill>
            </a:endParaRPr>
          </a:p>
        </p:txBody>
      </p:sp>
      <p:sp>
        <p:nvSpPr>
          <p:cNvPr id="3" name="TextBox 3"/>
          <p:cNvSpPr txBox="1"/>
          <p:nvPr/>
        </p:nvSpPr>
        <p:spPr>
          <a:xfrm>
            <a:off x="850900" y="1239838"/>
            <a:ext cx="5537200" cy="1563687"/>
          </a:xfrm>
          <a:prstGeom prst="rect">
            <a:avLst/>
          </a:prstGeom>
          <a:noFill/>
        </p:spPr>
        <p:txBody>
          <a:bodyPr wrap="none" lIns="0" tIns="0" rIns="0" bIns="0">
            <a:spAutoFit/>
          </a:bodyPr>
          <a:lstStyle/>
          <a:p>
            <a:pPr>
              <a:lnSpc>
                <a:spcPts val="4300"/>
              </a:lnSpc>
              <a:tabLst>
                <a:tab pos="342900" algn="l"/>
              </a:tabLst>
              <a:defRPr/>
            </a:pPr>
            <a:r>
              <a:rPr lang="en-CA" sz="1801" b="1">
                <a:solidFill>
                  <a:srgbClr val="000000"/>
                </a:solidFill>
                <a:latin typeface="Arial"/>
                <a:cs typeface="Arial"/>
              </a:rPr>
              <a:t>•</a:t>
            </a:r>
            <a:r>
              <a:rPr lang="en-CA" sz="1811" b="1">
                <a:solidFill>
                  <a:srgbClr val="000000"/>
                </a:solidFill>
                <a:latin typeface="Arial Bold"/>
                <a:cs typeface="Arial Bold"/>
              </a:rPr>
              <a:t>  Regular Entity</a:t>
            </a:r>
            <a:r>
              <a:rPr lang="en-CA" sz="1801" b="1">
                <a:solidFill>
                  <a:srgbClr val="000000"/>
                </a:solidFill>
                <a:latin typeface="Arial"/>
                <a:cs typeface="Arial"/>
              </a:rPr>
              <a:t>: </a:t>
            </a:r>
            <a:r>
              <a:rPr lang="en-CA" sz="1597" b="1">
                <a:solidFill>
                  <a:srgbClr val="000000"/>
                </a:solidFill>
                <a:latin typeface="Arial"/>
                <a:cs typeface="Arial"/>
              </a:rPr>
              <a:t>Entity that has its own key attribute.</a:t>
            </a:r>
            <a:r>
              <a:rPr lang="en-CA" sz="1597" b="1">
                <a:solidFill>
                  <a:srgbClr val="000000"/>
                </a:solidFill>
                <a:latin typeface="Times New Roman"/>
              </a:rPr>
              <a:t/>
            </a:r>
            <a:br>
              <a:rPr lang="en-CA" sz="1597" b="1">
                <a:solidFill>
                  <a:srgbClr val="000000"/>
                </a:solidFill>
                <a:latin typeface="Times New Roman"/>
              </a:rPr>
            </a:br>
            <a:r>
              <a:rPr lang="en-CA" sz="1597" b="1">
                <a:solidFill>
                  <a:srgbClr val="000000"/>
                </a:solidFill>
                <a:latin typeface="Arial"/>
                <a:cs typeface="Arial"/>
              </a:rPr>
              <a:t>	E.g.:  Employee, student ,customer, policy holder etc.</a:t>
            </a:r>
          </a:p>
          <a:p>
            <a:pPr>
              <a:lnSpc>
                <a:spcPts val="4300"/>
              </a:lnSpc>
              <a:defRPr/>
            </a:pPr>
            <a:endParaRPr lang="en-CA" sz="1597" b="1">
              <a:solidFill>
                <a:srgbClr val="000000"/>
              </a:solidFill>
            </a:endParaRPr>
          </a:p>
        </p:txBody>
      </p:sp>
      <p:sp>
        <p:nvSpPr>
          <p:cNvPr id="4" name="TextBox 4"/>
          <p:cNvSpPr txBox="1"/>
          <p:nvPr/>
        </p:nvSpPr>
        <p:spPr>
          <a:xfrm>
            <a:off x="850900" y="2624138"/>
            <a:ext cx="7759700" cy="654050"/>
          </a:xfrm>
          <a:prstGeom prst="rect">
            <a:avLst/>
          </a:prstGeom>
          <a:noFill/>
        </p:spPr>
        <p:txBody>
          <a:bodyPr lIns="0" tIns="0" rIns="0" bIns="0">
            <a:spAutoFit/>
          </a:bodyPr>
          <a:lstStyle/>
          <a:p>
            <a:pPr>
              <a:lnSpc>
                <a:spcPts val="1700"/>
              </a:lnSpc>
              <a:tabLst>
                <a:tab pos="342900" algn="l"/>
              </a:tabLst>
              <a:defRPr/>
            </a:pPr>
            <a:r>
              <a:rPr lang="en-CA" sz="1801" b="1" dirty="0">
                <a:solidFill>
                  <a:srgbClr val="000000"/>
                </a:solidFill>
                <a:latin typeface="Arial"/>
                <a:cs typeface="Arial"/>
              </a:rPr>
              <a:t>•</a:t>
            </a:r>
            <a:r>
              <a:rPr lang="en-CA" sz="1811" b="1" dirty="0">
                <a:solidFill>
                  <a:srgbClr val="000000"/>
                </a:solidFill>
                <a:latin typeface="Arial Bold"/>
                <a:cs typeface="Arial Bold"/>
              </a:rPr>
              <a:t>  Weak entity</a:t>
            </a:r>
            <a:r>
              <a:rPr lang="en-CA" sz="1801" b="1" dirty="0">
                <a:solidFill>
                  <a:srgbClr val="000000"/>
                </a:solidFill>
                <a:latin typeface="Arial"/>
                <a:cs typeface="Arial"/>
              </a:rPr>
              <a:t>:</a:t>
            </a:r>
            <a:r>
              <a:rPr lang="en-CA" sz="1597" b="1" dirty="0">
                <a:solidFill>
                  <a:srgbClr val="000000"/>
                </a:solidFill>
                <a:latin typeface="Arial"/>
                <a:cs typeface="Arial"/>
              </a:rPr>
              <a:t> Entity that depends on other entity for its existence and doesn’t have key	attribute of its own</a:t>
            </a:r>
          </a:p>
          <a:p>
            <a:pPr>
              <a:lnSpc>
                <a:spcPts val="1700"/>
              </a:lnSpc>
              <a:defRPr/>
            </a:pPr>
            <a:endParaRPr lang="en-CA" sz="1597" b="1" dirty="0">
              <a:solidFill>
                <a:srgbClr val="000000"/>
              </a:solidFill>
            </a:endParaRPr>
          </a:p>
        </p:txBody>
      </p:sp>
      <p:sp>
        <p:nvSpPr>
          <p:cNvPr id="5" name="TextBox 5"/>
          <p:cNvSpPr txBox="1"/>
          <p:nvPr/>
        </p:nvSpPr>
        <p:spPr>
          <a:xfrm>
            <a:off x="1193800" y="3386138"/>
            <a:ext cx="2520950" cy="461962"/>
          </a:xfrm>
          <a:prstGeom prst="rect">
            <a:avLst/>
          </a:prstGeom>
          <a:noFill/>
        </p:spPr>
        <p:txBody>
          <a:bodyPr wrap="none" lIns="0" tIns="0" rIns="0" bIns="0">
            <a:spAutoFit/>
          </a:bodyPr>
          <a:lstStyle/>
          <a:p>
            <a:pPr>
              <a:lnSpc>
                <a:spcPts val="1840"/>
              </a:lnSpc>
              <a:defRPr/>
            </a:pPr>
            <a:r>
              <a:rPr lang="en-CA" sz="1597" b="1">
                <a:solidFill>
                  <a:srgbClr val="000000"/>
                </a:solidFill>
                <a:latin typeface="Arial"/>
                <a:cs typeface="Arial"/>
              </a:rPr>
              <a:t>E.g. : spouse of employee</a:t>
            </a:r>
          </a:p>
          <a:p>
            <a:pPr>
              <a:lnSpc>
                <a:spcPts val="1840"/>
              </a:lnSpc>
              <a:defRPr/>
            </a:pPr>
            <a:endParaRPr lang="en-CA" sz="1597" b="1">
              <a:solidFill>
                <a:srgbClr val="000000"/>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19200" y="304800"/>
            <a:ext cx="6248400" cy="820738"/>
          </a:xfrm>
          <a:prstGeom prst="rect">
            <a:avLst/>
          </a:prstGeom>
          <a:noFill/>
        </p:spPr>
        <p:txBody>
          <a:bodyPr lIns="0" tIns="0" rIns="0" bIns="0">
            <a:spAutoFit/>
          </a:bodyPr>
          <a:lstStyle/>
          <a:p>
            <a:pPr>
              <a:lnSpc>
                <a:spcPts val="3220"/>
              </a:lnSpc>
              <a:defRPr/>
            </a:pPr>
            <a:r>
              <a:rPr lang="en-CA" sz="2798" b="1" dirty="0">
                <a:solidFill>
                  <a:srgbClr val="65CC00"/>
                </a:solidFill>
                <a:latin typeface="Arial"/>
                <a:cs typeface="Arial"/>
              </a:rPr>
              <a:t>Relationships</a:t>
            </a:r>
          </a:p>
          <a:p>
            <a:pPr>
              <a:lnSpc>
                <a:spcPts val="3220"/>
              </a:lnSpc>
              <a:defRPr/>
            </a:pPr>
            <a:endParaRPr lang="en-CA" sz="2798" b="1" dirty="0">
              <a:solidFill>
                <a:srgbClr val="000000"/>
              </a:solidFill>
            </a:endParaRPr>
          </a:p>
        </p:txBody>
      </p:sp>
      <p:sp>
        <p:nvSpPr>
          <p:cNvPr id="3" name="TextBox 3"/>
          <p:cNvSpPr txBox="1"/>
          <p:nvPr/>
        </p:nvSpPr>
        <p:spPr>
          <a:xfrm>
            <a:off x="850900" y="1528763"/>
            <a:ext cx="6484938" cy="846137"/>
          </a:xfrm>
          <a:prstGeom prst="rect">
            <a:avLst/>
          </a:prstGeom>
          <a:noFill/>
        </p:spPr>
        <p:txBody>
          <a:bodyPr lIns="0" tIns="0" rIns="0" bIns="0">
            <a:spAutoFit/>
          </a:bodyPr>
          <a:lstStyle/>
          <a:p>
            <a:pPr>
              <a:lnSpc>
                <a:spcPts val="2200"/>
              </a:lnSpc>
              <a:tabLst>
                <a:tab pos="342900" algn="l"/>
              </a:tabLst>
              <a:defRPr/>
            </a:pPr>
            <a:r>
              <a:rPr lang="en-CA" sz="1801" b="1" dirty="0">
                <a:solidFill>
                  <a:srgbClr val="000000"/>
                </a:solidFill>
                <a:latin typeface="Arial"/>
                <a:cs typeface="Arial"/>
              </a:rPr>
              <a:t>•  A </a:t>
            </a:r>
            <a:r>
              <a:rPr lang="en-CA" sz="1811" b="1" dirty="0">
                <a:solidFill>
                  <a:srgbClr val="000000"/>
                </a:solidFill>
                <a:latin typeface="Arial Bold"/>
                <a:cs typeface="Arial Bold"/>
              </a:rPr>
              <a:t>relationship type</a:t>
            </a:r>
            <a:r>
              <a:rPr lang="en-CA" sz="1801" b="1" dirty="0">
                <a:solidFill>
                  <a:srgbClr val="000000"/>
                </a:solidFill>
                <a:latin typeface="Arial"/>
                <a:cs typeface="Arial"/>
              </a:rPr>
              <a:t> between two entity types defines the set of all associations between these entity types</a:t>
            </a:r>
          </a:p>
          <a:p>
            <a:pPr>
              <a:lnSpc>
                <a:spcPts val="2200"/>
              </a:lnSpc>
              <a:defRPr/>
            </a:pPr>
            <a:endParaRPr lang="en-CA" sz="1801" b="1" dirty="0">
              <a:solidFill>
                <a:srgbClr val="000000"/>
              </a:solidFill>
            </a:endParaRPr>
          </a:p>
        </p:txBody>
      </p:sp>
      <p:sp>
        <p:nvSpPr>
          <p:cNvPr id="4" name="TextBox 4"/>
          <p:cNvSpPr txBox="1"/>
          <p:nvPr/>
        </p:nvSpPr>
        <p:spPr>
          <a:xfrm>
            <a:off x="850900" y="2387600"/>
            <a:ext cx="7454900" cy="846138"/>
          </a:xfrm>
          <a:prstGeom prst="rect">
            <a:avLst/>
          </a:prstGeom>
          <a:noFill/>
        </p:spPr>
        <p:txBody>
          <a:bodyPr lIns="0" tIns="0" rIns="0" bIns="0">
            <a:spAutoFit/>
          </a:bodyPr>
          <a:lstStyle/>
          <a:p>
            <a:pPr>
              <a:lnSpc>
                <a:spcPts val="2200"/>
              </a:lnSpc>
              <a:tabLst>
                <a:tab pos="342900" algn="l"/>
              </a:tabLst>
              <a:defRPr/>
            </a:pPr>
            <a:r>
              <a:rPr lang="en-CA" sz="1801" b="1" dirty="0">
                <a:solidFill>
                  <a:srgbClr val="000000"/>
                </a:solidFill>
                <a:latin typeface="Arial"/>
                <a:cs typeface="Arial"/>
              </a:rPr>
              <a:t>•  Each instance of the relationship between members of these entity types is called a </a:t>
            </a:r>
            <a:r>
              <a:rPr lang="en-CA" sz="1811" b="1" dirty="0">
                <a:solidFill>
                  <a:srgbClr val="000000"/>
                </a:solidFill>
                <a:latin typeface="Arial Bold"/>
                <a:cs typeface="Arial Bold"/>
              </a:rPr>
              <a:t>relationship instance</a:t>
            </a:r>
          </a:p>
          <a:p>
            <a:pPr>
              <a:lnSpc>
                <a:spcPts val="2200"/>
              </a:lnSpc>
              <a:defRPr/>
            </a:pPr>
            <a:endParaRPr lang="en-CA" sz="1801" b="1" dirty="0">
              <a:solidFill>
                <a:srgbClr val="00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DBMS</a:t>
            </a:r>
            <a:endParaRPr lang="en-US" dirty="0"/>
          </a:p>
        </p:txBody>
      </p:sp>
      <p:sp>
        <p:nvSpPr>
          <p:cNvPr id="3" name="Content Placeholder 2"/>
          <p:cNvSpPr>
            <a:spLocks noGrp="1"/>
          </p:cNvSpPr>
          <p:nvPr>
            <p:ph idx="1"/>
          </p:nvPr>
        </p:nvSpPr>
        <p:spPr/>
        <p:txBody>
          <a:bodyPr>
            <a:normAutofit/>
          </a:bodyPr>
          <a:lstStyle/>
          <a:p>
            <a:r>
              <a:rPr lang="en-US" dirty="0"/>
              <a:t>In the early days, database applications were built on top </a:t>
            </a:r>
            <a:r>
              <a:rPr lang="en-US" dirty="0" smtClean="0"/>
              <a:t>of file </a:t>
            </a:r>
            <a:r>
              <a:rPr lang="en-US" dirty="0"/>
              <a:t>systems</a:t>
            </a:r>
          </a:p>
          <a:p>
            <a:endParaRPr lang="en-US" dirty="0" smtClean="0"/>
          </a:p>
          <a:p>
            <a:r>
              <a:rPr lang="en-US" dirty="0" smtClean="0"/>
              <a:t>But file system has lot of drawbacks</a:t>
            </a:r>
          </a:p>
          <a:p>
            <a:endParaRPr lang="en-US" dirty="0"/>
          </a:p>
          <a:p>
            <a:r>
              <a:rPr lang="en-US" dirty="0" smtClean="0"/>
              <a:t> Let us discuss few points on Drawbacks </a:t>
            </a:r>
            <a:r>
              <a:rPr lang="en-US" dirty="0"/>
              <a:t>of using file systems to store </a:t>
            </a:r>
            <a:r>
              <a:rPr lang="en-US" dirty="0" smtClean="0"/>
              <a:t>data</a:t>
            </a:r>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7</a:t>
            </a:fld>
            <a:endParaRPr lang="en-US" dirty="0"/>
          </a:p>
        </p:txBody>
      </p:sp>
    </p:spTree>
    <p:extLst>
      <p:ext uri="{BB962C8B-B14F-4D97-AF65-F5344CB8AC3E}">
        <p14:creationId xmlns:p14="http://schemas.microsoft.com/office/powerpoint/2010/main" val="40057326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3600" y="742950"/>
            <a:ext cx="7670800" cy="820738"/>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Degree of a Relationship</a:t>
            </a:r>
          </a:p>
          <a:p>
            <a:pPr>
              <a:lnSpc>
                <a:spcPts val="3220"/>
              </a:lnSpc>
              <a:defRPr/>
            </a:pPr>
            <a:endParaRPr lang="en-CA" sz="2798" dirty="0">
              <a:solidFill>
                <a:srgbClr val="000000"/>
              </a:solidFill>
            </a:endParaRPr>
          </a:p>
        </p:txBody>
      </p:sp>
      <p:sp>
        <p:nvSpPr>
          <p:cNvPr id="3" name="TextBox 3"/>
          <p:cNvSpPr txBox="1"/>
          <p:nvPr/>
        </p:nvSpPr>
        <p:spPr>
          <a:xfrm>
            <a:off x="850900" y="1492250"/>
            <a:ext cx="7681913" cy="487363"/>
          </a:xfrm>
          <a:prstGeom prst="rect">
            <a:avLst/>
          </a:prstGeom>
          <a:noFill/>
        </p:spPr>
        <p:txBody>
          <a:bodyPr lIns="0" tIns="0" rIns="0" bIns="0">
            <a:spAutoFit/>
          </a:bodyPr>
          <a:lstStyle/>
          <a:p>
            <a:pPr>
              <a:lnSpc>
                <a:spcPts val="1895"/>
              </a:lnSpc>
              <a:defRPr/>
            </a:pPr>
            <a:r>
              <a:rPr lang="en-CA" sz="1801">
                <a:solidFill>
                  <a:srgbClr val="000000"/>
                </a:solidFill>
                <a:latin typeface="Arial"/>
                <a:cs typeface="Arial"/>
              </a:rPr>
              <a:t>•</a:t>
            </a:r>
            <a:r>
              <a:rPr lang="en-CA" sz="1811" b="1">
                <a:solidFill>
                  <a:srgbClr val="000000"/>
                </a:solidFill>
                <a:latin typeface="Arial Bold"/>
                <a:cs typeface="Arial Bold"/>
              </a:rPr>
              <a:t>  Degree</a:t>
            </a:r>
            <a:r>
              <a:rPr lang="en-CA" sz="1801">
                <a:solidFill>
                  <a:srgbClr val="000000"/>
                </a:solidFill>
                <a:latin typeface="Arial"/>
                <a:cs typeface="Arial"/>
              </a:rPr>
              <a:t>: </a:t>
            </a:r>
            <a:r>
              <a:rPr lang="en-CA" sz="1597">
                <a:solidFill>
                  <a:srgbClr val="000000"/>
                </a:solidFill>
                <a:latin typeface="Arial"/>
                <a:cs typeface="Arial"/>
              </a:rPr>
              <a:t>the number of entity types involved</a:t>
            </a:r>
          </a:p>
          <a:p>
            <a:pPr>
              <a:lnSpc>
                <a:spcPts val="1895"/>
              </a:lnSpc>
              <a:defRPr/>
            </a:pPr>
            <a:endParaRPr lang="en-CA" sz="1646">
              <a:solidFill>
                <a:srgbClr val="000000"/>
              </a:solidFill>
            </a:endParaRPr>
          </a:p>
        </p:txBody>
      </p:sp>
      <p:sp>
        <p:nvSpPr>
          <p:cNvPr id="4" name="TextBox 5"/>
          <p:cNvSpPr txBox="1"/>
          <p:nvPr/>
        </p:nvSpPr>
        <p:spPr>
          <a:xfrm>
            <a:off x="1866900" y="1797050"/>
            <a:ext cx="550863" cy="461963"/>
          </a:xfrm>
          <a:prstGeom prst="rect">
            <a:avLst/>
          </a:prstGeom>
          <a:noFill/>
        </p:spPr>
        <p:txBody>
          <a:bodyPr lIns="0" tIns="0" rIns="0" bIns="0">
            <a:spAutoFit/>
          </a:bodyPr>
          <a:lstStyle/>
          <a:p>
            <a:pPr>
              <a:lnSpc>
                <a:spcPts val="1840"/>
              </a:lnSpc>
              <a:defRPr/>
            </a:pPr>
            <a:r>
              <a:rPr lang="en-CA" sz="1597">
                <a:solidFill>
                  <a:srgbClr val="000000"/>
                </a:solidFill>
                <a:latin typeface="Arial"/>
                <a:cs typeface="Arial"/>
              </a:rPr>
              <a:t>One</a:t>
            </a:r>
          </a:p>
          <a:p>
            <a:pPr>
              <a:lnSpc>
                <a:spcPts val="1840"/>
              </a:lnSpc>
              <a:defRPr/>
            </a:pPr>
            <a:endParaRPr/>
          </a:p>
        </p:txBody>
      </p:sp>
      <p:sp>
        <p:nvSpPr>
          <p:cNvPr id="5" name="TextBox 6"/>
          <p:cNvSpPr txBox="1"/>
          <p:nvPr/>
        </p:nvSpPr>
        <p:spPr>
          <a:xfrm>
            <a:off x="3594100" y="1797050"/>
            <a:ext cx="677863" cy="461963"/>
          </a:xfrm>
          <a:prstGeom prst="rect">
            <a:avLst/>
          </a:prstGeom>
          <a:noFill/>
        </p:spPr>
        <p:txBody>
          <a:bodyPr lIns="0" tIns="0" rIns="0" bIns="0">
            <a:spAutoFit/>
          </a:bodyPr>
          <a:lstStyle/>
          <a:p>
            <a:pPr>
              <a:lnSpc>
                <a:spcPts val="1840"/>
              </a:lnSpc>
              <a:defRPr/>
            </a:pPr>
            <a:r>
              <a:rPr lang="en-CA" sz="1597">
                <a:solidFill>
                  <a:srgbClr val="000000"/>
                </a:solidFill>
                <a:latin typeface="Arial Italic"/>
                <a:cs typeface="Arial Italic"/>
              </a:rPr>
              <a:t>Unary</a:t>
            </a:r>
          </a:p>
          <a:p>
            <a:pPr>
              <a:lnSpc>
                <a:spcPts val="1840"/>
              </a:lnSpc>
              <a:defRPr/>
            </a:pPr>
            <a:endParaRPr/>
          </a:p>
        </p:txBody>
      </p:sp>
      <p:sp>
        <p:nvSpPr>
          <p:cNvPr id="6" name="TextBox 8"/>
          <p:cNvSpPr txBox="1"/>
          <p:nvPr/>
        </p:nvSpPr>
        <p:spPr>
          <a:xfrm>
            <a:off x="1866900" y="2089150"/>
            <a:ext cx="550863" cy="461963"/>
          </a:xfrm>
          <a:prstGeom prst="rect">
            <a:avLst/>
          </a:prstGeom>
          <a:noFill/>
        </p:spPr>
        <p:txBody>
          <a:bodyPr lIns="0" tIns="0" rIns="0" bIns="0">
            <a:spAutoFit/>
          </a:bodyPr>
          <a:lstStyle/>
          <a:p>
            <a:pPr>
              <a:lnSpc>
                <a:spcPts val="1840"/>
              </a:lnSpc>
              <a:defRPr/>
            </a:pPr>
            <a:r>
              <a:rPr lang="en-CA" sz="1597">
                <a:solidFill>
                  <a:srgbClr val="000000"/>
                </a:solidFill>
                <a:latin typeface="Arial"/>
                <a:cs typeface="Arial"/>
              </a:rPr>
              <a:t>Two</a:t>
            </a:r>
          </a:p>
          <a:p>
            <a:pPr>
              <a:lnSpc>
                <a:spcPts val="1840"/>
              </a:lnSpc>
              <a:defRPr/>
            </a:pPr>
            <a:endParaRPr/>
          </a:p>
        </p:txBody>
      </p:sp>
      <p:sp>
        <p:nvSpPr>
          <p:cNvPr id="7" name="TextBox 9"/>
          <p:cNvSpPr txBox="1"/>
          <p:nvPr/>
        </p:nvSpPr>
        <p:spPr>
          <a:xfrm>
            <a:off x="3594100" y="2089150"/>
            <a:ext cx="709613" cy="461963"/>
          </a:xfrm>
          <a:prstGeom prst="rect">
            <a:avLst/>
          </a:prstGeom>
          <a:noFill/>
        </p:spPr>
        <p:txBody>
          <a:bodyPr lIns="0" tIns="0" rIns="0" bIns="0">
            <a:spAutoFit/>
          </a:bodyPr>
          <a:lstStyle/>
          <a:p>
            <a:pPr>
              <a:lnSpc>
                <a:spcPts val="1840"/>
              </a:lnSpc>
              <a:defRPr/>
            </a:pPr>
            <a:r>
              <a:rPr lang="en-CA" sz="1597">
                <a:solidFill>
                  <a:srgbClr val="000000"/>
                </a:solidFill>
                <a:latin typeface="Arial Italic"/>
                <a:cs typeface="Arial Italic"/>
              </a:rPr>
              <a:t>Binary</a:t>
            </a:r>
          </a:p>
          <a:p>
            <a:pPr>
              <a:lnSpc>
                <a:spcPts val="1840"/>
              </a:lnSpc>
              <a:defRPr/>
            </a:pPr>
            <a:endParaRPr/>
          </a:p>
        </p:txBody>
      </p:sp>
      <p:sp>
        <p:nvSpPr>
          <p:cNvPr id="8" name="TextBox 11"/>
          <p:cNvSpPr txBox="1"/>
          <p:nvPr/>
        </p:nvSpPr>
        <p:spPr>
          <a:xfrm>
            <a:off x="1866900" y="2381250"/>
            <a:ext cx="677863" cy="461963"/>
          </a:xfrm>
          <a:prstGeom prst="rect">
            <a:avLst/>
          </a:prstGeom>
          <a:noFill/>
        </p:spPr>
        <p:txBody>
          <a:bodyPr lIns="0" tIns="0" rIns="0" bIns="0">
            <a:spAutoFit/>
          </a:bodyPr>
          <a:lstStyle/>
          <a:p>
            <a:pPr>
              <a:lnSpc>
                <a:spcPts val="1840"/>
              </a:lnSpc>
              <a:defRPr/>
            </a:pPr>
            <a:r>
              <a:rPr lang="en-CA" sz="1597">
                <a:solidFill>
                  <a:srgbClr val="000000"/>
                </a:solidFill>
                <a:latin typeface="Arial"/>
                <a:cs typeface="Arial"/>
              </a:rPr>
              <a:t>Three</a:t>
            </a:r>
          </a:p>
          <a:p>
            <a:pPr>
              <a:lnSpc>
                <a:spcPts val="1840"/>
              </a:lnSpc>
              <a:defRPr/>
            </a:pPr>
            <a:endParaRPr/>
          </a:p>
        </p:txBody>
      </p:sp>
      <p:sp>
        <p:nvSpPr>
          <p:cNvPr id="9" name="TextBox 12"/>
          <p:cNvSpPr txBox="1"/>
          <p:nvPr/>
        </p:nvSpPr>
        <p:spPr>
          <a:xfrm>
            <a:off x="3594100" y="2381250"/>
            <a:ext cx="827088" cy="461963"/>
          </a:xfrm>
          <a:prstGeom prst="rect">
            <a:avLst/>
          </a:prstGeom>
          <a:noFill/>
        </p:spPr>
        <p:txBody>
          <a:bodyPr lIns="0" tIns="0" rIns="0" bIns="0">
            <a:spAutoFit/>
          </a:bodyPr>
          <a:lstStyle/>
          <a:p>
            <a:pPr>
              <a:lnSpc>
                <a:spcPts val="1840"/>
              </a:lnSpc>
              <a:defRPr/>
            </a:pPr>
            <a:r>
              <a:rPr lang="en-CA" sz="1597">
                <a:solidFill>
                  <a:srgbClr val="000000"/>
                </a:solidFill>
                <a:latin typeface="Arial Italic"/>
                <a:cs typeface="Arial Italic"/>
              </a:rPr>
              <a:t>Ternary</a:t>
            </a:r>
          </a:p>
          <a:p>
            <a:pPr>
              <a:lnSpc>
                <a:spcPts val="1840"/>
              </a:lnSpc>
              <a:defRPr/>
            </a:pPr>
            <a:endParaRPr/>
          </a:p>
        </p:txBody>
      </p:sp>
      <p:sp>
        <p:nvSpPr>
          <p:cNvPr id="10" name="TextBox 13"/>
          <p:cNvSpPr txBox="1"/>
          <p:nvPr/>
        </p:nvSpPr>
        <p:spPr>
          <a:xfrm>
            <a:off x="1524000" y="2927350"/>
            <a:ext cx="7119938" cy="884238"/>
          </a:xfrm>
          <a:prstGeom prst="rect">
            <a:avLst/>
          </a:prstGeom>
          <a:noFill/>
        </p:spPr>
        <p:txBody>
          <a:bodyPr lIns="0" tIns="0" rIns="0" bIns="0">
            <a:spAutoFit/>
          </a:bodyPr>
          <a:lstStyle/>
          <a:p>
            <a:pPr>
              <a:lnSpc>
                <a:spcPts val="2300"/>
              </a:lnSpc>
              <a:tabLst>
                <a:tab pos="330200" algn="l"/>
              </a:tabLst>
              <a:defRPr/>
            </a:pPr>
            <a:r>
              <a:rPr lang="en-CA" sz="1597" dirty="0">
                <a:solidFill>
                  <a:srgbClr val="000000"/>
                </a:solidFill>
                <a:latin typeface="Arial Italic"/>
                <a:cs typeface="Arial Italic"/>
              </a:rPr>
              <a:t>E.g.: employee </a:t>
            </a:r>
            <a:r>
              <a:rPr lang="en-CA" sz="1597" dirty="0">
                <a:solidFill>
                  <a:srgbClr val="000000"/>
                </a:solidFill>
                <a:latin typeface="Arial Bold Italic"/>
                <a:cs typeface="Arial Bold Italic"/>
              </a:rPr>
              <a:t>manager-of</a:t>
            </a:r>
            <a:r>
              <a:rPr lang="en-CA" sz="1597" dirty="0">
                <a:solidFill>
                  <a:srgbClr val="000000"/>
                </a:solidFill>
                <a:latin typeface="Arial Italic"/>
                <a:cs typeface="Arial Italic"/>
              </a:rPr>
              <a:t> employee is unary</a:t>
            </a:r>
            <a:r>
              <a:rPr lang="en-CA" sz="1597" dirty="0">
                <a:solidFill>
                  <a:srgbClr val="000000"/>
                </a:solidFill>
                <a:latin typeface="Times New Roman"/>
              </a:rPr>
              <a:t/>
            </a:r>
            <a:br>
              <a:rPr lang="en-CA" sz="1597" dirty="0">
                <a:solidFill>
                  <a:srgbClr val="000000"/>
                </a:solidFill>
                <a:latin typeface="Times New Roman"/>
              </a:rPr>
            </a:br>
            <a:r>
              <a:rPr lang="en-CA" sz="1597" dirty="0">
                <a:solidFill>
                  <a:srgbClr val="000000"/>
                </a:solidFill>
                <a:latin typeface="Arial Italic"/>
                <a:cs typeface="Arial Italic"/>
              </a:rPr>
              <a:t>	employee </a:t>
            </a:r>
            <a:r>
              <a:rPr lang="en-CA" sz="1597" dirty="0">
                <a:solidFill>
                  <a:srgbClr val="000000"/>
                </a:solidFill>
                <a:latin typeface="Arial Bold Italic"/>
                <a:cs typeface="Arial Bold Italic"/>
              </a:rPr>
              <a:t>	works-for </a:t>
            </a:r>
            <a:r>
              <a:rPr lang="en-CA" sz="1597" dirty="0">
                <a:solidFill>
                  <a:srgbClr val="000000"/>
                </a:solidFill>
                <a:latin typeface="Arial Italic"/>
                <a:cs typeface="Arial Italic"/>
              </a:rPr>
              <a:t>	department is binary</a:t>
            </a:r>
          </a:p>
          <a:p>
            <a:pPr>
              <a:lnSpc>
                <a:spcPts val="2300"/>
              </a:lnSpc>
              <a:defRPr/>
            </a:pPr>
            <a:endParaRPr lang="en-CA" sz="1597" dirty="0">
              <a:solidFill>
                <a:srgbClr val="000000"/>
              </a:solidFill>
            </a:endParaRPr>
          </a:p>
        </p:txBody>
      </p:sp>
      <p:sp>
        <p:nvSpPr>
          <p:cNvPr id="11" name="TextBox 14"/>
          <p:cNvSpPr txBox="1"/>
          <p:nvPr/>
        </p:nvSpPr>
        <p:spPr>
          <a:xfrm>
            <a:off x="1854200" y="3562350"/>
            <a:ext cx="6843713" cy="461963"/>
          </a:xfrm>
          <a:prstGeom prst="rect">
            <a:avLst/>
          </a:prstGeom>
          <a:noFill/>
        </p:spPr>
        <p:txBody>
          <a:bodyPr lIns="0" tIns="0" rIns="0" bIns="0">
            <a:spAutoFit/>
          </a:bodyPr>
          <a:lstStyle/>
          <a:p>
            <a:pPr>
              <a:lnSpc>
                <a:spcPts val="1840"/>
              </a:lnSpc>
              <a:defRPr/>
            </a:pPr>
            <a:r>
              <a:rPr lang="en-CA" sz="1597">
                <a:solidFill>
                  <a:srgbClr val="000000"/>
                </a:solidFill>
                <a:latin typeface="Arial Italic"/>
                <a:cs typeface="Arial Italic"/>
              </a:rPr>
              <a:t>customer </a:t>
            </a:r>
            <a:r>
              <a:rPr lang="en-CA" sz="1597">
                <a:solidFill>
                  <a:srgbClr val="000000"/>
                </a:solidFill>
                <a:latin typeface="Arial Bold Italic"/>
                <a:cs typeface="Arial Bold Italic"/>
              </a:rPr>
              <a:t>purchase</a:t>
            </a:r>
            <a:r>
              <a:rPr lang="en-CA" sz="1597">
                <a:solidFill>
                  <a:srgbClr val="000000"/>
                </a:solidFill>
                <a:latin typeface="Arial Italic"/>
                <a:cs typeface="Arial Italic"/>
              </a:rPr>
              <a:t> item, shop keeper is a ternary relationship</a:t>
            </a:r>
          </a:p>
          <a:p>
            <a:pPr>
              <a:lnSpc>
                <a:spcPts val="1840"/>
              </a:lnSpc>
              <a:defRPr/>
            </a:pPr>
            <a:endParaRPr lang="en-CA" sz="1597">
              <a:solidFill>
                <a:srgbClr val="000000"/>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63600" y="736600"/>
            <a:ext cx="9194800" cy="508000"/>
          </a:xfrm>
          <a:prstGeom prst="rect">
            <a:avLst/>
          </a:prstGeom>
          <a:noFill/>
        </p:spPr>
        <p:txBody>
          <a:bodyPr wrap="none" lIns="0" tIns="0" rIns="0" bIns="0">
            <a:spAutoFit/>
          </a:bodyPr>
          <a:lstStyle/>
          <a:p>
            <a:pPr>
              <a:lnSpc>
                <a:spcPts val="3220"/>
              </a:lnSpc>
              <a:defRPr/>
            </a:pPr>
            <a:r>
              <a:rPr lang="en-CA" sz="2798" dirty="0">
                <a:solidFill>
                  <a:srgbClr val="65CC00"/>
                </a:solidFill>
                <a:latin typeface="Arial"/>
                <a:cs typeface="Arial"/>
              </a:rPr>
              <a:t>Cardinality</a:t>
            </a:r>
          </a:p>
          <a:p>
            <a:pPr>
              <a:lnSpc>
                <a:spcPts val="3220"/>
              </a:lnSpc>
              <a:defRPr/>
            </a:pPr>
            <a:endParaRPr lang="en-CA" sz="2798" dirty="0">
              <a:solidFill>
                <a:srgbClr val="000000"/>
              </a:solidFill>
            </a:endParaRPr>
          </a:p>
        </p:txBody>
      </p:sp>
      <p:sp>
        <p:nvSpPr>
          <p:cNvPr id="3" name="TextBox 3"/>
          <p:cNvSpPr txBox="1"/>
          <p:nvPr/>
        </p:nvSpPr>
        <p:spPr>
          <a:xfrm>
            <a:off x="850900" y="1473200"/>
            <a:ext cx="9207500" cy="342900"/>
          </a:xfrm>
          <a:prstGeom prst="rect">
            <a:avLst/>
          </a:prstGeom>
          <a:noFill/>
        </p:spPr>
        <p:txBody>
          <a:bodyPr wrap="none" lIns="0" tIns="0" rIns="0" bIns="0">
            <a:spAutoFit/>
          </a:bodyPr>
          <a:lstStyle/>
          <a:p>
            <a:pPr>
              <a:lnSpc>
                <a:spcPts val="2070"/>
              </a:lnSpc>
              <a:defRPr/>
            </a:pPr>
            <a:r>
              <a:rPr lang="en-CA" sz="1801">
                <a:solidFill>
                  <a:srgbClr val="000000"/>
                </a:solidFill>
                <a:latin typeface="Arial"/>
                <a:cs typeface="Arial"/>
              </a:rPr>
              <a:t>•  Relationships can have different </a:t>
            </a:r>
            <a:r>
              <a:rPr lang="en-CA" sz="1801">
                <a:solidFill>
                  <a:srgbClr val="000000"/>
                </a:solidFill>
                <a:latin typeface="Arial Italic"/>
                <a:cs typeface="Arial Italic"/>
              </a:rPr>
              <a:t>connectivity</a:t>
            </a:r>
          </a:p>
          <a:p>
            <a:pPr>
              <a:lnSpc>
                <a:spcPts val="2070"/>
              </a:lnSpc>
              <a:defRPr/>
            </a:pPr>
            <a:endParaRPr lang="en-CA" sz="1801">
              <a:solidFill>
                <a:srgbClr val="000000"/>
              </a:solidFill>
            </a:endParaRPr>
          </a:p>
        </p:txBody>
      </p:sp>
      <p:sp>
        <p:nvSpPr>
          <p:cNvPr id="4" name="TextBox 4"/>
          <p:cNvSpPr txBox="1"/>
          <p:nvPr/>
        </p:nvSpPr>
        <p:spPr>
          <a:xfrm>
            <a:off x="1193800" y="1790700"/>
            <a:ext cx="1651000" cy="2794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a:t>
            </a:r>
            <a:r>
              <a:rPr lang="en-CA" sz="1607" b="1">
                <a:solidFill>
                  <a:srgbClr val="000000"/>
                </a:solidFill>
                <a:latin typeface="Arial Bold"/>
                <a:cs typeface="Arial Bold"/>
              </a:rPr>
              <a:t>  one-to-one</a:t>
            </a:r>
          </a:p>
          <a:p>
            <a:pPr>
              <a:lnSpc>
                <a:spcPts val="1840"/>
              </a:lnSpc>
              <a:defRPr/>
            </a:pPr>
            <a:endParaRPr/>
          </a:p>
        </p:txBody>
      </p:sp>
      <p:sp>
        <p:nvSpPr>
          <p:cNvPr id="5" name="TextBox 5"/>
          <p:cNvSpPr txBox="1"/>
          <p:nvPr/>
        </p:nvSpPr>
        <p:spPr>
          <a:xfrm>
            <a:off x="3594100" y="1790700"/>
            <a:ext cx="685800" cy="2794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(1:1)</a:t>
            </a:r>
          </a:p>
          <a:p>
            <a:pPr>
              <a:lnSpc>
                <a:spcPts val="1840"/>
              </a:lnSpc>
              <a:defRPr/>
            </a:pPr>
            <a:endParaRPr/>
          </a:p>
        </p:txBody>
      </p:sp>
      <p:sp>
        <p:nvSpPr>
          <p:cNvPr id="6" name="TextBox 6"/>
          <p:cNvSpPr txBox="1"/>
          <p:nvPr/>
        </p:nvSpPr>
        <p:spPr>
          <a:xfrm>
            <a:off x="1193800" y="2082800"/>
            <a:ext cx="1816100" cy="2794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a:t>
            </a:r>
            <a:r>
              <a:rPr lang="en-CA" sz="1607" b="1">
                <a:solidFill>
                  <a:srgbClr val="000000"/>
                </a:solidFill>
                <a:latin typeface="Arial Bold"/>
                <a:cs typeface="Arial Bold"/>
              </a:rPr>
              <a:t>  one-to-many</a:t>
            </a:r>
          </a:p>
          <a:p>
            <a:pPr>
              <a:lnSpc>
                <a:spcPts val="1840"/>
              </a:lnSpc>
              <a:defRPr/>
            </a:pPr>
            <a:endParaRPr/>
          </a:p>
        </p:txBody>
      </p:sp>
      <p:sp>
        <p:nvSpPr>
          <p:cNvPr id="7" name="TextBox 7"/>
          <p:cNvSpPr txBox="1"/>
          <p:nvPr/>
        </p:nvSpPr>
        <p:spPr>
          <a:xfrm>
            <a:off x="3594100" y="2082800"/>
            <a:ext cx="723900" cy="2794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(1:N)</a:t>
            </a:r>
          </a:p>
          <a:p>
            <a:pPr>
              <a:lnSpc>
                <a:spcPts val="1840"/>
              </a:lnSpc>
              <a:defRPr/>
            </a:pPr>
            <a:endParaRPr/>
          </a:p>
        </p:txBody>
      </p:sp>
      <p:sp>
        <p:nvSpPr>
          <p:cNvPr id="8" name="TextBox 8"/>
          <p:cNvSpPr txBox="1"/>
          <p:nvPr/>
        </p:nvSpPr>
        <p:spPr>
          <a:xfrm>
            <a:off x="1193800" y="2374900"/>
            <a:ext cx="1905000" cy="2794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a:t>
            </a:r>
            <a:r>
              <a:rPr lang="en-CA" sz="1607" b="1">
                <a:solidFill>
                  <a:srgbClr val="000000"/>
                </a:solidFill>
                <a:latin typeface="Arial Bold"/>
                <a:cs typeface="Arial Bold"/>
              </a:rPr>
              <a:t>  many-to- One</a:t>
            </a:r>
          </a:p>
          <a:p>
            <a:pPr>
              <a:lnSpc>
                <a:spcPts val="1840"/>
              </a:lnSpc>
              <a:defRPr/>
            </a:pPr>
            <a:endParaRPr/>
          </a:p>
        </p:txBody>
      </p:sp>
      <p:sp>
        <p:nvSpPr>
          <p:cNvPr id="9" name="TextBox 9"/>
          <p:cNvSpPr txBox="1"/>
          <p:nvPr/>
        </p:nvSpPr>
        <p:spPr>
          <a:xfrm>
            <a:off x="3594100" y="2374900"/>
            <a:ext cx="749300" cy="2794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(M:1)</a:t>
            </a:r>
          </a:p>
          <a:p>
            <a:pPr>
              <a:lnSpc>
                <a:spcPts val="1840"/>
              </a:lnSpc>
              <a:defRPr/>
            </a:pPr>
            <a:endParaRPr/>
          </a:p>
        </p:txBody>
      </p:sp>
      <p:sp>
        <p:nvSpPr>
          <p:cNvPr id="10" name="TextBox 10"/>
          <p:cNvSpPr txBox="1"/>
          <p:nvPr/>
        </p:nvSpPr>
        <p:spPr>
          <a:xfrm>
            <a:off x="1193800" y="2667000"/>
            <a:ext cx="2006600" cy="2921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a:t>
            </a:r>
            <a:r>
              <a:rPr lang="en-CA" sz="1607" b="1">
                <a:solidFill>
                  <a:srgbClr val="000000"/>
                </a:solidFill>
                <a:latin typeface="Arial Bold"/>
                <a:cs typeface="Arial Bold"/>
              </a:rPr>
              <a:t>  many-to-many</a:t>
            </a:r>
          </a:p>
          <a:p>
            <a:pPr>
              <a:lnSpc>
                <a:spcPts val="1840"/>
              </a:lnSpc>
              <a:defRPr/>
            </a:pPr>
            <a:endParaRPr/>
          </a:p>
        </p:txBody>
      </p:sp>
      <p:sp>
        <p:nvSpPr>
          <p:cNvPr id="11" name="TextBox 11"/>
          <p:cNvSpPr txBox="1"/>
          <p:nvPr/>
        </p:nvSpPr>
        <p:spPr>
          <a:xfrm>
            <a:off x="3594100" y="2667000"/>
            <a:ext cx="800100" cy="2921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(M:N)</a:t>
            </a:r>
          </a:p>
          <a:p>
            <a:pPr>
              <a:lnSpc>
                <a:spcPts val="1840"/>
              </a:lnSpc>
              <a:defRPr/>
            </a:pPr>
            <a:endParaRPr/>
          </a:p>
        </p:txBody>
      </p:sp>
      <p:sp>
        <p:nvSpPr>
          <p:cNvPr id="12" name="TextBox 12"/>
          <p:cNvSpPr txBox="1"/>
          <p:nvPr/>
        </p:nvSpPr>
        <p:spPr>
          <a:xfrm>
            <a:off x="1193800" y="3263900"/>
            <a:ext cx="8864600" cy="2794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E.g.:</a:t>
            </a:r>
          </a:p>
          <a:p>
            <a:pPr>
              <a:lnSpc>
                <a:spcPts val="1840"/>
              </a:lnSpc>
              <a:defRPr/>
            </a:pPr>
            <a:endParaRPr lang="en-CA" sz="1597">
              <a:solidFill>
                <a:srgbClr val="000000"/>
              </a:solidFill>
            </a:endParaRPr>
          </a:p>
        </p:txBody>
      </p:sp>
      <p:sp>
        <p:nvSpPr>
          <p:cNvPr id="13" name="TextBox 13"/>
          <p:cNvSpPr txBox="1"/>
          <p:nvPr/>
        </p:nvSpPr>
        <p:spPr>
          <a:xfrm>
            <a:off x="1689100" y="3556000"/>
            <a:ext cx="8369300" cy="279400"/>
          </a:xfrm>
          <a:prstGeom prst="rect">
            <a:avLst/>
          </a:prstGeom>
          <a:noFill/>
        </p:spPr>
        <p:txBody>
          <a:bodyPr wrap="none" lIns="0" tIns="0" rIns="0" bIns="0">
            <a:spAutoFit/>
          </a:bodyPr>
          <a:lstStyle/>
          <a:p>
            <a:pPr>
              <a:lnSpc>
                <a:spcPts val="1840"/>
              </a:lnSpc>
              <a:defRPr/>
            </a:pPr>
            <a:r>
              <a:rPr lang="en-CA" sz="1597">
                <a:solidFill>
                  <a:srgbClr val="000000"/>
                </a:solidFill>
                <a:latin typeface="Arial"/>
                <a:cs typeface="Arial"/>
              </a:rPr>
              <a:t>Employee </a:t>
            </a:r>
            <a:r>
              <a:rPr lang="en-CA" sz="1607" b="1">
                <a:solidFill>
                  <a:srgbClr val="000000"/>
                </a:solidFill>
                <a:latin typeface="Arial Bold"/>
                <a:cs typeface="Arial Bold"/>
              </a:rPr>
              <a:t>head-of </a:t>
            </a:r>
            <a:r>
              <a:rPr lang="en-CA" sz="1597">
                <a:solidFill>
                  <a:srgbClr val="000000"/>
                </a:solidFill>
                <a:latin typeface="Arial"/>
                <a:cs typeface="Arial"/>
              </a:rPr>
              <a:t>department (1:1)</a:t>
            </a:r>
          </a:p>
          <a:p>
            <a:pPr>
              <a:lnSpc>
                <a:spcPts val="1840"/>
              </a:lnSpc>
              <a:defRPr/>
            </a:pPr>
            <a:endParaRPr lang="en-CA" sz="1597">
              <a:solidFill>
                <a:srgbClr val="000000"/>
              </a:solidFill>
            </a:endParaRPr>
          </a:p>
        </p:txBody>
      </p:sp>
      <p:sp>
        <p:nvSpPr>
          <p:cNvPr id="14" name="TextBox 14"/>
          <p:cNvSpPr txBox="1"/>
          <p:nvPr/>
        </p:nvSpPr>
        <p:spPr>
          <a:xfrm>
            <a:off x="1689100" y="3797300"/>
            <a:ext cx="8369300" cy="635000"/>
          </a:xfrm>
          <a:prstGeom prst="rect">
            <a:avLst/>
          </a:prstGeom>
          <a:noFill/>
        </p:spPr>
        <p:txBody>
          <a:bodyPr wrap="none" lIns="0" tIns="0" rIns="0" bIns="0">
            <a:spAutoFit/>
          </a:bodyPr>
          <a:lstStyle/>
          <a:p>
            <a:pPr indent="10">
              <a:lnSpc>
                <a:spcPts val="2300"/>
              </a:lnSpc>
              <a:defRPr/>
            </a:pPr>
            <a:r>
              <a:rPr lang="en-CA" sz="1597">
                <a:solidFill>
                  <a:srgbClr val="000000"/>
                </a:solidFill>
                <a:latin typeface="Arial"/>
                <a:cs typeface="Arial"/>
              </a:rPr>
              <a:t>Lecturer </a:t>
            </a:r>
            <a:r>
              <a:rPr lang="en-CA" sz="1607" b="1">
                <a:solidFill>
                  <a:srgbClr val="000000"/>
                </a:solidFill>
                <a:latin typeface="Arial Bold"/>
                <a:cs typeface="Arial Bold"/>
              </a:rPr>
              <a:t>offers</a:t>
            </a:r>
            <a:r>
              <a:rPr lang="en-CA" sz="1597">
                <a:solidFill>
                  <a:srgbClr val="000000"/>
                </a:solidFill>
                <a:latin typeface="Arial"/>
                <a:cs typeface="Arial"/>
              </a:rPr>
              <a:t> course (1:n) assuming a course is taught by a single lecturer</a:t>
            </a:r>
            <a:r>
              <a:rPr lang="en-CA" sz="1597">
                <a:solidFill>
                  <a:srgbClr val="000000"/>
                </a:solidFill>
                <a:latin typeface="Times New Roman"/>
              </a:rPr>
              <a:t/>
            </a:r>
            <a:br>
              <a:rPr lang="en-CA" sz="1597">
                <a:solidFill>
                  <a:srgbClr val="000000"/>
                </a:solidFill>
                <a:latin typeface="Times New Roman"/>
              </a:rPr>
            </a:br>
            <a:r>
              <a:rPr lang="en-CA" sz="1597">
                <a:solidFill>
                  <a:srgbClr val="000000"/>
                </a:solidFill>
                <a:latin typeface="Arial"/>
                <a:cs typeface="Arial"/>
              </a:rPr>
              <a:t>Student </a:t>
            </a:r>
            <a:r>
              <a:rPr lang="en-CA" sz="1607" b="1">
                <a:solidFill>
                  <a:srgbClr val="000000"/>
                </a:solidFill>
                <a:latin typeface="Arial Bold"/>
                <a:cs typeface="Arial Bold"/>
              </a:rPr>
              <a:t>enrolls</a:t>
            </a:r>
            <a:r>
              <a:rPr lang="en-CA" sz="1597">
                <a:solidFill>
                  <a:srgbClr val="000000"/>
                </a:solidFill>
                <a:latin typeface="Arial"/>
                <a:cs typeface="Arial"/>
              </a:rPr>
              <a:t> course (m:n)</a:t>
            </a:r>
          </a:p>
          <a:p>
            <a:pPr>
              <a:lnSpc>
                <a:spcPts val="2300"/>
              </a:lnSpc>
              <a:defRPr/>
            </a:pPr>
            <a:endParaRPr lang="en-CA" sz="1597">
              <a:solidFill>
                <a:srgbClr val="00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2000" y="304800"/>
            <a:ext cx="69088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Cardinality - One - To - One</a:t>
            </a:r>
            <a:endParaRPr lang="en-CA" sz="2798" dirty="0">
              <a:solidFill>
                <a:srgbClr val="000000"/>
              </a:solidFill>
            </a:endParaRPr>
          </a:p>
        </p:txBody>
      </p:sp>
      <p:sp>
        <p:nvSpPr>
          <p:cNvPr id="8" name="TextBox 4"/>
          <p:cNvSpPr txBox="1"/>
          <p:nvPr/>
        </p:nvSpPr>
        <p:spPr>
          <a:xfrm>
            <a:off x="1371600" y="4495800"/>
            <a:ext cx="2806700" cy="317500"/>
          </a:xfrm>
          <a:prstGeom prst="rect">
            <a:avLst/>
          </a:prstGeom>
          <a:noFill/>
        </p:spPr>
        <p:txBody>
          <a:bodyPr wrap="none" lIns="0" tIns="0" rIns="0" bIns="0">
            <a:spAutoFit/>
          </a:bodyPr>
          <a:lstStyle/>
          <a:p>
            <a:pPr>
              <a:lnSpc>
                <a:spcPts val="1800"/>
              </a:lnSpc>
              <a:defRPr/>
            </a:pPr>
            <a:r>
              <a:rPr lang="en-CA" sz="1607" b="1">
                <a:solidFill>
                  <a:srgbClr val="000000"/>
                </a:solidFill>
                <a:latin typeface="Arial Bold"/>
                <a:cs typeface="Arial Bold"/>
              </a:rPr>
              <a:t>Person</a:t>
            </a:r>
          </a:p>
          <a:p>
            <a:pPr>
              <a:lnSpc>
                <a:spcPts val="1840"/>
              </a:lnSpc>
              <a:defRPr/>
            </a:pPr>
            <a:endParaRPr lang="en-CA" sz="1597">
              <a:solidFill>
                <a:srgbClr val="000000"/>
              </a:solidFill>
            </a:endParaRPr>
          </a:p>
        </p:txBody>
      </p:sp>
      <p:sp>
        <p:nvSpPr>
          <p:cNvPr id="9" name="TextBox 6"/>
          <p:cNvSpPr txBox="1"/>
          <p:nvPr/>
        </p:nvSpPr>
        <p:spPr>
          <a:xfrm>
            <a:off x="4279900" y="4495800"/>
            <a:ext cx="5105400" cy="317500"/>
          </a:xfrm>
          <a:prstGeom prst="rect">
            <a:avLst/>
          </a:prstGeom>
          <a:noFill/>
        </p:spPr>
        <p:txBody>
          <a:bodyPr wrap="none" lIns="0" tIns="0" rIns="0" bIns="0">
            <a:spAutoFit/>
          </a:bodyPr>
          <a:lstStyle/>
          <a:p>
            <a:pPr>
              <a:lnSpc>
                <a:spcPts val="1800"/>
              </a:lnSpc>
              <a:defRPr/>
            </a:pPr>
            <a:r>
              <a:rPr lang="en-CA" sz="1607" b="1">
                <a:solidFill>
                  <a:srgbClr val="000000"/>
                </a:solidFill>
                <a:latin typeface="Arial Bold"/>
                <a:cs typeface="Arial Bold"/>
              </a:rPr>
              <a:t>Chair</a:t>
            </a:r>
          </a:p>
          <a:p>
            <a:pPr>
              <a:lnSpc>
                <a:spcPts val="1840"/>
              </a:lnSpc>
              <a:defRPr/>
            </a:pPr>
            <a:endParaRPr lang="en-CA" sz="1597">
              <a:solidFill>
                <a:srgbClr val="000000"/>
              </a:solidFill>
            </a:endParaRPr>
          </a:p>
        </p:txBody>
      </p:sp>
      <p:sp>
        <p:nvSpPr>
          <p:cNvPr id="10" name="TextBox 7"/>
          <p:cNvSpPr txBox="1"/>
          <p:nvPr/>
        </p:nvSpPr>
        <p:spPr>
          <a:xfrm>
            <a:off x="1054100" y="5003800"/>
            <a:ext cx="6794500" cy="590550"/>
          </a:xfrm>
          <a:prstGeom prst="rect">
            <a:avLst/>
          </a:prstGeom>
          <a:noFill/>
        </p:spPr>
        <p:txBody>
          <a:bodyPr lIns="0" tIns="0" rIns="0" bIns="0">
            <a:spAutoFit/>
          </a:bodyPr>
          <a:lstStyle/>
          <a:p>
            <a:pPr>
              <a:lnSpc>
                <a:spcPts val="2300"/>
              </a:lnSpc>
              <a:defRPr/>
            </a:pPr>
            <a:r>
              <a:rPr lang="en-CA" sz="1811" b="1" dirty="0">
                <a:solidFill>
                  <a:srgbClr val="000000"/>
                </a:solidFill>
                <a:latin typeface="Arial Bold"/>
                <a:cs typeface="Arial Bold"/>
              </a:rPr>
              <a:t>One instance of entity type Person is related to one</a:t>
            </a:r>
          </a:p>
          <a:p>
            <a:pPr>
              <a:lnSpc>
                <a:spcPts val="2300"/>
              </a:lnSpc>
              <a:defRPr/>
            </a:pPr>
            <a:r>
              <a:rPr lang="en-CA" sz="1811" b="1" dirty="0">
                <a:solidFill>
                  <a:srgbClr val="000000"/>
                </a:solidFill>
                <a:latin typeface="Arial Bold"/>
                <a:cs typeface="Arial Bold"/>
              </a:rPr>
              <a:t> instance of the entity type Chair</a:t>
            </a:r>
            <a:r>
              <a:rPr lang="en-CA" sz="2015" b="1" dirty="0">
                <a:solidFill>
                  <a:srgbClr val="000000"/>
                </a:solidFill>
                <a:latin typeface="Arial Bold"/>
                <a:cs typeface="Arial Bold"/>
              </a:rPr>
              <a:t>.</a:t>
            </a:r>
          </a:p>
        </p:txBody>
      </p:sp>
      <p:sp>
        <p:nvSpPr>
          <p:cNvPr id="12" name="Oval 11"/>
          <p:cNvSpPr/>
          <p:nvPr/>
        </p:nvSpPr>
        <p:spPr>
          <a:xfrm>
            <a:off x="1295400" y="1371600"/>
            <a:ext cx="8382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P1</a:t>
            </a:r>
          </a:p>
          <a:p>
            <a:pPr algn="ctr">
              <a:defRPr/>
            </a:pPr>
            <a:endParaRPr lang="en-US" dirty="0"/>
          </a:p>
          <a:p>
            <a:pPr algn="ctr">
              <a:defRPr/>
            </a:pPr>
            <a:r>
              <a:rPr lang="en-US" dirty="0"/>
              <a:t>P2</a:t>
            </a:r>
          </a:p>
          <a:p>
            <a:pPr algn="ctr">
              <a:defRPr/>
            </a:pPr>
            <a:endParaRPr lang="en-US" dirty="0"/>
          </a:p>
          <a:p>
            <a:pPr algn="ctr">
              <a:defRPr/>
            </a:pPr>
            <a:r>
              <a:rPr lang="en-US" dirty="0"/>
              <a:t>P3</a:t>
            </a:r>
          </a:p>
          <a:p>
            <a:pPr algn="ctr">
              <a:defRPr/>
            </a:pPr>
            <a:endParaRPr lang="en-US" dirty="0"/>
          </a:p>
          <a:p>
            <a:pPr algn="ctr">
              <a:defRPr/>
            </a:pPr>
            <a:r>
              <a:rPr lang="en-US" dirty="0"/>
              <a:t>p4</a:t>
            </a:r>
          </a:p>
        </p:txBody>
      </p:sp>
      <p:sp>
        <p:nvSpPr>
          <p:cNvPr id="13" name="Oval 12"/>
          <p:cNvSpPr/>
          <p:nvPr/>
        </p:nvSpPr>
        <p:spPr>
          <a:xfrm>
            <a:off x="4114800" y="1371600"/>
            <a:ext cx="8382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C1</a:t>
            </a:r>
          </a:p>
          <a:p>
            <a:pPr algn="ctr">
              <a:defRPr/>
            </a:pPr>
            <a:endParaRPr lang="en-US" dirty="0"/>
          </a:p>
          <a:p>
            <a:pPr algn="ctr">
              <a:defRPr/>
            </a:pPr>
            <a:r>
              <a:rPr lang="en-US" dirty="0"/>
              <a:t>C2</a:t>
            </a:r>
          </a:p>
          <a:p>
            <a:pPr algn="ctr">
              <a:defRPr/>
            </a:pPr>
            <a:endParaRPr lang="en-US" dirty="0"/>
          </a:p>
          <a:p>
            <a:pPr algn="ctr">
              <a:defRPr/>
            </a:pPr>
            <a:r>
              <a:rPr lang="en-US" dirty="0"/>
              <a:t>C3</a:t>
            </a:r>
          </a:p>
          <a:p>
            <a:pPr algn="ctr">
              <a:defRPr/>
            </a:pPr>
            <a:endParaRPr lang="en-US" dirty="0"/>
          </a:p>
          <a:p>
            <a:pPr algn="ctr">
              <a:defRPr/>
            </a:pPr>
            <a:r>
              <a:rPr lang="en-US" dirty="0"/>
              <a:t>C4</a:t>
            </a:r>
          </a:p>
          <a:p>
            <a:pPr algn="ctr">
              <a:defRPr/>
            </a:pPr>
            <a:endParaRPr lang="en-US" dirty="0"/>
          </a:p>
        </p:txBody>
      </p:sp>
      <p:cxnSp>
        <p:nvCxnSpPr>
          <p:cNvPr id="15" name="Straight Connector 14"/>
          <p:cNvCxnSpPr/>
          <p:nvPr/>
        </p:nvCxnSpPr>
        <p:spPr>
          <a:xfrm flipV="1">
            <a:off x="1828800" y="1828800"/>
            <a:ext cx="25908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1905000" y="2362200"/>
            <a:ext cx="25908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828800" y="2971800"/>
            <a:ext cx="25908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05000" y="3429000"/>
            <a:ext cx="2590800" cy="762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800" y="304800"/>
            <a:ext cx="66040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Cardinality - One -to- Many</a:t>
            </a:r>
            <a:endParaRPr lang="en-CA" sz="2798" dirty="0">
              <a:solidFill>
                <a:srgbClr val="000000"/>
              </a:solidFill>
            </a:endParaRPr>
          </a:p>
        </p:txBody>
      </p:sp>
      <p:sp>
        <p:nvSpPr>
          <p:cNvPr id="3" name="Oval 2"/>
          <p:cNvSpPr/>
          <p:nvPr/>
        </p:nvSpPr>
        <p:spPr>
          <a:xfrm>
            <a:off x="1295400" y="1371600"/>
            <a:ext cx="1371600" cy="274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CMP1</a:t>
            </a:r>
          </a:p>
          <a:p>
            <a:pPr algn="ctr">
              <a:defRPr/>
            </a:pPr>
            <a:endParaRPr lang="en-US" dirty="0"/>
          </a:p>
          <a:p>
            <a:pPr algn="ctr">
              <a:defRPr/>
            </a:pPr>
            <a:endParaRPr lang="en-US" dirty="0"/>
          </a:p>
          <a:p>
            <a:pPr algn="ctr">
              <a:defRPr/>
            </a:pPr>
            <a:r>
              <a:rPr lang="en-US" dirty="0"/>
              <a:t>CMP2</a:t>
            </a:r>
          </a:p>
          <a:p>
            <a:pPr algn="ctr">
              <a:defRPr/>
            </a:pPr>
            <a:endParaRPr lang="en-US" dirty="0"/>
          </a:p>
          <a:p>
            <a:pPr algn="ctr">
              <a:defRPr/>
            </a:pPr>
            <a:endParaRPr lang="en-US" dirty="0"/>
          </a:p>
        </p:txBody>
      </p:sp>
      <p:sp>
        <p:nvSpPr>
          <p:cNvPr id="4" name="Oval 3"/>
          <p:cNvSpPr/>
          <p:nvPr/>
        </p:nvSpPr>
        <p:spPr>
          <a:xfrm>
            <a:off x="5029200" y="1295400"/>
            <a:ext cx="838200" cy="2971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E1</a:t>
            </a:r>
          </a:p>
          <a:p>
            <a:pPr algn="ctr">
              <a:defRPr/>
            </a:pPr>
            <a:r>
              <a:rPr lang="en-US" dirty="0"/>
              <a:t>E2</a:t>
            </a:r>
          </a:p>
          <a:p>
            <a:pPr algn="ctr">
              <a:defRPr/>
            </a:pPr>
            <a:r>
              <a:rPr lang="en-US" dirty="0"/>
              <a:t>E3</a:t>
            </a:r>
          </a:p>
          <a:p>
            <a:pPr algn="ctr">
              <a:defRPr/>
            </a:pPr>
            <a:endParaRPr lang="en-US" dirty="0"/>
          </a:p>
          <a:p>
            <a:pPr algn="ctr">
              <a:defRPr/>
            </a:pPr>
            <a:r>
              <a:rPr lang="en-US" dirty="0"/>
              <a:t>E1</a:t>
            </a:r>
          </a:p>
          <a:p>
            <a:pPr algn="ctr">
              <a:defRPr/>
            </a:pPr>
            <a:r>
              <a:rPr lang="en-US" dirty="0"/>
              <a:t>E2</a:t>
            </a:r>
          </a:p>
          <a:p>
            <a:pPr algn="ctr">
              <a:defRPr/>
            </a:pPr>
            <a:r>
              <a:rPr lang="en-US" dirty="0"/>
              <a:t>E3</a:t>
            </a:r>
          </a:p>
          <a:p>
            <a:pPr algn="ctr">
              <a:defRPr/>
            </a:pPr>
            <a:endParaRPr lang="en-US" dirty="0"/>
          </a:p>
          <a:p>
            <a:pPr algn="ctr">
              <a:defRPr/>
            </a:pPr>
            <a:endParaRPr lang="en-US" dirty="0"/>
          </a:p>
          <a:p>
            <a:pPr algn="ctr">
              <a:defRPr/>
            </a:pPr>
            <a:endParaRPr lang="en-US" dirty="0"/>
          </a:p>
        </p:txBody>
      </p:sp>
      <p:cxnSp>
        <p:nvCxnSpPr>
          <p:cNvPr id="30" name="Straight Connector 29"/>
          <p:cNvCxnSpPr/>
          <p:nvPr/>
        </p:nvCxnSpPr>
        <p:spPr>
          <a:xfrm flipV="1">
            <a:off x="2286000" y="2667000"/>
            <a:ext cx="2971800" cy="2286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209800" y="2895600"/>
            <a:ext cx="3124200"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133600" y="2895600"/>
            <a:ext cx="3124200" cy="2286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362200" y="1524000"/>
            <a:ext cx="2971800" cy="5334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286000" y="1828800"/>
            <a:ext cx="2971800" cy="228600"/>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286000" y="2057400"/>
            <a:ext cx="3048000"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sp>
        <p:nvSpPr>
          <p:cNvPr id="43" name="TextBox 11"/>
          <p:cNvSpPr txBox="1"/>
          <p:nvPr/>
        </p:nvSpPr>
        <p:spPr>
          <a:xfrm>
            <a:off x="1371600" y="4267200"/>
            <a:ext cx="1524000" cy="292100"/>
          </a:xfrm>
          <a:prstGeom prst="rect">
            <a:avLst/>
          </a:prstGeom>
          <a:noFill/>
        </p:spPr>
        <p:txBody>
          <a:bodyPr wrap="none" lIns="0" tIns="0" rIns="0" bIns="0">
            <a:spAutoFit/>
          </a:bodyPr>
          <a:lstStyle/>
          <a:p>
            <a:pPr>
              <a:lnSpc>
                <a:spcPts val="1840"/>
              </a:lnSpc>
              <a:defRPr/>
            </a:pPr>
            <a:r>
              <a:rPr lang="en-CA" sz="1607" b="1" dirty="0">
                <a:solidFill>
                  <a:srgbClr val="000000"/>
                </a:solidFill>
                <a:latin typeface="Arial Bold"/>
                <a:cs typeface="Arial Bold"/>
              </a:rPr>
              <a:t>Organization</a:t>
            </a:r>
          </a:p>
          <a:p>
            <a:pPr>
              <a:lnSpc>
                <a:spcPts val="1840"/>
              </a:lnSpc>
              <a:defRPr/>
            </a:pPr>
            <a:endParaRPr/>
          </a:p>
        </p:txBody>
      </p:sp>
      <p:sp>
        <p:nvSpPr>
          <p:cNvPr id="44" name="TextBox 12"/>
          <p:cNvSpPr txBox="1"/>
          <p:nvPr/>
        </p:nvSpPr>
        <p:spPr>
          <a:xfrm>
            <a:off x="5092700" y="4267200"/>
            <a:ext cx="1244600" cy="292100"/>
          </a:xfrm>
          <a:prstGeom prst="rect">
            <a:avLst/>
          </a:prstGeom>
          <a:noFill/>
        </p:spPr>
        <p:txBody>
          <a:bodyPr wrap="none" lIns="0" tIns="0" rIns="0" bIns="0">
            <a:spAutoFit/>
          </a:bodyPr>
          <a:lstStyle/>
          <a:p>
            <a:pPr>
              <a:lnSpc>
                <a:spcPts val="1840"/>
              </a:lnSpc>
              <a:defRPr/>
            </a:pPr>
            <a:r>
              <a:rPr lang="en-CA" sz="1607" b="1">
                <a:solidFill>
                  <a:srgbClr val="000000"/>
                </a:solidFill>
                <a:latin typeface="Arial Bold"/>
                <a:cs typeface="Arial Bold"/>
              </a:rPr>
              <a:t>Employee</a:t>
            </a:r>
          </a:p>
          <a:p>
            <a:pPr>
              <a:lnSpc>
                <a:spcPts val="1840"/>
              </a:lnSpc>
              <a:defRPr/>
            </a:pPr>
            <a:endParaRPr/>
          </a:p>
        </p:txBody>
      </p:sp>
      <p:sp>
        <p:nvSpPr>
          <p:cNvPr id="45" name="TextBox 13"/>
          <p:cNvSpPr txBox="1"/>
          <p:nvPr/>
        </p:nvSpPr>
        <p:spPr>
          <a:xfrm>
            <a:off x="368300" y="4724400"/>
            <a:ext cx="5969000" cy="538163"/>
          </a:xfrm>
          <a:prstGeom prst="rect">
            <a:avLst/>
          </a:prstGeom>
          <a:noFill/>
        </p:spPr>
        <p:txBody>
          <a:bodyPr wrap="none" lIns="0" tIns="0" rIns="0" bIns="0">
            <a:spAutoFit/>
          </a:bodyPr>
          <a:lstStyle/>
          <a:p>
            <a:pPr>
              <a:lnSpc>
                <a:spcPts val="2070"/>
              </a:lnSpc>
              <a:defRPr/>
            </a:pPr>
            <a:r>
              <a:rPr lang="en-CA" sz="1811" b="1" dirty="0">
                <a:solidFill>
                  <a:srgbClr val="000000"/>
                </a:solidFill>
                <a:latin typeface="Arial Bold"/>
                <a:cs typeface="Arial Bold"/>
              </a:rPr>
              <a:t>One instance of entity type Organization</a:t>
            </a:r>
            <a:r>
              <a:rPr lang="en-CA" sz="1801" dirty="0">
                <a:solidFill>
                  <a:srgbClr val="000000"/>
                </a:solidFill>
                <a:latin typeface="Times New Roman"/>
              </a:rPr>
              <a:t/>
            </a:r>
            <a:br>
              <a:rPr lang="en-CA" sz="1801" dirty="0">
                <a:solidFill>
                  <a:srgbClr val="000000"/>
                </a:solidFill>
                <a:latin typeface="Times New Roman"/>
              </a:rPr>
            </a:br>
            <a:r>
              <a:rPr lang="en-CA" sz="1811" b="1" dirty="0">
                <a:solidFill>
                  <a:srgbClr val="000000"/>
                </a:solidFill>
                <a:latin typeface="Arial Bold"/>
                <a:cs typeface="Arial Bold"/>
              </a:rPr>
              <a:t>is </a:t>
            </a:r>
            <a:r>
              <a:rPr lang="en-CA" sz="1811" b="1" dirty="0" err="1">
                <a:solidFill>
                  <a:srgbClr val="000000"/>
                </a:solidFill>
                <a:latin typeface="Arial Bold"/>
                <a:cs typeface="Arial Bold"/>
              </a:rPr>
              <a:t>related</a:t>
            </a:r>
            <a:r>
              <a:rPr lang="en-CA" b="1" dirty="0" err="1">
                <a:solidFill>
                  <a:srgbClr val="000000"/>
                </a:solidFill>
                <a:latin typeface="Arial Bold"/>
                <a:cs typeface="Arial Bold"/>
              </a:rPr>
              <a:t>to</a:t>
            </a:r>
            <a:r>
              <a:rPr lang="en-CA" b="1" dirty="0">
                <a:solidFill>
                  <a:srgbClr val="000000"/>
                </a:solidFill>
                <a:latin typeface="Arial Bold"/>
                <a:cs typeface="Arial Bold"/>
              </a:rPr>
              <a:t> multiple instances of entity type Employee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p:cNvSpPr txBox="1"/>
          <p:nvPr/>
        </p:nvSpPr>
        <p:spPr>
          <a:xfrm>
            <a:off x="457200" y="228600"/>
            <a:ext cx="61468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Cardinality - Many-to-One</a:t>
            </a:r>
            <a:endParaRPr lang="en-CA" sz="2798" dirty="0">
              <a:solidFill>
                <a:srgbClr val="000000"/>
              </a:solidFill>
            </a:endParaRPr>
          </a:p>
        </p:txBody>
      </p:sp>
      <p:sp>
        <p:nvSpPr>
          <p:cNvPr id="10" name="Oval 9"/>
          <p:cNvSpPr/>
          <p:nvPr/>
        </p:nvSpPr>
        <p:spPr>
          <a:xfrm>
            <a:off x="1981200" y="685800"/>
            <a:ext cx="838200" cy="4787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E1</a:t>
            </a:r>
          </a:p>
          <a:p>
            <a:pPr algn="ctr">
              <a:defRPr/>
            </a:pPr>
            <a:endParaRPr lang="en-US" dirty="0"/>
          </a:p>
          <a:p>
            <a:pPr algn="ctr">
              <a:defRPr/>
            </a:pPr>
            <a:r>
              <a:rPr lang="en-US" dirty="0"/>
              <a:t>E2</a:t>
            </a:r>
          </a:p>
          <a:p>
            <a:pPr algn="ctr">
              <a:defRPr/>
            </a:pPr>
            <a:endParaRPr lang="en-US" dirty="0"/>
          </a:p>
          <a:p>
            <a:pPr algn="ctr">
              <a:defRPr/>
            </a:pPr>
            <a:r>
              <a:rPr lang="en-US" dirty="0"/>
              <a:t>E3</a:t>
            </a:r>
          </a:p>
          <a:p>
            <a:pPr algn="ctr">
              <a:defRPr/>
            </a:pPr>
            <a:endParaRPr lang="en-US" dirty="0"/>
          </a:p>
          <a:p>
            <a:pPr algn="ctr">
              <a:defRPr/>
            </a:pPr>
            <a:r>
              <a:rPr lang="en-US" dirty="0"/>
              <a:t>E4</a:t>
            </a:r>
          </a:p>
          <a:p>
            <a:pPr algn="ctr">
              <a:defRPr/>
            </a:pPr>
            <a:endParaRPr lang="en-US" dirty="0"/>
          </a:p>
          <a:p>
            <a:pPr algn="ctr">
              <a:defRPr/>
            </a:pPr>
            <a:r>
              <a:rPr lang="en-US" dirty="0"/>
              <a:t>E5</a:t>
            </a:r>
          </a:p>
          <a:p>
            <a:pPr algn="ctr">
              <a:defRPr/>
            </a:pPr>
            <a:endParaRPr lang="en-US" dirty="0"/>
          </a:p>
          <a:p>
            <a:pPr algn="ctr">
              <a:defRPr/>
            </a:pPr>
            <a:r>
              <a:rPr lang="en-US" dirty="0"/>
              <a:t>E6</a:t>
            </a:r>
          </a:p>
          <a:p>
            <a:pPr algn="ctr">
              <a:defRPr/>
            </a:pPr>
            <a:endParaRPr lang="en-US" dirty="0"/>
          </a:p>
          <a:p>
            <a:pPr algn="ctr">
              <a:defRPr/>
            </a:pPr>
            <a:endParaRPr lang="en-US" dirty="0"/>
          </a:p>
          <a:p>
            <a:pPr algn="ctr">
              <a:defRPr/>
            </a:pPr>
            <a:endParaRPr lang="en-US" dirty="0"/>
          </a:p>
        </p:txBody>
      </p:sp>
      <p:sp>
        <p:nvSpPr>
          <p:cNvPr id="11" name="Oval 10"/>
          <p:cNvSpPr/>
          <p:nvPr/>
        </p:nvSpPr>
        <p:spPr>
          <a:xfrm>
            <a:off x="5105400" y="762000"/>
            <a:ext cx="1905000" cy="47879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DEP1</a:t>
            </a:r>
          </a:p>
          <a:p>
            <a:pPr algn="ctr">
              <a:defRPr/>
            </a:pPr>
            <a:endParaRPr lang="en-US" dirty="0"/>
          </a:p>
          <a:p>
            <a:pPr algn="ctr">
              <a:defRPr/>
            </a:pPr>
            <a:endParaRPr lang="en-US" dirty="0"/>
          </a:p>
          <a:p>
            <a:pPr algn="ctr">
              <a:defRPr/>
            </a:pPr>
            <a:endParaRPr lang="en-US" dirty="0"/>
          </a:p>
          <a:p>
            <a:pPr algn="ctr">
              <a:defRPr/>
            </a:pPr>
            <a:endParaRPr lang="en-US" dirty="0"/>
          </a:p>
          <a:p>
            <a:pPr algn="ctr">
              <a:defRPr/>
            </a:pPr>
            <a:r>
              <a:rPr lang="en-US" dirty="0"/>
              <a:t>DEP2</a:t>
            </a:r>
          </a:p>
          <a:p>
            <a:pPr algn="ctr">
              <a:defRPr/>
            </a:pPr>
            <a:endParaRPr lang="en-US" dirty="0"/>
          </a:p>
          <a:p>
            <a:pPr algn="ctr">
              <a:defRPr/>
            </a:pPr>
            <a:endParaRPr lang="en-US" dirty="0"/>
          </a:p>
          <a:p>
            <a:pPr algn="ctr">
              <a:defRPr/>
            </a:pPr>
            <a:endParaRPr lang="en-US" dirty="0"/>
          </a:p>
          <a:p>
            <a:pPr algn="ctr">
              <a:defRPr/>
            </a:pPr>
            <a:endParaRPr lang="en-US" dirty="0"/>
          </a:p>
          <a:p>
            <a:pPr algn="ctr">
              <a:defRPr/>
            </a:pPr>
            <a:endParaRPr lang="en-US" dirty="0"/>
          </a:p>
        </p:txBody>
      </p:sp>
      <p:cxnSp>
        <p:nvCxnSpPr>
          <p:cNvPr id="13" name="Straight Connector 12"/>
          <p:cNvCxnSpPr/>
          <p:nvPr/>
        </p:nvCxnSpPr>
        <p:spPr>
          <a:xfrm>
            <a:off x="2438400" y="1295400"/>
            <a:ext cx="3352800" cy="4572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2514600" y="1752600"/>
            <a:ext cx="3276600" cy="1524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14600" y="2362200"/>
            <a:ext cx="327660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438400" y="2971800"/>
            <a:ext cx="3352800" cy="1524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2514600" y="3124200"/>
            <a:ext cx="3276600" cy="381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514600" y="3124200"/>
            <a:ext cx="3276600" cy="9144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11"/>
          <p:cNvSpPr txBox="1"/>
          <p:nvPr/>
        </p:nvSpPr>
        <p:spPr>
          <a:xfrm>
            <a:off x="1905000" y="5575300"/>
            <a:ext cx="1244600" cy="292100"/>
          </a:xfrm>
          <a:prstGeom prst="rect">
            <a:avLst/>
          </a:prstGeom>
          <a:noFill/>
        </p:spPr>
        <p:txBody>
          <a:bodyPr wrap="none" lIns="0" tIns="0" rIns="0" bIns="0">
            <a:spAutoFit/>
          </a:bodyPr>
          <a:lstStyle/>
          <a:p>
            <a:pPr>
              <a:lnSpc>
                <a:spcPts val="1840"/>
              </a:lnSpc>
              <a:defRPr/>
            </a:pPr>
            <a:r>
              <a:rPr lang="en-CA" sz="1607" b="1" dirty="0">
                <a:solidFill>
                  <a:srgbClr val="000000"/>
                </a:solidFill>
                <a:latin typeface="Arial Bold"/>
                <a:cs typeface="Arial Bold"/>
              </a:rPr>
              <a:t>Employee</a:t>
            </a:r>
          </a:p>
          <a:p>
            <a:pPr>
              <a:lnSpc>
                <a:spcPts val="1840"/>
              </a:lnSpc>
              <a:defRPr/>
            </a:pPr>
            <a:endParaRPr/>
          </a:p>
        </p:txBody>
      </p:sp>
      <p:sp>
        <p:nvSpPr>
          <p:cNvPr id="25" name="TextBox 12"/>
          <p:cNvSpPr txBox="1"/>
          <p:nvPr/>
        </p:nvSpPr>
        <p:spPr>
          <a:xfrm>
            <a:off x="5626100" y="5575300"/>
            <a:ext cx="1409700" cy="292100"/>
          </a:xfrm>
          <a:prstGeom prst="rect">
            <a:avLst/>
          </a:prstGeom>
          <a:noFill/>
        </p:spPr>
        <p:txBody>
          <a:bodyPr wrap="none" lIns="0" tIns="0" rIns="0" bIns="0">
            <a:spAutoFit/>
          </a:bodyPr>
          <a:lstStyle/>
          <a:p>
            <a:pPr>
              <a:lnSpc>
                <a:spcPts val="1840"/>
              </a:lnSpc>
              <a:defRPr/>
            </a:pPr>
            <a:r>
              <a:rPr lang="en-CA" sz="1607" b="1">
                <a:solidFill>
                  <a:srgbClr val="000000"/>
                </a:solidFill>
                <a:latin typeface="Arial Bold"/>
                <a:cs typeface="Arial Bold"/>
              </a:rPr>
              <a:t>Department</a:t>
            </a:r>
          </a:p>
          <a:p>
            <a:pPr>
              <a:lnSpc>
                <a:spcPts val="1840"/>
              </a:lnSpc>
              <a:defRPr/>
            </a:pPr>
            <a:endParaRPr/>
          </a:p>
        </p:txBody>
      </p:sp>
      <p:sp>
        <p:nvSpPr>
          <p:cNvPr id="26" name="TextBox 13"/>
          <p:cNvSpPr txBox="1"/>
          <p:nvPr/>
        </p:nvSpPr>
        <p:spPr>
          <a:xfrm>
            <a:off x="2438400" y="5943600"/>
            <a:ext cx="4775200" cy="342900"/>
          </a:xfrm>
          <a:prstGeom prst="rect">
            <a:avLst/>
          </a:prstGeom>
          <a:noFill/>
        </p:spPr>
        <p:txBody>
          <a:bodyPr wrap="none" lIns="0" tIns="0" rIns="0" bIns="0">
            <a:spAutoFit/>
          </a:bodyPr>
          <a:lstStyle/>
          <a:p>
            <a:pPr>
              <a:lnSpc>
                <a:spcPts val="2070"/>
              </a:lnSpc>
              <a:defRPr/>
            </a:pPr>
            <a:r>
              <a:rPr lang="en-CA" sz="1811" b="1" dirty="0">
                <a:solidFill>
                  <a:srgbClr val="000000"/>
                </a:solidFill>
                <a:latin typeface="Arial Bold"/>
                <a:cs typeface="Arial Bold"/>
              </a:rPr>
              <a:t>Reverse of the One to Many relationship.</a:t>
            </a:r>
          </a:p>
          <a:p>
            <a:pPr>
              <a:lnSpc>
                <a:spcPts val="2070"/>
              </a:lnSpc>
              <a:defRPr/>
            </a:pPr>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4800" y="304800"/>
            <a:ext cx="77470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Cardinality - Many-to-Many</a:t>
            </a:r>
            <a:endParaRPr lang="en-CA" sz="2798" dirty="0">
              <a:solidFill>
                <a:srgbClr val="000000"/>
              </a:solidFill>
            </a:endParaRPr>
          </a:p>
        </p:txBody>
      </p:sp>
      <p:sp>
        <p:nvSpPr>
          <p:cNvPr id="3" name="Oval 2"/>
          <p:cNvSpPr/>
          <p:nvPr/>
        </p:nvSpPr>
        <p:spPr>
          <a:xfrm>
            <a:off x="2819400" y="1447800"/>
            <a:ext cx="838200" cy="3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S1</a:t>
            </a:r>
          </a:p>
          <a:p>
            <a:pPr algn="ctr">
              <a:defRPr/>
            </a:pPr>
            <a:endParaRPr lang="en-US" dirty="0"/>
          </a:p>
          <a:p>
            <a:pPr algn="ctr">
              <a:defRPr/>
            </a:pPr>
            <a:r>
              <a:rPr lang="en-US" dirty="0"/>
              <a:t>S2</a:t>
            </a:r>
          </a:p>
          <a:p>
            <a:pPr algn="ctr">
              <a:defRPr/>
            </a:pPr>
            <a:endParaRPr lang="en-US" dirty="0"/>
          </a:p>
          <a:p>
            <a:pPr algn="ctr">
              <a:defRPr/>
            </a:pPr>
            <a:r>
              <a:rPr lang="en-US" dirty="0"/>
              <a:t>S3</a:t>
            </a:r>
          </a:p>
          <a:p>
            <a:pPr algn="ctr">
              <a:defRPr/>
            </a:pPr>
            <a:endParaRPr lang="en-US" dirty="0"/>
          </a:p>
          <a:p>
            <a:pPr algn="ctr">
              <a:defRPr/>
            </a:pPr>
            <a:r>
              <a:rPr lang="en-US" dirty="0"/>
              <a:t>S4</a:t>
            </a:r>
          </a:p>
        </p:txBody>
      </p:sp>
      <p:sp>
        <p:nvSpPr>
          <p:cNvPr id="4" name="Oval 3"/>
          <p:cNvSpPr/>
          <p:nvPr/>
        </p:nvSpPr>
        <p:spPr>
          <a:xfrm>
            <a:off x="5638800" y="1447800"/>
            <a:ext cx="838200" cy="3352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C1</a:t>
            </a:r>
          </a:p>
          <a:p>
            <a:pPr algn="ctr">
              <a:defRPr/>
            </a:pPr>
            <a:endParaRPr lang="en-US" dirty="0"/>
          </a:p>
          <a:p>
            <a:pPr algn="ctr">
              <a:defRPr/>
            </a:pPr>
            <a:r>
              <a:rPr lang="en-US" dirty="0"/>
              <a:t>C2</a:t>
            </a:r>
          </a:p>
          <a:p>
            <a:pPr algn="ctr">
              <a:defRPr/>
            </a:pPr>
            <a:endParaRPr lang="en-US" dirty="0"/>
          </a:p>
          <a:p>
            <a:pPr algn="ctr">
              <a:defRPr/>
            </a:pPr>
            <a:r>
              <a:rPr lang="en-US" dirty="0"/>
              <a:t>C3</a:t>
            </a:r>
          </a:p>
          <a:p>
            <a:pPr algn="ctr">
              <a:defRPr/>
            </a:pPr>
            <a:endParaRPr lang="en-US" dirty="0"/>
          </a:p>
          <a:p>
            <a:pPr algn="ctr">
              <a:defRPr/>
            </a:pPr>
            <a:r>
              <a:rPr lang="en-US" dirty="0"/>
              <a:t>C4</a:t>
            </a:r>
          </a:p>
          <a:p>
            <a:pPr algn="ctr">
              <a:defRPr/>
            </a:pPr>
            <a:endParaRPr lang="en-US" dirty="0"/>
          </a:p>
        </p:txBody>
      </p:sp>
      <p:cxnSp>
        <p:nvCxnSpPr>
          <p:cNvPr id="6" name="Straight Connector 5"/>
          <p:cNvCxnSpPr/>
          <p:nvPr/>
        </p:nvCxnSpPr>
        <p:spPr>
          <a:xfrm flipV="1">
            <a:off x="3352800" y="2209800"/>
            <a:ext cx="2590800" cy="7620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52800" y="2286000"/>
            <a:ext cx="2590800" cy="45720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flipV="1">
            <a:off x="3352800" y="2743200"/>
            <a:ext cx="2590800" cy="7620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2800" y="2819400"/>
            <a:ext cx="2590800" cy="45720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flipV="1">
            <a:off x="3352800" y="3200400"/>
            <a:ext cx="2590800" cy="685800"/>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352800" y="3886200"/>
            <a:ext cx="2590800" cy="1588"/>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sp>
        <p:nvSpPr>
          <p:cNvPr id="17" name="TextBox 7"/>
          <p:cNvSpPr txBox="1"/>
          <p:nvPr/>
        </p:nvSpPr>
        <p:spPr>
          <a:xfrm>
            <a:off x="2743200" y="4876800"/>
            <a:ext cx="1600200" cy="230188"/>
          </a:xfrm>
          <a:prstGeom prst="rect">
            <a:avLst/>
          </a:prstGeom>
          <a:noFill/>
        </p:spPr>
        <p:txBody>
          <a:bodyPr lIns="0" tIns="0" rIns="0" bIns="0">
            <a:spAutoFit/>
          </a:bodyPr>
          <a:lstStyle/>
          <a:p>
            <a:pPr>
              <a:lnSpc>
                <a:spcPts val="1800"/>
              </a:lnSpc>
              <a:defRPr/>
            </a:pPr>
            <a:r>
              <a:rPr lang="en-CA" sz="1607" b="1" dirty="0">
                <a:solidFill>
                  <a:srgbClr val="000000"/>
                </a:solidFill>
                <a:latin typeface="Arial Bold"/>
                <a:cs typeface="Arial Bold"/>
              </a:rPr>
              <a:t>Student</a:t>
            </a:r>
            <a:endParaRPr lang="en-CA" sz="1597" dirty="0">
              <a:solidFill>
                <a:srgbClr val="000000"/>
              </a:solidFill>
            </a:endParaRPr>
          </a:p>
        </p:txBody>
      </p:sp>
      <p:sp>
        <p:nvSpPr>
          <p:cNvPr id="18" name="TextBox 12"/>
          <p:cNvSpPr txBox="1"/>
          <p:nvPr/>
        </p:nvSpPr>
        <p:spPr>
          <a:xfrm>
            <a:off x="5562600" y="4876800"/>
            <a:ext cx="2298700" cy="230188"/>
          </a:xfrm>
          <a:prstGeom prst="rect">
            <a:avLst/>
          </a:prstGeom>
          <a:noFill/>
        </p:spPr>
        <p:txBody>
          <a:bodyPr lIns="0" tIns="0" rIns="0" bIns="0">
            <a:spAutoFit/>
          </a:bodyPr>
          <a:lstStyle/>
          <a:p>
            <a:pPr>
              <a:lnSpc>
                <a:spcPts val="1800"/>
              </a:lnSpc>
              <a:defRPr/>
            </a:pPr>
            <a:r>
              <a:rPr lang="en-CA" sz="1607" b="1" dirty="0">
                <a:solidFill>
                  <a:srgbClr val="000000"/>
                </a:solidFill>
                <a:latin typeface="Arial Bold"/>
                <a:cs typeface="Arial Bold"/>
              </a:rPr>
              <a:t>Course</a:t>
            </a:r>
            <a:endParaRPr lang="en-CA" sz="1597" dirty="0">
              <a:solidFill>
                <a:srgbClr val="000000"/>
              </a:solidFill>
            </a:endParaRPr>
          </a:p>
        </p:txBody>
      </p:sp>
      <p:sp>
        <p:nvSpPr>
          <p:cNvPr id="19" name="TextBox 13"/>
          <p:cNvSpPr txBox="1"/>
          <p:nvPr/>
        </p:nvSpPr>
        <p:spPr>
          <a:xfrm>
            <a:off x="1447800" y="5334000"/>
            <a:ext cx="7434263" cy="808038"/>
          </a:xfrm>
          <a:prstGeom prst="rect">
            <a:avLst/>
          </a:prstGeom>
          <a:noFill/>
        </p:spPr>
        <p:txBody>
          <a:bodyPr wrap="none" lIns="0" tIns="0" rIns="0" bIns="0">
            <a:spAutoFit/>
          </a:bodyPr>
          <a:lstStyle/>
          <a:p>
            <a:pPr>
              <a:lnSpc>
                <a:spcPts val="2070"/>
              </a:lnSpc>
              <a:defRPr/>
            </a:pPr>
            <a:r>
              <a:rPr lang="en-CA" sz="1811" b="1" dirty="0">
                <a:solidFill>
                  <a:srgbClr val="000000"/>
                </a:solidFill>
                <a:latin typeface="Arial Bold"/>
                <a:cs typeface="Arial Bold"/>
              </a:rPr>
              <a:t>Multiple instances of one Entity are related to multiple instances of </a:t>
            </a:r>
          </a:p>
          <a:p>
            <a:pPr>
              <a:lnSpc>
                <a:spcPts val="2070"/>
              </a:lnSpc>
              <a:defRPr/>
            </a:pPr>
            <a:r>
              <a:rPr lang="en-CA" sz="1811" b="1" dirty="0">
                <a:solidFill>
                  <a:srgbClr val="000000"/>
                </a:solidFill>
                <a:latin typeface="Arial Bold"/>
                <a:cs typeface="Arial Bold"/>
              </a:rPr>
              <a:t>another </a:t>
            </a:r>
            <a:r>
              <a:rPr lang="en-CA" sz="1811" b="1" dirty="0" err="1">
                <a:solidFill>
                  <a:srgbClr val="000000"/>
                </a:solidFill>
                <a:latin typeface="Arial Bold"/>
                <a:cs typeface="Arial Bold"/>
              </a:rPr>
              <a:t>Entaity</a:t>
            </a:r>
            <a:r>
              <a:rPr lang="en-CA" sz="1811" b="1" dirty="0">
                <a:solidFill>
                  <a:srgbClr val="000000"/>
                </a:solidFill>
                <a:latin typeface="Arial Bold"/>
                <a:cs typeface="Arial Bold"/>
              </a:rPr>
              <a:t>.</a:t>
            </a:r>
          </a:p>
          <a:p>
            <a:pPr>
              <a:lnSpc>
                <a:spcPts val="2070"/>
              </a:lnSpc>
              <a:defRPr/>
            </a:pPr>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819400" y="2590800"/>
            <a:ext cx="4546600" cy="508000"/>
          </a:xfrm>
          <a:prstGeom prst="rect">
            <a:avLst/>
          </a:prstGeom>
          <a:noFill/>
        </p:spPr>
        <p:txBody>
          <a:bodyPr wrap="none" lIns="0" tIns="0" rIns="0" bIns="0">
            <a:spAutoFit/>
          </a:bodyPr>
          <a:lstStyle/>
          <a:p>
            <a:pPr>
              <a:lnSpc>
                <a:spcPts val="3220"/>
              </a:lnSpc>
              <a:defRPr/>
            </a:pPr>
            <a:r>
              <a:rPr lang="en-CA" sz="2798" dirty="0">
                <a:solidFill>
                  <a:srgbClr val="65CC00"/>
                </a:solidFill>
                <a:latin typeface="Arial"/>
                <a:cs typeface="Arial"/>
              </a:rPr>
              <a:t>ER Modeling -Notations</a:t>
            </a:r>
          </a:p>
          <a:p>
            <a:pPr>
              <a:lnSpc>
                <a:spcPts val="3220"/>
              </a:lnSpc>
              <a:defRPr/>
            </a:pPr>
            <a:endParaRPr lang="en-CA" sz="2798" dirty="0">
              <a:solidFill>
                <a:srgbClr val="000000"/>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371600" y="274638"/>
            <a:ext cx="7772400" cy="1143000"/>
          </a:xfrm>
          <a:prstGeom prst="rect">
            <a:avLst/>
          </a:prstGeom>
        </p:spPr>
        <p:txBody>
          <a:bodyPr anchor="ctr">
            <a:normAutofit/>
            <a:scene3d>
              <a:camera prst="orthographicFront"/>
              <a:lightRig rig="soft" dir="t"/>
            </a:scene3d>
            <a:sp3d prstMaterial="softEdge">
              <a:bevelT w="25400" h="25400"/>
            </a:sp3d>
          </a:bodyPr>
          <a:lstStyle/>
          <a:p>
            <a:pPr eaLnBrk="0" hangingPunct="0">
              <a:defRPr/>
            </a:pPr>
            <a:r>
              <a:rPr lang="en-US" sz="4100" b="1">
                <a:solidFill>
                  <a:schemeClr val="tx2"/>
                </a:solidFill>
                <a:effectLst>
                  <a:outerShdw blurRad="31750" dist="25400" dir="5400000" algn="tl" rotWithShape="0">
                    <a:srgbClr val="000000">
                      <a:alpha val="25000"/>
                    </a:srgbClr>
                  </a:outerShdw>
                </a:effectLst>
                <a:latin typeface="+mj-lt"/>
                <a:ea typeface="+mj-ea"/>
                <a:cs typeface="+mj-cs"/>
              </a:rPr>
              <a:t>ER modeling notations</a:t>
            </a:r>
          </a:p>
        </p:txBody>
      </p:sp>
      <p:sp>
        <p:nvSpPr>
          <p:cNvPr id="10" name="Rectangle 9"/>
          <p:cNvSpPr/>
          <p:nvPr/>
        </p:nvSpPr>
        <p:spPr>
          <a:xfrm>
            <a:off x="609600" y="1524000"/>
            <a:ext cx="1828800" cy="685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Oval 10"/>
          <p:cNvSpPr/>
          <p:nvPr/>
        </p:nvSpPr>
        <p:spPr>
          <a:xfrm>
            <a:off x="2209800" y="2895600"/>
            <a:ext cx="1752600" cy="914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Flowchart: Decision 11"/>
          <p:cNvSpPr/>
          <p:nvPr/>
        </p:nvSpPr>
        <p:spPr>
          <a:xfrm>
            <a:off x="533400" y="4495800"/>
            <a:ext cx="1447800" cy="1295400"/>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TextBox 7"/>
          <p:cNvSpPr txBox="1">
            <a:spLocks noChangeArrowheads="1"/>
          </p:cNvSpPr>
          <p:nvPr/>
        </p:nvSpPr>
        <p:spPr bwMode="auto">
          <a:xfrm>
            <a:off x="2514600" y="1600200"/>
            <a:ext cx="1752600" cy="366713"/>
          </a:xfrm>
          <a:prstGeom prst="rect">
            <a:avLst/>
          </a:prstGeom>
          <a:noFill/>
          <a:ln w="9525">
            <a:noFill/>
            <a:miter lim="800000"/>
            <a:headEnd/>
            <a:tailEnd/>
          </a:ln>
        </p:spPr>
        <p:txBody>
          <a:bodyPr>
            <a:spAutoFit/>
          </a:bodyPr>
          <a:lstStyle/>
          <a:p>
            <a:pPr fontAlgn="auto">
              <a:spcBef>
                <a:spcPts val="0"/>
              </a:spcBef>
              <a:spcAft>
                <a:spcPts val="0"/>
              </a:spcAft>
              <a:defRPr/>
            </a:pPr>
            <a:r>
              <a:rPr lang="en-US" dirty="0">
                <a:latin typeface="+mj-lt"/>
                <a:cs typeface="+mn-cs"/>
              </a:rPr>
              <a:t>ENTITY TYPE</a:t>
            </a:r>
          </a:p>
        </p:txBody>
      </p:sp>
      <p:sp>
        <p:nvSpPr>
          <p:cNvPr id="14" name="TextBox 9"/>
          <p:cNvSpPr txBox="1">
            <a:spLocks noChangeArrowheads="1"/>
          </p:cNvSpPr>
          <p:nvPr/>
        </p:nvSpPr>
        <p:spPr bwMode="auto">
          <a:xfrm>
            <a:off x="4876800" y="3048000"/>
            <a:ext cx="2209800" cy="366713"/>
          </a:xfrm>
          <a:prstGeom prst="rect">
            <a:avLst/>
          </a:prstGeom>
          <a:noFill/>
          <a:ln w="9525">
            <a:noFill/>
            <a:miter lim="800000"/>
            <a:headEnd/>
            <a:tailEnd/>
          </a:ln>
        </p:spPr>
        <p:txBody>
          <a:bodyPr>
            <a:spAutoFit/>
          </a:bodyPr>
          <a:lstStyle/>
          <a:p>
            <a:pPr fontAlgn="auto">
              <a:spcBef>
                <a:spcPts val="0"/>
              </a:spcBef>
              <a:spcAft>
                <a:spcPts val="0"/>
              </a:spcAft>
              <a:defRPr/>
            </a:pPr>
            <a:r>
              <a:rPr lang="en-US" dirty="0">
                <a:latin typeface="+mj-lt"/>
                <a:cs typeface="+mn-cs"/>
              </a:rPr>
              <a:t>ATTRIBUTE TYPE</a:t>
            </a:r>
          </a:p>
        </p:txBody>
      </p:sp>
      <p:sp>
        <p:nvSpPr>
          <p:cNvPr id="15" name="TextBox 10"/>
          <p:cNvSpPr txBox="1">
            <a:spLocks noChangeArrowheads="1"/>
          </p:cNvSpPr>
          <p:nvPr/>
        </p:nvSpPr>
        <p:spPr bwMode="auto">
          <a:xfrm>
            <a:off x="1981200" y="4876800"/>
            <a:ext cx="2819400" cy="366713"/>
          </a:xfrm>
          <a:prstGeom prst="rect">
            <a:avLst/>
          </a:prstGeom>
          <a:noFill/>
          <a:ln w="9525">
            <a:noFill/>
            <a:miter lim="800000"/>
            <a:headEnd/>
            <a:tailEnd/>
          </a:ln>
        </p:spPr>
        <p:txBody>
          <a:bodyPr>
            <a:spAutoFit/>
          </a:bodyPr>
          <a:lstStyle/>
          <a:p>
            <a:pPr fontAlgn="auto">
              <a:spcBef>
                <a:spcPts val="0"/>
              </a:spcBef>
              <a:spcAft>
                <a:spcPts val="0"/>
              </a:spcAft>
              <a:defRPr/>
            </a:pPr>
            <a:r>
              <a:rPr lang="en-US" dirty="0">
                <a:latin typeface="+mj-lt"/>
                <a:cs typeface="+mn-cs"/>
              </a:rPr>
              <a:t>RELATIONSHIP TYPE</a:t>
            </a:r>
          </a:p>
        </p:txBody>
      </p:sp>
      <p:sp>
        <p:nvSpPr>
          <p:cNvPr id="57353" name="Rectangle 4"/>
          <p:cNvSpPr>
            <a:spLocks noChangeArrowheads="1"/>
          </p:cNvSpPr>
          <p:nvPr/>
        </p:nvSpPr>
        <p:spPr bwMode="auto">
          <a:xfrm>
            <a:off x="5105400" y="1600200"/>
            <a:ext cx="1828800" cy="685800"/>
          </a:xfrm>
          <a:prstGeom prst="rect">
            <a:avLst/>
          </a:prstGeom>
          <a:solidFill>
            <a:schemeClr val="bg1"/>
          </a:solidFill>
          <a:ln w="57150" algn="ctr">
            <a:solidFill>
              <a:schemeClr val="tx1"/>
            </a:solidFill>
            <a:miter lim="800000"/>
            <a:headEnd/>
            <a:tailEnd/>
          </a:ln>
        </p:spPr>
        <p:txBody>
          <a:bodyPr anchor="ctr"/>
          <a:lstStyle/>
          <a:p>
            <a:pPr algn="ctr"/>
            <a:endParaRPr lang="en-US">
              <a:solidFill>
                <a:srgbClr val="FFFFFF"/>
              </a:solidFill>
              <a:latin typeface="Constantia" pitchFamily="18" charset="0"/>
            </a:endParaRPr>
          </a:p>
        </p:txBody>
      </p:sp>
      <p:sp>
        <p:nvSpPr>
          <p:cNvPr id="17" name="TextBox 7"/>
          <p:cNvSpPr txBox="1">
            <a:spLocks noChangeArrowheads="1"/>
          </p:cNvSpPr>
          <p:nvPr/>
        </p:nvSpPr>
        <p:spPr bwMode="auto">
          <a:xfrm>
            <a:off x="7162800" y="1600200"/>
            <a:ext cx="1752600" cy="641350"/>
          </a:xfrm>
          <a:prstGeom prst="rect">
            <a:avLst/>
          </a:prstGeom>
          <a:noFill/>
          <a:ln w="9525">
            <a:noFill/>
            <a:miter lim="800000"/>
            <a:headEnd/>
            <a:tailEnd/>
          </a:ln>
        </p:spPr>
        <p:txBody>
          <a:bodyPr>
            <a:spAutoFit/>
          </a:bodyPr>
          <a:lstStyle/>
          <a:p>
            <a:pPr fontAlgn="auto">
              <a:spcBef>
                <a:spcPts val="0"/>
              </a:spcBef>
              <a:spcAft>
                <a:spcPts val="0"/>
              </a:spcAft>
              <a:defRPr/>
            </a:pPr>
            <a:r>
              <a:rPr lang="en-US" dirty="0">
                <a:latin typeface="+mj-lt"/>
                <a:cs typeface="+mn-cs"/>
              </a:rPr>
              <a:t>WEAK ENTITY TYPE</a:t>
            </a:r>
          </a:p>
        </p:txBody>
      </p:sp>
      <p:sp>
        <p:nvSpPr>
          <p:cNvPr id="57355" name="Flowchart: Decision 6"/>
          <p:cNvSpPr>
            <a:spLocks noChangeArrowheads="1"/>
          </p:cNvSpPr>
          <p:nvPr/>
        </p:nvSpPr>
        <p:spPr bwMode="auto">
          <a:xfrm>
            <a:off x="5029200" y="4419600"/>
            <a:ext cx="1447800" cy="1295400"/>
          </a:xfrm>
          <a:prstGeom prst="flowChartDecision">
            <a:avLst/>
          </a:prstGeom>
          <a:solidFill>
            <a:schemeClr val="bg1"/>
          </a:solidFill>
          <a:ln w="57150" algn="ctr">
            <a:solidFill>
              <a:schemeClr val="tx1"/>
            </a:solidFill>
            <a:miter lim="800000"/>
            <a:headEnd/>
            <a:tailEnd/>
          </a:ln>
        </p:spPr>
        <p:txBody>
          <a:bodyPr anchor="ctr"/>
          <a:lstStyle/>
          <a:p>
            <a:pPr algn="ctr"/>
            <a:endParaRPr lang="en-US">
              <a:solidFill>
                <a:srgbClr val="FFFFFF"/>
              </a:solidFill>
              <a:latin typeface="Constantia" pitchFamily="18" charset="0"/>
            </a:endParaRPr>
          </a:p>
        </p:txBody>
      </p:sp>
      <p:sp>
        <p:nvSpPr>
          <p:cNvPr id="19" name="Rectangle 15"/>
          <p:cNvSpPr>
            <a:spLocks noChangeArrowheads="1"/>
          </p:cNvSpPr>
          <p:nvPr/>
        </p:nvSpPr>
        <p:spPr bwMode="auto">
          <a:xfrm>
            <a:off x="6477000" y="4724400"/>
            <a:ext cx="2876550" cy="641350"/>
          </a:xfrm>
          <a:prstGeom prst="rect">
            <a:avLst/>
          </a:prstGeom>
          <a:noFill/>
          <a:ln w="9525">
            <a:noFill/>
            <a:miter lim="800000"/>
            <a:headEnd/>
            <a:tailEnd/>
          </a:ln>
          <a:effectLst/>
        </p:spPr>
        <p:txBody>
          <a:bodyPr>
            <a:spAutoFit/>
          </a:bodyPr>
          <a:lstStyle/>
          <a:p>
            <a:pPr fontAlgn="auto">
              <a:spcBef>
                <a:spcPts val="0"/>
              </a:spcBef>
              <a:spcAft>
                <a:spcPts val="0"/>
              </a:spcAft>
              <a:defRPr/>
            </a:pPr>
            <a:r>
              <a:rPr lang="en-US" dirty="0">
                <a:latin typeface="+mj-lt"/>
                <a:cs typeface="+mn-cs"/>
              </a:rPr>
              <a:t>WEAK RELATIONSHIP TYPE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371600" y="274638"/>
            <a:ext cx="7772400" cy="1143000"/>
          </a:xfrm>
          <a:prstGeom prst="rect">
            <a:avLst/>
          </a:prstGeom>
        </p:spPr>
        <p:txBody>
          <a:bodyPr anchor="ctr">
            <a:normAutofit/>
            <a:scene3d>
              <a:camera prst="orthographicFront"/>
              <a:lightRig rig="soft" dir="t"/>
            </a:scene3d>
            <a:sp3d prstMaterial="softEdge">
              <a:bevelT w="25400" h="25400"/>
            </a:sp3d>
          </a:bodyPr>
          <a:lstStyle/>
          <a:p>
            <a:pPr eaLnBrk="0" hangingPunct="0">
              <a:defRPr/>
            </a:pPr>
            <a:r>
              <a:rPr lang="en-US" sz="4100" b="1">
                <a:solidFill>
                  <a:schemeClr val="tx2"/>
                </a:solidFill>
                <a:effectLst>
                  <a:outerShdw blurRad="31750" dist="25400" dir="5400000" algn="tl" rotWithShape="0">
                    <a:srgbClr val="000000">
                      <a:alpha val="25000"/>
                    </a:srgbClr>
                  </a:outerShdw>
                </a:effectLst>
                <a:latin typeface="+mj-lt"/>
                <a:ea typeface="+mj-ea"/>
                <a:cs typeface="+mj-cs"/>
              </a:rPr>
              <a:t>ER modeling: Entity</a:t>
            </a:r>
            <a:endParaRPr lang="en-US" sz="4100" b="1" dirty="0">
              <a:solidFill>
                <a:schemeClr val="tx2"/>
              </a:solidFill>
              <a:effectLst>
                <a:outerShdw blurRad="31750" dist="25400" dir="5400000" algn="tl" rotWithShape="0">
                  <a:srgbClr val="000000">
                    <a:alpha val="25000"/>
                  </a:srgbClr>
                </a:outerShdw>
              </a:effectLst>
              <a:latin typeface="+mj-lt"/>
              <a:ea typeface="+mj-ea"/>
              <a:cs typeface="+mj-cs"/>
            </a:endParaRPr>
          </a:p>
        </p:txBody>
      </p:sp>
      <p:sp>
        <p:nvSpPr>
          <p:cNvPr id="3" name="Rectangle 2"/>
          <p:cNvSpPr/>
          <p:nvPr/>
        </p:nvSpPr>
        <p:spPr>
          <a:xfrm>
            <a:off x="1143000" y="4114800"/>
            <a:ext cx="16002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8372" name="TextBox 5"/>
          <p:cNvSpPr txBox="1">
            <a:spLocks noChangeArrowheads="1"/>
          </p:cNvSpPr>
          <p:nvPr/>
        </p:nvSpPr>
        <p:spPr bwMode="auto">
          <a:xfrm>
            <a:off x="1295400" y="4191000"/>
            <a:ext cx="1371600" cy="369888"/>
          </a:xfrm>
          <a:prstGeom prst="rect">
            <a:avLst/>
          </a:prstGeom>
          <a:solidFill>
            <a:schemeClr val="bg1"/>
          </a:solidFill>
          <a:ln w="9525">
            <a:noFill/>
            <a:miter lim="800000"/>
            <a:headEnd/>
            <a:tailEnd/>
          </a:ln>
        </p:spPr>
        <p:txBody>
          <a:bodyPr>
            <a:spAutoFit/>
          </a:bodyPr>
          <a:lstStyle/>
          <a:p>
            <a:r>
              <a:rPr lang="en-US">
                <a:latin typeface="Constantia" pitchFamily="18" charset="0"/>
              </a:rPr>
              <a:t>Employee </a:t>
            </a:r>
          </a:p>
        </p:txBody>
      </p:sp>
      <p:sp>
        <p:nvSpPr>
          <p:cNvPr id="5" name="Oval 4"/>
          <p:cNvSpPr/>
          <p:nvPr/>
        </p:nvSpPr>
        <p:spPr>
          <a:xfrm>
            <a:off x="304800" y="2819400"/>
            <a:ext cx="14478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Emp</a:t>
            </a:r>
            <a:r>
              <a:rPr lang="en-US" dirty="0">
                <a:solidFill>
                  <a:schemeClr val="tx1"/>
                </a:solidFill>
              </a:rPr>
              <a:t> on</a:t>
            </a:r>
          </a:p>
        </p:txBody>
      </p:sp>
      <p:sp>
        <p:nvSpPr>
          <p:cNvPr id="6" name="Oval 5"/>
          <p:cNvSpPr/>
          <p:nvPr/>
        </p:nvSpPr>
        <p:spPr>
          <a:xfrm>
            <a:off x="1752600" y="2514600"/>
            <a:ext cx="1447800" cy="609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err="1">
                <a:solidFill>
                  <a:schemeClr val="tx1"/>
                </a:solidFill>
              </a:rPr>
              <a:t>Ename</a:t>
            </a:r>
            <a:endParaRPr lang="en-US" dirty="0">
              <a:solidFill>
                <a:schemeClr val="tx1"/>
              </a:solidFill>
            </a:endParaRPr>
          </a:p>
        </p:txBody>
      </p:sp>
      <p:sp>
        <p:nvSpPr>
          <p:cNvPr id="7" name="Oval 6"/>
          <p:cNvSpPr/>
          <p:nvPr/>
        </p:nvSpPr>
        <p:spPr>
          <a:xfrm>
            <a:off x="3276600" y="2667000"/>
            <a:ext cx="1524000" cy="457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salary</a:t>
            </a:r>
          </a:p>
        </p:txBody>
      </p:sp>
      <p:cxnSp>
        <p:nvCxnSpPr>
          <p:cNvPr id="8" name="Straight Connector 7"/>
          <p:cNvCxnSpPr/>
          <p:nvPr/>
        </p:nvCxnSpPr>
        <p:spPr>
          <a:xfrm>
            <a:off x="914400" y="3352800"/>
            <a:ext cx="838200" cy="752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705100" y="2781300"/>
            <a:ext cx="914400" cy="1752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4"/>
          </p:cNvCxnSpPr>
          <p:nvPr/>
        </p:nvCxnSpPr>
        <p:spPr>
          <a:xfrm rot="5400000">
            <a:off x="1847850" y="3486150"/>
            <a:ext cx="990600" cy="2667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Group 29"/>
          <p:cNvGraphicFramePr>
            <a:graphicFrameLocks noGrp="1"/>
          </p:cNvGraphicFramePr>
          <p:nvPr/>
        </p:nvGraphicFramePr>
        <p:xfrm>
          <a:off x="3429000" y="3810000"/>
          <a:ext cx="5257800" cy="742950"/>
        </p:xfrm>
        <a:graphic>
          <a:graphicData uri="http://schemas.openxmlformats.org/drawingml/2006/table">
            <a:tbl>
              <a:tblPr>
                <a:tableStyleId>{ED083AE6-46FA-4A59-8FB0-9F97EB10719F}</a:tableStyleId>
              </a:tblPr>
              <a:tblGrid>
                <a:gridCol w="1752600"/>
                <a:gridCol w="1752600"/>
                <a:gridCol w="1752600"/>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err="1" smtClean="0">
                          <a:ln>
                            <a:noFill/>
                          </a:ln>
                          <a:effectLst/>
                        </a:rPr>
                        <a:t>Empno</a:t>
                      </a:r>
                      <a:endParaRPr kumimoji="0" lang="en-US" sz="1800" b="1" i="0" u="none" strike="noStrike" cap="none" normalizeH="0" baseline="0" dirty="0" smtClean="0">
                        <a:ln>
                          <a:noFill/>
                        </a:ln>
                        <a:solidFill>
                          <a:schemeClr val="tx1"/>
                        </a:solidFill>
                        <a:effectLst/>
                        <a:latin typeface="Gill Sans MT"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Ename</a:t>
                      </a:r>
                      <a:endParaRPr kumimoji="0" lang="en-US" sz="1800" b="1" i="0" u="none" strike="noStrike" cap="none" normalizeH="0" baseline="0" smtClean="0">
                        <a:ln>
                          <a:noFill/>
                        </a:ln>
                        <a:solidFill>
                          <a:schemeClr val="tx1"/>
                        </a:solidFill>
                        <a:effectLst/>
                        <a:latin typeface="Gill Sans MT"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smtClean="0">
                          <a:ln>
                            <a:noFill/>
                          </a:ln>
                          <a:effectLst/>
                        </a:rPr>
                        <a:t>salary</a:t>
                      </a:r>
                      <a:endParaRPr kumimoji="0" lang="en-US" sz="1800" b="1" i="0" u="none" strike="noStrike" cap="none" normalizeH="0" baseline="0" smtClean="0">
                        <a:ln>
                          <a:noFill/>
                        </a:ln>
                        <a:solidFill>
                          <a:schemeClr val="tx1"/>
                        </a:solidFill>
                        <a:effectLst/>
                        <a:latin typeface="Gill Sans MT" pitchFamily="34" charset="0"/>
                      </a:endParaRPr>
                    </a:p>
                  </a:txBody>
                  <a:tcPr horzOverflow="overflow"/>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Gill Sans MT"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rgbClr val="000000"/>
                        </a:solidFill>
                        <a:effectLst/>
                        <a:latin typeface="Gill Sans MT"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Gill Sans MT" pitchFamily="34" charset="0"/>
                      </a:endParaRPr>
                    </a:p>
                  </a:txBody>
                  <a:tcPr horzOverflow="overflow"/>
                </a:tc>
              </a:tr>
            </a:tbl>
          </a:graphicData>
        </a:graphic>
      </p:graphicFrame>
      <p:sp>
        <p:nvSpPr>
          <p:cNvPr id="12" name="TextBox 22"/>
          <p:cNvSpPr txBox="1">
            <a:spLocks noChangeArrowheads="1"/>
          </p:cNvSpPr>
          <p:nvPr/>
        </p:nvSpPr>
        <p:spPr bwMode="auto">
          <a:xfrm>
            <a:off x="5334000" y="2057400"/>
            <a:ext cx="1905000" cy="400050"/>
          </a:xfrm>
          <a:prstGeom prst="rect">
            <a:avLst/>
          </a:prstGeom>
          <a:noFill/>
          <a:ln w="9525">
            <a:noFill/>
            <a:miter lim="800000"/>
            <a:headEnd/>
            <a:tailEnd/>
          </a:ln>
        </p:spPr>
        <p:txBody>
          <a:bodyPr>
            <a:spAutoFit/>
          </a:bodyPr>
          <a:lstStyle/>
          <a:p>
            <a:pPr fontAlgn="auto">
              <a:spcBef>
                <a:spcPts val="0"/>
              </a:spcBef>
              <a:spcAft>
                <a:spcPts val="0"/>
              </a:spcAft>
              <a:defRPr/>
            </a:pPr>
            <a:r>
              <a:rPr lang="en-US" sz="2000" dirty="0">
                <a:latin typeface="+mj-lt"/>
                <a:cs typeface="+mn-cs"/>
              </a:rPr>
              <a:t>Employee table</a:t>
            </a:r>
          </a:p>
        </p:txBody>
      </p:sp>
      <p:sp>
        <p:nvSpPr>
          <p:cNvPr id="13" name="TextBox 23"/>
          <p:cNvSpPr txBox="1">
            <a:spLocks noChangeArrowheads="1"/>
          </p:cNvSpPr>
          <p:nvPr/>
        </p:nvSpPr>
        <p:spPr bwMode="auto">
          <a:xfrm>
            <a:off x="1524000" y="4876800"/>
            <a:ext cx="2590800" cy="461963"/>
          </a:xfrm>
          <a:prstGeom prst="rect">
            <a:avLst/>
          </a:prstGeom>
          <a:noFill/>
          <a:ln w="9525">
            <a:noFill/>
            <a:miter lim="800000"/>
            <a:headEnd/>
            <a:tailEnd/>
          </a:ln>
        </p:spPr>
        <p:txBody>
          <a:bodyPr>
            <a:spAutoFit/>
          </a:bodyPr>
          <a:lstStyle/>
          <a:p>
            <a:pPr fontAlgn="auto">
              <a:spcBef>
                <a:spcPts val="0"/>
              </a:spcBef>
              <a:spcAft>
                <a:spcPts val="0"/>
              </a:spcAft>
              <a:defRPr/>
            </a:pPr>
            <a:r>
              <a:rPr lang="en-US" sz="2400" b="1" dirty="0">
                <a:latin typeface="+mj-lt"/>
                <a:cs typeface="+mn-cs"/>
              </a:rPr>
              <a:t>Entity set </a:t>
            </a:r>
            <a:endParaRPr lang="en-US" b="1" dirty="0">
              <a:latin typeface="+mj-lt"/>
              <a:cs typeface="+mn-cs"/>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
          <p:cNvSpPr txBox="1"/>
          <p:nvPr/>
        </p:nvSpPr>
        <p:spPr>
          <a:xfrm>
            <a:off x="533400" y="304800"/>
            <a:ext cx="68326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Attributes</a:t>
            </a:r>
            <a:endParaRPr lang="en-CA" sz="2798" dirty="0">
              <a:solidFill>
                <a:srgbClr val="000000"/>
              </a:solidFill>
            </a:endParaRPr>
          </a:p>
        </p:txBody>
      </p:sp>
      <p:sp>
        <p:nvSpPr>
          <p:cNvPr id="25" name="Rectangle 24"/>
          <p:cNvSpPr/>
          <p:nvPr/>
        </p:nvSpPr>
        <p:spPr>
          <a:xfrm>
            <a:off x="3276600" y="34290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Employee</a:t>
            </a:r>
          </a:p>
        </p:txBody>
      </p:sp>
      <p:sp>
        <p:nvSpPr>
          <p:cNvPr id="26" name="Oval 25"/>
          <p:cNvSpPr/>
          <p:nvPr/>
        </p:nvSpPr>
        <p:spPr>
          <a:xfrm>
            <a:off x="609600" y="35814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p>
        </p:txBody>
      </p:sp>
      <p:sp>
        <p:nvSpPr>
          <p:cNvPr id="28" name="Oval 27"/>
          <p:cNvSpPr/>
          <p:nvPr/>
        </p:nvSpPr>
        <p:spPr>
          <a:xfrm>
            <a:off x="838200" y="22098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Name</a:t>
            </a:r>
          </a:p>
        </p:txBody>
      </p:sp>
      <p:sp>
        <p:nvSpPr>
          <p:cNvPr id="29" name="Oval 28"/>
          <p:cNvSpPr/>
          <p:nvPr/>
        </p:nvSpPr>
        <p:spPr>
          <a:xfrm>
            <a:off x="5715000" y="22098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Address</a:t>
            </a:r>
          </a:p>
        </p:txBody>
      </p:sp>
      <p:sp>
        <p:nvSpPr>
          <p:cNvPr id="30" name="Oval 29"/>
          <p:cNvSpPr/>
          <p:nvPr/>
        </p:nvSpPr>
        <p:spPr>
          <a:xfrm>
            <a:off x="6400800" y="35814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Designation</a:t>
            </a:r>
          </a:p>
        </p:txBody>
      </p:sp>
      <p:sp>
        <p:nvSpPr>
          <p:cNvPr id="36" name="Oval 35"/>
          <p:cNvSpPr/>
          <p:nvPr/>
        </p:nvSpPr>
        <p:spPr>
          <a:xfrm>
            <a:off x="3276600" y="21336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Dob</a:t>
            </a:r>
          </a:p>
        </p:txBody>
      </p:sp>
      <p:cxnSp>
        <p:nvCxnSpPr>
          <p:cNvPr id="38" name="Straight Connector 37"/>
          <p:cNvCxnSpPr>
            <a:stCxn id="28" idx="5"/>
          </p:cNvCxnSpPr>
          <p:nvPr/>
        </p:nvCxnSpPr>
        <p:spPr>
          <a:xfrm rot="16200000" flipH="1">
            <a:off x="2325687" y="2478088"/>
            <a:ext cx="904875" cy="1149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5" idx="1"/>
          </p:cNvCxnSpPr>
          <p:nvPr/>
        </p:nvCxnSpPr>
        <p:spPr>
          <a:xfrm>
            <a:off x="2286000" y="38100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5" idx="3"/>
            <a:endCxn id="30" idx="2"/>
          </p:cNvCxnSpPr>
          <p:nvPr/>
        </p:nvCxnSpPr>
        <p:spPr>
          <a:xfrm>
            <a:off x="5486400" y="3810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6" idx="4"/>
          </p:cNvCxnSpPr>
          <p:nvPr/>
        </p:nvCxnSpPr>
        <p:spPr>
          <a:xfrm rot="16200000" flipH="1">
            <a:off x="3676650" y="2990850"/>
            <a:ext cx="838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9" idx="3"/>
          </p:cNvCxnSpPr>
          <p:nvPr/>
        </p:nvCxnSpPr>
        <p:spPr>
          <a:xfrm rot="5400000">
            <a:off x="5189537" y="2592388"/>
            <a:ext cx="752475" cy="7683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File System</a:t>
            </a:r>
            <a:endParaRPr lang="en-US" dirty="0"/>
          </a:p>
        </p:txBody>
      </p:sp>
      <p:sp>
        <p:nvSpPr>
          <p:cNvPr id="3" name="Content Placeholder 2"/>
          <p:cNvSpPr>
            <a:spLocks noGrp="1"/>
          </p:cNvSpPr>
          <p:nvPr>
            <p:ph idx="1"/>
          </p:nvPr>
        </p:nvSpPr>
        <p:spPr/>
        <p:txBody>
          <a:bodyPr>
            <a:normAutofit/>
          </a:bodyPr>
          <a:lstStyle/>
          <a:p>
            <a:r>
              <a:rPr lang="en-US" dirty="0" smtClean="0"/>
              <a:t>Data </a:t>
            </a:r>
            <a:r>
              <a:rPr lang="en-US" dirty="0"/>
              <a:t>redundancy and </a:t>
            </a:r>
            <a:r>
              <a:rPr lang="en-US" dirty="0" smtClean="0"/>
              <a:t>inconsistency</a:t>
            </a:r>
          </a:p>
          <a:p>
            <a:pPr lvl="1"/>
            <a:r>
              <a:rPr lang="en-US" dirty="0" smtClean="0"/>
              <a:t> Multiple </a:t>
            </a:r>
            <a:r>
              <a:rPr lang="en-US" dirty="0"/>
              <a:t>file formats, duplication of information in different files</a:t>
            </a:r>
          </a:p>
          <a:p>
            <a:r>
              <a:rPr lang="en-US" dirty="0"/>
              <a:t> Difficulty in accessing </a:t>
            </a:r>
            <a:r>
              <a:rPr lang="en-US" dirty="0" smtClean="0"/>
              <a:t>data</a:t>
            </a:r>
          </a:p>
          <a:p>
            <a:pPr lvl="1"/>
            <a:r>
              <a:rPr lang="en-US" dirty="0" smtClean="0"/>
              <a:t>Need </a:t>
            </a:r>
            <a:r>
              <a:rPr lang="en-US" dirty="0"/>
              <a:t>to write a new program to carry out each new task</a:t>
            </a:r>
          </a:p>
          <a:p>
            <a:r>
              <a:rPr lang="en-US" dirty="0"/>
              <a:t> </a:t>
            </a:r>
            <a:r>
              <a:rPr lang="en-US" dirty="0" smtClean="0"/>
              <a:t>Data </a:t>
            </a:r>
            <a:r>
              <a:rPr lang="en-US" dirty="0"/>
              <a:t>isolation — multiple files and formats</a:t>
            </a:r>
          </a:p>
          <a:p>
            <a:r>
              <a:rPr lang="en-US" dirty="0" smtClean="0"/>
              <a:t> </a:t>
            </a:r>
            <a:r>
              <a:rPr lang="en-US" dirty="0"/>
              <a:t>Integrity problems</a:t>
            </a:r>
          </a:p>
          <a:p>
            <a:pPr lvl="1"/>
            <a:r>
              <a:rPr lang="en-US" dirty="0"/>
              <a:t> Integrity constraints (e.g. account balance &gt; 0) become </a:t>
            </a:r>
            <a:r>
              <a:rPr lang="en-US" dirty="0" smtClean="0"/>
              <a:t>part of </a:t>
            </a:r>
            <a:r>
              <a:rPr lang="en-US" dirty="0"/>
              <a:t>program code</a:t>
            </a:r>
          </a:p>
          <a:p>
            <a:pPr lvl="1"/>
            <a:r>
              <a:rPr lang="en-US" dirty="0"/>
              <a:t> Hard to add new constraints or change existing ones</a:t>
            </a:r>
          </a:p>
        </p:txBody>
      </p:sp>
      <p:sp>
        <p:nvSpPr>
          <p:cNvPr id="4" name="Slide Number Placeholder 3"/>
          <p:cNvSpPr>
            <a:spLocks noGrp="1"/>
          </p:cNvSpPr>
          <p:nvPr>
            <p:ph type="sldNum" sz="quarter" idx="12"/>
          </p:nvPr>
        </p:nvSpPr>
        <p:spPr/>
        <p:txBody>
          <a:bodyPr/>
          <a:lstStyle/>
          <a:p>
            <a:fld id="{B6E719A5-EEC5-4590-8621-153D5A0785D3}" type="slidenum">
              <a:rPr lang="en-US" smtClean="0"/>
              <a:pPr/>
              <a:t>8</a:t>
            </a:fld>
            <a:endParaRPr lang="en-US" dirty="0"/>
          </a:p>
        </p:txBody>
      </p:sp>
    </p:spTree>
    <p:extLst>
      <p:ext uri="{BB962C8B-B14F-4D97-AF65-F5344CB8AC3E}">
        <p14:creationId xmlns:p14="http://schemas.microsoft.com/office/powerpoint/2010/main" val="406244808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 y="304800"/>
            <a:ext cx="6832600" cy="411163"/>
          </a:xfrm>
          <a:prstGeom prst="rect">
            <a:avLst/>
          </a:prstGeom>
          <a:noFill/>
        </p:spPr>
        <p:txBody>
          <a:bodyPr lIns="0" tIns="0" rIns="0" bIns="0">
            <a:spAutoFit/>
          </a:bodyPr>
          <a:lstStyle/>
          <a:p>
            <a:pPr>
              <a:lnSpc>
                <a:spcPts val="3220"/>
              </a:lnSpc>
              <a:defRPr/>
            </a:pPr>
            <a:r>
              <a:rPr lang="en-CA" sz="2798" b="1" dirty="0" err="1">
                <a:solidFill>
                  <a:srgbClr val="65CC00"/>
                </a:solidFill>
                <a:latin typeface="Arial"/>
                <a:cs typeface="Arial"/>
              </a:rPr>
              <a:t>Multivalued</a:t>
            </a:r>
            <a:r>
              <a:rPr lang="en-CA" sz="2798" b="1" dirty="0">
                <a:solidFill>
                  <a:srgbClr val="65CC00"/>
                </a:solidFill>
                <a:latin typeface="Arial"/>
                <a:cs typeface="Arial"/>
              </a:rPr>
              <a:t> Attribute</a:t>
            </a:r>
          </a:p>
        </p:txBody>
      </p:sp>
      <p:sp>
        <p:nvSpPr>
          <p:cNvPr id="3" name="Rectangle 2"/>
          <p:cNvSpPr/>
          <p:nvPr/>
        </p:nvSpPr>
        <p:spPr>
          <a:xfrm>
            <a:off x="3276600" y="34290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Employee</a:t>
            </a:r>
          </a:p>
        </p:txBody>
      </p:sp>
      <p:sp>
        <p:nvSpPr>
          <p:cNvPr id="4" name="Oval 3"/>
          <p:cNvSpPr/>
          <p:nvPr/>
        </p:nvSpPr>
        <p:spPr>
          <a:xfrm>
            <a:off x="609600" y="35814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p>
        </p:txBody>
      </p:sp>
      <p:sp>
        <p:nvSpPr>
          <p:cNvPr id="5" name="Oval 4"/>
          <p:cNvSpPr/>
          <p:nvPr/>
        </p:nvSpPr>
        <p:spPr>
          <a:xfrm>
            <a:off x="838200" y="22098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Name</a:t>
            </a:r>
          </a:p>
        </p:txBody>
      </p:sp>
      <p:sp>
        <p:nvSpPr>
          <p:cNvPr id="6" name="Oval 5"/>
          <p:cNvSpPr/>
          <p:nvPr/>
        </p:nvSpPr>
        <p:spPr>
          <a:xfrm>
            <a:off x="5715000" y="22098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Address</a:t>
            </a:r>
          </a:p>
        </p:txBody>
      </p:sp>
      <p:sp>
        <p:nvSpPr>
          <p:cNvPr id="7" name="Oval 6"/>
          <p:cNvSpPr/>
          <p:nvPr/>
        </p:nvSpPr>
        <p:spPr>
          <a:xfrm>
            <a:off x="6400800" y="3429000"/>
            <a:ext cx="16002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Designation</a:t>
            </a:r>
          </a:p>
        </p:txBody>
      </p:sp>
      <p:sp>
        <p:nvSpPr>
          <p:cNvPr id="8" name="Oval 7"/>
          <p:cNvSpPr/>
          <p:nvPr/>
        </p:nvSpPr>
        <p:spPr>
          <a:xfrm>
            <a:off x="3276600" y="21336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Dob</a:t>
            </a:r>
          </a:p>
        </p:txBody>
      </p:sp>
      <p:cxnSp>
        <p:nvCxnSpPr>
          <p:cNvPr id="9" name="Straight Connector 8"/>
          <p:cNvCxnSpPr>
            <a:stCxn id="5" idx="5"/>
          </p:cNvCxnSpPr>
          <p:nvPr/>
        </p:nvCxnSpPr>
        <p:spPr>
          <a:xfrm rot="16200000" flipH="1">
            <a:off x="2325687" y="2478088"/>
            <a:ext cx="904875" cy="1149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3" idx="1"/>
          </p:cNvCxnSpPr>
          <p:nvPr/>
        </p:nvCxnSpPr>
        <p:spPr>
          <a:xfrm>
            <a:off x="2286000" y="38100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3"/>
            <a:endCxn id="7" idx="2"/>
          </p:cNvCxnSpPr>
          <p:nvPr/>
        </p:nvCxnSpPr>
        <p:spPr>
          <a:xfrm flipV="1">
            <a:off x="5486400" y="3733800"/>
            <a:ext cx="914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4"/>
          </p:cNvCxnSpPr>
          <p:nvPr/>
        </p:nvCxnSpPr>
        <p:spPr>
          <a:xfrm rot="16200000" flipH="1">
            <a:off x="3676650" y="2990850"/>
            <a:ext cx="838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3"/>
          </p:cNvCxnSpPr>
          <p:nvPr/>
        </p:nvCxnSpPr>
        <p:spPr>
          <a:xfrm rot="5400000">
            <a:off x="5189537" y="2592388"/>
            <a:ext cx="752475" cy="76835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791200" y="4572000"/>
            <a:ext cx="28956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Oval 16"/>
          <p:cNvSpPr/>
          <p:nvPr/>
        </p:nvSpPr>
        <p:spPr>
          <a:xfrm>
            <a:off x="6248400" y="4724400"/>
            <a:ext cx="22098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rgbClr val="7030A0"/>
                </a:solidFill>
              </a:rPr>
              <a:t>Skill Set</a:t>
            </a:r>
          </a:p>
        </p:txBody>
      </p:sp>
      <p:cxnSp>
        <p:nvCxnSpPr>
          <p:cNvPr id="19" name="Straight Connector 18"/>
          <p:cNvCxnSpPr>
            <a:endCxn id="15" idx="1"/>
          </p:cNvCxnSpPr>
          <p:nvPr/>
        </p:nvCxnSpPr>
        <p:spPr>
          <a:xfrm>
            <a:off x="5486400" y="4191000"/>
            <a:ext cx="728663" cy="4921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8600" y="228600"/>
            <a:ext cx="75438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Composite attribute</a:t>
            </a:r>
            <a:endParaRPr lang="en-CA" sz="2798" dirty="0">
              <a:solidFill>
                <a:srgbClr val="000000"/>
              </a:solidFill>
            </a:endParaRPr>
          </a:p>
        </p:txBody>
      </p:sp>
      <p:sp>
        <p:nvSpPr>
          <p:cNvPr id="3" name="Rectangle 2"/>
          <p:cNvSpPr/>
          <p:nvPr/>
        </p:nvSpPr>
        <p:spPr>
          <a:xfrm>
            <a:off x="3581400" y="49530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Employee</a:t>
            </a:r>
          </a:p>
        </p:txBody>
      </p:sp>
      <p:sp>
        <p:nvSpPr>
          <p:cNvPr id="4" name="Oval 3"/>
          <p:cNvSpPr/>
          <p:nvPr/>
        </p:nvSpPr>
        <p:spPr>
          <a:xfrm>
            <a:off x="914400" y="51054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a:t>
            </a:r>
          </a:p>
        </p:txBody>
      </p:sp>
      <p:sp>
        <p:nvSpPr>
          <p:cNvPr id="5" name="Oval 4"/>
          <p:cNvSpPr/>
          <p:nvPr/>
        </p:nvSpPr>
        <p:spPr>
          <a:xfrm>
            <a:off x="1143000" y="37338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Name</a:t>
            </a:r>
          </a:p>
        </p:txBody>
      </p:sp>
      <p:sp>
        <p:nvSpPr>
          <p:cNvPr id="6" name="Oval 5"/>
          <p:cNvSpPr/>
          <p:nvPr/>
        </p:nvSpPr>
        <p:spPr>
          <a:xfrm>
            <a:off x="6019800" y="37338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dirty="0">
                <a:solidFill>
                  <a:srgbClr val="FFFF00"/>
                </a:solidFill>
              </a:rPr>
              <a:t>Address</a:t>
            </a:r>
          </a:p>
        </p:txBody>
      </p:sp>
      <p:sp>
        <p:nvSpPr>
          <p:cNvPr id="7" name="Oval 6"/>
          <p:cNvSpPr/>
          <p:nvPr/>
        </p:nvSpPr>
        <p:spPr>
          <a:xfrm>
            <a:off x="6705600" y="51054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Designation</a:t>
            </a:r>
          </a:p>
        </p:txBody>
      </p:sp>
      <p:sp>
        <p:nvSpPr>
          <p:cNvPr id="8" name="Oval 7"/>
          <p:cNvSpPr/>
          <p:nvPr/>
        </p:nvSpPr>
        <p:spPr>
          <a:xfrm>
            <a:off x="3581400" y="3657600"/>
            <a:ext cx="1600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Dob</a:t>
            </a:r>
          </a:p>
        </p:txBody>
      </p:sp>
      <p:cxnSp>
        <p:nvCxnSpPr>
          <p:cNvPr id="9" name="Straight Connector 8"/>
          <p:cNvCxnSpPr>
            <a:stCxn id="5" idx="5"/>
          </p:cNvCxnSpPr>
          <p:nvPr/>
        </p:nvCxnSpPr>
        <p:spPr>
          <a:xfrm rot="16200000" flipH="1">
            <a:off x="2630487" y="4002088"/>
            <a:ext cx="904875" cy="1149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3" idx="1"/>
          </p:cNvCxnSpPr>
          <p:nvPr/>
        </p:nvCxnSpPr>
        <p:spPr>
          <a:xfrm>
            <a:off x="2590800" y="5334000"/>
            <a:ext cx="990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3"/>
            <a:endCxn id="7" idx="2"/>
          </p:cNvCxnSpPr>
          <p:nvPr/>
        </p:nvCxnSpPr>
        <p:spPr>
          <a:xfrm>
            <a:off x="5791200" y="5334000"/>
            <a:ext cx="91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4"/>
          </p:cNvCxnSpPr>
          <p:nvPr/>
        </p:nvCxnSpPr>
        <p:spPr>
          <a:xfrm rot="16200000" flipH="1">
            <a:off x="3981450" y="4514850"/>
            <a:ext cx="8382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3"/>
          </p:cNvCxnSpPr>
          <p:nvPr/>
        </p:nvCxnSpPr>
        <p:spPr>
          <a:xfrm rot="5400000">
            <a:off x="5494337" y="4116388"/>
            <a:ext cx="752475" cy="768350"/>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105400" y="1752600"/>
            <a:ext cx="13716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Floor</a:t>
            </a:r>
          </a:p>
        </p:txBody>
      </p:sp>
      <p:sp>
        <p:nvSpPr>
          <p:cNvPr id="15" name="Oval 14"/>
          <p:cNvSpPr/>
          <p:nvPr/>
        </p:nvSpPr>
        <p:spPr>
          <a:xfrm>
            <a:off x="7239000" y="1752600"/>
            <a:ext cx="16002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Building</a:t>
            </a:r>
          </a:p>
        </p:txBody>
      </p:sp>
      <p:cxnSp>
        <p:nvCxnSpPr>
          <p:cNvPr id="17" name="Straight Connector 16"/>
          <p:cNvCxnSpPr/>
          <p:nvPr/>
        </p:nvCxnSpPr>
        <p:spPr>
          <a:xfrm rot="16200000" flipH="1">
            <a:off x="5448300" y="2705100"/>
            <a:ext cx="15240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705600" y="2590800"/>
            <a:ext cx="1371600" cy="762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400" y="304800"/>
            <a:ext cx="72263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Relationship</a:t>
            </a:r>
            <a:endParaRPr lang="en-CA" sz="2798" dirty="0">
              <a:solidFill>
                <a:srgbClr val="000000"/>
              </a:solidFill>
            </a:endParaRPr>
          </a:p>
        </p:txBody>
      </p:sp>
      <p:sp>
        <p:nvSpPr>
          <p:cNvPr id="4" name="TextBox 4"/>
          <p:cNvSpPr txBox="1"/>
          <p:nvPr/>
        </p:nvSpPr>
        <p:spPr>
          <a:xfrm>
            <a:off x="4724400" y="3671888"/>
            <a:ext cx="0" cy="349250"/>
          </a:xfrm>
          <a:prstGeom prst="rect">
            <a:avLst/>
          </a:prstGeom>
          <a:noFill/>
        </p:spPr>
        <p:txBody>
          <a:bodyPr wrap="none" lIns="0" tIns="0" rIns="0" bIns="0">
            <a:spAutoFit/>
          </a:bodyPr>
          <a:lstStyle/>
          <a:p>
            <a:pPr>
              <a:lnSpc>
                <a:spcPts val="2880"/>
              </a:lnSpc>
              <a:defRPr/>
            </a:pPr>
            <a:endParaRPr lang="en-CA" sz="2402" dirty="0">
              <a:solidFill>
                <a:srgbClr val="000000"/>
              </a:solidFill>
            </a:endParaRPr>
          </a:p>
        </p:txBody>
      </p:sp>
      <p:sp>
        <p:nvSpPr>
          <p:cNvPr id="6" name="Rectangle 5"/>
          <p:cNvSpPr/>
          <p:nvPr/>
        </p:nvSpPr>
        <p:spPr>
          <a:xfrm>
            <a:off x="685800" y="26670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Student</a:t>
            </a:r>
          </a:p>
        </p:txBody>
      </p:sp>
      <p:sp>
        <p:nvSpPr>
          <p:cNvPr id="7" name="Flowchart: Decision 6"/>
          <p:cNvSpPr/>
          <p:nvPr/>
        </p:nvSpPr>
        <p:spPr>
          <a:xfrm>
            <a:off x="3657600" y="2438400"/>
            <a:ext cx="18288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CA" sz="2000" dirty="0">
                <a:solidFill>
                  <a:srgbClr val="000000"/>
                </a:solidFill>
                <a:latin typeface="Arial"/>
                <a:cs typeface="Arial"/>
              </a:rPr>
              <a:t>Enrols in</a:t>
            </a:r>
          </a:p>
        </p:txBody>
      </p:sp>
      <p:sp>
        <p:nvSpPr>
          <p:cNvPr id="8" name="Rectangle 7"/>
          <p:cNvSpPr/>
          <p:nvPr/>
        </p:nvSpPr>
        <p:spPr>
          <a:xfrm>
            <a:off x="6019800" y="2590800"/>
            <a:ext cx="2209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Course</a:t>
            </a:r>
          </a:p>
        </p:txBody>
      </p:sp>
      <p:cxnSp>
        <p:nvCxnSpPr>
          <p:cNvPr id="10" name="Straight Connector 9"/>
          <p:cNvCxnSpPr>
            <a:stCxn id="6" idx="3"/>
            <a:endCxn id="7" idx="1"/>
          </p:cNvCxnSpPr>
          <p:nvPr/>
        </p:nvCxnSpPr>
        <p:spPr>
          <a:xfrm flipV="1">
            <a:off x="2895600" y="3009900"/>
            <a:ext cx="762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486400" y="3048000"/>
            <a:ext cx="533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228600"/>
            <a:ext cx="73914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Unary Relationship</a:t>
            </a:r>
            <a:endParaRPr lang="en-CA" sz="2798" dirty="0">
              <a:solidFill>
                <a:srgbClr val="000000"/>
              </a:solidFill>
            </a:endParaRPr>
          </a:p>
        </p:txBody>
      </p:sp>
      <p:sp>
        <p:nvSpPr>
          <p:cNvPr id="3" name="Rectangle 2"/>
          <p:cNvSpPr/>
          <p:nvPr/>
        </p:nvSpPr>
        <p:spPr>
          <a:xfrm>
            <a:off x="1371600" y="25908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Employee</a:t>
            </a:r>
          </a:p>
        </p:txBody>
      </p:sp>
      <p:sp>
        <p:nvSpPr>
          <p:cNvPr id="4" name="Flowchart: Decision 3"/>
          <p:cNvSpPr/>
          <p:nvPr/>
        </p:nvSpPr>
        <p:spPr>
          <a:xfrm>
            <a:off x="6400800" y="2133600"/>
            <a:ext cx="2362200" cy="1981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Manages</a:t>
            </a:r>
          </a:p>
        </p:txBody>
      </p:sp>
      <p:cxnSp>
        <p:nvCxnSpPr>
          <p:cNvPr id="12" name="Straight Connector 11"/>
          <p:cNvCxnSpPr/>
          <p:nvPr/>
        </p:nvCxnSpPr>
        <p:spPr>
          <a:xfrm flipV="1">
            <a:off x="3810000" y="2590800"/>
            <a:ext cx="3200400" cy="3048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810000" y="3581400"/>
            <a:ext cx="3276600" cy="1524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3124200"/>
            <a:ext cx="2438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Employee</a:t>
            </a:r>
          </a:p>
        </p:txBody>
      </p:sp>
      <p:sp>
        <p:nvSpPr>
          <p:cNvPr id="3" name="Flowchart: Decision 2"/>
          <p:cNvSpPr/>
          <p:nvPr/>
        </p:nvSpPr>
        <p:spPr>
          <a:xfrm>
            <a:off x="6324600" y="2667000"/>
            <a:ext cx="2362200" cy="1981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Manages</a:t>
            </a:r>
          </a:p>
        </p:txBody>
      </p:sp>
      <p:cxnSp>
        <p:nvCxnSpPr>
          <p:cNvPr id="4" name="Straight Connector 3"/>
          <p:cNvCxnSpPr/>
          <p:nvPr/>
        </p:nvCxnSpPr>
        <p:spPr>
          <a:xfrm flipV="1">
            <a:off x="3733800" y="3124200"/>
            <a:ext cx="3200400" cy="3048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733800" y="4114800"/>
            <a:ext cx="3276600" cy="15240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2"/>
          <p:cNvSpPr txBox="1"/>
          <p:nvPr/>
        </p:nvSpPr>
        <p:spPr>
          <a:xfrm>
            <a:off x="774700" y="776288"/>
            <a:ext cx="7759700" cy="820737"/>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Role names</a:t>
            </a:r>
          </a:p>
          <a:p>
            <a:pPr>
              <a:lnSpc>
                <a:spcPts val="3220"/>
              </a:lnSpc>
              <a:defRPr/>
            </a:pPr>
            <a:endParaRPr lang="en-CA" sz="2798" dirty="0">
              <a:solidFill>
                <a:srgbClr val="000000"/>
              </a:solidFill>
            </a:endParaRPr>
          </a:p>
        </p:txBody>
      </p:sp>
      <p:sp>
        <p:nvSpPr>
          <p:cNvPr id="7" name="TextBox 3"/>
          <p:cNvSpPr txBox="1"/>
          <p:nvPr/>
        </p:nvSpPr>
        <p:spPr>
          <a:xfrm>
            <a:off x="850900" y="1512888"/>
            <a:ext cx="7696200" cy="538162"/>
          </a:xfrm>
          <a:prstGeom prst="rect">
            <a:avLst/>
          </a:prstGeom>
          <a:noFill/>
        </p:spPr>
        <p:txBody>
          <a:bodyPr lIns="0" tIns="0" rIns="0" bIns="0">
            <a:spAutoFit/>
          </a:bodyPr>
          <a:lstStyle/>
          <a:p>
            <a:pPr>
              <a:lnSpc>
                <a:spcPts val="2070"/>
              </a:lnSpc>
              <a:defRPr/>
            </a:pPr>
            <a:r>
              <a:rPr lang="en-CA" sz="1801">
                <a:solidFill>
                  <a:srgbClr val="000000"/>
                </a:solidFill>
                <a:latin typeface="Arial"/>
                <a:cs typeface="Arial"/>
              </a:rPr>
              <a:t>•  Role names may be added to make the meaning more explicit</a:t>
            </a:r>
          </a:p>
          <a:p>
            <a:pPr>
              <a:lnSpc>
                <a:spcPts val="2070"/>
              </a:lnSpc>
              <a:defRPr/>
            </a:pPr>
            <a:endParaRPr lang="en-CA" sz="1801">
              <a:solidFill>
                <a:srgbClr val="000000"/>
              </a:solidFill>
            </a:endParaRPr>
          </a:p>
        </p:txBody>
      </p:sp>
      <p:sp>
        <p:nvSpPr>
          <p:cNvPr id="8" name="TextBox 4"/>
          <p:cNvSpPr txBox="1"/>
          <p:nvPr/>
        </p:nvSpPr>
        <p:spPr>
          <a:xfrm>
            <a:off x="4737100" y="2528888"/>
            <a:ext cx="4448175" cy="538162"/>
          </a:xfrm>
          <a:prstGeom prst="rect">
            <a:avLst/>
          </a:prstGeom>
          <a:noFill/>
        </p:spPr>
        <p:txBody>
          <a:bodyPr lIns="0" tIns="0" rIns="0" bIns="0">
            <a:spAutoFit/>
          </a:bodyPr>
          <a:lstStyle/>
          <a:p>
            <a:pPr>
              <a:lnSpc>
                <a:spcPts val="2070"/>
              </a:lnSpc>
              <a:defRPr/>
            </a:pPr>
            <a:r>
              <a:rPr lang="en-CA" sz="1801">
                <a:solidFill>
                  <a:srgbClr val="000000"/>
                </a:solidFill>
                <a:latin typeface="Arial"/>
                <a:cs typeface="Arial"/>
              </a:rPr>
              <a:t>subordinate</a:t>
            </a:r>
          </a:p>
          <a:p>
            <a:pPr>
              <a:lnSpc>
                <a:spcPts val="2070"/>
              </a:lnSpc>
              <a:defRPr/>
            </a:pPr>
            <a:endParaRPr lang="en-CA" sz="1801">
              <a:solidFill>
                <a:srgbClr val="000000"/>
              </a:solidFill>
            </a:endParaRPr>
          </a:p>
        </p:txBody>
      </p:sp>
      <p:sp>
        <p:nvSpPr>
          <p:cNvPr id="9" name="TextBox 7"/>
          <p:cNvSpPr txBox="1"/>
          <p:nvPr/>
        </p:nvSpPr>
        <p:spPr>
          <a:xfrm>
            <a:off x="5041900" y="4546600"/>
            <a:ext cx="4097338" cy="538163"/>
          </a:xfrm>
          <a:prstGeom prst="rect">
            <a:avLst/>
          </a:prstGeom>
          <a:noFill/>
        </p:spPr>
        <p:txBody>
          <a:bodyPr lIns="0" tIns="0" rIns="0" bIns="0">
            <a:spAutoFit/>
          </a:bodyPr>
          <a:lstStyle/>
          <a:p>
            <a:pPr>
              <a:lnSpc>
                <a:spcPts val="2100"/>
              </a:lnSpc>
              <a:defRPr/>
            </a:pPr>
            <a:r>
              <a:rPr lang="en-CA" sz="1801">
                <a:solidFill>
                  <a:srgbClr val="000000"/>
                </a:solidFill>
                <a:latin typeface="Arial"/>
                <a:cs typeface="Arial"/>
              </a:rPr>
              <a:t>Manager</a:t>
            </a:r>
          </a:p>
          <a:p>
            <a:pPr>
              <a:lnSpc>
                <a:spcPts val="2070"/>
              </a:lnSpc>
              <a:defRPr/>
            </a:pPr>
            <a:endParaRPr lang="en-CA" sz="1801">
              <a:solidFill>
                <a:srgbClr val="000000"/>
              </a:solidFill>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p:cNvSpPr txBox="1"/>
          <p:nvPr/>
        </p:nvSpPr>
        <p:spPr>
          <a:xfrm>
            <a:off x="457200" y="228600"/>
            <a:ext cx="60833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Binary Relationship</a:t>
            </a:r>
            <a:endParaRPr lang="en-CA" sz="2798" dirty="0">
              <a:solidFill>
                <a:srgbClr val="000000"/>
              </a:solidFill>
            </a:endParaRPr>
          </a:p>
        </p:txBody>
      </p:sp>
      <p:sp>
        <p:nvSpPr>
          <p:cNvPr id="7" name="Rectangle 6"/>
          <p:cNvSpPr/>
          <p:nvPr/>
        </p:nvSpPr>
        <p:spPr>
          <a:xfrm>
            <a:off x="838200" y="2362200"/>
            <a:ext cx="1981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Employee</a:t>
            </a:r>
          </a:p>
        </p:txBody>
      </p:sp>
      <p:cxnSp>
        <p:nvCxnSpPr>
          <p:cNvPr id="9" name="Straight Connector 8"/>
          <p:cNvCxnSpPr>
            <a:endCxn id="10" idx="1"/>
          </p:cNvCxnSpPr>
          <p:nvPr/>
        </p:nvCxnSpPr>
        <p:spPr>
          <a:xfrm flipV="1">
            <a:off x="2819400" y="2895600"/>
            <a:ext cx="990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Flowchart: Decision 9"/>
          <p:cNvSpPr/>
          <p:nvPr/>
        </p:nvSpPr>
        <p:spPr>
          <a:xfrm>
            <a:off x="3810000" y="2057400"/>
            <a:ext cx="2286000" cy="1676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Working For</a:t>
            </a:r>
          </a:p>
        </p:txBody>
      </p:sp>
      <p:sp>
        <p:nvSpPr>
          <p:cNvPr id="13" name="Rectangle 12"/>
          <p:cNvSpPr/>
          <p:nvPr/>
        </p:nvSpPr>
        <p:spPr>
          <a:xfrm>
            <a:off x="7010400" y="2362200"/>
            <a:ext cx="1905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Department</a:t>
            </a:r>
          </a:p>
        </p:txBody>
      </p:sp>
      <p:cxnSp>
        <p:nvCxnSpPr>
          <p:cNvPr id="15" name="Straight Connector 14"/>
          <p:cNvCxnSpPr>
            <a:stCxn id="10" idx="3"/>
            <a:endCxn id="13" idx="1"/>
          </p:cNvCxnSpPr>
          <p:nvPr/>
        </p:nvCxnSpPr>
        <p:spPr>
          <a:xfrm flipV="1">
            <a:off x="6096000" y="2743200"/>
            <a:ext cx="914400"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6600" y="723900"/>
            <a:ext cx="5892800" cy="411163"/>
          </a:xfrm>
          <a:prstGeom prst="rect">
            <a:avLst/>
          </a:prstGeom>
          <a:noFill/>
        </p:spPr>
        <p:txBody>
          <a:bodyPr lIns="0" tIns="0" rIns="0" bIns="0">
            <a:spAutoFit/>
          </a:bodyPr>
          <a:lstStyle/>
          <a:p>
            <a:pPr>
              <a:lnSpc>
                <a:spcPts val="3220"/>
              </a:lnSpc>
              <a:defRPr/>
            </a:pPr>
            <a:r>
              <a:rPr lang="en-CA" sz="2798" dirty="0">
                <a:solidFill>
                  <a:srgbClr val="65CC00"/>
                </a:solidFill>
                <a:latin typeface="Arial"/>
                <a:cs typeface="Arial"/>
              </a:rPr>
              <a:t>Ternary Relationship</a:t>
            </a:r>
            <a:endParaRPr lang="en-CA" sz="2798" dirty="0">
              <a:solidFill>
                <a:srgbClr val="000000"/>
              </a:solidFill>
            </a:endParaRPr>
          </a:p>
        </p:txBody>
      </p:sp>
      <p:sp>
        <p:nvSpPr>
          <p:cNvPr id="3" name="Rectangle 2"/>
          <p:cNvSpPr/>
          <p:nvPr/>
        </p:nvSpPr>
        <p:spPr>
          <a:xfrm>
            <a:off x="457200" y="38100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760"/>
              </a:lnSpc>
              <a:defRPr/>
            </a:pPr>
            <a:r>
              <a:rPr lang="en-CA" sz="2000" dirty="0">
                <a:solidFill>
                  <a:srgbClr val="000000"/>
                </a:solidFill>
                <a:latin typeface="Arial"/>
                <a:cs typeface="Arial"/>
              </a:rPr>
              <a:t>Doctor</a:t>
            </a:r>
          </a:p>
        </p:txBody>
      </p:sp>
      <p:sp>
        <p:nvSpPr>
          <p:cNvPr id="4" name="Rectangle 3"/>
          <p:cNvSpPr/>
          <p:nvPr/>
        </p:nvSpPr>
        <p:spPr>
          <a:xfrm>
            <a:off x="3733800" y="15240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760"/>
              </a:lnSpc>
              <a:defRPr/>
            </a:pPr>
            <a:r>
              <a:rPr lang="en-CA" sz="2000" dirty="0">
                <a:solidFill>
                  <a:srgbClr val="000000"/>
                </a:solidFill>
                <a:latin typeface="Arial"/>
                <a:cs typeface="Arial"/>
              </a:rPr>
              <a:t>Medicine</a:t>
            </a:r>
          </a:p>
        </p:txBody>
      </p:sp>
      <p:sp>
        <p:nvSpPr>
          <p:cNvPr id="5" name="Rectangle 4"/>
          <p:cNvSpPr/>
          <p:nvPr/>
        </p:nvSpPr>
        <p:spPr>
          <a:xfrm>
            <a:off x="6705600" y="3733800"/>
            <a:ext cx="2057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ts val="2760"/>
              </a:lnSpc>
              <a:defRPr/>
            </a:pPr>
            <a:r>
              <a:rPr lang="en-CA" sz="2000" dirty="0">
                <a:solidFill>
                  <a:srgbClr val="000000"/>
                </a:solidFill>
                <a:latin typeface="Arial"/>
                <a:cs typeface="Arial"/>
              </a:rPr>
              <a:t>Patient</a:t>
            </a:r>
          </a:p>
        </p:txBody>
      </p:sp>
      <p:sp>
        <p:nvSpPr>
          <p:cNvPr id="6" name="Flowchart: Decision 5"/>
          <p:cNvSpPr/>
          <p:nvPr/>
        </p:nvSpPr>
        <p:spPr>
          <a:xfrm>
            <a:off x="3581400" y="3200400"/>
            <a:ext cx="2286000" cy="19812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2760"/>
              </a:lnSpc>
              <a:defRPr/>
            </a:pPr>
            <a:r>
              <a:rPr lang="en-CA" sz="2000" dirty="0">
                <a:solidFill>
                  <a:srgbClr val="000000"/>
                </a:solidFill>
                <a:latin typeface="Arial"/>
                <a:cs typeface="Arial"/>
              </a:rPr>
              <a:t>Prescription</a:t>
            </a:r>
            <a:endParaRPr lang="en-CA" sz="2000" b="1" dirty="0">
              <a:solidFill>
                <a:srgbClr val="000000"/>
              </a:solidFill>
              <a:latin typeface="Arial"/>
              <a:cs typeface="Arial"/>
            </a:endParaRPr>
          </a:p>
          <a:p>
            <a:pPr>
              <a:lnSpc>
                <a:spcPts val="2760"/>
              </a:lnSpc>
              <a:defRPr/>
            </a:pPr>
            <a:endParaRPr lang="en-CA" dirty="0"/>
          </a:p>
        </p:txBody>
      </p:sp>
      <p:cxnSp>
        <p:nvCxnSpPr>
          <p:cNvPr id="10" name="Straight Connector 9"/>
          <p:cNvCxnSpPr/>
          <p:nvPr/>
        </p:nvCxnSpPr>
        <p:spPr>
          <a:xfrm flipV="1">
            <a:off x="2133600" y="4191000"/>
            <a:ext cx="1371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5" idx="1"/>
          </p:cNvCxnSpPr>
          <p:nvPr/>
        </p:nvCxnSpPr>
        <p:spPr>
          <a:xfrm flipV="1">
            <a:off x="5943600" y="4152900"/>
            <a:ext cx="762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4" idx="2"/>
            <a:endCxn id="6" idx="0"/>
          </p:cNvCxnSpPr>
          <p:nvPr/>
        </p:nvCxnSpPr>
        <p:spPr>
          <a:xfrm rot="5400000">
            <a:off x="4324350" y="2762250"/>
            <a:ext cx="838200" cy="381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Normalization</a:t>
            </a:r>
            <a:endParaRPr lang="en-US" sz="4000" dirty="0"/>
          </a:p>
        </p:txBody>
      </p:sp>
      <p:sp>
        <p:nvSpPr>
          <p:cNvPr id="3" name="Content Placeholder 2"/>
          <p:cNvSpPr>
            <a:spLocks noGrp="1"/>
          </p:cNvSpPr>
          <p:nvPr>
            <p:ph idx="1"/>
          </p:nvPr>
        </p:nvSpPr>
        <p:spPr/>
        <p:txBody>
          <a:bodyPr/>
          <a:lstStyle/>
          <a:p>
            <a:r>
              <a:rPr lang="en-US" dirty="0"/>
              <a:t>Normalization is a database design approach </a:t>
            </a:r>
            <a:r>
              <a:rPr lang="en-US" dirty="0" smtClean="0"/>
              <a:t>that</a:t>
            </a:r>
          </a:p>
          <a:p>
            <a:pPr lvl="1"/>
            <a:r>
              <a:rPr lang="en-US" dirty="0" smtClean="0"/>
              <a:t>minimizes </a:t>
            </a:r>
            <a:r>
              <a:rPr lang="en-US" dirty="0"/>
              <a:t>data redundancy </a:t>
            </a:r>
            <a:r>
              <a:rPr lang="en-US" dirty="0" smtClean="0"/>
              <a:t>and</a:t>
            </a:r>
          </a:p>
          <a:p>
            <a:pPr lvl="1"/>
            <a:r>
              <a:rPr lang="en-US" dirty="0" smtClean="0"/>
              <a:t>optimizes </a:t>
            </a:r>
            <a:r>
              <a:rPr lang="en-US" dirty="0"/>
              <a:t>data </a:t>
            </a:r>
            <a:r>
              <a:rPr lang="en-US" dirty="0" smtClean="0"/>
              <a:t>structures</a:t>
            </a:r>
          </a:p>
          <a:p>
            <a:pPr lvl="1"/>
            <a:endParaRPr lang="en-US" dirty="0"/>
          </a:p>
          <a:p>
            <a:r>
              <a:rPr lang="en-US" dirty="0" smtClean="0"/>
              <a:t> </a:t>
            </a:r>
            <a:r>
              <a:rPr lang="en-US" dirty="0"/>
              <a:t>A normalized data model can be translated into a physical database that is organized correctly.</a:t>
            </a:r>
          </a:p>
          <a:p>
            <a:endParaRPr lang="en-US" dirty="0"/>
          </a:p>
        </p:txBody>
      </p:sp>
      <p:sp>
        <p:nvSpPr>
          <p:cNvPr id="4" name="Slide Number Placeholder 3"/>
          <p:cNvSpPr>
            <a:spLocks noGrp="1"/>
          </p:cNvSpPr>
          <p:nvPr>
            <p:ph type="sldNum" sz="quarter" idx="12"/>
          </p:nvPr>
        </p:nvSpPr>
        <p:spPr/>
        <p:txBody>
          <a:bodyPr/>
          <a:lstStyle/>
          <a:p>
            <a:fld id="{B6E719A5-EEC5-4590-8621-153D5A0785D3}" type="slidenum">
              <a:rPr lang="en-US" smtClean="0"/>
              <a:pPr/>
              <a:t>87</a:t>
            </a:fld>
            <a:endParaRPr lang="en-US" dirty="0"/>
          </a:p>
        </p:txBody>
      </p:sp>
    </p:spTree>
    <p:extLst>
      <p:ext uri="{BB962C8B-B14F-4D97-AF65-F5344CB8AC3E}">
        <p14:creationId xmlns:p14="http://schemas.microsoft.com/office/powerpoint/2010/main" val="142656463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r>
              <a:rPr lang="en-US" dirty="0"/>
              <a:t>Normal Forms: Review</a:t>
            </a:r>
          </a:p>
        </p:txBody>
      </p:sp>
      <p:sp>
        <p:nvSpPr>
          <p:cNvPr id="238595" name="Rectangle 3"/>
          <p:cNvSpPr>
            <a:spLocks noGrp="1" noChangeArrowheads="1"/>
          </p:cNvSpPr>
          <p:nvPr>
            <p:ph type="body" idx="1"/>
          </p:nvPr>
        </p:nvSpPr>
        <p:spPr>
          <a:xfrm>
            <a:off x="685800" y="1858963"/>
            <a:ext cx="8001000" cy="4389437"/>
          </a:xfrm>
        </p:spPr>
        <p:txBody>
          <a:bodyPr/>
          <a:lstStyle/>
          <a:p>
            <a:pPr marL="609600" indent="-609600"/>
            <a:r>
              <a:rPr lang="en-US" dirty="0"/>
              <a:t>Unnormalized – There are multivalued attributes or repeating </a:t>
            </a:r>
            <a:r>
              <a:rPr lang="en-US" dirty="0" smtClean="0"/>
              <a:t>groups:</a:t>
            </a:r>
            <a:endParaRPr lang="en-US" dirty="0"/>
          </a:p>
          <a:p>
            <a:pPr marL="609600" indent="-609600"/>
            <a:endParaRPr lang="en-US" dirty="0" smtClean="0"/>
          </a:p>
          <a:p>
            <a:pPr marL="609600" indent="-609600"/>
            <a:r>
              <a:rPr lang="en-US" dirty="0" smtClean="0"/>
              <a:t>1 </a:t>
            </a:r>
            <a:r>
              <a:rPr lang="en-US" dirty="0"/>
              <a:t>NF – No multivalued attributes or repeating </a:t>
            </a:r>
            <a:r>
              <a:rPr lang="en-US" dirty="0" smtClean="0"/>
              <a:t>groups</a:t>
            </a:r>
            <a:endParaRPr lang="en-US" dirty="0"/>
          </a:p>
          <a:p>
            <a:pPr marL="609600" indent="-609600"/>
            <a:endParaRPr lang="en-US" dirty="0" smtClean="0"/>
          </a:p>
          <a:p>
            <a:pPr marL="609600" indent="-609600"/>
            <a:r>
              <a:rPr lang="en-US" dirty="0" smtClean="0"/>
              <a:t>2 </a:t>
            </a:r>
            <a:r>
              <a:rPr lang="en-US" dirty="0"/>
              <a:t>NF – 1 NF plus no partial dependencies</a:t>
            </a:r>
          </a:p>
          <a:p>
            <a:pPr marL="609600" indent="-609600"/>
            <a:endParaRPr lang="en-US" dirty="0" smtClean="0"/>
          </a:p>
          <a:p>
            <a:pPr marL="609600" indent="-609600"/>
            <a:r>
              <a:rPr lang="en-US" dirty="0" smtClean="0"/>
              <a:t>3 </a:t>
            </a:r>
            <a:r>
              <a:rPr lang="en-US" dirty="0"/>
              <a:t>NF – 2 NF plus no transitive dependencies</a:t>
            </a:r>
          </a:p>
        </p:txBody>
      </p:sp>
    </p:spTree>
    <p:extLst>
      <p:ext uri="{BB962C8B-B14F-4D97-AF65-F5344CB8AC3E}">
        <p14:creationId xmlns:p14="http://schemas.microsoft.com/office/powerpoint/2010/main" val="1176265139"/>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rmAutofit/>
          </a:bodyPr>
          <a:lstStyle/>
          <a:p>
            <a:r>
              <a:rPr lang="en-US" sz="3600" dirty="0"/>
              <a:t>Example 1: Determine NF</a:t>
            </a:r>
          </a:p>
        </p:txBody>
      </p:sp>
      <p:sp>
        <p:nvSpPr>
          <p:cNvPr id="239619"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aphicFrame>
        <p:nvGraphicFramePr>
          <p:cNvPr id="239620" name="Object 4"/>
          <p:cNvGraphicFramePr>
            <a:graphicFrameLocks noChangeAspect="1"/>
          </p:cNvGraphicFramePr>
          <p:nvPr/>
        </p:nvGraphicFramePr>
        <p:xfrm>
          <a:off x="990600" y="3429000"/>
          <a:ext cx="7315200" cy="1349375"/>
        </p:xfrm>
        <a:graphic>
          <a:graphicData uri="http://schemas.openxmlformats.org/presentationml/2006/ole">
            <mc:AlternateContent xmlns:mc="http://schemas.openxmlformats.org/markup-compatibility/2006">
              <mc:Choice xmlns:v="urn:schemas-microsoft-com:vml" Requires="v">
                <p:oleObj spid="_x0000_s2091" name="Worksheet" r:id="rId4" imgW="3296160" imgH="607680" progId="Excel.Sheet.8">
                  <p:embed/>
                </p:oleObj>
              </mc:Choice>
              <mc:Fallback>
                <p:oleObj name="Worksheet" r:id="rId4" imgW="3296160" imgH="607680"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429000"/>
                        <a:ext cx="7315200" cy="134937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39621" name="Group 5"/>
          <p:cNvGrpSpPr>
            <a:grpSpLocks/>
          </p:cNvGrpSpPr>
          <p:nvPr/>
        </p:nvGrpSpPr>
        <p:grpSpPr bwMode="auto">
          <a:xfrm>
            <a:off x="1905000" y="4038600"/>
            <a:ext cx="1295400" cy="228600"/>
            <a:chOff x="1200" y="2448"/>
            <a:chExt cx="816" cy="144"/>
          </a:xfrm>
        </p:grpSpPr>
        <p:sp>
          <p:nvSpPr>
            <p:cNvPr id="239622" name="Line 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39623" name="Line 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39624"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39625" name="Group 9"/>
          <p:cNvGrpSpPr>
            <a:grpSpLocks/>
          </p:cNvGrpSpPr>
          <p:nvPr/>
        </p:nvGrpSpPr>
        <p:grpSpPr bwMode="auto">
          <a:xfrm>
            <a:off x="1905000" y="4038600"/>
            <a:ext cx="3276600" cy="228600"/>
            <a:chOff x="1200" y="2448"/>
            <a:chExt cx="816" cy="144"/>
          </a:xfrm>
        </p:grpSpPr>
        <p:sp>
          <p:nvSpPr>
            <p:cNvPr id="239626" name="Line 10"/>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39627" name="Line 11"/>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39628"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39629" name="Group 13"/>
          <p:cNvGrpSpPr>
            <a:grpSpLocks/>
          </p:cNvGrpSpPr>
          <p:nvPr/>
        </p:nvGrpSpPr>
        <p:grpSpPr bwMode="auto">
          <a:xfrm>
            <a:off x="5791200" y="4038600"/>
            <a:ext cx="1295400" cy="228600"/>
            <a:chOff x="1200" y="2448"/>
            <a:chExt cx="816" cy="144"/>
          </a:xfrm>
        </p:grpSpPr>
        <p:sp>
          <p:nvSpPr>
            <p:cNvPr id="239630" name="Line 14"/>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39631" name="Line 15"/>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39632" name="Line 16"/>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39633" name="AutoShape 17"/>
          <p:cNvSpPr>
            <a:spLocks noChangeArrowheads="1"/>
          </p:cNvSpPr>
          <p:nvPr/>
        </p:nvSpPr>
        <p:spPr bwMode="auto">
          <a:xfrm>
            <a:off x="4343400" y="1447800"/>
            <a:ext cx="4114800" cy="1981200"/>
          </a:xfrm>
          <a:prstGeom prst="wedgeEllipseCallout">
            <a:avLst>
              <a:gd name="adj1" fmla="val -24537"/>
              <a:gd name="adj2" fmla="val 69389"/>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All attributes are directly or indirectly determined by the primary key; therefore, the relation is at least in 1 NF</a:t>
            </a:r>
          </a:p>
        </p:txBody>
      </p:sp>
    </p:spTree>
    <p:extLst>
      <p:ext uri="{BB962C8B-B14F-4D97-AF65-F5344CB8AC3E}">
        <p14:creationId xmlns:p14="http://schemas.microsoft.com/office/powerpoint/2010/main" val="13185469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9621"/>
                                        </p:tgtEl>
                                        <p:attrNameLst>
                                          <p:attrName>style.visibility</p:attrName>
                                        </p:attrNameLst>
                                      </p:cBhvr>
                                      <p:to>
                                        <p:strVal val="visible"/>
                                      </p:to>
                                    </p:set>
                                    <p:anim calcmode="lin" valueType="num">
                                      <p:cBhvr additive="base">
                                        <p:cTn id="7" dur="500" fill="hold"/>
                                        <p:tgtEl>
                                          <p:spTgt spid="239621"/>
                                        </p:tgtEl>
                                        <p:attrNameLst>
                                          <p:attrName>ppt_x</p:attrName>
                                        </p:attrNameLst>
                                      </p:cBhvr>
                                      <p:tavLst>
                                        <p:tav tm="0">
                                          <p:val>
                                            <p:strVal val="0-#ppt_w/2"/>
                                          </p:val>
                                        </p:tav>
                                        <p:tav tm="100000">
                                          <p:val>
                                            <p:strVal val="#ppt_x"/>
                                          </p:val>
                                        </p:tav>
                                      </p:tavLst>
                                    </p:anim>
                                    <p:anim calcmode="lin" valueType="num">
                                      <p:cBhvr additive="base">
                                        <p:cTn id="8" dur="500" fill="hold"/>
                                        <p:tgtEl>
                                          <p:spTgt spid="2396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9625"/>
                                        </p:tgtEl>
                                        <p:attrNameLst>
                                          <p:attrName>style.visibility</p:attrName>
                                        </p:attrNameLst>
                                      </p:cBhvr>
                                      <p:to>
                                        <p:strVal val="visible"/>
                                      </p:to>
                                    </p:set>
                                    <p:anim calcmode="lin" valueType="num">
                                      <p:cBhvr additive="base">
                                        <p:cTn id="13" dur="500" fill="hold"/>
                                        <p:tgtEl>
                                          <p:spTgt spid="239625"/>
                                        </p:tgtEl>
                                        <p:attrNameLst>
                                          <p:attrName>ppt_x</p:attrName>
                                        </p:attrNameLst>
                                      </p:cBhvr>
                                      <p:tavLst>
                                        <p:tav tm="0">
                                          <p:val>
                                            <p:strVal val="0-#ppt_w/2"/>
                                          </p:val>
                                        </p:tav>
                                        <p:tav tm="100000">
                                          <p:val>
                                            <p:strVal val="#ppt_x"/>
                                          </p:val>
                                        </p:tav>
                                      </p:tavLst>
                                    </p:anim>
                                    <p:anim calcmode="lin" valueType="num">
                                      <p:cBhvr additive="base">
                                        <p:cTn id="14" dur="500" fill="hold"/>
                                        <p:tgtEl>
                                          <p:spTgt spid="2396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9629"/>
                                        </p:tgtEl>
                                        <p:attrNameLst>
                                          <p:attrName>style.visibility</p:attrName>
                                        </p:attrNameLst>
                                      </p:cBhvr>
                                      <p:to>
                                        <p:strVal val="visible"/>
                                      </p:to>
                                    </p:set>
                                    <p:anim calcmode="lin" valueType="num">
                                      <p:cBhvr additive="base">
                                        <p:cTn id="19" dur="500" fill="hold"/>
                                        <p:tgtEl>
                                          <p:spTgt spid="239629"/>
                                        </p:tgtEl>
                                        <p:attrNameLst>
                                          <p:attrName>ppt_x</p:attrName>
                                        </p:attrNameLst>
                                      </p:cBhvr>
                                      <p:tavLst>
                                        <p:tav tm="0">
                                          <p:val>
                                            <p:strVal val="0-#ppt_w/2"/>
                                          </p:val>
                                        </p:tav>
                                        <p:tav tm="100000">
                                          <p:val>
                                            <p:strVal val="#ppt_x"/>
                                          </p:val>
                                        </p:tav>
                                      </p:tavLst>
                                    </p:anim>
                                    <p:anim calcmode="lin" valueType="num">
                                      <p:cBhvr additive="base">
                                        <p:cTn id="20" dur="500" fill="hold"/>
                                        <p:tgtEl>
                                          <p:spTgt spid="23962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9633"/>
                                        </p:tgtEl>
                                        <p:attrNameLst>
                                          <p:attrName>style.visibility</p:attrName>
                                        </p:attrNameLst>
                                      </p:cBhvr>
                                      <p:to>
                                        <p:strVal val="visible"/>
                                      </p:to>
                                    </p:set>
                                    <p:anim calcmode="lin" valueType="num">
                                      <p:cBhvr additive="base">
                                        <p:cTn id="25" dur="500" fill="hold"/>
                                        <p:tgtEl>
                                          <p:spTgt spid="239633"/>
                                        </p:tgtEl>
                                        <p:attrNameLst>
                                          <p:attrName>ppt_x</p:attrName>
                                        </p:attrNameLst>
                                      </p:cBhvr>
                                      <p:tavLst>
                                        <p:tav tm="0">
                                          <p:val>
                                            <p:strVal val="0-#ppt_w/2"/>
                                          </p:val>
                                        </p:tav>
                                        <p:tav tm="100000">
                                          <p:val>
                                            <p:strVal val="#ppt_x"/>
                                          </p:val>
                                        </p:tav>
                                      </p:tavLst>
                                    </p:anim>
                                    <p:anim calcmode="lin" valueType="num">
                                      <p:cBhvr additive="base">
                                        <p:cTn id="26" dur="500" fill="hold"/>
                                        <p:tgtEl>
                                          <p:spTgt spid="23963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3963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3"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 of File System</a:t>
            </a:r>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t>Atomicity </a:t>
            </a:r>
            <a:r>
              <a:rPr lang="en-US" dirty="0"/>
              <a:t>of updates</a:t>
            </a:r>
          </a:p>
          <a:p>
            <a:pPr lvl="1"/>
            <a:r>
              <a:rPr lang="en-US" dirty="0"/>
              <a:t> Failures may leave database in an inconsistent state with </a:t>
            </a:r>
            <a:r>
              <a:rPr lang="en-US" dirty="0" smtClean="0"/>
              <a:t>partial updates </a:t>
            </a:r>
            <a:r>
              <a:rPr lang="en-US" dirty="0"/>
              <a:t>carried out</a:t>
            </a:r>
          </a:p>
          <a:p>
            <a:pPr lvl="1"/>
            <a:r>
              <a:rPr lang="en-US" dirty="0"/>
              <a:t> E.g. transfer of funds from one account to another should </a:t>
            </a:r>
            <a:r>
              <a:rPr lang="en-US" dirty="0" smtClean="0"/>
              <a:t>either complete </a:t>
            </a:r>
            <a:r>
              <a:rPr lang="en-US" dirty="0"/>
              <a:t>or not happen at all</a:t>
            </a:r>
          </a:p>
          <a:p>
            <a:r>
              <a:rPr lang="en-US" dirty="0" smtClean="0"/>
              <a:t>Concurrent </a:t>
            </a:r>
            <a:r>
              <a:rPr lang="en-US" dirty="0"/>
              <a:t>access by multiple users</a:t>
            </a:r>
          </a:p>
          <a:p>
            <a:pPr lvl="1"/>
            <a:r>
              <a:rPr lang="en-US" dirty="0"/>
              <a:t> Concurrent accessed needed for performance</a:t>
            </a:r>
          </a:p>
          <a:p>
            <a:pPr lvl="1"/>
            <a:r>
              <a:rPr lang="en-US" dirty="0"/>
              <a:t> Uncontrolled concurrent accesses can lead to inconsistencies</a:t>
            </a:r>
          </a:p>
          <a:p>
            <a:pPr lvl="1"/>
            <a:r>
              <a:rPr lang="en-US" dirty="0" smtClean="0"/>
              <a:t> </a:t>
            </a:r>
            <a:r>
              <a:rPr lang="en-US" dirty="0"/>
              <a:t>E.g. two people reading a balance and updating it at the </a:t>
            </a:r>
            <a:r>
              <a:rPr lang="en-US" dirty="0" smtClean="0"/>
              <a:t>same time</a:t>
            </a:r>
            <a:endParaRPr lang="en-US" dirty="0"/>
          </a:p>
          <a:p>
            <a:r>
              <a:rPr lang="en-US" dirty="0" smtClean="0"/>
              <a:t>Security </a:t>
            </a:r>
            <a:r>
              <a:rPr lang="en-US" dirty="0"/>
              <a:t>problems</a:t>
            </a:r>
          </a:p>
          <a:p>
            <a:r>
              <a:rPr lang="en-US" dirty="0"/>
              <a:t> Database systems offer solutions to all the above problems</a:t>
            </a:r>
          </a:p>
        </p:txBody>
      </p:sp>
      <p:sp>
        <p:nvSpPr>
          <p:cNvPr id="4" name="Slide Number Placeholder 3"/>
          <p:cNvSpPr>
            <a:spLocks noGrp="1"/>
          </p:cNvSpPr>
          <p:nvPr>
            <p:ph type="sldNum" sz="quarter" idx="12"/>
          </p:nvPr>
        </p:nvSpPr>
        <p:spPr/>
        <p:txBody>
          <a:bodyPr/>
          <a:lstStyle/>
          <a:p>
            <a:fld id="{B6E719A5-EEC5-4590-8621-153D5A0785D3}" type="slidenum">
              <a:rPr lang="en-US" smtClean="0"/>
              <a:pPr/>
              <a:t>9</a:t>
            </a:fld>
            <a:endParaRPr lang="en-US" dirty="0"/>
          </a:p>
        </p:txBody>
      </p:sp>
    </p:spTree>
    <p:extLst>
      <p:ext uri="{BB962C8B-B14F-4D97-AF65-F5344CB8AC3E}">
        <p14:creationId xmlns:p14="http://schemas.microsoft.com/office/powerpoint/2010/main" val="11138622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rmAutofit/>
          </a:bodyPr>
          <a:lstStyle/>
          <a:p>
            <a:r>
              <a:rPr lang="en-US" sz="3600" dirty="0"/>
              <a:t>Example 1: Determine NF</a:t>
            </a:r>
          </a:p>
        </p:txBody>
      </p:sp>
      <p:sp>
        <p:nvSpPr>
          <p:cNvPr id="240643"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pSp>
        <p:nvGrpSpPr>
          <p:cNvPr id="240644" name="Group 4"/>
          <p:cNvGrpSpPr>
            <a:grpSpLocks/>
          </p:cNvGrpSpPr>
          <p:nvPr/>
        </p:nvGrpSpPr>
        <p:grpSpPr bwMode="auto">
          <a:xfrm>
            <a:off x="990600" y="3429000"/>
            <a:ext cx="7315200" cy="1349375"/>
            <a:chOff x="624" y="2160"/>
            <a:chExt cx="4608" cy="850"/>
          </a:xfrm>
        </p:grpSpPr>
        <p:graphicFrame>
          <p:nvGraphicFramePr>
            <p:cNvPr id="240645" name="Object 5"/>
            <p:cNvGraphicFramePr>
              <a:graphicFrameLocks noChangeAspect="1"/>
            </p:cNvGraphicFramePr>
            <p:nvPr/>
          </p:nvGraphicFramePr>
          <p:xfrm>
            <a:off x="624" y="2160"/>
            <a:ext cx="4608" cy="850"/>
          </p:xfrm>
          <a:graphic>
            <a:graphicData uri="http://schemas.openxmlformats.org/presentationml/2006/ole">
              <mc:AlternateContent xmlns:mc="http://schemas.openxmlformats.org/markup-compatibility/2006">
                <mc:Choice xmlns:v="urn:schemas-microsoft-com:vml" Requires="v">
                  <p:oleObj spid="_x0000_s3116" name="Worksheet" r:id="rId4" imgW="3296160" imgH="607680" progId="Excel.Sheet.8">
                    <p:embed/>
                  </p:oleObj>
                </mc:Choice>
                <mc:Fallback>
                  <p:oleObj name="Worksheet" r:id="rId4" imgW="3296160" imgH="607680" progId="Excel.Sheet.8">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2160"/>
                          <a:ext cx="4608" cy="8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40646" name="Group 6"/>
            <p:cNvGrpSpPr>
              <a:grpSpLocks/>
            </p:cNvGrpSpPr>
            <p:nvPr/>
          </p:nvGrpSpPr>
          <p:grpSpPr bwMode="auto">
            <a:xfrm>
              <a:off x="1200" y="2544"/>
              <a:ext cx="816" cy="144"/>
              <a:chOff x="1200" y="2448"/>
              <a:chExt cx="816" cy="144"/>
            </a:xfrm>
          </p:grpSpPr>
          <p:sp>
            <p:nvSpPr>
              <p:cNvPr id="240647"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0648"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0649"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0650" name="Group 10"/>
            <p:cNvGrpSpPr>
              <a:grpSpLocks/>
            </p:cNvGrpSpPr>
            <p:nvPr/>
          </p:nvGrpSpPr>
          <p:grpSpPr bwMode="auto">
            <a:xfrm>
              <a:off x="1200" y="2544"/>
              <a:ext cx="2064" cy="144"/>
              <a:chOff x="1200" y="2448"/>
              <a:chExt cx="816" cy="144"/>
            </a:xfrm>
          </p:grpSpPr>
          <p:sp>
            <p:nvSpPr>
              <p:cNvPr id="240651" name="Line 1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0652" name="Line 1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0653"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0654" name="Group 14"/>
            <p:cNvGrpSpPr>
              <a:grpSpLocks/>
            </p:cNvGrpSpPr>
            <p:nvPr/>
          </p:nvGrpSpPr>
          <p:grpSpPr bwMode="auto">
            <a:xfrm>
              <a:off x="3648" y="2544"/>
              <a:ext cx="816" cy="144"/>
              <a:chOff x="1200" y="2448"/>
              <a:chExt cx="816" cy="144"/>
            </a:xfrm>
          </p:grpSpPr>
          <p:sp>
            <p:nvSpPr>
              <p:cNvPr id="240655" name="Line 1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0656" name="Line 1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0657"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40658" name="AutoShape 18"/>
          <p:cNvSpPr>
            <a:spLocks noChangeArrowheads="1"/>
          </p:cNvSpPr>
          <p:nvPr/>
        </p:nvSpPr>
        <p:spPr bwMode="auto">
          <a:xfrm>
            <a:off x="3810000" y="1600200"/>
            <a:ext cx="4953000" cy="2209800"/>
          </a:xfrm>
          <a:prstGeom prst="wedgeEllipseCallout">
            <a:avLst>
              <a:gd name="adj1" fmla="val -45194"/>
              <a:gd name="adj2" fmla="val 50792"/>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The relation is at least in 1NF. There is no COMPOSITE primary key, therefore there can’t be partial dependencies.  Therefore, the relation is at least in 2NF</a:t>
            </a:r>
          </a:p>
        </p:txBody>
      </p:sp>
    </p:spTree>
    <p:extLst>
      <p:ext uri="{BB962C8B-B14F-4D97-AF65-F5344CB8AC3E}">
        <p14:creationId xmlns:p14="http://schemas.microsoft.com/office/powerpoint/2010/main" val="248247572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0658"/>
                                        </p:tgtEl>
                                        <p:attrNameLst>
                                          <p:attrName>style.visibility</p:attrName>
                                        </p:attrNameLst>
                                      </p:cBhvr>
                                      <p:to>
                                        <p:strVal val="visible"/>
                                      </p:to>
                                    </p:set>
                                    <p:anim calcmode="lin" valueType="num">
                                      <p:cBhvr additive="base">
                                        <p:cTn id="7" dur="500" fill="hold"/>
                                        <p:tgtEl>
                                          <p:spTgt spid="240658"/>
                                        </p:tgtEl>
                                        <p:attrNameLst>
                                          <p:attrName>ppt_x</p:attrName>
                                        </p:attrNameLst>
                                      </p:cBhvr>
                                      <p:tavLst>
                                        <p:tav tm="0">
                                          <p:val>
                                            <p:strVal val="0-#ppt_w/2"/>
                                          </p:val>
                                        </p:tav>
                                        <p:tav tm="100000">
                                          <p:val>
                                            <p:strVal val="#ppt_x"/>
                                          </p:val>
                                        </p:tav>
                                      </p:tavLst>
                                    </p:anim>
                                    <p:anim calcmode="lin" valueType="num">
                                      <p:cBhvr additive="base">
                                        <p:cTn id="8" dur="500" fill="hold"/>
                                        <p:tgtEl>
                                          <p:spTgt spid="24065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06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8"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normAutofit/>
          </a:bodyPr>
          <a:lstStyle/>
          <a:p>
            <a:r>
              <a:rPr lang="en-US" sz="3600" dirty="0"/>
              <a:t>Example 1: Determine NF</a:t>
            </a:r>
          </a:p>
        </p:txBody>
      </p:sp>
      <p:sp>
        <p:nvSpPr>
          <p:cNvPr id="241667"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aphicFrame>
        <p:nvGraphicFramePr>
          <p:cNvPr id="241668" name="Object 4"/>
          <p:cNvGraphicFramePr>
            <a:graphicFrameLocks noChangeAspect="1"/>
          </p:cNvGraphicFramePr>
          <p:nvPr/>
        </p:nvGraphicFramePr>
        <p:xfrm>
          <a:off x="990600" y="3429000"/>
          <a:ext cx="7315200" cy="1349375"/>
        </p:xfrm>
        <a:graphic>
          <a:graphicData uri="http://schemas.openxmlformats.org/presentationml/2006/ole">
            <mc:AlternateContent xmlns:mc="http://schemas.openxmlformats.org/markup-compatibility/2006">
              <mc:Choice xmlns:v="urn:schemas-microsoft-com:vml" Requires="v">
                <p:oleObj spid="_x0000_s4139" name="Worksheet" r:id="rId4" imgW="3296160" imgH="607680" progId="Excel.Sheet.8">
                  <p:embed/>
                </p:oleObj>
              </mc:Choice>
              <mc:Fallback>
                <p:oleObj name="Worksheet" r:id="rId4" imgW="3296160" imgH="607680"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429000"/>
                        <a:ext cx="7315200" cy="134937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41669" name="Group 5"/>
          <p:cNvGrpSpPr>
            <a:grpSpLocks/>
          </p:cNvGrpSpPr>
          <p:nvPr/>
        </p:nvGrpSpPr>
        <p:grpSpPr bwMode="auto">
          <a:xfrm>
            <a:off x="1905000" y="4038600"/>
            <a:ext cx="5181600" cy="228600"/>
            <a:chOff x="1200" y="2544"/>
            <a:chExt cx="3264" cy="144"/>
          </a:xfrm>
        </p:grpSpPr>
        <p:grpSp>
          <p:nvGrpSpPr>
            <p:cNvPr id="241670" name="Group 6"/>
            <p:cNvGrpSpPr>
              <a:grpSpLocks/>
            </p:cNvGrpSpPr>
            <p:nvPr/>
          </p:nvGrpSpPr>
          <p:grpSpPr bwMode="auto">
            <a:xfrm>
              <a:off x="1200" y="2544"/>
              <a:ext cx="816" cy="144"/>
              <a:chOff x="1200" y="2448"/>
              <a:chExt cx="816" cy="144"/>
            </a:xfrm>
          </p:grpSpPr>
          <p:sp>
            <p:nvSpPr>
              <p:cNvPr id="241671"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1672"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1673"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1674" name="Group 10"/>
            <p:cNvGrpSpPr>
              <a:grpSpLocks/>
            </p:cNvGrpSpPr>
            <p:nvPr/>
          </p:nvGrpSpPr>
          <p:grpSpPr bwMode="auto">
            <a:xfrm>
              <a:off x="1200" y="2544"/>
              <a:ext cx="2064" cy="144"/>
              <a:chOff x="1200" y="2448"/>
              <a:chExt cx="816" cy="144"/>
            </a:xfrm>
          </p:grpSpPr>
          <p:sp>
            <p:nvSpPr>
              <p:cNvPr id="241675" name="Line 1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1676" name="Line 1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1677"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1678" name="Group 14"/>
            <p:cNvGrpSpPr>
              <a:grpSpLocks/>
            </p:cNvGrpSpPr>
            <p:nvPr/>
          </p:nvGrpSpPr>
          <p:grpSpPr bwMode="auto">
            <a:xfrm>
              <a:off x="3648" y="2544"/>
              <a:ext cx="816" cy="144"/>
              <a:chOff x="1200" y="2448"/>
              <a:chExt cx="816" cy="144"/>
            </a:xfrm>
          </p:grpSpPr>
          <p:sp>
            <p:nvSpPr>
              <p:cNvPr id="241679" name="Line 1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1680" name="Line 1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1681"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41682" name="AutoShape 18"/>
          <p:cNvSpPr>
            <a:spLocks noChangeArrowheads="1"/>
          </p:cNvSpPr>
          <p:nvPr/>
        </p:nvSpPr>
        <p:spPr bwMode="auto">
          <a:xfrm>
            <a:off x="3657600" y="1371600"/>
            <a:ext cx="5486400" cy="2362200"/>
          </a:xfrm>
          <a:prstGeom prst="wedgeEllipseCallout">
            <a:avLst>
              <a:gd name="adj1" fmla="val -40537"/>
              <a:gd name="adj2" fmla="val 59208"/>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Publisher is a non-key attribute, and it determines Address, another non-key attribute. Therefore, there is a transitive dependency, which means that the relation is NOT in 3 NF. </a:t>
            </a:r>
          </a:p>
        </p:txBody>
      </p:sp>
    </p:spTree>
    <p:extLst>
      <p:ext uri="{BB962C8B-B14F-4D97-AF65-F5344CB8AC3E}">
        <p14:creationId xmlns:p14="http://schemas.microsoft.com/office/powerpoint/2010/main" val="281912185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1682"/>
                                        </p:tgtEl>
                                        <p:attrNameLst>
                                          <p:attrName>style.visibility</p:attrName>
                                        </p:attrNameLst>
                                      </p:cBhvr>
                                      <p:to>
                                        <p:strVal val="visible"/>
                                      </p:to>
                                    </p:set>
                                    <p:anim calcmode="lin" valueType="num">
                                      <p:cBhvr additive="base">
                                        <p:cTn id="7" dur="500" fill="hold"/>
                                        <p:tgtEl>
                                          <p:spTgt spid="241682"/>
                                        </p:tgtEl>
                                        <p:attrNameLst>
                                          <p:attrName>ppt_x</p:attrName>
                                        </p:attrNameLst>
                                      </p:cBhvr>
                                      <p:tavLst>
                                        <p:tav tm="0">
                                          <p:val>
                                            <p:strVal val="0-#ppt_w/2"/>
                                          </p:val>
                                        </p:tav>
                                        <p:tav tm="100000">
                                          <p:val>
                                            <p:strVal val="#ppt_x"/>
                                          </p:val>
                                        </p:tav>
                                      </p:tavLst>
                                    </p:anim>
                                    <p:anim calcmode="lin" valueType="num">
                                      <p:cBhvr additive="base">
                                        <p:cTn id="8" dur="500" fill="hold"/>
                                        <p:tgtEl>
                                          <p:spTgt spid="24168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16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82"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normAutofit/>
          </a:bodyPr>
          <a:lstStyle/>
          <a:p>
            <a:r>
              <a:rPr lang="en-US" sz="3600" dirty="0"/>
              <a:t>Example 1: Determine NF</a:t>
            </a:r>
          </a:p>
        </p:txBody>
      </p:sp>
      <p:sp>
        <p:nvSpPr>
          <p:cNvPr id="242691"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aphicFrame>
        <p:nvGraphicFramePr>
          <p:cNvPr id="242692" name="Object 4"/>
          <p:cNvGraphicFramePr>
            <a:graphicFrameLocks noChangeAspect="1"/>
          </p:cNvGraphicFramePr>
          <p:nvPr/>
        </p:nvGraphicFramePr>
        <p:xfrm>
          <a:off x="990600" y="3429000"/>
          <a:ext cx="7315200" cy="1349375"/>
        </p:xfrm>
        <a:graphic>
          <a:graphicData uri="http://schemas.openxmlformats.org/presentationml/2006/ole">
            <mc:AlternateContent xmlns:mc="http://schemas.openxmlformats.org/markup-compatibility/2006">
              <mc:Choice xmlns:v="urn:schemas-microsoft-com:vml" Requires="v">
                <p:oleObj spid="_x0000_s5163" name="Worksheet" r:id="rId4" imgW="3296160" imgH="607680" progId="Excel.Sheet.8">
                  <p:embed/>
                </p:oleObj>
              </mc:Choice>
              <mc:Fallback>
                <p:oleObj name="Worksheet" r:id="rId4" imgW="3296160" imgH="607680"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429000"/>
                        <a:ext cx="7315200" cy="1349375"/>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42693" name="Group 5"/>
          <p:cNvGrpSpPr>
            <a:grpSpLocks/>
          </p:cNvGrpSpPr>
          <p:nvPr/>
        </p:nvGrpSpPr>
        <p:grpSpPr bwMode="auto">
          <a:xfrm>
            <a:off x="1905000" y="4038600"/>
            <a:ext cx="5181600" cy="228600"/>
            <a:chOff x="1200" y="2544"/>
            <a:chExt cx="3264" cy="144"/>
          </a:xfrm>
        </p:grpSpPr>
        <p:grpSp>
          <p:nvGrpSpPr>
            <p:cNvPr id="242694" name="Group 6"/>
            <p:cNvGrpSpPr>
              <a:grpSpLocks/>
            </p:cNvGrpSpPr>
            <p:nvPr/>
          </p:nvGrpSpPr>
          <p:grpSpPr bwMode="auto">
            <a:xfrm>
              <a:off x="1200" y="2544"/>
              <a:ext cx="816" cy="144"/>
              <a:chOff x="1200" y="2448"/>
              <a:chExt cx="816" cy="144"/>
            </a:xfrm>
          </p:grpSpPr>
          <p:sp>
            <p:nvSpPr>
              <p:cNvPr id="242695"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2696"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2697"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2698" name="Group 10"/>
            <p:cNvGrpSpPr>
              <a:grpSpLocks/>
            </p:cNvGrpSpPr>
            <p:nvPr/>
          </p:nvGrpSpPr>
          <p:grpSpPr bwMode="auto">
            <a:xfrm>
              <a:off x="1200" y="2544"/>
              <a:ext cx="2064" cy="144"/>
              <a:chOff x="1200" y="2448"/>
              <a:chExt cx="816" cy="144"/>
            </a:xfrm>
          </p:grpSpPr>
          <p:sp>
            <p:nvSpPr>
              <p:cNvPr id="242699" name="Line 1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2700" name="Line 1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2701"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2702" name="Group 14"/>
            <p:cNvGrpSpPr>
              <a:grpSpLocks/>
            </p:cNvGrpSpPr>
            <p:nvPr/>
          </p:nvGrpSpPr>
          <p:grpSpPr bwMode="auto">
            <a:xfrm>
              <a:off x="3648" y="2544"/>
              <a:ext cx="816" cy="144"/>
              <a:chOff x="1200" y="2448"/>
              <a:chExt cx="816" cy="144"/>
            </a:xfrm>
          </p:grpSpPr>
          <p:sp>
            <p:nvSpPr>
              <p:cNvPr id="242703" name="Line 1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2704" name="Line 1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2705"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42706" name="AutoShape 18"/>
          <p:cNvSpPr>
            <a:spLocks noChangeArrowheads="1"/>
          </p:cNvSpPr>
          <p:nvPr/>
        </p:nvSpPr>
        <p:spPr bwMode="auto">
          <a:xfrm>
            <a:off x="3581400" y="1447800"/>
            <a:ext cx="4953000" cy="1676400"/>
          </a:xfrm>
          <a:prstGeom prst="wedgeEllipseCallout">
            <a:avLst>
              <a:gd name="adj1" fmla="val -23463"/>
              <a:gd name="adj2" fmla="val 85699"/>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We know that the relation is at least in 2NF, and it is not in 3 NF. Therefore, we conclude that the relation is in 2NF.</a:t>
            </a:r>
          </a:p>
        </p:txBody>
      </p:sp>
    </p:spTree>
    <p:extLst>
      <p:ext uri="{BB962C8B-B14F-4D97-AF65-F5344CB8AC3E}">
        <p14:creationId xmlns:p14="http://schemas.microsoft.com/office/powerpoint/2010/main" val="255503386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2706"/>
                                        </p:tgtEl>
                                        <p:attrNameLst>
                                          <p:attrName>style.visibility</p:attrName>
                                        </p:attrNameLst>
                                      </p:cBhvr>
                                      <p:to>
                                        <p:strVal val="visible"/>
                                      </p:to>
                                    </p:set>
                                    <p:anim calcmode="lin" valueType="num">
                                      <p:cBhvr additive="base">
                                        <p:cTn id="7" dur="500" fill="hold"/>
                                        <p:tgtEl>
                                          <p:spTgt spid="242706"/>
                                        </p:tgtEl>
                                        <p:attrNameLst>
                                          <p:attrName>ppt_x</p:attrName>
                                        </p:attrNameLst>
                                      </p:cBhvr>
                                      <p:tavLst>
                                        <p:tav tm="0">
                                          <p:val>
                                            <p:strVal val="0-#ppt_w/2"/>
                                          </p:val>
                                        </p:tav>
                                        <p:tav tm="100000">
                                          <p:val>
                                            <p:strVal val="#ppt_x"/>
                                          </p:val>
                                        </p:tav>
                                      </p:tavLst>
                                    </p:anim>
                                    <p:anim calcmode="lin" valueType="num">
                                      <p:cBhvr additive="base">
                                        <p:cTn id="8" dur="500" fill="hold"/>
                                        <p:tgtEl>
                                          <p:spTgt spid="24270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270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6"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r>
              <a:rPr lang="en-US" sz="3600" dirty="0"/>
              <a:t>Example 1: Determine NF</a:t>
            </a:r>
          </a:p>
        </p:txBody>
      </p:sp>
      <p:sp>
        <p:nvSpPr>
          <p:cNvPr id="243715" name="Rectangle 3"/>
          <p:cNvSpPr>
            <a:spLocks noGrp="1" noChangeArrowheads="1"/>
          </p:cNvSpPr>
          <p:nvPr>
            <p:ph type="body" idx="1"/>
          </p:nvPr>
        </p:nvSpPr>
        <p:spPr>
          <a:xfrm>
            <a:off x="228600" y="1828800"/>
            <a:ext cx="3200400" cy="1143000"/>
          </a:xfrm>
        </p:spPr>
        <p:txBody>
          <a:bodyPr>
            <a:normAutofit lnSpcReduction="10000"/>
          </a:bodyPr>
          <a:lstStyle/>
          <a:p>
            <a:pPr>
              <a:lnSpc>
                <a:spcPct val="90000"/>
              </a:lnSpc>
            </a:pPr>
            <a:r>
              <a:rPr lang="en-US" sz="2400" dirty="0"/>
              <a:t>ISBN </a:t>
            </a:r>
            <a:r>
              <a:rPr lang="en-US" sz="2400" dirty="0">
                <a:sym typeface="Wingdings" pitchFamily="2" charset="2"/>
              </a:rPr>
              <a:t> Title</a:t>
            </a:r>
          </a:p>
          <a:p>
            <a:pPr>
              <a:lnSpc>
                <a:spcPct val="90000"/>
              </a:lnSpc>
            </a:pPr>
            <a:r>
              <a:rPr lang="en-US" sz="2400" dirty="0">
                <a:sym typeface="Wingdings" pitchFamily="2" charset="2"/>
              </a:rPr>
              <a:t>ISBN  Publisher</a:t>
            </a:r>
          </a:p>
          <a:p>
            <a:pPr>
              <a:lnSpc>
                <a:spcPct val="90000"/>
              </a:lnSpc>
            </a:pPr>
            <a:r>
              <a:rPr lang="en-US" sz="2400" dirty="0">
                <a:sym typeface="Wingdings" pitchFamily="2" charset="2"/>
              </a:rPr>
              <a:t>Publisher  Address</a:t>
            </a:r>
            <a:endParaRPr lang="en-US" sz="2400" dirty="0"/>
          </a:p>
        </p:txBody>
      </p:sp>
      <p:grpSp>
        <p:nvGrpSpPr>
          <p:cNvPr id="243716" name="Group 4"/>
          <p:cNvGrpSpPr>
            <a:grpSpLocks/>
          </p:cNvGrpSpPr>
          <p:nvPr/>
        </p:nvGrpSpPr>
        <p:grpSpPr bwMode="auto">
          <a:xfrm>
            <a:off x="838200" y="4613274"/>
            <a:ext cx="6858000" cy="1254126"/>
            <a:chOff x="624" y="3072"/>
            <a:chExt cx="4608" cy="850"/>
          </a:xfrm>
        </p:grpSpPr>
        <p:graphicFrame>
          <p:nvGraphicFramePr>
            <p:cNvPr id="243717" name="Object 5"/>
            <p:cNvGraphicFramePr>
              <a:graphicFrameLocks noChangeAspect="1"/>
            </p:cNvGraphicFramePr>
            <p:nvPr/>
          </p:nvGraphicFramePr>
          <p:xfrm>
            <a:off x="624" y="3072"/>
            <a:ext cx="4608" cy="850"/>
          </p:xfrm>
          <a:graphic>
            <a:graphicData uri="http://schemas.openxmlformats.org/presentationml/2006/ole">
              <mc:AlternateContent xmlns:mc="http://schemas.openxmlformats.org/markup-compatibility/2006">
                <mc:Choice xmlns:v="urn:schemas-microsoft-com:vml" Requires="v">
                  <p:oleObj spid="_x0000_s6188" name="Worksheet" r:id="rId4" imgW="3296160" imgH="607680" progId="Excel.Sheet.8">
                    <p:embed/>
                  </p:oleObj>
                </mc:Choice>
                <mc:Fallback>
                  <p:oleObj name="Worksheet" r:id="rId4" imgW="3296160" imgH="607680" progId="Excel.Sheet.8">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3072"/>
                          <a:ext cx="4608" cy="850"/>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43718" name="Group 6"/>
            <p:cNvGrpSpPr>
              <a:grpSpLocks/>
            </p:cNvGrpSpPr>
            <p:nvPr/>
          </p:nvGrpSpPr>
          <p:grpSpPr bwMode="auto">
            <a:xfrm>
              <a:off x="1200" y="3456"/>
              <a:ext cx="816" cy="144"/>
              <a:chOff x="1200" y="2448"/>
              <a:chExt cx="816" cy="144"/>
            </a:xfrm>
          </p:grpSpPr>
          <p:sp>
            <p:nvSpPr>
              <p:cNvPr id="243719"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3720"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3721"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3722" name="Group 10"/>
            <p:cNvGrpSpPr>
              <a:grpSpLocks/>
            </p:cNvGrpSpPr>
            <p:nvPr/>
          </p:nvGrpSpPr>
          <p:grpSpPr bwMode="auto">
            <a:xfrm>
              <a:off x="1200" y="3456"/>
              <a:ext cx="2064" cy="144"/>
              <a:chOff x="1200" y="2448"/>
              <a:chExt cx="816" cy="144"/>
            </a:xfrm>
          </p:grpSpPr>
          <p:sp>
            <p:nvSpPr>
              <p:cNvPr id="243723" name="Line 11"/>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3724" name="Line 12"/>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3725" name="Line 13"/>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3726" name="Group 14"/>
            <p:cNvGrpSpPr>
              <a:grpSpLocks/>
            </p:cNvGrpSpPr>
            <p:nvPr/>
          </p:nvGrpSpPr>
          <p:grpSpPr bwMode="auto">
            <a:xfrm>
              <a:off x="3648" y="3456"/>
              <a:ext cx="816" cy="144"/>
              <a:chOff x="1200" y="2448"/>
              <a:chExt cx="816" cy="144"/>
            </a:xfrm>
          </p:grpSpPr>
          <p:sp>
            <p:nvSpPr>
              <p:cNvPr id="243727" name="Line 15"/>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3728" name="Line 16"/>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3729" name="Line 17"/>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43730" name="AutoShape 18"/>
          <p:cNvSpPr>
            <a:spLocks noChangeArrowheads="1"/>
          </p:cNvSpPr>
          <p:nvPr/>
        </p:nvSpPr>
        <p:spPr bwMode="auto">
          <a:xfrm>
            <a:off x="3276600" y="1128239"/>
            <a:ext cx="5715000" cy="3748561"/>
          </a:xfrm>
          <a:prstGeom prst="wedgeEllipseCallout">
            <a:avLst>
              <a:gd name="adj1" fmla="val -24153"/>
              <a:gd name="adj2" fmla="val 49593"/>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marL="457200" indent="-457200" algn="ctr" eaLnBrk="1" hangingPunct="1"/>
            <a:r>
              <a:rPr lang="en-US" sz="1800" b="1" dirty="0">
                <a:solidFill>
                  <a:schemeClr val="tx2"/>
                </a:solidFill>
              </a:rPr>
              <a:t>In your solution you will write the following justification:</a:t>
            </a:r>
          </a:p>
          <a:p>
            <a:pPr marL="457200" indent="-457200" algn="ctr" eaLnBrk="1" hangingPunct="1">
              <a:buFontTx/>
              <a:buAutoNum type="arabicParenR"/>
            </a:pPr>
            <a:r>
              <a:rPr lang="en-US" sz="1800" b="1" dirty="0">
                <a:solidFill>
                  <a:schemeClr val="tx2"/>
                </a:solidFill>
              </a:rPr>
              <a:t>No M/V attributes, therefore at least 1NF</a:t>
            </a:r>
          </a:p>
          <a:p>
            <a:pPr marL="457200" indent="-457200" algn="ctr" eaLnBrk="1" hangingPunct="1">
              <a:buFontTx/>
              <a:buAutoNum type="arabicParenR"/>
            </a:pPr>
            <a:r>
              <a:rPr lang="en-US" sz="1800" b="1" dirty="0">
                <a:solidFill>
                  <a:schemeClr val="tx2"/>
                </a:solidFill>
              </a:rPr>
              <a:t>No partial dependencies, therefore at least 2NF</a:t>
            </a:r>
          </a:p>
          <a:p>
            <a:pPr marL="457200" indent="-457200" algn="ctr" eaLnBrk="1" hangingPunct="1">
              <a:buFontTx/>
              <a:buAutoNum type="arabicParenR"/>
            </a:pPr>
            <a:r>
              <a:rPr lang="en-US" sz="1800" b="1" dirty="0">
                <a:solidFill>
                  <a:schemeClr val="tx2"/>
                </a:solidFill>
              </a:rPr>
              <a:t>There is a transitive dependency (Publisher </a:t>
            </a:r>
            <a:r>
              <a:rPr lang="en-US" sz="1800" b="1" dirty="0">
                <a:solidFill>
                  <a:schemeClr val="tx2"/>
                </a:solidFill>
                <a:sym typeface="Wingdings" pitchFamily="2" charset="2"/>
              </a:rPr>
              <a:t> Address), therefore, not 3NF</a:t>
            </a:r>
          </a:p>
          <a:p>
            <a:pPr marL="457200" indent="-457200" algn="ctr" eaLnBrk="1" hangingPunct="1"/>
            <a:r>
              <a:rPr lang="en-US" sz="1800" b="1" dirty="0">
                <a:solidFill>
                  <a:schemeClr val="tx2"/>
                </a:solidFill>
              </a:rPr>
              <a:t>Conclusion: The relation is in 2NF</a:t>
            </a:r>
          </a:p>
        </p:txBody>
      </p:sp>
    </p:spTree>
    <p:extLst>
      <p:ext uri="{BB962C8B-B14F-4D97-AF65-F5344CB8AC3E}">
        <p14:creationId xmlns:p14="http://schemas.microsoft.com/office/powerpoint/2010/main" val="165779836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3730"/>
                                        </p:tgtEl>
                                        <p:attrNameLst>
                                          <p:attrName>style.visibility</p:attrName>
                                        </p:attrNameLst>
                                      </p:cBhvr>
                                      <p:to>
                                        <p:strVal val="visible"/>
                                      </p:to>
                                    </p:set>
                                    <p:anim calcmode="lin" valueType="num">
                                      <p:cBhvr additive="base">
                                        <p:cTn id="7" dur="500" fill="hold"/>
                                        <p:tgtEl>
                                          <p:spTgt spid="243730"/>
                                        </p:tgtEl>
                                        <p:attrNameLst>
                                          <p:attrName>ppt_x</p:attrName>
                                        </p:attrNameLst>
                                      </p:cBhvr>
                                      <p:tavLst>
                                        <p:tav tm="0">
                                          <p:val>
                                            <p:strVal val="0-#ppt_w/2"/>
                                          </p:val>
                                        </p:tav>
                                        <p:tav tm="100000">
                                          <p:val>
                                            <p:strVal val="#ppt_x"/>
                                          </p:val>
                                        </p:tav>
                                      </p:tavLst>
                                    </p:anim>
                                    <p:anim calcmode="lin" valueType="num">
                                      <p:cBhvr additive="base">
                                        <p:cTn id="8" dur="500" fill="hold"/>
                                        <p:tgtEl>
                                          <p:spTgt spid="243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30"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4738" name="Rectangle 2" descr="Rectangle: Click to edit Master text styles&#10;Second level&#10;Third level&#10;Fourth level&#10;Fifth level"/>
          <p:cNvSpPr>
            <a:spLocks noGrp="1" noChangeArrowheads="1"/>
          </p:cNvSpPr>
          <p:nvPr>
            <p:ph type="body" idx="1"/>
          </p:nvPr>
        </p:nvSpPr>
        <p:spPr>
          <a:noFill/>
          <a:ln/>
        </p:spPr>
        <p:txBody>
          <a:bodyPr lIns="91440" tIns="45720" rIns="91440" bIns="45720"/>
          <a:lstStyle/>
          <a:p>
            <a:r>
              <a:rPr lang="en-US" sz="2800" dirty="0"/>
              <a:t>Product_ID </a:t>
            </a:r>
            <a:r>
              <a:rPr lang="en-US" sz="2800" dirty="0">
                <a:sym typeface="Wingdings" pitchFamily="2" charset="2"/>
              </a:rPr>
              <a:t> Description</a:t>
            </a:r>
          </a:p>
        </p:txBody>
      </p:sp>
      <p:graphicFrame>
        <p:nvGraphicFramePr>
          <p:cNvPr id="244739" name="Object 3"/>
          <p:cNvGraphicFramePr>
            <a:graphicFrameLocks noChangeAspect="1"/>
          </p:cNvGraphicFramePr>
          <p:nvPr/>
        </p:nvGraphicFramePr>
        <p:xfrm>
          <a:off x="914400" y="3657600"/>
          <a:ext cx="6400800" cy="1360488"/>
        </p:xfrm>
        <a:graphic>
          <a:graphicData uri="http://schemas.openxmlformats.org/presentationml/2006/ole">
            <mc:AlternateContent xmlns:mc="http://schemas.openxmlformats.org/markup-compatibility/2006">
              <mc:Choice xmlns:v="urn:schemas-microsoft-com:vml" Requires="v">
                <p:oleObj spid="_x0000_s7211" name="Worksheet" r:id="rId4" imgW="2857680" imgH="607680" progId="Excel.Sheet.8">
                  <p:embed/>
                </p:oleObj>
              </mc:Choice>
              <mc:Fallback>
                <p:oleObj name="Worksheet" r:id="rId4" imgW="2857680" imgH="607680"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657600"/>
                        <a:ext cx="6400800" cy="1360488"/>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244740" name="Rectangle 4"/>
          <p:cNvSpPr>
            <a:spLocks noGrp="1" noChangeArrowheads="1"/>
          </p:cNvSpPr>
          <p:nvPr>
            <p:ph type="title"/>
          </p:nvPr>
        </p:nvSpPr>
        <p:spPr/>
        <p:txBody>
          <a:bodyPr>
            <a:normAutofit/>
          </a:bodyPr>
          <a:lstStyle/>
          <a:p>
            <a:r>
              <a:rPr lang="en-US" sz="3600" dirty="0"/>
              <a:t>Example 2: Determine NF</a:t>
            </a:r>
          </a:p>
        </p:txBody>
      </p:sp>
      <p:grpSp>
        <p:nvGrpSpPr>
          <p:cNvPr id="244741" name="Group 5"/>
          <p:cNvGrpSpPr>
            <a:grpSpLocks/>
          </p:cNvGrpSpPr>
          <p:nvPr/>
        </p:nvGrpSpPr>
        <p:grpSpPr bwMode="auto">
          <a:xfrm>
            <a:off x="4572000" y="4267200"/>
            <a:ext cx="1295400" cy="228600"/>
            <a:chOff x="1200" y="2448"/>
            <a:chExt cx="816" cy="144"/>
          </a:xfrm>
        </p:grpSpPr>
        <p:sp>
          <p:nvSpPr>
            <p:cNvPr id="244742" name="Line 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4743" name="Line 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4744"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44745" name="AutoShape 9"/>
          <p:cNvSpPr>
            <a:spLocks noChangeArrowheads="1"/>
          </p:cNvSpPr>
          <p:nvPr/>
        </p:nvSpPr>
        <p:spPr bwMode="auto">
          <a:xfrm>
            <a:off x="2743200" y="2286000"/>
            <a:ext cx="5791200" cy="1676400"/>
          </a:xfrm>
          <a:prstGeom prst="wedgeEllipseCallout">
            <a:avLst>
              <a:gd name="adj1" fmla="val -17847"/>
              <a:gd name="adj2" fmla="val 60699"/>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All attributes are directly or indirectly determined by the primary key; therefore, the relation is at least in 1 NF</a:t>
            </a:r>
          </a:p>
        </p:txBody>
      </p:sp>
    </p:spTree>
    <p:extLst>
      <p:ext uri="{BB962C8B-B14F-4D97-AF65-F5344CB8AC3E}">
        <p14:creationId xmlns:p14="http://schemas.microsoft.com/office/powerpoint/2010/main" val="32556529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4741"/>
                                        </p:tgtEl>
                                        <p:attrNameLst>
                                          <p:attrName>style.visibility</p:attrName>
                                        </p:attrNameLst>
                                      </p:cBhvr>
                                      <p:to>
                                        <p:strVal val="visible"/>
                                      </p:to>
                                    </p:set>
                                    <p:anim calcmode="lin" valueType="num">
                                      <p:cBhvr additive="base">
                                        <p:cTn id="7" dur="500" fill="hold"/>
                                        <p:tgtEl>
                                          <p:spTgt spid="244741"/>
                                        </p:tgtEl>
                                        <p:attrNameLst>
                                          <p:attrName>ppt_x</p:attrName>
                                        </p:attrNameLst>
                                      </p:cBhvr>
                                      <p:tavLst>
                                        <p:tav tm="0">
                                          <p:val>
                                            <p:strVal val="0-#ppt_w/2"/>
                                          </p:val>
                                        </p:tav>
                                        <p:tav tm="100000">
                                          <p:val>
                                            <p:strVal val="#ppt_x"/>
                                          </p:val>
                                        </p:tav>
                                      </p:tavLst>
                                    </p:anim>
                                    <p:anim calcmode="lin" valueType="num">
                                      <p:cBhvr additive="base">
                                        <p:cTn id="8" dur="500" fill="hold"/>
                                        <p:tgtEl>
                                          <p:spTgt spid="2447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4745"/>
                                        </p:tgtEl>
                                        <p:attrNameLst>
                                          <p:attrName>style.visibility</p:attrName>
                                        </p:attrNameLst>
                                      </p:cBhvr>
                                      <p:to>
                                        <p:strVal val="visible"/>
                                      </p:to>
                                    </p:set>
                                    <p:anim calcmode="lin" valueType="num">
                                      <p:cBhvr additive="base">
                                        <p:cTn id="13" dur="500" fill="hold"/>
                                        <p:tgtEl>
                                          <p:spTgt spid="244745"/>
                                        </p:tgtEl>
                                        <p:attrNameLst>
                                          <p:attrName>ppt_x</p:attrName>
                                        </p:attrNameLst>
                                      </p:cBhvr>
                                      <p:tavLst>
                                        <p:tav tm="0">
                                          <p:val>
                                            <p:strVal val="0-#ppt_w/2"/>
                                          </p:val>
                                        </p:tav>
                                        <p:tav tm="100000">
                                          <p:val>
                                            <p:strVal val="#ppt_x"/>
                                          </p:val>
                                        </p:tav>
                                      </p:tavLst>
                                    </p:anim>
                                    <p:anim calcmode="lin" valueType="num">
                                      <p:cBhvr additive="base">
                                        <p:cTn id="14" dur="500" fill="hold"/>
                                        <p:tgtEl>
                                          <p:spTgt spid="2447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47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5" grpId="0" animBg="1"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descr="Rectangle: Click to edit Master text styles&#10;Second level&#10;Third level&#10;Fourth level&#10;Fifth level"/>
          <p:cNvSpPr>
            <a:spLocks noGrp="1" noChangeArrowheads="1"/>
          </p:cNvSpPr>
          <p:nvPr>
            <p:ph type="body" idx="1"/>
          </p:nvPr>
        </p:nvSpPr>
        <p:spPr>
          <a:noFill/>
          <a:ln/>
        </p:spPr>
        <p:txBody>
          <a:bodyPr lIns="91440" tIns="45720" rIns="91440" bIns="45720"/>
          <a:lstStyle/>
          <a:p>
            <a:r>
              <a:rPr lang="en-US" sz="2800" dirty="0"/>
              <a:t>Product_ID </a:t>
            </a:r>
            <a:r>
              <a:rPr lang="en-US" sz="2800" dirty="0">
                <a:sym typeface="Wingdings" pitchFamily="2" charset="2"/>
              </a:rPr>
              <a:t> Description</a:t>
            </a:r>
          </a:p>
        </p:txBody>
      </p:sp>
      <p:sp>
        <p:nvSpPr>
          <p:cNvPr id="245763" name="Rectangle 3"/>
          <p:cNvSpPr>
            <a:spLocks noGrp="1" noChangeArrowheads="1"/>
          </p:cNvSpPr>
          <p:nvPr>
            <p:ph type="title"/>
          </p:nvPr>
        </p:nvSpPr>
        <p:spPr/>
        <p:txBody>
          <a:bodyPr>
            <a:normAutofit/>
          </a:bodyPr>
          <a:lstStyle/>
          <a:p>
            <a:r>
              <a:rPr lang="en-US" sz="3600" dirty="0"/>
              <a:t>Example 2: Determine NF</a:t>
            </a:r>
          </a:p>
        </p:txBody>
      </p:sp>
      <p:grpSp>
        <p:nvGrpSpPr>
          <p:cNvPr id="245764" name="Group 4"/>
          <p:cNvGrpSpPr>
            <a:grpSpLocks/>
          </p:cNvGrpSpPr>
          <p:nvPr/>
        </p:nvGrpSpPr>
        <p:grpSpPr bwMode="auto">
          <a:xfrm>
            <a:off x="914400" y="4724400"/>
            <a:ext cx="6400800" cy="1360488"/>
            <a:chOff x="576" y="2976"/>
            <a:chExt cx="4032" cy="857"/>
          </a:xfrm>
        </p:grpSpPr>
        <p:graphicFrame>
          <p:nvGraphicFramePr>
            <p:cNvPr id="245765" name="Object 5"/>
            <p:cNvGraphicFramePr>
              <a:graphicFrameLocks noChangeAspect="1"/>
            </p:cNvGraphicFramePr>
            <p:nvPr/>
          </p:nvGraphicFramePr>
          <p:xfrm>
            <a:off x="576" y="2976"/>
            <a:ext cx="4032" cy="857"/>
          </p:xfrm>
          <a:graphic>
            <a:graphicData uri="http://schemas.openxmlformats.org/presentationml/2006/ole">
              <mc:AlternateContent xmlns:mc="http://schemas.openxmlformats.org/markup-compatibility/2006">
                <mc:Choice xmlns:v="urn:schemas-microsoft-com:vml" Requires="v">
                  <p:oleObj spid="_x0000_s8235" name="Worksheet" r:id="rId4" imgW="2857680" imgH="607680" progId="Excel.Sheet.8">
                    <p:embed/>
                  </p:oleObj>
                </mc:Choice>
                <mc:Fallback>
                  <p:oleObj name="Worksheet" r:id="rId4" imgW="2857680" imgH="607680"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2976"/>
                          <a:ext cx="4032" cy="85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45766" name="Group 6"/>
            <p:cNvGrpSpPr>
              <a:grpSpLocks/>
            </p:cNvGrpSpPr>
            <p:nvPr/>
          </p:nvGrpSpPr>
          <p:grpSpPr bwMode="auto">
            <a:xfrm>
              <a:off x="2880" y="3360"/>
              <a:ext cx="816" cy="144"/>
              <a:chOff x="1200" y="2448"/>
              <a:chExt cx="816" cy="144"/>
            </a:xfrm>
          </p:grpSpPr>
          <p:sp>
            <p:nvSpPr>
              <p:cNvPr id="245767"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5768"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5769"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45770" name="AutoShape 10"/>
          <p:cNvSpPr>
            <a:spLocks noChangeArrowheads="1"/>
          </p:cNvSpPr>
          <p:nvPr/>
        </p:nvSpPr>
        <p:spPr bwMode="auto">
          <a:xfrm>
            <a:off x="838200" y="2362200"/>
            <a:ext cx="8305800" cy="2590800"/>
          </a:xfrm>
          <a:prstGeom prst="wedgeEllipseCallout">
            <a:avLst>
              <a:gd name="adj1" fmla="val 7741"/>
              <a:gd name="adj2" fmla="val 58394"/>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The relation is at least in 1NF. </a:t>
            </a:r>
          </a:p>
          <a:p>
            <a:pPr algn="ctr" eaLnBrk="1" hangingPunct="1"/>
            <a:r>
              <a:rPr lang="en-US" sz="1800" b="1" dirty="0">
                <a:solidFill>
                  <a:schemeClr val="tx2"/>
                </a:solidFill>
              </a:rPr>
              <a:t>There is a COMPOSITE Primary Key (PK) (</a:t>
            </a:r>
            <a:r>
              <a:rPr lang="en-US" sz="1800" b="1" u="sng" dirty="0">
                <a:solidFill>
                  <a:schemeClr val="tx2"/>
                </a:solidFill>
              </a:rPr>
              <a:t>Order_No, Product_ID</a:t>
            </a:r>
            <a:r>
              <a:rPr lang="en-US" sz="1800" b="1" dirty="0">
                <a:solidFill>
                  <a:schemeClr val="tx2"/>
                </a:solidFill>
              </a:rPr>
              <a:t>), therefore there can be partial dependencies.   Product_ID, which is a part of PK, determines Description; hence, there is a partial dependency.   Therefore, the relation is not 2NF.   No sense to check for transitive dependencies!</a:t>
            </a:r>
          </a:p>
        </p:txBody>
      </p:sp>
    </p:spTree>
    <p:extLst>
      <p:ext uri="{BB962C8B-B14F-4D97-AF65-F5344CB8AC3E}">
        <p14:creationId xmlns:p14="http://schemas.microsoft.com/office/powerpoint/2010/main" val="231050418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70"/>
                                        </p:tgtEl>
                                        <p:attrNameLst>
                                          <p:attrName>style.visibility</p:attrName>
                                        </p:attrNameLst>
                                      </p:cBhvr>
                                      <p:to>
                                        <p:strVal val="visible"/>
                                      </p:to>
                                    </p:set>
                                    <p:anim calcmode="lin" valueType="num">
                                      <p:cBhvr additive="base">
                                        <p:cTn id="7" dur="500" fill="hold"/>
                                        <p:tgtEl>
                                          <p:spTgt spid="245770"/>
                                        </p:tgtEl>
                                        <p:attrNameLst>
                                          <p:attrName>ppt_x</p:attrName>
                                        </p:attrNameLst>
                                      </p:cBhvr>
                                      <p:tavLst>
                                        <p:tav tm="0">
                                          <p:val>
                                            <p:strVal val="0-#ppt_w/2"/>
                                          </p:val>
                                        </p:tav>
                                        <p:tav tm="100000">
                                          <p:val>
                                            <p:strVal val="#ppt_x"/>
                                          </p:val>
                                        </p:tav>
                                      </p:tavLst>
                                    </p:anim>
                                    <p:anim calcmode="lin" valueType="num">
                                      <p:cBhvr additive="base">
                                        <p:cTn id="8" dur="500" fill="hold"/>
                                        <p:tgtEl>
                                          <p:spTgt spid="24577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577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0"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6786" name="Rectangle 2" descr="Rectangle: Click to edit Master text styles&#10;Second level&#10;Third level&#10;Fourth level&#10;Fifth level"/>
          <p:cNvSpPr>
            <a:spLocks noGrp="1" noChangeArrowheads="1"/>
          </p:cNvSpPr>
          <p:nvPr>
            <p:ph type="body" idx="1"/>
          </p:nvPr>
        </p:nvSpPr>
        <p:spPr>
          <a:noFill/>
          <a:ln/>
        </p:spPr>
        <p:txBody>
          <a:bodyPr lIns="91440" tIns="45720" rIns="91440" bIns="45720"/>
          <a:lstStyle/>
          <a:p>
            <a:r>
              <a:rPr lang="en-US" sz="2800" dirty="0"/>
              <a:t>Product_ID </a:t>
            </a:r>
            <a:r>
              <a:rPr lang="en-US" sz="2800" dirty="0">
                <a:sym typeface="Wingdings" pitchFamily="2" charset="2"/>
              </a:rPr>
              <a:t> Description</a:t>
            </a:r>
          </a:p>
        </p:txBody>
      </p:sp>
      <p:sp>
        <p:nvSpPr>
          <p:cNvPr id="246787" name="Rectangle 3"/>
          <p:cNvSpPr>
            <a:spLocks noGrp="1" noChangeArrowheads="1"/>
          </p:cNvSpPr>
          <p:nvPr>
            <p:ph type="title"/>
          </p:nvPr>
        </p:nvSpPr>
        <p:spPr/>
        <p:txBody>
          <a:bodyPr>
            <a:normAutofit/>
          </a:bodyPr>
          <a:lstStyle/>
          <a:p>
            <a:r>
              <a:rPr lang="en-US" sz="3600" dirty="0"/>
              <a:t>Example 2: Determine NF</a:t>
            </a:r>
          </a:p>
        </p:txBody>
      </p:sp>
      <p:grpSp>
        <p:nvGrpSpPr>
          <p:cNvPr id="246788" name="Group 4"/>
          <p:cNvGrpSpPr>
            <a:grpSpLocks/>
          </p:cNvGrpSpPr>
          <p:nvPr/>
        </p:nvGrpSpPr>
        <p:grpSpPr bwMode="auto">
          <a:xfrm>
            <a:off x="914400" y="3886200"/>
            <a:ext cx="6400800" cy="1360488"/>
            <a:chOff x="576" y="2304"/>
            <a:chExt cx="4032" cy="857"/>
          </a:xfrm>
        </p:grpSpPr>
        <p:graphicFrame>
          <p:nvGraphicFramePr>
            <p:cNvPr id="246789" name="Object 5"/>
            <p:cNvGraphicFramePr>
              <a:graphicFrameLocks noChangeAspect="1"/>
            </p:cNvGraphicFramePr>
            <p:nvPr/>
          </p:nvGraphicFramePr>
          <p:xfrm>
            <a:off x="576" y="2304"/>
            <a:ext cx="4032" cy="857"/>
          </p:xfrm>
          <a:graphic>
            <a:graphicData uri="http://schemas.openxmlformats.org/presentationml/2006/ole">
              <mc:AlternateContent xmlns:mc="http://schemas.openxmlformats.org/markup-compatibility/2006">
                <mc:Choice xmlns:v="urn:schemas-microsoft-com:vml" Requires="v">
                  <p:oleObj spid="_x0000_s9259" name="Worksheet" r:id="rId4" imgW="2857680" imgH="607680" progId="Excel.Sheet.8">
                    <p:embed/>
                  </p:oleObj>
                </mc:Choice>
                <mc:Fallback>
                  <p:oleObj name="Worksheet" r:id="rId4" imgW="2857680" imgH="607680"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2304"/>
                          <a:ext cx="4032" cy="85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46790" name="Group 6"/>
            <p:cNvGrpSpPr>
              <a:grpSpLocks/>
            </p:cNvGrpSpPr>
            <p:nvPr/>
          </p:nvGrpSpPr>
          <p:grpSpPr bwMode="auto">
            <a:xfrm>
              <a:off x="2880" y="2688"/>
              <a:ext cx="816" cy="144"/>
              <a:chOff x="1200" y="2448"/>
              <a:chExt cx="816" cy="144"/>
            </a:xfrm>
          </p:grpSpPr>
          <p:sp>
            <p:nvSpPr>
              <p:cNvPr id="246791"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6792"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6793"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46794" name="AutoShape 10"/>
          <p:cNvSpPr>
            <a:spLocks noChangeArrowheads="1"/>
          </p:cNvSpPr>
          <p:nvPr/>
        </p:nvSpPr>
        <p:spPr bwMode="auto">
          <a:xfrm>
            <a:off x="2819400" y="2362200"/>
            <a:ext cx="5791200" cy="1676400"/>
          </a:xfrm>
          <a:prstGeom prst="wedgeEllipseCallout">
            <a:avLst>
              <a:gd name="adj1" fmla="val -33222"/>
              <a:gd name="adj2" fmla="val 74338"/>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We know that the relation is at least in 1NF, and it is not in 2 NF. Therefore, we conclude that the relation is in 1 NF.</a:t>
            </a:r>
          </a:p>
        </p:txBody>
      </p:sp>
    </p:spTree>
    <p:extLst>
      <p:ext uri="{BB962C8B-B14F-4D97-AF65-F5344CB8AC3E}">
        <p14:creationId xmlns:p14="http://schemas.microsoft.com/office/powerpoint/2010/main" val="44418770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94"/>
                                        </p:tgtEl>
                                        <p:attrNameLst>
                                          <p:attrName>style.visibility</p:attrName>
                                        </p:attrNameLst>
                                      </p:cBhvr>
                                      <p:to>
                                        <p:strVal val="visible"/>
                                      </p:to>
                                    </p:set>
                                    <p:anim calcmode="lin" valueType="num">
                                      <p:cBhvr additive="base">
                                        <p:cTn id="7" dur="500" fill="hold"/>
                                        <p:tgtEl>
                                          <p:spTgt spid="246794"/>
                                        </p:tgtEl>
                                        <p:attrNameLst>
                                          <p:attrName>ppt_x</p:attrName>
                                        </p:attrNameLst>
                                      </p:cBhvr>
                                      <p:tavLst>
                                        <p:tav tm="0">
                                          <p:val>
                                            <p:strVal val="0-#ppt_w/2"/>
                                          </p:val>
                                        </p:tav>
                                        <p:tav tm="100000">
                                          <p:val>
                                            <p:strVal val="#ppt_x"/>
                                          </p:val>
                                        </p:tav>
                                      </p:tavLst>
                                    </p:anim>
                                    <p:anim calcmode="lin" valueType="num">
                                      <p:cBhvr additive="base">
                                        <p:cTn id="8" dur="500" fill="hold"/>
                                        <p:tgtEl>
                                          <p:spTgt spid="2467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679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4"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810" name="Rectangle 2" descr="Rectangle: Click to edit Master text styles&#10;Second level&#10;Third level&#10;Fourth level&#10;Fifth level"/>
          <p:cNvSpPr>
            <a:spLocks noGrp="1" noChangeArrowheads="1"/>
          </p:cNvSpPr>
          <p:nvPr>
            <p:ph type="body" idx="1"/>
          </p:nvPr>
        </p:nvSpPr>
        <p:spPr>
          <a:xfrm>
            <a:off x="304800" y="1752600"/>
            <a:ext cx="4343400" cy="685800"/>
          </a:xfrm>
          <a:noFill/>
          <a:ln/>
        </p:spPr>
        <p:txBody>
          <a:bodyPr lIns="91440" tIns="45720" rIns="91440" bIns="45720"/>
          <a:lstStyle/>
          <a:p>
            <a:r>
              <a:rPr lang="en-US" sz="2800" dirty="0"/>
              <a:t>Product_ID </a:t>
            </a:r>
            <a:r>
              <a:rPr lang="en-US" sz="2800" dirty="0">
                <a:sym typeface="Wingdings" pitchFamily="2" charset="2"/>
              </a:rPr>
              <a:t> Description</a:t>
            </a:r>
          </a:p>
        </p:txBody>
      </p:sp>
      <p:sp>
        <p:nvSpPr>
          <p:cNvPr id="247811" name="Rectangle 3"/>
          <p:cNvSpPr>
            <a:spLocks noGrp="1" noChangeArrowheads="1"/>
          </p:cNvSpPr>
          <p:nvPr>
            <p:ph type="title"/>
          </p:nvPr>
        </p:nvSpPr>
        <p:spPr/>
        <p:txBody>
          <a:bodyPr>
            <a:normAutofit/>
          </a:bodyPr>
          <a:lstStyle/>
          <a:p>
            <a:r>
              <a:rPr lang="en-US" sz="3600" dirty="0"/>
              <a:t>Example 2: Determine NF</a:t>
            </a:r>
          </a:p>
        </p:txBody>
      </p:sp>
      <p:grpSp>
        <p:nvGrpSpPr>
          <p:cNvPr id="247812" name="Group 4"/>
          <p:cNvGrpSpPr>
            <a:grpSpLocks/>
          </p:cNvGrpSpPr>
          <p:nvPr/>
        </p:nvGrpSpPr>
        <p:grpSpPr bwMode="auto">
          <a:xfrm>
            <a:off x="1143000" y="4648200"/>
            <a:ext cx="6400800" cy="1360488"/>
            <a:chOff x="576" y="2304"/>
            <a:chExt cx="4032" cy="857"/>
          </a:xfrm>
        </p:grpSpPr>
        <p:graphicFrame>
          <p:nvGraphicFramePr>
            <p:cNvPr id="247813" name="Object 5"/>
            <p:cNvGraphicFramePr>
              <a:graphicFrameLocks noChangeAspect="1"/>
            </p:cNvGraphicFramePr>
            <p:nvPr/>
          </p:nvGraphicFramePr>
          <p:xfrm>
            <a:off x="576" y="2304"/>
            <a:ext cx="4032" cy="857"/>
          </p:xfrm>
          <a:graphic>
            <a:graphicData uri="http://schemas.openxmlformats.org/presentationml/2006/ole">
              <mc:AlternateContent xmlns:mc="http://schemas.openxmlformats.org/markup-compatibility/2006">
                <mc:Choice xmlns:v="urn:schemas-microsoft-com:vml" Requires="v">
                  <p:oleObj spid="_x0000_s10283" name="Worksheet" r:id="rId4" imgW="2857680" imgH="607680" progId="Excel.Sheet.8">
                    <p:embed/>
                  </p:oleObj>
                </mc:Choice>
                <mc:Fallback>
                  <p:oleObj name="Worksheet" r:id="rId4" imgW="2857680" imgH="607680"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 y="2304"/>
                          <a:ext cx="4032" cy="857"/>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47814" name="Group 6"/>
            <p:cNvGrpSpPr>
              <a:grpSpLocks/>
            </p:cNvGrpSpPr>
            <p:nvPr/>
          </p:nvGrpSpPr>
          <p:grpSpPr bwMode="auto">
            <a:xfrm>
              <a:off x="2880" y="2688"/>
              <a:ext cx="816" cy="144"/>
              <a:chOff x="1200" y="2448"/>
              <a:chExt cx="816" cy="144"/>
            </a:xfrm>
          </p:grpSpPr>
          <p:sp>
            <p:nvSpPr>
              <p:cNvPr id="247815" name="Line 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7816" name="Line 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7817" name="Line 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sp>
        <p:nvSpPr>
          <p:cNvPr id="247818" name="AutoShape 10"/>
          <p:cNvSpPr>
            <a:spLocks noChangeArrowheads="1"/>
          </p:cNvSpPr>
          <p:nvPr/>
        </p:nvSpPr>
        <p:spPr bwMode="auto">
          <a:xfrm>
            <a:off x="1905000" y="2209800"/>
            <a:ext cx="6781800" cy="2819400"/>
          </a:xfrm>
          <a:prstGeom prst="wedgeEllipseCallout">
            <a:avLst>
              <a:gd name="adj1" fmla="val -36306"/>
              <a:gd name="adj2" fmla="val 53491"/>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marL="457200" indent="-457200" algn="ctr" eaLnBrk="1" hangingPunct="1"/>
            <a:r>
              <a:rPr lang="en-US" sz="1800" b="1" dirty="0">
                <a:solidFill>
                  <a:schemeClr val="tx2"/>
                </a:solidFill>
              </a:rPr>
              <a:t>In your solution you will write the following justification:</a:t>
            </a:r>
          </a:p>
          <a:p>
            <a:pPr marL="457200" indent="-457200" algn="ctr" eaLnBrk="1" hangingPunct="1"/>
            <a:r>
              <a:rPr lang="en-US" sz="1800" b="1" dirty="0">
                <a:solidFill>
                  <a:schemeClr val="tx2"/>
                </a:solidFill>
              </a:rPr>
              <a:t>1) No M/V attributes, therefore at least 1NF</a:t>
            </a:r>
          </a:p>
          <a:p>
            <a:pPr marL="457200" indent="-457200" algn="ctr" eaLnBrk="1" hangingPunct="1"/>
            <a:r>
              <a:rPr lang="en-US" sz="1800" b="1" dirty="0">
                <a:solidFill>
                  <a:schemeClr val="tx2"/>
                </a:solidFill>
              </a:rPr>
              <a:t>2) There is a partial dependency (Product_ID </a:t>
            </a:r>
            <a:r>
              <a:rPr lang="en-US" sz="1800" b="1" dirty="0">
                <a:solidFill>
                  <a:schemeClr val="tx2"/>
                </a:solidFill>
                <a:sym typeface="Wingdings" pitchFamily="2" charset="2"/>
              </a:rPr>
              <a:t> Description)</a:t>
            </a:r>
            <a:r>
              <a:rPr lang="en-US" sz="1800" b="1" dirty="0">
                <a:solidFill>
                  <a:schemeClr val="tx2"/>
                </a:solidFill>
              </a:rPr>
              <a:t>, therefore not in 2NF</a:t>
            </a:r>
          </a:p>
          <a:p>
            <a:pPr marL="457200" indent="-457200" algn="ctr" eaLnBrk="1" hangingPunct="1"/>
            <a:r>
              <a:rPr lang="en-US" sz="1800" b="1" dirty="0">
                <a:solidFill>
                  <a:schemeClr val="tx2"/>
                </a:solidFill>
              </a:rPr>
              <a:t>Conclusion: The relation is in 1NF</a:t>
            </a:r>
          </a:p>
        </p:txBody>
      </p:sp>
    </p:spTree>
    <p:extLst>
      <p:ext uri="{BB962C8B-B14F-4D97-AF65-F5344CB8AC3E}">
        <p14:creationId xmlns:p14="http://schemas.microsoft.com/office/powerpoint/2010/main" val="128284884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8"/>
                                        </p:tgtEl>
                                        <p:attrNameLst>
                                          <p:attrName>style.visibility</p:attrName>
                                        </p:attrNameLst>
                                      </p:cBhvr>
                                      <p:to>
                                        <p:strVal val="visible"/>
                                      </p:to>
                                    </p:set>
                                    <p:anim calcmode="lin" valueType="num">
                                      <p:cBhvr additive="base">
                                        <p:cTn id="7" dur="500" fill="hold"/>
                                        <p:tgtEl>
                                          <p:spTgt spid="247818"/>
                                        </p:tgtEl>
                                        <p:attrNameLst>
                                          <p:attrName>ppt_x</p:attrName>
                                        </p:attrNameLst>
                                      </p:cBhvr>
                                      <p:tavLst>
                                        <p:tav tm="0">
                                          <p:val>
                                            <p:strVal val="0-#ppt_w/2"/>
                                          </p:val>
                                        </p:tav>
                                        <p:tav tm="100000">
                                          <p:val>
                                            <p:strVal val="#ppt_x"/>
                                          </p:val>
                                        </p:tav>
                                      </p:tavLst>
                                    </p:anim>
                                    <p:anim calcmode="lin" valueType="num">
                                      <p:cBhvr additive="base">
                                        <p:cTn id="8" dur="500" fill="hold"/>
                                        <p:tgtEl>
                                          <p:spTgt spid="2478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8"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48834" name="Object 2"/>
          <p:cNvGraphicFramePr>
            <a:graphicFrameLocks noChangeAspect="1"/>
          </p:cNvGraphicFramePr>
          <p:nvPr/>
        </p:nvGraphicFramePr>
        <p:xfrm>
          <a:off x="685800" y="3810000"/>
          <a:ext cx="7467600" cy="1255713"/>
        </p:xfrm>
        <a:graphic>
          <a:graphicData uri="http://schemas.openxmlformats.org/presentationml/2006/ole">
            <mc:AlternateContent xmlns:mc="http://schemas.openxmlformats.org/markup-compatibility/2006">
              <mc:Choice xmlns:v="urn:schemas-microsoft-com:vml" Requires="v">
                <p:oleObj spid="_x0000_s11307" name="Worksheet" r:id="rId4" imgW="3611160" imgH="607680" progId="Excel.Sheet.8">
                  <p:embed/>
                </p:oleObj>
              </mc:Choice>
              <mc:Fallback>
                <p:oleObj name="Worksheet" r:id="rId4" imgW="3611160" imgH="607680" progId="Excel.Sheet.8">
                  <p:embed/>
                  <p:pic>
                    <p:nvPicPr>
                      <p:cNvPr id="0"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810000"/>
                        <a:ext cx="7467600" cy="1255713"/>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sp>
        <p:nvSpPr>
          <p:cNvPr id="248835" name="Rectangle 3"/>
          <p:cNvSpPr>
            <a:spLocks noGrp="1" noChangeArrowheads="1"/>
          </p:cNvSpPr>
          <p:nvPr>
            <p:ph type="title"/>
          </p:nvPr>
        </p:nvSpPr>
        <p:spPr/>
        <p:txBody>
          <a:bodyPr>
            <a:normAutofit/>
          </a:bodyPr>
          <a:lstStyle/>
          <a:p>
            <a:r>
              <a:rPr lang="en-US" sz="3600" dirty="0"/>
              <a:t>Example 3: Determine NF</a:t>
            </a:r>
          </a:p>
        </p:txBody>
      </p:sp>
      <p:sp>
        <p:nvSpPr>
          <p:cNvPr id="248836" name="Rectangle 4"/>
          <p:cNvSpPr>
            <a:spLocks noGrp="1" noChangeArrowheads="1"/>
          </p:cNvSpPr>
          <p:nvPr>
            <p:ph type="body" idx="1"/>
          </p:nvPr>
        </p:nvSpPr>
        <p:spPr>
          <a:xfrm>
            <a:off x="457200" y="1676400"/>
            <a:ext cx="7696200" cy="1143000"/>
          </a:xfrm>
        </p:spPr>
        <p:txBody>
          <a:bodyPr>
            <a:normAutofit lnSpcReduction="10000"/>
          </a:bodyPr>
          <a:lstStyle/>
          <a:p>
            <a:pPr>
              <a:lnSpc>
                <a:spcPct val="90000"/>
              </a:lnSpc>
            </a:pPr>
            <a:r>
              <a:rPr lang="en-US" sz="2400" dirty="0"/>
              <a:t>Part_ID </a:t>
            </a:r>
            <a:r>
              <a:rPr lang="en-US" sz="2400" dirty="0">
                <a:sym typeface="Wingdings" pitchFamily="2" charset="2"/>
              </a:rPr>
              <a:t> Description</a:t>
            </a:r>
          </a:p>
          <a:p>
            <a:pPr>
              <a:lnSpc>
                <a:spcPct val="90000"/>
              </a:lnSpc>
            </a:pPr>
            <a:r>
              <a:rPr lang="en-US" sz="2400" dirty="0">
                <a:sym typeface="Wingdings" pitchFamily="2" charset="2"/>
              </a:rPr>
              <a:t>Part_ID  Price</a:t>
            </a:r>
          </a:p>
          <a:p>
            <a:pPr>
              <a:lnSpc>
                <a:spcPct val="90000"/>
              </a:lnSpc>
            </a:pPr>
            <a:r>
              <a:rPr lang="en-US" sz="2400" dirty="0"/>
              <a:t>Part_ID, Comp_ID </a:t>
            </a:r>
            <a:r>
              <a:rPr lang="en-US" sz="2400" dirty="0">
                <a:sym typeface="Wingdings" pitchFamily="2" charset="2"/>
              </a:rPr>
              <a:t> No</a:t>
            </a:r>
            <a:endParaRPr lang="en-US" sz="2400" dirty="0"/>
          </a:p>
        </p:txBody>
      </p:sp>
      <p:grpSp>
        <p:nvGrpSpPr>
          <p:cNvPr id="248837" name="Group 5"/>
          <p:cNvGrpSpPr>
            <a:grpSpLocks/>
          </p:cNvGrpSpPr>
          <p:nvPr/>
        </p:nvGrpSpPr>
        <p:grpSpPr bwMode="auto">
          <a:xfrm>
            <a:off x="1295400" y="4343400"/>
            <a:ext cx="1295400" cy="228600"/>
            <a:chOff x="1200" y="2448"/>
            <a:chExt cx="816" cy="144"/>
          </a:xfrm>
        </p:grpSpPr>
        <p:sp>
          <p:nvSpPr>
            <p:cNvPr id="248838" name="Line 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8839" name="Line 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8840" name="Line 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8841" name="Group 9"/>
          <p:cNvGrpSpPr>
            <a:grpSpLocks/>
          </p:cNvGrpSpPr>
          <p:nvPr/>
        </p:nvGrpSpPr>
        <p:grpSpPr bwMode="auto">
          <a:xfrm>
            <a:off x="1295400" y="4343400"/>
            <a:ext cx="3276600" cy="228600"/>
            <a:chOff x="1200" y="2448"/>
            <a:chExt cx="816" cy="144"/>
          </a:xfrm>
        </p:grpSpPr>
        <p:sp>
          <p:nvSpPr>
            <p:cNvPr id="248842" name="Line 10"/>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8843" name="Line 11"/>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8844" name="Line 12"/>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48845" name="AutoShape 13"/>
          <p:cNvSpPr>
            <a:spLocks noChangeArrowheads="1"/>
          </p:cNvSpPr>
          <p:nvPr/>
        </p:nvSpPr>
        <p:spPr bwMode="auto">
          <a:xfrm>
            <a:off x="4343400" y="1524000"/>
            <a:ext cx="4419600" cy="2286000"/>
          </a:xfrm>
          <a:prstGeom prst="wedgeEllipseCallout">
            <a:avLst>
              <a:gd name="adj1" fmla="val -34806"/>
              <a:gd name="adj2" fmla="val 60347"/>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algn="ctr" eaLnBrk="1" hangingPunct="1"/>
            <a:r>
              <a:rPr lang="en-US" sz="1800" b="1" dirty="0">
                <a:solidFill>
                  <a:schemeClr val="tx2"/>
                </a:solidFill>
              </a:rPr>
              <a:t>Comp_ID and No are not determined by the primary key; therefore, the relation is NOT in 1 NF.  No sense in looking at partial or transitive dependencies.</a:t>
            </a:r>
          </a:p>
        </p:txBody>
      </p:sp>
      <p:grpSp>
        <p:nvGrpSpPr>
          <p:cNvPr id="248846" name="Group 14"/>
          <p:cNvGrpSpPr>
            <a:grpSpLocks/>
          </p:cNvGrpSpPr>
          <p:nvPr/>
        </p:nvGrpSpPr>
        <p:grpSpPr bwMode="auto">
          <a:xfrm>
            <a:off x="1524000" y="4267200"/>
            <a:ext cx="5715000" cy="381000"/>
            <a:chOff x="960" y="2640"/>
            <a:chExt cx="3600" cy="240"/>
          </a:xfrm>
        </p:grpSpPr>
        <p:grpSp>
          <p:nvGrpSpPr>
            <p:cNvPr id="248847" name="Group 15"/>
            <p:cNvGrpSpPr>
              <a:grpSpLocks/>
            </p:cNvGrpSpPr>
            <p:nvPr/>
          </p:nvGrpSpPr>
          <p:grpSpPr bwMode="auto">
            <a:xfrm>
              <a:off x="960" y="2640"/>
              <a:ext cx="3600" cy="240"/>
              <a:chOff x="1200" y="2448"/>
              <a:chExt cx="816" cy="144"/>
            </a:xfrm>
          </p:grpSpPr>
          <p:sp>
            <p:nvSpPr>
              <p:cNvPr id="248848" name="Line 16"/>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8849" name="Line 17"/>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8850" name="Line 18"/>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48851" name="Line 19"/>
            <p:cNvSpPr>
              <a:spLocks noChangeShapeType="1"/>
            </p:cNvSpPr>
            <p:nvPr/>
          </p:nvSpPr>
          <p:spPr bwMode="auto">
            <a:xfrm flipV="1">
              <a:off x="3744" y="264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48852" name="Oval 20"/>
          <p:cNvSpPr>
            <a:spLocks noChangeArrowheads="1"/>
          </p:cNvSpPr>
          <p:nvPr/>
        </p:nvSpPr>
        <p:spPr bwMode="auto">
          <a:xfrm>
            <a:off x="4876800" y="3962400"/>
            <a:ext cx="3733800" cy="1676400"/>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spTree>
    <p:extLst>
      <p:ext uri="{BB962C8B-B14F-4D97-AF65-F5344CB8AC3E}">
        <p14:creationId xmlns:p14="http://schemas.microsoft.com/office/powerpoint/2010/main" val="56005287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8837"/>
                                        </p:tgtEl>
                                        <p:attrNameLst>
                                          <p:attrName>style.visibility</p:attrName>
                                        </p:attrNameLst>
                                      </p:cBhvr>
                                      <p:to>
                                        <p:strVal val="visible"/>
                                      </p:to>
                                    </p:set>
                                    <p:anim calcmode="lin" valueType="num">
                                      <p:cBhvr additive="base">
                                        <p:cTn id="7" dur="500" fill="hold"/>
                                        <p:tgtEl>
                                          <p:spTgt spid="248837"/>
                                        </p:tgtEl>
                                        <p:attrNameLst>
                                          <p:attrName>ppt_x</p:attrName>
                                        </p:attrNameLst>
                                      </p:cBhvr>
                                      <p:tavLst>
                                        <p:tav tm="0">
                                          <p:val>
                                            <p:strVal val="0-#ppt_w/2"/>
                                          </p:val>
                                        </p:tav>
                                        <p:tav tm="100000">
                                          <p:val>
                                            <p:strVal val="#ppt_x"/>
                                          </p:val>
                                        </p:tav>
                                      </p:tavLst>
                                    </p:anim>
                                    <p:anim calcmode="lin" valueType="num">
                                      <p:cBhvr additive="base">
                                        <p:cTn id="8" dur="500" fill="hold"/>
                                        <p:tgtEl>
                                          <p:spTgt spid="2488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8841"/>
                                        </p:tgtEl>
                                        <p:attrNameLst>
                                          <p:attrName>style.visibility</p:attrName>
                                        </p:attrNameLst>
                                      </p:cBhvr>
                                      <p:to>
                                        <p:strVal val="visible"/>
                                      </p:to>
                                    </p:set>
                                    <p:anim calcmode="lin" valueType="num">
                                      <p:cBhvr additive="base">
                                        <p:cTn id="13" dur="500" fill="hold"/>
                                        <p:tgtEl>
                                          <p:spTgt spid="248841"/>
                                        </p:tgtEl>
                                        <p:attrNameLst>
                                          <p:attrName>ppt_x</p:attrName>
                                        </p:attrNameLst>
                                      </p:cBhvr>
                                      <p:tavLst>
                                        <p:tav tm="0">
                                          <p:val>
                                            <p:strVal val="0-#ppt_w/2"/>
                                          </p:val>
                                        </p:tav>
                                        <p:tav tm="100000">
                                          <p:val>
                                            <p:strVal val="#ppt_x"/>
                                          </p:val>
                                        </p:tav>
                                      </p:tavLst>
                                    </p:anim>
                                    <p:anim calcmode="lin" valueType="num">
                                      <p:cBhvr additive="base">
                                        <p:cTn id="14" dur="500" fill="hold"/>
                                        <p:tgtEl>
                                          <p:spTgt spid="2488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48846"/>
                                        </p:tgtEl>
                                        <p:attrNameLst>
                                          <p:attrName>style.visibility</p:attrName>
                                        </p:attrNameLst>
                                      </p:cBhvr>
                                      <p:to>
                                        <p:strVal val="visible"/>
                                      </p:to>
                                    </p:set>
                                    <p:anim calcmode="lin" valueType="num">
                                      <p:cBhvr additive="base">
                                        <p:cTn id="19" dur="500" fill="hold"/>
                                        <p:tgtEl>
                                          <p:spTgt spid="248846"/>
                                        </p:tgtEl>
                                        <p:attrNameLst>
                                          <p:attrName>ppt_x</p:attrName>
                                        </p:attrNameLst>
                                      </p:cBhvr>
                                      <p:tavLst>
                                        <p:tav tm="0">
                                          <p:val>
                                            <p:strVal val="0-#ppt_w/2"/>
                                          </p:val>
                                        </p:tav>
                                        <p:tav tm="100000">
                                          <p:val>
                                            <p:strVal val="#ppt_x"/>
                                          </p:val>
                                        </p:tav>
                                      </p:tavLst>
                                    </p:anim>
                                    <p:anim calcmode="lin" valueType="num">
                                      <p:cBhvr additive="base">
                                        <p:cTn id="20" dur="500" fill="hold"/>
                                        <p:tgtEl>
                                          <p:spTgt spid="24884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8852"/>
                                        </p:tgtEl>
                                        <p:attrNameLst>
                                          <p:attrName>style.visibility</p:attrName>
                                        </p:attrNameLst>
                                      </p:cBhvr>
                                      <p:to>
                                        <p:strVal val="visible"/>
                                      </p:to>
                                    </p:set>
                                    <p:anim calcmode="lin" valueType="num">
                                      <p:cBhvr additive="base">
                                        <p:cTn id="25" dur="500" fill="hold"/>
                                        <p:tgtEl>
                                          <p:spTgt spid="248852"/>
                                        </p:tgtEl>
                                        <p:attrNameLst>
                                          <p:attrName>ppt_x</p:attrName>
                                        </p:attrNameLst>
                                      </p:cBhvr>
                                      <p:tavLst>
                                        <p:tav tm="0">
                                          <p:val>
                                            <p:strVal val="0-#ppt_w/2"/>
                                          </p:val>
                                        </p:tav>
                                        <p:tav tm="100000">
                                          <p:val>
                                            <p:strVal val="#ppt_x"/>
                                          </p:val>
                                        </p:tav>
                                      </p:tavLst>
                                    </p:anim>
                                    <p:anim calcmode="lin" valueType="num">
                                      <p:cBhvr additive="base">
                                        <p:cTn id="26" dur="500" fill="hold"/>
                                        <p:tgtEl>
                                          <p:spTgt spid="24885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8845"/>
                                        </p:tgtEl>
                                        <p:attrNameLst>
                                          <p:attrName>style.visibility</p:attrName>
                                        </p:attrNameLst>
                                      </p:cBhvr>
                                      <p:to>
                                        <p:strVal val="visible"/>
                                      </p:to>
                                    </p:set>
                                    <p:anim calcmode="lin" valueType="num">
                                      <p:cBhvr additive="base">
                                        <p:cTn id="31" dur="500" fill="hold"/>
                                        <p:tgtEl>
                                          <p:spTgt spid="248845"/>
                                        </p:tgtEl>
                                        <p:attrNameLst>
                                          <p:attrName>ppt_x</p:attrName>
                                        </p:attrNameLst>
                                      </p:cBhvr>
                                      <p:tavLst>
                                        <p:tav tm="0">
                                          <p:val>
                                            <p:strVal val="0-#ppt_w/2"/>
                                          </p:val>
                                        </p:tav>
                                        <p:tav tm="100000">
                                          <p:val>
                                            <p:strVal val="#ppt_x"/>
                                          </p:val>
                                        </p:tav>
                                      </p:tavLst>
                                    </p:anim>
                                    <p:anim calcmode="lin" valueType="num">
                                      <p:cBhvr additive="base">
                                        <p:cTn id="32" dur="500" fill="hold"/>
                                        <p:tgtEl>
                                          <p:spTgt spid="2488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88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5" grpId="0" animBg="1" autoUpdateAnimBg="0"/>
      <p:bldP spid="248852"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normAutofit/>
          </a:bodyPr>
          <a:lstStyle/>
          <a:p>
            <a:r>
              <a:rPr lang="en-US" sz="3600" dirty="0"/>
              <a:t>Example 3: Determine NF</a:t>
            </a:r>
          </a:p>
        </p:txBody>
      </p:sp>
      <p:sp>
        <p:nvSpPr>
          <p:cNvPr id="249859" name="Rectangle 3"/>
          <p:cNvSpPr>
            <a:spLocks noGrp="1" noChangeArrowheads="1"/>
          </p:cNvSpPr>
          <p:nvPr>
            <p:ph type="body" idx="1"/>
          </p:nvPr>
        </p:nvSpPr>
        <p:spPr>
          <a:xfrm>
            <a:off x="685800" y="1858963"/>
            <a:ext cx="8154988" cy="1260475"/>
          </a:xfrm>
        </p:spPr>
        <p:txBody>
          <a:bodyPr/>
          <a:lstStyle/>
          <a:p>
            <a:pPr>
              <a:lnSpc>
                <a:spcPct val="90000"/>
              </a:lnSpc>
            </a:pPr>
            <a:r>
              <a:rPr lang="en-US" sz="2400" dirty="0"/>
              <a:t>Part_ID </a:t>
            </a:r>
            <a:r>
              <a:rPr lang="en-US" sz="2400" dirty="0">
                <a:sym typeface="Wingdings" pitchFamily="2" charset="2"/>
              </a:rPr>
              <a:t> Description</a:t>
            </a:r>
          </a:p>
          <a:p>
            <a:pPr>
              <a:lnSpc>
                <a:spcPct val="90000"/>
              </a:lnSpc>
            </a:pPr>
            <a:r>
              <a:rPr lang="en-US" sz="2400" dirty="0">
                <a:sym typeface="Wingdings" pitchFamily="2" charset="2"/>
              </a:rPr>
              <a:t>Part_ID  Price</a:t>
            </a:r>
          </a:p>
          <a:p>
            <a:pPr>
              <a:lnSpc>
                <a:spcPct val="90000"/>
              </a:lnSpc>
            </a:pPr>
            <a:r>
              <a:rPr lang="en-US" sz="2400" dirty="0"/>
              <a:t>Part_ID, Comp_ID </a:t>
            </a:r>
            <a:r>
              <a:rPr lang="en-US" sz="2400" dirty="0">
                <a:sym typeface="Wingdings" pitchFamily="2" charset="2"/>
              </a:rPr>
              <a:t> No</a:t>
            </a:r>
            <a:endParaRPr lang="en-US" sz="2400" dirty="0"/>
          </a:p>
        </p:txBody>
      </p:sp>
      <p:grpSp>
        <p:nvGrpSpPr>
          <p:cNvPr id="249861" name="Group 5"/>
          <p:cNvGrpSpPr>
            <a:grpSpLocks/>
          </p:cNvGrpSpPr>
          <p:nvPr/>
        </p:nvGrpSpPr>
        <p:grpSpPr bwMode="auto">
          <a:xfrm>
            <a:off x="685800" y="3810000"/>
            <a:ext cx="7924800" cy="1828800"/>
            <a:chOff x="432" y="2400"/>
            <a:chExt cx="4992" cy="1152"/>
          </a:xfrm>
        </p:grpSpPr>
        <p:graphicFrame>
          <p:nvGraphicFramePr>
            <p:cNvPr id="249862" name="Object 6"/>
            <p:cNvGraphicFramePr>
              <a:graphicFrameLocks noChangeAspect="1"/>
            </p:cNvGraphicFramePr>
            <p:nvPr/>
          </p:nvGraphicFramePr>
          <p:xfrm>
            <a:off x="432" y="2400"/>
            <a:ext cx="4704" cy="791"/>
          </p:xfrm>
          <a:graphic>
            <a:graphicData uri="http://schemas.openxmlformats.org/presentationml/2006/ole">
              <mc:AlternateContent xmlns:mc="http://schemas.openxmlformats.org/markup-compatibility/2006">
                <mc:Choice xmlns:v="urn:schemas-microsoft-com:vml" Requires="v">
                  <p:oleObj spid="_x0000_s12332" name="Worksheet" r:id="rId4" imgW="3611160" imgH="607680" progId="Excel.Sheet.8">
                    <p:embed/>
                  </p:oleObj>
                </mc:Choice>
                <mc:Fallback>
                  <p:oleObj name="Worksheet" r:id="rId4" imgW="3611160" imgH="607680" progId="Excel.Sheet.8">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400"/>
                          <a:ext cx="4704" cy="791"/>
                        </a:xfrm>
                        <a:prstGeom prst="rect">
                          <a:avLst/>
                        </a:prstGeom>
                        <a:noFill/>
                        <a:ln>
                          <a:noFill/>
                        </a:ln>
                        <a:effectLst/>
                        <a:extLst>
                          <a:ext uri="{909E8E84-426E-40DD-AFC4-6F175D3DCCD1}">
                            <a14:hiddenFill xmlns:a14="http://schemas.microsoft.com/office/drawing/2010/main">
                              <a:solidFill>
                                <a:srgbClr val="B2B2B2">
                                  <a:alpha val="50195"/>
                                </a:srgbClr>
                              </a:solidFill>
                            </a14:hiddenFill>
                          </a:ext>
                          <a:ext uri="{91240B29-F687-4F45-9708-019B960494DF}">
                            <a14:hiddenLine xmlns:a14="http://schemas.microsoft.com/office/drawing/2010/main" w="12700">
                              <a:solidFill>
                                <a:srgbClr val="3333CC"/>
                              </a:solidFill>
                              <a:miter lim="800000"/>
                              <a:headEnd/>
                              <a:tailEnd/>
                            </a14:hiddenLine>
                          </a:ext>
                          <a:ext uri="{AF507438-7753-43E0-B8FC-AC1667EBCBE1}">
                            <a14:hiddenEffects xmlns:a14="http://schemas.microsoft.com/office/drawing/2010/main">
                              <a:effectLst>
                                <a:outerShdw dist="45791" dir="2021404" algn="ctr" rotWithShape="0">
                                  <a:srgbClr val="9999FF"/>
                                </a:outerShdw>
                              </a:effectLst>
                            </a14:hiddenEffects>
                          </a:ext>
                        </a:extLst>
                      </p:spPr>
                    </p:pic>
                  </p:oleObj>
                </mc:Fallback>
              </mc:AlternateContent>
            </a:graphicData>
          </a:graphic>
        </p:graphicFrame>
        <p:grpSp>
          <p:nvGrpSpPr>
            <p:cNvPr id="249863" name="Group 7"/>
            <p:cNvGrpSpPr>
              <a:grpSpLocks/>
            </p:cNvGrpSpPr>
            <p:nvPr/>
          </p:nvGrpSpPr>
          <p:grpSpPr bwMode="auto">
            <a:xfrm>
              <a:off x="816" y="2736"/>
              <a:ext cx="816" cy="144"/>
              <a:chOff x="1200" y="2448"/>
              <a:chExt cx="816" cy="144"/>
            </a:xfrm>
          </p:grpSpPr>
          <p:sp>
            <p:nvSpPr>
              <p:cNvPr id="249864" name="Line 8"/>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9865" name="Line 9"/>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9866" name="Line 10"/>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9867" name="Group 11"/>
            <p:cNvGrpSpPr>
              <a:grpSpLocks/>
            </p:cNvGrpSpPr>
            <p:nvPr/>
          </p:nvGrpSpPr>
          <p:grpSpPr bwMode="auto">
            <a:xfrm>
              <a:off x="816" y="2736"/>
              <a:ext cx="2064" cy="144"/>
              <a:chOff x="1200" y="2448"/>
              <a:chExt cx="816" cy="144"/>
            </a:xfrm>
          </p:grpSpPr>
          <p:sp>
            <p:nvSpPr>
              <p:cNvPr id="249868" name="Line 12"/>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9869" name="Line 13"/>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9870" name="Line 14"/>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grpSp>
          <p:nvGrpSpPr>
            <p:cNvPr id="249871" name="Group 15"/>
            <p:cNvGrpSpPr>
              <a:grpSpLocks/>
            </p:cNvGrpSpPr>
            <p:nvPr/>
          </p:nvGrpSpPr>
          <p:grpSpPr bwMode="auto">
            <a:xfrm>
              <a:off x="960" y="2688"/>
              <a:ext cx="3600" cy="240"/>
              <a:chOff x="960" y="2640"/>
              <a:chExt cx="3600" cy="240"/>
            </a:xfrm>
          </p:grpSpPr>
          <p:grpSp>
            <p:nvGrpSpPr>
              <p:cNvPr id="249872" name="Group 16"/>
              <p:cNvGrpSpPr>
                <a:grpSpLocks/>
              </p:cNvGrpSpPr>
              <p:nvPr/>
            </p:nvGrpSpPr>
            <p:grpSpPr bwMode="auto">
              <a:xfrm>
                <a:off x="960" y="2640"/>
                <a:ext cx="3600" cy="240"/>
                <a:chOff x="1200" y="2448"/>
                <a:chExt cx="816" cy="144"/>
              </a:xfrm>
            </p:grpSpPr>
            <p:sp>
              <p:nvSpPr>
                <p:cNvPr id="249873" name="Line 17"/>
                <p:cNvSpPr>
                  <a:spLocks noChangeShapeType="1"/>
                </p:cNvSpPr>
                <p:nvPr/>
              </p:nvSpPr>
              <p:spPr bwMode="auto">
                <a:xfrm flipV="1">
                  <a:off x="1200" y="2448"/>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9874" name="Line 18"/>
                <p:cNvSpPr>
                  <a:spLocks noChangeShapeType="1"/>
                </p:cNvSpPr>
                <p:nvPr/>
              </p:nvSpPr>
              <p:spPr bwMode="auto">
                <a:xfrm flipH="1">
                  <a:off x="1200" y="2448"/>
                  <a:ext cx="8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sp>
              <p:nvSpPr>
                <p:cNvPr id="249875" name="Line 19"/>
                <p:cNvSpPr>
                  <a:spLocks noChangeShapeType="1"/>
                </p:cNvSpPr>
                <p:nvPr/>
              </p:nvSpPr>
              <p:spPr bwMode="auto">
                <a:xfrm>
                  <a:off x="2016" y="2448"/>
                  <a:ext cx="0"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49876" name="Line 20"/>
              <p:cNvSpPr>
                <a:spLocks noChangeShapeType="1"/>
              </p:cNvSpPr>
              <p:nvPr/>
            </p:nvSpPr>
            <p:spPr bwMode="auto">
              <a:xfrm flipV="1">
                <a:off x="3744" y="2640"/>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endParaRPr lang="en-US" dirty="0"/>
              </a:p>
            </p:txBody>
          </p:sp>
        </p:grpSp>
        <p:sp>
          <p:nvSpPr>
            <p:cNvPr id="249877" name="Oval 21"/>
            <p:cNvSpPr>
              <a:spLocks noChangeArrowheads="1"/>
            </p:cNvSpPr>
            <p:nvPr/>
          </p:nvSpPr>
          <p:spPr bwMode="auto">
            <a:xfrm>
              <a:off x="3072" y="2496"/>
              <a:ext cx="2352" cy="1056"/>
            </a:xfrm>
            <a:prstGeom prst="ellipse">
              <a:avLst/>
            </a:prstGeom>
            <a:noFill/>
            <a:ln w="28575">
              <a:solidFill>
                <a:schemeClr val="tx2"/>
              </a:solidFill>
              <a:round/>
              <a:headEnd/>
              <a:tailEnd/>
            </a:ln>
            <a:effectLst/>
            <a:extLst>
              <a:ext uri="{909E8E84-426E-40DD-AFC4-6F175D3DCCD1}">
                <a14:hiddenFill xmlns:a14="http://schemas.microsoft.com/office/drawing/2010/main">
                  <a:solidFill>
                    <a:srgbClr val="B2B2B2">
                      <a:alpha val="50000"/>
                    </a:srgbClr>
                  </a:solidFill>
                </a14:hiddenFill>
              </a:ext>
              <a:ext uri="{AF507438-7753-43E0-B8FC-AC1667EBCBE1}">
                <a14:hiddenEffects xmlns:a14="http://schemas.microsoft.com/office/drawing/2010/main">
                  <a:effectLst>
                    <a:outerShdw dist="45791" dir="2021404" algn="ctr" rotWithShape="0">
                      <a:srgbClr val="9999FF"/>
                    </a:outerShdw>
                  </a:effectLst>
                </a14:hiddenEffects>
              </a:ext>
            </a:extLst>
          </p:spPr>
          <p:txBody>
            <a:bodyPr wrap="none" anchor="ctr"/>
            <a:lstStyle/>
            <a:p>
              <a:endParaRPr lang="en-US" dirty="0"/>
            </a:p>
          </p:txBody>
        </p:sp>
      </p:grpSp>
      <p:sp>
        <p:nvSpPr>
          <p:cNvPr id="249860" name="AutoShape 4"/>
          <p:cNvSpPr>
            <a:spLocks noChangeArrowheads="1"/>
          </p:cNvSpPr>
          <p:nvPr/>
        </p:nvSpPr>
        <p:spPr bwMode="auto">
          <a:xfrm>
            <a:off x="4114800" y="1295400"/>
            <a:ext cx="4800600" cy="2438400"/>
          </a:xfrm>
          <a:prstGeom prst="wedgeEllipseCallout">
            <a:avLst>
              <a:gd name="adj1" fmla="val -25093"/>
              <a:gd name="adj2" fmla="val 56380"/>
            </a:avLst>
          </a:prstGeom>
          <a:solidFill>
            <a:schemeClr val="bg2"/>
          </a:solidFill>
          <a:ln w="12700">
            <a:solidFill>
              <a:schemeClr val="tx2"/>
            </a:solidFill>
            <a:miter lim="800000"/>
            <a:headEnd/>
            <a:tailEnd/>
          </a:ln>
          <a:effectLst/>
          <a:extLst>
            <a:ext uri="{AF507438-7753-43E0-B8FC-AC1667EBCBE1}">
              <a14:hiddenEffects xmlns:a14="http://schemas.microsoft.com/office/drawing/2010/main">
                <a:effectLst>
                  <a:outerShdw dist="45791" dir="2021404" algn="ctr" rotWithShape="0">
                    <a:srgbClr val="9999FF"/>
                  </a:outerShdw>
                </a:effectLst>
              </a14:hiddenEffects>
            </a:ext>
          </a:extLst>
        </p:spPr>
        <p:txBody>
          <a:bodyPr anchor="b"/>
          <a:lstStyle/>
          <a:p>
            <a:pPr marL="457200" indent="-457200" algn="ctr" eaLnBrk="1" hangingPunct="1"/>
            <a:r>
              <a:rPr lang="en-US" sz="1800" b="1" dirty="0">
                <a:solidFill>
                  <a:schemeClr val="tx2"/>
                </a:solidFill>
              </a:rPr>
              <a:t>In your solution you will write the following justification:</a:t>
            </a:r>
          </a:p>
          <a:p>
            <a:pPr marL="457200" indent="-457200" algn="ctr" eaLnBrk="1" hangingPunct="1">
              <a:buFontTx/>
              <a:buAutoNum type="arabicParenR"/>
            </a:pPr>
            <a:r>
              <a:rPr lang="en-US" sz="1800" b="1" dirty="0">
                <a:solidFill>
                  <a:schemeClr val="tx2"/>
                </a:solidFill>
              </a:rPr>
              <a:t>There are M/V attributes; therefore, not 1NF</a:t>
            </a:r>
          </a:p>
          <a:p>
            <a:pPr marL="457200" indent="-457200" algn="ctr" eaLnBrk="1" hangingPunct="1"/>
            <a:r>
              <a:rPr lang="en-US" sz="1800" b="1" dirty="0">
                <a:solidFill>
                  <a:schemeClr val="tx2"/>
                </a:solidFill>
              </a:rPr>
              <a:t>Conclusion: The relation is not normalized.</a:t>
            </a:r>
          </a:p>
        </p:txBody>
      </p:sp>
    </p:spTree>
    <p:extLst>
      <p:ext uri="{BB962C8B-B14F-4D97-AF65-F5344CB8AC3E}">
        <p14:creationId xmlns:p14="http://schemas.microsoft.com/office/powerpoint/2010/main" val="3598578211"/>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additive="base">
                                        <p:cTn id="7" dur="500" fill="hold"/>
                                        <p:tgtEl>
                                          <p:spTgt spid="249860"/>
                                        </p:tgtEl>
                                        <p:attrNameLst>
                                          <p:attrName>ppt_x</p:attrName>
                                        </p:attrNameLst>
                                      </p:cBhvr>
                                      <p:tavLst>
                                        <p:tav tm="0">
                                          <p:val>
                                            <p:strVal val="0-#ppt_w/2"/>
                                          </p:val>
                                        </p:tav>
                                        <p:tav tm="100000">
                                          <p:val>
                                            <p:strVal val="#ppt_x"/>
                                          </p:val>
                                        </p:tav>
                                      </p:tavLst>
                                    </p:anim>
                                    <p:anim calcmode="lin" valueType="num">
                                      <p:cBhvr additive="base">
                                        <p:cTn id="8" dur="500" fill="hold"/>
                                        <p:tgtEl>
                                          <p:spTgt spid="2498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TotalTime>
  <Words>4663</Words>
  <Application>Microsoft Office PowerPoint</Application>
  <PresentationFormat>On-screen Show (4:3)</PresentationFormat>
  <Paragraphs>814</Paragraphs>
  <Slides>112</Slides>
  <Notes>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27" baseType="lpstr">
      <vt:lpstr>Arial</vt:lpstr>
      <vt:lpstr>Arial Bold</vt:lpstr>
      <vt:lpstr>Arial Bold Italic</vt:lpstr>
      <vt:lpstr>Arial Italic</vt:lpstr>
      <vt:lpstr>Calibri</vt:lpstr>
      <vt:lpstr>Constantia</vt:lpstr>
      <vt:lpstr>Gill Sans MT</vt:lpstr>
      <vt:lpstr>Gill Sans MT </vt:lpstr>
      <vt:lpstr>Lucida Sans Unicode</vt:lpstr>
      <vt:lpstr>新細明體</vt:lpstr>
      <vt:lpstr>Times New Roman</vt:lpstr>
      <vt:lpstr>Wingdings</vt:lpstr>
      <vt:lpstr>Wingdings 3</vt:lpstr>
      <vt:lpstr>Office Theme</vt:lpstr>
      <vt:lpstr>Worksheet</vt:lpstr>
      <vt:lpstr>PowerPoint Presentation</vt:lpstr>
      <vt:lpstr>Objective</vt:lpstr>
      <vt:lpstr>Objective of Module 1 - DBMS</vt:lpstr>
      <vt:lpstr>Database management System</vt:lpstr>
      <vt:lpstr>DBMS</vt:lpstr>
      <vt:lpstr>Database Applications</vt:lpstr>
      <vt:lpstr>Purpose of DBMS</vt:lpstr>
      <vt:lpstr>Drawbacks of File System</vt:lpstr>
      <vt:lpstr>Drawbacks of File System</vt:lpstr>
      <vt:lpstr>DBMS </vt:lpstr>
      <vt:lpstr>DBMS Benefits</vt:lpstr>
      <vt:lpstr>DBMS Benefits</vt:lpstr>
      <vt:lpstr>DBMS Functions</vt:lpstr>
      <vt:lpstr>DBMS Functions</vt:lpstr>
      <vt:lpstr>Data Dictionary Management </vt:lpstr>
      <vt:lpstr>Data Storage Management </vt:lpstr>
      <vt:lpstr>Security Management </vt:lpstr>
      <vt:lpstr>Multiuser Access Control </vt:lpstr>
      <vt:lpstr>Backup and Recovery Management </vt:lpstr>
      <vt:lpstr>Data Integrity Management </vt:lpstr>
      <vt:lpstr>Database Access Languages and Application Programming Interfaces </vt:lpstr>
      <vt:lpstr>Database Communication Interfaces </vt:lpstr>
      <vt:lpstr>Transaction Management </vt:lpstr>
      <vt:lpstr>ACID</vt:lpstr>
      <vt:lpstr>Evolution of Database/ Types</vt:lpstr>
      <vt:lpstr>Database System</vt:lpstr>
      <vt:lpstr>PowerPoint Presentation</vt:lpstr>
      <vt:lpstr>Data in the Database </vt:lpstr>
      <vt:lpstr>Data in the Database </vt:lpstr>
      <vt:lpstr>Data Model</vt:lpstr>
      <vt:lpstr>Hierarchical model</vt:lpstr>
      <vt:lpstr>Network model</vt:lpstr>
      <vt:lpstr>Relational model</vt:lpstr>
      <vt:lpstr>Object Model</vt:lpstr>
      <vt:lpstr>Levels of Abstraction</vt:lpstr>
      <vt:lpstr>View of Data</vt:lpstr>
      <vt:lpstr>Instances and Schemas</vt:lpstr>
      <vt:lpstr>Instances and Schemas</vt:lpstr>
      <vt:lpstr> DBMS Architecture</vt:lpstr>
      <vt:lpstr> DBMS Architecture</vt:lpstr>
      <vt:lpstr> DBMS Architecture</vt:lpstr>
      <vt:lpstr>Three-schema architecture</vt:lpstr>
      <vt:lpstr>Data Independence</vt:lpstr>
      <vt:lpstr>Database Design </vt:lpstr>
      <vt:lpstr>Summary</vt:lpstr>
      <vt:lpstr>PowerPoint Presentation</vt:lpstr>
      <vt:lpstr>Objective of Module 2 - RDBMS</vt:lpstr>
      <vt:lpstr>RDBMS</vt:lpstr>
      <vt:lpstr>Relational Concepts -Terminology</vt:lpstr>
      <vt:lpstr>Relational Concepts -Terminology</vt:lpstr>
      <vt:lpstr>Relational Concepts -Terminology</vt:lpstr>
      <vt:lpstr>CODD’s Relational Rules</vt:lpstr>
      <vt:lpstr>CODD’s Relational Rules</vt:lpstr>
      <vt:lpstr>CODD’s Relational Rules</vt:lpstr>
      <vt:lpstr>CODD’s Relational Rules</vt:lpstr>
      <vt:lpstr>CODD’s Relational Rules</vt:lpstr>
      <vt:lpstr>CODD’s Relational Rules</vt:lpstr>
      <vt:lpstr>Relational Database Terms</vt:lpstr>
      <vt:lpstr>Primary Keys</vt:lpstr>
      <vt:lpstr>Candidate Keys</vt:lpstr>
      <vt:lpstr>Surrogate Keys</vt:lpstr>
      <vt:lpstr>Foreign Keys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Normal Forms: Review</vt:lpstr>
      <vt:lpstr>Example 1: Determine NF</vt:lpstr>
      <vt:lpstr>Example 1: Determine NF</vt:lpstr>
      <vt:lpstr>Example 1: Determine NF</vt:lpstr>
      <vt:lpstr>Example 1: Determine NF</vt:lpstr>
      <vt:lpstr>Example 1: Determine NF</vt:lpstr>
      <vt:lpstr>Example 2: Determine NF</vt:lpstr>
      <vt:lpstr>Example 2: Determine NF</vt:lpstr>
      <vt:lpstr>Example 2: Determine NF</vt:lpstr>
      <vt:lpstr>Example 2: Determine NF</vt:lpstr>
      <vt:lpstr>Example 3: Determine NF</vt:lpstr>
      <vt:lpstr>Example 3: Determine NF</vt:lpstr>
      <vt:lpstr>Bringing a Relation to 1NF</vt:lpstr>
      <vt:lpstr>Bringing a Relation to 1NF</vt:lpstr>
      <vt:lpstr>Bringing a Relation to 1NF</vt:lpstr>
      <vt:lpstr>Bringing a Relation to 1NF</vt:lpstr>
      <vt:lpstr>Bringing a Relation to 2NF</vt:lpstr>
      <vt:lpstr>Bringing a Relation to 2NF</vt:lpstr>
      <vt:lpstr>Bringing a Relation to 2NF</vt:lpstr>
      <vt:lpstr>Bringing a Relation to 2NF</vt:lpstr>
      <vt:lpstr>Bringing a Relation to 3NF</vt:lpstr>
      <vt:lpstr>Bringing a Relation to 3NF</vt:lpstr>
      <vt:lpstr>Bringing a Relation to 3NF</vt:lpstr>
      <vt:lpstr>Denormalization</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Shaji P C</dc:creator>
  <cp:lastModifiedBy>User</cp:lastModifiedBy>
  <cp:revision>102</cp:revision>
  <dcterms:created xsi:type="dcterms:W3CDTF">2012-07-07T03:21:21Z</dcterms:created>
  <dcterms:modified xsi:type="dcterms:W3CDTF">2018-12-14T18:02:13Z</dcterms:modified>
</cp:coreProperties>
</file>