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11" r:id="rId3"/>
    <p:sldId id="312" r:id="rId4"/>
    <p:sldId id="313" r:id="rId5"/>
    <p:sldId id="314" r:id="rId6"/>
    <p:sldId id="315"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325" r:id="rId23"/>
    <p:sldId id="272" r:id="rId24"/>
    <p:sldId id="273" r:id="rId25"/>
    <p:sldId id="274" r:id="rId26"/>
    <p:sldId id="275" r:id="rId27"/>
    <p:sldId id="276" r:id="rId28"/>
    <p:sldId id="277" r:id="rId29"/>
    <p:sldId id="278" r:id="rId30"/>
    <p:sldId id="279" r:id="rId31"/>
    <p:sldId id="280" r:id="rId32"/>
    <p:sldId id="281" r:id="rId33"/>
    <p:sldId id="283" r:id="rId34"/>
    <p:sldId id="284" r:id="rId35"/>
    <p:sldId id="285" r:id="rId36"/>
    <p:sldId id="286" r:id="rId37"/>
    <p:sldId id="282"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2" r:id="rId52"/>
    <p:sldId id="303" r:id="rId53"/>
    <p:sldId id="304" r:id="rId54"/>
    <p:sldId id="305" r:id="rId55"/>
    <p:sldId id="306" r:id="rId56"/>
    <p:sldId id="307" r:id="rId57"/>
    <p:sldId id="301" r:id="rId58"/>
    <p:sldId id="308" r:id="rId59"/>
    <p:sldId id="309" r:id="rId60"/>
    <p:sldId id="310" r:id="rId61"/>
    <p:sldId id="317" r:id="rId62"/>
    <p:sldId id="318" r:id="rId63"/>
    <p:sldId id="319" r:id="rId64"/>
    <p:sldId id="320" r:id="rId65"/>
    <p:sldId id="321" r:id="rId66"/>
    <p:sldId id="322" r:id="rId67"/>
    <p:sldId id="323" r:id="rId68"/>
    <p:sldId id="324" r:id="rId69"/>
    <p:sldId id="326" r:id="rId70"/>
    <p:sldId id="327" r:id="rId71"/>
    <p:sldId id="328" r:id="rId72"/>
    <p:sldId id="329" r:id="rId73"/>
    <p:sldId id="316" r:id="rId74"/>
    <p:sldId id="331" r:id="rId75"/>
    <p:sldId id="332" r:id="rId76"/>
    <p:sldId id="333" r:id="rId77"/>
    <p:sldId id="335" r:id="rId78"/>
    <p:sldId id="334" r:id="rId79"/>
    <p:sldId id="330" r:id="rId8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7" d="100"/>
          <a:sy n="67"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71144B8-7676-4790-8D83-A1F91C169B7B}" type="datetimeFigureOut">
              <a:rPr lang="en-IN" smtClean="0"/>
              <a:t>29-06-2022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3A2BDAD-E90F-4044-9BA4-45E643A3F7BB}" type="slidenum">
              <a:rPr lang="en-IN" smtClean="0"/>
              <a:t>‹#›</a:t>
            </a:fld>
            <a:endParaRPr lang="en-IN"/>
          </a:p>
        </p:txBody>
      </p:sp>
    </p:spTree>
    <p:extLst>
      <p:ext uri="{BB962C8B-B14F-4D97-AF65-F5344CB8AC3E}">
        <p14:creationId xmlns:p14="http://schemas.microsoft.com/office/powerpoint/2010/main" val="2579128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1144B8-7676-4790-8D83-A1F91C169B7B}" type="datetimeFigureOut">
              <a:rPr lang="en-IN" smtClean="0"/>
              <a:t>29-06-2022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3A2BDAD-E90F-4044-9BA4-45E643A3F7BB}" type="slidenum">
              <a:rPr lang="en-IN" smtClean="0"/>
              <a:t>‹#›</a:t>
            </a:fld>
            <a:endParaRPr lang="en-IN"/>
          </a:p>
        </p:txBody>
      </p:sp>
    </p:spTree>
    <p:extLst>
      <p:ext uri="{BB962C8B-B14F-4D97-AF65-F5344CB8AC3E}">
        <p14:creationId xmlns:p14="http://schemas.microsoft.com/office/powerpoint/2010/main" val="3265644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71144B8-7676-4790-8D83-A1F91C169B7B}"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3A2BDAD-E90F-4044-9BA4-45E643A3F7BB}" type="slidenum">
              <a:rPr lang="en-IN" smtClean="0"/>
              <a:t>‹#›</a:t>
            </a:fld>
            <a:endParaRPr lang="en-IN"/>
          </a:p>
        </p:txBody>
      </p:sp>
    </p:spTree>
    <p:extLst>
      <p:ext uri="{BB962C8B-B14F-4D97-AF65-F5344CB8AC3E}">
        <p14:creationId xmlns:p14="http://schemas.microsoft.com/office/powerpoint/2010/main" val="281429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71144B8-7676-4790-8D83-A1F91C169B7B}"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3A2BDAD-E90F-4044-9BA4-45E643A3F7BB}" type="slidenum">
              <a:rPr lang="en-IN" smtClean="0"/>
              <a:t>‹#›</a:t>
            </a:fld>
            <a:endParaRPr lang="en-IN"/>
          </a:p>
        </p:txBody>
      </p:sp>
    </p:spTree>
    <p:extLst>
      <p:ext uri="{BB962C8B-B14F-4D97-AF65-F5344CB8AC3E}">
        <p14:creationId xmlns:p14="http://schemas.microsoft.com/office/powerpoint/2010/main" val="2746124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1144B8-7676-4790-8D83-A1F91C169B7B}"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3A2BDAD-E90F-4044-9BA4-45E643A3F7BB}" type="slidenum">
              <a:rPr lang="en-IN" smtClean="0"/>
              <a:t>‹#›</a:t>
            </a:fld>
            <a:endParaRPr lang="en-IN"/>
          </a:p>
        </p:txBody>
      </p:sp>
    </p:spTree>
    <p:extLst>
      <p:ext uri="{BB962C8B-B14F-4D97-AF65-F5344CB8AC3E}">
        <p14:creationId xmlns:p14="http://schemas.microsoft.com/office/powerpoint/2010/main" val="608067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71144B8-7676-4790-8D83-A1F91C169B7B}" type="datetimeFigureOut">
              <a:rPr lang="en-IN" smtClean="0"/>
              <a:t>29-06-2022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A2BDAD-E90F-4044-9BA4-45E643A3F7BB}" type="slidenum">
              <a:rPr lang="en-IN" smtClean="0"/>
              <a:t>‹#›</a:t>
            </a:fld>
            <a:endParaRPr lang="en-IN"/>
          </a:p>
        </p:txBody>
      </p:sp>
    </p:spTree>
    <p:extLst>
      <p:ext uri="{BB962C8B-B14F-4D97-AF65-F5344CB8AC3E}">
        <p14:creationId xmlns:p14="http://schemas.microsoft.com/office/powerpoint/2010/main" val="1226815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71144B8-7676-4790-8D83-A1F91C169B7B}" type="datetimeFigureOut">
              <a:rPr lang="en-IN" smtClean="0"/>
              <a:t>29-06-2022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3A2BDAD-E90F-4044-9BA4-45E643A3F7BB}" type="slidenum">
              <a:rPr lang="en-IN" smtClean="0"/>
              <a:t>‹#›</a:t>
            </a:fld>
            <a:endParaRPr lang="en-IN"/>
          </a:p>
        </p:txBody>
      </p:sp>
    </p:spTree>
    <p:extLst>
      <p:ext uri="{BB962C8B-B14F-4D97-AF65-F5344CB8AC3E}">
        <p14:creationId xmlns:p14="http://schemas.microsoft.com/office/powerpoint/2010/main" val="3251016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71144B8-7676-4790-8D83-A1F91C169B7B}"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A2BDAD-E90F-4044-9BA4-45E643A3F7BB}" type="slidenum">
              <a:rPr lang="en-IN" smtClean="0"/>
              <a:t>‹#›</a:t>
            </a:fld>
            <a:endParaRPr lang="en-IN"/>
          </a:p>
        </p:txBody>
      </p:sp>
    </p:spTree>
    <p:extLst>
      <p:ext uri="{BB962C8B-B14F-4D97-AF65-F5344CB8AC3E}">
        <p14:creationId xmlns:p14="http://schemas.microsoft.com/office/powerpoint/2010/main" val="3687231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71144B8-7676-4790-8D83-A1F91C169B7B}"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3A2BDAD-E90F-4044-9BA4-45E643A3F7BB}" type="slidenum">
              <a:rPr lang="en-IN" smtClean="0"/>
              <a:t>‹#›</a:t>
            </a:fld>
            <a:endParaRPr lang="en-IN"/>
          </a:p>
        </p:txBody>
      </p:sp>
    </p:spTree>
    <p:extLst>
      <p:ext uri="{BB962C8B-B14F-4D97-AF65-F5344CB8AC3E}">
        <p14:creationId xmlns:p14="http://schemas.microsoft.com/office/powerpoint/2010/main" val="54469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1144B8-7676-4790-8D83-A1F91C169B7B}"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A2BDAD-E90F-4044-9BA4-45E643A3F7BB}" type="slidenum">
              <a:rPr lang="en-IN" smtClean="0"/>
              <a:t>‹#›</a:t>
            </a:fld>
            <a:endParaRPr lang="en-IN"/>
          </a:p>
        </p:txBody>
      </p:sp>
    </p:spTree>
    <p:extLst>
      <p:ext uri="{BB962C8B-B14F-4D97-AF65-F5344CB8AC3E}">
        <p14:creationId xmlns:p14="http://schemas.microsoft.com/office/powerpoint/2010/main" val="536465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1144B8-7676-4790-8D83-A1F91C169B7B}"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3A2BDAD-E90F-4044-9BA4-45E643A3F7BB}" type="slidenum">
              <a:rPr lang="en-IN" smtClean="0"/>
              <a:t>‹#›</a:t>
            </a:fld>
            <a:endParaRPr lang="en-IN"/>
          </a:p>
        </p:txBody>
      </p:sp>
    </p:spTree>
    <p:extLst>
      <p:ext uri="{BB962C8B-B14F-4D97-AF65-F5344CB8AC3E}">
        <p14:creationId xmlns:p14="http://schemas.microsoft.com/office/powerpoint/2010/main" val="2325610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1144B8-7676-4790-8D83-A1F91C169B7B}" type="datetimeFigureOut">
              <a:rPr lang="en-IN" smtClean="0"/>
              <a:t>29-06-2022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A2BDAD-E90F-4044-9BA4-45E643A3F7BB}" type="slidenum">
              <a:rPr lang="en-IN" smtClean="0"/>
              <a:t>‹#›</a:t>
            </a:fld>
            <a:endParaRPr lang="en-IN"/>
          </a:p>
        </p:txBody>
      </p:sp>
    </p:spTree>
    <p:extLst>
      <p:ext uri="{BB962C8B-B14F-4D97-AF65-F5344CB8AC3E}">
        <p14:creationId xmlns:p14="http://schemas.microsoft.com/office/powerpoint/2010/main" val="3615495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1144B8-7676-4790-8D83-A1F91C169B7B}" type="datetimeFigureOut">
              <a:rPr lang="en-IN" smtClean="0"/>
              <a:t>29-06-2022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A2BDAD-E90F-4044-9BA4-45E643A3F7BB}" type="slidenum">
              <a:rPr lang="en-IN" smtClean="0"/>
              <a:t>‹#›</a:t>
            </a:fld>
            <a:endParaRPr lang="en-IN"/>
          </a:p>
        </p:txBody>
      </p:sp>
    </p:spTree>
    <p:extLst>
      <p:ext uri="{BB962C8B-B14F-4D97-AF65-F5344CB8AC3E}">
        <p14:creationId xmlns:p14="http://schemas.microsoft.com/office/powerpoint/2010/main" val="1965342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1144B8-7676-4790-8D83-A1F91C169B7B}" type="datetimeFigureOut">
              <a:rPr lang="en-IN" smtClean="0"/>
              <a:t>29-06-2022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A2BDAD-E90F-4044-9BA4-45E643A3F7BB}" type="slidenum">
              <a:rPr lang="en-IN" smtClean="0"/>
              <a:t>‹#›</a:t>
            </a:fld>
            <a:endParaRPr lang="en-IN"/>
          </a:p>
        </p:txBody>
      </p:sp>
    </p:spTree>
    <p:extLst>
      <p:ext uri="{BB962C8B-B14F-4D97-AF65-F5344CB8AC3E}">
        <p14:creationId xmlns:p14="http://schemas.microsoft.com/office/powerpoint/2010/main" val="3599524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1144B8-7676-4790-8D83-A1F91C169B7B}" type="datetimeFigureOut">
              <a:rPr lang="en-IN" smtClean="0"/>
              <a:t>29-06-2022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3A2BDAD-E90F-4044-9BA4-45E643A3F7BB}" type="slidenum">
              <a:rPr lang="en-IN" smtClean="0"/>
              <a:t>‹#›</a:t>
            </a:fld>
            <a:endParaRPr lang="en-IN"/>
          </a:p>
        </p:txBody>
      </p:sp>
    </p:spTree>
    <p:extLst>
      <p:ext uri="{BB962C8B-B14F-4D97-AF65-F5344CB8AC3E}">
        <p14:creationId xmlns:p14="http://schemas.microsoft.com/office/powerpoint/2010/main" val="4155971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1144B8-7676-4790-8D83-A1F91C169B7B}" type="datetimeFigureOut">
              <a:rPr lang="en-IN" smtClean="0"/>
              <a:t>29-06-2022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3A2BDAD-E90F-4044-9BA4-45E643A3F7BB}" type="slidenum">
              <a:rPr lang="en-IN" smtClean="0"/>
              <a:t>‹#›</a:t>
            </a:fld>
            <a:endParaRPr lang="en-IN"/>
          </a:p>
        </p:txBody>
      </p:sp>
    </p:spTree>
    <p:extLst>
      <p:ext uri="{BB962C8B-B14F-4D97-AF65-F5344CB8AC3E}">
        <p14:creationId xmlns:p14="http://schemas.microsoft.com/office/powerpoint/2010/main" val="2940115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1144B8-7676-4790-8D83-A1F91C169B7B}" type="datetimeFigureOut">
              <a:rPr lang="en-IN" smtClean="0"/>
              <a:t>29-06-2022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3A2BDAD-E90F-4044-9BA4-45E643A3F7BB}" type="slidenum">
              <a:rPr lang="en-IN" smtClean="0"/>
              <a:t>‹#›</a:t>
            </a:fld>
            <a:endParaRPr lang="en-IN"/>
          </a:p>
        </p:txBody>
      </p:sp>
    </p:spTree>
    <p:extLst>
      <p:ext uri="{BB962C8B-B14F-4D97-AF65-F5344CB8AC3E}">
        <p14:creationId xmlns:p14="http://schemas.microsoft.com/office/powerpoint/2010/main" val="325119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71144B8-7676-4790-8D83-A1F91C169B7B}" type="datetimeFigureOut">
              <a:rPr lang="en-IN" smtClean="0"/>
              <a:t>29-06-2022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3A2BDAD-E90F-4044-9BA4-45E643A3F7BB}" type="slidenum">
              <a:rPr lang="en-IN" smtClean="0"/>
              <a:t>‹#›</a:t>
            </a:fld>
            <a:endParaRPr lang="en-IN"/>
          </a:p>
        </p:txBody>
      </p:sp>
    </p:spTree>
    <p:extLst>
      <p:ext uri="{BB962C8B-B14F-4D97-AF65-F5344CB8AC3E}">
        <p14:creationId xmlns:p14="http://schemas.microsoft.com/office/powerpoint/2010/main" val="681620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www.javatpoint.com/mysql-tutorial"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38551-55CA-09AB-1294-2F074A0C6532}"/>
              </a:ext>
            </a:extLst>
          </p:cNvPr>
          <p:cNvSpPr>
            <a:spLocks noGrp="1"/>
          </p:cNvSpPr>
          <p:nvPr>
            <p:ph type="ctrTitle"/>
          </p:nvPr>
        </p:nvSpPr>
        <p:spPr/>
        <p:txBody>
          <a:bodyPr/>
          <a:lstStyle/>
          <a:p>
            <a:r>
              <a:rPr lang="en-US" dirty="0"/>
              <a:t>Indexes</a:t>
            </a:r>
            <a:endParaRPr lang="en-IN" dirty="0"/>
          </a:p>
        </p:txBody>
      </p:sp>
      <p:sp>
        <p:nvSpPr>
          <p:cNvPr id="3" name="Subtitle 2">
            <a:extLst>
              <a:ext uri="{FF2B5EF4-FFF2-40B4-BE49-F238E27FC236}">
                <a16:creationId xmlns:a16="http://schemas.microsoft.com/office/drawing/2014/main" id="{C4C7EF41-A6C9-EEA5-51B7-59BF921FF056}"/>
              </a:ext>
            </a:extLst>
          </p:cNvPr>
          <p:cNvSpPr>
            <a:spLocks noGrp="1"/>
          </p:cNvSpPr>
          <p:nvPr>
            <p:ph type="subTitle" idx="1"/>
          </p:nvPr>
        </p:nvSpPr>
        <p:spPr/>
        <p:txBody>
          <a:bodyPr/>
          <a:lstStyle/>
          <a:p>
            <a:r>
              <a:rPr lang="en-US" dirty="0"/>
              <a:t>Anju munoth</a:t>
            </a:r>
            <a:endParaRPr lang="en-IN" dirty="0"/>
          </a:p>
        </p:txBody>
      </p:sp>
    </p:spTree>
    <p:extLst>
      <p:ext uri="{BB962C8B-B14F-4D97-AF65-F5344CB8AC3E}">
        <p14:creationId xmlns:p14="http://schemas.microsoft.com/office/powerpoint/2010/main" val="4050640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B41FB-FA75-A549-5114-2D122F1A898C}"/>
              </a:ext>
            </a:extLst>
          </p:cNvPr>
          <p:cNvSpPr>
            <a:spLocks noGrp="1"/>
          </p:cNvSpPr>
          <p:nvPr>
            <p:ph type="title"/>
          </p:nvPr>
        </p:nvSpPr>
        <p:spPr/>
        <p:txBody>
          <a:bodyPr/>
          <a:lstStyle/>
          <a:p>
            <a:r>
              <a:rPr lang="en-US" dirty="0"/>
              <a:t>Column Prefix Key Parts</a:t>
            </a:r>
            <a:endParaRPr lang="en-IN" dirty="0"/>
          </a:p>
        </p:txBody>
      </p:sp>
      <p:sp>
        <p:nvSpPr>
          <p:cNvPr id="3" name="Content Placeholder 2">
            <a:extLst>
              <a:ext uri="{FF2B5EF4-FFF2-40B4-BE49-F238E27FC236}">
                <a16:creationId xmlns:a16="http://schemas.microsoft.com/office/drawing/2014/main" id="{A4CDF2DC-7D74-423D-740C-B367D70D2D2C}"/>
              </a:ext>
            </a:extLst>
          </p:cNvPr>
          <p:cNvSpPr>
            <a:spLocks noGrp="1"/>
          </p:cNvSpPr>
          <p:nvPr>
            <p:ph idx="1"/>
          </p:nvPr>
        </p:nvSpPr>
        <p:spPr>
          <a:xfrm>
            <a:off x="1154954" y="2603499"/>
            <a:ext cx="10746534" cy="3940175"/>
          </a:xfrm>
        </p:spPr>
        <p:txBody>
          <a:bodyPr>
            <a:normAutofit fontScale="92500" lnSpcReduction="10000"/>
          </a:bodyPr>
          <a:lstStyle/>
          <a:p>
            <a:r>
              <a:rPr lang="en-US" dirty="0"/>
              <a:t>For string columns, indexes can be created that use only the leading part of column values, using </a:t>
            </a:r>
            <a:r>
              <a:rPr lang="en-US" dirty="0" err="1"/>
              <a:t>col_name</a:t>
            </a:r>
            <a:r>
              <a:rPr lang="en-US" dirty="0"/>
              <a:t>(length) syntax to specify an index prefix length:</a:t>
            </a:r>
          </a:p>
          <a:p>
            <a:r>
              <a:rPr lang="en-US" dirty="0"/>
              <a:t>Prefixes can be specified for CHAR, VARCHAR, BINARY, and VARBINARY key parts.</a:t>
            </a:r>
          </a:p>
          <a:p>
            <a:r>
              <a:rPr lang="en-US" dirty="0"/>
              <a:t>Prefixes must be specified for BLOB and TEXT key parts.</a:t>
            </a:r>
          </a:p>
          <a:p>
            <a:r>
              <a:rPr lang="en-US" dirty="0"/>
              <a:t> Additionally, BLOB and TEXT columns can be indexed only for </a:t>
            </a:r>
            <a:r>
              <a:rPr lang="en-US" dirty="0" err="1"/>
              <a:t>InnoDB</a:t>
            </a:r>
            <a:r>
              <a:rPr lang="en-US" dirty="0"/>
              <a:t>, </a:t>
            </a:r>
            <a:r>
              <a:rPr lang="en-US" dirty="0" err="1"/>
              <a:t>MyISAM</a:t>
            </a:r>
            <a:r>
              <a:rPr lang="en-US" dirty="0"/>
              <a:t>, and BLACKHOLE tables.</a:t>
            </a:r>
          </a:p>
          <a:p>
            <a:r>
              <a:rPr lang="en-US" dirty="0"/>
              <a:t>Prefix limits are measured in bytes. </a:t>
            </a:r>
          </a:p>
          <a:p>
            <a:r>
              <a:rPr lang="en-US" dirty="0"/>
              <a:t>However, prefix lengths for index specifications in CREATE TABLE, ALTER TABLE, and CREATE INDEX statements are interpreted as number of characters for nonbinary string types (CHAR, VARCHAR, TEXT) and number of bytes for binary string types (BINARY, VARBINARY, BLOB). </a:t>
            </a:r>
          </a:p>
          <a:p>
            <a:r>
              <a:rPr lang="en-US" dirty="0"/>
              <a:t>Take this into account when specifying a prefix length for a nonbinary string column that uses a multibyte character set.</a:t>
            </a:r>
          </a:p>
        </p:txBody>
      </p:sp>
    </p:spTree>
    <p:extLst>
      <p:ext uri="{BB962C8B-B14F-4D97-AF65-F5344CB8AC3E}">
        <p14:creationId xmlns:p14="http://schemas.microsoft.com/office/powerpoint/2010/main" val="2715332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EA09-58E0-51D7-7B0E-6FB8B5FD28FF}"/>
              </a:ext>
            </a:extLst>
          </p:cNvPr>
          <p:cNvSpPr>
            <a:spLocks noGrp="1"/>
          </p:cNvSpPr>
          <p:nvPr>
            <p:ph type="title"/>
          </p:nvPr>
        </p:nvSpPr>
        <p:spPr/>
        <p:txBody>
          <a:bodyPr/>
          <a:lstStyle/>
          <a:p>
            <a:r>
              <a:rPr lang="en-US" dirty="0"/>
              <a:t>Column Prefix Key Parts</a:t>
            </a:r>
            <a:endParaRPr lang="en-IN" dirty="0"/>
          </a:p>
        </p:txBody>
      </p:sp>
      <p:sp>
        <p:nvSpPr>
          <p:cNvPr id="3" name="Content Placeholder 2">
            <a:extLst>
              <a:ext uri="{FF2B5EF4-FFF2-40B4-BE49-F238E27FC236}">
                <a16:creationId xmlns:a16="http://schemas.microsoft.com/office/drawing/2014/main" id="{DFA50AF4-F34C-3710-9508-1F8886C86055}"/>
              </a:ext>
            </a:extLst>
          </p:cNvPr>
          <p:cNvSpPr>
            <a:spLocks noGrp="1"/>
          </p:cNvSpPr>
          <p:nvPr>
            <p:ph idx="1"/>
          </p:nvPr>
        </p:nvSpPr>
        <p:spPr/>
        <p:txBody>
          <a:bodyPr/>
          <a:lstStyle/>
          <a:p>
            <a:r>
              <a:rPr lang="en-US" dirty="0"/>
              <a:t>Prefix support and lengths of prefixes (where supported) are storage engine dependent. </a:t>
            </a:r>
          </a:p>
          <a:p>
            <a:r>
              <a:rPr lang="en-US" dirty="0"/>
              <a:t>For example, a prefix can be up to 767 bytes long for </a:t>
            </a:r>
            <a:r>
              <a:rPr lang="en-US" dirty="0" err="1"/>
              <a:t>InnoDB</a:t>
            </a:r>
            <a:r>
              <a:rPr lang="en-US" dirty="0"/>
              <a:t> tables that use the REDUNDANT or COMPACT row format. </a:t>
            </a:r>
          </a:p>
          <a:p>
            <a:r>
              <a:rPr lang="en-US" dirty="0"/>
              <a:t>Prefix length limit is 3072 bytes for </a:t>
            </a:r>
            <a:r>
              <a:rPr lang="en-US" dirty="0" err="1"/>
              <a:t>InnoDB</a:t>
            </a:r>
            <a:r>
              <a:rPr lang="en-US" dirty="0"/>
              <a:t> tables that use the DYNAMIC or COMPRESSED row format.</a:t>
            </a:r>
          </a:p>
          <a:p>
            <a:r>
              <a:rPr lang="en-US" dirty="0"/>
              <a:t> For </a:t>
            </a:r>
            <a:r>
              <a:rPr lang="en-US" dirty="0" err="1"/>
              <a:t>MyISAM</a:t>
            </a:r>
            <a:r>
              <a:rPr lang="en-US" dirty="0"/>
              <a:t> tables, the prefix length limit is 1000 bytes. </a:t>
            </a:r>
          </a:p>
          <a:p>
            <a:r>
              <a:rPr lang="en-US" dirty="0"/>
              <a:t>The NDB storage engine does not support prefixes</a:t>
            </a:r>
            <a:endParaRPr lang="en-IN" dirty="0"/>
          </a:p>
          <a:p>
            <a:endParaRPr lang="en-IN" dirty="0"/>
          </a:p>
        </p:txBody>
      </p:sp>
    </p:spTree>
    <p:extLst>
      <p:ext uri="{BB962C8B-B14F-4D97-AF65-F5344CB8AC3E}">
        <p14:creationId xmlns:p14="http://schemas.microsoft.com/office/powerpoint/2010/main" val="3312315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CF8CD-05FA-699F-E263-7AE713FF79E2}"/>
              </a:ext>
            </a:extLst>
          </p:cNvPr>
          <p:cNvSpPr>
            <a:spLocks noGrp="1"/>
          </p:cNvSpPr>
          <p:nvPr>
            <p:ph type="title"/>
          </p:nvPr>
        </p:nvSpPr>
        <p:spPr/>
        <p:txBody>
          <a:bodyPr/>
          <a:lstStyle/>
          <a:p>
            <a:r>
              <a:rPr lang="en-US" dirty="0"/>
              <a:t>Column Prefix Key Parts</a:t>
            </a:r>
            <a:endParaRPr lang="en-IN" dirty="0"/>
          </a:p>
        </p:txBody>
      </p:sp>
      <p:sp>
        <p:nvSpPr>
          <p:cNvPr id="3" name="Content Placeholder 2">
            <a:extLst>
              <a:ext uri="{FF2B5EF4-FFF2-40B4-BE49-F238E27FC236}">
                <a16:creationId xmlns:a16="http://schemas.microsoft.com/office/drawing/2014/main" id="{C7013245-F787-98E4-6CDF-7CBFF18E9C53}"/>
              </a:ext>
            </a:extLst>
          </p:cNvPr>
          <p:cNvSpPr>
            <a:spLocks noGrp="1"/>
          </p:cNvSpPr>
          <p:nvPr>
            <p:ph idx="1"/>
          </p:nvPr>
        </p:nvSpPr>
        <p:spPr>
          <a:xfrm>
            <a:off x="1154954" y="2603499"/>
            <a:ext cx="9946434" cy="3783013"/>
          </a:xfrm>
        </p:spPr>
        <p:txBody>
          <a:bodyPr>
            <a:normAutofit/>
          </a:bodyPr>
          <a:lstStyle/>
          <a:p>
            <a:pPr marL="0" indent="0">
              <a:buNone/>
            </a:pPr>
            <a:r>
              <a:rPr lang="en-US" dirty="0"/>
              <a:t>If a specified index prefix exceeds the maximum column data type size, CREATE INDEX handles the index as follows:</a:t>
            </a:r>
          </a:p>
          <a:p>
            <a:endParaRPr lang="en-US" dirty="0"/>
          </a:p>
          <a:p>
            <a:r>
              <a:rPr lang="en-US" dirty="0"/>
              <a:t>For a nonunique index, either an error occurs (if strict SQL mode is enabled), or the index length is reduced to lie within the maximum column data type size and a warning is produced (if strict SQL mode is not enabled).</a:t>
            </a:r>
          </a:p>
          <a:p>
            <a:endParaRPr lang="en-US" dirty="0"/>
          </a:p>
          <a:p>
            <a:r>
              <a:rPr lang="en-US" dirty="0"/>
              <a:t>For a unique index, an error occurs regardless of SQL mode because reducing the index length might enable insertion of nonunique entries that do not meet the specified uniqueness requirement.</a:t>
            </a:r>
            <a:endParaRPr lang="en-IN" dirty="0"/>
          </a:p>
        </p:txBody>
      </p:sp>
    </p:spTree>
    <p:extLst>
      <p:ext uri="{BB962C8B-B14F-4D97-AF65-F5344CB8AC3E}">
        <p14:creationId xmlns:p14="http://schemas.microsoft.com/office/powerpoint/2010/main" val="361978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A0400-C8A1-F2A0-0A72-C1C964E712AC}"/>
              </a:ext>
            </a:extLst>
          </p:cNvPr>
          <p:cNvSpPr>
            <a:spLocks noGrp="1"/>
          </p:cNvSpPr>
          <p:nvPr>
            <p:ph type="title"/>
          </p:nvPr>
        </p:nvSpPr>
        <p:spPr/>
        <p:txBody>
          <a:bodyPr/>
          <a:lstStyle/>
          <a:p>
            <a:r>
              <a:rPr lang="en-US" dirty="0"/>
              <a:t>Column Prefix Key Parts</a:t>
            </a:r>
            <a:endParaRPr lang="en-IN" dirty="0"/>
          </a:p>
        </p:txBody>
      </p:sp>
      <p:sp>
        <p:nvSpPr>
          <p:cNvPr id="3" name="Content Placeholder 2">
            <a:extLst>
              <a:ext uri="{FF2B5EF4-FFF2-40B4-BE49-F238E27FC236}">
                <a16:creationId xmlns:a16="http://schemas.microsoft.com/office/drawing/2014/main" id="{24B15D57-124D-EA02-C0ED-429EAC495354}"/>
              </a:ext>
            </a:extLst>
          </p:cNvPr>
          <p:cNvSpPr>
            <a:spLocks noGrp="1"/>
          </p:cNvSpPr>
          <p:nvPr>
            <p:ph idx="1"/>
          </p:nvPr>
        </p:nvSpPr>
        <p:spPr>
          <a:xfrm>
            <a:off x="1154954" y="2603499"/>
            <a:ext cx="10060734" cy="4011613"/>
          </a:xfrm>
        </p:spPr>
        <p:txBody>
          <a:bodyPr/>
          <a:lstStyle/>
          <a:p>
            <a:r>
              <a:rPr lang="en-US" dirty="0"/>
              <a:t>statement shown here creates an index using the first 10 characters of the name column (assuming that name has a nonbinary string type):</a:t>
            </a:r>
          </a:p>
          <a:p>
            <a:pPr marL="0" indent="0">
              <a:buNone/>
            </a:pPr>
            <a:r>
              <a:rPr lang="en-US" dirty="0">
                <a:solidFill>
                  <a:srgbClr val="FF0000"/>
                </a:solidFill>
              </a:rPr>
              <a:t>CREATE INDEX </a:t>
            </a:r>
            <a:r>
              <a:rPr lang="en-US" dirty="0" err="1">
                <a:solidFill>
                  <a:srgbClr val="FF0000"/>
                </a:solidFill>
              </a:rPr>
              <a:t>part_of_name</a:t>
            </a:r>
            <a:r>
              <a:rPr lang="en-US" dirty="0">
                <a:solidFill>
                  <a:srgbClr val="FF0000"/>
                </a:solidFill>
              </a:rPr>
              <a:t> ON customer (name(10));</a:t>
            </a:r>
          </a:p>
          <a:p>
            <a:r>
              <a:rPr lang="en-US" dirty="0"/>
              <a:t>If names in the column usually differ in the first 10 characters, lookups performed using this index should not be much slower than using an index created from the entire name column. </a:t>
            </a:r>
          </a:p>
          <a:p>
            <a:r>
              <a:rPr lang="en-US" dirty="0"/>
              <a:t>Also, using column prefixes for indexes can make the index file much smaller, which could save a lot of disk space and might also speed up INSERT operations.</a:t>
            </a:r>
            <a:endParaRPr lang="en-IN" dirty="0"/>
          </a:p>
        </p:txBody>
      </p:sp>
    </p:spTree>
    <p:extLst>
      <p:ext uri="{BB962C8B-B14F-4D97-AF65-F5344CB8AC3E}">
        <p14:creationId xmlns:p14="http://schemas.microsoft.com/office/powerpoint/2010/main" val="1726044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787B8-3432-A603-078D-0BEB3EB4F9D9}"/>
              </a:ext>
            </a:extLst>
          </p:cNvPr>
          <p:cNvSpPr>
            <a:spLocks noGrp="1"/>
          </p:cNvSpPr>
          <p:nvPr>
            <p:ph type="title"/>
          </p:nvPr>
        </p:nvSpPr>
        <p:spPr/>
        <p:txBody>
          <a:bodyPr/>
          <a:lstStyle/>
          <a:p>
            <a:r>
              <a:rPr lang="en-US" dirty="0"/>
              <a:t>Functional Key Parts</a:t>
            </a:r>
            <a:endParaRPr lang="en-IN" dirty="0"/>
          </a:p>
        </p:txBody>
      </p:sp>
      <p:sp>
        <p:nvSpPr>
          <p:cNvPr id="3" name="Content Placeholder 2">
            <a:extLst>
              <a:ext uri="{FF2B5EF4-FFF2-40B4-BE49-F238E27FC236}">
                <a16:creationId xmlns:a16="http://schemas.microsoft.com/office/drawing/2014/main" id="{86EB0671-3EBE-885E-1ACB-2211F1EF38EF}"/>
              </a:ext>
            </a:extLst>
          </p:cNvPr>
          <p:cNvSpPr>
            <a:spLocks noGrp="1"/>
          </p:cNvSpPr>
          <p:nvPr>
            <p:ph idx="1"/>
          </p:nvPr>
        </p:nvSpPr>
        <p:spPr/>
        <p:txBody>
          <a:bodyPr>
            <a:normAutofit fontScale="92500" lnSpcReduction="10000"/>
          </a:bodyPr>
          <a:lstStyle/>
          <a:p>
            <a:r>
              <a:rPr lang="en-US" dirty="0"/>
              <a:t>A “normal” index indexes column values or prefixes of column values. </a:t>
            </a:r>
          </a:p>
          <a:p>
            <a:r>
              <a:rPr lang="en-US" dirty="0"/>
              <a:t>For example, in the following table, the index entry for a given t1 row includes the full col1 value and a prefix of the col2 value consisting of its first 10 characters:</a:t>
            </a:r>
          </a:p>
          <a:p>
            <a:pPr marL="0" indent="0">
              <a:buNone/>
            </a:pPr>
            <a:endParaRPr lang="en-US" dirty="0">
              <a:solidFill>
                <a:srgbClr val="FF0000"/>
              </a:solidFill>
            </a:endParaRPr>
          </a:p>
          <a:p>
            <a:pPr marL="0" indent="0">
              <a:buNone/>
            </a:pPr>
            <a:r>
              <a:rPr lang="en-US" dirty="0">
                <a:solidFill>
                  <a:srgbClr val="FF0000"/>
                </a:solidFill>
              </a:rPr>
              <a:t>CREATE TABLE t1 (</a:t>
            </a:r>
          </a:p>
          <a:p>
            <a:pPr marL="0" indent="0">
              <a:buNone/>
            </a:pPr>
            <a:r>
              <a:rPr lang="en-US" dirty="0">
                <a:solidFill>
                  <a:srgbClr val="FF0000"/>
                </a:solidFill>
              </a:rPr>
              <a:t>  col1 VARCHAR(10),</a:t>
            </a:r>
          </a:p>
          <a:p>
            <a:pPr marL="0" indent="0">
              <a:buNone/>
            </a:pPr>
            <a:r>
              <a:rPr lang="en-US" dirty="0">
                <a:solidFill>
                  <a:srgbClr val="FF0000"/>
                </a:solidFill>
              </a:rPr>
              <a:t>  col2 VARCHAR(20),</a:t>
            </a:r>
          </a:p>
          <a:p>
            <a:pPr marL="0" indent="0">
              <a:buNone/>
            </a:pPr>
            <a:r>
              <a:rPr lang="en-US" dirty="0">
                <a:solidFill>
                  <a:srgbClr val="FF0000"/>
                </a:solidFill>
              </a:rPr>
              <a:t>  INDEX (col1, col2(10))</a:t>
            </a:r>
          </a:p>
          <a:p>
            <a:pPr marL="0" indent="0">
              <a:buNone/>
            </a:pPr>
            <a:r>
              <a:rPr lang="en-US" dirty="0">
                <a:solidFill>
                  <a:srgbClr val="FF0000"/>
                </a:solidFill>
              </a:rPr>
              <a:t>);</a:t>
            </a:r>
            <a:endParaRPr lang="en-IN" dirty="0">
              <a:solidFill>
                <a:srgbClr val="FF0000"/>
              </a:solidFill>
            </a:endParaRPr>
          </a:p>
        </p:txBody>
      </p:sp>
    </p:spTree>
    <p:extLst>
      <p:ext uri="{BB962C8B-B14F-4D97-AF65-F5344CB8AC3E}">
        <p14:creationId xmlns:p14="http://schemas.microsoft.com/office/powerpoint/2010/main" val="1507808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05CC-15CF-E84A-BC18-C09C6754CC3E}"/>
              </a:ext>
            </a:extLst>
          </p:cNvPr>
          <p:cNvSpPr>
            <a:spLocks noGrp="1"/>
          </p:cNvSpPr>
          <p:nvPr>
            <p:ph type="title"/>
          </p:nvPr>
        </p:nvSpPr>
        <p:spPr/>
        <p:txBody>
          <a:bodyPr/>
          <a:lstStyle/>
          <a:p>
            <a:r>
              <a:rPr lang="en-US" dirty="0"/>
              <a:t>Functional Key Parts</a:t>
            </a:r>
            <a:endParaRPr lang="en-IN" dirty="0"/>
          </a:p>
        </p:txBody>
      </p:sp>
      <p:sp>
        <p:nvSpPr>
          <p:cNvPr id="3" name="Content Placeholder 2">
            <a:extLst>
              <a:ext uri="{FF2B5EF4-FFF2-40B4-BE49-F238E27FC236}">
                <a16:creationId xmlns:a16="http://schemas.microsoft.com/office/drawing/2014/main" id="{CE958E1F-1D23-EB34-31D7-419D82040E8A}"/>
              </a:ext>
            </a:extLst>
          </p:cNvPr>
          <p:cNvSpPr>
            <a:spLocks noGrp="1"/>
          </p:cNvSpPr>
          <p:nvPr>
            <p:ph idx="1"/>
          </p:nvPr>
        </p:nvSpPr>
        <p:spPr>
          <a:xfrm>
            <a:off x="1154954" y="2603499"/>
            <a:ext cx="10375059" cy="4068763"/>
          </a:xfrm>
        </p:spPr>
        <p:txBody>
          <a:bodyPr>
            <a:normAutofit fontScale="92500" lnSpcReduction="10000"/>
          </a:bodyPr>
          <a:lstStyle/>
          <a:p>
            <a:r>
              <a:rPr lang="en-US" dirty="0"/>
              <a:t>MySQL 8.0.13 and higher supports functional key parts that index expression values rather than column or column prefix values.</a:t>
            </a:r>
          </a:p>
          <a:p>
            <a:r>
              <a:rPr lang="en-US" dirty="0"/>
              <a:t> Use of functional key parts enables indexing of values not stored directly in the table. Examples:</a:t>
            </a:r>
          </a:p>
          <a:p>
            <a:endParaRPr lang="en-US" dirty="0"/>
          </a:p>
          <a:p>
            <a:r>
              <a:rPr lang="en-US" dirty="0">
                <a:solidFill>
                  <a:srgbClr val="FF0000"/>
                </a:solidFill>
              </a:rPr>
              <a:t>CREATE TABLE t1 (col1 INT, col2 INT, INDEX </a:t>
            </a:r>
            <a:r>
              <a:rPr lang="en-US" dirty="0" err="1">
                <a:solidFill>
                  <a:srgbClr val="FF0000"/>
                </a:solidFill>
              </a:rPr>
              <a:t>func_index</a:t>
            </a:r>
            <a:r>
              <a:rPr lang="en-US" dirty="0">
                <a:solidFill>
                  <a:srgbClr val="FF0000"/>
                </a:solidFill>
              </a:rPr>
              <a:t> ((ABS(col1))));</a:t>
            </a:r>
          </a:p>
          <a:p>
            <a:r>
              <a:rPr lang="en-US" dirty="0">
                <a:solidFill>
                  <a:srgbClr val="FF0000"/>
                </a:solidFill>
              </a:rPr>
              <a:t>CREATE INDEX idx1 ON t1 ((col1 + col2));</a:t>
            </a:r>
          </a:p>
          <a:p>
            <a:r>
              <a:rPr lang="en-US" dirty="0">
                <a:solidFill>
                  <a:srgbClr val="FF0000"/>
                </a:solidFill>
              </a:rPr>
              <a:t>CREATE INDEX idx2 ON t1 ((col1 + col2), (col1 - col2), col1);</a:t>
            </a:r>
          </a:p>
          <a:p>
            <a:r>
              <a:rPr lang="en-US" dirty="0">
                <a:solidFill>
                  <a:srgbClr val="FF0000"/>
                </a:solidFill>
              </a:rPr>
              <a:t>ALTER TABLE t1 ADD INDEX ((col1 * 40) DESC);</a:t>
            </a:r>
          </a:p>
          <a:p>
            <a:r>
              <a:rPr lang="en-US" dirty="0"/>
              <a:t>An index with multiple key parts can mix nonfunctional and functional key parts.</a:t>
            </a:r>
          </a:p>
          <a:p>
            <a:endParaRPr lang="en-US" dirty="0"/>
          </a:p>
          <a:p>
            <a:r>
              <a:rPr lang="en-US" dirty="0"/>
              <a:t>ASC and DESC are supported for functional key parts.</a:t>
            </a:r>
            <a:endParaRPr lang="en-IN" dirty="0"/>
          </a:p>
        </p:txBody>
      </p:sp>
    </p:spTree>
    <p:extLst>
      <p:ext uri="{BB962C8B-B14F-4D97-AF65-F5344CB8AC3E}">
        <p14:creationId xmlns:p14="http://schemas.microsoft.com/office/powerpoint/2010/main" val="3099676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FD4FB-ABC2-7F52-FA56-FF4C424187C4}"/>
              </a:ext>
            </a:extLst>
          </p:cNvPr>
          <p:cNvSpPr>
            <a:spLocks noGrp="1"/>
          </p:cNvSpPr>
          <p:nvPr>
            <p:ph type="title"/>
          </p:nvPr>
        </p:nvSpPr>
        <p:spPr/>
        <p:txBody>
          <a:bodyPr/>
          <a:lstStyle/>
          <a:p>
            <a:r>
              <a:rPr lang="en-US" dirty="0"/>
              <a:t>Functional key parts must adhere to the following rules.</a:t>
            </a:r>
            <a:endParaRPr lang="en-IN" dirty="0"/>
          </a:p>
        </p:txBody>
      </p:sp>
      <p:sp>
        <p:nvSpPr>
          <p:cNvPr id="3" name="Content Placeholder 2">
            <a:extLst>
              <a:ext uri="{FF2B5EF4-FFF2-40B4-BE49-F238E27FC236}">
                <a16:creationId xmlns:a16="http://schemas.microsoft.com/office/drawing/2014/main" id="{FC189D55-5B41-1088-3DDE-E3C464F94CA2}"/>
              </a:ext>
            </a:extLst>
          </p:cNvPr>
          <p:cNvSpPr>
            <a:spLocks noGrp="1"/>
          </p:cNvSpPr>
          <p:nvPr>
            <p:ph idx="1"/>
          </p:nvPr>
        </p:nvSpPr>
        <p:spPr/>
        <p:txBody>
          <a:bodyPr>
            <a:normAutofit lnSpcReduction="10000"/>
          </a:bodyPr>
          <a:lstStyle/>
          <a:p>
            <a:pPr marL="0" indent="0">
              <a:buNone/>
            </a:pPr>
            <a:r>
              <a:rPr lang="en-US" dirty="0"/>
              <a:t>An error occurs if a key part definition contains disallowed constructs.</a:t>
            </a:r>
          </a:p>
          <a:p>
            <a:endParaRPr lang="en-US" dirty="0"/>
          </a:p>
          <a:p>
            <a:r>
              <a:rPr lang="en-US" dirty="0"/>
              <a:t>In index definitions, enclose expressions within parentheses to distinguish them from columns or column prefixes.</a:t>
            </a:r>
          </a:p>
          <a:p>
            <a:r>
              <a:rPr lang="en-US" dirty="0"/>
              <a:t> For example, this is permitted; the expressions are enclosed within parentheses:</a:t>
            </a:r>
          </a:p>
          <a:p>
            <a:pPr marL="0" indent="0">
              <a:buNone/>
            </a:pPr>
            <a:r>
              <a:rPr lang="en-US" dirty="0">
                <a:solidFill>
                  <a:srgbClr val="FF0000"/>
                </a:solidFill>
              </a:rPr>
              <a:t>INDEX ((col1 + col2), (col3 - col4))</a:t>
            </a:r>
          </a:p>
          <a:p>
            <a:r>
              <a:rPr lang="en-US" dirty="0"/>
              <a:t>This produces an error; the expressions are not enclosed within parentheses:</a:t>
            </a:r>
          </a:p>
          <a:p>
            <a:pPr marL="0" indent="0">
              <a:buNone/>
            </a:pPr>
            <a:r>
              <a:rPr lang="en-US" dirty="0">
                <a:solidFill>
                  <a:srgbClr val="FF0000"/>
                </a:solidFill>
              </a:rPr>
              <a:t>INDEX (col1 + col2, col3 - col4)</a:t>
            </a:r>
            <a:endParaRPr lang="en-IN" dirty="0">
              <a:solidFill>
                <a:srgbClr val="FF0000"/>
              </a:solidFill>
            </a:endParaRPr>
          </a:p>
        </p:txBody>
      </p:sp>
    </p:spTree>
    <p:extLst>
      <p:ext uri="{BB962C8B-B14F-4D97-AF65-F5344CB8AC3E}">
        <p14:creationId xmlns:p14="http://schemas.microsoft.com/office/powerpoint/2010/main" val="2659247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A613F-D633-8C35-581D-CDC743B018EC}"/>
              </a:ext>
            </a:extLst>
          </p:cNvPr>
          <p:cNvSpPr>
            <a:spLocks noGrp="1"/>
          </p:cNvSpPr>
          <p:nvPr>
            <p:ph type="title"/>
          </p:nvPr>
        </p:nvSpPr>
        <p:spPr/>
        <p:txBody>
          <a:bodyPr/>
          <a:lstStyle/>
          <a:p>
            <a:r>
              <a:rPr lang="en-US" dirty="0"/>
              <a:t>Functional key parts must adhere to the following rules.</a:t>
            </a:r>
            <a:endParaRPr lang="en-IN" dirty="0"/>
          </a:p>
        </p:txBody>
      </p:sp>
      <p:sp>
        <p:nvSpPr>
          <p:cNvPr id="3" name="Content Placeholder 2">
            <a:extLst>
              <a:ext uri="{FF2B5EF4-FFF2-40B4-BE49-F238E27FC236}">
                <a16:creationId xmlns:a16="http://schemas.microsoft.com/office/drawing/2014/main" id="{19B5A803-E203-6959-9815-58B8346EA206}"/>
              </a:ext>
            </a:extLst>
          </p:cNvPr>
          <p:cNvSpPr>
            <a:spLocks noGrp="1"/>
          </p:cNvSpPr>
          <p:nvPr>
            <p:ph idx="1"/>
          </p:nvPr>
        </p:nvSpPr>
        <p:spPr/>
        <p:txBody>
          <a:bodyPr/>
          <a:lstStyle/>
          <a:p>
            <a:r>
              <a:rPr lang="en-US" dirty="0"/>
              <a:t>A functional key part cannot consist solely of a column name. For example, this is not permitted:</a:t>
            </a:r>
          </a:p>
          <a:p>
            <a:pPr marL="0" indent="0">
              <a:buNone/>
            </a:pPr>
            <a:r>
              <a:rPr lang="en-US" dirty="0"/>
              <a:t>INDEX ((col1), (col2))</a:t>
            </a:r>
          </a:p>
          <a:p>
            <a:r>
              <a:rPr lang="en-US" dirty="0"/>
              <a:t>Instead, write the key parts as nonfunctional key parts, without parentheses:</a:t>
            </a:r>
          </a:p>
          <a:p>
            <a:pPr marL="0" indent="0">
              <a:buNone/>
            </a:pPr>
            <a:r>
              <a:rPr lang="en-US" dirty="0"/>
              <a:t>INDEX (col1, col2)</a:t>
            </a:r>
            <a:endParaRPr lang="en-IN" dirty="0"/>
          </a:p>
        </p:txBody>
      </p:sp>
    </p:spTree>
    <p:extLst>
      <p:ext uri="{BB962C8B-B14F-4D97-AF65-F5344CB8AC3E}">
        <p14:creationId xmlns:p14="http://schemas.microsoft.com/office/powerpoint/2010/main" val="2264628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F2D87-9591-7C3F-795D-6299CE0E5AC7}"/>
              </a:ext>
            </a:extLst>
          </p:cNvPr>
          <p:cNvSpPr>
            <a:spLocks noGrp="1"/>
          </p:cNvSpPr>
          <p:nvPr>
            <p:ph type="title"/>
          </p:nvPr>
        </p:nvSpPr>
        <p:spPr/>
        <p:txBody>
          <a:bodyPr/>
          <a:lstStyle/>
          <a:p>
            <a:r>
              <a:rPr lang="en-US" dirty="0"/>
              <a:t>Functional key parts must adhere to the following rules.</a:t>
            </a:r>
            <a:endParaRPr lang="en-IN" dirty="0"/>
          </a:p>
        </p:txBody>
      </p:sp>
      <p:sp>
        <p:nvSpPr>
          <p:cNvPr id="3" name="Content Placeholder 2">
            <a:extLst>
              <a:ext uri="{FF2B5EF4-FFF2-40B4-BE49-F238E27FC236}">
                <a16:creationId xmlns:a16="http://schemas.microsoft.com/office/drawing/2014/main" id="{FA6CE37D-0E4E-6C08-1DD2-0D6017AA8362}"/>
              </a:ext>
            </a:extLst>
          </p:cNvPr>
          <p:cNvSpPr>
            <a:spLocks noGrp="1"/>
          </p:cNvSpPr>
          <p:nvPr>
            <p:ph idx="1"/>
          </p:nvPr>
        </p:nvSpPr>
        <p:spPr/>
        <p:txBody>
          <a:bodyPr/>
          <a:lstStyle/>
          <a:p>
            <a:r>
              <a:rPr lang="en-US" dirty="0"/>
              <a:t>A functional key part expression cannot refer to column prefixes. </a:t>
            </a:r>
          </a:p>
          <a:p>
            <a:endParaRPr lang="en-US" dirty="0"/>
          </a:p>
          <a:p>
            <a:r>
              <a:rPr lang="en-US" dirty="0"/>
              <a:t>Functional key parts are not permitted in foreign key specifications.</a:t>
            </a:r>
            <a:endParaRPr lang="en-IN" dirty="0"/>
          </a:p>
        </p:txBody>
      </p:sp>
    </p:spTree>
    <p:extLst>
      <p:ext uri="{BB962C8B-B14F-4D97-AF65-F5344CB8AC3E}">
        <p14:creationId xmlns:p14="http://schemas.microsoft.com/office/powerpoint/2010/main" val="1234205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E5A19-187F-A923-ED82-27C43ADAD69F}"/>
              </a:ext>
            </a:extLst>
          </p:cNvPr>
          <p:cNvSpPr>
            <a:spLocks noGrp="1"/>
          </p:cNvSpPr>
          <p:nvPr>
            <p:ph type="title"/>
          </p:nvPr>
        </p:nvSpPr>
        <p:spPr/>
        <p:txBody>
          <a:bodyPr/>
          <a:lstStyle/>
          <a:p>
            <a:r>
              <a:rPr lang="en-US" dirty="0"/>
              <a:t>Functional key parts</a:t>
            </a:r>
            <a:endParaRPr lang="en-IN" dirty="0"/>
          </a:p>
        </p:txBody>
      </p:sp>
      <p:sp>
        <p:nvSpPr>
          <p:cNvPr id="3" name="Content Placeholder 2">
            <a:extLst>
              <a:ext uri="{FF2B5EF4-FFF2-40B4-BE49-F238E27FC236}">
                <a16:creationId xmlns:a16="http://schemas.microsoft.com/office/drawing/2014/main" id="{4CC6FBFF-1E86-D239-CF06-425F9D92EE68}"/>
              </a:ext>
            </a:extLst>
          </p:cNvPr>
          <p:cNvSpPr>
            <a:spLocks noGrp="1"/>
          </p:cNvSpPr>
          <p:nvPr>
            <p:ph idx="1"/>
          </p:nvPr>
        </p:nvSpPr>
        <p:spPr>
          <a:xfrm>
            <a:off x="1154954" y="2603500"/>
            <a:ext cx="10346484" cy="3911600"/>
          </a:xfrm>
        </p:spPr>
        <p:txBody>
          <a:bodyPr>
            <a:normAutofit fontScale="92500" lnSpcReduction="10000"/>
          </a:bodyPr>
          <a:lstStyle/>
          <a:p>
            <a:r>
              <a:rPr lang="en-US" dirty="0"/>
              <a:t>UNIQUE is supported for indexes that include functional key parts. </a:t>
            </a:r>
          </a:p>
          <a:p>
            <a:r>
              <a:rPr lang="en-US" dirty="0"/>
              <a:t>However, primary keys cannot include functional key parts. </a:t>
            </a:r>
          </a:p>
          <a:p>
            <a:r>
              <a:rPr lang="en-US" dirty="0"/>
              <a:t>A primary key requires the generated column to be stored, but functional key parts are implemented as virtual generated columns, not stored generated columns.</a:t>
            </a:r>
          </a:p>
          <a:p>
            <a:r>
              <a:rPr lang="en-US" dirty="0"/>
              <a:t>SPATIAL and FULLTEXT indexes cannot have functional key parts.</a:t>
            </a:r>
          </a:p>
          <a:p>
            <a:r>
              <a:rPr lang="en-US" dirty="0"/>
              <a:t>If a table contains no primary key, </a:t>
            </a:r>
            <a:r>
              <a:rPr lang="en-US" dirty="0" err="1"/>
              <a:t>InnoDB</a:t>
            </a:r>
            <a:r>
              <a:rPr lang="en-US" dirty="0"/>
              <a:t> automatically promotes the first UNIQUE NOT NULL index to the primary key. </a:t>
            </a:r>
          </a:p>
          <a:p>
            <a:pPr lvl="1"/>
            <a:r>
              <a:rPr lang="en-US" dirty="0"/>
              <a:t>This is not supported for UNIQUE NOT NULL indexes that have functional key parts.</a:t>
            </a:r>
          </a:p>
          <a:p>
            <a:r>
              <a:rPr lang="en-US" dirty="0"/>
              <a:t>Nonfunctional indexes raise a warning if there are duplicate indexes. </a:t>
            </a:r>
          </a:p>
          <a:p>
            <a:r>
              <a:rPr lang="en-US" dirty="0"/>
              <a:t>Indexes that contain functional key parts do not have this feature.</a:t>
            </a:r>
          </a:p>
          <a:p>
            <a:r>
              <a:rPr lang="en-US" dirty="0"/>
              <a:t>To remove a column that is referenced by a functional key part, the index must be removed first. Otherwise, an error occurs.</a:t>
            </a:r>
            <a:endParaRPr lang="en-IN" dirty="0"/>
          </a:p>
        </p:txBody>
      </p:sp>
    </p:spTree>
    <p:extLst>
      <p:ext uri="{BB962C8B-B14F-4D97-AF65-F5344CB8AC3E}">
        <p14:creationId xmlns:p14="http://schemas.microsoft.com/office/powerpoint/2010/main" val="1237742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70F75-A962-EAAA-1A66-5A469403E2D6}"/>
              </a:ext>
            </a:extLst>
          </p:cNvPr>
          <p:cNvSpPr>
            <a:spLocks noGrp="1"/>
          </p:cNvSpPr>
          <p:nvPr>
            <p:ph type="title"/>
          </p:nvPr>
        </p:nvSpPr>
        <p:spPr/>
        <p:txBody>
          <a:bodyPr/>
          <a:lstStyle/>
          <a:p>
            <a:r>
              <a:rPr lang="en-US" dirty="0"/>
              <a:t>Indexes</a:t>
            </a:r>
            <a:endParaRPr lang="en-IN" dirty="0"/>
          </a:p>
        </p:txBody>
      </p:sp>
      <p:sp>
        <p:nvSpPr>
          <p:cNvPr id="3" name="Content Placeholder 2">
            <a:extLst>
              <a:ext uri="{FF2B5EF4-FFF2-40B4-BE49-F238E27FC236}">
                <a16:creationId xmlns:a16="http://schemas.microsoft.com/office/drawing/2014/main" id="{9EBB8D54-0430-05AB-BDBF-D4A1D55C96BE}"/>
              </a:ext>
            </a:extLst>
          </p:cNvPr>
          <p:cNvSpPr>
            <a:spLocks noGrp="1"/>
          </p:cNvSpPr>
          <p:nvPr>
            <p:ph idx="1"/>
          </p:nvPr>
        </p:nvSpPr>
        <p:spPr>
          <a:xfrm>
            <a:off x="1154954" y="2603499"/>
            <a:ext cx="10589371" cy="4011613"/>
          </a:xfrm>
        </p:spPr>
        <p:txBody>
          <a:bodyPr>
            <a:normAutofit/>
          </a:bodyPr>
          <a:lstStyle/>
          <a:p>
            <a:pPr algn="just"/>
            <a:r>
              <a:rPr lang="en-US" b="0" i="0" dirty="0">
                <a:solidFill>
                  <a:srgbClr val="333333"/>
                </a:solidFill>
                <a:effectLst/>
                <a:latin typeface="inter-regular"/>
              </a:rPr>
              <a:t>An index is a data structure that allows us to add indexes in the existing table.</a:t>
            </a:r>
          </a:p>
          <a:p>
            <a:pPr algn="just"/>
            <a:r>
              <a:rPr lang="en-US" dirty="0">
                <a:solidFill>
                  <a:srgbClr val="333333"/>
                </a:solidFill>
                <a:latin typeface="inter-regular"/>
              </a:rPr>
              <a:t>E</a:t>
            </a:r>
            <a:r>
              <a:rPr lang="en-US" b="0" i="0" dirty="0">
                <a:solidFill>
                  <a:srgbClr val="333333"/>
                </a:solidFill>
                <a:effectLst/>
                <a:latin typeface="inter-regular"/>
              </a:rPr>
              <a:t>nables to improve the faster retrieval of records on a database table. </a:t>
            </a:r>
          </a:p>
          <a:p>
            <a:pPr algn="just"/>
            <a:r>
              <a:rPr lang="en-US" dirty="0">
                <a:solidFill>
                  <a:srgbClr val="333333"/>
                </a:solidFill>
                <a:latin typeface="inter-regular"/>
              </a:rPr>
              <a:t>C</a:t>
            </a:r>
            <a:r>
              <a:rPr lang="en-US" b="0" i="0" dirty="0">
                <a:solidFill>
                  <a:srgbClr val="333333"/>
                </a:solidFill>
                <a:effectLst/>
                <a:latin typeface="inter-regular"/>
              </a:rPr>
              <a:t>reates an </a:t>
            </a:r>
            <a:r>
              <a:rPr lang="en-US" b="1" i="0" dirty="0">
                <a:solidFill>
                  <a:srgbClr val="333333"/>
                </a:solidFill>
                <a:effectLst/>
                <a:latin typeface="inter-bold"/>
              </a:rPr>
              <a:t>entry</a:t>
            </a:r>
            <a:r>
              <a:rPr lang="en-US" b="0" i="0" dirty="0">
                <a:solidFill>
                  <a:srgbClr val="333333"/>
                </a:solidFill>
                <a:effectLst/>
                <a:latin typeface="inter-regular"/>
              </a:rPr>
              <a:t> for each value of the indexed columns. </a:t>
            </a:r>
          </a:p>
          <a:p>
            <a:pPr algn="just"/>
            <a:r>
              <a:rPr lang="en-US" b="0" i="0" dirty="0">
                <a:solidFill>
                  <a:srgbClr val="333333"/>
                </a:solidFill>
                <a:effectLst/>
                <a:latin typeface="inter-regular"/>
              </a:rPr>
              <a:t>Use it to quickly find the record without searching each row in a database table whenever the table is accessed. </a:t>
            </a:r>
          </a:p>
          <a:p>
            <a:pPr algn="just"/>
            <a:r>
              <a:rPr lang="en-US" b="0" i="0" dirty="0">
                <a:solidFill>
                  <a:srgbClr val="333333"/>
                </a:solidFill>
                <a:effectLst/>
                <a:latin typeface="inter-regular"/>
              </a:rPr>
              <a:t>Can create an index by using one or more </a:t>
            </a:r>
            <a:r>
              <a:rPr lang="en-US" b="1" i="0" dirty="0">
                <a:solidFill>
                  <a:srgbClr val="333333"/>
                </a:solidFill>
                <a:effectLst/>
                <a:latin typeface="inter-bold"/>
              </a:rPr>
              <a:t>columns</a:t>
            </a:r>
            <a:r>
              <a:rPr lang="en-US" b="0" i="0" dirty="0">
                <a:solidFill>
                  <a:srgbClr val="333333"/>
                </a:solidFill>
                <a:effectLst/>
                <a:latin typeface="inter-regular"/>
              </a:rPr>
              <a:t> of the table for efficient access to the records.</a:t>
            </a:r>
          </a:p>
          <a:p>
            <a:pPr algn="just"/>
            <a:r>
              <a:rPr lang="en-US" b="0" i="0" dirty="0">
                <a:solidFill>
                  <a:srgbClr val="333333"/>
                </a:solidFill>
                <a:effectLst/>
                <a:latin typeface="inter-regular"/>
              </a:rPr>
              <a:t>When a table is created with a primary key or unique key, it automatically creates a special index named </a:t>
            </a:r>
            <a:r>
              <a:rPr lang="en-US" b="1" i="0" dirty="0">
                <a:solidFill>
                  <a:srgbClr val="333333"/>
                </a:solidFill>
                <a:effectLst/>
                <a:latin typeface="inter-bold"/>
              </a:rPr>
              <a:t>PRIMARY</a:t>
            </a:r>
            <a:r>
              <a:rPr lang="en-US" b="0" i="0" dirty="0">
                <a:solidFill>
                  <a:srgbClr val="333333"/>
                </a:solidFill>
                <a:effectLst/>
                <a:latin typeface="inter-regular"/>
              </a:rPr>
              <a:t>. </a:t>
            </a:r>
          </a:p>
          <a:p>
            <a:pPr algn="just"/>
            <a:r>
              <a:rPr lang="en-US" b="0" i="0" dirty="0">
                <a:solidFill>
                  <a:srgbClr val="333333"/>
                </a:solidFill>
                <a:effectLst/>
                <a:latin typeface="inter-regular"/>
              </a:rPr>
              <a:t>Call this index as a clustered index. </a:t>
            </a:r>
          </a:p>
          <a:p>
            <a:pPr algn="just"/>
            <a:r>
              <a:rPr lang="en-US" b="0" i="0" dirty="0">
                <a:solidFill>
                  <a:srgbClr val="333333"/>
                </a:solidFill>
                <a:effectLst/>
                <a:latin typeface="inter-regular"/>
              </a:rPr>
              <a:t>All indexes other than PRIMARY indexes are known as a non-clustered index or secondary index.</a:t>
            </a:r>
          </a:p>
          <a:p>
            <a:endParaRPr lang="en-IN" dirty="0"/>
          </a:p>
        </p:txBody>
      </p:sp>
    </p:spTree>
    <p:extLst>
      <p:ext uri="{BB962C8B-B14F-4D97-AF65-F5344CB8AC3E}">
        <p14:creationId xmlns:p14="http://schemas.microsoft.com/office/powerpoint/2010/main" val="11180891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20E9B-3B64-2308-92D5-35B25D55514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59D6327-5ABB-0479-EAA7-F8C91FEBEC4A}"/>
              </a:ext>
            </a:extLst>
          </p:cNvPr>
          <p:cNvSpPr>
            <a:spLocks noGrp="1"/>
          </p:cNvSpPr>
          <p:nvPr>
            <p:ph idx="1"/>
          </p:nvPr>
        </p:nvSpPr>
        <p:spPr>
          <a:xfrm>
            <a:off x="1154954" y="2603499"/>
            <a:ext cx="10217896" cy="4068763"/>
          </a:xfrm>
        </p:spPr>
        <p:txBody>
          <a:bodyPr>
            <a:normAutofit fontScale="92500" lnSpcReduction="20000"/>
          </a:bodyPr>
          <a:lstStyle/>
          <a:p>
            <a:r>
              <a:rPr lang="en-US" dirty="0"/>
              <a:t>Although nonfunctional key parts support a prefix length specification, this is not possible for functional key parts. </a:t>
            </a:r>
          </a:p>
          <a:p>
            <a:r>
              <a:rPr lang="en-US" dirty="0"/>
              <a:t>The solution is to use SUBSTRING() (or CAST()</a:t>
            </a:r>
          </a:p>
          <a:p>
            <a:r>
              <a:rPr lang="en-US" dirty="0"/>
              <a:t> For a functional key part containing the SUBSTRING() function to be used in a query, the WHERE clause must contain SUBSTRING() with the same arguments.</a:t>
            </a:r>
          </a:p>
          <a:p>
            <a:r>
              <a:rPr lang="en-US" dirty="0"/>
              <a:t> In the following example, only the second SELECT is able to use the index because that is the only query in which the arguments to SUBSTRING() match the index specification:</a:t>
            </a:r>
          </a:p>
          <a:p>
            <a:pPr marL="0" indent="0">
              <a:buNone/>
            </a:pPr>
            <a:r>
              <a:rPr lang="en-US" dirty="0">
                <a:solidFill>
                  <a:srgbClr val="FF0000"/>
                </a:solidFill>
              </a:rPr>
              <a:t>CREATE TABLE </a:t>
            </a:r>
            <a:r>
              <a:rPr lang="en-US" dirty="0" err="1">
                <a:solidFill>
                  <a:srgbClr val="FF0000"/>
                </a:solidFill>
              </a:rPr>
              <a:t>tbl</a:t>
            </a:r>
            <a:r>
              <a:rPr lang="en-US" dirty="0">
                <a:solidFill>
                  <a:srgbClr val="FF0000"/>
                </a:solidFill>
              </a:rPr>
              <a:t> (</a:t>
            </a:r>
          </a:p>
          <a:p>
            <a:pPr marL="0" indent="0">
              <a:buNone/>
            </a:pPr>
            <a:r>
              <a:rPr lang="en-US" dirty="0">
                <a:solidFill>
                  <a:srgbClr val="FF0000"/>
                </a:solidFill>
              </a:rPr>
              <a:t>  col1 LONGTEXT,</a:t>
            </a:r>
          </a:p>
          <a:p>
            <a:pPr marL="0" indent="0">
              <a:buNone/>
            </a:pPr>
            <a:r>
              <a:rPr lang="en-US" dirty="0">
                <a:solidFill>
                  <a:srgbClr val="FF0000"/>
                </a:solidFill>
              </a:rPr>
              <a:t>  INDEX idx1 ((SUBSTRING(col1, 1, 10)))</a:t>
            </a:r>
          </a:p>
          <a:p>
            <a:pPr marL="0" indent="0">
              <a:buNone/>
            </a:pPr>
            <a:r>
              <a:rPr lang="en-US" dirty="0">
                <a:solidFill>
                  <a:srgbClr val="FF0000"/>
                </a:solidFill>
              </a:rPr>
              <a:t>);</a:t>
            </a:r>
          </a:p>
          <a:p>
            <a:pPr marL="0" indent="0">
              <a:buNone/>
            </a:pPr>
            <a:r>
              <a:rPr lang="en-US" dirty="0">
                <a:solidFill>
                  <a:srgbClr val="FF0000"/>
                </a:solidFill>
              </a:rPr>
              <a:t>SELECT * FROM </a:t>
            </a:r>
            <a:r>
              <a:rPr lang="en-US" dirty="0" err="1">
                <a:solidFill>
                  <a:srgbClr val="FF0000"/>
                </a:solidFill>
              </a:rPr>
              <a:t>tbl</a:t>
            </a:r>
            <a:r>
              <a:rPr lang="en-US" dirty="0">
                <a:solidFill>
                  <a:srgbClr val="FF0000"/>
                </a:solidFill>
              </a:rPr>
              <a:t> WHERE SUBSTRING(col1, 1, 9) = '123456789';</a:t>
            </a:r>
          </a:p>
          <a:p>
            <a:pPr marL="0" indent="0">
              <a:buNone/>
            </a:pPr>
            <a:r>
              <a:rPr lang="en-US" dirty="0">
                <a:solidFill>
                  <a:srgbClr val="FF0000"/>
                </a:solidFill>
              </a:rPr>
              <a:t>SELECT * FROM </a:t>
            </a:r>
            <a:r>
              <a:rPr lang="en-US" dirty="0" err="1">
                <a:solidFill>
                  <a:srgbClr val="FF0000"/>
                </a:solidFill>
              </a:rPr>
              <a:t>tbl</a:t>
            </a:r>
            <a:r>
              <a:rPr lang="en-US" dirty="0">
                <a:solidFill>
                  <a:srgbClr val="FF0000"/>
                </a:solidFill>
              </a:rPr>
              <a:t> WHERE SUBSTRING(col1, 1, 10) = '1234567890';</a:t>
            </a:r>
            <a:endParaRPr lang="en-IN" dirty="0">
              <a:solidFill>
                <a:srgbClr val="FF0000"/>
              </a:solidFill>
            </a:endParaRPr>
          </a:p>
        </p:txBody>
      </p:sp>
    </p:spTree>
    <p:extLst>
      <p:ext uri="{BB962C8B-B14F-4D97-AF65-F5344CB8AC3E}">
        <p14:creationId xmlns:p14="http://schemas.microsoft.com/office/powerpoint/2010/main" val="51708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A9B5E-36C5-3CC4-6BF6-3842BB91859D}"/>
              </a:ext>
            </a:extLst>
          </p:cNvPr>
          <p:cNvSpPr>
            <a:spLocks noGrp="1"/>
          </p:cNvSpPr>
          <p:nvPr>
            <p:ph type="title"/>
          </p:nvPr>
        </p:nvSpPr>
        <p:spPr/>
        <p:txBody>
          <a:bodyPr/>
          <a:lstStyle/>
          <a:p>
            <a:r>
              <a:rPr lang="en-US" dirty="0"/>
              <a:t>Unique Indexes</a:t>
            </a:r>
            <a:endParaRPr lang="en-IN" dirty="0"/>
          </a:p>
        </p:txBody>
      </p:sp>
      <p:sp>
        <p:nvSpPr>
          <p:cNvPr id="3" name="Content Placeholder 2">
            <a:extLst>
              <a:ext uri="{FF2B5EF4-FFF2-40B4-BE49-F238E27FC236}">
                <a16:creationId xmlns:a16="http://schemas.microsoft.com/office/drawing/2014/main" id="{6E5FB77A-AD1D-4F45-00AD-FABE0480F781}"/>
              </a:ext>
            </a:extLst>
          </p:cNvPr>
          <p:cNvSpPr>
            <a:spLocks noGrp="1"/>
          </p:cNvSpPr>
          <p:nvPr>
            <p:ph idx="1"/>
          </p:nvPr>
        </p:nvSpPr>
        <p:spPr>
          <a:xfrm>
            <a:off x="1154953" y="2603499"/>
            <a:ext cx="10703671" cy="4111625"/>
          </a:xfrm>
        </p:spPr>
        <p:txBody>
          <a:bodyPr>
            <a:normAutofit fontScale="85000" lnSpcReduction="10000"/>
          </a:bodyPr>
          <a:lstStyle/>
          <a:p>
            <a:r>
              <a:rPr lang="en-US" dirty="0"/>
              <a:t>A UNIQUE index creates a constraint such that all values in the index must be distinct.</a:t>
            </a:r>
          </a:p>
          <a:p>
            <a:r>
              <a:rPr lang="en-US" dirty="0"/>
              <a:t> An error occurs if you try to add a new row with a key value that matches an existing row. </a:t>
            </a:r>
          </a:p>
          <a:p>
            <a:r>
              <a:rPr lang="en-US" dirty="0"/>
              <a:t>If you specify a prefix value for a column in a UNIQUE index, the column values must be unique within the prefix length.</a:t>
            </a:r>
          </a:p>
          <a:p>
            <a:r>
              <a:rPr lang="en-US" dirty="0"/>
              <a:t> A UNIQUE index permits multiple NULL values for columns that can contain NULL.</a:t>
            </a:r>
          </a:p>
          <a:p>
            <a:r>
              <a:rPr lang="en-US" dirty="0"/>
              <a:t>If a table has a PRIMARY KEY or UNIQUE NOT NULL index that consists of a single column that has an integer type, you can use _</a:t>
            </a:r>
            <a:r>
              <a:rPr lang="en-US" dirty="0" err="1"/>
              <a:t>rowid</a:t>
            </a:r>
            <a:r>
              <a:rPr lang="en-US" dirty="0"/>
              <a:t> to refer to the indexed column in SELECT statements, as follows:</a:t>
            </a:r>
          </a:p>
          <a:p>
            <a:r>
              <a:rPr lang="en-US" dirty="0"/>
              <a:t>_</a:t>
            </a:r>
            <a:r>
              <a:rPr lang="en-US" dirty="0" err="1"/>
              <a:t>rowid</a:t>
            </a:r>
            <a:r>
              <a:rPr lang="en-US" dirty="0"/>
              <a:t> refers to the PRIMARY KEY column if there is a PRIMARY KEY consisting of a single integer column.</a:t>
            </a:r>
          </a:p>
          <a:p>
            <a:r>
              <a:rPr lang="en-US" dirty="0"/>
              <a:t>If there is a PRIMARY KEY but it does not consist of a single integer column, _</a:t>
            </a:r>
            <a:r>
              <a:rPr lang="en-US" dirty="0" err="1"/>
              <a:t>rowid</a:t>
            </a:r>
            <a:r>
              <a:rPr lang="en-US" dirty="0"/>
              <a:t> cannot be used.</a:t>
            </a:r>
          </a:p>
          <a:p>
            <a:r>
              <a:rPr lang="en-US" dirty="0"/>
              <a:t>Otherwise, _</a:t>
            </a:r>
            <a:r>
              <a:rPr lang="en-US" dirty="0" err="1"/>
              <a:t>rowid</a:t>
            </a:r>
            <a:r>
              <a:rPr lang="en-US" dirty="0"/>
              <a:t> refers to the column in the first UNIQUE NOT NULL index if that index consists of a single integer column.</a:t>
            </a:r>
          </a:p>
          <a:p>
            <a:r>
              <a:rPr lang="en-US" dirty="0"/>
              <a:t> If the first UNIQUE NOT NULL index does not consist of a single integer column, _</a:t>
            </a:r>
            <a:r>
              <a:rPr lang="en-US" dirty="0" err="1"/>
              <a:t>rowid</a:t>
            </a:r>
            <a:r>
              <a:rPr lang="en-US" dirty="0"/>
              <a:t> cannot be used.</a:t>
            </a:r>
            <a:endParaRPr lang="en-IN" dirty="0"/>
          </a:p>
        </p:txBody>
      </p:sp>
    </p:spTree>
    <p:extLst>
      <p:ext uri="{BB962C8B-B14F-4D97-AF65-F5344CB8AC3E}">
        <p14:creationId xmlns:p14="http://schemas.microsoft.com/office/powerpoint/2010/main" val="1815423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B18FC-6206-9B3B-7F92-04D6B449864C}"/>
              </a:ext>
            </a:extLst>
          </p:cNvPr>
          <p:cNvSpPr>
            <a:spLocks noGrp="1"/>
          </p:cNvSpPr>
          <p:nvPr>
            <p:ph type="title"/>
          </p:nvPr>
        </p:nvSpPr>
        <p:spPr/>
        <p:txBody>
          <a:bodyPr/>
          <a:lstStyle/>
          <a:p>
            <a:r>
              <a:rPr lang="en-US" dirty="0"/>
              <a:t>Unique indexes</a:t>
            </a:r>
            <a:endParaRPr lang="en-IN" dirty="0"/>
          </a:p>
        </p:txBody>
      </p:sp>
      <p:sp>
        <p:nvSpPr>
          <p:cNvPr id="3" name="Content Placeholder 2">
            <a:extLst>
              <a:ext uri="{FF2B5EF4-FFF2-40B4-BE49-F238E27FC236}">
                <a16:creationId xmlns:a16="http://schemas.microsoft.com/office/drawing/2014/main" id="{6677EBCB-5D93-C6DA-BF8E-03442A92035E}"/>
              </a:ext>
            </a:extLst>
          </p:cNvPr>
          <p:cNvSpPr>
            <a:spLocks noGrp="1"/>
          </p:cNvSpPr>
          <p:nvPr>
            <p:ph idx="1"/>
          </p:nvPr>
        </p:nvSpPr>
        <p:spPr>
          <a:xfrm>
            <a:off x="1154954" y="2603499"/>
            <a:ext cx="9274921" cy="3897313"/>
          </a:xfrm>
        </p:spPr>
        <p:txBody>
          <a:bodyPr>
            <a:normAutofit fontScale="77500" lnSpcReduction="20000"/>
          </a:bodyPr>
          <a:lstStyle/>
          <a:p>
            <a:r>
              <a:rPr lang="en-US" dirty="0"/>
              <a:t>MySQL allows another constraint called the UNIQUE INDEX to enforce the uniqueness of values in one or more columns.</a:t>
            </a:r>
          </a:p>
          <a:p>
            <a:r>
              <a:rPr lang="en-US" dirty="0"/>
              <a:t>Can create more than one UNIQUE index in a single table, which is not possible with the primary key constraint.</a:t>
            </a:r>
          </a:p>
          <a:p>
            <a:pPr marL="0" indent="0" algn="just">
              <a:buNone/>
            </a:pPr>
            <a:r>
              <a:rPr lang="en-US" b="1" i="0" dirty="0">
                <a:solidFill>
                  <a:srgbClr val="006699"/>
                </a:solidFill>
                <a:effectLst/>
                <a:latin typeface="inter-regular"/>
              </a:rPr>
              <a:t>CREATE</a:t>
            </a:r>
            <a:r>
              <a:rPr lang="en-US" b="0" i="0" dirty="0">
                <a:solidFill>
                  <a:srgbClr val="000000"/>
                </a:solidFill>
                <a:effectLst/>
                <a:latin typeface="inter-regular"/>
              </a:rPr>
              <a:t> </a:t>
            </a:r>
            <a:r>
              <a:rPr lang="en-US" b="1" i="0" dirty="0">
                <a:solidFill>
                  <a:srgbClr val="006699"/>
                </a:solidFill>
                <a:effectLst/>
                <a:latin typeface="inter-regular"/>
              </a:rPr>
              <a:t>UNIQUE</a:t>
            </a:r>
            <a:r>
              <a:rPr lang="en-US" b="0" i="0" dirty="0">
                <a:solidFill>
                  <a:srgbClr val="000000"/>
                </a:solidFill>
                <a:effectLst/>
                <a:latin typeface="inter-regular"/>
              </a:rPr>
              <a:t> </a:t>
            </a:r>
            <a:r>
              <a:rPr lang="en-US" b="1" i="0" dirty="0">
                <a:solidFill>
                  <a:srgbClr val="006699"/>
                </a:solidFill>
                <a:effectLst/>
                <a:latin typeface="inter-regular"/>
              </a:rPr>
              <a:t>INDEX</a:t>
            </a:r>
            <a:r>
              <a:rPr lang="en-US" b="0" i="0" dirty="0">
                <a:solidFill>
                  <a:srgbClr val="000000"/>
                </a:solidFill>
                <a:effectLst/>
                <a:latin typeface="inter-regular"/>
              </a:rPr>
              <a:t> </a:t>
            </a:r>
            <a:r>
              <a:rPr lang="en-US" b="0" i="0" dirty="0" err="1">
                <a:solidFill>
                  <a:srgbClr val="000000"/>
                </a:solidFill>
                <a:effectLst/>
                <a:latin typeface="inter-regular"/>
              </a:rPr>
              <a:t>index_name</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ON</a:t>
            </a:r>
            <a:r>
              <a:rPr lang="en-US" b="0" i="0" dirty="0">
                <a:solidFill>
                  <a:srgbClr val="000000"/>
                </a:solidFill>
                <a:effectLst/>
                <a:latin typeface="inter-regular"/>
              </a:rPr>
              <a:t> </a:t>
            </a:r>
            <a:r>
              <a:rPr lang="en-US" b="0" i="0" dirty="0" err="1">
                <a:solidFill>
                  <a:srgbClr val="000000"/>
                </a:solidFill>
                <a:effectLst/>
                <a:latin typeface="inter-regular"/>
              </a:rPr>
              <a:t>table_name</a:t>
            </a:r>
            <a:r>
              <a:rPr lang="en-US" b="0" i="0" dirty="0">
                <a:solidFill>
                  <a:srgbClr val="000000"/>
                </a:solidFill>
                <a:effectLst/>
                <a:latin typeface="inter-regular"/>
              </a:rPr>
              <a:t> (index_column1, index_column2,...);  </a:t>
            </a:r>
          </a:p>
          <a:p>
            <a:pPr marL="0" indent="0">
              <a:buNone/>
            </a:pPr>
            <a:endParaRPr lang="en-IN" dirty="0"/>
          </a:p>
          <a:p>
            <a:pPr marL="0" indent="0" algn="just">
              <a:buNone/>
            </a:pPr>
            <a:r>
              <a:rPr lang="en-US" b="1" i="0" dirty="0">
                <a:solidFill>
                  <a:srgbClr val="006699"/>
                </a:solidFill>
                <a:effectLst/>
                <a:latin typeface="inter-regular"/>
              </a:rPr>
              <a:t>CREATE</a:t>
            </a:r>
            <a:r>
              <a:rPr lang="en-US" b="0" i="0" dirty="0">
                <a:solidFill>
                  <a:srgbClr val="000000"/>
                </a:solidFill>
                <a:effectLst/>
                <a:latin typeface="inter-regular"/>
              </a:rPr>
              <a:t> </a:t>
            </a:r>
            <a:r>
              <a:rPr lang="en-US" b="1" i="0" dirty="0">
                <a:solidFill>
                  <a:srgbClr val="006699"/>
                </a:solidFill>
                <a:effectLst/>
                <a:latin typeface="inter-regular"/>
              </a:rPr>
              <a:t>TABLE</a:t>
            </a:r>
            <a:r>
              <a:rPr lang="en-US" b="0" i="0" dirty="0">
                <a:solidFill>
                  <a:srgbClr val="000000"/>
                </a:solidFill>
                <a:effectLst/>
                <a:latin typeface="inter-regular"/>
              </a:rPr>
              <a:t> </a:t>
            </a:r>
            <a:r>
              <a:rPr lang="en-US" b="0" i="0" dirty="0" err="1">
                <a:solidFill>
                  <a:srgbClr val="000000"/>
                </a:solidFill>
                <a:effectLst/>
                <a:latin typeface="inter-regular"/>
              </a:rPr>
              <a:t>table_name</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col1 </a:t>
            </a:r>
            <a:r>
              <a:rPr lang="en-US" b="0" i="0" dirty="0" err="1">
                <a:solidFill>
                  <a:srgbClr val="000000"/>
                </a:solidFill>
                <a:effectLst/>
                <a:latin typeface="inter-regular"/>
              </a:rPr>
              <a:t>col_definition</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col2 </a:t>
            </a:r>
            <a:r>
              <a:rPr lang="en-US" b="0" i="0" dirty="0" err="1">
                <a:solidFill>
                  <a:srgbClr val="000000"/>
                </a:solidFill>
                <a:effectLst/>
                <a:latin typeface="inter-regular"/>
              </a:rPr>
              <a:t>col_definition</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CONSTRAINT</a:t>
            </a:r>
            <a:r>
              <a:rPr lang="en-US" b="0" i="0" dirty="0">
                <a:solidFill>
                  <a:srgbClr val="000000"/>
                </a:solidFill>
                <a:effectLst/>
                <a:latin typeface="inter-regular"/>
              </a:rPr>
              <a:t> </a:t>
            </a:r>
            <a:r>
              <a:rPr lang="en-US" b="0" i="0" dirty="0" err="1">
                <a:solidFill>
                  <a:srgbClr val="000000"/>
                </a:solidFill>
                <a:effectLst/>
                <a:latin typeface="inter-regular"/>
              </a:rPr>
              <a:t>constraint_name</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UNIQUE</a:t>
            </a:r>
            <a:r>
              <a:rPr lang="en-US" b="0" i="0" dirty="0">
                <a:solidFill>
                  <a:srgbClr val="000000"/>
                </a:solidFill>
                <a:effectLst/>
                <a:latin typeface="inter-regular"/>
              </a:rPr>
              <a:t> </a:t>
            </a:r>
            <a:r>
              <a:rPr lang="en-US" b="1" i="0" dirty="0">
                <a:solidFill>
                  <a:srgbClr val="006699"/>
                </a:solidFill>
                <a:effectLst/>
                <a:latin typeface="inter-regular"/>
              </a:rPr>
              <a:t>Key</a:t>
            </a:r>
            <a:r>
              <a:rPr lang="en-US" b="0" i="0" dirty="0">
                <a:solidFill>
                  <a:srgbClr val="000000"/>
                </a:solidFill>
                <a:effectLst/>
                <a:latin typeface="inter-regular"/>
              </a:rPr>
              <a:t> (</a:t>
            </a:r>
            <a:r>
              <a:rPr lang="en-US" b="0" i="0" dirty="0" err="1">
                <a:solidFill>
                  <a:srgbClr val="000000"/>
                </a:solidFill>
                <a:effectLst/>
                <a:latin typeface="inter-regular"/>
              </a:rPr>
              <a:t>column_name</a:t>
            </a:r>
            <a:r>
              <a:rPr lang="en-US" b="0" i="0" dirty="0">
                <a:solidFill>
                  <a:srgbClr val="000000"/>
                </a:solidFill>
                <a:effectLst/>
                <a:latin typeface="inter-regular"/>
              </a:rPr>
              <a:t>(s))    </a:t>
            </a:r>
          </a:p>
          <a:p>
            <a:pPr marL="0" indent="0" algn="just">
              <a:buNone/>
            </a:pPr>
            <a:r>
              <a:rPr lang="en-US" b="0" i="0" dirty="0">
                <a:solidFill>
                  <a:srgbClr val="000000"/>
                </a:solidFill>
                <a:effectLst/>
                <a:latin typeface="inter-regular"/>
              </a:rPr>
              <a:t>);    </a:t>
            </a:r>
          </a:p>
          <a:p>
            <a:pPr marL="0" indent="0">
              <a:buNone/>
            </a:pPr>
            <a:endParaRPr lang="en-IN" dirty="0"/>
          </a:p>
        </p:txBody>
      </p:sp>
    </p:spTree>
    <p:extLst>
      <p:ext uri="{BB962C8B-B14F-4D97-AF65-F5344CB8AC3E}">
        <p14:creationId xmlns:p14="http://schemas.microsoft.com/office/powerpoint/2010/main" val="97300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D71DB-103B-0098-D978-010C05DFC029}"/>
              </a:ext>
            </a:extLst>
          </p:cNvPr>
          <p:cNvSpPr>
            <a:spLocks noGrp="1"/>
          </p:cNvSpPr>
          <p:nvPr>
            <p:ph type="title"/>
          </p:nvPr>
        </p:nvSpPr>
        <p:spPr/>
        <p:txBody>
          <a:bodyPr/>
          <a:lstStyle/>
          <a:p>
            <a:r>
              <a:rPr lang="en-US" dirty="0"/>
              <a:t>Full-Text Indexes</a:t>
            </a:r>
            <a:endParaRPr lang="en-IN" dirty="0"/>
          </a:p>
        </p:txBody>
      </p:sp>
      <p:sp>
        <p:nvSpPr>
          <p:cNvPr id="3" name="Content Placeholder 2">
            <a:extLst>
              <a:ext uri="{FF2B5EF4-FFF2-40B4-BE49-F238E27FC236}">
                <a16:creationId xmlns:a16="http://schemas.microsoft.com/office/drawing/2014/main" id="{4BBE5C01-7EAA-B19C-3D65-7987FA082398}"/>
              </a:ext>
            </a:extLst>
          </p:cNvPr>
          <p:cNvSpPr>
            <a:spLocks noGrp="1"/>
          </p:cNvSpPr>
          <p:nvPr>
            <p:ph idx="1"/>
          </p:nvPr>
        </p:nvSpPr>
        <p:spPr/>
        <p:txBody>
          <a:bodyPr/>
          <a:lstStyle/>
          <a:p>
            <a:r>
              <a:rPr lang="en-US" dirty="0"/>
              <a:t>FULLTEXT indexes are supported only for </a:t>
            </a:r>
            <a:r>
              <a:rPr lang="en-US" dirty="0" err="1"/>
              <a:t>InnoDB</a:t>
            </a:r>
            <a:r>
              <a:rPr lang="en-US" dirty="0"/>
              <a:t> and </a:t>
            </a:r>
            <a:r>
              <a:rPr lang="en-US" dirty="0" err="1"/>
              <a:t>MyISAM</a:t>
            </a:r>
            <a:r>
              <a:rPr lang="en-US" dirty="0"/>
              <a:t> tables and can include only CHAR, VARCHAR, and TEXT columns. </a:t>
            </a:r>
          </a:p>
          <a:p>
            <a:r>
              <a:rPr lang="en-US" dirty="0"/>
              <a:t>Indexing always happens over the entire column; column prefix indexing is not supported and any prefix length is ignored if specified</a:t>
            </a:r>
            <a:endParaRPr lang="en-IN" dirty="0"/>
          </a:p>
        </p:txBody>
      </p:sp>
    </p:spTree>
    <p:extLst>
      <p:ext uri="{BB962C8B-B14F-4D97-AF65-F5344CB8AC3E}">
        <p14:creationId xmlns:p14="http://schemas.microsoft.com/office/powerpoint/2010/main" val="4129100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37FE3-F722-AF25-A0CE-42144FAE24EA}"/>
              </a:ext>
            </a:extLst>
          </p:cNvPr>
          <p:cNvSpPr>
            <a:spLocks noGrp="1"/>
          </p:cNvSpPr>
          <p:nvPr>
            <p:ph type="title"/>
          </p:nvPr>
        </p:nvSpPr>
        <p:spPr/>
        <p:txBody>
          <a:bodyPr/>
          <a:lstStyle/>
          <a:p>
            <a:r>
              <a:rPr lang="en-US" dirty="0"/>
              <a:t>Multi-Valued Indexes</a:t>
            </a:r>
            <a:endParaRPr lang="en-IN" dirty="0"/>
          </a:p>
        </p:txBody>
      </p:sp>
      <p:sp>
        <p:nvSpPr>
          <p:cNvPr id="3" name="Content Placeholder 2">
            <a:extLst>
              <a:ext uri="{FF2B5EF4-FFF2-40B4-BE49-F238E27FC236}">
                <a16:creationId xmlns:a16="http://schemas.microsoft.com/office/drawing/2014/main" id="{ADDBEA12-274C-0BCC-0277-3DB7F4C522AB}"/>
              </a:ext>
            </a:extLst>
          </p:cNvPr>
          <p:cNvSpPr>
            <a:spLocks noGrp="1"/>
          </p:cNvSpPr>
          <p:nvPr>
            <p:ph idx="1"/>
          </p:nvPr>
        </p:nvSpPr>
        <p:spPr>
          <a:xfrm>
            <a:off x="1154954" y="2603500"/>
            <a:ext cx="10375059" cy="3811588"/>
          </a:xfrm>
        </p:spPr>
        <p:txBody>
          <a:bodyPr>
            <a:normAutofit fontScale="85000" lnSpcReduction="20000"/>
          </a:bodyPr>
          <a:lstStyle/>
          <a:p>
            <a:r>
              <a:rPr lang="en-US" dirty="0"/>
              <a:t>As of MySQL 8.0.17, </a:t>
            </a:r>
            <a:r>
              <a:rPr lang="en-US" dirty="0" err="1"/>
              <a:t>InnoDB</a:t>
            </a:r>
            <a:r>
              <a:rPr lang="en-US" dirty="0"/>
              <a:t> supports multi-valued indexes.</a:t>
            </a:r>
          </a:p>
          <a:p>
            <a:r>
              <a:rPr lang="en-US" dirty="0"/>
              <a:t> A multi-valued index is a secondary index defined on a column that stores an array of values. </a:t>
            </a:r>
          </a:p>
          <a:p>
            <a:r>
              <a:rPr lang="en-US" dirty="0"/>
              <a:t>A “normal” index has one index record for each data record (1:1). </a:t>
            </a:r>
          </a:p>
          <a:p>
            <a:r>
              <a:rPr lang="en-US" dirty="0"/>
              <a:t>A multi-valued index can have multiple index records for a single data record (N:1). </a:t>
            </a:r>
          </a:p>
          <a:p>
            <a:r>
              <a:rPr lang="en-US" dirty="0"/>
              <a:t>Multi-valued indexes are intended for indexing JSON arrays.</a:t>
            </a:r>
          </a:p>
          <a:p>
            <a:r>
              <a:rPr lang="en-US" dirty="0"/>
              <a:t> For example, a multi-valued index defined on the array of zip codes in the following JSON document creates an index record for each zip code, with each index record referencing the same data record.</a:t>
            </a:r>
          </a:p>
          <a:p>
            <a:pPr marL="0" indent="0">
              <a:buNone/>
            </a:pPr>
            <a:r>
              <a:rPr lang="en-US" dirty="0">
                <a:solidFill>
                  <a:srgbClr val="FF0000"/>
                </a:solidFill>
              </a:rPr>
              <a:t>{</a:t>
            </a:r>
          </a:p>
          <a:p>
            <a:pPr marL="0" indent="0">
              <a:buNone/>
            </a:pPr>
            <a:r>
              <a:rPr lang="en-US" dirty="0">
                <a:solidFill>
                  <a:srgbClr val="FF0000"/>
                </a:solidFill>
              </a:rPr>
              <a:t>    "</a:t>
            </a:r>
            <a:r>
              <a:rPr lang="en-US" dirty="0" err="1">
                <a:solidFill>
                  <a:srgbClr val="FF0000"/>
                </a:solidFill>
              </a:rPr>
              <a:t>user":"Bob</a:t>
            </a:r>
            <a:r>
              <a:rPr lang="en-US" dirty="0">
                <a:solidFill>
                  <a:srgbClr val="FF0000"/>
                </a:solidFill>
              </a:rPr>
              <a:t>",</a:t>
            </a:r>
          </a:p>
          <a:p>
            <a:pPr marL="0" indent="0">
              <a:buNone/>
            </a:pPr>
            <a:r>
              <a:rPr lang="en-US" dirty="0">
                <a:solidFill>
                  <a:srgbClr val="FF0000"/>
                </a:solidFill>
              </a:rPr>
              <a:t>    "user_id":31,</a:t>
            </a:r>
          </a:p>
          <a:p>
            <a:pPr marL="0" indent="0">
              <a:buNone/>
            </a:pPr>
            <a:r>
              <a:rPr lang="en-US" dirty="0">
                <a:solidFill>
                  <a:srgbClr val="FF0000"/>
                </a:solidFill>
              </a:rPr>
              <a:t>    "</a:t>
            </a:r>
            <a:r>
              <a:rPr lang="en-US" dirty="0" err="1">
                <a:solidFill>
                  <a:srgbClr val="FF0000"/>
                </a:solidFill>
              </a:rPr>
              <a:t>zipcode</a:t>
            </a:r>
            <a:r>
              <a:rPr lang="en-US" dirty="0">
                <a:solidFill>
                  <a:srgbClr val="FF0000"/>
                </a:solidFill>
              </a:rPr>
              <a:t>":[94477,94536]</a:t>
            </a:r>
          </a:p>
          <a:p>
            <a:pPr marL="0" indent="0">
              <a:buNone/>
            </a:pPr>
            <a:r>
              <a:rPr lang="en-US" dirty="0">
                <a:solidFill>
                  <a:srgbClr val="FF0000"/>
                </a:solidFill>
              </a:rPr>
              <a:t>}</a:t>
            </a:r>
            <a:endParaRPr lang="en-IN" dirty="0">
              <a:solidFill>
                <a:srgbClr val="FF0000"/>
              </a:solidFill>
            </a:endParaRPr>
          </a:p>
        </p:txBody>
      </p:sp>
    </p:spTree>
    <p:extLst>
      <p:ext uri="{BB962C8B-B14F-4D97-AF65-F5344CB8AC3E}">
        <p14:creationId xmlns:p14="http://schemas.microsoft.com/office/powerpoint/2010/main" val="2788117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82C59-E9B3-911E-B341-5779B28D7E04}"/>
              </a:ext>
            </a:extLst>
          </p:cNvPr>
          <p:cNvSpPr>
            <a:spLocks noGrp="1"/>
          </p:cNvSpPr>
          <p:nvPr>
            <p:ph type="title"/>
          </p:nvPr>
        </p:nvSpPr>
        <p:spPr/>
        <p:txBody>
          <a:bodyPr/>
          <a:lstStyle/>
          <a:p>
            <a:r>
              <a:rPr lang="en-US" dirty="0"/>
              <a:t>Creating multi-valued Indexes</a:t>
            </a:r>
            <a:endParaRPr lang="en-IN" dirty="0"/>
          </a:p>
        </p:txBody>
      </p:sp>
      <p:sp>
        <p:nvSpPr>
          <p:cNvPr id="3" name="Content Placeholder 2">
            <a:extLst>
              <a:ext uri="{FF2B5EF4-FFF2-40B4-BE49-F238E27FC236}">
                <a16:creationId xmlns:a16="http://schemas.microsoft.com/office/drawing/2014/main" id="{86471009-9815-BB05-7DAC-98A6A609FB29}"/>
              </a:ext>
            </a:extLst>
          </p:cNvPr>
          <p:cNvSpPr>
            <a:spLocks noGrp="1"/>
          </p:cNvSpPr>
          <p:nvPr>
            <p:ph idx="1"/>
          </p:nvPr>
        </p:nvSpPr>
        <p:spPr>
          <a:xfrm>
            <a:off x="1154954" y="2603499"/>
            <a:ext cx="9917859" cy="3954463"/>
          </a:xfrm>
        </p:spPr>
        <p:txBody>
          <a:bodyPr/>
          <a:lstStyle/>
          <a:p>
            <a:r>
              <a:rPr lang="en-US" dirty="0"/>
              <a:t>Can create a multi-valued index in a CREATE TABLE, ALTER TABLE, or CREATE INDEX statement.</a:t>
            </a:r>
          </a:p>
          <a:p>
            <a:r>
              <a:rPr lang="en-US" dirty="0"/>
              <a:t>Requires using CAST(... AS ... ARRAY) in the index definition, which casts same-typed scalar values in a JSON array to an SQL data type array. </a:t>
            </a:r>
          </a:p>
          <a:p>
            <a:r>
              <a:rPr lang="en-US" dirty="0"/>
              <a:t>A virtual column is then generated transparently with the values in the SQL data type array; finally, a functional index (also referred to as a virtual index) is created on the virtual column. </a:t>
            </a:r>
          </a:p>
          <a:p>
            <a:r>
              <a:rPr lang="en-US" dirty="0"/>
              <a:t>It is the functional index defined on the virtual column of values from the SQL data type array that forms the multi-valued index.</a:t>
            </a:r>
            <a:endParaRPr lang="en-IN" dirty="0"/>
          </a:p>
        </p:txBody>
      </p:sp>
    </p:spTree>
    <p:extLst>
      <p:ext uri="{BB962C8B-B14F-4D97-AF65-F5344CB8AC3E}">
        <p14:creationId xmlns:p14="http://schemas.microsoft.com/office/powerpoint/2010/main" val="3554190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801B2-D549-BE2C-9A90-89034DB58620}"/>
              </a:ext>
            </a:extLst>
          </p:cNvPr>
          <p:cNvSpPr>
            <a:spLocks noGrp="1"/>
          </p:cNvSpPr>
          <p:nvPr>
            <p:ph type="title"/>
          </p:nvPr>
        </p:nvSpPr>
        <p:spPr/>
        <p:txBody>
          <a:bodyPr/>
          <a:lstStyle/>
          <a:p>
            <a:r>
              <a:rPr lang="en-US" dirty="0"/>
              <a:t>Creating multi-valued Indexes</a:t>
            </a:r>
            <a:endParaRPr lang="en-IN" dirty="0"/>
          </a:p>
        </p:txBody>
      </p:sp>
      <p:sp>
        <p:nvSpPr>
          <p:cNvPr id="3" name="Content Placeholder 2">
            <a:extLst>
              <a:ext uri="{FF2B5EF4-FFF2-40B4-BE49-F238E27FC236}">
                <a16:creationId xmlns:a16="http://schemas.microsoft.com/office/drawing/2014/main" id="{512C3D5D-E012-EE42-5A48-78EDF1606B4C}"/>
              </a:ext>
            </a:extLst>
          </p:cNvPr>
          <p:cNvSpPr>
            <a:spLocks noGrp="1"/>
          </p:cNvSpPr>
          <p:nvPr>
            <p:ph idx="1"/>
          </p:nvPr>
        </p:nvSpPr>
        <p:spPr/>
        <p:txBody>
          <a:bodyPr>
            <a:normAutofit fontScale="92500" lnSpcReduction="20000"/>
          </a:bodyPr>
          <a:lstStyle/>
          <a:p>
            <a:r>
              <a:rPr lang="en-IN" dirty="0"/>
              <a:t>CREATE TABLE only:</a:t>
            </a:r>
          </a:p>
          <a:p>
            <a:endParaRPr lang="en-IN" dirty="0"/>
          </a:p>
          <a:p>
            <a:endParaRPr lang="en-IN" dirty="0"/>
          </a:p>
          <a:p>
            <a:pPr marL="0" indent="0">
              <a:buNone/>
            </a:pPr>
            <a:r>
              <a:rPr lang="en-IN" dirty="0"/>
              <a:t>CREATE TABLE customers (</a:t>
            </a:r>
          </a:p>
          <a:p>
            <a:pPr marL="0" indent="0">
              <a:buNone/>
            </a:pPr>
            <a:r>
              <a:rPr lang="en-IN" dirty="0"/>
              <a:t>    id BIGINT NOT NULL AUTO_INCREMENT PRIMARY KEY,</a:t>
            </a:r>
          </a:p>
          <a:p>
            <a:pPr marL="0" indent="0">
              <a:buNone/>
            </a:pPr>
            <a:r>
              <a:rPr lang="en-IN" dirty="0"/>
              <a:t>    modified DATETIME DEFAULT CURRENT_TIMESTAMP ON UPDATE CURRENT_TIMESTAMP,</a:t>
            </a:r>
          </a:p>
          <a:p>
            <a:pPr marL="0" indent="0">
              <a:buNone/>
            </a:pPr>
            <a:r>
              <a:rPr lang="en-IN" dirty="0"/>
              <a:t>    </a:t>
            </a:r>
            <a:r>
              <a:rPr lang="en-IN" dirty="0" err="1"/>
              <a:t>custinfo</a:t>
            </a:r>
            <a:r>
              <a:rPr lang="en-IN" dirty="0"/>
              <a:t> JSON,</a:t>
            </a:r>
          </a:p>
          <a:p>
            <a:pPr marL="0" indent="0">
              <a:buNone/>
            </a:pPr>
            <a:r>
              <a:rPr lang="en-IN" dirty="0"/>
              <a:t>    INDEX zips( (CAST(</a:t>
            </a:r>
            <a:r>
              <a:rPr lang="en-IN" dirty="0" err="1"/>
              <a:t>custinfo</a:t>
            </a:r>
            <a:r>
              <a:rPr lang="en-IN" dirty="0"/>
              <a:t>-&gt;'$.</a:t>
            </a:r>
            <a:r>
              <a:rPr lang="en-IN" dirty="0" err="1"/>
              <a:t>zipcode</a:t>
            </a:r>
            <a:r>
              <a:rPr lang="en-IN" dirty="0"/>
              <a:t>' AS UNSIGNED ARRAY)) )</a:t>
            </a:r>
          </a:p>
          <a:p>
            <a:pPr marL="0" indent="0">
              <a:buNone/>
            </a:pPr>
            <a:r>
              <a:rPr lang="en-IN" dirty="0"/>
              <a:t>    );</a:t>
            </a:r>
          </a:p>
        </p:txBody>
      </p:sp>
    </p:spTree>
    <p:extLst>
      <p:ext uri="{BB962C8B-B14F-4D97-AF65-F5344CB8AC3E}">
        <p14:creationId xmlns:p14="http://schemas.microsoft.com/office/powerpoint/2010/main" val="2269043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2372-04E3-5BA3-DF7D-2FED7AFDD484}"/>
              </a:ext>
            </a:extLst>
          </p:cNvPr>
          <p:cNvSpPr>
            <a:spLocks noGrp="1"/>
          </p:cNvSpPr>
          <p:nvPr>
            <p:ph type="title"/>
          </p:nvPr>
        </p:nvSpPr>
        <p:spPr/>
        <p:txBody>
          <a:bodyPr/>
          <a:lstStyle/>
          <a:p>
            <a:r>
              <a:rPr lang="en-US" dirty="0"/>
              <a:t>Creating multi-valued Indexes</a:t>
            </a:r>
            <a:endParaRPr lang="en-IN" dirty="0"/>
          </a:p>
        </p:txBody>
      </p:sp>
      <p:sp>
        <p:nvSpPr>
          <p:cNvPr id="8" name="TextBox 7">
            <a:extLst>
              <a:ext uri="{FF2B5EF4-FFF2-40B4-BE49-F238E27FC236}">
                <a16:creationId xmlns:a16="http://schemas.microsoft.com/office/drawing/2014/main" id="{51E5607B-217A-4119-AB10-5E5120FAFD92}"/>
              </a:ext>
            </a:extLst>
          </p:cNvPr>
          <p:cNvSpPr txBox="1"/>
          <p:nvPr/>
        </p:nvSpPr>
        <p:spPr>
          <a:xfrm>
            <a:off x="928689" y="2618185"/>
            <a:ext cx="10644186" cy="2862322"/>
          </a:xfrm>
          <a:prstGeom prst="rect">
            <a:avLst/>
          </a:prstGeom>
          <a:noFill/>
        </p:spPr>
        <p:txBody>
          <a:bodyPr wrap="square">
            <a:spAutoFit/>
          </a:bodyPr>
          <a:lstStyle/>
          <a:p>
            <a:r>
              <a:rPr lang="en-IN" dirty="0"/>
              <a:t>CREATE TABLE plus ALTER TABLE:</a:t>
            </a:r>
          </a:p>
          <a:p>
            <a:endParaRPr lang="en-IN" dirty="0"/>
          </a:p>
          <a:p>
            <a:endParaRPr lang="en-IN" dirty="0"/>
          </a:p>
          <a:p>
            <a:r>
              <a:rPr lang="en-IN" dirty="0"/>
              <a:t>CREATE TABLE customers (</a:t>
            </a:r>
          </a:p>
          <a:p>
            <a:r>
              <a:rPr lang="en-IN" dirty="0"/>
              <a:t>    id BIGINT NOT NULL AUTO_INCREMENT PRIMARY KEY,</a:t>
            </a:r>
          </a:p>
          <a:p>
            <a:r>
              <a:rPr lang="en-IN" dirty="0"/>
              <a:t>    modified DATETIME DEFAULT CURRENT_TIMESTAMP ON UPDATE CURRENT_TIMESTAMP,</a:t>
            </a:r>
          </a:p>
          <a:p>
            <a:r>
              <a:rPr lang="en-IN" dirty="0"/>
              <a:t>    </a:t>
            </a:r>
            <a:r>
              <a:rPr lang="en-IN" dirty="0" err="1"/>
              <a:t>custinfo</a:t>
            </a:r>
            <a:r>
              <a:rPr lang="en-IN" dirty="0"/>
              <a:t> JSON</a:t>
            </a:r>
          </a:p>
          <a:p>
            <a:r>
              <a:rPr lang="en-IN" dirty="0"/>
              <a:t>    );</a:t>
            </a:r>
          </a:p>
          <a:p>
            <a:endParaRPr lang="en-IN" dirty="0"/>
          </a:p>
          <a:p>
            <a:r>
              <a:rPr lang="en-IN" dirty="0"/>
              <a:t>ALTER TABLE customers ADD INDEX zips( (CAST(</a:t>
            </a:r>
            <a:r>
              <a:rPr lang="en-IN" dirty="0" err="1"/>
              <a:t>custinfo</a:t>
            </a:r>
            <a:r>
              <a:rPr lang="en-IN" dirty="0"/>
              <a:t>-&gt;'$.</a:t>
            </a:r>
            <a:r>
              <a:rPr lang="en-IN" dirty="0" err="1"/>
              <a:t>zipcode</a:t>
            </a:r>
            <a:r>
              <a:rPr lang="en-IN" dirty="0"/>
              <a:t>' AS UNSIGNED ARRAY)) );</a:t>
            </a:r>
          </a:p>
        </p:txBody>
      </p:sp>
    </p:spTree>
    <p:extLst>
      <p:ext uri="{BB962C8B-B14F-4D97-AF65-F5344CB8AC3E}">
        <p14:creationId xmlns:p14="http://schemas.microsoft.com/office/powerpoint/2010/main" val="1704354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84F9F-C320-8720-546E-7F5F7C10AEDD}"/>
              </a:ext>
            </a:extLst>
          </p:cNvPr>
          <p:cNvSpPr>
            <a:spLocks noGrp="1"/>
          </p:cNvSpPr>
          <p:nvPr>
            <p:ph type="title"/>
          </p:nvPr>
        </p:nvSpPr>
        <p:spPr/>
        <p:txBody>
          <a:bodyPr/>
          <a:lstStyle/>
          <a:p>
            <a:r>
              <a:rPr lang="en-US" dirty="0"/>
              <a:t>Creating multi-valued Indexes</a:t>
            </a:r>
            <a:endParaRPr lang="en-IN" dirty="0"/>
          </a:p>
        </p:txBody>
      </p:sp>
      <p:sp>
        <p:nvSpPr>
          <p:cNvPr id="3" name="Content Placeholder 2">
            <a:extLst>
              <a:ext uri="{FF2B5EF4-FFF2-40B4-BE49-F238E27FC236}">
                <a16:creationId xmlns:a16="http://schemas.microsoft.com/office/drawing/2014/main" id="{20AEDB04-75AB-1021-A9FD-899BC22654A1}"/>
              </a:ext>
            </a:extLst>
          </p:cNvPr>
          <p:cNvSpPr>
            <a:spLocks noGrp="1"/>
          </p:cNvSpPr>
          <p:nvPr>
            <p:ph idx="1"/>
          </p:nvPr>
        </p:nvSpPr>
        <p:spPr>
          <a:xfrm>
            <a:off x="1154954" y="2603499"/>
            <a:ext cx="9975009" cy="3725863"/>
          </a:xfrm>
        </p:spPr>
        <p:txBody>
          <a:bodyPr>
            <a:normAutofit/>
          </a:bodyPr>
          <a:lstStyle/>
          <a:p>
            <a:pPr marL="0" indent="0">
              <a:buNone/>
            </a:pPr>
            <a:r>
              <a:rPr lang="en-IN" dirty="0"/>
              <a:t>CREATE TABLE plus CREATE INDEX:</a:t>
            </a:r>
          </a:p>
          <a:p>
            <a:pPr marL="0" indent="0">
              <a:buNone/>
            </a:pPr>
            <a:endParaRPr lang="en-IN" dirty="0"/>
          </a:p>
          <a:p>
            <a:pPr marL="0" indent="0">
              <a:buNone/>
            </a:pPr>
            <a:r>
              <a:rPr lang="en-IN" dirty="0"/>
              <a:t>CREATE TABLE customers (</a:t>
            </a:r>
          </a:p>
          <a:p>
            <a:pPr marL="0" indent="0">
              <a:buNone/>
            </a:pPr>
            <a:r>
              <a:rPr lang="en-IN" dirty="0"/>
              <a:t>    id BIGINT NOT NULL AUTO_INCREMENT PRIMARY KEY,</a:t>
            </a:r>
          </a:p>
          <a:p>
            <a:pPr marL="0" indent="0">
              <a:buNone/>
            </a:pPr>
            <a:r>
              <a:rPr lang="en-IN" dirty="0"/>
              <a:t>    modified DATETIME DEFAULT CURRENT_TIMESTAMP ON UPDATE CURRENT_TIMESTAMP,</a:t>
            </a:r>
          </a:p>
          <a:p>
            <a:pPr marL="0" indent="0">
              <a:buNone/>
            </a:pPr>
            <a:r>
              <a:rPr lang="en-IN" dirty="0"/>
              <a:t>    </a:t>
            </a:r>
            <a:r>
              <a:rPr lang="en-IN" dirty="0" err="1"/>
              <a:t>custinfo</a:t>
            </a:r>
            <a:r>
              <a:rPr lang="en-IN" dirty="0"/>
              <a:t> JSON</a:t>
            </a:r>
          </a:p>
          <a:p>
            <a:pPr marL="0" indent="0">
              <a:buNone/>
            </a:pPr>
            <a:r>
              <a:rPr lang="en-IN" dirty="0"/>
              <a:t>    );</a:t>
            </a:r>
          </a:p>
          <a:p>
            <a:pPr marL="0" indent="0">
              <a:buNone/>
            </a:pPr>
            <a:endParaRPr lang="en-IN" dirty="0"/>
          </a:p>
          <a:p>
            <a:pPr marL="0" indent="0">
              <a:buNone/>
            </a:pPr>
            <a:r>
              <a:rPr lang="en-IN" dirty="0"/>
              <a:t>CREATE INDEX zips ON customers ( (CAST(</a:t>
            </a:r>
            <a:r>
              <a:rPr lang="en-IN" dirty="0" err="1"/>
              <a:t>custinfo</a:t>
            </a:r>
            <a:r>
              <a:rPr lang="en-IN" dirty="0"/>
              <a:t>-&gt;'$.</a:t>
            </a:r>
            <a:r>
              <a:rPr lang="en-IN" dirty="0" err="1"/>
              <a:t>zipcode</a:t>
            </a:r>
            <a:r>
              <a:rPr lang="en-IN" dirty="0"/>
              <a:t>' AS UNSIGNED ARRAY)) );</a:t>
            </a:r>
          </a:p>
        </p:txBody>
      </p:sp>
    </p:spTree>
    <p:extLst>
      <p:ext uri="{BB962C8B-B14F-4D97-AF65-F5344CB8AC3E}">
        <p14:creationId xmlns:p14="http://schemas.microsoft.com/office/powerpoint/2010/main" val="17177515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FA835-9D9B-6CC3-7081-9F35A7638446}"/>
              </a:ext>
            </a:extLst>
          </p:cNvPr>
          <p:cNvSpPr>
            <a:spLocks noGrp="1"/>
          </p:cNvSpPr>
          <p:nvPr>
            <p:ph type="title"/>
          </p:nvPr>
        </p:nvSpPr>
        <p:spPr/>
        <p:txBody>
          <a:bodyPr/>
          <a:lstStyle/>
          <a:p>
            <a:r>
              <a:rPr lang="en-US" dirty="0"/>
              <a:t>Creating multi-valued Indexes</a:t>
            </a:r>
            <a:endParaRPr lang="en-IN" dirty="0"/>
          </a:p>
        </p:txBody>
      </p:sp>
      <p:sp>
        <p:nvSpPr>
          <p:cNvPr id="3" name="Content Placeholder 2">
            <a:extLst>
              <a:ext uri="{FF2B5EF4-FFF2-40B4-BE49-F238E27FC236}">
                <a16:creationId xmlns:a16="http://schemas.microsoft.com/office/drawing/2014/main" id="{3CB283D4-59A5-E86C-4183-1105ACF7F8EB}"/>
              </a:ext>
            </a:extLst>
          </p:cNvPr>
          <p:cNvSpPr>
            <a:spLocks noGrp="1"/>
          </p:cNvSpPr>
          <p:nvPr>
            <p:ph idx="1"/>
          </p:nvPr>
        </p:nvSpPr>
        <p:spPr>
          <a:xfrm>
            <a:off x="1154954" y="2603500"/>
            <a:ext cx="9889284" cy="4040188"/>
          </a:xfrm>
        </p:spPr>
        <p:txBody>
          <a:bodyPr>
            <a:normAutofit fontScale="92500" lnSpcReduction="20000"/>
          </a:bodyPr>
          <a:lstStyle/>
          <a:p>
            <a:pPr>
              <a:buFont typeface="Wingdings" panose="05000000000000000000" pitchFamily="2" charset="2"/>
              <a:buChar char="Ø"/>
            </a:pPr>
            <a:r>
              <a:rPr lang="en-US" dirty="0"/>
              <a:t> multi-valued index can also be defined as part of a composite index. </a:t>
            </a:r>
          </a:p>
          <a:p>
            <a:pPr>
              <a:buFont typeface="Wingdings" panose="05000000000000000000" pitchFamily="2" charset="2"/>
              <a:buChar char="Ø"/>
            </a:pPr>
            <a:r>
              <a:rPr lang="en-US" dirty="0"/>
              <a:t>This example shows a composite index that includes two single-valued parts (for the id and modified columns), and one multi-valued part (for the </a:t>
            </a:r>
            <a:r>
              <a:rPr lang="en-US" dirty="0" err="1"/>
              <a:t>custinfo</a:t>
            </a:r>
            <a:r>
              <a:rPr lang="en-US" dirty="0"/>
              <a:t> column):</a:t>
            </a:r>
          </a:p>
          <a:p>
            <a:pPr marL="0" indent="0">
              <a:buNone/>
            </a:pPr>
            <a:endParaRPr lang="en-US" dirty="0"/>
          </a:p>
          <a:p>
            <a:pPr marL="0" indent="0">
              <a:buNone/>
            </a:pPr>
            <a:r>
              <a:rPr lang="en-US" dirty="0"/>
              <a:t>CREATE TABLE customers (</a:t>
            </a:r>
          </a:p>
          <a:p>
            <a:pPr marL="0" indent="0">
              <a:buNone/>
            </a:pPr>
            <a:r>
              <a:rPr lang="en-US" dirty="0"/>
              <a:t>    id BIGINT NOT NULL AUTO_INCREMENT PRIMARY KEY,</a:t>
            </a:r>
          </a:p>
          <a:p>
            <a:pPr marL="0" indent="0">
              <a:buNone/>
            </a:pPr>
            <a:r>
              <a:rPr lang="en-US" dirty="0"/>
              <a:t>    modified DATETIME DEFAULT CURRENT_TIMESTAMP ON UPDATE CURRENT_TIMESTAMP,</a:t>
            </a:r>
          </a:p>
          <a:p>
            <a:pPr marL="0" indent="0">
              <a:buNone/>
            </a:pPr>
            <a:r>
              <a:rPr lang="en-US" dirty="0"/>
              <a:t>    </a:t>
            </a:r>
            <a:r>
              <a:rPr lang="en-US" dirty="0" err="1"/>
              <a:t>custinfo</a:t>
            </a:r>
            <a:r>
              <a:rPr lang="en-US" dirty="0"/>
              <a:t> JSON</a:t>
            </a:r>
          </a:p>
          <a:p>
            <a:pPr marL="0" indent="0">
              <a:buNone/>
            </a:pPr>
            <a:r>
              <a:rPr lang="en-US" dirty="0"/>
              <a:t>    );</a:t>
            </a:r>
          </a:p>
          <a:p>
            <a:pPr marL="0" indent="0">
              <a:buNone/>
            </a:pPr>
            <a:endParaRPr lang="en-US" dirty="0"/>
          </a:p>
          <a:p>
            <a:pPr marL="0" indent="0">
              <a:buNone/>
            </a:pPr>
            <a:r>
              <a:rPr lang="en-US" dirty="0"/>
              <a:t>ALTER TABLE customers ADD INDEX comp(id, modified,</a:t>
            </a:r>
          </a:p>
          <a:p>
            <a:pPr marL="0" indent="0">
              <a:buNone/>
            </a:pPr>
            <a:r>
              <a:rPr lang="en-US" dirty="0"/>
              <a:t>    (CAST(</a:t>
            </a:r>
            <a:r>
              <a:rPr lang="en-US" dirty="0" err="1"/>
              <a:t>custinfo</a:t>
            </a:r>
            <a:r>
              <a:rPr lang="en-US" dirty="0"/>
              <a:t>-&gt;'$.</a:t>
            </a:r>
            <a:r>
              <a:rPr lang="en-US" dirty="0" err="1"/>
              <a:t>zipcode</a:t>
            </a:r>
            <a:r>
              <a:rPr lang="en-US" dirty="0"/>
              <a:t>' AS UNSIGNED ARRAY)) );</a:t>
            </a:r>
            <a:endParaRPr lang="en-IN" dirty="0"/>
          </a:p>
        </p:txBody>
      </p:sp>
    </p:spTree>
    <p:extLst>
      <p:ext uri="{BB962C8B-B14F-4D97-AF65-F5344CB8AC3E}">
        <p14:creationId xmlns:p14="http://schemas.microsoft.com/office/powerpoint/2010/main" val="1302893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A360F-DE63-1CC6-F1B6-9141C03D62E5}"/>
              </a:ext>
            </a:extLst>
          </p:cNvPr>
          <p:cNvSpPr>
            <a:spLocks noGrp="1"/>
          </p:cNvSpPr>
          <p:nvPr>
            <p:ph type="title"/>
          </p:nvPr>
        </p:nvSpPr>
        <p:spPr/>
        <p:txBody>
          <a:bodyPr/>
          <a:lstStyle/>
          <a:p>
            <a:r>
              <a:rPr lang="en-US" dirty="0"/>
              <a:t>Need for Indexing in MySQL</a:t>
            </a:r>
            <a:endParaRPr lang="en-IN" dirty="0"/>
          </a:p>
        </p:txBody>
      </p:sp>
      <p:sp>
        <p:nvSpPr>
          <p:cNvPr id="3" name="Content Placeholder 2">
            <a:extLst>
              <a:ext uri="{FF2B5EF4-FFF2-40B4-BE49-F238E27FC236}">
                <a16:creationId xmlns:a16="http://schemas.microsoft.com/office/drawing/2014/main" id="{6B81346A-D780-1056-B993-F1A718E6E862}"/>
              </a:ext>
            </a:extLst>
          </p:cNvPr>
          <p:cNvSpPr>
            <a:spLocks noGrp="1"/>
          </p:cNvSpPr>
          <p:nvPr>
            <p:ph idx="1"/>
          </p:nvPr>
        </p:nvSpPr>
        <p:spPr>
          <a:xfrm>
            <a:off x="1154954" y="2603500"/>
            <a:ext cx="10232184" cy="3811588"/>
          </a:xfrm>
        </p:spPr>
        <p:txBody>
          <a:bodyPr>
            <a:normAutofit/>
          </a:bodyPr>
          <a:lstStyle/>
          <a:p>
            <a:r>
              <a:rPr lang="en-US" dirty="0"/>
              <a:t>Suppose we have a contact book that contains names and mobile numbers of the user. </a:t>
            </a:r>
          </a:p>
          <a:p>
            <a:r>
              <a:rPr lang="en-US" dirty="0"/>
              <a:t>In this contact book, we want to find the mobile number of Martin Williamson.</a:t>
            </a:r>
          </a:p>
          <a:p>
            <a:r>
              <a:rPr lang="en-US" dirty="0"/>
              <a:t> If the contact book is an unordered format means the name of the contact book is not sorted alphabetically, we need to go over all pages and read every name until we will not find the desired name that we are looking for. </a:t>
            </a:r>
          </a:p>
          <a:p>
            <a:r>
              <a:rPr lang="en-US" dirty="0"/>
              <a:t>This type of searching name is known as sequential searching.</a:t>
            </a:r>
          </a:p>
          <a:p>
            <a:r>
              <a:rPr lang="en-US" dirty="0"/>
              <a:t>To find the name and contact of the user from table </a:t>
            </a:r>
            <a:r>
              <a:rPr lang="en-US" dirty="0" err="1"/>
              <a:t>contactbooks</a:t>
            </a:r>
            <a:r>
              <a:rPr lang="en-US" dirty="0"/>
              <a:t>, generally, we used to execute the following query:</a:t>
            </a:r>
          </a:p>
          <a:p>
            <a:r>
              <a:rPr lang="en-US" b="0" i="0" dirty="0" err="1">
                <a:solidFill>
                  <a:srgbClr val="000000"/>
                </a:solidFill>
                <a:effectLst/>
                <a:latin typeface="inter-regular"/>
              </a:rPr>
              <a:t>mysql</a:t>
            </a:r>
            <a:r>
              <a:rPr lang="en-US" b="0" i="0" dirty="0">
                <a:solidFill>
                  <a:srgbClr val="000000"/>
                </a:solidFill>
                <a:effectLst/>
                <a:latin typeface="inter-regular"/>
              </a:rPr>
              <a:t>&gt; </a:t>
            </a:r>
            <a:r>
              <a:rPr lang="en-US" b="1" i="0" dirty="0">
                <a:solidFill>
                  <a:srgbClr val="006699"/>
                </a:solidFill>
                <a:effectLst/>
                <a:latin typeface="inter-regular"/>
              </a:rPr>
              <a:t>SELECT</a:t>
            </a:r>
            <a:r>
              <a:rPr lang="en-US" b="0" i="0" dirty="0">
                <a:solidFill>
                  <a:srgbClr val="000000"/>
                </a:solidFill>
                <a:effectLst/>
                <a:latin typeface="inter-regular"/>
              </a:rPr>
              <a:t> </a:t>
            </a:r>
            <a:r>
              <a:rPr lang="en-US" b="0" i="0" dirty="0" err="1">
                <a:solidFill>
                  <a:srgbClr val="000000"/>
                </a:solidFill>
                <a:effectLst/>
                <a:latin typeface="inter-regular"/>
              </a:rPr>
              <a:t>mobile_number</a:t>
            </a:r>
            <a:r>
              <a:rPr lang="en-US" b="0" i="0" dirty="0">
                <a:solidFill>
                  <a:srgbClr val="000000"/>
                </a:solidFill>
                <a:effectLst/>
                <a:latin typeface="inter-regular"/>
              </a:rPr>
              <a:t> </a:t>
            </a:r>
            <a:r>
              <a:rPr lang="en-US" b="1" i="0" dirty="0">
                <a:solidFill>
                  <a:srgbClr val="006699"/>
                </a:solidFill>
                <a:effectLst/>
                <a:latin typeface="inter-regular"/>
              </a:rPr>
              <a:t>FROM</a:t>
            </a:r>
            <a:r>
              <a:rPr lang="en-US" b="0" i="0" dirty="0">
                <a:solidFill>
                  <a:srgbClr val="000000"/>
                </a:solidFill>
                <a:effectLst/>
                <a:latin typeface="inter-regular"/>
              </a:rPr>
              <a:t> </a:t>
            </a:r>
            <a:r>
              <a:rPr lang="en-US" b="0" i="0" dirty="0" err="1">
                <a:solidFill>
                  <a:srgbClr val="000000"/>
                </a:solidFill>
                <a:effectLst/>
                <a:latin typeface="inter-regular"/>
              </a:rPr>
              <a:t>contactbooks</a:t>
            </a:r>
            <a:r>
              <a:rPr lang="en-US" b="0" i="0" dirty="0">
                <a:solidFill>
                  <a:srgbClr val="000000"/>
                </a:solidFill>
                <a:effectLst/>
                <a:latin typeface="inter-regular"/>
              </a:rPr>
              <a:t> </a:t>
            </a:r>
            <a:r>
              <a:rPr lang="en-US" b="1" i="0" dirty="0">
                <a:solidFill>
                  <a:srgbClr val="006699"/>
                </a:solidFill>
                <a:effectLst/>
                <a:latin typeface="inter-regular"/>
              </a:rPr>
              <a:t>WHERE</a:t>
            </a:r>
            <a:r>
              <a:rPr lang="en-US" b="0" i="0" dirty="0">
                <a:solidFill>
                  <a:srgbClr val="000000"/>
                </a:solidFill>
                <a:effectLst/>
                <a:latin typeface="inter-regular"/>
              </a:rPr>
              <a:t> </a:t>
            </a:r>
            <a:r>
              <a:rPr lang="en-US" b="0" i="0" dirty="0" err="1">
                <a:solidFill>
                  <a:srgbClr val="000000"/>
                </a:solidFill>
                <a:effectLst/>
                <a:latin typeface="inter-regular"/>
              </a:rPr>
              <a:t>first_name</a:t>
            </a:r>
            <a:r>
              <a:rPr lang="en-US" b="0" i="0" dirty="0">
                <a:solidFill>
                  <a:srgbClr val="000000"/>
                </a:solidFill>
                <a:effectLst/>
                <a:latin typeface="inter-regular"/>
              </a:rPr>
              <a:t> = </a:t>
            </a:r>
            <a:r>
              <a:rPr lang="en-US" b="0" i="0" dirty="0">
                <a:solidFill>
                  <a:srgbClr val="0000FF"/>
                </a:solidFill>
                <a:effectLst/>
                <a:latin typeface="inter-regular"/>
              </a:rPr>
              <a:t>'Martin'</a:t>
            </a:r>
            <a:r>
              <a:rPr lang="en-US" b="0" i="0" dirty="0">
                <a:solidFill>
                  <a:srgbClr val="000000"/>
                </a:solidFill>
                <a:effectLst/>
                <a:latin typeface="inter-regular"/>
              </a:rPr>
              <a:t> </a:t>
            </a:r>
            <a:r>
              <a:rPr lang="en-US" b="0" i="0" dirty="0">
                <a:solidFill>
                  <a:srgbClr val="808080"/>
                </a:solidFill>
                <a:effectLst/>
                <a:latin typeface="inter-regular"/>
              </a:rPr>
              <a:t>AND</a:t>
            </a:r>
            <a:r>
              <a:rPr lang="en-US" b="0" i="0" dirty="0">
                <a:solidFill>
                  <a:srgbClr val="000000"/>
                </a:solidFill>
                <a:effectLst/>
                <a:latin typeface="inter-regular"/>
              </a:rPr>
              <a:t> </a:t>
            </a:r>
            <a:r>
              <a:rPr lang="en-US" b="0" i="0" dirty="0" err="1">
                <a:solidFill>
                  <a:srgbClr val="000000"/>
                </a:solidFill>
                <a:effectLst/>
                <a:latin typeface="inter-regular"/>
              </a:rPr>
              <a:t>last_name</a:t>
            </a:r>
            <a:r>
              <a:rPr lang="en-US" b="0" i="0" dirty="0">
                <a:solidFill>
                  <a:srgbClr val="000000"/>
                </a:solidFill>
                <a:effectLst/>
                <a:latin typeface="inter-regular"/>
              </a:rPr>
              <a:t> = </a:t>
            </a:r>
            <a:r>
              <a:rPr lang="en-US" b="0" i="0" dirty="0">
                <a:solidFill>
                  <a:srgbClr val="0000FF"/>
                </a:solidFill>
                <a:effectLst/>
                <a:latin typeface="inter-regular"/>
              </a:rPr>
              <a:t>'</a:t>
            </a:r>
            <a:r>
              <a:rPr lang="en-US" b="0" i="0" dirty="0" err="1">
                <a:solidFill>
                  <a:srgbClr val="0000FF"/>
                </a:solidFill>
                <a:effectLst/>
                <a:latin typeface="inter-regular"/>
              </a:rPr>
              <a:t>Taybu</a:t>
            </a:r>
            <a:r>
              <a:rPr lang="en-US" b="0" i="0" dirty="0">
                <a:solidFill>
                  <a:srgbClr val="0000FF"/>
                </a:solidFill>
                <a:effectLst/>
                <a:latin typeface="inter-regular"/>
              </a:rPr>
              <a:t>’;</a:t>
            </a:r>
            <a:endParaRPr lang="en-IN" dirty="0"/>
          </a:p>
        </p:txBody>
      </p:sp>
      <p:pic>
        <p:nvPicPr>
          <p:cNvPr id="10241" name="Picture 1" descr="How to Create Index in MySQL">
            <a:extLst>
              <a:ext uri="{FF2B5EF4-FFF2-40B4-BE49-F238E27FC236}">
                <a16:creationId xmlns:a16="http://schemas.microsoft.com/office/drawing/2014/main" id="{159DBD28-1169-7A0C-95AA-4590458B4C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571750" cy="1247775"/>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How to Create Index in MySQL">
            <a:extLst>
              <a:ext uri="{FF2B5EF4-FFF2-40B4-BE49-F238E27FC236}">
                <a16:creationId xmlns:a16="http://schemas.microsoft.com/office/drawing/2014/main" id="{B9832385-F27A-F1DD-2462-670796EF70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43075" cy="1000125"/>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descr="How to Create Index in MySQL">
            <a:extLst>
              <a:ext uri="{FF2B5EF4-FFF2-40B4-BE49-F238E27FC236}">
                <a16:creationId xmlns:a16="http://schemas.microsoft.com/office/drawing/2014/main" id="{C09FAF1E-DFE4-00AF-9721-BB8A33DB5D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219825" cy="38100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ow to Create Index in MySQL">
            <a:extLst>
              <a:ext uri="{FF2B5EF4-FFF2-40B4-BE49-F238E27FC236}">
                <a16:creationId xmlns:a16="http://schemas.microsoft.com/office/drawing/2014/main" id="{D8490EEB-266E-3B6F-307E-F7146EE5AA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5953125" cy="381000"/>
          </a:xfrm>
          <a:prstGeom prst="rect">
            <a:avLst/>
          </a:prstGeom>
          <a:noFill/>
          <a:extLst>
            <a:ext uri="{909E8E84-426E-40DD-AFC4-6F175D3DCCD1}">
              <a14:hiddenFill xmlns:a14="http://schemas.microsoft.com/office/drawing/2010/main">
                <a:solidFill>
                  <a:srgbClr val="FFFFFF"/>
                </a:solidFill>
              </a14:hiddenFill>
            </a:ext>
          </a:extLst>
        </p:spPr>
      </p:pic>
      <p:pic>
        <p:nvPicPr>
          <p:cNvPr id="10245" name="Picture 5" descr="How to Create Index in MySQL">
            <a:extLst>
              <a:ext uri="{FF2B5EF4-FFF2-40B4-BE49-F238E27FC236}">
                <a16:creationId xmlns:a16="http://schemas.microsoft.com/office/drawing/2014/main" id="{3A818E20-B675-7A23-9585-1981F81911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134225" cy="66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2540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EAFE7-D63F-84AC-78A7-B59B2C0FD61C}"/>
              </a:ext>
            </a:extLst>
          </p:cNvPr>
          <p:cNvSpPr>
            <a:spLocks noGrp="1"/>
          </p:cNvSpPr>
          <p:nvPr>
            <p:ph type="title"/>
          </p:nvPr>
        </p:nvSpPr>
        <p:spPr/>
        <p:txBody>
          <a:bodyPr/>
          <a:lstStyle/>
          <a:p>
            <a:r>
              <a:rPr lang="en-US" dirty="0"/>
              <a:t>Creating multi-valued Indexes</a:t>
            </a:r>
            <a:endParaRPr lang="en-IN" dirty="0"/>
          </a:p>
        </p:txBody>
      </p:sp>
      <p:sp>
        <p:nvSpPr>
          <p:cNvPr id="3" name="Content Placeholder 2">
            <a:extLst>
              <a:ext uri="{FF2B5EF4-FFF2-40B4-BE49-F238E27FC236}">
                <a16:creationId xmlns:a16="http://schemas.microsoft.com/office/drawing/2014/main" id="{B0D3BB69-4A9A-0B01-FF3A-6B9148424D54}"/>
              </a:ext>
            </a:extLst>
          </p:cNvPr>
          <p:cNvSpPr>
            <a:spLocks noGrp="1"/>
          </p:cNvSpPr>
          <p:nvPr>
            <p:ph idx="1"/>
          </p:nvPr>
        </p:nvSpPr>
        <p:spPr/>
        <p:txBody>
          <a:bodyPr/>
          <a:lstStyle/>
          <a:p>
            <a:r>
              <a:rPr lang="en-US" dirty="0"/>
              <a:t>Only one multi-valued key part can be used in a composite index. </a:t>
            </a:r>
          </a:p>
          <a:p>
            <a:r>
              <a:rPr lang="en-US" dirty="0"/>
              <a:t>The multi-valued key part may be used in any order relative to the other parts of the key. </a:t>
            </a:r>
          </a:p>
          <a:p>
            <a:r>
              <a:rPr lang="en-US" dirty="0"/>
              <a:t>In other words, the ALTER TABLE statement just shown could have used comp(id, (CAST(</a:t>
            </a:r>
            <a:r>
              <a:rPr lang="en-US" dirty="0" err="1"/>
              <a:t>custinfo</a:t>
            </a:r>
            <a:r>
              <a:rPr lang="en-US" dirty="0"/>
              <a:t>-&gt;'$.</a:t>
            </a:r>
            <a:r>
              <a:rPr lang="en-US" dirty="0" err="1"/>
              <a:t>zipcode</a:t>
            </a:r>
            <a:r>
              <a:rPr lang="en-US" dirty="0"/>
              <a:t>' AS UNSIGNED ARRAY), modified)) (or any other ordering) and still have been valid.</a:t>
            </a:r>
            <a:endParaRPr lang="en-IN" dirty="0"/>
          </a:p>
        </p:txBody>
      </p:sp>
    </p:spTree>
    <p:extLst>
      <p:ext uri="{BB962C8B-B14F-4D97-AF65-F5344CB8AC3E}">
        <p14:creationId xmlns:p14="http://schemas.microsoft.com/office/powerpoint/2010/main" val="23926588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2E2A2-89A7-F228-8489-78315890B1A1}"/>
              </a:ext>
            </a:extLst>
          </p:cNvPr>
          <p:cNvSpPr>
            <a:spLocks noGrp="1"/>
          </p:cNvSpPr>
          <p:nvPr>
            <p:ph type="title"/>
          </p:nvPr>
        </p:nvSpPr>
        <p:spPr/>
        <p:txBody>
          <a:bodyPr/>
          <a:lstStyle/>
          <a:p>
            <a:r>
              <a:rPr lang="en-US" dirty="0"/>
              <a:t>Using multi-valued Indexes</a:t>
            </a:r>
          </a:p>
        </p:txBody>
      </p:sp>
      <p:sp>
        <p:nvSpPr>
          <p:cNvPr id="3" name="Content Placeholder 2">
            <a:extLst>
              <a:ext uri="{FF2B5EF4-FFF2-40B4-BE49-F238E27FC236}">
                <a16:creationId xmlns:a16="http://schemas.microsoft.com/office/drawing/2014/main" id="{3D7A2F41-B7BF-A382-A604-1E441C57BB0D}"/>
              </a:ext>
            </a:extLst>
          </p:cNvPr>
          <p:cNvSpPr>
            <a:spLocks noGrp="1"/>
          </p:cNvSpPr>
          <p:nvPr>
            <p:ph idx="1"/>
          </p:nvPr>
        </p:nvSpPr>
        <p:spPr/>
        <p:txBody>
          <a:bodyPr>
            <a:normAutofit/>
          </a:bodyPr>
          <a:lstStyle/>
          <a:p>
            <a:r>
              <a:rPr lang="en-US" dirty="0"/>
              <a:t>The optimizer uses a multi-valued index to fetch records when the following functions are specified in a WHERE clause:</a:t>
            </a:r>
          </a:p>
          <a:p>
            <a:endParaRPr lang="en-US" dirty="0"/>
          </a:p>
          <a:p>
            <a:r>
              <a:rPr lang="en-US" dirty="0"/>
              <a:t>MEMBER OF()</a:t>
            </a:r>
          </a:p>
          <a:p>
            <a:endParaRPr lang="en-US" dirty="0"/>
          </a:p>
          <a:p>
            <a:r>
              <a:rPr lang="en-US" dirty="0"/>
              <a:t>JSON_CONTAINS()</a:t>
            </a:r>
          </a:p>
          <a:p>
            <a:endParaRPr lang="en-US" dirty="0"/>
          </a:p>
          <a:p>
            <a:r>
              <a:rPr lang="en-US" dirty="0"/>
              <a:t>JSON_OVERLAPS()</a:t>
            </a:r>
            <a:endParaRPr lang="en-IN" dirty="0"/>
          </a:p>
        </p:txBody>
      </p:sp>
    </p:spTree>
    <p:extLst>
      <p:ext uri="{BB962C8B-B14F-4D97-AF65-F5344CB8AC3E}">
        <p14:creationId xmlns:p14="http://schemas.microsoft.com/office/powerpoint/2010/main" val="14064287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7ABEAB8-843D-E33A-BA61-AFABCF7F5367}"/>
              </a:ext>
            </a:extLst>
          </p:cNvPr>
          <p:cNvSpPr txBox="1"/>
          <p:nvPr/>
        </p:nvSpPr>
        <p:spPr>
          <a:xfrm>
            <a:off x="828675" y="857251"/>
            <a:ext cx="9501188" cy="5632311"/>
          </a:xfrm>
          <a:prstGeom prst="rect">
            <a:avLst/>
          </a:prstGeom>
          <a:noFill/>
        </p:spPr>
        <p:txBody>
          <a:bodyPr wrap="square">
            <a:spAutoFit/>
          </a:bodyPr>
          <a:lstStyle/>
          <a:p>
            <a:r>
              <a:rPr lang="en-IN" b="0" i="0" dirty="0" err="1">
                <a:solidFill>
                  <a:srgbClr val="A67F59"/>
                </a:solidFill>
                <a:effectLst/>
                <a:latin typeface="Liberation Mono"/>
              </a:rPr>
              <a:t>mysql</a:t>
            </a:r>
            <a:r>
              <a:rPr lang="en-IN" b="0" i="0" dirty="0">
                <a:solidFill>
                  <a:srgbClr val="A67F59"/>
                </a:solidFill>
                <a:effectLst/>
                <a:latin typeface="Liberation Mono"/>
              </a:rPr>
              <a:t>&gt;</a:t>
            </a:r>
            <a:r>
              <a:rPr lang="en-IN" b="0" i="0" dirty="0">
                <a:solidFill>
                  <a:srgbClr val="000000"/>
                </a:solidFill>
                <a:effectLst/>
                <a:latin typeface="Liberation Mono"/>
              </a:rPr>
              <a:t> </a:t>
            </a:r>
            <a:r>
              <a:rPr lang="en-IN" b="0" i="0" dirty="0">
                <a:solidFill>
                  <a:srgbClr val="0077AA"/>
                </a:solidFill>
                <a:effectLst/>
                <a:latin typeface="Liberation Mono"/>
              </a:rPr>
              <a:t>CREATE</a:t>
            </a:r>
            <a:r>
              <a:rPr lang="en-IN" b="0" i="0" dirty="0">
                <a:solidFill>
                  <a:srgbClr val="000000"/>
                </a:solidFill>
                <a:effectLst/>
                <a:latin typeface="Liberation Mono"/>
              </a:rPr>
              <a:t> </a:t>
            </a:r>
            <a:r>
              <a:rPr lang="en-IN" b="0" i="0" dirty="0">
                <a:solidFill>
                  <a:srgbClr val="0077AA"/>
                </a:solidFill>
                <a:effectLst/>
                <a:latin typeface="Liberation Mono"/>
              </a:rPr>
              <a:t>TABLE</a:t>
            </a:r>
            <a:r>
              <a:rPr lang="en-IN" b="0" i="0" dirty="0">
                <a:solidFill>
                  <a:srgbClr val="000000"/>
                </a:solidFill>
                <a:effectLst/>
                <a:latin typeface="Liberation Mono"/>
              </a:rPr>
              <a:t> customers </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a:solidFill>
                  <a:srgbClr val="A67F59"/>
                </a:solidFill>
                <a:effectLst/>
                <a:latin typeface="Liberation Mono"/>
              </a:rPr>
              <a:t>-&gt;</a:t>
            </a:r>
            <a:r>
              <a:rPr lang="en-IN" b="0" i="0" dirty="0">
                <a:solidFill>
                  <a:srgbClr val="000000"/>
                </a:solidFill>
                <a:effectLst/>
                <a:latin typeface="Liberation Mono"/>
              </a:rPr>
              <a:t> id </a:t>
            </a:r>
            <a:r>
              <a:rPr lang="en-IN" b="0" i="0" dirty="0">
                <a:solidFill>
                  <a:srgbClr val="834689"/>
                </a:solidFill>
                <a:effectLst/>
                <a:latin typeface="Liberation Mono"/>
              </a:rPr>
              <a:t>BIGINT</a:t>
            </a:r>
            <a:r>
              <a:rPr lang="en-IN" b="0" i="0" dirty="0">
                <a:solidFill>
                  <a:srgbClr val="000000"/>
                </a:solidFill>
                <a:effectLst/>
                <a:latin typeface="Liberation Mono"/>
              </a:rPr>
              <a:t> </a:t>
            </a:r>
            <a:r>
              <a:rPr lang="en-IN" b="0" i="0" dirty="0">
                <a:solidFill>
                  <a:srgbClr val="A67F59"/>
                </a:solidFill>
                <a:effectLst/>
                <a:latin typeface="Liberation Mono"/>
              </a:rPr>
              <a:t>NOT</a:t>
            </a:r>
            <a:r>
              <a:rPr lang="en-IN" b="0" i="0" dirty="0">
                <a:solidFill>
                  <a:srgbClr val="000000"/>
                </a:solidFill>
                <a:effectLst/>
                <a:latin typeface="Liberation Mono"/>
              </a:rPr>
              <a:t> </a:t>
            </a:r>
            <a:r>
              <a:rPr lang="en-IN" b="0" i="0" dirty="0">
                <a:solidFill>
                  <a:srgbClr val="990055"/>
                </a:solidFill>
                <a:effectLst/>
                <a:latin typeface="Liberation Mono"/>
              </a:rPr>
              <a:t>NULL</a:t>
            </a:r>
            <a:r>
              <a:rPr lang="en-IN" b="0" i="0" dirty="0">
                <a:solidFill>
                  <a:srgbClr val="000000"/>
                </a:solidFill>
                <a:effectLst/>
                <a:latin typeface="Liberation Mono"/>
              </a:rPr>
              <a:t> </a:t>
            </a:r>
            <a:r>
              <a:rPr lang="en-IN" b="0" i="0" dirty="0">
                <a:solidFill>
                  <a:srgbClr val="0077AA"/>
                </a:solidFill>
                <a:effectLst/>
                <a:latin typeface="Liberation Mono"/>
              </a:rPr>
              <a:t>AUTO_INCREMENT</a:t>
            </a:r>
            <a:r>
              <a:rPr lang="en-IN" b="0" i="0" dirty="0">
                <a:solidFill>
                  <a:srgbClr val="000000"/>
                </a:solidFill>
                <a:effectLst/>
                <a:latin typeface="Liberation Mono"/>
              </a:rPr>
              <a:t> </a:t>
            </a:r>
            <a:r>
              <a:rPr lang="en-IN" b="0" i="0" dirty="0">
                <a:solidFill>
                  <a:srgbClr val="0077AA"/>
                </a:solidFill>
                <a:effectLst/>
                <a:latin typeface="Liberation Mono"/>
              </a:rPr>
              <a:t>PRIMARY</a:t>
            </a:r>
            <a:r>
              <a:rPr lang="en-IN" b="0" i="0" dirty="0">
                <a:solidFill>
                  <a:srgbClr val="000000"/>
                </a:solidFill>
                <a:effectLst/>
                <a:latin typeface="Liberation Mono"/>
              </a:rPr>
              <a:t> </a:t>
            </a:r>
            <a:r>
              <a:rPr lang="en-IN" b="0" i="0" dirty="0">
                <a:solidFill>
                  <a:srgbClr val="0077AA"/>
                </a:solidFill>
                <a:effectLst/>
                <a:latin typeface="Liberation Mono"/>
              </a:rPr>
              <a:t>KEY</a:t>
            </a:r>
            <a:r>
              <a:rPr lang="en-IN" b="0" i="0" dirty="0">
                <a:solidFill>
                  <a:srgbClr val="999999"/>
                </a:solidFill>
                <a:effectLst/>
                <a:latin typeface="Liberation Mono"/>
              </a:rPr>
              <a:t>,</a:t>
            </a:r>
          </a:p>
          <a:p>
            <a:r>
              <a:rPr lang="en-IN" b="0" i="0" dirty="0">
                <a:solidFill>
                  <a:srgbClr val="000000"/>
                </a:solidFill>
                <a:effectLst/>
                <a:latin typeface="Liberation Mono"/>
              </a:rPr>
              <a:t> </a:t>
            </a:r>
            <a:r>
              <a:rPr lang="en-IN" b="0" i="0" dirty="0">
                <a:solidFill>
                  <a:srgbClr val="A67F59"/>
                </a:solidFill>
                <a:effectLst/>
                <a:latin typeface="Liberation Mono"/>
              </a:rPr>
              <a:t>-&gt;</a:t>
            </a:r>
            <a:r>
              <a:rPr lang="en-IN" b="0" i="0" dirty="0">
                <a:solidFill>
                  <a:srgbClr val="000000"/>
                </a:solidFill>
                <a:effectLst/>
                <a:latin typeface="Liberation Mono"/>
              </a:rPr>
              <a:t> modified </a:t>
            </a:r>
            <a:r>
              <a:rPr lang="en-IN" b="0" i="0" dirty="0">
                <a:solidFill>
                  <a:srgbClr val="834689"/>
                </a:solidFill>
                <a:effectLst/>
                <a:latin typeface="Liberation Mono"/>
              </a:rPr>
              <a:t>DATETIME</a:t>
            </a:r>
            <a:r>
              <a:rPr lang="en-IN" b="0" i="0" dirty="0">
                <a:solidFill>
                  <a:srgbClr val="000000"/>
                </a:solidFill>
                <a:effectLst/>
                <a:latin typeface="Liberation Mono"/>
              </a:rPr>
              <a:t> </a:t>
            </a:r>
            <a:r>
              <a:rPr lang="en-IN" b="0" i="0" dirty="0">
                <a:solidFill>
                  <a:srgbClr val="0077AA"/>
                </a:solidFill>
                <a:effectLst/>
                <a:latin typeface="Liberation Mono"/>
              </a:rPr>
              <a:t>DEFAULT</a:t>
            </a:r>
            <a:r>
              <a:rPr lang="en-IN" b="0" i="0" dirty="0">
                <a:solidFill>
                  <a:srgbClr val="000000"/>
                </a:solidFill>
                <a:effectLst/>
                <a:latin typeface="Liberation Mono"/>
              </a:rPr>
              <a:t> </a:t>
            </a:r>
            <a:r>
              <a:rPr lang="en-IN" b="0" i="0" dirty="0">
                <a:solidFill>
                  <a:srgbClr val="0077AA"/>
                </a:solidFill>
                <a:effectLst/>
                <a:latin typeface="Liberation Mono"/>
              </a:rPr>
              <a:t>CURRENT_TIMESTAMP</a:t>
            </a:r>
            <a:r>
              <a:rPr lang="en-IN" b="0" i="0" dirty="0">
                <a:solidFill>
                  <a:srgbClr val="000000"/>
                </a:solidFill>
                <a:effectLst/>
                <a:latin typeface="Liberation Mono"/>
              </a:rPr>
              <a:t> </a:t>
            </a:r>
            <a:r>
              <a:rPr lang="en-IN" b="0" i="0" dirty="0">
                <a:solidFill>
                  <a:srgbClr val="0077AA"/>
                </a:solidFill>
                <a:effectLst/>
                <a:latin typeface="Liberation Mono"/>
              </a:rPr>
              <a:t>ON</a:t>
            </a:r>
            <a:r>
              <a:rPr lang="en-IN" b="0" i="0" dirty="0">
                <a:solidFill>
                  <a:srgbClr val="000000"/>
                </a:solidFill>
                <a:effectLst/>
                <a:latin typeface="Liberation Mono"/>
              </a:rPr>
              <a:t> </a:t>
            </a:r>
            <a:r>
              <a:rPr lang="en-IN" b="0" i="0" dirty="0">
                <a:solidFill>
                  <a:srgbClr val="0077AA"/>
                </a:solidFill>
                <a:effectLst/>
                <a:latin typeface="Liberation Mono"/>
              </a:rPr>
              <a:t>UPDATE</a:t>
            </a:r>
            <a:r>
              <a:rPr lang="en-IN" b="0" i="0" dirty="0">
                <a:solidFill>
                  <a:srgbClr val="000000"/>
                </a:solidFill>
                <a:effectLst/>
                <a:latin typeface="Liberation Mono"/>
              </a:rPr>
              <a:t> </a:t>
            </a:r>
            <a:r>
              <a:rPr lang="en-IN" b="0" i="0" dirty="0">
                <a:solidFill>
                  <a:srgbClr val="0077AA"/>
                </a:solidFill>
                <a:effectLst/>
                <a:latin typeface="Liberation Mono"/>
              </a:rPr>
              <a:t>CURRENT_TIMESTAMP</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a:solidFill>
                  <a:srgbClr val="A67F59"/>
                </a:solidFill>
                <a:effectLst/>
                <a:latin typeface="Liberation Mono"/>
              </a:rPr>
              <a:t>-&gt;</a:t>
            </a:r>
            <a:r>
              <a:rPr lang="en-IN" b="0" i="0" dirty="0">
                <a:solidFill>
                  <a:srgbClr val="000000"/>
                </a:solidFill>
                <a:effectLst/>
                <a:latin typeface="Liberation Mono"/>
              </a:rPr>
              <a:t> </a:t>
            </a:r>
            <a:r>
              <a:rPr lang="en-IN" b="0" i="0" dirty="0" err="1">
                <a:solidFill>
                  <a:srgbClr val="000000"/>
                </a:solidFill>
                <a:effectLst/>
                <a:latin typeface="Liberation Mono"/>
              </a:rPr>
              <a:t>custinfo</a:t>
            </a:r>
            <a:r>
              <a:rPr lang="en-IN" b="0" i="0" dirty="0">
                <a:solidFill>
                  <a:srgbClr val="000000"/>
                </a:solidFill>
                <a:effectLst/>
                <a:latin typeface="Liberation Mono"/>
              </a:rPr>
              <a:t> </a:t>
            </a:r>
            <a:r>
              <a:rPr lang="en-IN" b="0" i="0" dirty="0">
                <a:solidFill>
                  <a:srgbClr val="834689"/>
                </a:solidFill>
                <a:effectLst/>
                <a:latin typeface="Liberation Mono"/>
              </a:rPr>
              <a:t>JSON</a:t>
            </a:r>
          </a:p>
          <a:p>
            <a:r>
              <a:rPr lang="en-IN" b="0" i="0" dirty="0">
                <a:solidFill>
                  <a:srgbClr val="000000"/>
                </a:solidFill>
                <a:effectLst/>
                <a:latin typeface="Liberation Mono"/>
              </a:rPr>
              <a:t> </a:t>
            </a:r>
            <a:r>
              <a:rPr lang="en-IN" b="0" i="0" dirty="0">
                <a:solidFill>
                  <a:srgbClr val="A67F59"/>
                </a:solidFill>
                <a:effectLst/>
                <a:latin typeface="Liberation Mono"/>
              </a:rPr>
              <a:t>-&gt;</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000000"/>
                </a:solidFill>
                <a:effectLst/>
                <a:latin typeface="Liberation Mono"/>
              </a:rPr>
              <a:t> </a:t>
            </a:r>
          </a:p>
          <a:p>
            <a:endParaRPr lang="en-IN" dirty="0">
              <a:solidFill>
                <a:srgbClr val="000000"/>
              </a:solidFill>
              <a:latin typeface="Liberation Mono"/>
            </a:endParaRPr>
          </a:p>
          <a:p>
            <a:r>
              <a:rPr lang="en-IN" b="0" i="0" dirty="0">
                <a:solidFill>
                  <a:srgbClr val="555555"/>
                </a:solidFill>
                <a:effectLst/>
                <a:latin typeface="Liberation Mono"/>
              </a:rPr>
              <a:t>Query OK, 0 rows affected (0.51 sec)</a:t>
            </a:r>
            <a:r>
              <a:rPr lang="en-IN" b="0" i="0" dirty="0">
                <a:solidFill>
                  <a:srgbClr val="000000"/>
                </a:solidFill>
                <a:effectLst/>
                <a:latin typeface="Liberation Mono"/>
              </a:rPr>
              <a:t> </a:t>
            </a:r>
          </a:p>
          <a:p>
            <a:endParaRPr lang="en-IN" dirty="0">
              <a:solidFill>
                <a:srgbClr val="000000"/>
              </a:solidFill>
              <a:latin typeface="Liberation Mono"/>
            </a:endParaRPr>
          </a:p>
          <a:p>
            <a:r>
              <a:rPr lang="en-IN" b="0" i="0" dirty="0" err="1">
                <a:solidFill>
                  <a:srgbClr val="A67F59"/>
                </a:solidFill>
                <a:effectLst/>
                <a:latin typeface="Liberation Mono"/>
              </a:rPr>
              <a:t>mysql</a:t>
            </a:r>
            <a:r>
              <a:rPr lang="en-IN" b="0" i="0" dirty="0">
                <a:solidFill>
                  <a:srgbClr val="A67F59"/>
                </a:solidFill>
                <a:effectLst/>
                <a:latin typeface="Liberation Mono"/>
              </a:rPr>
              <a:t>&gt;</a:t>
            </a:r>
            <a:r>
              <a:rPr lang="en-IN" b="0" i="0" dirty="0">
                <a:solidFill>
                  <a:srgbClr val="000000"/>
                </a:solidFill>
                <a:effectLst/>
                <a:latin typeface="Liberation Mono"/>
              </a:rPr>
              <a:t> </a:t>
            </a:r>
            <a:r>
              <a:rPr lang="en-IN" b="0" i="0" dirty="0">
                <a:solidFill>
                  <a:srgbClr val="0077AA"/>
                </a:solidFill>
                <a:effectLst/>
                <a:latin typeface="Liberation Mono"/>
              </a:rPr>
              <a:t>INSERT</a:t>
            </a:r>
            <a:r>
              <a:rPr lang="en-IN" b="0" i="0" dirty="0">
                <a:solidFill>
                  <a:srgbClr val="000000"/>
                </a:solidFill>
                <a:effectLst/>
                <a:latin typeface="Liberation Mono"/>
              </a:rPr>
              <a:t> </a:t>
            </a:r>
            <a:r>
              <a:rPr lang="en-IN" b="0" i="0" dirty="0">
                <a:solidFill>
                  <a:srgbClr val="0077AA"/>
                </a:solidFill>
                <a:effectLst/>
                <a:latin typeface="Liberation Mono"/>
              </a:rPr>
              <a:t>INTO</a:t>
            </a:r>
            <a:r>
              <a:rPr lang="en-IN" b="0" i="0" dirty="0">
                <a:solidFill>
                  <a:srgbClr val="000000"/>
                </a:solidFill>
                <a:effectLst/>
                <a:latin typeface="Liberation Mono"/>
              </a:rPr>
              <a:t> customers </a:t>
            </a:r>
            <a:r>
              <a:rPr lang="en-IN" b="0" i="0" dirty="0">
                <a:solidFill>
                  <a:srgbClr val="0077AA"/>
                </a:solidFill>
                <a:effectLst/>
                <a:latin typeface="Liberation Mono"/>
              </a:rPr>
              <a:t>VALUES</a:t>
            </a:r>
          </a:p>
          <a:p>
            <a:r>
              <a:rPr lang="en-IN" b="0" i="0" dirty="0">
                <a:solidFill>
                  <a:srgbClr val="000000"/>
                </a:solidFill>
                <a:effectLst/>
                <a:latin typeface="Liberation Mono"/>
              </a:rPr>
              <a:t> </a:t>
            </a:r>
            <a:r>
              <a:rPr lang="en-IN" b="0" i="0" dirty="0">
                <a:solidFill>
                  <a:srgbClr val="A67F59"/>
                </a:solidFill>
                <a:effectLst/>
                <a:latin typeface="Liberation Mono"/>
              </a:rPr>
              <a:t>-&gt;</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990055"/>
                </a:solidFill>
                <a:effectLst/>
                <a:latin typeface="Liberation Mono"/>
              </a:rPr>
              <a:t>NULL</a:t>
            </a:r>
            <a:r>
              <a:rPr lang="en-IN" b="0" i="0" dirty="0">
                <a:solidFill>
                  <a:srgbClr val="999999"/>
                </a:solidFill>
                <a:effectLst/>
                <a:latin typeface="Liberation Mono"/>
              </a:rPr>
              <a:t>,</a:t>
            </a:r>
            <a:r>
              <a:rPr lang="en-IN" b="0" i="0" dirty="0">
                <a:solidFill>
                  <a:srgbClr val="000000"/>
                </a:solidFill>
                <a:effectLst/>
                <a:latin typeface="Liberation Mono"/>
              </a:rPr>
              <a:t> </a:t>
            </a:r>
            <a:r>
              <a:rPr lang="en-IN" b="0" i="0" dirty="0">
                <a:solidFill>
                  <a:srgbClr val="DD4A68"/>
                </a:solidFill>
                <a:effectLst/>
                <a:latin typeface="Liberation Mono"/>
              </a:rPr>
              <a:t>NOW</a:t>
            </a:r>
            <a:r>
              <a:rPr lang="en-IN" b="0" i="0" dirty="0">
                <a:solidFill>
                  <a:srgbClr val="999999"/>
                </a:solidFill>
                <a:effectLst/>
                <a:latin typeface="Liberation Mono"/>
              </a:rPr>
              <a:t>(),</a:t>
            </a:r>
            <a:r>
              <a:rPr lang="en-IN" b="0" i="0" dirty="0">
                <a:solidFill>
                  <a:srgbClr val="000000"/>
                </a:solidFill>
                <a:effectLst/>
                <a:latin typeface="Liberation Mono"/>
              </a:rPr>
              <a:t> </a:t>
            </a:r>
            <a:r>
              <a:rPr lang="en-IN" b="0" i="0" dirty="0">
                <a:solidFill>
                  <a:srgbClr val="669900"/>
                </a:solidFill>
                <a:effectLst/>
                <a:latin typeface="Liberation Mono"/>
              </a:rPr>
              <a:t>'{"user":"Jack","user_id":37,"zipcode":[94582,94536]}’</a:t>
            </a:r>
            <a:r>
              <a:rPr lang="en-IN" b="0" i="0" dirty="0">
                <a:solidFill>
                  <a:srgbClr val="999999"/>
                </a:solidFill>
                <a:effectLst/>
                <a:latin typeface="Liberation Mono"/>
              </a:rPr>
              <a:t>),</a:t>
            </a:r>
          </a:p>
          <a:p>
            <a:r>
              <a:rPr lang="en-IN" b="0" i="0" dirty="0">
                <a:solidFill>
                  <a:srgbClr val="000000"/>
                </a:solidFill>
                <a:effectLst/>
                <a:latin typeface="Liberation Mono"/>
              </a:rPr>
              <a:t> </a:t>
            </a:r>
            <a:r>
              <a:rPr lang="en-IN" b="0" i="0" dirty="0">
                <a:solidFill>
                  <a:srgbClr val="A67F59"/>
                </a:solidFill>
                <a:effectLst/>
                <a:latin typeface="Liberation Mono"/>
              </a:rPr>
              <a:t>-&gt;</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990055"/>
                </a:solidFill>
                <a:effectLst/>
                <a:latin typeface="Liberation Mono"/>
              </a:rPr>
              <a:t>NULL</a:t>
            </a:r>
            <a:r>
              <a:rPr lang="en-IN" b="0" i="0" dirty="0">
                <a:solidFill>
                  <a:srgbClr val="999999"/>
                </a:solidFill>
                <a:effectLst/>
                <a:latin typeface="Liberation Mono"/>
              </a:rPr>
              <a:t>,</a:t>
            </a:r>
            <a:r>
              <a:rPr lang="en-IN" b="0" i="0" dirty="0">
                <a:solidFill>
                  <a:srgbClr val="000000"/>
                </a:solidFill>
                <a:effectLst/>
                <a:latin typeface="Liberation Mono"/>
              </a:rPr>
              <a:t> </a:t>
            </a:r>
            <a:r>
              <a:rPr lang="en-IN" b="0" i="0" dirty="0">
                <a:solidFill>
                  <a:srgbClr val="DD4A68"/>
                </a:solidFill>
                <a:effectLst/>
                <a:latin typeface="Liberation Mono"/>
              </a:rPr>
              <a:t>NOW</a:t>
            </a:r>
            <a:r>
              <a:rPr lang="en-IN" b="0" i="0" dirty="0">
                <a:solidFill>
                  <a:srgbClr val="999999"/>
                </a:solidFill>
                <a:effectLst/>
                <a:latin typeface="Liberation Mono"/>
              </a:rPr>
              <a:t>(),</a:t>
            </a:r>
            <a:r>
              <a:rPr lang="en-IN" b="0" i="0" dirty="0">
                <a:solidFill>
                  <a:srgbClr val="000000"/>
                </a:solidFill>
                <a:effectLst/>
                <a:latin typeface="Liberation Mono"/>
              </a:rPr>
              <a:t> </a:t>
            </a:r>
            <a:r>
              <a:rPr lang="en-IN" b="0" i="0" dirty="0">
                <a:solidFill>
                  <a:srgbClr val="669900"/>
                </a:solidFill>
                <a:effectLst/>
                <a:latin typeface="Liberation Mono"/>
              </a:rPr>
              <a:t>'{"user":"Jill","user_id":22,"zipcode":[94568,94507,94582]}’</a:t>
            </a:r>
            <a:r>
              <a:rPr lang="en-IN" b="0" i="0" dirty="0">
                <a:solidFill>
                  <a:srgbClr val="999999"/>
                </a:solidFill>
                <a:effectLst/>
                <a:latin typeface="Liberation Mono"/>
              </a:rPr>
              <a:t>),</a:t>
            </a:r>
          </a:p>
          <a:p>
            <a:r>
              <a:rPr lang="en-IN" b="0" i="0" dirty="0">
                <a:solidFill>
                  <a:srgbClr val="000000"/>
                </a:solidFill>
                <a:effectLst/>
                <a:latin typeface="Liberation Mono"/>
              </a:rPr>
              <a:t> </a:t>
            </a:r>
            <a:r>
              <a:rPr lang="en-IN" b="0" i="0" dirty="0">
                <a:solidFill>
                  <a:srgbClr val="A67F59"/>
                </a:solidFill>
                <a:effectLst/>
                <a:latin typeface="Liberation Mono"/>
              </a:rPr>
              <a:t>-&gt;</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990055"/>
                </a:solidFill>
                <a:effectLst/>
                <a:latin typeface="Liberation Mono"/>
              </a:rPr>
              <a:t>NULL</a:t>
            </a:r>
            <a:r>
              <a:rPr lang="en-IN" b="0" i="0" dirty="0">
                <a:solidFill>
                  <a:srgbClr val="999999"/>
                </a:solidFill>
                <a:effectLst/>
                <a:latin typeface="Liberation Mono"/>
              </a:rPr>
              <a:t>,</a:t>
            </a:r>
            <a:r>
              <a:rPr lang="en-IN" b="0" i="0" dirty="0">
                <a:solidFill>
                  <a:srgbClr val="000000"/>
                </a:solidFill>
                <a:effectLst/>
                <a:latin typeface="Liberation Mono"/>
              </a:rPr>
              <a:t> </a:t>
            </a:r>
            <a:r>
              <a:rPr lang="en-IN" b="0" i="0" dirty="0">
                <a:solidFill>
                  <a:srgbClr val="DD4A68"/>
                </a:solidFill>
                <a:effectLst/>
                <a:latin typeface="Liberation Mono"/>
              </a:rPr>
              <a:t>NOW</a:t>
            </a:r>
            <a:r>
              <a:rPr lang="en-IN" b="0" i="0" dirty="0">
                <a:solidFill>
                  <a:srgbClr val="999999"/>
                </a:solidFill>
                <a:effectLst/>
                <a:latin typeface="Liberation Mono"/>
              </a:rPr>
              <a:t>(),</a:t>
            </a:r>
            <a:r>
              <a:rPr lang="en-IN" b="0" i="0" dirty="0">
                <a:solidFill>
                  <a:srgbClr val="000000"/>
                </a:solidFill>
                <a:effectLst/>
                <a:latin typeface="Liberation Mono"/>
              </a:rPr>
              <a:t> </a:t>
            </a:r>
            <a:r>
              <a:rPr lang="en-IN" b="0" i="0" dirty="0">
                <a:solidFill>
                  <a:srgbClr val="669900"/>
                </a:solidFill>
                <a:effectLst/>
                <a:latin typeface="Liberation Mono"/>
              </a:rPr>
              <a:t>'{"user":"Bob","user_id":31,"zipcode":[94477,94507]}’</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a:solidFill>
                  <a:srgbClr val="A67F59"/>
                </a:solidFill>
                <a:effectLst/>
                <a:latin typeface="Liberation Mono"/>
              </a:rPr>
              <a:t>-&gt;</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990055"/>
                </a:solidFill>
                <a:effectLst/>
                <a:latin typeface="Liberation Mono"/>
              </a:rPr>
              <a:t>NULL</a:t>
            </a:r>
            <a:r>
              <a:rPr lang="en-IN" b="0" i="0" dirty="0">
                <a:solidFill>
                  <a:srgbClr val="999999"/>
                </a:solidFill>
                <a:effectLst/>
                <a:latin typeface="Liberation Mono"/>
              </a:rPr>
              <a:t>,</a:t>
            </a:r>
            <a:r>
              <a:rPr lang="en-IN" b="0" i="0" dirty="0">
                <a:solidFill>
                  <a:srgbClr val="000000"/>
                </a:solidFill>
                <a:effectLst/>
                <a:latin typeface="Liberation Mono"/>
              </a:rPr>
              <a:t> </a:t>
            </a:r>
            <a:r>
              <a:rPr lang="en-IN" b="0" i="0" dirty="0">
                <a:solidFill>
                  <a:srgbClr val="DD4A68"/>
                </a:solidFill>
                <a:effectLst/>
                <a:latin typeface="Liberation Mono"/>
              </a:rPr>
              <a:t>NOW</a:t>
            </a:r>
            <a:r>
              <a:rPr lang="en-IN" b="0" i="0" dirty="0">
                <a:solidFill>
                  <a:srgbClr val="999999"/>
                </a:solidFill>
                <a:effectLst/>
                <a:latin typeface="Liberation Mono"/>
              </a:rPr>
              <a:t>(),</a:t>
            </a:r>
            <a:r>
              <a:rPr lang="en-IN" b="0" i="0" dirty="0">
                <a:solidFill>
                  <a:srgbClr val="000000"/>
                </a:solidFill>
                <a:effectLst/>
                <a:latin typeface="Liberation Mono"/>
              </a:rPr>
              <a:t> </a:t>
            </a:r>
            <a:r>
              <a:rPr lang="en-IN" b="0" i="0" dirty="0">
                <a:solidFill>
                  <a:srgbClr val="669900"/>
                </a:solidFill>
                <a:effectLst/>
                <a:latin typeface="Liberation Mono"/>
              </a:rPr>
              <a:t>'{"user":"Mary","user_id":72,"zipcode":[94536]}’</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a:solidFill>
                  <a:srgbClr val="A67F59"/>
                </a:solidFill>
                <a:effectLst/>
                <a:latin typeface="Liberation Mono"/>
              </a:rPr>
              <a:t>-&gt;</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990055"/>
                </a:solidFill>
                <a:effectLst/>
                <a:latin typeface="Liberation Mono"/>
              </a:rPr>
              <a:t>NULL</a:t>
            </a:r>
            <a:r>
              <a:rPr lang="en-IN" b="0" i="0" dirty="0">
                <a:solidFill>
                  <a:srgbClr val="999999"/>
                </a:solidFill>
                <a:effectLst/>
                <a:latin typeface="Liberation Mono"/>
              </a:rPr>
              <a:t>,</a:t>
            </a:r>
            <a:r>
              <a:rPr lang="en-IN" b="0" i="0" dirty="0">
                <a:solidFill>
                  <a:srgbClr val="000000"/>
                </a:solidFill>
                <a:effectLst/>
                <a:latin typeface="Liberation Mono"/>
              </a:rPr>
              <a:t> </a:t>
            </a:r>
            <a:r>
              <a:rPr lang="en-IN" b="0" i="0" dirty="0">
                <a:solidFill>
                  <a:srgbClr val="DD4A68"/>
                </a:solidFill>
                <a:effectLst/>
                <a:latin typeface="Liberation Mono"/>
              </a:rPr>
              <a:t>NOW</a:t>
            </a:r>
            <a:r>
              <a:rPr lang="en-IN" b="0" i="0" dirty="0">
                <a:solidFill>
                  <a:srgbClr val="999999"/>
                </a:solidFill>
                <a:effectLst/>
                <a:latin typeface="Liberation Mono"/>
              </a:rPr>
              <a:t>(),</a:t>
            </a:r>
            <a:r>
              <a:rPr lang="en-IN" b="0" i="0" dirty="0">
                <a:solidFill>
                  <a:srgbClr val="000000"/>
                </a:solidFill>
                <a:effectLst/>
                <a:latin typeface="Liberation Mono"/>
              </a:rPr>
              <a:t> </a:t>
            </a:r>
            <a:r>
              <a:rPr lang="en-IN" b="0" i="0" dirty="0">
                <a:solidFill>
                  <a:srgbClr val="669900"/>
                </a:solidFill>
                <a:effectLst/>
                <a:latin typeface="Liberation Mono"/>
              </a:rPr>
              <a:t>'{"user":"Ted","user_id":56,"zipcode":[94507,94582]}’</a:t>
            </a:r>
            <a:r>
              <a:rPr lang="en-IN" b="0" i="0" dirty="0">
                <a:solidFill>
                  <a:srgbClr val="999999"/>
                </a:solidFill>
                <a:effectLst/>
                <a:latin typeface="Liberation Mono"/>
              </a:rPr>
              <a:t>);</a:t>
            </a:r>
          </a:p>
          <a:p>
            <a:r>
              <a:rPr lang="en-IN" b="0" i="0" dirty="0">
                <a:solidFill>
                  <a:srgbClr val="000000"/>
                </a:solidFill>
                <a:effectLst/>
                <a:latin typeface="Liberation Mono"/>
              </a:rPr>
              <a:t> </a:t>
            </a:r>
            <a:r>
              <a:rPr lang="en-IN" b="0" i="0" dirty="0">
                <a:solidFill>
                  <a:srgbClr val="555555"/>
                </a:solidFill>
                <a:effectLst/>
                <a:latin typeface="Liberation Mono"/>
              </a:rPr>
              <a:t>Query OK, 5 rows affected (0.07 sec)</a:t>
            </a:r>
            <a:r>
              <a:rPr lang="en-IN" b="0" i="0" dirty="0">
                <a:solidFill>
                  <a:srgbClr val="000000"/>
                </a:solidFill>
                <a:effectLst/>
                <a:latin typeface="Liberation Mono"/>
              </a:rPr>
              <a:t> </a:t>
            </a:r>
            <a:r>
              <a:rPr lang="en-IN" b="0" i="0" dirty="0">
                <a:solidFill>
                  <a:srgbClr val="555555"/>
                </a:solidFill>
                <a:effectLst/>
                <a:latin typeface="Liberation Mono"/>
              </a:rPr>
              <a:t>Records: 5 Duplicates: 0 Warnings: 0</a:t>
            </a:r>
          </a:p>
          <a:p>
            <a:endParaRPr lang="en-IN" dirty="0">
              <a:solidFill>
                <a:srgbClr val="555555"/>
              </a:solidFill>
              <a:latin typeface="Liberation Mono"/>
            </a:endParaRPr>
          </a:p>
          <a:p>
            <a:r>
              <a:rPr lang="en-US" b="0" i="0" dirty="0" err="1">
                <a:solidFill>
                  <a:srgbClr val="A67F59"/>
                </a:solidFill>
                <a:effectLst/>
                <a:latin typeface="Liberation Mono"/>
              </a:rPr>
              <a:t>mysql</a:t>
            </a:r>
            <a:r>
              <a:rPr lang="en-US" b="0" i="0" dirty="0">
                <a:solidFill>
                  <a:srgbClr val="A67F59"/>
                </a:solidFill>
                <a:effectLst/>
                <a:latin typeface="Liberation Mono"/>
              </a:rPr>
              <a:t>&gt;</a:t>
            </a:r>
            <a:r>
              <a:rPr lang="en-US" b="0" i="0" dirty="0">
                <a:solidFill>
                  <a:srgbClr val="000000"/>
                </a:solidFill>
                <a:effectLst/>
                <a:latin typeface="Liberation Mono"/>
              </a:rPr>
              <a:t> </a:t>
            </a:r>
            <a:r>
              <a:rPr lang="en-US" b="0" i="0" dirty="0">
                <a:solidFill>
                  <a:srgbClr val="0077AA"/>
                </a:solidFill>
                <a:effectLst/>
                <a:latin typeface="Liberation Mono"/>
              </a:rPr>
              <a:t>ALTER</a:t>
            </a:r>
            <a:r>
              <a:rPr lang="en-US" b="0" i="0" dirty="0">
                <a:solidFill>
                  <a:srgbClr val="000000"/>
                </a:solidFill>
                <a:effectLst/>
                <a:latin typeface="Liberation Mono"/>
              </a:rPr>
              <a:t> </a:t>
            </a:r>
            <a:r>
              <a:rPr lang="en-US" b="0" i="0" dirty="0">
                <a:solidFill>
                  <a:srgbClr val="0077AA"/>
                </a:solidFill>
                <a:effectLst/>
                <a:latin typeface="Liberation Mono"/>
              </a:rPr>
              <a:t>TABLE</a:t>
            </a:r>
            <a:r>
              <a:rPr lang="en-US" b="0" i="0" dirty="0">
                <a:solidFill>
                  <a:srgbClr val="000000"/>
                </a:solidFill>
                <a:effectLst/>
                <a:latin typeface="Liberation Mono"/>
              </a:rPr>
              <a:t> customers </a:t>
            </a:r>
          </a:p>
          <a:p>
            <a:r>
              <a:rPr lang="en-US" b="0" i="0" dirty="0">
                <a:solidFill>
                  <a:srgbClr val="A67F59"/>
                </a:solidFill>
                <a:effectLst/>
                <a:latin typeface="Liberation Mono"/>
              </a:rPr>
              <a:t>-&gt;</a:t>
            </a:r>
            <a:r>
              <a:rPr lang="en-US" b="0" i="0" dirty="0">
                <a:solidFill>
                  <a:srgbClr val="000000"/>
                </a:solidFill>
                <a:effectLst/>
                <a:latin typeface="Liberation Mono"/>
              </a:rPr>
              <a:t> </a:t>
            </a:r>
            <a:r>
              <a:rPr lang="en-US" b="0" i="0" dirty="0">
                <a:solidFill>
                  <a:srgbClr val="0077AA"/>
                </a:solidFill>
                <a:effectLst/>
                <a:latin typeface="Liberation Mono"/>
              </a:rPr>
              <a:t>ADD</a:t>
            </a:r>
            <a:r>
              <a:rPr lang="en-US" b="0" i="0" dirty="0">
                <a:solidFill>
                  <a:srgbClr val="000000"/>
                </a:solidFill>
                <a:effectLst/>
                <a:latin typeface="Liberation Mono"/>
              </a:rPr>
              <a:t> </a:t>
            </a:r>
            <a:r>
              <a:rPr lang="en-US" b="0" i="0" dirty="0">
                <a:solidFill>
                  <a:srgbClr val="0077AA"/>
                </a:solidFill>
                <a:effectLst/>
                <a:latin typeface="Liberation Mono"/>
              </a:rPr>
              <a:t>INDEX</a:t>
            </a:r>
            <a:r>
              <a:rPr lang="en-US" b="0" i="0" dirty="0">
                <a:solidFill>
                  <a:srgbClr val="000000"/>
                </a:solidFill>
                <a:effectLst/>
                <a:latin typeface="Liberation Mono"/>
              </a:rPr>
              <a:t> zips</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999999"/>
                </a:solidFill>
                <a:effectLst/>
                <a:latin typeface="Liberation Mono"/>
              </a:rPr>
              <a:t>(</a:t>
            </a:r>
            <a:r>
              <a:rPr lang="en-US" b="0" i="0" dirty="0">
                <a:solidFill>
                  <a:srgbClr val="DD4A68"/>
                </a:solidFill>
                <a:effectLst/>
                <a:latin typeface="Liberation Mono"/>
              </a:rPr>
              <a:t>CAST</a:t>
            </a:r>
            <a:r>
              <a:rPr lang="en-US" b="0" i="0" dirty="0">
                <a:solidFill>
                  <a:srgbClr val="999999"/>
                </a:solidFill>
                <a:effectLst/>
                <a:latin typeface="Liberation Mono"/>
              </a:rPr>
              <a:t>(</a:t>
            </a:r>
            <a:r>
              <a:rPr lang="en-US" b="0" i="0" dirty="0" err="1">
                <a:solidFill>
                  <a:srgbClr val="000000"/>
                </a:solidFill>
                <a:effectLst/>
                <a:latin typeface="Liberation Mono"/>
              </a:rPr>
              <a:t>custinfo</a:t>
            </a:r>
            <a:r>
              <a:rPr lang="en-US" b="0" i="0" dirty="0">
                <a:solidFill>
                  <a:srgbClr val="A67F59"/>
                </a:solidFill>
                <a:effectLst/>
                <a:latin typeface="Liberation Mono"/>
              </a:rPr>
              <a:t>-&gt;</a:t>
            </a:r>
            <a:r>
              <a:rPr lang="en-US" b="0" i="0" dirty="0">
                <a:solidFill>
                  <a:srgbClr val="669900"/>
                </a:solidFill>
                <a:effectLst/>
                <a:latin typeface="Liberation Mono"/>
              </a:rPr>
              <a:t>'$.</a:t>
            </a:r>
            <a:r>
              <a:rPr lang="en-US" b="0" i="0" dirty="0" err="1">
                <a:solidFill>
                  <a:srgbClr val="669900"/>
                </a:solidFill>
                <a:effectLst/>
                <a:latin typeface="Liberation Mono"/>
              </a:rPr>
              <a:t>zipcode</a:t>
            </a:r>
            <a:r>
              <a:rPr lang="en-US" b="0" i="0" dirty="0">
                <a:solidFill>
                  <a:srgbClr val="669900"/>
                </a:solidFill>
                <a:effectLst/>
                <a:latin typeface="Liberation Mono"/>
              </a:rPr>
              <a:t>'</a:t>
            </a:r>
            <a:r>
              <a:rPr lang="en-US" b="0" i="0" dirty="0">
                <a:solidFill>
                  <a:srgbClr val="000000"/>
                </a:solidFill>
                <a:effectLst/>
                <a:latin typeface="Liberation Mono"/>
              </a:rPr>
              <a:t> </a:t>
            </a:r>
            <a:r>
              <a:rPr lang="en-US" b="0" i="0" dirty="0">
                <a:solidFill>
                  <a:srgbClr val="0077AA"/>
                </a:solidFill>
                <a:effectLst/>
                <a:latin typeface="Liberation Mono"/>
              </a:rPr>
              <a:t>AS</a:t>
            </a:r>
            <a:r>
              <a:rPr lang="en-US" b="0" i="0" dirty="0">
                <a:solidFill>
                  <a:srgbClr val="000000"/>
                </a:solidFill>
                <a:effectLst/>
                <a:latin typeface="Liberation Mono"/>
              </a:rPr>
              <a:t> </a:t>
            </a:r>
            <a:r>
              <a:rPr lang="en-US" b="0" i="0" dirty="0">
                <a:solidFill>
                  <a:srgbClr val="0077AA"/>
                </a:solidFill>
                <a:effectLst/>
                <a:latin typeface="Liberation Mono"/>
              </a:rPr>
              <a:t>UNSIGNED</a:t>
            </a:r>
            <a:r>
              <a:rPr lang="en-US" b="0" i="0" dirty="0">
                <a:solidFill>
                  <a:srgbClr val="000000"/>
                </a:solidFill>
                <a:effectLst/>
                <a:latin typeface="Liberation Mono"/>
              </a:rPr>
              <a:t> </a:t>
            </a:r>
            <a:r>
              <a:rPr lang="en-US" b="0" i="0" dirty="0">
                <a:solidFill>
                  <a:srgbClr val="0077AA"/>
                </a:solidFill>
                <a:effectLst/>
                <a:latin typeface="Liberation Mono"/>
              </a:rPr>
              <a:t>ARRAY</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999999"/>
                </a:solidFill>
                <a:effectLst/>
                <a:latin typeface="Liberation Mono"/>
              </a:rPr>
              <a:t>);</a:t>
            </a:r>
            <a:r>
              <a:rPr lang="en-US" b="0" i="0" dirty="0">
                <a:solidFill>
                  <a:srgbClr val="000000"/>
                </a:solidFill>
                <a:effectLst/>
                <a:latin typeface="Liberation Mono"/>
              </a:rPr>
              <a:t> </a:t>
            </a:r>
          </a:p>
          <a:p>
            <a:r>
              <a:rPr lang="en-US" b="0" i="0" dirty="0">
                <a:solidFill>
                  <a:srgbClr val="555555"/>
                </a:solidFill>
                <a:effectLst/>
                <a:latin typeface="Liberation Mono"/>
              </a:rPr>
              <a:t>Query OK, 0 rows affected (0.47 sec)</a:t>
            </a:r>
            <a:r>
              <a:rPr lang="en-US" b="0" i="0" dirty="0">
                <a:solidFill>
                  <a:srgbClr val="000000"/>
                </a:solidFill>
                <a:effectLst/>
                <a:latin typeface="Liberation Mono"/>
              </a:rPr>
              <a:t> </a:t>
            </a:r>
          </a:p>
          <a:p>
            <a:r>
              <a:rPr lang="en-US" b="0" i="0" dirty="0">
                <a:solidFill>
                  <a:srgbClr val="555555"/>
                </a:solidFill>
                <a:effectLst/>
                <a:latin typeface="Liberation Mono"/>
              </a:rPr>
              <a:t>Records: 0 Duplicates: 0 Warnings: 0</a:t>
            </a:r>
            <a:endParaRPr lang="en-IN" dirty="0"/>
          </a:p>
        </p:txBody>
      </p:sp>
    </p:spTree>
    <p:extLst>
      <p:ext uri="{BB962C8B-B14F-4D97-AF65-F5344CB8AC3E}">
        <p14:creationId xmlns:p14="http://schemas.microsoft.com/office/powerpoint/2010/main" val="37026286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193A89-20B9-8CF5-0818-BE3F3EF5D404}"/>
              </a:ext>
            </a:extLst>
          </p:cNvPr>
          <p:cNvSpPr txBox="1"/>
          <p:nvPr/>
        </p:nvSpPr>
        <p:spPr>
          <a:xfrm>
            <a:off x="1243011" y="1582340"/>
            <a:ext cx="10058401" cy="3416320"/>
          </a:xfrm>
          <a:prstGeom prst="rect">
            <a:avLst/>
          </a:prstGeom>
          <a:noFill/>
        </p:spPr>
        <p:txBody>
          <a:bodyPr wrap="square">
            <a:spAutoFit/>
          </a:bodyPr>
          <a:lstStyle/>
          <a:p>
            <a:r>
              <a:rPr lang="en-IN" dirty="0" err="1"/>
              <a:t>mysql</a:t>
            </a:r>
            <a:r>
              <a:rPr lang="en-IN" dirty="0"/>
              <a:t>&gt; SELECT * FROM customers</a:t>
            </a:r>
          </a:p>
          <a:p>
            <a:r>
              <a:rPr lang="en-IN" dirty="0"/>
              <a:t>    -&gt;     WHERE 94507 MEMBER OF(</a:t>
            </a:r>
            <a:r>
              <a:rPr lang="en-IN" dirty="0" err="1"/>
              <a:t>custinfo</a:t>
            </a:r>
            <a:r>
              <a:rPr lang="en-IN" dirty="0"/>
              <a:t>-&gt;'$.</a:t>
            </a:r>
            <a:r>
              <a:rPr lang="en-IN" dirty="0" err="1"/>
              <a:t>zipcode</a:t>
            </a:r>
            <a:r>
              <a:rPr lang="en-IN" dirty="0"/>
              <a:t>’);</a:t>
            </a:r>
          </a:p>
          <a:p>
            <a:endParaRPr lang="en-IN" dirty="0"/>
          </a:p>
          <a:p>
            <a:endParaRPr lang="en-IN" dirty="0"/>
          </a:p>
          <a:p>
            <a:r>
              <a:rPr lang="en-IN" dirty="0"/>
              <a:t>+----+---------------------+-------------------------------------------------------------------+</a:t>
            </a:r>
          </a:p>
          <a:p>
            <a:r>
              <a:rPr lang="en-IN" dirty="0"/>
              <a:t>| id | modified            | </a:t>
            </a:r>
            <a:r>
              <a:rPr lang="en-IN" dirty="0" err="1"/>
              <a:t>custinfo</a:t>
            </a:r>
            <a:r>
              <a:rPr lang="en-IN" dirty="0"/>
              <a:t>                                                          |</a:t>
            </a:r>
          </a:p>
          <a:p>
            <a:r>
              <a:rPr lang="en-IN" dirty="0"/>
              <a:t>+----+---------------------+-------------------------------------------------------------------+</a:t>
            </a:r>
          </a:p>
          <a:p>
            <a:r>
              <a:rPr lang="en-IN" dirty="0"/>
              <a:t>|  2 | 2019-06-29 22:23:12 | {"user": "Jill", "</a:t>
            </a:r>
            <a:r>
              <a:rPr lang="en-IN" dirty="0" err="1"/>
              <a:t>user_id</a:t>
            </a:r>
            <a:r>
              <a:rPr lang="en-IN" dirty="0"/>
              <a:t>": 22, "</a:t>
            </a:r>
            <a:r>
              <a:rPr lang="en-IN" dirty="0" err="1"/>
              <a:t>zipcode</a:t>
            </a:r>
            <a:r>
              <a:rPr lang="en-IN" dirty="0"/>
              <a:t>": [94568, 94507, 94582]} |</a:t>
            </a:r>
          </a:p>
          <a:p>
            <a:r>
              <a:rPr lang="en-IN" dirty="0"/>
              <a:t>|  3 | 2019-06-29 22:23:12 | {"user": "Bob", "</a:t>
            </a:r>
            <a:r>
              <a:rPr lang="en-IN" dirty="0" err="1"/>
              <a:t>user_id</a:t>
            </a:r>
            <a:r>
              <a:rPr lang="en-IN" dirty="0"/>
              <a:t>": 31, "</a:t>
            </a:r>
            <a:r>
              <a:rPr lang="en-IN" dirty="0" err="1"/>
              <a:t>zipcode</a:t>
            </a:r>
            <a:r>
              <a:rPr lang="en-IN" dirty="0"/>
              <a:t>": [94477, 94507]}         |</a:t>
            </a:r>
          </a:p>
          <a:p>
            <a:r>
              <a:rPr lang="en-IN" dirty="0"/>
              <a:t>|  5 | 2019-06-29 22:23:12 | {"user": "Ted", "</a:t>
            </a:r>
            <a:r>
              <a:rPr lang="en-IN" dirty="0" err="1"/>
              <a:t>user_id</a:t>
            </a:r>
            <a:r>
              <a:rPr lang="en-IN" dirty="0"/>
              <a:t>": 56, "</a:t>
            </a:r>
            <a:r>
              <a:rPr lang="en-IN" dirty="0" err="1"/>
              <a:t>zipcode</a:t>
            </a:r>
            <a:r>
              <a:rPr lang="en-IN" dirty="0"/>
              <a:t>": [94507, 94582]}         |</a:t>
            </a:r>
          </a:p>
          <a:p>
            <a:r>
              <a:rPr lang="en-IN" dirty="0"/>
              <a:t>+----+---------------------+-------------------------------------------------------------------+</a:t>
            </a:r>
          </a:p>
          <a:p>
            <a:r>
              <a:rPr lang="en-IN" dirty="0"/>
              <a:t>3 rows in set (0.00 sec)</a:t>
            </a:r>
          </a:p>
        </p:txBody>
      </p:sp>
    </p:spTree>
    <p:extLst>
      <p:ext uri="{BB962C8B-B14F-4D97-AF65-F5344CB8AC3E}">
        <p14:creationId xmlns:p14="http://schemas.microsoft.com/office/powerpoint/2010/main" val="8084957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D32531-67BE-B661-A9C7-588BDF3FD5D3}"/>
              </a:ext>
            </a:extLst>
          </p:cNvPr>
          <p:cNvSpPr txBox="1"/>
          <p:nvPr/>
        </p:nvSpPr>
        <p:spPr>
          <a:xfrm>
            <a:off x="842963" y="1159699"/>
            <a:ext cx="10272712" cy="3139321"/>
          </a:xfrm>
          <a:prstGeom prst="rect">
            <a:avLst/>
          </a:prstGeom>
          <a:noFill/>
        </p:spPr>
        <p:txBody>
          <a:bodyPr wrap="square">
            <a:spAutoFit/>
          </a:bodyPr>
          <a:lstStyle/>
          <a:p>
            <a:r>
              <a:rPr lang="en-IN" dirty="0" err="1"/>
              <a:t>mysql</a:t>
            </a:r>
            <a:r>
              <a:rPr lang="en-IN" dirty="0"/>
              <a:t>&gt; SELECT * FROM customers</a:t>
            </a:r>
          </a:p>
          <a:p>
            <a:r>
              <a:rPr lang="en-IN" dirty="0"/>
              <a:t>    -&gt;     WHERE JSON_CONTAINS(</a:t>
            </a:r>
            <a:r>
              <a:rPr lang="en-IN" dirty="0" err="1"/>
              <a:t>custinfo</a:t>
            </a:r>
            <a:r>
              <a:rPr lang="en-IN" dirty="0"/>
              <a:t>-&gt;'$.</a:t>
            </a:r>
            <a:r>
              <a:rPr lang="en-IN" dirty="0" err="1"/>
              <a:t>zipcode</a:t>
            </a:r>
            <a:r>
              <a:rPr lang="en-IN" dirty="0"/>
              <a:t>', CAST('[94507,94582]' AS JSON));</a:t>
            </a:r>
          </a:p>
          <a:p>
            <a:endParaRPr lang="en-IN" dirty="0"/>
          </a:p>
          <a:p>
            <a:endParaRPr lang="en-IN" dirty="0"/>
          </a:p>
          <a:p>
            <a:r>
              <a:rPr lang="en-IN" dirty="0"/>
              <a:t>+----+---------------------+-------------------------------------------------------------------+</a:t>
            </a:r>
          </a:p>
          <a:p>
            <a:r>
              <a:rPr lang="en-IN" dirty="0"/>
              <a:t>| id | modified            | </a:t>
            </a:r>
            <a:r>
              <a:rPr lang="en-IN" dirty="0" err="1"/>
              <a:t>custinfo</a:t>
            </a:r>
            <a:r>
              <a:rPr lang="en-IN" dirty="0"/>
              <a:t>                                                          |</a:t>
            </a:r>
          </a:p>
          <a:p>
            <a:r>
              <a:rPr lang="en-IN" dirty="0"/>
              <a:t>+----+---------------------+-------------------------------------------------------------------+</a:t>
            </a:r>
          </a:p>
          <a:p>
            <a:r>
              <a:rPr lang="en-IN" dirty="0"/>
              <a:t>|  2 | 2019-06-29 22:23:12 | {"user": "Jill", "</a:t>
            </a:r>
            <a:r>
              <a:rPr lang="en-IN" dirty="0" err="1"/>
              <a:t>user_id</a:t>
            </a:r>
            <a:r>
              <a:rPr lang="en-IN" dirty="0"/>
              <a:t>": 22, "</a:t>
            </a:r>
            <a:r>
              <a:rPr lang="en-IN" dirty="0" err="1"/>
              <a:t>zipcode</a:t>
            </a:r>
            <a:r>
              <a:rPr lang="en-IN" dirty="0"/>
              <a:t>": [94568, 94507, 94582]} |</a:t>
            </a:r>
          </a:p>
          <a:p>
            <a:r>
              <a:rPr lang="en-IN" dirty="0"/>
              <a:t>|  5 | 2019-06-29 22:23:12 | {"user": "Ted", "</a:t>
            </a:r>
            <a:r>
              <a:rPr lang="en-IN" dirty="0" err="1"/>
              <a:t>user_id</a:t>
            </a:r>
            <a:r>
              <a:rPr lang="en-IN" dirty="0"/>
              <a:t>": 56, "</a:t>
            </a:r>
            <a:r>
              <a:rPr lang="en-IN" dirty="0" err="1"/>
              <a:t>zipcode</a:t>
            </a:r>
            <a:r>
              <a:rPr lang="en-IN" dirty="0"/>
              <a:t>": [94507, 94582]}         |</a:t>
            </a:r>
          </a:p>
          <a:p>
            <a:r>
              <a:rPr lang="en-IN" dirty="0"/>
              <a:t>+----+---------------------+-------------------------------------------------------------------+</a:t>
            </a:r>
          </a:p>
          <a:p>
            <a:r>
              <a:rPr lang="en-IN" dirty="0"/>
              <a:t>2 rows in set (0.00 sec)</a:t>
            </a:r>
          </a:p>
        </p:txBody>
      </p:sp>
    </p:spTree>
    <p:extLst>
      <p:ext uri="{BB962C8B-B14F-4D97-AF65-F5344CB8AC3E}">
        <p14:creationId xmlns:p14="http://schemas.microsoft.com/office/powerpoint/2010/main" val="13965579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8B4CCE-E918-DDDC-3B1E-879B92EF518B}"/>
              </a:ext>
            </a:extLst>
          </p:cNvPr>
          <p:cNvSpPr txBox="1"/>
          <p:nvPr/>
        </p:nvSpPr>
        <p:spPr>
          <a:xfrm>
            <a:off x="1243013" y="605701"/>
            <a:ext cx="9986962" cy="3693319"/>
          </a:xfrm>
          <a:prstGeom prst="rect">
            <a:avLst/>
          </a:prstGeom>
          <a:noFill/>
        </p:spPr>
        <p:txBody>
          <a:bodyPr wrap="square">
            <a:spAutoFit/>
          </a:bodyPr>
          <a:lstStyle/>
          <a:p>
            <a:endParaRPr lang="en-IN" dirty="0"/>
          </a:p>
          <a:p>
            <a:r>
              <a:rPr lang="en-IN" dirty="0" err="1"/>
              <a:t>mysql</a:t>
            </a:r>
            <a:r>
              <a:rPr lang="en-IN" dirty="0"/>
              <a:t>&gt; SELECT * FROM customers</a:t>
            </a:r>
          </a:p>
          <a:p>
            <a:r>
              <a:rPr lang="en-IN" dirty="0"/>
              <a:t>    -&gt;     WHERE JSON_OVERLAPS(</a:t>
            </a:r>
            <a:r>
              <a:rPr lang="en-IN" dirty="0" err="1"/>
              <a:t>custinfo</a:t>
            </a:r>
            <a:r>
              <a:rPr lang="en-IN" dirty="0"/>
              <a:t>-&gt;'$.</a:t>
            </a:r>
            <a:r>
              <a:rPr lang="en-IN" dirty="0" err="1"/>
              <a:t>zipcode</a:t>
            </a:r>
            <a:r>
              <a:rPr lang="en-IN" dirty="0"/>
              <a:t>', CAST('[94507,94582]' AS JSON));</a:t>
            </a:r>
          </a:p>
          <a:p>
            <a:endParaRPr lang="en-IN" dirty="0"/>
          </a:p>
          <a:p>
            <a:r>
              <a:rPr lang="en-IN" dirty="0"/>
              <a:t>+----+---------------------+-------------------------------------------------------------------+</a:t>
            </a:r>
          </a:p>
          <a:p>
            <a:r>
              <a:rPr lang="en-IN" dirty="0"/>
              <a:t>| id | modified            | </a:t>
            </a:r>
            <a:r>
              <a:rPr lang="en-IN" dirty="0" err="1"/>
              <a:t>custinfo</a:t>
            </a:r>
            <a:r>
              <a:rPr lang="en-IN" dirty="0"/>
              <a:t>                                                          |</a:t>
            </a:r>
          </a:p>
          <a:p>
            <a:r>
              <a:rPr lang="en-IN" dirty="0"/>
              <a:t>+----+---------------------+-------------------------------------------------------------------+</a:t>
            </a:r>
          </a:p>
          <a:p>
            <a:r>
              <a:rPr lang="en-IN" dirty="0"/>
              <a:t>|  1 | 2019-06-29 22:23:12 | {"user": "Jack", "</a:t>
            </a:r>
            <a:r>
              <a:rPr lang="en-IN" dirty="0" err="1"/>
              <a:t>user_id</a:t>
            </a:r>
            <a:r>
              <a:rPr lang="en-IN" dirty="0"/>
              <a:t>": 37, "</a:t>
            </a:r>
            <a:r>
              <a:rPr lang="en-IN" dirty="0" err="1"/>
              <a:t>zipcode</a:t>
            </a:r>
            <a:r>
              <a:rPr lang="en-IN" dirty="0"/>
              <a:t>": [94582, 94536]}        |</a:t>
            </a:r>
          </a:p>
          <a:p>
            <a:r>
              <a:rPr lang="en-IN" dirty="0"/>
              <a:t>|  2 | 2019-06-29 22:23:12 | {"user": "Jill", "</a:t>
            </a:r>
            <a:r>
              <a:rPr lang="en-IN" dirty="0" err="1"/>
              <a:t>user_id</a:t>
            </a:r>
            <a:r>
              <a:rPr lang="en-IN" dirty="0"/>
              <a:t>": 22, "</a:t>
            </a:r>
            <a:r>
              <a:rPr lang="en-IN" dirty="0" err="1"/>
              <a:t>zipcode</a:t>
            </a:r>
            <a:r>
              <a:rPr lang="en-IN" dirty="0"/>
              <a:t>": [94568, 94507, 94582]} |</a:t>
            </a:r>
          </a:p>
          <a:p>
            <a:r>
              <a:rPr lang="en-IN" dirty="0"/>
              <a:t>|  3 | 2019-06-29 22:23:12 | {"user": "Bob", "</a:t>
            </a:r>
            <a:r>
              <a:rPr lang="en-IN" dirty="0" err="1"/>
              <a:t>user_id</a:t>
            </a:r>
            <a:r>
              <a:rPr lang="en-IN" dirty="0"/>
              <a:t>": 31, "</a:t>
            </a:r>
            <a:r>
              <a:rPr lang="en-IN" dirty="0" err="1"/>
              <a:t>zipcode</a:t>
            </a:r>
            <a:r>
              <a:rPr lang="en-IN" dirty="0"/>
              <a:t>": [94477, 94507]}         |</a:t>
            </a:r>
          </a:p>
          <a:p>
            <a:r>
              <a:rPr lang="en-IN" dirty="0"/>
              <a:t>|  5 | 2019-06-29 22:23:12 | {"user": "Ted", "</a:t>
            </a:r>
            <a:r>
              <a:rPr lang="en-IN" dirty="0" err="1"/>
              <a:t>user_id</a:t>
            </a:r>
            <a:r>
              <a:rPr lang="en-IN" dirty="0"/>
              <a:t>": 56, "</a:t>
            </a:r>
            <a:r>
              <a:rPr lang="en-IN" dirty="0" err="1"/>
              <a:t>zipcode</a:t>
            </a:r>
            <a:r>
              <a:rPr lang="en-IN" dirty="0"/>
              <a:t>": [94507, 94582]}         |</a:t>
            </a:r>
          </a:p>
          <a:p>
            <a:r>
              <a:rPr lang="en-IN" dirty="0"/>
              <a:t>+----+---------------------+-------------------------------------------------------------------+</a:t>
            </a:r>
          </a:p>
          <a:p>
            <a:r>
              <a:rPr lang="en-IN" dirty="0"/>
              <a:t>4 rows in set (0.00 sec)</a:t>
            </a:r>
          </a:p>
        </p:txBody>
      </p:sp>
    </p:spTree>
    <p:extLst>
      <p:ext uri="{BB962C8B-B14F-4D97-AF65-F5344CB8AC3E}">
        <p14:creationId xmlns:p14="http://schemas.microsoft.com/office/powerpoint/2010/main" val="41162881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D796B9-71FF-AECE-D7C0-6AB703263F61}"/>
              </a:ext>
            </a:extLst>
          </p:cNvPr>
          <p:cNvSpPr txBox="1"/>
          <p:nvPr/>
        </p:nvSpPr>
        <p:spPr>
          <a:xfrm>
            <a:off x="1075134" y="701605"/>
            <a:ext cx="9040415" cy="1477328"/>
          </a:xfrm>
          <a:prstGeom prst="rect">
            <a:avLst/>
          </a:prstGeom>
          <a:noFill/>
        </p:spPr>
        <p:txBody>
          <a:bodyPr wrap="square">
            <a:spAutoFit/>
          </a:bodyPr>
          <a:lstStyle/>
          <a:p>
            <a:pPr marL="285750" indent="-285750">
              <a:buFont typeface="Wingdings" panose="05000000000000000000" pitchFamily="2" charset="2"/>
              <a:buChar char="Ø"/>
            </a:pPr>
            <a:r>
              <a:rPr lang="en-US" dirty="0"/>
              <a:t>A multi-valued index can be defined as a unique key. </a:t>
            </a:r>
          </a:p>
          <a:p>
            <a:pPr marL="285750" indent="-285750">
              <a:buFont typeface="Wingdings" panose="05000000000000000000" pitchFamily="2" charset="2"/>
              <a:buChar char="Ø"/>
            </a:pPr>
            <a:r>
              <a:rPr lang="en-US" dirty="0"/>
              <a:t>If defined as a unique key, attempting to insert a value already present in the multi-valued index returns a duplicate key error. </a:t>
            </a:r>
          </a:p>
          <a:p>
            <a:pPr marL="285750" indent="-285750">
              <a:buFont typeface="Wingdings" panose="05000000000000000000" pitchFamily="2" charset="2"/>
              <a:buChar char="Ø"/>
            </a:pPr>
            <a:r>
              <a:rPr lang="en-US" dirty="0"/>
              <a:t>If duplicate values are already present, attempting to add a unique multi-valued index fails, as shown here:</a:t>
            </a:r>
            <a:endParaRPr lang="en-IN" dirty="0"/>
          </a:p>
        </p:txBody>
      </p:sp>
      <p:sp>
        <p:nvSpPr>
          <p:cNvPr id="5" name="TextBox 4">
            <a:extLst>
              <a:ext uri="{FF2B5EF4-FFF2-40B4-BE49-F238E27FC236}">
                <a16:creationId xmlns:a16="http://schemas.microsoft.com/office/drawing/2014/main" id="{0551ECAD-2E3B-9AE0-1379-2410562D93B2}"/>
              </a:ext>
            </a:extLst>
          </p:cNvPr>
          <p:cNvSpPr txBox="1"/>
          <p:nvPr/>
        </p:nvSpPr>
        <p:spPr>
          <a:xfrm>
            <a:off x="1503760" y="2493972"/>
            <a:ext cx="10154840" cy="3693319"/>
          </a:xfrm>
          <a:prstGeom prst="rect">
            <a:avLst/>
          </a:prstGeom>
          <a:noFill/>
        </p:spPr>
        <p:txBody>
          <a:bodyPr wrap="square">
            <a:spAutoFit/>
          </a:bodyPr>
          <a:lstStyle/>
          <a:p>
            <a:r>
              <a:rPr lang="en-IN" dirty="0" err="1"/>
              <a:t>mysql</a:t>
            </a:r>
            <a:r>
              <a:rPr lang="en-IN" dirty="0"/>
              <a:t>&gt; ALTER TABLE customers DROP INDEX zips;</a:t>
            </a:r>
          </a:p>
          <a:p>
            <a:r>
              <a:rPr lang="en-IN" dirty="0"/>
              <a:t>Query OK, 0 rows affected (0.55 sec)</a:t>
            </a:r>
          </a:p>
          <a:p>
            <a:r>
              <a:rPr lang="en-IN" dirty="0"/>
              <a:t>Records: 0  Duplicates: 0  Warnings: 0</a:t>
            </a:r>
          </a:p>
          <a:p>
            <a:endParaRPr lang="en-IN" dirty="0"/>
          </a:p>
          <a:p>
            <a:r>
              <a:rPr lang="en-IN" dirty="0" err="1"/>
              <a:t>mysql</a:t>
            </a:r>
            <a:r>
              <a:rPr lang="en-IN" dirty="0"/>
              <a:t>&gt; ALTER TABLE customers</a:t>
            </a:r>
          </a:p>
          <a:p>
            <a:r>
              <a:rPr lang="en-IN" dirty="0"/>
              <a:t>    -&gt;     ADD UNIQUE INDEX zips((CAST(</a:t>
            </a:r>
            <a:r>
              <a:rPr lang="en-IN" dirty="0" err="1"/>
              <a:t>custinfo</a:t>
            </a:r>
            <a:r>
              <a:rPr lang="en-IN" dirty="0"/>
              <a:t>-&gt;'$.</a:t>
            </a:r>
            <a:r>
              <a:rPr lang="en-IN" dirty="0" err="1"/>
              <a:t>zipcode</a:t>
            </a:r>
            <a:r>
              <a:rPr lang="en-IN" dirty="0"/>
              <a:t>' AS UNSIGNED ARRAY)));</a:t>
            </a:r>
          </a:p>
          <a:p>
            <a:endParaRPr lang="en-IN" dirty="0"/>
          </a:p>
          <a:p>
            <a:r>
              <a:rPr lang="en-IN" dirty="0"/>
              <a:t>ERROR 1062 (23000): Duplicate entry '[94507, ' for key '</a:t>
            </a:r>
            <a:r>
              <a:rPr lang="en-IN" dirty="0" err="1"/>
              <a:t>customers.zips</a:t>
            </a:r>
            <a:r>
              <a:rPr lang="en-IN" dirty="0"/>
              <a:t>’</a:t>
            </a:r>
          </a:p>
          <a:p>
            <a:endParaRPr lang="en-IN" dirty="0"/>
          </a:p>
          <a:p>
            <a:r>
              <a:rPr lang="en-IN" dirty="0" err="1"/>
              <a:t>mysql</a:t>
            </a:r>
            <a:r>
              <a:rPr lang="en-IN" dirty="0"/>
              <a:t>&gt; ALTER TABLE customers</a:t>
            </a:r>
          </a:p>
          <a:p>
            <a:r>
              <a:rPr lang="en-IN" dirty="0"/>
              <a:t>    -&gt;     ADD INDEX zips((CAST(</a:t>
            </a:r>
            <a:r>
              <a:rPr lang="en-IN" dirty="0" err="1"/>
              <a:t>custinfo</a:t>
            </a:r>
            <a:r>
              <a:rPr lang="en-IN" dirty="0"/>
              <a:t>-&gt;'$.</a:t>
            </a:r>
            <a:r>
              <a:rPr lang="en-IN" dirty="0" err="1"/>
              <a:t>zipcode</a:t>
            </a:r>
            <a:r>
              <a:rPr lang="en-IN" dirty="0"/>
              <a:t>' AS UNSIGNED ARRAY)));</a:t>
            </a:r>
          </a:p>
          <a:p>
            <a:r>
              <a:rPr lang="en-IN" dirty="0"/>
              <a:t>Query OK, 0 rows affected (0.36 sec)</a:t>
            </a:r>
          </a:p>
          <a:p>
            <a:r>
              <a:rPr lang="en-IN" dirty="0"/>
              <a:t>Records: 0  Duplicates: 0  Warnings: 0</a:t>
            </a:r>
          </a:p>
        </p:txBody>
      </p:sp>
    </p:spTree>
    <p:extLst>
      <p:ext uri="{BB962C8B-B14F-4D97-AF65-F5344CB8AC3E}">
        <p14:creationId xmlns:p14="http://schemas.microsoft.com/office/powerpoint/2010/main" val="9957337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DF520-1FE5-C2CC-1C0A-2AE7E054AE69}"/>
              </a:ext>
            </a:extLst>
          </p:cNvPr>
          <p:cNvSpPr>
            <a:spLocks noGrp="1"/>
          </p:cNvSpPr>
          <p:nvPr>
            <p:ph type="title"/>
          </p:nvPr>
        </p:nvSpPr>
        <p:spPr/>
        <p:txBody>
          <a:bodyPr/>
          <a:lstStyle/>
          <a:p>
            <a:r>
              <a:rPr lang="en-US" dirty="0"/>
              <a:t>Characteristics of Multi-Valued Indexes</a:t>
            </a:r>
            <a:br>
              <a:rPr lang="en-US" dirty="0"/>
            </a:br>
            <a:endParaRPr lang="en-IN" dirty="0"/>
          </a:p>
        </p:txBody>
      </p:sp>
      <p:sp>
        <p:nvSpPr>
          <p:cNvPr id="3" name="Content Placeholder 2">
            <a:extLst>
              <a:ext uri="{FF2B5EF4-FFF2-40B4-BE49-F238E27FC236}">
                <a16:creationId xmlns:a16="http://schemas.microsoft.com/office/drawing/2014/main" id="{22A735F2-3020-CB01-24F6-18988FA751C3}"/>
              </a:ext>
            </a:extLst>
          </p:cNvPr>
          <p:cNvSpPr>
            <a:spLocks noGrp="1"/>
          </p:cNvSpPr>
          <p:nvPr>
            <p:ph idx="1"/>
          </p:nvPr>
        </p:nvSpPr>
        <p:spPr>
          <a:xfrm>
            <a:off x="1154954" y="2603500"/>
            <a:ext cx="10775109" cy="4083050"/>
          </a:xfrm>
        </p:spPr>
        <p:txBody>
          <a:bodyPr>
            <a:normAutofit fontScale="85000" lnSpcReduction="10000"/>
          </a:bodyPr>
          <a:lstStyle/>
          <a:p>
            <a:r>
              <a:rPr lang="en-US" dirty="0"/>
              <a:t>DML operations that affect multi-valued indexes are handled in the same way as DML operations that affect a normal index, with the only difference being that there may be more than one insert or update for a single clustered index record.</a:t>
            </a:r>
          </a:p>
          <a:p>
            <a:pPr marL="0" indent="0">
              <a:buNone/>
            </a:pPr>
            <a:r>
              <a:rPr lang="en-US" dirty="0"/>
              <a:t>Nullability and multi-valued indexes:</a:t>
            </a:r>
          </a:p>
          <a:p>
            <a:r>
              <a:rPr lang="en-US" dirty="0"/>
              <a:t>If a multi-valued key part has an empty array, no entries are added to the index, and the data record is not accessible by an index scan.</a:t>
            </a:r>
          </a:p>
          <a:p>
            <a:r>
              <a:rPr lang="en-US" dirty="0"/>
              <a:t>If multi-valued key part generation returns a NULL value, a single entry containing NULL is added to the multi-valued index. If the key part is defined as NOT NULL, an error is reported.</a:t>
            </a:r>
          </a:p>
          <a:p>
            <a:r>
              <a:rPr lang="en-US" dirty="0"/>
              <a:t>If the typed array column is set to NULL, the storage engine stores a single record containing NULL that points to the data record.</a:t>
            </a:r>
          </a:p>
          <a:p>
            <a:r>
              <a:rPr lang="en-US" dirty="0"/>
              <a:t>JSON null values are not permitted in indexed arrays. If any returned value is NULL, it is treated as a JSON null and an Invalid JSON value error is reported.</a:t>
            </a:r>
          </a:p>
          <a:p>
            <a:r>
              <a:rPr lang="en-US" dirty="0"/>
              <a:t>Because multi-valued indexes are virtual indexes on virtual columns, they must adhere to the same rules as secondary indexes on virtual generated columns.</a:t>
            </a:r>
          </a:p>
          <a:p>
            <a:r>
              <a:rPr lang="en-US" dirty="0"/>
              <a:t>Index records are not added for empty arrays.</a:t>
            </a:r>
            <a:endParaRPr lang="en-IN" dirty="0"/>
          </a:p>
        </p:txBody>
      </p:sp>
    </p:spTree>
    <p:extLst>
      <p:ext uri="{BB962C8B-B14F-4D97-AF65-F5344CB8AC3E}">
        <p14:creationId xmlns:p14="http://schemas.microsoft.com/office/powerpoint/2010/main" val="32764300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5DFA2-7F15-F240-8C41-FC38C048682A}"/>
              </a:ext>
            </a:extLst>
          </p:cNvPr>
          <p:cNvSpPr>
            <a:spLocks noGrp="1"/>
          </p:cNvSpPr>
          <p:nvPr>
            <p:ph type="title"/>
          </p:nvPr>
        </p:nvSpPr>
        <p:spPr/>
        <p:txBody>
          <a:bodyPr/>
          <a:lstStyle/>
          <a:p>
            <a:r>
              <a:rPr lang="en-US" dirty="0"/>
              <a:t>Limitations and Restrictions on Multi-valued Indexes</a:t>
            </a:r>
            <a:endParaRPr lang="en-IN" dirty="0"/>
          </a:p>
        </p:txBody>
      </p:sp>
      <p:sp>
        <p:nvSpPr>
          <p:cNvPr id="3" name="Content Placeholder 2">
            <a:extLst>
              <a:ext uri="{FF2B5EF4-FFF2-40B4-BE49-F238E27FC236}">
                <a16:creationId xmlns:a16="http://schemas.microsoft.com/office/drawing/2014/main" id="{287609DD-4E39-8F25-A917-524EFED602F8}"/>
              </a:ext>
            </a:extLst>
          </p:cNvPr>
          <p:cNvSpPr>
            <a:spLocks noGrp="1"/>
          </p:cNvSpPr>
          <p:nvPr>
            <p:ph idx="1"/>
          </p:nvPr>
        </p:nvSpPr>
        <p:spPr>
          <a:xfrm>
            <a:off x="1154954" y="2603500"/>
            <a:ext cx="10532221" cy="4040188"/>
          </a:xfrm>
        </p:spPr>
        <p:txBody>
          <a:bodyPr>
            <a:normAutofit/>
          </a:bodyPr>
          <a:lstStyle/>
          <a:p>
            <a:r>
              <a:rPr lang="en-US" dirty="0"/>
              <a:t>Only one multi-valued key part is permitted per multi-valued index. </a:t>
            </a:r>
          </a:p>
          <a:p>
            <a:r>
              <a:rPr lang="en-US" dirty="0"/>
              <a:t>However, the CAST(... AS ... ARRAY) expression can refer to multiple arrays within a JSON document, as shown here:</a:t>
            </a:r>
          </a:p>
          <a:p>
            <a:pPr marL="0" indent="0">
              <a:buNone/>
            </a:pPr>
            <a:r>
              <a:rPr lang="en-US" dirty="0"/>
              <a:t>CAST(data-&gt;'$.</a:t>
            </a:r>
            <a:r>
              <a:rPr lang="en-US" dirty="0" err="1"/>
              <a:t>arr</a:t>
            </a:r>
            <a:r>
              <a:rPr lang="en-US" dirty="0"/>
              <a:t>[*][*]' AS UNSIGNED ARRAY)</a:t>
            </a:r>
          </a:p>
          <a:p>
            <a:r>
              <a:rPr lang="en-US" dirty="0"/>
              <a:t>In this case, all values matching the JSON expression are stored in the index as a single flat array.</a:t>
            </a:r>
          </a:p>
          <a:p>
            <a:r>
              <a:rPr lang="en-US" dirty="0"/>
              <a:t>An index with a multi-valued key part does not support ordering and therefore cannot be used as a primary key. </a:t>
            </a:r>
          </a:p>
          <a:p>
            <a:r>
              <a:rPr lang="en-US" dirty="0"/>
              <a:t>For the same reason, a multi-valued index cannot be defined using the ASC or DESC keyword.</a:t>
            </a:r>
          </a:p>
          <a:p>
            <a:r>
              <a:rPr lang="en-US" dirty="0"/>
              <a:t>A multi-valued index cannot be a covering index.</a:t>
            </a:r>
            <a:endParaRPr lang="en-IN" dirty="0"/>
          </a:p>
        </p:txBody>
      </p:sp>
    </p:spTree>
    <p:extLst>
      <p:ext uri="{BB962C8B-B14F-4D97-AF65-F5344CB8AC3E}">
        <p14:creationId xmlns:p14="http://schemas.microsoft.com/office/powerpoint/2010/main" val="26141220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5DFA2-7F15-F240-8C41-FC38C048682A}"/>
              </a:ext>
            </a:extLst>
          </p:cNvPr>
          <p:cNvSpPr>
            <a:spLocks noGrp="1"/>
          </p:cNvSpPr>
          <p:nvPr>
            <p:ph type="title"/>
          </p:nvPr>
        </p:nvSpPr>
        <p:spPr/>
        <p:txBody>
          <a:bodyPr/>
          <a:lstStyle/>
          <a:p>
            <a:r>
              <a:rPr lang="en-US" dirty="0"/>
              <a:t>Limitations and Restrictions on Multi-valued Indexes</a:t>
            </a:r>
            <a:endParaRPr lang="en-IN" dirty="0"/>
          </a:p>
        </p:txBody>
      </p:sp>
      <p:sp>
        <p:nvSpPr>
          <p:cNvPr id="3" name="Content Placeholder 2">
            <a:extLst>
              <a:ext uri="{FF2B5EF4-FFF2-40B4-BE49-F238E27FC236}">
                <a16:creationId xmlns:a16="http://schemas.microsoft.com/office/drawing/2014/main" id="{287609DD-4E39-8F25-A917-524EFED602F8}"/>
              </a:ext>
            </a:extLst>
          </p:cNvPr>
          <p:cNvSpPr>
            <a:spLocks noGrp="1"/>
          </p:cNvSpPr>
          <p:nvPr>
            <p:ph idx="1"/>
          </p:nvPr>
        </p:nvSpPr>
        <p:spPr>
          <a:xfrm>
            <a:off x="1154954" y="2603500"/>
            <a:ext cx="10532221" cy="4040188"/>
          </a:xfrm>
        </p:spPr>
        <p:txBody>
          <a:bodyPr>
            <a:normAutofit fontScale="92500" lnSpcReduction="10000"/>
          </a:bodyPr>
          <a:lstStyle/>
          <a:p>
            <a:r>
              <a:rPr lang="en-US" dirty="0"/>
              <a:t>The maximum number of values per record for a multi-valued index is determined by the amount of data than can be stored on a single undo log page, which is 65221 bytes (64K minus 315 bytes for overhead), which means that the maximum total length of key values is also 65221 bytes.</a:t>
            </a:r>
          </a:p>
          <a:p>
            <a:r>
              <a:rPr lang="en-US" dirty="0"/>
              <a:t> The maximum number of keys depends on various factors, which prevents defining a specific limit.</a:t>
            </a:r>
          </a:p>
          <a:p>
            <a:r>
              <a:rPr lang="en-US" dirty="0"/>
              <a:t>Tests have shown a multi-valued index to permit as many as 1604 integer keys per record, for example. When the limit is reached, an error similar to the following is reported: ERROR 3905 (HY000): Exceeded max number of values per record for multi-valued index '</a:t>
            </a:r>
            <a:r>
              <a:rPr lang="en-US" dirty="0" err="1"/>
              <a:t>idx</a:t>
            </a:r>
            <a:r>
              <a:rPr lang="en-US" dirty="0"/>
              <a:t>' by 1 value(s).</a:t>
            </a:r>
          </a:p>
          <a:p>
            <a:r>
              <a:rPr lang="en-US" dirty="0"/>
              <a:t>The only type of expression that is permitted in a multi-valued key part is a JSON expression. The expression need not reference an existing element in a JSON document inserted into the indexed column, but must itself be syntactically valid.</a:t>
            </a:r>
          </a:p>
          <a:p>
            <a:r>
              <a:rPr lang="en-US" dirty="0"/>
              <a:t>Because index records for the same clustered index record are dispersed throughout a multi-valued index, a multi-valued index does not support range scans or index-only scans.</a:t>
            </a:r>
          </a:p>
        </p:txBody>
      </p:sp>
    </p:spTree>
    <p:extLst>
      <p:ext uri="{BB962C8B-B14F-4D97-AF65-F5344CB8AC3E}">
        <p14:creationId xmlns:p14="http://schemas.microsoft.com/office/powerpoint/2010/main" val="2482811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82DE8-C7EC-B834-8B89-531931565F61}"/>
              </a:ext>
            </a:extLst>
          </p:cNvPr>
          <p:cNvSpPr>
            <a:spLocks noGrp="1"/>
          </p:cNvSpPr>
          <p:nvPr>
            <p:ph type="title"/>
          </p:nvPr>
        </p:nvSpPr>
        <p:spPr/>
        <p:txBody>
          <a:bodyPr/>
          <a:lstStyle/>
          <a:p>
            <a:r>
              <a:rPr lang="en-US" dirty="0"/>
              <a:t>Need for Indexing in MySQL</a:t>
            </a:r>
            <a:endParaRPr lang="en-IN" dirty="0"/>
          </a:p>
        </p:txBody>
      </p:sp>
      <p:sp>
        <p:nvSpPr>
          <p:cNvPr id="3" name="Content Placeholder 2">
            <a:extLst>
              <a:ext uri="{FF2B5EF4-FFF2-40B4-BE49-F238E27FC236}">
                <a16:creationId xmlns:a16="http://schemas.microsoft.com/office/drawing/2014/main" id="{F9650F20-1B6F-DD9A-CAEB-E94D76D41DD5}"/>
              </a:ext>
            </a:extLst>
          </p:cNvPr>
          <p:cNvSpPr>
            <a:spLocks noGrp="1"/>
          </p:cNvSpPr>
          <p:nvPr>
            <p:ph idx="1"/>
          </p:nvPr>
        </p:nvSpPr>
        <p:spPr/>
        <p:txBody>
          <a:bodyPr/>
          <a:lstStyle/>
          <a:p>
            <a:r>
              <a:rPr lang="en-US" dirty="0"/>
              <a:t>This query is very simple and easy. </a:t>
            </a:r>
          </a:p>
          <a:p>
            <a:r>
              <a:rPr lang="en-US" dirty="0"/>
              <a:t>Although it finds the phone number and name of the user fast, the database searches entire rows of the table until it will not find the rows that you want. </a:t>
            </a:r>
          </a:p>
          <a:p>
            <a:r>
              <a:rPr lang="en-US" dirty="0"/>
              <a:t>Assume, the </a:t>
            </a:r>
            <a:r>
              <a:rPr lang="en-US" dirty="0" err="1"/>
              <a:t>contactbooks</a:t>
            </a:r>
            <a:r>
              <a:rPr lang="en-US" dirty="0"/>
              <a:t> table contains millions of rows, then, without an index, the data retrieval takes a lot of time to find the result.</a:t>
            </a:r>
          </a:p>
          <a:p>
            <a:r>
              <a:rPr lang="en-US" dirty="0"/>
              <a:t> In that case, the database indexing plays an important role in returning the desired result and improves the overall performance of the query.</a:t>
            </a:r>
            <a:endParaRPr lang="en-IN" dirty="0"/>
          </a:p>
        </p:txBody>
      </p:sp>
    </p:spTree>
    <p:extLst>
      <p:ext uri="{BB962C8B-B14F-4D97-AF65-F5344CB8AC3E}">
        <p14:creationId xmlns:p14="http://schemas.microsoft.com/office/powerpoint/2010/main" val="38021480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5DFA2-7F15-F240-8C41-FC38C048682A}"/>
              </a:ext>
            </a:extLst>
          </p:cNvPr>
          <p:cNvSpPr>
            <a:spLocks noGrp="1"/>
          </p:cNvSpPr>
          <p:nvPr>
            <p:ph type="title"/>
          </p:nvPr>
        </p:nvSpPr>
        <p:spPr/>
        <p:txBody>
          <a:bodyPr/>
          <a:lstStyle/>
          <a:p>
            <a:r>
              <a:rPr lang="en-US" dirty="0"/>
              <a:t>Limitations and Restrictions on Multi-valued Indexes</a:t>
            </a:r>
            <a:endParaRPr lang="en-IN" dirty="0"/>
          </a:p>
        </p:txBody>
      </p:sp>
      <p:sp>
        <p:nvSpPr>
          <p:cNvPr id="3" name="Content Placeholder 2">
            <a:extLst>
              <a:ext uri="{FF2B5EF4-FFF2-40B4-BE49-F238E27FC236}">
                <a16:creationId xmlns:a16="http://schemas.microsoft.com/office/drawing/2014/main" id="{287609DD-4E39-8F25-A917-524EFED602F8}"/>
              </a:ext>
            </a:extLst>
          </p:cNvPr>
          <p:cNvSpPr>
            <a:spLocks noGrp="1"/>
          </p:cNvSpPr>
          <p:nvPr>
            <p:ph idx="1"/>
          </p:nvPr>
        </p:nvSpPr>
        <p:spPr>
          <a:xfrm>
            <a:off x="1154954" y="2603500"/>
            <a:ext cx="10532221" cy="4040188"/>
          </a:xfrm>
        </p:spPr>
        <p:txBody>
          <a:bodyPr>
            <a:normAutofit/>
          </a:bodyPr>
          <a:lstStyle/>
          <a:p>
            <a:r>
              <a:rPr lang="en-US" dirty="0"/>
              <a:t>Multi-valued indexes cannot be defined on data cast as BINARY </a:t>
            </a:r>
          </a:p>
          <a:p>
            <a:r>
              <a:rPr lang="en-US" dirty="0"/>
              <a:t>Online creation of a multi-value index is not supported, which means the operation uses ALGORITHM=COPY. </a:t>
            </a:r>
          </a:p>
          <a:p>
            <a:r>
              <a:rPr lang="en-US" dirty="0"/>
              <a:t>Character sets and collations other than the following two combinations of character set and collation are not supported for multi-valued indexes:</a:t>
            </a:r>
          </a:p>
          <a:p>
            <a:pPr lvl="1"/>
            <a:r>
              <a:rPr lang="en-US" dirty="0"/>
              <a:t>The binary character set with the default binary collation</a:t>
            </a:r>
          </a:p>
          <a:p>
            <a:pPr lvl="1"/>
            <a:r>
              <a:rPr lang="en-US" dirty="0"/>
              <a:t>The utf8mb4 character set with the default utf8mb4_0900_as_cs collation.</a:t>
            </a:r>
          </a:p>
          <a:p>
            <a:r>
              <a:rPr lang="en-US" dirty="0"/>
              <a:t>As with other indexes on columns of </a:t>
            </a:r>
            <a:r>
              <a:rPr lang="en-US" dirty="0" err="1"/>
              <a:t>InnoDB</a:t>
            </a:r>
            <a:r>
              <a:rPr lang="en-US" dirty="0"/>
              <a:t> tables, a multi-valued index cannot be created with USING HASH; attempting to do so results in a warning: This storage engine does not support the HASH index algorithm, storage engine default was used instead. (USING BTREE is supported as usual.)</a:t>
            </a:r>
            <a:endParaRPr lang="en-IN" dirty="0"/>
          </a:p>
        </p:txBody>
      </p:sp>
    </p:spTree>
    <p:extLst>
      <p:ext uri="{BB962C8B-B14F-4D97-AF65-F5344CB8AC3E}">
        <p14:creationId xmlns:p14="http://schemas.microsoft.com/office/powerpoint/2010/main" val="6980799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5CF03-C7E8-7D1D-8FC4-9596AE31BD57}"/>
              </a:ext>
            </a:extLst>
          </p:cNvPr>
          <p:cNvSpPr>
            <a:spLocks noGrp="1"/>
          </p:cNvSpPr>
          <p:nvPr>
            <p:ph type="title"/>
          </p:nvPr>
        </p:nvSpPr>
        <p:spPr/>
        <p:txBody>
          <a:bodyPr/>
          <a:lstStyle/>
          <a:p>
            <a:r>
              <a:rPr lang="en-US" dirty="0"/>
              <a:t>Spatial Indexes</a:t>
            </a:r>
            <a:endParaRPr lang="en-IN" dirty="0"/>
          </a:p>
        </p:txBody>
      </p:sp>
      <p:sp>
        <p:nvSpPr>
          <p:cNvPr id="3" name="Content Placeholder 2">
            <a:extLst>
              <a:ext uri="{FF2B5EF4-FFF2-40B4-BE49-F238E27FC236}">
                <a16:creationId xmlns:a16="http://schemas.microsoft.com/office/drawing/2014/main" id="{5486AA8F-A839-ECAB-40ED-007619C8E778}"/>
              </a:ext>
            </a:extLst>
          </p:cNvPr>
          <p:cNvSpPr>
            <a:spLocks noGrp="1"/>
          </p:cNvSpPr>
          <p:nvPr>
            <p:ph idx="1"/>
          </p:nvPr>
        </p:nvSpPr>
        <p:spPr>
          <a:xfrm>
            <a:off x="1154954" y="2603499"/>
            <a:ext cx="10160746" cy="3997325"/>
          </a:xfrm>
        </p:spPr>
        <p:txBody>
          <a:bodyPr>
            <a:normAutofit fontScale="92500" lnSpcReduction="10000"/>
          </a:bodyPr>
          <a:lstStyle/>
          <a:p>
            <a:r>
              <a:rPr lang="en-US" dirty="0"/>
              <a:t>The </a:t>
            </a:r>
            <a:r>
              <a:rPr lang="en-US" dirty="0" err="1"/>
              <a:t>MyISAM</a:t>
            </a:r>
            <a:r>
              <a:rPr lang="en-US" dirty="0"/>
              <a:t>, </a:t>
            </a:r>
            <a:r>
              <a:rPr lang="en-US" dirty="0" err="1"/>
              <a:t>InnoDB</a:t>
            </a:r>
            <a:r>
              <a:rPr lang="en-US" dirty="0"/>
              <a:t>, NDB, and ARCHIVE storage engines support spatial columns such as POINT and GEOMETRY. </a:t>
            </a:r>
          </a:p>
          <a:p>
            <a:r>
              <a:rPr lang="en-US" dirty="0"/>
              <a:t>However, support for spatial column indexing varies among engines. </a:t>
            </a:r>
          </a:p>
          <a:p>
            <a:r>
              <a:rPr lang="en-US" dirty="0"/>
              <a:t>Available only for </a:t>
            </a:r>
            <a:r>
              <a:rPr lang="en-US" dirty="0" err="1"/>
              <a:t>InnoDB</a:t>
            </a:r>
            <a:r>
              <a:rPr lang="en-US" dirty="0"/>
              <a:t> and </a:t>
            </a:r>
            <a:r>
              <a:rPr lang="en-US" dirty="0" err="1"/>
              <a:t>MyISAM</a:t>
            </a:r>
            <a:r>
              <a:rPr lang="en-US" dirty="0"/>
              <a:t> tables. Specifying SPATIAL INDEX for other storage engines results in an error.</a:t>
            </a:r>
          </a:p>
          <a:p>
            <a:r>
              <a:rPr lang="en-US" dirty="0"/>
              <a:t>As of MySQL 8.0.12, an index on a spatial column must be a SPATIAL index. </a:t>
            </a:r>
          </a:p>
          <a:p>
            <a:r>
              <a:rPr lang="en-US" dirty="0"/>
              <a:t>The SPATIAL keyword is thus optional but implicit for creating an index on a spatial column.</a:t>
            </a:r>
          </a:p>
          <a:p>
            <a:r>
              <a:rPr lang="en-US" dirty="0"/>
              <a:t>Available for single spatial columns only. A spatial index cannot be created over multiple spatial columns.</a:t>
            </a:r>
          </a:p>
          <a:p>
            <a:r>
              <a:rPr lang="en-US" dirty="0"/>
              <a:t>Indexed columns must be NOT NULL.</a:t>
            </a:r>
          </a:p>
          <a:p>
            <a:r>
              <a:rPr lang="en-US" dirty="0"/>
              <a:t>Column prefix lengths are prohibited. The full width of each column is indexed.</a:t>
            </a:r>
          </a:p>
          <a:p>
            <a:r>
              <a:rPr lang="en-US" dirty="0"/>
              <a:t>Not permitted for a primary key or unique index.</a:t>
            </a:r>
            <a:endParaRPr lang="en-IN" dirty="0"/>
          </a:p>
        </p:txBody>
      </p:sp>
    </p:spTree>
    <p:extLst>
      <p:ext uri="{BB962C8B-B14F-4D97-AF65-F5344CB8AC3E}">
        <p14:creationId xmlns:p14="http://schemas.microsoft.com/office/powerpoint/2010/main" val="22724386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B0319-EC05-8F1A-31ED-6CA6B44A61FB}"/>
              </a:ext>
            </a:extLst>
          </p:cNvPr>
          <p:cNvSpPr>
            <a:spLocks noGrp="1"/>
          </p:cNvSpPr>
          <p:nvPr>
            <p:ph type="title"/>
          </p:nvPr>
        </p:nvSpPr>
        <p:spPr/>
        <p:txBody>
          <a:bodyPr/>
          <a:lstStyle/>
          <a:p>
            <a:r>
              <a:rPr lang="en-US" dirty="0"/>
              <a:t>Non spatial indexes</a:t>
            </a:r>
            <a:endParaRPr lang="en-IN" dirty="0"/>
          </a:p>
        </p:txBody>
      </p:sp>
      <p:sp>
        <p:nvSpPr>
          <p:cNvPr id="3" name="Content Placeholder 2">
            <a:extLst>
              <a:ext uri="{FF2B5EF4-FFF2-40B4-BE49-F238E27FC236}">
                <a16:creationId xmlns:a16="http://schemas.microsoft.com/office/drawing/2014/main" id="{BABD2A1B-E719-E716-5305-880F026D70EC}"/>
              </a:ext>
            </a:extLst>
          </p:cNvPr>
          <p:cNvSpPr>
            <a:spLocks noGrp="1"/>
          </p:cNvSpPr>
          <p:nvPr>
            <p:ph idx="1"/>
          </p:nvPr>
        </p:nvSpPr>
        <p:spPr/>
        <p:txBody>
          <a:bodyPr>
            <a:normAutofit fontScale="85000" lnSpcReduction="10000"/>
          </a:bodyPr>
          <a:lstStyle/>
          <a:p>
            <a:pPr marL="0" indent="0">
              <a:buNone/>
            </a:pPr>
            <a:r>
              <a:rPr lang="en-US" dirty="0"/>
              <a:t>Nonspatial indexes on spatial columns (created with INDEX, UNIQUE, or PRIMARY KEY) have these characteristics:</a:t>
            </a:r>
          </a:p>
          <a:p>
            <a:r>
              <a:rPr lang="en-US" dirty="0"/>
              <a:t>Permitted for any storage engine that supports spatial columns except ARCHIVE.</a:t>
            </a:r>
          </a:p>
          <a:p>
            <a:endParaRPr lang="en-US" dirty="0"/>
          </a:p>
          <a:p>
            <a:r>
              <a:rPr lang="en-US" dirty="0"/>
              <a:t>Columns can be NULL unless the index is a primary key.</a:t>
            </a:r>
          </a:p>
          <a:p>
            <a:endParaRPr lang="en-US" dirty="0"/>
          </a:p>
          <a:p>
            <a:r>
              <a:rPr lang="en-US" dirty="0"/>
              <a:t>The index type for a non-SPATIAL index depends on the storage engine. Currently, B-tree is used.</a:t>
            </a:r>
          </a:p>
          <a:p>
            <a:endParaRPr lang="en-US" dirty="0"/>
          </a:p>
          <a:p>
            <a:r>
              <a:rPr lang="en-US" dirty="0"/>
              <a:t>Permitted for a column that can have NULL values only for </a:t>
            </a:r>
            <a:r>
              <a:rPr lang="en-US" dirty="0" err="1"/>
              <a:t>InnoDB</a:t>
            </a:r>
            <a:r>
              <a:rPr lang="en-US" dirty="0"/>
              <a:t>, </a:t>
            </a:r>
            <a:r>
              <a:rPr lang="en-US" dirty="0" err="1"/>
              <a:t>MyISAM</a:t>
            </a:r>
            <a:r>
              <a:rPr lang="en-US" dirty="0"/>
              <a:t>, and MEMORY tables.</a:t>
            </a:r>
            <a:endParaRPr lang="en-IN" dirty="0"/>
          </a:p>
        </p:txBody>
      </p:sp>
    </p:spTree>
    <p:extLst>
      <p:ext uri="{BB962C8B-B14F-4D97-AF65-F5344CB8AC3E}">
        <p14:creationId xmlns:p14="http://schemas.microsoft.com/office/powerpoint/2010/main" val="24651760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B1FA4-0CFE-D9FD-B26C-8C2D2CAD2D94}"/>
              </a:ext>
            </a:extLst>
          </p:cNvPr>
          <p:cNvSpPr>
            <a:spLocks noGrp="1"/>
          </p:cNvSpPr>
          <p:nvPr>
            <p:ph type="title"/>
          </p:nvPr>
        </p:nvSpPr>
        <p:spPr/>
        <p:txBody>
          <a:bodyPr/>
          <a:lstStyle/>
          <a:p>
            <a:r>
              <a:rPr lang="en-IN" dirty="0"/>
              <a:t>Index Options</a:t>
            </a:r>
          </a:p>
        </p:txBody>
      </p:sp>
      <p:sp>
        <p:nvSpPr>
          <p:cNvPr id="3" name="Content Placeholder 2">
            <a:extLst>
              <a:ext uri="{FF2B5EF4-FFF2-40B4-BE49-F238E27FC236}">
                <a16:creationId xmlns:a16="http://schemas.microsoft.com/office/drawing/2014/main" id="{6185A30A-2F35-BBF4-2D0C-00551B983B72}"/>
              </a:ext>
            </a:extLst>
          </p:cNvPr>
          <p:cNvSpPr>
            <a:spLocks noGrp="1"/>
          </p:cNvSpPr>
          <p:nvPr>
            <p:ph idx="1"/>
          </p:nvPr>
        </p:nvSpPr>
        <p:spPr/>
        <p:txBody>
          <a:bodyPr>
            <a:normAutofit/>
          </a:bodyPr>
          <a:lstStyle/>
          <a:p>
            <a:r>
              <a:rPr lang="en-US" b="0" i="0" dirty="0">
                <a:solidFill>
                  <a:srgbClr val="555555"/>
                </a:solidFill>
                <a:effectLst/>
                <a:latin typeface="Open Sans" panose="020B0606030504020204" pitchFamily="34" charset="0"/>
              </a:rPr>
              <a:t>Following the key part list, index options can be given.</a:t>
            </a:r>
          </a:p>
          <a:p>
            <a:r>
              <a:rPr lang="en-US" dirty="0"/>
              <a:t>KEY_BLOCK_SIZE [=] value</a:t>
            </a:r>
          </a:p>
          <a:p>
            <a:r>
              <a:rPr lang="en-US" dirty="0" err="1"/>
              <a:t>index_type</a:t>
            </a:r>
            <a:endParaRPr lang="en-US" dirty="0"/>
          </a:p>
          <a:p>
            <a:endParaRPr lang="en-US" dirty="0"/>
          </a:p>
          <a:p>
            <a:endParaRPr lang="en-US" b="0" i="0" dirty="0">
              <a:solidFill>
                <a:srgbClr val="555555"/>
              </a:solidFill>
              <a:effectLst/>
              <a:latin typeface="Open Sans" panose="020B0606030504020204" pitchFamily="34" charset="0"/>
            </a:endParaRPr>
          </a:p>
        </p:txBody>
      </p:sp>
    </p:spTree>
    <p:extLst>
      <p:ext uri="{BB962C8B-B14F-4D97-AF65-F5344CB8AC3E}">
        <p14:creationId xmlns:p14="http://schemas.microsoft.com/office/powerpoint/2010/main" val="1229257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E49F7-827C-D630-16A7-436312D36F5B}"/>
              </a:ext>
            </a:extLst>
          </p:cNvPr>
          <p:cNvSpPr>
            <a:spLocks noGrp="1"/>
          </p:cNvSpPr>
          <p:nvPr>
            <p:ph type="title"/>
          </p:nvPr>
        </p:nvSpPr>
        <p:spPr/>
        <p:txBody>
          <a:bodyPr/>
          <a:lstStyle/>
          <a:p>
            <a:r>
              <a:rPr lang="en-IN" dirty="0"/>
              <a:t>Index Options</a:t>
            </a:r>
          </a:p>
        </p:txBody>
      </p:sp>
      <p:sp>
        <p:nvSpPr>
          <p:cNvPr id="3" name="Content Placeholder 2">
            <a:extLst>
              <a:ext uri="{FF2B5EF4-FFF2-40B4-BE49-F238E27FC236}">
                <a16:creationId xmlns:a16="http://schemas.microsoft.com/office/drawing/2014/main" id="{373E8E7B-1479-8DC3-D793-60CDDC95BFDC}"/>
              </a:ext>
            </a:extLst>
          </p:cNvPr>
          <p:cNvSpPr>
            <a:spLocks noGrp="1"/>
          </p:cNvSpPr>
          <p:nvPr>
            <p:ph idx="1"/>
          </p:nvPr>
        </p:nvSpPr>
        <p:spPr>
          <a:xfrm>
            <a:off x="1154954" y="2603500"/>
            <a:ext cx="9989296" cy="3697288"/>
          </a:xfrm>
        </p:spPr>
        <p:txBody>
          <a:bodyPr>
            <a:normAutofit/>
          </a:bodyPr>
          <a:lstStyle/>
          <a:p>
            <a:r>
              <a:rPr lang="en-US" dirty="0"/>
              <a:t>KEY_BLOCK_SIZE [=] value</a:t>
            </a:r>
          </a:p>
          <a:p>
            <a:endParaRPr lang="en-US" dirty="0"/>
          </a:p>
          <a:p>
            <a:r>
              <a:rPr lang="en-US" dirty="0"/>
              <a:t>For </a:t>
            </a:r>
            <a:r>
              <a:rPr lang="en-US" dirty="0" err="1"/>
              <a:t>MyISAM</a:t>
            </a:r>
            <a:r>
              <a:rPr lang="en-US" dirty="0"/>
              <a:t> tables, KEY_BLOCK_SIZE optionally specifies the size in bytes to use for index key blocks.</a:t>
            </a:r>
          </a:p>
          <a:p>
            <a:r>
              <a:rPr lang="en-US" dirty="0"/>
              <a:t> The value is treated as a hint; a different size could be used if necessary.</a:t>
            </a:r>
          </a:p>
          <a:p>
            <a:r>
              <a:rPr lang="en-US" dirty="0"/>
              <a:t> A KEY_BLOCK_SIZE value specified for an individual index definition overrides a table-level KEY_BLOCK_SIZE value.</a:t>
            </a:r>
          </a:p>
          <a:p>
            <a:r>
              <a:rPr lang="en-US" dirty="0"/>
              <a:t>KEY_BLOCK_SIZE is not supported at the index level for </a:t>
            </a:r>
            <a:r>
              <a:rPr lang="en-US" dirty="0" err="1"/>
              <a:t>InnoDB</a:t>
            </a:r>
            <a:r>
              <a:rPr lang="en-US" dirty="0"/>
              <a:t> tables</a:t>
            </a:r>
            <a:endParaRPr lang="en-IN" dirty="0"/>
          </a:p>
        </p:txBody>
      </p:sp>
    </p:spTree>
    <p:extLst>
      <p:ext uri="{BB962C8B-B14F-4D97-AF65-F5344CB8AC3E}">
        <p14:creationId xmlns:p14="http://schemas.microsoft.com/office/powerpoint/2010/main" val="23018767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B91AE-7126-2CEC-D8FA-4D8BE4DFB3A4}"/>
              </a:ext>
            </a:extLst>
          </p:cNvPr>
          <p:cNvSpPr>
            <a:spLocks noGrp="1"/>
          </p:cNvSpPr>
          <p:nvPr>
            <p:ph type="title"/>
          </p:nvPr>
        </p:nvSpPr>
        <p:spPr/>
        <p:txBody>
          <a:bodyPr/>
          <a:lstStyle/>
          <a:p>
            <a:r>
              <a:rPr lang="en-IN" dirty="0"/>
              <a:t>Index Options</a:t>
            </a:r>
          </a:p>
        </p:txBody>
      </p:sp>
      <p:sp>
        <p:nvSpPr>
          <p:cNvPr id="3" name="Content Placeholder 2">
            <a:extLst>
              <a:ext uri="{FF2B5EF4-FFF2-40B4-BE49-F238E27FC236}">
                <a16:creationId xmlns:a16="http://schemas.microsoft.com/office/drawing/2014/main" id="{3F3D35FC-6D39-478F-CE1D-3AEBBE3A81D6}"/>
              </a:ext>
            </a:extLst>
          </p:cNvPr>
          <p:cNvSpPr>
            <a:spLocks noGrp="1"/>
          </p:cNvSpPr>
          <p:nvPr>
            <p:ph idx="1"/>
          </p:nvPr>
        </p:nvSpPr>
        <p:spPr>
          <a:xfrm>
            <a:off x="1154954" y="2603500"/>
            <a:ext cx="10446496" cy="4025900"/>
          </a:xfrm>
        </p:spPr>
        <p:txBody>
          <a:bodyPr>
            <a:normAutofit fontScale="85000" lnSpcReduction="20000"/>
          </a:bodyPr>
          <a:lstStyle/>
          <a:p>
            <a:r>
              <a:rPr lang="en-US" dirty="0" err="1"/>
              <a:t>index_type</a:t>
            </a:r>
            <a:endParaRPr lang="en-US" dirty="0"/>
          </a:p>
          <a:p>
            <a:r>
              <a:rPr lang="en-US" dirty="0"/>
              <a:t>Some storage engines permit you to specify an index type when creating an index. For example:</a:t>
            </a:r>
          </a:p>
          <a:p>
            <a:pPr marL="0" indent="0">
              <a:buNone/>
            </a:pPr>
            <a:r>
              <a:rPr lang="en-US" dirty="0">
                <a:solidFill>
                  <a:srgbClr val="FF0000"/>
                </a:solidFill>
              </a:rPr>
              <a:t>CREATE TABLE lookup (id INT) ENGINE = MEMORY;</a:t>
            </a:r>
          </a:p>
          <a:p>
            <a:pPr marL="0" indent="0">
              <a:buNone/>
            </a:pPr>
            <a:r>
              <a:rPr lang="en-US" dirty="0">
                <a:solidFill>
                  <a:srgbClr val="FF0000"/>
                </a:solidFill>
              </a:rPr>
              <a:t>CREATE INDEX </a:t>
            </a:r>
            <a:r>
              <a:rPr lang="en-US" dirty="0" err="1">
                <a:solidFill>
                  <a:srgbClr val="FF0000"/>
                </a:solidFill>
              </a:rPr>
              <a:t>id_index</a:t>
            </a:r>
            <a:r>
              <a:rPr lang="en-US" dirty="0">
                <a:solidFill>
                  <a:srgbClr val="FF0000"/>
                </a:solidFill>
              </a:rPr>
              <a:t> ON lookup (id) USING BTREE;</a:t>
            </a:r>
          </a:p>
          <a:p>
            <a:r>
              <a:rPr lang="en-US" dirty="0" err="1"/>
              <a:t>index_type</a:t>
            </a:r>
            <a:r>
              <a:rPr lang="en-US" dirty="0"/>
              <a:t> clause cannot be used for FULLTEXT INDEX or (prior to MySQL 8.0.12) SPATIAL INDEX specifications. </a:t>
            </a:r>
          </a:p>
          <a:p>
            <a:r>
              <a:rPr lang="en-US" dirty="0"/>
              <a:t>Full-text index implementation is storage engine dependent. Spatial indexes are implemented as R-tree indexes.</a:t>
            </a:r>
          </a:p>
          <a:p>
            <a:r>
              <a:rPr lang="en-US" dirty="0"/>
              <a:t>If you specify an index type that is not valid for a given storage engine, but another index type is available that the engine can use without affecting query results, the engine uses the available type.</a:t>
            </a:r>
          </a:p>
          <a:p>
            <a:r>
              <a:rPr lang="en-US" dirty="0"/>
              <a:t> The parser recognizes RTREE as a type name.</a:t>
            </a:r>
          </a:p>
          <a:p>
            <a:r>
              <a:rPr lang="en-US" dirty="0"/>
              <a:t> As of MySQL 8.0.12, this is permitted only for SPATIAL indexes.</a:t>
            </a:r>
          </a:p>
          <a:p>
            <a:r>
              <a:rPr lang="en-US" dirty="0"/>
              <a:t> Prior to 8.0.12, RTREE cannot be specified for any storage engine.</a:t>
            </a:r>
          </a:p>
          <a:p>
            <a:r>
              <a:rPr lang="en-US" dirty="0"/>
              <a:t>BTREE indexes are implemented by the NDB storage engine as T-tree indexes.</a:t>
            </a:r>
            <a:endParaRPr lang="en-IN" dirty="0"/>
          </a:p>
          <a:p>
            <a:pPr marL="0" indent="0">
              <a:buNone/>
            </a:pPr>
            <a:endParaRPr lang="en-US" dirty="0">
              <a:solidFill>
                <a:srgbClr val="FF0000"/>
              </a:solidFill>
            </a:endParaRPr>
          </a:p>
        </p:txBody>
      </p:sp>
    </p:spTree>
    <p:extLst>
      <p:ext uri="{BB962C8B-B14F-4D97-AF65-F5344CB8AC3E}">
        <p14:creationId xmlns:p14="http://schemas.microsoft.com/office/powerpoint/2010/main" val="28074092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F2A40-AE1A-A679-4630-1B89ACD3E040}"/>
              </a:ext>
            </a:extLst>
          </p:cNvPr>
          <p:cNvSpPr>
            <a:spLocks noGrp="1"/>
          </p:cNvSpPr>
          <p:nvPr>
            <p:ph type="title"/>
          </p:nvPr>
        </p:nvSpPr>
        <p:spPr/>
        <p:txBody>
          <a:bodyPr/>
          <a:lstStyle/>
          <a:p>
            <a:r>
              <a:rPr lang="en-US" dirty="0"/>
              <a:t>“Index Types Per Storage Engine”</a:t>
            </a:r>
            <a:endParaRPr lang="en-IN" dirty="0"/>
          </a:p>
        </p:txBody>
      </p:sp>
      <p:sp>
        <p:nvSpPr>
          <p:cNvPr id="3" name="Content Placeholder 2">
            <a:extLst>
              <a:ext uri="{FF2B5EF4-FFF2-40B4-BE49-F238E27FC236}">
                <a16:creationId xmlns:a16="http://schemas.microsoft.com/office/drawing/2014/main" id="{52D5B05F-CABD-0212-ABFE-56C18C0D687A}"/>
              </a:ext>
            </a:extLst>
          </p:cNvPr>
          <p:cNvSpPr>
            <a:spLocks noGrp="1"/>
          </p:cNvSpPr>
          <p:nvPr>
            <p:ph idx="1"/>
          </p:nvPr>
        </p:nvSpPr>
        <p:spPr>
          <a:xfrm>
            <a:off x="1154954" y="2603500"/>
            <a:ext cx="10760821" cy="1754188"/>
          </a:xfrm>
        </p:spPr>
        <p:txBody>
          <a:bodyPr/>
          <a:lstStyle/>
          <a:p>
            <a:r>
              <a:rPr lang="en-US" dirty="0"/>
              <a:t>shows the permissible index type values supported by different storage engines.</a:t>
            </a:r>
          </a:p>
          <a:p>
            <a:r>
              <a:rPr lang="en-US" dirty="0"/>
              <a:t> Where multiple index types are listed, the first one is the default when no index type specifier is given. </a:t>
            </a:r>
          </a:p>
          <a:p>
            <a:r>
              <a:rPr lang="en-US" dirty="0"/>
              <a:t>Storage engines not listed in the table do not support an </a:t>
            </a:r>
            <a:r>
              <a:rPr lang="en-US" dirty="0" err="1"/>
              <a:t>index_type</a:t>
            </a:r>
            <a:r>
              <a:rPr lang="en-US" dirty="0"/>
              <a:t> clause in index definitions</a:t>
            </a:r>
            <a:endParaRPr lang="en-IN" dirty="0"/>
          </a:p>
          <a:p>
            <a:endParaRPr lang="en-IN" dirty="0"/>
          </a:p>
        </p:txBody>
      </p:sp>
      <p:graphicFrame>
        <p:nvGraphicFramePr>
          <p:cNvPr id="6" name="Table 5">
            <a:extLst>
              <a:ext uri="{FF2B5EF4-FFF2-40B4-BE49-F238E27FC236}">
                <a16:creationId xmlns:a16="http://schemas.microsoft.com/office/drawing/2014/main" id="{18B3E0EF-48E3-6C0C-C18F-6C8870447BA9}"/>
              </a:ext>
            </a:extLst>
          </p:cNvPr>
          <p:cNvGraphicFramePr>
            <a:graphicFrameLocks noGrp="1"/>
          </p:cNvGraphicFramePr>
          <p:nvPr>
            <p:extLst>
              <p:ext uri="{D42A27DB-BD31-4B8C-83A1-F6EECF244321}">
                <p14:modId xmlns:p14="http://schemas.microsoft.com/office/powerpoint/2010/main" val="4044919502"/>
              </p:ext>
            </p:extLst>
          </p:nvPr>
        </p:nvGraphicFramePr>
        <p:xfrm>
          <a:off x="1154955" y="4451881"/>
          <a:ext cx="8761412" cy="1657350"/>
        </p:xfrm>
        <a:graphic>
          <a:graphicData uri="http://schemas.openxmlformats.org/drawingml/2006/table">
            <a:tbl>
              <a:tblPr/>
              <a:tblGrid>
                <a:gridCol w="4380706">
                  <a:extLst>
                    <a:ext uri="{9D8B030D-6E8A-4147-A177-3AD203B41FA5}">
                      <a16:colId xmlns:a16="http://schemas.microsoft.com/office/drawing/2014/main" val="3719003238"/>
                    </a:ext>
                  </a:extLst>
                </a:gridCol>
                <a:gridCol w="4380706">
                  <a:extLst>
                    <a:ext uri="{9D8B030D-6E8A-4147-A177-3AD203B41FA5}">
                      <a16:colId xmlns:a16="http://schemas.microsoft.com/office/drawing/2014/main" val="441501799"/>
                    </a:ext>
                  </a:extLst>
                </a:gridCol>
              </a:tblGrid>
              <a:tr h="331470">
                <a:tc>
                  <a:txBody>
                    <a:bodyPr/>
                    <a:lstStyle/>
                    <a:p>
                      <a:pPr algn="l" fontAlgn="base"/>
                      <a:r>
                        <a:rPr lang="en-IN" sz="1800" b="1" i="0">
                          <a:effectLst/>
                        </a:rPr>
                        <a:t>Storage Engine</a:t>
                      </a:r>
                    </a:p>
                  </a:txBody>
                  <a:tcPr marL="28575" marR="28575" marT="28575" marB="28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l" fontAlgn="base"/>
                      <a:r>
                        <a:rPr lang="en-IN" sz="1800" b="1" i="0">
                          <a:effectLst/>
                        </a:rPr>
                        <a:t>Permissible Index Types</a:t>
                      </a:r>
                    </a:p>
                  </a:txBody>
                  <a:tcPr marL="28575" marR="28575" marT="28575" marB="28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029004524"/>
                  </a:ext>
                </a:extLst>
              </a:tr>
              <a:tr h="331470">
                <a:tc>
                  <a:txBody>
                    <a:bodyPr/>
                    <a:lstStyle/>
                    <a:p>
                      <a:pPr fontAlgn="base"/>
                      <a:r>
                        <a:rPr lang="en-IN" sz="1800" u="none" strike="noStrike" dirty="0" err="1">
                          <a:solidFill>
                            <a:srgbClr val="0074A3"/>
                          </a:solidFill>
                          <a:effectLst/>
                        </a:rPr>
                        <a:t>InnoDB</a:t>
                      </a:r>
                      <a:endParaRPr lang="en-IN" sz="1800" dirty="0">
                        <a:effectLst/>
                      </a:endParaRPr>
                    </a:p>
                  </a:txBody>
                  <a:tcPr marL="28575" marR="28575" marT="28575" marB="28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IN" sz="1800">
                          <a:effectLst/>
                        </a:rPr>
                        <a:t>BTREE</a:t>
                      </a:r>
                    </a:p>
                  </a:txBody>
                  <a:tcPr marL="28575" marR="28575" marT="28575" marB="28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349536644"/>
                  </a:ext>
                </a:extLst>
              </a:tr>
              <a:tr h="331470">
                <a:tc>
                  <a:txBody>
                    <a:bodyPr/>
                    <a:lstStyle/>
                    <a:p>
                      <a:pPr fontAlgn="base"/>
                      <a:r>
                        <a:rPr lang="en-IN" sz="1800" u="none" strike="noStrike" dirty="0" err="1">
                          <a:solidFill>
                            <a:srgbClr val="0074A3"/>
                          </a:solidFill>
                          <a:effectLst/>
                        </a:rPr>
                        <a:t>MyISAM</a:t>
                      </a:r>
                      <a:endParaRPr lang="en-IN" sz="1800" dirty="0">
                        <a:effectLst/>
                      </a:endParaRPr>
                    </a:p>
                  </a:txBody>
                  <a:tcPr marL="28575" marR="28575" marT="28575" marB="28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IN" sz="1800">
                          <a:effectLst/>
                        </a:rPr>
                        <a:t>BTREE</a:t>
                      </a:r>
                    </a:p>
                  </a:txBody>
                  <a:tcPr marL="28575" marR="28575" marT="28575" marB="28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4110294180"/>
                  </a:ext>
                </a:extLst>
              </a:tr>
              <a:tr h="331470">
                <a:tc>
                  <a:txBody>
                    <a:bodyPr/>
                    <a:lstStyle/>
                    <a:p>
                      <a:pPr fontAlgn="base"/>
                      <a:r>
                        <a:rPr lang="en-IN" sz="1800" u="none" strike="noStrike" dirty="0">
                          <a:solidFill>
                            <a:srgbClr val="0074A3"/>
                          </a:solidFill>
                          <a:effectLst/>
                        </a:rPr>
                        <a:t>MEMORY</a:t>
                      </a:r>
                      <a:r>
                        <a:rPr lang="en-IN" sz="1800" dirty="0">
                          <a:effectLst/>
                        </a:rPr>
                        <a:t>/HEAP</a:t>
                      </a:r>
                    </a:p>
                  </a:txBody>
                  <a:tcPr marL="28575" marR="28575" marT="28575" marB="28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IN" sz="1800">
                          <a:effectLst/>
                        </a:rPr>
                        <a:t>HASH, BTREE</a:t>
                      </a:r>
                    </a:p>
                  </a:txBody>
                  <a:tcPr marL="28575" marR="28575" marT="28575" marB="28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486267197"/>
                  </a:ext>
                </a:extLst>
              </a:tr>
              <a:tr h="331470">
                <a:tc>
                  <a:txBody>
                    <a:bodyPr/>
                    <a:lstStyle/>
                    <a:p>
                      <a:pPr fontAlgn="base"/>
                      <a:r>
                        <a:rPr lang="en-IN" sz="1800" u="none" strike="noStrike" dirty="0">
                          <a:solidFill>
                            <a:srgbClr val="0074A3"/>
                          </a:solidFill>
                          <a:effectLst/>
                        </a:rPr>
                        <a:t>NDB</a:t>
                      </a:r>
                      <a:endParaRPr lang="en-IN" sz="1800" dirty="0">
                        <a:effectLst/>
                      </a:endParaRPr>
                    </a:p>
                  </a:txBody>
                  <a:tcPr marL="28575" marR="28575" marT="28575" marB="28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800" dirty="0">
                          <a:effectLst/>
                        </a:rPr>
                        <a:t>HASH, BTREE </a:t>
                      </a:r>
                    </a:p>
                  </a:txBody>
                  <a:tcPr marL="28575" marR="28575" marT="28575" marB="28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51485645"/>
                  </a:ext>
                </a:extLst>
              </a:tr>
            </a:tbl>
          </a:graphicData>
        </a:graphic>
      </p:graphicFrame>
    </p:spTree>
    <p:extLst>
      <p:ext uri="{BB962C8B-B14F-4D97-AF65-F5344CB8AC3E}">
        <p14:creationId xmlns:p14="http://schemas.microsoft.com/office/powerpoint/2010/main" val="25522808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16063-7957-C20C-635A-086F9A7FD336}"/>
              </a:ext>
            </a:extLst>
          </p:cNvPr>
          <p:cNvSpPr>
            <a:spLocks noGrp="1"/>
          </p:cNvSpPr>
          <p:nvPr>
            <p:ph type="title"/>
          </p:nvPr>
        </p:nvSpPr>
        <p:spPr/>
        <p:txBody>
          <a:bodyPr/>
          <a:lstStyle/>
          <a:p>
            <a:r>
              <a:rPr lang="en-US" dirty="0" err="1"/>
              <a:t>InnoDB</a:t>
            </a:r>
            <a:r>
              <a:rPr lang="en-US" dirty="0"/>
              <a:t> Storage Engine Index Characteristics</a:t>
            </a:r>
            <a:endParaRPr lang="en-IN" dirty="0"/>
          </a:p>
        </p:txBody>
      </p:sp>
      <p:graphicFrame>
        <p:nvGraphicFramePr>
          <p:cNvPr id="6" name="Table 6">
            <a:extLst>
              <a:ext uri="{FF2B5EF4-FFF2-40B4-BE49-F238E27FC236}">
                <a16:creationId xmlns:a16="http://schemas.microsoft.com/office/drawing/2014/main" id="{21F57916-D2D6-134B-C6D3-ACFF3F967DD2}"/>
              </a:ext>
            </a:extLst>
          </p:cNvPr>
          <p:cNvGraphicFramePr>
            <a:graphicFrameLocks noGrp="1"/>
          </p:cNvGraphicFramePr>
          <p:nvPr>
            <p:ph idx="1"/>
            <p:extLst>
              <p:ext uri="{D42A27DB-BD31-4B8C-83A1-F6EECF244321}">
                <p14:modId xmlns:p14="http://schemas.microsoft.com/office/powerpoint/2010/main" val="3266883511"/>
              </p:ext>
            </p:extLst>
          </p:nvPr>
        </p:nvGraphicFramePr>
        <p:xfrm>
          <a:off x="1155700" y="2603500"/>
          <a:ext cx="8824908" cy="2734310"/>
        </p:xfrm>
        <a:graphic>
          <a:graphicData uri="http://schemas.openxmlformats.org/drawingml/2006/table">
            <a:tbl>
              <a:tblPr firstRow="1" bandRow="1">
                <a:tableStyleId>{5C22544A-7EE6-4342-B048-85BDC9FD1C3A}</a:tableStyleId>
              </a:tblPr>
              <a:tblGrid>
                <a:gridCol w="1470818">
                  <a:extLst>
                    <a:ext uri="{9D8B030D-6E8A-4147-A177-3AD203B41FA5}">
                      <a16:colId xmlns:a16="http://schemas.microsoft.com/office/drawing/2014/main" val="1752248324"/>
                    </a:ext>
                  </a:extLst>
                </a:gridCol>
                <a:gridCol w="1470818">
                  <a:extLst>
                    <a:ext uri="{9D8B030D-6E8A-4147-A177-3AD203B41FA5}">
                      <a16:colId xmlns:a16="http://schemas.microsoft.com/office/drawing/2014/main" val="1318551939"/>
                    </a:ext>
                  </a:extLst>
                </a:gridCol>
                <a:gridCol w="1470818">
                  <a:extLst>
                    <a:ext uri="{9D8B030D-6E8A-4147-A177-3AD203B41FA5}">
                      <a16:colId xmlns:a16="http://schemas.microsoft.com/office/drawing/2014/main" val="3398608687"/>
                    </a:ext>
                  </a:extLst>
                </a:gridCol>
                <a:gridCol w="1470818">
                  <a:extLst>
                    <a:ext uri="{9D8B030D-6E8A-4147-A177-3AD203B41FA5}">
                      <a16:colId xmlns:a16="http://schemas.microsoft.com/office/drawing/2014/main" val="1667069152"/>
                    </a:ext>
                  </a:extLst>
                </a:gridCol>
                <a:gridCol w="1470818">
                  <a:extLst>
                    <a:ext uri="{9D8B030D-6E8A-4147-A177-3AD203B41FA5}">
                      <a16:colId xmlns:a16="http://schemas.microsoft.com/office/drawing/2014/main" val="4205457572"/>
                    </a:ext>
                  </a:extLst>
                </a:gridCol>
                <a:gridCol w="1470818">
                  <a:extLst>
                    <a:ext uri="{9D8B030D-6E8A-4147-A177-3AD203B41FA5}">
                      <a16:colId xmlns:a16="http://schemas.microsoft.com/office/drawing/2014/main" val="1229046376"/>
                    </a:ext>
                  </a:extLst>
                </a:gridCol>
              </a:tblGrid>
              <a:tr h="370840">
                <a:tc>
                  <a:txBody>
                    <a:bodyPr/>
                    <a:lstStyle/>
                    <a:p>
                      <a:pPr algn="l" fontAlgn="base"/>
                      <a:r>
                        <a:rPr lang="en-IN" b="1" i="0" dirty="0">
                          <a:effectLst/>
                        </a:rPr>
                        <a:t>Index Class</a:t>
                      </a:r>
                    </a:p>
                  </a:txBody>
                  <a:tcPr marL="28575" marR="28575" marT="28575" marB="28575"/>
                </a:tc>
                <a:tc>
                  <a:txBody>
                    <a:bodyPr/>
                    <a:lstStyle/>
                    <a:p>
                      <a:pPr algn="l" fontAlgn="base"/>
                      <a:r>
                        <a:rPr lang="en-IN" b="1" i="0">
                          <a:effectLst/>
                        </a:rPr>
                        <a:t>Index Type</a:t>
                      </a:r>
                    </a:p>
                  </a:txBody>
                  <a:tcPr marL="28575" marR="28575" marT="28575" marB="28575"/>
                </a:tc>
                <a:tc>
                  <a:txBody>
                    <a:bodyPr/>
                    <a:lstStyle/>
                    <a:p>
                      <a:pPr algn="l" fontAlgn="base"/>
                      <a:r>
                        <a:rPr lang="en-IN" b="1" i="0">
                          <a:effectLst/>
                        </a:rPr>
                        <a:t>Stores NULL VALUES</a:t>
                      </a:r>
                    </a:p>
                  </a:txBody>
                  <a:tcPr marL="28575" marR="28575" marT="28575" marB="28575"/>
                </a:tc>
                <a:tc>
                  <a:txBody>
                    <a:bodyPr/>
                    <a:lstStyle/>
                    <a:p>
                      <a:pPr algn="l" fontAlgn="base"/>
                      <a:r>
                        <a:rPr lang="en-IN" b="1" i="0">
                          <a:effectLst/>
                        </a:rPr>
                        <a:t>Permits Multiple NULL Values</a:t>
                      </a:r>
                    </a:p>
                  </a:txBody>
                  <a:tcPr marL="28575" marR="28575" marT="28575" marB="28575"/>
                </a:tc>
                <a:tc>
                  <a:txBody>
                    <a:bodyPr/>
                    <a:lstStyle/>
                    <a:p>
                      <a:pPr algn="l" fontAlgn="base"/>
                      <a:r>
                        <a:rPr lang="en-IN" b="1" i="0">
                          <a:effectLst/>
                        </a:rPr>
                        <a:t>IS NULL Scan Type</a:t>
                      </a:r>
                    </a:p>
                  </a:txBody>
                  <a:tcPr marL="28575" marR="28575" marT="28575" marB="28575"/>
                </a:tc>
                <a:tc>
                  <a:txBody>
                    <a:bodyPr/>
                    <a:lstStyle/>
                    <a:p>
                      <a:pPr algn="l" fontAlgn="base"/>
                      <a:r>
                        <a:rPr lang="en-US" b="1" i="0">
                          <a:effectLst/>
                        </a:rPr>
                        <a:t>IS NOT NULL Scan Type</a:t>
                      </a:r>
                    </a:p>
                  </a:txBody>
                  <a:tcPr marL="28575" marR="28575" marT="28575" marB="28575"/>
                </a:tc>
                <a:extLst>
                  <a:ext uri="{0D108BD9-81ED-4DB2-BD59-A6C34878D82A}">
                    <a16:rowId xmlns:a16="http://schemas.microsoft.com/office/drawing/2014/main" val="1037690824"/>
                  </a:ext>
                </a:extLst>
              </a:tr>
              <a:tr h="370840">
                <a:tc>
                  <a:txBody>
                    <a:bodyPr/>
                    <a:lstStyle/>
                    <a:p>
                      <a:pPr algn="l" fontAlgn="base"/>
                      <a:r>
                        <a:rPr lang="en-IN" b="1" i="0">
                          <a:effectLst/>
                        </a:rPr>
                        <a:t>Primary key</a:t>
                      </a:r>
                    </a:p>
                  </a:txBody>
                  <a:tcPr marL="28575" marR="28575" marT="28575" marB="28575"/>
                </a:tc>
                <a:tc>
                  <a:txBody>
                    <a:bodyPr/>
                    <a:lstStyle/>
                    <a:p>
                      <a:pPr fontAlgn="base"/>
                      <a:r>
                        <a:rPr lang="en-IN">
                          <a:effectLst/>
                        </a:rPr>
                        <a:t>BTREE</a:t>
                      </a:r>
                    </a:p>
                  </a:txBody>
                  <a:tcPr marL="28575" marR="28575" marT="28575" marB="28575"/>
                </a:tc>
                <a:tc>
                  <a:txBody>
                    <a:bodyPr/>
                    <a:lstStyle/>
                    <a:p>
                      <a:pPr fontAlgn="base"/>
                      <a:r>
                        <a:rPr lang="en-IN">
                          <a:effectLst/>
                        </a:rPr>
                        <a:t>No</a:t>
                      </a:r>
                    </a:p>
                  </a:txBody>
                  <a:tcPr marL="28575" marR="28575" marT="28575" marB="28575"/>
                </a:tc>
                <a:tc>
                  <a:txBody>
                    <a:bodyPr/>
                    <a:lstStyle/>
                    <a:p>
                      <a:pPr fontAlgn="base"/>
                      <a:r>
                        <a:rPr lang="en-IN">
                          <a:effectLst/>
                        </a:rPr>
                        <a:t>No</a:t>
                      </a:r>
                    </a:p>
                  </a:txBody>
                  <a:tcPr marL="28575" marR="28575" marT="28575" marB="28575"/>
                </a:tc>
                <a:tc>
                  <a:txBody>
                    <a:bodyPr/>
                    <a:lstStyle/>
                    <a:p>
                      <a:pPr fontAlgn="base"/>
                      <a:r>
                        <a:rPr lang="en-IN">
                          <a:effectLst/>
                        </a:rPr>
                        <a:t>N/A</a:t>
                      </a:r>
                    </a:p>
                  </a:txBody>
                  <a:tcPr marL="28575" marR="28575" marT="28575" marB="28575"/>
                </a:tc>
                <a:tc>
                  <a:txBody>
                    <a:bodyPr/>
                    <a:lstStyle/>
                    <a:p>
                      <a:pPr fontAlgn="base"/>
                      <a:r>
                        <a:rPr lang="en-IN">
                          <a:effectLst/>
                        </a:rPr>
                        <a:t>N/A</a:t>
                      </a:r>
                    </a:p>
                  </a:txBody>
                  <a:tcPr marL="28575" marR="28575" marT="28575" marB="28575"/>
                </a:tc>
                <a:extLst>
                  <a:ext uri="{0D108BD9-81ED-4DB2-BD59-A6C34878D82A}">
                    <a16:rowId xmlns:a16="http://schemas.microsoft.com/office/drawing/2014/main" val="3717915490"/>
                  </a:ext>
                </a:extLst>
              </a:tr>
              <a:tr h="370840">
                <a:tc>
                  <a:txBody>
                    <a:bodyPr/>
                    <a:lstStyle/>
                    <a:p>
                      <a:pPr algn="l" fontAlgn="base"/>
                      <a:r>
                        <a:rPr lang="en-IN" b="1" i="0">
                          <a:effectLst/>
                        </a:rPr>
                        <a:t>Unique</a:t>
                      </a:r>
                    </a:p>
                  </a:txBody>
                  <a:tcPr marL="28575" marR="28575" marT="28575" marB="28575"/>
                </a:tc>
                <a:tc>
                  <a:txBody>
                    <a:bodyPr/>
                    <a:lstStyle/>
                    <a:p>
                      <a:pPr fontAlgn="base"/>
                      <a:r>
                        <a:rPr lang="en-IN">
                          <a:effectLst/>
                        </a:rPr>
                        <a:t>BTREE</a:t>
                      </a:r>
                    </a:p>
                  </a:txBody>
                  <a:tcPr marL="28575" marR="28575" marT="28575" marB="28575"/>
                </a:tc>
                <a:tc>
                  <a:txBody>
                    <a:bodyPr/>
                    <a:lstStyle/>
                    <a:p>
                      <a:pPr fontAlgn="base"/>
                      <a:r>
                        <a:rPr lang="en-IN">
                          <a:effectLst/>
                        </a:rPr>
                        <a:t>Yes</a:t>
                      </a:r>
                    </a:p>
                  </a:txBody>
                  <a:tcPr marL="28575" marR="28575" marT="28575" marB="28575"/>
                </a:tc>
                <a:tc>
                  <a:txBody>
                    <a:bodyPr/>
                    <a:lstStyle/>
                    <a:p>
                      <a:pPr fontAlgn="base"/>
                      <a:r>
                        <a:rPr lang="en-IN">
                          <a:effectLst/>
                        </a:rPr>
                        <a:t>Yes</a:t>
                      </a:r>
                    </a:p>
                  </a:txBody>
                  <a:tcPr marL="28575" marR="28575" marT="28575" marB="28575"/>
                </a:tc>
                <a:tc>
                  <a:txBody>
                    <a:bodyPr/>
                    <a:lstStyle/>
                    <a:p>
                      <a:pPr fontAlgn="base"/>
                      <a:r>
                        <a:rPr lang="en-IN">
                          <a:effectLst/>
                        </a:rPr>
                        <a:t>Index</a:t>
                      </a:r>
                    </a:p>
                  </a:txBody>
                  <a:tcPr marL="28575" marR="28575" marT="28575" marB="28575"/>
                </a:tc>
                <a:tc>
                  <a:txBody>
                    <a:bodyPr/>
                    <a:lstStyle/>
                    <a:p>
                      <a:pPr fontAlgn="base"/>
                      <a:r>
                        <a:rPr lang="en-IN">
                          <a:effectLst/>
                        </a:rPr>
                        <a:t>Index</a:t>
                      </a:r>
                    </a:p>
                  </a:txBody>
                  <a:tcPr marL="28575" marR="28575" marT="28575" marB="28575"/>
                </a:tc>
                <a:extLst>
                  <a:ext uri="{0D108BD9-81ED-4DB2-BD59-A6C34878D82A}">
                    <a16:rowId xmlns:a16="http://schemas.microsoft.com/office/drawing/2014/main" val="1228442762"/>
                  </a:ext>
                </a:extLst>
              </a:tr>
              <a:tr h="370840">
                <a:tc>
                  <a:txBody>
                    <a:bodyPr/>
                    <a:lstStyle/>
                    <a:p>
                      <a:pPr algn="l" fontAlgn="base"/>
                      <a:r>
                        <a:rPr lang="en-IN" b="1" i="0">
                          <a:effectLst/>
                        </a:rPr>
                        <a:t>Key</a:t>
                      </a:r>
                    </a:p>
                  </a:txBody>
                  <a:tcPr marL="28575" marR="28575" marT="28575" marB="28575"/>
                </a:tc>
                <a:tc>
                  <a:txBody>
                    <a:bodyPr/>
                    <a:lstStyle/>
                    <a:p>
                      <a:pPr fontAlgn="base"/>
                      <a:r>
                        <a:rPr lang="en-IN">
                          <a:effectLst/>
                        </a:rPr>
                        <a:t>BTREE</a:t>
                      </a:r>
                    </a:p>
                  </a:txBody>
                  <a:tcPr marL="28575" marR="28575" marT="28575" marB="28575"/>
                </a:tc>
                <a:tc>
                  <a:txBody>
                    <a:bodyPr/>
                    <a:lstStyle/>
                    <a:p>
                      <a:pPr fontAlgn="base"/>
                      <a:r>
                        <a:rPr lang="en-IN">
                          <a:effectLst/>
                        </a:rPr>
                        <a:t>Yes</a:t>
                      </a:r>
                    </a:p>
                  </a:txBody>
                  <a:tcPr marL="28575" marR="28575" marT="28575" marB="28575"/>
                </a:tc>
                <a:tc>
                  <a:txBody>
                    <a:bodyPr/>
                    <a:lstStyle/>
                    <a:p>
                      <a:pPr fontAlgn="base"/>
                      <a:r>
                        <a:rPr lang="en-IN">
                          <a:effectLst/>
                        </a:rPr>
                        <a:t>Yes</a:t>
                      </a:r>
                    </a:p>
                  </a:txBody>
                  <a:tcPr marL="28575" marR="28575" marT="28575" marB="28575"/>
                </a:tc>
                <a:tc>
                  <a:txBody>
                    <a:bodyPr/>
                    <a:lstStyle/>
                    <a:p>
                      <a:pPr fontAlgn="base"/>
                      <a:r>
                        <a:rPr lang="en-IN">
                          <a:effectLst/>
                        </a:rPr>
                        <a:t>Index</a:t>
                      </a:r>
                    </a:p>
                  </a:txBody>
                  <a:tcPr marL="28575" marR="28575" marT="28575" marB="28575"/>
                </a:tc>
                <a:tc>
                  <a:txBody>
                    <a:bodyPr/>
                    <a:lstStyle/>
                    <a:p>
                      <a:pPr fontAlgn="base"/>
                      <a:r>
                        <a:rPr lang="en-IN">
                          <a:effectLst/>
                        </a:rPr>
                        <a:t>Index</a:t>
                      </a:r>
                    </a:p>
                  </a:txBody>
                  <a:tcPr marL="28575" marR="28575" marT="28575" marB="28575"/>
                </a:tc>
                <a:extLst>
                  <a:ext uri="{0D108BD9-81ED-4DB2-BD59-A6C34878D82A}">
                    <a16:rowId xmlns:a16="http://schemas.microsoft.com/office/drawing/2014/main" val="716414905"/>
                  </a:ext>
                </a:extLst>
              </a:tr>
              <a:tr h="370840">
                <a:tc>
                  <a:txBody>
                    <a:bodyPr/>
                    <a:lstStyle/>
                    <a:p>
                      <a:pPr algn="l" fontAlgn="base"/>
                      <a:r>
                        <a:rPr lang="en-IN" b="1" i="0">
                          <a:effectLst/>
                        </a:rPr>
                        <a:t>FULLTEXT</a:t>
                      </a:r>
                    </a:p>
                  </a:txBody>
                  <a:tcPr marL="28575" marR="28575" marT="28575" marB="28575"/>
                </a:tc>
                <a:tc>
                  <a:txBody>
                    <a:bodyPr/>
                    <a:lstStyle/>
                    <a:p>
                      <a:pPr fontAlgn="base"/>
                      <a:r>
                        <a:rPr lang="en-IN">
                          <a:effectLst/>
                        </a:rPr>
                        <a:t>N/A</a:t>
                      </a:r>
                    </a:p>
                  </a:txBody>
                  <a:tcPr marL="28575" marR="28575" marT="28575" marB="28575"/>
                </a:tc>
                <a:tc>
                  <a:txBody>
                    <a:bodyPr/>
                    <a:lstStyle/>
                    <a:p>
                      <a:pPr fontAlgn="base"/>
                      <a:r>
                        <a:rPr lang="en-IN">
                          <a:effectLst/>
                        </a:rPr>
                        <a:t>Yes</a:t>
                      </a:r>
                    </a:p>
                  </a:txBody>
                  <a:tcPr marL="28575" marR="28575" marT="28575" marB="28575"/>
                </a:tc>
                <a:tc>
                  <a:txBody>
                    <a:bodyPr/>
                    <a:lstStyle/>
                    <a:p>
                      <a:pPr fontAlgn="base"/>
                      <a:r>
                        <a:rPr lang="en-IN">
                          <a:effectLst/>
                        </a:rPr>
                        <a:t>Yes</a:t>
                      </a:r>
                    </a:p>
                  </a:txBody>
                  <a:tcPr marL="28575" marR="28575" marT="28575" marB="28575"/>
                </a:tc>
                <a:tc>
                  <a:txBody>
                    <a:bodyPr/>
                    <a:lstStyle/>
                    <a:p>
                      <a:pPr fontAlgn="base"/>
                      <a:r>
                        <a:rPr lang="en-IN">
                          <a:effectLst/>
                        </a:rPr>
                        <a:t>Table</a:t>
                      </a:r>
                    </a:p>
                  </a:txBody>
                  <a:tcPr marL="28575" marR="28575" marT="28575" marB="28575"/>
                </a:tc>
                <a:tc>
                  <a:txBody>
                    <a:bodyPr/>
                    <a:lstStyle/>
                    <a:p>
                      <a:pPr fontAlgn="base"/>
                      <a:r>
                        <a:rPr lang="en-IN">
                          <a:effectLst/>
                        </a:rPr>
                        <a:t>Table</a:t>
                      </a:r>
                    </a:p>
                  </a:txBody>
                  <a:tcPr marL="28575" marR="28575" marT="28575" marB="28575"/>
                </a:tc>
                <a:extLst>
                  <a:ext uri="{0D108BD9-81ED-4DB2-BD59-A6C34878D82A}">
                    <a16:rowId xmlns:a16="http://schemas.microsoft.com/office/drawing/2014/main" val="3128749733"/>
                  </a:ext>
                </a:extLst>
              </a:tr>
              <a:tr h="370840">
                <a:tc>
                  <a:txBody>
                    <a:bodyPr/>
                    <a:lstStyle/>
                    <a:p>
                      <a:pPr algn="l" fontAlgn="base"/>
                      <a:r>
                        <a:rPr lang="en-IN" b="1" i="0">
                          <a:effectLst/>
                        </a:rPr>
                        <a:t>SPATIAL</a:t>
                      </a:r>
                    </a:p>
                  </a:txBody>
                  <a:tcPr marL="28575" marR="28575" marT="28575" marB="28575"/>
                </a:tc>
                <a:tc>
                  <a:txBody>
                    <a:bodyPr/>
                    <a:lstStyle/>
                    <a:p>
                      <a:pPr fontAlgn="base"/>
                      <a:r>
                        <a:rPr lang="en-IN">
                          <a:effectLst/>
                        </a:rPr>
                        <a:t>N/A</a:t>
                      </a:r>
                    </a:p>
                  </a:txBody>
                  <a:tcPr marL="28575" marR="28575" marT="28575" marB="28575"/>
                </a:tc>
                <a:tc>
                  <a:txBody>
                    <a:bodyPr/>
                    <a:lstStyle/>
                    <a:p>
                      <a:pPr fontAlgn="base"/>
                      <a:r>
                        <a:rPr lang="en-IN">
                          <a:effectLst/>
                        </a:rPr>
                        <a:t>No</a:t>
                      </a:r>
                    </a:p>
                  </a:txBody>
                  <a:tcPr marL="28575" marR="28575" marT="28575" marB="28575"/>
                </a:tc>
                <a:tc>
                  <a:txBody>
                    <a:bodyPr/>
                    <a:lstStyle/>
                    <a:p>
                      <a:pPr fontAlgn="base"/>
                      <a:r>
                        <a:rPr lang="en-IN">
                          <a:effectLst/>
                        </a:rPr>
                        <a:t>No</a:t>
                      </a:r>
                    </a:p>
                  </a:txBody>
                  <a:tcPr marL="28575" marR="28575" marT="28575" marB="28575"/>
                </a:tc>
                <a:tc>
                  <a:txBody>
                    <a:bodyPr/>
                    <a:lstStyle/>
                    <a:p>
                      <a:pPr fontAlgn="base"/>
                      <a:r>
                        <a:rPr lang="en-IN">
                          <a:effectLst/>
                        </a:rPr>
                        <a:t>N/A</a:t>
                      </a:r>
                    </a:p>
                  </a:txBody>
                  <a:tcPr marL="28575" marR="28575" marT="28575" marB="28575"/>
                </a:tc>
                <a:tc>
                  <a:txBody>
                    <a:bodyPr/>
                    <a:lstStyle/>
                    <a:p>
                      <a:pPr fontAlgn="base"/>
                      <a:r>
                        <a:rPr lang="en-IN" dirty="0">
                          <a:effectLst/>
                        </a:rPr>
                        <a:t>N/A</a:t>
                      </a:r>
                    </a:p>
                  </a:txBody>
                  <a:tcPr marL="28575" marR="28575" marT="28575" marB="28575"/>
                </a:tc>
                <a:extLst>
                  <a:ext uri="{0D108BD9-81ED-4DB2-BD59-A6C34878D82A}">
                    <a16:rowId xmlns:a16="http://schemas.microsoft.com/office/drawing/2014/main" val="3311256966"/>
                  </a:ext>
                </a:extLst>
              </a:tr>
            </a:tbl>
          </a:graphicData>
        </a:graphic>
      </p:graphicFrame>
    </p:spTree>
    <p:extLst>
      <p:ext uri="{BB962C8B-B14F-4D97-AF65-F5344CB8AC3E}">
        <p14:creationId xmlns:p14="http://schemas.microsoft.com/office/powerpoint/2010/main" val="990643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AB1CE-B917-A8A9-BEC2-D943F4A5558B}"/>
              </a:ext>
            </a:extLst>
          </p:cNvPr>
          <p:cNvSpPr>
            <a:spLocks noGrp="1"/>
          </p:cNvSpPr>
          <p:nvPr>
            <p:ph type="title"/>
          </p:nvPr>
        </p:nvSpPr>
        <p:spPr/>
        <p:txBody>
          <a:bodyPr/>
          <a:lstStyle/>
          <a:p>
            <a:r>
              <a:rPr lang="en-US" dirty="0" err="1"/>
              <a:t>MyISAM</a:t>
            </a:r>
            <a:r>
              <a:rPr lang="en-US" dirty="0"/>
              <a:t> Storage Engine Index Characteristics</a:t>
            </a:r>
            <a:endParaRPr lang="en-IN" dirty="0"/>
          </a:p>
        </p:txBody>
      </p:sp>
      <p:graphicFrame>
        <p:nvGraphicFramePr>
          <p:cNvPr id="4" name="Table 4">
            <a:extLst>
              <a:ext uri="{FF2B5EF4-FFF2-40B4-BE49-F238E27FC236}">
                <a16:creationId xmlns:a16="http://schemas.microsoft.com/office/drawing/2014/main" id="{CB192528-AA6A-6EC6-A028-6EA65FC4A16B}"/>
              </a:ext>
            </a:extLst>
          </p:cNvPr>
          <p:cNvGraphicFramePr>
            <a:graphicFrameLocks noGrp="1"/>
          </p:cNvGraphicFramePr>
          <p:nvPr>
            <p:ph idx="1"/>
            <p:extLst>
              <p:ext uri="{D42A27DB-BD31-4B8C-83A1-F6EECF244321}">
                <p14:modId xmlns:p14="http://schemas.microsoft.com/office/powerpoint/2010/main" val="3445266681"/>
              </p:ext>
            </p:extLst>
          </p:nvPr>
        </p:nvGraphicFramePr>
        <p:xfrm>
          <a:off x="1155700" y="2603500"/>
          <a:ext cx="8824908" cy="2734310"/>
        </p:xfrm>
        <a:graphic>
          <a:graphicData uri="http://schemas.openxmlformats.org/drawingml/2006/table">
            <a:tbl>
              <a:tblPr firstRow="1" bandRow="1">
                <a:tableStyleId>{5C22544A-7EE6-4342-B048-85BDC9FD1C3A}</a:tableStyleId>
              </a:tblPr>
              <a:tblGrid>
                <a:gridCol w="1470818">
                  <a:extLst>
                    <a:ext uri="{9D8B030D-6E8A-4147-A177-3AD203B41FA5}">
                      <a16:colId xmlns:a16="http://schemas.microsoft.com/office/drawing/2014/main" val="3375555461"/>
                    </a:ext>
                  </a:extLst>
                </a:gridCol>
                <a:gridCol w="1470818">
                  <a:extLst>
                    <a:ext uri="{9D8B030D-6E8A-4147-A177-3AD203B41FA5}">
                      <a16:colId xmlns:a16="http://schemas.microsoft.com/office/drawing/2014/main" val="305046823"/>
                    </a:ext>
                  </a:extLst>
                </a:gridCol>
                <a:gridCol w="1470818">
                  <a:extLst>
                    <a:ext uri="{9D8B030D-6E8A-4147-A177-3AD203B41FA5}">
                      <a16:colId xmlns:a16="http://schemas.microsoft.com/office/drawing/2014/main" val="234437911"/>
                    </a:ext>
                  </a:extLst>
                </a:gridCol>
                <a:gridCol w="1470818">
                  <a:extLst>
                    <a:ext uri="{9D8B030D-6E8A-4147-A177-3AD203B41FA5}">
                      <a16:colId xmlns:a16="http://schemas.microsoft.com/office/drawing/2014/main" val="2537281925"/>
                    </a:ext>
                  </a:extLst>
                </a:gridCol>
                <a:gridCol w="1470818">
                  <a:extLst>
                    <a:ext uri="{9D8B030D-6E8A-4147-A177-3AD203B41FA5}">
                      <a16:colId xmlns:a16="http://schemas.microsoft.com/office/drawing/2014/main" val="1569946112"/>
                    </a:ext>
                  </a:extLst>
                </a:gridCol>
                <a:gridCol w="1470818">
                  <a:extLst>
                    <a:ext uri="{9D8B030D-6E8A-4147-A177-3AD203B41FA5}">
                      <a16:colId xmlns:a16="http://schemas.microsoft.com/office/drawing/2014/main" val="374384443"/>
                    </a:ext>
                  </a:extLst>
                </a:gridCol>
              </a:tblGrid>
              <a:tr h="370840">
                <a:tc>
                  <a:txBody>
                    <a:bodyPr/>
                    <a:lstStyle/>
                    <a:p>
                      <a:pPr algn="l" fontAlgn="base"/>
                      <a:r>
                        <a:rPr lang="en-IN" b="1" i="0" dirty="0">
                          <a:effectLst/>
                        </a:rPr>
                        <a:t>Index Class</a:t>
                      </a:r>
                    </a:p>
                  </a:txBody>
                  <a:tcPr marL="28575" marR="28575" marT="28575" marB="28575"/>
                </a:tc>
                <a:tc>
                  <a:txBody>
                    <a:bodyPr/>
                    <a:lstStyle/>
                    <a:p>
                      <a:pPr algn="l" fontAlgn="base"/>
                      <a:r>
                        <a:rPr lang="en-IN" b="1" i="0">
                          <a:effectLst/>
                        </a:rPr>
                        <a:t>Index Type</a:t>
                      </a:r>
                    </a:p>
                  </a:txBody>
                  <a:tcPr marL="28575" marR="28575" marT="28575" marB="28575"/>
                </a:tc>
                <a:tc>
                  <a:txBody>
                    <a:bodyPr/>
                    <a:lstStyle/>
                    <a:p>
                      <a:pPr algn="l" fontAlgn="base"/>
                      <a:r>
                        <a:rPr lang="en-IN" b="1" i="0">
                          <a:effectLst/>
                        </a:rPr>
                        <a:t>Stores NULL VALUES</a:t>
                      </a:r>
                    </a:p>
                  </a:txBody>
                  <a:tcPr marL="28575" marR="28575" marT="28575" marB="28575"/>
                </a:tc>
                <a:tc>
                  <a:txBody>
                    <a:bodyPr/>
                    <a:lstStyle/>
                    <a:p>
                      <a:pPr algn="l" fontAlgn="base"/>
                      <a:r>
                        <a:rPr lang="en-IN" b="1" i="0">
                          <a:effectLst/>
                        </a:rPr>
                        <a:t>Permits Multiple NULL Values</a:t>
                      </a:r>
                    </a:p>
                  </a:txBody>
                  <a:tcPr marL="28575" marR="28575" marT="28575" marB="28575"/>
                </a:tc>
                <a:tc>
                  <a:txBody>
                    <a:bodyPr/>
                    <a:lstStyle/>
                    <a:p>
                      <a:pPr algn="l" fontAlgn="base"/>
                      <a:r>
                        <a:rPr lang="en-IN" b="1" i="0">
                          <a:effectLst/>
                        </a:rPr>
                        <a:t>IS NULL Scan Type</a:t>
                      </a:r>
                    </a:p>
                  </a:txBody>
                  <a:tcPr marL="28575" marR="28575" marT="28575" marB="28575"/>
                </a:tc>
                <a:tc>
                  <a:txBody>
                    <a:bodyPr/>
                    <a:lstStyle/>
                    <a:p>
                      <a:pPr algn="l" fontAlgn="base"/>
                      <a:r>
                        <a:rPr lang="en-US" b="1" i="0">
                          <a:effectLst/>
                        </a:rPr>
                        <a:t>IS NOT NULL Scan Type</a:t>
                      </a:r>
                    </a:p>
                  </a:txBody>
                  <a:tcPr marL="28575" marR="28575" marT="28575" marB="28575"/>
                </a:tc>
                <a:extLst>
                  <a:ext uri="{0D108BD9-81ED-4DB2-BD59-A6C34878D82A}">
                    <a16:rowId xmlns:a16="http://schemas.microsoft.com/office/drawing/2014/main" val="1995918339"/>
                  </a:ext>
                </a:extLst>
              </a:tr>
              <a:tr h="370840">
                <a:tc>
                  <a:txBody>
                    <a:bodyPr/>
                    <a:lstStyle/>
                    <a:p>
                      <a:pPr algn="l" fontAlgn="base"/>
                      <a:r>
                        <a:rPr lang="en-IN" b="1" i="0">
                          <a:effectLst/>
                        </a:rPr>
                        <a:t>Primary key</a:t>
                      </a:r>
                    </a:p>
                  </a:txBody>
                  <a:tcPr marL="28575" marR="28575" marT="28575" marB="28575"/>
                </a:tc>
                <a:tc>
                  <a:txBody>
                    <a:bodyPr/>
                    <a:lstStyle/>
                    <a:p>
                      <a:pPr fontAlgn="base"/>
                      <a:r>
                        <a:rPr lang="en-IN">
                          <a:effectLst/>
                        </a:rPr>
                        <a:t>BTREE</a:t>
                      </a:r>
                    </a:p>
                  </a:txBody>
                  <a:tcPr marL="28575" marR="28575" marT="28575" marB="28575"/>
                </a:tc>
                <a:tc>
                  <a:txBody>
                    <a:bodyPr/>
                    <a:lstStyle/>
                    <a:p>
                      <a:pPr fontAlgn="base"/>
                      <a:r>
                        <a:rPr lang="en-IN">
                          <a:effectLst/>
                        </a:rPr>
                        <a:t>No</a:t>
                      </a:r>
                    </a:p>
                  </a:txBody>
                  <a:tcPr marL="28575" marR="28575" marT="28575" marB="28575"/>
                </a:tc>
                <a:tc>
                  <a:txBody>
                    <a:bodyPr/>
                    <a:lstStyle/>
                    <a:p>
                      <a:pPr fontAlgn="base"/>
                      <a:r>
                        <a:rPr lang="en-IN">
                          <a:effectLst/>
                        </a:rPr>
                        <a:t>No</a:t>
                      </a:r>
                    </a:p>
                  </a:txBody>
                  <a:tcPr marL="28575" marR="28575" marT="28575" marB="28575"/>
                </a:tc>
                <a:tc>
                  <a:txBody>
                    <a:bodyPr/>
                    <a:lstStyle/>
                    <a:p>
                      <a:pPr fontAlgn="base"/>
                      <a:r>
                        <a:rPr lang="en-IN">
                          <a:effectLst/>
                        </a:rPr>
                        <a:t>N/A</a:t>
                      </a:r>
                    </a:p>
                  </a:txBody>
                  <a:tcPr marL="28575" marR="28575" marT="28575" marB="28575"/>
                </a:tc>
                <a:tc>
                  <a:txBody>
                    <a:bodyPr/>
                    <a:lstStyle/>
                    <a:p>
                      <a:pPr fontAlgn="base"/>
                      <a:r>
                        <a:rPr lang="en-IN">
                          <a:effectLst/>
                        </a:rPr>
                        <a:t>N/A</a:t>
                      </a:r>
                    </a:p>
                  </a:txBody>
                  <a:tcPr marL="28575" marR="28575" marT="28575" marB="28575"/>
                </a:tc>
                <a:extLst>
                  <a:ext uri="{0D108BD9-81ED-4DB2-BD59-A6C34878D82A}">
                    <a16:rowId xmlns:a16="http://schemas.microsoft.com/office/drawing/2014/main" val="1426053193"/>
                  </a:ext>
                </a:extLst>
              </a:tr>
              <a:tr h="370840">
                <a:tc>
                  <a:txBody>
                    <a:bodyPr/>
                    <a:lstStyle/>
                    <a:p>
                      <a:pPr algn="l" fontAlgn="base"/>
                      <a:r>
                        <a:rPr lang="en-IN" b="1" i="0">
                          <a:effectLst/>
                        </a:rPr>
                        <a:t>Unique</a:t>
                      </a:r>
                    </a:p>
                  </a:txBody>
                  <a:tcPr marL="28575" marR="28575" marT="28575" marB="28575"/>
                </a:tc>
                <a:tc>
                  <a:txBody>
                    <a:bodyPr/>
                    <a:lstStyle/>
                    <a:p>
                      <a:pPr fontAlgn="base"/>
                      <a:r>
                        <a:rPr lang="en-IN">
                          <a:effectLst/>
                        </a:rPr>
                        <a:t>BTREE</a:t>
                      </a:r>
                    </a:p>
                  </a:txBody>
                  <a:tcPr marL="28575" marR="28575" marT="28575" marB="28575"/>
                </a:tc>
                <a:tc>
                  <a:txBody>
                    <a:bodyPr/>
                    <a:lstStyle/>
                    <a:p>
                      <a:pPr fontAlgn="base"/>
                      <a:r>
                        <a:rPr lang="en-IN">
                          <a:effectLst/>
                        </a:rPr>
                        <a:t>Yes</a:t>
                      </a:r>
                    </a:p>
                  </a:txBody>
                  <a:tcPr marL="28575" marR="28575" marT="28575" marB="28575"/>
                </a:tc>
                <a:tc>
                  <a:txBody>
                    <a:bodyPr/>
                    <a:lstStyle/>
                    <a:p>
                      <a:pPr fontAlgn="base"/>
                      <a:r>
                        <a:rPr lang="en-IN">
                          <a:effectLst/>
                        </a:rPr>
                        <a:t>Yes</a:t>
                      </a:r>
                    </a:p>
                  </a:txBody>
                  <a:tcPr marL="28575" marR="28575" marT="28575" marB="28575"/>
                </a:tc>
                <a:tc>
                  <a:txBody>
                    <a:bodyPr/>
                    <a:lstStyle/>
                    <a:p>
                      <a:pPr fontAlgn="base"/>
                      <a:r>
                        <a:rPr lang="en-IN">
                          <a:effectLst/>
                        </a:rPr>
                        <a:t>Index</a:t>
                      </a:r>
                    </a:p>
                  </a:txBody>
                  <a:tcPr marL="28575" marR="28575" marT="28575" marB="28575"/>
                </a:tc>
                <a:tc>
                  <a:txBody>
                    <a:bodyPr/>
                    <a:lstStyle/>
                    <a:p>
                      <a:pPr fontAlgn="base"/>
                      <a:r>
                        <a:rPr lang="en-IN">
                          <a:effectLst/>
                        </a:rPr>
                        <a:t>Index</a:t>
                      </a:r>
                    </a:p>
                  </a:txBody>
                  <a:tcPr marL="28575" marR="28575" marT="28575" marB="28575"/>
                </a:tc>
                <a:extLst>
                  <a:ext uri="{0D108BD9-81ED-4DB2-BD59-A6C34878D82A}">
                    <a16:rowId xmlns:a16="http://schemas.microsoft.com/office/drawing/2014/main" val="1674810627"/>
                  </a:ext>
                </a:extLst>
              </a:tr>
              <a:tr h="370840">
                <a:tc>
                  <a:txBody>
                    <a:bodyPr/>
                    <a:lstStyle/>
                    <a:p>
                      <a:pPr algn="l" fontAlgn="base"/>
                      <a:r>
                        <a:rPr lang="en-IN" b="1" i="0">
                          <a:effectLst/>
                        </a:rPr>
                        <a:t>Key</a:t>
                      </a:r>
                    </a:p>
                  </a:txBody>
                  <a:tcPr marL="28575" marR="28575" marT="28575" marB="28575"/>
                </a:tc>
                <a:tc>
                  <a:txBody>
                    <a:bodyPr/>
                    <a:lstStyle/>
                    <a:p>
                      <a:pPr fontAlgn="base"/>
                      <a:r>
                        <a:rPr lang="en-IN">
                          <a:effectLst/>
                        </a:rPr>
                        <a:t>BTREE</a:t>
                      </a:r>
                    </a:p>
                  </a:txBody>
                  <a:tcPr marL="28575" marR="28575" marT="28575" marB="28575"/>
                </a:tc>
                <a:tc>
                  <a:txBody>
                    <a:bodyPr/>
                    <a:lstStyle/>
                    <a:p>
                      <a:pPr fontAlgn="base"/>
                      <a:r>
                        <a:rPr lang="en-IN">
                          <a:effectLst/>
                        </a:rPr>
                        <a:t>Yes</a:t>
                      </a:r>
                    </a:p>
                  </a:txBody>
                  <a:tcPr marL="28575" marR="28575" marT="28575" marB="28575"/>
                </a:tc>
                <a:tc>
                  <a:txBody>
                    <a:bodyPr/>
                    <a:lstStyle/>
                    <a:p>
                      <a:pPr fontAlgn="base"/>
                      <a:r>
                        <a:rPr lang="en-IN">
                          <a:effectLst/>
                        </a:rPr>
                        <a:t>Yes</a:t>
                      </a:r>
                    </a:p>
                  </a:txBody>
                  <a:tcPr marL="28575" marR="28575" marT="28575" marB="28575"/>
                </a:tc>
                <a:tc>
                  <a:txBody>
                    <a:bodyPr/>
                    <a:lstStyle/>
                    <a:p>
                      <a:pPr fontAlgn="base"/>
                      <a:r>
                        <a:rPr lang="en-IN">
                          <a:effectLst/>
                        </a:rPr>
                        <a:t>Index</a:t>
                      </a:r>
                    </a:p>
                  </a:txBody>
                  <a:tcPr marL="28575" marR="28575" marT="28575" marB="28575"/>
                </a:tc>
                <a:tc>
                  <a:txBody>
                    <a:bodyPr/>
                    <a:lstStyle/>
                    <a:p>
                      <a:pPr fontAlgn="base"/>
                      <a:r>
                        <a:rPr lang="en-IN">
                          <a:effectLst/>
                        </a:rPr>
                        <a:t>Index</a:t>
                      </a:r>
                    </a:p>
                  </a:txBody>
                  <a:tcPr marL="28575" marR="28575" marT="28575" marB="28575"/>
                </a:tc>
                <a:extLst>
                  <a:ext uri="{0D108BD9-81ED-4DB2-BD59-A6C34878D82A}">
                    <a16:rowId xmlns:a16="http://schemas.microsoft.com/office/drawing/2014/main" val="229628697"/>
                  </a:ext>
                </a:extLst>
              </a:tr>
              <a:tr h="370840">
                <a:tc>
                  <a:txBody>
                    <a:bodyPr/>
                    <a:lstStyle/>
                    <a:p>
                      <a:pPr algn="l" fontAlgn="base"/>
                      <a:r>
                        <a:rPr lang="en-IN" b="1" i="0">
                          <a:effectLst/>
                        </a:rPr>
                        <a:t>FULLTEXT</a:t>
                      </a:r>
                    </a:p>
                  </a:txBody>
                  <a:tcPr marL="28575" marR="28575" marT="28575" marB="28575"/>
                </a:tc>
                <a:tc>
                  <a:txBody>
                    <a:bodyPr/>
                    <a:lstStyle/>
                    <a:p>
                      <a:pPr fontAlgn="base"/>
                      <a:r>
                        <a:rPr lang="en-IN">
                          <a:effectLst/>
                        </a:rPr>
                        <a:t>N/A</a:t>
                      </a:r>
                    </a:p>
                  </a:txBody>
                  <a:tcPr marL="28575" marR="28575" marT="28575" marB="28575"/>
                </a:tc>
                <a:tc>
                  <a:txBody>
                    <a:bodyPr/>
                    <a:lstStyle/>
                    <a:p>
                      <a:pPr fontAlgn="base"/>
                      <a:r>
                        <a:rPr lang="en-IN">
                          <a:effectLst/>
                        </a:rPr>
                        <a:t>Yes</a:t>
                      </a:r>
                    </a:p>
                  </a:txBody>
                  <a:tcPr marL="28575" marR="28575" marT="28575" marB="28575"/>
                </a:tc>
                <a:tc>
                  <a:txBody>
                    <a:bodyPr/>
                    <a:lstStyle/>
                    <a:p>
                      <a:pPr fontAlgn="base"/>
                      <a:r>
                        <a:rPr lang="en-IN">
                          <a:effectLst/>
                        </a:rPr>
                        <a:t>Yes</a:t>
                      </a:r>
                    </a:p>
                  </a:txBody>
                  <a:tcPr marL="28575" marR="28575" marT="28575" marB="28575"/>
                </a:tc>
                <a:tc>
                  <a:txBody>
                    <a:bodyPr/>
                    <a:lstStyle/>
                    <a:p>
                      <a:pPr fontAlgn="base"/>
                      <a:r>
                        <a:rPr lang="en-IN">
                          <a:effectLst/>
                        </a:rPr>
                        <a:t>Table</a:t>
                      </a:r>
                    </a:p>
                  </a:txBody>
                  <a:tcPr marL="28575" marR="28575" marT="28575" marB="28575"/>
                </a:tc>
                <a:tc>
                  <a:txBody>
                    <a:bodyPr/>
                    <a:lstStyle/>
                    <a:p>
                      <a:pPr fontAlgn="base"/>
                      <a:r>
                        <a:rPr lang="en-IN">
                          <a:effectLst/>
                        </a:rPr>
                        <a:t>Table</a:t>
                      </a:r>
                    </a:p>
                  </a:txBody>
                  <a:tcPr marL="28575" marR="28575" marT="28575" marB="28575"/>
                </a:tc>
                <a:extLst>
                  <a:ext uri="{0D108BD9-81ED-4DB2-BD59-A6C34878D82A}">
                    <a16:rowId xmlns:a16="http://schemas.microsoft.com/office/drawing/2014/main" val="2966621897"/>
                  </a:ext>
                </a:extLst>
              </a:tr>
              <a:tr h="370840">
                <a:tc>
                  <a:txBody>
                    <a:bodyPr/>
                    <a:lstStyle/>
                    <a:p>
                      <a:pPr algn="l" fontAlgn="base"/>
                      <a:r>
                        <a:rPr lang="en-IN" b="1" i="0">
                          <a:effectLst/>
                        </a:rPr>
                        <a:t>SPATIAL</a:t>
                      </a:r>
                    </a:p>
                  </a:txBody>
                  <a:tcPr marL="28575" marR="28575" marT="28575" marB="28575"/>
                </a:tc>
                <a:tc>
                  <a:txBody>
                    <a:bodyPr/>
                    <a:lstStyle/>
                    <a:p>
                      <a:pPr fontAlgn="base"/>
                      <a:r>
                        <a:rPr lang="en-IN">
                          <a:effectLst/>
                        </a:rPr>
                        <a:t>N/A</a:t>
                      </a:r>
                    </a:p>
                  </a:txBody>
                  <a:tcPr marL="28575" marR="28575" marT="28575" marB="28575"/>
                </a:tc>
                <a:tc>
                  <a:txBody>
                    <a:bodyPr/>
                    <a:lstStyle/>
                    <a:p>
                      <a:pPr fontAlgn="base"/>
                      <a:r>
                        <a:rPr lang="en-IN">
                          <a:effectLst/>
                        </a:rPr>
                        <a:t>No</a:t>
                      </a:r>
                    </a:p>
                  </a:txBody>
                  <a:tcPr marL="28575" marR="28575" marT="28575" marB="28575"/>
                </a:tc>
                <a:tc>
                  <a:txBody>
                    <a:bodyPr/>
                    <a:lstStyle/>
                    <a:p>
                      <a:pPr fontAlgn="base"/>
                      <a:r>
                        <a:rPr lang="en-IN">
                          <a:effectLst/>
                        </a:rPr>
                        <a:t>No</a:t>
                      </a:r>
                    </a:p>
                  </a:txBody>
                  <a:tcPr marL="28575" marR="28575" marT="28575" marB="28575"/>
                </a:tc>
                <a:tc>
                  <a:txBody>
                    <a:bodyPr/>
                    <a:lstStyle/>
                    <a:p>
                      <a:pPr fontAlgn="base"/>
                      <a:r>
                        <a:rPr lang="en-IN">
                          <a:effectLst/>
                        </a:rPr>
                        <a:t>N/A</a:t>
                      </a:r>
                    </a:p>
                  </a:txBody>
                  <a:tcPr marL="28575" marR="28575" marT="28575" marB="28575"/>
                </a:tc>
                <a:tc>
                  <a:txBody>
                    <a:bodyPr/>
                    <a:lstStyle/>
                    <a:p>
                      <a:pPr fontAlgn="base"/>
                      <a:r>
                        <a:rPr lang="en-IN" dirty="0">
                          <a:effectLst/>
                        </a:rPr>
                        <a:t>N/A</a:t>
                      </a:r>
                    </a:p>
                  </a:txBody>
                  <a:tcPr marL="28575" marR="28575" marT="28575" marB="28575"/>
                </a:tc>
                <a:extLst>
                  <a:ext uri="{0D108BD9-81ED-4DB2-BD59-A6C34878D82A}">
                    <a16:rowId xmlns:a16="http://schemas.microsoft.com/office/drawing/2014/main" val="2311651287"/>
                  </a:ext>
                </a:extLst>
              </a:tr>
            </a:tbl>
          </a:graphicData>
        </a:graphic>
      </p:graphicFrame>
    </p:spTree>
    <p:extLst>
      <p:ext uri="{BB962C8B-B14F-4D97-AF65-F5344CB8AC3E}">
        <p14:creationId xmlns:p14="http://schemas.microsoft.com/office/powerpoint/2010/main" val="1161612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07BD8-70C2-8E47-96BB-5F5A378B5C68}"/>
              </a:ext>
            </a:extLst>
          </p:cNvPr>
          <p:cNvSpPr>
            <a:spLocks noGrp="1"/>
          </p:cNvSpPr>
          <p:nvPr>
            <p:ph type="title"/>
          </p:nvPr>
        </p:nvSpPr>
        <p:spPr/>
        <p:txBody>
          <a:bodyPr/>
          <a:lstStyle/>
          <a:p>
            <a:r>
              <a:rPr lang="en-US" dirty="0"/>
              <a:t>MEMORY Storage Engine Index Characteristics</a:t>
            </a:r>
            <a:endParaRPr lang="en-IN" dirty="0"/>
          </a:p>
        </p:txBody>
      </p:sp>
      <p:graphicFrame>
        <p:nvGraphicFramePr>
          <p:cNvPr id="4" name="Table 4">
            <a:extLst>
              <a:ext uri="{FF2B5EF4-FFF2-40B4-BE49-F238E27FC236}">
                <a16:creationId xmlns:a16="http://schemas.microsoft.com/office/drawing/2014/main" id="{1CF47FA7-8AB6-8F64-E8FC-CAF99AAE03CF}"/>
              </a:ext>
            </a:extLst>
          </p:cNvPr>
          <p:cNvGraphicFramePr>
            <a:graphicFrameLocks noGrp="1"/>
          </p:cNvGraphicFramePr>
          <p:nvPr>
            <p:ph idx="1"/>
            <p:extLst>
              <p:ext uri="{D42A27DB-BD31-4B8C-83A1-F6EECF244321}">
                <p14:modId xmlns:p14="http://schemas.microsoft.com/office/powerpoint/2010/main" val="1043133315"/>
              </p:ext>
            </p:extLst>
          </p:nvPr>
        </p:nvGraphicFramePr>
        <p:xfrm>
          <a:off x="1155700" y="2603500"/>
          <a:ext cx="8824908" cy="3105150"/>
        </p:xfrm>
        <a:graphic>
          <a:graphicData uri="http://schemas.openxmlformats.org/drawingml/2006/table">
            <a:tbl>
              <a:tblPr firstRow="1" bandRow="1">
                <a:tableStyleId>{5C22544A-7EE6-4342-B048-85BDC9FD1C3A}</a:tableStyleId>
              </a:tblPr>
              <a:tblGrid>
                <a:gridCol w="1470818">
                  <a:extLst>
                    <a:ext uri="{9D8B030D-6E8A-4147-A177-3AD203B41FA5}">
                      <a16:colId xmlns:a16="http://schemas.microsoft.com/office/drawing/2014/main" val="3860289164"/>
                    </a:ext>
                  </a:extLst>
                </a:gridCol>
                <a:gridCol w="1470818">
                  <a:extLst>
                    <a:ext uri="{9D8B030D-6E8A-4147-A177-3AD203B41FA5}">
                      <a16:colId xmlns:a16="http://schemas.microsoft.com/office/drawing/2014/main" val="3114586152"/>
                    </a:ext>
                  </a:extLst>
                </a:gridCol>
                <a:gridCol w="1470818">
                  <a:extLst>
                    <a:ext uri="{9D8B030D-6E8A-4147-A177-3AD203B41FA5}">
                      <a16:colId xmlns:a16="http://schemas.microsoft.com/office/drawing/2014/main" val="2828716175"/>
                    </a:ext>
                  </a:extLst>
                </a:gridCol>
                <a:gridCol w="1470818">
                  <a:extLst>
                    <a:ext uri="{9D8B030D-6E8A-4147-A177-3AD203B41FA5}">
                      <a16:colId xmlns:a16="http://schemas.microsoft.com/office/drawing/2014/main" val="734848696"/>
                    </a:ext>
                  </a:extLst>
                </a:gridCol>
                <a:gridCol w="1470818">
                  <a:extLst>
                    <a:ext uri="{9D8B030D-6E8A-4147-A177-3AD203B41FA5}">
                      <a16:colId xmlns:a16="http://schemas.microsoft.com/office/drawing/2014/main" val="918699038"/>
                    </a:ext>
                  </a:extLst>
                </a:gridCol>
                <a:gridCol w="1470818">
                  <a:extLst>
                    <a:ext uri="{9D8B030D-6E8A-4147-A177-3AD203B41FA5}">
                      <a16:colId xmlns:a16="http://schemas.microsoft.com/office/drawing/2014/main" val="2592327264"/>
                    </a:ext>
                  </a:extLst>
                </a:gridCol>
              </a:tblGrid>
              <a:tr h="370840">
                <a:tc>
                  <a:txBody>
                    <a:bodyPr/>
                    <a:lstStyle/>
                    <a:p>
                      <a:pPr algn="l" fontAlgn="base"/>
                      <a:r>
                        <a:rPr lang="en-IN" b="1" i="0" dirty="0">
                          <a:effectLst/>
                        </a:rPr>
                        <a:t>Index Class</a:t>
                      </a:r>
                    </a:p>
                  </a:txBody>
                  <a:tcPr marL="28575" marR="28575" marT="28575" marB="28575"/>
                </a:tc>
                <a:tc>
                  <a:txBody>
                    <a:bodyPr/>
                    <a:lstStyle/>
                    <a:p>
                      <a:pPr algn="l" fontAlgn="base"/>
                      <a:r>
                        <a:rPr lang="en-IN" b="1" i="0">
                          <a:effectLst/>
                        </a:rPr>
                        <a:t>Index Type</a:t>
                      </a:r>
                    </a:p>
                  </a:txBody>
                  <a:tcPr marL="28575" marR="28575" marT="28575" marB="28575"/>
                </a:tc>
                <a:tc>
                  <a:txBody>
                    <a:bodyPr/>
                    <a:lstStyle/>
                    <a:p>
                      <a:pPr algn="l" fontAlgn="base"/>
                      <a:r>
                        <a:rPr lang="en-IN" b="1" i="0">
                          <a:effectLst/>
                        </a:rPr>
                        <a:t>Stores NULL VALUES</a:t>
                      </a:r>
                    </a:p>
                  </a:txBody>
                  <a:tcPr marL="28575" marR="28575" marT="28575" marB="28575"/>
                </a:tc>
                <a:tc>
                  <a:txBody>
                    <a:bodyPr/>
                    <a:lstStyle/>
                    <a:p>
                      <a:pPr algn="l" fontAlgn="base"/>
                      <a:r>
                        <a:rPr lang="en-IN" b="1" i="0">
                          <a:effectLst/>
                        </a:rPr>
                        <a:t>Permits Multiple NULL Values</a:t>
                      </a:r>
                    </a:p>
                  </a:txBody>
                  <a:tcPr marL="28575" marR="28575" marT="28575" marB="28575"/>
                </a:tc>
                <a:tc>
                  <a:txBody>
                    <a:bodyPr/>
                    <a:lstStyle/>
                    <a:p>
                      <a:pPr algn="l" fontAlgn="base"/>
                      <a:r>
                        <a:rPr lang="en-IN" b="1" i="0">
                          <a:effectLst/>
                        </a:rPr>
                        <a:t>IS NULL Scan Type</a:t>
                      </a:r>
                    </a:p>
                  </a:txBody>
                  <a:tcPr marL="28575" marR="28575" marT="28575" marB="28575"/>
                </a:tc>
                <a:tc>
                  <a:txBody>
                    <a:bodyPr/>
                    <a:lstStyle/>
                    <a:p>
                      <a:pPr algn="l" fontAlgn="base"/>
                      <a:r>
                        <a:rPr lang="en-US" b="1" i="0">
                          <a:effectLst/>
                        </a:rPr>
                        <a:t>IS NOT NULL Scan Type</a:t>
                      </a:r>
                    </a:p>
                  </a:txBody>
                  <a:tcPr marL="28575" marR="28575" marT="28575" marB="28575"/>
                </a:tc>
                <a:extLst>
                  <a:ext uri="{0D108BD9-81ED-4DB2-BD59-A6C34878D82A}">
                    <a16:rowId xmlns:a16="http://schemas.microsoft.com/office/drawing/2014/main" val="1012498050"/>
                  </a:ext>
                </a:extLst>
              </a:tr>
              <a:tr h="370840">
                <a:tc>
                  <a:txBody>
                    <a:bodyPr/>
                    <a:lstStyle/>
                    <a:p>
                      <a:pPr algn="l" fontAlgn="base"/>
                      <a:r>
                        <a:rPr lang="en-IN" b="1" i="0">
                          <a:effectLst/>
                        </a:rPr>
                        <a:t>Primary key</a:t>
                      </a:r>
                    </a:p>
                  </a:txBody>
                  <a:tcPr marL="28575" marR="28575" marT="28575" marB="28575"/>
                </a:tc>
                <a:tc>
                  <a:txBody>
                    <a:bodyPr/>
                    <a:lstStyle/>
                    <a:p>
                      <a:pPr fontAlgn="base"/>
                      <a:r>
                        <a:rPr lang="en-IN">
                          <a:effectLst/>
                        </a:rPr>
                        <a:t>BTREE</a:t>
                      </a:r>
                    </a:p>
                  </a:txBody>
                  <a:tcPr marL="28575" marR="28575" marT="28575" marB="28575"/>
                </a:tc>
                <a:tc>
                  <a:txBody>
                    <a:bodyPr/>
                    <a:lstStyle/>
                    <a:p>
                      <a:pPr fontAlgn="base"/>
                      <a:r>
                        <a:rPr lang="en-IN">
                          <a:effectLst/>
                        </a:rPr>
                        <a:t>No</a:t>
                      </a:r>
                    </a:p>
                  </a:txBody>
                  <a:tcPr marL="28575" marR="28575" marT="28575" marB="28575"/>
                </a:tc>
                <a:tc>
                  <a:txBody>
                    <a:bodyPr/>
                    <a:lstStyle/>
                    <a:p>
                      <a:pPr fontAlgn="base"/>
                      <a:r>
                        <a:rPr lang="en-IN">
                          <a:effectLst/>
                        </a:rPr>
                        <a:t>No</a:t>
                      </a:r>
                    </a:p>
                  </a:txBody>
                  <a:tcPr marL="28575" marR="28575" marT="28575" marB="28575"/>
                </a:tc>
                <a:tc>
                  <a:txBody>
                    <a:bodyPr/>
                    <a:lstStyle/>
                    <a:p>
                      <a:pPr fontAlgn="base"/>
                      <a:r>
                        <a:rPr lang="en-IN">
                          <a:effectLst/>
                        </a:rPr>
                        <a:t>N/A</a:t>
                      </a:r>
                    </a:p>
                  </a:txBody>
                  <a:tcPr marL="28575" marR="28575" marT="28575" marB="28575"/>
                </a:tc>
                <a:tc>
                  <a:txBody>
                    <a:bodyPr/>
                    <a:lstStyle/>
                    <a:p>
                      <a:pPr fontAlgn="base"/>
                      <a:r>
                        <a:rPr lang="en-IN">
                          <a:effectLst/>
                        </a:rPr>
                        <a:t>N/A</a:t>
                      </a:r>
                    </a:p>
                  </a:txBody>
                  <a:tcPr marL="28575" marR="28575" marT="28575" marB="28575"/>
                </a:tc>
                <a:extLst>
                  <a:ext uri="{0D108BD9-81ED-4DB2-BD59-A6C34878D82A}">
                    <a16:rowId xmlns:a16="http://schemas.microsoft.com/office/drawing/2014/main" val="1170967187"/>
                  </a:ext>
                </a:extLst>
              </a:tr>
              <a:tr h="370840">
                <a:tc>
                  <a:txBody>
                    <a:bodyPr/>
                    <a:lstStyle/>
                    <a:p>
                      <a:pPr algn="l" fontAlgn="base"/>
                      <a:r>
                        <a:rPr lang="en-IN" b="1" i="0">
                          <a:effectLst/>
                        </a:rPr>
                        <a:t>Unique</a:t>
                      </a:r>
                    </a:p>
                  </a:txBody>
                  <a:tcPr marL="28575" marR="28575" marT="28575" marB="28575"/>
                </a:tc>
                <a:tc>
                  <a:txBody>
                    <a:bodyPr/>
                    <a:lstStyle/>
                    <a:p>
                      <a:pPr fontAlgn="base"/>
                      <a:r>
                        <a:rPr lang="en-IN">
                          <a:effectLst/>
                        </a:rPr>
                        <a:t>BTREE</a:t>
                      </a:r>
                    </a:p>
                  </a:txBody>
                  <a:tcPr marL="28575" marR="28575" marT="28575" marB="28575"/>
                </a:tc>
                <a:tc>
                  <a:txBody>
                    <a:bodyPr/>
                    <a:lstStyle/>
                    <a:p>
                      <a:pPr fontAlgn="base"/>
                      <a:r>
                        <a:rPr lang="en-IN">
                          <a:effectLst/>
                        </a:rPr>
                        <a:t>Yes</a:t>
                      </a:r>
                    </a:p>
                  </a:txBody>
                  <a:tcPr marL="28575" marR="28575" marT="28575" marB="28575"/>
                </a:tc>
                <a:tc>
                  <a:txBody>
                    <a:bodyPr/>
                    <a:lstStyle/>
                    <a:p>
                      <a:pPr fontAlgn="base"/>
                      <a:r>
                        <a:rPr lang="en-IN">
                          <a:effectLst/>
                        </a:rPr>
                        <a:t>Yes</a:t>
                      </a:r>
                    </a:p>
                  </a:txBody>
                  <a:tcPr marL="28575" marR="28575" marT="28575" marB="28575"/>
                </a:tc>
                <a:tc>
                  <a:txBody>
                    <a:bodyPr/>
                    <a:lstStyle/>
                    <a:p>
                      <a:pPr fontAlgn="base"/>
                      <a:r>
                        <a:rPr lang="en-IN">
                          <a:effectLst/>
                        </a:rPr>
                        <a:t>Index</a:t>
                      </a:r>
                    </a:p>
                  </a:txBody>
                  <a:tcPr marL="28575" marR="28575" marT="28575" marB="28575"/>
                </a:tc>
                <a:tc>
                  <a:txBody>
                    <a:bodyPr/>
                    <a:lstStyle/>
                    <a:p>
                      <a:pPr fontAlgn="base"/>
                      <a:r>
                        <a:rPr lang="en-IN">
                          <a:effectLst/>
                        </a:rPr>
                        <a:t>Index</a:t>
                      </a:r>
                    </a:p>
                  </a:txBody>
                  <a:tcPr marL="28575" marR="28575" marT="28575" marB="28575"/>
                </a:tc>
                <a:extLst>
                  <a:ext uri="{0D108BD9-81ED-4DB2-BD59-A6C34878D82A}">
                    <a16:rowId xmlns:a16="http://schemas.microsoft.com/office/drawing/2014/main" val="649059878"/>
                  </a:ext>
                </a:extLst>
              </a:tr>
              <a:tr h="370840">
                <a:tc>
                  <a:txBody>
                    <a:bodyPr/>
                    <a:lstStyle/>
                    <a:p>
                      <a:pPr algn="l" fontAlgn="base"/>
                      <a:r>
                        <a:rPr lang="en-IN" b="1" i="0">
                          <a:effectLst/>
                        </a:rPr>
                        <a:t>Key</a:t>
                      </a:r>
                    </a:p>
                  </a:txBody>
                  <a:tcPr marL="28575" marR="28575" marT="28575" marB="28575"/>
                </a:tc>
                <a:tc>
                  <a:txBody>
                    <a:bodyPr/>
                    <a:lstStyle/>
                    <a:p>
                      <a:pPr fontAlgn="base"/>
                      <a:r>
                        <a:rPr lang="en-IN">
                          <a:effectLst/>
                        </a:rPr>
                        <a:t>BTREE</a:t>
                      </a:r>
                    </a:p>
                  </a:txBody>
                  <a:tcPr marL="28575" marR="28575" marT="28575" marB="28575"/>
                </a:tc>
                <a:tc>
                  <a:txBody>
                    <a:bodyPr/>
                    <a:lstStyle/>
                    <a:p>
                      <a:pPr fontAlgn="base"/>
                      <a:r>
                        <a:rPr lang="en-IN">
                          <a:effectLst/>
                        </a:rPr>
                        <a:t>Yes</a:t>
                      </a:r>
                    </a:p>
                  </a:txBody>
                  <a:tcPr marL="28575" marR="28575" marT="28575" marB="28575"/>
                </a:tc>
                <a:tc>
                  <a:txBody>
                    <a:bodyPr/>
                    <a:lstStyle/>
                    <a:p>
                      <a:pPr fontAlgn="base"/>
                      <a:r>
                        <a:rPr lang="en-IN">
                          <a:effectLst/>
                        </a:rPr>
                        <a:t>Yes</a:t>
                      </a:r>
                    </a:p>
                  </a:txBody>
                  <a:tcPr marL="28575" marR="28575" marT="28575" marB="28575"/>
                </a:tc>
                <a:tc>
                  <a:txBody>
                    <a:bodyPr/>
                    <a:lstStyle/>
                    <a:p>
                      <a:pPr fontAlgn="base"/>
                      <a:r>
                        <a:rPr lang="en-IN">
                          <a:effectLst/>
                        </a:rPr>
                        <a:t>Index</a:t>
                      </a:r>
                    </a:p>
                  </a:txBody>
                  <a:tcPr marL="28575" marR="28575" marT="28575" marB="28575"/>
                </a:tc>
                <a:tc>
                  <a:txBody>
                    <a:bodyPr/>
                    <a:lstStyle/>
                    <a:p>
                      <a:pPr fontAlgn="base"/>
                      <a:r>
                        <a:rPr lang="en-IN">
                          <a:effectLst/>
                        </a:rPr>
                        <a:t>Index</a:t>
                      </a:r>
                    </a:p>
                  </a:txBody>
                  <a:tcPr marL="28575" marR="28575" marT="28575" marB="28575"/>
                </a:tc>
                <a:extLst>
                  <a:ext uri="{0D108BD9-81ED-4DB2-BD59-A6C34878D82A}">
                    <a16:rowId xmlns:a16="http://schemas.microsoft.com/office/drawing/2014/main" val="108339420"/>
                  </a:ext>
                </a:extLst>
              </a:tr>
              <a:tr h="370840">
                <a:tc>
                  <a:txBody>
                    <a:bodyPr/>
                    <a:lstStyle/>
                    <a:p>
                      <a:pPr algn="l" fontAlgn="base"/>
                      <a:r>
                        <a:rPr lang="en-IN" b="1" i="0">
                          <a:effectLst/>
                        </a:rPr>
                        <a:t>Primary key</a:t>
                      </a:r>
                    </a:p>
                  </a:txBody>
                  <a:tcPr marL="28575" marR="28575" marT="28575" marB="28575"/>
                </a:tc>
                <a:tc>
                  <a:txBody>
                    <a:bodyPr/>
                    <a:lstStyle/>
                    <a:p>
                      <a:pPr fontAlgn="base"/>
                      <a:r>
                        <a:rPr lang="en-IN">
                          <a:effectLst/>
                        </a:rPr>
                        <a:t>HASH</a:t>
                      </a:r>
                    </a:p>
                  </a:txBody>
                  <a:tcPr marL="28575" marR="28575" marT="28575" marB="28575"/>
                </a:tc>
                <a:tc>
                  <a:txBody>
                    <a:bodyPr/>
                    <a:lstStyle/>
                    <a:p>
                      <a:pPr fontAlgn="base"/>
                      <a:r>
                        <a:rPr lang="en-IN">
                          <a:effectLst/>
                        </a:rPr>
                        <a:t>No</a:t>
                      </a:r>
                    </a:p>
                  </a:txBody>
                  <a:tcPr marL="28575" marR="28575" marT="28575" marB="28575"/>
                </a:tc>
                <a:tc>
                  <a:txBody>
                    <a:bodyPr/>
                    <a:lstStyle/>
                    <a:p>
                      <a:pPr fontAlgn="base"/>
                      <a:r>
                        <a:rPr lang="en-IN">
                          <a:effectLst/>
                        </a:rPr>
                        <a:t>No</a:t>
                      </a:r>
                    </a:p>
                  </a:txBody>
                  <a:tcPr marL="28575" marR="28575" marT="28575" marB="28575"/>
                </a:tc>
                <a:tc>
                  <a:txBody>
                    <a:bodyPr/>
                    <a:lstStyle/>
                    <a:p>
                      <a:pPr fontAlgn="base"/>
                      <a:r>
                        <a:rPr lang="en-IN">
                          <a:effectLst/>
                        </a:rPr>
                        <a:t>N/A</a:t>
                      </a:r>
                    </a:p>
                  </a:txBody>
                  <a:tcPr marL="28575" marR="28575" marT="28575" marB="28575"/>
                </a:tc>
                <a:tc>
                  <a:txBody>
                    <a:bodyPr/>
                    <a:lstStyle/>
                    <a:p>
                      <a:pPr fontAlgn="base"/>
                      <a:r>
                        <a:rPr lang="en-IN">
                          <a:effectLst/>
                        </a:rPr>
                        <a:t>N/A</a:t>
                      </a:r>
                    </a:p>
                  </a:txBody>
                  <a:tcPr marL="28575" marR="28575" marT="28575" marB="28575"/>
                </a:tc>
                <a:extLst>
                  <a:ext uri="{0D108BD9-81ED-4DB2-BD59-A6C34878D82A}">
                    <a16:rowId xmlns:a16="http://schemas.microsoft.com/office/drawing/2014/main" val="644121251"/>
                  </a:ext>
                </a:extLst>
              </a:tr>
              <a:tr h="370840">
                <a:tc>
                  <a:txBody>
                    <a:bodyPr/>
                    <a:lstStyle/>
                    <a:p>
                      <a:pPr algn="l" fontAlgn="base"/>
                      <a:r>
                        <a:rPr lang="en-IN" b="1" i="0">
                          <a:effectLst/>
                        </a:rPr>
                        <a:t>Unique</a:t>
                      </a:r>
                    </a:p>
                  </a:txBody>
                  <a:tcPr marL="28575" marR="28575" marT="28575" marB="28575"/>
                </a:tc>
                <a:tc>
                  <a:txBody>
                    <a:bodyPr/>
                    <a:lstStyle/>
                    <a:p>
                      <a:pPr fontAlgn="base"/>
                      <a:r>
                        <a:rPr lang="en-IN">
                          <a:effectLst/>
                        </a:rPr>
                        <a:t>HASH</a:t>
                      </a:r>
                    </a:p>
                  </a:txBody>
                  <a:tcPr marL="28575" marR="28575" marT="28575" marB="28575"/>
                </a:tc>
                <a:tc>
                  <a:txBody>
                    <a:bodyPr/>
                    <a:lstStyle/>
                    <a:p>
                      <a:pPr fontAlgn="base"/>
                      <a:r>
                        <a:rPr lang="en-IN">
                          <a:effectLst/>
                        </a:rPr>
                        <a:t>Yes</a:t>
                      </a:r>
                    </a:p>
                  </a:txBody>
                  <a:tcPr marL="28575" marR="28575" marT="28575" marB="28575"/>
                </a:tc>
                <a:tc>
                  <a:txBody>
                    <a:bodyPr/>
                    <a:lstStyle/>
                    <a:p>
                      <a:pPr fontAlgn="base"/>
                      <a:r>
                        <a:rPr lang="en-IN">
                          <a:effectLst/>
                        </a:rPr>
                        <a:t>Yes</a:t>
                      </a:r>
                    </a:p>
                  </a:txBody>
                  <a:tcPr marL="28575" marR="28575" marT="28575" marB="28575"/>
                </a:tc>
                <a:tc>
                  <a:txBody>
                    <a:bodyPr/>
                    <a:lstStyle/>
                    <a:p>
                      <a:pPr fontAlgn="base"/>
                      <a:r>
                        <a:rPr lang="en-IN">
                          <a:effectLst/>
                        </a:rPr>
                        <a:t>Index</a:t>
                      </a:r>
                    </a:p>
                  </a:txBody>
                  <a:tcPr marL="28575" marR="28575" marT="28575" marB="28575"/>
                </a:tc>
                <a:tc>
                  <a:txBody>
                    <a:bodyPr/>
                    <a:lstStyle/>
                    <a:p>
                      <a:pPr fontAlgn="base"/>
                      <a:r>
                        <a:rPr lang="en-IN">
                          <a:effectLst/>
                        </a:rPr>
                        <a:t>Index</a:t>
                      </a:r>
                    </a:p>
                  </a:txBody>
                  <a:tcPr marL="28575" marR="28575" marT="28575" marB="28575"/>
                </a:tc>
                <a:extLst>
                  <a:ext uri="{0D108BD9-81ED-4DB2-BD59-A6C34878D82A}">
                    <a16:rowId xmlns:a16="http://schemas.microsoft.com/office/drawing/2014/main" val="3291258870"/>
                  </a:ext>
                </a:extLst>
              </a:tr>
              <a:tr h="370840">
                <a:tc>
                  <a:txBody>
                    <a:bodyPr/>
                    <a:lstStyle/>
                    <a:p>
                      <a:pPr algn="l" fontAlgn="base"/>
                      <a:r>
                        <a:rPr lang="en-IN" b="1" i="0">
                          <a:effectLst/>
                        </a:rPr>
                        <a:t>Key</a:t>
                      </a:r>
                    </a:p>
                  </a:txBody>
                  <a:tcPr marL="28575" marR="28575" marT="28575" marB="28575"/>
                </a:tc>
                <a:tc>
                  <a:txBody>
                    <a:bodyPr/>
                    <a:lstStyle/>
                    <a:p>
                      <a:pPr fontAlgn="base"/>
                      <a:r>
                        <a:rPr lang="en-IN">
                          <a:effectLst/>
                        </a:rPr>
                        <a:t>HASH</a:t>
                      </a:r>
                    </a:p>
                  </a:txBody>
                  <a:tcPr marL="28575" marR="28575" marT="28575" marB="28575"/>
                </a:tc>
                <a:tc>
                  <a:txBody>
                    <a:bodyPr/>
                    <a:lstStyle/>
                    <a:p>
                      <a:pPr fontAlgn="base"/>
                      <a:r>
                        <a:rPr lang="en-IN">
                          <a:effectLst/>
                        </a:rPr>
                        <a:t>Yes</a:t>
                      </a:r>
                    </a:p>
                  </a:txBody>
                  <a:tcPr marL="28575" marR="28575" marT="28575" marB="28575"/>
                </a:tc>
                <a:tc>
                  <a:txBody>
                    <a:bodyPr/>
                    <a:lstStyle/>
                    <a:p>
                      <a:pPr fontAlgn="base"/>
                      <a:r>
                        <a:rPr lang="en-IN">
                          <a:effectLst/>
                        </a:rPr>
                        <a:t>Yes</a:t>
                      </a:r>
                    </a:p>
                  </a:txBody>
                  <a:tcPr marL="28575" marR="28575" marT="28575" marB="28575"/>
                </a:tc>
                <a:tc>
                  <a:txBody>
                    <a:bodyPr/>
                    <a:lstStyle/>
                    <a:p>
                      <a:pPr fontAlgn="base"/>
                      <a:r>
                        <a:rPr lang="en-IN">
                          <a:effectLst/>
                        </a:rPr>
                        <a:t>Index</a:t>
                      </a:r>
                    </a:p>
                  </a:txBody>
                  <a:tcPr marL="28575" marR="28575" marT="28575" marB="28575"/>
                </a:tc>
                <a:tc>
                  <a:txBody>
                    <a:bodyPr/>
                    <a:lstStyle/>
                    <a:p>
                      <a:pPr fontAlgn="base"/>
                      <a:r>
                        <a:rPr lang="en-IN" dirty="0">
                          <a:effectLst/>
                        </a:rPr>
                        <a:t>Index</a:t>
                      </a:r>
                    </a:p>
                  </a:txBody>
                  <a:tcPr marL="28575" marR="28575" marT="28575" marB="28575"/>
                </a:tc>
                <a:extLst>
                  <a:ext uri="{0D108BD9-81ED-4DB2-BD59-A6C34878D82A}">
                    <a16:rowId xmlns:a16="http://schemas.microsoft.com/office/drawing/2014/main" val="316411211"/>
                  </a:ext>
                </a:extLst>
              </a:tr>
            </a:tbl>
          </a:graphicData>
        </a:graphic>
      </p:graphicFrame>
    </p:spTree>
    <p:extLst>
      <p:ext uri="{BB962C8B-B14F-4D97-AF65-F5344CB8AC3E}">
        <p14:creationId xmlns:p14="http://schemas.microsoft.com/office/powerpoint/2010/main" val="3440295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20064-744B-A36A-4F32-3BC1600B0727}"/>
              </a:ext>
            </a:extLst>
          </p:cNvPr>
          <p:cNvSpPr>
            <a:spLocks noGrp="1"/>
          </p:cNvSpPr>
          <p:nvPr>
            <p:ph type="title"/>
          </p:nvPr>
        </p:nvSpPr>
        <p:spPr/>
        <p:txBody>
          <a:bodyPr/>
          <a:lstStyle/>
          <a:p>
            <a:r>
              <a:rPr lang="en-US" dirty="0"/>
              <a:t>Create Index in Create Table</a:t>
            </a:r>
            <a:endParaRPr lang="en-IN" dirty="0"/>
          </a:p>
        </p:txBody>
      </p:sp>
      <p:sp>
        <p:nvSpPr>
          <p:cNvPr id="3" name="Content Placeholder 2">
            <a:extLst>
              <a:ext uri="{FF2B5EF4-FFF2-40B4-BE49-F238E27FC236}">
                <a16:creationId xmlns:a16="http://schemas.microsoft.com/office/drawing/2014/main" id="{EA0FF3F0-63A0-C3E2-F577-980F45752840}"/>
              </a:ext>
            </a:extLst>
          </p:cNvPr>
          <p:cNvSpPr>
            <a:spLocks noGrp="1"/>
          </p:cNvSpPr>
          <p:nvPr>
            <p:ph idx="1"/>
          </p:nvPr>
        </p:nvSpPr>
        <p:spPr/>
        <p:txBody>
          <a:bodyPr/>
          <a:lstStyle/>
          <a:p>
            <a:pPr marL="0" indent="0" algn="just">
              <a:buNone/>
            </a:pPr>
            <a:r>
              <a:rPr lang="en-US" b="0" i="0" dirty="0" err="1">
                <a:solidFill>
                  <a:srgbClr val="000000"/>
                </a:solidFill>
                <a:effectLst/>
                <a:latin typeface="inter-regular"/>
              </a:rPr>
              <a:t>mysql</a:t>
            </a:r>
            <a:r>
              <a:rPr lang="en-US" b="0" i="0" dirty="0">
                <a:solidFill>
                  <a:srgbClr val="000000"/>
                </a:solidFill>
                <a:effectLst/>
                <a:latin typeface="inter-regular"/>
              </a:rPr>
              <a:t>&gt; </a:t>
            </a:r>
            <a:r>
              <a:rPr lang="en-US" b="1" i="0" dirty="0">
                <a:solidFill>
                  <a:srgbClr val="006699"/>
                </a:solidFill>
                <a:effectLst/>
                <a:latin typeface="inter-regular"/>
              </a:rPr>
              <a:t>CREATE</a:t>
            </a:r>
            <a:r>
              <a:rPr lang="en-US" b="0" i="0" dirty="0">
                <a:solidFill>
                  <a:srgbClr val="000000"/>
                </a:solidFill>
                <a:effectLst/>
                <a:latin typeface="inter-regular"/>
              </a:rPr>
              <a:t> </a:t>
            </a:r>
            <a:r>
              <a:rPr lang="en-US" b="1" i="0" dirty="0">
                <a:solidFill>
                  <a:srgbClr val="006699"/>
                </a:solidFill>
                <a:effectLst/>
                <a:latin typeface="inter-regular"/>
              </a:rPr>
              <a:t>TABLE</a:t>
            </a:r>
            <a:r>
              <a:rPr lang="en-US" b="0" i="0" dirty="0">
                <a:solidFill>
                  <a:srgbClr val="000000"/>
                </a:solidFill>
                <a:effectLst/>
                <a:latin typeface="inter-regular"/>
              </a:rPr>
              <a:t> </a:t>
            </a:r>
            <a:r>
              <a:rPr lang="en-US" b="0" i="0" dirty="0" err="1">
                <a:solidFill>
                  <a:srgbClr val="000000"/>
                </a:solidFill>
                <a:effectLst/>
                <a:latin typeface="inter-regular"/>
              </a:rPr>
              <a:t>t_index</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col1 </a:t>
            </a:r>
            <a:r>
              <a:rPr lang="en-US" b="1" i="0" dirty="0">
                <a:solidFill>
                  <a:srgbClr val="006699"/>
                </a:solidFill>
                <a:effectLst/>
                <a:latin typeface="inter-regular"/>
              </a:rPr>
              <a:t>INT</a:t>
            </a:r>
            <a:r>
              <a:rPr lang="en-US" b="0" i="0" dirty="0">
                <a:solidFill>
                  <a:srgbClr val="000000"/>
                </a:solidFill>
                <a:effectLst/>
                <a:latin typeface="inter-regular"/>
              </a:rPr>
              <a:t> </a:t>
            </a:r>
            <a:r>
              <a:rPr lang="en-US" b="1" i="0" dirty="0">
                <a:solidFill>
                  <a:srgbClr val="006699"/>
                </a:solidFill>
                <a:effectLst/>
                <a:latin typeface="inter-regular"/>
              </a:rPr>
              <a:t>PRIMARY</a:t>
            </a:r>
            <a:r>
              <a:rPr lang="en-US" b="0" i="0" dirty="0">
                <a:solidFill>
                  <a:srgbClr val="000000"/>
                </a:solidFill>
                <a:effectLst/>
                <a:latin typeface="inter-regular"/>
              </a:rPr>
              <a:t> </a:t>
            </a:r>
            <a:r>
              <a:rPr lang="en-US" b="1" i="0" dirty="0">
                <a:solidFill>
                  <a:srgbClr val="006699"/>
                </a:solidFill>
                <a:effectLst/>
                <a:latin typeface="inter-regular"/>
              </a:rPr>
              <a:t>KEY</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col2 </a:t>
            </a:r>
            <a:r>
              <a:rPr lang="en-US" b="1" i="0" dirty="0">
                <a:solidFill>
                  <a:srgbClr val="006699"/>
                </a:solidFill>
                <a:effectLst/>
                <a:latin typeface="inter-regular"/>
              </a:rPr>
              <a:t>INT</a:t>
            </a:r>
            <a:r>
              <a:rPr lang="en-US" b="0" i="0" dirty="0">
                <a:solidFill>
                  <a:srgbClr val="000000"/>
                </a:solidFill>
                <a:effectLst/>
                <a:latin typeface="inter-regular"/>
              </a:rPr>
              <a:t> </a:t>
            </a:r>
            <a:r>
              <a:rPr lang="en-US" b="0" i="0" dirty="0">
                <a:solidFill>
                  <a:srgbClr val="808080"/>
                </a:solidFill>
                <a:effectLst/>
                <a:latin typeface="inter-regular"/>
              </a:rPr>
              <a:t>NOT</a:t>
            </a:r>
            <a:r>
              <a:rPr lang="en-US" b="0" i="0" dirty="0">
                <a:solidFill>
                  <a:srgbClr val="000000"/>
                </a:solidFill>
                <a:effectLst/>
                <a:latin typeface="inter-regular"/>
              </a:rPr>
              <a:t> </a:t>
            </a:r>
            <a:r>
              <a:rPr lang="en-US" b="0" i="0" dirty="0">
                <a:solidFill>
                  <a:srgbClr val="808080"/>
                </a:solidFill>
                <a:effectLst/>
                <a:latin typeface="inter-regular"/>
              </a:rPr>
              <a:t>NULL</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col3 </a:t>
            </a:r>
            <a:r>
              <a:rPr lang="en-US" b="1" i="0" dirty="0">
                <a:solidFill>
                  <a:srgbClr val="006699"/>
                </a:solidFill>
                <a:effectLst/>
                <a:latin typeface="inter-regular"/>
              </a:rPr>
              <a:t>INT</a:t>
            </a:r>
            <a:r>
              <a:rPr lang="en-US" b="0" i="0" dirty="0">
                <a:solidFill>
                  <a:srgbClr val="000000"/>
                </a:solidFill>
                <a:effectLst/>
                <a:latin typeface="inter-regular"/>
              </a:rPr>
              <a:t> </a:t>
            </a:r>
            <a:r>
              <a:rPr lang="en-US" b="0" i="0" dirty="0">
                <a:solidFill>
                  <a:srgbClr val="808080"/>
                </a:solidFill>
                <a:effectLst/>
                <a:latin typeface="inter-regular"/>
              </a:rPr>
              <a:t>NOT</a:t>
            </a:r>
            <a:r>
              <a:rPr lang="en-US" b="0" i="0" dirty="0">
                <a:solidFill>
                  <a:srgbClr val="000000"/>
                </a:solidFill>
                <a:effectLst/>
                <a:latin typeface="inter-regular"/>
              </a:rPr>
              <a:t> </a:t>
            </a:r>
            <a:r>
              <a:rPr lang="en-US" b="0" i="0" dirty="0">
                <a:solidFill>
                  <a:srgbClr val="808080"/>
                </a:solidFill>
                <a:effectLst/>
                <a:latin typeface="inter-regular"/>
              </a:rPr>
              <a:t>NULL</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col4 </a:t>
            </a:r>
            <a:r>
              <a:rPr lang="en-US" b="1" i="0" dirty="0">
                <a:solidFill>
                  <a:srgbClr val="006699"/>
                </a:solidFill>
                <a:effectLst/>
                <a:latin typeface="inter-regular"/>
              </a:rPr>
              <a:t>VARCHAR</a:t>
            </a:r>
            <a:r>
              <a:rPr lang="en-US" b="0" i="0" dirty="0">
                <a:solidFill>
                  <a:srgbClr val="000000"/>
                </a:solidFill>
                <a:effectLst/>
                <a:latin typeface="inter-regular"/>
              </a:rPr>
              <a:t>(20),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INDEX</a:t>
            </a:r>
            <a:r>
              <a:rPr lang="en-US" b="0" i="0" dirty="0">
                <a:solidFill>
                  <a:srgbClr val="000000"/>
                </a:solidFill>
                <a:effectLst/>
                <a:latin typeface="inter-regular"/>
              </a:rPr>
              <a:t> (col2,col3)   </a:t>
            </a:r>
          </a:p>
          <a:p>
            <a:pPr marL="0" indent="0" algn="just">
              <a:buNone/>
            </a:pPr>
            <a:r>
              <a:rPr lang="en-US" b="0" i="0" dirty="0">
                <a:solidFill>
                  <a:srgbClr val="000000"/>
                </a:solidFill>
                <a:effectLst/>
                <a:latin typeface="inter-regular"/>
              </a:rPr>
              <a:t>);  </a:t>
            </a:r>
          </a:p>
          <a:p>
            <a:pPr marL="0" indent="0">
              <a:buNone/>
            </a:pPr>
            <a:endParaRPr lang="en-IN" dirty="0"/>
          </a:p>
        </p:txBody>
      </p:sp>
    </p:spTree>
    <p:extLst>
      <p:ext uri="{BB962C8B-B14F-4D97-AF65-F5344CB8AC3E}">
        <p14:creationId xmlns:p14="http://schemas.microsoft.com/office/powerpoint/2010/main" val="32633886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DB7A0-1129-154C-5204-67B63E7459B0}"/>
              </a:ext>
            </a:extLst>
          </p:cNvPr>
          <p:cNvSpPr>
            <a:spLocks noGrp="1"/>
          </p:cNvSpPr>
          <p:nvPr>
            <p:ph type="title"/>
          </p:nvPr>
        </p:nvSpPr>
        <p:spPr>
          <a:xfrm>
            <a:off x="1154954" y="973668"/>
            <a:ext cx="9975009" cy="706964"/>
          </a:xfrm>
        </p:spPr>
        <p:txBody>
          <a:bodyPr/>
          <a:lstStyle/>
          <a:p>
            <a:r>
              <a:rPr lang="en-US" dirty="0"/>
              <a:t>NDB Storage Engine Index Characteristics</a:t>
            </a:r>
            <a:endParaRPr lang="en-IN" dirty="0"/>
          </a:p>
        </p:txBody>
      </p:sp>
      <p:graphicFrame>
        <p:nvGraphicFramePr>
          <p:cNvPr id="4" name="Table 4">
            <a:extLst>
              <a:ext uri="{FF2B5EF4-FFF2-40B4-BE49-F238E27FC236}">
                <a16:creationId xmlns:a16="http://schemas.microsoft.com/office/drawing/2014/main" id="{97D10655-945C-BC5C-5E79-ED5B4B5DD1B0}"/>
              </a:ext>
            </a:extLst>
          </p:cNvPr>
          <p:cNvGraphicFramePr>
            <a:graphicFrameLocks noGrp="1"/>
          </p:cNvGraphicFramePr>
          <p:nvPr>
            <p:ph idx="1"/>
            <p:extLst>
              <p:ext uri="{D42A27DB-BD31-4B8C-83A1-F6EECF244321}">
                <p14:modId xmlns:p14="http://schemas.microsoft.com/office/powerpoint/2010/main" val="1935236390"/>
              </p:ext>
            </p:extLst>
          </p:nvPr>
        </p:nvGraphicFramePr>
        <p:xfrm>
          <a:off x="1155700" y="2603500"/>
          <a:ext cx="8824908" cy="3810000"/>
        </p:xfrm>
        <a:graphic>
          <a:graphicData uri="http://schemas.openxmlformats.org/drawingml/2006/table">
            <a:tbl>
              <a:tblPr firstRow="1" bandRow="1">
                <a:tableStyleId>{5C22544A-7EE6-4342-B048-85BDC9FD1C3A}</a:tableStyleId>
              </a:tblPr>
              <a:tblGrid>
                <a:gridCol w="1470818">
                  <a:extLst>
                    <a:ext uri="{9D8B030D-6E8A-4147-A177-3AD203B41FA5}">
                      <a16:colId xmlns:a16="http://schemas.microsoft.com/office/drawing/2014/main" val="2832760234"/>
                    </a:ext>
                  </a:extLst>
                </a:gridCol>
                <a:gridCol w="1470818">
                  <a:extLst>
                    <a:ext uri="{9D8B030D-6E8A-4147-A177-3AD203B41FA5}">
                      <a16:colId xmlns:a16="http://schemas.microsoft.com/office/drawing/2014/main" val="2220796028"/>
                    </a:ext>
                  </a:extLst>
                </a:gridCol>
                <a:gridCol w="1470818">
                  <a:extLst>
                    <a:ext uri="{9D8B030D-6E8A-4147-A177-3AD203B41FA5}">
                      <a16:colId xmlns:a16="http://schemas.microsoft.com/office/drawing/2014/main" val="2608565125"/>
                    </a:ext>
                  </a:extLst>
                </a:gridCol>
                <a:gridCol w="1470818">
                  <a:extLst>
                    <a:ext uri="{9D8B030D-6E8A-4147-A177-3AD203B41FA5}">
                      <a16:colId xmlns:a16="http://schemas.microsoft.com/office/drawing/2014/main" val="2982305635"/>
                    </a:ext>
                  </a:extLst>
                </a:gridCol>
                <a:gridCol w="1470818">
                  <a:extLst>
                    <a:ext uri="{9D8B030D-6E8A-4147-A177-3AD203B41FA5}">
                      <a16:colId xmlns:a16="http://schemas.microsoft.com/office/drawing/2014/main" val="1106866187"/>
                    </a:ext>
                  </a:extLst>
                </a:gridCol>
                <a:gridCol w="1470818">
                  <a:extLst>
                    <a:ext uri="{9D8B030D-6E8A-4147-A177-3AD203B41FA5}">
                      <a16:colId xmlns:a16="http://schemas.microsoft.com/office/drawing/2014/main" val="2507359903"/>
                    </a:ext>
                  </a:extLst>
                </a:gridCol>
              </a:tblGrid>
              <a:tr h="370840">
                <a:tc>
                  <a:txBody>
                    <a:bodyPr/>
                    <a:lstStyle/>
                    <a:p>
                      <a:pPr algn="l" fontAlgn="base"/>
                      <a:r>
                        <a:rPr lang="en-IN" b="1" i="0" dirty="0" err="1">
                          <a:effectLst/>
                        </a:rPr>
                        <a:t>ndex</a:t>
                      </a:r>
                      <a:r>
                        <a:rPr lang="en-IN" b="1" i="0" dirty="0">
                          <a:effectLst/>
                        </a:rPr>
                        <a:t> Class</a:t>
                      </a:r>
                    </a:p>
                  </a:txBody>
                  <a:tcPr marL="28575" marR="28575" marT="28575" marB="28575"/>
                </a:tc>
                <a:tc>
                  <a:txBody>
                    <a:bodyPr/>
                    <a:lstStyle/>
                    <a:p>
                      <a:pPr algn="l" fontAlgn="base"/>
                      <a:r>
                        <a:rPr lang="en-IN" b="1" i="0">
                          <a:effectLst/>
                        </a:rPr>
                        <a:t>Index Type</a:t>
                      </a:r>
                    </a:p>
                  </a:txBody>
                  <a:tcPr marL="28575" marR="28575" marT="28575" marB="28575"/>
                </a:tc>
                <a:tc>
                  <a:txBody>
                    <a:bodyPr/>
                    <a:lstStyle/>
                    <a:p>
                      <a:pPr algn="l" fontAlgn="base"/>
                      <a:r>
                        <a:rPr lang="en-IN" b="1" i="0">
                          <a:effectLst/>
                        </a:rPr>
                        <a:t>Stores NULL VALUES</a:t>
                      </a:r>
                    </a:p>
                  </a:txBody>
                  <a:tcPr marL="28575" marR="28575" marT="28575" marB="28575"/>
                </a:tc>
                <a:tc>
                  <a:txBody>
                    <a:bodyPr/>
                    <a:lstStyle/>
                    <a:p>
                      <a:pPr algn="l" fontAlgn="base"/>
                      <a:r>
                        <a:rPr lang="en-IN" b="1" i="0">
                          <a:effectLst/>
                        </a:rPr>
                        <a:t>Permits Multiple NULL Values</a:t>
                      </a:r>
                    </a:p>
                  </a:txBody>
                  <a:tcPr marL="28575" marR="28575" marT="28575" marB="28575"/>
                </a:tc>
                <a:tc>
                  <a:txBody>
                    <a:bodyPr/>
                    <a:lstStyle/>
                    <a:p>
                      <a:pPr algn="l" fontAlgn="base"/>
                      <a:r>
                        <a:rPr lang="en-IN" b="1" i="0" dirty="0">
                          <a:effectLst/>
                        </a:rPr>
                        <a:t>IS NULL Scan Type</a:t>
                      </a:r>
                    </a:p>
                  </a:txBody>
                  <a:tcPr marL="28575" marR="28575" marT="28575" marB="28575"/>
                </a:tc>
                <a:tc>
                  <a:txBody>
                    <a:bodyPr/>
                    <a:lstStyle/>
                    <a:p>
                      <a:pPr algn="l" fontAlgn="base"/>
                      <a:r>
                        <a:rPr lang="en-US" b="1" i="0">
                          <a:effectLst/>
                        </a:rPr>
                        <a:t>IS NOT NULL Scan Type</a:t>
                      </a:r>
                    </a:p>
                  </a:txBody>
                  <a:tcPr marL="28575" marR="28575" marT="28575" marB="28575"/>
                </a:tc>
                <a:extLst>
                  <a:ext uri="{0D108BD9-81ED-4DB2-BD59-A6C34878D82A}">
                    <a16:rowId xmlns:a16="http://schemas.microsoft.com/office/drawing/2014/main" val="2964569006"/>
                  </a:ext>
                </a:extLst>
              </a:tr>
              <a:tr h="370840">
                <a:tc>
                  <a:txBody>
                    <a:bodyPr/>
                    <a:lstStyle/>
                    <a:p>
                      <a:pPr algn="l" fontAlgn="base"/>
                      <a:r>
                        <a:rPr lang="en-IN" b="1" i="0">
                          <a:effectLst/>
                        </a:rPr>
                        <a:t>Primary key</a:t>
                      </a:r>
                    </a:p>
                  </a:txBody>
                  <a:tcPr marL="28575" marR="28575" marT="28575" marB="28575"/>
                </a:tc>
                <a:tc>
                  <a:txBody>
                    <a:bodyPr/>
                    <a:lstStyle/>
                    <a:p>
                      <a:pPr fontAlgn="base"/>
                      <a:r>
                        <a:rPr lang="en-IN">
                          <a:effectLst/>
                        </a:rPr>
                        <a:t>BTREE</a:t>
                      </a:r>
                    </a:p>
                  </a:txBody>
                  <a:tcPr marL="28575" marR="28575" marT="28575" marB="28575"/>
                </a:tc>
                <a:tc>
                  <a:txBody>
                    <a:bodyPr/>
                    <a:lstStyle/>
                    <a:p>
                      <a:pPr fontAlgn="base"/>
                      <a:r>
                        <a:rPr lang="en-IN">
                          <a:effectLst/>
                        </a:rPr>
                        <a:t>No</a:t>
                      </a:r>
                    </a:p>
                  </a:txBody>
                  <a:tcPr marL="28575" marR="28575" marT="28575" marB="28575"/>
                </a:tc>
                <a:tc>
                  <a:txBody>
                    <a:bodyPr/>
                    <a:lstStyle/>
                    <a:p>
                      <a:pPr fontAlgn="base"/>
                      <a:r>
                        <a:rPr lang="en-IN">
                          <a:effectLst/>
                        </a:rPr>
                        <a:t>No</a:t>
                      </a:r>
                    </a:p>
                  </a:txBody>
                  <a:tcPr marL="28575" marR="28575" marT="28575" marB="28575"/>
                </a:tc>
                <a:tc>
                  <a:txBody>
                    <a:bodyPr/>
                    <a:lstStyle/>
                    <a:p>
                      <a:pPr fontAlgn="base"/>
                      <a:r>
                        <a:rPr lang="en-IN">
                          <a:effectLst/>
                        </a:rPr>
                        <a:t>Index</a:t>
                      </a:r>
                    </a:p>
                  </a:txBody>
                  <a:tcPr marL="28575" marR="28575" marT="28575" marB="28575"/>
                </a:tc>
                <a:tc>
                  <a:txBody>
                    <a:bodyPr/>
                    <a:lstStyle/>
                    <a:p>
                      <a:pPr fontAlgn="base"/>
                      <a:r>
                        <a:rPr lang="en-IN">
                          <a:effectLst/>
                        </a:rPr>
                        <a:t>Index</a:t>
                      </a:r>
                    </a:p>
                  </a:txBody>
                  <a:tcPr marL="28575" marR="28575" marT="28575" marB="28575"/>
                </a:tc>
                <a:extLst>
                  <a:ext uri="{0D108BD9-81ED-4DB2-BD59-A6C34878D82A}">
                    <a16:rowId xmlns:a16="http://schemas.microsoft.com/office/drawing/2014/main" val="2042364929"/>
                  </a:ext>
                </a:extLst>
              </a:tr>
              <a:tr h="370840">
                <a:tc>
                  <a:txBody>
                    <a:bodyPr/>
                    <a:lstStyle/>
                    <a:p>
                      <a:pPr algn="l" fontAlgn="base"/>
                      <a:r>
                        <a:rPr lang="en-IN" b="1" i="0">
                          <a:effectLst/>
                        </a:rPr>
                        <a:t>Unique</a:t>
                      </a:r>
                    </a:p>
                  </a:txBody>
                  <a:tcPr marL="28575" marR="28575" marT="28575" marB="28575"/>
                </a:tc>
                <a:tc>
                  <a:txBody>
                    <a:bodyPr/>
                    <a:lstStyle/>
                    <a:p>
                      <a:pPr fontAlgn="base"/>
                      <a:r>
                        <a:rPr lang="en-IN">
                          <a:effectLst/>
                        </a:rPr>
                        <a:t>BTREE</a:t>
                      </a:r>
                    </a:p>
                  </a:txBody>
                  <a:tcPr marL="28575" marR="28575" marT="28575" marB="28575"/>
                </a:tc>
                <a:tc>
                  <a:txBody>
                    <a:bodyPr/>
                    <a:lstStyle/>
                    <a:p>
                      <a:pPr fontAlgn="base"/>
                      <a:r>
                        <a:rPr lang="en-IN">
                          <a:effectLst/>
                        </a:rPr>
                        <a:t>Yes</a:t>
                      </a:r>
                    </a:p>
                  </a:txBody>
                  <a:tcPr marL="28575" marR="28575" marT="28575" marB="28575"/>
                </a:tc>
                <a:tc>
                  <a:txBody>
                    <a:bodyPr/>
                    <a:lstStyle/>
                    <a:p>
                      <a:pPr fontAlgn="base"/>
                      <a:r>
                        <a:rPr lang="en-IN">
                          <a:effectLst/>
                        </a:rPr>
                        <a:t>Yes</a:t>
                      </a:r>
                    </a:p>
                  </a:txBody>
                  <a:tcPr marL="28575" marR="28575" marT="28575" marB="28575"/>
                </a:tc>
                <a:tc>
                  <a:txBody>
                    <a:bodyPr/>
                    <a:lstStyle/>
                    <a:p>
                      <a:pPr fontAlgn="base"/>
                      <a:r>
                        <a:rPr lang="en-IN">
                          <a:effectLst/>
                        </a:rPr>
                        <a:t>Index</a:t>
                      </a:r>
                    </a:p>
                  </a:txBody>
                  <a:tcPr marL="28575" marR="28575" marT="28575" marB="28575"/>
                </a:tc>
                <a:tc>
                  <a:txBody>
                    <a:bodyPr/>
                    <a:lstStyle/>
                    <a:p>
                      <a:pPr fontAlgn="base"/>
                      <a:r>
                        <a:rPr lang="en-IN">
                          <a:effectLst/>
                        </a:rPr>
                        <a:t>Index</a:t>
                      </a:r>
                    </a:p>
                  </a:txBody>
                  <a:tcPr marL="28575" marR="28575" marT="28575" marB="28575"/>
                </a:tc>
                <a:extLst>
                  <a:ext uri="{0D108BD9-81ED-4DB2-BD59-A6C34878D82A}">
                    <a16:rowId xmlns:a16="http://schemas.microsoft.com/office/drawing/2014/main" val="360293933"/>
                  </a:ext>
                </a:extLst>
              </a:tr>
              <a:tr h="370840">
                <a:tc>
                  <a:txBody>
                    <a:bodyPr/>
                    <a:lstStyle/>
                    <a:p>
                      <a:pPr algn="l" fontAlgn="base"/>
                      <a:r>
                        <a:rPr lang="en-IN" b="1" i="0">
                          <a:effectLst/>
                        </a:rPr>
                        <a:t>Key</a:t>
                      </a:r>
                    </a:p>
                  </a:txBody>
                  <a:tcPr marL="28575" marR="28575" marT="28575" marB="28575"/>
                </a:tc>
                <a:tc>
                  <a:txBody>
                    <a:bodyPr/>
                    <a:lstStyle/>
                    <a:p>
                      <a:pPr fontAlgn="base"/>
                      <a:r>
                        <a:rPr lang="en-IN">
                          <a:effectLst/>
                        </a:rPr>
                        <a:t>BTREE</a:t>
                      </a:r>
                    </a:p>
                  </a:txBody>
                  <a:tcPr marL="28575" marR="28575" marT="28575" marB="28575"/>
                </a:tc>
                <a:tc>
                  <a:txBody>
                    <a:bodyPr/>
                    <a:lstStyle/>
                    <a:p>
                      <a:pPr fontAlgn="base"/>
                      <a:r>
                        <a:rPr lang="en-IN">
                          <a:effectLst/>
                        </a:rPr>
                        <a:t>Yes</a:t>
                      </a:r>
                    </a:p>
                  </a:txBody>
                  <a:tcPr marL="28575" marR="28575" marT="28575" marB="28575"/>
                </a:tc>
                <a:tc>
                  <a:txBody>
                    <a:bodyPr/>
                    <a:lstStyle/>
                    <a:p>
                      <a:pPr fontAlgn="base"/>
                      <a:r>
                        <a:rPr lang="en-IN">
                          <a:effectLst/>
                        </a:rPr>
                        <a:t>Yes</a:t>
                      </a:r>
                    </a:p>
                  </a:txBody>
                  <a:tcPr marL="28575" marR="28575" marT="28575" marB="28575"/>
                </a:tc>
                <a:tc>
                  <a:txBody>
                    <a:bodyPr/>
                    <a:lstStyle/>
                    <a:p>
                      <a:pPr fontAlgn="base"/>
                      <a:r>
                        <a:rPr lang="en-IN">
                          <a:effectLst/>
                        </a:rPr>
                        <a:t>Index</a:t>
                      </a:r>
                    </a:p>
                  </a:txBody>
                  <a:tcPr marL="28575" marR="28575" marT="28575" marB="28575"/>
                </a:tc>
                <a:tc>
                  <a:txBody>
                    <a:bodyPr/>
                    <a:lstStyle/>
                    <a:p>
                      <a:pPr fontAlgn="base"/>
                      <a:r>
                        <a:rPr lang="en-IN">
                          <a:effectLst/>
                        </a:rPr>
                        <a:t>Index</a:t>
                      </a:r>
                    </a:p>
                  </a:txBody>
                  <a:tcPr marL="28575" marR="28575" marT="28575" marB="28575"/>
                </a:tc>
                <a:extLst>
                  <a:ext uri="{0D108BD9-81ED-4DB2-BD59-A6C34878D82A}">
                    <a16:rowId xmlns:a16="http://schemas.microsoft.com/office/drawing/2014/main" val="2100874726"/>
                  </a:ext>
                </a:extLst>
              </a:tr>
              <a:tr h="370840">
                <a:tc>
                  <a:txBody>
                    <a:bodyPr/>
                    <a:lstStyle/>
                    <a:p>
                      <a:pPr algn="l" fontAlgn="base"/>
                      <a:r>
                        <a:rPr lang="en-IN" b="1" i="0">
                          <a:effectLst/>
                        </a:rPr>
                        <a:t>Primary key</a:t>
                      </a:r>
                    </a:p>
                  </a:txBody>
                  <a:tcPr marL="28575" marR="28575" marT="28575" marB="28575"/>
                </a:tc>
                <a:tc>
                  <a:txBody>
                    <a:bodyPr/>
                    <a:lstStyle/>
                    <a:p>
                      <a:pPr fontAlgn="base"/>
                      <a:r>
                        <a:rPr lang="en-IN">
                          <a:effectLst/>
                        </a:rPr>
                        <a:t>HASH</a:t>
                      </a:r>
                    </a:p>
                  </a:txBody>
                  <a:tcPr marL="28575" marR="28575" marT="28575" marB="28575"/>
                </a:tc>
                <a:tc>
                  <a:txBody>
                    <a:bodyPr/>
                    <a:lstStyle/>
                    <a:p>
                      <a:pPr fontAlgn="base"/>
                      <a:r>
                        <a:rPr lang="en-IN">
                          <a:effectLst/>
                        </a:rPr>
                        <a:t>No</a:t>
                      </a:r>
                    </a:p>
                  </a:txBody>
                  <a:tcPr marL="28575" marR="28575" marT="28575" marB="28575"/>
                </a:tc>
                <a:tc>
                  <a:txBody>
                    <a:bodyPr/>
                    <a:lstStyle/>
                    <a:p>
                      <a:pPr fontAlgn="base"/>
                      <a:r>
                        <a:rPr lang="en-IN">
                          <a:effectLst/>
                        </a:rPr>
                        <a:t>No</a:t>
                      </a:r>
                    </a:p>
                  </a:txBody>
                  <a:tcPr marL="28575" marR="28575" marT="28575" marB="28575"/>
                </a:tc>
                <a:tc>
                  <a:txBody>
                    <a:bodyPr/>
                    <a:lstStyle/>
                    <a:p>
                      <a:pPr fontAlgn="base"/>
                      <a:r>
                        <a:rPr lang="en-IN">
                          <a:effectLst/>
                        </a:rPr>
                        <a:t>Table (see note 1)</a:t>
                      </a:r>
                    </a:p>
                  </a:txBody>
                  <a:tcPr marL="28575" marR="28575" marT="28575" marB="28575"/>
                </a:tc>
                <a:tc>
                  <a:txBody>
                    <a:bodyPr/>
                    <a:lstStyle/>
                    <a:p>
                      <a:pPr fontAlgn="base"/>
                      <a:r>
                        <a:rPr lang="en-IN">
                          <a:effectLst/>
                        </a:rPr>
                        <a:t>Table (see note 1)</a:t>
                      </a:r>
                    </a:p>
                  </a:txBody>
                  <a:tcPr marL="28575" marR="28575" marT="28575" marB="28575"/>
                </a:tc>
                <a:extLst>
                  <a:ext uri="{0D108BD9-81ED-4DB2-BD59-A6C34878D82A}">
                    <a16:rowId xmlns:a16="http://schemas.microsoft.com/office/drawing/2014/main" val="3820354066"/>
                  </a:ext>
                </a:extLst>
              </a:tr>
              <a:tr h="370840">
                <a:tc>
                  <a:txBody>
                    <a:bodyPr/>
                    <a:lstStyle/>
                    <a:p>
                      <a:pPr algn="l" fontAlgn="base"/>
                      <a:r>
                        <a:rPr lang="en-IN" b="1" i="0">
                          <a:effectLst/>
                        </a:rPr>
                        <a:t>Unique</a:t>
                      </a:r>
                    </a:p>
                  </a:txBody>
                  <a:tcPr marL="28575" marR="28575" marT="28575" marB="28575"/>
                </a:tc>
                <a:tc>
                  <a:txBody>
                    <a:bodyPr/>
                    <a:lstStyle/>
                    <a:p>
                      <a:pPr fontAlgn="base"/>
                      <a:r>
                        <a:rPr lang="en-IN">
                          <a:effectLst/>
                        </a:rPr>
                        <a:t>HASH</a:t>
                      </a:r>
                    </a:p>
                  </a:txBody>
                  <a:tcPr marL="28575" marR="28575" marT="28575" marB="28575"/>
                </a:tc>
                <a:tc>
                  <a:txBody>
                    <a:bodyPr/>
                    <a:lstStyle/>
                    <a:p>
                      <a:pPr fontAlgn="base"/>
                      <a:r>
                        <a:rPr lang="en-IN">
                          <a:effectLst/>
                        </a:rPr>
                        <a:t>Yes</a:t>
                      </a:r>
                    </a:p>
                  </a:txBody>
                  <a:tcPr marL="28575" marR="28575" marT="28575" marB="28575"/>
                </a:tc>
                <a:tc>
                  <a:txBody>
                    <a:bodyPr/>
                    <a:lstStyle/>
                    <a:p>
                      <a:pPr fontAlgn="base"/>
                      <a:r>
                        <a:rPr lang="en-IN">
                          <a:effectLst/>
                        </a:rPr>
                        <a:t>Yes</a:t>
                      </a:r>
                    </a:p>
                  </a:txBody>
                  <a:tcPr marL="28575" marR="28575" marT="28575" marB="28575"/>
                </a:tc>
                <a:tc>
                  <a:txBody>
                    <a:bodyPr/>
                    <a:lstStyle/>
                    <a:p>
                      <a:pPr fontAlgn="base"/>
                      <a:r>
                        <a:rPr lang="en-IN">
                          <a:effectLst/>
                        </a:rPr>
                        <a:t>Table (see note 1)</a:t>
                      </a:r>
                    </a:p>
                  </a:txBody>
                  <a:tcPr marL="28575" marR="28575" marT="28575" marB="28575"/>
                </a:tc>
                <a:tc>
                  <a:txBody>
                    <a:bodyPr/>
                    <a:lstStyle/>
                    <a:p>
                      <a:pPr fontAlgn="base"/>
                      <a:r>
                        <a:rPr lang="en-IN">
                          <a:effectLst/>
                        </a:rPr>
                        <a:t>Table (see note 1)</a:t>
                      </a:r>
                    </a:p>
                  </a:txBody>
                  <a:tcPr marL="28575" marR="28575" marT="28575" marB="28575"/>
                </a:tc>
                <a:extLst>
                  <a:ext uri="{0D108BD9-81ED-4DB2-BD59-A6C34878D82A}">
                    <a16:rowId xmlns:a16="http://schemas.microsoft.com/office/drawing/2014/main" val="2037703048"/>
                  </a:ext>
                </a:extLst>
              </a:tr>
              <a:tr h="370840">
                <a:tc>
                  <a:txBody>
                    <a:bodyPr/>
                    <a:lstStyle/>
                    <a:p>
                      <a:pPr algn="l" fontAlgn="base"/>
                      <a:r>
                        <a:rPr lang="en-IN" b="1" i="0">
                          <a:effectLst/>
                        </a:rPr>
                        <a:t>Key</a:t>
                      </a:r>
                    </a:p>
                  </a:txBody>
                  <a:tcPr marL="28575" marR="28575" marT="28575" marB="28575"/>
                </a:tc>
                <a:tc>
                  <a:txBody>
                    <a:bodyPr/>
                    <a:lstStyle/>
                    <a:p>
                      <a:pPr fontAlgn="base"/>
                      <a:r>
                        <a:rPr lang="en-IN">
                          <a:effectLst/>
                        </a:rPr>
                        <a:t>HASH</a:t>
                      </a:r>
                    </a:p>
                  </a:txBody>
                  <a:tcPr marL="28575" marR="28575" marT="28575" marB="28575"/>
                </a:tc>
                <a:tc>
                  <a:txBody>
                    <a:bodyPr/>
                    <a:lstStyle/>
                    <a:p>
                      <a:pPr fontAlgn="base"/>
                      <a:r>
                        <a:rPr lang="en-IN">
                          <a:effectLst/>
                        </a:rPr>
                        <a:t>Yes</a:t>
                      </a:r>
                    </a:p>
                  </a:txBody>
                  <a:tcPr marL="28575" marR="28575" marT="28575" marB="28575"/>
                </a:tc>
                <a:tc>
                  <a:txBody>
                    <a:bodyPr/>
                    <a:lstStyle/>
                    <a:p>
                      <a:pPr fontAlgn="base"/>
                      <a:r>
                        <a:rPr lang="en-IN" dirty="0">
                          <a:effectLst/>
                        </a:rPr>
                        <a:t>Yes</a:t>
                      </a:r>
                    </a:p>
                  </a:txBody>
                  <a:tcPr marL="28575" marR="28575" marT="28575" marB="28575"/>
                </a:tc>
                <a:tc>
                  <a:txBody>
                    <a:bodyPr/>
                    <a:lstStyle/>
                    <a:p>
                      <a:pPr fontAlgn="base"/>
                      <a:r>
                        <a:rPr lang="en-IN">
                          <a:effectLst/>
                        </a:rPr>
                        <a:t>Table (see note 1)</a:t>
                      </a:r>
                    </a:p>
                  </a:txBody>
                  <a:tcPr marL="28575" marR="28575" marT="28575" marB="28575"/>
                </a:tc>
                <a:tc>
                  <a:txBody>
                    <a:bodyPr/>
                    <a:lstStyle/>
                    <a:p>
                      <a:pPr fontAlgn="base"/>
                      <a:r>
                        <a:rPr lang="en-IN" dirty="0">
                          <a:effectLst/>
                        </a:rPr>
                        <a:t>Table (see note 1)</a:t>
                      </a:r>
                    </a:p>
                  </a:txBody>
                  <a:tcPr marL="28575" marR="28575" marT="28575" marB="28575"/>
                </a:tc>
                <a:extLst>
                  <a:ext uri="{0D108BD9-81ED-4DB2-BD59-A6C34878D82A}">
                    <a16:rowId xmlns:a16="http://schemas.microsoft.com/office/drawing/2014/main" val="1133009894"/>
                  </a:ext>
                </a:extLst>
              </a:tr>
            </a:tbl>
          </a:graphicData>
        </a:graphic>
      </p:graphicFrame>
      <p:sp>
        <p:nvSpPr>
          <p:cNvPr id="6" name="TextBox 5">
            <a:extLst>
              <a:ext uri="{FF2B5EF4-FFF2-40B4-BE49-F238E27FC236}">
                <a16:creationId xmlns:a16="http://schemas.microsoft.com/office/drawing/2014/main" id="{59975BEF-E68A-6EA7-DC48-A085955CDAC5}"/>
              </a:ext>
            </a:extLst>
          </p:cNvPr>
          <p:cNvSpPr txBox="1"/>
          <p:nvPr/>
        </p:nvSpPr>
        <p:spPr>
          <a:xfrm>
            <a:off x="275034" y="6413500"/>
            <a:ext cx="8824907" cy="369332"/>
          </a:xfrm>
          <a:prstGeom prst="rect">
            <a:avLst/>
          </a:prstGeom>
          <a:noFill/>
        </p:spPr>
        <p:txBody>
          <a:bodyPr wrap="square">
            <a:spAutoFit/>
          </a:bodyPr>
          <a:lstStyle/>
          <a:p>
            <a:r>
              <a:rPr lang="en-US" dirty="0"/>
              <a:t>1. USING HASH prevents creation of an implicit ordered index.</a:t>
            </a:r>
            <a:endParaRPr lang="en-IN" dirty="0"/>
          </a:p>
        </p:txBody>
      </p:sp>
    </p:spTree>
    <p:extLst>
      <p:ext uri="{BB962C8B-B14F-4D97-AF65-F5344CB8AC3E}">
        <p14:creationId xmlns:p14="http://schemas.microsoft.com/office/powerpoint/2010/main" val="10234179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2899-DCBC-572A-C5DE-17730734BCBC}"/>
              </a:ext>
            </a:extLst>
          </p:cNvPr>
          <p:cNvSpPr>
            <a:spLocks noGrp="1"/>
          </p:cNvSpPr>
          <p:nvPr>
            <p:ph type="title"/>
          </p:nvPr>
        </p:nvSpPr>
        <p:spPr/>
        <p:txBody>
          <a:bodyPr/>
          <a:lstStyle/>
          <a:p>
            <a:r>
              <a:rPr lang="en-US" dirty="0"/>
              <a:t>Generated Columns</a:t>
            </a:r>
            <a:endParaRPr lang="en-IN" dirty="0"/>
          </a:p>
        </p:txBody>
      </p:sp>
      <p:sp>
        <p:nvSpPr>
          <p:cNvPr id="3" name="Content Placeholder 2">
            <a:extLst>
              <a:ext uri="{FF2B5EF4-FFF2-40B4-BE49-F238E27FC236}">
                <a16:creationId xmlns:a16="http://schemas.microsoft.com/office/drawing/2014/main" id="{A4161A9D-E5E7-2825-C34F-043C3014A00F}"/>
              </a:ext>
            </a:extLst>
          </p:cNvPr>
          <p:cNvSpPr>
            <a:spLocks noGrp="1"/>
          </p:cNvSpPr>
          <p:nvPr>
            <p:ph idx="1"/>
          </p:nvPr>
        </p:nvSpPr>
        <p:spPr>
          <a:xfrm>
            <a:off x="1154954" y="2603499"/>
            <a:ext cx="10060734" cy="4111625"/>
          </a:xfrm>
        </p:spPr>
        <p:txBody>
          <a:bodyPr>
            <a:normAutofit fontScale="92500" lnSpcReduction="20000"/>
          </a:bodyPr>
          <a:lstStyle/>
          <a:p>
            <a:r>
              <a:rPr lang="en-US" dirty="0"/>
              <a:t>CREATE TABLE supports the specification of generated columns. </a:t>
            </a:r>
          </a:p>
          <a:p>
            <a:r>
              <a:rPr lang="en-US" dirty="0"/>
              <a:t>Values of a generated column are computed from an expression included in the column definition.</a:t>
            </a:r>
          </a:p>
          <a:p>
            <a:r>
              <a:rPr lang="en-US" dirty="0"/>
              <a:t>Generated columns are also supported by the NDB storage engine.</a:t>
            </a:r>
          </a:p>
          <a:p>
            <a:r>
              <a:rPr lang="en-US" dirty="0"/>
              <a:t>The following simple example shows a table that stores the lengths of the sides of right triangles in the </a:t>
            </a:r>
            <a:r>
              <a:rPr lang="en-US" dirty="0" err="1"/>
              <a:t>sidea</a:t>
            </a:r>
            <a:r>
              <a:rPr lang="en-US" dirty="0"/>
              <a:t> and </a:t>
            </a:r>
            <a:r>
              <a:rPr lang="en-US" dirty="0" err="1"/>
              <a:t>sideb</a:t>
            </a:r>
            <a:r>
              <a:rPr lang="en-US" dirty="0"/>
              <a:t> columns, and computes the length of the hypotenuse in </a:t>
            </a:r>
            <a:r>
              <a:rPr lang="en-US" dirty="0" err="1"/>
              <a:t>sidec</a:t>
            </a:r>
            <a:r>
              <a:rPr lang="en-US" dirty="0"/>
              <a:t> (the square root of the sums of the squares of the other sides):</a:t>
            </a:r>
          </a:p>
          <a:p>
            <a:pPr marL="0" indent="0">
              <a:buNone/>
            </a:pPr>
            <a:r>
              <a:rPr lang="en-US" dirty="0">
                <a:solidFill>
                  <a:srgbClr val="FF0000"/>
                </a:solidFill>
              </a:rPr>
              <a:t>CREATE TABLE triangle (</a:t>
            </a:r>
          </a:p>
          <a:p>
            <a:pPr marL="0" indent="0">
              <a:buNone/>
            </a:pPr>
            <a:r>
              <a:rPr lang="en-US" dirty="0">
                <a:solidFill>
                  <a:srgbClr val="FF0000"/>
                </a:solidFill>
              </a:rPr>
              <a:t>  </a:t>
            </a:r>
            <a:r>
              <a:rPr lang="en-US" dirty="0" err="1">
                <a:solidFill>
                  <a:srgbClr val="FF0000"/>
                </a:solidFill>
              </a:rPr>
              <a:t>sidea</a:t>
            </a:r>
            <a:r>
              <a:rPr lang="en-US" dirty="0">
                <a:solidFill>
                  <a:srgbClr val="FF0000"/>
                </a:solidFill>
              </a:rPr>
              <a:t> DOUBLE,</a:t>
            </a:r>
          </a:p>
          <a:p>
            <a:pPr marL="0" indent="0">
              <a:buNone/>
            </a:pPr>
            <a:r>
              <a:rPr lang="en-US" dirty="0">
                <a:solidFill>
                  <a:srgbClr val="FF0000"/>
                </a:solidFill>
              </a:rPr>
              <a:t>  </a:t>
            </a:r>
            <a:r>
              <a:rPr lang="en-US" dirty="0" err="1">
                <a:solidFill>
                  <a:srgbClr val="FF0000"/>
                </a:solidFill>
              </a:rPr>
              <a:t>sideb</a:t>
            </a:r>
            <a:r>
              <a:rPr lang="en-US" dirty="0">
                <a:solidFill>
                  <a:srgbClr val="FF0000"/>
                </a:solidFill>
              </a:rPr>
              <a:t> DOUBLE,</a:t>
            </a:r>
          </a:p>
          <a:p>
            <a:pPr marL="0" indent="0">
              <a:buNone/>
            </a:pPr>
            <a:r>
              <a:rPr lang="en-US" dirty="0">
                <a:solidFill>
                  <a:srgbClr val="FF0000"/>
                </a:solidFill>
              </a:rPr>
              <a:t>  </a:t>
            </a:r>
            <a:r>
              <a:rPr lang="en-US" dirty="0" err="1">
                <a:solidFill>
                  <a:srgbClr val="FF0000"/>
                </a:solidFill>
              </a:rPr>
              <a:t>sidec</a:t>
            </a:r>
            <a:r>
              <a:rPr lang="en-US" dirty="0">
                <a:solidFill>
                  <a:srgbClr val="FF0000"/>
                </a:solidFill>
              </a:rPr>
              <a:t> DOUBLE AS (SQRT(</a:t>
            </a:r>
            <a:r>
              <a:rPr lang="en-US" dirty="0" err="1">
                <a:solidFill>
                  <a:srgbClr val="FF0000"/>
                </a:solidFill>
              </a:rPr>
              <a:t>sidea</a:t>
            </a:r>
            <a:r>
              <a:rPr lang="en-US" dirty="0">
                <a:solidFill>
                  <a:srgbClr val="FF0000"/>
                </a:solidFill>
              </a:rPr>
              <a:t> * </a:t>
            </a:r>
            <a:r>
              <a:rPr lang="en-US" dirty="0" err="1">
                <a:solidFill>
                  <a:srgbClr val="FF0000"/>
                </a:solidFill>
              </a:rPr>
              <a:t>sidea</a:t>
            </a:r>
            <a:r>
              <a:rPr lang="en-US" dirty="0">
                <a:solidFill>
                  <a:srgbClr val="FF0000"/>
                </a:solidFill>
              </a:rPr>
              <a:t> + </a:t>
            </a:r>
            <a:r>
              <a:rPr lang="en-US" dirty="0" err="1">
                <a:solidFill>
                  <a:srgbClr val="FF0000"/>
                </a:solidFill>
              </a:rPr>
              <a:t>sideb</a:t>
            </a:r>
            <a:r>
              <a:rPr lang="en-US" dirty="0">
                <a:solidFill>
                  <a:srgbClr val="FF0000"/>
                </a:solidFill>
              </a:rPr>
              <a:t> * </a:t>
            </a:r>
            <a:r>
              <a:rPr lang="en-US" dirty="0" err="1">
                <a:solidFill>
                  <a:srgbClr val="FF0000"/>
                </a:solidFill>
              </a:rPr>
              <a:t>sideb</a:t>
            </a:r>
            <a:r>
              <a:rPr lang="en-US" dirty="0">
                <a:solidFill>
                  <a:srgbClr val="FF0000"/>
                </a:solidFill>
              </a:rPr>
              <a:t>))</a:t>
            </a:r>
          </a:p>
          <a:p>
            <a:pPr marL="0" indent="0">
              <a:buNone/>
            </a:pPr>
            <a:r>
              <a:rPr lang="en-US" dirty="0">
                <a:solidFill>
                  <a:srgbClr val="FF0000"/>
                </a:solidFill>
              </a:rPr>
              <a:t>);</a:t>
            </a:r>
          </a:p>
          <a:p>
            <a:pPr marL="0" indent="0">
              <a:buNone/>
            </a:pPr>
            <a:r>
              <a:rPr lang="en-US" dirty="0">
                <a:solidFill>
                  <a:srgbClr val="FF0000"/>
                </a:solidFill>
              </a:rPr>
              <a:t>INSERT INTO triangle (</a:t>
            </a:r>
            <a:r>
              <a:rPr lang="en-US" dirty="0" err="1">
                <a:solidFill>
                  <a:srgbClr val="FF0000"/>
                </a:solidFill>
              </a:rPr>
              <a:t>sidea</a:t>
            </a:r>
            <a:r>
              <a:rPr lang="en-US" dirty="0">
                <a:solidFill>
                  <a:srgbClr val="FF0000"/>
                </a:solidFill>
              </a:rPr>
              <a:t>, </a:t>
            </a:r>
            <a:r>
              <a:rPr lang="en-US" dirty="0" err="1">
                <a:solidFill>
                  <a:srgbClr val="FF0000"/>
                </a:solidFill>
              </a:rPr>
              <a:t>sideb</a:t>
            </a:r>
            <a:r>
              <a:rPr lang="en-US" dirty="0">
                <a:solidFill>
                  <a:srgbClr val="FF0000"/>
                </a:solidFill>
              </a:rPr>
              <a:t>) VALUES(1,1),(3,4),(6,8);</a:t>
            </a:r>
            <a:endParaRPr lang="en-IN" dirty="0">
              <a:solidFill>
                <a:srgbClr val="FF0000"/>
              </a:solidFill>
            </a:endParaRPr>
          </a:p>
        </p:txBody>
      </p:sp>
    </p:spTree>
    <p:extLst>
      <p:ext uri="{BB962C8B-B14F-4D97-AF65-F5344CB8AC3E}">
        <p14:creationId xmlns:p14="http://schemas.microsoft.com/office/powerpoint/2010/main" val="7086528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35E1D-F78E-4B07-C952-F6E766BD2B6C}"/>
              </a:ext>
            </a:extLst>
          </p:cNvPr>
          <p:cNvSpPr>
            <a:spLocks noGrp="1"/>
          </p:cNvSpPr>
          <p:nvPr>
            <p:ph type="title"/>
          </p:nvPr>
        </p:nvSpPr>
        <p:spPr/>
        <p:txBody>
          <a:bodyPr/>
          <a:lstStyle/>
          <a:p>
            <a:r>
              <a:rPr lang="en-IN" dirty="0"/>
              <a:t>Syntax of generated column</a:t>
            </a:r>
          </a:p>
        </p:txBody>
      </p:sp>
      <p:sp>
        <p:nvSpPr>
          <p:cNvPr id="3" name="Content Placeholder 2">
            <a:extLst>
              <a:ext uri="{FF2B5EF4-FFF2-40B4-BE49-F238E27FC236}">
                <a16:creationId xmlns:a16="http://schemas.microsoft.com/office/drawing/2014/main" id="{3096C5AB-468C-686B-02A3-6A058AFD22FB}"/>
              </a:ext>
            </a:extLst>
          </p:cNvPr>
          <p:cNvSpPr>
            <a:spLocks noGrp="1"/>
          </p:cNvSpPr>
          <p:nvPr>
            <p:ph idx="1"/>
          </p:nvPr>
        </p:nvSpPr>
        <p:spPr/>
        <p:txBody>
          <a:bodyPr/>
          <a:lstStyle/>
          <a:p>
            <a:pPr marL="0" indent="0">
              <a:buNone/>
            </a:pPr>
            <a:r>
              <a:rPr lang="en-US" b="0" i="1" dirty="0" err="1">
                <a:solidFill>
                  <a:srgbClr val="000000"/>
                </a:solidFill>
                <a:effectLst/>
                <a:latin typeface="Liberation Mono"/>
              </a:rPr>
              <a:t>col_name</a:t>
            </a:r>
            <a:r>
              <a:rPr lang="en-US" b="0" i="0" dirty="0">
                <a:solidFill>
                  <a:srgbClr val="000000"/>
                </a:solidFill>
                <a:effectLst/>
                <a:latin typeface="Liberation Mono"/>
              </a:rPr>
              <a:t> </a:t>
            </a:r>
            <a:r>
              <a:rPr lang="en-US" b="0" i="1" dirty="0" err="1">
                <a:solidFill>
                  <a:srgbClr val="000000"/>
                </a:solidFill>
                <a:effectLst/>
                <a:latin typeface="Liberation Mono"/>
              </a:rPr>
              <a:t>data_type</a:t>
            </a:r>
            <a:r>
              <a:rPr lang="en-US" b="0" i="0" dirty="0">
                <a:solidFill>
                  <a:srgbClr val="000000"/>
                </a:solidFill>
                <a:effectLst/>
                <a:latin typeface="Liberation Mono"/>
              </a:rPr>
              <a:t> </a:t>
            </a:r>
            <a:r>
              <a:rPr lang="en-US" b="0" i="0" dirty="0">
                <a:solidFill>
                  <a:srgbClr val="999999"/>
                </a:solidFill>
                <a:effectLst/>
                <a:latin typeface="Liberation Mono"/>
              </a:rPr>
              <a:t>[</a:t>
            </a:r>
            <a:r>
              <a:rPr lang="en-US" b="0" i="0" dirty="0">
                <a:solidFill>
                  <a:srgbClr val="0077AA"/>
                </a:solidFill>
                <a:effectLst/>
                <a:latin typeface="Liberation Mono"/>
              </a:rPr>
              <a:t>GENERATED</a:t>
            </a:r>
            <a:r>
              <a:rPr lang="en-US" b="0" i="0" dirty="0">
                <a:solidFill>
                  <a:srgbClr val="000000"/>
                </a:solidFill>
                <a:effectLst/>
                <a:latin typeface="Liberation Mono"/>
              </a:rPr>
              <a:t> </a:t>
            </a:r>
            <a:r>
              <a:rPr lang="en-US" b="0" i="0" dirty="0">
                <a:solidFill>
                  <a:srgbClr val="0077AA"/>
                </a:solidFill>
                <a:effectLst/>
                <a:latin typeface="Liberation Mono"/>
              </a:rPr>
              <a:t>ALWAYS</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0077AA"/>
                </a:solidFill>
                <a:effectLst/>
                <a:latin typeface="Liberation Mono"/>
              </a:rPr>
              <a:t>AS</a:t>
            </a:r>
            <a:r>
              <a:rPr lang="en-US" b="0" i="0" dirty="0">
                <a:solidFill>
                  <a:srgbClr val="000000"/>
                </a:solidFill>
                <a:effectLst/>
                <a:latin typeface="Liberation Mono"/>
              </a:rPr>
              <a:t> </a:t>
            </a:r>
            <a:r>
              <a:rPr lang="en-US" b="0" i="0" dirty="0">
                <a:solidFill>
                  <a:srgbClr val="999999"/>
                </a:solidFill>
                <a:effectLst/>
                <a:latin typeface="Liberation Mono"/>
              </a:rPr>
              <a:t>(</a:t>
            </a:r>
            <a:r>
              <a:rPr lang="en-US" b="0" i="1" dirty="0">
                <a:solidFill>
                  <a:srgbClr val="000000"/>
                </a:solidFill>
                <a:effectLst/>
                <a:latin typeface="Liberation Mono"/>
              </a:rPr>
              <a:t>expr</a:t>
            </a:r>
            <a:r>
              <a:rPr lang="en-US" b="0" i="0" dirty="0">
                <a:solidFill>
                  <a:srgbClr val="999999"/>
                </a:solidFill>
                <a:effectLst/>
                <a:latin typeface="Liberation Mono"/>
              </a:rPr>
              <a:t>)</a:t>
            </a:r>
          </a:p>
          <a:p>
            <a:pPr marL="0" indent="0">
              <a:buNone/>
            </a:pPr>
            <a:r>
              <a:rPr lang="en-US" b="0" i="0" dirty="0">
                <a:solidFill>
                  <a:srgbClr val="000000"/>
                </a:solidFill>
                <a:effectLst/>
                <a:latin typeface="Liberation Mono"/>
              </a:rPr>
              <a:t> </a:t>
            </a:r>
            <a:r>
              <a:rPr lang="en-US" b="0" i="0" dirty="0">
                <a:solidFill>
                  <a:srgbClr val="999999"/>
                </a:solidFill>
                <a:effectLst/>
                <a:latin typeface="Liberation Mono"/>
              </a:rPr>
              <a:t>[</a:t>
            </a:r>
            <a:r>
              <a:rPr lang="en-US" b="0" i="0" dirty="0">
                <a:solidFill>
                  <a:srgbClr val="0077AA"/>
                </a:solidFill>
                <a:effectLst/>
                <a:latin typeface="Liberation Mono"/>
              </a:rPr>
              <a:t>VIRTUAL</a:t>
            </a:r>
            <a:r>
              <a:rPr lang="en-US" b="0" i="0" dirty="0">
                <a:solidFill>
                  <a:srgbClr val="000000"/>
                </a:solidFill>
                <a:effectLst/>
                <a:latin typeface="Liberation Mono"/>
              </a:rPr>
              <a:t> </a:t>
            </a:r>
            <a:r>
              <a:rPr lang="en-US" b="0" i="0" dirty="0">
                <a:solidFill>
                  <a:srgbClr val="A67F59"/>
                </a:solidFill>
                <a:effectLst/>
                <a:latin typeface="Liberation Mono"/>
              </a:rPr>
              <a:t>|</a:t>
            </a:r>
            <a:r>
              <a:rPr lang="en-US" b="0" i="0" dirty="0">
                <a:solidFill>
                  <a:srgbClr val="000000"/>
                </a:solidFill>
                <a:effectLst/>
                <a:latin typeface="Liberation Mono"/>
              </a:rPr>
              <a:t> </a:t>
            </a:r>
            <a:r>
              <a:rPr lang="en-US" b="0" i="0" dirty="0">
                <a:solidFill>
                  <a:srgbClr val="0077AA"/>
                </a:solidFill>
                <a:effectLst/>
                <a:latin typeface="Liberation Mono"/>
              </a:rPr>
              <a:t>STORED</a:t>
            </a:r>
            <a:r>
              <a:rPr lang="en-US" b="0" i="0" dirty="0">
                <a:solidFill>
                  <a:srgbClr val="999999"/>
                </a:solidFill>
                <a:effectLst/>
                <a:latin typeface="Liberation Mono"/>
              </a:rPr>
              <a:t>]</a:t>
            </a:r>
          </a:p>
          <a:p>
            <a:pPr marL="0" indent="0">
              <a:buNone/>
            </a:pPr>
            <a:r>
              <a:rPr lang="en-US" b="0" i="0" dirty="0">
                <a:solidFill>
                  <a:srgbClr val="000000"/>
                </a:solidFill>
                <a:effectLst/>
                <a:latin typeface="Liberation Mono"/>
              </a:rPr>
              <a:t> </a:t>
            </a:r>
            <a:r>
              <a:rPr lang="en-US" b="0" i="0" dirty="0">
                <a:solidFill>
                  <a:srgbClr val="999999"/>
                </a:solidFill>
                <a:effectLst/>
                <a:latin typeface="Liberation Mono"/>
              </a:rPr>
              <a:t>[</a:t>
            </a:r>
            <a:r>
              <a:rPr lang="en-US" b="0" i="0" dirty="0">
                <a:solidFill>
                  <a:srgbClr val="A67F59"/>
                </a:solidFill>
                <a:effectLst/>
                <a:latin typeface="Liberation Mono"/>
              </a:rPr>
              <a:t>NOT</a:t>
            </a:r>
            <a:r>
              <a:rPr lang="en-US" b="0" i="0" dirty="0">
                <a:solidFill>
                  <a:srgbClr val="000000"/>
                </a:solidFill>
                <a:effectLst/>
                <a:latin typeface="Liberation Mono"/>
              </a:rPr>
              <a:t> </a:t>
            </a:r>
            <a:r>
              <a:rPr lang="en-US" b="0" i="0" dirty="0">
                <a:solidFill>
                  <a:srgbClr val="990055"/>
                </a:solidFill>
                <a:effectLst/>
                <a:latin typeface="Liberation Mono"/>
              </a:rPr>
              <a:t>NULL</a:t>
            </a:r>
            <a:r>
              <a:rPr lang="en-US" b="0" i="0" dirty="0">
                <a:solidFill>
                  <a:srgbClr val="000000"/>
                </a:solidFill>
                <a:effectLst/>
                <a:latin typeface="Liberation Mono"/>
              </a:rPr>
              <a:t> </a:t>
            </a:r>
            <a:r>
              <a:rPr lang="en-US" b="0" i="0" dirty="0">
                <a:solidFill>
                  <a:srgbClr val="A67F59"/>
                </a:solidFill>
                <a:effectLst/>
                <a:latin typeface="Liberation Mono"/>
              </a:rPr>
              <a:t>|</a:t>
            </a:r>
            <a:r>
              <a:rPr lang="en-US" b="0" i="0" dirty="0">
                <a:solidFill>
                  <a:srgbClr val="000000"/>
                </a:solidFill>
                <a:effectLst/>
                <a:latin typeface="Liberation Mono"/>
              </a:rPr>
              <a:t> </a:t>
            </a:r>
            <a:r>
              <a:rPr lang="en-US" b="0" i="0" dirty="0">
                <a:solidFill>
                  <a:srgbClr val="990055"/>
                </a:solidFill>
                <a:effectLst/>
                <a:latin typeface="Liberation Mono"/>
              </a:rPr>
              <a:t>NULL</a:t>
            </a:r>
            <a:r>
              <a:rPr lang="en-US" b="0" i="0" dirty="0">
                <a:solidFill>
                  <a:srgbClr val="999999"/>
                </a:solidFill>
                <a:effectLst/>
                <a:latin typeface="Liberation Mono"/>
              </a:rPr>
              <a:t>]</a:t>
            </a:r>
          </a:p>
          <a:p>
            <a:pPr marL="0" indent="0">
              <a:buNone/>
            </a:pPr>
            <a:r>
              <a:rPr lang="en-US" b="0" i="0" dirty="0">
                <a:solidFill>
                  <a:srgbClr val="000000"/>
                </a:solidFill>
                <a:effectLst/>
                <a:latin typeface="Liberation Mono"/>
              </a:rPr>
              <a:t> </a:t>
            </a:r>
            <a:r>
              <a:rPr lang="en-US" b="0" i="0" dirty="0">
                <a:solidFill>
                  <a:srgbClr val="999999"/>
                </a:solidFill>
                <a:effectLst/>
                <a:latin typeface="Liberation Mono"/>
              </a:rPr>
              <a:t>[</a:t>
            </a:r>
            <a:r>
              <a:rPr lang="en-US" b="0" i="0" dirty="0">
                <a:solidFill>
                  <a:srgbClr val="0077AA"/>
                </a:solidFill>
                <a:effectLst/>
                <a:latin typeface="Liberation Mono"/>
              </a:rPr>
              <a:t>UNIQUE</a:t>
            </a:r>
            <a:r>
              <a:rPr lang="en-US" b="0" i="0" dirty="0">
                <a:solidFill>
                  <a:srgbClr val="000000"/>
                </a:solidFill>
                <a:effectLst/>
                <a:latin typeface="Liberation Mono"/>
              </a:rPr>
              <a:t> </a:t>
            </a:r>
            <a:r>
              <a:rPr lang="en-US" b="0" i="0" dirty="0">
                <a:solidFill>
                  <a:srgbClr val="999999"/>
                </a:solidFill>
                <a:effectLst/>
                <a:latin typeface="Liberation Mono"/>
              </a:rPr>
              <a:t>[</a:t>
            </a:r>
            <a:r>
              <a:rPr lang="en-US" b="0" i="0" dirty="0">
                <a:solidFill>
                  <a:srgbClr val="0077AA"/>
                </a:solidFill>
                <a:effectLst/>
                <a:latin typeface="Liberation Mono"/>
              </a:rPr>
              <a:t>KEY</a:t>
            </a:r>
            <a:r>
              <a:rPr lang="en-US" b="0" i="0" dirty="0">
                <a:solidFill>
                  <a:srgbClr val="999999"/>
                </a:solidFill>
                <a:effectLst/>
                <a:latin typeface="Liberation Mono"/>
              </a:rPr>
              <a:t>]]</a:t>
            </a:r>
            <a:r>
              <a:rPr lang="en-US" b="0" i="0" dirty="0">
                <a:solidFill>
                  <a:srgbClr val="000000"/>
                </a:solidFill>
                <a:effectLst/>
                <a:latin typeface="Liberation Mono"/>
              </a:rPr>
              <a:t> </a:t>
            </a:r>
          </a:p>
          <a:p>
            <a:pPr marL="0" indent="0">
              <a:buNone/>
            </a:pPr>
            <a:r>
              <a:rPr lang="en-US" b="0" i="0" dirty="0">
                <a:solidFill>
                  <a:srgbClr val="999999"/>
                </a:solidFill>
                <a:effectLst/>
                <a:latin typeface="Liberation Mono"/>
              </a:rPr>
              <a:t>[[</a:t>
            </a:r>
            <a:r>
              <a:rPr lang="en-US" b="0" i="0" dirty="0">
                <a:solidFill>
                  <a:srgbClr val="0077AA"/>
                </a:solidFill>
                <a:effectLst/>
                <a:latin typeface="Liberation Mono"/>
              </a:rPr>
              <a:t>PRIMARY</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0077AA"/>
                </a:solidFill>
                <a:effectLst/>
                <a:latin typeface="Liberation Mono"/>
              </a:rPr>
              <a:t>KEY</a:t>
            </a:r>
            <a:r>
              <a:rPr lang="en-US" b="0" i="0" dirty="0">
                <a:solidFill>
                  <a:srgbClr val="999999"/>
                </a:solidFill>
                <a:effectLst/>
                <a:latin typeface="Liberation Mono"/>
              </a:rPr>
              <a:t>]</a:t>
            </a:r>
            <a:r>
              <a:rPr lang="en-US" b="0" i="0" dirty="0">
                <a:solidFill>
                  <a:srgbClr val="000000"/>
                </a:solidFill>
                <a:effectLst/>
                <a:latin typeface="Liberation Mono"/>
              </a:rPr>
              <a:t> </a:t>
            </a:r>
          </a:p>
          <a:p>
            <a:pPr marL="0" indent="0">
              <a:buNone/>
            </a:pPr>
            <a:r>
              <a:rPr lang="en-US" b="0" i="0" dirty="0">
                <a:solidFill>
                  <a:srgbClr val="999999"/>
                </a:solidFill>
                <a:effectLst/>
                <a:latin typeface="Liberation Mono"/>
              </a:rPr>
              <a:t>[</a:t>
            </a:r>
            <a:r>
              <a:rPr lang="en-US" b="0" i="0" dirty="0">
                <a:solidFill>
                  <a:srgbClr val="0077AA"/>
                </a:solidFill>
                <a:effectLst/>
                <a:latin typeface="Liberation Mono"/>
              </a:rPr>
              <a:t>COMMENT</a:t>
            </a:r>
            <a:r>
              <a:rPr lang="en-US" b="0" i="0" dirty="0">
                <a:solidFill>
                  <a:srgbClr val="000000"/>
                </a:solidFill>
                <a:effectLst/>
                <a:latin typeface="Liberation Mono"/>
              </a:rPr>
              <a:t> </a:t>
            </a:r>
            <a:r>
              <a:rPr lang="en-US" b="0" i="0" dirty="0">
                <a:solidFill>
                  <a:srgbClr val="669900"/>
                </a:solidFill>
                <a:effectLst/>
                <a:latin typeface="Liberation Mono"/>
              </a:rPr>
              <a:t>'</a:t>
            </a:r>
            <a:r>
              <a:rPr lang="en-US" b="0" i="1" dirty="0">
                <a:solidFill>
                  <a:srgbClr val="669900"/>
                </a:solidFill>
                <a:effectLst/>
                <a:latin typeface="Liberation Mono"/>
              </a:rPr>
              <a:t>string</a:t>
            </a:r>
            <a:r>
              <a:rPr lang="en-US" b="0" i="0" dirty="0">
                <a:solidFill>
                  <a:srgbClr val="669900"/>
                </a:solidFill>
                <a:effectLst/>
                <a:latin typeface="Liberation Mono"/>
              </a:rPr>
              <a:t>'</a:t>
            </a:r>
            <a:r>
              <a:rPr lang="en-US" b="0" i="0" dirty="0">
                <a:solidFill>
                  <a:srgbClr val="999999"/>
                </a:solidFill>
                <a:effectLst/>
                <a:latin typeface="Liberation Mono"/>
              </a:rPr>
              <a:t>]</a:t>
            </a:r>
            <a:endParaRPr lang="en-IN" dirty="0"/>
          </a:p>
        </p:txBody>
      </p:sp>
    </p:spTree>
    <p:extLst>
      <p:ext uri="{BB962C8B-B14F-4D97-AF65-F5344CB8AC3E}">
        <p14:creationId xmlns:p14="http://schemas.microsoft.com/office/powerpoint/2010/main" val="30351839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795E0-6A6C-4E54-FB91-6C384A209030}"/>
              </a:ext>
            </a:extLst>
          </p:cNvPr>
          <p:cNvSpPr>
            <a:spLocks noGrp="1"/>
          </p:cNvSpPr>
          <p:nvPr>
            <p:ph type="title"/>
          </p:nvPr>
        </p:nvSpPr>
        <p:spPr/>
        <p:txBody>
          <a:bodyPr/>
          <a:lstStyle/>
          <a:p>
            <a:r>
              <a:rPr lang="en-US" dirty="0"/>
              <a:t>Generated column</a:t>
            </a:r>
            <a:endParaRPr lang="en-IN" dirty="0"/>
          </a:p>
        </p:txBody>
      </p:sp>
      <p:sp>
        <p:nvSpPr>
          <p:cNvPr id="3" name="Content Placeholder 2">
            <a:extLst>
              <a:ext uri="{FF2B5EF4-FFF2-40B4-BE49-F238E27FC236}">
                <a16:creationId xmlns:a16="http://schemas.microsoft.com/office/drawing/2014/main" id="{BDB645A9-ECE2-F9F5-062E-3716890CBFAA}"/>
              </a:ext>
            </a:extLst>
          </p:cNvPr>
          <p:cNvSpPr>
            <a:spLocks noGrp="1"/>
          </p:cNvSpPr>
          <p:nvPr>
            <p:ph idx="1"/>
          </p:nvPr>
        </p:nvSpPr>
        <p:spPr/>
        <p:txBody>
          <a:bodyPr>
            <a:normAutofit fontScale="85000" lnSpcReduction="20000"/>
          </a:bodyPr>
          <a:lstStyle/>
          <a:p>
            <a:r>
              <a:rPr lang="en-US" dirty="0"/>
              <a:t>AS (expr) indicates that the column is generated and defines the expression used to compute column values. AS may be preceded by GENERATED ALWAYS to make the generated nature of the column more explicit. Constructs that are permitted or prohibited in the expression are discussed later.</a:t>
            </a:r>
          </a:p>
          <a:p>
            <a:r>
              <a:rPr lang="en-US" dirty="0"/>
              <a:t>The VIRTUAL or STORED keyword indicates how column values are stored, which has implications for column use:</a:t>
            </a:r>
          </a:p>
          <a:p>
            <a:r>
              <a:rPr lang="en-US" dirty="0"/>
              <a:t>VIRTUAL: Column values are not stored, but are evaluated when rows are read, immediately after any BEFORE triggers. A virtual column takes no storage.</a:t>
            </a:r>
          </a:p>
          <a:p>
            <a:r>
              <a:rPr lang="en-US" dirty="0" err="1"/>
              <a:t>InnoDB</a:t>
            </a:r>
            <a:r>
              <a:rPr lang="en-US" dirty="0"/>
              <a:t> supports secondary indexes on virtual columns. </a:t>
            </a:r>
          </a:p>
          <a:p>
            <a:r>
              <a:rPr lang="en-US" dirty="0"/>
              <a:t>STORED: Column values are evaluated and stored when rows are inserted or updated. A stored column does require storage space and can be indexed.</a:t>
            </a:r>
          </a:p>
          <a:p>
            <a:r>
              <a:rPr lang="en-US" dirty="0"/>
              <a:t>The default is VIRTUAL if neither keyword is specified.</a:t>
            </a:r>
          </a:p>
          <a:p>
            <a:r>
              <a:rPr lang="en-US" dirty="0"/>
              <a:t>It is permitted to mix VIRTUAL and STORED columns within a table.</a:t>
            </a:r>
            <a:endParaRPr lang="en-IN" dirty="0"/>
          </a:p>
        </p:txBody>
      </p:sp>
    </p:spTree>
    <p:extLst>
      <p:ext uri="{BB962C8B-B14F-4D97-AF65-F5344CB8AC3E}">
        <p14:creationId xmlns:p14="http://schemas.microsoft.com/office/powerpoint/2010/main" val="16992591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D931-464D-BFDE-C782-9D44A67C827E}"/>
              </a:ext>
            </a:extLst>
          </p:cNvPr>
          <p:cNvSpPr>
            <a:spLocks noGrp="1"/>
          </p:cNvSpPr>
          <p:nvPr>
            <p:ph type="title"/>
          </p:nvPr>
        </p:nvSpPr>
        <p:spPr/>
        <p:txBody>
          <a:bodyPr/>
          <a:lstStyle/>
          <a:p>
            <a:r>
              <a:rPr lang="en-US" dirty="0"/>
              <a:t>Rules for generated columns</a:t>
            </a:r>
            <a:endParaRPr lang="en-IN" dirty="0"/>
          </a:p>
        </p:txBody>
      </p:sp>
      <p:sp>
        <p:nvSpPr>
          <p:cNvPr id="3" name="Content Placeholder 2">
            <a:extLst>
              <a:ext uri="{FF2B5EF4-FFF2-40B4-BE49-F238E27FC236}">
                <a16:creationId xmlns:a16="http://schemas.microsoft.com/office/drawing/2014/main" id="{61340D52-31B6-9616-94A4-228001F29012}"/>
              </a:ext>
            </a:extLst>
          </p:cNvPr>
          <p:cNvSpPr>
            <a:spLocks noGrp="1"/>
          </p:cNvSpPr>
          <p:nvPr>
            <p:ph idx="1"/>
          </p:nvPr>
        </p:nvSpPr>
        <p:spPr>
          <a:xfrm>
            <a:off x="1154954" y="2603500"/>
            <a:ext cx="10403634" cy="4097338"/>
          </a:xfrm>
        </p:spPr>
        <p:txBody>
          <a:bodyPr>
            <a:normAutofit fontScale="85000" lnSpcReduction="20000"/>
          </a:bodyPr>
          <a:lstStyle/>
          <a:p>
            <a:r>
              <a:rPr lang="en-US" dirty="0"/>
              <a:t>Literals, deterministic built-in functions, and operators are permitted. A function is deterministic if, given the same data in tables, multiple invocations produce the same result, independently of the connected user. Examples of functions that are nondeterministic and fail this definition: CONNECTION_ID(), CURRENT_USER(), NOW().</a:t>
            </a:r>
          </a:p>
          <a:p>
            <a:r>
              <a:rPr lang="en-US" dirty="0"/>
              <a:t>Stored functions and loadable functions are not permitted.</a:t>
            </a:r>
          </a:p>
          <a:p>
            <a:r>
              <a:rPr lang="en-US" dirty="0"/>
              <a:t>Stored procedure and function parameters are not permitted.</a:t>
            </a:r>
          </a:p>
          <a:p>
            <a:r>
              <a:rPr lang="en-US" dirty="0"/>
              <a:t>Variables (system variables, user-defined variables, and stored program local variables) are not permitted.</a:t>
            </a:r>
          </a:p>
          <a:p>
            <a:r>
              <a:rPr lang="en-US" dirty="0"/>
              <a:t>Subqueries are not permitted.</a:t>
            </a:r>
          </a:p>
          <a:p>
            <a:r>
              <a:rPr lang="en-US" dirty="0"/>
              <a:t>A generated column definition can refer to other generated columns, but only those occurring earlier in the table definition. A generated column definition can refer to any base (nongenerated) column in the table whether its definition occurs earlier or later.</a:t>
            </a:r>
          </a:p>
          <a:p>
            <a:r>
              <a:rPr lang="en-US" dirty="0"/>
              <a:t>The AUTO_INCREMENT attribute cannot be used in a generated column definition.</a:t>
            </a:r>
          </a:p>
          <a:p>
            <a:r>
              <a:rPr lang="en-US" dirty="0"/>
              <a:t>An AUTO_INCREMENT column cannot be used as a base column in a generated column definition.</a:t>
            </a:r>
          </a:p>
          <a:p>
            <a:r>
              <a:rPr lang="en-US" dirty="0"/>
              <a:t>If expression evaluation causes truncation or provides incorrect input to a function, the CREATE TABLE statement terminates with an error and the DDL operation is rejected.</a:t>
            </a:r>
            <a:endParaRPr lang="en-IN" dirty="0"/>
          </a:p>
        </p:txBody>
      </p:sp>
    </p:spTree>
    <p:extLst>
      <p:ext uri="{BB962C8B-B14F-4D97-AF65-F5344CB8AC3E}">
        <p14:creationId xmlns:p14="http://schemas.microsoft.com/office/powerpoint/2010/main" val="26395863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A53D2-03E9-2DA1-C7E6-8A91EE799F85}"/>
              </a:ext>
            </a:extLst>
          </p:cNvPr>
          <p:cNvSpPr>
            <a:spLocks noGrp="1"/>
          </p:cNvSpPr>
          <p:nvPr>
            <p:ph type="title"/>
          </p:nvPr>
        </p:nvSpPr>
        <p:spPr/>
        <p:txBody>
          <a:bodyPr/>
          <a:lstStyle/>
          <a:p>
            <a:r>
              <a:rPr lang="en-US" dirty="0"/>
              <a:t>Rules for generated columns</a:t>
            </a:r>
            <a:endParaRPr lang="en-IN" dirty="0"/>
          </a:p>
        </p:txBody>
      </p:sp>
      <p:sp>
        <p:nvSpPr>
          <p:cNvPr id="3" name="Content Placeholder 2">
            <a:extLst>
              <a:ext uri="{FF2B5EF4-FFF2-40B4-BE49-F238E27FC236}">
                <a16:creationId xmlns:a16="http://schemas.microsoft.com/office/drawing/2014/main" id="{5C41DE0E-34D4-F982-590E-E16B3D0C3DDD}"/>
              </a:ext>
            </a:extLst>
          </p:cNvPr>
          <p:cNvSpPr>
            <a:spLocks noGrp="1"/>
          </p:cNvSpPr>
          <p:nvPr>
            <p:ph idx="1"/>
          </p:nvPr>
        </p:nvSpPr>
        <p:spPr>
          <a:xfrm>
            <a:off x="1154954" y="2603500"/>
            <a:ext cx="10375059" cy="4083050"/>
          </a:xfrm>
        </p:spPr>
        <p:txBody>
          <a:bodyPr>
            <a:normAutofit fontScale="85000" lnSpcReduction="20000"/>
          </a:bodyPr>
          <a:lstStyle/>
          <a:p>
            <a:r>
              <a:rPr lang="en-US" dirty="0"/>
              <a:t>For CREATE TABLE ... LIKE, the destination table preserves generated column information from the original table.</a:t>
            </a:r>
          </a:p>
          <a:p>
            <a:r>
              <a:rPr lang="en-US" dirty="0"/>
              <a:t>For CREATE TABLE ... SELECT, the destination table does not preserve information about whether columns in the selected-from table are generated columns. The SELECT part of the statement cannot assign values to generated columns in the destination table.</a:t>
            </a:r>
          </a:p>
          <a:p>
            <a:r>
              <a:rPr lang="en-US" dirty="0"/>
              <a:t>Partitioning by generated columns is permitted. See Table Partitioning.</a:t>
            </a:r>
          </a:p>
          <a:p>
            <a:r>
              <a:rPr lang="en-US" dirty="0"/>
              <a:t>A foreign key constraint on a stored generated column cannot use CASCADE, SET NULL, or SET DEFAULT as ON UPDATE referential actions, nor can it use SET NULL or SET DEFAULT as ON DELETE referential actions.</a:t>
            </a:r>
          </a:p>
          <a:p>
            <a:r>
              <a:rPr lang="en-US" dirty="0"/>
              <a:t>A foreign key constraint on the base column of a stored generated column cannot use CASCADE, SET NULL, or SET DEFAULT as ON UPDATE or ON DELETE referential actions.</a:t>
            </a:r>
          </a:p>
          <a:p>
            <a:r>
              <a:rPr lang="en-US" dirty="0"/>
              <a:t>A foreign key constraint cannot reference a virtual generated column.</a:t>
            </a:r>
          </a:p>
          <a:p>
            <a:r>
              <a:rPr lang="en-US" dirty="0"/>
              <a:t>Triggers cannot use </a:t>
            </a:r>
            <a:r>
              <a:rPr lang="en-US" dirty="0" err="1"/>
              <a:t>NEW.col_name</a:t>
            </a:r>
            <a:r>
              <a:rPr lang="en-US" dirty="0"/>
              <a:t> or use </a:t>
            </a:r>
            <a:r>
              <a:rPr lang="en-US" dirty="0" err="1"/>
              <a:t>OLD.col_name</a:t>
            </a:r>
            <a:r>
              <a:rPr lang="en-US" dirty="0"/>
              <a:t> to refer to generated columns.</a:t>
            </a:r>
          </a:p>
          <a:p>
            <a:r>
              <a:rPr lang="en-US" dirty="0"/>
              <a:t>For INSERT, REPLACE, and UPDATE, if a generated column is inserted into, replaced, or updated explicitly, the only permitted value is DEFAULT.</a:t>
            </a:r>
          </a:p>
          <a:p>
            <a:r>
              <a:rPr lang="en-US" dirty="0"/>
              <a:t>A generated column in a view is considered updatable because it is possible to assign to it. However, if such a column is updated explicitly, the only permitted value is DEFAULT.</a:t>
            </a:r>
            <a:endParaRPr lang="en-IN" dirty="0"/>
          </a:p>
        </p:txBody>
      </p:sp>
    </p:spTree>
    <p:extLst>
      <p:ext uri="{BB962C8B-B14F-4D97-AF65-F5344CB8AC3E}">
        <p14:creationId xmlns:p14="http://schemas.microsoft.com/office/powerpoint/2010/main" val="20601363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1F3FC-BB79-99FC-4ADF-BC4EBE577F21}"/>
              </a:ext>
            </a:extLst>
          </p:cNvPr>
          <p:cNvSpPr>
            <a:spLocks noGrp="1"/>
          </p:cNvSpPr>
          <p:nvPr>
            <p:ph type="title"/>
          </p:nvPr>
        </p:nvSpPr>
        <p:spPr/>
        <p:txBody>
          <a:bodyPr/>
          <a:lstStyle/>
          <a:p>
            <a:r>
              <a:rPr lang="en-US" dirty="0"/>
              <a:t>Use case of generated columns</a:t>
            </a:r>
            <a:endParaRPr lang="en-IN" dirty="0"/>
          </a:p>
        </p:txBody>
      </p:sp>
      <p:sp>
        <p:nvSpPr>
          <p:cNvPr id="3" name="Content Placeholder 2">
            <a:extLst>
              <a:ext uri="{FF2B5EF4-FFF2-40B4-BE49-F238E27FC236}">
                <a16:creationId xmlns:a16="http://schemas.microsoft.com/office/drawing/2014/main" id="{BAFC1FC1-CDC0-5CB7-308F-C4929C2AE92E}"/>
              </a:ext>
            </a:extLst>
          </p:cNvPr>
          <p:cNvSpPr>
            <a:spLocks noGrp="1"/>
          </p:cNvSpPr>
          <p:nvPr>
            <p:ph idx="1"/>
          </p:nvPr>
        </p:nvSpPr>
        <p:spPr>
          <a:xfrm>
            <a:off x="1154954" y="2603499"/>
            <a:ext cx="10303621" cy="3897313"/>
          </a:xfrm>
        </p:spPr>
        <p:txBody>
          <a:bodyPr>
            <a:normAutofit fontScale="92500" lnSpcReduction="20000"/>
          </a:bodyPr>
          <a:lstStyle/>
          <a:p>
            <a:r>
              <a:rPr lang="en-US" dirty="0"/>
              <a:t>Virtual generated columns can be used as a way to simplify and unify queries.</a:t>
            </a:r>
          </a:p>
          <a:p>
            <a:r>
              <a:rPr lang="en-US" dirty="0"/>
              <a:t> A complicated condition can be defined as a generated column and referred to from multiple queries on the table to ensure that all of them use exactly the same condition.</a:t>
            </a:r>
          </a:p>
          <a:p>
            <a:r>
              <a:rPr lang="en-US" dirty="0"/>
              <a:t>Stored generated columns can be used as a materialized cache for complicated conditions that are costly to calculate on the fly.</a:t>
            </a:r>
          </a:p>
          <a:p>
            <a:r>
              <a:rPr lang="en-US" dirty="0"/>
              <a:t>Generated columns can simulate functional indexes: </a:t>
            </a:r>
          </a:p>
          <a:p>
            <a:r>
              <a:rPr lang="en-US" dirty="0"/>
              <a:t>Use a generated column to define a functional expression and index it. </a:t>
            </a:r>
          </a:p>
          <a:p>
            <a:r>
              <a:rPr lang="en-US" dirty="0"/>
              <a:t>This can be useful for working with columns of types that cannot be indexed directly, such as JSON columns</a:t>
            </a:r>
          </a:p>
          <a:p>
            <a:r>
              <a:rPr lang="en-US" dirty="0"/>
              <a:t>For stored generated columns, the disadvantage of this approach is that values are stored twice; once as the value of the generated column and once in the index.</a:t>
            </a:r>
          </a:p>
          <a:p>
            <a:r>
              <a:rPr lang="en-US" dirty="0"/>
              <a:t>If a generated column is indexed, the optimizer recognizes query expressions that match the column definition and uses indexes from the column as appropriate during query execution, even if a query does not refer to the column directly by name. </a:t>
            </a:r>
            <a:endParaRPr lang="en-IN" dirty="0"/>
          </a:p>
        </p:txBody>
      </p:sp>
    </p:spTree>
    <p:extLst>
      <p:ext uri="{BB962C8B-B14F-4D97-AF65-F5344CB8AC3E}">
        <p14:creationId xmlns:p14="http://schemas.microsoft.com/office/powerpoint/2010/main" val="42513745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B72EA-3536-6FFF-875E-CED542CA6BCC}"/>
              </a:ext>
            </a:extLst>
          </p:cNvPr>
          <p:cNvSpPr>
            <a:spLocks noGrp="1"/>
          </p:cNvSpPr>
          <p:nvPr>
            <p:ph type="title"/>
          </p:nvPr>
        </p:nvSpPr>
        <p:spPr/>
        <p:txBody>
          <a:bodyPr/>
          <a:lstStyle/>
          <a:p>
            <a:r>
              <a:rPr lang="en-US" dirty="0"/>
              <a:t>Secondary Indexes and Generated Columns</a:t>
            </a:r>
            <a:endParaRPr lang="en-IN" dirty="0"/>
          </a:p>
        </p:txBody>
      </p:sp>
      <p:sp>
        <p:nvSpPr>
          <p:cNvPr id="3" name="Content Placeholder 2">
            <a:extLst>
              <a:ext uri="{FF2B5EF4-FFF2-40B4-BE49-F238E27FC236}">
                <a16:creationId xmlns:a16="http://schemas.microsoft.com/office/drawing/2014/main" id="{1C271A32-00A6-EC02-87FF-0441D0D8E635}"/>
              </a:ext>
            </a:extLst>
          </p:cNvPr>
          <p:cNvSpPr>
            <a:spLocks noGrp="1"/>
          </p:cNvSpPr>
          <p:nvPr>
            <p:ph idx="1"/>
          </p:nvPr>
        </p:nvSpPr>
        <p:spPr>
          <a:xfrm>
            <a:off x="1154954" y="2603499"/>
            <a:ext cx="9817846" cy="3897313"/>
          </a:xfrm>
        </p:spPr>
        <p:txBody>
          <a:bodyPr>
            <a:normAutofit fontScale="92500" lnSpcReduction="10000"/>
          </a:bodyPr>
          <a:lstStyle/>
          <a:p>
            <a:r>
              <a:rPr lang="en-US" dirty="0" err="1"/>
              <a:t>InnoDB</a:t>
            </a:r>
            <a:r>
              <a:rPr lang="en-US" dirty="0"/>
              <a:t> supports secondary indexes on virtual generated columns.</a:t>
            </a:r>
          </a:p>
          <a:p>
            <a:r>
              <a:rPr lang="en-US" dirty="0"/>
              <a:t> Other index types are not supported. </a:t>
            </a:r>
          </a:p>
          <a:p>
            <a:r>
              <a:rPr lang="en-US" dirty="0"/>
              <a:t>A secondary index defined on a virtual column is sometimes referred to as a “virtual index”.</a:t>
            </a:r>
          </a:p>
          <a:p>
            <a:r>
              <a:rPr lang="en-US" dirty="0"/>
              <a:t>A secondary index may be created on one or more virtual columns or on a combination of virtual columns and regular columns or stored generated columns. </a:t>
            </a:r>
          </a:p>
          <a:p>
            <a:r>
              <a:rPr lang="en-US" dirty="0"/>
              <a:t>Secondary indexes that include virtual columns may be defined as UNIQUE.</a:t>
            </a:r>
          </a:p>
          <a:p>
            <a:r>
              <a:rPr lang="en-US" dirty="0"/>
              <a:t>When a secondary index is created on a virtual generated column, generated column values are materialized in the records of the index. </a:t>
            </a:r>
          </a:p>
          <a:p>
            <a:r>
              <a:rPr lang="en-US" dirty="0"/>
              <a:t>If the index is a covering index (one that includes all the columns retrieved by a query), generated column values are retrieved from materialized values in the index structure instead of computed “on the fly”.</a:t>
            </a:r>
            <a:endParaRPr lang="en-IN" dirty="0"/>
          </a:p>
        </p:txBody>
      </p:sp>
    </p:spTree>
    <p:extLst>
      <p:ext uri="{BB962C8B-B14F-4D97-AF65-F5344CB8AC3E}">
        <p14:creationId xmlns:p14="http://schemas.microsoft.com/office/powerpoint/2010/main" val="12672749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174F6-885E-C012-BDB4-F4E09CB42230}"/>
              </a:ext>
            </a:extLst>
          </p:cNvPr>
          <p:cNvSpPr>
            <a:spLocks noGrp="1"/>
          </p:cNvSpPr>
          <p:nvPr>
            <p:ph type="title"/>
          </p:nvPr>
        </p:nvSpPr>
        <p:spPr/>
        <p:txBody>
          <a:bodyPr/>
          <a:lstStyle/>
          <a:p>
            <a:r>
              <a:rPr lang="en-US" dirty="0"/>
              <a:t>Secondary Indexes and Generated Columns</a:t>
            </a:r>
            <a:endParaRPr lang="en-IN" dirty="0"/>
          </a:p>
        </p:txBody>
      </p:sp>
      <p:sp>
        <p:nvSpPr>
          <p:cNvPr id="3" name="Content Placeholder 2">
            <a:extLst>
              <a:ext uri="{FF2B5EF4-FFF2-40B4-BE49-F238E27FC236}">
                <a16:creationId xmlns:a16="http://schemas.microsoft.com/office/drawing/2014/main" id="{1F12A477-EFCA-44A1-AEBC-61C42C9715D9}"/>
              </a:ext>
            </a:extLst>
          </p:cNvPr>
          <p:cNvSpPr>
            <a:spLocks noGrp="1"/>
          </p:cNvSpPr>
          <p:nvPr>
            <p:ph idx="1"/>
          </p:nvPr>
        </p:nvSpPr>
        <p:spPr/>
        <p:txBody>
          <a:bodyPr>
            <a:normAutofit fontScale="92500" lnSpcReduction="20000"/>
          </a:bodyPr>
          <a:lstStyle/>
          <a:p>
            <a:r>
              <a:rPr lang="en-US" dirty="0"/>
              <a:t>There are additional write costs to consider when using a secondary index on a virtual column due to computation performed when materializing virtual column values in secondary index records during INSERT and UPDATE operations.</a:t>
            </a:r>
          </a:p>
          <a:p>
            <a:r>
              <a:rPr lang="en-US" dirty="0"/>
              <a:t> Even with additional write costs, secondary indexes on virtual columns may be preferable to generated stored columns, which are materialized in the clustered index, resulting in larger tables that require more disk space and memory.</a:t>
            </a:r>
          </a:p>
          <a:p>
            <a:r>
              <a:rPr lang="en-US" dirty="0"/>
              <a:t> If a secondary index is not defined on a virtual column, there are additional costs for reads, as virtual column values must be computed each time the column's row is examined.</a:t>
            </a:r>
          </a:p>
          <a:p>
            <a:r>
              <a:rPr lang="en-US" dirty="0"/>
              <a:t>Adding or dropping a secondary index on a virtual column is an in-place operation.</a:t>
            </a:r>
            <a:endParaRPr lang="en-IN" dirty="0"/>
          </a:p>
        </p:txBody>
      </p:sp>
    </p:spTree>
    <p:extLst>
      <p:ext uri="{BB962C8B-B14F-4D97-AF65-F5344CB8AC3E}">
        <p14:creationId xmlns:p14="http://schemas.microsoft.com/office/powerpoint/2010/main" val="28243958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BDA747A-E9C6-DD58-9AD4-68E6444D26A6}"/>
              </a:ext>
            </a:extLst>
          </p:cNvPr>
          <p:cNvSpPr txBox="1"/>
          <p:nvPr/>
        </p:nvSpPr>
        <p:spPr>
          <a:xfrm>
            <a:off x="1028700" y="335845"/>
            <a:ext cx="11458575" cy="6186309"/>
          </a:xfrm>
          <a:prstGeom prst="rect">
            <a:avLst/>
          </a:prstGeom>
          <a:noFill/>
        </p:spPr>
        <p:txBody>
          <a:bodyPr wrap="square">
            <a:spAutoFit/>
          </a:bodyPr>
          <a:lstStyle/>
          <a:p>
            <a:r>
              <a:rPr lang="en-IN" dirty="0" err="1"/>
              <a:t>mysql</a:t>
            </a:r>
            <a:r>
              <a:rPr lang="en-IN" dirty="0"/>
              <a:t>&gt; CREATE TABLE </a:t>
            </a:r>
            <a:r>
              <a:rPr lang="en-IN" dirty="0" err="1"/>
              <a:t>jemp</a:t>
            </a:r>
            <a:r>
              <a:rPr lang="en-IN" dirty="0"/>
              <a:t> (</a:t>
            </a:r>
          </a:p>
          <a:p>
            <a:r>
              <a:rPr lang="en-IN" dirty="0"/>
              <a:t>    -&gt;     c JSON,</a:t>
            </a:r>
          </a:p>
          <a:p>
            <a:r>
              <a:rPr lang="en-IN" dirty="0"/>
              <a:t>    -&gt;     g INT GENERATED ALWAYS AS (c-&gt;"$.id"),</a:t>
            </a:r>
          </a:p>
          <a:p>
            <a:r>
              <a:rPr lang="en-IN" dirty="0"/>
              <a:t>    -&gt;     INDEX </a:t>
            </a:r>
            <a:r>
              <a:rPr lang="en-IN" dirty="0" err="1"/>
              <a:t>i</a:t>
            </a:r>
            <a:r>
              <a:rPr lang="en-IN" dirty="0"/>
              <a:t> (g)</a:t>
            </a:r>
          </a:p>
          <a:p>
            <a:r>
              <a:rPr lang="en-IN" dirty="0"/>
              <a:t>    -&gt; );</a:t>
            </a:r>
          </a:p>
          <a:p>
            <a:r>
              <a:rPr lang="en-IN" dirty="0"/>
              <a:t>Query OK, 0 rows affected (0.28 sec)</a:t>
            </a:r>
          </a:p>
          <a:p>
            <a:endParaRPr lang="en-IN" dirty="0"/>
          </a:p>
          <a:p>
            <a:r>
              <a:rPr lang="en-IN" dirty="0" err="1"/>
              <a:t>mysql</a:t>
            </a:r>
            <a:r>
              <a:rPr lang="en-IN" dirty="0"/>
              <a:t>&gt; INSERT INTO </a:t>
            </a:r>
            <a:r>
              <a:rPr lang="en-IN" dirty="0" err="1"/>
              <a:t>jemp</a:t>
            </a:r>
            <a:r>
              <a:rPr lang="en-IN" dirty="0"/>
              <a:t> (c) VALUES</a:t>
            </a:r>
          </a:p>
          <a:p>
            <a:r>
              <a:rPr lang="en-IN" dirty="0"/>
              <a:t>     &gt;   ('{"id": "1", "name": "Fred"}'), ('{"id": "2", "name": "Wilma"}'),</a:t>
            </a:r>
          </a:p>
          <a:p>
            <a:r>
              <a:rPr lang="en-IN" dirty="0"/>
              <a:t>     &gt;   ('{"id": "3", "name": "Barney"}'), ('{"id": "4", "name": "Betty"}');</a:t>
            </a:r>
          </a:p>
          <a:p>
            <a:r>
              <a:rPr lang="en-IN" dirty="0"/>
              <a:t>Query OK, 4 rows affected (0.04 sec)</a:t>
            </a:r>
          </a:p>
          <a:p>
            <a:r>
              <a:rPr lang="en-IN" dirty="0"/>
              <a:t>Records: 4  Duplicates: 0  Warnings: 0</a:t>
            </a:r>
          </a:p>
          <a:p>
            <a:endParaRPr lang="en-IN" dirty="0"/>
          </a:p>
          <a:p>
            <a:r>
              <a:rPr lang="en-IN" dirty="0" err="1"/>
              <a:t>mysql</a:t>
            </a:r>
            <a:r>
              <a:rPr lang="en-IN" dirty="0"/>
              <a:t>&gt; SELECT c-&gt;&gt;"$.name" AS name</a:t>
            </a:r>
          </a:p>
          <a:p>
            <a:r>
              <a:rPr lang="en-IN" dirty="0"/>
              <a:t>     &gt;     FROM </a:t>
            </a:r>
            <a:r>
              <a:rPr lang="en-IN" dirty="0" err="1"/>
              <a:t>jemp</a:t>
            </a:r>
            <a:r>
              <a:rPr lang="en-IN" dirty="0"/>
              <a:t> WHERE g &gt; 2;</a:t>
            </a:r>
          </a:p>
          <a:p>
            <a:r>
              <a:rPr lang="en-IN" dirty="0"/>
              <a:t>+--------+</a:t>
            </a:r>
          </a:p>
          <a:p>
            <a:r>
              <a:rPr lang="en-IN" dirty="0"/>
              <a:t>| name   |</a:t>
            </a:r>
          </a:p>
          <a:p>
            <a:r>
              <a:rPr lang="en-IN" dirty="0"/>
              <a:t>+--------+</a:t>
            </a:r>
          </a:p>
          <a:p>
            <a:r>
              <a:rPr lang="en-IN" dirty="0"/>
              <a:t>| Barney |</a:t>
            </a:r>
          </a:p>
          <a:p>
            <a:r>
              <a:rPr lang="en-IN" dirty="0"/>
              <a:t>| Betty  |</a:t>
            </a:r>
          </a:p>
          <a:p>
            <a:r>
              <a:rPr lang="en-IN" dirty="0"/>
              <a:t>+--------+</a:t>
            </a:r>
          </a:p>
          <a:p>
            <a:r>
              <a:rPr lang="en-IN" dirty="0"/>
              <a:t>2 rows in set (0.00 sec)</a:t>
            </a:r>
          </a:p>
        </p:txBody>
      </p:sp>
    </p:spTree>
    <p:extLst>
      <p:ext uri="{BB962C8B-B14F-4D97-AF65-F5344CB8AC3E}">
        <p14:creationId xmlns:p14="http://schemas.microsoft.com/office/powerpoint/2010/main" val="3974854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AADE7-3597-240D-B4CE-33D3DE4CECF7}"/>
              </a:ext>
            </a:extLst>
          </p:cNvPr>
          <p:cNvSpPr>
            <a:spLocks noGrp="1"/>
          </p:cNvSpPr>
          <p:nvPr>
            <p:ph type="title"/>
          </p:nvPr>
        </p:nvSpPr>
        <p:spPr/>
        <p:txBody>
          <a:bodyPr/>
          <a:lstStyle/>
          <a:p>
            <a:r>
              <a:rPr lang="en-IN" dirty="0"/>
              <a:t>MySQL CREATE INDEX Statement</a:t>
            </a:r>
          </a:p>
        </p:txBody>
      </p:sp>
      <p:sp>
        <p:nvSpPr>
          <p:cNvPr id="3" name="Content Placeholder 2">
            <a:extLst>
              <a:ext uri="{FF2B5EF4-FFF2-40B4-BE49-F238E27FC236}">
                <a16:creationId xmlns:a16="http://schemas.microsoft.com/office/drawing/2014/main" id="{72A14460-D8BE-35BA-D2ED-1859585F53EC}"/>
              </a:ext>
            </a:extLst>
          </p:cNvPr>
          <p:cNvSpPr>
            <a:spLocks noGrp="1"/>
          </p:cNvSpPr>
          <p:nvPr>
            <p:ph idx="1"/>
          </p:nvPr>
        </p:nvSpPr>
        <p:spPr/>
        <p:txBody>
          <a:bodyPr/>
          <a:lstStyle/>
          <a:p>
            <a:pPr algn="just"/>
            <a:r>
              <a:rPr lang="en-US" b="0" i="0" dirty="0">
                <a:solidFill>
                  <a:srgbClr val="333333"/>
                </a:solidFill>
                <a:effectLst/>
                <a:latin typeface="inter-regular"/>
              </a:rPr>
              <a:t>If we want to add index in table, we will use the CREATE INDEX statement as follows:</a:t>
            </a:r>
          </a:p>
          <a:p>
            <a:pPr algn="just">
              <a:buFont typeface="+mj-lt"/>
              <a:buAutoNum type="arabicPeriod"/>
            </a:pPr>
            <a:r>
              <a:rPr lang="en-US" b="0" i="0" dirty="0" err="1">
                <a:solidFill>
                  <a:srgbClr val="000000"/>
                </a:solidFill>
                <a:effectLst/>
                <a:latin typeface="inter-regular"/>
              </a:rPr>
              <a:t>mysql</a:t>
            </a:r>
            <a:r>
              <a:rPr lang="en-US" b="0" i="0" dirty="0">
                <a:solidFill>
                  <a:srgbClr val="000000"/>
                </a:solidFill>
                <a:effectLst/>
                <a:latin typeface="inter-regular"/>
              </a:rPr>
              <a:t>&gt; </a:t>
            </a:r>
            <a:r>
              <a:rPr lang="en-US" b="1" i="0" dirty="0">
                <a:solidFill>
                  <a:srgbClr val="006699"/>
                </a:solidFill>
                <a:effectLst/>
                <a:latin typeface="inter-regular"/>
              </a:rPr>
              <a:t>CREATE</a:t>
            </a:r>
            <a:r>
              <a:rPr lang="en-US" b="0" i="0" dirty="0">
                <a:solidFill>
                  <a:srgbClr val="000000"/>
                </a:solidFill>
                <a:effectLst/>
                <a:latin typeface="inter-regular"/>
              </a:rPr>
              <a:t> </a:t>
            </a:r>
            <a:r>
              <a:rPr lang="en-US" b="1" i="0" dirty="0">
                <a:solidFill>
                  <a:srgbClr val="006699"/>
                </a:solidFill>
                <a:effectLst/>
                <a:latin typeface="inter-regular"/>
              </a:rPr>
              <a:t>INDEX</a:t>
            </a:r>
            <a:r>
              <a:rPr lang="en-US" b="0" i="0" dirty="0">
                <a:solidFill>
                  <a:srgbClr val="000000"/>
                </a:solidFill>
                <a:effectLst/>
                <a:latin typeface="inter-regular"/>
              </a:rPr>
              <a:t> [</a:t>
            </a:r>
            <a:r>
              <a:rPr lang="en-US" b="0" i="0" dirty="0" err="1">
                <a:solidFill>
                  <a:srgbClr val="000000"/>
                </a:solidFill>
                <a:effectLst/>
                <a:latin typeface="inter-regular"/>
              </a:rPr>
              <a:t>index_name</a:t>
            </a:r>
            <a:r>
              <a:rPr lang="en-US" b="0" i="0" dirty="0">
                <a:solidFill>
                  <a:srgbClr val="000000"/>
                </a:solidFill>
                <a:effectLst/>
                <a:latin typeface="inter-regular"/>
              </a:rPr>
              <a:t>] </a:t>
            </a:r>
            <a:r>
              <a:rPr lang="en-US" b="1" i="0" dirty="0">
                <a:solidFill>
                  <a:srgbClr val="006699"/>
                </a:solidFill>
                <a:effectLst/>
                <a:latin typeface="inter-regular"/>
              </a:rPr>
              <a:t>ON</a:t>
            </a:r>
            <a:r>
              <a:rPr lang="en-US" b="0" i="0" dirty="0">
                <a:solidFill>
                  <a:srgbClr val="000000"/>
                </a:solidFill>
                <a:effectLst/>
                <a:latin typeface="inter-regular"/>
              </a:rPr>
              <a:t> [</a:t>
            </a:r>
            <a:r>
              <a:rPr lang="en-US" b="0" i="0" dirty="0" err="1">
                <a:solidFill>
                  <a:srgbClr val="000000"/>
                </a:solidFill>
                <a:effectLst/>
                <a:latin typeface="inter-regular"/>
              </a:rPr>
              <a:t>table_name</a:t>
            </a:r>
            <a:r>
              <a:rPr lang="en-US" b="0" i="0" dirty="0">
                <a:solidFill>
                  <a:srgbClr val="000000"/>
                </a:solidFill>
                <a:effectLst/>
                <a:latin typeface="inter-regular"/>
              </a:rPr>
              <a:t>] (</a:t>
            </a:r>
            <a:r>
              <a:rPr lang="en-US" b="1" i="0" dirty="0">
                <a:solidFill>
                  <a:srgbClr val="006699"/>
                </a:solidFill>
                <a:effectLst/>
                <a:latin typeface="inter-regular"/>
              </a:rPr>
              <a:t>column</a:t>
            </a:r>
            <a:r>
              <a:rPr lang="en-US" b="0" i="0" dirty="0">
                <a:solidFill>
                  <a:srgbClr val="000000"/>
                </a:solidFill>
                <a:effectLst/>
                <a:latin typeface="inter-regular"/>
              </a:rPr>
              <a:t> names)  </a:t>
            </a:r>
          </a:p>
          <a:p>
            <a:pPr algn="just"/>
            <a:r>
              <a:rPr lang="en-US" b="0" i="0" dirty="0">
                <a:solidFill>
                  <a:srgbClr val="333333"/>
                </a:solidFill>
                <a:effectLst/>
                <a:latin typeface="inter-regular"/>
              </a:rPr>
              <a:t>In this statement, </a:t>
            </a:r>
            <a:r>
              <a:rPr lang="en-US" b="1" i="0" dirty="0" err="1">
                <a:solidFill>
                  <a:srgbClr val="333333"/>
                </a:solidFill>
                <a:effectLst/>
                <a:latin typeface="inter-bold"/>
              </a:rPr>
              <a:t>index_name</a:t>
            </a:r>
            <a:r>
              <a:rPr lang="en-US" b="0" i="0" dirty="0">
                <a:solidFill>
                  <a:srgbClr val="333333"/>
                </a:solidFill>
                <a:effectLst/>
                <a:latin typeface="inter-regular"/>
              </a:rPr>
              <a:t> is the name of the index, </a:t>
            </a:r>
            <a:r>
              <a:rPr lang="en-US" b="1" i="0" dirty="0" err="1">
                <a:solidFill>
                  <a:srgbClr val="333333"/>
                </a:solidFill>
                <a:effectLst/>
                <a:latin typeface="inter-bold"/>
              </a:rPr>
              <a:t>table_name</a:t>
            </a:r>
            <a:r>
              <a:rPr lang="en-US" b="0" i="0" dirty="0">
                <a:solidFill>
                  <a:srgbClr val="333333"/>
                </a:solidFill>
                <a:effectLst/>
                <a:latin typeface="inter-regular"/>
              </a:rPr>
              <a:t> is the name of the table to which the index belongs, and the </a:t>
            </a:r>
            <a:r>
              <a:rPr lang="en-US" b="1" i="0" dirty="0" err="1">
                <a:solidFill>
                  <a:srgbClr val="333333"/>
                </a:solidFill>
                <a:effectLst/>
                <a:latin typeface="inter-bold"/>
              </a:rPr>
              <a:t>column_names</a:t>
            </a:r>
            <a:r>
              <a:rPr lang="en-US" b="0" i="0" dirty="0">
                <a:solidFill>
                  <a:srgbClr val="333333"/>
                </a:solidFill>
                <a:effectLst/>
                <a:latin typeface="inter-regular"/>
              </a:rPr>
              <a:t> is the list of columns.</a:t>
            </a:r>
          </a:p>
          <a:p>
            <a:pPr algn="just"/>
            <a:r>
              <a:rPr lang="en-US" b="0" i="0" dirty="0">
                <a:solidFill>
                  <a:srgbClr val="333333"/>
                </a:solidFill>
                <a:effectLst/>
                <a:latin typeface="inter-regular"/>
              </a:rPr>
              <a:t>Let us add the new index for the column col4, we use the following statement:</a:t>
            </a:r>
          </a:p>
          <a:p>
            <a:pPr algn="just">
              <a:buFont typeface="+mj-lt"/>
              <a:buAutoNum type="arabicPeriod"/>
            </a:pPr>
            <a:r>
              <a:rPr lang="en-US" b="0" i="0" dirty="0" err="1">
                <a:solidFill>
                  <a:srgbClr val="000000"/>
                </a:solidFill>
                <a:effectLst/>
                <a:latin typeface="inter-regular"/>
              </a:rPr>
              <a:t>mysql</a:t>
            </a:r>
            <a:r>
              <a:rPr lang="en-US" b="0" i="0" dirty="0">
                <a:solidFill>
                  <a:srgbClr val="000000"/>
                </a:solidFill>
                <a:effectLst/>
                <a:latin typeface="inter-regular"/>
              </a:rPr>
              <a:t>&gt; </a:t>
            </a:r>
            <a:r>
              <a:rPr lang="en-US" b="1" i="0" dirty="0">
                <a:solidFill>
                  <a:srgbClr val="006699"/>
                </a:solidFill>
                <a:effectLst/>
                <a:latin typeface="inter-regular"/>
              </a:rPr>
              <a:t>CREATE</a:t>
            </a:r>
            <a:r>
              <a:rPr lang="en-US" b="0" i="0" dirty="0">
                <a:solidFill>
                  <a:srgbClr val="000000"/>
                </a:solidFill>
                <a:effectLst/>
                <a:latin typeface="inter-regular"/>
              </a:rPr>
              <a:t> </a:t>
            </a:r>
            <a:r>
              <a:rPr lang="en-US" b="1" i="0" dirty="0">
                <a:solidFill>
                  <a:srgbClr val="006699"/>
                </a:solidFill>
                <a:effectLst/>
                <a:latin typeface="inter-regular"/>
              </a:rPr>
              <a:t>INDEX</a:t>
            </a:r>
            <a:r>
              <a:rPr lang="en-US" b="0" i="0" dirty="0">
                <a:solidFill>
                  <a:srgbClr val="000000"/>
                </a:solidFill>
                <a:effectLst/>
                <a:latin typeface="inter-regular"/>
              </a:rPr>
              <a:t> ind_1 </a:t>
            </a:r>
            <a:r>
              <a:rPr lang="en-US" b="1" i="0" dirty="0">
                <a:solidFill>
                  <a:srgbClr val="006699"/>
                </a:solidFill>
                <a:effectLst/>
                <a:latin typeface="inter-regular"/>
              </a:rPr>
              <a:t>ON</a:t>
            </a:r>
            <a:r>
              <a:rPr lang="en-US" b="0" i="0" dirty="0">
                <a:solidFill>
                  <a:srgbClr val="000000"/>
                </a:solidFill>
                <a:effectLst/>
                <a:latin typeface="inter-regular"/>
              </a:rPr>
              <a:t> </a:t>
            </a:r>
            <a:r>
              <a:rPr lang="en-US" b="0" i="0" dirty="0" err="1">
                <a:solidFill>
                  <a:srgbClr val="000000"/>
                </a:solidFill>
                <a:effectLst/>
                <a:latin typeface="inter-regular"/>
              </a:rPr>
              <a:t>t_index</a:t>
            </a:r>
            <a:r>
              <a:rPr lang="en-US" b="0" i="0" dirty="0">
                <a:solidFill>
                  <a:srgbClr val="000000"/>
                </a:solidFill>
                <a:effectLst/>
                <a:latin typeface="inter-regular"/>
              </a:rPr>
              <a:t>(col4);  </a:t>
            </a:r>
          </a:p>
          <a:p>
            <a:endParaRPr lang="en-IN" dirty="0"/>
          </a:p>
        </p:txBody>
      </p:sp>
    </p:spTree>
    <p:extLst>
      <p:ext uri="{BB962C8B-B14F-4D97-AF65-F5344CB8AC3E}">
        <p14:creationId xmlns:p14="http://schemas.microsoft.com/office/powerpoint/2010/main" val="35337093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BDA747A-E9C6-DD58-9AD4-68E6444D26A6}"/>
              </a:ext>
            </a:extLst>
          </p:cNvPr>
          <p:cNvSpPr txBox="1"/>
          <p:nvPr/>
        </p:nvSpPr>
        <p:spPr>
          <a:xfrm>
            <a:off x="928687" y="1028343"/>
            <a:ext cx="11458575" cy="4801314"/>
          </a:xfrm>
          <a:prstGeom prst="rect">
            <a:avLst/>
          </a:prstGeom>
          <a:noFill/>
        </p:spPr>
        <p:txBody>
          <a:bodyPr wrap="square">
            <a:spAutoFit/>
          </a:bodyPr>
          <a:lstStyle/>
          <a:p>
            <a:endParaRPr lang="en-IN" dirty="0"/>
          </a:p>
          <a:p>
            <a:r>
              <a:rPr lang="en-IN" dirty="0" err="1"/>
              <a:t>mysql</a:t>
            </a:r>
            <a:r>
              <a:rPr lang="en-IN" dirty="0"/>
              <a:t>&gt; EXPLAIN SELECT c-&gt;&gt;"$.name" AS name</a:t>
            </a:r>
          </a:p>
          <a:p>
            <a:r>
              <a:rPr lang="en-IN" dirty="0"/>
              <a:t>     &gt;    FROM </a:t>
            </a:r>
            <a:r>
              <a:rPr lang="en-IN" dirty="0" err="1"/>
              <a:t>jemp</a:t>
            </a:r>
            <a:r>
              <a:rPr lang="en-IN" dirty="0"/>
              <a:t> WHERE g &gt; 2\G</a:t>
            </a:r>
          </a:p>
          <a:p>
            <a:r>
              <a:rPr lang="en-IN" dirty="0"/>
              <a:t>*************************** 1. row ***************************</a:t>
            </a:r>
          </a:p>
          <a:p>
            <a:r>
              <a:rPr lang="en-IN" dirty="0"/>
              <a:t>           id: 1</a:t>
            </a:r>
          </a:p>
          <a:p>
            <a:r>
              <a:rPr lang="en-IN" dirty="0"/>
              <a:t>  </a:t>
            </a:r>
            <a:r>
              <a:rPr lang="en-IN" dirty="0" err="1"/>
              <a:t>select_type</a:t>
            </a:r>
            <a:r>
              <a:rPr lang="en-IN" dirty="0"/>
              <a:t>: SIMPLE</a:t>
            </a:r>
          </a:p>
          <a:p>
            <a:r>
              <a:rPr lang="en-IN" dirty="0"/>
              <a:t>        table: </a:t>
            </a:r>
            <a:r>
              <a:rPr lang="en-IN" dirty="0" err="1"/>
              <a:t>jemp</a:t>
            </a:r>
            <a:endParaRPr lang="en-IN" dirty="0"/>
          </a:p>
          <a:p>
            <a:r>
              <a:rPr lang="en-IN" dirty="0"/>
              <a:t>   partitions: NULL</a:t>
            </a:r>
          </a:p>
          <a:p>
            <a:r>
              <a:rPr lang="en-IN" dirty="0"/>
              <a:t>         type: range</a:t>
            </a:r>
          </a:p>
          <a:p>
            <a:r>
              <a:rPr lang="en-IN" dirty="0" err="1"/>
              <a:t>possible_keys</a:t>
            </a:r>
            <a:r>
              <a:rPr lang="en-IN" dirty="0"/>
              <a:t>: </a:t>
            </a:r>
            <a:r>
              <a:rPr lang="en-IN" dirty="0" err="1"/>
              <a:t>i</a:t>
            </a:r>
            <a:endParaRPr lang="en-IN" dirty="0"/>
          </a:p>
          <a:p>
            <a:r>
              <a:rPr lang="en-IN" dirty="0"/>
              <a:t>        </a:t>
            </a:r>
            <a:r>
              <a:rPr lang="en-IN" sz="2000" b="1" dirty="0">
                <a:solidFill>
                  <a:srgbClr val="FF0000"/>
                </a:solidFill>
              </a:rPr>
              <a:t>  key: </a:t>
            </a:r>
            <a:r>
              <a:rPr lang="en-IN" sz="2000" b="1" dirty="0" err="1">
                <a:solidFill>
                  <a:srgbClr val="FF0000"/>
                </a:solidFill>
              </a:rPr>
              <a:t>i</a:t>
            </a:r>
            <a:endParaRPr lang="en-IN" sz="2000" b="1" dirty="0">
              <a:solidFill>
                <a:srgbClr val="FF0000"/>
              </a:solidFill>
            </a:endParaRPr>
          </a:p>
          <a:p>
            <a:r>
              <a:rPr lang="en-IN" dirty="0"/>
              <a:t>      </a:t>
            </a:r>
            <a:r>
              <a:rPr lang="en-IN" dirty="0" err="1"/>
              <a:t>key_len</a:t>
            </a:r>
            <a:r>
              <a:rPr lang="en-IN" dirty="0"/>
              <a:t>: 5</a:t>
            </a:r>
          </a:p>
          <a:p>
            <a:r>
              <a:rPr lang="en-IN" dirty="0"/>
              <a:t>          ref: NULL</a:t>
            </a:r>
          </a:p>
          <a:p>
            <a:r>
              <a:rPr lang="en-IN" dirty="0"/>
              <a:t>         rows: 2</a:t>
            </a:r>
          </a:p>
          <a:p>
            <a:r>
              <a:rPr lang="en-IN" dirty="0"/>
              <a:t>     filtered: 100.00</a:t>
            </a:r>
          </a:p>
          <a:p>
            <a:r>
              <a:rPr lang="en-IN" dirty="0"/>
              <a:t>        Extra: Using where</a:t>
            </a:r>
          </a:p>
          <a:p>
            <a:r>
              <a:rPr lang="en-IN" dirty="0"/>
              <a:t>1 row in set, 1 warning (0.00 sec)</a:t>
            </a:r>
          </a:p>
        </p:txBody>
      </p:sp>
    </p:spTree>
    <p:extLst>
      <p:ext uri="{BB962C8B-B14F-4D97-AF65-F5344CB8AC3E}">
        <p14:creationId xmlns:p14="http://schemas.microsoft.com/office/powerpoint/2010/main" val="34157497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1BDF3-5C29-E0E0-2985-8507256C5246}"/>
              </a:ext>
            </a:extLst>
          </p:cNvPr>
          <p:cNvSpPr>
            <a:spLocks noGrp="1"/>
          </p:cNvSpPr>
          <p:nvPr>
            <p:ph type="title"/>
          </p:nvPr>
        </p:nvSpPr>
        <p:spPr/>
        <p:txBody>
          <a:bodyPr/>
          <a:lstStyle/>
          <a:p>
            <a:r>
              <a:rPr lang="en-US" dirty="0"/>
              <a:t>MySQL Drop Index</a:t>
            </a:r>
            <a:endParaRPr lang="en-IN" dirty="0"/>
          </a:p>
        </p:txBody>
      </p:sp>
      <p:sp>
        <p:nvSpPr>
          <p:cNvPr id="3" name="Content Placeholder 2">
            <a:extLst>
              <a:ext uri="{FF2B5EF4-FFF2-40B4-BE49-F238E27FC236}">
                <a16:creationId xmlns:a16="http://schemas.microsoft.com/office/drawing/2014/main" id="{8F02D590-E2DD-87E5-A1B5-5861FA7E2CBE}"/>
              </a:ext>
            </a:extLst>
          </p:cNvPr>
          <p:cNvSpPr>
            <a:spLocks noGrp="1"/>
          </p:cNvSpPr>
          <p:nvPr>
            <p:ph idx="1"/>
          </p:nvPr>
        </p:nvSpPr>
        <p:spPr>
          <a:xfrm>
            <a:off x="1154954" y="2603500"/>
            <a:ext cx="10003584" cy="3968750"/>
          </a:xfrm>
        </p:spPr>
        <p:txBody>
          <a:bodyPr>
            <a:normAutofit/>
          </a:bodyPr>
          <a:lstStyle/>
          <a:p>
            <a:r>
              <a:rPr lang="en-US" dirty="0"/>
              <a:t>MySQL allows a DROP INDEX statement to remove the existing index from the table. </a:t>
            </a:r>
          </a:p>
          <a:p>
            <a:r>
              <a:rPr lang="en-US" dirty="0"/>
              <a:t>To delete an index from a table, we can use the following query:</a:t>
            </a:r>
          </a:p>
          <a:p>
            <a:pPr marL="0" indent="0">
              <a:buNone/>
            </a:pPr>
            <a:r>
              <a:rPr lang="en-US" dirty="0" err="1"/>
              <a:t>mysql</a:t>
            </a:r>
            <a:r>
              <a:rPr lang="en-US" dirty="0"/>
              <a:t>&gt;DROP INDEX </a:t>
            </a:r>
            <a:r>
              <a:rPr lang="en-US" dirty="0" err="1"/>
              <a:t>index_name</a:t>
            </a:r>
            <a:r>
              <a:rPr lang="en-US" dirty="0"/>
              <a:t> ON </a:t>
            </a:r>
            <a:r>
              <a:rPr lang="en-US" dirty="0" err="1"/>
              <a:t>table_name</a:t>
            </a:r>
            <a:r>
              <a:rPr lang="en-US" dirty="0"/>
              <a:t> [</a:t>
            </a:r>
            <a:r>
              <a:rPr lang="en-US" dirty="0" err="1"/>
              <a:t>algorithm_option</a:t>
            </a:r>
            <a:r>
              <a:rPr lang="en-US" dirty="0"/>
              <a:t> | </a:t>
            </a:r>
            <a:r>
              <a:rPr lang="en-US" dirty="0" err="1"/>
              <a:t>lock_option</a:t>
            </a:r>
            <a:r>
              <a:rPr lang="en-US" dirty="0"/>
              <a:t>];  </a:t>
            </a:r>
          </a:p>
          <a:p>
            <a:r>
              <a:rPr lang="en-US" dirty="0"/>
              <a:t>If we want to delete an index, it requires two things:</a:t>
            </a:r>
          </a:p>
          <a:p>
            <a:r>
              <a:rPr lang="en-US" dirty="0"/>
              <a:t>First, we have to specify the name of the index that we want to remove.</a:t>
            </a:r>
          </a:p>
          <a:p>
            <a:r>
              <a:rPr lang="en-US" dirty="0"/>
              <a:t>Second, name of the table from which your index belongs.</a:t>
            </a:r>
          </a:p>
          <a:p>
            <a:r>
              <a:rPr lang="en-US" dirty="0"/>
              <a:t>The Drop Index syntax contains two optional options, which are Algorithm and Lock for reading and writing the tables during the index modifications. </a:t>
            </a:r>
            <a:endParaRPr lang="en-IN" dirty="0"/>
          </a:p>
        </p:txBody>
      </p:sp>
    </p:spTree>
    <p:extLst>
      <p:ext uri="{BB962C8B-B14F-4D97-AF65-F5344CB8AC3E}">
        <p14:creationId xmlns:p14="http://schemas.microsoft.com/office/powerpoint/2010/main" val="21259627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B8009-92A9-BBD5-772B-911D4091B860}"/>
              </a:ext>
            </a:extLst>
          </p:cNvPr>
          <p:cNvSpPr>
            <a:spLocks noGrp="1"/>
          </p:cNvSpPr>
          <p:nvPr>
            <p:ph type="title"/>
          </p:nvPr>
        </p:nvSpPr>
        <p:spPr/>
        <p:txBody>
          <a:bodyPr/>
          <a:lstStyle/>
          <a:p>
            <a:r>
              <a:rPr lang="en-US" dirty="0"/>
              <a:t>Algorithm Option 	</a:t>
            </a:r>
            <a:endParaRPr lang="en-IN" dirty="0"/>
          </a:p>
        </p:txBody>
      </p:sp>
      <p:sp>
        <p:nvSpPr>
          <p:cNvPr id="3" name="Content Placeholder 2">
            <a:extLst>
              <a:ext uri="{FF2B5EF4-FFF2-40B4-BE49-F238E27FC236}">
                <a16:creationId xmlns:a16="http://schemas.microsoft.com/office/drawing/2014/main" id="{8BC90C99-E3C9-2926-F4D4-AA99BEE69759}"/>
              </a:ext>
            </a:extLst>
          </p:cNvPr>
          <p:cNvSpPr>
            <a:spLocks noGrp="1"/>
          </p:cNvSpPr>
          <p:nvPr>
            <p:ph idx="1"/>
          </p:nvPr>
        </p:nvSpPr>
        <p:spPr>
          <a:xfrm>
            <a:off x="1154954" y="2603499"/>
            <a:ext cx="10289334" cy="3768725"/>
          </a:xfrm>
        </p:spPr>
        <p:txBody>
          <a:bodyPr>
            <a:normAutofit/>
          </a:bodyPr>
          <a:lstStyle/>
          <a:p>
            <a:r>
              <a:rPr lang="en-US" dirty="0"/>
              <a:t>The </a:t>
            </a:r>
            <a:r>
              <a:rPr lang="en-US" dirty="0" err="1"/>
              <a:t>algorithm_option</a:t>
            </a:r>
            <a:r>
              <a:rPr lang="en-US" dirty="0"/>
              <a:t> enables us to specify the specific algorithm for removing the index in a table. The syntax of </a:t>
            </a:r>
            <a:r>
              <a:rPr lang="en-US" dirty="0" err="1"/>
              <a:t>algorithm_option</a:t>
            </a:r>
            <a:r>
              <a:rPr lang="en-US" dirty="0"/>
              <a:t> are as follows:</a:t>
            </a:r>
          </a:p>
          <a:p>
            <a:r>
              <a:rPr lang="en-US" dirty="0"/>
              <a:t>Algorithm [=] {DEFAULT | INPLACE | COPY}  </a:t>
            </a:r>
          </a:p>
          <a:p>
            <a:r>
              <a:rPr lang="en-US" dirty="0"/>
              <a:t>The Drop Index syntax supports mainly two algorithms which are INPLACE and COPY.</a:t>
            </a:r>
          </a:p>
          <a:p>
            <a:r>
              <a:rPr lang="en-US" dirty="0"/>
              <a:t>COPY: This algorithm allows us to copy one table into another new table row by row and then DROP Index statement performed on this new table. </a:t>
            </a:r>
          </a:p>
          <a:p>
            <a:pPr lvl="1"/>
            <a:r>
              <a:rPr lang="en-US" dirty="0"/>
              <a:t>On this table, we cannot perform an INSERT and UPDATE statement for data manipulation.</a:t>
            </a:r>
          </a:p>
          <a:p>
            <a:r>
              <a:rPr lang="en-US" dirty="0"/>
              <a:t>INPLACE: This algorithm allows us to rebuild a table instead of copy the original table.</a:t>
            </a:r>
          </a:p>
          <a:p>
            <a:pPr lvl="1"/>
            <a:r>
              <a:rPr lang="en-US" dirty="0"/>
              <a:t>We can perform all data manipulation operations on this table. </a:t>
            </a:r>
          </a:p>
          <a:p>
            <a:pPr lvl="1"/>
            <a:r>
              <a:rPr lang="en-US" dirty="0"/>
              <a:t>On this table, MySQL issues an exclusive metadata lock during the index removal.</a:t>
            </a:r>
            <a:endParaRPr lang="en-IN" dirty="0"/>
          </a:p>
        </p:txBody>
      </p:sp>
    </p:spTree>
    <p:extLst>
      <p:ext uri="{BB962C8B-B14F-4D97-AF65-F5344CB8AC3E}">
        <p14:creationId xmlns:p14="http://schemas.microsoft.com/office/powerpoint/2010/main" val="20759340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CB07B-DB6B-DE4A-25C7-11194CC81E1C}"/>
              </a:ext>
            </a:extLst>
          </p:cNvPr>
          <p:cNvSpPr>
            <a:spLocks noGrp="1"/>
          </p:cNvSpPr>
          <p:nvPr>
            <p:ph type="title"/>
          </p:nvPr>
        </p:nvSpPr>
        <p:spPr/>
        <p:txBody>
          <a:bodyPr/>
          <a:lstStyle/>
          <a:p>
            <a:r>
              <a:rPr lang="en-US" dirty="0"/>
              <a:t>Lock Option</a:t>
            </a:r>
            <a:endParaRPr lang="en-IN" dirty="0"/>
          </a:p>
        </p:txBody>
      </p:sp>
      <p:sp>
        <p:nvSpPr>
          <p:cNvPr id="3" name="Content Placeholder 2">
            <a:extLst>
              <a:ext uri="{FF2B5EF4-FFF2-40B4-BE49-F238E27FC236}">
                <a16:creationId xmlns:a16="http://schemas.microsoft.com/office/drawing/2014/main" id="{9DAF744F-0702-ED32-5337-D39757891FE4}"/>
              </a:ext>
            </a:extLst>
          </p:cNvPr>
          <p:cNvSpPr>
            <a:spLocks noGrp="1"/>
          </p:cNvSpPr>
          <p:nvPr>
            <p:ph idx="1"/>
          </p:nvPr>
        </p:nvSpPr>
        <p:spPr>
          <a:xfrm>
            <a:off x="1154954" y="2603500"/>
            <a:ext cx="9632109" cy="4083050"/>
          </a:xfrm>
        </p:spPr>
        <p:txBody>
          <a:bodyPr>
            <a:normAutofit lnSpcReduction="10000"/>
          </a:bodyPr>
          <a:lstStyle/>
          <a:p>
            <a:r>
              <a:rPr lang="en-US" dirty="0"/>
              <a:t>This clause enables us to control the level of concurrent reads and writes during the index removal. The syntax of </a:t>
            </a:r>
            <a:r>
              <a:rPr lang="en-US" dirty="0" err="1"/>
              <a:t>lock_option</a:t>
            </a:r>
            <a:r>
              <a:rPr lang="en-US" dirty="0"/>
              <a:t> are as follows:</a:t>
            </a:r>
          </a:p>
          <a:p>
            <a:r>
              <a:rPr lang="en-US" dirty="0"/>
              <a:t>LOCK [=] {DEFAULT|NONE|SHARED|EXCLUSIVE}  </a:t>
            </a:r>
          </a:p>
          <a:p>
            <a:r>
              <a:rPr lang="en-US" dirty="0"/>
              <a:t>In the syntax, we can see that the </a:t>
            </a:r>
            <a:r>
              <a:rPr lang="en-US" dirty="0" err="1"/>
              <a:t>lock_option</a:t>
            </a:r>
            <a:r>
              <a:rPr lang="en-US" dirty="0"/>
              <a:t> contains four modes that are DEFAULT, NONE, SHARED, and EXCLUSIVE. </a:t>
            </a:r>
          </a:p>
          <a:p>
            <a:r>
              <a:rPr lang="en-US" dirty="0"/>
              <a:t>SHARED: This mode supports only concurrent reads, not concurrent writes. When the concurrent reads are not supported, it gives an error.</a:t>
            </a:r>
          </a:p>
          <a:p>
            <a:r>
              <a:rPr lang="en-US" dirty="0"/>
              <a:t>DEFAULT: This mode can have the maximum level of concurrency for a specified algorithm. It will enable concurrent reads and writes if supported otherwise enforces exclusive mode.</a:t>
            </a:r>
          </a:p>
          <a:p>
            <a:r>
              <a:rPr lang="en-US" dirty="0"/>
              <a:t>NONE: You have concurrent read and write if this mode is supported. Otherwise, it gives an error.</a:t>
            </a:r>
          </a:p>
          <a:p>
            <a:r>
              <a:rPr lang="fr-FR" b="1" i="0" dirty="0">
                <a:solidFill>
                  <a:srgbClr val="333333"/>
                </a:solidFill>
                <a:effectLst/>
                <a:latin typeface="inter-bold"/>
              </a:rPr>
              <a:t>EXCLUSIVE:</a:t>
            </a:r>
            <a:r>
              <a:rPr lang="fr-FR" b="0" i="0" dirty="0">
                <a:solidFill>
                  <a:srgbClr val="333333"/>
                </a:solidFill>
                <a:effectLst/>
                <a:latin typeface="inter-regular"/>
              </a:rPr>
              <a:t> This mode enforces exclusive </a:t>
            </a:r>
            <a:r>
              <a:rPr lang="fr-FR" b="0" i="0" dirty="0" err="1">
                <a:solidFill>
                  <a:srgbClr val="333333"/>
                </a:solidFill>
                <a:effectLst/>
                <a:latin typeface="inter-regular"/>
              </a:rPr>
              <a:t>access</a:t>
            </a:r>
            <a:r>
              <a:rPr lang="fr-FR" b="0" i="0" dirty="0">
                <a:solidFill>
                  <a:srgbClr val="333333"/>
                </a:solidFill>
                <a:effectLst/>
                <a:latin typeface="inter-regular"/>
              </a:rPr>
              <a:t>.</a:t>
            </a:r>
            <a:endParaRPr lang="en-IN" dirty="0"/>
          </a:p>
        </p:txBody>
      </p:sp>
    </p:spTree>
    <p:extLst>
      <p:ext uri="{BB962C8B-B14F-4D97-AF65-F5344CB8AC3E}">
        <p14:creationId xmlns:p14="http://schemas.microsoft.com/office/powerpoint/2010/main" val="36767994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11818-4083-FE5B-607B-49BF9656D820}"/>
              </a:ext>
            </a:extLst>
          </p:cNvPr>
          <p:cNvSpPr>
            <a:spLocks noGrp="1"/>
          </p:cNvSpPr>
          <p:nvPr>
            <p:ph type="title"/>
          </p:nvPr>
        </p:nvSpPr>
        <p:spPr/>
        <p:txBody>
          <a:bodyPr/>
          <a:lstStyle/>
          <a:p>
            <a:r>
              <a:rPr lang="en-US" dirty="0"/>
              <a:t>MySQL Drop PRIMARY Key Index</a:t>
            </a:r>
            <a:endParaRPr lang="en-IN" dirty="0"/>
          </a:p>
        </p:txBody>
      </p:sp>
      <p:sp>
        <p:nvSpPr>
          <p:cNvPr id="3" name="Content Placeholder 2">
            <a:extLst>
              <a:ext uri="{FF2B5EF4-FFF2-40B4-BE49-F238E27FC236}">
                <a16:creationId xmlns:a16="http://schemas.microsoft.com/office/drawing/2014/main" id="{A0E318A6-7753-D426-E73F-A5D72BCA1B72}"/>
              </a:ext>
            </a:extLst>
          </p:cNvPr>
          <p:cNvSpPr>
            <a:spLocks noGrp="1"/>
          </p:cNvSpPr>
          <p:nvPr>
            <p:ph idx="1"/>
          </p:nvPr>
        </p:nvSpPr>
        <p:spPr/>
        <p:txBody>
          <a:bodyPr>
            <a:normAutofit lnSpcReduction="10000"/>
          </a:bodyPr>
          <a:lstStyle/>
          <a:p>
            <a:r>
              <a:rPr lang="en-US" dirty="0"/>
              <a:t>In some cases, the table contains a PRIMARY index that was created whenever you create a table with a primary key or unique key. In that case, we need to execute the following command because the PRIMARY is a reserved word.</a:t>
            </a:r>
          </a:p>
          <a:p>
            <a:endParaRPr lang="en-US" dirty="0"/>
          </a:p>
          <a:p>
            <a:r>
              <a:rPr lang="en-US" dirty="0" err="1"/>
              <a:t>mysql</a:t>
            </a:r>
            <a:r>
              <a:rPr lang="en-US" dirty="0"/>
              <a:t>&gt; DROP INDEX PRIMARY ON </a:t>
            </a:r>
            <a:r>
              <a:rPr lang="en-US" dirty="0" err="1"/>
              <a:t>table_name</a:t>
            </a:r>
            <a:r>
              <a:rPr lang="en-US" dirty="0"/>
              <a:t>;  </a:t>
            </a:r>
          </a:p>
          <a:p>
            <a:r>
              <a:rPr lang="en-US" dirty="0"/>
              <a:t>To remove the primary key index from the student table, execute the following statement:</a:t>
            </a:r>
          </a:p>
          <a:p>
            <a:endParaRPr lang="en-US" dirty="0"/>
          </a:p>
          <a:p>
            <a:r>
              <a:rPr lang="en-US" dirty="0" err="1"/>
              <a:t>mysql</a:t>
            </a:r>
            <a:r>
              <a:rPr lang="en-US" dirty="0"/>
              <a:t>&gt; DROP INDEX PRIMARY ON student; </a:t>
            </a:r>
            <a:endParaRPr lang="en-IN" dirty="0"/>
          </a:p>
        </p:txBody>
      </p:sp>
    </p:spTree>
    <p:extLst>
      <p:ext uri="{BB962C8B-B14F-4D97-AF65-F5344CB8AC3E}">
        <p14:creationId xmlns:p14="http://schemas.microsoft.com/office/powerpoint/2010/main" val="3899370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2779-0A6D-D931-729A-C26557113C7F}"/>
              </a:ext>
            </a:extLst>
          </p:cNvPr>
          <p:cNvSpPr>
            <a:spLocks noGrp="1"/>
          </p:cNvSpPr>
          <p:nvPr>
            <p:ph type="title"/>
          </p:nvPr>
        </p:nvSpPr>
        <p:spPr/>
        <p:txBody>
          <a:bodyPr/>
          <a:lstStyle/>
          <a:p>
            <a:r>
              <a:rPr lang="en-US" dirty="0"/>
              <a:t>Show Indexes</a:t>
            </a:r>
            <a:endParaRPr lang="en-IN" dirty="0"/>
          </a:p>
        </p:txBody>
      </p:sp>
      <p:sp>
        <p:nvSpPr>
          <p:cNvPr id="3" name="Content Placeholder 2">
            <a:extLst>
              <a:ext uri="{FF2B5EF4-FFF2-40B4-BE49-F238E27FC236}">
                <a16:creationId xmlns:a16="http://schemas.microsoft.com/office/drawing/2014/main" id="{FDD2D72C-5EB6-2E40-1654-C1692EE9E0B2}"/>
              </a:ext>
            </a:extLst>
          </p:cNvPr>
          <p:cNvSpPr>
            <a:spLocks noGrp="1"/>
          </p:cNvSpPr>
          <p:nvPr>
            <p:ph idx="1"/>
          </p:nvPr>
        </p:nvSpPr>
        <p:spPr/>
        <p:txBody>
          <a:bodyPr>
            <a:normAutofit/>
          </a:bodyPr>
          <a:lstStyle/>
          <a:p>
            <a:r>
              <a:rPr lang="en-US" dirty="0"/>
              <a:t>Can get the index information of a table using the Show Indexes statement.</a:t>
            </a:r>
          </a:p>
          <a:p>
            <a:pPr marL="0" indent="0">
              <a:buNone/>
            </a:pPr>
            <a:r>
              <a:rPr lang="en-US" dirty="0" err="1"/>
              <a:t>mysql</a:t>
            </a:r>
            <a:r>
              <a:rPr lang="en-US" dirty="0"/>
              <a:t>&gt; SHOW INDEXES FROM </a:t>
            </a:r>
            <a:r>
              <a:rPr lang="en-US" dirty="0" err="1"/>
              <a:t>table_name</a:t>
            </a:r>
            <a:r>
              <a:rPr lang="en-US" dirty="0"/>
              <a:t>;  </a:t>
            </a:r>
          </a:p>
          <a:p>
            <a:r>
              <a:rPr lang="en-US" dirty="0"/>
              <a:t>After the successful execution of the statement, it will return the index information of a table in the current database.</a:t>
            </a:r>
          </a:p>
          <a:p>
            <a:r>
              <a:rPr lang="en-US" dirty="0"/>
              <a:t>If we want to get the index information of a table in a different database or database to which you are not connected, MySQL allows us to specify the database name with the Show Indexes statement. </a:t>
            </a:r>
          </a:p>
          <a:p>
            <a:pPr marL="0" indent="0">
              <a:buNone/>
            </a:pPr>
            <a:r>
              <a:rPr lang="en-US" dirty="0" err="1"/>
              <a:t>mysql</a:t>
            </a:r>
            <a:r>
              <a:rPr lang="en-US" dirty="0"/>
              <a:t>&gt; SHOW INDEXES FROM </a:t>
            </a:r>
            <a:r>
              <a:rPr lang="en-US" dirty="0" err="1"/>
              <a:t>table_name</a:t>
            </a:r>
            <a:r>
              <a:rPr lang="en-US" dirty="0"/>
              <a:t> IN </a:t>
            </a:r>
            <a:r>
              <a:rPr lang="en-US" dirty="0" err="1"/>
              <a:t>database_name</a:t>
            </a:r>
            <a:r>
              <a:rPr lang="en-US" dirty="0"/>
              <a:t>; </a:t>
            </a:r>
            <a:endParaRPr lang="en-IN" dirty="0"/>
          </a:p>
        </p:txBody>
      </p:sp>
    </p:spTree>
    <p:extLst>
      <p:ext uri="{BB962C8B-B14F-4D97-AF65-F5344CB8AC3E}">
        <p14:creationId xmlns:p14="http://schemas.microsoft.com/office/powerpoint/2010/main" val="34243414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F2FDC-EA1B-0C3B-A404-7721D7E95304}"/>
              </a:ext>
            </a:extLst>
          </p:cNvPr>
          <p:cNvSpPr>
            <a:spLocks noGrp="1"/>
          </p:cNvSpPr>
          <p:nvPr>
            <p:ph type="title"/>
          </p:nvPr>
        </p:nvSpPr>
        <p:spPr/>
        <p:txBody>
          <a:bodyPr/>
          <a:lstStyle/>
          <a:p>
            <a:r>
              <a:rPr lang="en-US" dirty="0"/>
              <a:t>SHOW INDEX query returns the following fields/information:</a:t>
            </a:r>
            <a:br>
              <a:rPr lang="en-US" dirty="0"/>
            </a:br>
            <a:endParaRPr lang="en-IN" dirty="0"/>
          </a:p>
        </p:txBody>
      </p:sp>
      <p:sp>
        <p:nvSpPr>
          <p:cNvPr id="3" name="Content Placeholder 2">
            <a:extLst>
              <a:ext uri="{FF2B5EF4-FFF2-40B4-BE49-F238E27FC236}">
                <a16:creationId xmlns:a16="http://schemas.microsoft.com/office/drawing/2014/main" id="{313741C1-FFF6-8511-B369-320D56C1BE49}"/>
              </a:ext>
            </a:extLst>
          </p:cNvPr>
          <p:cNvSpPr>
            <a:spLocks noGrp="1"/>
          </p:cNvSpPr>
          <p:nvPr>
            <p:ph idx="1"/>
          </p:nvPr>
        </p:nvSpPr>
        <p:spPr>
          <a:xfrm>
            <a:off x="1154954" y="2603500"/>
            <a:ext cx="10403634" cy="3968750"/>
          </a:xfrm>
        </p:spPr>
        <p:txBody>
          <a:bodyPr>
            <a:normAutofit/>
          </a:bodyPr>
          <a:lstStyle/>
          <a:p>
            <a:pPr algn="just"/>
            <a:r>
              <a:rPr lang="en-US" b="1" i="0" dirty="0">
                <a:solidFill>
                  <a:srgbClr val="333333"/>
                </a:solidFill>
                <a:effectLst/>
                <a:latin typeface="inter-bold"/>
              </a:rPr>
              <a:t>Table:</a:t>
            </a:r>
            <a:r>
              <a:rPr lang="en-US" b="0" i="0" dirty="0">
                <a:solidFill>
                  <a:srgbClr val="333333"/>
                </a:solidFill>
                <a:effectLst/>
                <a:latin typeface="inter-regular"/>
              </a:rPr>
              <a:t> It contains the name of the table.</a:t>
            </a:r>
          </a:p>
          <a:p>
            <a:pPr algn="just"/>
            <a:r>
              <a:rPr lang="en-US" b="1" i="0" dirty="0" err="1">
                <a:solidFill>
                  <a:srgbClr val="333333"/>
                </a:solidFill>
                <a:effectLst/>
                <a:latin typeface="inter-bold"/>
              </a:rPr>
              <a:t>Non_unique</a:t>
            </a:r>
            <a:r>
              <a:rPr lang="en-US" b="1" i="0" dirty="0">
                <a:solidFill>
                  <a:srgbClr val="333333"/>
                </a:solidFill>
                <a:effectLst/>
                <a:latin typeface="inter-bold"/>
              </a:rPr>
              <a:t>:</a:t>
            </a:r>
            <a:r>
              <a:rPr lang="en-US" b="0" i="0" dirty="0">
                <a:solidFill>
                  <a:srgbClr val="333333"/>
                </a:solidFill>
                <a:effectLst/>
                <a:latin typeface="inter-regular"/>
              </a:rPr>
              <a:t> It returns 1 if the index contains duplicates. Otherwise, it returns 0.</a:t>
            </a:r>
          </a:p>
          <a:p>
            <a:pPr algn="just"/>
            <a:r>
              <a:rPr lang="en-US" b="1" i="0" dirty="0" err="1">
                <a:solidFill>
                  <a:srgbClr val="333333"/>
                </a:solidFill>
                <a:effectLst/>
                <a:latin typeface="inter-bold"/>
              </a:rPr>
              <a:t>Key_name</a:t>
            </a:r>
            <a:r>
              <a:rPr lang="en-US" b="1" i="0" dirty="0">
                <a:solidFill>
                  <a:srgbClr val="333333"/>
                </a:solidFill>
                <a:effectLst/>
                <a:latin typeface="inter-bold"/>
              </a:rPr>
              <a:t>:</a:t>
            </a:r>
            <a:r>
              <a:rPr lang="en-US" b="0" i="0" dirty="0">
                <a:solidFill>
                  <a:srgbClr val="333333"/>
                </a:solidFill>
                <a:effectLst/>
                <a:latin typeface="inter-regular"/>
              </a:rPr>
              <a:t> It is the name of an index. If the table contains a primary key, the index name is always PRIMARY.</a:t>
            </a:r>
          </a:p>
          <a:p>
            <a:pPr algn="just"/>
            <a:r>
              <a:rPr lang="en-US" b="1" i="0" dirty="0" err="1">
                <a:solidFill>
                  <a:srgbClr val="333333"/>
                </a:solidFill>
                <a:effectLst/>
                <a:latin typeface="inter-bold"/>
              </a:rPr>
              <a:t>Seq_in_index</a:t>
            </a:r>
            <a:r>
              <a:rPr lang="en-US" b="1" i="0" dirty="0">
                <a:solidFill>
                  <a:srgbClr val="333333"/>
                </a:solidFill>
                <a:effectLst/>
                <a:latin typeface="inter-bold"/>
              </a:rPr>
              <a:t>:</a:t>
            </a:r>
            <a:r>
              <a:rPr lang="en-US" b="0" i="0" dirty="0">
                <a:solidFill>
                  <a:srgbClr val="333333"/>
                </a:solidFill>
                <a:effectLst/>
                <a:latin typeface="inter-regular"/>
              </a:rPr>
              <a:t> It is the sequence number of the column in the index that starts from 1.</a:t>
            </a:r>
          </a:p>
          <a:p>
            <a:pPr algn="just"/>
            <a:r>
              <a:rPr lang="en-US" b="1" i="0" dirty="0" err="1">
                <a:solidFill>
                  <a:srgbClr val="333333"/>
                </a:solidFill>
                <a:effectLst/>
                <a:latin typeface="inter-bold"/>
              </a:rPr>
              <a:t>Column_name</a:t>
            </a:r>
            <a:r>
              <a:rPr lang="en-US" b="1" i="0" dirty="0">
                <a:solidFill>
                  <a:srgbClr val="333333"/>
                </a:solidFill>
                <a:effectLst/>
                <a:latin typeface="inter-bold"/>
              </a:rPr>
              <a:t>:</a:t>
            </a:r>
            <a:r>
              <a:rPr lang="en-US" b="0" i="0" dirty="0">
                <a:solidFill>
                  <a:srgbClr val="333333"/>
                </a:solidFill>
                <a:effectLst/>
                <a:latin typeface="inter-regular"/>
              </a:rPr>
              <a:t> It contains the name of a column.</a:t>
            </a:r>
          </a:p>
          <a:p>
            <a:pPr algn="just"/>
            <a:r>
              <a:rPr lang="en-US" b="1" i="0" dirty="0">
                <a:solidFill>
                  <a:srgbClr val="333333"/>
                </a:solidFill>
                <a:effectLst/>
                <a:latin typeface="inter-bold"/>
              </a:rPr>
              <a:t>Collation:</a:t>
            </a:r>
            <a:r>
              <a:rPr lang="en-US" b="0" i="0" dirty="0">
                <a:solidFill>
                  <a:srgbClr val="333333"/>
                </a:solidFill>
                <a:effectLst/>
                <a:latin typeface="inter-regular"/>
              </a:rPr>
              <a:t> It gives information about how the column is sorted in the index. It contains values where </a:t>
            </a:r>
            <a:r>
              <a:rPr lang="en-US" b="1" i="0" dirty="0">
                <a:solidFill>
                  <a:srgbClr val="333333"/>
                </a:solidFill>
                <a:effectLst/>
                <a:latin typeface="inter-bold"/>
              </a:rPr>
              <a:t>A</a:t>
            </a:r>
            <a:r>
              <a:rPr lang="en-US" b="0" i="0" dirty="0">
                <a:solidFill>
                  <a:srgbClr val="333333"/>
                </a:solidFill>
                <a:effectLst/>
                <a:latin typeface="inter-regular"/>
              </a:rPr>
              <a:t> represents ascending, </a:t>
            </a:r>
            <a:r>
              <a:rPr lang="en-US" b="1" i="0" dirty="0">
                <a:solidFill>
                  <a:srgbClr val="333333"/>
                </a:solidFill>
                <a:effectLst/>
                <a:latin typeface="inter-bold"/>
              </a:rPr>
              <a:t>D</a:t>
            </a:r>
            <a:r>
              <a:rPr lang="en-US" b="0" i="0" dirty="0">
                <a:solidFill>
                  <a:srgbClr val="333333"/>
                </a:solidFill>
                <a:effectLst/>
                <a:latin typeface="inter-regular"/>
              </a:rPr>
              <a:t> represents descending, and </a:t>
            </a:r>
            <a:r>
              <a:rPr lang="en-US" b="1" i="0" dirty="0">
                <a:solidFill>
                  <a:srgbClr val="333333"/>
                </a:solidFill>
                <a:effectLst/>
                <a:latin typeface="inter-bold"/>
              </a:rPr>
              <a:t>Null</a:t>
            </a:r>
            <a:r>
              <a:rPr lang="en-US" b="0" i="0" dirty="0">
                <a:solidFill>
                  <a:srgbClr val="333333"/>
                </a:solidFill>
                <a:effectLst/>
                <a:latin typeface="inter-regular"/>
              </a:rPr>
              <a:t> represents not sorted.</a:t>
            </a:r>
          </a:p>
          <a:p>
            <a:endParaRPr lang="en-IN" dirty="0"/>
          </a:p>
        </p:txBody>
      </p:sp>
    </p:spTree>
    <p:extLst>
      <p:ext uri="{BB962C8B-B14F-4D97-AF65-F5344CB8AC3E}">
        <p14:creationId xmlns:p14="http://schemas.microsoft.com/office/powerpoint/2010/main" val="33681549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A84ED-01B1-16E7-A4AC-BCC2DB1C248B}"/>
              </a:ext>
            </a:extLst>
          </p:cNvPr>
          <p:cNvSpPr>
            <a:spLocks noGrp="1"/>
          </p:cNvSpPr>
          <p:nvPr>
            <p:ph type="title"/>
          </p:nvPr>
        </p:nvSpPr>
        <p:spPr/>
        <p:txBody>
          <a:bodyPr/>
          <a:lstStyle/>
          <a:p>
            <a:r>
              <a:rPr lang="en-US" dirty="0"/>
              <a:t>SHOW INDEX query returns the following fields/information:</a:t>
            </a:r>
            <a:br>
              <a:rPr lang="en-US" dirty="0"/>
            </a:br>
            <a:endParaRPr lang="en-IN" dirty="0"/>
          </a:p>
        </p:txBody>
      </p:sp>
      <p:sp>
        <p:nvSpPr>
          <p:cNvPr id="3" name="Content Placeholder 2">
            <a:extLst>
              <a:ext uri="{FF2B5EF4-FFF2-40B4-BE49-F238E27FC236}">
                <a16:creationId xmlns:a16="http://schemas.microsoft.com/office/drawing/2014/main" id="{FB4B4663-0217-FB0A-18F7-4B03A3674E03}"/>
              </a:ext>
            </a:extLst>
          </p:cNvPr>
          <p:cNvSpPr>
            <a:spLocks noGrp="1"/>
          </p:cNvSpPr>
          <p:nvPr>
            <p:ph idx="1"/>
          </p:nvPr>
        </p:nvSpPr>
        <p:spPr/>
        <p:txBody>
          <a:bodyPr/>
          <a:lstStyle/>
          <a:p>
            <a:pPr algn="just"/>
            <a:r>
              <a:rPr lang="en-US" b="1" i="0" dirty="0">
                <a:solidFill>
                  <a:srgbClr val="333333"/>
                </a:solidFill>
                <a:effectLst/>
                <a:latin typeface="inter-bold"/>
              </a:rPr>
              <a:t>Cardinality:</a:t>
            </a:r>
            <a:r>
              <a:rPr lang="en-US" b="0" i="0" dirty="0">
                <a:solidFill>
                  <a:srgbClr val="333333"/>
                </a:solidFill>
                <a:effectLst/>
                <a:latin typeface="inter-regular"/>
              </a:rPr>
              <a:t> It gives an estimated number of unique values in the index table where the higher cardinality represents a greater chance of using indexes by MySQL.</a:t>
            </a:r>
          </a:p>
          <a:p>
            <a:pPr algn="just"/>
            <a:r>
              <a:rPr lang="en-US" b="1" i="0" dirty="0" err="1">
                <a:solidFill>
                  <a:srgbClr val="333333"/>
                </a:solidFill>
                <a:effectLst/>
                <a:latin typeface="inter-bold"/>
              </a:rPr>
              <a:t>Sub_part</a:t>
            </a:r>
            <a:r>
              <a:rPr lang="en-US" b="1" i="0" dirty="0">
                <a:solidFill>
                  <a:srgbClr val="333333"/>
                </a:solidFill>
                <a:effectLst/>
                <a:latin typeface="inter-bold"/>
              </a:rPr>
              <a:t>:</a:t>
            </a:r>
            <a:r>
              <a:rPr lang="en-US" b="0" i="0" dirty="0">
                <a:solidFill>
                  <a:srgbClr val="333333"/>
                </a:solidFill>
                <a:effectLst/>
                <a:latin typeface="inter-regular"/>
              </a:rPr>
              <a:t> It is a prefix of the index. It has a NULL value if all the column of the table is indexed. When the column is partially indexed, it will return the number of indexed characters.</a:t>
            </a:r>
          </a:p>
          <a:p>
            <a:pPr algn="just"/>
            <a:r>
              <a:rPr lang="en-US" b="1" i="0" dirty="0">
                <a:solidFill>
                  <a:srgbClr val="333333"/>
                </a:solidFill>
                <a:effectLst/>
                <a:latin typeface="inter-bold"/>
              </a:rPr>
              <a:t>Packed:</a:t>
            </a:r>
            <a:r>
              <a:rPr lang="en-US" b="0" i="0" dirty="0">
                <a:solidFill>
                  <a:srgbClr val="333333"/>
                </a:solidFill>
                <a:effectLst/>
                <a:latin typeface="inter-regular"/>
              </a:rPr>
              <a:t> It tells how the key is packed. Otherwise, it returns NULL.</a:t>
            </a:r>
          </a:p>
          <a:p>
            <a:pPr algn="just"/>
            <a:r>
              <a:rPr lang="en-US" b="1" i="0" dirty="0">
                <a:solidFill>
                  <a:srgbClr val="333333"/>
                </a:solidFill>
                <a:effectLst/>
                <a:latin typeface="inter-bold"/>
              </a:rPr>
              <a:t>NULL:</a:t>
            </a:r>
            <a:r>
              <a:rPr lang="en-US" b="0" i="0" dirty="0">
                <a:solidFill>
                  <a:srgbClr val="333333"/>
                </a:solidFill>
                <a:effectLst/>
                <a:latin typeface="inter-regular"/>
              </a:rPr>
              <a:t> It contains </a:t>
            </a:r>
            <a:r>
              <a:rPr lang="en-US" b="1" i="0" dirty="0">
                <a:solidFill>
                  <a:srgbClr val="333333"/>
                </a:solidFill>
                <a:effectLst/>
                <a:latin typeface="inter-bold"/>
              </a:rPr>
              <a:t>blank</a:t>
            </a:r>
            <a:r>
              <a:rPr lang="en-US" b="0" i="0" dirty="0">
                <a:solidFill>
                  <a:srgbClr val="333333"/>
                </a:solidFill>
                <a:effectLst/>
                <a:latin typeface="inter-regular"/>
              </a:rPr>
              <a:t> if the column does not have NULL value; otherwise, it returns YES.</a:t>
            </a:r>
          </a:p>
          <a:p>
            <a:pPr algn="just"/>
            <a:r>
              <a:rPr lang="en-US" b="1" i="0" dirty="0" err="1">
                <a:solidFill>
                  <a:srgbClr val="333333"/>
                </a:solidFill>
                <a:effectLst/>
                <a:latin typeface="inter-bold"/>
              </a:rPr>
              <a:t>Index_type</a:t>
            </a:r>
            <a:r>
              <a:rPr lang="en-US" b="1" i="0" dirty="0">
                <a:solidFill>
                  <a:srgbClr val="333333"/>
                </a:solidFill>
                <a:effectLst/>
                <a:latin typeface="inter-bold"/>
              </a:rPr>
              <a:t>:</a:t>
            </a:r>
            <a:r>
              <a:rPr lang="en-US" b="0" i="0" dirty="0">
                <a:solidFill>
                  <a:srgbClr val="333333"/>
                </a:solidFill>
                <a:effectLst/>
                <a:latin typeface="inter-regular"/>
              </a:rPr>
              <a:t> It contains the name of the index method like BTREE, HASH, RTREE, FULLTEXT, etc.</a:t>
            </a:r>
          </a:p>
          <a:p>
            <a:endParaRPr lang="en-IN" dirty="0"/>
          </a:p>
        </p:txBody>
      </p:sp>
    </p:spTree>
    <p:extLst>
      <p:ext uri="{BB962C8B-B14F-4D97-AF65-F5344CB8AC3E}">
        <p14:creationId xmlns:p14="http://schemas.microsoft.com/office/powerpoint/2010/main" val="8138300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95348-9D53-4547-6F47-757167844CA1}"/>
              </a:ext>
            </a:extLst>
          </p:cNvPr>
          <p:cNvSpPr>
            <a:spLocks noGrp="1"/>
          </p:cNvSpPr>
          <p:nvPr>
            <p:ph type="title"/>
          </p:nvPr>
        </p:nvSpPr>
        <p:spPr/>
        <p:txBody>
          <a:bodyPr/>
          <a:lstStyle/>
          <a:p>
            <a:r>
              <a:rPr lang="en-US" dirty="0"/>
              <a:t>SHOW INDEX query returns the following fields/information:</a:t>
            </a:r>
            <a:br>
              <a:rPr lang="en-US" dirty="0"/>
            </a:br>
            <a:endParaRPr lang="en-IN" dirty="0"/>
          </a:p>
        </p:txBody>
      </p:sp>
      <p:sp>
        <p:nvSpPr>
          <p:cNvPr id="3" name="Content Placeholder 2">
            <a:extLst>
              <a:ext uri="{FF2B5EF4-FFF2-40B4-BE49-F238E27FC236}">
                <a16:creationId xmlns:a16="http://schemas.microsoft.com/office/drawing/2014/main" id="{580A5C2C-DFB4-951D-A036-D0EF43EBBC6D}"/>
              </a:ext>
            </a:extLst>
          </p:cNvPr>
          <p:cNvSpPr>
            <a:spLocks noGrp="1"/>
          </p:cNvSpPr>
          <p:nvPr>
            <p:ph idx="1"/>
          </p:nvPr>
        </p:nvSpPr>
        <p:spPr/>
        <p:txBody>
          <a:bodyPr>
            <a:normAutofit fontScale="92500" lnSpcReduction="20000"/>
          </a:bodyPr>
          <a:lstStyle/>
          <a:p>
            <a:pPr algn="just"/>
            <a:r>
              <a:rPr lang="en-US" b="1" i="0" dirty="0">
                <a:solidFill>
                  <a:srgbClr val="333333"/>
                </a:solidFill>
                <a:effectLst/>
                <a:latin typeface="inter-bold"/>
              </a:rPr>
              <a:t>Comment:</a:t>
            </a:r>
            <a:r>
              <a:rPr lang="en-US" b="0" i="0" dirty="0">
                <a:solidFill>
                  <a:srgbClr val="333333"/>
                </a:solidFill>
                <a:effectLst/>
                <a:latin typeface="inter-regular"/>
              </a:rPr>
              <a:t> It contains the index information when they are not described in its column. For example, when the index is disabled, it returns disabled.</a:t>
            </a:r>
          </a:p>
          <a:p>
            <a:pPr algn="just"/>
            <a:r>
              <a:rPr lang="en-US" b="1" i="0" dirty="0" err="1">
                <a:solidFill>
                  <a:srgbClr val="333333"/>
                </a:solidFill>
                <a:effectLst/>
                <a:latin typeface="inter-bold"/>
              </a:rPr>
              <a:t>Index_column</a:t>
            </a:r>
            <a:r>
              <a:rPr lang="en-US" b="1" i="0" dirty="0">
                <a:solidFill>
                  <a:srgbClr val="333333"/>
                </a:solidFill>
                <a:effectLst/>
                <a:latin typeface="inter-bold"/>
              </a:rPr>
              <a:t>:</a:t>
            </a:r>
            <a:r>
              <a:rPr lang="en-US" b="0" i="0" dirty="0">
                <a:solidFill>
                  <a:srgbClr val="333333"/>
                </a:solidFill>
                <a:effectLst/>
                <a:latin typeface="inter-regular"/>
              </a:rPr>
              <a:t> When you create an index with </a:t>
            </a:r>
            <a:r>
              <a:rPr lang="en-US" b="1" i="0" dirty="0">
                <a:solidFill>
                  <a:srgbClr val="333333"/>
                </a:solidFill>
                <a:effectLst/>
                <a:latin typeface="inter-bold"/>
              </a:rPr>
              <a:t>comment</a:t>
            </a:r>
            <a:r>
              <a:rPr lang="en-US" b="0" i="0" dirty="0">
                <a:solidFill>
                  <a:srgbClr val="333333"/>
                </a:solidFill>
                <a:effectLst/>
                <a:latin typeface="inter-regular"/>
              </a:rPr>
              <a:t> attributes, it contains the comment for the specified index.</a:t>
            </a:r>
          </a:p>
          <a:p>
            <a:pPr algn="just"/>
            <a:r>
              <a:rPr lang="en-US" b="1" i="0" dirty="0">
                <a:solidFill>
                  <a:srgbClr val="333333"/>
                </a:solidFill>
                <a:effectLst/>
                <a:latin typeface="inter-bold"/>
              </a:rPr>
              <a:t>Visible: </a:t>
            </a:r>
            <a:r>
              <a:rPr lang="en-US" b="0" i="0" dirty="0">
                <a:solidFill>
                  <a:srgbClr val="333333"/>
                </a:solidFill>
                <a:effectLst/>
                <a:latin typeface="inter-regular"/>
              </a:rPr>
              <a:t>It contains YES if the index is visible to the query optimizer, and if not, it contains NO.</a:t>
            </a:r>
          </a:p>
          <a:p>
            <a:pPr algn="just"/>
            <a:r>
              <a:rPr lang="en-US" b="1" i="0" dirty="0">
                <a:solidFill>
                  <a:srgbClr val="333333"/>
                </a:solidFill>
                <a:effectLst/>
                <a:latin typeface="inter-bold"/>
              </a:rPr>
              <a:t>Expression:</a:t>
            </a:r>
            <a:r>
              <a:rPr lang="en-US" b="0" i="0" dirty="0">
                <a:solidFill>
                  <a:srgbClr val="333333"/>
                </a:solidFill>
                <a:effectLst/>
                <a:latin typeface="inter-regular"/>
              </a:rPr>
              <a:t> </a:t>
            </a:r>
            <a:r>
              <a:rPr lang="en-US" b="0" i="0" u="none" strike="noStrike" dirty="0">
                <a:solidFill>
                  <a:srgbClr val="008000"/>
                </a:solidFill>
                <a:effectLst/>
                <a:latin typeface="inter-regular"/>
                <a:hlinkClick r:id="rId2"/>
              </a:rPr>
              <a:t>MySQL</a:t>
            </a:r>
            <a:r>
              <a:rPr lang="en-US" b="0" i="0" dirty="0">
                <a:solidFill>
                  <a:srgbClr val="333333"/>
                </a:solidFill>
                <a:effectLst/>
                <a:latin typeface="inter-regular"/>
              </a:rPr>
              <a:t> 8.0 supports </a:t>
            </a:r>
            <a:r>
              <a:rPr lang="en-US" b="1" i="0" dirty="0">
                <a:solidFill>
                  <a:srgbClr val="333333"/>
                </a:solidFill>
                <a:effectLst/>
                <a:latin typeface="inter-bold"/>
              </a:rPr>
              <a:t>functional key parts</a:t>
            </a:r>
            <a:r>
              <a:rPr lang="en-US" b="0" i="0" dirty="0">
                <a:solidFill>
                  <a:srgbClr val="333333"/>
                </a:solidFill>
                <a:effectLst/>
                <a:latin typeface="inter-regular"/>
              </a:rPr>
              <a:t> that affect both </a:t>
            </a:r>
            <a:r>
              <a:rPr lang="en-US" b="1" i="0" dirty="0">
                <a:solidFill>
                  <a:srgbClr val="333333"/>
                </a:solidFill>
                <a:effectLst/>
                <a:latin typeface="inter-bold"/>
              </a:rPr>
              <a:t>expression</a:t>
            </a:r>
            <a:r>
              <a:rPr lang="en-US" b="0" i="0" dirty="0">
                <a:solidFill>
                  <a:srgbClr val="333333"/>
                </a:solidFill>
                <a:effectLst/>
                <a:latin typeface="inter-regular"/>
              </a:rPr>
              <a:t> and </a:t>
            </a:r>
            <a:r>
              <a:rPr lang="en-US" b="1" i="0" dirty="0" err="1">
                <a:solidFill>
                  <a:srgbClr val="333333"/>
                </a:solidFill>
                <a:effectLst/>
                <a:latin typeface="inter-bold"/>
              </a:rPr>
              <a:t>column_name</a:t>
            </a:r>
            <a:r>
              <a:rPr lang="en-US" b="0" i="0" dirty="0">
                <a:solidFill>
                  <a:srgbClr val="333333"/>
                </a:solidFill>
                <a:effectLst/>
                <a:latin typeface="inter-regular"/>
              </a:rPr>
              <a:t> columns. We can understand it more clearly with the below points:</a:t>
            </a:r>
          </a:p>
          <a:p>
            <a:pPr algn="just">
              <a:buFont typeface="Arial" panose="020B0604020202020204" pitchFamily="34" charset="0"/>
              <a:buChar char="•"/>
            </a:pPr>
            <a:r>
              <a:rPr lang="en-US" b="0" i="0" dirty="0">
                <a:solidFill>
                  <a:srgbClr val="000000"/>
                </a:solidFill>
                <a:effectLst/>
                <a:latin typeface="inter-regular"/>
              </a:rPr>
              <a:t>For functional parts, the expression column represents expression for the key part, and </a:t>
            </a:r>
            <a:r>
              <a:rPr lang="en-US" b="0" i="0" dirty="0" err="1">
                <a:solidFill>
                  <a:srgbClr val="000000"/>
                </a:solidFill>
                <a:effectLst/>
                <a:latin typeface="inter-regular"/>
              </a:rPr>
              <a:t>column_name</a:t>
            </a:r>
            <a:r>
              <a:rPr lang="en-US" b="0" i="0" dirty="0">
                <a:solidFill>
                  <a:srgbClr val="000000"/>
                </a:solidFill>
                <a:effectLst/>
                <a:latin typeface="inter-regular"/>
              </a:rPr>
              <a:t> represents NULL.</a:t>
            </a:r>
          </a:p>
          <a:p>
            <a:pPr algn="just">
              <a:buFont typeface="Arial" panose="020B0604020202020204" pitchFamily="34" charset="0"/>
              <a:buChar char="•"/>
            </a:pPr>
            <a:r>
              <a:rPr lang="en-US" b="0" i="0" dirty="0">
                <a:solidFill>
                  <a:srgbClr val="000000"/>
                </a:solidFill>
                <a:effectLst/>
                <a:latin typeface="inter-regular"/>
              </a:rPr>
              <a:t>For the non-functional part, the expression represents NULL, and </a:t>
            </a:r>
            <a:r>
              <a:rPr lang="en-US" b="0" i="0" dirty="0" err="1">
                <a:solidFill>
                  <a:srgbClr val="000000"/>
                </a:solidFill>
                <a:effectLst/>
                <a:latin typeface="inter-regular"/>
              </a:rPr>
              <a:t>column_name</a:t>
            </a:r>
            <a:r>
              <a:rPr lang="en-US" b="0" i="0" dirty="0">
                <a:solidFill>
                  <a:srgbClr val="000000"/>
                </a:solidFill>
                <a:effectLst/>
                <a:latin typeface="inter-regular"/>
              </a:rPr>
              <a:t> represents the column indexed by the key part.</a:t>
            </a:r>
          </a:p>
          <a:p>
            <a:endParaRPr lang="en-IN" dirty="0"/>
          </a:p>
        </p:txBody>
      </p:sp>
    </p:spTree>
    <p:extLst>
      <p:ext uri="{BB962C8B-B14F-4D97-AF65-F5344CB8AC3E}">
        <p14:creationId xmlns:p14="http://schemas.microsoft.com/office/powerpoint/2010/main" val="9697674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118-5394-34FE-3360-58EE30906489}"/>
              </a:ext>
            </a:extLst>
          </p:cNvPr>
          <p:cNvSpPr>
            <a:spLocks noGrp="1"/>
          </p:cNvSpPr>
          <p:nvPr>
            <p:ph type="title"/>
          </p:nvPr>
        </p:nvSpPr>
        <p:spPr/>
        <p:txBody>
          <a:bodyPr/>
          <a:lstStyle/>
          <a:p>
            <a:r>
              <a:rPr lang="en-US" dirty="0"/>
              <a:t>MySQL Clustered Index</a:t>
            </a:r>
            <a:endParaRPr lang="en-IN" dirty="0"/>
          </a:p>
        </p:txBody>
      </p:sp>
      <p:sp>
        <p:nvSpPr>
          <p:cNvPr id="3" name="Content Placeholder 2">
            <a:extLst>
              <a:ext uri="{FF2B5EF4-FFF2-40B4-BE49-F238E27FC236}">
                <a16:creationId xmlns:a16="http://schemas.microsoft.com/office/drawing/2014/main" id="{5F7A369E-95DE-0796-FCCD-0EC9143940E7}"/>
              </a:ext>
            </a:extLst>
          </p:cNvPr>
          <p:cNvSpPr>
            <a:spLocks noGrp="1"/>
          </p:cNvSpPr>
          <p:nvPr>
            <p:ph idx="1"/>
          </p:nvPr>
        </p:nvSpPr>
        <p:spPr/>
        <p:txBody>
          <a:bodyPr>
            <a:normAutofit/>
          </a:bodyPr>
          <a:lstStyle/>
          <a:p>
            <a:r>
              <a:rPr lang="en-US" dirty="0"/>
              <a:t>In the database, each table can have only one clustered index.</a:t>
            </a:r>
          </a:p>
          <a:p>
            <a:r>
              <a:rPr lang="en-US" dirty="0"/>
              <a:t> In a relational database, if the table column contains a primary key or unique key, MySQL allows you to create a clustered index named PRIMARY based on that specific column.</a:t>
            </a:r>
            <a:endParaRPr lang="en-IN" dirty="0"/>
          </a:p>
        </p:txBody>
      </p:sp>
    </p:spTree>
    <p:extLst>
      <p:ext uri="{BB962C8B-B14F-4D97-AF65-F5344CB8AC3E}">
        <p14:creationId xmlns:p14="http://schemas.microsoft.com/office/powerpoint/2010/main" val="4290542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0B269-2AD4-9504-CC9C-606CF95295BA}"/>
              </a:ext>
            </a:extLst>
          </p:cNvPr>
          <p:cNvSpPr>
            <a:spLocks noGrp="1"/>
          </p:cNvSpPr>
          <p:nvPr>
            <p:ph type="title"/>
          </p:nvPr>
        </p:nvSpPr>
        <p:spPr/>
        <p:txBody>
          <a:bodyPr/>
          <a:lstStyle/>
          <a:p>
            <a:r>
              <a:rPr lang="en-IN" dirty="0"/>
              <a:t>INDEX </a:t>
            </a:r>
          </a:p>
        </p:txBody>
      </p:sp>
      <p:sp>
        <p:nvSpPr>
          <p:cNvPr id="3" name="Content Placeholder 2">
            <a:extLst>
              <a:ext uri="{FF2B5EF4-FFF2-40B4-BE49-F238E27FC236}">
                <a16:creationId xmlns:a16="http://schemas.microsoft.com/office/drawing/2014/main" id="{0D8A431B-E945-AF65-4B5F-7DA5168A8C84}"/>
              </a:ext>
            </a:extLst>
          </p:cNvPr>
          <p:cNvSpPr>
            <a:spLocks noGrp="1"/>
          </p:cNvSpPr>
          <p:nvPr>
            <p:ph idx="1"/>
          </p:nvPr>
        </p:nvSpPr>
        <p:spPr>
          <a:xfrm>
            <a:off x="1154954" y="2603499"/>
            <a:ext cx="9946434" cy="4011613"/>
          </a:xfrm>
        </p:spPr>
        <p:txBody>
          <a:bodyPr>
            <a:normAutofit/>
          </a:bodyPr>
          <a:lstStyle/>
          <a:p>
            <a:r>
              <a:rPr lang="en-US" dirty="0"/>
              <a:t>Normally, you create all indexes on a table at the time the table itself is created with CREATE TABLE.</a:t>
            </a:r>
          </a:p>
          <a:p>
            <a:r>
              <a:rPr lang="en-US" dirty="0"/>
              <a:t>Especially important for </a:t>
            </a:r>
            <a:r>
              <a:rPr lang="en-US" dirty="0" err="1"/>
              <a:t>InnoDB</a:t>
            </a:r>
            <a:r>
              <a:rPr lang="en-US" dirty="0"/>
              <a:t> tables, where the primary key determines the physical layout of rows in the data file. </a:t>
            </a:r>
          </a:p>
          <a:p>
            <a:r>
              <a:rPr lang="en-US" dirty="0"/>
              <a:t>CREATE INDEX enables you to add indexes to existing tables.</a:t>
            </a:r>
          </a:p>
          <a:p>
            <a:r>
              <a:rPr lang="en-US" dirty="0"/>
              <a:t>CREATE INDEX is mapped to an ALTER TABLE statement to create indexes.</a:t>
            </a:r>
          </a:p>
          <a:p>
            <a:r>
              <a:rPr lang="en-US" dirty="0"/>
              <a:t>CREATE INDEX cannot be used to create a PRIMARY KEY; use ALTER TABLE instead. </a:t>
            </a:r>
          </a:p>
          <a:p>
            <a:r>
              <a:rPr lang="en-US" dirty="0" err="1"/>
              <a:t>InnoDB</a:t>
            </a:r>
            <a:r>
              <a:rPr lang="en-US" dirty="0"/>
              <a:t> supports secondary indexes on virtual columns. </a:t>
            </a:r>
          </a:p>
        </p:txBody>
      </p:sp>
    </p:spTree>
    <p:extLst>
      <p:ext uri="{BB962C8B-B14F-4D97-AF65-F5344CB8AC3E}">
        <p14:creationId xmlns:p14="http://schemas.microsoft.com/office/powerpoint/2010/main" val="36775627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4D3B3-00D8-DFA8-ECD0-848D5BDB4A7D}"/>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ADF65B9E-B722-61CF-26E6-9959161FB684}"/>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It helps us to maximize the cache hits and minimizes the page transfer.</a:t>
            </a:r>
          </a:p>
          <a:p>
            <a:pPr algn="just">
              <a:buFont typeface="Arial" panose="020B0604020202020204" pitchFamily="34" charset="0"/>
              <a:buChar char="•"/>
            </a:pPr>
            <a:r>
              <a:rPr lang="en-US" b="0" i="0" dirty="0">
                <a:solidFill>
                  <a:srgbClr val="000000"/>
                </a:solidFill>
                <a:effectLst/>
                <a:latin typeface="inter-regular"/>
              </a:rPr>
              <a:t>It is an ideal option for range or group with max, min, and count queries.</a:t>
            </a:r>
          </a:p>
          <a:p>
            <a:pPr algn="just">
              <a:buFont typeface="Arial" panose="020B0604020202020204" pitchFamily="34" charset="0"/>
              <a:buChar char="•"/>
            </a:pPr>
            <a:r>
              <a:rPr lang="en-US" b="0" i="0" dirty="0">
                <a:solidFill>
                  <a:srgbClr val="000000"/>
                </a:solidFill>
                <a:effectLst/>
                <a:latin typeface="inter-regular"/>
              </a:rPr>
              <a:t>At the start of the range, it uses a location mechanism for finding an index entry.</a:t>
            </a:r>
          </a:p>
          <a:p>
            <a:endParaRPr lang="en-IN" dirty="0"/>
          </a:p>
        </p:txBody>
      </p:sp>
    </p:spTree>
    <p:extLst>
      <p:ext uri="{BB962C8B-B14F-4D97-AF65-F5344CB8AC3E}">
        <p14:creationId xmlns:p14="http://schemas.microsoft.com/office/powerpoint/2010/main" val="16380988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1011F-F37C-35B8-303C-0AD13AA42C7C}"/>
              </a:ext>
            </a:extLst>
          </p:cNvPr>
          <p:cNvSpPr>
            <a:spLocks noGrp="1"/>
          </p:cNvSpPr>
          <p:nvPr>
            <p:ph type="title"/>
          </p:nvPr>
        </p:nvSpPr>
        <p:spPr/>
        <p:txBody>
          <a:bodyPr/>
          <a:lstStyle/>
          <a:p>
            <a:r>
              <a:rPr lang="en-IN" dirty="0"/>
              <a:t>Disadvantages</a:t>
            </a:r>
          </a:p>
        </p:txBody>
      </p:sp>
      <p:sp>
        <p:nvSpPr>
          <p:cNvPr id="3" name="Content Placeholder 2">
            <a:extLst>
              <a:ext uri="{FF2B5EF4-FFF2-40B4-BE49-F238E27FC236}">
                <a16:creationId xmlns:a16="http://schemas.microsoft.com/office/drawing/2014/main" id="{55015658-02A8-764E-DF10-1AE4A182CC5E}"/>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It contains many insert records in a non-sequential order.</a:t>
            </a:r>
          </a:p>
          <a:p>
            <a:pPr algn="just">
              <a:buFont typeface="Arial" panose="020B0604020202020204" pitchFamily="34" charset="0"/>
              <a:buChar char="•"/>
            </a:pPr>
            <a:r>
              <a:rPr lang="en-US" b="0" i="0" dirty="0">
                <a:solidFill>
                  <a:srgbClr val="000000"/>
                </a:solidFill>
                <a:effectLst/>
                <a:latin typeface="inter-regular"/>
              </a:rPr>
              <a:t>It creates many constant page splits like data pages or index pages.</a:t>
            </a:r>
          </a:p>
          <a:p>
            <a:pPr algn="just">
              <a:buFont typeface="Arial" panose="020B0604020202020204" pitchFamily="34" charset="0"/>
              <a:buChar char="•"/>
            </a:pPr>
            <a:r>
              <a:rPr lang="en-US" b="0" i="0" dirty="0">
                <a:solidFill>
                  <a:srgbClr val="000000"/>
                </a:solidFill>
                <a:effectLst/>
                <a:latin typeface="inter-regular"/>
              </a:rPr>
              <a:t>It always takes a long time to update the records.</a:t>
            </a:r>
          </a:p>
          <a:p>
            <a:pPr algn="just">
              <a:buFont typeface="Arial" panose="020B0604020202020204" pitchFamily="34" charset="0"/>
              <a:buChar char="•"/>
            </a:pPr>
            <a:r>
              <a:rPr lang="en-US" b="0" i="0" dirty="0">
                <a:solidFill>
                  <a:srgbClr val="000000"/>
                </a:solidFill>
                <a:effectLst/>
                <a:latin typeface="inter-regular"/>
              </a:rPr>
              <a:t>It needs extra work for SQL queries, such as insert, updates, and deletes.</a:t>
            </a:r>
          </a:p>
          <a:p>
            <a:endParaRPr lang="en-IN" dirty="0"/>
          </a:p>
        </p:txBody>
      </p:sp>
    </p:spTree>
    <p:extLst>
      <p:ext uri="{BB962C8B-B14F-4D97-AF65-F5344CB8AC3E}">
        <p14:creationId xmlns:p14="http://schemas.microsoft.com/office/powerpoint/2010/main" val="15946105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8D036-FBF6-4AE7-BF64-8F44CE9C3B58}"/>
              </a:ext>
            </a:extLst>
          </p:cNvPr>
          <p:cNvSpPr>
            <a:spLocks noGrp="1"/>
          </p:cNvSpPr>
          <p:nvPr>
            <p:ph type="title"/>
          </p:nvPr>
        </p:nvSpPr>
        <p:spPr/>
        <p:txBody>
          <a:bodyPr/>
          <a:lstStyle/>
          <a:p>
            <a:r>
              <a:rPr lang="en-US" dirty="0"/>
              <a:t>Clustered Index on </a:t>
            </a:r>
            <a:r>
              <a:rPr lang="en-US" dirty="0" err="1"/>
              <a:t>InnoDB</a:t>
            </a:r>
            <a:r>
              <a:rPr lang="en-US" dirty="0"/>
              <a:t> Tables</a:t>
            </a:r>
            <a:endParaRPr lang="en-IN" dirty="0"/>
          </a:p>
        </p:txBody>
      </p:sp>
      <p:sp>
        <p:nvSpPr>
          <p:cNvPr id="3" name="Content Placeholder 2">
            <a:extLst>
              <a:ext uri="{FF2B5EF4-FFF2-40B4-BE49-F238E27FC236}">
                <a16:creationId xmlns:a16="http://schemas.microsoft.com/office/drawing/2014/main" id="{06407855-2FD3-C4DE-0699-DF2FDDDF26A9}"/>
              </a:ext>
            </a:extLst>
          </p:cNvPr>
          <p:cNvSpPr>
            <a:spLocks noGrp="1"/>
          </p:cNvSpPr>
          <p:nvPr>
            <p:ph idx="1"/>
          </p:nvPr>
        </p:nvSpPr>
        <p:spPr>
          <a:xfrm>
            <a:off x="1154954" y="2603500"/>
            <a:ext cx="10275046" cy="3983038"/>
          </a:xfrm>
        </p:spPr>
        <p:txBody>
          <a:bodyPr>
            <a:normAutofit fontScale="85000" lnSpcReduction="20000"/>
          </a:bodyPr>
          <a:lstStyle/>
          <a:p>
            <a:r>
              <a:rPr lang="en-US" dirty="0"/>
              <a:t>MySQL </a:t>
            </a:r>
            <a:r>
              <a:rPr lang="en-US" dirty="0" err="1"/>
              <a:t>InnoDB</a:t>
            </a:r>
            <a:r>
              <a:rPr lang="en-US" dirty="0"/>
              <a:t> table must have a clustered index.</a:t>
            </a:r>
          </a:p>
          <a:p>
            <a:r>
              <a:rPr lang="en-US" dirty="0"/>
              <a:t> The </a:t>
            </a:r>
            <a:r>
              <a:rPr lang="en-US" dirty="0" err="1"/>
              <a:t>InnoDB</a:t>
            </a:r>
            <a:r>
              <a:rPr lang="en-US" dirty="0"/>
              <a:t> table uses a clustered index for optimizing the speed of most common lookups and DML (Data Manipulation Language) operations like INSERT, UPDATE, and DELETE command.</a:t>
            </a:r>
          </a:p>
          <a:p>
            <a:r>
              <a:rPr lang="en-US" dirty="0"/>
              <a:t>When the primary key is defined in an </a:t>
            </a:r>
            <a:r>
              <a:rPr lang="en-US" dirty="0" err="1"/>
              <a:t>InnoDB</a:t>
            </a:r>
            <a:r>
              <a:rPr lang="en-US" dirty="0"/>
              <a:t> table, MySQL always uses it as a clustered index named PRIMARY.</a:t>
            </a:r>
          </a:p>
          <a:p>
            <a:r>
              <a:rPr lang="en-US" dirty="0"/>
              <a:t> If the table does not contain a primary key column, MySQL searches for the unique key.</a:t>
            </a:r>
          </a:p>
          <a:p>
            <a:r>
              <a:rPr lang="en-US" dirty="0"/>
              <a:t> In the unique key, all columns are NOT NULL and use it as a clustered index. </a:t>
            </a:r>
          </a:p>
          <a:p>
            <a:r>
              <a:rPr lang="en-US" dirty="0"/>
              <a:t>Sometimes, the table does not have a primary key nor unique key, then MySQL internally creates hidden clustered index GEN_CLUST_INDEX that contains the values of row id. </a:t>
            </a:r>
          </a:p>
          <a:p>
            <a:r>
              <a:rPr lang="en-US" dirty="0"/>
              <a:t>Thus, there is only one clustered index in the </a:t>
            </a:r>
            <a:r>
              <a:rPr lang="en-US" dirty="0" err="1"/>
              <a:t>InnoDB</a:t>
            </a:r>
            <a:r>
              <a:rPr lang="en-US" dirty="0"/>
              <a:t> table.</a:t>
            </a:r>
          </a:p>
          <a:p>
            <a:r>
              <a:rPr lang="en-US" dirty="0"/>
              <a:t>The indexes other than the PRIMARY Indexes (clustered indexes) are known as a secondary index or non-clustered indexes. </a:t>
            </a:r>
          </a:p>
          <a:p>
            <a:r>
              <a:rPr lang="en-US" dirty="0"/>
              <a:t>In the MySQL </a:t>
            </a:r>
            <a:r>
              <a:rPr lang="en-US" dirty="0" err="1"/>
              <a:t>InnoDB</a:t>
            </a:r>
            <a:r>
              <a:rPr lang="en-US" dirty="0"/>
              <a:t> tables, every record of the non-clustered index has primary key columns for both row and columns. </a:t>
            </a:r>
          </a:p>
          <a:p>
            <a:r>
              <a:rPr lang="en-US" dirty="0"/>
              <a:t>MySQL uses this primary key value for searching a row in the clustered index or secondary index.</a:t>
            </a:r>
            <a:endParaRPr lang="en-IN" dirty="0"/>
          </a:p>
        </p:txBody>
      </p:sp>
    </p:spTree>
    <p:extLst>
      <p:ext uri="{BB962C8B-B14F-4D97-AF65-F5344CB8AC3E}">
        <p14:creationId xmlns:p14="http://schemas.microsoft.com/office/powerpoint/2010/main" val="18431906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6F5D3D-89FB-308B-F2D7-FC3B5E2A6584}"/>
              </a:ext>
            </a:extLst>
          </p:cNvPr>
          <p:cNvSpPr txBox="1"/>
          <p:nvPr/>
        </p:nvSpPr>
        <p:spPr>
          <a:xfrm>
            <a:off x="1571625" y="1443038"/>
            <a:ext cx="7568803" cy="3139321"/>
          </a:xfrm>
          <a:prstGeom prst="rect">
            <a:avLst/>
          </a:prstGeom>
          <a:noFill/>
        </p:spPr>
        <p:txBody>
          <a:bodyPr wrap="square">
            <a:spAutoFit/>
          </a:bodyPr>
          <a:lstStyle/>
          <a:p>
            <a:pPr algn="just"/>
            <a:r>
              <a:rPr lang="en-IN" b="0" i="0" dirty="0">
                <a:solidFill>
                  <a:srgbClr val="333333"/>
                </a:solidFill>
                <a:effectLst/>
                <a:latin typeface="inter-regular"/>
              </a:rPr>
              <a:t>In the below statement, the PRIMARY KEY is a clustered index.</a:t>
            </a:r>
          </a:p>
          <a:p>
            <a:pPr algn="just"/>
            <a:endParaRPr lang="en-IN" b="0" i="0" dirty="0">
              <a:solidFill>
                <a:srgbClr val="333333"/>
              </a:solidFill>
              <a:effectLst/>
              <a:latin typeface="inter-regular"/>
            </a:endParaRPr>
          </a:p>
          <a:p>
            <a:pPr algn="just"/>
            <a:r>
              <a:rPr lang="en-IN" b="1" i="0" dirty="0">
                <a:solidFill>
                  <a:srgbClr val="006699"/>
                </a:solidFill>
                <a:effectLst/>
                <a:latin typeface="inter-regular"/>
              </a:rPr>
              <a:t>CREATE</a:t>
            </a:r>
            <a:r>
              <a:rPr lang="en-IN" b="0" i="0" dirty="0">
                <a:solidFill>
                  <a:srgbClr val="000000"/>
                </a:solidFill>
                <a:effectLst/>
                <a:latin typeface="inter-regular"/>
              </a:rPr>
              <a:t> </a:t>
            </a:r>
            <a:r>
              <a:rPr lang="en-IN" b="1" i="0" dirty="0">
                <a:solidFill>
                  <a:srgbClr val="006699"/>
                </a:solidFill>
                <a:effectLst/>
                <a:latin typeface="inter-regular"/>
              </a:rPr>
              <a:t>TABLE</a:t>
            </a:r>
            <a:r>
              <a:rPr lang="en-IN" b="0" i="0" dirty="0">
                <a:solidFill>
                  <a:srgbClr val="000000"/>
                </a:solidFill>
                <a:effectLst/>
                <a:latin typeface="inter-regular"/>
              </a:rPr>
              <a:t> `</a:t>
            </a:r>
            <a:r>
              <a:rPr lang="en-IN" b="0" i="0" dirty="0" err="1">
                <a:solidFill>
                  <a:srgbClr val="000000"/>
                </a:solidFill>
                <a:effectLst/>
                <a:latin typeface="inter-regular"/>
              </a:rPr>
              <a:t>student_info</a:t>
            </a:r>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err="1">
                <a:solidFill>
                  <a:srgbClr val="000000"/>
                </a:solidFill>
                <a:effectLst/>
                <a:latin typeface="inter-regular"/>
              </a:rPr>
              <a:t>studentid</a:t>
            </a: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a:solidFill>
                  <a:srgbClr val="808080"/>
                </a:solidFill>
                <a:effectLst/>
                <a:latin typeface="inter-regular"/>
              </a:rPr>
              <a:t>NOT</a:t>
            </a:r>
            <a:r>
              <a:rPr lang="en-IN" b="0" i="0" dirty="0">
                <a:solidFill>
                  <a:srgbClr val="000000"/>
                </a:solidFill>
                <a:effectLst/>
                <a:latin typeface="inter-regular"/>
              </a:rPr>
              <a:t> </a:t>
            </a:r>
            <a:r>
              <a:rPr lang="en-IN" b="0" i="0" dirty="0">
                <a:solidFill>
                  <a:srgbClr val="808080"/>
                </a:solidFill>
                <a:effectLst/>
                <a:latin typeface="inter-regular"/>
              </a:rPr>
              <a:t>NULL</a:t>
            </a:r>
            <a:r>
              <a:rPr lang="en-IN" b="0" i="0" dirty="0">
                <a:solidFill>
                  <a:srgbClr val="000000"/>
                </a:solidFill>
                <a:effectLst/>
                <a:latin typeface="inter-regular"/>
              </a:rPr>
              <a:t> AUTO_INCREMENT,  </a:t>
            </a:r>
          </a:p>
          <a:p>
            <a:pPr algn="just"/>
            <a:r>
              <a:rPr lang="en-IN" b="0" i="0" dirty="0">
                <a:solidFill>
                  <a:srgbClr val="000000"/>
                </a:solidFill>
                <a:effectLst/>
                <a:latin typeface="inter-regular"/>
              </a:rPr>
              <a:t>  `</a:t>
            </a:r>
            <a:r>
              <a:rPr lang="en-IN" b="1" i="0" dirty="0">
                <a:solidFill>
                  <a:srgbClr val="006699"/>
                </a:solidFill>
                <a:effectLst/>
                <a:latin typeface="inter-regular"/>
              </a:rPr>
              <a:t>name</a:t>
            </a:r>
            <a:r>
              <a:rPr lang="en-IN" b="0" i="0" dirty="0">
                <a:solidFill>
                  <a:srgbClr val="000000"/>
                </a:solidFill>
                <a:effectLst/>
                <a:latin typeface="inter-regular"/>
              </a:rPr>
              <a:t>` </a:t>
            </a:r>
            <a:r>
              <a:rPr lang="en-IN" b="1" i="0" dirty="0">
                <a:solidFill>
                  <a:srgbClr val="006699"/>
                </a:solidFill>
                <a:effectLst/>
                <a:latin typeface="inter-regular"/>
              </a:rPr>
              <a:t>varchar</a:t>
            </a:r>
            <a:r>
              <a:rPr lang="en-IN" b="0" i="0" dirty="0">
                <a:solidFill>
                  <a:srgbClr val="000000"/>
                </a:solidFill>
                <a:effectLst/>
                <a:latin typeface="inter-regular"/>
              </a:rPr>
              <a:t>(45) </a:t>
            </a:r>
            <a:r>
              <a:rPr lang="en-IN" b="1" i="0" dirty="0">
                <a:solidFill>
                  <a:srgbClr val="006699"/>
                </a:solidFill>
                <a:effectLst/>
                <a:latin typeface="inter-regular"/>
              </a:rPr>
              <a:t>DEFAULT</a:t>
            </a:r>
            <a:r>
              <a:rPr lang="en-IN" b="0" i="0" dirty="0">
                <a:solidFill>
                  <a:srgbClr val="000000"/>
                </a:solidFill>
                <a:effectLst/>
                <a:latin typeface="inter-regular"/>
              </a:rPr>
              <a:t> </a:t>
            </a:r>
            <a:r>
              <a:rPr lang="en-IN" b="0" i="0" dirty="0">
                <a:solidFill>
                  <a:srgbClr val="808080"/>
                </a:solidFill>
                <a:effectLst/>
                <a:latin typeface="inter-regular"/>
              </a:rPr>
              <a:t>NULL</a:t>
            </a:r>
            <a:r>
              <a:rPr lang="en-IN" b="0" i="0" dirty="0">
                <a:solidFill>
                  <a:srgbClr val="000000"/>
                </a:solidFill>
                <a:effectLst/>
                <a:latin typeface="inter-regular"/>
              </a:rPr>
              <a:t>,  </a:t>
            </a:r>
          </a:p>
          <a:p>
            <a:pPr algn="just"/>
            <a:r>
              <a:rPr lang="en-IN" b="0" i="0" dirty="0">
                <a:solidFill>
                  <a:srgbClr val="000000"/>
                </a:solidFill>
                <a:effectLst/>
                <a:latin typeface="inter-regular"/>
              </a:rPr>
              <a:t>  `age` </a:t>
            </a:r>
            <a:r>
              <a:rPr lang="en-IN" b="1" i="0" dirty="0">
                <a:solidFill>
                  <a:srgbClr val="006699"/>
                </a:solidFill>
                <a:effectLst/>
                <a:latin typeface="inter-regular"/>
              </a:rPr>
              <a:t>varchar</a:t>
            </a:r>
            <a:r>
              <a:rPr lang="en-IN" b="0" i="0" dirty="0">
                <a:solidFill>
                  <a:srgbClr val="000000"/>
                </a:solidFill>
                <a:effectLst/>
                <a:latin typeface="inter-regular"/>
              </a:rPr>
              <a:t>(3) </a:t>
            </a:r>
            <a:r>
              <a:rPr lang="en-IN" b="1" i="0" dirty="0">
                <a:solidFill>
                  <a:srgbClr val="006699"/>
                </a:solidFill>
                <a:effectLst/>
                <a:latin typeface="inter-regular"/>
              </a:rPr>
              <a:t>DEFAULT</a:t>
            </a:r>
            <a:r>
              <a:rPr lang="en-IN" b="0" i="0" dirty="0">
                <a:solidFill>
                  <a:srgbClr val="000000"/>
                </a:solidFill>
                <a:effectLst/>
                <a:latin typeface="inter-regular"/>
              </a:rPr>
              <a:t> </a:t>
            </a:r>
            <a:r>
              <a:rPr lang="en-IN" b="0" i="0" dirty="0">
                <a:solidFill>
                  <a:srgbClr val="808080"/>
                </a:solidFill>
                <a:effectLst/>
                <a:latin typeface="inter-regular"/>
              </a:rPr>
              <a:t>NULL</a:t>
            </a:r>
            <a:r>
              <a:rPr lang="en-IN" b="0" i="0" dirty="0">
                <a:solidFill>
                  <a:srgbClr val="000000"/>
                </a:solidFill>
                <a:effectLst/>
                <a:latin typeface="inter-regular"/>
              </a:rPr>
              <a:t>,  </a:t>
            </a:r>
          </a:p>
          <a:p>
            <a:pPr algn="just"/>
            <a:r>
              <a:rPr lang="en-IN" b="0" i="0" dirty="0">
                <a:solidFill>
                  <a:srgbClr val="000000"/>
                </a:solidFill>
                <a:effectLst/>
                <a:latin typeface="inter-regular"/>
              </a:rPr>
              <a:t>  `mobile` </a:t>
            </a:r>
            <a:r>
              <a:rPr lang="en-IN" b="1" i="0" dirty="0">
                <a:solidFill>
                  <a:srgbClr val="006699"/>
                </a:solidFill>
                <a:effectLst/>
                <a:latin typeface="inter-regular"/>
              </a:rPr>
              <a:t>varchar</a:t>
            </a:r>
            <a:r>
              <a:rPr lang="en-IN" b="0" i="0" dirty="0">
                <a:solidFill>
                  <a:srgbClr val="000000"/>
                </a:solidFill>
                <a:effectLst/>
                <a:latin typeface="inter-regular"/>
              </a:rPr>
              <a:t>(20) </a:t>
            </a:r>
            <a:r>
              <a:rPr lang="en-IN" b="1" i="0" dirty="0">
                <a:solidFill>
                  <a:srgbClr val="006699"/>
                </a:solidFill>
                <a:effectLst/>
                <a:latin typeface="inter-regular"/>
              </a:rPr>
              <a:t>DEFAULT</a:t>
            </a:r>
            <a:r>
              <a:rPr lang="en-IN" b="0" i="0" dirty="0">
                <a:solidFill>
                  <a:srgbClr val="000000"/>
                </a:solidFill>
                <a:effectLst/>
                <a:latin typeface="inter-regular"/>
              </a:rPr>
              <a:t> </a:t>
            </a:r>
            <a:r>
              <a:rPr lang="en-IN" b="0" i="0" dirty="0">
                <a:solidFill>
                  <a:srgbClr val="808080"/>
                </a:solidFill>
                <a:effectLst/>
                <a:latin typeface="inter-regular"/>
              </a:rPr>
              <a:t>NULL</a:t>
            </a:r>
            <a:r>
              <a:rPr lang="en-IN" b="0" i="0" dirty="0">
                <a:solidFill>
                  <a:srgbClr val="000000"/>
                </a:solidFill>
                <a:effectLst/>
                <a:latin typeface="inter-regular"/>
              </a:rPr>
              <a:t>,  </a:t>
            </a:r>
          </a:p>
          <a:p>
            <a:pPr algn="just"/>
            <a:r>
              <a:rPr lang="en-IN" b="0" i="0" dirty="0">
                <a:solidFill>
                  <a:srgbClr val="000000"/>
                </a:solidFill>
                <a:effectLst/>
                <a:latin typeface="inter-regular"/>
              </a:rPr>
              <a:t>  `email` </a:t>
            </a:r>
            <a:r>
              <a:rPr lang="en-IN" b="1" i="0" dirty="0">
                <a:solidFill>
                  <a:srgbClr val="006699"/>
                </a:solidFill>
                <a:effectLst/>
                <a:latin typeface="inter-regular"/>
              </a:rPr>
              <a:t>varchar</a:t>
            </a:r>
            <a:r>
              <a:rPr lang="en-IN" b="0" i="0" dirty="0">
                <a:solidFill>
                  <a:srgbClr val="000000"/>
                </a:solidFill>
                <a:effectLst/>
                <a:latin typeface="inter-regular"/>
              </a:rPr>
              <a:t>(25) </a:t>
            </a:r>
            <a:r>
              <a:rPr lang="en-IN" b="1" i="0" dirty="0">
                <a:solidFill>
                  <a:srgbClr val="006699"/>
                </a:solidFill>
                <a:effectLst/>
                <a:latin typeface="inter-regular"/>
              </a:rPr>
              <a:t>DEFAULT</a:t>
            </a:r>
            <a:r>
              <a:rPr lang="en-IN" b="0" i="0" dirty="0">
                <a:solidFill>
                  <a:srgbClr val="000000"/>
                </a:solidFill>
                <a:effectLst/>
                <a:latin typeface="inter-regular"/>
              </a:rPr>
              <a:t> </a:t>
            </a:r>
            <a:r>
              <a:rPr lang="en-IN" b="0" i="0" dirty="0">
                <a:solidFill>
                  <a:srgbClr val="808080"/>
                </a:solidFill>
                <a:effectLst/>
                <a:latin typeface="inter-regular"/>
              </a:rPr>
              <a:t>NULL</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PRIMARY</a:t>
            </a:r>
            <a:r>
              <a:rPr lang="en-IN" b="0" i="0" dirty="0">
                <a:solidFill>
                  <a:srgbClr val="000000"/>
                </a:solidFill>
                <a:effectLst/>
                <a:latin typeface="inter-regular"/>
              </a:rPr>
              <a:t> </a:t>
            </a:r>
            <a:r>
              <a:rPr lang="en-IN" b="1" i="0" dirty="0">
                <a:solidFill>
                  <a:srgbClr val="006699"/>
                </a:solidFill>
                <a:effectLst/>
                <a:latin typeface="inter-regular"/>
              </a:rPr>
              <a:t>KEY</a:t>
            </a:r>
            <a:r>
              <a:rPr lang="en-IN" b="0" i="0" dirty="0">
                <a:solidFill>
                  <a:srgbClr val="000000"/>
                </a:solidFill>
                <a:effectLst/>
                <a:latin typeface="inter-regular"/>
              </a:rPr>
              <a:t> (`</a:t>
            </a:r>
            <a:r>
              <a:rPr lang="en-IN" b="0" i="0" dirty="0" err="1">
                <a:solidFill>
                  <a:srgbClr val="000000"/>
                </a:solidFill>
                <a:effectLst/>
                <a:latin typeface="inter-regular"/>
              </a:rPr>
              <a:t>studentid</a:t>
            </a:r>
            <a:r>
              <a:rPr lang="en-IN" b="0" i="0" dirty="0">
                <a:solidFill>
                  <a:srgbClr val="000000"/>
                </a:solidFill>
                <a:effectLst/>
                <a:latin typeface="inter-regular"/>
              </a:rPr>
              <a:t>`), //clustered </a:t>
            </a:r>
            <a:r>
              <a:rPr lang="en-IN" b="1" i="0" dirty="0">
                <a:solidFill>
                  <a:srgbClr val="006699"/>
                </a:solidFill>
                <a:effectLst/>
                <a:latin typeface="inter-regular"/>
              </a:rPr>
              <a:t>index</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UNIQUE</a:t>
            </a:r>
            <a:r>
              <a:rPr lang="en-IN" b="0" i="0" dirty="0">
                <a:solidFill>
                  <a:srgbClr val="000000"/>
                </a:solidFill>
                <a:effectLst/>
                <a:latin typeface="inter-regular"/>
              </a:rPr>
              <a:t> </a:t>
            </a:r>
            <a:r>
              <a:rPr lang="en-IN" b="1" i="0" dirty="0">
                <a:solidFill>
                  <a:srgbClr val="006699"/>
                </a:solidFill>
                <a:effectLst/>
                <a:latin typeface="inter-regular"/>
              </a:rPr>
              <a:t>KEY</a:t>
            </a:r>
            <a:r>
              <a:rPr lang="en-IN" b="0" i="0" dirty="0">
                <a:solidFill>
                  <a:srgbClr val="000000"/>
                </a:solidFill>
                <a:effectLst/>
                <a:latin typeface="inter-regular"/>
              </a:rPr>
              <a:t> `</a:t>
            </a:r>
            <a:r>
              <a:rPr lang="en-IN" b="0" i="0" dirty="0" err="1">
                <a:solidFill>
                  <a:srgbClr val="000000"/>
                </a:solidFill>
                <a:effectLst/>
                <a:latin typeface="inter-regular"/>
              </a:rPr>
              <a:t>email_UNIQUE</a:t>
            </a:r>
            <a:r>
              <a:rPr lang="en-IN" b="0" i="0" dirty="0">
                <a:solidFill>
                  <a:srgbClr val="000000"/>
                </a:solidFill>
                <a:effectLst/>
                <a:latin typeface="inter-regular"/>
              </a:rPr>
              <a:t>` (`email`)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13643206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4E4D5-3D6C-36C1-60F9-BE7019E36594}"/>
              </a:ext>
            </a:extLst>
          </p:cNvPr>
          <p:cNvSpPr>
            <a:spLocks noGrp="1"/>
          </p:cNvSpPr>
          <p:nvPr>
            <p:ph type="title"/>
          </p:nvPr>
        </p:nvSpPr>
        <p:spPr/>
        <p:txBody>
          <a:bodyPr/>
          <a:lstStyle/>
          <a:p>
            <a:r>
              <a:rPr lang="en-US" dirty="0"/>
              <a:t> Non-Clustered Index?</a:t>
            </a:r>
            <a:br>
              <a:rPr lang="en-US" dirty="0"/>
            </a:br>
            <a:endParaRPr lang="en-IN" dirty="0"/>
          </a:p>
        </p:txBody>
      </p:sp>
      <p:sp>
        <p:nvSpPr>
          <p:cNvPr id="3" name="Content Placeholder 2">
            <a:extLst>
              <a:ext uri="{FF2B5EF4-FFF2-40B4-BE49-F238E27FC236}">
                <a16:creationId xmlns:a16="http://schemas.microsoft.com/office/drawing/2014/main" id="{70DA9574-1452-1D94-7115-2AB218E3AF63}"/>
              </a:ext>
            </a:extLst>
          </p:cNvPr>
          <p:cNvSpPr>
            <a:spLocks noGrp="1"/>
          </p:cNvSpPr>
          <p:nvPr>
            <p:ph idx="1"/>
          </p:nvPr>
        </p:nvSpPr>
        <p:spPr>
          <a:xfrm>
            <a:off x="1154954" y="2603500"/>
            <a:ext cx="9817846" cy="3925888"/>
          </a:xfrm>
        </p:spPr>
        <p:txBody>
          <a:bodyPr>
            <a:normAutofit/>
          </a:bodyPr>
          <a:lstStyle/>
          <a:p>
            <a:r>
              <a:rPr lang="en-US" dirty="0"/>
              <a:t>Indexes other than PRIMARY indexes (clustered indexes) called a non-clustered index.</a:t>
            </a:r>
          </a:p>
          <a:p>
            <a:r>
              <a:rPr lang="en-US" dirty="0"/>
              <a:t>Are also known as secondary indexes.</a:t>
            </a:r>
          </a:p>
          <a:p>
            <a:r>
              <a:rPr lang="en-US" dirty="0"/>
              <a:t> The non-clustered index and table data are both stored in different places. </a:t>
            </a:r>
          </a:p>
          <a:p>
            <a:r>
              <a:rPr lang="en-US" dirty="0"/>
              <a:t>It is not able to sort (ordering) the table data.</a:t>
            </a:r>
          </a:p>
          <a:p>
            <a:r>
              <a:rPr lang="en-US" dirty="0"/>
              <a:t> The non-clustered indexing is the same as a book where the content is written in one place, and the index is at a different place. </a:t>
            </a:r>
          </a:p>
          <a:p>
            <a:r>
              <a:rPr lang="en-US" dirty="0"/>
              <a:t>MySQL allows a table to store one or more than one non-clustered index. </a:t>
            </a:r>
          </a:p>
          <a:p>
            <a:r>
              <a:rPr lang="en-US" dirty="0"/>
              <a:t>The non-clustered indexing improves the performance of the queries which uses keys without assigning primary key.</a:t>
            </a:r>
            <a:endParaRPr lang="en-IN" dirty="0"/>
          </a:p>
        </p:txBody>
      </p:sp>
    </p:spTree>
    <p:extLst>
      <p:ext uri="{BB962C8B-B14F-4D97-AF65-F5344CB8AC3E}">
        <p14:creationId xmlns:p14="http://schemas.microsoft.com/office/powerpoint/2010/main" val="36467984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5F73C-2B13-A205-C396-2552956B4B2A}"/>
              </a:ext>
            </a:extLst>
          </p:cNvPr>
          <p:cNvSpPr>
            <a:spLocks noGrp="1"/>
          </p:cNvSpPr>
          <p:nvPr>
            <p:ph type="title"/>
          </p:nvPr>
        </p:nvSpPr>
        <p:spPr/>
        <p:txBody>
          <a:bodyPr/>
          <a:lstStyle/>
          <a:p>
            <a:r>
              <a:rPr lang="en-US" dirty="0"/>
              <a:t>Characteristics </a:t>
            </a:r>
            <a:endParaRPr lang="en-IN" dirty="0"/>
          </a:p>
        </p:txBody>
      </p:sp>
      <p:sp>
        <p:nvSpPr>
          <p:cNvPr id="3" name="Content Placeholder 2">
            <a:extLst>
              <a:ext uri="{FF2B5EF4-FFF2-40B4-BE49-F238E27FC236}">
                <a16:creationId xmlns:a16="http://schemas.microsoft.com/office/drawing/2014/main" id="{3948E471-7F26-5B95-0A98-18CD87E5FF65}"/>
              </a:ext>
            </a:extLst>
          </p:cNvPr>
          <p:cNvSpPr>
            <a:spLocks noGrp="1"/>
          </p:cNvSpPr>
          <p:nvPr>
            <p:ph idx="1"/>
          </p:nvPr>
        </p:nvSpPr>
        <p:spPr/>
        <p:txBody>
          <a:bodyPr>
            <a:normAutofit/>
          </a:bodyPr>
          <a:lstStyle/>
          <a:p>
            <a:r>
              <a:rPr lang="en-US" dirty="0"/>
              <a:t>It stores only key values.</a:t>
            </a:r>
          </a:p>
          <a:p>
            <a:r>
              <a:rPr lang="en-US" dirty="0"/>
              <a:t>It allows accessing secondary data that has pointers to the physical rows.</a:t>
            </a:r>
          </a:p>
          <a:p>
            <a:r>
              <a:rPr lang="en-US" dirty="0"/>
              <a:t>It helps in the operation of an index scan and seeks.</a:t>
            </a:r>
          </a:p>
          <a:p>
            <a:r>
              <a:rPr lang="en-US" dirty="0"/>
              <a:t>A table can contain one or more than one non-clustered index.</a:t>
            </a:r>
          </a:p>
          <a:p>
            <a:r>
              <a:rPr lang="en-US" dirty="0"/>
              <a:t>The non-clustered index row stores the value of a non-clustered key and row locator.</a:t>
            </a:r>
            <a:endParaRPr lang="en-IN" dirty="0"/>
          </a:p>
        </p:txBody>
      </p:sp>
    </p:spTree>
    <p:extLst>
      <p:ext uri="{BB962C8B-B14F-4D97-AF65-F5344CB8AC3E}">
        <p14:creationId xmlns:p14="http://schemas.microsoft.com/office/powerpoint/2010/main" val="14842068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B7BF9B23-EB68-A2BB-21D0-1D6F46EA2C4F}"/>
              </a:ext>
            </a:extLst>
          </p:cNvPr>
          <p:cNvGraphicFramePr>
            <a:graphicFrameLocks noGrp="1"/>
          </p:cNvGraphicFramePr>
          <p:nvPr>
            <p:ph idx="4294967295"/>
            <p:extLst>
              <p:ext uri="{D42A27DB-BD31-4B8C-83A1-F6EECF244321}">
                <p14:modId xmlns:p14="http://schemas.microsoft.com/office/powerpoint/2010/main" val="142364290"/>
              </p:ext>
            </p:extLst>
          </p:nvPr>
        </p:nvGraphicFramePr>
        <p:xfrm>
          <a:off x="942976" y="557213"/>
          <a:ext cx="9253536" cy="5507356"/>
        </p:xfrm>
        <a:graphic>
          <a:graphicData uri="http://schemas.openxmlformats.org/drawingml/2006/table">
            <a:tbl>
              <a:tblPr firstRow="1" bandRow="1">
                <a:tableStyleId>{5C22544A-7EE6-4342-B048-85BDC9FD1C3A}</a:tableStyleId>
              </a:tblPr>
              <a:tblGrid>
                <a:gridCol w="1800224">
                  <a:extLst>
                    <a:ext uri="{9D8B030D-6E8A-4147-A177-3AD203B41FA5}">
                      <a16:colId xmlns:a16="http://schemas.microsoft.com/office/drawing/2014/main" val="1519708262"/>
                    </a:ext>
                  </a:extLst>
                </a:gridCol>
                <a:gridCol w="4368800">
                  <a:extLst>
                    <a:ext uri="{9D8B030D-6E8A-4147-A177-3AD203B41FA5}">
                      <a16:colId xmlns:a16="http://schemas.microsoft.com/office/drawing/2014/main" val="4143098139"/>
                    </a:ext>
                  </a:extLst>
                </a:gridCol>
                <a:gridCol w="3084512">
                  <a:extLst>
                    <a:ext uri="{9D8B030D-6E8A-4147-A177-3AD203B41FA5}">
                      <a16:colId xmlns:a16="http://schemas.microsoft.com/office/drawing/2014/main" val="1817079576"/>
                    </a:ext>
                  </a:extLst>
                </a:gridCol>
              </a:tblGrid>
              <a:tr h="576961">
                <a:tc>
                  <a:txBody>
                    <a:bodyPr/>
                    <a:lstStyle/>
                    <a:p>
                      <a:pPr algn="l" fontAlgn="t"/>
                      <a:r>
                        <a:rPr lang="en-IN" dirty="0">
                          <a:solidFill>
                            <a:srgbClr val="000000"/>
                          </a:solidFill>
                          <a:effectLst/>
                          <a:latin typeface="times new roman" panose="02020603050405020304" pitchFamily="18" charset="0"/>
                        </a:rPr>
                        <a:t>Parameter</a:t>
                      </a:r>
                    </a:p>
                  </a:txBody>
                  <a:tcPr marL="114300" marR="114300" marT="114300" marB="114300"/>
                </a:tc>
                <a:tc>
                  <a:txBody>
                    <a:bodyPr/>
                    <a:lstStyle/>
                    <a:p>
                      <a:pPr algn="l" fontAlgn="t"/>
                      <a:r>
                        <a:rPr lang="en-IN">
                          <a:solidFill>
                            <a:srgbClr val="000000"/>
                          </a:solidFill>
                          <a:effectLst/>
                          <a:latin typeface="times new roman" panose="02020603050405020304" pitchFamily="18" charset="0"/>
                        </a:rPr>
                        <a:t>Clustered Index</a:t>
                      </a:r>
                    </a:p>
                  </a:txBody>
                  <a:tcPr marL="114300" marR="114300" marT="114300" marB="114300"/>
                </a:tc>
                <a:tc>
                  <a:txBody>
                    <a:bodyPr/>
                    <a:lstStyle/>
                    <a:p>
                      <a:pPr algn="l" fontAlgn="t"/>
                      <a:r>
                        <a:rPr lang="en-IN">
                          <a:solidFill>
                            <a:srgbClr val="000000"/>
                          </a:solidFill>
                          <a:effectLst/>
                          <a:latin typeface="times new roman" panose="02020603050405020304" pitchFamily="18" charset="0"/>
                        </a:rPr>
                        <a:t>Non-Clustered Index</a:t>
                      </a:r>
                    </a:p>
                  </a:txBody>
                  <a:tcPr marL="114300" marR="114300" marT="114300" marB="114300"/>
                </a:tc>
                <a:extLst>
                  <a:ext uri="{0D108BD9-81ED-4DB2-BD59-A6C34878D82A}">
                    <a16:rowId xmlns:a16="http://schemas.microsoft.com/office/drawing/2014/main" val="2774475496"/>
                  </a:ext>
                </a:extLst>
              </a:tr>
              <a:tr h="2692485">
                <a:tc>
                  <a:txBody>
                    <a:bodyPr/>
                    <a:lstStyle/>
                    <a:p>
                      <a:pPr algn="just" fontAlgn="t"/>
                      <a:r>
                        <a:rPr lang="en-IN">
                          <a:solidFill>
                            <a:srgbClr val="333333"/>
                          </a:solidFill>
                          <a:effectLst/>
                          <a:latin typeface="inter-regular"/>
                        </a:rPr>
                        <a:t>Definition</a:t>
                      </a:r>
                    </a:p>
                  </a:txBody>
                  <a:tcPr marL="76200" marR="76200" marT="76200" marB="76200"/>
                </a:tc>
                <a:tc>
                  <a:txBody>
                    <a:bodyPr/>
                    <a:lstStyle/>
                    <a:p>
                      <a:pPr algn="just" fontAlgn="t"/>
                      <a:r>
                        <a:rPr lang="en-US">
                          <a:solidFill>
                            <a:srgbClr val="333333"/>
                          </a:solidFill>
                          <a:effectLst/>
                          <a:latin typeface="inter-regular"/>
                        </a:rPr>
                        <a:t>A clustered index is a table where the data for the rows are stored. In a relational database, if the table column contains a primary key, MySQL automatically creates a clustered index named </a:t>
                      </a:r>
                      <a:r>
                        <a:rPr lang="en-US" b="1">
                          <a:solidFill>
                            <a:srgbClr val="333333"/>
                          </a:solidFill>
                          <a:effectLst/>
                          <a:latin typeface="inter-bold"/>
                        </a:rPr>
                        <a:t>PRIMARY</a:t>
                      </a:r>
                      <a:r>
                        <a:rPr lang="en-US">
                          <a:solidFill>
                            <a:srgbClr val="333333"/>
                          </a:solidFill>
                          <a:effectLst/>
                          <a:latin typeface="inter-regular"/>
                        </a:rPr>
                        <a:t>.</a:t>
                      </a:r>
                    </a:p>
                  </a:txBody>
                  <a:tcPr marL="76200" marR="76200" marT="76200" marB="76200"/>
                </a:tc>
                <a:tc>
                  <a:txBody>
                    <a:bodyPr/>
                    <a:lstStyle/>
                    <a:p>
                      <a:pPr algn="just" fontAlgn="t"/>
                      <a:r>
                        <a:rPr lang="en-US" dirty="0">
                          <a:solidFill>
                            <a:srgbClr val="333333"/>
                          </a:solidFill>
                          <a:effectLst/>
                          <a:latin typeface="inter-regular"/>
                        </a:rPr>
                        <a:t>The indexes other than PRIMARY indexes (clustered indexes) called a non-clustered index. The non-clustered indexes are also known as secondary indexes.</a:t>
                      </a:r>
                    </a:p>
                  </a:txBody>
                  <a:tcPr marL="76200" marR="76200" marT="76200" marB="76200"/>
                </a:tc>
                <a:extLst>
                  <a:ext uri="{0D108BD9-81ED-4DB2-BD59-A6C34878D82A}">
                    <a16:rowId xmlns:a16="http://schemas.microsoft.com/office/drawing/2014/main" val="2971578966"/>
                  </a:ext>
                </a:extLst>
              </a:tr>
              <a:tr h="1433661">
                <a:tc>
                  <a:txBody>
                    <a:bodyPr/>
                    <a:lstStyle/>
                    <a:p>
                      <a:pPr algn="just" fontAlgn="t"/>
                      <a:r>
                        <a:rPr lang="en-IN">
                          <a:solidFill>
                            <a:srgbClr val="333333"/>
                          </a:solidFill>
                          <a:effectLst/>
                          <a:latin typeface="inter-regular"/>
                        </a:rPr>
                        <a:t>Use for</a:t>
                      </a:r>
                    </a:p>
                  </a:txBody>
                  <a:tcPr marL="76200" marR="76200" marT="76200" marB="76200"/>
                </a:tc>
                <a:tc>
                  <a:txBody>
                    <a:bodyPr/>
                    <a:lstStyle/>
                    <a:p>
                      <a:pPr algn="just" fontAlgn="t"/>
                      <a:r>
                        <a:rPr lang="en-US">
                          <a:solidFill>
                            <a:srgbClr val="333333"/>
                          </a:solidFill>
                          <a:effectLst/>
                          <a:latin typeface="inter-regular"/>
                        </a:rPr>
                        <a:t>It can be used to sort the record and store the index in physical memory.</a:t>
                      </a:r>
                    </a:p>
                  </a:txBody>
                  <a:tcPr marL="76200" marR="76200" marT="76200" marB="76200"/>
                </a:tc>
                <a:tc>
                  <a:txBody>
                    <a:bodyPr/>
                    <a:lstStyle/>
                    <a:p>
                      <a:pPr algn="just" fontAlgn="t"/>
                      <a:r>
                        <a:rPr lang="en-US" dirty="0">
                          <a:solidFill>
                            <a:srgbClr val="333333"/>
                          </a:solidFill>
                          <a:effectLst/>
                          <a:latin typeface="inter-regular"/>
                        </a:rPr>
                        <a:t>It creates a logical ordering of data rows and uses pointers for accessing the physical data files.</a:t>
                      </a:r>
                    </a:p>
                  </a:txBody>
                  <a:tcPr marL="76200" marR="76200" marT="76200" marB="76200"/>
                </a:tc>
                <a:extLst>
                  <a:ext uri="{0D108BD9-81ED-4DB2-BD59-A6C34878D82A}">
                    <a16:rowId xmlns:a16="http://schemas.microsoft.com/office/drawing/2014/main" val="1989763046"/>
                  </a:ext>
                </a:extLst>
              </a:tr>
              <a:tr h="804249">
                <a:tc>
                  <a:txBody>
                    <a:bodyPr/>
                    <a:lstStyle/>
                    <a:p>
                      <a:pPr algn="just" fontAlgn="t"/>
                      <a:r>
                        <a:rPr lang="en-IN">
                          <a:solidFill>
                            <a:srgbClr val="333333"/>
                          </a:solidFill>
                          <a:effectLst/>
                          <a:latin typeface="inter-regular"/>
                        </a:rPr>
                        <a:t>Size</a:t>
                      </a:r>
                    </a:p>
                  </a:txBody>
                  <a:tcPr marL="76200" marR="76200" marT="76200" marB="76200"/>
                </a:tc>
                <a:tc>
                  <a:txBody>
                    <a:bodyPr/>
                    <a:lstStyle/>
                    <a:p>
                      <a:pPr algn="just" fontAlgn="t"/>
                      <a:r>
                        <a:rPr lang="en-IN">
                          <a:solidFill>
                            <a:srgbClr val="333333"/>
                          </a:solidFill>
                          <a:effectLst/>
                          <a:latin typeface="inter-regular"/>
                        </a:rPr>
                        <a:t>Its size is large.</a:t>
                      </a:r>
                    </a:p>
                  </a:txBody>
                  <a:tcPr marL="76200" marR="76200" marT="76200" marB="76200"/>
                </a:tc>
                <a:tc>
                  <a:txBody>
                    <a:bodyPr/>
                    <a:lstStyle/>
                    <a:p>
                      <a:pPr algn="just" fontAlgn="t"/>
                      <a:r>
                        <a:rPr lang="en-US" dirty="0">
                          <a:solidFill>
                            <a:srgbClr val="333333"/>
                          </a:solidFill>
                          <a:effectLst/>
                          <a:latin typeface="inter-regular"/>
                        </a:rPr>
                        <a:t>Its size is small in comparison to a clustered index.</a:t>
                      </a:r>
                    </a:p>
                  </a:txBody>
                  <a:tcPr marL="76200" marR="76200" marT="76200" marB="76200"/>
                </a:tc>
                <a:extLst>
                  <a:ext uri="{0D108BD9-81ED-4DB2-BD59-A6C34878D82A}">
                    <a16:rowId xmlns:a16="http://schemas.microsoft.com/office/drawing/2014/main" val="2920150795"/>
                  </a:ext>
                </a:extLst>
              </a:tr>
            </a:tbl>
          </a:graphicData>
        </a:graphic>
      </p:graphicFrame>
    </p:spTree>
    <p:extLst>
      <p:ext uri="{BB962C8B-B14F-4D97-AF65-F5344CB8AC3E}">
        <p14:creationId xmlns:p14="http://schemas.microsoft.com/office/powerpoint/2010/main" val="73860115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B7BF9B23-EB68-A2BB-21D0-1D6F46EA2C4F}"/>
              </a:ext>
            </a:extLst>
          </p:cNvPr>
          <p:cNvGraphicFramePr>
            <a:graphicFrameLocks noGrp="1"/>
          </p:cNvGraphicFramePr>
          <p:nvPr>
            <p:ph idx="4294967295"/>
            <p:extLst>
              <p:ext uri="{D42A27DB-BD31-4B8C-83A1-F6EECF244321}">
                <p14:modId xmlns:p14="http://schemas.microsoft.com/office/powerpoint/2010/main" val="57815373"/>
              </p:ext>
            </p:extLst>
          </p:nvPr>
        </p:nvGraphicFramePr>
        <p:xfrm>
          <a:off x="942976" y="557213"/>
          <a:ext cx="10615611" cy="5776299"/>
        </p:xfrm>
        <a:graphic>
          <a:graphicData uri="http://schemas.openxmlformats.org/drawingml/2006/table">
            <a:tbl>
              <a:tblPr firstRow="1" bandRow="1">
                <a:tableStyleId>{5C22544A-7EE6-4342-B048-85BDC9FD1C3A}</a:tableStyleId>
              </a:tblPr>
              <a:tblGrid>
                <a:gridCol w="2065208">
                  <a:extLst>
                    <a:ext uri="{9D8B030D-6E8A-4147-A177-3AD203B41FA5}">
                      <a16:colId xmlns:a16="http://schemas.microsoft.com/office/drawing/2014/main" val="1519708262"/>
                    </a:ext>
                  </a:extLst>
                </a:gridCol>
                <a:gridCol w="3706941">
                  <a:extLst>
                    <a:ext uri="{9D8B030D-6E8A-4147-A177-3AD203B41FA5}">
                      <a16:colId xmlns:a16="http://schemas.microsoft.com/office/drawing/2014/main" val="4143098139"/>
                    </a:ext>
                  </a:extLst>
                </a:gridCol>
                <a:gridCol w="4843462">
                  <a:extLst>
                    <a:ext uri="{9D8B030D-6E8A-4147-A177-3AD203B41FA5}">
                      <a16:colId xmlns:a16="http://schemas.microsoft.com/office/drawing/2014/main" val="1817079576"/>
                    </a:ext>
                  </a:extLst>
                </a:gridCol>
              </a:tblGrid>
              <a:tr h="576961">
                <a:tc>
                  <a:txBody>
                    <a:bodyPr/>
                    <a:lstStyle/>
                    <a:p>
                      <a:pPr algn="l" fontAlgn="t"/>
                      <a:r>
                        <a:rPr lang="en-IN" dirty="0">
                          <a:solidFill>
                            <a:srgbClr val="000000"/>
                          </a:solidFill>
                          <a:effectLst/>
                          <a:latin typeface="times new roman" panose="02020603050405020304" pitchFamily="18" charset="0"/>
                        </a:rPr>
                        <a:t>Parameter</a:t>
                      </a:r>
                    </a:p>
                  </a:txBody>
                  <a:tcPr marL="114300" marR="114300" marT="114300" marB="114300"/>
                </a:tc>
                <a:tc>
                  <a:txBody>
                    <a:bodyPr/>
                    <a:lstStyle/>
                    <a:p>
                      <a:pPr algn="l" fontAlgn="t"/>
                      <a:r>
                        <a:rPr lang="en-IN">
                          <a:solidFill>
                            <a:srgbClr val="000000"/>
                          </a:solidFill>
                          <a:effectLst/>
                          <a:latin typeface="times new roman" panose="02020603050405020304" pitchFamily="18" charset="0"/>
                        </a:rPr>
                        <a:t>Clustered Index</a:t>
                      </a:r>
                    </a:p>
                  </a:txBody>
                  <a:tcPr marL="114300" marR="114300" marT="114300" marB="114300"/>
                </a:tc>
                <a:tc>
                  <a:txBody>
                    <a:bodyPr/>
                    <a:lstStyle/>
                    <a:p>
                      <a:pPr algn="l" fontAlgn="t"/>
                      <a:r>
                        <a:rPr lang="en-IN">
                          <a:solidFill>
                            <a:srgbClr val="000000"/>
                          </a:solidFill>
                          <a:effectLst/>
                          <a:latin typeface="times new roman" panose="02020603050405020304" pitchFamily="18" charset="0"/>
                        </a:rPr>
                        <a:t>Non-Clustered Index</a:t>
                      </a:r>
                    </a:p>
                  </a:txBody>
                  <a:tcPr marL="114300" marR="114300" marT="114300" marB="114300"/>
                </a:tc>
                <a:extLst>
                  <a:ext uri="{0D108BD9-81ED-4DB2-BD59-A6C34878D82A}">
                    <a16:rowId xmlns:a16="http://schemas.microsoft.com/office/drawing/2014/main" val="2774475496"/>
                  </a:ext>
                </a:extLst>
              </a:tr>
              <a:tr h="994664">
                <a:tc>
                  <a:txBody>
                    <a:bodyPr/>
                    <a:lstStyle/>
                    <a:p>
                      <a:pPr algn="just" fontAlgn="t"/>
                      <a:r>
                        <a:rPr lang="en-IN" dirty="0">
                          <a:solidFill>
                            <a:srgbClr val="333333"/>
                          </a:solidFill>
                          <a:effectLst/>
                          <a:latin typeface="inter-regular"/>
                        </a:rPr>
                        <a:t>Data Accessing</a:t>
                      </a:r>
                    </a:p>
                  </a:txBody>
                  <a:tcPr marL="76200" marR="76200" marT="76200" marB="76200"/>
                </a:tc>
                <a:tc>
                  <a:txBody>
                    <a:bodyPr/>
                    <a:lstStyle/>
                    <a:p>
                      <a:pPr algn="just" fontAlgn="t"/>
                      <a:r>
                        <a:rPr lang="en-US">
                          <a:solidFill>
                            <a:srgbClr val="333333"/>
                          </a:solidFill>
                          <a:effectLst/>
                          <a:latin typeface="inter-regular"/>
                        </a:rPr>
                        <a:t>It accesses the data very fast.</a:t>
                      </a:r>
                    </a:p>
                  </a:txBody>
                  <a:tcPr marL="76200" marR="76200" marT="76200" marB="76200"/>
                </a:tc>
                <a:tc>
                  <a:txBody>
                    <a:bodyPr/>
                    <a:lstStyle/>
                    <a:p>
                      <a:pPr algn="just" fontAlgn="t"/>
                      <a:r>
                        <a:rPr lang="en-US">
                          <a:solidFill>
                            <a:srgbClr val="333333"/>
                          </a:solidFill>
                          <a:effectLst/>
                          <a:latin typeface="inter-regular"/>
                        </a:rPr>
                        <a:t>It has slower accessing power in comparison to the clustered index.</a:t>
                      </a:r>
                    </a:p>
                  </a:txBody>
                  <a:tcPr marL="76200" marR="76200" marT="76200" marB="76200"/>
                </a:tc>
                <a:extLst>
                  <a:ext uri="{0D108BD9-81ED-4DB2-BD59-A6C34878D82A}">
                    <a16:rowId xmlns:a16="http://schemas.microsoft.com/office/drawing/2014/main" val="2971578966"/>
                  </a:ext>
                </a:extLst>
              </a:tr>
              <a:tr h="785812">
                <a:tc>
                  <a:txBody>
                    <a:bodyPr/>
                    <a:lstStyle/>
                    <a:p>
                      <a:pPr algn="just" fontAlgn="t"/>
                      <a:r>
                        <a:rPr lang="en-IN">
                          <a:solidFill>
                            <a:srgbClr val="333333"/>
                          </a:solidFill>
                          <a:effectLst/>
                          <a:latin typeface="inter-regular"/>
                        </a:rPr>
                        <a:t>Storing Method</a:t>
                      </a:r>
                    </a:p>
                  </a:txBody>
                  <a:tcPr marL="76200" marR="76200" marT="76200" marB="76200"/>
                </a:tc>
                <a:tc>
                  <a:txBody>
                    <a:bodyPr/>
                    <a:lstStyle/>
                    <a:p>
                      <a:pPr algn="just" fontAlgn="t"/>
                      <a:r>
                        <a:rPr lang="en-US">
                          <a:solidFill>
                            <a:srgbClr val="333333"/>
                          </a:solidFill>
                          <a:effectLst/>
                          <a:latin typeface="inter-regular"/>
                        </a:rPr>
                        <a:t>It stores records in the leaf node of an index.</a:t>
                      </a:r>
                    </a:p>
                  </a:txBody>
                  <a:tcPr marL="76200" marR="76200" marT="76200" marB="76200"/>
                </a:tc>
                <a:tc>
                  <a:txBody>
                    <a:bodyPr/>
                    <a:lstStyle/>
                    <a:p>
                      <a:pPr algn="just" fontAlgn="t"/>
                      <a:r>
                        <a:rPr lang="en-US">
                          <a:solidFill>
                            <a:srgbClr val="333333"/>
                          </a:solidFill>
                          <a:effectLst/>
                          <a:latin typeface="inter-regular"/>
                        </a:rPr>
                        <a:t>It does not store records in the leaf node of an index that means it takes extra space for data.</a:t>
                      </a:r>
                    </a:p>
                  </a:txBody>
                  <a:tcPr marL="76200" marR="76200" marT="76200" marB="76200"/>
                </a:tc>
                <a:extLst>
                  <a:ext uri="{0D108BD9-81ED-4DB2-BD59-A6C34878D82A}">
                    <a16:rowId xmlns:a16="http://schemas.microsoft.com/office/drawing/2014/main" val="2405729654"/>
                  </a:ext>
                </a:extLst>
              </a:tr>
              <a:tr h="771525">
                <a:tc>
                  <a:txBody>
                    <a:bodyPr/>
                    <a:lstStyle/>
                    <a:p>
                      <a:pPr algn="just" fontAlgn="t"/>
                      <a:r>
                        <a:rPr lang="en-IN">
                          <a:solidFill>
                            <a:srgbClr val="333333"/>
                          </a:solidFill>
                          <a:effectLst/>
                          <a:latin typeface="inter-regular"/>
                        </a:rPr>
                        <a:t>Additional Disk Space</a:t>
                      </a:r>
                    </a:p>
                  </a:txBody>
                  <a:tcPr marL="76200" marR="76200" marT="76200" marB="76200"/>
                </a:tc>
                <a:tc>
                  <a:txBody>
                    <a:bodyPr/>
                    <a:lstStyle/>
                    <a:p>
                      <a:pPr algn="just" fontAlgn="t"/>
                      <a:r>
                        <a:rPr lang="en-US">
                          <a:solidFill>
                            <a:srgbClr val="333333"/>
                          </a:solidFill>
                          <a:effectLst/>
                          <a:latin typeface="inter-regular"/>
                        </a:rPr>
                        <a:t>It does not require additional reports.</a:t>
                      </a:r>
                    </a:p>
                  </a:txBody>
                  <a:tcPr marL="76200" marR="76200" marT="76200" marB="76200"/>
                </a:tc>
                <a:tc>
                  <a:txBody>
                    <a:bodyPr/>
                    <a:lstStyle/>
                    <a:p>
                      <a:pPr algn="just" fontAlgn="t"/>
                      <a:r>
                        <a:rPr lang="en-US">
                          <a:solidFill>
                            <a:srgbClr val="333333"/>
                          </a:solidFill>
                          <a:effectLst/>
                          <a:latin typeface="inter-regular"/>
                        </a:rPr>
                        <a:t>It requires an additional space to store the index separately.</a:t>
                      </a:r>
                    </a:p>
                  </a:txBody>
                  <a:tcPr marL="76200" marR="76200" marT="76200" marB="76200"/>
                </a:tc>
                <a:extLst>
                  <a:ext uri="{0D108BD9-81ED-4DB2-BD59-A6C34878D82A}">
                    <a16:rowId xmlns:a16="http://schemas.microsoft.com/office/drawing/2014/main" val="3013439425"/>
                  </a:ext>
                </a:extLst>
              </a:tr>
              <a:tr h="800100">
                <a:tc>
                  <a:txBody>
                    <a:bodyPr/>
                    <a:lstStyle/>
                    <a:p>
                      <a:pPr algn="just" fontAlgn="t"/>
                      <a:r>
                        <a:rPr lang="en-IN">
                          <a:solidFill>
                            <a:srgbClr val="333333"/>
                          </a:solidFill>
                          <a:effectLst/>
                          <a:latin typeface="inter-regular"/>
                        </a:rPr>
                        <a:t>Type of Key</a:t>
                      </a:r>
                    </a:p>
                  </a:txBody>
                  <a:tcPr marL="76200" marR="76200" marT="76200" marB="76200"/>
                </a:tc>
                <a:tc>
                  <a:txBody>
                    <a:bodyPr/>
                    <a:lstStyle/>
                    <a:p>
                      <a:pPr algn="just" fontAlgn="t"/>
                      <a:r>
                        <a:rPr lang="en-US">
                          <a:solidFill>
                            <a:srgbClr val="333333"/>
                          </a:solidFill>
                          <a:effectLst/>
                          <a:latin typeface="inter-regular"/>
                        </a:rPr>
                        <a:t>It uses the primary key as a clustered index.</a:t>
                      </a:r>
                    </a:p>
                  </a:txBody>
                  <a:tcPr marL="76200" marR="76200" marT="76200" marB="76200"/>
                </a:tc>
                <a:tc>
                  <a:txBody>
                    <a:bodyPr/>
                    <a:lstStyle/>
                    <a:p>
                      <a:pPr algn="just" fontAlgn="t"/>
                      <a:r>
                        <a:rPr lang="en-US">
                          <a:solidFill>
                            <a:srgbClr val="333333"/>
                          </a:solidFill>
                          <a:effectLst/>
                          <a:latin typeface="inter-regular"/>
                        </a:rPr>
                        <a:t>It can work with unique constraints that act as a composite key.</a:t>
                      </a:r>
                    </a:p>
                  </a:txBody>
                  <a:tcPr marL="76200" marR="76200" marT="76200" marB="76200"/>
                </a:tc>
                <a:extLst>
                  <a:ext uri="{0D108BD9-81ED-4DB2-BD59-A6C34878D82A}">
                    <a16:rowId xmlns:a16="http://schemas.microsoft.com/office/drawing/2014/main" val="1606913695"/>
                  </a:ext>
                </a:extLst>
              </a:tr>
              <a:tr h="1042988">
                <a:tc>
                  <a:txBody>
                    <a:bodyPr/>
                    <a:lstStyle/>
                    <a:p>
                      <a:pPr algn="just" fontAlgn="t"/>
                      <a:r>
                        <a:rPr lang="en-IN">
                          <a:solidFill>
                            <a:srgbClr val="333333"/>
                          </a:solidFill>
                          <a:effectLst/>
                          <a:latin typeface="inter-regular"/>
                        </a:rPr>
                        <a:t>Contains in Table</a:t>
                      </a:r>
                    </a:p>
                  </a:txBody>
                  <a:tcPr marL="76200" marR="76200" marT="76200" marB="76200"/>
                </a:tc>
                <a:tc>
                  <a:txBody>
                    <a:bodyPr/>
                    <a:lstStyle/>
                    <a:p>
                      <a:pPr algn="just" fontAlgn="t"/>
                      <a:r>
                        <a:rPr lang="en-US">
                          <a:solidFill>
                            <a:srgbClr val="333333"/>
                          </a:solidFill>
                          <a:effectLst/>
                          <a:latin typeface="inter-regular"/>
                        </a:rPr>
                        <a:t>A table can only one clustered index.</a:t>
                      </a:r>
                    </a:p>
                  </a:txBody>
                  <a:tcPr marL="76200" marR="76200" marT="76200" marB="76200"/>
                </a:tc>
                <a:tc>
                  <a:txBody>
                    <a:bodyPr/>
                    <a:lstStyle/>
                    <a:p>
                      <a:pPr algn="just" fontAlgn="t"/>
                      <a:r>
                        <a:rPr lang="en-US">
                          <a:solidFill>
                            <a:srgbClr val="333333"/>
                          </a:solidFill>
                          <a:effectLst/>
                          <a:latin typeface="inter-regular"/>
                        </a:rPr>
                        <a:t>A table can contain one or more than a non-clustered index.</a:t>
                      </a:r>
                    </a:p>
                  </a:txBody>
                  <a:tcPr marL="76200" marR="76200" marT="76200" marB="76200"/>
                </a:tc>
                <a:extLst>
                  <a:ext uri="{0D108BD9-81ED-4DB2-BD59-A6C34878D82A}">
                    <a16:rowId xmlns:a16="http://schemas.microsoft.com/office/drawing/2014/main" val="1989763046"/>
                  </a:ext>
                </a:extLst>
              </a:tr>
              <a:tr h="804249">
                <a:tc>
                  <a:txBody>
                    <a:bodyPr/>
                    <a:lstStyle/>
                    <a:p>
                      <a:pPr algn="just" fontAlgn="t"/>
                      <a:r>
                        <a:rPr lang="en-IN">
                          <a:solidFill>
                            <a:srgbClr val="333333"/>
                          </a:solidFill>
                          <a:effectLst/>
                          <a:latin typeface="inter-regular"/>
                        </a:rPr>
                        <a:t>Index Id</a:t>
                      </a:r>
                    </a:p>
                  </a:txBody>
                  <a:tcPr marL="76200" marR="76200" marT="76200" marB="76200"/>
                </a:tc>
                <a:tc>
                  <a:txBody>
                    <a:bodyPr/>
                    <a:lstStyle/>
                    <a:p>
                      <a:pPr algn="just" fontAlgn="t"/>
                      <a:r>
                        <a:rPr lang="en-US">
                          <a:solidFill>
                            <a:srgbClr val="333333"/>
                          </a:solidFill>
                          <a:effectLst/>
                          <a:latin typeface="inter-regular"/>
                        </a:rPr>
                        <a:t>A clustered index always contains an index id of 0.</a:t>
                      </a:r>
                    </a:p>
                  </a:txBody>
                  <a:tcPr marL="76200" marR="76200" marT="76200" marB="76200"/>
                </a:tc>
                <a:tc>
                  <a:txBody>
                    <a:bodyPr/>
                    <a:lstStyle/>
                    <a:p>
                      <a:pPr algn="just" fontAlgn="t"/>
                      <a:r>
                        <a:rPr lang="en-US" dirty="0">
                          <a:solidFill>
                            <a:srgbClr val="333333"/>
                          </a:solidFill>
                          <a:effectLst/>
                          <a:latin typeface="inter-regular"/>
                        </a:rPr>
                        <a:t>A non-clustered index always contains an index id&gt;0.</a:t>
                      </a:r>
                    </a:p>
                  </a:txBody>
                  <a:tcPr marL="76200" marR="76200" marT="76200" marB="76200"/>
                </a:tc>
                <a:extLst>
                  <a:ext uri="{0D108BD9-81ED-4DB2-BD59-A6C34878D82A}">
                    <a16:rowId xmlns:a16="http://schemas.microsoft.com/office/drawing/2014/main" val="2920150795"/>
                  </a:ext>
                </a:extLst>
              </a:tr>
            </a:tbl>
          </a:graphicData>
        </a:graphic>
      </p:graphicFrame>
    </p:spTree>
    <p:extLst>
      <p:ext uri="{BB962C8B-B14F-4D97-AF65-F5344CB8AC3E}">
        <p14:creationId xmlns:p14="http://schemas.microsoft.com/office/powerpoint/2010/main" val="20426436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044319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9352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6B9EDF2-25F0-DAA3-8232-4C4EDE52B8BF}"/>
              </a:ext>
            </a:extLst>
          </p:cNvPr>
          <p:cNvSpPr txBox="1"/>
          <p:nvPr/>
        </p:nvSpPr>
        <p:spPr>
          <a:xfrm>
            <a:off x="957262" y="58846"/>
            <a:ext cx="9729787" cy="6740307"/>
          </a:xfrm>
          <a:prstGeom prst="rect">
            <a:avLst/>
          </a:prstGeom>
          <a:noFill/>
        </p:spPr>
        <p:txBody>
          <a:bodyPr wrap="square">
            <a:spAutoFit/>
          </a:bodyPr>
          <a:lstStyle/>
          <a:p>
            <a:r>
              <a:rPr lang="en-IN" dirty="0"/>
              <a:t>CREATE [UNIQUE | FULLTEXT | SPATIAL] INDEX </a:t>
            </a:r>
            <a:r>
              <a:rPr lang="en-IN" dirty="0" err="1"/>
              <a:t>index_name</a:t>
            </a:r>
            <a:endParaRPr lang="en-IN" dirty="0"/>
          </a:p>
          <a:p>
            <a:r>
              <a:rPr lang="en-IN" dirty="0"/>
              <a:t>    [</a:t>
            </a:r>
            <a:r>
              <a:rPr lang="en-IN" dirty="0" err="1"/>
              <a:t>index_type</a:t>
            </a:r>
            <a:r>
              <a:rPr lang="en-IN" dirty="0"/>
              <a:t>]</a:t>
            </a:r>
          </a:p>
          <a:p>
            <a:r>
              <a:rPr lang="en-IN" dirty="0"/>
              <a:t>    ON </a:t>
            </a:r>
            <a:r>
              <a:rPr lang="en-IN" dirty="0" err="1"/>
              <a:t>tbl_name</a:t>
            </a:r>
            <a:r>
              <a:rPr lang="en-IN" dirty="0"/>
              <a:t> (</a:t>
            </a:r>
            <a:r>
              <a:rPr lang="en-IN" dirty="0" err="1"/>
              <a:t>key_part</a:t>
            </a:r>
            <a:r>
              <a:rPr lang="en-IN" dirty="0"/>
              <a:t>,...)</a:t>
            </a:r>
          </a:p>
          <a:p>
            <a:r>
              <a:rPr lang="en-IN" dirty="0"/>
              <a:t>    [</a:t>
            </a:r>
            <a:r>
              <a:rPr lang="en-IN" dirty="0" err="1"/>
              <a:t>index_option</a:t>
            </a:r>
            <a:r>
              <a:rPr lang="en-IN" dirty="0"/>
              <a:t>]</a:t>
            </a:r>
          </a:p>
          <a:p>
            <a:r>
              <a:rPr lang="en-IN" dirty="0"/>
              <a:t>    [</a:t>
            </a:r>
            <a:r>
              <a:rPr lang="en-IN" dirty="0" err="1"/>
              <a:t>algorithm_option</a:t>
            </a:r>
            <a:r>
              <a:rPr lang="en-IN" dirty="0"/>
              <a:t> | </a:t>
            </a:r>
            <a:r>
              <a:rPr lang="en-IN" dirty="0" err="1"/>
              <a:t>lock_option</a:t>
            </a:r>
            <a:r>
              <a:rPr lang="en-IN" dirty="0"/>
              <a:t>] ...</a:t>
            </a:r>
          </a:p>
          <a:p>
            <a:endParaRPr lang="en-IN" dirty="0"/>
          </a:p>
          <a:p>
            <a:r>
              <a:rPr lang="en-IN" dirty="0" err="1"/>
              <a:t>key_part</a:t>
            </a:r>
            <a:r>
              <a:rPr lang="en-IN" dirty="0"/>
              <a:t>: {</a:t>
            </a:r>
            <a:r>
              <a:rPr lang="en-IN" dirty="0" err="1"/>
              <a:t>col_name</a:t>
            </a:r>
            <a:r>
              <a:rPr lang="en-IN" dirty="0"/>
              <a:t> [(length)] | (expr)} [ASC | DESC]</a:t>
            </a:r>
          </a:p>
          <a:p>
            <a:endParaRPr lang="en-IN" dirty="0"/>
          </a:p>
          <a:p>
            <a:r>
              <a:rPr lang="en-IN" dirty="0" err="1"/>
              <a:t>index_option</a:t>
            </a:r>
            <a:r>
              <a:rPr lang="en-IN" dirty="0"/>
              <a:t>: {</a:t>
            </a:r>
          </a:p>
          <a:p>
            <a:r>
              <a:rPr lang="en-IN" dirty="0"/>
              <a:t>    KEY_BLOCK_SIZE [=] value</a:t>
            </a:r>
          </a:p>
          <a:p>
            <a:r>
              <a:rPr lang="en-IN" dirty="0"/>
              <a:t>  | </a:t>
            </a:r>
            <a:r>
              <a:rPr lang="en-IN" dirty="0" err="1"/>
              <a:t>index_type</a:t>
            </a:r>
            <a:endParaRPr lang="en-IN" dirty="0"/>
          </a:p>
          <a:p>
            <a:r>
              <a:rPr lang="en-IN" dirty="0"/>
              <a:t>  | WITH PARSER </a:t>
            </a:r>
            <a:r>
              <a:rPr lang="en-IN" dirty="0" err="1"/>
              <a:t>parser_name</a:t>
            </a:r>
            <a:endParaRPr lang="en-IN" dirty="0"/>
          </a:p>
          <a:p>
            <a:r>
              <a:rPr lang="en-IN" dirty="0"/>
              <a:t>  | COMMENT 'string'</a:t>
            </a:r>
          </a:p>
          <a:p>
            <a:r>
              <a:rPr lang="en-IN" dirty="0"/>
              <a:t>  | {VISIBLE | INVISIBLE}</a:t>
            </a:r>
          </a:p>
          <a:p>
            <a:r>
              <a:rPr lang="en-IN" dirty="0"/>
              <a:t>  | ENGINE_ATTRIBUTE [=] 'string'</a:t>
            </a:r>
          </a:p>
          <a:p>
            <a:r>
              <a:rPr lang="en-IN" dirty="0"/>
              <a:t>  | SECONDARY_ENGINE_ATTRIBUTE [=] 'string'</a:t>
            </a:r>
          </a:p>
          <a:p>
            <a:r>
              <a:rPr lang="en-IN" dirty="0"/>
              <a:t>}</a:t>
            </a:r>
          </a:p>
          <a:p>
            <a:endParaRPr lang="en-IN" dirty="0"/>
          </a:p>
          <a:p>
            <a:r>
              <a:rPr lang="en-IN" dirty="0" err="1"/>
              <a:t>index_type</a:t>
            </a:r>
            <a:r>
              <a:rPr lang="en-IN" dirty="0"/>
              <a:t>:</a:t>
            </a:r>
          </a:p>
          <a:p>
            <a:r>
              <a:rPr lang="en-IN" dirty="0"/>
              <a:t>    USING {BTREE | HASH}</a:t>
            </a:r>
          </a:p>
          <a:p>
            <a:r>
              <a:rPr lang="en-IN" dirty="0" err="1"/>
              <a:t>algorithm_option</a:t>
            </a:r>
            <a:r>
              <a:rPr lang="en-IN" dirty="0"/>
              <a:t>:</a:t>
            </a:r>
          </a:p>
          <a:p>
            <a:r>
              <a:rPr lang="en-IN" dirty="0"/>
              <a:t>    ALGORITHM [=] {DEFAULT | INPLACE | COPY}</a:t>
            </a:r>
          </a:p>
          <a:p>
            <a:r>
              <a:rPr lang="en-IN" dirty="0" err="1"/>
              <a:t>lock_option</a:t>
            </a:r>
            <a:r>
              <a:rPr lang="en-IN" dirty="0"/>
              <a:t>:</a:t>
            </a:r>
          </a:p>
          <a:p>
            <a:r>
              <a:rPr lang="en-IN" dirty="0"/>
              <a:t>    LOCK [=] {DEFAULT | NONE | SHARED | EXCLUSIVE}</a:t>
            </a:r>
          </a:p>
        </p:txBody>
      </p:sp>
    </p:spTree>
    <p:extLst>
      <p:ext uri="{BB962C8B-B14F-4D97-AF65-F5344CB8AC3E}">
        <p14:creationId xmlns:p14="http://schemas.microsoft.com/office/powerpoint/2010/main" val="80586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26684-DDB4-F65B-1504-D45FB6C97F06}"/>
              </a:ext>
            </a:extLst>
          </p:cNvPr>
          <p:cNvSpPr>
            <a:spLocks noGrp="1"/>
          </p:cNvSpPr>
          <p:nvPr>
            <p:ph type="title"/>
          </p:nvPr>
        </p:nvSpPr>
        <p:spPr/>
        <p:txBody>
          <a:bodyPr/>
          <a:lstStyle/>
          <a:p>
            <a:r>
              <a:rPr lang="en-US" dirty="0"/>
              <a:t>Indexes</a:t>
            </a:r>
            <a:endParaRPr lang="en-IN" dirty="0"/>
          </a:p>
        </p:txBody>
      </p:sp>
      <p:sp>
        <p:nvSpPr>
          <p:cNvPr id="3" name="Content Placeholder 2">
            <a:extLst>
              <a:ext uri="{FF2B5EF4-FFF2-40B4-BE49-F238E27FC236}">
                <a16:creationId xmlns:a16="http://schemas.microsoft.com/office/drawing/2014/main" id="{75D8FB1A-4496-75FC-B60C-3908D5EE9670}"/>
              </a:ext>
            </a:extLst>
          </p:cNvPr>
          <p:cNvSpPr>
            <a:spLocks noGrp="1"/>
          </p:cNvSpPr>
          <p:nvPr>
            <p:ph idx="1"/>
          </p:nvPr>
        </p:nvSpPr>
        <p:spPr>
          <a:xfrm>
            <a:off x="1154954" y="2603499"/>
            <a:ext cx="10203609" cy="3954463"/>
          </a:xfrm>
        </p:spPr>
        <p:txBody>
          <a:bodyPr>
            <a:normAutofit/>
          </a:bodyPr>
          <a:lstStyle/>
          <a:p>
            <a:r>
              <a:rPr lang="en-US" dirty="0"/>
              <a:t>An index specification of the form (key_part1, key_part2, ...) creates an index with multiple key parts.</a:t>
            </a:r>
          </a:p>
          <a:p>
            <a:r>
              <a:rPr lang="en-US" dirty="0"/>
              <a:t> Index key values are formed by concatenating the values of the given key parts. </a:t>
            </a:r>
          </a:p>
          <a:p>
            <a:r>
              <a:rPr lang="en-US" dirty="0"/>
              <a:t>For example (col1, col2, col3) specifies a multiple-column index with index keys consisting of values from col1, col2, and col3.</a:t>
            </a:r>
          </a:p>
          <a:p>
            <a:r>
              <a:rPr lang="en-US" dirty="0"/>
              <a:t>A </a:t>
            </a:r>
            <a:r>
              <a:rPr lang="en-US" dirty="0" err="1"/>
              <a:t>key_part</a:t>
            </a:r>
            <a:r>
              <a:rPr lang="en-US" dirty="0"/>
              <a:t> specification can end with ASC or DESC to specify whether index values are stored in ascending or descending order. </a:t>
            </a:r>
          </a:p>
          <a:p>
            <a:r>
              <a:rPr lang="en-US" dirty="0"/>
              <a:t>The default is ascending if no order specifier is given. </a:t>
            </a:r>
          </a:p>
          <a:p>
            <a:r>
              <a:rPr lang="en-US" dirty="0"/>
              <a:t>ASC and DESC are not permitted for HASH indexes, multi-valued indexes.</a:t>
            </a:r>
          </a:p>
          <a:p>
            <a:r>
              <a:rPr lang="en-US" dirty="0"/>
              <a:t> As of MySQL 8.0.12, ASC and DESC are not permitted for SPATIAL indexes.</a:t>
            </a:r>
            <a:endParaRPr lang="en-IN" dirty="0"/>
          </a:p>
        </p:txBody>
      </p:sp>
    </p:spTree>
    <p:extLst>
      <p:ext uri="{BB962C8B-B14F-4D97-AF65-F5344CB8AC3E}">
        <p14:creationId xmlns:p14="http://schemas.microsoft.com/office/powerpoint/2010/main" val="27819258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205</TotalTime>
  <Words>8813</Words>
  <Application>Microsoft Office PowerPoint</Application>
  <PresentationFormat>Widescreen</PresentationFormat>
  <Paragraphs>821</Paragraphs>
  <Slides>79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79</vt:i4>
      </vt:variant>
    </vt:vector>
  </HeadingPairs>
  <TitlesOfParts>
    <vt:vector size="89" baseType="lpstr">
      <vt:lpstr>Arial</vt:lpstr>
      <vt:lpstr>Century Gothic</vt:lpstr>
      <vt:lpstr>inter-bold</vt:lpstr>
      <vt:lpstr>inter-regular</vt:lpstr>
      <vt:lpstr>Liberation Mono</vt:lpstr>
      <vt:lpstr>Open Sans</vt:lpstr>
      <vt:lpstr>times new roman</vt:lpstr>
      <vt:lpstr>Wingdings</vt:lpstr>
      <vt:lpstr>Wingdings 3</vt:lpstr>
      <vt:lpstr>Ion Boardroom</vt:lpstr>
      <vt:lpstr>Indexes</vt:lpstr>
      <vt:lpstr>Indexes</vt:lpstr>
      <vt:lpstr>Need for Indexing in MySQL</vt:lpstr>
      <vt:lpstr>Need for Indexing in MySQL</vt:lpstr>
      <vt:lpstr>Create Index in Create Table</vt:lpstr>
      <vt:lpstr>MySQL CREATE INDEX Statement</vt:lpstr>
      <vt:lpstr>INDEX </vt:lpstr>
      <vt:lpstr>PowerPoint Presentation</vt:lpstr>
      <vt:lpstr>Indexes</vt:lpstr>
      <vt:lpstr>Column Prefix Key Parts</vt:lpstr>
      <vt:lpstr>Column Prefix Key Parts</vt:lpstr>
      <vt:lpstr>Column Prefix Key Parts</vt:lpstr>
      <vt:lpstr>Column Prefix Key Parts</vt:lpstr>
      <vt:lpstr>Functional Key Parts</vt:lpstr>
      <vt:lpstr>Functional Key Parts</vt:lpstr>
      <vt:lpstr>Functional key parts must adhere to the following rules.</vt:lpstr>
      <vt:lpstr>Functional key parts must adhere to the following rules.</vt:lpstr>
      <vt:lpstr>Functional key parts must adhere to the following rules.</vt:lpstr>
      <vt:lpstr>Functional key parts</vt:lpstr>
      <vt:lpstr>PowerPoint Presentation</vt:lpstr>
      <vt:lpstr>Unique Indexes</vt:lpstr>
      <vt:lpstr>Unique indexes</vt:lpstr>
      <vt:lpstr>Full-Text Indexes</vt:lpstr>
      <vt:lpstr>Multi-Valued Indexes</vt:lpstr>
      <vt:lpstr>Creating multi-valued Indexes</vt:lpstr>
      <vt:lpstr>Creating multi-valued Indexes</vt:lpstr>
      <vt:lpstr>Creating multi-valued Indexes</vt:lpstr>
      <vt:lpstr>Creating multi-valued Indexes</vt:lpstr>
      <vt:lpstr>Creating multi-valued Indexes</vt:lpstr>
      <vt:lpstr>Creating multi-valued Indexes</vt:lpstr>
      <vt:lpstr>Using multi-valued Indexes</vt:lpstr>
      <vt:lpstr>PowerPoint Presentation</vt:lpstr>
      <vt:lpstr>PowerPoint Presentation</vt:lpstr>
      <vt:lpstr>PowerPoint Presentation</vt:lpstr>
      <vt:lpstr>PowerPoint Presentation</vt:lpstr>
      <vt:lpstr>PowerPoint Presentation</vt:lpstr>
      <vt:lpstr>Characteristics of Multi-Valued Indexes </vt:lpstr>
      <vt:lpstr>Limitations and Restrictions on Multi-valued Indexes</vt:lpstr>
      <vt:lpstr>Limitations and Restrictions on Multi-valued Indexes</vt:lpstr>
      <vt:lpstr>Limitations and Restrictions on Multi-valued Indexes</vt:lpstr>
      <vt:lpstr>Spatial Indexes</vt:lpstr>
      <vt:lpstr>Non spatial indexes</vt:lpstr>
      <vt:lpstr>Index Options</vt:lpstr>
      <vt:lpstr>Index Options</vt:lpstr>
      <vt:lpstr>Index Options</vt:lpstr>
      <vt:lpstr>“Index Types Per Storage Engine”</vt:lpstr>
      <vt:lpstr>InnoDB Storage Engine Index Characteristics</vt:lpstr>
      <vt:lpstr>MyISAM Storage Engine Index Characteristics</vt:lpstr>
      <vt:lpstr>MEMORY Storage Engine Index Characteristics</vt:lpstr>
      <vt:lpstr>NDB Storage Engine Index Characteristics</vt:lpstr>
      <vt:lpstr>Generated Columns</vt:lpstr>
      <vt:lpstr>Syntax of generated column</vt:lpstr>
      <vt:lpstr>Generated column</vt:lpstr>
      <vt:lpstr>Rules for generated columns</vt:lpstr>
      <vt:lpstr>Rules for generated columns</vt:lpstr>
      <vt:lpstr>Use case of generated columns</vt:lpstr>
      <vt:lpstr>Secondary Indexes and Generated Columns</vt:lpstr>
      <vt:lpstr>Secondary Indexes and Generated Columns</vt:lpstr>
      <vt:lpstr>PowerPoint Presentation</vt:lpstr>
      <vt:lpstr>PowerPoint Presentation</vt:lpstr>
      <vt:lpstr>MySQL Drop Index</vt:lpstr>
      <vt:lpstr>Algorithm Option  </vt:lpstr>
      <vt:lpstr>Lock Option</vt:lpstr>
      <vt:lpstr>MySQL Drop PRIMARY Key Index</vt:lpstr>
      <vt:lpstr>Show Indexes</vt:lpstr>
      <vt:lpstr>SHOW INDEX query returns the following fields/information: </vt:lpstr>
      <vt:lpstr>SHOW INDEX query returns the following fields/information: </vt:lpstr>
      <vt:lpstr>SHOW INDEX query returns the following fields/information: </vt:lpstr>
      <vt:lpstr>MySQL Clustered Index</vt:lpstr>
      <vt:lpstr>Advantages</vt:lpstr>
      <vt:lpstr>Disadvantages</vt:lpstr>
      <vt:lpstr>Clustered Index on InnoDB Tables</vt:lpstr>
      <vt:lpstr>PowerPoint Presentation</vt:lpstr>
      <vt:lpstr> Non-Clustered Index? </vt:lpstr>
      <vt:lpstr>Characteristics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anju munoth</dc:creator>
  <cp:lastModifiedBy>anju munoth</cp:lastModifiedBy>
  <cp:revision>79</cp:revision>
  <dcterms:created xsi:type="dcterms:W3CDTF">2022-06-28T02:17:52Z</dcterms:created>
  <dcterms:modified xsi:type="dcterms:W3CDTF">2022-06-29T07:06:57Z</dcterms:modified>
</cp:coreProperties>
</file>