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8"/>
  </p:notesMasterIdLst>
  <p:sldIdLst>
    <p:sldId id="287" r:id="rId2"/>
    <p:sldId id="258" r:id="rId3"/>
    <p:sldId id="259" r:id="rId4"/>
    <p:sldId id="260" r:id="rId5"/>
    <p:sldId id="261" r:id="rId6"/>
    <p:sldId id="288" r:id="rId7"/>
    <p:sldId id="289" r:id="rId8"/>
    <p:sldId id="290" r:id="rId9"/>
    <p:sldId id="291" r:id="rId10"/>
    <p:sldId id="292" r:id="rId11"/>
    <p:sldId id="293" r:id="rId12"/>
    <p:sldId id="262" r:id="rId13"/>
    <p:sldId id="263" r:id="rId14"/>
    <p:sldId id="267"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264" r:id="rId45"/>
    <p:sldId id="265" r:id="rId46"/>
    <p:sldId id="266"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268" r:id="rId68"/>
    <p:sldId id="269"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2" r:id="rId83"/>
    <p:sldId id="270" r:id="rId84"/>
    <p:sldId id="273" r:id="rId85"/>
    <p:sldId id="274" r:id="rId86"/>
    <p:sldId id="275" r:id="rId87"/>
    <p:sldId id="276" r:id="rId88"/>
    <p:sldId id="314" r:id="rId89"/>
    <p:sldId id="315" r:id="rId90"/>
    <p:sldId id="316" r:id="rId91"/>
    <p:sldId id="317" r:id="rId92"/>
    <p:sldId id="318" r:id="rId93"/>
    <p:sldId id="324" r:id="rId94"/>
    <p:sldId id="325" r:id="rId95"/>
    <p:sldId id="326" r:id="rId96"/>
    <p:sldId id="327" r:id="rId97"/>
    <p:sldId id="319" r:id="rId98"/>
    <p:sldId id="320" r:id="rId99"/>
    <p:sldId id="321" r:id="rId100"/>
    <p:sldId id="322" r:id="rId101"/>
    <p:sldId id="323" r:id="rId102"/>
    <p:sldId id="328" r:id="rId103"/>
    <p:sldId id="277" r:id="rId104"/>
    <p:sldId id="278" r:id="rId105"/>
    <p:sldId id="279" r:id="rId106"/>
    <p:sldId id="280" r:id="rId107"/>
    <p:sldId id="281" r:id="rId108"/>
    <p:sldId id="282" r:id="rId109"/>
    <p:sldId id="283" r:id="rId110"/>
    <p:sldId id="373" r:id="rId111"/>
    <p:sldId id="374" r:id="rId112"/>
    <p:sldId id="284" r:id="rId113"/>
    <p:sldId id="285" r:id="rId114"/>
    <p:sldId id="286" r:id="rId115"/>
    <p:sldId id="271" r:id="rId116"/>
    <p:sldId id="272" r:id="rId1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CBFAA-AF77-4E46-A09E-4D07BC35BD37}" type="datetimeFigureOut">
              <a:rPr lang="en-US" smtClean="0"/>
              <a:t>14-Dec-18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9920E-AAF4-4C5D-A73D-C36588E2742A}" type="slidenum">
              <a:rPr lang="en-US" smtClean="0"/>
              <a:t>‹#›</a:t>
            </a:fld>
            <a:endParaRPr lang="en-US"/>
          </a:p>
        </p:txBody>
      </p:sp>
    </p:spTree>
    <p:extLst>
      <p:ext uri="{BB962C8B-B14F-4D97-AF65-F5344CB8AC3E}">
        <p14:creationId xmlns:p14="http://schemas.microsoft.com/office/powerpoint/2010/main" val="4273793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3E629-BB28-4C06-980B-C4F4627C49C6}" type="slidenum">
              <a:rPr lang="en-US"/>
              <a:pPr/>
              <a:t>1</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9054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1A3B23-061F-44C4-82C9-716F05216578}" type="slidenum">
              <a:rPr lang="en-US"/>
              <a:pPr/>
              <a:t>10</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1999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14-Dec-18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14-Dec-18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14-Dec-18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14-Dec-18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14-Dec-18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14-Dec-18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14-Dec-18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14-Dec-18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14-Dec-18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a:lstStyle/>
          <a:p>
            <a:endParaRPr lang="en-US"/>
          </a:p>
        </p:txBody>
      </p:sp>
      <p:sp>
        <p:nvSpPr>
          <p:cNvPr id="4" name="Date Placeholder 3"/>
          <p:cNvSpPr>
            <a:spLocks noGrp="1"/>
          </p:cNvSpPr>
          <p:nvPr>
            <p:ph type="dt" sz="half" idx="10"/>
          </p:nvPr>
        </p:nvSpPr>
        <p:spPr>
          <a:xfrm>
            <a:off x="1219200" y="6324600"/>
            <a:ext cx="2540000" cy="457200"/>
          </a:xfrm>
        </p:spPr>
        <p:txBody>
          <a:bodyPr/>
          <a:lstStyle>
            <a:lvl1pPr>
              <a:defRPr/>
            </a:lvl1pPr>
          </a:lstStyle>
          <a:p>
            <a:endParaRPr lang="zh-TW" altLang="en-US"/>
          </a:p>
        </p:txBody>
      </p:sp>
      <p:sp>
        <p:nvSpPr>
          <p:cNvPr id="5" name="Footer Placeholder 4"/>
          <p:cNvSpPr>
            <a:spLocks noGrp="1"/>
          </p:cNvSpPr>
          <p:nvPr>
            <p:ph type="ftr" sz="quarter" idx="11"/>
          </p:nvPr>
        </p:nvSpPr>
        <p:spPr>
          <a:xfrm>
            <a:off x="4470400" y="6324600"/>
            <a:ext cx="3860800" cy="457200"/>
          </a:xfrm>
        </p:spPr>
        <p:txBody>
          <a:bodyPr/>
          <a:lstStyle>
            <a:lvl1pPr>
              <a:defRPr/>
            </a:lvl1pPr>
          </a:lstStyle>
          <a:p>
            <a:endParaRPr lang="zh-TW" altLang="en-US"/>
          </a:p>
        </p:txBody>
      </p:sp>
      <p:sp>
        <p:nvSpPr>
          <p:cNvPr id="6" name="Slide Number Placeholder 5"/>
          <p:cNvSpPr>
            <a:spLocks noGrp="1"/>
          </p:cNvSpPr>
          <p:nvPr>
            <p:ph type="sldNum" sz="quarter" idx="12"/>
          </p:nvPr>
        </p:nvSpPr>
        <p:spPr>
          <a:xfrm>
            <a:off x="9042400" y="6324600"/>
            <a:ext cx="2540000" cy="457200"/>
          </a:xfrm>
        </p:spPr>
        <p:txBody>
          <a:bodyPr/>
          <a:lstStyle>
            <a:lvl1pPr>
              <a:defRPr/>
            </a:lvl1pPr>
          </a:lstStyle>
          <a:p>
            <a:fld id="{B3CD65BE-1C7A-423C-9FBF-000488F4F0E2}" type="slidenum">
              <a:rPr lang="zh-TW" altLang="en-US"/>
              <a:pPr/>
              <a:t>‹#›</a:t>
            </a:fld>
            <a:endParaRPr lang="zh-TW" altLang="en-US"/>
          </a:p>
        </p:txBody>
      </p:sp>
    </p:spTree>
    <p:extLst>
      <p:ext uri="{BB962C8B-B14F-4D97-AF65-F5344CB8AC3E}">
        <p14:creationId xmlns:p14="http://schemas.microsoft.com/office/powerpoint/2010/main" val="3976600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19200" y="6324600"/>
            <a:ext cx="2540000" cy="457200"/>
          </a:xfrm>
        </p:spPr>
        <p:txBody>
          <a:bodyPr/>
          <a:lstStyle>
            <a:lvl1pPr>
              <a:defRPr/>
            </a:lvl1pPr>
          </a:lstStyle>
          <a:p>
            <a:endParaRPr lang="zh-TW" altLang="en-US"/>
          </a:p>
        </p:txBody>
      </p:sp>
      <p:sp>
        <p:nvSpPr>
          <p:cNvPr id="6" name="Footer Placeholder 5"/>
          <p:cNvSpPr>
            <a:spLocks noGrp="1"/>
          </p:cNvSpPr>
          <p:nvPr>
            <p:ph type="ftr" sz="quarter" idx="11"/>
          </p:nvPr>
        </p:nvSpPr>
        <p:spPr>
          <a:xfrm>
            <a:off x="4470400" y="6324600"/>
            <a:ext cx="3860800" cy="457200"/>
          </a:xfrm>
        </p:spPr>
        <p:txBody>
          <a:bodyPr/>
          <a:lstStyle>
            <a:lvl1pPr>
              <a:defRPr/>
            </a:lvl1pPr>
          </a:lstStyle>
          <a:p>
            <a:endParaRPr lang="zh-TW" altLang="en-US"/>
          </a:p>
        </p:txBody>
      </p:sp>
      <p:sp>
        <p:nvSpPr>
          <p:cNvPr id="7" name="Slide Number Placeholder 6"/>
          <p:cNvSpPr>
            <a:spLocks noGrp="1"/>
          </p:cNvSpPr>
          <p:nvPr>
            <p:ph type="sldNum" sz="quarter" idx="12"/>
          </p:nvPr>
        </p:nvSpPr>
        <p:spPr>
          <a:xfrm>
            <a:off x="9042400" y="6324600"/>
            <a:ext cx="2540000" cy="457200"/>
          </a:xfrm>
        </p:spPr>
        <p:txBody>
          <a:bodyPr/>
          <a:lstStyle>
            <a:lvl1pPr>
              <a:defRPr/>
            </a:lvl1pPr>
          </a:lstStyle>
          <a:p>
            <a:fld id="{013FA8F4-0483-4F10-8FE4-D904B66E6CD6}" type="slidenum">
              <a:rPr lang="zh-TW" altLang="en-US"/>
              <a:pPr/>
              <a:t>‹#›</a:t>
            </a:fld>
            <a:endParaRPr lang="zh-TW" altLang="en-US"/>
          </a:p>
        </p:txBody>
      </p:sp>
    </p:spTree>
    <p:extLst>
      <p:ext uri="{BB962C8B-B14F-4D97-AF65-F5344CB8AC3E}">
        <p14:creationId xmlns:p14="http://schemas.microsoft.com/office/powerpoint/2010/main" val="956578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14-Dec-18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14-Dec-18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14-Dec-18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14-Dec-18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14-Dec-18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14-Dec-18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14-Dec-18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14-Dec-18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14-Dec-18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 id="2147483674" r:id="rId18"/>
    <p:sldLayoutId id="2147483675" r:id="rId19"/>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www.mysql.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a:xfrm>
            <a:off x="2641242" y="3096296"/>
            <a:ext cx="7772400" cy="1143000"/>
          </a:xfrm>
        </p:spPr>
        <p:txBody>
          <a:bodyPr/>
          <a:lstStyle/>
          <a:p>
            <a:r>
              <a:rPr lang="en-US"/>
              <a:t>Introduction to MySQL</a:t>
            </a:r>
          </a:p>
        </p:txBody>
      </p:sp>
      <p:pic>
        <p:nvPicPr>
          <p:cNvPr id="109572" name="Picture 4" descr="My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470" y="492618"/>
            <a:ext cx="3200400" cy="1666875"/>
          </a:xfrm>
          <a:prstGeom prst="rect">
            <a:avLst/>
          </a:prstGeom>
          <a:solidFill>
            <a:srgbClr val="CCFFFF">
              <a:alpha val="25000"/>
            </a:srgbClr>
          </a:solidFill>
        </p:spPr>
      </p:pic>
    </p:spTree>
    <p:extLst>
      <p:ext uri="{BB962C8B-B14F-4D97-AF65-F5344CB8AC3E}">
        <p14:creationId xmlns:p14="http://schemas.microsoft.com/office/powerpoint/2010/main" val="902892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E82B15A-1219-4011-AEE6-10E5DE13C6DC}" type="slidenum">
              <a:rPr lang="en-US"/>
              <a:pPr/>
              <a:t>10</a:t>
            </a:fld>
            <a:endParaRPr lang="en-US"/>
          </a:p>
        </p:txBody>
      </p:sp>
      <p:sp>
        <p:nvSpPr>
          <p:cNvPr id="128002" name="Rectangle 2"/>
          <p:cNvSpPr>
            <a:spLocks noGrp="1" noChangeArrowheads="1"/>
          </p:cNvSpPr>
          <p:nvPr>
            <p:ph type="title"/>
          </p:nvPr>
        </p:nvSpPr>
        <p:spPr/>
        <p:txBody>
          <a:bodyPr/>
          <a:lstStyle/>
          <a:p>
            <a:r>
              <a:rPr lang="en-US"/>
              <a:t>Multi-Line Commands</a:t>
            </a:r>
          </a:p>
        </p:txBody>
      </p:sp>
      <p:sp>
        <p:nvSpPr>
          <p:cNvPr id="128003" name="Rectangle 3"/>
          <p:cNvSpPr>
            <a:spLocks noGrp="1" noChangeArrowheads="1"/>
          </p:cNvSpPr>
          <p:nvPr>
            <p:ph type="body" idx="1"/>
          </p:nvPr>
        </p:nvSpPr>
        <p:spPr>
          <a:xfrm>
            <a:off x="772732" y="2217313"/>
            <a:ext cx="10908406" cy="4800600"/>
          </a:xfrm>
        </p:spPr>
        <p:txBody>
          <a:bodyPr>
            <a:normAutofit fontScale="92500" lnSpcReduction="10000"/>
          </a:bodyPr>
          <a:lstStyle/>
          <a:p>
            <a:pPr>
              <a:lnSpc>
                <a:spcPct val="80000"/>
              </a:lnSpc>
            </a:pPr>
            <a:r>
              <a:rPr lang="en-US" sz="2800" dirty="0" err="1"/>
              <a:t>mysql</a:t>
            </a:r>
            <a:r>
              <a:rPr lang="en-US" sz="2800" dirty="0"/>
              <a:t> determines where your statement ends by looking for the terminating semicolon, not by looking for the end of the input line.</a:t>
            </a:r>
          </a:p>
          <a:p>
            <a:pPr>
              <a:lnSpc>
                <a:spcPct val="80000"/>
              </a:lnSpc>
            </a:pPr>
            <a:r>
              <a:rPr lang="en-US" sz="2800" dirty="0"/>
              <a:t>Here's a simple multiple-line statement: </a:t>
            </a:r>
          </a:p>
          <a:p>
            <a:pPr>
              <a:lnSpc>
                <a:spcPct val="80000"/>
              </a:lnSpc>
            </a:pPr>
            <a:endParaRPr lang="en-US" sz="2800" dirty="0"/>
          </a:p>
          <a:p>
            <a:pPr>
              <a:lnSpc>
                <a:spcPct val="80000"/>
              </a:lnSpc>
              <a:buFont typeface="Wingdings" panose="05000000000000000000" pitchFamily="2" charset="2"/>
              <a:buNone/>
            </a:pPr>
            <a:r>
              <a:rPr lang="en-US" b="1" dirty="0" err="1">
                <a:latin typeface="Courier New" panose="02070309020205020404" pitchFamily="49" charset="0"/>
              </a:rPr>
              <a:t>mysql</a:t>
            </a:r>
            <a:r>
              <a:rPr lang="en-US" b="1" dirty="0">
                <a:latin typeface="Courier New" panose="02070309020205020404" pitchFamily="49" charset="0"/>
              </a:rPr>
              <a:t>&gt; SELECT</a:t>
            </a:r>
          </a:p>
          <a:p>
            <a:pPr>
              <a:lnSpc>
                <a:spcPct val="80000"/>
              </a:lnSpc>
              <a:buFont typeface="Wingdings" panose="05000000000000000000" pitchFamily="2" charset="2"/>
              <a:buNone/>
            </a:pPr>
            <a:r>
              <a:rPr lang="en-US" b="1" dirty="0">
                <a:latin typeface="Courier New" panose="02070309020205020404" pitchFamily="49" charset="0"/>
              </a:rPr>
              <a:t>    -&gt; USER()</a:t>
            </a:r>
          </a:p>
          <a:p>
            <a:pPr>
              <a:lnSpc>
                <a:spcPct val="80000"/>
              </a:lnSpc>
              <a:buFont typeface="Wingdings" panose="05000000000000000000" pitchFamily="2" charset="2"/>
              <a:buNone/>
            </a:pPr>
            <a:r>
              <a:rPr lang="en-US" b="1" dirty="0">
                <a:latin typeface="Courier New" panose="02070309020205020404" pitchFamily="49" charset="0"/>
              </a:rPr>
              <a:t>    -&gt; ,</a:t>
            </a:r>
          </a:p>
          <a:p>
            <a:pPr>
              <a:lnSpc>
                <a:spcPct val="80000"/>
              </a:lnSpc>
              <a:buFont typeface="Wingdings" panose="05000000000000000000" pitchFamily="2" charset="2"/>
              <a:buNone/>
            </a:pPr>
            <a:r>
              <a:rPr lang="en-US" b="1" dirty="0">
                <a:latin typeface="Courier New" panose="02070309020205020404" pitchFamily="49" charset="0"/>
              </a:rPr>
              <a:t>    -&gt; CURRENT_DATE;</a:t>
            </a:r>
          </a:p>
          <a:p>
            <a:pPr>
              <a:lnSpc>
                <a:spcPct val="80000"/>
              </a:lnSpc>
              <a:buFont typeface="Wingdings" panose="05000000000000000000" pitchFamily="2" charset="2"/>
              <a:buNone/>
            </a:pPr>
            <a:r>
              <a:rPr lang="en-US" b="1" dirty="0">
                <a:latin typeface="Courier New" panose="02070309020205020404" pitchFamily="49" charset="0"/>
              </a:rPr>
              <a:t>+--------------------+--------------+</a:t>
            </a:r>
          </a:p>
          <a:p>
            <a:pPr>
              <a:lnSpc>
                <a:spcPct val="80000"/>
              </a:lnSpc>
              <a:buFont typeface="Wingdings" panose="05000000000000000000" pitchFamily="2" charset="2"/>
              <a:buNone/>
            </a:pPr>
            <a:r>
              <a:rPr lang="en-US" b="1" dirty="0">
                <a:latin typeface="Courier New" panose="02070309020205020404" pitchFamily="49" charset="0"/>
              </a:rPr>
              <a:t>| USER()             | CURRENT_DATE |</a:t>
            </a:r>
          </a:p>
          <a:p>
            <a:pPr>
              <a:lnSpc>
                <a:spcPct val="80000"/>
              </a:lnSpc>
              <a:buFont typeface="Wingdings" panose="05000000000000000000" pitchFamily="2" charset="2"/>
              <a:buNone/>
            </a:pPr>
            <a:r>
              <a:rPr lang="en-US" b="1" dirty="0">
                <a:latin typeface="Courier New" panose="02070309020205020404" pitchFamily="49" charset="0"/>
              </a:rPr>
              <a:t>+--------------------+--------------+</a:t>
            </a:r>
          </a:p>
          <a:p>
            <a:pPr>
              <a:lnSpc>
                <a:spcPct val="80000"/>
              </a:lnSpc>
              <a:buFont typeface="Wingdings" panose="05000000000000000000" pitchFamily="2" charset="2"/>
              <a:buNone/>
            </a:pPr>
            <a:r>
              <a:rPr lang="en-US" b="1" dirty="0">
                <a:latin typeface="Courier New" panose="02070309020205020404" pitchFamily="49" charset="0"/>
              </a:rPr>
              <a:t>| </a:t>
            </a:r>
            <a:r>
              <a:rPr lang="en-US" b="1" dirty="0" err="1">
                <a:latin typeface="Courier New" panose="02070309020205020404" pitchFamily="49" charset="0"/>
              </a:rPr>
              <a:t>joesmith@localhost</a:t>
            </a:r>
            <a:r>
              <a:rPr lang="en-US" b="1" dirty="0">
                <a:latin typeface="Courier New" panose="02070309020205020404" pitchFamily="49" charset="0"/>
              </a:rPr>
              <a:t> | 1999-03-18   |</a:t>
            </a:r>
          </a:p>
          <a:p>
            <a:pPr>
              <a:lnSpc>
                <a:spcPct val="80000"/>
              </a:lnSpc>
              <a:buFont typeface="Wingdings" panose="05000000000000000000" pitchFamily="2" charset="2"/>
              <a:buNone/>
            </a:pPr>
            <a:r>
              <a:rPr lang="en-US" b="1" dirty="0">
                <a:latin typeface="Courier New" panose="02070309020205020404" pitchFamily="49" charset="0"/>
              </a:rPr>
              <a:t>+--------------------+--------------+</a:t>
            </a:r>
          </a:p>
        </p:txBody>
      </p:sp>
    </p:spTree>
    <p:extLst>
      <p:ext uri="{BB962C8B-B14F-4D97-AF65-F5344CB8AC3E}">
        <p14:creationId xmlns:p14="http://schemas.microsoft.com/office/powerpoint/2010/main" val="659696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 Operator</a:t>
            </a:r>
          </a:p>
        </p:txBody>
      </p:sp>
      <p:sp>
        <p:nvSpPr>
          <p:cNvPr id="3" name="Content Placeholder 2"/>
          <p:cNvSpPr>
            <a:spLocks noGrp="1"/>
          </p:cNvSpPr>
          <p:nvPr>
            <p:ph idx="1"/>
          </p:nvPr>
        </p:nvSpPr>
        <p:spPr>
          <a:xfrm>
            <a:off x="1154954" y="2603500"/>
            <a:ext cx="10397395" cy="3887452"/>
          </a:xfrm>
        </p:spPr>
        <p:txBody>
          <a:bodyPr>
            <a:normAutofit/>
          </a:bodyPr>
          <a:lstStyle/>
          <a:p>
            <a:pPr marL="0" indent="0">
              <a:buNone/>
            </a:pPr>
            <a:endParaRPr lang="en-US" dirty="0" smtClean="0">
              <a:solidFill>
                <a:srgbClr val="FF0000"/>
              </a:solidFill>
            </a:endParaRPr>
          </a:p>
          <a:p>
            <a:pPr marL="0" indent="0">
              <a:buNone/>
            </a:pPr>
            <a:r>
              <a:rPr lang="en-US" dirty="0" smtClean="0">
                <a:solidFill>
                  <a:srgbClr val="FF0000"/>
                </a:solidFill>
              </a:rPr>
              <a:t>SELECT     </a:t>
            </a:r>
            <a:r>
              <a:rPr lang="en-US" dirty="0" err="1">
                <a:solidFill>
                  <a:srgbClr val="FF0000"/>
                </a:solidFill>
              </a:rPr>
              <a:t>officeCode</a:t>
            </a:r>
            <a:r>
              <a:rPr lang="en-US" dirty="0">
                <a:solidFill>
                  <a:srgbClr val="FF0000"/>
                </a:solidFill>
              </a:rPr>
              <a:t>, </a:t>
            </a:r>
            <a:r>
              <a:rPr lang="en-US" dirty="0" smtClean="0">
                <a:solidFill>
                  <a:srgbClr val="FF0000"/>
                </a:solidFill>
              </a:rPr>
              <a:t>    </a:t>
            </a:r>
            <a:r>
              <a:rPr lang="en-US" dirty="0">
                <a:solidFill>
                  <a:srgbClr val="FF0000"/>
                </a:solidFill>
              </a:rPr>
              <a:t>city, </a:t>
            </a:r>
            <a:r>
              <a:rPr lang="en-US" dirty="0" smtClean="0">
                <a:solidFill>
                  <a:srgbClr val="FF0000"/>
                </a:solidFill>
              </a:rPr>
              <a:t>    </a:t>
            </a:r>
            <a:r>
              <a:rPr lang="en-US" dirty="0">
                <a:solidFill>
                  <a:srgbClr val="FF0000"/>
                </a:solidFill>
              </a:rPr>
              <a:t>phone, </a:t>
            </a:r>
            <a:r>
              <a:rPr lang="en-US" dirty="0" smtClean="0">
                <a:solidFill>
                  <a:srgbClr val="FF0000"/>
                </a:solidFill>
              </a:rPr>
              <a:t>    </a:t>
            </a:r>
            <a:r>
              <a:rPr lang="en-US" dirty="0">
                <a:solidFill>
                  <a:srgbClr val="FF0000"/>
                </a:solidFill>
              </a:rPr>
              <a:t>country</a:t>
            </a:r>
          </a:p>
          <a:p>
            <a:pPr marL="0" indent="0">
              <a:buNone/>
            </a:pPr>
            <a:r>
              <a:rPr lang="en-US" dirty="0" smtClean="0">
                <a:solidFill>
                  <a:srgbClr val="FF0000"/>
                </a:solidFill>
              </a:rPr>
              <a:t>FROM    offices WHERE    </a:t>
            </a:r>
            <a:r>
              <a:rPr lang="en-US" dirty="0">
                <a:solidFill>
                  <a:srgbClr val="FF0000"/>
                </a:solidFill>
              </a:rPr>
              <a:t>country IN ('USA' , 'France</a:t>
            </a:r>
            <a:r>
              <a:rPr lang="en-US" dirty="0" smtClean="0">
                <a:solidFill>
                  <a:srgbClr val="FF0000"/>
                </a:solidFill>
              </a:rPr>
              <a:t>');</a:t>
            </a:r>
          </a:p>
          <a:p>
            <a:pPr marL="0" indent="0">
              <a:buNone/>
            </a:pPr>
            <a:endParaRPr lang="en-US" dirty="0" smtClean="0">
              <a:solidFill>
                <a:srgbClr val="FF0000"/>
              </a:solidFill>
            </a:endParaRPr>
          </a:p>
          <a:p>
            <a:endParaRPr lang="en-US" dirty="0"/>
          </a:p>
          <a:p>
            <a:pPr marL="0" indent="0">
              <a:buNone/>
            </a:pPr>
            <a:r>
              <a:rPr lang="en-US" dirty="0">
                <a:solidFill>
                  <a:srgbClr val="FF0000"/>
                </a:solidFill>
              </a:rPr>
              <a:t>SELECT </a:t>
            </a:r>
            <a:r>
              <a:rPr lang="en-US" dirty="0" smtClean="0">
                <a:solidFill>
                  <a:srgbClr val="FF0000"/>
                </a:solidFill>
              </a:rPr>
              <a:t>     </a:t>
            </a:r>
            <a:r>
              <a:rPr lang="en-US" dirty="0" err="1">
                <a:solidFill>
                  <a:srgbClr val="FF0000"/>
                </a:solidFill>
              </a:rPr>
              <a:t>orderNumber</a:t>
            </a:r>
            <a:r>
              <a:rPr lang="en-US" dirty="0">
                <a:solidFill>
                  <a:srgbClr val="FF0000"/>
                </a:solidFill>
              </a:rPr>
              <a:t>, </a:t>
            </a:r>
            <a:r>
              <a:rPr lang="en-US" dirty="0" smtClean="0">
                <a:solidFill>
                  <a:srgbClr val="FF0000"/>
                </a:solidFill>
              </a:rPr>
              <a:t>    </a:t>
            </a:r>
            <a:r>
              <a:rPr lang="en-US" dirty="0" err="1">
                <a:solidFill>
                  <a:srgbClr val="FF0000"/>
                </a:solidFill>
              </a:rPr>
              <a:t>customerNumber</a:t>
            </a:r>
            <a:r>
              <a:rPr lang="en-US" dirty="0">
                <a:solidFill>
                  <a:srgbClr val="FF0000"/>
                </a:solidFill>
              </a:rPr>
              <a:t>, </a:t>
            </a:r>
            <a:r>
              <a:rPr lang="en-US" dirty="0" smtClean="0">
                <a:solidFill>
                  <a:srgbClr val="FF0000"/>
                </a:solidFill>
              </a:rPr>
              <a:t>    </a:t>
            </a:r>
            <a:r>
              <a:rPr lang="en-US" dirty="0">
                <a:solidFill>
                  <a:srgbClr val="FF0000"/>
                </a:solidFill>
              </a:rPr>
              <a:t>status, </a:t>
            </a:r>
            <a:r>
              <a:rPr lang="en-US" dirty="0" smtClean="0">
                <a:solidFill>
                  <a:srgbClr val="FF0000"/>
                </a:solidFill>
              </a:rPr>
              <a:t>    </a:t>
            </a:r>
            <a:r>
              <a:rPr lang="en-US" dirty="0" err="1">
                <a:solidFill>
                  <a:srgbClr val="FF0000"/>
                </a:solidFill>
              </a:rPr>
              <a:t>shippedDate</a:t>
            </a:r>
            <a:endParaRPr lang="en-US" dirty="0">
              <a:solidFill>
                <a:srgbClr val="FF0000"/>
              </a:solidFill>
            </a:endParaRPr>
          </a:p>
          <a:p>
            <a:pPr marL="0" indent="0">
              <a:buNone/>
            </a:pPr>
            <a:r>
              <a:rPr lang="en-US" dirty="0" smtClean="0">
                <a:solidFill>
                  <a:srgbClr val="FF0000"/>
                </a:solidFill>
              </a:rPr>
              <a:t>FROM     orders WHERE     </a:t>
            </a:r>
            <a:r>
              <a:rPr lang="en-US" dirty="0" err="1">
                <a:solidFill>
                  <a:srgbClr val="FF0000"/>
                </a:solidFill>
              </a:rPr>
              <a:t>orderNumber</a:t>
            </a:r>
            <a:r>
              <a:rPr lang="en-US" dirty="0">
                <a:solidFill>
                  <a:srgbClr val="FF0000"/>
                </a:solidFill>
              </a:rPr>
              <a:t> IN (SELECT </a:t>
            </a:r>
            <a:r>
              <a:rPr lang="en-US" dirty="0" smtClean="0">
                <a:solidFill>
                  <a:srgbClr val="FF0000"/>
                </a:solidFill>
              </a:rPr>
              <a:t> </a:t>
            </a:r>
            <a:r>
              <a:rPr lang="en-US" dirty="0" err="1" smtClean="0">
                <a:solidFill>
                  <a:srgbClr val="FF0000"/>
                </a:solidFill>
              </a:rPr>
              <a:t>orderNumber</a:t>
            </a:r>
            <a:r>
              <a:rPr lang="en-US" dirty="0" smtClean="0">
                <a:solidFill>
                  <a:srgbClr val="FF0000"/>
                </a:solidFill>
              </a:rPr>
              <a:t>  FROM </a:t>
            </a:r>
            <a:r>
              <a:rPr lang="en-US" dirty="0" err="1" smtClean="0">
                <a:solidFill>
                  <a:srgbClr val="FF0000"/>
                </a:solidFill>
              </a:rPr>
              <a:t>orderDetails</a:t>
            </a:r>
            <a:endParaRPr lang="en-US" dirty="0">
              <a:solidFill>
                <a:srgbClr val="FF0000"/>
              </a:solidFill>
            </a:endParaRPr>
          </a:p>
          <a:p>
            <a:pPr marL="0" indent="0">
              <a:buNone/>
            </a:pPr>
            <a:r>
              <a:rPr lang="en-US" dirty="0">
                <a:solidFill>
                  <a:srgbClr val="FF0000"/>
                </a:solidFill>
              </a:rPr>
              <a:t>        GROUP BY </a:t>
            </a:r>
            <a:r>
              <a:rPr lang="en-US" dirty="0" err="1" smtClean="0">
                <a:solidFill>
                  <a:srgbClr val="FF0000"/>
                </a:solidFill>
              </a:rPr>
              <a:t>orderNumber</a:t>
            </a:r>
            <a:r>
              <a:rPr lang="en-US" dirty="0" smtClean="0">
                <a:solidFill>
                  <a:srgbClr val="FF0000"/>
                </a:solidFill>
              </a:rPr>
              <a:t>   </a:t>
            </a:r>
            <a:r>
              <a:rPr lang="en-US" dirty="0">
                <a:solidFill>
                  <a:srgbClr val="FF0000"/>
                </a:solidFill>
              </a:rPr>
              <a:t>HAVING SUM(</a:t>
            </a:r>
            <a:r>
              <a:rPr lang="en-US" dirty="0" err="1">
                <a:solidFill>
                  <a:srgbClr val="FF0000"/>
                </a:solidFill>
              </a:rPr>
              <a:t>quantityOrdered</a:t>
            </a:r>
            <a:r>
              <a:rPr lang="en-US" dirty="0">
                <a:solidFill>
                  <a:srgbClr val="FF0000"/>
                </a:solidFill>
              </a:rPr>
              <a:t> * </a:t>
            </a:r>
            <a:r>
              <a:rPr lang="en-US" dirty="0" err="1">
                <a:solidFill>
                  <a:srgbClr val="FF0000"/>
                </a:solidFill>
              </a:rPr>
              <a:t>priceEach</a:t>
            </a:r>
            <a:r>
              <a:rPr lang="en-US" dirty="0">
                <a:solidFill>
                  <a:srgbClr val="FF0000"/>
                </a:solidFill>
              </a:rPr>
              <a:t>) &gt; 60000);</a:t>
            </a:r>
          </a:p>
        </p:txBody>
      </p:sp>
    </p:spTree>
    <p:extLst>
      <p:ext uri="{BB962C8B-B14F-4D97-AF65-F5344CB8AC3E}">
        <p14:creationId xmlns:p14="http://schemas.microsoft.com/office/powerpoint/2010/main" val="186689793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INTO </a:t>
            </a:r>
            <a:r>
              <a:rPr lang="en-US" dirty="0" smtClean="0"/>
              <a:t>SELECT</a:t>
            </a:r>
            <a:endParaRPr lang="en-US" dirty="0"/>
          </a:p>
        </p:txBody>
      </p:sp>
      <p:sp>
        <p:nvSpPr>
          <p:cNvPr id="3" name="Content Placeholder 2"/>
          <p:cNvSpPr>
            <a:spLocks noGrp="1"/>
          </p:cNvSpPr>
          <p:nvPr>
            <p:ph idx="1"/>
          </p:nvPr>
        </p:nvSpPr>
        <p:spPr>
          <a:xfrm>
            <a:off x="1154954" y="2603500"/>
            <a:ext cx="10397395" cy="3887452"/>
          </a:xfrm>
        </p:spPr>
        <p:txBody>
          <a:bodyPr>
            <a:normAutofit/>
          </a:bodyPr>
          <a:lstStyle/>
          <a:p>
            <a:r>
              <a:rPr lang="en-US" dirty="0" smtClean="0"/>
              <a:t>Can </a:t>
            </a:r>
            <a:r>
              <a:rPr lang="en-US" dirty="0"/>
              <a:t>use the result of a SELECT statement as the data source for the INSERT statement.</a:t>
            </a:r>
          </a:p>
          <a:p>
            <a:r>
              <a:rPr lang="en-US" dirty="0" smtClean="0"/>
              <a:t>Syntax </a:t>
            </a:r>
            <a:r>
              <a:rPr lang="en-US" dirty="0"/>
              <a:t>of the INSERT INTO SELECT statement:</a:t>
            </a:r>
          </a:p>
          <a:p>
            <a:pPr marL="0" indent="0">
              <a:buNone/>
            </a:pPr>
            <a:r>
              <a:rPr lang="en-US" dirty="0" smtClean="0"/>
              <a:t>		</a:t>
            </a:r>
            <a:r>
              <a:rPr lang="en-US" dirty="0" smtClean="0">
                <a:solidFill>
                  <a:srgbClr val="FF0000"/>
                </a:solidFill>
              </a:rPr>
              <a:t>INSERT </a:t>
            </a:r>
            <a:r>
              <a:rPr lang="en-US" dirty="0">
                <a:solidFill>
                  <a:srgbClr val="FF0000"/>
                </a:solidFill>
              </a:rPr>
              <a:t>INTO </a:t>
            </a:r>
            <a:r>
              <a:rPr lang="en-US" dirty="0" err="1" smtClean="0">
                <a:solidFill>
                  <a:srgbClr val="FF0000"/>
                </a:solidFill>
              </a:rPr>
              <a:t>table_name</a:t>
            </a:r>
            <a:r>
              <a:rPr lang="en-US" dirty="0" smtClean="0">
                <a:solidFill>
                  <a:srgbClr val="FF0000"/>
                </a:solidFill>
              </a:rPr>
              <a:t>(</a:t>
            </a:r>
            <a:r>
              <a:rPr lang="en-US" dirty="0" err="1" smtClean="0">
                <a:solidFill>
                  <a:srgbClr val="FF0000"/>
                </a:solidFill>
              </a:rPr>
              <a:t>column_list</a:t>
            </a:r>
            <a:r>
              <a:rPr lang="en-US" dirty="0" smtClean="0">
                <a:solidFill>
                  <a:srgbClr val="FF0000"/>
                </a:solidFill>
              </a:rPr>
              <a:t>)  SELECT    </a:t>
            </a:r>
            <a:r>
              <a:rPr lang="en-US" dirty="0" err="1">
                <a:solidFill>
                  <a:srgbClr val="FF0000"/>
                </a:solidFill>
              </a:rPr>
              <a:t>select_list</a:t>
            </a:r>
            <a:r>
              <a:rPr lang="en-US" dirty="0">
                <a:solidFill>
                  <a:srgbClr val="FF0000"/>
                </a:solidFill>
              </a:rPr>
              <a:t> </a:t>
            </a:r>
          </a:p>
          <a:p>
            <a:pPr marL="0" indent="0">
              <a:buNone/>
            </a:pPr>
            <a:r>
              <a:rPr lang="en-US" dirty="0" smtClean="0">
                <a:solidFill>
                  <a:srgbClr val="FF0000"/>
                </a:solidFill>
              </a:rPr>
              <a:t>		FROM    </a:t>
            </a:r>
            <a:r>
              <a:rPr lang="en-US" dirty="0" err="1">
                <a:solidFill>
                  <a:srgbClr val="FF0000"/>
                </a:solidFill>
              </a:rPr>
              <a:t>another_table</a:t>
            </a:r>
            <a:r>
              <a:rPr lang="en-US" dirty="0">
                <a:solidFill>
                  <a:srgbClr val="FF0000"/>
                </a:solidFill>
              </a:rPr>
              <a:t>;</a:t>
            </a:r>
          </a:p>
          <a:p>
            <a:r>
              <a:rPr lang="en-US" dirty="0"/>
              <a:t>As you can see, instead of using the VALUES clause, you can use a SELECT statement. The SELECT statement can retrieve data from one or more tables.</a:t>
            </a:r>
          </a:p>
          <a:p>
            <a:endParaRPr lang="en-US" dirty="0"/>
          </a:p>
          <a:p>
            <a:r>
              <a:rPr lang="en-US" dirty="0"/>
              <a:t>The INSERT INTO SELECT statement is very useful when you want to copy data from other tables to a table.</a:t>
            </a:r>
          </a:p>
        </p:txBody>
      </p:sp>
    </p:spTree>
    <p:extLst>
      <p:ext uri="{BB962C8B-B14F-4D97-AF65-F5344CB8AC3E}">
        <p14:creationId xmlns:p14="http://schemas.microsoft.com/office/powerpoint/2010/main" val="4716547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INSERT INTO SELECT</a:t>
            </a:r>
          </a:p>
        </p:txBody>
      </p:sp>
      <p:sp>
        <p:nvSpPr>
          <p:cNvPr id="5" name="Rectangle 4"/>
          <p:cNvSpPr/>
          <p:nvPr/>
        </p:nvSpPr>
        <p:spPr>
          <a:xfrm>
            <a:off x="888642" y="2731111"/>
            <a:ext cx="8422783" cy="3139321"/>
          </a:xfrm>
          <a:prstGeom prst="rect">
            <a:avLst/>
          </a:prstGeom>
        </p:spPr>
        <p:txBody>
          <a:bodyPr wrap="square">
            <a:spAutoFit/>
          </a:bodyPr>
          <a:lstStyle/>
          <a:p>
            <a:pPr latinLnBrk="1"/>
            <a:r>
              <a:rPr lang="en-US" dirty="0">
                <a:solidFill>
                  <a:srgbClr val="0077AA"/>
                </a:solidFill>
                <a:latin typeface="inherit"/>
              </a:rPr>
              <a:t>INSERT</a:t>
            </a:r>
            <a:r>
              <a:rPr lang="en-US" dirty="0">
                <a:solidFill>
                  <a:srgbClr val="006FE0"/>
                </a:solidFill>
                <a:latin typeface="inherit"/>
              </a:rPr>
              <a:t> </a:t>
            </a:r>
            <a:r>
              <a:rPr lang="en-US" dirty="0">
                <a:solidFill>
                  <a:srgbClr val="0077AA"/>
                </a:solidFill>
                <a:latin typeface="inherit"/>
              </a:rPr>
              <a:t>INTO</a:t>
            </a:r>
            <a:r>
              <a:rPr lang="en-US" dirty="0">
                <a:solidFill>
                  <a:srgbClr val="006FE0"/>
                </a:solidFill>
                <a:latin typeface="inherit"/>
              </a:rPr>
              <a:t> </a:t>
            </a:r>
            <a:r>
              <a:rPr lang="en-US" dirty="0">
                <a:solidFill>
                  <a:srgbClr val="445870"/>
                </a:solidFill>
                <a:latin typeface="Liberation Mono"/>
              </a:rPr>
              <a:t>suppliers</a:t>
            </a:r>
            <a:r>
              <a:rPr lang="en-US" dirty="0">
                <a:solidFill>
                  <a:srgbClr val="006FE0"/>
                </a:solidFill>
                <a:latin typeface="inherit"/>
              </a:rPr>
              <a:t> </a:t>
            </a:r>
            <a:r>
              <a:rPr lang="en-US" dirty="0">
                <a:solidFill>
                  <a:srgbClr val="445870"/>
                </a:solidFill>
                <a:latin typeface="Liberation Mono"/>
              </a:rPr>
              <a:t>(</a:t>
            </a:r>
          </a:p>
          <a:p>
            <a:pPr latinLnBrk="1"/>
            <a:r>
              <a:rPr lang="en-US" dirty="0">
                <a:solidFill>
                  <a:srgbClr val="006FE0"/>
                </a:solidFill>
                <a:latin typeface="inherit"/>
              </a:rPr>
              <a:t>    </a:t>
            </a:r>
            <a:r>
              <a:rPr lang="en-US" dirty="0" err="1">
                <a:solidFill>
                  <a:srgbClr val="445870"/>
                </a:solidFill>
                <a:latin typeface="Liberation Mono"/>
              </a:rPr>
              <a:t>supplierName</a:t>
            </a:r>
            <a:r>
              <a:rPr lang="en-US" dirty="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phone,</a:t>
            </a:r>
            <a:r>
              <a:rPr lang="en-US" dirty="0">
                <a:solidFill>
                  <a:srgbClr val="006FE0"/>
                </a:solidFill>
                <a:latin typeface="inherit"/>
              </a:rPr>
              <a:t>     </a:t>
            </a:r>
            <a:r>
              <a:rPr lang="en-US" dirty="0">
                <a:solidFill>
                  <a:srgbClr val="445870"/>
                </a:solidFill>
                <a:latin typeface="Liberation Mono"/>
              </a:rPr>
              <a:t>addressLine1</a:t>
            </a:r>
            <a:r>
              <a:rPr lang="en-US" dirty="0" smtClean="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addressLine2</a:t>
            </a:r>
            <a:r>
              <a:rPr lang="en-US" dirty="0" smtClean="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city</a:t>
            </a:r>
            <a:r>
              <a:rPr lang="en-US" dirty="0" smtClean="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state</a:t>
            </a:r>
            <a:r>
              <a:rPr lang="en-US" dirty="0" smtClean="0">
                <a:solidFill>
                  <a:srgbClr val="445870"/>
                </a:solidFill>
                <a:latin typeface="Liberation Mono"/>
              </a:rPr>
              <a:t>,</a:t>
            </a:r>
            <a:r>
              <a:rPr lang="en-US" dirty="0">
                <a:solidFill>
                  <a:srgbClr val="006FE0"/>
                </a:solidFill>
                <a:latin typeface="inherit"/>
              </a:rPr>
              <a:t>    </a:t>
            </a:r>
            <a:r>
              <a:rPr lang="en-US" dirty="0" err="1">
                <a:solidFill>
                  <a:srgbClr val="445870"/>
                </a:solidFill>
                <a:latin typeface="Liberation Mono"/>
              </a:rPr>
              <a:t>postalCode</a:t>
            </a:r>
            <a:r>
              <a:rPr lang="en-US" dirty="0" smtClean="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country</a:t>
            </a:r>
            <a:r>
              <a:rPr lang="en-US" dirty="0" smtClean="0">
                <a:solidFill>
                  <a:srgbClr val="445870"/>
                </a:solidFill>
                <a:latin typeface="Liberation Mono"/>
              </a:rPr>
              <a:t>,</a:t>
            </a:r>
            <a:r>
              <a:rPr lang="en-US" dirty="0">
                <a:solidFill>
                  <a:srgbClr val="006FE0"/>
                </a:solidFill>
                <a:latin typeface="inherit"/>
              </a:rPr>
              <a:t>    </a:t>
            </a:r>
            <a:r>
              <a:rPr lang="en-US" dirty="0" err="1">
                <a:solidFill>
                  <a:srgbClr val="445870"/>
                </a:solidFill>
                <a:latin typeface="Liberation Mono"/>
              </a:rPr>
              <a:t>customerNumber</a:t>
            </a:r>
            <a:endParaRPr lang="en-US" dirty="0">
              <a:solidFill>
                <a:srgbClr val="445870"/>
              </a:solidFill>
              <a:latin typeface="Liberation Mono"/>
            </a:endParaRPr>
          </a:p>
          <a:p>
            <a:pPr latinLnBrk="1"/>
            <a:r>
              <a:rPr lang="en-US" dirty="0">
                <a:solidFill>
                  <a:srgbClr val="445870"/>
                </a:solidFill>
                <a:latin typeface="Liberation Mono"/>
              </a:rPr>
              <a:t>)</a:t>
            </a:r>
          </a:p>
          <a:p>
            <a:pPr latinLnBrk="1"/>
            <a:r>
              <a:rPr lang="en-US" dirty="0">
                <a:solidFill>
                  <a:srgbClr val="0077AA"/>
                </a:solidFill>
                <a:latin typeface="inherit"/>
              </a:rPr>
              <a:t>SELECT</a:t>
            </a:r>
            <a:r>
              <a:rPr lang="en-US" dirty="0">
                <a:solidFill>
                  <a:srgbClr val="006FE0"/>
                </a:solidFill>
                <a:latin typeface="inherit"/>
              </a:rPr>
              <a:t> </a:t>
            </a:r>
            <a:endParaRPr lang="en-US" dirty="0">
              <a:solidFill>
                <a:srgbClr val="445870"/>
              </a:solidFill>
              <a:latin typeface="Liberation Mono"/>
            </a:endParaRPr>
          </a:p>
          <a:p>
            <a:pPr latinLnBrk="1"/>
            <a:r>
              <a:rPr lang="en-US" dirty="0">
                <a:solidFill>
                  <a:srgbClr val="006FE0"/>
                </a:solidFill>
                <a:latin typeface="inherit"/>
              </a:rPr>
              <a:t>    </a:t>
            </a:r>
            <a:r>
              <a:rPr lang="en-US" dirty="0" err="1">
                <a:solidFill>
                  <a:srgbClr val="445870"/>
                </a:solidFill>
                <a:latin typeface="Liberation Mono"/>
              </a:rPr>
              <a:t>customerName</a:t>
            </a:r>
            <a:r>
              <a:rPr lang="en-US" dirty="0" smtClean="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phone</a:t>
            </a:r>
            <a:r>
              <a:rPr lang="en-US" dirty="0" smtClean="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addressLine1</a:t>
            </a:r>
            <a:r>
              <a:rPr lang="en-US" dirty="0" smtClean="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addressLine2,</a:t>
            </a:r>
          </a:p>
          <a:p>
            <a:pPr latinLnBrk="1"/>
            <a:r>
              <a:rPr lang="en-US" dirty="0">
                <a:solidFill>
                  <a:srgbClr val="006FE0"/>
                </a:solidFill>
                <a:latin typeface="inherit"/>
              </a:rPr>
              <a:t>    </a:t>
            </a:r>
            <a:r>
              <a:rPr lang="en-US" dirty="0">
                <a:solidFill>
                  <a:srgbClr val="445870"/>
                </a:solidFill>
                <a:latin typeface="Liberation Mono"/>
              </a:rPr>
              <a:t>city</a:t>
            </a:r>
            <a:r>
              <a:rPr lang="en-US" dirty="0" smtClean="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state</a:t>
            </a:r>
            <a:r>
              <a:rPr lang="en-US" dirty="0">
                <a:solidFill>
                  <a:srgbClr val="006FE0"/>
                </a:solidFill>
                <a:latin typeface="inherit"/>
              </a:rPr>
              <a:t> </a:t>
            </a:r>
            <a:r>
              <a:rPr lang="en-US" dirty="0" smtClean="0">
                <a:solidFill>
                  <a:srgbClr val="445870"/>
                </a:solidFill>
                <a:latin typeface="Liberation Mono"/>
              </a:rPr>
              <a:t>,</a:t>
            </a:r>
            <a:r>
              <a:rPr lang="en-US" dirty="0">
                <a:solidFill>
                  <a:srgbClr val="006FE0"/>
                </a:solidFill>
                <a:latin typeface="inherit"/>
              </a:rPr>
              <a:t>    </a:t>
            </a:r>
            <a:r>
              <a:rPr lang="en-US" dirty="0" err="1">
                <a:solidFill>
                  <a:srgbClr val="445870"/>
                </a:solidFill>
                <a:latin typeface="Liberation Mono"/>
              </a:rPr>
              <a:t>postalCode</a:t>
            </a:r>
            <a:r>
              <a:rPr lang="en-US" dirty="0" smtClean="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country</a:t>
            </a:r>
            <a:r>
              <a:rPr lang="en-US" dirty="0" smtClean="0">
                <a:solidFill>
                  <a:srgbClr val="445870"/>
                </a:solidFill>
                <a:latin typeface="Liberation Mono"/>
              </a:rPr>
              <a:t>,</a:t>
            </a:r>
            <a:r>
              <a:rPr lang="en-US" dirty="0">
                <a:solidFill>
                  <a:srgbClr val="006FE0"/>
                </a:solidFill>
                <a:latin typeface="inherit"/>
              </a:rPr>
              <a:t>    </a:t>
            </a:r>
            <a:r>
              <a:rPr lang="en-US" dirty="0" err="1">
                <a:solidFill>
                  <a:srgbClr val="445870"/>
                </a:solidFill>
                <a:latin typeface="Liberation Mono"/>
              </a:rPr>
              <a:t>customerNumber</a:t>
            </a:r>
            <a:endParaRPr lang="en-US" dirty="0">
              <a:solidFill>
                <a:srgbClr val="445870"/>
              </a:solidFill>
              <a:latin typeface="Liberation Mono"/>
            </a:endParaRPr>
          </a:p>
          <a:p>
            <a:pPr latinLnBrk="1"/>
            <a:r>
              <a:rPr lang="en-US" dirty="0">
                <a:solidFill>
                  <a:srgbClr val="0077AA"/>
                </a:solidFill>
                <a:latin typeface="inherit"/>
              </a:rPr>
              <a:t>FROM</a:t>
            </a:r>
            <a:r>
              <a:rPr lang="en-US" dirty="0">
                <a:solidFill>
                  <a:srgbClr val="006FE0"/>
                </a:solidFill>
                <a:latin typeface="inherit"/>
              </a:rPr>
              <a:t>     </a:t>
            </a:r>
            <a:r>
              <a:rPr lang="en-US" dirty="0">
                <a:solidFill>
                  <a:srgbClr val="445870"/>
                </a:solidFill>
                <a:latin typeface="Liberation Mono"/>
              </a:rPr>
              <a:t>customers</a:t>
            </a:r>
          </a:p>
          <a:p>
            <a:pPr latinLnBrk="1"/>
            <a:r>
              <a:rPr lang="en-US" dirty="0">
                <a:solidFill>
                  <a:srgbClr val="0077AA"/>
                </a:solidFill>
                <a:latin typeface="inherit"/>
              </a:rPr>
              <a:t>WHERE</a:t>
            </a:r>
            <a:r>
              <a:rPr lang="en-US" dirty="0">
                <a:solidFill>
                  <a:srgbClr val="006FE0"/>
                </a:solidFill>
                <a:latin typeface="inherit"/>
              </a:rPr>
              <a:t> </a:t>
            </a:r>
            <a:endParaRPr lang="en-US" dirty="0">
              <a:solidFill>
                <a:srgbClr val="445870"/>
              </a:solidFill>
              <a:latin typeface="Liberation Mono"/>
            </a:endParaRPr>
          </a:p>
          <a:p>
            <a:pPr latinLnBrk="1"/>
            <a:r>
              <a:rPr lang="en-US" dirty="0">
                <a:solidFill>
                  <a:srgbClr val="006FE0"/>
                </a:solidFill>
                <a:latin typeface="inherit"/>
              </a:rPr>
              <a:t>    </a:t>
            </a:r>
            <a:r>
              <a:rPr lang="en-US" dirty="0">
                <a:solidFill>
                  <a:srgbClr val="445870"/>
                </a:solidFill>
                <a:latin typeface="Liberation Mono"/>
              </a:rPr>
              <a:t>country</a:t>
            </a:r>
            <a:r>
              <a:rPr lang="en-US" dirty="0">
                <a:solidFill>
                  <a:srgbClr val="006FE0"/>
                </a:solidFill>
                <a:latin typeface="inherit"/>
              </a:rPr>
              <a:t> </a:t>
            </a:r>
            <a:r>
              <a:rPr lang="en-US" dirty="0">
                <a:solidFill>
                  <a:srgbClr val="445870"/>
                </a:solidFill>
                <a:latin typeface="Liberation Mono"/>
              </a:rPr>
              <a:t>=</a:t>
            </a:r>
            <a:r>
              <a:rPr lang="en-US" dirty="0">
                <a:solidFill>
                  <a:srgbClr val="006FE0"/>
                </a:solidFill>
                <a:latin typeface="inherit"/>
              </a:rPr>
              <a:t> </a:t>
            </a:r>
            <a:r>
              <a:rPr lang="en-US" dirty="0">
                <a:solidFill>
                  <a:srgbClr val="669900"/>
                </a:solidFill>
                <a:latin typeface="inherit"/>
              </a:rPr>
              <a:t>'USA'</a:t>
            </a:r>
            <a:r>
              <a:rPr lang="en-US" dirty="0">
                <a:solidFill>
                  <a:srgbClr val="006FE0"/>
                </a:solidFill>
                <a:latin typeface="inherit"/>
              </a:rPr>
              <a:t> </a:t>
            </a:r>
            <a:r>
              <a:rPr lang="en-US" dirty="0">
                <a:solidFill>
                  <a:srgbClr val="0077AA"/>
                </a:solidFill>
                <a:latin typeface="inherit"/>
              </a:rPr>
              <a:t>AND</a:t>
            </a:r>
            <a:r>
              <a:rPr lang="en-US" dirty="0">
                <a:solidFill>
                  <a:srgbClr val="006FE0"/>
                </a:solidFill>
                <a:latin typeface="inherit"/>
              </a:rPr>
              <a:t> </a:t>
            </a:r>
            <a:endParaRPr lang="en-US" dirty="0">
              <a:solidFill>
                <a:srgbClr val="445870"/>
              </a:solidFill>
              <a:latin typeface="Liberation Mono"/>
            </a:endParaRPr>
          </a:p>
          <a:p>
            <a:pPr latinLnBrk="1"/>
            <a:r>
              <a:rPr lang="en-US" dirty="0">
                <a:solidFill>
                  <a:srgbClr val="006FE0"/>
                </a:solidFill>
                <a:latin typeface="inherit"/>
              </a:rPr>
              <a:t>    </a:t>
            </a:r>
            <a:r>
              <a:rPr lang="en-US" dirty="0">
                <a:solidFill>
                  <a:srgbClr val="445870"/>
                </a:solidFill>
                <a:latin typeface="Liberation Mono"/>
              </a:rPr>
              <a:t>state</a:t>
            </a:r>
            <a:r>
              <a:rPr lang="en-US" dirty="0">
                <a:solidFill>
                  <a:srgbClr val="006FE0"/>
                </a:solidFill>
                <a:latin typeface="inherit"/>
              </a:rPr>
              <a:t> </a:t>
            </a:r>
            <a:r>
              <a:rPr lang="en-US" dirty="0">
                <a:solidFill>
                  <a:srgbClr val="445870"/>
                </a:solidFill>
                <a:latin typeface="Liberation Mono"/>
              </a:rPr>
              <a:t>=</a:t>
            </a:r>
            <a:r>
              <a:rPr lang="en-US" dirty="0">
                <a:solidFill>
                  <a:srgbClr val="006FE0"/>
                </a:solidFill>
                <a:latin typeface="inherit"/>
              </a:rPr>
              <a:t> </a:t>
            </a:r>
            <a:r>
              <a:rPr lang="en-US" dirty="0">
                <a:solidFill>
                  <a:srgbClr val="669900"/>
                </a:solidFill>
                <a:latin typeface="inherit"/>
              </a:rPr>
              <a:t>'CA'</a:t>
            </a:r>
            <a:r>
              <a:rPr lang="en-US" dirty="0">
                <a:solidFill>
                  <a:srgbClr val="445870"/>
                </a:solidFill>
                <a:latin typeface="Liberation Mono"/>
              </a:rPr>
              <a:t>;</a:t>
            </a:r>
            <a:endParaRPr lang="en-US" b="0" i="0" dirty="0">
              <a:solidFill>
                <a:srgbClr val="445870"/>
              </a:solidFill>
              <a:effectLst/>
              <a:latin typeface="Liberation Mono"/>
            </a:endParaRPr>
          </a:p>
        </p:txBody>
      </p:sp>
    </p:spTree>
    <p:extLst>
      <p:ext uri="{BB962C8B-B14F-4D97-AF65-F5344CB8AC3E}">
        <p14:creationId xmlns:p14="http://schemas.microsoft.com/office/powerpoint/2010/main" val="12471467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ea typeface="宋体" panose="02010600030101010101" pitchFamily="2" charset="-122"/>
              </a:rPr>
              <a:t>Nested Subqueries</a:t>
            </a:r>
          </a:p>
        </p:txBody>
      </p:sp>
      <p:sp>
        <p:nvSpPr>
          <p:cNvPr id="26627" name="Rectangle 3"/>
          <p:cNvSpPr>
            <a:spLocks noGrp="1" noChangeArrowheads="1"/>
          </p:cNvSpPr>
          <p:nvPr>
            <p:ph type="body" idx="1"/>
          </p:nvPr>
        </p:nvSpPr>
        <p:spPr/>
        <p:txBody>
          <a:bodyPr>
            <a:normAutofit fontScale="85000" lnSpcReduction="20000"/>
          </a:bodyPr>
          <a:lstStyle/>
          <a:p>
            <a:r>
              <a:rPr lang="en-US" altLang="zh-CN" sz="2000">
                <a:ea typeface="宋体" panose="02010600030101010101" pitchFamily="2" charset="-122"/>
              </a:rPr>
              <a:t>Find all customers who have both an account and a loan at the bank.</a:t>
            </a:r>
          </a:p>
          <a:p>
            <a:pPr eaLnBrk="0" hangingPunct="0">
              <a:spcBef>
                <a:spcPct val="35000"/>
              </a:spcBef>
              <a:buClr>
                <a:schemeClr val="tx2"/>
              </a:buClr>
              <a:buSzPct val="90000"/>
              <a:buFont typeface="Monotype Sorts" pitchFamily="64" charset="2"/>
              <a:buNone/>
            </a:pPr>
            <a:r>
              <a:rPr kumimoji="1" lang="en-US" altLang="zh-CN" sz="2000" b="1">
                <a:ea typeface="宋体" panose="02010600030101010101" pitchFamily="2" charset="-122"/>
              </a:rPr>
              <a:t>	select distinct</a:t>
            </a:r>
            <a:r>
              <a:rPr kumimoji="1" lang="en-US" altLang="zh-CN" sz="2000" i="1">
                <a:ea typeface="宋体" panose="02010600030101010101" pitchFamily="2" charset="-122"/>
              </a:rPr>
              <a:t> customer_name</a:t>
            </a:r>
            <a:br>
              <a:rPr kumimoji="1" lang="en-US" altLang="zh-CN" sz="2000" i="1">
                <a:ea typeface="宋体" panose="02010600030101010101" pitchFamily="2" charset="-122"/>
              </a:rPr>
            </a:br>
            <a:r>
              <a:rPr kumimoji="1" lang="en-US" altLang="zh-CN" sz="2000" b="1">
                <a:ea typeface="宋体" panose="02010600030101010101" pitchFamily="2" charset="-122"/>
              </a:rPr>
              <a:t>from </a:t>
            </a:r>
            <a:r>
              <a:rPr kumimoji="1" lang="en-US" altLang="zh-CN" sz="2000" i="1">
                <a:ea typeface="宋体" panose="02010600030101010101" pitchFamily="2" charset="-122"/>
              </a:rPr>
              <a:t>borrower</a:t>
            </a:r>
            <a:br>
              <a:rPr kumimoji="1" lang="en-US" altLang="zh-CN" sz="2000" i="1">
                <a:ea typeface="宋体" panose="02010600030101010101" pitchFamily="2" charset="-122"/>
              </a:rPr>
            </a:br>
            <a:r>
              <a:rPr kumimoji="1" lang="en-US" altLang="zh-CN" sz="2000" b="1">
                <a:ea typeface="宋体" panose="02010600030101010101" pitchFamily="2" charset="-122"/>
              </a:rPr>
              <a:t>where </a:t>
            </a:r>
            <a:r>
              <a:rPr kumimoji="1" lang="en-US" altLang="zh-CN" sz="2000" i="1">
                <a:ea typeface="宋体" panose="02010600030101010101" pitchFamily="2" charset="-122"/>
              </a:rPr>
              <a:t>customer_name </a:t>
            </a:r>
            <a:r>
              <a:rPr kumimoji="1" lang="en-US" altLang="zh-CN" sz="2000" b="1">
                <a:ea typeface="宋体" panose="02010600030101010101" pitchFamily="2" charset="-122"/>
              </a:rPr>
              <a:t>in </a:t>
            </a:r>
          </a:p>
          <a:p>
            <a:pPr eaLnBrk="0" hangingPunct="0">
              <a:spcBef>
                <a:spcPct val="35000"/>
              </a:spcBef>
              <a:buClr>
                <a:schemeClr val="tx2"/>
              </a:buClr>
              <a:buSzPct val="90000"/>
              <a:buFont typeface="Monotype Sorts" pitchFamily="64" charset="2"/>
              <a:buNone/>
            </a:pPr>
            <a:r>
              <a:rPr kumimoji="1" lang="en-US" altLang="zh-CN" sz="2000" b="1">
                <a:ea typeface="宋体" panose="02010600030101010101" pitchFamily="2" charset="-122"/>
              </a:rPr>
              <a:t>		(select</a:t>
            </a:r>
            <a:r>
              <a:rPr kumimoji="1" lang="en-US" altLang="zh-CN" sz="2000" i="1">
                <a:ea typeface="宋体" panose="02010600030101010101" pitchFamily="2" charset="-122"/>
              </a:rPr>
              <a:t> customer_name </a:t>
            </a:r>
            <a:r>
              <a:rPr kumimoji="1" lang="en-US" altLang="zh-CN" sz="2000" b="1">
                <a:ea typeface="宋体" panose="02010600030101010101" pitchFamily="2" charset="-122"/>
              </a:rPr>
              <a:t>from</a:t>
            </a:r>
            <a:r>
              <a:rPr kumimoji="1" lang="en-US" altLang="zh-CN" sz="2000" b="1" i="1">
                <a:ea typeface="宋体" panose="02010600030101010101" pitchFamily="2" charset="-122"/>
              </a:rPr>
              <a:t> </a:t>
            </a:r>
            <a:r>
              <a:rPr kumimoji="1" lang="en-US" altLang="zh-CN" sz="2000">
                <a:ea typeface="宋体" panose="02010600030101010101" pitchFamily="2" charset="-122"/>
              </a:rPr>
              <a:t>depositor);</a:t>
            </a:r>
            <a:endParaRPr lang="en-US" altLang="zh-CN" sz="2000">
              <a:ea typeface="宋体" panose="02010600030101010101" pitchFamily="2" charset="-122"/>
            </a:endParaRPr>
          </a:p>
          <a:p>
            <a:endParaRPr lang="en-US" altLang="zh-CN" sz="2000">
              <a:ea typeface="宋体" panose="02010600030101010101" pitchFamily="2" charset="-122"/>
            </a:endParaRPr>
          </a:p>
          <a:p>
            <a:r>
              <a:rPr kumimoji="1" lang="en-US" altLang="zh-CN" sz="2000">
                <a:ea typeface="宋体" panose="02010600030101010101" pitchFamily="2" charset="-122"/>
              </a:rPr>
              <a:t>Find all customers who have a loan at the bank but do not have an account at the bank</a:t>
            </a:r>
          </a:p>
          <a:p>
            <a:pPr>
              <a:buFont typeface="Wingdings" panose="05000000000000000000" pitchFamily="2" charset="2"/>
              <a:buNone/>
            </a:pPr>
            <a:r>
              <a:rPr lang="en-US" altLang="zh-CN" sz="2000">
                <a:ea typeface="宋体" panose="02010600030101010101" pitchFamily="2" charset="-122"/>
              </a:rPr>
              <a:t>	</a:t>
            </a:r>
            <a:r>
              <a:rPr kumimoji="1" lang="en-US" altLang="zh-CN" sz="2000" b="1">
                <a:ea typeface="宋体" panose="02010600030101010101" pitchFamily="2" charset="-122"/>
              </a:rPr>
              <a:t>select distinct </a:t>
            </a:r>
            <a:r>
              <a:rPr kumimoji="1" lang="en-US" altLang="zh-CN" sz="2000" i="1">
                <a:ea typeface="宋体" panose="02010600030101010101" pitchFamily="2" charset="-122"/>
              </a:rPr>
              <a:t>customer_name</a:t>
            </a:r>
            <a:br>
              <a:rPr kumimoji="1" lang="en-US" altLang="zh-CN" sz="2000" i="1">
                <a:ea typeface="宋体" panose="02010600030101010101" pitchFamily="2" charset="-122"/>
              </a:rPr>
            </a:br>
            <a:r>
              <a:rPr kumimoji="1" lang="en-US" altLang="zh-CN" sz="2000" b="1">
                <a:ea typeface="宋体" panose="02010600030101010101" pitchFamily="2" charset="-122"/>
              </a:rPr>
              <a:t>from </a:t>
            </a:r>
            <a:r>
              <a:rPr kumimoji="1" lang="en-US" altLang="zh-CN" sz="2000" i="1">
                <a:ea typeface="宋体" panose="02010600030101010101" pitchFamily="2" charset="-122"/>
              </a:rPr>
              <a:t>borrower</a:t>
            </a:r>
            <a:br>
              <a:rPr kumimoji="1" lang="en-US" altLang="zh-CN" sz="2000" i="1">
                <a:ea typeface="宋体" panose="02010600030101010101" pitchFamily="2" charset="-122"/>
              </a:rPr>
            </a:br>
            <a:r>
              <a:rPr kumimoji="1" lang="en-US" altLang="zh-CN" sz="2000" b="1">
                <a:ea typeface="宋体" panose="02010600030101010101" pitchFamily="2" charset="-122"/>
              </a:rPr>
              <a:t>where </a:t>
            </a:r>
            <a:r>
              <a:rPr kumimoji="1" lang="en-US" altLang="zh-CN" sz="2000" i="1">
                <a:ea typeface="宋体" panose="02010600030101010101" pitchFamily="2" charset="-122"/>
              </a:rPr>
              <a:t>customer_name </a:t>
            </a:r>
            <a:r>
              <a:rPr kumimoji="1" lang="en-US" altLang="zh-CN" sz="2000" b="1">
                <a:ea typeface="宋体" panose="02010600030101010101" pitchFamily="2" charset="-122"/>
              </a:rPr>
              <a:t>not in </a:t>
            </a:r>
          </a:p>
          <a:p>
            <a:pPr>
              <a:buFont typeface="Wingdings" panose="05000000000000000000" pitchFamily="2" charset="2"/>
              <a:buNone/>
            </a:pPr>
            <a:r>
              <a:rPr kumimoji="1" lang="en-US" altLang="zh-CN" sz="2000" b="1">
                <a:ea typeface="宋体" panose="02010600030101010101" pitchFamily="2" charset="-122"/>
              </a:rPr>
              <a:t>		(select </a:t>
            </a:r>
            <a:r>
              <a:rPr kumimoji="1" lang="en-US" altLang="zh-CN" sz="2000" i="1">
                <a:ea typeface="宋体" panose="02010600030101010101" pitchFamily="2" charset="-122"/>
              </a:rPr>
              <a:t>customer_name </a:t>
            </a:r>
            <a:r>
              <a:rPr kumimoji="1" lang="en-US" altLang="zh-CN" sz="2000" b="1">
                <a:ea typeface="宋体" panose="02010600030101010101" pitchFamily="2" charset="-122"/>
              </a:rPr>
              <a:t>from </a:t>
            </a:r>
            <a:r>
              <a:rPr kumimoji="1" lang="en-US" altLang="zh-CN" sz="2000" i="1">
                <a:ea typeface="宋体" panose="02010600030101010101" pitchFamily="2" charset="-122"/>
              </a:rPr>
              <a:t>depositor);</a:t>
            </a:r>
            <a:endParaRPr lang="en-US" altLang="zh-CN" sz="2000">
              <a:ea typeface="宋体" panose="02010600030101010101" pitchFamily="2" charset="-122"/>
            </a:endParaRPr>
          </a:p>
          <a:p>
            <a:pPr>
              <a:buFont typeface="Wingdings" panose="05000000000000000000" pitchFamily="2" charset="2"/>
              <a:buNone/>
            </a:pPr>
            <a:endParaRPr lang="en-US" altLang="zh-CN" sz="2400">
              <a:ea typeface="宋体" panose="02010600030101010101" pitchFamily="2" charset="-122"/>
            </a:endParaRPr>
          </a:p>
          <a:p>
            <a:endParaRPr lang="en-US" altLang="zh-CN" sz="2000">
              <a:ea typeface="宋体" panose="02010600030101010101" pitchFamily="2" charset="-122"/>
            </a:endParaRPr>
          </a:p>
        </p:txBody>
      </p:sp>
    </p:spTree>
    <p:extLst>
      <p:ext uri="{BB962C8B-B14F-4D97-AF65-F5344CB8AC3E}">
        <p14:creationId xmlns:p14="http://schemas.microsoft.com/office/powerpoint/2010/main" val="2179932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ox(in)">
                                      <p:cBhvr>
                                        <p:cTn id="7" dur="500"/>
                                        <p:tgtEl>
                                          <p:spTgt spid="2662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6627">
                                            <p:txEl>
                                              <p:pRg st="2" end="2"/>
                                            </p:txEl>
                                          </p:spTgt>
                                        </p:tgtEl>
                                        <p:attrNameLst>
                                          <p:attrName>style.visibility</p:attrName>
                                        </p:attrNameLst>
                                      </p:cBhvr>
                                      <p:to>
                                        <p:strVal val="visible"/>
                                      </p:to>
                                    </p:set>
                                    <p:animEffect transition="in" filter="box(in)">
                                      <p:cBhvr>
                                        <p:cTn id="10" dur="500"/>
                                        <p:tgtEl>
                                          <p:spTgt spid="2662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animEffect transition="in" filter="box(in)">
                                      <p:cBhvr>
                                        <p:cTn id="15" dur="500"/>
                                        <p:tgtEl>
                                          <p:spTgt spid="26627">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6627">
                                            <p:txEl>
                                              <p:pRg st="6" end="6"/>
                                            </p:txEl>
                                          </p:spTgt>
                                        </p:tgtEl>
                                        <p:attrNameLst>
                                          <p:attrName>style.visibility</p:attrName>
                                        </p:attrNameLst>
                                      </p:cBhvr>
                                      <p:to>
                                        <p:strVal val="visible"/>
                                      </p:to>
                                    </p:set>
                                    <p:animEffect transition="in" filter="box(in)">
                                      <p:cBhvr>
                                        <p:cTn id="18"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a:ea typeface="宋体" panose="02010600030101010101" pitchFamily="2" charset="-122"/>
              </a:rPr>
              <a:t>Nested Subquery</a:t>
            </a:r>
          </a:p>
        </p:txBody>
      </p:sp>
      <p:sp>
        <p:nvSpPr>
          <p:cNvPr id="27651" name="Rectangle 3"/>
          <p:cNvSpPr>
            <a:spLocks noGrp="1" noChangeArrowheads="1"/>
          </p:cNvSpPr>
          <p:nvPr>
            <p:ph type="body" idx="1"/>
          </p:nvPr>
        </p:nvSpPr>
        <p:spPr/>
        <p:txBody>
          <a:bodyPr/>
          <a:lstStyle/>
          <a:p>
            <a:r>
              <a:rPr lang="en-US" altLang="zh-CN" sz="2000">
                <a:ea typeface="宋体" panose="02010600030101010101" pitchFamily="2" charset="-122"/>
              </a:rPr>
              <a:t>Find the names of all branches that have greater assets than all branches located in Horseneck.</a:t>
            </a:r>
          </a:p>
          <a:p>
            <a:endParaRPr lang="en-US" altLang="zh-CN" sz="2000">
              <a:ea typeface="宋体" panose="02010600030101010101" pitchFamily="2" charset="-122"/>
            </a:endParaRPr>
          </a:p>
          <a:p>
            <a:pPr>
              <a:buFont typeface="Wingdings" panose="05000000000000000000" pitchFamily="2" charset="2"/>
              <a:buNone/>
            </a:pPr>
            <a:r>
              <a:rPr lang="en-US" altLang="zh-CN" sz="2000">
                <a:ea typeface="宋体" panose="02010600030101010101" pitchFamily="2" charset="-122"/>
              </a:rPr>
              <a:t>	</a:t>
            </a:r>
            <a:r>
              <a:rPr kumimoji="1" lang="en-US" altLang="zh-CN" sz="2000" b="1">
                <a:ea typeface="宋体" panose="02010600030101010101" pitchFamily="2" charset="-122"/>
              </a:rPr>
              <a:t>select </a:t>
            </a:r>
            <a:r>
              <a:rPr kumimoji="1" lang="en-US" altLang="zh-CN" sz="2000" i="1">
                <a:ea typeface="宋体" panose="02010600030101010101" pitchFamily="2" charset="-122"/>
              </a:rPr>
              <a:t>branch_name</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from </a:t>
            </a:r>
            <a:r>
              <a:rPr kumimoji="1" lang="en-US" altLang="zh-CN" sz="2000" i="1">
                <a:ea typeface="宋体" panose="02010600030101010101" pitchFamily="2" charset="-122"/>
              </a:rPr>
              <a:t>branch</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where </a:t>
            </a:r>
            <a:r>
              <a:rPr kumimoji="1" lang="en-US" altLang="zh-CN" sz="2000" i="1">
                <a:ea typeface="宋体" panose="02010600030101010101" pitchFamily="2" charset="-122"/>
              </a:rPr>
              <a:t>assets &gt; </a:t>
            </a:r>
            <a:r>
              <a:rPr kumimoji="1" lang="en-US" altLang="zh-CN" sz="2000" b="1">
                <a:ea typeface="宋体" panose="02010600030101010101" pitchFamily="2" charset="-122"/>
              </a:rPr>
              <a:t>all</a:t>
            </a:r>
            <a:br>
              <a:rPr kumimoji="1" lang="en-US" altLang="zh-CN" sz="2000" b="1">
                <a:ea typeface="宋体" panose="02010600030101010101" pitchFamily="2" charset="-122"/>
              </a:rPr>
            </a:br>
            <a:r>
              <a:rPr kumimoji="1" lang="en-US" altLang="zh-CN" sz="2000" b="1">
                <a:ea typeface="宋体" panose="02010600030101010101" pitchFamily="2" charset="-122"/>
              </a:rPr>
              <a:t>		(select </a:t>
            </a:r>
            <a:r>
              <a:rPr kumimoji="1" lang="en-US" altLang="zh-CN" sz="2000" i="1">
                <a:ea typeface="宋体" panose="02010600030101010101" pitchFamily="2" charset="-122"/>
              </a:rPr>
              <a:t>assets</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from</a:t>
            </a:r>
            <a:r>
              <a:rPr kumimoji="1" lang="en-US" altLang="zh-CN" sz="2000" i="1">
                <a:ea typeface="宋体" panose="02010600030101010101" pitchFamily="2" charset="-122"/>
              </a:rPr>
              <a:t> branch</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where </a:t>
            </a:r>
            <a:r>
              <a:rPr kumimoji="1" lang="en-US" altLang="zh-CN" sz="2000" i="1">
                <a:ea typeface="宋体" panose="02010600030101010101" pitchFamily="2" charset="-122"/>
              </a:rPr>
              <a:t>branch_city = </a:t>
            </a:r>
            <a:r>
              <a:rPr kumimoji="1" lang="en-US" altLang="zh-CN" sz="2000">
                <a:ea typeface="宋体" panose="02010600030101010101" pitchFamily="2" charset="-122"/>
              </a:rPr>
              <a:t>‘Horseneck’);</a:t>
            </a:r>
            <a:endParaRPr lang="en-US" altLang="zh-CN" sz="2000">
              <a:ea typeface="宋体" panose="02010600030101010101" pitchFamily="2" charset="-122"/>
            </a:endParaRPr>
          </a:p>
          <a:p>
            <a:pPr>
              <a:buFont typeface="Wingdings" panose="05000000000000000000" pitchFamily="2" charset="2"/>
              <a:buNone/>
            </a:pPr>
            <a:endParaRPr lang="en-US" altLang="zh-CN" sz="2000">
              <a:ea typeface="宋体" panose="02010600030101010101" pitchFamily="2" charset="-122"/>
            </a:endParaRPr>
          </a:p>
          <a:p>
            <a:endParaRPr lang="zh-CN" altLang="en-US" sz="2000">
              <a:ea typeface="宋体" panose="02010600030101010101" pitchFamily="2" charset="-122"/>
            </a:endParaRPr>
          </a:p>
        </p:txBody>
      </p:sp>
    </p:spTree>
    <p:extLst>
      <p:ext uri="{BB962C8B-B14F-4D97-AF65-F5344CB8AC3E}">
        <p14:creationId xmlns:p14="http://schemas.microsoft.com/office/powerpoint/2010/main" val="1711159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animEffect transition="in" filter="box(in)">
                                      <p:cBhvr>
                                        <p:cTn id="7" dur="500"/>
                                        <p:tgtEl>
                                          <p:spTgt spid="2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z="4000" dirty="0">
                <a:ea typeface="宋体" panose="02010600030101010101" pitchFamily="2" charset="-122"/>
              </a:rPr>
              <a:t>Create </a:t>
            </a:r>
            <a:r>
              <a:rPr lang="en-US" altLang="zh-CN" sz="4000" dirty="0" smtClean="0">
                <a:ea typeface="宋体" panose="02010600030101010101" pitchFamily="2" charset="-122"/>
              </a:rPr>
              <a:t>View</a:t>
            </a:r>
            <a:endParaRPr lang="en-US" altLang="zh-CN" sz="4000" dirty="0">
              <a:ea typeface="宋体" panose="02010600030101010101" pitchFamily="2" charset="-122"/>
            </a:endParaRPr>
          </a:p>
        </p:txBody>
      </p:sp>
      <p:sp>
        <p:nvSpPr>
          <p:cNvPr id="28675" name="Rectangle 3"/>
          <p:cNvSpPr>
            <a:spLocks noGrp="1" noChangeArrowheads="1"/>
          </p:cNvSpPr>
          <p:nvPr>
            <p:ph type="body" idx="1"/>
          </p:nvPr>
        </p:nvSpPr>
        <p:spPr/>
        <p:txBody>
          <a:bodyPr>
            <a:normAutofit lnSpcReduction="10000"/>
          </a:bodyPr>
          <a:lstStyle/>
          <a:p>
            <a:r>
              <a:rPr lang="en-US" altLang="zh-CN" sz="2000">
                <a:ea typeface="宋体" panose="02010600030101010101" pitchFamily="2" charset="-122"/>
              </a:rPr>
              <a:t>A view consisting of branches and their customers</a:t>
            </a:r>
          </a:p>
          <a:p>
            <a:pPr>
              <a:buFont typeface="Wingdings" panose="05000000000000000000" pitchFamily="2" charset="2"/>
              <a:buNone/>
            </a:pPr>
            <a:r>
              <a:rPr kumimoji="1" lang="en-US" altLang="zh-CN" sz="2000" b="1">
                <a:ea typeface="宋体" panose="02010600030101010101" pitchFamily="2" charset="-122"/>
              </a:rPr>
              <a:t>	</a:t>
            </a:r>
          </a:p>
          <a:p>
            <a:pPr>
              <a:buFont typeface="Wingdings" panose="05000000000000000000" pitchFamily="2" charset="2"/>
              <a:buNone/>
            </a:pPr>
            <a:r>
              <a:rPr kumimoji="1" lang="en-US" altLang="zh-CN" sz="2000" b="1">
                <a:ea typeface="宋体" panose="02010600030101010101" pitchFamily="2" charset="-122"/>
              </a:rPr>
              <a:t>	create view </a:t>
            </a:r>
            <a:r>
              <a:rPr kumimoji="1" lang="en-US" altLang="zh-CN" sz="2000" i="1">
                <a:ea typeface="宋体" panose="02010600030101010101" pitchFamily="2" charset="-122"/>
              </a:rPr>
              <a:t>all_customer </a:t>
            </a:r>
            <a:r>
              <a:rPr kumimoji="1" lang="en-US" altLang="zh-CN" sz="2000" b="1">
                <a:ea typeface="宋体" panose="02010600030101010101" pitchFamily="2" charset="-122"/>
              </a:rPr>
              <a:t>as</a:t>
            </a:r>
            <a:br>
              <a:rPr kumimoji="1" lang="en-US" altLang="zh-CN" sz="2000" b="1">
                <a:ea typeface="宋体" panose="02010600030101010101" pitchFamily="2" charset="-122"/>
              </a:rPr>
            </a:br>
            <a:r>
              <a:rPr kumimoji="1" lang="en-US" altLang="zh-CN" sz="2000" b="1">
                <a:ea typeface="宋体" panose="02010600030101010101" pitchFamily="2" charset="-122"/>
              </a:rPr>
              <a:t> </a:t>
            </a:r>
            <a:r>
              <a:rPr kumimoji="1" lang="en-US" altLang="zh-CN" sz="2000">
                <a:ea typeface="宋体" panose="02010600030101010101" pitchFamily="2" charset="-122"/>
              </a:rPr>
              <a:t>(</a:t>
            </a:r>
            <a:r>
              <a:rPr kumimoji="1" lang="en-US" altLang="zh-CN" sz="2000" b="1">
                <a:ea typeface="宋体" panose="02010600030101010101" pitchFamily="2" charset="-122"/>
              </a:rPr>
              <a:t>select </a:t>
            </a:r>
            <a:r>
              <a:rPr kumimoji="1" lang="en-US" altLang="zh-CN" sz="2000" i="1">
                <a:ea typeface="宋体" panose="02010600030101010101" pitchFamily="2" charset="-122"/>
              </a:rPr>
              <a:t>branch_name, customer_name</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from </a:t>
            </a:r>
            <a:r>
              <a:rPr kumimoji="1" lang="en-US" altLang="zh-CN" sz="2000" i="1">
                <a:ea typeface="宋体" panose="02010600030101010101" pitchFamily="2" charset="-122"/>
              </a:rPr>
              <a:t>depositor, account</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where </a:t>
            </a:r>
            <a:r>
              <a:rPr kumimoji="1" lang="en-US" altLang="zh-CN" sz="2000" i="1">
                <a:ea typeface="宋体" panose="02010600030101010101" pitchFamily="2" charset="-122"/>
              </a:rPr>
              <a:t>depositor.account_number = account.account_number)</a:t>
            </a:r>
          </a:p>
          <a:p>
            <a:pPr>
              <a:buFont typeface="Wingdings" panose="05000000000000000000" pitchFamily="2" charset="2"/>
              <a:buNone/>
            </a:pPr>
            <a:r>
              <a:rPr kumimoji="1" lang="en-US" altLang="zh-CN" sz="2000" i="1">
                <a:ea typeface="宋体" panose="02010600030101010101" pitchFamily="2" charset="-122"/>
              </a:rPr>
              <a:t>    </a:t>
            </a:r>
            <a:r>
              <a:rPr kumimoji="1" lang="en-US" altLang="zh-CN" sz="2000" b="1">
                <a:ea typeface="宋体" panose="02010600030101010101" pitchFamily="2" charset="-122"/>
              </a:rPr>
              <a:t>union</a:t>
            </a:r>
            <a:br>
              <a:rPr kumimoji="1" lang="en-US" altLang="zh-CN" sz="2000" b="1">
                <a:ea typeface="宋体" panose="02010600030101010101" pitchFamily="2" charset="-122"/>
              </a:rPr>
            </a:br>
            <a:r>
              <a:rPr kumimoji="1" lang="en-US" altLang="zh-CN" sz="2000">
                <a:ea typeface="宋体" panose="02010600030101010101" pitchFamily="2" charset="-122"/>
              </a:rPr>
              <a:t>(</a:t>
            </a:r>
            <a:r>
              <a:rPr kumimoji="1" lang="en-US" altLang="zh-CN" sz="2000" b="1">
                <a:ea typeface="宋体" panose="02010600030101010101" pitchFamily="2" charset="-122"/>
              </a:rPr>
              <a:t>select </a:t>
            </a:r>
            <a:r>
              <a:rPr kumimoji="1" lang="en-US" altLang="zh-CN" sz="2000" i="1">
                <a:ea typeface="宋体" panose="02010600030101010101" pitchFamily="2" charset="-122"/>
              </a:rPr>
              <a:t>branch_name, customer_name</a:t>
            </a:r>
            <a:br>
              <a:rPr kumimoji="1" lang="en-US" altLang="zh-CN" sz="2000" i="1">
                <a:ea typeface="宋体" panose="02010600030101010101" pitchFamily="2" charset="-122"/>
              </a:rPr>
            </a:br>
            <a:r>
              <a:rPr kumimoji="1" lang="en-US" altLang="zh-CN" sz="2000" b="1">
                <a:ea typeface="宋体" panose="02010600030101010101" pitchFamily="2" charset="-122"/>
              </a:rPr>
              <a:t>from </a:t>
            </a:r>
            <a:r>
              <a:rPr kumimoji="1" lang="en-US" altLang="zh-CN" sz="2000" i="1">
                <a:ea typeface="宋体" panose="02010600030101010101" pitchFamily="2" charset="-122"/>
              </a:rPr>
              <a:t>borrower, loan</a:t>
            </a:r>
            <a:br>
              <a:rPr kumimoji="1" lang="en-US" altLang="zh-CN" sz="2000" i="1">
                <a:ea typeface="宋体" panose="02010600030101010101" pitchFamily="2" charset="-122"/>
              </a:rPr>
            </a:br>
            <a:r>
              <a:rPr kumimoji="1" lang="en-US" altLang="zh-CN" sz="2000" b="1">
                <a:ea typeface="宋体" panose="02010600030101010101" pitchFamily="2" charset="-122"/>
              </a:rPr>
              <a:t>where </a:t>
            </a:r>
            <a:r>
              <a:rPr kumimoji="1" lang="en-US" altLang="zh-CN" sz="2000" i="1">
                <a:ea typeface="宋体" panose="02010600030101010101" pitchFamily="2" charset="-122"/>
              </a:rPr>
              <a:t>borrower.loan_number=loan.loan_number);</a:t>
            </a:r>
            <a:endParaRPr lang="en-US" altLang="zh-CN" sz="2000">
              <a:ea typeface="宋体" panose="02010600030101010101" pitchFamily="2" charset="-122"/>
            </a:endParaRPr>
          </a:p>
          <a:p>
            <a:endParaRPr lang="en-US" altLang="zh-CN" sz="2000">
              <a:ea typeface="宋体" panose="02010600030101010101" pitchFamily="2" charset="-122"/>
            </a:endParaRPr>
          </a:p>
          <a:p>
            <a:endParaRPr lang="en-US" altLang="zh-CN" sz="2000">
              <a:ea typeface="宋体" panose="02010600030101010101" pitchFamily="2" charset="-122"/>
            </a:endParaRPr>
          </a:p>
        </p:txBody>
      </p:sp>
    </p:spTree>
    <p:extLst>
      <p:ext uri="{BB962C8B-B14F-4D97-AF65-F5344CB8AC3E}">
        <p14:creationId xmlns:p14="http://schemas.microsoft.com/office/powerpoint/2010/main" val="4247624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Effect transition="in" filter="box(in)">
                                      <p:cBhvr>
                                        <p:cTn id="7" dur="500"/>
                                        <p:tgtEl>
                                          <p:spTgt spid="2867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8675">
                                            <p:txEl>
                                              <p:pRg st="3" end="3"/>
                                            </p:txEl>
                                          </p:spTgt>
                                        </p:tgtEl>
                                        <p:attrNameLst>
                                          <p:attrName>style.visibility</p:attrName>
                                        </p:attrNameLst>
                                      </p:cBhvr>
                                      <p:to>
                                        <p:strVal val="visible"/>
                                      </p:to>
                                    </p:set>
                                    <p:animEffect transition="in" filter="box(in)">
                                      <p:cBhvr>
                                        <p:cTn id="10"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ea typeface="宋体" panose="02010600030101010101" pitchFamily="2" charset="-122"/>
              </a:rPr>
              <a:t>Joined Relations</a:t>
            </a:r>
          </a:p>
        </p:txBody>
      </p:sp>
      <p:sp>
        <p:nvSpPr>
          <p:cNvPr id="38915" name="Rectangle 3"/>
          <p:cNvSpPr>
            <a:spLocks noGrp="1" noChangeArrowheads="1"/>
          </p:cNvSpPr>
          <p:nvPr>
            <p:ph type="body" idx="1"/>
          </p:nvPr>
        </p:nvSpPr>
        <p:spPr>
          <a:xfrm>
            <a:off x="2181225" y="1627188"/>
            <a:ext cx="7989888" cy="2792412"/>
          </a:xfrm>
        </p:spPr>
        <p:txBody>
          <a:bodyPr>
            <a:normAutofit lnSpcReduction="10000"/>
          </a:bodyPr>
          <a:lstStyle/>
          <a:p>
            <a:r>
              <a:rPr lang="en-US" altLang="zh-CN" b="1">
                <a:solidFill>
                  <a:schemeClr val="tx2"/>
                </a:solidFill>
                <a:ea typeface="宋体" panose="02010600030101010101" pitchFamily="2" charset="-122"/>
              </a:rPr>
              <a:t>Join operations</a:t>
            </a:r>
            <a:r>
              <a:rPr lang="en-US" altLang="zh-CN">
                <a:ea typeface="宋体" panose="02010600030101010101" pitchFamily="2" charset="-122"/>
              </a:rPr>
              <a:t> take two relations and return as a result another relation.</a:t>
            </a:r>
          </a:p>
          <a:p>
            <a:r>
              <a:rPr lang="en-US" altLang="zh-CN">
                <a:ea typeface="宋体" panose="02010600030101010101" pitchFamily="2" charset="-122"/>
              </a:rPr>
              <a:t>These additional operations are typically used as subquery expressions in the </a:t>
            </a:r>
            <a:r>
              <a:rPr lang="en-US" altLang="zh-CN" b="1">
                <a:solidFill>
                  <a:schemeClr val="tx2"/>
                </a:solidFill>
                <a:ea typeface="宋体" panose="02010600030101010101" pitchFamily="2" charset="-122"/>
              </a:rPr>
              <a:t>from</a:t>
            </a:r>
            <a:r>
              <a:rPr lang="en-US" altLang="zh-CN" b="1">
                <a:ea typeface="宋体" panose="02010600030101010101" pitchFamily="2" charset="-122"/>
              </a:rPr>
              <a:t> </a:t>
            </a:r>
            <a:r>
              <a:rPr lang="en-US" altLang="zh-CN">
                <a:ea typeface="宋体" panose="02010600030101010101" pitchFamily="2" charset="-122"/>
              </a:rPr>
              <a:t>clause</a:t>
            </a:r>
          </a:p>
          <a:p>
            <a:r>
              <a:rPr lang="en-US" altLang="zh-CN" b="1">
                <a:solidFill>
                  <a:schemeClr val="tx2"/>
                </a:solidFill>
                <a:ea typeface="宋体" panose="02010600030101010101" pitchFamily="2" charset="-122"/>
              </a:rPr>
              <a:t>Join condition</a:t>
            </a:r>
            <a:r>
              <a:rPr lang="en-US" altLang="zh-CN">
                <a:ea typeface="宋体" panose="02010600030101010101" pitchFamily="2" charset="-122"/>
              </a:rPr>
              <a:t> – defines which tuples in the two relations match, and what attributes are present in the result of the join.</a:t>
            </a:r>
          </a:p>
          <a:p>
            <a:r>
              <a:rPr lang="en-US" altLang="zh-CN" b="1">
                <a:solidFill>
                  <a:schemeClr val="tx2"/>
                </a:solidFill>
                <a:ea typeface="宋体" panose="02010600030101010101" pitchFamily="2" charset="-122"/>
              </a:rPr>
              <a:t>Join type</a:t>
            </a:r>
            <a:r>
              <a:rPr lang="en-US" altLang="zh-CN">
                <a:ea typeface="宋体" panose="02010600030101010101" pitchFamily="2" charset="-122"/>
              </a:rPr>
              <a:t> – defines how tuples in each relation that do not match any tuple in the other relation (based on the join condition) are treated.</a:t>
            </a:r>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l="400" t="32019" r="401" b="31485"/>
          <a:stretch>
            <a:fillRect/>
          </a:stretch>
        </p:blipFill>
        <p:spPr bwMode="auto">
          <a:xfrm>
            <a:off x="2743201" y="4495801"/>
            <a:ext cx="6824663" cy="1882775"/>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934816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840605" y="676141"/>
            <a:ext cx="8686800" cy="914400"/>
          </a:xfrm>
        </p:spPr>
        <p:txBody>
          <a:bodyPr/>
          <a:lstStyle/>
          <a:p>
            <a:r>
              <a:rPr lang="en-US" altLang="zh-CN" sz="4000" dirty="0">
                <a:ea typeface="宋体" panose="02010600030101010101" pitchFamily="2" charset="-122"/>
              </a:rPr>
              <a:t>Joined Relations – Datasets for Examples</a:t>
            </a:r>
          </a:p>
        </p:txBody>
      </p:sp>
      <p:sp>
        <p:nvSpPr>
          <p:cNvPr id="49155" name="Rectangle 3"/>
          <p:cNvSpPr>
            <a:spLocks noGrp="1" noChangeArrowheads="1"/>
          </p:cNvSpPr>
          <p:nvPr>
            <p:ph type="body" idx="1"/>
          </p:nvPr>
        </p:nvSpPr>
        <p:spPr>
          <a:xfrm>
            <a:off x="2438401" y="2057400"/>
            <a:ext cx="2359025" cy="452438"/>
          </a:xfrm>
        </p:spPr>
        <p:txBody>
          <a:bodyPr/>
          <a:lstStyle/>
          <a:p>
            <a:r>
              <a:rPr lang="en-US" altLang="zh-CN">
                <a:ea typeface="宋体" panose="02010600030101010101" pitchFamily="2" charset="-122"/>
              </a:rPr>
              <a:t>Relation </a:t>
            </a:r>
            <a:r>
              <a:rPr lang="en-US" altLang="zh-CN" i="1">
                <a:ea typeface="宋体" panose="02010600030101010101" pitchFamily="2" charset="-122"/>
              </a:rPr>
              <a:t>loan</a:t>
            </a:r>
            <a:endParaRPr lang="en-US" altLang="zh-CN">
              <a:ea typeface="宋体" panose="02010600030101010101" pitchFamily="2" charset="-122"/>
            </a:endParaRPr>
          </a:p>
        </p:txBody>
      </p:sp>
      <p:sp>
        <p:nvSpPr>
          <p:cNvPr id="49156" name="Rectangle 4"/>
          <p:cNvSpPr>
            <a:spLocks noChangeArrowheads="1"/>
          </p:cNvSpPr>
          <p:nvPr/>
        </p:nvSpPr>
        <p:spPr bwMode="auto">
          <a:xfrm>
            <a:off x="6975476" y="2105026"/>
            <a:ext cx="27781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35000"/>
              </a:spcBef>
              <a:buClr>
                <a:schemeClr val="tx2"/>
              </a:buClr>
              <a:buFont typeface="Monotype Sorts" pitchFamily="64" charset="2"/>
              <a:buChar char="n"/>
            </a:pPr>
            <a:r>
              <a:rPr kumimoji="1" lang="en-US" altLang="zh-CN">
                <a:latin typeface="Helvetica" panose="020B0604020202020204" pitchFamily="34" charset="0"/>
                <a:ea typeface="宋体" panose="02010600030101010101" pitchFamily="2" charset="-122"/>
              </a:rPr>
              <a:t>Relation </a:t>
            </a:r>
            <a:r>
              <a:rPr kumimoji="1" lang="en-US" altLang="zh-CN" i="1">
                <a:latin typeface="Helvetica" panose="020B0604020202020204" pitchFamily="34" charset="0"/>
                <a:ea typeface="宋体" panose="02010600030101010101" pitchFamily="2" charset="-122"/>
              </a:rPr>
              <a:t>borrower</a:t>
            </a:r>
          </a:p>
        </p:txBody>
      </p:sp>
      <p:sp>
        <p:nvSpPr>
          <p:cNvPr id="49157" name="Rectangle 5"/>
          <p:cNvSpPr>
            <a:spLocks noChangeArrowheads="1"/>
          </p:cNvSpPr>
          <p:nvPr/>
        </p:nvSpPr>
        <p:spPr bwMode="auto">
          <a:xfrm>
            <a:off x="2571750" y="4572001"/>
            <a:ext cx="68008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35000"/>
              </a:spcBef>
              <a:buClr>
                <a:schemeClr val="tx2"/>
              </a:buClr>
              <a:buFont typeface="Monotype Sorts" pitchFamily="64" charset="2"/>
              <a:buChar char="n"/>
            </a:pPr>
            <a:r>
              <a:rPr kumimoji="1" lang="en-US" altLang="zh-CN">
                <a:latin typeface="Helvetica" panose="020B0604020202020204" pitchFamily="34" charset="0"/>
                <a:ea typeface="宋体" panose="02010600030101010101" pitchFamily="2" charset="-122"/>
              </a:rPr>
              <a:t>Note: borrower information missing for L-260 and loan information missing for L-155</a:t>
            </a:r>
            <a:endParaRPr kumimoji="1" lang="en-US" altLang="zh-CN" i="1">
              <a:latin typeface="Helvetica" panose="020B0604020202020204" pitchFamily="34" charset="0"/>
              <a:ea typeface="宋体" panose="02010600030101010101" pitchFamily="2" charset="-122"/>
            </a:endParaRPr>
          </a:p>
        </p:txBody>
      </p:sp>
      <p:pic>
        <p:nvPicPr>
          <p:cNvPr id="49158" name="Picture 6"/>
          <p:cNvPicPr>
            <a:picLocks noChangeAspect="1" noChangeArrowheads="1"/>
          </p:cNvPicPr>
          <p:nvPr/>
        </p:nvPicPr>
        <p:blipFill>
          <a:blip r:embed="rId2">
            <a:extLst>
              <a:ext uri="{28A0092B-C50C-407E-A947-70E740481C1C}">
                <a14:useLocalDpi xmlns:a14="http://schemas.microsoft.com/office/drawing/2010/main" val="0"/>
              </a:ext>
            </a:extLst>
          </a:blip>
          <a:srcRect l="400" t="36214" r="600" b="37277"/>
          <a:stretch>
            <a:fillRect/>
          </a:stretch>
        </p:blipFill>
        <p:spPr bwMode="auto">
          <a:xfrm>
            <a:off x="2362201" y="2514601"/>
            <a:ext cx="7580313" cy="1522413"/>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3747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ea typeface="宋体" panose="02010600030101010101" pitchFamily="2" charset="-122"/>
              </a:rPr>
              <a:t>Joined Relations – Examples </a:t>
            </a:r>
          </a:p>
        </p:txBody>
      </p:sp>
      <p:sp>
        <p:nvSpPr>
          <p:cNvPr id="45059" name="Rectangle 3"/>
          <p:cNvSpPr>
            <a:spLocks noGrp="1" noChangeArrowheads="1"/>
          </p:cNvSpPr>
          <p:nvPr>
            <p:ph type="body" idx="1"/>
          </p:nvPr>
        </p:nvSpPr>
        <p:spPr>
          <a:xfrm>
            <a:off x="2603679" y="3932351"/>
            <a:ext cx="7131050" cy="663575"/>
          </a:xfrm>
        </p:spPr>
        <p:txBody>
          <a:bodyPr>
            <a:normAutofit lnSpcReduction="10000"/>
          </a:bodyPr>
          <a:lstStyle/>
          <a:p>
            <a:r>
              <a:rPr lang="en-US" altLang="zh-CN" sz="2000" i="1" dirty="0">
                <a:ea typeface="宋体" panose="02010600030101010101" pitchFamily="2" charset="-122"/>
              </a:rPr>
              <a:t>Select * from loan </a:t>
            </a:r>
            <a:r>
              <a:rPr lang="en-US" altLang="zh-CN" sz="2000" b="1" dirty="0">
                <a:ea typeface="宋体" panose="02010600030101010101" pitchFamily="2" charset="-122"/>
              </a:rPr>
              <a:t>inner join </a:t>
            </a:r>
            <a:r>
              <a:rPr lang="en-US" altLang="zh-CN" sz="2000" i="1" dirty="0">
                <a:ea typeface="宋体" panose="02010600030101010101" pitchFamily="2" charset="-122"/>
              </a:rPr>
              <a:t>borrower </a:t>
            </a:r>
            <a:r>
              <a:rPr lang="en-US" altLang="zh-CN" sz="2000" b="1" dirty="0">
                <a:ea typeface="宋体" panose="02010600030101010101" pitchFamily="2" charset="-122"/>
              </a:rPr>
              <a:t>on</a:t>
            </a:r>
            <a:br>
              <a:rPr lang="en-US" altLang="zh-CN" sz="2000" b="1" dirty="0">
                <a:ea typeface="宋体" panose="02010600030101010101" pitchFamily="2" charset="-122"/>
              </a:rPr>
            </a:br>
            <a:r>
              <a:rPr lang="en-US" altLang="zh-CN" sz="2000" i="1" dirty="0" err="1">
                <a:ea typeface="宋体" panose="02010600030101010101" pitchFamily="2" charset="-122"/>
              </a:rPr>
              <a:t>loan.loan</a:t>
            </a:r>
            <a:r>
              <a:rPr lang="en-US" altLang="zh-CN" sz="2000" i="1" dirty="0">
                <a:ea typeface="宋体" panose="02010600030101010101" pitchFamily="2" charset="-122"/>
              </a:rPr>
              <a:t>-number = </a:t>
            </a:r>
            <a:r>
              <a:rPr lang="en-US" altLang="zh-CN" sz="2000" i="1" dirty="0" err="1">
                <a:ea typeface="宋体" panose="02010600030101010101" pitchFamily="2" charset="-122"/>
              </a:rPr>
              <a:t>borrower.loan</a:t>
            </a:r>
            <a:r>
              <a:rPr lang="en-US" altLang="zh-CN" sz="2000" i="1" dirty="0">
                <a:ea typeface="宋体" panose="02010600030101010101" pitchFamily="2" charset="-122"/>
              </a:rPr>
              <a:t>-number</a:t>
            </a:r>
          </a:p>
        </p:txBody>
      </p:sp>
      <p:grpSp>
        <p:nvGrpSpPr>
          <p:cNvPr id="45061" name="Group 5"/>
          <p:cNvGrpSpPr>
            <a:grpSpLocks/>
          </p:cNvGrpSpPr>
          <p:nvPr/>
        </p:nvGrpSpPr>
        <p:grpSpPr bwMode="auto">
          <a:xfrm>
            <a:off x="2032716" y="5041006"/>
            <a:ext cx="8458200" cy="1219200"/>
            <a:chOff x="192" y="1248"/>
            <a:chExt cx="5328" cy="768"/>
          </a:xfrm>
        </p:grpSpPr>
        <p:sp>
          <p:nvSpPr>
            <p:cNvPr id="45062" name="Rectangle 6"/>
            <p:cNvSpPr>
              <a:spLocks noChangeArrowheads="1"/>
            </p:cNvSpPr>
            <p:nvPr/>
          </p:nvSpPr>
          <p:spPr bwMode="auto">
            <a:xfrm>
              <a:off x="1296" y="1248"/>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anose="020B0604020202020204" pitchFamily="34" charset="0"/>
                  <a:ea typeface="宋体" panose="02010600030101010101" pitchFamily="2" charset="-122"/>
                </a:rPr>
                <a:t>branch-name</a:t>
              </a:r>
            </a:p>
          </p:txBody>
        </p:sp>
        <p:sp>
          <p:nvSpPr>
            <p:cNvPr id="45063" name="Rectangle 7"/>
            <p:cNvSpPr>
              <a:spLocks noChangeArrowheads="1"/>
            </p:cNvSpPr>
            <p:nvPr/>
          </p:nvSpPr>
          <p:spPr bwMode="auto">
            <a:xfrm>
              <a:off x="2400" y="1248"/>
              <a:ext cx="912"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anose="020B0604020202020204" pitchFamily="34" charset="0"/>
                  <a:ea typeface="宋体" panose="02010600030101010101" pitchFamily="2" charset="-122"/>
                </a:rPr>
                <a:t>amount</a:t>
              </a:r>
            </a:p>
          </p:txBody>
        </p:sp>
        <p:sp>
          <p:nvSpPr>
            <p:cNvPr id="45064" name="Rectangle 8"/>
            <p:cNvSpPr>
              <a:spLocks noChangeArrowheads="1"/>
            </p:cNvSpPr>
            <p:nvPr/>
          </p:nvSpPr>
          <p:spPr bwMode="auto">
            <a:xfrm>
              <a:off x="1296" y="1536"/>
              <a:ext cx="1104" cy="4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lang="en-US" altLang="zh-CN">
                  <a:latin typeface="Helvetica" panose="020B0604020202020204" pitchFamily="34" charset="0"/>
                  <a:ea typeface="宋体" panose="02010600030101010101" pitchFamily="2" charset="-122"/>
                </a:rPr>
                <a:t>Downtown</a:t>
              </a:r>
            </a:p>
            <a:p>
              <a:pPr>
                <a:lnSpc>
                  <a:spcPct val="130000"/>
                </a:lnSpc>
              </a:pPr>
              <a:r>
                <a:rPr lang="en-US" altLang="zh-CN">
                  <a:latin typeface="Helvetica" panose="020B0604020202020204" pitchFamily="34" charset="0"/>
                  <a:ea typeface="宋体" panose="02010600030101010101" pitchFamily="2" charset="-122"/>
                </a:rPr>
                <a:t>Redwood</a:t>
              </a:r>
            </a:p>
          </p:txBody>
        </p:sp>
        <p:sp>
          <p:nvSpPr>
            <p:cNvPr id="45065" name="Rectangle 9"/>
            <p:cNvSpPr>
              <a:spLocks noChangeArrowheads="1"/>
            </p:cNvSpPr>
            <p:nvPr/>
          </p:nvSpPr>
          <p:spPr bwMode="auto">
            <a:xfrm>
              <a:off x="2400" y="1536"/>
              <a:ext cx="912" cy="4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a:latin typeface="Helvetica" panose="020B0604020202020204" pitchFamily="34" charset="0"/>
                  <a:ea typeface="宋体" panose="02010600030101010101" pitchFamily="2" charset="-122"/>
                </a:rPr>
                <a:t>3000</a:t>
              </a:r>
            </a:p>
            <a:p>
              <a:pPr algn="ctr">
                <a:lnSpc>
                  <a:spcPct val="140000"/>
                </a:lnSpc>
              </a:pPr>
              <a:r>
                <a:rPr lang="en-US" altLang="zh-CN">
                  <a:latin typeface="Helvetica" panose="020B0604020202020204" pitchFamily="34" charset="0"/>
                  <a:ea typeface="宋体" panose="02010600030101010101" pitchFamily="2" charset="-122"/>
                </a:rPr>
                <a:t>4000</a:t>
              </a:r>
            </a:p>
          </p:txBody>
        </p:sp>
        <p:sp>
          <p:nvSpPr>
            <p:cNvPr id="45066" name="Rectangle 10"/>
            <p:cNvSpPr>
              <a:spLocks noChangeArrowheads="1"/>
            </p:cNvSpPr>
            <p:nvPr/>
          </p:nvSpPr>
          <p:spPr bwMode="auto">
            <a:xfrm>
              <a:off x="3312" y="1248"/>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anose="020B0604020202020204" pitchFamily="34" charset="0"/>
                  <a:ea typeface="宋体" panose="02010600030101010101" pitchFamily="2" charset="-122"/>
                </a:rPr>
                <a:t>customer-name</a:t>
              </a:r>
            </a:p>
          </p:txBody>
        </p:sp>
        <p:sp>
          <p:nvSpPr>
            <p:cNvPr id="45067" name="Rectangle 11"/>
            <p:cNvSpPr>
              <a:spLocks noChangeArrowheads="1"/>
            </p:cNvSpPr>
            <p:nvPr/>
          </p:nvSpPr>
          <p:spPr bwMode="auto">
            <a:xfrm>
              <a:off x="4416" y="1248"/>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anose="020B0604020202020204" pitchFamily="34" charset="0"/>
                  <a:ea typeface="宋体" panose="02010600030101010101" pitchFamily="2" charset="-122"/>
                </a:rPr>
                <a:t>loan-number </a:t>
              </a:r>
            </a:p>
          </p:txBody>
        </p:sp>
        <p:sp>
          <p:nvSpPr>
            <p:cNvPr id="45068" name="Rectangle 12"/>
            <p:cNvSpPr>
              <a:spLocks noChangeArrowheads="1"/>
            </p:cNvSpPr>
            <p:nvPr/>
          </p:nvSpPr>
          <p:spPr bwMode="auto">
            <a:xfrm>
              <a:off x="3312" y="1536"/>
              <a:ext cx="1104" cy="4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lang="en-US" altLang="zh-CN">
                  <a:latin typeface="Helvetica" panose="020B0604020202020204" pitchFamily="34" charset="0"/>
                  <a:ea typeface="宋体" panose="02010600030101010101" pitchFamily="2" charset="-122"/>
                </a:rPr>
                <a:t>Jones</a:t>
              </a:r>
            </a:p>
            <a:p>
              <a:pPr>
                <a:lnSpc>
                  <a:spcPct val="130000"/>
                </a:lnSpc>
              </a:pPr>
              <a:r>
                <a:rPr lang="en-US" altLang="zh-CN">
                  <a:latin typeface="Helvetica" panose="020B0604020202020204" pitchFamily="34" charset="0"/>
                  <a:ea typeface="宋体" panose="02010600030101010101" pitchFamily="2" charset="-122"/>
                </a:rPr>
                <a:t>Smith</a:t>
              </a:r>
            </a:p>
          </p:txBody>
        </p:sp>
        <p:sp>
          <p:nvSpPr>
            <p:cNvPr id="45069" name="Rectangle 13"/>
            <p:cNvSpPr>
              <a:spLocks noChangeArrowheads="1"/>
            </p:cNvSpPr>
            <p:nvPr/>
          </p:nvSpPr>
          <p:spPr bwMode="auto">
            <a:xfrm>
              <a:off x="4416" y="1536"/>
              <a:ext cx="1104" cy="4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40000"/>
                </a:lnSpc>
              </a:pPr>
              <a:r>
                <a:rPr lang="en-US" altLang="zh-CN">
                  <a:latin typeface="Helvetica" panose="020B0604020202020204" pitchFamily="34" charset="0"/>
                  <a:ea typeface="宋体" panose="02010600030101010101" pitchFamily="2" charset="-122"/>
                </a:rPr>
                <a:t>L-170</a:t>
              </a:r>
            </a:p>
            <a:p>
              <a:pPr>
                <a:lnSpc>
                  <a:spcPct val="140000"/>
                </a:lnSpc>
              </a:pPr>
              <a:r>
                <a:rPr lang="en-US" altLang="zh-CN">
                  <a:latin typeface="Helvetica" panose="020B0604020202020204" pitchFamily="34" charset="0"/>
                  <a:ea typeface="宋体" panose="02010600030101010101" pitchFamily="2" charset="-122"/>
                </a:rPr>
                <a:t>L-230</a:t>
              </a:r>
            </a:p>
          </p:txBody>
        </p:sp>
        <p:sp>
          <p:nvSpPr>
            <p:cNvPr id="45070" name="Rectangle 14"/>
            <p:cNvSpPr>
              <a:spLocks noChangeArrowheads="1"/>
            </p:cNvSpPr>
            <p:nvPr/>
          </p:nvSpPr>
          <p:spPr bwMode="auto">
            <a:xfrm>
              <a:off x="192" y="1248"/>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anose="020B0604020202020204" pitchFamily="34" charset="0"/>
                  <a:ea typeface="宋体" panose="02010600030101010101" pitchFamily="2" charset="-122"/>
                </a:rPr>
                <a:t>loan-number </a:t>
              </a:r>
            </a:p>
          </p:txBody>
        </p:sp>
        <p:sp>
          <p:nvSpPr>
            <p:cNvPr id="45071" name="Rectangle 15"/>
            <p:cNvSpPr>
              <a:spLocks noChangeArrowheads="1"/>
            </p:cNvSpPr>
            <p:nvPr/>
          </p:nvSpPr>
          <p:spPr bwMode="auto">
            <a:xfrm>
              <a:off x="192" y="1536"/>
              <a:ext cx="1104" cy="4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a:latin typeface="Helvetica" panose="020B0604020202020204" pitchFamily="34" charset="0"/>
                  <a:ea typeface="宋体" panose="02010600030101010101" pitchFamily="2" charset="-122"/>
                </a:rPr>
                <a:t>L-170</a:t>
              </a:r>
            </a:p>
            <a:p>
              <a:pPr algn="ctr">
                <a:lnSpc>
                  <a:spcPct val="140000"/>
                </a:lnSpc>
              </a:pPr>
              <a:r>
                <a:rPr lang="en-US" altLang="zh-CN">
                  <a:latin typeface="Helvetica" panose="020B0604020202020204" pitchFamily="34" charset="0"/>
                  <a:ea typeface="宋体" panose="02010600030101010101" pitchFamily="2" charset="-122"/>
                </a:rPr>
                <a:t>L-230</a:t>
              </a:r>
            </a:p>
          </p:txBody>
        </p:sp>
      </p:grpSp>
      <p:pic>
        <p:nvPicPr>
          <p:cNvPr id="45083" name="Picture 27"/>
          <p:cNvPicPr>
            <a:picLocks noChangeAspect="1" noChangeArrowheads="1"/>
          </p:cNvPicPr>
          <p:nvPr/>
        </p:nvPicPr>
        <p:blipFill>
          <a:blip r:embed="rId2">
            <a:extLst>
              <a:ext uri="{28A0092B-C50C-407E-A947-70E740481C1C}">
                <a14:useLocalDpi xmlns:a14="http://schemas.microsoft.com/office/drawing/2010/main" val="0"/>
              </a:ext>
            </a:extLst>
          </a:blip>
          <a:srcRect l="400" t="36214" r="600" b="37277"/>
          <a:stretch>
            <a:fillRect/>
          </a:stretch>
        </p:blipFill>
        <p:spPr bwMode="auto">
          <a:xfrm>
            <a:off x="2400838" y="2257024"/>
            <a:ext cx="7580313" cy="1522413"/>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15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ea typeface="宋体" panose="02010600030101010101" pitchFamily="2" charset="-122"/>
              </a:rPr>
              <a:t>Example</a:t>
            </a:r>
          </a:p>
        </p:txBody>
      </p:sp>
      <p:sp>
        <p:nvSpPr>
          <p:cNvPr id="50180" name="Rectangle 4"/>
          <p:cNvSpPr>
            <a:spLocks noChangeArrowheads="1"/>
          </p:cNvSpPr>
          <p:nvPr/>
        </p:nvSpPr>
        <p:spPr bwMode="auto">
          <a:xfrm>
            <a:off x="2971800" y="3657601"/>
            <a:ext cx="68008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35000"/>
              </a:spcBef>
              <a:buClr>
                <a:schemeClr val="tx2"/>
              </a:buClr>
              <a:buFont typeface="Monotype Sorts" pitchFamily="64" charset="2"/>
              <a:buChar char="n"/>
            </a:pPr>
            <a:r>
              <a:rPr kumimoji="1" lang="en-US" altLang="zh-CN" sz="2000" i="1">
                <a:latin typeface="Helvetica" panose="020B0604020202020204" pitchFamily="34" charset="0"/>
                <a:ea typeface="宋体" panose="02010600030101010101" pitchFamily="2" charset="-122"/>
              </a:rPr>
              <a:t>Select * from loan </a:t>
            </a:r>
            <a:r>
              <a:rPr kumimoji="1" lang="en-US" altLang="zh-CN" sz="2000" b="1">
                <a:latin typeface="Helvetica" panose="020B0604020202020204" pitchFamily="34" charset="0"/>
                <a:ea typeface="宋体" panose="02010600030101010101" pitchFamily="2" charset="-122"/>
              </a:rPr>
              <a:t>left join</a:t>
            </a:r>
            <a:r>
              <a:rPr kumimoji="1" lang="en-US" altLang="zh-CN" sz="2000" i="1">
                <a:latin typeface="Helvetica" panose="020B0604020202020204" pitchFamily="34" charset="0"/>
                <a:ea typeface="宋体" panose="02010600030101010101" pitchFamily="2" charset="-122"/>
              </a:rPr>
              <a:t> borrower </a:t>
            </a:r>
            <a:r>
              <a:rPr kumimoji="1" lang="en-US" altLang="zh-CN" sz="2000" b="1">
                <a:latin typeface="Helvetica" panose="020B0604020202020204" pitchFamily="34" charset="0"/>
                <a:ea typeface="宋体" panose="02010600030101010101" pitchFamily="2" charset="-122"/>
              </a:rPr>
              <a:t>on</a:t>
            </a:r>
            <a:r>
              <a:rPr kumimoji="1" lang="en-US" altLang="zh-CN" sz="2000" i="1">
                <a:latin typeface="Helvetica" panose="020B0604020202020204" pitchFamily="34" charset="0"/>
                <a:ea typeface="宋体" panose="02010600030101010101" pitchFamily="2" charset="-122"/>
              </a:rPr>
              <a:t/>
            </a:r>
            <a:br>
              <a:rPr kumimoji="1" lang="en-US" altLang="zh-CN" sz="2000" i="1">
                <a:latin typeface="Helvetica" panose="020B0604020202020204" pitchFamily="34" charset="0"/>
                <a:ea typeface="宋体" panose="02010600030101010101" pitchFamily="2" charset="-122"/>
              </a:rPr>
            </a:br>
            <a:r>
              <a:rPr kumimoji="1" lang="en-US" altLang="zh-CN" sz="2000" i="1">
                <a:latin typeface="Helvetica" panose="020B0604020202020204" pitchFamily="34" charset="0"/>
                <a:ea typeface="宋体" panose="02010600030101010101" pitchFamily="2" charset="-122"/>
              </a:rPr>
              <a:t>loan.loan-number = borrower.loan-number</a:t>
            </a:r>
          </a:p>
        </p:txBody>
      </p:sp>
      <p:grpSp>
        <p:nvGrpSpPr>
          <p:cNvPr id="50181" name="Group 5"/>
          <p:cNvGrpSpPr>
            <a:grpSpLocks/>
          </p:cNvGrpSpPr>
          <p:nvPr/>
        </p:nvGrpSpPr>
        <p:grpSpPr bwMode="auto">
          <a:xfrm>
            <a:off x="1981200" y="4572000"/>
            <a:ext cx="8458200" cy="1524000"/>
            <a:chOff x="240" y="2784"/>
            <a:chExt cx="5328" cy="960"/>
          </a:xfrm>
        </p:grpSpPr>
        <p:sp>
          <p:nvSpPr>
            <p:cNvPr id="50182" name="Rectangle 6"/>
            <p:cNvSpPr>
              <a:spLocks noChangeArrowheads="1"/>
            </p:cNvSpPr>
            <p:nvPr/>
          </p:nvSpPr>
          <p:spPr bwMode="auto">
            <a:xfrm>
              <a:off x="1344" y="2784"/>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anose="020B0604020202020204" pitchFamily="34" charset="0"/>
                  <a:ea typeface="宋体" panose="02010600030101010101" pitchFamily="2" charset="-122"/>
                </a:rPr>
                <a:t>branch-name</a:t>
              </a:r>
            </a:p>
          </p:txBody>
        </p:sp>
        <p:sp>
          <p:nvSpPr>
            <p:cNvPr id="50183" name="Rectangle 7"/>
            <p:cNvSpPr>
              <a:spLocks noChangeArrowheads="1"/>
            </p:cNvSpPr>
            <p:nvPr/>
          </p:nvSpPr>
          <p:spPr bwMode="auto">
            <a:xfrm>
              <a:off x="2448" y="2784"/>
              <a:ext cx="912"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anose="020B0604020202020204" pitchFamily="34" charset="0"/>
                  <a:ea typeface="宋体" panose="02010600030101010101" pitchFamily="2" charset="-122"/>
                </a:rPr>
                <a:t>amount</a:t>
              </a:r>
            </a:p>
          </p:txBody>
        </p:sp>
        <p:sp>
          <p:nvSpPr>
            <p:cNvPr id="50184" name="Rectangle 8"/>
            <p:cNvSpPr>
              <a:spLocks noChangeArrowheads="1"/>
            </p:cNvSpPr>
            <p:nvPr/>
          </p:nvSpPr>
          <p:spPr bwMode="auto">
            <a:xfrm>
              <a:off x="1344" y="3072"/>
              <a:ext cx="1104" cy="67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lang="en-US" altLang="zh-CN">
                  <a:latin typeface="Helvetica" panose="020B0604020202020204" pitchFamily="34" charset="0"/>
                  <a:ea typeface="宋体" panose="02010600030101010101" pitchFamily="2" charset="-122"/>
                </a:rPr>
                <a:t>Downtown</a:t>
              </a:r>
            </a:p>
            <a:p>
              <a:pPr>
                <a:lnSpc>
                  <a:spcPct val="130000"/>
                </a:lnSpc>
              </a:pPr>
              <a:r>
                <a:rPr lang="en-US" altLang="zh-CN">
                  <a:latin typeface="Helvetica" panose="020B0604020202020204" pitchFamily="34" charset="0"/>
                  <a:ea typeface="宋体" panose="02010600030101010101" pitchFamily="2" charset="-122"/>
                </a:rPr>
                <a:t>Redwood</a:t>
              </a:r>
            </a:p>
            <a:p>
              <a:pPr>
                <a:lnSpc>
                  <a:spcPct val="130000"/>
                </a:lnSpc>
              </a:pPr>
              <a:r>
                <a:rPr lang="en-US" altLang="zh-CN">
                  <a:latin typeface="Helvetica" panose="020B0604020202020204" pitchFamily="34" charset="0"/>
                  <a:ea typeface="宋体" panose="02010600030101010101" pitchFamily="2" charset="-122"/>
                </a:rPr>
                <a:t>Perryridge</a:t>
              </a:r>
            </a:p>
          </p:txBody>
        </p:sp>
        <p:sp>
          <p:nvSpPr>
            <p:cNvPr id="50185" name="Rectangle 9"/>
            <p:cNvSpPr>
              <a:spLocks noChangeArrowheads="1"/>
            </p:cNvSpPr>
            <p:nvPr/>
          </p:nvSpPr>
          <p:spPr bwMode="auto">
            <a:xfrm>
              <a:off x="2448" y="3072"/>
              <a:ext cx="912" cy="67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a:latin typeface="Helvetica" panose="020B0604020202020204" pitchFamily="34" charset="0"/>
                  <a:ea typeface="宋体" panose="02010600030101010101" pitchFamily="2" charset="-122"/>
                </a:rPr>
                <a:t>3000</a:t>
              </a:r>
            </a:p>
            <a:p>
              <a:pPr algn="ctr">
                <a:lnSpc>
                  <a:spcPct val="140000"/>
                </a:lnSpc>
              </a:pPr>
              <a:r>
                <a:rPr lang="en-US" altLang="zh-CN">
                  <a:latin typeface="Helvetica" panose="020B0604020202020204" pitchFamily="34" charset="0"/>
                  <a:ea typeface="宋体" panose="02010600030101010101" pitchFamily="2" charset="-122"/>
                </a:rPr>
                <a:t>4000</a:t>
              </a:r>
            </a:p>
            <a:p>
              <a:pPr algn="ctr">
                <a:lnSpc>
                  <a:spcPct val="140000"/>
                </a:lnSpc>
              </a:pPr>
              <a:r>
                <a:rPr lang="en-US" altLang="zh-CN">
                  <a:latin typeface="Helvetica" panose="020B0604020202020204" pitchFamily="34" charset="0"/>
                  <a:ea typeface="宋体" panose="02010600030101010101" pitchFamily="2" charset="-122"/>
                </a:rPr>
                <a:t>1700</a:t>
              </a:r>
            </a:p>
          </p:txBody>
        </p:sp>
        <p:sp>
          <p:nvSpPr>
            <p:cNvPr id="50186" name="Rectangle 10"/>
            <p:cNvSpPr>
              <a:spLocks noChangeArrowheads="1"/>
            </p:cNvSpPr>
            <p:nvPr/>
          </p:nvSpPr>
          <p:spPr bwMode="auto">
            <a:xfrm>
              <a:off x="3360" y="2784"/>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anose="020B0604020202020204" pitchFamily="34" charset="0"/>
                  <a:ea typeface="宋体" panose="02010600030101010101" pitchFamily="2" charset="-122"/>
                </a:rPr>
                <a:t>customer-name</a:t>
              </a:r>
            </a:p>
          </p:txBody>
        </p:sp>
        <p:sp>
          <p:nvSpPr>
            <p:cNvPr id="50187" name="Rectangle 11"/>
            <p:cNvSpPr>
              <a:spLocks noChangeArrowheads="1"/>
            </p:cNvSpPr>
            <p:nvPr/>
          </p:nvSpPr>
          <p:spPr bwMode="auto">
            <a:xfrm>
              <a:off x="4464" y="2784"/>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anose="020B0604020202020204" pitchFamily="34" charset="0"/>
                  <a:ea typeface="宋体" panose="02010600030101010101" pitchFamily="2" charset="-122"/>
                </a:rPr>
                <a:t>loan-number </a:t>
              </a:r>
            </a:p>
          </p:txBody>
        </p:sp>
        <p:sp>
          <p:nvSpPr>
            <p:cNvPr id="50188" name="Rectangle 12"/>
            <p:cNvSpPr>
              <a:spLocks noChangeArrowheads="1"/>
            </p:cNvSpPr>
            <p:nvPr/>
          </p:nvSpPr>
          <p:spPr bwMode="auto">
            <a:xfrm>
              <a:off x="3360" y="3072"/>
              <a:ext cx="1104" cy="67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lang="en-US" altLang="zh-CN">
                  <a:latin typeface="Helvetica" panose="020B0604020202020204" pitchFamily="34" charset="0"/>
                  <a:ea typeface="宋体" panose="02010600030101010101" pitchFamily="2" charset="-122"/>
                </a:rPr>
                <a:t>Jones</a:t>
              </a:r>
            </a:p>
            <a:p>
              <a:pPr>
                <a:lnSpc>
                  <a:spcPct val="130000"/>
                </a:lnSpc>
              </a:pPr>
              <a:r>
                <a:rPr lang="en-US" altLang="zh-CN">
                  <a:latin typeface="Helvetica" panose="020B0604020202020204" pitchFamily="34" charset="0"/>
                  <a:ea typeface="宋体" panose="02010600030101010101" pitchFamily="2" charset="-122"/>
                </a:rPr>
                <a:t>Smith</a:t>
              </a:r>
            </a:p>
            <a:p>
              <a:pPr>
                <a:lnSpc>
                  <a:spcPct val="130000"/>
                </a:lnSpc>
              </a:pPr>
              <a:r>
                <a:rPr lang="en-US" altLang="zh-CN" i="1">
                  <a:latin typeface="Helvetica" panose="020B0604020202020204" pitchFamily="34" charset="0"/>
                  <a:ea typeface="宋体" panose="02010600030101010101" pitchFamily="2" charset="-122"/>
                </a:rPr>
                <a:t>null</a:t>
              </a:r>
              <a:endParaRPr lang="en-US" altLang="zh-CN">
                <a:latin typeface="Helvetica" panose="020B0604020202020204" pitchFamily="34" charset="0"/>
                <a:ea typeface="宋体" panose="02010600030101010101" pitchFamily="2" charset="-122"/>
              </a:endParaRPr>
            </a:p>
          </p:txBody>
        </p:sp>
        <p:sp>
          <p:nvSpPr>
            <p:cNvPr id="50189" name="Rectangle 13"/>
            <p:cNvSpPr>
              <a:spLocks noChangeArrowheads="1"/>
            </p:cNvSpPr>
            <p:nvPr/>
          </p:nvSpPr>
          <p:spPr bwMode="auto">
            <a:xfrm>
              <a:off x="4464" y="3072"/>
              <a:ext cx="1104" cy="67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a:latin typeface="Helvetica" panose="020B0604020202020204" pitchFamily="34" charset="0"/>
                  <a:ea typeface="宋体" panose="02010600030101010101" pitchFamily="2" charset="-122"/>
                </a:rPr>
                <a:t>L-170</a:t>
              </a:r>
            </a:p>
            <a:p>
              <a:pPr algn="ctr">
                <a:lnSpc>
                  <a:spcPct val="140000"/>
                </a:lnSpc>
              </a:pPr>
              <a:r>
                <a:rPr lang="en-US" altLang="zh-CN">
                  <a:latin typeface="Helvetica" panose="020B0604020202020204" pitchFamily="34" charset="0"/>
                  <a:ea typeface="宋体" panose="02010600030101010101" pitchFamily="2" charset="-122"/>
                </a:rPr>
                <a:t>L-230</a:t>
              </a:r>
            </a:p>
            <a:p>
              <a:pPr algn="ctr">
                <a:lnSpc>
                  <a:spcPct val="140000"/>
                </a:lnSpc>
              </a:pPr>
              <a:r>
                <a:rPr lang="en-US" altLang="zh-CN" i="1">
                  <a:latin typeface="Helvetica" panose="020B0604020202020204" pitchFamily="34" charset="0"/>
                  <a:ea typeface="宋体" panose="02010600030101010101" pitchFamily="2" charset="-122"/>
                </a:rPr>
                <a:t>null</a:t>
              </a:r>
              <a:endParaRPr lang="en-US" altLang="zh-CN" sz="2400" i="1">
                <a:latin typeface="Times New Roman" panose="02020603050405020304" pitchFamily="18" charset="0"/>
                <a:ea typeface="宋体" panose="02010600030101010101" pitchFamily="2" charset="-122"/>
              </a:endParaRPr>
            </a:p>
          </p:txBody>
        </p:sp>
        <p:sp>
          <p:nvSpPr>
            <p:cNvPr id="50190" name="Rectangle 14"/>
            <p:cNvSpPr>
              <a:spLocks noChangeArrowheads="1"/>
            </p:cNvSpPr>
            <p:nvPr/>
          </p:nvSpPr>
          <p:spPr bwMode="auto">
            <a:xfrm>
              <a:off x="240" y="2784"/>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anose="020B0604020202020204" pitchFamily="34" charset="0"/>
                  <a:ea typeface="宋体" panose="02010600030101010101" pitchFamily="2" charset="-122"/>
                </a:rPr>
                <a:t>loan-number </a:t>
              </a:r>
            </a:p>
          </p:txBody>
        </p:sp>
        <p:sp>
          <p:nvSpPr>
            <p:cNvPr id="50191" name="Rectangle 15"/>
            <p:cNvSpPr>
              <a:spLocks noChangeArrowheads="1"/>
            </p:cNvSpPr>
            <p:nvPr/>
          </p:nvSpPr>
          <p:spPr bwMode="auto">
            <a:xfrm>
              <a:off x="240" y="3072"/>
              <a:ext cx="1104" cy="67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a:latin typeface="Helvetica" panose="020B0604020202020204" pitchFamily="34" charset="0"/>
                  <a:ea typeface="宋体" panose="02010600030101010101" pitchFamily="2" charset="-122"/>
                </a:rPr>
                <a:t>L-170</a:t>
              </a:r>
            </a:p>
            <a:p>
              <a:pPr algn="ctr">
                <a:lnSpc>
                  <a:spcPct val="140000"/>
                </a:lnSpc>
              </a:pPr>
              <a:r>
                <a:rPr lang="en-US" altLang="zh-CN">
                  <a:latin typeface="Helvetica" panose="020B0604020202020204" pitchFamily="34" charset="0"/>
                  <a:ea typeface="宋体" panose="02010600030101010101" pitchFamily="2" charset="-122"/>
                </a:rPr>
                <a:t>L-230</a:t>
              </a:r>
            </a:p>
            <a:p>
              <a:pPr algn="ctr">
                <a:lnSpc>
                  <a:spcPct val="140000"/>
                </a:lnSpc>
              </a:pPr>
              <a:r>
                <a:rPr lang="en-US" altLang="zh-CN">
                  <a:latin typeface="Helvetica" panose="020B0604020202020204" pitchFamily="34" charset="0"/>
                  <a:ea typeface="宋体" panose="02010600030101010101" pitchFamily="2" charset="-122"/>
                </a:rPr>
                <a:t>L-260</a:t>
              </a:r>
              <a:endParaRPr lang="en-US" altLang="zh-CN" sz="2400">
                <a:latin typeface="Times New Roman" panose="02020603050405020304" pitchFamily="18" charset="0"/>
                <a:ea typeface="宋体" panose="02010600030101010101" pitchFamily="2" charset="-122"/>
              </a:endParaRPr>
            </a:p>
          </p:txBody>
        </p:sp>
      </p:grpSp>
      <p:pic>
        <p:nvPicPr>
          <p:cNvPr id="50192" name="Picture 16"/>
          <p:cNvPicPr>
            <a:picLocks noChangeAspect="1" noChangeArrowheads="1"/>
          </p:cNvPicPr>
          <p:nvPr/>
        </p:nvPicPr>
        <p:blipFill>
          <a:blip r:embed="rId2">
            <a:extLst>
              <a:ext uri="{28A0092B-C50C-407E-A947-70E740481C1C}">
                <a14:useLocalDpi xmlns:a14="http://schemas.microsoft.com/office/drawing/2010/main" val="0"/>
              </a:ext>
            </a:extLst>
          </a:blip>
          <a:srcRect l="400" t="36214" r="600" b="37277"/>
          <a:stretch>
            <a:fillRect/>
          </a:stretch>
        </p:blipFill>
        <p:spPr bwMode="auto">
          <a:xfrm>
            <a:off x="2102477" y="2023057"/>
            <a:ext cx="7580313" cy="1522413"/>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002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0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295E0F8-B5DE-45BA-8E76-D57653960015}" type="slidenum">
              <a:rPr lang="en-US"/>
              <a:pPr/>
              <a:t>11</a:t>
            </a:fld>
            <a:endParaRPr lang="en-US"/>
          </a:p>
        </p:txBody>
      </p:sp>
      <p:sp>
        <p:nvSpPr>
          <p:cNvPr id="130050" name="Rectangle 2"/>
          <p:cNvSpPr>
            <a:spLocks noGrp="1" noChangeArrowheads="1"/>
          </p:cNvSpPr>
          <p:nvPr>
            <p:ph type="title"/>
          </p:nvPr>
        </p:nvSpPr>
        <p:spPr/>
        <p:txBody>
          <a:bodyPr/>
          <a:lstStyle/>
          <a:p>
            <a:r>
              <a:rPr lang="en-US"/>
              <a:t>Canceling a Command</a:t>
            </a:r>
          </a:p>
        </p:txBody>
      </p:sp>
      <p:sp>
        <p:nvSpPr>
          <p:cNvPr id="130051" name="Rectangle 3"/>
          <p:cNvSpPr>
            <a:spLocks noGrp="1" noChangeArrowheads="1"/>
          </p:cNvSpPr>
          <p:nvPr>
            <p:ph type="body" idx="1"/>
          </p:nvPr>
        </p:nvSpPr>
        <p:spPr/>
        <p:txBody>
          <a:bodyPr/>
          <a:lstStyle/>
          <a:p>
            <a:pPr>
              <a:lnSpc>
                <a:spcPct val="90000"/>
              </a:lnSpc>
            </a:pPr>
            <a:r>
              <a:rPr lang="en-US" dirty="0"/>
              <a:t>If you decide you don't want to execute a command that you are in the process of entering, cancel it by typing \c</a:t>
            </a:r>
          </a:p>
          <a:p>
            <a:pPr>
              <a:lnSpc>
                <a:spcPct val="90000"/>
              </a:lnSpc>
            </a:pPr>
            <a:endParaRPr lang="en-US" dirty="0"/>
          </a:p>
          <a:p>
            <a:pPr>
              <a:lnSpc>
                <a:spcPct val="90000"/>
              </a:lnSpc>
              <a:buFont typeface="Wingdings" panose="05000000000000000000" pitchFamily="2" charset="2"/>
              <a:buNone/>
            </a:pPr>
            <a:r>
              <a:rPr lang="en-US" b="1" dirty="0" err="1">
                <a:latin typeface="Courier New" panose="02070309020205020404" pitchFamily="49" charset="0"/>
              </a:rPr>
              <a:t>mysql</a:t>
            </a:r>
            <a:r>
              <a:rPr lang="en-US" b="1" dirty="0">
                <a:latin typeface="Courier New" panose="02070309020205020404" pitchFamily="49" charset="0"/>
              </a:rPr>
              <a:t>&gt; SELECT</a:t>
            </a:r>
          </a:p>
          <a:p>
            <a:pPr>
              <a:lnSpc>
                <a:spcPct val="90000"/>
              </a:lnSpc>
              <a:buFont typeface="Wingdings" panose="05000000000000000000" pitchFamily="2" charset="2"/>
              <a:buNone/>
            </a:pPr>
            <a:r>
              <a:rPr lang="en-US" b="1" dirty="0">
                <a:latin typeface="Courier New" panose="02070309020205020404" pitchFamily="49" charset="0"/>
              </a:rPr>
              <a:t>    -&gt; USER()</a:t>
            </a:r>
          </a:p>
          <a:p>
            <a:pPr>
              <a:lnSpc>
                <a:spcPct val="90000"/>
              </a:lnSpc>
              <a:buFont typeface="Wingdings" panose="05000000000000000000" pitchFamily="2" charset="2"/>
              <a:buNone/>
            </a:pPr>
            <a:r>
              <a:rPr lang="en-US" b="1" dirty="0">
                <a:latin typeface="Courier New" panose="02070309020205020404" pitchFamily="49" charset="0"/>
              </a:rPr>
              <a:t>    -&gt; \c</a:t>
            </a:r>
          </a:p>
          <a:p>
            <a:pPr>
              <a:lnSpc>
                <a:spcPct val="90000"/>
              </a:lnSpc>
              <a:buFont typeface="Wingdings" panose="05000000000000000000" pitchFamily="2" charset="2"/>
              <a:buNone/>
            </a:pPr>
            <a:r>
              <a:rPr lang="en-US" b="1" dirty="0" err="1">
                <a:latin typeface="Courier New" panose="02070309020205020404" pitchFamily="49" charset="0"/>
              </a:rPr>
              <a:t>mysql</a:t>
            </a:r>
            <a:r>
              <a:rPr lang="en-US" b="1" dirty="0">
                <a:latin typeface="Courier New" panose="02070309020205020404" pitchFamily="49" charset="0"/>
              </a:rPr>
              <a:t>&gt;</a:t>
            </a:r>
          </a:p>
        </p:txBody>
      </p:sp>
    </p:spTree>
    <p:extLst>
      <p:ext uri="{BB962C8B-B14F-4D97-AF65-F5344CB8AC3E}">
        <p14:creationId xmlns:p14="http://schemas.microsoft.com/office/powerpoint/2010/main" val="1840014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JOIN</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CROSS JOIN makes a Cartesian product of rows from multiple tables. Suppose, you join t1 and t2 tables using the CROSS JOIN, the result set will include the combinations of rows from the t1 table with the rows in the t2 table.</a:t>
            </a:r>
          </a:p>
          <a:p>
            <a:r>
              <a:rPr lang="en-US" dirty="0" smtClean="0"/>
              <a:t>To </a:t>
            </a:r>
            <a:r>
              <a:rPr lang="en-US" dirty="0"/>
              <a:t>perform cross join, you use the CROSS JOIN clause as in the following statement:</a:t>
            </a:r>
          </a:p>
          <a:p>
            <a:pPr marL="0" indent="0">
              <a:buNone/>
            </a:pPr>
            <a:r>
              <a:rPr lang="en-US" dirty="0" smtClean="0"/>
              <a:t>SELECT </a:t>
            </a:r>
            <a:endParaRPr lang="en-US" dirty="0"/>
          </a:p>
          <a:p>
            <a:pPr marL="0" indent="0">
              <a:buNone/>
            </a:pPr>
            <a:r>
              <a:rPr lang="en-US" dirty="0"/>
              <a:t>    t1.id, t2.id</a:t>
            </a:r>
          </a:p>
          <a:p>
            <a:pPr marL="0" indent="0">
              <a:buNone/>
            </a:pPr>
            <a:r>
              <a:rPr lang="en-US" dirty="0"/>
              <a:t>FROM</a:t>
            </a:r>
          </a:p>
          <a:p>
            <a:pPr marL="0" indent="0">
              <a:buNone/>
            </a:pPr>
            <a:r>
              <a:rPr lang="en-US" dirty="0"/>
              <a:t>    t1</a:t>
            </a:r>
          </a:p>
          <a:p>
            <a:pPr marL="0" indent="0">
              <a:buNone/>
            </a:pPr>
            <a:r>
              <a:rPr lang="en-US" dirty="0"/>
              <a:t>CROSS JOIN t2;</a:t>
            </a:r>
          </a:p>
        </p:txBody>
      </p:sp>
    </p:spTree>
    <p:extLst>
      <p:ext uri="{BB962C8B-B14F-4D97-AF65-F5344CB8AC3E}">
        <p14:creationId xmlns:p14="http://schemas.microsoft.com/office/powerpoint/2010/main" val="19875839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JOIN</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20482" name="Picture 2" descr="MySQL Join - cross join 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922" y="1820414"/>
            <a:ext cx="6143625" cy="471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2780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a:ea typeface="宋体" panose="02010600030101010101" pitchFamily="2" charset="-122"/>
              </a:rPr>
              <a:t>Modification of Database</a:t>
            </a:r>
          </a:p>
        </p:txBody>
      </p:sp>
      <p:sp>
        <p:nvSpPr>
          <p:cNvPr id="52227" name="Rectangle 3"/>
          <p:cNvSpPr>
            <a:spLocks noGrp="1" noChangeArrowheads="1"/>
          </p:cNvSpPr>
          <p:nvPr>
            <p:ph type="body" idx="1"/>
          </p:nvPr>
        </p:nvSpPr>
        <p:spPr/>
        <p:txBody>
          <a:bodyPr>
            <a:normAutofit lnSpcReduction="10000"/>
          </a:bodyPr>
          <a:lstStyle/>
          <a:p>
            <a:r>
              <a:rPr lang="en-US" altLang="zh-CN" sz="2000">
                <a:ea typeface="宋体" panose="02010600030101010101" pitchFamily="2" charset="-122"/>
              </a:rPr>
              <a:t>Increase all accounts with balances over $800 by 7%, all other accounts receive 8%.</a:t>
            </a:r>
          </a:p>
          <a:p>
            <a:pPr>
              <a:buFont typeface="Wingdings" panose="05000000000000000000" pitchFamily="2" charset="2"/>
              <a:buNone/>
            </a:pPr>
            <a:endParaRPr lang="en-US" altLang="zh-CN" sz="2000">
              <a:ea typeface="宋体" panose="02010600030101010101" pitchFamily="2" charset="-122"/>
            </a:endParaRPr>
          </a:p>
          <a:p>
            <a:pPr>
              <a:buFont typeface="Wingdings" panose="05000000000000000000" pitchFamily="2" charset="2"/>
              <a:buNone/>
            </a:pPr>
            <a:r>
              <a:rPr lang="en-US" altLang="zh-CN" sz="2000">
                <a:ea typeface="宋体" panose="02010600030101010101" pitchFamily="2" charset="-122"/>
              </a:rPr>
              <a:t>		</a:t>
            </a:r>
            <a:r>
              <a:rPr lang="en-US" altLang="zh-CN" sz="2000" b="1">
                <a:ea typeface="宋体" panose="02010600030101010101" pitchFamily="2" charset="-122"/>
              </a:rPr>
              <a:t>update</a:t>
            </a:r>
            <a:r>
              <a:rPr lang="en-US" altLang="zh-CN" sz="2000" i="1">
                <a:ea typeface="宋体" panose="02010600030101010101" pitchFamily="2" charset="-122"/>
              </a:rPr>
              <a:t> account</a:t>
            </a:r>
            <a:br>
              <a:rPr lang="en-US" altLang="zh-CN" sz="2000" i="1">
                <a:ea typeface="宋体" panose="02010600030101010101" pitchFamily="2" charset="-122"/>
              </a:rPr>
            </a:br>
            <a:r>
              <a:rPr lang="en-US" altLang="zh-CN" sz="2000" i="1">
                <a:ea typeface="宋体" panose="02010600030101010101" pitchFamily="2" charset="-122"/>
              </a:rPr>
              <a:t>	</a:t>
            </a:r>
            <a:r>
              <a:rPr lang="en-US" altLang="zh-CN" sz="2000" b="1">
                <a:ea typeface="宋体" panose="02010600030101010101" pitchFamily="2" charset="-122"/>
              </a:rPr>
              <a:t>set </a:t>
            </a:r>
            <a:r>
              <a:rPr lang="en-US" altLang="zh-CN" sz="2000" i="1">
                <a:ea typeface="宋体" panose="02010600030101010101" pitchFamily="2" charset="-122"/>
              </a:rPr>
              <a:t>balance = balance </a:t>
            </a:r>
            <a:r>
              <a:rPr lang="en-US" altLang="zh-CN" sz="2000">
                <a:ea typeface="宋体" panose="02010600030101010101" pitchFamily="2" charset="-122"/>
                <a:sym typeface="Symbol" panose="05050102010706020507" pitchFamily="18" charset="2"/>
              </a:rPr>
              <a:t> 1.07</a:t>
            </a:r>
            <a:br>
              <a:rPr lang="en-US" altLang="zh-CN" sz="2000">
                <a:ea typeface="宋体" panose="02010600030101010101" pitchFamily="2" charset="-122"/>
                <a:sym typeface="Symbol" panose="05050102010706020507" pitchFamily="18" charset="2"/>
              </a:rPr>
            </a:br>
            <a:r>
              <a:rPr lang="en-US" altLang="zh-CN" sz="2000">
                <a:ea typeface="宋体" panose="02010600030101010101" pitchFamily="2" charset="-122"/>
                <a:sym typeface="Symbol" panose="05050102010706020507" pitchFamily="18" charset="2"/>
              </a:rPr>
              <a:t>	</a:t>
            </a:r>
            <a:r>
              <a:rPr lang="en-US" altLang="zh-CN" sz="2000" b="1">
                <a:ea typeface="宋体" panose="02010600030101010101" pitchFamily="2" charset="-122"/>
                <a:sym typeface="Symbol" panose="05050102010706020507" pitchFamily="18" charset="2"/>
              </a:rPr>
              <a:t>where </a:t>
            </a:r>
            <a:r>
              <a:rPr lang="en-US" altLang="zh-CN" sz="2000" i="1">
                <a:ea typeface="宋体" panose="02010600030101010101" pitchFamily="2" charset="-122"/>
                <a:sym typeface="Symbol" panose="05050102010706020507" pitchFamily="18" charset="2"/>
              </a:rPr>
              <a:t>balance </a:t>
            </a:r>
            <a:r>
              <a:rPr lang="en-US" altLang="zh-CN" sz="2000">
                <a:ea typeface="宋体" panose="02010600030101010101" pitchFamily="2" charset="-122"/>
                <a:sym typeface="Symbol" panose="05050102010706020507" pitchFamily="18" charset="2"/>
              </a:rPr>
              <a:t>&gt; 800;</a:t>
            </a:r>
          </a:p>
          <a:p>
            <a:pPr>
              <a:buFont typeface="Wingdings" panose="05000000000000000000" pitchFamily="2" charset="2"/>
              <a:buNone/>
            </a:pPr>
            <a:endParaRPr lang="en-US" altLang="zh-CN" sz="2000">
              <a:ea typeface="宋体" panose="02010600030101010101" pitchFamily="2" charset="-122"/>
            </a:endParaRPr>
          </a:p>
          <a:p>
            <a:pPr>
              <a:buFont typeface="Wingdings" panose="05000000000000000000" pitchFamily="2" charset="2"/>
              <a:buNone/>
            </a:pPr>
            <a:r>
              <a:rPr lang="en-US" altLang="zh-CN" sz="2000">
                <a:ea typeface="宋体" panose="02010600030101010101" pitchFamily="2" charset="-122"/>
              </a:rPr>
              <a:t>		</a:t>
            </a:r>
            <a:r>
              <a:rPr lang="en-US" altLang="zh-CN" sz="2000" b="1">
                <a:ea typeface="宋体" panose="02010600030101010101" pitchFamily="2" charset="-122"/>
                <a:sym typeface="Symbol" panose="05050102010706020507" pitchFamily="18" charset="2"/>
              </a:rPr>
              <a:t>update </a:t>
            </a:r>
            <a:r>
              <a:rPr lang="en-US" altLang="zh-CN" sz="2000" i="1">
                <a:ea typeface="宋体" panose="02010600030101010101" pitchFamily="2" charset="-122"/>
                <a:sym typeface="Symbol" panose="05050102010706020507" pitchFamily="18" charset="2"/>
              </a:rPr>
              <a:t>account</a:t>
            </a:r>
            <a:br>
              <a:rPr lang="en-US" altLang="zh-CN" sz="2000" i="1">
                <a:ea typeface="宋体" panose="02010600030101010101" pitchFamily="2" charset="-122"/>
                <a:sym typeface="Symbol" panose="05050102010706020507" pitchFamily="18" charset="2"/>
              </a:rPr>
            </a:br>
            <a:r>
              <a:rPr lang="en-US" altLang="zh-CN" sz="2000" i="1">
                <a:ea typeface="宋体" panose="02010600030101010101" pitchFamily="2" charset="-122"/>
                <a:sym typeface="Symbol" panose="05050102010706020507" pitchFamily="18" charset="2"/>
              </a:rPr>
              <a:t>	</a:t>
            </a:r>
            <a:r>
              <a:rPr lang="en-US" altLang="zh-CN" sz="2000" b="1">
                <a:ea typeface="宋体" panose="02010600030101010101" pitchFamily="2" charset="-122"/>
                <a:sym typeface="Symbol" panose="05050102010706020507" pitchFamily="18" charset="2"/>
              </a:rPr>
              <a:t>set</a:t>
            </a:r>
            <a:r>
              <a:rPr lang="en-US" altLang="zh-CN" sz="2000" i="1">
                <a:ea typeface="宋体" panose="02010600030101010101" pitchFamily="2" charset="-122"/>
                <a:sym typeface="Symbol" panose="05050102010706020507" pitchFamily="18" charset="2"/>
              </a:rPr>
              <a:t> balance = balance </a:t>
            </a:r>
            <a:r>
              <a:rPr lang="en-US" altLang="zh-CN" sz="2000">
                <a:ea typeface="宋体" panose="02010600030101010101" pitchFamily="2" charset="-122"/>
                <a:sym typeface="Symbol" panose="05050102010706020507" pitchFamily="18" charset="2"/>
              </a:rPr>
              <a:t> 1.08</a:t>
            </a:r>
            <a:br>
              <a:rPr lang="en-US" altLang="zh-CN" sz="2000">
                <a:ea typeface="宋体" panose="02010600030101010101" pitchFamily="2" charset="-122"/>
                <a:sym typeface="Symbol" panose="05050102010706020507" pitchFamily="18" charset="2"/>
              </a:rPr>
            </a:br>
            <a:r>
              <a:rPr lang="en-US" altLang="zh-CN" sz="2000">
                <a:ea typeface="宋体" panose="02010600030101010101" pitchFamily="2" charset="-122"/>
                <a:sym typeface="Symbol" panose="05050102010706020507" pitchFamily="18" charset="2"/>
              </a:rPr>
              <a:t>	</a:t>
            </a:r>
            <a:r>
              <a:rPr lang="en-US" altLang="zh-CN" sz="2000" b="1">
                <a:ea typeface="宋体" panose="02010600030101010101" pitchFamily="2" charset="-122"/>
                <a:sym typeface="Symbol" panose="05050102010706020507" pitchFamily="18" charset="2"/>
              </a:rPr>
              <a:t>where </a:t>
            </a:r>
            <a:r>
              <a:rPr lang="en-US" altLang="zh-CN" sz="2000" i="1">
                <a:ea typeface="宋体" panose="02010600030101010101" pitchFamily="2" charset="-122"/>
                <a:sym typeface="Symbol" panose="05050102010706020507" pitchFamily="18" charset="2"/>
              </a:rPr>
              <a:t>balance </a:t>
            </a:r>
            <a:r>
              <a:rPr lang="en-US" altLang="zh-CN" sz="2000">
                <a:ea typeface="宋体" panose="02010600030101010101" pitchFamily="2" charset="-122"/>
                <a:sym typeface="Symbol" panose="05050102010706020507" pitchFamily="18" charset="2"/>
              </a:rPr>
              <a:t> 800;</a:t>
            </a:r>
          </a:p>
          <a:p>
            <a:pPr>
              <a:buFont typeface="Wingdings" panose="05000000000000000000" pitchFamily="2" charset="2"/>
              <a:buNone/>
            </a:pPr>
            <a:endParaRPr lang="en-US" altLang="zh-CN" sz="2000">
              <a:ea typeface="宋体" panose="02010600030101010101" pitchFamily="2" charset="-122"/>
            </a:endParaRPr>
          </a:p>
          <a:p>
            <a:endParaRPr lang="zh-CN" altLang="en-US" sz="2000">
              <a:ea typeface="宋体" panose="02010600030101010101" pitchFamily="2" charset="-122"/>
            </a:endParaRPr>
          </a:p>
        </p:txBody>
      </p:sp>
    </p:spTree>
    <p:extLst>
      <p:ext uri="{BB962C8B-B14F-4D97-AF65-F5344CB8AC3E}">
        <p14:creationId xmlns:p14="http://schemas.microsoft.com/office/powerpoint/2010/main" val="2698563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Effect transition="in" filter="box(in)">
                                      <p:cBhvr>
                                        <p:cTn id="7" dur="500"/>
                                        <p:tgtEl>
                                          <p:spTgt spid="5222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2227">
                                            <p:txEl>
                                              <p:pRg st="4" end="4"/>
                                            </p:txEl>
                                          </p:spTgt>
                                        </p:tgtEl>
                                        <p:attrNameLst>
                                          <p:attrName>style.visibility</p:attrName>
                                        </p:attrNameLst>
                                      </p:cBhvr>
                                      <p:to>
                                        <p:strVal val="visible"/>
                                      </p:to>
                                    </p:set>
                                    <p:animEffect transition="in" filter="box(in)">
                                      <p:cBhvr>
                                        <p:cTn id="10" dur="5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a:ea typeface="宋体" panose="02010600030101010101" pitchFamily="2" charset="-122"/>
              </a:rPr>
              <a:t>Modification of Database</a:t>
            </a:r>
          </a:p>
        </p:txBody>
      </p:sp>
      <p:sp>
        <p:nvSpPr>
          <p:cNvPr id="53251" name="Rectangle 3"/>
          <p:cNvSpPr>
            <a:spLocks noGrp="1" noChangeArrowheads="1"/>
          </p:cNvSpPr>
          <p:nvPr>
            <p:ph type="body" idx="1"/>
          </p:nvPr>
        </p:nvSpPr>
        <p:spPr/>
        <p:txBody>
          <a:bodyPr/>
          <a:lstStyle/>
          <a:p>
            <a:r>
              <a:rPr lang="en-US" altLang="zh-CN" sz="2000">
                <a:ea typeface="宋体" panose="02010600030101010101" pitchFamily="2" charset="-122"/>
              </a:rPr>
              <a:t>Increase all accounts with balances over $700 by 6%, all other accounts receive 5%.</a:t>
            </a:r>
            <a:br>
              <a:rPr lang="en-US" altLang="zh-CN" sz="2000">
                <a:ea typeface="宋体" panose="02010600030101010101" pitchFamily="2" charset="-122"/>
              </a:rPr>
            </a:br>
            <a:endParaRPr lang="en-US" altLang="zh-CN" sz="2000">
              <a:ea typeface="宋体" panose="02010600030101010101" pitchFamily="2" charset="-122"/>
            </a:endParaRPr>
          </a:p>
          <a:p>
            <a:pPr>
              <a:buFont typeface="Wingdings" panose="05000000000000000000" pitchFamily="2" charset="2"/>
              <a:buNone/>
            </a:pPr>
            <a:r>
              <a:rPr lang="en-US" altLang="zh-CN" sz="2000">
                <a:ea typeface="宋体" panose="02010600030101010101" pitchFamily="2" charset="-122"/>
              </a:rPr>
              <a:t>	 </a:t>
            </a:r>
            <a:r>
              <a:rPr lang="en-US" altLang="zh-CN" sz="2000" b="1">
                <a:ea typeface="宋体" panose="02010600030101010101" pitchFamily="2" charset="-122"/>
              </a:rPr>
              <a:t>update</a:t>
            </a:r>
            <a:r>
              <a:rPr lang="en-US" altLang="zh-CN" sz="2000">
                <a:ea typeface="宋体" panose="02010600030101010101" pitchFamily="2" charset="-122"/>
              </a:rPr>
              <a:t> </a:t>
            </a:r>
            <a:r>
              <a:rPr lang="en-US" altLang="zh-CN" sz="2000" i="1">
                <a:ea typeface="宋体" panose="02010600030101010101" pitchFamily="2" charset="-122"/>
              </a:rPr>
              <a:t>account</a:t>
            </a:r>
            <a:r>
              <a:rPr lang="en-US" altLang="zh-CN" sz="2000">
                <a:ea typeface="宋体" panose="02010600030101010101" pitchFamily="2" charset="-122"/>
              </a:rPr>
              <a:t/>
            </a:r>
            <a:br>
              <a:rPr lang="en-US" altLang="zh-CN" sz="2000">
                <a:ea typeface="宋体" panose="02010600030101010101" pitchFamily="2" charset="-122"/>
              </a:rPr>
            </a:br>
            <a:r>
              <a:rPr lang="en-US" altLang="zh-CN" sz="2000">
                <a:ea typeface="宋体" panose="02010600030101010101" pitchFamily="2" charset="-122"/>
              </a:rPr>
              <a:t> </a:t>
            </a:r>
            <a:r>
              <a:rPr lang="en-US" altLang="zh-CN" sz="2000" b="1">
                <a:ea typeface="宋体" panose="02010600030101010101" pitchFamily="2" charset="-122"/>
              </a:rPr>
              <a:t>set</a:t>
            </a:r>
            <a:r>
              <a:rPr lang="en-US" altLang="zh-CN" sz="2000">
                <a:ea typeface="宋体" panose="02010600030101010101" pitchFamily="2" charset="-122"/>
              </a:rPr>
              <a:t> </a:t>
            </a:r>
            <a:r>
              <a:rPr lang="en-US" altLang="zh-CN" sz="2000" i="1">
                <a:ea typeface="宋体" panose="02010600030101010101" pitchFamily="2" charset="-122"/>
              </a:rPr>
              <a:t>balance</a:t>
            </a:r>
            <a:r>
              <a:rPr lang="en-US" altLang="zh-CN" sz="2000">
                <a:ea typeface="宋体" panose="02010600030101010101" pitchFamily="2" charset="-122"/>
              </a:rPr>
              <a:t> =</a:t>
            </a:r>
            <a:r>
              <a:rPr lang="en-US" altLang="zh-CN" sz="2000" b="1">
                <a:ea typeface="宋体" panose="02010600030101010101" pitchFamily="2" charset="-122"/>
              </a:rPr>
              <a:t>case</a:t>
            </a:r>
            <a:r>
              <a:rPr lang="en-US" altLang="zh-CN" sz="2000">
                <a:ea typeface="宋体" panose="02010600030101010101" pitchFamily="2" charset="-122"/>
              </a:rPr>
              <a:t> </a:t>
            </a:r>
            <a:br>
              <a:rPr lang="en-US" altLang="zh-CN" sz="2000">
                <a:ea typeface="宋体" panose="02010600030101010101" pitchFamily="2" charset="-122"/>
              </a:rPr>
            </a:br>
            <a:r>
              <a:rPr lang="en-US" altLang="zh-CN" sz="2000">
                <a:ea typeface="宋体" panose="02010600030101010101" pitchFamily="2" charset="-122"/>
              </a:rPr>
              <a:t>             </a:t>
            </a:r>
            <a:r>
              <a:rPr lang="en-US" altLang="zh-CN" sz="2000" b="1">
                <a:ea typeface="宋体" panose="02010600030101010101" pitchFamily="2" charset="-122"/>
              </a:rPr>
              <a:t>when</a:t>
            </a:r>
            <a:r>
              <a:rPr lang="en-US" altLang="zh-CN" sz="2000">
                <a:ea typeface="宋体" panose="02010600030101010101" pitchFamily="2" charset="-122"/>
              </a:rPr>
              <a:t> </a:t>
            </a:r>
            <a:r>
              <a:rPr lang="en-US" altLang="zh-CN" sz="2000" i="1">
                <a:ea typeface="宋体" panose="02010600030101010101" pitchFamily="2" charset="-122"/>
              </a:rPr>
              <a:t>balance</a:t>
            </a:r>
            <a:r>
              <a:rPr lang="en-US" altLang="zh-CN" sz="2000">
                <a:ea typeface="宋体" panose="02010600030101010101" pitchFamily="2" charset="-122"/>
              </a:rPr>
              <a:t> &lt;= 700 </a:t>
            </a:r>
            <a:r>
              <a:rPr lang="en-US" altLang="zh-CN" sz="2000" b="1">
                <a:ea typeface="宋体" panose="02010600030101010101" pitchFamily="2" charset="-122"/>
              </a:rPr>
              <a:t>then</a:t>
            </a:r>
            <a:r>
              <a:rPr lang="en-US" altLang="zh-CN" sz="2000">
                <a:ea typeface="宋体" panose="02010600030101010101" pitchFamily="2" charset="-122"/>
              </a:rPr>
              <a:t> </a:t>
            </a:r>
            <a:r>
              <a:rPr lang="en-US" altLang="zh-CN" sz="2000" i="1">
                <a:ea typeface="宋体" panose="02010600030101010101" pitchFamily="2" charset="-122"/>
              </a:rPr>
              <a:t>balance</a:t>
            </a:r>
            <a:r>
              <a:rPr lang="en-US" altLang="zh-CN" sz="2000">
                <a:ea typeface="宋体" panose="02010600030101010101" pitchFamily="2" charset="-122"/>
              </a:rPr>
              <a:t> *1.05</a:t>
            </a:r>
            <a:br>
              <a:rPr lang="en-US" altLang="zh-CN" sz="2000">
                <a:ea typeface="宋体" panose="02010600030101010101" pitchFamily="2" charset="-122"/>
              </a:rPr>
            </a:br>
            <a:r>
              <a:rPr lang="en-US" altLang="zh-CN" sz="2000">
                <a:ea typeface="宋体" panose="02010600030101010101" pitchFamily="2" charset="-122"/>
              </a:rPr>
              <a:t>                        </a:t>
            </a:r>
            <a:r>
              <a:rPr lang="en-US" altLang="zh-CN" sz="2000" b="1">
                <a:ea typeface="宋体" panose="02010600030101010101" pitchFamily="2" charset="-122"/>
              </a:rPr>
              <a:t>else</a:t>
            </a:r>
            <a:r>
              <a:rPr lang="en-US" altLang="zh-CN" sz="2000">
                <a:ea typeface="宋体" panose="02010600030101010101" pitchFamily="2" charset="-122"/>
              </a:rPr>
              <a:t>   </a:t>
            </a:r>
            <a:r>
              <a:rPr lang="en-US" altLang="zh-CN" sz="2000" i="1">
                <a:ea typeface="宋体" panose="02010600030101010101" pitchFamily="2" charset="-122"/>
              </a:rPr>
              <a:t>balance</a:t>
            </a:r>
            <a:r>
              <a:rPr lang="en-US" altLang="zh-CN" sz="2000">
                <a:ea typeface="宋体" panose="02010600030101010101" pitchFamily="2" charset="-122"/>
              </a:rPr>
              <a:t> * 1.06</a:t>
            </a:r>
            <a:br>
              <a:rPr lang="en-US" altLang="zh-CN" sz="2000">
                <a:ea typeface="宋体" panose="02010600030101010101" pitchFamily="2" charset="-122"/>
              </a:rPr>
            </a:br>
            <a:r>
              <a:rPr lang="en-US" altLang="zh-CN" sz="2000">
                <a:ea typeface="宋体" panose="02010600030101010101" pitchFamily="2" charset="-122"/>
              </a:rPr>
              <a:t>             </a:t>
            </a:r>
            <a:r>
              <a:rPr lang="en-US" altLang="zh-CN" sz="2000" b="1">
                <a:ea typeface="宋体" panose="02010600030101010101" pitchFamily="2" charset="-122"/>
              </a:rPr>
              <a:t>end;</a:t>
            </a:r>
          </a:p>
          <a:p>
            <a:pPr>
              <a:buFont typeface="Wingdings" panose="05000000000000000000" pitchFamily="2" charset="2"/>
              <a:buNone/>
            </a:pPr>
            <a:endParaRPr lang="en-US" altLang="zh-CN" sz="2000">
              <a:ea typeface="宋体" panose="02010600030101010101" pitchFamily="2" charset="-122"/>
            </a:endParaRPr>
          </a:p>
          <a:p>
            <a:endParaRPr lang="zh-CN" altLang="en-US" sz="2000">
              <a:ea typeface="宋体" panose="02010600030101010101" pitchFamily="2" charset="-122"/>
            </a:endParaRPr>
          </a:p>
        </p:txBody>
      </p:sp>
    </p:spTree>
    <p:extLst>
      <p:ext uri="{BB962C8B-B14F-4D97-AF65-F5344CB8AC3E}">
        <p14:creationId xmlns:p14="http://schemas.microsoft.com/office/powerpoint/2010/main" val="66038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box(in)">
                                      <p:cBhvr>
                                        <p:cTn id="7" dur="500"/>
                                        <p:tgtEl>
                                          <p:spTgt spid="5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a:ea typeface="宋体" panose="02010600030101010101" pitchFamily="2" charset="-122"/>
              </a:rPr>
              <a:t>Modification of Database</a:t>
            </a:r>
          </a:p>
        </p:txBody>
      </p:sp>
      <p:sp>
        <p:nvSpPr>
          <p:cNvPr id="54275" name="Rectangle 3"/>
          <p:cNvSpPr>
            <a:spLocks noGrp="1" noChangeArrowheads="1"/>
          </p:cNvSpPr>
          <p:nvPr>
            <p:ph type="body" idx="1"/>
          </p:nvPr>
        </p:nvSpPr>
        <p:spPr/>
        <p:txBody>
          <a:bodyPr>
            <a:normAutofit fontScale="92500" lnSpcReduction="20000"/>
          </a:bodyPr>
          <a:lstStyle/>
          <a:p>
            <a:r>
              <a:rPr lang="en-US" altLang="zh-CN" sz="2000">
                <a:ea typeface="宋体" panose="02010600030101010101" pitchFamily="2" charset="-122"/>
              </a:rPr>
              <a:t>Delete the record of all accounts with balances below the average at the bank.</a:t>
            </a:r>
          </a:p>
          <a:p>
            <a:pPr>
              <a:buFont typeface="Wingdings" panose="05000000000000000000" pitchFamily="2" charset="2"/>
              <a:buNone/>
            </a:pPr>
            <a:r>
              <a:rPr lang="en-US" altLang="zh-CN" sz="2000">
                <a:ea typeface="宋体" panose="02010600030101010101" pitchFamily="2" charset="-122"/>
              </a:rPr>
              <a:t>	</a:t>
            </a:r>
            <a:r>
              <a:rPr kumimoji="1" lang="en-US" altLang="zh-CN">
                <a:ea typeface="宋体" panose="02010600030101010101" pitchFamily="2" charset="-122"/>
              </a:rPr>
              <a:t> </a:t>
            </a:r>
            <a:r>
              <a:rPr kumimoji="1" lang="en-US" altLang="zh-CN" sz="2000" b="1">
                <a:ea typeface="宋体" panose="02010600030101010101" pitchFamily="2" charset="-122"/>
              </a:rPr>
              <a:t>delete from </a:t>
            </a:r>
            <a:r>
              <a:rPr kumimoji="1" lang="en-US" altLang="zh-CN" sz="2000" i="1">
                <a:ea typeface="宋体" panose="02010600030101010101" pitchFamily="2" charset="-122"/>
              </a:rPr>
              <a:t>account</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where </a:t>
            </a:r>
            <a:r>
              <a:rPr kumimoji="1" lang="en-US" altLang="zh-CN" sz="2000" i="1">
                <a:ea typeface="宋体" panose="02010600030101010101" pitchFamily="2" charset="-122"/>
              </a:rPr>
              <a:t>balance </a:t>
            </a:r>
            <a:r>
              <a:rPr kumimoji="1" lang="en-US" altLang="zh-CN" sz="2000">
                <a:ea typeface="宋体" panose="02010600030101010101" pitchFamily="2" charset="-122"/>
              </a:rPr>
              <a:t>&lt; (</a:t>
            </a:r>
            <a:r>
              <a:rPr kumimoji="1" lang="en-US" altLang="zh-CN" sz="2000" b="1">
                <a:ea typeface="宋体" panose="02010600030101010101" pitchFamily="2" charset="-122"/>
              </a:rPr>
              <a:t>select avg </a:t>
            </a:r>
            <a:r>
              <a:rPr kumimoji="1" lang="en-US" altLang="zh-CN" sz="2000" i="1">
                <a:ea typeface="宋体" panose="02010600030101010101" pitchFamily="2" charset="-122"/>
              </a:rPr>
              <a:t>(balance) </a:t>
            </a:r>
            <a:r>
              <a:rPr kumimoji="1" lang="en-US" altLang="zh-CN" sz="2000" b="1">
                <a:ea typeface="宋体" panose="02010600030101010101" pitchFamily="2" charset="-122"/>
              </a:rPr>
              <a:t>from </a:t>
            </a:r>
            <a:r>
              <a:rPr kumimoji="1" lang="en-US" altLang="zh-CN" sz="2000" i="1">
                <a:ea typeface="宋体" panose="02010600030101010101" pitchFamily="2" charset="-122"/>
              </a:rPr>
              <a:t>account);</a:t>
            </a:r>
            <a:endParaRPr kumimoji="1" lang="en-US" altLang="zh-CN" sz="2000">
              <a:ea typeface="宋体" panose="02010600030101010101" pitchFamily="2" charset="-122"/>
            </a:endParaRPr>
          </a:p>
          <a:p>
            <a:pPr>
              <a:buFont typeface="Wingdings" panose="05000000000000000000" pitchFamily="2" charset="2"/>
              <a:buNone/>
            </a:pPr>
            <a:endParaRPr lang="en-US" altLang="zh-CN" sz="2000">
              <a:ea typeface="宋体" panose="02010600030101010101" pitchFamily="2" charset="-122"/>
            </a:endParaRPr>
          </a:p>
          <a:p>
            <a:r>
              <a:rPr lang="en-US" altLang="zh-CN" sz="2000">
                <a:ea typeface="宋体" panose="02010600030101010101" pitchFamily="2" charset="-122"/>
              </a:rPr>
              <a:t>Add a new tuple to </a:t>
            </a:r>
            <a:r>
              <a:rPr lang="en-US" altLang="zh-CN" sz="2000" i="1">
                <a:ea typeface="宋体" panose="02010600030101010101" pitchFamily="2" charset="-122"/>
              </a:rPr>
              <a:t>account</a:t>
            </a:r>
          </a:p>
          <a:p>
            <a:endParaRPr lang="en-US" altLang="zh-CN" sz="2000">
              <a:ea typeface="宋体" panose="02010600030101010101" pitchFamily="2" charset="-122"/>
            </a:endParaRPr>
          </a:p>
          <a:p>
            <a:pPr>
              <a:buFont typeface="Wingdings" panose="05000000000000000000" pitchFamily="2" charset="2"/>
              <a:buNone/>
            </a:pPr>
            <a:r>
              <a:rPr lang="en-US" altLang="zh-CN" sz="2000">
                <a:ea typeface="宋体" panose="02010600030101010101" pitchFamily="2" charset="-122"/>
              </a:rPr>
              <a:t>	 </a:t>
            </a:r>
            <a:r>
              <a:rPr lang="en-US" altLang="zh-CN" sz="2000" b="1">
                <a:ea typeface="宋体" panose="02010600030101010101" pitchFamily="2" charset="-122"/>
              </a:rPr>
              <a:t>insert into </a:t>
            </a:r>
            <a:r>
              <a:rPr lang="en-US" altLang="zh-CN" sz="2000" i="1">
                <a:ea typeface="宋体" panose="02010600030101010101" pitchFamily="2" charset="-122"/>
              </a:rPr>
              <a:t>account</a:t>
            </a:r>
          </a:p>
          <a:p>
            <a:pPr>
              <a:buFont typeface="Wingdings" panose="05000000000000000000" pitchFamily="2" charset="2"/>
              <a:buNone/>
            </a:pPr>
            <a:r>
              <a:rPr lang="en-US" altLang="zh-CN" sz="2000" i="1">
                <a:ea typeface="宋体" panose="02010600030101010101" pitchFamily="2" charset="-122"/>
              </a:rPr>
              <a:t>	 </a:t>
            </a:r>
            <a:r>
              <a:rPr lang="en-US" altLang="zh-CN" sz="2000" b="1">
                <a:ea typeface="宋体" panose="02010600030101010101" pitchFamily="2" charset="-122"/>
              </a:rPr>
              <a:t>values </a:t>
            </a:r>
            <a:r>
              <a:rPr lang="en-US" altLang="zh-CN" sz="2000">
                <a:ea typeface="宋体" panose="02010600030101010101" pitchFamily="2" charset="-122"/>
              </a:rPr>
              <a:t>(‘A-9732’, ‘Perryridge’,1200);</a:t>
            </a:r>
          </a:p>
          <a:p>
            <a:pPr>
              <a:buFont typeface="Wingdings" panose="05000000000000000000" pitchFamily="2" charset="2"/>
              <a:buNone/>
            </a:pPr>
            <a:r>
              <a:rPr lang="en-US" altLang="zh-CN" sz="2000">
                <a:ea typeface="宋体" panose="02010600030101010101" pitchFamily="2" charset="-122"/>
              </a:rPr>
              <a:t>	</a:t>
            </a:r>
          </a:p>
          <a:p>
            <a:endParaRPr lang="zh-CN" altLang="en-US" sz="2000">
              <a:ea typeface="宋体" panose="02010600030101010101" pitchFamily="2" charset="-122"/>
            </a:endParaRPr>
          </a:p>
        </p:txBody>
      </p:sp>
    </p:spTree>
    <p:extLst>
      <p:ext uri="{BB962C8B-B14F-4D97-AF65-F5344CB8AC3E}">
        <p14:creationId xmlns:p14="http://schemas.microsoft.com/office/powerpoint/2010/main" val="2864041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animEffect transition="in" filter="box(in)">
                                      <p:cBhvr>
                                        <p:cTn id="7" dur="500"/>
                                        <p:tgtEl>
                                          <p:spTgt spid="542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4275">
                                            <p:txEl>
                                              <p:pRg st="5" end="5"/>
                                            </p:txEl>
                                          </p:spTgt>
                                        </p:tgtEl>
                                        <p:attrNameLst>
                                          <p:attrName>style.visibility</p:attrName>
                                        </p:attrNameLst>
                                      </p:cBhvr>
                                      <p:to>
                                        <p:strVal val="visible"/>
                                      </p:to>
                                    </p:set>
                                    <p:animEffect transition="in" filter="box(in)">
                                      <p:cBhvr>
                                        <p:cTn id="12" dur="500"/>
                                        <p:tgtEl>
                                          <p:spTgt spid="54275">
                                            <p:txEl>
                                              <p:pRg st="5" end="5"/>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4275">
                                            <p:txEl>
                                              <p:pRg st="6" end="6"/>
                                            </p:txEl>
                                          </p:spTgt>
                                        </p:tgtEl>
                                        <p:attrNameLst>
                                          <p:attrName>style.visibility</p:attrName>
                                        </p:attrNameLst>
                                      </p:cBhvr>
                                      <p:to>
                                        <p:strVal val="visible"/>
                                      </p:to>
                                    </p:set>
                                    <p:animEffect transition="in" filter="box(in)">
                                      <p:cBhvr>
                                        <p:cTn id="15" dur="500"/>
                                        <p:tgtEl>
                                          <p:spTgt spid="54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Text Box 5"/>
          <p:cNvSpPr txBox="1">
            <a:spLocks noChangeArrowheads="1"/>
          </p:cNvSpPr>
          <p:nvPr/>
        </p:nvSpPr>
        <p:spPr bwMode="auto">
          <a:xfrm>
            <a:off x="1889125" y="1408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Tx/>
              <a:buFontTx/>
              <a:buNone/>
            </a:pPr>
            <a:endParaRPr lang="zh-TW" altLang="en-US">
              <a:latin typeface="Arial" panose="020B0604020202020204" pitchFamily="34" charset="0"/>
            </a:endParaRPr>
          </a:p>
        </p:txBody>
      </p:sp>
      <p:sp>
        <p:nvSpPr>
          <p:cNvPr id="62471" name="Rectangle 7"/>
          <p:cNvSpPr>
            <a:spLocks noGrp="1" noChangeArrowheads="1"/>
          </p:cNvSpPr>
          <p:nvPr>
            <p:ph type="title"/>
          </p:nvPr>
        </p:nvSpPr>
        <p:spPr/>
        <p:txBody>
          <a:bodyPr/>
          <a:lstStyle/>
          <a:p>
            <a:r>
              <a:rPr lang="en-US" altLang="zh-TW"/>
              <a:t>Table Join</a:t>
            </a:r>
          </a:p>
        </p:txBody>
      </p:sp>
      <p:sp>
        <p:nvSpPr>
          <p:cNvPr id="62472" name="Rectangle 8"/>
          <p:cNvSpPr>
            <a:spLocks noGrp="1" noChangeArrowheads="1"/>
          </p:cNvSpPr>
          <p:nvPr>
            <p:ph type="body" idx="1"/>
          </p:nvPr>
        </p:nvSpPr>
        <p:spPr/>
        <p:txBody>
          <a:bodyPr>
            <a:normAutofit fontScale="92500" lnSpcReduction="10000"/>
          </a:bodyPr>
          <a:lstStyle/>
          <a:p>
            <a:r>
              <a:rPr lang="en-US" altLang="zh-TW" sz="2400">
                <a:latin typeface="Arial" panose="020B0604020202020204" pitchFamily="34" charset="0"/>
              </a:rPr>
              <a:t>Retrieve information from multiple tables</a:t>
            </a:r>
          </a:p>
          <a:p>
            <a:r>
              <a:rPr lang="en-US" altLang="zh-TW" sz="2400">
                <a:latin typeface="Arial" panose="020B0604020202020204" pitchFamily="34" charset="0"/>
              </a:rPr>
              <a:t>Example</a:t>
            </a:r>
          </a:p>
          <a:p>
            <a:pPr lvl="1"/>
            <a:r>
              <a:rPr lang="en-US" altLang="zh-TW" sz="1800">
                <a:latin typeface="Arial" panose="020B0604020202020204" pitchFamily="34" charset="0"/>
              </a:rPr>
              <a:t>Which BCB students chose level-4 project?</a:t>
            </a:r>
            <a:r>
              <a:rPr lang="en-US" altLang="zh-TW" sz="1800" i="1">
                <a:solidFill>
                  <a:srgbClr val="FF0000"/>
                </a:solidFill>
                <a:latin typeface="Arial" panose="020B0604020202020204" pitchFamily="34" charset="0"/>
              </a:rPr>
              <a:t> </a:t>
            </a:r>
            <a:endParaRPr lang="en-US" altLang="zh-TW" sz="1800" b="1">
              <a:latin typeface="Arial" panose="020B0604020202020204" pitchFamily="34" charset="0"/>
            </a:endParaRPr>
          </a:p>
          <a:p>
            <a:pPr lvl="2">
              <a:spcBef>
                <a:spcPct val="0"/>
              </a:spcBef>
              <a:buClrTx/>
              <a:buSzTx/>
              <a:buFontTx/>
              <a:buNone/>
            </a:pPr>
            <a:r>
              <a:rPr lang="en-US" altLang="zh-TW" sz="1600">
                <a:latin typeface="Arial" panose="020B0604020202020204" pitchFamily="34" charset="0"/>
              </a:rPr>
              <a:t>mysql&gt; select s.name from </a:t>
            </a:r>
            <a:r>
              <a:rPr lang="en-US" altLang="zh-TW" sz="1600" b="1">
                <a:solidFill>
                  <a:schemeClr val="hlink"/>
                </a:solidFill>
                <a:latin typeface="Arial" panose="020B0604020202020204" pitchFamily="34" charset="0"/>
              </a:rPr>
              <a:t>student s, project p</a:t>
            </a:r>
            <a:r>
              <a:rPr lang="en-US" altLang="zh-TW" sz="1600">
                <a:latin typeface="Arial" panose="020B0604020202020204" pitchFamily="34" charset="0"/>
              </a:rPr>
              <a:t> </a:t>
            </a:r>
          </a:p>
          <a:p>
            <a:pPr lvl="2">
              <a:spcBef>
                <a:spcPct val="0"/>
              </a:spcBef>
              <a:buClrTx/>
              <a:buSzTx/>
              <a:buFontTx/>
              <a:buNone/>
            </a:pPr>
            <a:r>
              <a:rPr lang="en-US" altLang="zh-TW" sz="1600">
                <a:latin typeface="Arial" panose="020B0604020202020204" pitchFamily="34" charset="0"/>
              </a:rPr>
              <a:t>             where </a:t>
            </a:r>
            <a:r>
              <a:rPr lang="en-US" altLang="zh-TW" sz="1600" b="1">
                <a:solidFill>
                  <a:schemeClr val="hlink"/>
                </a:solidFill>
                <a:latin typeface="Arial" panose="020B0604020202020204" pitchFamily="34" charset="0"/>
              </a:rPr>
              <a:t>s.project_ID = p.project_ID</a:t>
            </a:r>
            <a:r>
              <a:rPr lang="en-US" altLang="zh-TW" sz="1600">
                <a:latin typeface="Arial" panose="020B0604020202020204" pitchFamily="34" charset="0"/>
              </a:rPr>
              <a:t> </a:t>
            </a:r>
          </a:p>
          <a:p>
            <a:pPr lvl="2">
              <a:spcBef>
                <a:spcPct val="0"/>
              </a:spcBef>
              <a:buClrTx/>
              <a:buSzTx/>
              <a:buFontTx/>
              <a:buNone/>
            </a:pPr>
            <a:r>
              <a:rPr lang="en-US" altLang="zh-TW" sz="1600">
                <a:latin typeface="Arial" panose="020B0604020202020204" pitchFamily="34" charset="0"/>
              </a:rPr>
              <a:t>                        and s.major='BCB' and p.level=4;</a:t>
            </a:r>
          </a:p>
          <a:p>
            <a:pPr>
              <a:spcBef>
                <a:spcPct val="0"/>
              </a:spcBef>
              <a:buClrTx/>
              <a:buSzTx/>
              <a:buFontTx/>
              <a:buNone/>
            </a:pPr>
            <a:r>
              <a:rPr lang="en-US" altLang="zh-TW" sz="2000">
                <a:latin typeface="Arial" panose="020B0604020202020204" pitchFamily="34" charset="0"/>
              </a:rPr>
              <a:t>+------------+</a:t>
            </a:r>
          </a:p>
          <a:p>
            <a:pPr>
              <a:spcBef>
                <a:spcPct val="0"/>
              </a:spcBef>
              <a:buClrTx/>
              <a:buSzTx/>
              <a:buFontTx/>
              <a:buNone/>
            </a:pPr>
            <a:r>
              <a:rPr lang="zh-TW" altLang="en-US" sz="2000">
                <a:latin typeface="Arial" panose="020B0604020202020204" pitchFamily="34" charset="0"/>
              </a:rPr>
              <a:t>| </a:t>
            </a:r>
            <a:r>
              <a:rPr lang="en-US" altLang="zh-TW" sz="2000">
                <a:latin typeface="Arial" panose="020B0604020202020204" pitchFamily="34" charset="0"/>
              </a:rPr>
              <a:t>name      |</a:t>
            </a:r>
          </a:p>
          <a:p>
            <a:pPr>
              <a:spcBef>
                <a:spcPct val="0"/>
              </a:spcBef>
              <a:buClrTx/>
              <a:buSzTx/>
              <a:buFontTx/>
              <a:buNone/>
            </a:pPr>
            <a:r>
              <a:rPr lang="en-US" altLang="zh-TW" sz="2000">
                <a:latin typeface="Arial" panose="020B0604020202020204" pitchFamily="34" charset="0"/>
              </a:rPr>
              <a:t>+------------+</a:t>
            </a:r>
          </a:p>
          <a:p>
            <a:pPr>
              <a:spcBef>
                <a:spcPct val="0"/>
              </a:spcBef>
              <a:buClrTx/>
              <a:buSzTx/>
              <a:buFontTx/>
              <a:buNone/>
            </a:pPr>
            <a:r>
              <a:rPr lang="en-US" altLang="zh-TW" sz="2000">
                <a:latin typeface="Arial" panose="020B0604020202020204" pitchFamily="34" charset="0"/>
              </a:rPr>
              <a:t>| Stephen |</a:t>
            </a:r>
          </a:p>
          <a:p>
            <a:pPr>
              <a:spcBef>
                <a:spcPct val="0"/>
              </a:spcBef>
              <a:buClrTx/>
              <a:buSzTx/>
              <a:buFontTx/>
              <a:buNone/>
            </a:pPr>
            <a:r>
              <a:rPr lang="en-US" altLang="zh-TW" sz="2000">
                <a:latin typeface="Arial" panose="020B0604020202020204" pitchFamily="34" charset="0"/>
              </a:rPr>
              <a:t>+------------+</a:t>
            </a:r>
          </a:p>
          <a:p>
            <a:pPr>
              <a:spcBef>
                <a:spcPct val="0"/>
              </a:spcBef>
              <a:buClrTx/>
              <a:buSzTx/>
              <a:buFontTx/>
              <a:buNone/>
            </a:pPr>
            <a:r>
              <a:rPr lang="en-US" altLang="zh-TW" sz="2000">
                <a:latin typeface="Arial" panose="020B0604020202020204" pitchFamily="34" charset="0"/>
              </a:rPr>
              <a:t>1 row in set (0.00 sec)</a:t>
            </a:r>
            <a:endParaRPr lang="zh-TW" altLang="en-US"/>
          </a:p>
        </p:txBody>
      </p:sp>
    </p:spTree>
    <p:extLst>
      <p:ext uri="{BB962C8B-B14F-4D97-AF65-F5344CB8AC3E}">
        <p14:creationId xmlns:p14="http://schemas.microsoft.com/office/powerpoint/2010/main" val="547257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type="title"/>
          </p:nvPr>
        </p:nvSpPr>
        <p:spPr/>
        <p:txBody>
          <a:bodyPr/>
          <a:lstStyle/>
          <a:p>
            <a:r>
              <a:rPr lang="en-US" altLang="zh-TW"/>
              <a:t>Backup Database</a:t>
            </a:r>
          </a:p>
        </p:txBody>
      </p:sp>
      <p:sp>
        <p:nvSpPr>
          <p:cNvPr id="38918" name="Rectangle 6"/>
          <p:cNvSpPr>
            <a:spLocks noGrp="1" noChangeArrowheads="1"/>
          </p:cNvSpPr>
          <p:nvPr>
            <p:ph type="body" idx="1"/>
          </p:nvPr>
        </p:nvSpPr>
        <p:spPr/>
        <p:txBody>
          <a:bodyPr>
            <a:normAutofit fontScale="85000" lnSpcReduction="10000"/>
          </a:bodyPr>
          <a:lstStyle/>
          <a:p>
            <a:r>
              <a:rPr lang="en-US" altLang="zh-TW" sz="2400" dirty="0" err="1">
                <a:solidFill>
                  <a:schemeClr val="hlink"/>
                </a:solidFill>
              </a:rPr>
              <a:t>mysqldump</a:t>
            </a:r>
            <a:endParaRPr lang="en-US" altLang="zh-TW" sz="2000" dirty="0">
              <a:solidFill>
                <a:schemeClr val="hlink"/>
              </a:solidFill>
            </a:endParaRPr>
          </a:p>
          <a:p>
            <a:pPr lvl="1"/>
            <a:r>
              <a:rPr lang="en-US" altLang="zh-TW" sz="2000" dirty="0"/>
              <a:t>Writes the contents of database tables into text files</a:t>
            </a:r>
          </a:p>
          <a:p>
            <a:pPr lvl="1"/>
            <a:r>
              <a:rPr lang="en-US" altLang="zh-TW" sz="2000" dirty="0"/>
              <a:t>Example</a:t>
            </a:r>
          </a:p>
          <a:p>
            <a:pPr lvl="2">
              <a:buFont typeface="Wingdings" panose="05000000000000000000" pitchFamily="2" charset="2"/>
              <a:buNone/>
            </a:pPr>
            <a:r>
              <a:rPr lang="en-US" altLang="zh-TW" sz="1800" dirty="0"/>
              <a:t>&gt;</a:t>
            </a:r>
            <a:r>
              <a:rPr lang="en-US" altLang="zh-TW" sz="1800" dirty="0" err="1">
                <a:solidFill>
                  <a:schemeClr val="hlink"/>
                </a:solidFill>
              </a:rPr>
              <a:t>mysqldump</a:t>
            </a:r>
            <a:r>
              <a:rPr lang="en-US" altLang="zh-TW" sz="1800" dirty="0"/>
              <a:t> </a:t>
            </a:r>
            <a:r>
              <a:rPr lang="en-US" altLang="zh-TW" sz="1800" dirty="0">
                <a:latin typeface="Times New Roman" panose="02020603050405020304" pitchFamily="18" charset="0"/>
              </a:rPr>
              <a:t>–</a:t>
            </a:r>
            <a:r>
              <a:rPr lang="en-US" altLang="zh-TW" sz="1800" dirty="0"/>
              <a:t>p </a:t>
            </a:r>
            <a:r>
              <a:rPr lang="en-US" altLang="zh-TW" sz="1800" dirty="0" err="1"/>
              <a:t>bcb</a:t>
            </a:r>
            <a:r>
              <a:rPr lang="en-US" altLang="zh-TW" sz="1800" dirty="0"/>
              <a:t> </a:t>
            </a:r>
            <a:r>
              <a:rPr lang="en-US" altLang="zh-TW" sz="1800" dirty="0">
                <a:latin typeface="Times New Roman" panose="02020603050405020304" pitchFamily="18" charset="0"/>
              </a:rPr>
              <a:t>–</a:t>
            </a:r>
            <a:r>
              <a:rPr lang="en-US" altLang="zh-TW" sz="1800" dirty="0"/>
              <a:t>T ./</a:t>
            </a:r>
            <a:endParaRPr lang="en-US" altLang="zh-TW" dirty="0"/>
          </a:p>
          <a:p>
            <a:r>
              <a:rPr lang="en-US" altLang="zh-TW" sz="2400" dirty="0">
                <a:solidFill>
                  <a:schemeClr val="hlink"/>
                </a:solidFill>
              </a:rPr>
              <a:t>Select</a:t>
            </a:r>
            <a:r>
              <a:rPr lang="en-US" altLang="zh-TW" sz="2400" dirty="0"/>
              <a:t> </a:t>
            </a:r>
            <a:r>
              <a:rPr lang="en-US" altLang="zh-TW" sz="2400" dirty="0">
                <a:latin typeface="Times New Roman" panose="02020603050405020304" pitchFamily="18" charset="0"/>
              </a:rPr>
              <a:t>…</a:t>
            </a:r>
            <a:r>
              <a:rPr lang="en-US" altLang="zh-TW" sz="2400" dirty="0"/>
              <a:t> </a:t>
            </a:r>
            <a:r>
              <a:rPr lang="en-US" altLang="zh-TW" sz="2400" dirty="0">
                <a:solidFill>
                  <a:schemeClr val="hlink"/>
                </a:solidFill>
              </a:rPr>
              <a:t>INTO OUTFILE</a:t>
            </a:r>
            <a:r>
              <a:rPr lang="en-US" altLang="zh-TW" sz="2400" dirty="0"/>
              <a:t> </a:t>
            </a:r>
            <a:r>
              <a:rPr lang="en-US" altLang="zh-TW" sz="2400" dirty="0">
                <a:latin typeface="Times New Roman" panose="02020603050405020304" pitchFamily="18" charset="0"/>
              </a:rPr>
              <a:t>‘</a:t>
            </a:r>
            <a:r>
              <a:rPr lang="en-US" altLang="zh-TW" sz="2400" dirty="0"/>
              <a:t>/path/</a:t>
            </a:r>
            <a:r>
              <a:rPr lang="en-US" altLang="zh-TW" sz="2400" dirty="0" err="1"/>
              <a:t>outputfilename</a:t>
            </a:r>
            <a:r>
              <a:rPr lang="en-US" altLang="zh-TW" sz="2400" dirty="0">
                <a:latin typeface="Times New Roman" panose="02020603050405020304" pitchFamily="18" charset="0"/>
              </a:rPr>
              <a:t>’</a:t>
            </a:r>
            <a:r>
              <a:rPr lang="en-US" altLang="zh-TW" sz="2400" dirty="0"/>
              <a:t>;</a:t>
            </a:r>
            <a:endParaRPr lang="en-US" altLang="zh-TW" sz="2000" dirty="0"/>
          </a:p>
          <a:p>
            <a:pPr lvl="1"/>
            <a:r>
              <a:rPr lang="en-US" altLang="zh-TW" sz="2000" dirty="0"/>
              <a:t>Example</a:t>
            </a:r>
          </a:p>
          <a:p>
            <a:pPr lvl="2"/>
            <a:r>
              <a:rPr lang="en-US" altLang="zh-TW" sz="1800" dirty="0"/>
              <a:t>&gt;</a:t>
            </a:r>
            <a:r>
              <a:rPr lang="en-US" altLang="zh-TW" sz="1800" dirty="0">
                <a:solidFill>
                  <a:schemeClr val="hlink"/>
                </a:solidFill>
              </a:rPr>
              <a:t>SELECT</a:t>
            </a:r>
            <a:r>
              <a:rPr lang="en-US" altLang="zh-TW" sz="1800" dirty="0"/>
              <a:t> * </a:t>
            </a:r>
            <a:r>
              <a:rPr lang="en-US" altLang="zh-TW" sz="1800" dirty="0">
                <a:solidFill>
                  <a:schemeClr val="hlink"/>
                </a:solidFill>
              </a:rPr>
              <a:t>FROM</a:t>
            </a:r>
            <a:r>
              <a:rPr lang="en-US" altLang="zh-TW" sz="1800" dirty="0"/>
              <a:t> student </a:t>
            </a:r>
            <a:r>
              <a:rPr lang="en-US" altLang="zh-TW" sz="1800" dirty="0">
                <a:solidFill>
                  <a:schemeClr val="hlink"/>
                </a:solidFill>
              </a:rPr>
              <a:t>INTO OUTFILE</a:t>
            </a:r>
            <a:r>
              <a:rPr lang="en-US" altLang="zh-TW" sz="1800" dirty="0"/>
              <a:t> </a:t>
            </a:r>
            <a:r>
              <a:rPr lang="en-US" altLang="zh-TW" sz="1800" dirty="0">
                <a:latin typeface="Times New Roman" panose="02020603050405020304" pitchFamily="18" charset="0"/>
              </a:rPr>
              <a:t>‘</a:t>
            </a:r>
            <a:r>
              <a:rPr lang="en-US" altLang="zh-TW" sz="1800" dirty="0"/>
              <a:t>/dump/student.txt</a:t>
            </a:r>
            <a:r>
              <a:rPr lang="en-US" altLang="zh-TW" sz="1800" dirty="0">
                <a:latin typeface="Times New Roman" panose="02020603050405020304" pitchFamily="18" charset="0"/>
              </a:rPr>
              <a:t>’</a:t>
            </a:r>
            <a:r>
              <a:rPr lang="en-US" altLang="zh-TW" sz="1800" dirty="0"/>
              <a:t>;</a:t>
            </a:r>
            <a:endParaRPr lang="en-US" altLang="zh-TW" dirty="0"/>
          </a:p>
          <a:p>
            <a:r>
              <a:rPr lang="en-US" altLang="zh-TW" sz="2400" dirty="0" err="1">
                <a:solidFill>
                  <a:schemeClr val="hlink"/>
                </a:solidFill>
              </a:rPr>
              <a:t>mysql</a:t>
            </a:r>
            <a:r>
              <a:rPr lang="en-US" altLang="zh-TW" sz="2400" dirty="0"/>
              <a:t> </a:t>
            </a:r>
            <a:r>
              <a:rPr lang="en-US" altLang="zh-TW" sz="2400" dirty="0">
                <a:solidFill>
                  <a:schemeClr val="hlink"/>
                </a:solidFill>
                <a:latin typeface="Times New Roman" panose="02020603050405020304" pitchFamily="18" charset="0"/>
              </a:rPr>
              <a:t>–</a:t>
            </a:r>
            <a:r>
              <a:rPr lang="en-US" altLang="zh-TW" sz="2400" dirty="0">
                <a:solidFill>
                  <a:schemeClr val="hlink"/>
                </a:solidFill>
              </a:rPr>
              <a:t>u</a:t>
            </a:r>
            <a:r>
              <a:rPr lang="en-US" altLang="zh-TW" sz="2400" dirty="0"/>
              <a:t> username </a:t>
            </a:r>
            <a:r>
              <a:rPr lang="en-US" altLang="zh-TW" sz="2400" dirty="0">
                <a:solidFill>
                  <a:schemeClr val="hlink"/>
                </a:solidFill>
                <a:latin typeface="Times New Roman" panose="02020603050405020304" pitchFamily="18" charset="0"/>
              </a:rPr>
              <a:t>–</a:t>
            </a:r>
            <a:r>
              <a:rPr lang="en-US" altLang="zh-TW" sz="2400" dirty="0">
                <a:solidFill>
                  <a:schemeClr val="hlink"/>
                </a:solidFill>
              </a:rPr>
              <a:t>p</a:t>
            </a:r>
            <a:r>
              <a:rPr lang="en-US" altLang="zh-TW" sz="2400" dirty="0"/>
              <a:t> password </a:t>
            </a:r>
            <a:r>
              <a:rPr lang="en-US" altLang="zh-TW" sz="2400" dirty="0">
                <a:solidFill>
                  <a:schemeClr val="hlink"/>
                </a:solidFill>
                <a:latin typeface="Times New Roman" panose="02020603050405020304" pitchFamily="18" charset="0"/>
              </a:rPr>
              <a:t>–</a:t>
            </a:r>
            <a:r>
              <a:rPr lang="en-US" altLang="zh-TW" sz="2400" dirty="0">
                <a:solidFill>
                  <a:schemeClr val="hlink"/>
                </a:solidFill>
              </a:rPr>
              <a:t>h</a:t>
            </a:r>
            <a:r>
              <a:rPr lang="en-US" altLang="zh-TW" sz="2400" dirty="0"/>
              <a:t> host database &gt; /path/to/file </a:t>
            </a:r>
          </a:p>
          <a:p>
            <a:r>
              <a:rPr lang="en-US" altLang="zh-TW" sz="2400" dirty="0" err="1">
                <a:solidFill>
                  <a:schemeClr val="hlink"/>
                </a:solidFill>
              </a:rPr>
              <a:t>mysql</a:t>
            </a:r>
            <a:r>
              <a:rPr lang="en-US" altLang="zh-TW" sz="2400" dirty="0"/>
              <a:t> </a:t>
            </a:r>
            <a:r>
              <a:rPr lang="en-US" altLang="zh-TW" sz="2400" dirty="0">
                <a:solidFill>
                  <a:schemeClr val="hlink"/>
                </a:solidFill>
                <a:latin typeface="Times New Roman" panose="02020603050405020304" pitchFamily="18" charset="0"/>
              </a:rPr>
              <a:t>–</a:t>
            </a:r>
            <a:r>
              <a:rPr lang="en-US" altLang="zh-TW" sz="2400" dirty="0">
                <a:solidFill>
                  <a:schemeClr val="hlink"/>
                </a:solidFill>
              </a:rPr>
              <a:t>u</a:t>
            </a:r>
            <a:r>
              <a:rPr lang="en-US" altLang="zh-TW" sz="2400" dirty="0"/>
              <a:t> </a:t>
            </a:r>
            <a:r>
              <a:rPr lang="en-US" altLang="zh-TW" sz="2400" dirty="0" err="1"/>
              <a:t>bcb</a:t>
            </a:r>
            <a:r>
              <a:rPr lang="en-US" altLang="zh-TW" sz="2400" dirty="0"/>
              <a:t> </a:t>
            </a:r>
            <a:r>
              <a:rPr lang="en-US" altLang="zh-TW" sz="2400" dirty="0">
                <a:solidFill>
                  <a:schemeClr val="hlink"/>
                </a:solidFill>
                <a:latin typeface="Times New Roman" panose="02020603050405020304" pitchFamily="18" charset="0"/>
              </a:rPr>
              <a:t>–</a:t>
            </a:r>
            <a:r>
              <a:rPr lang="en-US" altLang="zh-TW" sz="2400" dirty="0">
                <a:solidFill>
                  <a:schemeClr val="hlink"/>
                </a:solidFill>
              </a:rPr>
              <a:t>p</a:t>
            </a:r>
            <a:r>
              <a:rPr lang="en-US" altLang="zh-TW" sz="2400" dirty="0"/>
              <a:t> tuckseed0 </a:t>
            </a:r>
            <a:r>
              <a:rPr lang="en-US" altLang="zh-TW" sz="2400" dirty="0" err="1"/>
              <a:t>bcb</a:t>
            </a:r>
            <a:r>
              <a:rPr lang="en-US" altLang="zh-TW" sz="2400" dirty="0"/>
              <a:t> &gt; test</a:t>
            </a:r>
            <a:endParaRPr lang="zh-TW" altLang="en-US" sz="2400" dirty="0"/>
          </a:p>
        </p:txBody>
      </p:sp>
    </p:spTree>
    <p:extLst>
      <p:ext uri="{BB962C8B-B14F-4D97-AF65-F5344CB8AC3E}">
        <p14:creationId xmlns:p14="http://schemas.microsoft.com/office/powerpoint/2010/main" val="432170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5"/>
          <p:cNvSpPr txBox="1">
            <a:spLocks noChangeArrowheads="1"/>
          </p:cNvSpPr>
          <p:nvPr/>
        </p:nvSpPr>
        <p:spPr bwMode="auto">
          <a:xfrm>
            <a:off x="476519" y="2224826"/>
            <a:ext cx="10908406"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Tx/>
              <a:buFontTx/>
              <a:buNone/>
            </a:pPr>
            <a:r>
              <a:rPr lang="en-US" altLang="zh-TW" dirty="0">
                <a:solidFill>
                  <a:schemeClr val="accent2"/>
                </a:solidFill>
                <a:latin typeface="Arial" panose="020B0604020202020204" pitchFamily="34" charset="0"/>
              </a:rPr>
              <a:t>What are the current databases at the server?</a:t>
            </a:r>
          </a:p>
          <a:p>
            <a:pPr>
              <a:buClrTx/>
              <a:buFontTx/>
              <a:buNone/>
            </a:pPr>
            <a:r>
              <a:rPr lang="en-US" altLang="zh-TW" dirty="0" err="1">
                <a:latin typeface="Arial" panose="020B0604020202020204" pitchFamily="34" charset="0"/>
              </a:rPr>
              <a:t>mysql</a:t>
            </a:r>
            <a:r>
              <a:rPr lang="en-US" altLang="zh-TW" dirty="0">
                <a:latin typeface="Arial" panose="020B0604020202020204" pitchFamily="34" charset="0"/>
              </a:rPr>
              <a:t>&gt; </a:t>
            </a:r>
            <a:r>
              <a:rPr lang="en-US" altLang="zh-TW" dirty="0">
                <a:solidFill>
                  <a:schemeClr val="hlink"/>
                </a:solidFill>
                <a:latin typeface="Arial" panose="020B0604020202020204" pitchFamily="34" charset="0"/>
              </a:rPr>
              <a:t>show databases;</a:t>
            </a:r>
          </a:p>
          <a:p>
            <a:pPr>
              <a:buClrTx/>
              <a:buFontTx/>
              <a:buNone/>
            </a:pPr>
            <a:r>
              <a:rPr lang="en-US" altLang="zh-TW" dirty="0">
                <a:latin typeface="Arial" panose="020B0604020202020204" pitchFamily="34" charset="0"/>
              </a:rPr>
              <a:t>+--------------+</a:t>
            </a:r>
          </a:p>
          <a:p>
            <a:pPr>
              <a:buClrTx/>
              <a:buFontTx/>
              <a:buNone/>
            </a:pPr>
            <a:r>
              <a:rPr lang="en-US" altLang="zh-TW" dirty="0">
                <a:latin typeface="Arial" panose="020B0604020202020204" pitchFamily="34" charset="0"/>
              </a:rPr>
              <a:t>| Database  |</a:t>
            </a:r>
          </a:p>
          <a:p>
            <a:pPr>
              <a:buClrTx/>
              <a:buFontTx/>
              <a:buNone/>
            </a:pPr>
            <a:r>
              <a:rPr lang="en-US" altLang="zh-TW" dirty="0">
                <a:latin typeface="Arial" panose="020B0604020202020204" pitchFamily="34" charset="0"/>
              </a:rPr>
              <a:t>+--------------+        </a:t>
            </a:r>
            <a:endParaRPr lang="en-US" altLang="zh-TW" b="1" dirty="0">
              <a:latin typeface="Arial" panose="020B0604020202020204" pitchFamily="34" charset="0"/>
            </a:endParaRPr>
          </a:p>
          <a:p>
            <a:pPr>
              <a:buClrTx/>
              <a:buFontTx/>
              <a:buNone/>
            </a:pPr>
            <a:r>
              <a:rPr lang="en-US" altLang="zh-TW" dirty="0">
                <a:latin typeface="Arial" panose="020B0604020202020204" pitchFamily="34" charset="0"/>
              </a:rPr>
              <a:t>| </a:t>
            </a:r>
            <a:r>
              <a:rPr lang="en-US" altLang="zh-TW" dirty="0" err="1">
                <a:latin typeface="Arial" panose="020B0604020202020204" pitchFamily="34" charset="0"/>
              </a:rPr>
              <a:t>mysql</a:t>
            </a:r>
            <a:r>
              <a:rPr lang="en-US" altLang="zh-TW" dirty="0">
                <a:latin typeface="Arial" panose="020B0604020202020204" pitchFamily="34" charset="0"/>
              </a:rPr>
              <a:t>        |    </a:t>
            </a:r>
            <a:r>
              <a:rPr lang="en-US" altLang="zh-TW" dirty="0" err="1">
                <a:solidFill>
                  <a:schemeClr val="accent2"/>
                </a:solidFill>
                <a:latin typeface="Arial" panose="020B0604020202020204" pitchFamily="34" charset="0"/>
              </a:rPr>
              <a:t>mysql</a:t>
            </a:r>
            <a:r>
              <a:rPr lang="en-US" altLang="zh-TW" dirty="0">
                <a:solidFill>
                  <a:schemeClr val="accent2"/>
                </a:solidFill>
                <a:latin typeface="Arial" panose="020B0604020202020204" pitchFamily="34" charset="0"/>
              </a:rPr>
              <a:t> is a database (stores users’ password …) used by system.</a:t>
            </a:r>
            <a:r>
              <a:rPr lang="en-US" altLang="zh-TW" dirty="0">
                <a:latin typeface="Arial" panose="020B0604020202020204" pitchFamily="34" charset="0"/>
              </a:rPr>
              <a:t> </a:t>
            </a:r>
          </a:p>
          <a:p>
            <a:pPr>
              <a:buClrTx/>
              <a:buFontTx/>
              <a:buNone/>
            </a:pPr>
            <a:r>
              <a:rPr lang="en-US" altLang="zh-TW" dirty="0">
                <a:latin typeface="Arial" panose="020B0604020202020204" pitchFamily="34" charset="0"/>
              </a:rPr>
              <a:t>| test            |</a:t>
            </a:r>
          </a:p>
          <a:p>
            <a:pPr>
              <a:buClrTx/>
              <a:buFontTx/>
              <a:buNone/>
            </a:pPr>
            <a:r>
              <a:rPr lang="en-US" altLang="zh-TW" dirty="0">
                <a:latin typeface="Arial" panose="020B0604020202020204" pitchFamily="34" charset="0"/>
              </a:rPr>
              <a:t>+--------------+</a:t>
            </a:r>
            <a:endParaRPr lang="en-US" altLang="zh-TW" dirty="0">
              <a:solidFill>
                <a:schemeClr val="accent2"/>
              </a:solidFill>
              <a:latin typeface="Arial" panose="020B0604020202020204" pitchFamily="34" charset="0"/>
            </a:endParaRPr>
          </a:p>
          <a:p>
            <a:pPr>
              <a:buClrTx/>
              <a:buFontTx/>
              <a:buNone/>
            </a:pPr>
            <a:r>
              <a:rPr lang="en-US" altLang="zh-TW" dirty="0">
                <a:solidFill>
                  <a:schemeClr val="accent2"/>
                </a:solidFill>
                <a:latin typeface="Arial" panose="020B0604020202020204" pitchFamily="34" charset="0"/>
              </a:rPr>
              <a:t>Create a database (make a directory) whose name is </a:t>
            </a:r>
            <a:r>
              <a:rPr lang="en-US" altLang="zh-TW" dirty="0" err="1">
                <a:solidFill>
                  <a:schemeClr val="accent2"/>
                </a:solidFill>
                <a:latin typeface="Arial" panose="020B0604020202020204" pitchFamily="34" charset="0"/>
              </a:rPr>
              <a:t>MyDB</a:t>
            </a:r>
            <a:endParaRPr lang="en-US" altLang="zh-TW" dirty="0">
              <a:solidFill>
                <a:schemeClr val="accent2"/>
              </a:solidFill>
              <a:latin typeface="Arial" panose="020B0604020202020204" pitchFamily="34" charset="0"/>
            </a:endParaRPr>
          </a:p>
          <a:p>
            <a:pPr>
              <a:buClrTx/>
              <a:buFontTx/>
              <a:buNone/>
            </a:pPr>
            <a:r>
              <a:rPr lang="en-US" altLang="zh-TW" dirty="0" err="1">
                <a:latin typeface="Arial" panose="020B0604020202020204" pitchFamily="34" charset="0"/>
              </a:rPr>
              <a:t>mysql</a:t>
            </a:r>
            <a:r>
              <a:rPr lang="en-US" altLang="zh-TW" dirty="0">
                <a:latin typeface="Arial" panose="020B0604020202020204" pitchFamily="34" charset="0"/>
              </a:rPr>
              <a:t>&gt; </a:t>
            </a:r>
            <a:r>
              <a:rPr lang="en-US" altLang="zh-TW" dirty="0">
                <a:solidFill>
                  <a:schemeClr val="hlink"/>
                </a:solidFill>
                <a:latin typeface="Arial" panose="020B0604020202020204" pitchFamily="34" charset="0"/>
              </a:rPr>
              <a:t>create database </a:t>
            </a:r>
            <a:r>
              <a:rPr lang="en-US" altLang="zh-TW" dirty="0" err="1">
                <a:solidFill>
                  <a:schemeClr val="accent2"/>
                </a:solidFill>
                <a:latin typeface="Arial" panose="020B0604020202020204" pitchFamily="34" charset="0"/>
              </a:rPr>
              <a:t>MyDB</a:t>
            </a:r>
            <a:r>
              <a:rPr lang="en-US" altLang="zh-TW" dirty="0">
                <a:solidFill>
                  <a:schemeClr val="hlink"/>
                </a:solidFill>
                <a:latin typeface="Arial" panose="020B0604020202020204" pitchFamily="34" charset="0"/>
              </a:rPr>
              <a:t>;</a:t>
            </a:r>
          </a:p>
          <a:p>
            <a:pPr>
              <a:buClrTx/>
              <a:buFontTx/>
              <a:buNone/>
            </a:pPr>
            <a:r>
              <a:rPr lang="en-US" altLang="zh-TW" dirty="0">
                <a:solidFill>
                  <a:schemeClr val="accent2"/>
                </a:solidFill>
                <a:latin typeface="Arial" panose="020B0604020202020204" pitchFamily="34" charset="0"/>
              </a:rPr>
              <a:t>Select database to use</a:t>
            </a:r>
            <a:r>
              <a:rPr lang="en-US" altLang="zh-TW" b="1" dirty="0">
                <a:solidFill>
                  <a:schemeClr val="accent2"/>
                </a:solidFill>
                <a:latin typeface="Arial" panose="020B0604020202020204" pitchFamily="34" charset="0"/>
              </a:rPr>
              <a:t> </a:t>
            </a:r>
          </a:p>
          <a:p>
            <a:pPr>
              <a:buClrTx/>
              <a:buFontTx/>
              <a:buNone/>
            </a:pPr>
            <a:r>
              <a:rPr lang="en-US" altLang="zh-TW" dirty="0" err="1">
                <a:latin typeface="Arial" panose="020B0604020202020204" pitchFamily="34" charset="0"/>
              </a:rPr>
              <a:t>mysql</a:t>
            </a:r>
            <a:r>
              <a:rPr lang="en-US" altLang="zh-TW" dirty="0">
                <a:latin typeface="Arial" panose="020B0604020202020204" pitchFamily="34" charset="0"/>
              </a:rPr>
              <a:t>&gt; </a:t>
            </a:r>
            <a:r>
              <a:rPr lang="en-US" altLang="zh-TW" dirty="0">
                <a:solidFill>
                  <a:schemeClr val="hlink"/>
                </a:solidFill>
                <a:latin typeface="Arial" panose="020B0604020202020204" pitchFamily="34" charset="0"/>
              </a:rPr>
              <a:t>use </a:t>
            </a:r>
            <a:r>
              <a:rPr lang="en-US" altLang="zh-TW" dirty="0" err="1">
                <a:solidFill>
                  <a:schemeClr val="accent2"/>
                </a:solidFill>
                <a:latin typeface="Arial" panose="020B0604020202020204" pitchFamily="34" charset="0"/>
              </a:rPr>
              <a:t>MyDB</a:t>
            </a:r>
            <a:r>
              <a:rPr lang="en-US" altLang="zh-TW" dirty="0">
                <a:solidFill>
                  <a:schemeClr val="hlink"/>
                </a:solidFill>
                <a:latin typeface="Arial" panose="020B0604020202020204" pitchFamily="34" charset="0"/>
              </a:rPr>
              <a:t>;</a:t>
            </a:r>
          </a:p>
          <a:p>
            <a:pPr>
              <a:buClrTx/>
              <a:buFontTx/>
              <a:buNone/>
            </a:pPr>
            <a:r>
              <a:rPr lang="en-US" altLang="zh-TW" dirty="0">
                <a:latin typeface="Arial" panose="020B0604020202020204" pitchFamily="34" charset="0"/>
              </a:rPr>
              <a:t>Database changed</a:t>
            </a:r>
            <a:endParaRPr lang="en-US" altLang="zh-TW" dirty="0">
              <a:solidFill>
                <a:schemeClr val="accent2"/>
              </a:solidFill>
              <a:latin typeface="Arial" panose="020B0604020202020204" pitchFamily="34" charset="0"/>
            </a:endParaRPr>
          </a:p>
          <a:p>
            <a:pPr>
              <a:buClrTx/>
              <a:buFontTx/>
              <a:buNone/>
            </a:pPr>
            <a:r>
              <a:rPr lang="en-US" altLang="zh-TW" dirty="0">
                <a:solidFill>
                  <a:schemeClr val="accent2"/>
                </a:solidFill>
                <a:latin typeface="Arial" panose="020B0604020202020204" pitchFamily="34" charset="0"/>
              </a:rPr>
              <a:t>What tables are currently stored in the </a:t>
            </a:r>
            <a:r>
              <a:rPr lang="en-US" altLang="zh-TW" dirty="0" err="1">
                <a:solidFill>
                  <a:schemeClr val="accent2"/>
                </a:solidFill>
                <a:latin typeface="Arial" panose="020B0604020202020204" pitchFamily="34" charset="0"/>
              </a:rPr>
              <a:t>MyDB</a:t>
            </a:r>
            <a:r>
              <a:rPr lang="en-US" altLang="zh-TW" dirty="0">
                <a:solidFill>
                  <a:schemeClr val="accent2"/>
                </a:solidFill>
                <a:latin typeface="Arial" panose="020B0604020202020204" pitchFamily="34" charset="0"/>
              </a:rPr>
              <a:t> database?</a:t>
            </a:r>
            <a:r>
              <a:rPr lang="en-US" altLang="zh-TW" dirty="0">
                <a:solidFill>
                  <a:srgbClr val="FF0000"/>
                </a:solidFill>
                <a:latin typeface="Arial" panose="020B0604020202020204" pitchFamily="34" charset="0"/>
              </a:rPr>
              <a:t> </a:t>
            </a:r>
          </a:p>
          <a:p>
            <a:pPr>
              <a:buClrTx/>
              <a:buFontTx/>
              <a:buNone/>
            </a:pPr>
            <a:r>
              <a:rPr lang="en-US" altLang="zh-TW" dirty="0" err="1">
                <a:latin typeface="Arial" panose="020B0604020202020204" pitchFamily="34" charset="0"/>
              </a:rPr>
              <a:t>mysql</a:t>
            </a:r>
            <a:r>
              <a:rPr lang="en-US" altLang="zh-TW" dirty="0">
                <a:latin typeface="Arial" panose="020B0604020202020204" pitchFamily="34" charset="0"/>
              </a:rPr>
              <a:t>&gt; </a:t>
            </a:r>
            <a:r>
              <a:rPr lang="en-US" altLang="zh-TW" dirty="0">
                <a:solidFill>
                  <a:schemeClr val="hlink"/>
                </a:solidFill>
                <a:latin typeface="Arial" panose="020B0604020202020204" pitchFamily="34" charset="0"/>
              </a:rPr>
              <a:t>show tables;</a:t>
            </a:r>
          </a:p>
          <a:p>
            <a:pPr>
              <a:buClrTx/>
              <a:buFontTx/>
              <a:buNone/>
            </a:pPr>
            <a:r>
              <a:rPr lang="en-US" altLang="zh-TW" dirty="0">
                <a:latin typeface="Arial" panose="020B0604020202020204" pitchFamily="34" charset="0"/>
              </a:rPr>
              <a:t>Empty set (0.00 sec)</a:t>
            </a:r>
            <a:endParaRPr lang="zh-TW" altLang="en-US" dirty="0">
              <a:latin typeface="Arial" panose="020B0604020202020204" pitchFamily="34" charset="0"/>
            </a:endParaRPr>
          </a:p>
        </p:txBody>
      </p:sp>
      <p:sp>
        <p:nvSpPr>
          <p:cNvPr id="50182" name="Rectangle 6"/>
          <p:cNvSpPr>
            <a:spLocks noGrp="1" noChangeArrowheads="1"/>
          </p:cNvSpPr>
          <p:nvPr>
            <p:ph type="title"/>
          </p:nvPr>
        </p:nvSpPr>
        <p:spPr/>
        <p:txBody>
          <a:bodyPr/>
          <a:lstStyle/>
          <a:p>
            <a:r>
              <a:rPr lang="en-US" altLang="zh-TW"/>
              <a:t>Create Database</a:t>
            </a:r>
          </a:p>
        </p:txBody>
      </p:sp>
    </p:spTree>
    <p:extLst>
      <p:ext uri="{BB962C8B-B14F-4D97-AF65-F5344CB8AC3E}">
        <p14:creationId xmlns:p14="http://schemas.microsoft.com/office/powerpoint/2010/main" val="2314140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476517" y="2160432"/>
            <a:ext cx="11191741" cy="4525963"/>
          </a:xfrm>
        </p:spPr>
        <p:txBody>
          <a:bodyPr/>
          <a:lstStyle/>
          <a:p>
            <a:r>
              <a:rPr lang="en-US" altLang="zh-TW" sz="2400" dirty="0">
                <a:solidFill>
                  <a:schemeClr val="hlink"/>
                </a:solidFill>
              </a:rPr>
              <a:t>CREATE TABLE </a:t>
            </a:r>
            <a:r>
              <a:rPr lang="en-US" altLang="zh-TW" sz="2400" dirty="0" err="1">
                <a:solidFill>
                  <a:schemeClr val="accent2"/>
                </a:solidFill>
              </a:rPr>
              <a:t>Table_Name</a:t>
            </a:r>
            <a:r>
              <a:rPr lang="en-US" altLang="zh-TW" sz="2400" dirty="0">
                <a:solidFill>
                  <a:schemeClr val="hlink"/>
                </a:solidFill>
              </a:rPr>
              <a:t> </a:t>
            </a:r>
            <a:r>
              <a:rPr lang="en-US" altLang="zh-TW" sz="2400" dirty="0">
                <a:solidFill>
                  <a:schemeClr val="accent2"/>
                </a:solidFill>
              </a:rPr>
              <a:t>(</a:t>
            </a:r>
            <a:r>
              <a:rPr lang="en-US" altLang="zh-TW" sz="2400" dirty="0" err="1">
                <a:solidFill>
                  <a:schemeClr val="accent2"/>
                </a:solidFill>
              </a:rPr>
              <a:t>column_specifications</a:t>
            </a:r>
            <a:r>
              <a:rPr lang="en-US" altLang="zh-TW" sz="2400" dirty="0">
                <a:solidFill>
                  <a:schemeClr val="accent2"/>
                </a:solidFill>
              </a:rPr>
              <a:t>)</a:t>
            </a:r>
          </a:p>
          <a:p>
            <a:r>
              <a:rPr lang="en-US" altLang="zh-TW" sz="2400" dirty="0"/>
              <a:t>Example</a:t>
            </a:r>
            <a:endParaRPr lang="en-US" altLang="zh-TW" sz="1600" dirty="0"/>
          </a:p>
          <a:p>
            <a:pPr lvl="1">
              <a:buFont typeface="Wingdings" panose="05000000000000000000" pitchFamily="2" charset="2"/>
              <a:buNone/>
            </a:pPr>
            <a:r>
              <a:rPr lang="en-US" altLang="zh-TW" dirty="0" err="1"/>
              <a:t>mysql</a:t>
            </a:r>
            <a:r>
              <a:rPr lang="en-US" altLang="zh-TW" dirty="0"/>
              <a:t>&gt; </a:t>
            </a:r>
            <a:r>
              <a:rPr lang="en-US" altLang="zh-TW" dirty="0">
                <a:solidFill>
                  <a:schemeClr val="hlink"/>
                </a:solidFill>
              </a:rPr>
              <a:t>CREATE TABLE </a:t>
            </a:r>
            <a:r>
              <a:rPr lang="en-US" altLang="zh-TW" dirty="0">
                <a:solidFill>
                  <a:schemeClr val="accent2"/>
                </a:solidFill>
              </a:rPr>
              <a:t>student</a:t>
            </a:r>
          </a:p>
          <a:p>
            <a:pPr lvl="1">
              <a:buFont typeface="Wingdings" panose="05000000000000000000" pitchFamily="2" charset="2"/>
              <a:buNone/>
            </a:pPr>
            <a:r>
              <a:rPr lang="en-US" altLang="zh-TW" dirty="0"/>
              <a:t>-&gt; </a:t>
            </a:r>
            <a:r>
              <a:rPr lang="en-US" altLang="zh-TW" b="1" dirty="0"/>
              <a:t>(</a:t>
            </a:r>
          </a:p>
          <a:p>
            <a:pPr lvl="1">
              <a:buFont typeface="Wingdings" panose="05000000000000000000" pitchFamily="2" charset="2"/>
              <a:buNone/>
            </a:pPr>
            <a:r>
              <a:rPr lang="en-US" altLang="zh-TW" dirty="0"/>
              <a:t>-&gt;   </a:t>
            </a:r>
            <a:r>
              <a:rPr lang="en-US" altLang="zh-TW" dirty="0" err="1"/>
              <a:t>student_ID</a:t>
            </a:r>
            <a:r>
              <a:rPr lang="en-US" altLang="zh-TW" dirty="0"/>
              <a:t> INT UNSIGNED   NOT NULL,</a:t>
            </a:r>
          </a:p>
          <a:p>
            <a:pPr lvl="1">
              <a:buFont typeface="Wingdings" panose="05000000000000000000" pitchFamily="2" charset="2"/>
              <a:buNone/>
            </a:pPr>
            <a:r>
              <a:rPr lang="en-US" altLang="zh-TW" dirty="0"/>
              <a:t>-&gt;   name         VARCHAR(20)    NOT NULL,</a:t>
            </a:r>
          </a:p>
          <a:p>
            <a:pPr lvl="1">
              <a:buFont typeface="Wingdings" panose="05000000000000000000" pitchFamily="2" charset="2"/>
              <a:buNone/>
            </a:pPr>
            <a:r>
              <a:rPr lang="en-US" altLang="zh-TW" dirty="0"/>
              <a:t>-&gt;   major        VARCHAR(50),</a:t>
            </a:r>
          </a:p>
          <a:p>
            <a:pPr lvl="1">
              <a:buFont typeface="Wingdings" panose="05000000000000000000" pitchFamily="2" charset="2"/>
              <a:buNone/>
            </a:pPr>
            <a:r>
              <a:rPr lang="en-US" altLang="zh-TW" dirty="0"/>
              <a:t>-&gt;   grade         VARCHAR(5)</a:t>
            </a:r>
          </a:p>
          <a:p>
            <a:pPr lvl="1">
              <a:buFont typeface="Wingdings" panose="05000000000000000000" pitchFamily="2" charset="2"/>
              <a:buNone/>
            </a:pPr>
            <a:r>
              <a:rPr lang="en-US" altLang="zh-TW" dirty="0"/>
              <a:t>-&gt; </a:t>
            </a:r>
            <a:r>
              <a:rPr lang="en-US" altLang="zh-TW" b="1" dirty="0"/>
              <a:t>);</a:t>
            </a:r>
          </a:p>
          <a:p>
            <a:pPr lvl="1">
              <a:buFont typeface="Wingdings" panose="05000000000000000000" pitchFamily="2" charset="2"/>
              <a:buNone/>
            </a:pPr>
            <a:r>
              <a:rPr lang="en-US" altLang="zh-TW" dirty="0"/>
              <a:t>Query OK, 0 rows affected (0.00 sec)</a:t>
            </a:r>
          </a:p>
          <a:p>
            <a:pPr>
              <a:buFont typeface="Wingdings" panose="05000000000000000000" pitchFamily="2" charset="2"/>
              <a:buNone/>
            </a:pPr>
            <a:endParaRPr lang="en-US" altLang="zh-TW" sz="1600" dirty="0"/>
          </a:p>
          <a:p>
            <a:pPr>
              <a:buFont typeface="Wingdings" panose="05000000000000000000" pitchFamily="2" charset="2"/>
              <a:buNone/>
            </a:pPr>
            <a:endParaRPr lang="zh-TW" altLang="en-US" sz="2400" dirty="0"/>
          </a:p>
        </p:txBody>
      </p:sp>
      <p:graphicFrame>
        <p:nvGraphicFramePr>
          <p:cNvPr id="10277" name="Group 37"/>
          <p:cNvGraphicFramePr>
            <a:graphicFrameLocks noGrp="1"/>
          </p:cNvGraphicFramePr>
          <p:nvPr>
            <p:ph idx="1"/>
            <p:extLst>
              <p:ext uri="{D42A27DB-BD31-4B8C-83A1-F6EECF244321}">
                <p14:modId xmlns:p14="http://schemas.microsoft.com/office/powerpoint/2010/main" val="3105009591"/>
              </p:ext>
            </p:extLst>
          </p:nvPr>
        </p:nvGraphicFramePr>
        <p:xfrm>
          <a:off x="2492061" y="6141077"/>
          <a:ext cx="7772400" cy="346075"/>
        </p:xfrm>
        <a:graphic>
          <a:graphicData uri="http://schemas.openxmlformats.org/drawingml/2006/table">
            <a:tbl>
              <a:tblPr/>
              <a:tblGrid>
                <a:gridCol w="1943100"/>
                <a:gridCol w="1943100"/>
                <a:gridCol w="1943100"/>
                <a:gridCol w="1943100"/>
              </a:tblGrid>
              <a:tr h="346075">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dirty="0" err="1" smtClean="0">
                          <a:ln>
                            <a:noFill/>
                          </a:ln>
                          <a:solidFill>
                            <a:schemeClr val="tx1"/>
                          </a:solidFill>
                          <a:effectLst/>
                          <a:latin typeface="Tahoma" panose="020B0604030504040204" pitchFamily="34" charset="0"/>
                          <a:ea typeface="新細明體" pitchFamily="18" charset="-120"/>
                        </a:rPr>
                        <a:t>Student_ID</a:t>
                      </a:r>
                      <a:endParaRPr kumimoji="1" lang="en-US" altLang="zh-TW" sz="1400" b="0" i="0" u="none" strike="noStrike" cap="none" normalizeH="0" baseline="0" dirty="0" smtClean="0">
                        <a:ln>
                          <a:noFill/>
                        </a:ln>
                        <a:solidFill>
                          <a:schemeClr val="tx1"/>
                        </a:solidFill>
                        <a:effectLst/>
                        <a:latin typeface="Tahoma" panose="020B0604030504040204"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dirty="0" smtClean="0">
                          <a:ln>
                            <a:noFill/>
                          </a:ln>
                          <a:solidFill>
                            <a:schemeClr val="tx1"/>
                          </a:solidFill>
                          <a:effectLst/>
                          <a:latin typeface="Tahoma" panose="020B0604030504040204" pitchFamily="34" charset="0"/>
                          <a:ea typeface="新細明體" pitchFamily="18" charset="-120"/>
                        </a:rPr>
                        <a:t>Grade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0278" name="Rectangle 38"/>
          <p:cNvSpPr>
            <a:spLocks noGrp="1" noChangeArrowheads="1"/>
          </p:cNvSpPr>
          <p:nvPr>
            <p:ph type="title"/>
          </p:nvPr>
        </p:nvSpPr>
        <p:spPr>
          <a:noFill/>
          <a:ln/>
        </p:spPr>
        <p:txBody>
          <a:bodyPr/>
          <a:lstStyle/>
          <a:p>
            <a:r>
              <a:rPr lang="en-US" altLang="zh-TW"/>
              <a:t>Create Table</a:t>
            </a:r>
          </a:p>
        </p:txBody>
      </p:sp>
    </p:spTree>
    <p:extLst>
      <p:ext uri="{BB962C8B-B14F-4D97-AF65-F5344CB8AC3E}">
        <p14:creationId xmlns:p14="http://schemas.microsoft.com/office/powerpoint/2010/main" val="3888352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402724" y="2510309"/>
            <a:ext cx="8229600" cy="3478368"/>
          </a:xfrm>
        </p:spPr>
        <p:txBody>
          <a:bodyPr/>
          <a:lstStyle/>
          <a:p>
            <a:r>
              <a:rPr lang="en-US" altLang="zh-TW" sz="2800" dirty="0">
                <a:solidFill>
                  <a:schemeClr val="hlink"/>
                </a:solidFill>
              </a:rPr>
              <a:t>DROP TABLE </a:t>
            </a:r>
            <a:r>
              <a:rPr lang="en-US" altLang="zh-TW" sz="2800" dirty="0" err="1">
                <a:solidFill>
                  <a:schemeClr val="accent2"/>
                </a:solidFill>
              </a:rPr>
              <a:t>table_name</a:t>
            </a:r>
            <a:endParaRPr lang="en-US" altLang="zh-TW" sz="2800" dirty="0">
              <a:solidFill>
                <a:schemeClr val="accent2"/>
              </a:solidFill>
            </a:endParaRPr>
          </a:p>
          <a:p>
            <a:r>
              <a:rPr lang="en-US" altLang="zh-TW" sz="2800" dirty="0"/>
              <a:t>Example</a:t>
            </a:r>
          </a:p>
          <a:p>
            <a:pPr>
              <a:buFont typeface="Wingdings" panose="05000000000000000000" pitchFamily="2" charset="2"/>
              <a:buNone/>
            </a:pPr>
            <a:r>
              <a:rPr lang="en-US" altLang="zh-TW" sz="2000" dirty="0" err="1"/>
              <a:t>mysql</a:t>
            </a:r>
            <a:r>
              <a:rPr lang="en-US" altLang="zh-TW" sz="2000" dirty="0"/>
              <a:t>&gt; </a:t>
            </a:r>
            <a:r>
              <a:rPr lang="en-US" altLang="zh-TW" sz="2000" dirty="0">
                <a:solidFill>
                  <a:schemeClr val="hlink"/>
                </a:solidFill>
              </a:rPr>
              <a:t>drop table </a:t>
            </a:r>
            <a:r>
              <a:rPr lang="en-US" altLang="zh-TW" sz="2000" dirty="0">
                <a:solidFill>
                  <a:schemeClr val="accent2"/>
                </a:solidFill>
              </a:rPr>
              <a:t>student</a:t>
            </a:r>
            <a:r>
              <a:rPr lang="en-US" altLang="zh-TW" sz="2000" dirty="0">
                <a:solidFill>
                  <a:schemeClr val="hlink"/>
                </a:solidFill>
              </a:rPr>
              <a:t>;</a:t>
            </a:r>
          </a:p>
          <a:p>
            <a:pPr>
              <a:buFont typeface="Wingdings" panose="05000000000000000000" pitchFamily="2" charset="2"/>
              <a:buNone/>
            </a:pPr>
            <a:r>
              <a:rPr lang="en-US" altLang="zh-TW" sz="2000" dirty="0"/>
              <a:t>Query OK, 0 rows affected (0.00 sec)</a:t>
            </a:r>
          </a:p>
          <a:p>
            <a:pPr>
              <a:buFont typeface="Wingdings" panose="05000000000000000000" pitchFamily="2" charset="2"/>
              <a:buNone/>
            </a:pPr>
            <a:endParaRPr lang="en-US" altLang="zh-TW" sz="2800" dirty="0"/>
          </a:p>
          <a:p>
            <a:r>
              <a:rPr lang="en-US" altLang="zh-TW" sz="2800" dirty="0"/>
              <a:t>Logout MySQL</a:t>
            </a:r>
          </a:p>
          <a:p>
            <a:pPr>
              <a:buFont typeface="Wingdings" panose="05000000000000000000" pitchFamily="2" charset="2"/>
              <a:buNone/>
            </a:pPr>
            <a:r>
              <a:rPr lang="en-US" altLang="zh-TW" sz="2000" dirty="0" err="1"/>
              <a:t>mysq</a:t>
            </a:r>
            <a:r>
              <a:rPr lang="en-US" altLang="zh-TW" sz="2000" dirty="0"/>
              <a:t>&gt; </a:t>
            </a:r>
            <a:r>
              <a:rPr lang="en-US" altLang="zh-TW" sz="2000" dirty="0">
                <a:solidFill>
                  <a:schemeClr val="hlink"/>
                </a:solidFill>
              </a:rPr>
              <a:t>quit</a:t>
            </a:r>
            <a:r>
              <a:rPr lang="en-US" altLang="zh-TW" sz="2000" dirty="0" smtClean="0">
                <a:solidFill>
                  <a:schemeClr val="hlink"/>
                </a:solidFill>
              </a:rPr>
              <a:t>;</a:t>
            </a:r>
            <a:endParaRPr lang="zh-TW" altLang="en-US" sz="2000" dirty="0">
              <a:solidFill>
                <a:schemeClr val="hlink"/>
              </a:solidFill>
            </a:endParaRPr>
          </a:p>
        </p:txBody>
      </p:sp>
      <p:sp>
        <p:nvSpPr>
          <p:cNvPr id="17412" name="Rectangle 4"/>
          <p:cNvSpPr>
            <a:spLocks noGrp="1" noChangeArrowheads="1"/>
          </p:cNvSpPr>
          <p:nvPr>
            <p:ph type="title"/>
          </p:nvPr>
        </p:nvSpPr>
        <p:spPr/>
        <p:txBody>
          <a:bodyPr/>
          <a:lstStyle/>
          <a:p>
            <a:r>
              <a:rPr lang="en-US" altLang="zh-TW"/>
              <a:t>Drop Table</a:t>
            </a:r>
          </a:p>
        </p:txBody>
      </p:sp>
    </p:spTree>
    <p:extLst>
      <p:ext uri="{BB962C8B-B14F-4D97-AF65-F5344CB8AC3E}">
        <p14:creationId xmlns:p14="http://schemas.microsoft.com/office/powerpoint/2010/main" val="43960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a:t>
            </a:r>
            <a:r>
              <a:rPr lang="en-US" dirty="0" smtClean="0"/>
              <a:t>Key</a:t>
            </a:r>
            <a:endParaRPr lang="en-US" dirty="0"/>
          </a:p>
        </p:txBody>
      </p:sp>
      <p:sp>
        <p:nvSpPr>
          <p:cNvPr id="3" name="Content Placeholder 2"/>
          <p:cNvSpPr>
            <a:spLocks noGrp="1"/>
          </p:cNvSpPr>
          <p:nvPr>
            <p:ph idx="1"/>
          </p:nvPr>
        </p:nvSpPr>
        <p:spPr>
          <a:xfrm>
            <a:off x="1154954" y="2603499"/>
            <a:ext cx="10513305" cy="3964725"/>
          </a:xfrm>
        </p:spPr>
        <p:txBody>
          <a:bodyPr/>
          <a:lstStyle/>
          <a:p>
            <a:r>
              <a:rPr lang="en-US" dirty="0"/>
              <a:t>A primary key is a column or a set of columns that uniquely identifies each row in the table. </a:t>
            </a:r>
            <a:endParaRPr lang="en-US" dirty="0" smtClean="0"/>
          </a:p>
          <a:p>
            <a:r>
              <a:rPr lang="en-US" dirty="0" smtClean="0"/>
              <a:t>Must </a:t>
            </a:r>
            <a:r>
              <a:rPr lang="en-US" dirty="0"/>
              <a:t>follow the rules below </a:t>
            </a:r>
            <a:r>
              <a:rPr lang="en-US" dirty="0" smtClean="0"/>
              <a:t>to </a:t>
            </a:r>
            <a:r>
              <a:rPr lang="en-US" dirty="0"/>
              <a:t>define a primary key for a table:</a:t>
            </a:r>
          </a:p>
          <a:p>
            <a:r>
              <a:rPr lang="en-US" dirty="0" smtClean="0"/>
              <a:t>A </a:t>
            </a:r>
            <a:r>
              <a:rPr lang="en-US" dirty="0"/>
              <a:t>primary key must contain unique values. </a:t>
            </a:r>
            <a:endParaRPr lang="en-US" dirty="0" smtClean="0"/>
          </a:p>
          <a:p>
            <a:r>
              <a:rPr lang="en-US" dirty="0" smtClean="0"/>
              <a:t>If </a:t>
            </a:r>
            <a:r>
              <a:rPr lang="en-US" dirty="0"/>
              <a:t>the primary key consists of multiple columns, the combination of values in these columns must be unique.</a:t>
            </a:r>
          </a:p>
          <a:p>
            <a:r>
              <a:rPr lang="en-US" dirty="0"/>
              <a:t>A primary key column cannot contain NULL values. </a:t>
            </a:r>
            <a:endParaRPr lang="en-US" dirty="0" smtClean="0"/>
          </a:p>
          <a:p>
            <a:r>
              <a:rPr lang="en-US" dirty="0" smtClean="0"/>
              <a:t>It </a:t>
            </a:r>
            <a:r>
              <a:rPr lang="en-US" dirty="0"/>
              <a:t>means that you have to declare the primary key column with the NOT NULL  attribute. If you don’t, MySQL will force the primary key column as NOT NULL  implicitly.</a:t>
            </a:r>
          </a:p>
          <a:p>
            <a:r>
              <a:rPr lang="en-US" dirty="0"/>
              <a:t>A table has only one primary key.</a:t>
            </a:r>
          </a:p>
        </p:txBody>
      </p:sp>
    </p:spTree>
    <p:extLst>
      <p:ext uri="{BB962C8B-B14F-4D97-AF65-F5344CB8AC3E}">
        <p14:creationId xmlns:p14="http://schemas.microsoft.com/office/powerpoint/2010/main" val="42044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a:t>
            </a:r>
          </a:p>
        </p:txBody>
      </p:sp>
      <p:sp>
        <p:nvSpPr>
          <p:cNvPr id="3" name="Content Placeholder 2"/>
          <p:cNvSpPr>
            <a:spLocks noGrp="1"/>
          </p:cNvSpPr>
          <p:nvPr>
            <p:ph idx="1"/>
          </p:nvPr>
        </p:nvSpPr>
        <p:spPr>
          <a:xfrm>
            <a:off x="1154954" y="2603499"/>
            <a:ext cx="10770883" cy="4054877"/>
          </a:xfrm>
        </p:spPr>
        <p:txBody>
          <a:bodyPr/>
          <a:lstStyle/>
          <a:p>
            <a:r>
              <a:rPr lang="en-US" dirty="0"/>
              <a:t>Because MySQL works faster with integers, the data type of the primary key column should be the integer e.g., INT, BIGINT</a:t>
            </a:r>
            <a:r>
              <a:rPr lang="en-US" dirty="0" smtClean="0"/>
              <a:t>.</a:t>
            </a:r>
          </a:p>
          <a:p>
            <a:r>
              <a:rPr lang="en-US" dirty="0" smtClean="0"/>
              <a:t>Make </a:t>
            </a:r>
            <a:r>
              <a:rPr lang="en-US" dirty="0"/>
              <a:t>sure that the value ranges of the integer type for the primary key is sufficient for storing all possible rows that the table may have.</a:t>
            </a:r>
          </a:p>
          <a:p>
            <a:r>
              <a:rPr lang="en-US" dirty="0" smtClean="0"/>
              <a:t>A </a:t>
            </a:r>
            <a:r>
              <a:rPr lang="en-US" dirty="0"/>
              <a:t>primary key column often has the AUTO_INCREMENT attribute that generates a unique sequence for the key automatically. The primary key of the next row is greater than the previous one.</a:t>
            </a:r>
          </a:p>
          <a:p>
            <a:r>
              <a:rPr lang="en-US" dirty="0" smtClean="0"/>
              <a:t>When </a:t>
            </a:r>
            <a:r>
              <a:rPr lang="en-US" dirty="0"/>
              <a:t>you define a primary key for a table, MySQL automatically creates an index named PRIMARY.</a:t>
            </a:r>
          </a:p>
        </p:txBody>
      </p:sp>
    </p:spTree>
    <p:extLst>
      <p:ext uri="{BB962C8B-B14F-4D97-AF65-F5344CB8AC3E}">
        <p14:creationId xmlns:p14="http://schemas.microsoft.com/office/powerpoint/2010/main" val="112250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10204212" cy="706964"/>
          </a:xfrm>
        </p:spPr>
        <p:txBody>
          <a:bodyPr/>
          <a:lstStyle/>
          <a:p>
            <a:r>
              <a:rPr lang="en-US" dirty="0"/>
              <a:t>Defining MySQL PRIMARY KEY constraints using CREATE TABLE statement</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To create a PRIMARY KEY  constraint for the table, you specify the PRIMARY KEY in the primary key column’s definition.</a:t>
            </a:r>
          </a:p>
          <a:p>
            <a:r>
              <a:rPr lang="en-US" dirty="0" smtClean="0"/>
              <a:t>The </a:t>
            </a:r>
            <a:r>
              <a:rPr lang="en-US" dirty="0"/>
              <a:t>following example creates users table whose primary key is </a:t>
            </a:r>
            <a:r>
              <a:rPr lang="en-US" dirty="0" err="1"/>
              <a:t>user_id</a:t>
            </a:r>
            <a:r>
              <a:rPr lang="en-US" dirty="0"/>
              <a:t> column:</a:t>
            </a:r>
          </a:p>
          <a:p>
            <a:pPr marL="0" indent="0">
              <a:buNone/>
            </a:pPr>
            <a:r>
              <a:rPr lang="en-US" b="1" dirty="0" smtClean="0">
                <a:solidFill>
                  <a:srgbClr val="FF0000"/>
                </a:solidFill>
              </a:rPr>
              <a:t>CREATE </a:t>
            </a:r>
            <a:r>
              <a:rPr lang="en-US" b="1" dirty="0">
                <a:solidFill>
                  <a:srgbClr val="FF0000"/>
                </a:solidFill>
              </a:rPr>
              <a:t>TABLE users(</a:t>
            </a:r>
          </a:p>
          <a:p>
            <a:pPr marL="0" indent="0">
              <a:buNone/>
            </a:pPr>
            <a:r>
              <a:rPr lang="en-US" b="1" dirty="0">
                <a:solidFill>
                  <a:srgbClr val="FF0000"/>
                </a:solidFill>
              </a:rPr>
              <a:t>   </a:t>
            </a:r>
            <a:r>
              <a:rPr lang="en-US" b="1" dirty="0" err="1">
                <a:solidFill>
                  <a:srgbClr val="FF0000"/>
                </a:solidFill>
              </a:rPr>
              <a:t>user_id</a:t>
            </a:r>
            <a:r>
              <a:rPr lang="en-US" b="1" dirty="0">
                <a:solidFill>
                  <a:srgbClr val="FF0000"/>
                </a:solidFill>
              </a:rPr>
              <a:t> INT AUTO_INCREMENT PRIMARY KEY,</a:t>
            </a:r>
          </a:p>
          <a:p>
            <a:pPr marL="0" indent="0">
              <a:buNone/>
            </a:pPr>
            <a:r>
              <a:rPr lang="en-US" b="1" dirty="0">
                <a:solidFill>
                  <a:srgbClr val="FF0000"/>
                </a:solidFill>
              </a:rPr>
              <a:t>   username VARCHAR(40),</a:t>
            </a:r>
          </a:p>
          <a:p>
            <a:pPr marL="0" indent="0">
              <a:buNone/>
            </a:pPr>
            <a:r>
              <a:rPr lang="en-US" b="1" dirty="0">
                <a:solidFill>
                  <a:srgbClr val="FF0000"/>
                </a:solidFill>
              </a:rPr>
              <a:t>   password VARCHAR(255),</a:t>
            </a:r>
          </a:p>
          <a:p>
            <a:pPr marL="0" indent="0">
              <a:buNone/>
            </a:pPr>
            <a:r>
              <a:rPr lang="en-US" b="1" dirty="0">
                <a:solidFill>
                  <a:srgbClr val="FF0000"/>
                </a:solidFill>
              </a:rPr>
              <a:t>   email VARCHAR(255)</a:t>
            </a:r>
          </a:p>
          <a:p>
            <a:pPr marL="0" indent="0">
              <a:buNone/>
            </a:pPr>
            <a:r>
              <a:rPr lang="en-US" b="1" dirty="0">
                <a:solidFill>
                  <a:srgbClr val="FF0000"/>
                </a:solidFill>
              </a:rPr>
              <a:t>);</a:t>
            </a:r>
          </a:p>
        </p:txBody>
      </p:sp>
    </p:spTree>
    <p:extLst>
      <p:ext uri="{BB962C8B-B14F-4D97-AF65-F5344CB8AC3E}">
        <p14:creationId xmlns:p14="http://schemas.microsoft.com/office/powerpoint/2010/main" val="3925536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998150" cy="706964"/>
          </a:xfrm>
        </p:spPr>
        <p:txBody>
          <a:bodyPr/>
          <a:lstStyle/>
          <a:p>
            <a:r>
              <a:rPr lang="en-US" dirty="0"/>
              <a:t>Defining MySQL PRIMARY KEY constraints using CREATE TABLE </a:t>
            </a:r>
            <a:r>
              <a:rPr lang="en-US" dirty="0" smtClean="0"/>
              <a:t>statement</a:t>
            </a:r>
            <a:endParaRPr lang="en-US" dirty="0"/>
          </a:p>
        </p:txBody>
      </p:sp>
      <p:sp>
        <p:nvSpPr>
          <p:cNvPr id="3" name="Content Placeholder 2"/>
          <p:cNvSpPr>
            <a:spLocks noGrp="1"/>
          </p:cNvSpPr>
          <p:nvPr>
            <p:ph idx="1"/>
          </p:nvPr>
        </p:nvSpPr>
        <p:spPr/>
        <p:txBody>
          <a:bodyPr>
            <a:normAutofit/>
          </a:bodyPr>
          <a:lstStyle/>
          <a:p>
            <a:r>
              <a:rPr lang="en-US" dirty="0"/>
              <a:t>can also specify the PRIMARY KEY at the end of the CREATE TABLE  statement as follows:</a:t>
            </a:r>
          </a:p>
          <a:p>
            <a:pPr marL="0" indent="0">
              <a:buNone/>
            </a:pPr>
            <a:r>
              <a:rPr lang="en-US" b="1" dirty="0" smtClean="0">
                <a:solidFill>
                  <a:srgbClr val="FF0000"/>
                </a:solidFill>
              </a:rPr>
              <a:t>CREATE </a:t>
            </a:r>
            <a:r>
              <a:rPr lang="en-US" b="1" dirty="0">
                <a:solidFill>
                  <a:srgbClr val="FF0000"/>
                </a:solidFill>
              </a:rPr>
              <a:t>TABLE roles(</a:t>
            </a:r>
          </a:p>
          <a:p>
            <a:pPr marL="0" indent="0">
              <a:buNone/>
            </a:pPr>
            <a:r>
              <a:rPr lang="en-US" b="1" dirty="0">
                <a:solidFill>
                  <a:srgbClr val="FF0000"/>
                </a:solidFill>
              </a:rPr>
              <a:t>   </a:t>
            </a:r>
            <a:r>
              <a:rPr lang="en-US" b="1" dirty="0" err="1">
                <a:solidFill>
                  <a:srgbClr val="FF0000"/>
                </a:solidFill>
              </a:rPr>
              <a:t>role_id</a:t>
            </a:r>
            <a:r>
              <a:rPr lang="en-US" b="1" dirty="0">
                <a:solidFill>
                  <a:srgbClr val="FF0000"/>
                </a:solidFill>
              </a:rPr>
              <a:t> INT AUTO_INCREMENT,</a:t>
            </a:r>
          </a:p>
          <a:p>
            <a:pPr marL="0" indent="0">
              <a:buNone/>
            </a:pPr>
            <a:r>
              <a:rPr lang="en-US" b="1" dirty="0">
                <a:solidFill>
                  <a:srgbClr val="FF0000"/>
                </a:solidFill>
              </a:rPr>
              <a:t>   </a:t>
            </a:r>
            <a:r>
              <a:rPr lang="en-US" b="1" dirty="0" err="1">
                <a:solidFill>
                  <a:srgbClr val="FF0000"/>
                </a:solidFill>
              </a:rPr>
              <a:t>role_name</a:t>
            </a:r>
            <a:r>
              <a:rPr lang="en-US" b="1" dirty="0">
                <a:solidFill>
                  <a:srgbClr val="FF0000"/>
                </a:solidFill>
              </a:rPr>
              <a:t> VARCHAR(50),</a:t>
            </a:r>
          </a:p>
          <a:p>
            <a:pPr marL="0" indent="0">
              <a:buNone/>
            </a:pPr>
            <a:r>
              <a:rPr lang="en-US" b="1" dirty="0">
                <a:solidFill>
                  <a:srgbClr val="FF0000"/>
                </a:solidFill>
              </a:rPr>
              <a:t>   PRIMARY KEY(</a:t>
            </a:r>
            <a:r>
              <a:rPr lang="en-US" b="1" dirty="0" err="1">
                <a:solidFill>
                  <a:srgbClr val="FF0000"/>
                </a:solidFill>
              </a:rPr>
              <a:t>role_id</a:t>
            </a:r>
            <a:r>
              <a:rPr lang="en-US" b="1" dirty="0">
                <a:solidFill>
                  <a:srgbClr val="FF0000"/>
                </a:solidFill>
              </a:rPr>
              <a:t>)</a:t>
            </a:r>
          </a:p>
          <a:p>
            <a:pPr marL="0" indent="0">
              <a:buNone/>
            </a:pPr>
            <a:r>
              <a:rPr lang="en-US" b="1" dirty="0">
                <a:solidFill>
                  <a:srgbClr val="FF0000"/>
                </a:solidFill>
              </a:rPr>
              <a:t>);</a:t>
            </a:r>
          </a:p>
        </p:txBody>
      </p:sp>
    </p:spTree>
    <p:extLst>
      <p:ext uri="{BB962C8B-B14F-4D97-AF65-F5344CB8AC3E}">
        <p14:creationId xmlns:p14="http://schemas.microsoft.com/office/powerpoint/2010/main" val="1969936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82240" cy="706964"/>
          </a:xfrm>
        </p:spPr>
        <p:txBody>
          <a:bodyPr/>
          <a:lstStyle/>
          <a:p>
            <a:r>
              <a:rPr lang="en-US" dirty="0"/>
              <a:t>Defining MySQL PRIMARY KEY constraints using CREATE TABLE statement</a:t>
            </a:r>
          </a:p>
        </p:txBody>
      </p:sp>
      <p:sp>
        <p:nvSpPr>
          <p:cNvPr id="3" name="Content Placeholder 2"/>
          <p:cNvSpPr>
            <a:spLocks noGrp="1"/>
          </p:cNvSpPr>
          <p:nvPr>
            <p:ph idx="1"/>
          </p:nvPr>
        </p:nvSpPr>
        <p:spPr/>
        <p:txBody>
          <a:bodyPr>
            <a:normAutofit/>
          </a:bodyPr>
          <a:lstStyle/>
          <a:p>
            <a:r>
              <a:rPr lang="en-US" dirty="0"/>
              <a:t>In case the primary key consists of multiple columns, </a:t>
            </a:r>
            <a:r>
              <a:rPr lang="en-US" dirty="0" smtClean="0"/>
              <a:t>must </a:t>
            </a:r>
            <a:r>
              <a:rPr lang="en-US" dirty="0"/>
              <a:t>specify them at the end of the CREATE TABLE  statement. </a:t>
            </a:r>
            <a:endParaRPr lang="en-US" dirty="0" smtClean="0"/>
          </a:p>
          <a:p>
            <a:r>
              <a:rPr lang="en-US" dirty="0" smtClean="0"/>
              <a:t>Can put </a:t>
            </a:r>
            <a:r>
              <a:rPr lang="en-US" dirty="0"/>
              <a:t>a coma-separated list of primary key columns inside parentheses followed the PRIMARY KEY  keywords.</a:t>
            </a:r>
          </a:p>
          <a:p>
            <a:pPr marL="0" indent="0">
              <a:buNone/>
            </a:pPr>
            <a:r>
              <a:rPr lang="en-US" b="1" dirty="0" smtClean="0">
                <a:solidFill>
                  <a:srgbClr val="FF0000"/>
                </a:solidFill>
              </a:rPr>
              <a:t>CREATE </a:t>
            </a:r>
            <a:r>
              <a:rPr lang="en-US" b="1" dirty="0">
                <a:solidFill>
                  <a:srgbClr val="FF0000"/>
                </a:solidFill>
              </a:rPr>
              <a:t>TABLE </a:t>
            </a:r>
            <a:r>
              <a:rPr lang="en-US" b="1" dirty="0" err="1">
                <a:solidFill>
                  <a:srgbClr val="FF0000"/>
                </a:solidFill>
              </a:rPr>
              <a:t>user_roles</a:t>
            </a:r>
            <a:r>
              <a:rPr lang="en-US" b="1" dirty="0">
                <a:solidFill>
                  <a:srgbClr val="FF0000"/>
                </a:solidFill>
              </a:rPr>
              <a:t>(</a:t>
            </a:r>
          </a:p>
          <a:p>
            <a:pPr marL="0" indent="0">
              <a:buNone/>
            </a:pPr>
            <a:r>
              <a:rPr lang="en-US" b="1" dirty="0">
                <a:solidFill>
                  <a:srgbClr val="FF0000"/>
                </a:solidFill>
              </a:rPr>
              <a:t>   </a:t>
            </a:r>
            <a:r>
              <a:rPr lang="en-US" b="1" dirty="0" err="1">
                <a:solidFill>
                  <a:srgbClr val="FF0000"/>
                </a:solidFill>
              </a:rPr>
              <a:t>user_id</a:t>
            </a:r>
            <a:r>
              <a:rPr lang="en-US" b="1" dirty="0">
                <a:solidFill>
                  <a:srgbClr val="FF0000"/>
                </a:solidFill>
              </a:rPr>
              <a:t> INT NOT NULL,</a:t>
            </a:r>
          </a:p>
          <a:p>
            <a:pPr marL="0" indent="0">
              <a:buNone/>
            </a:pPr>
            <a:r>
              <a:rPr lang="en-US" b="1" dirty="0">
                <a:solidFill>
                  <a:srgbClr val="FF0000"/>
                </a:solidFill>
              </a:rPr>
              <a:t>   </a:t>
            </a:r>
            <a:r>
              <a:rPr lang="en-US" b="1" dirty="0" err="1">
                <a:solidFill>
                  <a:srgbClr val="FF0000"/>
                </a:solidFill>
              </a:rPr>
              <a:t>role_id</a:t>
            </a:r>
            <a:r>
              <a:rPr lang="en-US" b="1" dirty="0">
                <a:solidFill>
                  <a:srgbClr val="FF0000"/>
                </a:solidFill>
              </a:rPr>
              <a:t> INT NOT NULL,</a:t>
            </a:r>
          </a:p>
          <a:p>
            <a:pPr marL="0" indent="0">
              <a:buNone/>
            </a:pPr>
            <a:r>
              <a:rPr lang="en-US" b="1" dirty="0">
                <a:solidFill>
                  <a:srgbClr val="FF0000"/>
                </a:solidFill>
              </a:rPr>
              <a:t>   PRIMARY KEY(</a:t>
            </a:r>
            <a:r>
              <a:rPr lang="en-US" b="1" dirty="0" err="1">
                <a:solidFill>
                  <a:srgbClr val="FF0000"/>
                </a:solidFill>
              </a:rPr>
              <a:t>user_id,role_id</a:t>
            </a:r>
            <a:r>
              <a:rPr lang="en-US" b="1" dirty="0" smtClean="0">
                <a:solidFill>
                  <a:srgbClr val="FF0000"/>
                </a:solidFill>
              </a:rPr>
              <a:t>)</a:t>
            </a:r>
            <a:endParaRPr lang="en-US" b="1" dirty="0">
              <a:solidFill>
                <a:srgbClr val="FF0000"/>
              </a:solidFill>
            </a:endParaRPr>
          </a:p>
          <a:p>
            <a:pPr marL="0" indent="0">
              <a:buNone/>
            </a:pPr>
            <a:r>
              <a:rPr lang="en-US" b="1" dirty="0" smtClean="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158355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6" name="Rectangle 70"/>
          <p:cNvSpPr>
            <a:spLocks noGrp="1" noChangeArrowheads="1"/>
          </p:cNvSpPr>
          <p:nvPr>
            <p:ph type="title"/>
          </p:nvPr>
        </p:nvSpPr>
        <p:spPr/>
        <p:txBody>
          <a:bodyPr/>
          <a:lstStyle/>
          <a:p>
            <a:r>
              <a:rPr lang="en-US" altLang="zh-TW"/>
              <a:t>Database and Database Management System</a:t>
            </a:r>
          </a:p>
        </p:txBody>
      </p:sp>
      <p:sp>
        <p:nvSpPr>
          <p:cNvPr id="4167" name="Rectangle 71"/>
          <p:cNvSpPr>
            <a:spLocks noGrp="1" noChangeArrowheads="1"/>
          </p:cNvSpPr>
          <p:nvPr>
            <p:ph type="body" idx="1"/>
          </p:nvPr>
        </p:nvSpPr>
        <p:spPr/>
        <p:txBody>
          <a:bodyPr>
            <a:normAutofit fontScale="92500" lnSpcReduction="20000"/>
          </a:bodyPr>
          <a:lstStyle/>
          <a:p>
            <a:pPr>
              <a:lnSpc>
                <a:spcPct val="90000"/>
              </a:lnSpc>
            </a:pPr>
            <a:r>
              <a:rPr lang="en-US" altLang="zh-TW" sz="2400" dirty="0"/>
              <a:t>Database is simply a collection of data. In relational database, data is organized into tables.</a:t>
            </a:r>
          </a:p>
          <a:p>
            <a:pPr>
              <a:lnSpc>
                <a:spcPct val="90000"/>
              </a:lnSpc>
            </a:pPr>
            <a:endParaRPr lang="en-US" altLang="zh-TW" sz="2400" dirty="0"/>
          </a:p>
          <a:p>
            <a:pPr>
              <a:lnSpc>
                <a:spcPct val="90000"/>
              </a:lnSpc>
            </a:pPr>
            <a:endParaRPr lang="en-US" altLang="zh-TW" sz="2800" dirty="0"/>
          </a:p>
          <a:p>
            <a:pPr>
              <a:lnSpc>
                <a:spcPct val="90000"/>
              </a:lnSpc>
            </a:pPr>
            <a:endParaRPr lang="en-US" altLang="zh-TW" sz="2800" dirty="0"/>
          </a:p>
          <a:p>
            <a:pPr>
              <a:lnSpc>
                <a:spcPct val="90000"/>
              </a:lnSpc>
            </a:pPr>
            <a:endParaRPr lang="en-US" altLang="zh-TW" sz="2800" dirty="0"/>
          </a:p>
          <a:p>
            <a:pPr>
              <a:lnSpc>
                <a:spcPct val="90000"/>
              </a:lnSpc>
            </a:pPr>
            <a:endParaRPr lang="en-US" altLang="zh-TW" sz="2400" dirty="0"/>
          </a:p>
          <a:p>
            <a:pPr>
              <a:lnSpc>
                <a:spcPct val="90000"/>
              </a:lnSpc>
            </a:pPr>
            <a:r>
              <a:rPr lang="en-US" altLang="zh-TW" sz="2400" dirty="0"/>
              <a:t>Database Management System (DBMS) is software to maintain and utilize the collections of data (Oracle, DB2, MySQL)</a:t>
            </a:r>
          </a:p>
        </p:txBody>
      </p:sp>
      <p:graphicFrame>
        <p:nvGraphicFramePr>
          <p:cNvPr id="4168" name="Group 72"/>
          <p:cNvGraphicFramePr>
            <a:graphicFrameLocks noGrp="1"/>
          </p:cNvGraphicFramePr>
          <p:nvPr>
            <p:ph sz="half" idx="4294967295"/>
            <p:extLst>
              <p:ext uri="{D42A27DB-BD31-4B8C-83A1-F6EECF244321}">
                <p14:modId xmlns:p14="http://schemas.microsoft.com/office/powerpoint/2010/main" val="278724294"/>
              </p:ext>
            </p:extLst>
          </p:nvPr>
        </p:nvGraphicFramePr>
        <p:xfrm>
          <a:off x="3410756" y="3204693"/>
          <a:ext cx="4398963" cy="1785938"/>
        </p:xfrm>
        <a:graphic>
          <a:graphicData uri="http://schemas.openxmlformats.org/drawingml/2006/table">
            <a:tbl>
              <a:tblPr/>
              <a:tblGrid>
                <a:gridCol w="1214438"/>
                <a:gridCol w="1062037"/>
                <a:gridCol w="1060450"/>
                <a:gridCol w="1062038"/>
              </a:tblGrid>
              <a:tr h="180975">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dirty="0" err="1" smtClean="0">
                          <a:ln>
                            <a:noFill/>
                          </a:ln>
                          <a:solidFill>
                            <a:schemeClr val="tx1"/>
                          </a:solidFill>
                          <a:effectLst/>
                          <a:latin typeface="Tahoma" panose="020B0604030504040204" pitchFamily="34" charset="0"/>
                          <a:ea typeface="新細明體" pitchFamily="18" charset="-120"/>
                        </a:rPr>
                        <a:t>Student_ID</a:t>
                      </a:r>
                      <a:endParaRPr kumimoji="1" lang="en-US" altLang="zh-TW" sz="1400" b="0" i="0" u="none" strike="noStrike" cap="none" normalizeH="0" baseline="0" dirty="0" smtClean="0">
                        <a:ln>
                          <a:noFill/>
                        </a:ln>
                        <a:solidFill>
                          <a:schemeClr val="tx1"/>
                        </a:solidFill>
                        <a:effectLst/>
                        <a:latin typeface="Tahoma" panose="020B0604030504040204"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Grade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14338">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400" b="0" i="0" u="none" strike="noStrike" cap="none" normalizeH="0" baseline="0" smtClean="0">
                          <a:ln>
                            <a:noFill/>
                          </a:ln>
                          <a:solidFill>
                            <a:schemeClr val="tx1"/>
                          </a:solidFill>
                          <a:effectLst/>
                          <a:latin typeface="Tahoma" panose="020B0604030504040204" pitchFamily="34" charset="0"/>
                          <a:ea typeface="新細明體" pitchFamily="18" charset="-12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Shannon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BCB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400" b="0" i="0" u="none" strike="noStrike" cap="none" normalizeH="0" baseline="0" smtClean="0">
                          <a:ln>
                            <a:noFill/>
                          </a:ln>
                          <a:solidFill>
                            <a:schemeClr val="tx1"/>
                          </a:solidFill>
                          <a:effectLst/>
                          <a:latin typeface="Tahoma" panose="020B0604030504040204" pitchFamily="34" charset="0"/>
                          <a:ea typeface="新細明體" pitchFamily="18" charset="-12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Mike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BBMB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400" b="0" i="0" u="none" strike="noStrike" cap="none" normalizeH="0" baseline="0" smtClean="0">
                          <a:ln>
                            <a:noFill/>
                          </a:ln>
                          <a:solidFill>
                            <a:schemeClr val="tx1"/>
                          </a:solidFill>
                          <a:effectLst/>
                          <a:latin typeface="Tahoma" panose="020B0604030504040204" pitchFamily="34" charset="0"/>
                          <a:ea typeface="新細明體" pitchFamily="18" charset="-12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Wang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MCDB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TW" altLang="en-US" sz="1400" b="0" i="0" u="none" strike="noStrike" cap="none" normalizeH="0" baseline="0" dirty="0" smtClean="0">
                        <a:ln>
                          <a:noFill/>
                        </a:ln>
                        <a:solidFill>
                          <a:schemeClr val="tx1"/>
                        </a:solidFill>
                        <a:effectLst/>
                        <a:latin typeface="Tahoma" panose="020B0604030504040204"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400" b="0" i="0" u="none" strike="noStrike" cap="none" normalizeH="0" baseline="0" smtClean="0">
                          <a:ln>
                            <a:noFill/>
                          </a:ln>
                          <a:solidFill>
                            <a:schemeClr val="tx1"/>
                          </a:solidFill>
                          <a:effectLst/>
                          <a:latin typeface="Arial" panose="020B0604020202020204" pitchFamily="34" charset="0"/>
                          <a:ea typeface="新細明體" pitchFamily="18" charset="-120"/>
                        </a:rPr>
                        <a:t>…</a:t>
                      </a:r>
                      <a:endParaRPr kumimoji="1" lang="zh-TW" altLang="en-US" sz="1400" b="0" i="0" u="none" strike="noStrike" cap="none" normalizeH="0" baseline="0" smtClean="0">
                        <a:ln>
                          <a:noFill/>
                        </a:ln>
                        <a:solidFill>
                          <a:schemeClr val="tx1"/>
                        </a:solidFill>
                        <a:effectLst/>
                        <a:latin typeface="Tahoma" panose="020B0604030504040204"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400" b="0" i="0" u="none" strike="noStrike" cap="none" normalizeH="0" baseline="0" smtClean="0">
                          <a:ln>
                            <a:noFill/>
                          </a:ln>
                          <a:solidFill>
                            <a:schemeClr val="tx1"/>
                          </a:solidFill>
                          <a:effectLst/>
                          <a:latin typeface="Arial" panose="020B0604020202020204" pitchFamily="34" charset="0"/>
                          <a:ea typeface="新細明體" pitchFamily="18" charset="-120"/>
                        </a:rPr>
                        <a:t>…</a:t>
                      </a:r>
                      <a:endParaRPr kumimoji="1" lang="zh-TW" altLang="en-US" sz="1400" b="0" i="0" u="none" strike="noStrike" cap="none" normalizeH="0" baseline="0" smtClean="0">
                        <a:ln>
                          <a:noFill/>
                        </a:ln>
                        <a:solidFill>
                          <a:schemeClr val="tx1"/>
                        </a:solidFill>
                        <a:effectLst/>
                        <a:latin typeface="Tahoma" panose="020B0604030504040204"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400" b="0" i="0" u="none" strike="noStrike" cap="none" normalizeH="0" baseline="0" dirty="0" smtClean="0">
                          <a:ln>
                            <a:noFill/>
                          </a:ln>
                          <a:solidFill>
                            <a:schemeClr val="tx1"/>
                          </a:solidFill>
                          <a:effectLst/>
                          <a:latin typeface="Arial" panose="020B0604020202020204" pitchFamily="34" charset="0"/>
                          <a:ea typeface="新細明體" pitchFamily="18" charset="-120"/>
                        </a:rPr>
                        <a:t>…</a:t>
                      </a:r>
                      <a:endParaRPr kumimoji="1" lang="zh-TW" altLang="en-US" sz="1400" b="0" i="0" u="none" strike="noStrike" cap="none" normalizeH="0" baseline="0" dirty="0" smtClean="0">
                        <a:ln>
                          <a:noFill/>
                        </a:ln>
                        <a:solidFill>
                          <a:schemeClr val="tx1"/>
                        </a:solidFill>
                        <a:effectLst/>
                        <a:latin typeface="Tahoma" panose="020B0604030504040204"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41896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 constraints using ALTER TABLE statement</a:t>
            </a:r>
            <a:br>
              <a:rPr lang="en-US" dirty="0"/>
            </a:br>
            <a:endParaRPr lang="en-US" dirty="0"/>
          </a:p>
        </p:txBody>
      </p:sp>
      <p:sp>
        <p:nvSpPr>
          <p:cNvPr id="3" name="Content Placeholder 2"/>
          <p:cNvSpPr>
            <a:spLocks noGrp="1"/>
          </p:cNvSpPr>
          <p:nvPr>
            <p:ph idx="1"/>
          </p:nvPr>
        </p:nvSpPr>
        <p:spPr/>
        <p:txBody>
          <a:bodyPr/>
          <a:lstStyle/>
          <a:p>
            <a:r>
              <a:rPr lang="en-US" dirty="0" smtClean="0"/>
              <a:t>If </a:t>
            </a:r>
            <a:r>
              <a:rPr lang="en-US" dirty="0"/>
              <a:t>a table, for some reasons, does not have a primary key, you can use the ALTER </a:t>
            </a:r>
            <a:r>
              <a:rPr lang="en-US" dirty="0" err="1"/>
              <a:t>TABLEstatement</a:t>
            </a:r>
            <a:r>
              <a:rPr lang="en-US" dirty="0"/>
              <a:t> to define the primary key of the table as shown in the following statement:</a:t>
            </a:r>
          </a:p>
          <a:p>
            <a:endParaRPr lang="en-US" dirty="0"/>
          </a:p>
          <a:p>
            <a:pPr marL="0" indent="0">
              <a:buNone/>
            </a:pPr>
            <a:r>
              <a:rPr lang="en-US" b="1" dirty="0" smtClean="0">
                <a:solidFill>
                  <a:srgbClr val="FF0000"/>
                </a:solidFill>
              </a:rPr>
              <a:t>ALTER </a:t>
            </a:r>
            <a:r>
              <a:rPr lang="en-US" b="1" dirty="0">
                <a:solidFill>
                  <a:srgbClr val="FF0000"/>
                </a:solidFill>
              </a:rPr>
              <a:t>TABLE </a:t>
            </a:r>
            <a:r>
              <a:rPr lang="en-US" b="1" dirty="0" err="1">
                <a:solidFill>
                  <a:srgbClr val="FF0000"/>
                </a:solidFill>
              </a:rPr>
              <a:t>table_name</a:t>
            </a:r>
            <a:endParaRPr lang="en-US" b="1" dirty="0">
              <a:solidFill>
                <a:srgbClr val="FF0000"/>
              </a:solidFill>
            </a:endParaRPr>
          </a:p>
          <a:p>
            <a:pPr marL="0" indent="0">
              <a:buNone/>
            </a:pPr>
            <a:r>
              <a:rPr lang="en-US" b="1" dirty="0">
                <a:solidFill>
                  <a:srgbClr val="FF0000"/>
                </a:solidFill>
              </a:rPr>
              <a:t>ADD PRIMARY KEY(</a:t>
            </a:r>
            <a:r>
              <a:rPr lang="en-US" b="1" dirty="0" err="1">
                <a:solidFill>
                  <a:srgbClr val="FF0000"/>
                </a:solidFill>
              </a:rPr>
              <a:t>primary_key_column</a:t>
            </a:r>
            <a:r>
              <a:rPr lang="en-US" b="1" dirty="0">
                <a:solidFill>
                  <a:srgbClr val="FF0000"/>
                </a:solidFill>
              </a:rPr>
              <a:t>);</a:t>
            </a:r>
          </a:p>
        </p:txBody>
      </p:sp>
    </p:spTree>
    <p:extLst>
      <p:ext uri="{BB962C8B-B14F-4D97-AF65-F5344CB8AC3E}">
        <p14:creationId xmlns:p14="http://schemas.microsoft.com/office/powerpoint/2010/main" val="781271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a:t>
            </a:r>
            <a:r>
              <a:rPr lang="en-US" dirty="0" smtClean="0"/>
              <a:t>Key</a:t>
            </a:r>
            <a:endParaRPr lang="en-US" dirty="0"/>
          </a:p>
        </p:txBody>
      </p:sp>
      <p:sp>
        <p:nvSpPr>
          <p:cNvPr id="3" name="Content Placeholder 2"/>
          <p:cNvSpPr>
            <a:spLocks noGrp="1"/>
          </p:cNvSpPr>
          <p:nvPr>
            <p:ph idx="1"/>
          </p:nvPr>
        </p:nvSpPr>
        <p:spPr>
          <a:xfrm>
            <a:off x="1154954" y="2603499"/>
            <a:ext cx="10770883" cy="4054877"/>
          </a:xfrm>
        </p:spPr>
        <p:txBody>
          <a:bodyPr/>
          <a:lstStyle/>
          <a:p>
            <a:r>
              <a:rPr lang="en-US" dirty="0"/>
              <a:t>A foreign key is a field in a table that matches another field of another table</a:t>
            </a:r>
            <a:r>
              <a:rPr lang="en-US" dirty="0" smtClean="0"/>
              <a:t>.</a:t>
            </a:r>
          </a:p>
          <a:p>
            <a:r>
              <a:rPr lang="en-US" dirty="0" smtClean="0"/>
              <a:t> </a:t>
            </a:r>
            <a:r>
              <a:rPr lang="en-US" dirty="0"/>
              <a:t>A foreign key places constraints on data in the related tables, which enables MySQL to maintain referential integrity</a:t>
            </a:r>
            <a:r>
              <a:rPr lang="en-US" dirty="0" smtClean="0"/>
              <a:t>.</a:t>
            </a:r>
          </a:p>
          <a:p>
            <a:r>
              <a:rPr lang="en-US" dirty="0"/>
              <a:t>A foreign key can be a column or a set of columns. </a:t>
            </a:r>
            <a:endParaRPr lang="en-US" dirty="0" smtClean="0"/>
          </a:p>
          <a:p>
            <a:r>
              <a:rPr lang="en-US" dirty="0" smtClean="0"/>
              <a:t>The </a:t>
            </a:r>
            <a:r>
              <a:rPr lang="en-US" dirty="0"/>
              <a:t>columns in the child table often refer to the primary key columns in the parent table.</a:t>
            </a:r>
          </a:p>
          <a:p>
            <a:r>
              <a:rPr lang="en-US" dirty="0" smtClean="0"/>
              <a:t>A </a:t>
            </a:r>
            <a:r>
              <a:rPr lang="en-US" dirty="0"/>
              <a:t>table may have more than one foreign key, and each foreign key in the child table may refer to a different parent table.</a:t>
            </a:r>
          </a:p>
          <a:p>
            <a:r>
              <a:rPr lang="en-US" dirty="0" smtClean="0"/>
              <a:t>A </a:t>
            </a:r>
            <a:r>
              <a:rPr lang="en-US" dirty="0"/>
              <a:t>row in the child table must contain values that exist in the parent table</a:t>
            </a:r>
          </a:p>
        </p:txBody>
      </p:sp>
    </p:spTree>
    <p:extLst>
      <p:ext uri="{BB962C8B-B14F-4D97-AF65-F5344CB8AC3E}">
        <p14:creationId xmlns:p14="http://schemas.microsoft.com/office/powerpoint/2010/main" val="2729375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9855" y="240842"/>
            <a:ext cx="6029928" cy="3999058"/>
          </a:xfrm>
          <a:prstGeom prst="rect">
            <a:avLst/>
          </a:prstGeom>
        </p:spPr>
      </p:pic>
      <p:sp>
        <p:nvSpPr>
          <p:cNvPr id="5" name="Rectangle 4"/>
          <p:cNvSpPr/>
          <p:nvPr/>
        </p:nvSpPr>
        <p:spPr>
          <a:xfrm>
            <a:off x="626770" y="4248267"/>
            <a:ext cx="11157397" cy="2308324"/>
          </a:xfrm>
          <a:prstGeom prst="rect">
            <a:avLst/>
          </a:prstGeom>
        </p:spPr>
        <p:txBody>
          <a:bodyPr wrap="square">
            <a:spAutoFit/>
          </a:bodyPr>
          <a:lstStyle/>
          <a:p>
            <a:r>
              <a:rPr lang="en-US" dirty="0"/>
              <a:t>We have two tables: customers and orders. Each customer has zero or more orders and each order belongs to only one customer. The relationship between customers table and orders table is one-to-many, and it is established by a foreign key in the orders table specified by the </a:t>
            </a:r>
            <a:r>
              <a:rPr lang="en-US" dirty="0" err="1"/>
              <a:t>customerNumber</a:t>
            </a:r>
            <a:r>
              <a:rPr lang="en-US" dirty="0"/>
              <a:t> field. The </a:t>
            </a:r>
            <a:r>
              <a:rPr lang="en-US" dirty="0" err="1"/>
              <a:t>customerNumber</a:t>
            </a:r>
            <a:r>
              <a:rPr lang="en-US" dirty="0"/>
              <a:t> field in the orders table relates to the </a:t>
            </a:r>
            <a:r>
              <a:rPr lang="en-US" dirty="0" err="1"/>
              <a:t>customerNumber</a:t>
            </a:r>
            <a:r>
              <a:rPr lang="en-US" dirty="0"/>
              <a:t> primary key field in the customers table.</a:t>
            </a:r>
          </a:p>
          <a:p>
            <a:endParaRPr lang="en-US" dirty="0"/>
          </a:p>
          <a:p>
            <a:r>
              <a:rPr lang="en-US" dirty="0"/>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832940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creating foreign key </a:t>
            </a:r>
            <a:r>
              <a:rPr lang="en-US" dirty="0" smtClean="0"/>
              <a:t>syntax</a:t>
            </a:r>
            <a:endParaRPr lang="en-US" dirty="0"/>
          </a:p>
        </p:txBody>
      </p:sp>
      <p:sp>
        <p:nvSpPr>
          <p:cNvPr id="3" name="Content Placeholder 2"/>
          <p:cNvSpPr>
            <a:spLocks noGrp="1"/>
          </p:cNvSpPr>
          <p:nvPr>
            <p:ph idx="1"/>
          </p:nvPr>
        </p:nvSpPr>
        <p:spPr>
          <a:xfrm>
            <a:off x="1154954" y="2603499"/>
            <a:ext cx="10770883" cy="4054877"/>
          </a:xfrm>
        </p:spPr>
        <p:txBody>
          <a:bodyPr/>
          <a:lstStyle/>
          <a:p>
            <a:pPr marL="0" indent="0" latinLnBrk="1">
              <a:buNone/>
            </a:pPr>
            <a:r>
              <a:rPr lang="en-US" b="1" dirty="0">
                <a:solidFill>
                  <a:srgbClr val="FF0000"/>
                </a:solidFill>
              </a:rPr>
              <a:t>CONSTRAINT </a:t>
            </a:r>
            <a:r>
              <a:rPr lang="en-US" b="1" dirty="0" err="1">
                <a:solidFill>
                  <a:srgbClr val="FF0000"/>
                </a:solidFill>
              </a:rPr>
              <a:t>constraint_name</a:t>
            </a:r>
            <a:endParaRPr lang="en-US" b="1" dirty="0">
              <a:solidFill>
                <a:srgbClr val="FF0000"/>
              </a:solidFill>
            </a:endParaRPr>
          </a:p>
          <a:p>
            <a:pPr marL="0" indent="0" latinLnBrk="1">
              <a:buNone/>
            </a:pPr>
            <a:r>
              <a:rPr lang="en-US" b="1" dirty="0">
                <a:solidFill>
                  <a:srgbClr val="FF0000"/>
                </a:solidFill>
              </a:rPr>
              <a:t>FOREIGN KEY </a:t>
            </a:r>
            <a:r>
              <a:rPr lang="en-US" b="1" dirty="0" err="1">
                <a:solidFill>
                  <a:srgbClr val="FF0000"/>
                </a:solidFill>
              </a:rPr>
              <a:t>foreign_key_name</a:t>
            </a:r>
            <a:r>
              <a:rPr lang="en-US" b="1" dirty="0">
                <a:solidFill>
                  <a:srgbClr val="FF0000"/>
                </a:solidFill>
              </a:rPr>
              <a:t> (columns)</a:t>
            </a:r>
          </a:p>
          <a:p>
            <a:pPr marL="0" indent="0" latinLnBrk="1">
              <a:buNone/>
            </a:pPr>
            <a:r>
              <a:rPr lang="en-US" b="1" dirty="0">
                <a:solidFill>
                  <a:srgbClr val="FF0000"/>
                </a:solidFill>
              </a:rPr>
              <a:t>REFERENCES </a:t>
            </a:r>
            <a:r>
              <a:rPr lang="en-US" b="1" dirty="0" err="1">
                <a:solidFill>
                  <a:srgbClr val="FF0000"/>
                </a:solidFill>
              </a:rPr>
              <a:t>parent_table</a:t>
            </a:r>
            <a:r>
              <a:rPr lang="en-US" b="1" dirty="0">
                <a:solidFill>
                  <a:srgbClr val="FF0000"/>
                </a:solidFill>
              </a:rPr>
              <a:t>(columns)</a:t>
            </a:r>
          </a:p>
          <a:p>
            <a:pPr marL="0" indent="0" latinLnBrk="1">
              <a:buNone/>
            </a:pPr>
            <a:r>
              <a:rPr lang="en-US" b="1" dirty="0">
                <a:solidFill>
                  <a:srgbClr val="FF0000"/>
                </a:solidFill>
              </a:rPr>
              <a:t>ON DELETE action</a:t>
            </a:r>
          </a:p>
          <a:p>
            <a:pPr marL="0" indent="0" latinLnBrk="1">
              <a:buNone/>
            </a:pPr>
            <a:r>
              <a:rPr lang="en-US" b="1" dirty="0">
                <a:solidFill>
                  <a:srgbClr val="FF0000"/>
                </a:solidFill>
              </a:rPr>
              <a:t>ON UPDATE action</a:t>
            </a:r>
          </a:p>
          <a:p>
            <a:pPr marL="0" indent="0">
              <a:buNone/>
            </a:pPr>
            <a:endParaRPr lang="en-US" dirty="0"/>
          </a:p>
        </p:txBody>
      </p:sp>
    </p:spTree>
    <p:extLst>
      <p:ext uri="{BB962C8B-B14F-4D97-AF65-F5344CB8AC3E}">
        <p14:creationId xmlns:p14="http://schemas.microsoft.com/office/powerpoint/2010/main" val="3137419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creating foreign key </a:t>
            </a:r>
            <a:r>
              <a:rPr lang="en-US" dirty="0" smtClean="0"/>
              <a:t>syntax- </a:t>
            </a:r>
            <a:r>
              <a:rPr lang="en-US" dirty="0" err="1" smtClean="0"/>
              <a:t>Explanantion</a:t>
            </a:r>
            <a:endParaRPr lang="en-US" dirty="0"/>
          </a:p>
        </p:txBody>
      </p:sp>
      <p:sp>
        <p:nvSpPr>
          <p:cNvPr id="3" name="Content Placeholder 2"/>
          <p:cNvSpPr>
            <a:spLocks noGrp="1"/>
          </p:cNvSpPr>
          <p:nvPr>
            <p:ph idx="1"/>
          </p:nvPr>
        </p:nvSpPr>
        <p:spPr>
          <a:xfrm>
            <a:off x="1154954" y="2603500"/>
            <a:ext cx="10255728" cy="3823058"/>
          </a:xfrm>
        </p:spPr>
        <p:txBody>
          <a:bodyPr>
            <a:normAutofit lnSpcReduction="10000"/>
          </a:bodyPr>
          <a:lstStyle/>
          <a:p>
            <a:r>
              <a:rPr lang="en-US" dirty="0"/>
              <a:t>CONSTRAINT clause allows you to define constraint name for the foreign key constraint</a:t>
            </a:r>
            <a:r>
              <a:rPr lang="en-US" dirty="0" smtClean="0"/>
              <a:t>.</a:t>
            </a:r>
          </a:p>
          <a:p>
            <a:r>
              <a:rPr lang="en-US" dirty="0" smtClean="0"/>
              <a:t> </a:t>
            </a:r>
            <a:r>
              <a:rPr lang="en-US" dirty="0"/>
              <a:t>If you omit it, MySQL will generate a name automatically.</a:t>
            </a:r>
          </a:p>
          <a:p>
            <a:r>
              <a:rPr lang="en-US" dirty="0"/>
              <a:t>The FOREIGN KEY clause specifies the columns in the child table that refers to primary key columns in the parent table</a:t>
            </a:r>
            <a:r>
              <a:rPr lang="en-US" dirty="0" smtClean="0"/>
              <a:t>.</a:t>
            </a:r>
          </a:p>
          <a:p>
            <a:r>
              <a:rPr lang="en-US" dirty="0" smtClean="0"/>
              <a:t>Can </a:t>
            </a:r>
            <a:r>
              <a:rPr lang="en-US" dirty="0"/>
              <a:t>put a foreign key name after FOREIGN KEY clause or leave it to let MySQL create a name for you. </a:t>
            </a:r>
            <a:endParaRPr lang="en-US" dirty="0" smtClean="0"/>
          </a:p>
          <a:p>
            <a:r>
              <a:rPr lang="en-US" dirty="0" smtClean="0"/>
              <a:t>MySQL </a:t>
            </a:r>
            <a:r>
              <a:rPr lang="en-US" dirty="0"/>
              <a:t>automatically creates an index with the </a:t>
            </a:r>
            <a:r>
              <a:rPr lang="en-US" dirty="0" err="1"/>
              <a:t>foreign_key_name</a:t>
            </a:r>
            <a:r>
              <a:rPr lang="en-US" dirty="0"/>
              <a:t> name.</a:t>
            </a:r>
          </a:p>
          <a:p>
            <a:r>
              <a:rPr lang="en-US" dirty="0"/>
              <a:t>The REFERENCES clause specifies the parent table and its columns to which the columns in the child table refer</a:t>
            </a:r>
            <a:r>
              <a:rPr lang="en-US" dirty="0" smtClean="0"/>
              <a:t>.</a:t>
            </a:r>
          </a:p>
          <a:p>
            <a:r>
              <a:rPr lang="en-US" dirty="0" smtClean="0"/>
              <a:t> </a:t>
            </a:r>
            <a:r>
              <a:rPr lang="en-US" dirty="0"/>
              <a:t>The number of columns in the child table and parent table specified in the FOREIGN KEY and REFERENCES must be the same</a:t>
            </a:r>
            <a:r>
              <a:rPr lang="en-US" dirty="0" smtClean="0"/>
              <a:t>.</a:t>
            </a:r>
            <a:endParaRPr lang="en-US" dirty="0"/>
          </a:p>
        </p:txBody>
      </p:sp>
    </p:spTree>
    <p:extLst>
      <p:ext uri="{BB962C8B-B14F-4D97-AF65-F5344CB8AC3E}">
        <p14:creationId xmlns:p14="http://schemas.microsoft.com/office/powerpoint/2010/main" val="298920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a:t>
            </a:r>
            <a:r>
              <a:rPr lang="en-US" dirty="0" smtClean="0"/>
              <a:t>DELETE clause</a:t>
            </a:r>
            <a:endParaRPr lang="en-US" dirty="0"/>
          </a:p>
        </p:txBody>
      </p:sp>
      <p:sp>
        <p:nvSpPr>
          <p:cNvPr id="3" name="Content Placeholder 2"/>
          <p:cNvSpPr>
            <a:spLocks noGrp="1"/>
          </p:cNvSpPr>
          <p:nvPr>
            <p:ph idx="1"/>
          </p:nvPr>
        </p:nvSpPr>
        <p:spPr>
          <a:xfrm>
            <a:off x="1154954" y="2603500"/>
            <a:ext cx="10667852" cy="4003362"/>
          </a:xfrm>
        </p:spPr>
        <p:txBody>
          <a:bodyPr>
            <a:normAutofit lnSpcReduction="10000"/>
          </a:bodyPr>
          <a:lstStyle/>
          <a:p>
            <a:r>
              <a:rPr lang="en-US" dirty="0"/>
              <a:t>The </a:t>
            </a:r>
            <a:r>
              <a:rPr lang="en-US" dirty="0" smtClean="0"/>
              <a:t>clause </a:t>
            </a:r>
            <a:r>
              <a:rPr lang="en-US" dirty="0"/>
              <a:t>allows you to define what happens to the records in the child table when the records in the parent table are deleted</a:t>
            </a:r>
            <a:r>
              <a:rPr lang="en-US" dirty="0" smtClean="0"/>
              <a:t>.</a:t>
            </a:r>
          </a:p>
          <a:p>
            <a:r>
              <a:rPr lang="en-US" dirty="0" smtClean="0"/>
              <a:t> </a:t>
            </a:r>
            <a:r>
              <a:rPr lang="en-US" dirty="0"/>
              <a:t>If you omit the ON DELETE clause and delete a record in the parent table that has records in the child table refer to, MySQL will reject the deletion</a:t>
            </a:r>
            <a:r>
              <a:rPr lang="en-US" dirty="0" smtClean="0"/>
              <a:t>.</a:t>
            </a:r>
          </a:p>
          <a:p>
            <a:r>
              <a:rPr lang="en-US" dirty="0" smtClean="0"/>
              <a:t>MySQL </a:t>
            </a:r>
            <a:r>
              <a:rPr lang="en-US" dirty="0"/>
              <a:t>also provides you with actions so that you can have other options such as ON DELETE CASCADE that ask MySQL to delete records in the child table that refers to a record in the parent table when the record in the parent table is deleted. </a:t>
            </a:r>
            <a:endParaRPr lang="en-US" dirty="0" smtClean="0"/>
          </a:p>
          <a:p>
            <a:r>
              <a:rPr lang="en-US" dirty="0" smtClean="0"/>
              <a:t>If </a:t>
            </a:r>
            <a:r>
              <a:rPr lang="en-US" dirty="0"/>
              <a:t>you don’t want the related records in the child table to be deleted, you use the ON DELETE SET NULL action instead. MySQL will set the foreign key column values in the child table to NULL when the record in the parent table is deleted, with a condition that the foreign key column in the child table must accept NULL values. </a:t>
            </a:r>
            <a:endParaRPr lang="en-US" dirty="0" smtClean="0"/>
          </a:p>
          <a:p>
            <a:r>
              <a:rPr lang="en-US" dirty="0" smtClean="0"/>
              <a:t>If </a:t>
            </a:r>
            <a:r>
              <a:rPr lang="en-US" dirty="0"/>
              <a:t>you use ON DELETE NO ACTION or ON DELETE RESTRICT action, MySQL will reject the deletion.</a:t>
            </a:r>
          </a:p>
          <a:p>
            <a:endParaRPr lang="en-US" dirty="0"/>
          </a:p>
        </p:txBody>
      </p:sp>
    </p:spTree>
    <p:extLst>
      <p:ext uri="{BB962C8B-B14F-4D97-AF65-F5344CB8AC3E}">
        <p14:creationId xmlns:p14="http://schemas.microsoft.com/office/powerpoint/2010/main" val="2597839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UPDATE clause</a:t>
            </a:r>
          </a:p>
        </p:txBody>
      </p:sp>
      <p:sp>
        <p:nvSpPr>
          <p:cNvPr id="3" name="Content Placeholder 2"/>
          <p:cNvSpPr>
            <a:spLocks noGrp="1"/>
          </p:cNvSpPr>
          <p:nvPr>
            <p:ph idx="1"/>
          </p:nvPr>
        </p:nvSpPr>
        <p:spPr>
          <a:xfrm>
            <a:off x="1154954" y="2603500"/>
            <a:ext cx="10654973" cy="4254500"/>
          </a:xfrm>
        </p:spPr>
        <p:txBody>
          <a:bodyPr/>
          <a:lstStyle/>
          <a:p>
            <a:r>
              <a:rPr lang="en-US" dirty="0" smtClean="0"/>
              <a:t>Enables </a:t>
            </a:r>
            <a:r>
              <a:rPr lang="en-US" dirty="0"/>
              <a:t>you to specify what happens to the rows in the child table when rows in the parent table are updated. </a:t>
            </a:r>
            <a:endParaRPr lang="en-US" dirty="0" smtClean="0"/>
          </a:p>
          <a:p>
            <a:r>
              <a:rPr lang="en-US" dirty="0" smtClean="0"/>
              <a:t>Can </a:t>
            </a:r>
            <a:r>
              <a:rPr lang="en-US" dirty="0"/>
              <a:t>omit the ON UPDATE clause to let MySQL reject any updates to the rows in the child table when the rows in the parent table are updated. </a:t>
            </a:r>
            <a:endParaRPr lang="en-US" dirty="0" smtClean="0"/>
          </a:p>
          <a:p>
            <a:r>
              <a:rPr lang="en-US" dirty="0" smtClean="0"/>
              <a:t>The </a:t>
            </a:r>
            <a:r>
              <a:rPr lang="en-US" dirty="0"/>
              <a:t>ON UPDATE CASCADE action allows you to perform a cross-table update, and the ON UPDATE SET NULL action resets the values in the rows in the child table to NULL values when the rows in the parent table are updated. </a:t>
            </a:r>
            <a:endParaRPr lang="en-US" dirty="0" smtClean="0"/>
          </a:p>
          <a:p>
            <a:r>
              <a:rPr lang="en-US" dirty="0" smtClean="0"/>
              <a:t>The </a:t>
            </a:r>
            <a:r>
              <a:rPr lang="en-US" dirty="0"/>
              <a:t>ON UPDATE NO ACTION or UPDATE RESTRICT actions reject any updates.</a:t>
            </a:r>
          </a:p>
          <a:p>
            <a:endParaRPr lang="en-US" dirty="0"/>
          </a:p>
        </p:txBody>
      </p:sp>
    </p:spTree>
    <p:extLst>
      <p:ext uri="{BB962C8B-B14F-4D97-AF65-F5344CB8AC3E}">
        <p14:creationId xmlns:p14="http://schemas.microsoft.com/office/powerpoint/2010/main" val="1281904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foreign key</a:t>
            </a:r>
            <a:endParaRPr lang="en-US" dirty="0"/>
          </a:p>
        </p:txBody>
      </p:sp>
      <p:sp>
        <p:nvSpPr>
          <p:cNvPr id="5" name="Rectangle 4"/>
          <p:cNvSpPr/>
          <p:nvPr/>
        </p:nvSpPr>
        <p:spPr>
          <a:xfrm>
            <a:off x="2185115" y="2333685"/>
            <a:ext cx="6096000" cy="4524315"/>
          </a:xfrm>
          <a:prstGeom prst="rect">
            <a:avLst/>
          </a:prstGeom>
        </p:spPr>
        <p:txBody>
          <a:bodyPr>
            <a:spAutoFit/>
          </a:bodyPr>
          <a:lstStyle/>
          <a:p>
            <a:pPr latinLnBrk="1"/>
            <a:r>
              <a:rPr lang="en-US" dirty="0">
                <a:solidFill>
                  <a:srgbClr val="0077AA"/>
                </a:solidFill>
                <a:latin typeface="inherit"/>
              </a:rPr>
              <a:t>CREATE</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a:solidFill>
                  <a:srgbClr val="445870"/>
                </a:solidFill>
                <a:latin typeface="Liberation Mono"/>
              </a:rPr>
              <a:t>categories(</a:t>
            </a:r>
          </a:p>
          <a:p>
            <a:pPr latinLnBrk="1"/>
            <a:r>
              <a:rPr lang="en-US" dirty="0">
                <a:solidFill>
                  <a:srgbClr val="006FE0"/>
                </a:solidFill>
                <a:latin typeface="inherit"/>
              </a:rPr>
              <a:t>   </a:t>
            </a:r>
            <a:r>
              <a:rPr lang="en-US" dirty="0" err="1">
                <a:solidFill>
                  <a:srgbClr val="445870"/>
                </a:solidFill>
                <a:latin typeface="Liberation Mono"/>
              </a:rPr>
              <a:t>cat_id</a:t>
            </a:r>
            <a:r>
              <a:rPr lang="en-US" dirty="0">
                <a:solidFill>
                  <a:srgbClr val="006FE0"/>
                </a:solidFill>
                <a:latin typeface="inherit"/>
              </a:rPr>
              <a:t> </a:t>
            </a:r>
            <a:r>
              <a:rPr lang="en-US" dirty="0" err="1">
                <a:solidFill>
                  <a:srgbClr val="EC4444"/>
                </a:solidFill>
                <a:latin typeface="inherit"/>
              </a:rPr>
              <a:t>int</a:t>
            </a:r>
            <a:r>
              <a:rPr lang="en-US" dirty="0">
                <a:solidFill>
                  <a:srgbClr val="006FE0"/>
                </a:solidFill>
                <a:latin typeface="inherit"/>
              </a:rPr>
              <a:t> </a:t>
            </a:r>
            <a:r>
              <a:rPr lang="en-US" dirty="0">
                <a:solidFill>
                  <a:srgbClr val="0077AA"/>
                </a:solidFill>
                <a:latin typeface="inherit"/>
              </a:rPr>
              <a:t>not null</a:t>
            </a:r>
            <a:r>
              <a:rPr lang="en-US" dirty="0">
                <a:solidFill>
                  <a:srgbClr val="006FE0"/>
                </a:solidFill>
                <a:latin typeface="inherit"/>
              </a:rPr>
              <a:t> </a:t>
            </a:r>
            <a:r>
              <a:rPr lang="en-US" dirty="0" err="1">
                <a:solidFill>
                  <a:srgbClr val="0077AA"/>
                </a:solidFill>
                <a:latin typeface="inherit"/>
              </a:rPr>
              <a:t>auto_increment</a:t>
            </a:r>
            <a:r>
              <a:rPr lang="en-US" dirty="0">
                <a:solidFill>
                  <a:srgbClr val="006FE0"/>
                </a:solidFill>
                <a:latin typeface="inherit"/>
              </a:rPr>
              <a:t> </a:t>
            </a:r>
            <a:r>
              <a:rPr lang="en-US" dirty="0">
                <a:solidFill>
                  <a:srgbClr val="0077AA"/>
                </a:solidFill>
                <a:latin typeface="inherit"/>
              </a:rPr>
              <a:t>primary key</a:t>
            </a:r>
            <a:r>
              <a:rPr lang="en-US" dirty="0">
                <a:solidFill>
                  <a:srgbClr val="445870"/>
                </a:solidFill>
                <a:latin typeface="Liberation Mono"/>
              </a:rPr>
              <a:t>,</a:t>
            </a:r>
          </a:p>
          <a:p>
            <a:pPr latinLnBrk="1"/>
            <a:r>
              <a:rPr lang="en-US" dirty="0">
                <a:solidFill>
                  <a:srgbClr val="006FE0"/>
                </a:solidFill>
                <a:latin typeface="inherit"/>
              </a:rPr>
              <a:t>   </a:t>
            </a:r>
            <a:r>
              <a:rPr lang="en-US" dirty="0" err="1">
                <a:solidFill>
                  <a:srgbClr val="445870"/>
                </a:solidFill>
                <a:latin typeface="Liberation Mono"/>
              </a:rPr>
              <a:t>cat_name</a:t>
            </a:r>
            <a:r>
              <a:rPr lang="en-US" dirty="0">
                <a:solidFill>
                  <a:srgbClr val="006FE0"/>
                </a:solidFill>
                <a:latin typeface="inherit"/>
              </a:rPr>
              <a:t> </a:t>
            </a:r>
            <a:r>
              <a:rPr lang="en-US" dirty="0" err="1">
                <a:solidFill>
                  <a:srgbClr val="EC4444"/>
                </a:solidFill>
                <a:latin typeface="inherit"/>
              </a:rPr>
              <a:t>varchar</a:t>
            </a:r>
            <a:r>
              <a:rPr lang="en-US" dirty="0">
                <a:solidFill>
                  <a:srgbClr val="445870"/>
                </a:solidFill>
                <a:latin typeface="Liberation Mono"/>
              </a:rPr>
              <a:t>(255)</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Liberation Mono"/>
              </a:rPr>
              <a:t>,</a:t>
            </a:r>
          </a:p>
          <a:p>
            <a:pPr latinLnBrk="1"/>
            <a:r>
              <a:rPr lang="en-US" dirty="0">
                <a:solidFill>
                  <a:srgbClr val="006FE0"/>
                </a:solidFill>
                <a:latin typeface="inherit"/>
              </a:rPr>
              <a:t>   </a:t>
            </a:r>
            <a:r>
              <a:rPr lang="en-US" dirty="0" err="1">
                <a:solidFill>
                  <a:srgbClr val="445870"/>
                </a:solidFill>
                <a:latin typeface="Liberation Mono"/>
              </a:rPr>
              <a:t>cat_description</a:t>
            </a:r>
            <a:r>
              <a:rPr lang="en-US" dirty="0">
                <a:solidFill>
                  <a:srgbClr val="006FE0"/>
                </a:solidFill>
                <a:latin typeface="inherit"/>
              </a:rPr>
              <a:t> </a:t>
            </a:r>
            <a:r>
              <a:rPr lang="en-US" dirty="0">
                <a:solidFill>
                  <a:srgbClr val="EC4444"/>
                </a:solidFill>
                <a:latin typeface="inherit"/>
              </a:rPr>
              <a:t>text</a:t>
            </a:r>
            <a:endParaRPr lang="en-US" dirty="0">
              <a:solidFill>
                <a:srgbClr val="445870"/>
              </a:solidFill>
              <a:latin typeface="Liberation Mono"/>
            </a:endParaRPr>
          </a:p>
          <a:p>
            <a:pPr latinLnBrk="1"/>
            <a:r>
              <a:rPr lang="en-US" dirty="0">
                <a:solidFill>
                  <a:srgbClr val="445870"/>
                </a:solidFill>
                <a:latin typeface="Liberation Mono"/>
              </a:rPr>
              <a:t>)</a:t>
            </a:r>
            <a:r>
              <a:rPr lang="en-US" dirty="0">
                <a:solidFill>
                  <a:srgbClr val="006FE0"/>
                </a:solidFill>
                <a:latin typeface="inherit"/>
              </a:rPr>
              <a:t> </a:t>
            </a:r>
            <a:r>
              <a:rPr lang="en-US" dirty="0">
                <a:solidFill>
                  <a:srgbClr val="0077AA"/>
                </a:solidFill>
                <a:latin typeface="inherit"/>
              </a:rPr>
              <a:t>ENGINE</a:t>
            </a:r>
            <a:r>
              <a:rPr lang="en-US" dirty="0">
                <a:solidFill>
                  <a:srgbClr val="A67F59"/>
                </a:solidFill>
                <a:latin typeface="inherit"/>
              </a:rPr>
              <a:t>=</a:t>
            </a:r>
            <a:r>
              <a:rPr lang="en-US" dirty="0" err="1">
                <a:solidFill>
                  <a:srgbClr val="EC4444"/>
                </a:solidFill>
                <a:latin typeface="inherit"/>
              </a:rPr>
              <a:t>InnoDB</a:t>
            </a:r>
            <a:r>
              <a:rPr lang="en-US" dirty="0">
                <a:solidFill>
                  <a:srgbClr val="445870"/>
                </a:solidFill>
                <a:latin typeface="Liberation Mono"/>
              </a:rPr>
              <a:t>;</a:t>
            </a:r>
          </a:p>
          <a:p>
            <a:pPr latinLnBrk="1"/>
            <a:r>
              <a:rPr lang="en-US" dirty="0">
                <a:solidFill>
                  <a:srgbClr val="445870"/>
                </a:solidFill>
                <a:latin typeface="Liberation Mono"/>
              </a:rPr>
              <a:t> </a:t>
            </a:r>
          </a:p>
          <a:p>
            <a:pPr latinLnBrk="1"/>
            <a:r>
              <a:rPr lang="en-US" dirty="0">
                <a:solidFill>
                  <a:srgbClr val="0077AA"/>
                </a:solidFill>
                <a:latin typeface="inherit"/>
              </a:rPr>
              <a:t>CREATE</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a:solidFill>
                  <a:srgbClr val="445870"/>
                </a:solidFill>
                <a:latin typeface="Liberation Mono"/>
              </a:rPr>
              <a:t>products(</a:t>
            </a:r>
          </a:p>
          <a:p>
            <a:pPr latinLnBrk="1"/>
            <a:r>
              <a:rPr lang="en-US" dirty="0">
                <a:solidFill>
                  <a:srgbClr val="006FE0"/>
                </a:solidFill>
                <a:latin typeface="inherit"/>
              </a:rPr>
              <a:t>   </a:t>
            </a:r>
            <a:r>
              <a:rPr lang="en-US" dirty="0" err="1">
                <a:solidFill>
                  <a:srgbClr val="445870"/>
                </a:solidFill>
                <a:latin typeface="Liberation Mono"/>
              </a:rPr>
              <a:t>prd_id</a:t>
            </a:r>
            <a:r>
              <a:rPr lang="en-US" dirty="0">
                <a:solidFill>
                  <a:srgbClr val="006FE0"/>
                </a:solidFill>
                <a:latin typeface="inherit"/>
              </a:rPr>
              <a:t> </a:t>
            </a:r>
            <a:r>
              <a:rPr lang="en-US" dirty="0" err="1">
                <a:solidFill>
                  <a:srgbClr val="EC4444"/>
                </a:solidFill>
                <a:latin typeface="inherit"/>
              </a:rPr>
              <a:t>int</a:t>
            </a:r>
            <a:r>
              <a:rPr lang="en-US" dirty="0">
                <a:solidFill>
                  <a:srgbClr val="006FE0"/>
                </a:solidFill>
                <a:latin typeface="inherit"/>
              </a:rPr>
              <a:t> </a:t>
            </a:r>
            <a:r>
              <a:rPr lang="en-US" dirty="0">
                <a:solidFill>
                  <a:srgbClr val="0077AA"/>
                </a:solidFill>
                <a:latin typeface="inherit"/>
              </a:rPr>
              <a:t>not null</a:t>
            </a:r>
            <a:r>
              <a:rPr lang="en-US" dirty="0">
                <a:solidFill>
                  <a:srgbClr val="006FE0"/>
                </a:solidFill>
                <a:latin typeface="inherit"/>
              </a:rPr>
              <a:t> </a:t>
            </a:r>
            <a:r>
              <a:rPr lang="en-US" dirty="0" err="1">
                <a:solidFill>
                  <a:srgbClr val="0077AA"/>
                </a:solidFill>
                <a:latin typeface="inherit"/>
              </a:rPr>
              <a:t>auto_increment</a:t>
            </a:r>
            <a:r>
              <a:rPr lang="en-US" dirty="0">
                <a:solidFill>
                  <a:srgbClr val="006FE0"/>
                </a:solidFill>
                <a:latin typeface="inherit"/>
              </a:rPr>
              <a:t> </a:t>
            </a:r>
            <a:r>
              <a:rPr lang="en-US" dirty="0">
                <a:solidFill>
                  <a:srgbClr val="0077AA"/>
                </a:solidFill>
                <a:latin typeface="inherit"/>
              </a:rPr>
              <a:t>primary key</a:t>
            </a:r>
            <a:r>
              <a:rPr lang="en-US" dirty="0">
                <a:solidFill>
                  <a:srgbClr val="445870"/>
                </a:solidFill>
                <a:latin typeface="Liberation Mono"/>
              </a:rPr>
              <a:t>,</a:t>
            </a:r>
          </a:p>
          <a:p>
            <a:pPr latinLnBrk="1"/>
            <a:r>
              <a:rPr lang="en-US" dirty="0">
                <a:solidFill>
                  <a:srgbClr val="006FE0"/>
                </a:solidFill>
                <a:latin typeface="inherit"/>
              </a:rPr>
              <a:t>   </a:t>
            </a:r>
            <a:r>
              <a:rPr lang="en-US" dirty="0" err="1">
                <a:solidFill>
                  <a:srgbClr val="445870"/>
                </a:solidFill>
                <a:latin typeface="Liberation Mono"/>
              </a:rPr>
              <a:t>prd_name</a:t>
            </a:r>
            <a:r>
              <a:rPr lang="en-US" dirty="0">
                <a:solidFill>
                  <a:srgbClr val="006FE0"/>
                </a:solidFill>
                <a:latin typeface="inherit"/>
              </a:rPr>
              <a:t> </a:t>
            </a:r>
            <a:r>
              <a:rPr lang="en-US" dirty="0" err="1">
                <a:solidFill>
                  <a:srgbClr val="EC4444"/>
                </a:solidFill>
                <a:latin typeface="inherit"/>
              </a:rPr>
              <a:t>varchar</a:t>
            </a:r>
            <a:r>
              <a:rPr lang="en-US" dirty="0">
                <a:solidFill>
                  <a:srgbClr val="445870"/>
                </a:solidFill>
                <a:latin typeface="Liberation Mono"/>
              </a:rPr>
              <a:t>(355)</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Liberation Mono"/>
              </a:rPr>
              <a:t>,</a:t>
            </a:r>
          </a:p>
          <a:p>
            <a:pPr latinLnBrk="1"/>
            <a:r>
              <a:rPr lang="en-US" dirty="0">
                <a:solidFill>
                  <a:srgbClr val="006FE0"/>
                </a:solidFill>
                <a:latin typeface="inherit"/>
              </a:rPr>
              <a:t>   </a:t>
            </a:r>
            <a:r>
              <a:rPr lang="en-US" dirty="0" err="1">
                <a:solidFill>
                  <a:srgbClr val="445870"/>
                </a:solidFill>
                <a:latin typeface="Liberation Mono"/>
              </a:rPr>
              <a:t>prd_price</a:t>
            </a:r>
            <a:r>
              <a:rPr lang="en-US" dirty="0">
                <a:solidFill>
                  <a:srgbClr val="006FE0"/>
                </a:solidFill>
                <a:latin typeface="inherit"/>
              </a:rPr>
              <a:t> </a:t>
            </a:r>
            <a:r>
              <a:rPr lang="en-US" dirty="0">
                <a:solidFill>
                  <a:srgbClr val="0077AA"/>
                </a:solidFill>
                <a:latin typeface="inherit"/>
              </a:rPr>
              <a:t>decimal</a:t>
            </a:r>
            <a:r>
              <a:rPr lang="en-US" dirty="0">
                <a:solidFill>
                  <a:srgbClr val="445870"/>
                </a:solidFill>
                <a:latin typeface="Liberation Mono"/>
              </a:rPr>
              <a:t>,</a:t>
            </a:r>
          </a:p>
          <a:p>
            <a:pPr latinLnBrk="1"/>
            <a:r>
              <a:rPr lang="en-US" dirty="0">
                <a:solidFill>
                  <a:srgbClr val="006FE0"/>
                </a:solidFill>
                <a:latin typeface="inherit"/>
              </a:rPr>
              <a:t>   </a:t>
            </a:r>
            <a:r>
              <a:rPr lang="en-US" dirty="0" err="1">
                <a:solidFill>
                  <a:srgbClr val="445870"/>
                </a:solidFill>
                <a:latin typeface="Liberation Mono"/>
              </a:rPr>
              <a:t>cat_id</a:t>
            </a:r>
            <a:r>
              <a:rPr lang="en-US" dirty="0">
                <a:solidFill>
                  <a:srgbClr val="006FE0"/>
                </a:solidFill>
                <a:latin typeface="inherit"/>
              </a:rPr>
              <a:t> </a:t>
            </a:r>
            <a:r>
              <a:rPr lang="en-US" dirty="0" err="1">
                <a:solidFill>
                  <a:srgbClr val="EC4444"/>
                </a:solidFill>
                <a:latin typeface="inherit"/>
              </a:rPr>
              <a:t>int</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Liberation Mono"/>
              </a:rPr>
              <a:t>,</a:t>
            </a:r>
          </a:p>
          <a:p>
            <a:pPr latinLnBrk="1"/>
            <a:r>
              <a:rPr lang="en-US" dirty="0">
                <a:solidFill>
                  <a:srgbClr val="006FE0"/>
                </a:solidFill>
                <a:latin typeface="inherit"/>
              </a:rPr>
              <a:t>   </a:t>
            </a:r>
            <a:r>
              <a:rPr lang="en-US" dirty="0">
                <a:solidFill>
                  <a:srgbClr val="0077AA"/>
                </a:solidFill>
                <a:latin typeface="inherit"/>
              </a:rPr>
              <a:t>FOREIGN KEY</a:t>
            </a:r>
            <a:r>
              <a:rPr lang="en-US" dirty="0">
                <a:solidFill>
                  <a:srgbClr val="006FE0"/>
                </a:solidFill>
                <a:latin typeface="inherit"/>
              </a:rPr>
              <a:t> </a:t>
            </a:r>
            <a:r>
              <a:rPr lang="en-US" dirty="0" err="1">
                <a:solidFill>
                  <a:srgbClr val="445870"/>
                </a:solidFill>
                <a:latin typeface="Liberation Mono"/>
              </a:rPr>
              <a:t>fk_cat</a:t>
            </a:r>
            <a:r>
              <a:rPr lang="en-US" dirty="0">
                <a:solidFill>
                  <a:srgbClr val="445870"/>
                </a:solidFill>
                <a:latin typeface="Liberation Mono"/>
              </a:rPr>
              <a:t>(</a:t>
            </a:r>
            <a:r>
              <a:rPr lang="en-US" dirty="0" err="1">
                <a:solidFill>
                  <a:srgbClr val="445870"/>
                </a:solidFill>
                <a:latin typeface="Liberation Mono"/>
              </a:rPr>
              <a:t>cat_id</a:t>
            </a:r>
            <a:r>
              <a:rPr lang="en-US" dirty="0">
                <a:solidFill>
                  <a:srgbClr val="445870"/>
                </a:solidFill>
                <a:latin typeface="Liberation Mono"/>
              </a:rPr>
              <a:t>)</a:t>
            </a:r>
          </a:p>
          <a:p>
            <a:pPr latinLnBrk="1"/>
            <a:r>
              <a:rPr lang="en-US" dirty="0">
                <a:solidFill>
                  <a:srgbClr val="006FE0"/>
                </a:solidFill>
                <a:latin typeface="inherit"/>
              </a:rPr>
              <a:t>   </a:t>
            </a:r>
            <a:r>
              <a:rPr lang="en-US" dirty="0">
                <a:solidFill>
                  <a:srgbClr val="0077AA"/>
                </a:solidFill>
                <a:latin typeface="inherit"/>
              </a:rPr>
              <a:t>REFERENCES</a:t>
            </a:r>
            <a:r>
              <a:rPr lang="en-US" dirty="0">
                <a:solidFill>
                  <a:srgbClr val="006FE0"/>
                </a:solidFill>
                <a:latin typeface="inherit"/>
              </a:rPr>
              <a:t> </a:t>
            </a:r>
            <a:r>
              <a:rPr lang="en-US" dirty="0">
                <a:solidFill>
                  <a:srgbClr val="445870"/>
                </a:solidFill>
                <a:latin typeface="Liberation Mono"/>
              </a:rPr>
              <a:t>categories(</a:t>
            </a:r>
            <a:r>
              <a:rPr lang="en-US" dirty="0" err="1">
                <a:solidFill>
                  <a:srgbClr val="445870"/>
                </a:solidFill>
                <a:latin typeface="Liberation Mono"/>
              </a:rPr>
              <a:t>cat_id</a:t>
            </a:r>
            <a:r>
              <a:rPr lang="en-US" dirty="0">
                <a:solidFill>
                  <a:srgbClr val="445870"/>
                </a:solidFill>
                <a:latin typeface="Liberation Mono"/>
              </a:rPr>
              <a:t>)</a:t>
            </a:r>
          </a:p>
          <a:p>
            <a:pPr latinLnBrk="1"/>
            <a:r>
              <a:rPr lang="en-US" dirty="0">
                <a:solidFill>
                  <a:srgbClr val="006FE0"/>
                </a:solidFill>
                <a:latin typeface="inherit"/>
              </a:rPr>
              <a:t>   </a:t>
            </a:r>
            <a:r>
              <a:rPr lang="en-US" dirty="0">
                <a:solidFill>
                  <a:srgbClr val="0077AA"/>
                </a:solidFill>
                <a:latin typeface="inherit"/>
              </a:rPr>
              <a:t>ON UPDATE</a:t>
            </a:r>
            <a:r>
              <a:rPr lang="en-US" dirty="0">
                <a:solidFill>
                  <a:srgbClr val="006FE0"/>
                </a:solidFill>
                <a:latin typeface="inherit"/>
              </a:rPr>
              <a:t> </a:t>
            </a:r>
            <a:r>
              <a:rPr lang="en-US" dirty="0">
                <a:solidFill>
                  <a:srgbClr val="0077AA"/>
                </a:solidFill>
                <a:latin typeface="inherit"/>
              </a:rPr>
              <a:t>CASCADE</a:t>
            </a:r>
            <a:endParaRPr lang="en-US" dirty="0">
              <a:solidFill>
                <a:srgbClr val="445870"/>
              </a:solidFill>
              <a:latin typeface="Liberation Mono"/>
            </a:endParaRPr>
          </a:p>
          <a:p>
            <a:pPr latinLnBrk="1"/>
            <a:r>
              <a:rPr lang="en-US" dirty="0">
                <a:solidFill>
                  <a:srgbClr val="006FE0"/>
                </a:solidFill>
                <a:latin typeface="inherit"/>
              </a:rPr>
              <a:t>   </a:t>
            </a:r>
            <a:r>
              <a:rPr lang="en-US" dirty="0">
                <a:solidFill>
                  <a:srgbClr val="0077AA"/>
                </a:solidFill>
                <a:latin typeface="inherit"/>
              </a:rPr>
              <a:t>ON DELETE</a:t>
            </a:r>
            <a:r>
              <a:rPr lang="en-US" dirty="0">
                <a:solidFill>
                  <a:srgbClr val="006FE0"/>
                </a:solidFill>
                <a:latin typeface="inherit"/>
              </a:rPr>
              <a:t> </a:t>
            </a:r>
            <a:r>
              <a:rPr lang="en-US" dirty="0">
                <a:solidFill>
                  <a:srgbClr val="0077AA"/>
                </a:solidFill>
                <a:latin typeface="inherit"/>
              </a:rPr>
              <a:t>RESTRICT</a:t>
            </a:r>
            <a:endParaRPr lang="en-US" dirty="0">
              <a:solidFill>
                <a:srgbClr val="445870"/>
              </a:solidFill>
              <a:latin typeface="Liberation Mono"/>
            </a:endParaRPr>
          </a:p>
          <a:p>
            <a:pPr latinLnBrk="1"/>
            <a:r>
              <a:rPr lang="en-US" dirty="0">
                <a:solidFill>
                  <a:srgbClr val="445870"/>
                </a:solidFill>
                <a:latin typeface="Liberation Mono"/>
              </a:rPr>
              <a:t>)</a:t>
            </a:r>
            <a:r>
              <a:rPr lang="en-US" dirty="0">
                <a:solidFill>
                  <a:srgbClr val="0077AA"/>
                </a:solidFill>
                <a:latin typeface="inherit"/>
              </a:rPr>
              <a:t>ENGINE</a:t>
            </a:r>
            <a:r>
              <a:rPr lang="en-US" dirty="0">
                <a:solidFill>
                  <a:srgbClr val="A67F59"/>
                </a:solidFill>
                <a:latin typeface="inherit"/>
              </a:rPr>
              <a:t>=</a:t>
            </a:r>
            <a:r>
              <a:rPr lang="en-US" dirty="0" err="1">
                <a:solidFill>
                  <a:srgbClr val="EC4444"/>
                </a:solidFill>
                <a:latin typeface="inherit"/>
              </a:rPr>
              <a:t>InnoDB</a:t>
            </a:r>
            <a:r>
              <a:rPr lang="en-US" dirty="0">
                <a:solidFill>
                  <a:srgbClr val="445870"/>
                </a:solidFill>
                <a:latin typeface="Liberation Mono"/>
              </a:rPr>
              <a:t>;</a:t>
            </a:r>
            <a:endParaRPr lang="en-US" b="0" i="0" dirty="0">
              <a:solidFill>
                <a:srgbClr val="445870"/>
              </a:solidFill>
              <a:effectLst/>
              <a:latin typeface="Liberation Mono"/>
            </a:endParaRPr>
          </a:p>
        </p:txBody>
      </p:sp>
    </p:spTree>
    <p:extLst>
      <p:ext uri="{BB962C8B-B14F-4D97-AF65-F5344CB8AC3E}">
        <p14:creationId xmlns:p14="http://schemas.microsoft.com/office/powerpoint/2010/main" val="1044561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adding foreign key syntax</a:t>
            </a:r>
            <a:br>
              <a:rPr lang="en-US" dirty="0"/>
            </a:br>
            <a:endParaRPr lang="en-US" dirty="0"/>
          </a:p>
        </p:txBody>
      </p:sp>
      <p:sp>
        <p:nvSpPr>
          <p:cNvPr id="5" name="Rectangle 4"/>
          <p:cNvSpPr/>
          <p:nvPr/>
        </p:nvSpPr>
        <p:spPr>
          <a:xfrm>
            <a:off x="1004552" y="2406382"/>
            <a:ext cx="9697791" cy="2585323"/>
          </a:xfrm>
          <a:prstGeom prst="rect">
            <a:avLst/>
          </a:prstGeom>
        </p:spPr>
        <p:txBody>
          <a:bodyPr wrap="square">
            <a:spAutoFit/>
          </a:bodyPr>
          <a:lstStyle/>
          <a:p>
            <a:r>
              <a:rPr lang="en-US" dirty="0" smtClean="0"/>
              <a:t>To </a:t>
            </a:r>
            <a:r>
              <a:rPr lang="en-US" dirty="0"/>
              <a:t>add a foreign key to an existing table, you use the ALTER TABLE statement with the foreign key definition </a:t>
            </a:r>
            <a:r>
              <a:rPr lang="en-US" dirty="0" smtClean="0"/>
              <a:t>syntax:</a:t>
            </a:r>
          </a:p>
          <a:p>
            <a:endParaRPr lang="en-US" dirty="0"/>
          </a:p>
          <a:p>
            <a:r>
              <a:rPr lang="en-US" b="1" dirty="0" smtClean="0">
                <a:solidFill>
                  <a:srgbClr val="FF0000"/>
                </a:solidFill>
              </a:rPr>
              <a:t>ALTER </a:t>
            </a:r>
            <a:r>
              <a:rPr lang="en-US" b="1" dirty="0" err="1">
                <a:solidFill>
                  <a:srgbClr val="FF0000"/>
                </a:solidFill>
              </a:rPr>
              <a:t>table_name</a:t>
            </a:r>
            <a:endParaRPr lang="en-US" b="1" dirty="0">
              <a:solidFill>
                <a:srgbClr val="FF0000"/>
              </a:solidFill>
            </a:endParaRPr>
          </a:p>
          <a:p>
            <a:r>
              <a:rPr lang="en-US" b="1" dirty="0">
                <a:solidFill>
                  <a:srgbClr val="FF0000"/>
                </a:solidFill>
              </a:rPr>
              <a:t>ADD CONSTRAINT </a:t>
            </a:r>
            <a:r>
              <a:rPr lang="en-US" b="1" dirty="0" err="1">
                <a:solidFill>
                  <a:srgbClr val="FF0000"/>
                </a:solidFill>
              </a:rPr>
              <a:t>constraint_name</a:t>
            </a:r>
            <a:endParaRPr lang="en-US" b="1" dirty="0">
              <a:solidFill>
                <a:srgbClr val="FF0000"/>
              </a:solidFill>
            </a:endParaRPr>
          </a:p>
          <a:p>
            <a:r>
              <a:rPr lang="en-US" b="1" dirty="0">
                <a:solidFill>
                  <a:srgbClr val="FF0000"/>
                </a:solidFill>
              </a:rPr>
              <a:t>FOREIGN KEY </a:t>
            </a:r>
            <a:r>
              <a:rPr lang="en-US" b="1" dirty="0" err="1">
                <a:solidFill>
                  <a:srgbClr val="FF0000"/>
                </a:solidFill>
              </a:rPr>
              <a:t>foreign_key_name</a:t>
            </a:r>
            <a:r>
              <a:rPr lang="en-US" b="1" dirty="0">
                <a:solidFill>
                  <a:srgbClr val="FF0000"/>
                </a:solidFill>
              </a:rPr>
              <a:t>(columns)</a:t>
            </a:r>
          </a:p>
          <a:p>
            <a:r>
              <a:rPr lang="en-US" b="1" dirty="0">
                <a:solidFill>
                  <a:srgbClr val="FF0000"/>
                </a:solidFill>
              </a:rPr>
              <a:t>REFERENCES </a:t>
            </a:r>
            <a:r>
              <a:rPr lang="en-US" b="1" dirty="0" err="1">
                <a:solidFill>
                  <a:srgbClr val="FF0000"/>
                </a:solidFill>
              </a:rPr>
              <a:t>parent_table</a:t>
            </a:r>
            <a:r>
              <a:rPr lang="en-US" b="1" dirty="0">
                <a:solidFill>
                  <a:srgbClr val="FF0000"/>
                </a:solidFill>
              </a:rPr>
              <a:t>(columns)</a:t>
            </a:r>
          </a:p>
          <a:p>
            <a:r>
              <a:rPr lang="en-US" b="1" dirty="0">
                <a:solidFill>
                  <a:srgbClr val="FF0000"/>
                </a:solidFill>
              </a:rPr>
              <a:t>ON DELETE action</a:t>
            </a:r>
          </a:p>
          <a:p>
            <a:r>
              <a:rPr lang="en-US" b="1" dirty="0">
                <a:solidFill>
                  <a:srgbClr val="FF0000"/>
                </a:solidFill>
              </a:rPr>
              <a:t>ON UPDATE action;</a:t>
            </a:r>
          </a:p>
        </p:txBody>
      </p:sp>
      <p:sp>
        <p:nvSpPr>
          <p:cNvPr id="6" name="Rectangle 5"/>
          <p:cNvSpPr/>
          <p:nvPr/>
        </p:nvSpPr>
        <p:spPr>
          <a:xfrm>
            <a:off x="5842715" y="4647925"/>
            <a:ext cx="6096000" cy="1477328"/>
          </a:xfrm>
          <a:prstGeom prst="rect">
            <a:avLst/>
          </a:prstGeom>
        </p:spPr>
        <p:txBody>
          <a:bodyPr>
            <a:spAutoFit/>
          </a:bodyPr>
          <a:lstStyle/>
          <a:p>
            <a:r>
              <a:rPr lang="en-US" b="1" dirty="0"/>
              <a:t>ALTER TABLE products</a:t>
            </a:r>
          </a:p>
          <a:p>
            <a:r>
              <a:rPr lang="en-US" b="1" dirty="0"/>
              <a:t>ADD FOREIGN KEY </a:t>
            </a:r>
            <a:r>
              <a:rPr lang="en-US" b="1" dirty="0" err="1"/>
              <a:t>fk_vendor</a:t>
            </a:r>
            <a:r>
              <a:rPr lang="en-US" b="1" dirty="0"/>
              <a:t>(</a:t>
            </a:r>
            <a:r>
              <a:rPr lang="en-US" b="1" dirty="0" err="1"/>
              <a:t>vdr_id</a:t>
            </a:r>
            <a:r>
              <a:rPr lang="en-US" b="1" dirty="0"/>
              <a:t>)</a:t>
            </a:r>
          </a:p>
          <a:p>
            <a:r>
              <a:rPr lang="en-US" b="1" dirty="0"/>
              <a:t>REFERENCES vendors(</a:t>
            </a:r>
            <a:r>
              <a:rPr lang="en-US" b="1" dirty="0" err="1"/>
              <a:t>vdr_id</a:t>
            </a:r>
            <a:r>
              <a:rPr lang="en-US" b="1" dirty="0"/>
              <a:t>)</a:t>
            </a:r>
          </a:p>
          <a:p>
            <a:r>
              <a:rPr lang="en-US" b="1" dirty="0"/>
              <a:t>ON DELETE NO ACTION</a:t>
            </a:r>
          </a:p>
          <a:p>
            <a:r>
              <a:rPr lang="en-US" b="1" dirty="0"/>
              <a:t>ON UPDATE CASCADE;</a:t>
            </a:r>
          </a:p>
        </p:txBody>
      </p:sp>
    </p:spTree>
    <p:extLst>
      <p:ext uri="{BB962C8B-B14F-4D97-AF65-F5344CB8AC3E}">
        <p14:creationId xmlns:p14="http://schemas.microsoft.com/office/powerpoint/2010/main" val="3632998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Dropping MySQL foreign </a:t>
            </a:r>
            <a:r>
              <a:rPr lang="en-US" dirty="0" smtClean="0"/>
              <a:t>key</a:t>
            </a:r>
            <a:endParaRPr lang="en-US" dirty="0"/>
          </a:p>
        </p:txBody>
      </p:sp>
      <p:sp>
        <p:nvSpPr>
          <p:cNvPr id="3" name="Rectangle 2"/>
          <p:cNvSpPr/>
          <p:nvPr/>
        </p:nvSpPr>
        <p:spPr>
          <a:xfrm>
            <a:off x="824249" y="2274838"/>
            <a:ext cx="10728100" cy="1754326"/>
          </a:xfrm>
          <a:prstGeom prst="rect">
            <a:avLst/>
          </a:prstGeom>
        </p:spPr>
        <p:txBody>
          <a:bodyPr wrap="square">
            <a:spAutoFit/>
          </a:bodyPr>
          <a:lstStyle/>
          <a:p>
            <a:r>
              <a:rPr lang="en-US" dirty="0" smtClean="0"/>
              <a:t>Also </a:t>
            </a:r>
            <a:r>
              <a:rPr lang="en-US" dirty="0"/>
              <a:t>use the ALTER TABLE statement to drop foreign key as the following statement:</a:t>
            </a:r>
          </a:p>
          <a:p>
            <a:r>
              <a:rPr lang="en-US" b="1" dirty="0" smtClean="0">
                <a:solidFill>
                  <a:srgbClr val="FF0000"/>
                </a:solidFill>
              </a:rPr>
              <a:t>ALTER </a:t>
            </a:r>
            <a:r>
              <a:rPr lang="en-US" b="1" dirty="0">
                <a:solidFill>
                  <a:srgbClr val="FF0000"/>
                </a:solidFill>
              </a:rPr>
              <a:t>TABLE </a:t>
            </a:r>
            <a:r>
              <a:rPr lang="en-US" b="1" dirty="0" err="1">
                <a:solidFill>
                  <a:srgbClr val="FF0000"/>
                </a:solidFill>
              </a:rPr>
              <a:t>table_name</a:t>
            </a:r>
            <a:r>
              <a:rPr lang="en-US" b="1" dirty="0">
                <a:solidFill>
                  <a:srgbClr val="FF0000"/>
                </a:solidFill>
              </a:rPr>
              <a:t> </a:t>
            </a:r>
          </a:p>
          <a:p>
            <a:r>
              <a:rPr lang="en-US" b="1" dirty="0">
                <a:solidFill>
                  <a:srgbClr val="FF0000"/>
                </a:solidFill>
              </a:rPr>
              <a:t>DROP FOREIGN KEY </a:t>
            </a:r>
            <a:r>
              <a:rPr lang="en-US" b="1" dirty="0" err="1">
                <a:solidFill>
                  <a:srgbClr val="FF0000"/>
                </a:solidFill>
              </a:rPr>
              <a:t>constraint_name</a:t>
            </a:r>
            <a:r>
              <a:rPr lang="en-US" b="1" dirty="0" smtClean="0">
                <a:solidFill>
                  <a:srgbClr val="FF0000"/>
                </a:solidFill>
              </a:rPr>
              <a:t>;</a:t>
            </a:r>
          </a:p>
          <a:p>
            <a:endParaRPr lang="en-US" b="1" dirty="0">
              <a:solidFill>
                <a:srgbClr val="FF0000"/>
              </a:solidFill>
            </a:endParaRPr>
          </a:p>
          <a:p>
            <a:r>
              <a:rPr lang="en-US" b="1" dirty="0"/>
              <a:t>specify the table name from which you want to remove the foreign key.</a:t>
            </a:r>
          </a:p>
          <a:p>
            <a:r>
              <a:rPr lang="en-US" b="1" dirty="0"/>
              <a:t>Second, you put the constraint name after the DROP FOREIGN KEY clause.</a:t>
            </a:r>
          </a:p>
        </p:txBody>
      </p:sp>
    </p:spTree>
    <p:extLst>
      <p:ext uri="{BB962C8B-B14F-4D97-AF65-F5344CB8AC3E}">
        <p14:creationId xmlns:p14="http://schemas.microsoft.com/office/powerpoint/2010/main" val="177868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US" altLang="zh-TW"/>
              <a:t>MySQL Introduction</a:t>
            </a:r>
          </a:p>
        </p:txBody>
      </p:sp>
      <p:sp>
        <p:nvSpPr>
          <p:cNvPr id="6149" name="Rectangle 5"/>
          <p:cNvSpPr>
            <a:spLocks noGrp="1" noChangeArrowheads="1"/>
          </p:cNvSpPr>
          <p:nvPr>
            <p:ph type="body" idx="1"/>
          </p:nvPr>
        </p:nvSpPr>
        <p:spPr/>
        <p:txBody>
          <a:bodyPr/>
          <a:lstStyle/>
          <a:p>
            <a:pPr>
              <a:lnSpc>
                <a:spcPct val="90000"/>
              </a:lnSpc>
            </a:pPr>
            <a:r>
              <a:rPr lang="en-US" altLang="zh-TW" dirty="0"/>
              <a:t>MySQL is a database management system</a:t>
            </a:r>
          </a:p>
          <a:p>
            <a:pPr>
              <a:lnSpc>
                <a:spcPct val="90000"/>
              </a:lnSpc>
            </a:pPr>
            <a:r>
              <a:rPr lang="en-US" altLang="zh-TW" dirty="0"/>
              <a:t>SQL stands for the Structured Query Language. It defines how to insert, retrieve, modify and delete data</a:t>
            </a:r>
          </a:p>
          <a:p>
            <a:pPr>
              <a:lnSpc>
                <a:spcPct val="90000"/>
              </a:lnSpc>
            </a:pPr>
            <a:r>
              <a:rPr lang="en-US" altLang="zh-TW" dirty="0"/>
              <a:t>Free from </a:t>
            </a:r>
            <a:r>
              <a:rPr lang="en-US" altLang="zh-TW" dirty="0">
                <a:hlinkClick r:id="rId2"/>
              </a:rPr>
              <a:t>www.mysql.com</a:t>
            </a:r>
            <a:endParaRPr lang="en-US" altLang="zh-TW" dirty="0"/>
          </a:p>
          <a:p>
            <a:pPr>
              <a:lnSpc>
                <a:spcPct val="90000"/>
              </a:lnSpc>
            </a:pPr>
            <a:r>
              <a:rPr lang="en-US" altLang="zh-TW" dirty="0"/>
              <a:t>Reference sites</a:t>
            </a:r>
          </a:p>
          <a:p>
            <a:pPr lvl="1">
              <a:lnSpc>
                <a:spcPct val="90000"/>
              </a:lnSpc>
            </a:pPr>
            <a:r>
              <a:rPr lang="en-US" altLang="zh-TW" dirty="0"/>
              <a:t>NASA, Yahoo!, Compaq, Motorola</a:t>
            </a:r>
          </a:p>
        </p:txBody>
      </p:sp>
    </p:spTree>
    <p:extLst>
      <p:ext uri="{BB962C8B-B14F-4D97-AF65-F5344CB8AC3E}">
        <p14:creationId xmlns:p14="http://schemas.microsoft.com/office/powerpoint/2010/main" val="428933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a:t>
            </a:r>
            <a:r>
              <a:rPr lang="en-US" dirty="0" smtClean="0"/>
              <a:t>Constraint</a:t>
            </a:r>
            <a:endParaRPr lang="en-US" dirty="0"/>
          </a:p>
        </p:txBody>
      </p:sp>
      <p:sp>
        <p:nvSpPr>
          <p:cNvPr id="3" name="Content Placeholder 2"/>
          <p:cNvSpPr>
            <a:spLocks noGrp="1"/>
          </p:cNvSpPr>
          <p:nvPr>
            <p:ph idx="1"/>
          </p:nvPr>
        </p:nvSpPr>
        <p:spPr>
          <a:xfrm>
            <a:off x="1154954" y="2603499"/>
            <a:ext cx="10770883" cy="4054877"/>
          </a:xfrm>
        </p:spPr>
        <p:txBody>
          <a:bodyPr>
            <a:normAutofit/>
          </a:bodyPr>
          <a:lstStyle/>
          <a:p>
            <a:r>
              <a:rPr lang="en-US" dirty="0"/>
              <a:t> to enforce the uniqueness value in a column e.g., the phones of the suppliers in the suppliers table must be unique, or the combination of the supplier name and address must not be duplicate.</a:t>
            </a:r>
          </a:p>
          <a:p>
            <a:r>
              <a:rPr lang="en-US" dirty="0" smtClean="0"/>
              <a:t>To </a:t>
            </a:r>
            <a:r>
              <a:rPr lang="en-US" dirty="0"/>
              <a:t>enforce this rule, you need to use the UNIQUE constraint.</a:t>
            </a:r>
          </a:p>
          <a:p>
            <a:r>
              <a:rPr lang="en-US" dirty="0" smtClean="0"/>
              <a:t>The </a:t>
            </a:r>
            <a:r>
              <a:rPr lang="en-US" dirty="0"/>
              <a:t>UNIQUE constraint is either column constraint or table constraint that defines a rule that constrains values in a column or a group of columns to be unique</a:t>
            </a:r>
            <a:r>
              <a:rPr lang="en-US" dirty="0" smtClean="0"/>
              <a:t>.</a:t>
            </a:r>
            <a:endParaRPr lang="en-US" dirty="0"/>
          </a:p>
        </p:txBody>
      </p:sp>
    </p:spTree>
    <p:extLst>
      <p:ext uri="{BB962C8B-B14F-4D97-AF65-F5344CB8AC3E}">
        <p14:creationId xmlns:p14="http://schemas.microsoft.com/office/powerpoint/2010/main" val="1223123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Constraint</a:t>
            </a:r>
          </a:p>
        </p:txBody>
      </p:sp>
      <p:sp>
        <p:nvSpPr>
          <p:cNvPr id="3" name="Content Placeholder 2"/>
          <p:cNvSpPr>
            <a:spLocks noGrp="1"/>
          </p:cNvSpPr>
          <p:nvPr>
            <p:ph idx="1"/>
          </p:nvPr>
        </p:nvSpPr>
        <p:spPr/>
        <p:txBody>
          <a:bodyPr>
            <a:normAutofit fontScale="85000" lnSpcReduction="20000"/>
          </a:bodyPr>
          <a:lstStyle/>
          <a:p>
            <a:r>
              <a:rPr lang="en-US" dirty="0"/>
              <a:t>To add the UNIQUE constraint to a column, you use the following syntax:</a:t>
            </a:r>
          </a:p>
          <a:p>
            <a:pPr marL="0" indent="0">
              <a:buNone/>
            </a:pPr>
            <a:r>
              <a:rPr lang="en-US" b="1" dirty="0">
                <a:solidFill>
                  <a:schemeClr val="accent2"/>
                </a:solidFill>
              </a:rPr>
              <a:t>CREATE TABLE table_1(</a:t>
            </a:r>
          </a:p>
          <a:p>
            <a:pPr marL="0" indent="0">
              <a:buNone/>
            </a:pPr>
            <a:r>
              <a:rPr lang="en-US" b="1" dirty="0">
                <a:solidFill>
                  <a:schemeClr val="accent2"/>
                </a:solidFill>
              </a:rPr>
              <a:t>    column_name_1  </a:t>
            </a:r>
            <a:r>
              <a:rPr lang="en-US" b="1" dirty="0" err="1">
                <a:solidFill>
                  <a:schemeClr val="accent2"/>
                </a:solidFill>
              </a:rPr>
              <a:t>data_type</a:t>
            </a:r>
            <a:r>
              <a:rPr lang="en-US" b="1" dirty="0">
                <a:solidFill>
                  <a:schemeClr val="accent2"/>
                </a:solidFill>
              </a:rPr>
              <a:t> UNIQUE,</a:t>
            </a:r>
          </a:p>
          <a:p>
            <a:pPr marL="0" indent="0">
              <a:buNone/>
            </a:pPr>
            <a:r>
              <a:rPr lang="en-US" b="1" dirty="0">
                <a:solidFill>
                  <a:schemeClr val="accent2"/>
                </a:solidFill>
              </a:rPr>
              <a:t>);</a:t>
            </a:r>
          </a:p>
          <a:p>
            <a:r>
              <a:rPr lang="en-US" dirty="0"/>
              <a:t>Or you can define the UNIQUE constraint as the table constraint as follows:</a:t>
            </a:r>
          </a:p>
          <a:p>
            <a:pPr marL="0" indent="0">
              <a:buNone/>
            </a:pPr>
            <a:r>
              <a:rPr lang="en-US" b="1" dirty="0">
                <a:solidFill>
                  <a:schemeClr val="accent2"/>
                </a:solidFill>
              </a:rPr>
              <a:t>CREATE TABLE table_1(</a:t>
            </a:r>
          </a:p>
          <a:p>
            <a:pPr marL="0" indent="0">
              <a:buNone/>
            </a:pPr>
            <a:r>
              <a:rPr lang="en-US" b="1" dirty="0">
                <a:solidFill>
                  <a:schemeClr val="accent2"/>
                </a:solidFill>
              </a:rPr>
              <a:t>   ...</a:t>
            </a:r>
          </a:p>
          <a:p>
            <a:pPr marL="0" indent="0">
              <a:buNone/>
            </a:pPr>
            <a:r>
              <a:rPr lang="en-US" b="1" dirty="0">
                <a:solidFill>
                  <a:schemeClr val="accent2"/>
                </a:solidFill>
              </a:rPr>
              <a:t>   column_name_1 </a:t>
            </a:r>
            <a:r>
              <a:rPr lang="en-US" b="1" dirty="0" err="1">
                <a:solidFill>
                  <a:schemeClr val="accent2"/>
                </a:solidFill>
              </a:rPr>
              <a:t>data_type</a:t>
            </a:r>
            <a:r>
              <a:rPr lang="en-US" b="1" dirty="0">
                <a:solidFill>
                  <a:schemeClr val="accent2"/>
                </a:solidFill>
              </a:rPr>
              <a:t>,</a:t>
            </a:r>
          </a:p>
          <a:p>
            <a:pPr marL="0" indent="0">
              <a:buNone/>
            </a:pPr>
            <a:r>
              <a:rPr lang="en-US" b="1" dirty="0">
                <a:solidFill>
                  <a:schemeClr val="accent2"/>
                </a:solidFill>
              </a:rPr>
              <a:t>   ...</a:t>
            </a:r>
          </a:p>
          <a:p>
            <a:pPr marL="0" indent="0">
              <a:buNone/>
            </a:pPr>
            <a:r>
              <a:rPr lang="en-US" b="1" dirty="0">
                <a:solidFill>
                  <a:schemeClr val="accent2"/>
                </a:solidFill>
              </a:rPr>
              <a:t>   UNIQUE(column_name_1)</a:t>
            </a:r>
          </a:p>
          <a:p>
            <a:pPr marL="0" indent="0">
              <a:buNone/>
            </a:pPr>
            <a:r>
              <a:rPr lang="en-US" b="1" dirty="0">
                <a:solidFill>
                  <a:schemeClr val="accent2"/>
                </a:solidFill>
              </a:rPr>
              <a:t>);</a:t>
            </a:r>
          </a:p>
          <a:p>
            <a:endParaRPr lang="en-US" dirty="0"/>
          </a:p>
        </p:txBody>
      </p:sp>
    </p:spTree>
    <p:extLst>
      <p:ext uri="{BB962C8B-B14F-4D97-AF65-F5344CB8AC3E}">
        <p14:creationId xmlns:p14="http://schemas.microsoft.com/office/powerpoint/2010/main" val="3823343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assign a specific name to a UNIQUE constraint</a:t>
            </a:r>
            <a:endParaRPr lang="en-US" dirty="0"/>
          </a:p>
        </p:txBody>
      </p:sp>
      <p:sp>
        <p:nvSpPr>
          <p:cNvPr id="3" name="Content Placeholder 2"/>
          <p:cNvSpPr>
            <a:spLocks noGrp="1"/>
          </p:cNvSpPr>
          <p:nvPr>
            <p:ph idx="1"/>
          </p:nvPr>
        </p:nvSpPr>
        <p:spPr/>
        <p:txBody>
          <a:bodyPr/>
          <a:lstStyle/>
          <a:p>
            <a:pPr marL="0" indent="0" latinLnBrk="1">
              <a:buNone/>
            </a:pPr>
            <a:r>
              <a:rPr lang="en-US" dirty="0">
                <a:solidFill>
                  <a:srgbClr val="0077AA"/>
                </a:solidFill>
                <a:latin typeface="inherit"/>
              </a:rPr>
              <a:t>CREATE</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a:solidFill>
                  <a:srgbClr val="445870"/>
                </a:solidFill>
                <a:latin typeface="Liberation Mono"/>
              </a:rPr>
              <a:t>table_1(</a:t>
            </a:r>
          </a:p>
          <a:p>
            <a:pPr marL="0" indent="0" latinLnBrk="1">
              <a:buNone/>
            </a:pPr>
            <a:r>
              <a:rPr lang="en-US" dirty="0">
                <a:solidFill>
                  <a:srgbClr val="006FE0"/>
                </a:solidFill>
                <a:latin typeface="inherit"/>
              </a:rPr>
              <a:t>   </a:t>
            </a:r>
            <a:r>
              <a:rPr lang="en-US" dirty="0">
                <a:solidFill>
                  <a:srgbClr val="445870"/>
                </a:solidFill>
                <a:latin typeface="Liberation Mono"/>
              </a:rPr>
              <a:t>...</a:t>
            </a:r>
          </a:p>
          <a:p>
            <a:pPr marL="0" indent="0" latinLnBrk="1">
              <a:buNone/>
            </a:pPr>
            <a:r>
              <a:rPr lang="en-US" dirty="0">
                <a:solidFill>
                  <a:srgbClr val="006FE0"/>
                </a:solidFill>
                <a:latin typeface="inherit"/>
              </a:rPr>
              <a:t>   </a:t>
            </a:r>
            <a:r>
              <a:rPr lang="en-US" dirty="0">
                <a:solidFill>
                  <a:srgbClr val="445870"/>
                </a:solidFill>
                <a:latin typeface="Liberation Mono"/>
              </a:rPr>
              <a:t>column_name_1</a:t>
            </a:r>
            <a:r>
              <a:rPr lang="en-US" dirty="0">
                <a:solidFill>
                  <a:srgbClr val="006FE0"/>
                </a:solidFill>
                <a:latin typeface="inherit"/>
              </a:rPr>
              <a:t> </a:t>
            </a:r>
            <a:r>
              <a:rPr lang="en-US" dirty="0" err="1">
                <a:solidFill>
                  <a:srgbClr val="445870"/>
                </a:solidFill>
                <a:latin typeface="Liberation Mono"/>
              </a:rPr>
              <a:t>data_type</a:t>
            </a:r>
            <a:r>
              <a:rPr lang="en-US" dirty="0">
                <a:solidFill>
                  <a:srgbClr val="445870"/>
                </a:solidFill>
                <a:latin typeface="Liberation Mono"/>
              </a:rPr>
              <a:t>,</a:t>
            </a:r>
          </a:p>
          <a:p>
            <a:pPr marL="0" indent="0" latinLnBrk="1">
              <a:buNone/>
            </a:pPr>
            <a:r>
              <a:rPr lang="en-US" dirty="0">
                <a:solidFill>
                  <a:srgbClr val="006FE0"/>
                </a:solidFill>
                <a:latin typeface="inherit"/>
              </a:rPr>
              <a:t>   </a:t>
            </a:r>
            <a:r>
              <a:rPr lang="en-US" dirty="0">
                <a:solidFill>
                  <a:srgbClr val="445870"/>
                </a:solidFill>
                <a:latin typeface="Liberation Mono"/>
              </a:rPr>
              <a:t>column_name_2</a:t>
            </a:r>
            <a:r>
              <a:rPr lang="en-US" dirty="0">
                <a:solidFill>
                  <a:srgbClr val="006FE0"/>
                </a:solidFill>
                <a:latin typeface="inherit"/>
              </a:rPr>
              <a:t> </a:t>
            </a:r>
            <a:r>
              <a:rPr lang="en-US" dirty="0">
                <a:solidFill>
                  <a:srgbClr val="445870"/>
                </a:solidFill>
                <a:latin typeface="Liberation Mono"/>
              </a:rPr>
              <a:t>data</a:t>
            </a:r>
            <a:r>
              <a:rPr lang="en-US" dirty="0">
                <a:solidFill>
                  <a:srgbClr val="006FE0"/>
                </a:solidFill>
                <a:latin typeface="inherit"/>
              </a:rPr>
              <a:t> </a:t>
            </a:r>
            <a:r>
              <a:rPr lang="en-US" dirty="0">
                <a:solidFill>
                  <a:srgbClr val="EC4444"/>
                </a:solidFill>
                <a:latin typeface="inherit"/>
              </a:rPr>
              <a:t>type</a:t>
            </a:r>
            <a:r>
              <a:rPr lang="en-US" dirty="0">
                <a:solidFill>
                  <a:srgbClr val="445870"/>
                </a:solidFill>
                <a:latin typeface="Liberation Mono"/>
              </a:rPr>
              <a:t>,</a:t>
            </a:r>
          </a:p>
          <a:p>
            <a:pPr marL="0" indent="0" latinLnBrk="1">
              <a:buNone/>
            </a:pPr>
            <a:r>
              <a:rPr lang="en-US" dirty="0">
                <a:solidFill>
                  <a:srgbClr val="006FE0"/>
                </a:solidFill>
                <a:latin typeface="inherit"/>
              </a:rPr>
              <a:t>   </a:t>
            </a:r>
            <a:r>
              <a:rPr lang="en-US" dirty="0">
                <a:solidFill>
                  <a:srgbClr val="445870"/>
                </a:solidFill>
                <a:latin typeface="Liberation Mono"/>
              </a:rPr>
              <a:t>...</a:t>
            </a:r>
          </a:p>
          <a:p>
            <a:pPr marL="0" indent="0" latinLnBrk="1">
              <a:buNone/>
            </a:pPr>
            <a:r>
              <a:rPr lang="en-US" dirty="0">
                <a:solidFill>
                  <a:srgbClr val="006FE0"/>
                </a:solidFill>
                <a:latin typeface="inherit"/>
              </a:rPr>
              <a:t>   </a:t>
            </a:r>
            <a:r>
              <a:rPr lang="en-US" dirty="0">
                <a:solidFill>
                  <a:srgbClr val="0077AA"/>
                </a:solidFill>
                <a:latin typeface="inherit"/>
              </a:rPr>
              <a:t>CONSTRAINT</a:t>
            </a:r>
            <a:r>
              <a:rPr lang="en-US" dirty="0">
                <a:solidFill>
                  <a:srgbClr val="006FE0"/>
                </a:solidFill>
                <a:latin typeface="inherit"/>
              </a:rPr>
              <a:t> </a:t>
            </a:r>
            <a:r>
              <a:rPr lang="en-US" dirty="0" err="1">
                <a:solidFill>
                  <a:srgbClr val="445870"/>
                </a:solidFill>
                <a:latin typeface="Liberation Mono"/>
              </a:rPr>
              <a:t>constraint_name</a:t>
            </a:r>
            <a:r>
              <a:rPr lang="en-US" dirty="0">
                <a:solidFill>
                  <a:srgbClr val="006FE0"/>
                </a:solidFill>
                <a:latin typeface="inherit"/>
              </a:rPr>
              <a:t> </a:t>
            </a:r>
            <a:r>
              <a:rPr lang="en-US" dirty="0">
                <a:solidFill>
                  <a:srgbClr val="0077AA"/>
                </a:solidFill>
                <a:latin typeface="inherit"/>
              </a:rPr>
              <a:t>UNIQUE</a:t>
            </a:r>
            <a:r>
              <a:rPr lang="en-US" dirty="0">
                <a:solidFill>
                  <a:srgbClr val="445870"/>
                </a:solidFill>
                <a:latin typeface="Liberation Mono"/>
              </a:rPr>
              <a:t>(column_name_1,column_name_2)</a:t>
            </a:r>
          </a:p>
          <a:p>
            <a:pPr marL="0" indent="0" latinLnBrk="1">
              <a:buNone/>
            </a:pPr>
            <a:r>
              <a:rPr lang="en-US" dirty="0">
                <a:solidFill>
                  <a:srgbClr val="445870"/>
                </a:solidFill>
                <a:latin typeface="Liberation Mono"/>
              </a:rPr>
              <a:t>);</a:t>
            </a:r>
          </a:p>
          <a:p>
            <a:pPr marL="0" indent="0">
              <a:buNone/>
            </a:pPr>
            <a:endParaRPr lang="en-US" dirty="0"/>
          </a:p>
        </p:txBody>
      </p:sp>
    </p:spTree>
    <p:extLst>
      <p:ext uri="{BB962C8B-B14F-4D97-AF65-F5344CB8AC3E}">
        <p14:creationId xmlns:p14="http://schemas.microsoft.com/office/powerpoint/2010/main" val="3875079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Constraint</a:t>
            </a:r>
          </a:p>
        </p:txBody>
      </p:sp>
      <p:sp>
        <p:nvSpPr>
          <p:cNvPr id="3" name="Content Placeholder 2"/>
          <p:cNvSpPr>
            <a:spLocks noGrp="1"/>
          </p:cNvSpPr>
          <p:nvPr>
            <p:ph idx="1"/>
          </p:nvPr>
        </p:nvSpPr>
        <p:spPr/>
        <p:txBody>
          <a:bodyPr/>
          <a:lstStyle/>
          <a:p>
            <a:pPr marL="0" indent="0" latinLnBrk="1">
              <a:buNone/>
            </a:pPr>
            <a:r>
              <a:rPr lang="en-US" dirty="0">
                <a:solidFill>
                  <a:srgbClr val="0077AA"/>
                </a:solidFill>
                <a:latin typeface="inherit"/>
              </a:rPr>
              <a:t>CREATE</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a:solidFill>
                  <a:srgbClr val="0077AA"/>
                </a:solidFill>
                <a:latin typeface="inherit"/>
              </a:rPr>
              <a:t>IF NOT EXISTS</a:t>
            </a:r>
            <a:r>
              <a:rPr lang="en-US" dirty="0">
                <a:solidFill>
                  <a:srgbClr val="006FE0"/>
                </a:solidFill>
                <a:latin typeface="inherit"/>
              </a:rPr>
              <a:t> </a:t>
            </a:r>
            <a:r>
              <a:rPr lang="en-US" dirty="0">
                <a:solidFill>
                  <a:srgbClr val="445870"/>
                </a:solidFill>
                <a:latin typeface="Liberation Mono"/>
              </a:rPr>
              <a:t>suppliers</a:t>
            </a:r>
            <a:r>
              <a:rPr lang="en-US" dirty="0">
                <a:solidFill>
                  <a:srgbClr val="006FE0"/>
                </a:solidFill>
                <a:latin typeface="inherit"/>
              </a:rPr>
              <a:t> </a:t>
            </a:r>
            <a:r>
              <a:rPr lang="en-US" dirty="0">
                <a:solidFill>
                  <a:srgbClr val="445870"/>
                </a:solidFill>
                <a:latin typeface="Liberation Mono"/>
              </a:rPr>
              <a:t>(</a:t>
            </a:r>
          </a:p>
          <a:p>
            <a:pPr marL="0" indent="0" latinLnBrk="1">
              <a:buNone/>
            </a:pPr>
            <a:r>
              <a:rPr lang="en-US" dirty="0">
                <a:solidFill>
                  <a:srgbClr val="006FE0"/>
                </a:solidFill>
                <a:latin typeface="inherit"/>
              </a:rPr>
              <a:t>    </a:t>
            </a:r>
            <a:r>
              <a:rPr lang="en-US" dirty="0" err="1">
                <a:solidFill>
                  <a:srgbClr val="445870"/>
                </a:solidFill>
                <a:latin typeface="Liberation Mono"/>
              </a:rPr>
              <a:t>supplier_id</a:t>
            </a:r>
            <a:r>
              <a:rPr lang="en-US" dirty="0">
                <a:solidFill>
                  <a:srgbClr val="006FE0"/>
                </a:solidFill>
                <a:latin typeface="inherit"/>
              </a:rPr>
              <a:t> </a:t>
            </a:r>
            <a:r>
              <a:rPr lang="en-US" dirty="0">
                <a:solidFill>
                  <a:srgbClr val="EC4444"/>
                </a:solidFill>
                <a:latin typeface="inherit"/>
              </a:rPr>
              <a:t>INT</a:t>
            </a:r>
            <a:r>
              <a:rPr lang="en-US" dirty="0">
                <a:solidFill>
                  <a:srgbClr val="006FE0"/>
                </a:solidFill>
                <a:latin typeface="inherit"/>
              </a:rPr>
              <a:t> </a:t>
            </a:r>
            <a:r>
              <a:rPr lang="en-US" dirty="0">
                <a:solidFill>
                  <a:srgbClr val="0077AA"/>
                </a:solidFill>
                <a:latin typeface="inherit"/>
              </a:rPr>
              <a:t>PRIMARY KEY</a:t>
            </a:r>
            <a:r>
              <a:rPr lang="en-US" dirty="0">
                <a:solidFill>
                  <a:srgbClr val="006FE0"/>
                </a:solidFill>
                <a:latin typeface="inherit"/>
              </a:rPr>
              <a:t> </a:t>
            </a:r>
            <a:r>
              <a:rPr lang="en-US" dirty="0">
                <a:solidFill>
                  <a:srgbClr val="0077AA"/>
                </a:solidFill>
                <a:latin typeface="inherit"/>
              </a:rPr>
              <a:t>AUTO_INCREMENT</a:t>
            </a:r>
            <a:r>
              <a:rPr lang="en-US" dirty="0">
                <a:solidFill>
                  <a:srgbClr val="445870"/>
                </a:solidFill>
                <a:latin typeface="Liberation Mono"/>
              </a:rPr>
              <a:t>,</a:t>
            </a:r>
          </a:p>
          <a:p>
            <a:pPr marL="0" indent="0" latinLnBrk="1">
              <a:buNone/>
            </a:pPr>
            <a:r>
              <a:rPr lang="en-US" dirty="0">
                <a:solidFill>
                  <a:srgbClr val="006FE0"/>
                </a:solidFill>
                <a:latin typeface="inherit"/>
              </a:rPr>
              <a:t>    </a:t>
            </a:r>
            <a:r>
              <a:rPr lang="en-US" dirty="0">
                <a:solidFill>
                  <a:srgbClr val="445870"/>
                </a:solidFill>
                <a:latin typeface="Liberation Mono"/>
              </a:rPr>
              <a:t>name</a:t>
            </a:r>
            <a:r>
              <a:rPr lang="en-US" dirty="0">
                <a:solidFill>
                  <a:srgbClr val="006FE0"/>
                </a:solidFill>
                <a:latin typeface="inherit"/>
              </a:rPr>
              <a:t> </a:t>
            </a:r>
            <a:r>
              <a:rPr lang="en-US" dirty="0">
                <a:solidFill>
                  <a:srgbClr val="EC4444"/>
                </a:solidFill>
                <a:latin typeface="inherit"/>
              </a:rPr>
              <a:t>VARCHAR</a:t>
            </a:r>
            <a:r>
              <a:rPr lang="en-US" dirty="0">
                <a:solidFill>
                  <a:srgbClr val="445870"/>
                </a:solidFill>
                <a:latin typeface="Liberation Mono"/>
              </a:rPr>
              <a:t>(255)</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Liberation Mono"/>
              </a:rPr>
              <a:t>,</a:t>
            </a:r>
          </a:p>
          <a:p>
            <a:pPr marL="0" indent="0" latinLnBrk="1">
              <a:buNone/>
            </a:pPr>
            <a:r>
              <a:rPr lang="en-US" dirty="0">
                <a:solidFill>
                  <a:srgbClr val="006FE0"/>
                </a:solidFill>
                <a:latin typeface="inherit"/>
              </a:rPr>
              <a:t>    </a:t>
            </a:r>
            <a:r>
              <a:rPr lang="en-US" dirty="0">
                <a:solidFill>
                  <a:srgbClr val="445870"/>
                </a:solidFill>
                <a:latin typeface="Liberation Mono"/>
              </a:rPr>
              <a:t>phone</a:t>
            </a:r>
            <a:r>
              <a:rPr lang="en-US" dirty="0">
                <a:solidFill>
                  <a:srgbClr val="006FE0"/>
                </a:solidFill>
                <a:latin typeface="inherit"/>
              </a:rPr>
              <a:t> </a:t>
            </a:r>
            <a:r>
              <a:rPr lang="en-US" dirty="0">
                <a:solidFill>
                  <a:srgbClr val="EC4444"/>
                </a:solidFill>
                <a:latin typeface="inherit"/>
              </a:rPr>
              <a:t>VARCHAR</a:t>
            </a:r>
            <a:r>
              <a:rPr lang="en-US" dirty="0">
                <a:solidFill>
                  <a:srgbClr val="445870"/>
                </a:solidFill>
                <a:latin typeface="Liberation Mono"/>
              </a:rPr>
              <a:t>(12)</a:t>
            </a:r>
            <a:r>
              <a:rPr lang="en-US" dirty="0">
                <a:solidFill>
                  <a:srgbClr val="006FE0"/>
                </a:solidFill>
                <a:latin typeface="inherit"/>
              </a:rPr>
              <a:t> </a:t>
            </a:r>
            <a:r>
              <a:rPr lang="en-US" dirty="0">
                <a:solidFill>
                  <a:srgbClr val="0077AA"/>
                </a:solidFill>
                <a:latin typeface="inherit"/>
              </a:rPr>
              <a:t>NOT NULL</a:t>
            </a:r>
            <a:r>
              <a:rPr lang="en-US" dirty="0">
                <a:solidFill>
                  <a:srgbClr val="006FE0"/>
                </a:solidFill>
                <a:latin typeface="inherit"/>
              </a:rPr>
              <a:t> </a:t>
            </a:r>
            <a:r>
              <a:rPr lang="en-US" dirty="0">
                <a:solidFill>
                  <a:srgbClr val="0077AA"/>
                </a:solidFill>
                <a:latin typeface="inherit"/>
              </a:rPr>
              <a:t>UNIQUE</a:t>
            </a:r>
            <a:r>
              <a:rPr lang="en-US" dirty="0">
                <a:solidFill>
                  <a:srgbClr val="445870"/>
                </a:solidFill>
                <a:latin typeface="Liberation Mono"/>
              </a:rPr>
              <a:t>,</a:t>
            </a:r>
          </a:p>
          <a:p>
            <a:pPr marL="0" indent="0" latinLnBrk="1">
              <a:buNone/>
            </a:pPr>
            <a:r>
              <a:rPr lang="en-US" dirty="0">
                <a:solidFill>
                  <a:srgbClr val="006FE0"/>
                </a:solidFill>
                <a:latin typeface="inherit"/>
              </a:rPr>
              <a:t>    </a:t>
            </a:r>
            <a:r>
              <a:rPr lang="en-US" dirty="0">
                <a:solidFill>
                  <a:srgbClr val="445870"/>
                </a:solidFill>
                <a:latin typeface="Liberation Mono"/>
              </a:rPr>
              <a:t>address</a:t>
            </a:r>
            <a:r>
              <a:rPr lang="en-US" dirty="0">
                <a:solidFill>
                  <a:srgbClr val="006FE0"/>
                </a:solidFill>
                <a:latin typeface="inherit"/>
              </a:rPr>
              <a:t> </a:t>
            </a:r>
            <a:r>
              <a:rPr lang="en-US" dirty="0">
                <a:solidFill>
                  <a:srgbClr val="EC4444"/>
                </a:solidFill>
                <a:latin typeface="inherit"/>
              </a:rPr>
              <a:t>VARCHAR</a:t>
            </a:r>
            <a:r>
              <a:rPr lang="en-US" dirty="0">
                <a:solidFill>
                  <a:srgbClr val="445870"/>
                </a:solidFill>
                <a:latin typeface="Liberation Mono"/>
              </a:rPr>
              <a:t>(255)</a:t>
            </a:r>
            <a:r>
              <a:rPr lang="en-US" dirty="0">
                <a:solidFill>
                  <a:srgbClr val="006FE0"/>
                </a:solidFill>
                <a:latin typeface="inherit"/>
              </a:rPr>
              <a:t> </a:t>
            </a:r>
            <a:r>
              <a:rPr lang="en-US" dirty="0">
                <a:solidFill>
                  <a:srgbClr val="0077AA"/>
                </a:solidFill>
                <a:latin typeface="inherit"/>
              </a:rPr>
              <a:t>NOT NULL</a:t>
            </a:r>
            <a:r>
              <a:rPr lang="en-US" dirty="0">
                <a:solidFill>
                  <a:srgbClr val="445870"/>
                </a:solidFill>
                <a:latin typeface="Liberation Mono"/>
              </a:rPr>
              <a:t>,</a:t>
            </a:r>
          </a:p>
          <a:p>
            <a:pPr marL="0" indent="0" latinLnBrk="1">
              <a:buNone/>
            </a:pPr>
            <a:r>
              <a:rPr lang="en-US" dirty="0">
                <a:solidFill>
                  <a:srgbClr val="006FE0"/>
                </a:solidFill>
                <a:latin typeface="inherit"/>
              </a:rPr>
              <a:t>    </a:t>
            </a:r>
            <a:r>
              <a:rPr lang="en-US" dirty="0">
                <a:solidFill>
                  <a:srgbClr val="0077AA"/>
                </a:solidFill>
                <a:latin typeface="inherit"/>
              </a:rPr>
              <a:t>CONSTRAINT</a:t>
            </a:r>
            <a:r>
              <a:rPr lang="en-US" dirty="0">
                <a:solidFill>
                  <a:srgbClr val="006FE0"/>
                </a:solidFill>
                <a:latin typeface="inherit"/>
              </a:rPr>
              <a:t> </a:t>
            </a:r>
            <a:r>
              <a:rPr lang="en-US" dirty="0" err="1">
                <a:solidFill>
                  <a:srgbClr val="445870"/>
                </a:solidFill>
                <a:latin typeface="Liberation Mono"/>
              </a:rPr>
              <a:t>uc_name_address</a:t>
            </a:r>
            <a:r>
              <a:rPr lang="en-US" dirty="0">
                <a:solidFill>
                  <a:srgbClr val="006FE0"/>
                </a:solidFill>
                <a:latin typeface="inherit"/>
              </a:rPr>
              <a:t> </a:t>
            </a:r>
            <a:r>
              <a:rPr lang="en-US" dirty="0">
                <a:solidFill>
                  <a:srgbClr val="0077AA"/>
                </a:solidFill>
                <a:latin typeface="inherit"/>
              </a:rPr>
              <a:t>UNIQUE</a:t>
            </a:r>
            <a:r>
              <a:rPr lang="en-US" dirty="0">
                <a:solidFill>
                  <a:srgbClr val="006FE0"/>
                </a:solidFill>
                <a:latin typeface="inherit"/>
              </a:rPr>
              <a:t> </a:t>
            </a:r>
            <a:r>
              <a:rPr lang="en-US" dirty="0">
                <a:solidFill>
                  <a:srgbClr val="445870"/>
                </a:solidFill>
                <a:latin typeface="Liberation Mono"/>
              </a:rPr>
              <a:t>(name</a:t>
            </a:r>
            <a:r>
              <a:rPr lang="en-US" dirty="0">
                <a:solidFill>
                  <a:srgbClr val="006FE0"/>
                </a:solidFill>
                <a:latin typeface="inherit"/>
              </a:rPr>
              <a:t> </a:t>
            </a:r>
            <a:r>
              <a:rPr lang="en-US" dirty="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address)</a:t>
            </a:r>
          </a:p>
          <a:p>
            <a:pPr marL="0" indent="0" latinLnBrk="1">
              <a:buNone/>
            </a:pPr>
            <a:r>
              <a:rPr lang="en-US" dirty="0">
                <a:solidFill>
                  <a:srgbClr val="445870"/>
                </a:solidFill>
                <a:latin typeface="Liberation Mono"/>
              </a:rPr>
              <a:t>);</a:t>
            </a:r>
          </a:p>
          <a:p>
            <a:pPr marL="0" indent="0">
              <a:buNone/>
            </a:pPr>
            <a:endParaRPr lang="en-US" dirty="0"/>
          </a:p>
        </p:txBody>
      </p:sp>
    </p:spTree>
    <p:extLst>
      <p:ext uri="{BB962C8B-B14F-4D97-AF65-F5344CB8AC3E}">
        <p14:creationId xmlns:p14="http://schemas.microsoft.com/office/powerpoint/2010/main" val="2755027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Constraint</a:t>
            </a:r>
          </a:p>
        </p:txBody>
      </p:sp>
      <p:sp>
        <p:nvSpPr>
          <p:cNvPr id="3" name="Content Placeholder 2"/>
          <p:cNvSpPr>
            <a:spLocks noGrp="1"/>
          </p:cNvSpPr>
          <p:nvPr>
            <p:ph idx="1"/>
          </p:nvPr>
        </p:nvSpPr>
        <p:spPr/>
        <p:txBody>
          <a:bodyPr/>
          <a:lstStyle/>
          <a:p>
            <a:r>
              <a:rPr lang="en-US" dirty="0"/>
              <a:t>When you add a unique constraint to a table MySQL creates a corresponding BTREE index to the database. </a:t>
            </a:r>
            <a:endParaRPr lang="en-US" dirty="0" smtClean="0"/>
          </a:p>
          <a:p>
            <a:r>
              <a:rPr lang="en-US" dirty="0" smtClean="0"/>
              <a:t> </a:t>
            </a:r>
            <a:r>
              <a:rPr lang="en-US" dirty="0"/>
              <a:t>SHOW INDEX statement displays all indexes created on the </a:t>
            </a:r>
            <a:r>
              <a:rPr lang="en-US" dirty="0" smtClean="0"/>
              <a:t> </a:t>
            </a:r>
            <a:r>
              <a:rPr lang="en-US" dirty="0"/>
              <a:t>table.</a:t>
            </a:r>
          </a:p>
        </p:txBody>
      </p:sp>
    </p:spTree>
    <p:extLst>
      <p:ext uri="{BB962C8B-B14F-4D97-AF65-F5344CB8AC3E}">
        <p14:creationId xmlns:p14="http://schemas.microsoft.com/office/powerpoint/2010/main" val="1806415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Constraint</a:t>
            </a:r>
            <a:endParaRPr lang="en-US" dirty="0"/>
          </a:p>
        </p:txBody>
      </p:sp>
      <p:sp>
        <p:nvSpPr>
          <p:cNvPr id="3" name="Content Placeholder 2"/>
          <p:cNvSpPr>
            <a:spLocks noGrp="1"/>
          </p:cNvSpPr>
          <p:nvPr>
            <p:ph idx="1"/>
          </p:nvPr>
        </p:nvSpPr>
        <p:spPr/>
        <p:txBody>
          <a:bodyPr>
            <a:normAutofit/>
          </a:bodyPr>
          <a:lstStyle/>
          <a:p>
            <a:r>
              <a:rPr lang="en-US" dirty="0"/>
              <a:t>To remove a UNIQUE constraint, you use can use DROP INDEX or ALTER TABLE statement as follows:</a:t>
            </a:r>
          </a:p>
          <a:p>
            <a:pPr marL="0" indent="0">
              <a:buNone/>
            </a:pPr>
            <a:r>
              <a:rPr lang="en-US" b="1" dirty="0" smtClean="0">
                <a:solidFill>
                  <a:schemeClr val="accent2"/>
                </a:solidFill>
              </a:rPr>
              <a:t>DROP </a:t>
            </a:r>
            <a:r>
              <a:rPr lang="en-US" b="1" dirty="0">
                <a:solidFill>
                  <a:schemeClr val="accent2"/>
                </a:solidFill>
              </a:rPr>
              <a:t>INDEX </a:t>
            </a:r>
            <a:r>
              <a:rPr lang="en-US" b="1" dirty="0" err="1">
                <a:solidFill>
                  <a:schemeClr val="accent2"/>
                </a:solidFill>
              </a:rPr>
              <a:t>index_name</a:t>
            </a:r>
            <a:r>
              <a:rPr lang="en-US" b="1" dirty="0">
                <a:solidFill>
                  <a:schemeClr val="accent2"/>
                </a:solidFill>
              </a:rPr>
              <a:t> ON </a:t>
            </a:r>
            <a:r>
              <a:rPr lang="en-US" b="1" dirty="0" err="1">
                <a:solidFill>
                  <a:schemeClr val="accent2"/>
                </a:solidFill>
              </a:rPr>
              <a:t>table_name</a:t>
            </a:r>
            <a:r>
              <a:rPr lang="en-US" b="1" dirty="0">
                <a:solidFill>
                  <a:schemeClr val="accent2"/>
                </a:solidFill>
              </a:rPr>
              <a:t>;</a:t>
            </a:r>
          </a:p>
          <a:p>
            <a:r>
              <a:rPr lang="en-US" dirty="0" smtClean="0"/>
              <a:t>OR</a:t>
            </a:r>
            <a:endParaRPr lang="en-US" dirty="0"/>
          </a:p>
          <a:p>
            <a:pPr marL="0" indent="0">
              <a:buNone/>
            </a:pPr>
            <a:r>
              <a:rPr lang="en-US" b="1" dirty="0">
                <a:solidFill>
                  <a:schemeClr val="accent2"/>
                </a:solidFill>
              </a:rPr>
              <a:t>ALTER TABLE </a:t>
            </a:r>
            <a:r>
              <a:rPr lang="en-US" b="1" dirty="0" err="1" smtClean="0">
                <a:solidFill>
                  <a:schemeClr val="accent2"/>
                </a:solidFill>
              </a:rPr>
              <a:t>table_name</a:t>
            </a:r>
            <a:r>
              <a:rPr lang="en-US" b="1" dirty="0" smtClean="0">
                <a:solidFill>
                  <a:schemeClr val="accent2"/>
                </a:solidFill>
              </a:rPr>
              <a:t> DROP </a:t>
            </a:r>
            <a:r>
              <a:rPr lang="en-US" b="1" dirty="0">
                <a:solidFill>
                  <a:schemeClr val="accent2"/>
                </a:solidFill>
              </a:rPr>
              <a:t>INDEX </a:t>
            </a:r>
            <a:r>
              <a:rPr lang="en-US" b="1" dirty="0" err="1">
                <a:solidFill>
                  <a:schemeClr val="accent2"/>
                </a:solidFill>
              </a:rPr>
              <a:t>index_name</a:t>
            </a:r>
            <a:r>
              <a:rPr lang="en-US" b="1" dirty="0">
                <a:solidFill>
                  <a:schemeClr val="accent2"/>
                </a:solidFill>
              </a:rPr>
              <a:t>;</a:t>
            </a:r>
          </a:p>
        </p:txBody>
      </p:sp>
    </p:spTree>
    <p:extLst>
      <p:ext uri="{BB962C8B-B14F-4D97-AF65-F5344CB8AC3E}">
        <p14:creationId xmlns:p14="http://schemas.microsoft.com/office/powerpoint/2010/main" val="23865089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t>
            </a:r>
            <a:r>
              <a:rPr lang="en-US" dirty="0" smtClean="0"/>
              <a:t>Constraint</a:t>
            </a:r>
            <a:endParaRPr lang="en-US" dirty="0"/>
          </a:p>
        </p:txBody>
      </p:sp>
      <p:sp>
        <p:nvSpPr>
          <p:cNvPr id="3" name="Content Placeholder 2"/>
          <p:cNvSpPr>
            <a:spLocks noGrp="1"/>
          </p:cNvSpPr>
          <p:nvPr>
            <p:ph idx="1"/>
          </p:nvPr>
        </p:nvSpPr>
        <p:spPr/>
        <p:txBody>
          <a:bodyPr>
            <a:normAutofit lnSpcReduction="10000"/>
          </a:bodyPr>
          <a:lstStyle/>
          <a:p>
            <a:r>
              <a:rPr lang="en-US" b="1" dirty="0">
                <a:solidFill>
                  <a:schemeClr val="accent2"/>
                </a:solidFill>
              </a:rPr>
              <a:t>MySQL does not support CHECK constraint. Actually, MySQL accepts the </a:t>
            </a:r>
            <a:r>
              <a:rPr lang="en-US" b="1" dirty="0" smtClean="0">
                <a:solidFill>
                  <a:schemeClr val="accent2"/>
                </a:solidFill>
              </a:rPr>
              <a:t>CHECK </a:t>
            </a:r>
            <a:r>
              <a:rPr lang="en-US" b="1" dirty="0">
                <a:solidFill>
                  <a:schemeClr val="accent2"/>
                </a:solidFill>
              </a:rPr>
              <a:t>clause in the CREATE TABLE statement but </a:t>
            </a:r>
            <a:r>
              <a:rPr lang="en-US" sz="2400" b="1" dirty="0">
                <a:solidFill>
                  <a:schemeClr val="accent2"/>
                </a:solidFill>
              </a:rPr>
              <a:t>it ignores </a:t>
            </a:r>
            <a:r>
              <a:rPr lang="en-US" b="1" dirty="0">
                <a:solidFill>
                  <a:schemeClr val="accent2"/>
                </a:solidFill>
              </a:rPr>
              <a:t>it silently</a:t>
            </a:r>
            <a:r>
              <a:rPr lang="en-US" b="1" dirty="0" smtClean="0">
                <a:solidFill>
                  <a:schemeClr val="accent2"/>
                </a:solidFill>
              </a:rPr>
              <a:t>.</a:t>
            </a:r>
          </a:p>
          <a:p>
            <a:pPr marL="0" indent="0">
              <a:buNone/>
            </a:pPr>
            <a:r>
              <a:rPr lang="en-US" dirty="0">
                <a:solidFill>
                  <a:schemeClr val="tx1"/>
                </a:solidFill>
              </a:rPr>
              <a:t>CREATE TABLE IF NOT EXISTS parts (</a:t>
            </a:r>
          </a:p>
          <a:p>
            <a:pPr marL="0" indent="0">
              <a:buNone/>
            </a:pPr>
            <a:r>
              <a:rPr lang="en-US" dirty="0">
                <a:solidFill>
                  <a:schemeClr val="tx1"/>
                </a:solidFill>
              </a:rPr>
              <a:t>    </a:t>
            </a:r>
            <a:r>
              <a:rPr lang="en-US" dirty="0" err="1">
                <a:solidFill>
                  <a:schemeClr val="tx1"/>
                </a:solidFill>
              </a:rPr>
              <a:t>part_no</a:t>
            </a:r>
            <a:r>
              <a:rPr lang="en-US" dirty="0">
                <a:solidFill>
                  <a:schemeClr val="tx1"/>
                </a:solidFill>
              </a:rPr>
              <a:t> VARCHAR(18) PRIMARY KEY,</a:t>
            </a:r>
          </a:p>
          <a:p>
            <a:pPr marL="0" indent="0">
              <a:buNone/>
            </a:pPr>
            <a:r>
              <a:rPr lang="en-US" dirty="0">
                <a:solidFill>
                  <a:schemeClr val="tx1"/>
                </a:solidFill>
              </a:rPr>
              <a:t>    description VARCHAR(40),</a:t>
            </a:r>
          </a:p>
          <a:p>
            <a:pPr marL="0" indent="0">
              <a:buNone/>
            </a:pPr>
            <a:r>
              <a:rPr lang="en-US" dirty="0">
                <a:solidFill>
                  <a:schemeClr val="tx1"/>
                </a:solidFill>
              </a:rPr>
              <a:t>    cost DECIMAL(10 , 2 ) NOT NULL CHECK (cost &gt; 0),</a:t>
            </a:r>
          </a:p>
          <a:p>
            <a:pPr marL="0" indent="0">
              <a:buNone/>
            </a:pPr>
            <a:r>
              <a:rPr lang="en-US" dirty="0">
                <a:solidFill>
                  <a:schemeClr val="tx1"/>
                </a:solidFill>
              </a:rPr>
              <a:t>    price DECIMAL(10 , 2 ) NOT NULL CHECK (price &gt; 0),</a:t>
            </a:r>
          </a:p>
          <a:p>
            <a:pPr marL="0" indent="0">
              <a:buNone/>
            </a:pPr>
            <a:r>
              <a:rPr lang="en-US" dirty="0">
                <a:solidFill>
                  <a:schemeClr val="tx1"/>
                </a:solidFill>
              </a:rPr>
              <a:t>    CHECK (price &gt;= cost)</a:t>
            </a:r>
          </a:p>
          <a:p>
            <a:pPr marL="0" indent="0">
              <a:buNone/>
            </a:pPr>
            <a:r>
              <a:rPr lang="en-US" dirty="0">
                <a:solidFill>
                  <a:schemeClr val="tx1"/>
                </a:solidFill>
              </a:rPr>
              <a:t>);</a:t>
            </a:r>
          </a:p>
        </p:txBody>
      </p:sp>
    </p:spTree>
    <p:extLst>
      <p:ext uri="{BB962C8B-B14F-4D97-AF65-F5344CB8AC3E}">
        <p14:creationId xmlns:p14="http://schemas.microsoft.com/office/powerpoint/2010/main" val="1694702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NULL </a:t>
            </a:r>
            <a:r>
              <a:rPr lang="en-US" dirty="0" smtClean="0"/>
              <a:t>Constraint</a:t>
            </a:r>
            <a:endParaRPr lang="en-US" dirty="0"/>
          </a:p>
        </p:txBody>
      </p:sp>
      <p:sp>
        <p:nvSpPr>
          <p:cNvPr id="3" name="Content Placeholder 2"/>
          <p:cNvSpPr>
            <a:spLocks noGrp="1"/>
          </p:cNvSpPr>
          <p:nvPr>
            <p:ph idx="1"/>
          </p:nvPr>
        </p:nvSpPr>
        <p:spPr>
          <a:xfrm>
            <a:off x="1154954" y="2603500"/>
            <a:ext cx="10758004" cy="4254500"/>
          </a:xfrm>
        </p:spPr>
        <p:txBody>
          <a:bodyPr>
            <a:normAutofit fontScale="85000" lnSpcReduction="20000"/>
          </a:bodyPr>
          <a:lstStyle/>
          <a:p>
            <a:r>
              <a:rPr lang="en-US" dirty="0"/>
              <a:t> NOT NULL constraint is a column constraint that forces the values of a column to non-NULL values only.</a:t>
            </a:r>
          </a:p>
          <a:p>
            <a:r>
              <a:rPr lang="en-US" dirty="0" smtClean="0"/>
              <a:t>syntax </a:t>
            </a:r>
            <a:r>
              <a:rPr lang="en-US" dirty="0"/>
              <a:t>of the NOT NULL constraint is as follows:</a:t>
            </a:r>
          </a:p>
          <a:p>
            <a:r>
              <a:rPr lang="en-US" dirty="0" err="1" smtClean="0"/>
              <a:t>column_name</a:t>
            </a:r>
            <a:r>
              <a:rPr lang="en-US" dirty="0" smtClean="0"/>
              <a:t> </a:t>
            </a:r>
            <a:r>
              <a:rPr lang="en-US" dirty="0" err="1"/>
              <a:t>data_type</a:t>
            </a:r>
            <a:r>
              <a:rPr lang="en-US" dirty="0"/>
              <a:t> NOT NULL;</a:t>
            </a:r>
          </a:p>
          <a:p>
            <a:r>
              <a:rPr lang="en-US" dirty="0"/>
              <a:t>A column may contain one NOT NULL constraint only, which specifies a rule that the column must not contain any NULL value.</a:t>
            </a:r>
          </a:p>
          <a:p>
            <a:r>
              <a:rPr lang="en-US" dirty="0" smtClean="0"/>
              <a:t>The </a:t>
            </a:r>
            <a:r>
              <a:rPr lang="en-US" dirty="0"/>
              <a:t>following CREATE TABLE statement creates the tasks table:</a:t>
            </a:r>
          </a:p>
          <a:p>
            <a:pPr marL="0" indent="0">
              <a:buNone/>
            </a:pPr>
            <a:r>
              <a:rPr lang="en-US" b="1" dirty="0" smtClean="0">
                <a:solidFill>
                  <a:schemeClr val="accent2"/>
                </a:solidFill>
              </a:rPr>
              <a:t>CREATE </a:t>
            </a:r>
            <a:r>
              <a:rPr lang="en-US" b="1" dirty="0">
                <a:solidFill>
                  <a:schemeClr val="accent2"/>
                </a:solidFill>
              </a:rPr>
              <a:t>TABLE tasks (</a:t>
            </a:r>
          </a:p>
          <a:p>
            <a:pPr marL="0" indent="0">
              <a:buNone/>
            </a:pPr>
            <a:r>
              <a:rPr lang="en-US" b="1" dirty="0">
                <a:solidFill>
                  <a:schemeClr val="accent2"/>
                </a:solidFill>
              </a:rPr>
              <a:t>    id INT AUTO_INCREMENT PRIMARY KEY,</a:t>
            </a:r>
          </a:p>
          <a:p>
            <a:pPr marL="0" indent="0">
              <a:buNone/>
            </a:pPr>
            <a:r>
              <a:rPr lang="en-US" b="1" dirty="0">
                <a:solidFill>
                  <a:schemeClr val="accent2"/>
                </a:solidFill>
              </a:rPr>
              <a:t>    title VARCHAR(255) NOT NULL,</a:t>
            </a:r>
          </a:p>
          <a:p>
            <a:pPr marL="0" indent="0">
              <a:buNone/>
            </a:pPr>
            <a:r>
              <a:rPr lang="en-US" b="1" dirty="0">
                <a:solidFill>
                  <a:schemeClr val="accent2"/>
                </a:solidFill>
              </a:rPr>
              <a:t>    </a:t>
            </a:r>
            <a:r>
              <a:rPr lang="en-US" b="1" dirty="0" err="1">
                <a:solidFill>
                  <a:schemeClr val="accent2"/>
                </a:solidFill>
              </a:rPr>
              <a:t>start_date</a:t>
            </a:r>
            <a:r>
              <a:rPr lang="en-US" b="1" dirty="0">
                <a:solidFill>
                  <a:schemeClr val="accent2"/>
                </a:solidFill>
              </a:rPr>
              <a:t> DATE NOT NULL,</a:t>
            </a:r>
          </a:p>
          <a:p>
            <a:pPr marL="0" indent="0">
              <a:buNone/>
            </a:pPr>
            <a:r>
              <a:rPr lang="en-US" b="1" dirty="0">
                <a:solidFill>
                  <a:schemeClr val="accent2"/>
                </a:solidFill>
              </a:rPr>
              <a:t>    </a:t>
            </a:r>
            <a:r>
              <a:rPr lang="en-US" b="1" dirty="0" err="1">
                <a:solidFill>
                  <a:schemeClr val="accent2"/>
                </a:solidFill>
              </a:rPr>
              <a:t>end_date</a:t>
            </a:r>
            <a:r>
              <a:rPr lang="en-US" b="1" dirty="0">
                <a:solidFill>
                  <a:schemeClr val="accent2"/>
                </a:solidFill>
              </a:rPr>
              <a:t> DATE</a:t>
            </a:r>
          </a:p>
          <a:p>
            <a:pPr marL="0" indent="0">
              <a:buNone/>
            </a:pPr>
            <a:r>
              <a:rPr lang="en-US" b="1" dirty="0">
                <a:solidFill>
                  <a:schemeClr val="accent2"/>
                </a:solidFill>
              </a:rPr>
              <a:t>);</a:t>
            </a:r>
          </a:p>
          <a:p>
            <a:r>
              <a:rPr lang="en-US" dirty="0"/>
              <a:t>The title and </a:t>
            </a:r>
            <a:r>
              <a:rPr lang="en-US" dirty="0" err="1"/>
              <a:t>start_date</a:t>
            </a:r>
            <a:r>
              <a:rPr lang="en-US" dirty="0"/>
              <a:t> columns have the NOT NULL constraints explicitly. The id column has the PRIMARY KEY constraint, therefore, it implicitly includes a NOT NULL constraint.</a:t>
            </a:r>
          </a:p>
        </p:txBody>
      </p:sp>
    </p:spTree>
    <p:extLst>
      <p:ext uri="{BB962C8B-B14F-4D97-AF65-F5344CB8AC3E}">
        <p14:creationId xmlns:p14="http://schemas.microsoft.com/office/powerpoint/2010/main" val="1495464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MySQL </a:t>
            </a:r>
            <a:r>
              <a:rPr lang="en-US" dirty="0" smtClean="0"/>
              <a:t>sequence</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MySQL, a sequence is a list of integers generated in the ascending order i.e., 1,2,3… </a:t>
            </a:r>
            <a:endParaRPr lang="en-US" dirty="0" smtClean="0"/>
          </a:p>
          <a:p>
            <a:r>
              <a:rPr lang="en-US" dirty="0" smtClean="0"/>
              <a:t>Many </a:t>
            </a:r>
            <a:r>
              <a:rPr lang="en-US" dirty="0"/>
              <a:t>applications need sequences to generate unique numbers mainly for identification e.g., customer ID in CRM, employee numbers in HR, and equipment numbers in the services management system.</a:t>
            </a:r>
          </a:p>
          <a:p>
            <a:endParaRPr lang="en-US" dirty="0"/>
          </a:p>
          <a:p>
            <a:r>
              <a:rPr lang="en-US" dirty="0"/>
              <a:t>To create a sequence in MySQL automatically, you set the AUTO_INCREMENT attribute to a column, which typically is a primary key column.</a:t>
            </a:r>
          </a:p>
        </p:txBody>
      </p:sp>
    </p:spTree>
    <p:extLst>
      <p:ext uri="{BB962C8B-B14F-4D97-AF65-F5344CB8AC3E}">
        <p14:creationId xmlns:p14="http://schemas.microsoft.com/office/powerpoint/2010/main" val="2361765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AUTO_INCREMENT</a:t>
            </a:r>
          </a:p>
        </p:txBody>
      </p:sp>
      <p:sp>
        <p:nvSpPr>
          <p:cNvPr id="3" name="Content Placeholder 2"/>
          <p:cNvSpPr>
            <a:spLocks noGrp="1"/>
          </p:cNvSpPr>
          <p:nvPr>
            <p:ph idx="1"/>
          </p:nvPr>
        </p:nvSpPr>
        <p:spPr/>
        <p:txBody>
          <a:bodyPr/>
          <a:lstStyle/>
          <a:p>
            <a:pPr marL="0" indent="0">
              <a:buNone/>
            </a:pPr>
            <a:r>
              <a:rPr lang="en-US" dirty="0" smtClean="0"/>
              <a:t>rules </a:t>
            </a:r>
            <a:r>
              <a:rPr lang="en-US" dirty="0"/>
              <a:t>are applied when you use the AUTO_INCREMENT attribute:</a:t>
            </a:r>
          </a:p>
          <a:p>
            <a:endParaRPr lang="en-US" dirty="0"/>
          </a:p>
          <a:p>
            <a:r>
              <a:rPr lang="en-US" dirty="0"/>
              <a:t>Each table has only one AUTO_INCREMENT column whose data type is typically the integer.</a:t>
            </a:r>
          </a:p>
          <a:p>
            <a:r>
              <a:rPr lang="en-US" dirty="0"/>
              <a:t>The  AUTO_INCREMENT column must be indexed, which means it can be either PRIMARY KEY or UNIQUE index.</a:t>
            </a:r>
          </a:p>
          <a:p>
            <a:r>
              <a:rPr lang="en-US" dirty="0"/>
              <a:t>The AUTO_INCREMENT column must have a NOT NULL constraint. When you set the AUTO_INCREMENT attribute to a column, MySQL automatically adds the NOT NULL  constraint to the column implicitly.</a:t>
            </a:r>
          </a:p>
        </p:txBody>
      </p:sp>
    </p:spTree>
    <p:extLst>
      <p:ext uri="{BB962C8B-B14F-4D97-AF65-F5344CB8AC3E}">
        <p14:creationId xmlns:p14="http://schemas.microsoft.com/office/powerpoint/2010/main" val="127740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p:cNvSpPr>
            <a:spLocks noGrp="1" noChangeArrowheads="1"/>
          </p:cNvSpPr>
          <p:nvPr>
            <p:ph type="title"/>
          </p:nvPr>
        </p:nvSpPr>
        <p:spPr/>
        <p:txBody>
          <a:bodyPr/>
          <a:lstStyle/>
          <a:p>
            <a:r>
              <a:rPr lang="en-US" altLang="zh-TW"/>
              <a:t>Basic MySQL Operations</a:t>
            </a:r>
          </a:p>
        </p:txBody>
      </p:sp>
      <p:sp>
        <p:nvSpPr>
          <p:cNvPr id="113669" name="Rectangle 5"/>
          <p:cNvSpPr>
            <a:spLocks noGrp="1" noChangeArrowheads="1"/>
          </p:cNvSpPr>
          <p:nvPr>
            <p:ph type="body" idx="1"/>
          </p:nvPr>
        </p:nvSpPr>
        <p:spPr/>
        <p:txBody>
          <a:bodyPr>
            <a:normAutofit fontScale="70000" lnSpcReduction="20000"/>
          </a:bodyPr>
          <a:lstStyle/>
          <a:p>
            <a:pPr>
              <a:lnSpc>
                <a:spcPct val="90000"/>
              </a:lnSpc>
            </a:pPr>
            <a:r>
              <a:rPr lang="en-US" altLang="zh-TW" sz="2000"/>
              <a:t>Create table</a:t>
            </a:r>
          </a:p>
          <a:p>
            <a:pPr>
              <a:lnSpc>
                <a:spcPct val="90000"/>
              </a:lnSpc>
            </a:pPr>
            <a:r>
              <a:rPr lang="en-US" altLang="zh-TW" sz="2000"/>
              <a:t>Insert records</a:t>
            </a:r>
          </a:p>
          <a:p>
            <a:pPr>
              <a:lnSpc>
                <a:spcPct val="90000"/>
              </a:lnSpc>
            </a:pPr>
            <a:r>
              <a:rPr lang="en-US" altLang="zh-TW" sz="2000"/>
              <a:t>Load data</a:t>
            </a:r>
          </a:p>
          <a:p>
            <a:pPr>
              <a:lnSpc>
                <a:spcPct val="90000"/>
              </a:lnSpc>
            </a:pPr>
            <a:r>
              <a:rPr lang="en-US" altLang="zh-TW" sz="2000"/>
              <a:t>Retrieve records</a:t>
            </a:r>
          </a:p>
          <a:p>
            <a:pPr>
              <a:lnSpc>
                <a:spcPct val="90000"/>
              </a:lnSpc>
            </a:pPr>
            <a:r>
              <a:rPr lang="en-US" altLang="zh-TW" sz="2000"/>
              <a:t>Update records</a:t>
            </a:r>
          </a:p>
          <a:p>
            <a:pPr>
              <a:lnSpc>
                <a:spcPct val="90000"/>
              </a:lnSpc>
            </a:pPr>
            <a:r>
              <a:rPr lang="en-US" altLang="zh-TW" sz="2000"/>
              <a:t>Delete records</a:t>
            </a:r>
          </a:p>
          <a:p>
            <a:pPr>
              <a:lnSpc>
                <a:spcPct val="90000"/>
              </a:lnSpc>
            </a:pPr>
            <a:r>
              <a:rPr lang="en-US" altLang="zh-TW" sz="2000"/>
              <a:t>Modify table</a:t>
            </a:r>
          </a:p>
          <a:p>
            <a:pPr>
              <a:lnSpc>
                <a:spcPct val="90000"/>
              </a:lnSpc>
            </a:pPr>
            <a:r>
              <a:rPr lang="en-US" altLang="zh-TW" sz="2000"/>
              <a:t>Join table</a:t>
            </a:r>
          </a:p>
          <a:p>
            <a:pPr>
              <a:lnSpc>
                <a:spcPct val="90000"/>
              </a:lnSpc>
            </a:pPr>
            <a:r>
              <a:rPr lang="en-US" altLang="zh-TW" sz="2000"/>
              <a:t>Drop table</a:t>
            </a:r>
          </a:p>
          <a:p>
            <a:pPr>
              <a:lnSpc>
                <a:spcPct val="90000"/>
              </a:lnSpc>
            </a:pPr>
            <a:r>
              <a:rPr lang="en-US" altLang="zh-TW" sz="2000"/>
              <a:t>Optimize table</a:t>
            </a:r>
          </a:p>
          <a:p>
            <a:pPr>
              <a:lnSpc>
                <a:spcPct val="90000"/>
              </a:lnSpc>
            </a:pPr>
            <a:r>
              <a:rPr lang="en-US" altLang="zh-TW" sz="2000"/>
              <a:t>Count, Like, Order by, Group by</a:t>
            </a:r>
          </a:p>
          <a:p>
            <a:pPr>
              <a:lnSpc>
                <a:spcPct val="90000"/>
              </a:lnSpc>
            </a:pPr>
            <a:r>
              <a:rPr lang="en-US" altLang="zh-TW" sz="2000"/>
              <a:t>More advanced ones (sub-queries, stored procedures, triggers, views </a:t>
            </a:r>
            <a:r>
              <a:rPr lang="en-US" altLang="zh-TW" sz="2000">
                <a:latin typeface="Times New Roman" panose="02020603050405020304" pitchFamily="18" charset="0"/>
              </a:rPr>
              <a:t>…</a:t>
            </a:r>
            <a:r>
              <a:rPr lang="en-US" altLang="zh-TW" sz="2000"/>
              <a:t>)</a:t>
            </a:r>
            <a:endParaRPr lang="zh-TW" altLang="en-US" sz="2000"/>
          </a:p>
        </p:txBody>
      </p:sp>
    </p:spTree>
    <p:extLst>
      <p:ext uri="{BB962C8B-B14F-4D97-AF65-F5344CB8AC3E}">
        <p14:creationId xmlns:p14="http://schemas.microsoft.com/office/powerpoint/2010/main" val="2015770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AUTO_INCREMENT</a:t>
            </a:r>
          </a:p>
        </p:txBody>
      </p:sp>
      <p:sp>
        <p:nvSpPr>
          <p:cNvPr id="3" name="Content Placeholder 2"/>
          <p:cNvSpPr>
            <a:spLocks noGrp="1"/>
          </p:cNvSpPr>
          <p:nvPr>
            <p:ph idx="1"/>
          </p:nvPr>
        </p:nvSpPr>
        <p:spPr/>
        <p:txBody>
          <a:bodyPr/>
          <a:lstStyle/>
          <a:p>
            <a:pPr marL="0" indent="0" latinLnBrk="1">
              <a:buNone/>
            </a:pPr>
            <a:r>
              <a:rPr lang="en-US" dirty="0">
                <a:solidFill>
                  <a:srgbClr val="0077AA"/>
                </a:solidFill>
                <a:latin typeface="inherit"/>
              </a:rPr>
              <a:t>CREATE</a:t>
            </a:r>
            <a:r>
              <a:rPr lang="en-US" dirty="0">
                <a:solidFill>
                  <a:srgbClr val="006FE0"/>
                </a:solidFill>
                <a:latin typeface="inherit"/>
              </a:rPr>
              <a:t> </a:t>
            </a:r>
            <a:r>
              <a:rPr lang="en-US" dirty="0">
                <a:solidFill>
                  <a:srgbClr val="0077AA"/>
                </a:solidFill>
                <a:latin typeface="inherit"/>
              </a:rPr>
              <a:t>TABLE</a:t>
            </a:r>
            <a:r>
              <a:rPr lang="en-US" dirty="0">
                <a:solidFill>
                  <a:srgbClr val="006FE0"/>
                </a:solidFill>
                <a:latin typeface="inherit"/>
              </a:rPr>
              <a:t> </a:t>
            </a:r>
            <a:r>
              <a:rPr lang="en-US" dirty="0">
                <a:solidFill>
                  <a:srgbClr val="445870"/>
                </a:solidFill>
                <a:latin typeface="Liberation Mono"/>
              </a:rPr>
              <a:t>employees</a:t>
            </a:r>
            <a:r>
              <a:rPr lang="en-US" dirty="0">
                <a:solidFill>
                  <a:srgbClr val="006FE0"/>
                </a:solidFill>
                <a:latin typeface="inherit"/>
              </a:rPr>
              <a:t> </a:t>
            </a:r>
            <a:r>
              <a:rPr lang="en-US" dirty="0">
                <a:solidFill>
                  <a:srgbClr val="445870"/>
                </a:solidFill>
                <a:latin typeface="Liberation Mono"/>
              </a:rPr>
              <a:t>(</a:t>
            </a:r>
          </a:p>
          <a:p>
            <a:pPr marL="0" indent="0" latinLnBrk="1">
              <a:buNone/>
            </a:pPr>
            <a:r>
              <a:rPr lang="en-US" dirty="0">
                <a:solidFill>
                  <a:srgbClr val="006FE0"/>
                </a:solidFill>
                <a:latin typeface="inherit"/>
              </a:rPr>
              <a:t>    </a:t>
            </a:r>
            <a:r>
              <a:rPr lang="en-US" dirty="0" err="1">
                <a:solidFill>
                  <a:srgbClr val="445870"/>
                </a:solidFill>
                <a:latin typeface="Liberation Mono"/>
              </a:rPr>
              <a:t>emp_no</a:t>
            </a:r>
            <a:r>
              <a:rPr lang="en-US" dirty="0">
                <a:solidFill>
                  <a:srgbClr val="006FE0"/>
                </a:solidFill>
                <a:latin typeface="inherit"/>
              </a:rPr>
              <a:t> </a:t>
            </a:r>
            <a:r>
              <a:rPr lang="en-US" dirty="0">
                <a:solidFill>
                  <a:srgbClr val="EC4444"/>
                </a:solidFill>
                <a:latin typeface="inherit"/>
              </a:rPr>
              <a:t>INT</a:t>
            </a:r>
            <a:r>
              <a:rPr lang="en-US" dirty="0">
                <a:solidFill>
                  <a:srgbClr val="006FE0"/>
                </a:solidFill>
                <a:latin typeface="inherit"/>
              </a:rPr>
              <a:t> </a:t>
            </a:r>
            <a:r>
              <a:rPr lang="en-US" dirty="0">
                <a:solidFill>
                  <a:srgbClr val="0077AA"/>
                </a:solidFill>
                <a:latin typeface="inherit"/>
              </a:rPr>
              <a:t>AUTO_INCREMENT</a:t>
            </a:r>
            <a:r>
              <a:rPr lang="en-US" dirty="0">
                <a:solidFill>
                  <a:srgbClr val="006FE0"/>
                </a:solidFill>
                <a:latin typeface="inherit"/>
              </a:rPr>
              <a:t> </a:t>
            </a:r>
            <a:r>
              <a:rPr lang="en-US" dirty="0">
                <a:solidFill>
                  <a:srgbClr val="0077AA"/>
                </a:solidFill>
                <a:latin typeface="inherit"/>
              </a:rPr>
              <a:t>PRIMARY KEY</a:t>
            </a:r>
            <a:r>
              <a:rPr lang="en-US" dirty="0">
                <a:solidFill>
                  <a:srgbClr val="445870"/>
                </a:solidFill>
                <a:latin typeface="Liberation Mono"/>
              </a:rPr>
              <a:t>,</a:t>
            </a:r>
          </a:p>
          <a:p>
            <a:pPr marL="0" indent="0" latinLnBrk="1">
              <a:buNone/>
            </a:pPr>
            <a:r>
              <a:rPr lang="en-US" dirty="0">
                <a:solidFill>
                  <a:srgbClr val="006FE0"/>
                </a:solidFill>
                <a:latin typeface="inherit"/>
              </a:rPr>
              <a:t>    </a:t>
            </a:r>
            <a:r>
              <a:rPr lang="en-US" dirty="0" err="1">
                <a:solidFill>
                  <a:srgbClr val="445870"/>
                </a:solidFill>
                <a:latin typeface="Liberation Mono"/>
              </a:rPr>
              <a:t>first_name</a:t>
            </a:r>
            <a:r>
              <a:rPr lang="en-US" dirty="0">
                <a:solidFill>
                  <a:srgbClr val="006FE0"/>
                </a:solidFill>
                <a:latin typeface="inherit"/>
              </a:rPr>
              <a:t> </a:t>
            </a:r>
            <a:r>
              <a:rPr lang="en-US" dirty="0">
                <a:solidFill>
                  <a:srgbClr val="EC4444"/>
                </a:solidFill>
                <a:latin typeface="inherit"/>
              </a:rPr>
              <a:t>VARCHAR</a:t>
            </a:r>
            <a:r>
              <a:rPr lang="en-US" dirty="0">
                <a:solidFill>
                  <a:srgbClr val="445870"/>
                </a:solidFill>
                <a:latin typeface="Liberation Mono"/>
              </a:rPr>
              <a:t>(50),</a:t>
            </a:r>
          </a:p>
          <a:p>
            <a:pPr marL="0" indent="0" latinLnBrk="1">
              <a:buNone/>
            </a:pPr>
            <a:r>
              <a:rPr lang="en-US" dirty="0">
                <a:solidFill>
                  <a:srgbClr val="006FE0"/>
                </a:solidFill>
                <a:latin typeface="inherit"/>
              </a:rPr>
              <a:t>    </a:t>
            </a:r>
            <a:r>
              <a:rPr lang="en-US" dirty="0" err="1">
                <a:solidFill>
                  <a:srgbClr val="445870"/>
                </a:solidFill>
                <a:latin typeface="Liberation Mono"/>
              </a:rPr>
              <a:t>last_name</a:t>
            </a:r>
            <a:r>
              <a:rPr lang="en-US" dirty="0">
                <a:solidFill>
                  <a:srgbClr val="006FE0"/>
                </a:solidFill>
                <a:latin typeface="inherit"/>
              </a:rPr>
              <a:t> </a:t>
            </a:r>
            <a:r>
              <a:rPr lang="en-US" dirty="0">
                <a:solidFill>
                  <a:srgbClr val="EC4444"/>
                </a:solidFill>
                <a:latin typeface="inherit"/>
              </a:rPr>
              <a:t>VARCHAR</a:t>
            </a:r>
            <a:r>
              <a:rPr lang="en-US" dirty="0">
                <a:solidFill>
                  <a:srgbClr val="445870"/>
                </a:solidFill>
                <a:latin typeface="Liberation Mono"/>
              </a:rPr>
              <a:t>(50)</a:t>
            </a:r>
          </a:p>
          <a:p>
            <a:pPr marL="0" indent="0" latinLnBrk="1">
              <a:buNone/>
            </a:pPr>
            <a:r>
              <a:rPr lang="en-US" dirty="0">
                <a:solidFill>
                  <a:srgbClr val="445870"/>
                </a:solidFill>
                <a:latin typeface="Liberation Mono"/>
              </a:rPr>
              <a:t>);</a:t>
            </a:r>
          </a:p>
          <a:p>
            <a:endParaRPr lang="en-US" dirty="0"/>
          </a:p>
        </p:txBody>
      </p:sp>
    </p:spTree>
    <p:extLst>
      <p:ext uri="{BB962C8B-B14F-4D97-AF65-F5344CB8AC3E}">
        <p14:creationId xmlns:p14="http://schemas.microsoft.com/office/powerpoint/2010/main" val="1911606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AUTO_INCREMENT</a:t>
            </a:r>
          </a:p>
        </p:txBody>
      </p:sp>
      <p:sp>
        <p:nvSpPr>
          <p:cNvPr id="3" name="Content Placeholder 2"/>
          <p:cNvSpPr>
            <a:spLocks noGrp="1"/>
          </p:cNvSpPr>
          <p:nvPr>
            <p:ph idx="1"/>
          </p:nvPr>
        </p:nvSpPr>
        <p:spPr>
          <a:xfrm>
            <a:off x="437882" y="2446986"/>
            <a:ext cx="11384924" cy="4411014"/>
          </a:xfrm>
        </p:spPr>
        <p:txBody>
          <a:bodyPr>
            <a:normAutofit fontScale="92500" lnSpcReduction="10000"/>
          </a:bodyPr>
          <a:lstStyle/>
          <a:p>
            <a:pPr marL="0" indent="0">
              <a:buNone/>
            </a:pPr>
            <a:r>
              <a:rPr lang="en-US" dirty="0"/>
              <a:t>AUTO_INCREMENT column has the following attributes:</a:t>
            </a:r>
          </a:p>
          <a:p>
            <a:r>
              <a:rPr lang="en-US" dirty="0" smtClean="0"/>
              <a:t>The </a:t>
            </a:r>
            <a:r>
              <a:rPr lang="en-US" dirty="0"/>
              <a:t>starting value of an AUTO_INCREMENT column is 1 and it is increased by 1 when you insert a </a:t>
            </a:r>
            <a:r>
              <a:rPr lang="en-US" dirty="0" err="1"/>
              <a:t>NULLvalue</a:t>
            </a:r>
            <a:r>
              <a:rPr lang="en-US" dirty="0"/>
              <a:t> into the column or when you omit its value in the INSERT statement.</a:t>
            </a:r>
          </a:p>
          <a:p>
            <a:r>
              <a:rPr lang="en-US" dirty="0"/>
              <a:t>To obtain the last generated sequence number, you use the LAST_INSERT_ID()  function</a:t>
            </a:r>
            <a:r>
              <a:rPr lang="en-US" dirty="0" smtClean="0"/>
              <a:t>.</a:t>
            </a:r>
          </a:p>
          <a:p>
            <a:r>
              <a:rPr lang="en-US" dirty="0" smtClean="0"/>
              <a:t> </a:t>
            </a:r>
            <a:r>
              <a:rPr lang="en-US" dirty="0"/>
              <a:t>We often use the last insert ID for the subsequent statements e.g., insert data into the tables. The last generated sequence is unique across sessions</a:t>
            </a:r>
            <a:r>
              <a:rPr lang="en-US" dirty="0" smtClean="0"/>
              <a:t>.</a:t>
            </a:r>
          </a:p>
          <a:p>
            <a:r>
              <a:rPr lang="en-US" dirty="0" smtClean="0"/>
              <a:t>if </a:t>
            </a:r>
            <a:r>
              <a:rPr lang="en-US" dirty="0"/>
              <a:t>another connection generates a sequence number, from your connection you can obtain it by using the LAST_INSERT_ID() function.</a:t>
            </a:r>
          </a:p>
          <a:p>
            <a:r>
              <a:rPr lang="en-US" dirty="0"/>
              <a:t>If you insert a new row into a table and specify a value for the sequence column, MySQL will insert the sequence number if the sequence number does not exist in the column or issue an error if it already exists. </a:t>
            </a:r>
            <a:endParaRPr lang="en-US" dirty="0" smtClean="0"/>
          </a:p>
          <a:p>
            <a:r>
              <a:rPr lang="en-US" dirty="0" smtClean="0"/>
              <a:t>If </a:t>
            </a:r>
            <a:r>
              <a:rPr lang="en-US" dirty="0"/>
              <a:t>you insert a new value that is greater than the next sequence number, MySQL will use the new value as the starting sequence number and generate a unique sequence number greater than the current one for the next usage. This creates gaps in the sequence.</a:t>
            </a:r>
          </a:p>
        </p:txBody>
      </p:sp>
    </p:spTree>
    <p:extLst>
      <p:ext uri="{BB962C8B-B14F-4D97-AF65-F5344CB8AC3E}">
        <p14:creationId xmlns:p14="http://schemas.microsoft.com/office/powerpoint/2010/main" val="2376872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AUTO_INCREMENT AND UPDATE</a:t>
            </a:r>
            <a:endParaRPr lang="en-US" dirty="0"/>
          </a:p>
        </p:txBody>
      </p:sp>
      <p:sp>
        <p:nvSpPr>
          <p:cNvPr id="3" name="Content Placeholder 2"/>
          <p:cNvSpPr>
            <a:spLocks noGrp="1"/>
          </p:cNvSpPr>
          <p:nvPr>
            <p:ph idx="1"/>
          </p:nvPr>
        </p:nvSpPr>
        <p:spPr>
          <a:xfrm>
            <a:off x="1154954" y="2603499"/>
            <a:ext cx="10513305" cy="3874573"/>
          </a:xfrm>
        </p:spPr>
        <p:txBody>
          <a:bodyPr>
            <a:normAutofit/>
          </a:bodyPr>
          <a:lstStyle/>
          <a:p>
            <a:r>
              <a:rPr lang="en-US" dirty="0"/>
              <a:t>If you use the UPDATE statement to update values in the AUTO_INCREMENT column to a value that already exists, MySQL will issue a duplicate-key error if the column has a unique index</a:t>
            </a:r>
            <a:r>
              <a:rPr lang="en-US" dirty="0" smtClean="0"/>
              <a:t>.</a:t>
            </a:r>
          </a:p>
          <a:p>
            <a:r>
              <a:rPr lang="en-US" dirty="0" smtClean="0"/>
              <a:t> </a:t>
            </a:r>
            <a:r>
              <a:rPr lang="en-US" dirty="0"/>
              <a:t>If you update an AUTO_INCREMENT column to a value that is greater than the existing values in the column, MySQL will use the next number of the last insert sequence number for the next row. </a:t>
            </a:r>
            <a:endParaRPr lang="en-US" dirty="0" smtClean="0"/>
          </a:p>
          <a:p>
            <a:r>
              <a:rPr lang="en-US" dirty="0" smtClean="0"/>
              <a:t>For </a:t>
            </a:r>
            <a:r>
              <a:rPr lang="en-US" dirty="0"/>
              <a:t>example, if the last insert sequence number is 3, you update it to 10, the sequence number for the new row is 4</a:t>
            </a:r>
            <a:r>
              <a:rPr lang="en-US" dirty="0" smtClean="0"/>
              <a:t>.</a:t>
            </a:r>
            <a:endParaRPr lang="en-US" dirty="0"/>
          </a:p>
        </p:txBody>
      </p:sp>
    </p:spTree>
    <p:extLst>
      <p:ext uri="{BB962C8B-B14F-4D97-AF65-F5344CB8AC3E}">
        <p14:creationId xmlns:p14="http://schemas.microsoft.com/office/powerpoint/2010/main" val="653827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AUTO_INCREMENT AND DELETE</a:t>
            </a:r>
            <a:endParaRPr lang="en-US" dirty="0"/>
          </a:p>
        </p:txBody>
      </p:sp>
      <p:sp>
        <p:nvSpPr>
          <p:cNvPr id="3" name="Content Placeholder 2"/>
          <p:cNvSpPr>
            <a:spLocks noGrp="1"/>
          </p:cNvSpPr>
          <p:nvPr>
            <p:ph idx="1"/>
          </p:nvPr>
        </p:nvSpPr>
        <p:spPr/>
        <p:txBody>
          <a:bodyPr/>
          <a:lstStyle/>
          <a:p>
            <a:r>
              <a:rPr lang="en-US" dirty="0"/>
              <a:t>If you use the DELETE statement to delete the last inserted row, MySQL may or may not reuse the deleted sequence number depending on the storage engine of the table. </a:t>
            </a:r>
            <a:endParaRPr lang="en-US" dirty="0" smtClean="0"/>
          </a:p>
          <a:p>
            <a:r>
              <a:rPr lang="en-US" dirty="0" smtClean="0"/>
              <a:t>A </a:t>
            </a:r>
            <a:r>
              <a:rPr lang="en-US" dirty="0" err="1"/>
              <a:t>MyISAM</a:t>
            </a:r>
            <a:r>
              <a:rPr lang="en-US" dirty="0"/>
              <a:t> table does not reuse the deleted sequence numbers if you delete a row </a:t>
            </a:r>
            <a:endParaRPr lang="en-US" dirty="0" smtClean="0"/>
          </a:p>
          <a:p>
            <a:r>
              <a:rPr lang="en-US" dirty="0" smtClean="0"/>
              <a:t>e.g</a:t>
            </a:r>
            <a:r>
              <a:rPr lang="en-US" dirty="0"/>
              <a:t>., the last insert id in the table is 10, if you remove it, MySQL still generates the next sequence number which is 11 for the new row. </a:t>
            </a:r>
            <a:endParaRPr lang="en-US" dirty="0" smtClean="0"/>
          </a:p>
          <a:p>
            <a:r>
              <a:rPr lang="en-US" dirty="0" smtClean="0"/>
              <a:t>Similar </a:t>
            </a:r>
            <a:r>
              <a:rPr lang="en-US" dirty="0"/>
              <a:t>to </a:t>
            </a:r>
            <a:r>
              <a:rPr lang="en-US" dirty="0" err="1"/>
              <a:t>MyISAM</a:t>
            </a:r>
            <a:r>
              <a:rPr lang="en-US" dirty="0"/>
              <a:t> tables, </a:t>
            </a:r>
            <a:r>
              <a:rPr lang="en-US" dirty="0" err="1"/>
              <a:t>InnoDB</a:t>
            </a:r>
            <a:r>
              <a:rPr lang="en-US" dirty="0"/>
              <a:t> tables do not reuse sequence number when rows are deleted.</a:t>
            </a:r>
          </a:p>
          <a:p>
            <a:endParaRPr lang="en-US" dirty="0"/>
          </a:p>
        </p:txBody>
      </p:sp>
    </p:spTree>
    <p:extLst>
      <p:ext uri="{BB962C8B-B14F-4D97-AF65-F5344CB8AC3E}">
        <p14:creationId xmlns:p14="http://schemas.microsoft.com/office/powerpoint/2010/main" val="3090443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37882" y="2343954"/>
            <a:ext cx="9925318" cy="4361645"/>
          </a:xfrm>
        </p:spPr>
        <p:txBody>
          <a:bodyPr>
            <a:normAutofit fontScale="77500" lnSpcReduction="20000"/>
          </a:bodyPr>
          <a:lstStyle/>
          <a:p>
            <a:pPr>
              <a:lnSpc>
                <a:spcPct val="80000"/>
              </a:lnSpc>
              <a:buFont typeface="Wingdings" panose="05000000000000000000" pitchFamily="2" charset="2"/>
              <a:buNone/>
            </a:pPr>
            <a:r>
              <a:rPr lang="en-US" altLang="zh-TW" dirty="0" err="1"/>
              <a:t>mysql</a:t>
            </a:r>
            <a:r>
              <a:rPr lang="en-US" altLang="zh-TW" dirty="0"/>
              <a:t>&gt; </a:t>
            </a:r>
            <a:r>
              <a:rPr lang="en-US" altLang="zh-TW" dirty="0">
                <a:solidFill>
                  <a:schemeClr val="hlink"/>
                </a:solidFill>
              </a:rPr>
              <a:t>show tables;</a:t>
            </a:r>
          </a:p>
          <a:p>
            <a:pPr>
              <a:lnSpc>
                <a:spcPct val="80000"/>
              </a:lnSpc>
              <a:buFont typeface="Wingdings" panose="05000000000000000000" pitchFamily="2" charset="2"/>
              <a:buNone/>
            </a:pPr>
            <a:r>
              <a:rPr lang="en-US" altLang="zh-TW" dirty="0"/>
              <a:t>+--------------------+</a:t>
            </a:r>
          </a:p>
          <a:p>
            <a:pPr>
              <a:lnSpc>
                <a:spcPct val="80000"/>
              </a:lnSpc>
              <a:buFont typeface="Wingdings" panose="05000000000000000000" pitchFamily="2" charset="2"/>
              <a:buNone/>
            </a:pPr>
            <a:r>
              <a:rPr lang="en-US" altLang="zh-TW" dirty="0"/>
              <a:t>| </a:t>
            </a:r>
            <a:r>
              <a:rPr lang="en-US" altLang="zh-TW" dirty="0" err="1"/>
              <a:t>Tables_in_MyDB</a:t>
            </a:r>
            <a:r>
              <a:rPr lang="en-US" altLang="zh-TW" dirty="0"/>
              <a:t> |</a:t>
            </a:r>
          </a:p>
          <a:p>
            <a:pPr>
              <a:lnSpc>
                <a:spcPct val="80000"/>
              </a:lnSpc>
              <a:buFont typeface="Wingdings" panose="05000000000000000000" pitchFamily="2" charset="2"/>
              <a:buNone/>
            </a:pPr>
            <a:r>
              <a:rPr lang="en-US" altLang="zh-TW" dirty="0"/>
              <a:t>+--------------------+</a:t>
            </a:r>
          </a:p>
          <a:p>
            <a:pPr>
              <a:lnSpc>
                <a:spcPct val="80000"/>
              </a:lnSpc>
              <a:buFont typeface="Wingdings" panose="05000000000000000000" pitchFamily="2" charset="2"/>
              <a:buNone/>
            </a:pPr>
            <a:r>
              <a:rPr lang="en-US" altLang="zh-TW" dirty="0"/>
              <a:t>| student             |</a:t>
            </a:r>
          </a:p>
          <a:p>
            <a:pPr>
              <a:lnSpc>
                <a:spcPct val="80000"/>
              </a:lnSpc>
              <a:buFont typeface="Wingdings" panose="05000000000000000000" pitchFamily="2" charset="2"/>
              <a:buNone/>
            </a:pPr>
            <a:r>
              <a:rPr lang="en-US" altLang="zh-TW" dirty="0"/>
              <a:t>+--------------------+</a:t>
            </a:r>
          </a:p>
          <a:p>
            <a:pPr>
              <a:lnSpc>
                <a:spcPct val="80000"/>
              </a:lnSpc>
              <a:buFont typeface="Wingdings" panose="05000000000000000000" pitchFamily="2" charset="2"/>
              <a:buNone/>
            </a:pPr>
            <a:r>
              <a:rPr lang="en-US" altLang="zh-TW" dirty="0"/>
              <a:t>1 row in set (0.00 sec)</a:t>
            </a:r>
          </a:p>
          <a:p>
            <a:pPr>
              <a:lnSpc>
                <a:spcPct val="80000"/>
              </a:lnSpc>
              <a:buFont typeface="Wingdings" panose="05000000000000000000" pitchFamily="2" charset="2"/>
              <a:buNone/>
            </a:pPr>
            <a:r>
              <a:rPr lang="en-US" altLang="zh-TW" dirty="0" err="1"/>
              <a:t>mysql</a:t>
            </a:r>
            <a:r>
              <a:rPr lang="en-US" altLang="zh-TW" dirty="0"/>
              <a:t>&gt; </a:t>
            </a:r>
            <a:r>
              <a:rPr lang="en-US" altLang="zh-TW" dirty="0">
                <a:solidFill>
                  <a:schemeClr val="hlink"/>
                </a:solidFill>
              </a:rPr>
              <a:t>describe </a:t>
            </a:r>
            <a:r>
              <a:rPr lang="en-US" altLang="zh-TW" dirty="0">
                <a:solidFill>
                  <a:schemeClr val="accent2"/>
                </a:solidFill>
              </a:rPr>
              <a:t>student</a:t>
            </a:r>
            <a:r>
              <a:rPr lang="en-US" altLang="zh-TW" dirty="0">
                <a:solidFill>
                  <a:schemeClr val="hlink"/>
                </a:solidFill>
              </a:rPr>
              <a:t>;</a:t>
            </a:r>
          </a:p>
          <a:p>
            <a:pPr>
              <a:lnSpc>
                <a:spcPct val="80000"/>
              </a:lnSpc>
              <a:buFont typeface="Wingdings" panose="05000000000000000000" pitchFamily="2" charset="2"/>
              <a:buNone/>
            </a:pPr>
            <a:r>
              <a:rPr lang="en-US" altLang="zh-TW" dirty="0"/>
              <a:t>+---------------+----------------------+------+------+----------+--------+</a:t>
            </a:r>
          </a:p>
          <a:p>
            <a:pPr>
              <a:lnSpc>
                <a:spcPct val="80000"/>
              </a:lnSpc>
              <a:buFont typeface="Wingdings" panose="05000000000000000000" pitchFamily="2" charset="2"/>
              <a:buNone/>
            </a:pPr>
            <a:r>
              <a:rPr lang="en-US" altLang="zh-TW" dirty="0"/>
              <a:t>| Field           | Type                   | Null | Key | Default | Extra |</a:t>
            </a:r>
          </a:p>
          <a:p>
            <a:pPr>
              <a:lnSpc>
                <a:spcPct val="80000"/>
              </a:lnSpc>
              <a:buFont typeface="Wingdings" panose="05000000000000000000" pitchFamily="2" charset="2"/>
              <a:buNone/>
            </a:pPr>
            <a:r>
              <a:rPr lang="en-US" altLang="zh-TW" dirty="0"/>
              <a:t>+---------------+----------------------+-------+-----+-----------+-------+</a:t>
            </a:r>
          </a:p>
          <a:p>
            <a:pPr>
              <a:lnSpc>
                <a:spcPct val="80000"/>
              </a:lnSpc>
              <a:buFont typeface="Wingdings" panose="05000000000000000000" pitchFamily="2" charset="2"/>
              <a:buNone/>
            </a:pPr>
            <a:r>
              <a:rPr lang="en-US" altLang="zh-TW" dirty="0"/>
              <a:t>| </a:t>
            </a:r>
            <a:r>
              <a:rPr lang="en-US" altLang="zh-TW" dirty="0" err="1"/>
              <a:t>student_ID</a:t>
            </a:r>
            <a:r>
              <a:rPr lang="en-US" altLang="zh-TW" dirty="0"/>
              <a:t> | </a:t>
            </a:r>
            <a:r>
              <a:rPr lang="en-US" altLang="zh-TW" dirty="0" err="1"/>
              <a:t>int</a:t>
            </a:r>
            <a:r>
              <a:rPr lang="en-US" altLang="zh-TW" dirty="0"/>
              <a:t>(10) unsigned |         |         | 0           |         |</a:t>
            </a:r>
          </a:p>
          <a:p>
            <a:pPr>
              <a:lnSpc>
                <a:spcPct val="80000"/>
              </a:lnSpc>
              <a:buFont typeface="Wingdings" panose="05000000000000000000" pitchFamily="2" charset="2"/>
              <a:buNone/>
            </a:pPr>
            <a:r>
              <a:rPr lang="en-US" altLang="zh-TW" dirty="0"/>
              <a:t>| name         | </a:t>
            </a:r>
            <a:r>
              <a:rPr lang="en-US" altLang="zh-TW" dirty="0" err="1"/>
              <a:t>varchar</a:t>
            </a:r>
            <a:r>
              <a:rPr lang="en-US" altLang="zh-TW" dirty="0"/>
              <a:t>(20)         |         |         |              |         |</a:t>
            </a:r>
          </a:p>
          <a:p>
            <a:pPr>
              <a:lnSpc>
                <a:spcPct val="80000"/>
              </a:lnSpc>
              <a:buFont typeface="Wingdings" panose="05000000000000000000" pitchFamily="2" charset="2"/>
              <a:buNone/>
            </a:pPr>
            <a:r>
              <a:rPr lang="en-US" altLang="zh-TW" dirty="0"/>
              <a:t>| major         | </a:t>
            </a:r>
            <a:r>
              <a:rPr lang="en-US" altLang="zh-TW" dirty="0" err="1"/>
              <a:t>varchar</a:t>
            </a:r>
            <a:r>
              <a:rPr lang="en-US" altLang="zh-TW" dirty="0"/>
              <a:t>(50)         | YES |         | NULL   |         |</a:t>
            </a:r>
          </a:p>
          <a:p>
            <a:pPr>
              <a:lnSpc>
                <a:spcPct val="80000"/>
              </a:lnSpc>
              <a:buFont typeface="Wingdings" panose="05000000000000000000" pitchFamily="2" charset="2"/>
              <a:buNone/>
            </a:pPr>
            <a:r>
              <a:rPr lang="en-US" altLang="zh-TW" dirty="0"/>
              <a:t>| grade         | </a:t>
            </a:r>
            <a:r>
              <a:rPr lang="en-US" altLang="zh-TW" dirty="0" err="1"/>
              <a:t>varchar</a:t>
            </a:r>
            <a:r>
              <a:rPr lang="en-US" altLang="zh-TW" dirty="0"/>
              <a:t>(5)           | YES |        | NULL    |         |</a:t>
            </a:r>
          </a:p>
          <a:p>
            <a:pPr>
              <a:lnSpc>
                <a:spcPct val="80000"/>
              </a:lnSpc>
              <a:buFont typeface="Wingdings" panose="05000000000000000000" pitchFamily="2" charset="2"/>
              <a:buNone/>
            </a:pPr>
            <a:r>
              <a:rPr lang="en-US" altLang="zh-TW" dirty="0"/>
              <a:t>+---------------+----------------------+-------+------+----------+-------+</a:t>
            </a:r>
          </a:p>
          <a:p>
            <a:pPr>
              <a:lnSpc>
                <a:spcPct val="80000"/>
              </a:lnSpc>
              <a:buFont typeface="Wingdings" panose="05000000000000000000" pitchFamily="2" charset="2"/>
              <a:buNone/>
            </a:pPr>
            <a:r>
              <a:rPr lang="en-US" altLang="zh-TW" dirty="0"/>
              <a:t>4 rows in set (0.00 sec)</a:t>
            </a:r>
          </a:p>
        </p:txBody>
      </p:sp>
      <p:sp>
        <p:nvSpPr>
          <p:cNvPr id="13316" name="Rectangle 4"/>
          <p:cNvSpPr>
            <a:spLocks noGrp="1" noChangeArrowheads="1"/>
          </p:cNvSpPr>
          <p:nvPr>
            <p:ph type="title"/>
          </p:nvPr>
        </p:nvSpPr>
        <p:spPr/>
        <p:txBody>
          <a:bodyPr/>
          <a:lstStyle/>
          <a:p>
            <a:r>
              <a:rPr lang="en-US" altLang="zh-TW"/>
              <a:t>Display Table Structure</a:t>
            </a:r>
          </a:p>
        </p:txBody>
      </p:sp>
    </p:spTree>
    <p:extLst>
      <p:ext uri="{BB962C8B-B14F-4D97-AF65-F5344CB8AC3E}">
        <p14:creationId xmlns:p14="http://schemas.microsoft.com/office/powerpoint/2010/main" val="39143049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553792" y="2391177"/>
            <a:ext cx="9669887" cy="4191000"/>
          </a:xfrm>
        </p:spPr>
        <p:txBody>
          <a:bodyPr>
            <a:normAutofit fontScale="85000" lnSpcReduction="20000"/>
          </a:bodyPr>
          <a:lstStyle/>
          <a:p>
            <a:pPr>
              <a:lnSpc>
                <a:spcPct val="80000"/>
              </a:lnSpc>
            </a:pPr>
            <a:r>
              <a:rPr lang="en-US" altLang="zh-TW" sz="2400" dirty="0">
                <a:solidFill>
                  <a:schemeClr val="hlink"/>
                </a:solidFill>
              </a:rPr>
              <a:t>ALTER TABLE </a:t>
            </a:r>
            <a:r>
              <a:rPr lang="en-US" altLang="zh-TW" sz="2400" dirty="0" err="1">
                <a:solidFill>
                  <a:schemeClr val="accent2"/>
                </a:solidFill>
              </a:rPr>
              <a:t>table_name</a:t>
            </a:r>
            <a:r>
              <a:rPr lang="en-US" altLang="zh-TW" sz="2400" dirty="0">
                <a:solidFill>
                  <a:schemeClr val="hlink"/>
                </a:solidFill>
              </a:rPr>
              <a:t> Operations</a:t>
            </a:r>
          </a:p>
          <a:p>
            <a:pPr>
              <a:lnSpc>
                <a:spcPct val="80000"/>
              </a:lnSpc>
              <a:buFont typeface="Wingdings" panose="05000000000000000000" pitchFamily="2" charset="2"/>
              <a:buNone/>
            </a:pPr>
            <a:endParaRPr lang="en-US" altLang="zh-TW" sz="1600" dirty="0">
              <a:solidFill>
                <a:srgbClr val="FF0000"/>
              </a:solidFill>
            </a:endParaRPr>
          </a:p>
          <a:p>
            <a:pPr>
              <a:lnSpc>
                <a:spcPct val="80000"/>
              </a:lnSpc>
              <a:buFont typeface="Wingdings" panose="05000000000000000000" pitchFamily="2" charset="2"/>
              <a:buNone/>
            </a:pPr>
            <a:r>
              <a:rPr lang="en-US" altLang="zh-TW" sz="1600" dirty="0" err="1"/>
              <a:t>mysql</a:t>
            </a:r>
            <a:r>
              <a:rPr lang="en-US" altLang="zh-TW" sz="1600" dirty="0"/>
              <a:t>&gt; </a:t>
            </a:r>
            <a:r>
              <a:rPr lang="en-US" altLang="zh-TW" sz="1600" dirty="0">
                <a:solidFill>
                  <a:schemeClr val="hlink"/>
                </a:solidFill>
              </a:rPr>
              <a:t>alter table </a:t>
            </a:r>
            <a:r>
              <a:rPr lang="en-US" altLang="zh-TW" sz="1600" dirty="0">
                <a:solidFill>
                  <a:schemeClr val="accent2"/>
                </a:solidFill>
              </a:rPr>
              <a:t>student</a:t>
            </a:r>
            <a:r>
              <a:rPr lang="en-US" altLang="zh-TW" sz="1600" dirty="0">
                <a:solidFill>
                  <a:schemeClr val="hlink"/>
                </a:solidFill>
              </a:rPr>
              <a:t> add primary key (</a:t>
            </a:r>
            <a:r>
              <a:rPr lang="en-US" altLang="zh-TW" sz="1600" dirty="0" err="1">
                <a:solidFill>
                  <a:schemeClr val="accent2"/>
                </a:solidFill>
              </a:rPr>
              <a:t>student_ID</a:t>
            </a:r>
            <a:r>
              <a:rPr lang="en-US" altLang="zh-TW" sz="1600" dirty="0">
                <a:solidFill>
                  <a:schemeClr val="hlink"/>
                </a:solidFill>
              </a:rPr>
              <a:t>);</a:t>
            </a:r>
          </a:p>
          <a:p>
            <a:pPr>
              <a:lnSpc>
                <a:spcPct val="80000"/>
              </a:lnSpc>
              <a:buFont typeface="Wingdings" panose="05000000000000000000" pitchFamily="2" charset="2"/>
              <a:buNone/>
            </a:pPr>
            <a:r>
              <a:rPr lang="en-US" altLang="zh-TW" sz="1600" dirty="0"/>
              <a:t>Query OK, 0 rows affected (0.00 sec)</a:t>
            </a:r>
          </a:p>
          <a:p>
            <a:pPr>
              <a:lnSpc>
                <a:spcPct val="80000"/>
              </a:lnSpc>
              <a:buFont typeface="Wingdings" panose="05000000000000000000" pitchFamily="2" charset="2"/>
              <a:buNone/>
            </a:pPr>
            <a:r>
              <a:rPr lang="en-US" altLang="zh-TW" sz="1600" dirty="0"/>
              <a:t>Records: 0  Duplicates: 0  Warnings: 0</a:t>
            </a:r>
          </a:p>
          <a:p>
            <a:pPr>
              <a:lnSpc>
                <a:spcPct val="80000"/>
              </a:lnSpc>
              <a:buFont typeface="Wingdings" panose="05000000000000000000" pitchFamily="2" charset="2"/>
              <a:buNone/>
            </a:pPr>
            <a:endParaRPr lang="en-US" altLang="zh-TW" sz="1600" b="1" dirty="0">
              <a:solidFill>
                <a:srgbClr val="FF0000"/>
              </a:solidFill>
            </a:endParaRPr>
          </a:p>
          <a:p>
            <a:pPr>
              <a:lnSpc>
                <a:spcPct val="80000"/>
              </a:lnSpc>
              <a:buFont typeface="Wingdings" panose="05000000000000000000" pitchFamily="2" charset="2"/>
              <a:buNone/>
            </a:pPr>
            <a:r>
              <a:rPr lang="en-US" altLang="zh-TW" sz="1600" dirty="0" err="1"/>
              <a:t>mysql</a:t>
            </a:r>
            <a:r>
              <a:rPr lang="en-US" altLang="zh-TW" sz="1600" dirty="0"/>
              <a:t>&gt; </a:t>
            </a:r>
            <a:r>
              <a:rPr lang="en-US" altLang="zh-TW" sz="1600" dirty="0">
                <a:solidFill>
                  <a:schemeClr val="hlink"/>
                </a:solidFill>
              </a:rPr>
              <a:t>describe </a:t>
            </a:r>
            <a:r>
              <a:rPr lang="en-US" altLang="zh-TW" sz="1600" dirty="0">
                <a:solidFill>
                  <a:schemeClr val="accent2"/>
                </a:solidFill>
              </a:rPr>
              <a:t>student</a:t>
            </a:r>
            <a:r>
              <a:rPr lang="en-US" altLang="zh-TW" sz="1600" dirty="0">
                <a:solidFill>
                  <a:schemeClr val="hlink"/>
                </a:solidFill>
              </a:rPr>
              <a:t>;</a:t>
            </a:r>
          </a:p>
          <a:p>
            <a:pPr>
              <a:lnSpc>
                <a:spcPct val="80000"/>
              </a:lnSpc>
              <a:buFont typeface="Wingdings" panose="05000000000000000000" pitchFamily="2" charset="2"/>
              <a:buNone/>
            </a:pPr>
            <a:r>
              <a:rPr lang="en-US" altLang="zh-TW" sz="1600" dirty="0"/>
              <a:t>+---------------+--------------------- +-------+------+----------+-------+</a:t>
            </a:r>
          </a:p>
          <a:p>
            <a:pPr>
              <a:lnSpc>
                <a:spcPct val="80000"/>
              </a:lnSpc>
              <a:buFont typeface="Wingdings" panose="05000000000000000000" pitchFamily="2" charset="2"/>
              <a:buNone/>
            </a:pPr>
            <a:r>
              <a:rPr lang="en-US" altLang="zh-TW" sz="1600" dirty="0"/>
              <a:t>| Field           | Type                  | Null   | Key | Default | Extra |</a:t>
            </a:r>
          </a:p>
          <a:p>
            <a:pPr>
              <a:lnSpc>
                <a:spcPct val="80000"/>
              </a:lnSpc>
              <a:buFont typeface="Wingdings" panose="05000000000000000000" pitchFamily="2" charset="2"/>
              <a:buNone/>
            </a:pPr>
            <a:r>
              <a:rPr lang="en-US" altLang="zh-TW" sz="1600" dirty="0"/>
              <a:t>+---------------+----------------------+-------+------+----------+-------+</a:t>
            </a:r>
          </a:p>
          <a:p>
            <a:pPr>
              <a:lnSpc>
                <a:spcPct val="80000"/>
              </a:lnSpc>
              <a:buFont typeface="Wingdings" panose="05000000000000000000" pitchFamily="2" charset="2"/>
              <a:buNone/>
            </a:pPr>
            <a:r>
              <a:rPr lang="en-US" altLang="zh-TW" sz="1600" dirty="0"/>
              <a:t>| </a:t>
            </a:r>
            <a:r>
              <a:rPr lang="en-US" altLang="zh-TW" sz="1600" dirty="0" err="1"/>
              <a:t>student_ID</a:t>
            </a:r>
            <a:r>
              <a:rPr lang="en-US" altLang="zh-TW" sz="1600" dirty="0"/>
              <a:t> | </a:t>
            </a:r>
            <a:r>
              <a:rPr lang="en-US" altLang="zh-TW" sz="1600" dirty="0" err="1"/>
              <a:t>int</a:t>
            </a:r>
            <a:r>
              <a:rPr lang="en-US" altLang="zh-TW" sz="1600" dirty="0"/>
              <a:t>(10) unsigned |         | </a:t>
            </a:r>
            <a:r>
              <a:rPr lang="en-US" altLang="zh-TW" sz="1600" b="1" dirty="0">
                <a:solidFill>
                  <a:srgbClr val="FF0000"/>
                </a:solidFill>
              </a:rPr>
              <a:t>PRI</a:t>
            </a:r>
            <a:r>
              <a:rPr lang="en-US" altLang="zh-TW" sz="1600" dirty="0"/>
              <a:t>  | 0          |          |</a:t>
            </a:r>
          </a:p>
          <a:p>
            <a:pPr>
              <a:lnSpc>
                <a:spcPct val="80000"/>
              </a:lnSpc>
              <a:buFont typeface="Wingdings" panose="05000000000000000000" pitchFamily="2" charset="2"/>
              <a:buNone/>
            </a:pPr>
            <a:r>
              <a:rPr lang="en-US" altLang="zh-TW" sz="1600" dirty="0"/>
              <a:t>| name         | </a:t>
            </a:r>
            <a:r>
              <a:rPr lang="en-US" altLang="zh-TW" sz="1600" dirty="0" err="1"/>
              <a:t>varchar</a:t>
            </a:r>
            <a:r>
              <a:rPr lang="en-US" altLang="zh-TW" sz="1600" dirty="0"/>
              <a:t>(20)        |          |         |             |          |</a:t>
            </a:r>
          </a:p>
          <a:p>
            <a:pPr>
              <a:lnSpc>
                <a:spcPct val="80000"/>
              </a:lnSpc>
              <a:buFont typeface="Wingdings" panose="05000000000000000000" pitchFamily="2" charset="2"/>
              <a:buNone/>
            </a:pPr>
            <a:r>
              <a:rPr lang="en-US" altLang="zh-TW" sz="1600" dirty="0"/>
              <a:t>| major         | </a:t>
            </a:r>
            <a:r>
              <a:rPr lang="en-US" altLang="zh-TW" sz="1600" dirty="0" err="1"/>
              <a:t>varchar</a:t>
            </a:r>
            <a:r>
              <a:rPr lang="en-US" altLang="zh-TW" sz="1600" dirty="0"/>
              <a:t>(10)        | YES  |        | NULL    |          |</a:t>
            </a:r>
          </a:p>
          <a:p>
            <a:pPr>
              <a:lnSpc>
                <a:spcPct val="80000"/>
              </a:lnSpc>
              <a:buFont typeface="Wingdings" panose="05000000000000000000" pitchFamily="2" charset="2"/>
              <a:buNone/>
            </a:pPr>
            <a:r>
              <a:rPr lang="en-US" altLang="zh-TW" sz="1600" dirty="0"/>
              <a:t>| grade         | </a:t>
            </a:r>
            <a:r>
              <a:rPr lang="en-US" altLang="zh-TW" sz="1600" dirty="0" err="1"/>
              <a:t>varchar</a:t>
            </a:r>
            <a:r>
              <a:rPr lang="en-US" altLang="zh-TW" sz="1600" dirty="0"/>
              <a:t>(5)          | YES  |        | NULL    |         |</a:t>
            </a:r>
          </a:p>
          <a:p>
            <a:pPr>
              <a:lnSpc>
                <a:spcPct val="80000"/>
              </a:lnSpc>
              <a:buFont typeface="Wingdings" panose="05000000000000000000" pitchFamily="2" charset="2"/>
              <a:buNone/>
            </a:pPr>
            <a:r>
              <a:rPr lang="en-US" altLang="zh-TW" sz="1600" dirty="0"/>
              <a:t>+---------------+----------------------+-------+------+-----------+-------+</a:t>
            </a:r>
          </a:p>
          <a:p>
            <a:pPr>
              <a:lnSpc>
                <a:spcPct val="80000"/>
              </a:lnSpc>
              <a:buFont typeface="Wingdings" panose="05000000000000000000" pitchFamily="2" charset="2"/>
              <a:buNone/>
            </a:pPr>
            <a:r>
              <a:rPr lang="en-US" altLang="zh-TW" sz="1600" dirty="0"/>
              <a:t>4 rows in set (0.00 sec)</a:t>
            </a:r>
          </a:p>
          <a:p>
            <a:pPr>
              <a:lnSpc>
                <a:spcPct val="80000"/>
              </a:lnSpc>
            </a:pPr>
            <a:endParaRPr lang="zh-TW" altLang="en-US" sz="700" dirty="0"/>
          </a:p>
        </p:txBody>
      </p:sp>
      <p:sp>
        <p:nvSpPr>
          <p:cNvPr id="23556" name="Rectangle 4"/>
          <p:cNvSpPr>
            <a:spLocks noGrp="1" noChangeArrowheads="1"/>
          </p:cNvSpPr>
          <p:nvPr>
            <p:ph type="title"/>
          </p:nvPr>
        </p:nvSpPr>
        <p:spPr/>
        <p:txBody>
          <a:bodyPr/>
          <a:lstStyle/>
          <a:p>
            <a:r>
              <a:rPr lang="en-US" altLang="zh-TW"/>
              <a:t>Modify Table Structure</a:t>
            </a:r>
          </a:p>
        </p:txBody>
      </p:sp>
    </p:spTree>
    <p:extLst>
      <p:ext uri="{BB962C8B-B14F-4D97-AF65-F5344CB8AC3E}">
        <p14:creationId xmlns:p14="http://schemas.microsoft.com/office/powerpoint/2010/main" val="24180518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sz="half" idx="1"/>
          </p:nvPr>
        </p:nvSpPr>
        <p:spPr>
          <a:xfrm>
            <a:off x="1905000" y="2438400"/>
            <a:ext cx="8229600" cy="2286000"/>
          </a:xfrm>
        </p:spPr>
        <p:txBody>
          <a:bodyPr>
            <a:normAutofit lnSpcReduction="10000"/>
          </a:bodyPr>
          <a:lstStyle/>
          <a:p>
            <a:pPr>
              <a:lnSpc>
                <a:spcPct val="80000"/>
              </a:lnSpc>
            </a:pPr>
            <a:r>
              <a:rPr lang="en-US" altLang="zh-TW" sz="2400">
                <a:solidFill>
                  <a:schemeClr val="hlink"/>
                </a:solidFill>
              </a:rPr>
              <a:t>INSERT INTO </a:t>
            </a:r>
            <a:r>
              <a:rPr lang="en-US" altLang="zh-TW" sz="2400">
                <a:solidFill>
                  <a:schemeClr val="accent2"/>
                </a:solidFill>
              </a:rPr>
              <a:t>table_name</a:t>
            </a:r>
            <a:r>
              <a:rPr lang="en-US" altLang="zh-TW" sz="2400">
                <a:solidFill>
                  <a:schemeClr val="hlink"/>
                </a:solidFill>
              </a:rPr>
              <a:t> SET </a:t>
            </a:r>
            <a:r>
              <a:rPr lang="en-US" altLang="zh-TW" sz="2400">
                <a:solidFill>
                  <a:schemeClr val="accent2"/>
                </a:solidFill>
              </a:rPr>
              <a:t>col_name1=value1, col_name2=value2, col_name3=value3, </a:t>
            </a:r>
            <a:r>
              <a:rPr lang="en-US" altLang="zh-TW" sz="2400">
                <a:solidFill>
                  <a:schemeClr val="accent2"/>
                </a:solidFill>
                <a:latin typeface="Arial" panose="020B0604020202020204" pitchFamily="34" charset="0"/>
              </a:rPr>
              <a:t>…</a:t>
            </a:r>
            <a:endParaRPr lang="en-US" altLang="zh-TW" sz="2400">
              <a:solidFill>
                <a:schemeClr val="accent2"/>
              </a:solidFill>
            </a:endParaRPr>
          </a:p>
          <a:p>
            <a:pPr>
              <a:lnSpc>
                <a:spcPct val="80000"/>
              </a:lnSpc>
            </a:pPr>
            <a:r>
              <a:rPr lang="en-US" altLang="zh-TW" sz="2400"/>
              <a:t>Example</a:t>
            </a:r>
          </a:p>
          <a:p>
            <a:pPr>
              <a:lnSpc>
                <a:spcPct val="80000"/>
              </a:lnSpc>
              <a:buFont typeface="Wingdings" panose="05000000000000000000" pitchFamily="2" charset="2"/>
              <a:buNone/>
            </a:pPr>
            <a:endParaRPr lang="en-US" altLang="zh-TW" sz="2000"/>
          </a:p>
          <a:p>
            <a:pPr>
              <a:lnSpc>
                <a:spcPct val="80000"/>
              </a:lnSpc>
              <a:buFont typeface="Wingdings" panose="05000000000000000000" pitchFamily="2" charset="2"/>
              <a:buNone/>
            </a:pPr>
            <a:r>
              <a:rPr lang="en-US" altLang="zh-TW" sz="2000"/>
              <a:t>mysql&gt; </a:t>
            </a:r>
            <a:r>
              <a:rPr lang="en-US" altLang="zh-TW">
                <a:solidFill>
                  <a:srgbClr val="FF0000"/>
                </a:solidFill>
              </a:rPr>
              <a:t>INSERT INTO </a:t>
            </a:r>
            <a:r>
              <a:rPr lang="en-US" altLang="zh-TW">
                <a:solidFill>
                  <a:schemeClr val="accent2"/>
                </a:solidFill>
              </a:rPr>
              <a:t>student</a:t>
            </a:r>
            <a:r>
              <a:rPr lang="en-US" altLang="zh-TW">
                <a:solidFill>
                  <a:srgbClr val="FF0000"/>
                </a:solidFill>
              </a:rPr>
              <a:t> SET </a:t>
            </a:r>
            <a:r>
              <a:rPr lang="en-US" altLang="zh-TW">
                <a:solidFill>
                  <a:schemeClr val="accent2"/>
                </a:solidFill>
              </a:rPr>
              <a:t>student_ID=101, name='Shannon', major='BCB', grade='A'</a:t>
            </a:r>
            <a:r>
              <a:rPr lang="en-US" altLang="zh-TW">
                <a:solidFill>
                  <a:srgbClr val="FF0000"/>
                </a:solidFill>
              </a:rPr>
              <a:t>;</a:t>
            </a:r>
          </a:p>
          <a:p>
            <a:pPr>
              <a:lnSpc>
                <a:spcPct val="80000"/>
              </a:lnSpc>
              <a:buFont typeface="Wingdings" panose="05000000000000000000" pitchFamily="2" charset="2"/>
              <a:buNone/>
            </a:pPr>
            <a:r>
              <a:rPr lang="en-US" altLang="zh-TW"/>
              <a:t>Query OK, 1 row affected (0.00 sec)</a:t>
            </a:r>
          </a:p>
          <a:p>
            <a:pPr>
              <a:lnSpc>
                <a:spcPct val="80000"/>
              </a:lnSpc>
              <a:buFont typeface="Wingdings" panose="05000000000000000000" pitchFamily="2" charset="2"/>
              <a:buNone/>
            </a:pPr>
            <a:endParaRPr lang="en-US" altLang="zh-TW"/>
          </a:p>
          <a:p>
            <a:pPr>
              <a:lnSpc>
                <a:spcPct val="80000"/>
              </a:lnSpc>
              <a:buFont typeface="Wingdings" panose="05000000000000000000" pitchFamily="2" charset="2"/>
              <a:buNone/>
            </a:pPr>
            <a:endParaRPr lang="en-US" altLang="zh-TW"/>
          </a:p>
          <a:p>
            <a:pPr>
              <a:lnSpc>
                <a:spcPct val="80000"/>
              </a:lnSpc>
              <a:buFont typeface="Wingdings" panose="05000000000000000000" pitchFamily="2" charset="2"/>
              <a:buNone/>
            </a:pPr>
            <a:endParaRPr lang="en-US" altLang="zh-TW"/>
          </a:p>
          <a:p>
            <a:pPr>
              <a:lnSpc>
                <a:spcPct val="80000"/>
              </a:lnSpc>
              <a:buFont typeface="Wingdings" panose="05000000000000000000" pitchFamily="2" charset="2"/>
              <a:buNone/>
            </a:pPr>
            <a:endParaRPr lang="en-US" altLang="zh-TW"/>
          </a:p>
          <a:p>
            <a:pPr>
              <a:lnSpc>
                <a:spcPct val="80000"/>
              </a:lnSpc>
              <a:buFont typeface="Wingdings" panose="05000000000000000000" pitchFamily="2" charset="2"/>
              <a:buNone/>
            </a:pPr>
            <a:endParaRPr lang="zh-TW" altLang="en-US"/>
          </a:p>
        </p:txBody>
      </p:sp>
      <p:graphicFrame>
        <p:nvGraphicFramePr>
          <p:cNvPr id="12364" name="Group 76"/>
          <p:cNvGraphicFramePr>
            <a:graphicFrameLocks noGrp="1"/>
          </p:cNvGraphicFramePr>
          <p:nvPr>
            <p:ph sz="half" idx="2"/>
          </p:nvPr>
        </p:nvGraphicFramePr>
        <p:xfrm>
          <a:off x="3886201" y="5029200"/>
          <a:ext cx="4391025" cy="762000"/>
        </p:xfrm>
        <a:graphic>
          <a:graphicData uri="http://schemas.openxmlformats.org/drawingml/2006/table">
            <a:tbl>
              <a:tblPr/>
              <a:tblGrid>
                <a:gridCol w="1098550"/>
                <a:gridCol w="1096963"/>
                <a:gridCol w="1098550"/>
                <a:gridCol w="1096962"/>
              </a:tblGrid>
              <a:tr h="314325">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Student_ID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Grade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47675">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1400" b="0" i="0" u="none" strike="noStrike" cap="none" normalizeH="0" baseline="0" smtClean="0">
                          <a:ln>
                            <a:noFill/>
                          </a:ln>
                          <a:solidFill>
                            <a:schemeClr val="tx1"/>
                          </a:solidFill>
                          <a:effectLst/>
                          <a:latin typeface="Tahoma" panose="020B0604030504040204" pitchFamily="34" charset="0"/>
                          <a:ea typeface="新細明體" pitchFamily="18" charset="-12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Shannon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BCB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60000"/>
                        <a:defRPr kumimoji="1" sz="2800">
                          <a:solidFill>
                            <a:schemeClr val="tx1"/>
                          </a:solidFill>
                          <a:latin typeface="Tahoma" panose="020B0604030504040204" pitchFamily="34" charset="0"/>
                          <a:ea typeface="新細明體"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itchFamily="18" charset="-120"/>
                        </a:defRPr>
                      </a:lvl2pPr>
                      <a:lvl3pPr>
                        <a:spcBef>
                          <a:spcPct val="20000"/>
                        </a:spcBef>
                        <a:buSzPct val="50000"/>
                        <a:defRPr kumimoji="1" sz="2000">
                          <a:solidFill>
                            <a:schemeClr val="tx1"/>
                          </a:solidFill>
                          <a:latin typeface="Tahoma" panose="020B0604030504040204" pitchFamily="34" charset="0"/>
                          <a:ea typeface="新細明體"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400" b="0" i="0" u="none" strike="noStrike" cap="none" normalizeH="0" baseline="0" smtClean="0">
                          <a:ln>
                            <a:noFill/>
                          </a:ln>
                          <a:solidFill>
                            <a:schemeClr val="tx1"/>
                          </a:solidFill>
                          <a:effectLst/>
                          <a:latin typeface="Tahoma" panose="020B0604030504040204" pitchFamily="34" charset="0"/>
                          <a:ea typeface="新細明體" pitchFamily="18"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65" name="Rectangle 77"/>
          <p:cNvSpPr>
            <a:spLocks noGrp="1" noChangeArrowheads="1"/>
          </p:cNvSpPr>
          <p:nvPr>
            <p:ph type="title"/>
          </p:nvPr>
        </p:nvSpPr>
        <p:spPr/>
        <p:txBody>
          <a:bodyPr/>
          <a:lstStyle/>
          <a:p>
            <a:r>
              <a:rPr lang="en-US" altLang="zh-TW"/>
              <a:t>Insert Record</a:t>
            </a:r>
          </a:p>
        </p:txBody>
      </p:sp>
    </p:spTree>
    <p:extLst>
      <p:ext uri="{BB962C8B-B14F-4D97-AF65-F5344CB8AC3E}">
        <p14:creationId xmlns:p14="http://schemas.microsoft.com/office/powerpoint/2010/main" val="16651022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0CC470E-CC21-4337-B5C5-98FE0D667EA3}" type="slidenum">
              <a:rPr lang="en-US"/>
              <a:pPr/>
              <a:t>47</a:t>
            </a:fld>
            <a:endParaRPr lang="en-US"/>
          </a:p>
        </p:txBody>
      </p:sp>
      <p:sp>
        <p:nvSpPr>
          <p:cNvPr id="156674" name="Rectangle 2"/>
          <p:cNvSpPr>
            <a:spLocks noGrp="1" noChangeArrowheads="1"/>
          </p:cNvSpPr>
          <p:nvPr>
            <p:ph type="title"/>
          </p:nvPr>
        </p:nvSpPr>
        <p:spPr/>
        <p:txBody>
          <a:bodyPr/>
          <a:lstStyle/>
          <a:p>
            <a:r>
              <a:rPr lang="en-US"/>
              <a:t>Selecting All Data</a:t>
            </a:r>
          </a:p>
        </p:txBody>
      </p:sp>
      <p:sp>
        <p:nvSpPr>
          <p:cNvPr id="156675" name="Rectangle 3"/>
          <p:cNvSpPr>
            <a:spLocks noGrp="1" noChangeArrowheads="1"/>
          </p:cNvSpPr>
          <p:nvPr>
            <p:ph type="body" idx="1"/>
          </p:nvPr>
        </p:nvSpPr>
        <p:spPr>
          <a:xfrm>
            <a:off x="1154954" y="2629257"/>
            <a:ext cx="10500426" cy="3642753"/>
          </a:xfrm>
        </p:spPr>
        <p:txBody>
          <a:bodyPr>
            <a:noAutofit/>
          </a:bodyPr>
          <a:lstStyle/>
          <a:p>
            <a:pPr>
              <a:lnSpc>
                <a:spcPct val="80000"/>
              </a:lnSpc>
            </a:pPr>
            <a:r>
              <a:rPr lang="en-US" sz="2400" dirty="0"/>
              <a:t>The simplest form of SELECT retrieves everything from a table</a:t>
            </a:r>
          </a:p>
          <a:p>
            <a:pPr>
              <a:lnSpc>
                <a:spcPct val="80000"/>
              </a:lnSpc>
            </a:pPr>
            <a:endParaRPr lang="en-US" sz="2400" dirty="0"/>
          </a:p>
          <a:p>
            <a:pPr>
              <a:lnSpc>
                <a:spcPct val="80000"/>
              </a:lnSpc>
              <a:buFont typeface="Wingdings" panose="05000000000000000000" pitchFamily="2" charset="2"/>
              <a:buNone/>
            </a:pPr>
            <a:r>
              <a:rPr lang="en-US" sz="1200" b="1" dirty="0" err="1">
                <a:latin typeface="Courier New" panose="02070309020205020404" pitchFamily="49" charset="0"/>
              </a:rPr>
              <a:t>mysql</a:t>
            </a:r>
            <a:r>
              <a:rPr lang="en-US" sz="1200" b="1" dirty="0">
                <a:latin typeface="Courier New" panose="02070309020205020404" pitchFamily="49" charset="0"/>
              </a:rPr>
              <a:t>&gt; select * from pet;</a:t>
            </a:r>
          </a:p>
          <a:p>
            <a:pPr>
              <a:lnSpc>
                <a:spcPct val="80000"/>
              </a:lnSpc>
              <a:buFont typeface="Wingdings" panose="05000000000000000000" pitchFamily="2" charset="2"/>
              <a:buNone/>
            </a:pPr>
            <a:r>
              <a:rPr lang="en-US" sz="1200" b="1" dirty="0">
                <a:latin typeface="Courier New" panose="02070309020205020404" pitchFamily="49" charset="0"/>
              </a:rPr>
              <a:t>+----------+--------+---------+------+------------+------------+</a:t>
            </a:r>
          </a:p>
          <a:p>
            <a:pPr>
              <a:lnSpc>
                <a:spcPct val="80000"/>
              </a:lnSpc>
              <a:buFont typeface="Wingdings" panose="05000000000000000000" pitchFamily="2" charset="2"/>
              <a:buNone/>
            </a:pPr>
            <a:r>
              <a:rPr lang="en-US" sz="1200" b="1" dirty="0">
                <a:latin typeface="Courier New" panose="02070309020205020404" pitchFamily="49" charset="0"/>
              </a:rPr>
              <a:t>| name     | owner  | species | sex  | birth      | death      |</a:t>
            </a:r>
          </a:p>
          <a:p>
            <a:pPr>
              <a:lnSpc>
                <a:spcPct val="80000"/>
              </a:lnSpc>
              <a:buFont typeface="Wingdings" panose="05000000000000000000" pitchFamily="2" charset="2"/>
              <a:buNone/>
            </a:pPr>
            <a:r>
              <a:rPr lang="en-US" sz="1200" b="1" dirty="0">
                <a:latin typeface="Courier New" panose="02070309020205020404" pitchFamily="49" charset="0"/>
              </a:rPr>
              <a:t>+----------+--------+---------+------+------------+------------+</a:t>
            </a:r>
          </a:p>
          <a:p>
            <a:pPr>
              <a:lnSpc>
                <a:spcPct val="80000"/>
              </a:lnSpc>
              <a:buFont typeface="Wingdings" panose="05000000000000000000" pitchFamily="2" charset="2"/>
              <a:buNone/>
            </a:pPr>
            <a:r>
              <a:rPr lang="en-US" sz="1200" b="1" dirty="0">
                <a:latin typeface="Courier New" panose="02070309020205020404" pitchFamily="49" charset="0"/>
              </a:rPr>
              <a:t>| Fluffy   | Harold | cat     | f    | 1999-02-04 | NULL       |</a:t>
            </a:r>
          </a:p>
          <a:p>
            <a:pPr>
              <a:lnSpc>
                <a:spcPct val="80000"/>
              </a:lnSpc>
              <a:buFont typeface="Wingdings" panose="05000000000000000000" pitchFamily="2" charset="2"/>
              <a:buNone/>
            </a:pPr>
            <a:r>
              <a:rPr lang="en-US" sz="1200" b="1" dirty="0">
                <a:latin typeface="Courier New" panose="02070309020205020404" pitchFamily="49" charset="0"/>
              </a:rPr>
              <a:t>| Claws    | Gwen   | cat     | f    | 1994-03-17 | NULL       |</a:t>
            </a:r>
          </a:p>
          <a:p>
            <a:pPr>
              <a:lnSpc>
                <a:spcPct val="80000"/>
              </a:lnSpc>
              <a:buFont typeface="Wingdings" panose="05000000000000000000" pitchFamily="2" charset="2"/>
              <a:buNone/>
            </a:pPr>
            <a:r>
              <a:rPr lang="en-US" sz="1200" b="1" dirty="0" smtClean="0">
                <a:latin typeface="Courier New" panose="02070309020205020404" pitchFamily="49" charset="0"/>
              </a:rPr>
              <a:t>| </a:t>
            </a:r>
            <a:r>
              <a:rPr lang="en-US" sz="1200" b="1" dirty="0">
                <a:latin typeface="Courier New" panose="02070309020205020404" pitchFamily="49" charset="0"/>
              </a:rPr>
              <a:t>Whistler | Gwen   | bird    |      | 1997-12-09 | NULL       |</a:t>
            </a:r>
          </a:p>
          <a:p>
            <a:pPr>
              <a:lnSpc>
                <a:spcPct val="80000"/>
              </a:lnSpc>
              <a:buFont typeface="Wingdings" panose="05000000000000000000" pitchFamily="2" charset="2"/>
              <a:buNone/>
            </a:pPr>
            <a:r>
              <a:rPr lang="en-US" sz="1200" b="1" dirty="0">
                <a:latin typeface="Courier New" panose="02070309020205020404" pitchFamily="49" charset="0"/>
              </a:rPr>
              <a:t>| Slim     | Benny  | snake   | m    | 1996-04-29 | NULL       |</a:t>
            </a:r>
          </a:p>
          <a:p>
            <a:pPr>
              <a:lnSpc>
                <a:spcPct val="80000"/>
              </a:lnSpc>
              <a:buFont typeface="Wingdings" panose="05000000000000000000" pitchFamily="2" charset="2"/>
              <a:buNone/>
            </a:pPr>
            <a:r>
              <a:rPr lang="en-US" sz="1200" b="1" dirty="0">
                <a:latin typeface="Courier New" panose="02070309020205020404" pitchFamily="49" charset="0"/>
              </a:rPr>
              <a:t>+----------+--------+---------+------+------------+------------+</a:t>
            </a:r>
          </a:p>
          <a:p>
            <a:pPr>
              <a:lnSpc>
                <a:spcPct val="80000"/>
              </a:lnSpc>
              <a:buFont typeface="Wingdings" panose="05000000000000000000" pitchFamily="2" charset="2"/>
              <a:buNone/>
            </a:pPr>
            <a:r>
              <a:rPr lang="en-US" sz="1200" b="1" dirty="0">
                <a:latin typeface="Courier New" panose="02070309020205020404" pitchFamily="49" charset="0"/>
              </a:rPr>
              <a:t>4</a:t>
            </a:r>
            <a:r>
              <a:rPr lang="en-US" sz="1200" b="1" dirty="0" smtClean="0">
                <a:latin typeface="Courier New" panose="02070309020205020404" pitchFamily="49" charset="0"/>
              </a:rPr>
              <a:t> </a:t>
            </a:r>
            <a:r>
              <a:rPr lang="en-US" sz="1200" b="1" dirty="0">
                <a:latin typeface="Courier New" panose="02070309020205020404" pitchFamily="49" charset="0"/>
              </a:rPr>
              <a:t>rows in set (0.00 sec)</a:t>
            </a:r>
          </a:p>
        </p:txBody>
      </p:sp>
    </p:spTree>
    <p:extLst>
      <p:ext uri="{BB962C8B-B14F-4D97-AF65-F5344CB8AC3E}">
        <p14:creationId xmlns:p14="http://schemas.microsoft.com/office/powerpoint/2010/main" val="38676659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FC66C14-0599-4BF3-BDEC-53C29C537D37}" type="slidenum">
              <a:rPr lang="en-US"/>
              <a:pPr/>
              <a:t>48</a:t>
            </a:fld>
            <a:endParaRPr lang="en-US"/>
          </a:p>
        </p:txBody>
      </p:sp>
      <p:sp>
        <p:nvSpPr>
          <p:cNvPr id="157698" name="Rectangle 2"/>
          <p:cNvSpPr>
            <a:spLocks noGrp="1" noChangeArrowheads="1"/>
          </p:cNvSpPr>
          <p:nvPr>
            <p:ph type="title"/>
          </p:nvPr>
        </p:nvSpPr>
        <p:spPr/>
        <p:txBody>
          <a:bodyPr/>
          <a:lstStyle/>
          <a:p>
            <a:r>
              <a:rPr lang="en-US"/>
              <a:t>Selecting Particular Rows</a:t>
            </a:r>
          </a:p>
        </p:txBody>
      </p:sp>
      <p:sp>
        <p:nvSpPr>
          <p:cNvPr id="157699" name="Rectangle 3"/>
          <p:cNvSpPr>
            <a:spLocks noGrp="1" noChangeArrowheads="1"/>
          </p:cNvSpPr>
          <p:nvPr>
            <p:ph type="body" idx="1"/>
          </p:nvPr>
        </p:nvSpPr>
        <p:spPr>
          <a:xfrm>
            <a:off x="1154954" y="2603500"/>
            <a:ext cx="10397395" cy="3416300"/>
          </a:xfrm>
        </p:spPr>
        <p:txBody>
          <a:bodyPr>
            <a:normAutofit lnSpcReduction="10000"/>
          </a:bodyPr>
          <a:lstStyle/>
          <a:p>
            <a:pPr>
              <a:lnSpc>
                <a:spcPct val="80000"/>
              </a:lnSpc>
            </a:pPr>
            <a:r>
              <a:rPr lang="en-US" sz="2800" dirty="0" smtClean="0"/>
              <a:t>can </a:t>
            </a:r>
            <a:r>
              <a:rPr lang="en-US" sz="2800" dirty="0"/>
              <a:t>select only particular rows from your table.</a:t>
            </a:r>
          </a:p>
          <a:p>
            <a:pPr>
              <a:lnSpc>
                <a:spcPct val="80000"/>
              </a:lnSpc>
            </a:pPr>
            <a:r>
              <a:rPr lang="en-US" sz="2800" dirty="0" smtClean="0"/>
              <a:t>select </a:t>
            </a:r>
            <a:r>
              <a:rPr lang="en-US" sz="2800" dirty="0"/>
              <a:t>Bowser's record like this:</a:t>
            </a:r>
          </a:p>
          <a:p>
            <a:pPr>
              <a:lnSpc>
                <a:spcPct val="80000"/>
              </a:lnSpc>
              <a:buFont typeface="Wingdings" panose="05000000000000000000" pitchFamily="2" charset="2"/>
              <a:buNone/>
            </a:pPr>
            <a:r>
              <a:rPr lang="en-US" sz="1600" dirty="0">
                <a:latin typeface="Courier New" panose="02070309020205020404" pitchFamily="49" charset="0"/>
              </a:rPr>
              <a:t> </a:t>
            </a:r>
          </a:p>
          <a:p>
            <a:pPr>
              <a:lnSpc>
                <a:spcPct val="80000"/>
              </a:lnSpc>
              <a:buFont typeface="Wingdings" panose="05000000000000000000" pitchFamily="2" charset="2"/>
              <a:buNone/>
            </a:pPr>
            <a:r>
              <a:rPr lang="en-US" sz="1600" b="1" dirty="0" err="1">
                <a:latin typeface="Courier New" panose="02070309020205020404" pitchFamily="49" charset="0"/>
              </a:rPr>
              <a:t>mysql</a:t>
            </a:r>
            <a:r>
              <a:rPr lang="en-US" sz="1600" b="1" dirty="0">
                <a:latin typeface="Courier New" panose="02070309020205020404" pitchFamily="49" charset="0"/>
              </a:rPr>
              <a:t>&gt; SELECT * FROM pet WHERE name = "Bowser";</a:t>
            </a:r>
          </a:p>
          <a:p>
            <a:pPr>
              <a:lnSpc>
                <a:spcPct val="80000"/>
              </a:lnSpc>
              <a:buFont typeface="Wingdings" panose="05000000000000000000" pitchFamily="2" charset="2"/>
              <a:buNone/>
            </a:pPr>
            <a:r>
              <a:rPr lang="en-US" sz="1600" b="1" dirty="0">
                <a:latin typeface="Courier New" panose="02070309020205020404" pitchFamily="49" charset="0"/>
              </a:rPr>
              <a:t>+--------+-------+---------+------+------------+------------+</a:t>
            </a:r>
          </a:p>
          <a:p>
            <a:pPr>
              <a:lnSpc>
                <a:spcPct val="80000"/>
              </a:lnSpc>
              <a:buFont typeface="Wingdings" panose="05000000000000000000" pitchFamily="2" charset="2"/>
              <a:buNone/>
            </a:pPr>
            <a:r>
              <a:rPr lang="en-US" sz="1600" b="1" dirty="0">
                <a:latin typeface="Courier New" panose="02070309020205020404" pitchFamily="49" charset="0"/>
              </a:rPr>
              <a:t>| name   | owner | species | sex  | birth      | death      |</a:t>
            </a:r>
          </a:p>
          <a:p>
            <a:pPr>
              <a:lnSpc>
                <a:spcPct val="80000"/>
              </a:lnSpc>
              <a:buFont typeface="Wingdings" panose="05000000000000000000" pitchFamily="2" charset="2"/>
              <a:buNone/>
            </a:pPr>
            <a:r>
              <a:rPr lang="en-US" sz="1600" b="1" dirty="0">
                <a:latin typeface="Courier New" panose="02070309020205020404" pitchFamily="49" charset="0"/>
              </a:rPr>
              <a:t>+--------+-------+---------+------+------------+------------+</a:t>
            </a:r>
          </a:p>
          <a:p>
            <a:pPr>
              <a:lnSpc>
                <a:spcPct val="80000"/>
              </a:lnSpc>
              <a:buFont typeface="Wingdings" panose="05000000000000000000" pitchFamily="2" charset="2"/>
              <a:buNone/>
            </a:pPr>
            <a:r>
              <a:rPr lang="en-US" sz="1600" b="1" dirty="0">
                <a:latin typeface="Courier New" panose="02070309020205020404" pitchFamily="49" charset="0"/>
              </a:rPr>
              <a:t>| Bowser | Diane | dog     | m    | 1998-08-31 | 1995-07-29 |</a:t>
            </a:r>
          </a:p>
          <a:p>
            <a:pPr>
              <a:lnSpc>
                <a:spcPct val="80000"/>
              </a:lnSpc>
              <a:buFont typeface="Wingdings" panose="05000000000000000000" pitchFamily="2" charset="2"/>
              <a:buNone/>
            </a:pPr>
            <a:r>
              <a:rPr lang="en-US" sz="1600" b="1" dirty="0">
                <a:latin typeface="Courier New" panose="02070309020205020404" pitchFamily="49" charset="0"/>
              </a:rPr>
              <a:t>+--------+-------+---------+------+------------+------------+</a:t>
            </a:r>
          </a:p>
          <a:p>
            <a:pPr>
              <a:lnSpc>
                <a:spcPct val="80000"/>
              </a:lnSpc>
              <a:buFont typeface="Wingdings" panose="05000000000000000000" pitchFamily="2" charset="2"/>
              <a:buNone/>
            </a:pPr>
            <a:r>
              <a:rPr lang="en-US" sz="1600" b="1" dirty="0">
                <a:latin typeface="Courier New" panose="02070309020205020404" pitchFamily="49" charset="0"/>
              </a:rPr>
              <a:t>1 row in set (0.00 sec)</a:t>
            </a:r>
          </a:p>
          <a:p>
            <a:pPr>
              <a:lnSpc>
                <a:spcPct val="80000"/>
              </a:lnSpc>
              <a:buFont typeface="Wingdings" panose="05000000000000000000" pitchFamily="2" charset="2"/>
              <a:buNone/>
            </a:pPr>
            <a:endParaRPr lang="en-US" sz="1600" b="1" dirty="0">
              <a:latin typeface="Courier New" panose="02070309020205020404" pitchFamily="49" charset="0"/>
            </a:endParaRPr>
          </a:p>
        </p:txBody>
      </p:sp>
    </p:spTree>
    <p:extLst>
      <p:ext uri="{BB962C8B-B14F-4D97-AF65-F5344CB8AC3E}">
        <p14:creationId xmlns:p14="http://schemas.microsoft.com/office/powerpoint/2010/main" val="3977860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808CA26-D81A-41BD-8DB5-40B8D6E7B0F3}" type="slidenum">
              <a:rPr lang="en-US"/>
              <a:pPr/>
              <a:t>49</a:t>
            </a:fld>
            <a:endParaRPr lang="en-US"/>
          </a:p>
        </p:txBody>
      </p:sp>
      <p:sp>
        <p:nvSpPr>
          <p:cNvPr id="158722" name="Rectangle 2"/>
          <p:cNvSpPr>
            <a:spLocks noGrp="1" noChangeArrowheads="1"/>
          </p:cNvSpPr>
          <p:nvPr>
            <p:ph type="title"/>
          </p:nvPr>
        </p:nvSpPr>
        <p:spPr/>
        <p:txBody>
          <a:bodyPr/>
          <a:lstStyle/>
          <a:p>
            <a:r>
              <a:rPr lang="en-US"/>
              <a:t>Selecting Particular Rows</a:t>
            </a:r>
          </a:p>
        </p:txBody>
      </p:sp>
      <p:sp>
        <p:nvSpPr>
          <p:cNvPr id="158723" name="Rectangle 3"/>
          <p:cNvSpPr>
            <a:spLocks noGrp="1" noChangeArrowheads="1"/>
          </p:cNvSpPr>
          <p:nvPr>
            <p:ph type="body" idx="1"/>
          </p:nvPr>
        </p:nvSpPr>
        <p:spPr/>
        <p:txBody>
          <a:bodyPr>
            <a:normAutofit fontScale="85000" lnSpcReduction="20000"/>
          </a:bodyPr>
          <a:lstStyle/>
          <a:p>
            <a:r>
              <a:rPr lang="en-US" sz="2800"/>
              <a:t>To find all animals born after 1998</a:t>
            </a:r>
          </a:p>
          <a:p>
            <a:pPr lvl="1">
              <a:buFont typeface="Wingdings" panose="05000000000000000000" pitchFamily="2" charset="2"/>
              <a:buNone/>
            </a:pPr>
            <a:r>
              <a:rPr lang="en-US" sz="2000"/>
              <a:t>SELECT * FROM pet WHERE birth &gt;= "1998-1-1"; </a:t>
            </a:r>
          </a:p>
          <a:p>
            <a:pPr lvl="1">
              <a:buFont typeface="Wingdings" panose="05000000000000000000" pitchFamily="2" charset="2"/>
              <a:buNone/>
            </a:pPr>
            <a:endParaRPr lang="en-US" sz="2000"/>
          </a:p>
          <a:p>
            <a:r>
              <a:rPr lang="en-US" sz="2800"/>
              <a:t>To find all female dogs, use a logical AND</a:t>
            </a:r>
          </a:p>
          <a:p>
            <a:pPr lvl="1">
              <a:buFont typeface="Wingdings" panose="05000000000000000000" pitchFamily="2" charset="2"/>
              <a:buNone/>
            </a:pPr>
            <a:r>
              <a:rPr lang="en-US" sz="2000"/>
              <a:t>SELECT * FROM pet WHERE species = "dog" AND sex = "f"; </a:t>
            </a:r>
          </a:p>
          <a:p>
            <a:pPr lvl="1">
              <a:buFont typeface="Wingdings" panose="05000000000000000000" pitchFamily="2" charset="2"/>
              <a:buNone/>
            </a:pPr>
            <a:endParaRPr lang="en-US" sz="2000"/>
          </a:p>
          <a:p>
            <a:r>
              <a:rPr lang="en-US" sz="2800"/>
              <a:t>To find all snakes or birds, use a logical OR</a:t>
            </a:r>
          </a:p>
          <a:p>
            <a:pPr lvl="1">
              <a:buFont typeface="Wingdings" panose="05000000000000000000" pitchFamily="2" charset="2"/>
              <a:buNone/>
            </a:pPr>
            <a:r>
              <a:rPr lang="en-US" sz="2000"/>
              <a:t>SELECT * FROM pet WHERE species = "snake" </a:t>
            </a:r>
          </a:p>
          <a:p>
            <a:pPr lvl="1">
              <a:buFont typeface="Wingdings" panose="05000000000000000000" pitchFamily="2" charset="2"/>
              <a:buNone/>
            </a:pPr>
            <a:r>
              <a:rPr lang="en-US" sz="2000"/>
              <a:t>OR species = "bird"; </a:t>
            </a:r>
          </a:p>
        </p:txBody>
      </p:sp>
    </p:spTree>
    <p:extLst>
      <p:ext uri="{BB962C8B-B14F-4D97-AF65-F5344CB8AC3E}">
        <p14:creationId xmlns:p14="http://schemas.microsoft.com/office/powerpoint/2010/main" val="657378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Rectangle 4"/>
          <p:cNvSpPr>
            <a:spLocks noGrp="1" noChangeArrowheads="1"/>
          </p:cNvSpPr>
          <p:nvPr>
            <p:ph type="title"/>
          </p:nvPr>
        </p:nvSpPr>
        <p:spPr/>
        <p:txBody>
          <a:bodyPr/>
          <a:lstStyle/>
          <a:p>
            <a:r>
              <a:rPr lang="en-US" altLang="zh-TW"/>
              <a:t>How MySQL stores data (by default)</a:t>
            </a:r>
          </a:p>
        </p:txBody>
      </p:sp>
      <p:sp>
        <p:nvSpPr>
          <p:cNvPr id="168965" name="Rectangle 5"/>
          <p:cNvSpPr>
            <a:spLocks noGrp="1" noChangeArrowheads="1"/>
          </p:cNvSpPr>
          <p:nvPr>
            <p:ph type="body" idx="1"/>
          </p:nvPr>
        </p:nvSpPr>
        <p:spPr/>
        <p:txBody>
          <a:bodyPr>
            <a:normAutofit fontScale="85000" lnSpcReduction="20000"/>
          </a:bodyPr>
          <a:lstStyle/>
          <a:p>
            <a:pPr>
              <a:lnSpc>
                <a:spcPct val="90000"/>
              </a:lnSpc>
            </a:pPr>
            <a:r>
              <a:rPr lang="en-US" altLang="zh-TW" sz="2800"/>
              <a:t>A MySQL server can store several databases</a:t>
            </a:r>
          </a:p>
          <a:p>
            <a:pPr>
              <a:lnSpc>
                <a:spcPct val="90000"/>
              </a:lnSpc>
            </a:pPr>
            <a:r>
              <a:rPr lang="en-US" altLang="zh-TW" sz="2800"/>
              <a:t>Databases are stored as directories </a:t>
            </a:r>
          </a:p>
          <a:p>
            <a:pPr lvl="1">
              <a:lnSpc>
                <a:spcPct val="90000"/>
              </a:lnSpc>
            </a:pPr>
            <a:r>
              <a:rPr lang="en-US" altLang="zh-TW" sz="2400"/>
              <a:t>Default is at /usr/local/mysql/var/</a:t>
            </a:r>
          </a:p>
          <a:p>
            <a:pPr>
              <a:lnSpc>
                <a:spcPct val="90000"/>
              </a:lnSpc>
            </a:pPr>
            <a:r>
              <a:rPr lang="en-US" altLang="zh-TW" sz="2800"/>
              <a:t>Tables are stored as files inside each database (directory)</a:t>
            </a:r>
          </a:p>
          <a:p>
            <a:pPr>
              <a:lnSpc>
                <a:spcPct val="90000"/>
              </a:lnSpc>
            </a:pPr>
            <a:r>
              <a:rPr lang="en-US" altLang="zh-TW" sz="2800"/>
              <a:t>For each table, it has three files:</a:t>
            </a:r>
          </a:p>
          <a:p>
            <a:pPr lvl="1">
              <a:lnSpc>
                <a:spcPct val="90000"/>
              </a:lnSpc>
            </a:pPr>
            <a:r>
              <a:rPr lang="en-US" altLang="zh-TW" sz="2400"/>
              <a:t>table.FRM file containing information about the table structure</a:t>
            </a:r>
          </a:p>
          <a:p>
            <a:pPr lvl="1">
              <a:lnSpc>
                <a:spcPct val="90000"/>
              </a:lnSpc>
            </a:pPr>
            <a:r>
              <a:rPr lang="en-US" altLang="zh-TW" sz="2400"/>
              <a:t>table.MYD file containing the row data</a:t>
            </a:r>
          </a:p>
          <a:p>
            <a:pPr lvl="1">
              <a:lnSpc>
                <a:spcPct val="90000"/>
              </a:lnSpc>
            </a:pPr>
            <a:r>
              <a:rPr lang="en-US" altLang="zh-TW" sz="2400"/>
              <a:t>table.MYI containing any indexes belonging with this table, as well as some statistics about the table. </a:t>
            </a:r>
          </a:p>
        </p:txBody>
      </p:sp>
    </p:spTree>
    <p:extLst>
      <p:ext uri="{BB962C8B-B14F-4D97-AF65-F5344CB8AC3E}">
        <p14:creationId xmlns:p14="http://schemas.microsoft.com/office/powerpoint/2010/main" val="2812138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73D709-9498-4D7B-ADA4-611847B184E2}" type="slidenum">
              <a:rPr lang="en-US"/>
              <a:pPr/>
              <a:t>50</a:t>
            </a:fld>
            <a:endParaRPr lang="en-US"/>
          </a:p>
        </p:txBody>
      </p:sp>
      <p:sp>
        <p:nvSpPr>
          <p:cNvPr id="159746" name="Rectangle 2"/>
          <p:cNvSpPr>
            <a:spLocks noGrp="1" noChangeArrowheads="1"/>
          </p:cNvSpPr>
          <p:nvPr>
            <p:ph type="title"/>
          </p:nvPr>
        </p:nvSpPr>
        <p:spPr/>
        <p:txBody>
          <a:bodyPr/>
          <a:lstStyle/>
          <a:p>
            <a:r>
              <a:rPr lang="en-US"/>
              <a:t>Selecting Particular Columns</a:t>
            </a:r>
          </a:p>
        </p:txBody>
      </p:sp>
      <p:sp>
        <p:nvSpPr>
          <p:cNvPr id="159747" name="Rectangle 3"/>
          <p:cNvSpPr>
            <a:spLocks noGrp="1" noChangeArrowheads="1"/>
          </p:cNvSpPr>
          <p:nvPr>
            <p:ph type="body" idx="1"/>
          </p:nvPr>
        </p:nvSpPr>
        <p:spPr/>
        <p:txBody>
          <a:bodyPr/>
          <a:lstStyle/>
          <a:p>
            <a:pPr>
              <a:lnSpc>
                <a:spcPct val="90000"/>
              </a:lnSpc>
            </a:pPr>
            <a:r>
              <a:rPr lang="en-US"/>
              <a:t>If you don’t want to see entire rows from your table, just name the columns in which you are interested, separated by commas.</a:t>
            </a:r>
          </a:p>
          <a:p>
            <a:pPr>
              <a:lnSpc>
                <a:spcPct val="90000"/>
              </a:lnSpc>
            </a:pPr>
            <a:r>
              <a:rPr lang="en-US"/>
              <a:t>For example, if you want to know when your pets were born, select the name and birth columns.</a:t>
            </a:r>
          </a:p>
          <a:p>
            <a:pPr>
              <a:lnSpc>
                <a:spcPct val="90000"/>
              </a:lnSpc>
            </a:pPr>
            <a:r>
              <a:rPr lang="en-US"/>
              <a:t>(see example next slide.)</a:t>
            </a:r>
          </a:p>
        </p:txBody>
      </p:sp>
    </p:spTree>
    <p:extLst>
      <p:ext uri="{BB962C8B-B14F-4D97-AF65-F5344CB8AC3E}">
        <p14:creationId xmlns:p14="http://schemas.microsoft.com/office/powerpoint/2010/main" val="1735794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C969754-9E67-46AE-80C3-2918CB044FEC}" type="slidenum">
              <a:rPr lang="en-US"/>
              <a:pPr/>
              <a:t>51</a:t>
            </a:fld>
            <a:endParaRPr lang="en-US"/>
          </a:p>
        </p:txBody>
      </p:sp>
      <p:sp>
        <p:nvSpPr>
          <p:cNvPr id="160770" name="Rectangle 2"/>
          <p:cNvSpPr>
            <a:spLocks noGrp="1" noChangeArrowheads="1"/>
          </p:cNvSpPr>
          <p:nvPr>
            <p:ph type="title"/>
          </p:nvPr>
        </p:nvSpPr>
        <p:spPr/>
        <p:txBody>
          <a:bodyPr/>
          <a:lstStyle/>
          <a:p>
            <a:r>
              <a:rPr lang="en-US"/>
              <a:t>Selecting Particular Columns</a:t>
            </a:r>
          </a:p>
        </p:txBody>
      </p:sp>
      <p:sp>
        <p:nvSpPr>
          <p:cNvPr id="160771" name="Rectangle 3"/>
          <p:cNvSpPr>
            <a:spLocks noGrp="1" noChangeArrowheads="1"/>
          </p:cNvSpPr>
          <p:nvPr>
            <p:ph type="body" idx="1"/>
          </p:nvPr>
        </p:nvSpPr>
        <p:spPr/>
        <p:txBody>
          <a:bodyPr>
            <a:normAutofit fontScale="62500" lnSpcReduction="20000"/>
          </a:bodyPr>
          <a:lstStyle/>
          <a:p>
            <a:pPr>
              <a:lnSpc>
                <a:spcPct val="80000"/>
              </a:lnSpc>
              <a:buFont typeface="Wingdings" panose="05000000000000000000" pitchFamily="2" charset="2"/>
              <a:buNone/>
            </a:pPr>
            <a:r>
              <a:rPr lang="en-US" sz="2000" b="1">
                <a:latin typeface="Courier New" panose="02070309020205020404" pitchFamily="49" charset="0"/>
              </a:rPr>
              <a:t>mysql&gt; select name, birth from pet;</a:t>
            </a:r>
          </a:p>
          <a:p>
            <a:pPr>
              <a:lnSpc>
                <a:spcPct val="80000"/>
              </a:lnSpc>
              <a:buFont typeface="Wingdings" panose="05000000000000000000" pitchFamily="2" charset="2"/>
              <a:buNone/>
            </a:pPr>
            <a:r>
              <a:rPr lang="en-US" sz="2000" b="1">
                <a:latin typeface="Courier New" panose="02070309020205020404" pitchFamily="49" charset="0"/>
              </a:rPr>
              <a:t>+----------+------------+</a:t>
            </a:r>
          </a:p>
          <a:p>
            <a:pPr>
              <a:lnSpc>
                <a:spcPct val="80000"/>
              </a:lnSpc>
              <a:buFont typeface="Wingdings" panose="05000000000000000000" pitchFamily="2" charset="2"/>
              <a:buNone/>
            </a:pPr>
            <a:r>
              <a:rPr lang="en-US" sz="2000" b="1">
                <a:latin typeface="Courier New" panose="02070309020205020404" pitchFamily="49" charset="0"/>
              </a:rPr>
              <a:t>| name     | birth      |</a:t>
            </a:r>
          </a:p>
          <a:p>
            <a:pPr>
              <a:lnSpc>
                <a:spcPct val="80000"/>
              </a:lnSpc>
              <a:buFont typeface="Wingdings" panose="05000000000000000000" pitchFamily="2" charset="2"/>
              <a:buNone/>
            </a:pPr>
            <a:r>
              <a:rPr lang="en-US" sz="2000" b="1">
                <a:latin typeface="Courier New" panose="02070309020205020404" pitchFamily="49" charset="0"/>
              </a:rPr>
              <a:t>+----------+------------+</a:t>
            </a:r>
          </a:p>
          <a:p>
            <a:pPr>
              <a:lnSpc>
                <a:spcPct val="80000"/>
              </a:lnSpc>
              <a:buFont typeface="Wingdings" panose="05000000000000000000" pitchFamily="2" charset="2"/>
              <a:buNone/>
            </a:pPr>
            <a:r>
              <a:rPr lang="en-US" sz="2000" b="1">
                <a:latin typeface="Courier New" panose="02070309020205020404" pitchFamily="49" charset="0"/>
              </a:rPr>
              <a:t>| Fluffy   | 1999-02-04 |</a:t>
            </a:r>
          </a:p>
          <a:p>
            <a:pPr>
              <a:lnSpc>
                <a:spcPct val="80000"/>
              </a:lnSpc>
              <a:buFont typeface="Wingdings" panose="05000000000000000000" pitchFamily="2" charset="2"/>
              <a:buNone/>
            </a:pPr>
            <a:r>
              <a:rPr lang="en-US" sz="2000" b="1">
                <a:latin typeface="Courier New" panose="02070309020205020404" pitchFamily="49" charset="0"/>
              </a:rPr>
              <a:t>| Claws    | 1994-03-17 |</a:t>
            </a:r>
          </a:p>
          <a:p>
            <a:pPr>
              <a:lnSpc>
                <a:spcPct val="80000"/>
              </a:lnSpc>
              <a:buFont typeface="Wingdings" panose="05000000000000000000" pitchFamily="2" charset="2"/>
              <a:buNone/>
            </a:pPr>
            <a:r>
              <a:rPr lang="en-US" sz="2000" b="1">
                <a:latin typeface="Courier New" panose="02070309020205020404" pitchFamily="49" charset="0"/>
              </a:rPr>
              <a:t>| Buffy    | 1989-05-13 |</a:t>
            </a:r>
          </a:p>
          <a:p>
            <a:pPr>
              <a:lnSpc>
                <a:spcPct val="80000"/>
              </a:lnSpc>
              <a:buFont typeface="Wingdings" panose="05000000000000000000" pitchFamily="2" charset="2"/>
              <a:buNone/>
            </a:pPr>
            <a:r>
              <a:rPr lang="en-US" sz="2000" b="1">
                <a:latin typeface="Courier New" panose="02070309020205020404" pitchFamily="49" charset="0"/>
              </a:rPr>
              <a:t>| Fang     | 1999-08-27 |</a:t>
            </a:r>
          </a:p>
          <a:p>
            <a:pPr>
              <a:lnSpc>
                <a:spcPct val="80000"/>
              </a:lnSpc>
              <a:buFont typeface="Wingdings" panose="05000000000000000000" pitchFamily="2" charset="2"/>
              <a:buNone/>
            </a:pPr>
            <a:r>
              <a:rPr lang="en-US" sz="2000" b="1">
                <a:latin typeface="Courier New" panose="02070309020205020404" pitchFamily="49" charset="0"/>
              </a:rPr>
              <a:t>| Bowser   | 1998-08-31 |</a:t>
            </a:r>
          </a:p>
          <a:p>
            <a:pPr>
              <a:lnSpc>
                <a:spcPct val="80000"/>
              </a:lnSpc>
              <a:buFont typeface="Wingdings" panose="05000000000000000000" pitchFamily="2" charset="2"/>
              <a:buNone/>
            </a:pPr>
            <a:r>
              <a:rPr lang="en-US" sz="2000" b="1">
                <a:latin typeface="Courier New" panose="02070309020205020404" pitchFamily="49" charset="0"/>
              </a:rPr>
              <a:t>| Chirpy   | 1998-09-11 |</a:t>
            </a:r>
          </a:p>
          <a:p>
            <a:pPr>
              <a:lnSpc>
                <a:spcPct val="80000"/>
              </a:lnSpc>
              <a:buFont typeface="Wingdings" panose="05000000000000000000" pitchFamily="2" charset="2"/>
              <a:buNone/>
            </a:pPr>
            <a:r>
              <a:rPr lang="en-US" sz="2000" b="1">
                <a:latin typeface="Courier New" panose="02070309020205020404" pitchFamily="49" charset="0"/>
              </a:rPr>
              <a:t>| Whistler | 1997-12-09 |</a:t>
            </a:r>
          </a:p>
          <a:p>
            <a:pPr>
              <a:lnSpc>
                <a:spcPct val="80000"/>
              </a:lnSpc>
              <a:buFont typeface="Wingdings" panose="05000000000000000000" pitchFamily="2" charset="2"/>
              <a:buNone/>
            </a:pPr>
            <a:r>
              <a:rPr lang="en-US" sz="2000" b="1">
                <a:latin typeface="Courier New" panose="02070309020205020404" pitchFamily="49" charset="0"/>
              </a:rPr>
              <a:t>| Slim     | 1996-04-29 |</a:t>
            </a:r>
          </a:p>
          <a:p>
            <a:pPr>
              <a:lnSpc>
                <a:spcPct val="80000"/>
              </a:lnSpc>
              <a:buFont typeface="Wingdings" panose="05000000000000000000" pitchFamily="2" charset="2"/>
              <a:buNone/>
            </a:pPr>
            <a:r>
              <a:rPr lang="en-US" sz="2000" b="1">
                <a:latin typeface="Courier New" panose="02070309020205020404" pitchFamily="49" charset="0"/>
              </a:rPr>
              <a:t>+----------+------------+</a:t>
            </a:r>
          </a:p>
          <a:p>
            <a:pPr>
              <a:lnSpc>
                <a:spcPct val="80000"/>
              </a:lnSpc>
              <a:buFont typeface="Wingdings" panose="05000000000000000000" pitchFamily="2" charset="2"/>
              <a:buNone/>
            </a:pPr>
            <a:r>
              <a:rPr lang="en-US" sz="2000" b="1">
                <a:latin typeface="Courier New" panose="02070309020205020404" pitchFamily="49" charset="0"/>
              </a:rPr>
              <a:t>8 rows in set (0.01 sec)</a:t>
            </a:r>
          </a:p>
          <a:p>
            <a:pPr>
              <a:lnSpc>
                <a:spcPct val="80000"/>
              </a:lnSpc>
            </a:pPr>
            <a:endParaRPr lang="en-US" sz="2000" b="1">
              <a:latin typeface="Courier New" panose="02070309020205020404" pitchFamily="49" charset="0"/>
            </a:endParaRPr>
          </a:p>
          <a:p>
            <a:pPr>
              <a:lnSpc>
                <a:spcPct val="80000"/>
              </a:lnSpc>
            </a:pPr>
            <a:endParaRPr lang="en-US"/>
          </a:p>
        </p:txBody>
      </p:sp>
    </p:spTree>
    <p:extLst>
      <p:ext uri="{BB962C8B-B14F-4D97-AF65-F5344CB8AC3E}">
        <p14:creationId xmlns:p14="http://schemas.microsoft.com/office/powerpoint/2010/main" val="3898188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A097757-E0F6-4C08-A1E3-8C41863B237D}" type="slidenum">
              <a:rPr lang="en-US"/>
              <a:pPr/>
              <a:t>52</a:t>
            </a:fld>
            <a:endParaRPr lang="en-US"/>
          </a:p>
        </p:txBody>
      </p:sp>
      <p:sp>
        <p:nvSpPr>
          <p:cNvPr id="161794" name="Rectangle 2"/>
          <p:cNvSpPr>
            <a:spLocks noGrp="1" noChangeArrowheads="1"/>
          </p:cNvSpPr>
          <p:nvPr>
            <p:ph type="title"/>
          </p:nvPr>
        </p:nvSpPr>
        <p:spPr/>
        <p:txBody>
          <a:bodyPr/>
          <a:lstStyle/>
          <a:p>
            <a:r>
              <a:rPr lang="en-US"/>
              <a:t>Sorting Data</a:t>
            </a:r>
          </a:p>
        </p:txBody>
      </p:sp>
      <p:sp>
        <p:nvSpPr>
          <p:cNvPr id="161795" name="Rectangle 3"/>
          <p:cNvSpPr>
            <a:spLocks noGrp="1" noChangeArrowheads="1"/>
          </p:cNvSpPr>
          <p:nvPr>
            <p:ph type="body" idx="1"/>
          </p:nvPr>
        </p:nvSpPr>
        <p:spPr>
          <a:xfrm>
            <a:off x="592428" y="2217313"/>
            <a:ext cx="9770772" cy="1041042"/>
          </a:xfrm>
        </p:spPr>
        <p:txBody>
          <a:bodyPr/>
          <a:lstStyle/>
          <a:p>
            <a:pPr>
              <a:lnSpc>
                <a:spcPct val="80000"/>
              </a:lnSpc>
            </a:pPr>
            <a:r>
              <a:rPr lang="en-US" sz="2400" dirty="0"/>
              <a:t>To sort a result, use an ORDER BY clause.</a:t>
            </a:r>
          </a:p>
          <a:p>
            <a:pPr>
              <a:lnSpc>
                <a:spcPct val="80000"/>
              </a:lnSpc>
            </a:pPr>
            <a:r>
              <a:rPr lang="en-US" sz="2400" dirty="0"/>
              <a:t>For example, to view animal birthdays, sorted by date:</a:t>
            </a:r>
            <a:endParaRPr lang="en-US" sz="2400" b="1" dirty="0">
              <a:latin typeface="Courier New" panose="02070309020205020404" pitchFamily="49" charset="0"/>
            </a:endParaRPr>
          </a:p>
        </p:txBody>
      </p:sp>
      <p:sp>
        <p:nvSpPr>
          <p:cNvPr id="161796" name="Text Box 4"/>
          <p:cNvSpPr txBox="1">
            <a:spLocks noChangeArrowheads="1"/>
          </p:cNvSpPr>
          <p:nvPr/>
        </p:nvSpPr>
        <p:spPr bwMode="auto">
          <a:xfrm>
            <a:off x="695459" y="3090930"/>
            <a:ext cx="806217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b="1" dirty="0" err="1">
                <a:solidFill>
                  <a:srgbClr val="FF0000"/>
                </a:solidFill>
                <a:latin typeface="Courier New" panose="02070309020205020404" pitchFamily="49" charset="0"/>
              </a:rPr>
              <a:t>mysql</a:t>
            </a:r>
            <a:r>
              <a:rPr lang="en-US" sz="1600" b="1" dirty="0">
                <a:solidFill>
                  <a:srgbClr val="FF0000"/>
                </a:solidFill>
                <a:latin typeface="Courier New" panose="02070309020205020404" pitchFamily="49" charset="0"/>
              </a:rPr>
              <a:t>&gt; SELECT name, birth FROM pet ORDER BY birth;</a:t>
            </a:r>
          </a:p>
          <a:p>
            <a:r>
              <a:rPr lang="en-US" sz="1600" b="1" dirty="0">
                <a:solidFill>
                  <a:srgbClr val="FF0000"/>
                </a:solidFill>
                <a:latin typeface="Courier New" panose="02070309020205020404" pitchFamily="49" charset="0"/>
              </a:rPr>
              <a:t>+----------+------------+</a:t>
            </a:r>
          </a:p>
          <a:p>
            <a:r>
              <a:rPr lang="en-US" sz="1600" b="1" dirty="0">
                <a:solidFill>
                  <a:srgbClr val="FF0000"/>
                </a:solidFill>
                <a:latin typeface="Courier New" panose="02070309020205020404" pitchFamily="49" charset="0"/>
              </a:rPr>
              <a:t>| name     | birth      |</a:t>
            </a:r>
          </a:p>
          <a:p>
            <a:r>
              <a:rPr lang="en-US" sz="1600" b="1" dirty="0">
                <a:solidFill>
                  <a:srgbClr val="FF0000"/>
                </a:solidFill>
                <a:latin typeface="Courier New" panose="02070309020205020404" pitchFamily="49" charset="0"/>
              </a:rPr>
              <a:t>+----------+------------+</a:t>
            </a:r>
          </a:p>
          <a:p>
            <a:r>
              <a:rPr lang="en-US" sz="1600" b="1" dirty="0">
                <a:solidFill>
                  <a:srgbClr val="FF0000"/>
                </a:solidFill>
                <a:latin typeface="Courier New" panose="02070309020205020404" pitchFamily="49" charset="0"/>
              </a:rPr>
              <a:t>| Buffy    | 1989-05-13 |</a:t>
            </a:r>
          </a:p>
          <a:p>
            <a:r>
              <a:rPr lang="en-US" sz="1600" b="1" dirty="0">
                <a:solidFill>
                  <a:srgbClr val="FF0000"/>
                </a:solidFill>
                <a:latin typeface="Courier New" panose="02070309020205020404" pitchFamily="49" charset="0"/>
              </a:rPr>
              <a:t>| Claws    | 1994-03-17 |</a:t>
            </a:r>
          </a:p>
          <a:p>
            <a:r>
              <a:rPr lang="en-US" sz="1600" b="1" dirty="0">
                <a:solidFill>
                  <a:srgbClr val="FF0000"/>
                </a:solidFill>
                <a:latin typeface="Courier New" panose="02070309020205020404" pitchFamily="49" charset="0"/>
              </a:rPr>
              <a:t>| Slim     | 1996-04-29 |</a:t>
            </a:r>
          </a:p>
          <a:p>
            <a:r>
              <a:rPr lang="en-US" sz="1600" b="1" dirty="0">
                <a:solidFill>
                  <a:srgbClr val="FF0000"/>
                </a:solidFill>
                <a:latin typeface="Courier New" panose="02070309020205020404" pitchFamily="49" charset="0"/>
              </a:rPr>
              <a:t>| Whistler | 1997-12-09 |</a:t>
            </a:r>
          </a:p>
          <a:p>
            <a:r>
              <a:rPr lang="en-US" sz="1600" b="1" dirty="0">
                <a:solidFill>
                  <a:srgbClr val="FF0000"/>
                </a:solidFill>
                <a:latin typeface="Courier New" panose="02070309020205020404" pitchFamily="49" charset="0"/>
              </a:rPr>
              <a:t>| Bowser   | 1998-08-31 |</a:t>
            </a:r>
          </a:p>
          <a:p>
            <a:r>
              <a:rPr lang="en-US" sz="1600" b="1" dirty="0">
                <a:solidFill>
                  <a:srgbClr val="FF0000"/>
                </a:solidFill>
                <a:latin typeface="Courier New" panose="02070309020205020404" pitchFamily="49" charset="0"/>
              </a:rPr>
              <a:t>| Chirpy   | 1998-09-11 |</a:t>
            </a:r>
          </a:p>
          <a:p>
            <a:r>
              <a:rPr lang="en-US" sz="1600" b="1" dirty="0">
                <a:solidFill>
                  <a:srgbClr val="FF0000"/>
                </a:solidFill>
                <a:latin typeface="Courier New" panose="02070309020205020404" pitchFamily="49" charset="0"/>
              </a:rPr>
              <a:t>| Fluffy   | 1999-02-04 |</a:t>
            </a:r>
          </a:p>
          <a:p>
            <a:r>
              <a:rPr lang="en-US" sz="1600" b="1" dirty="0">
                <a:solidFill>
                  <a:srgbClr val="FF0000"/>
                </a:solidFill>
                <a:latin typeface="Courier New" panose="02070309020205020404" pitchFamily="49" charset="0"/>
              </a:rPr>
              <a:t>| Fang     | 1999-08-27 |</a:t>
            </a:r>
          </a:p>
          <a:p>
            <a:r>
              <a:rPr lang="en-US" sz="1600" b="1" dirty="0">
                <a:solidFill>
                  <a:srgbClr val="FF0000"/>
                </a:solidFill>
                <a:latin typeface="Courier New" panose="02070309020205020404" pitchFamily="49" charset="0"/>
              </a:rPr>
              <a:t>+----------+------------+</a:t>
            </a:r>
          </a:p>
          <a:p>
            <a:r>
              <a:rPr lang="en-US" sz="1600" b="1" dirty="0">
                <a:solidFill>
                  <a:srgbClr val="FF0000"/>
                </a:solidFill>
                <a:latin typeface="Courier New" panose="02070309020205020404" pitchFamily="49" charset="0"/>
              </a:rPr>
              <a:t>8 rows in set (0.02 sec)</a:t>
            </a:r>
          </a:p>
          <a:p>
            <a:endParaRPr lang="en-US" sz="1600"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3999361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8D0099E8-EC1B-40B5-A4F0-3F7BBEAC69CA}" type="slidenum">
              <a:rPr lang="en-US"/>
              <a:pPr/>
              <a:t>53</a:t>
            </a:fld>
            <a:endParaRPr lang="en-US"/>
          </a:p>
        </p:txBody>
      </p:sp>
      <p:sp>
        <p:nvSpPr>
          <p:cNvPr id="162818" name="Rectangle 2"/>
          <p:cNvSpPr>
            <a:spLocks noGrp="1" noChangeArrowheads="1"/>
          </p:cNvSpPr>
          <p:nvPr>
            <p:ph type="title"/>
          </p:nvPr>
        </p:nvSpPr>
        <p:spPr/>
        <p:txBody>
          <a:bodyPr/>
          <a:lstStyle/>
          <a:p>
            <a:r>
              <a:rPr lang="en-US"/>
              <a:t>Sorting Data</a:t>
            </a:r>
          </a:p>
        </p:txBody>
      </p:sp>
      <p:sp>
        <p:nvSpPr>
          <p:cNvPr id="162819" name="Rectangle 3"/>
          <p:cNvSpPr>
            <a:spLocks noGrp="1" noChangeArrowheads="1"/>
          </p:cNvSpPr>
          <p:nvPr>
            <p:ph type="body" idx="1"/>
          </p:nvPr>
        </p:nvSpPr>
        <p:spPr/>
        <p:txBody>
          <a:bodyPr/>
          <a:lstStyle/>
          <a:p>
            <a:r>
              <a:rPr lang="en-US" dirty="0"/>
              <a:t>To sort in reverse order, add the DESC (descending keyword)</a:t>
            </a:r>
          </a:p>
          <a:p>
            <a:endParaRPr lang="en-US" dirty="0"/>
          </a:p>
        </p:txBody>
      </p:sp>
      <p:sp>
        <p:nvSpPr>
          <p:cNvPr id="162820" name="Text Box 4"/>
          <p:cNvSpPr txBox="1">
            <a:spLocks noChangeArrowheads="1"/>
          </p:cNvSpPr>
          <p:nvPr/>
        </p:nvSpPr>
        <p:spPr bwMode="auto">
          <a:xfrm>
            <a:off x="2667001" y="2895601"/>
            <a:ext cx="6907213"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err="1">
                <a:solidFill>
                  <a:srgbClr val="FF0000"/>
                </a:solidFill>
                <a:latin typeface="Courier New" panose="02070309020205020404" pitchFamily="49" charset="0"/>
              </a:rPr>
              <a:t>mysql</a:t>
            </a:r>
            <a:r>
              <a:rPr lang="en-US" sz="1600" b="1" dirty="0">
                <a:solidFill>
                  <a:srgbClr val="FF0000"/>
                </a:solidFill>
                <a:latin typeface="Courier New" panose="02070309020205020404" pitchFamily="49" charset="0"/>
              </a:rPr>
              <a:t>&gt; SELECT name, birth FROM pet ORDER BY birth DESC;</a:t>
            </a:r>
          </a:p>
          <a:p>
            <a:r>
              <a:rPr lang="en-US" sz="1600" b="1" dirty="0">
                <a:solidFill>
                  <a:srgbClr val="FF0000"/>
                </a:solidFill>
                <a:latin typeface="Courier New" panose="02070309020205020404" pitchFamily="49" charset="0"/>
              </a:rPr>
              <a:t>+----------+------------+</a:t>
            </a:r>
          </a:p>
          <a:p>
            <a:r>
              <a:rPr lang="en-US" sz="1600" b="1" dirty="0">
                <a:solidFill>
                  <a:srgbClr val="FF0000"/>
                </a:solidFill>
                <a:latin typeface="Courier New" panose="02070309020205020404" pitchFamily="49" charset="0"/>
              </a:rPr>
              <a:t>| name     | birth      |</a:t>
            </a:r>
          </a:p>
          <a:p>
            <a:r>
              <a:rPr lang="en-US" sz="1600" b="1" dirty="0">
                <a:solidFill>
                  <a:srgbClr val="FF0000"/>
                </a:solidFill>
                <a:latin typeface="Courier New" panose="02070309020205020404" pitchFamily="49" charset="0"/>
              </a:rPr>
              <a:t>+----------+------------+</a:t>
            </a:r>
          </a:p>
          <a:p>
            <a:r>
              <a:rPr lang="en-US" sz="1600" b="1" dirty="0">
                <a:solidFill>
                  <a:srgbClr val="FF0000"/>
                </a:solidFill>
                <a:latin typeface="Courier New" panose="02070309020205020404" pitchFamily="49" charset="0"/>
              </a:rPr>
              <a:t>| Fang     | 1999-08-27 |</a:t>
            </a:r>
          </a:p>
          <a:p>
            <a:r>
              <a:rPr lang="en-US" sz="1600" b="1" dirty="0">
                <a:solidFill>
                  <a:srgbClr val="FF0000"/>
                </a:solidFill>
                <a:latin typeface="Courier New" panose="02070309020205020404" pitchFamily="49" charset="0"/>
              </a:rPr>
              <a:t>| Fluffy   | 1999-02-04 |</a:t>
            </a:r>
          </a:p>
          <a:p>
            <a:r>
              <a:rPr lang="en-US" sz="1600" b="1" dirty="0">
                <a:solidFill>
                  <a:srgbClr val="FF0000"/>
                </a:solidFill>
                <a:latin typeface="Courier New" panose="02070309020205020404" pitchFamily="49" charset="0"/>
              </a:rPr>
              <a:t>| Chirpy   | 1998-09-11 |</a:t>
            </a:r>
          </a:p>
          <a:p>
            <a:r>
              <a:rPr lang="en-US" sz="1600" b="1" dirty="0">
                <a:solidFill>
                  <a:srgbClr val="FF0000"/>
                </a:solidFill>
                <a:latin typeface="Courier New" panose="02070309020205020404" pitchFamily="49" charset="0"/>
              </a:rPr>
              <a:t>| Bowser   | 1998-08-31 |</a:t>
            </a:r>
          </a:p>
          <a:p>
            <a:r>
              <a:rPr lang="en-US" sz="1600" b="1" dirty="0">
                <a:solidFill>
                  <a:srgbClr val="FF0000"/>
                </a:solidFill>
                <a:latin typeface="Courier New" panose="02070309020205020404" pitchFamily="49" charset="0"/>
              </a:rPr>
              <a:t>| Whistler | 1997-12-09 |</a:t>
            </a:r>
          </a:p>
          <a:p>
            <a:r>
              <a:rPr lang="en-US" sz="1600" b="1" dirty="0">
                <a:solidFill>
                  <a:srgbClr val="FF0000"/>
                </a:solidFill>
                <a:latin typeface="Courier New" panose="02070309020205020404" pitchFamily="49" charset="0"/>
              </a:rPr>
              <a:t>| Slim     | 1996-04-29 |</a:t>
            </a:r>
          </a:p>
          <a:p>
            <a:r>
              <a:rPr lang="en-US" sz="1600" b="1" dirty="0">
                <a:solidFill>
                  <a:srgbClr val="FF0000"/>
                </a:solidFill>
                <a:latin typeface="Courier New" panose="02070309020205020404" pitchFamily="49" charset="0"/>
              </a:rPr>
              <a:t>| Claws    | 1994-03-17 |</a:t>
            </a:r>
          </a:p>
          <a:p>
            <a:r>
              <a:rPr lang="en-US" sz="1600" b="1" dirty="0">
                <a:solidFill>
                  <a:srgbClr val="FF0000"/>
                </a:solidFill>
                <a:latin typeface="Courier New" panose="02070309020205020404" pitchFamily="49" charset="0"/>
              </a:rPr>
              <a:t>| Buffy    | 1989-05-13 |</a:t>
            </a:r>
          </a:p>
          <a:p>
            <a:r>
              <a:rPr lang="en-US" sz="1600" b="1" dirty="0">
                <a:solidFill>
                  <a:srgbClr val="FF0000"/>
                </a:solidFill>
                <a:latin typeface="Courier New" panose="02070309020205020404" pitchFamily="49" charset="0"/>
              </a:rPr>
              <a:t>+----------+------------+</a:t>
            </a:r>
          </a:p>
          <a:p>
            <a:r>
              <a:rPr lang="en-US" sz="1600" b="1" dirty="0">
                <a:solidFill>
                  <a:srgbClr val="FF0000"/>
                </a:solidFill>
                <a:latin typeface="Courier New" panose="02070309020205020404" pitchFamily="49" charset="0"/>
              </a:rPr>
              <a:t>8 rows in set (0.02 sec)</a:t>
            </a:r>
          </a:p>
        </p:txBody>
      </p:sp>
    </p:spTree>
    <p:extLst>
      <p:ext uri="{BB962C8B-B14F-4D97-AF65-F5344CB8AC3E}">
        <p14:creationId xmlns:p14="http://schemas.microsoft.com/office/powerpoint/2010/main" val="1392887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A39C581-4F7C-4C28-963E-426401EB8883}" type="slidenum">
              <a:rPr lang="en-US"/>
              <a:pPr/>
              <a:t>54</a:t>
            </a:fld>
            <a:endParaRPr lang="en-US"/>
          </a:p>
        </p:txBody>
      </p:sp>
      <p:sp>
        <p:nvSpPr>
          <p:cNvPr id="164866" name="Rectangle 2"/>
          <p:cNvSpPr>
            <a:spLocks noGrp="1" noChangeArrowheads="1"/>
          </p:cNvSpPr>
          <p:nvPr>
            <p:ph type="title"/>
          </p:nvPr>
        </p:nvSpPr>
        <p:spPr/>
        <p:txBody>
          <a:bodyPr/>
          <a:lstStyle/>
          <a:p>
            <a:r>
              <a:rPr lang="en-US"/>
              <a:t>Working with NULLs</a:t>
            </a:r>
          </a:p>
        </p:txBody>
      </p:sp>
      <p:sp>
        <p:nvSpPr>
          <p:cNvPr id="164867" name="Rectangle 3"/>
          <p:cNvSpPr>
            <a:spLocks noGrp="1" noChangeArrowheads="1"/>
          </p:cNvSpPr>
          <p:nvPr>
            <p:ph type="body" idx="1"/>
          </p:nvPr>
        </p:nvSpPr>
        <p:spPr/>
        <p:txBody>
          <a:bodyPr/>
          <a:lstStyle/>
          <a:p>
            <a:r>
              <a:rPr lang="en-US"/>
              <a:t>NULL means missing value or unknown value.</a:t>
            </a:r>
          </a:p>
          <a:p>
            <a:r>
              <a:rPr lang="en-US"/>
              <a:t>To test for NULL, you cannot use the arithmetic comparison operators, such as =, &lt; or &lt;&gt;.</a:t>
            </a:r>
          </a:p>
          <a:p>
            <a:r>
              <a:rPr lang="en-US"/>
              <a:t>Rather, you must use the IS NULL and IS NOT NULL operators instead.</a:t>
            </a:r>
          </a:p>
        </p:txBody>
      </p:sp>
    </p:spTree>
    <p:extLst>
      <p:ext uri="{BB962C8B-B14F-4D97-AF65-F5344CB8AC3E}">
        <p14:creationId xmlns:p14="http://schemas.microsoft.com/office/powerpoint/2010/main" val="349925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9AB99C-9C48-411D-8C06-9D6A62AD1642}" type="slidenum">
              <a:rPr lang="en-US"/>
              <a:pPr/>
              <a:t>55</a:t>
            </a:fld>
            <a:endParaRPr lang="en-US"/>
          </a:p>
        </p:txBody>
      </p:sp>
      <p:sp>
        <p:nvSpPr>
          <p:cNvPr id="165890" name="Rectangle 2"/>
          <p:cNvSpPr>
            <a:spLocks noGrp="1" noChangeArrowheads="1"/>
          </p:cNvSpPr>
          <p:nvPr>
            <p:ph type="title"/>
          </p:nvPr>
        </p:nvSpPr>
        <p:spPr/>
        <p:txBody>
          <a:bodyPr/>
          <a:lstStyle/>
          <a:p>
            <a:r>
              <a:rPr lang="en-US"/>
              <a:t>Working with NULLs</a:t>
            </a:r>
          </a:p>
        </p:txBody>
      </p:sp>
      <p:sp>
        <p:nvSpPr>
          <p:cNvPr id="165891" name="Rectangle 3"/>
          <p:cNvSpPr>
            <a:spLocks noGrp="1" noChangeArrowheads="1"/>
          </p:cNvSpPr>
          <p:nvPr>
            <p:ph type="body" idx="1"/>
          </p:nvPr>
        </p:nvSpPr>
        <p:spPr/>
        <p:txBody>
          <a:bodyPr>
            <a:normAutofit fontScale="92500" lnSpcReduction="20000"/>
          </a:bodyPr>
          <a:lstStyle/>
          <a:p>
            <a:pPr>
              <a:lnSpc>
                <a:spcPct val="80000"/>
              </a:lnSpc>
            </a:pPr>
            <a:r>
              <a:rPr lang="en-US" sz="2400"/>
              <a:t>For example, to find all your dead pets (what a morbid example!)</a:t>
            </a:r>
            <a:br>
              <a:rPr lang="en-US" sz="2400"/>
            </a:br>
            <a:endParaRPr lang="en-US" sz="2400"/>
          </a:p>
          <a:p>
            <a:pPr>
              <a:lnSpc>
                <a:spcPct val="80000"/>
              </a:lnSpc>
              <a:buFont typeface="Wingdings" panose="05000000000000000000" pitchFamily="2" charset="2"/>
              <a:buNone/>
            </a:pPr>
            <a:r>
              <a:rPr lang="en-US" sz="2400" b="1">
                <a:latin typeface="Courier New" panose="02070309020205020404" pitchFamily="49" charset="0"/>
              </a:rPr>
              <a:t>mysql&gt; select name from pet where death &gt;IS NOT NULL;</a:t>
            </a:r>
          </a:p>
          <a:p>
            <a:pPr>
              <a:lnSpc>
                <a:spcPct val="80000"/>
              </a:lnSpc>
              <a:buFont typeface="Wingdings" panose="05000000000000000000" pitchFamily="2" charset="2"/>
              <a:buNone/>
            </a:pPr>
            <a:r>
              <a:rPr lang="en-US" sz="2400" b="1">
                <a:latin typeface="Courier New" panose="02070309020205020404" pitchFamily="49" charset="0"/>
              </a:rPr>
              <a:t>+--------+</a:t>
            </a:r>
          </a:p>
          <a:p>
            <a:pPr>
              <a:lnSpc>
                <a:spcPct val="80000"/>
              </a:lnSpc>
              <a:buFont typeface="Wingdings" panose="05000000000000000000" pitchFamily="2" charset="2"/>
              <a:buNone/>
            </a:pPr>
            <a:r>
              <a:rPr lang="en-US" sz="2400" b="1">
                <a:latin typeface="Courier New" panose="02070309020205020404" pitchFamily="49" charset="0"/>
              </a:rPr>
              <a:t>| name   |</a:t>
            </a:r>
          </a:p>
          <a:p>
            <a:pPr>
              <a:lnSpc>
                <a:spcPct val="80000"/>
              </a:lnSpc>
              <a:buFont typeface="Wingdings" panose="05000000000000000000" pitchFamily="2" charset="2"/>
              <a:buNone/>
            </a:pPr>
            <a:r>
              <a:rPr lang="en-US" sz="2400" b="1">
                <a:latin typeface="Courier New" panose="02070309020205020404" pitchFamily="49" charset="0"/>
              </a:rPr>
              <a:t>+--------+</a:t>
            </a:r>
          </a:p>
          <a:p>
            <a:pPr>
              <a:lnSpc>
                <a:spcPct val="80000"/>
              </a:lnSpc>
              <a:buFont typeface="Wingdings" panose="05000000000000000000" pitchFamily="2" charset="2"/>
              <a:buNone/>
            </a:pPr>
            <a:r>
              <a:rPr lang="en-US" sz="2400" b="1">
                <a:latin typeface="Courier New" panose="02070309020205020404" pitchFamily="49" charset="0"/>
              </a:rPr>
              <a:t>| Bowser |</a:t>
            </a:r>
          </a:p>
          <a:p>
            <a:pPr>
              <a:lnSpc>
                <a:spcPct val="80000"/>
              </a:lnSpc>
              <a:buFont typeface="Wingdings" panose="05000000000000000000" pitchFamily="2" charset="2"/>
              <a:buNone/>
            </a:pPr>
            <a:r>
              <a:rPr lang="en-US" sz="2400" b="1">
                <a:latin typeface="Courier New" panose="02070309020205020404" pitchFamily="49" charset="0"/>
              </a:rPr>
              <a:t>+--------+</a:t>
            </a:r>
          </a:p>
          <a:p>
            <a:pPr>
              <a:lnSpc>
                <a:spcPct val="80000"/>
              </a:lnSpc>
              <a:buFont typeface="Wingdings" panose="05000000000000000000" pitchFamily="2" charset="2"/>
              <a:buNone/>
            </a:pPr>
            <a:r>
              <a:rPr lang="en-US" sz="2400" b="1">
                <a:latin typeface="Courier New" panose="02070309020205020404" pitchFamily="49" charset="0"/>
              </a:rPr>
              <a:t>1 row in set (0.01 sec)</a:t>
            </a:r>
          </a:p>
          <a:p>
            <a:pPr>
              <a:lnSpc>
                <a:spcPct val="80000"/>
              </a:lnSpc>
            </a:pPr>
            <a:endParaRPr lang="en-US" sz="2400" b="1">
              <a:latin typeface="Courier New" panose="02070309020205020404" pitchFamily="49" charset="0"/>
            </a:endParaRPr>
          </a:p>
        </p:txBody>
      </p:sp>
    </p:spTree>
    <p:extLst>
      <p:ext uri="{BB962C8B-B14F-4D97-AF65-F5344CB8AC3E}">
        <p14:creationId xmlns:p14="http://schemas.microsoft.com/office/powerpoint/2010/main" val="2357213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D8E170-B828-4BED-819A-8F57AFE93A2A}" type="slidenum">
              <a:rPr lang="en-US"/>
              <a:pPr/>
              <a:t>56</a:t>
            </a:fld>
            <a:endParaRPr lang="en-US"/>
          </a:p>
        </p:txBody>
      </p:sp>
      <p:sp>
        <p:nvSpPr>
          <p:cNvPr id="167938" name="Rectangle 2"/>
          <p:cNvSpPr>
            <a:spLocks noGrp="1" noChangeArrowheads="1"/>
          </p:cNvSpPr>
          <p:nvPr>
            <p:ph type="title"/>
          </p:nvPr>
        </p:nvSpPr>
        <p:spPr/>
        <p:txBody>
          <a:bodyPr/>
          <a:lstStyle/>
          <a:p>
            <a:r>
              <a:rPr lang="en-US"/>
              <a:t>Pattern Matching</a:t>
            </a:r>
          </a:p>
        </p:txBody>
      </p:sp>
      <p:sp>
        <p:nvSpPr>
          <p:cNvPr id="167939" name="Rectangle 3"/>
          <p:cNvSpPr>
            <a:spLocks noGrp="1" noChangeArrowheads="1"/>
          </p:cNvSpPr>
          <p:nvPr>
            <p:ph type="body" idx="1"/>
          </p:nvPr>
        </p:nvSpPr>
        <p:spPr/>
        <p:txBody>
          <a:bodyPr>
            <a:normAutofit fontScale="85000" lnSpcReduction="20000"/>
          </a:bodyPr>
          <a:lstStyle/>
          <a:p>
            <a:pPr>
              <a:lnSpc>
                <a:spcPct val="90000"/>
              </a:lnSpc>
            </a:pPr>
            <a:r>
              <a:rPr lang="en-US" sz="2400"/>
              <a:t>MySQL provides:</a:t>
            </a:r>
          </a:p>
          <a:p>
            <a:pPr lvl="1">
              <a:lnSpc>
                <a:spcPct val="90000"/>
              </a:lnSpc>
            </a:pPr>
            <a:r>
              <a:rPr lang="en-US" sz="2000"/>
              <a:t>standard SQL pattern matching; and</a:t>
            </a:r>
          </a:p>
          <a:p>
            <a:pPr lvl="1">
              <a:lnSpc>
                <a:spcPct val="90000"/>
              </a:lnSpc>
            </a:pPr>
            <a:r>
              <a:rPr lang="en-US" sz="2000"/>
              <a:t>regular expression pattern matching, similar to those used by Unix utilities such as vi, grep and sed.</a:t>
            </a:r>
          </a:p>
          <a:p>
            <a:pPr>
              <a:lnSpc>
                <a:spcPct val="90000"/>
              </a:lnSpc>
            </a:pPr>
            <a:r>
              <a:rPr lang="en-US" sz="2400"/>
              <a:t>SQL Pattern matching:</a:t>
            </a:r>
          </a:p>
          <a:p>
            <a:pPr lvl="1">
              <a:lnSpc>
                <a:spcPct val="90000"/>
              </a:lnSpc>
            </a:pPr>
            <a:r>
              <a:rPr lang="en-US" sz="2000"/>
              <a:t>To perform pattern matching, use the LIKE or NOT LIKE comparison operators</a:t>
            </a:r>
          </a:p>
          <a:p>
            <a:pPr lvl="1">
              <a:lnSpc>
                <a:spcPct val="90000"/>
              </a:lnSpc>
            </a:pPr>
            <a:r>
              <a:rPr lang="en-US" sz="2000"/>
              <a:t>By default, patterns are case insensitive.</a:t>
            </a:r>
          </a:p>
          <a:p>
            <a:pPr>
              <a:lnSpc>
                <a:spcPct val="90000"/>
              </a:lnSpc>
            </a:pPr>
            <a:r>
              <a:rPr lang="en-US" sz="2400"/>
              <a:t>Special Characters:</a:t>
            </a:r>
          </a:p>
          <a:p>
            <a:pPr lvl="1">
              <a:lnSpc>
                <a:spcPct val="90000"/>
              </a:lnSpc>
            </a:pPr>
            <a:r>
              <a:rPr lang="en-US" sz="2000"/>
              <a:t>_  Used to match any single character.</a:t>
            </a:r>
          </a:p>
          <a:p>
            <a:pPr lvl="1">
              <a:lnSpc>
                <a:spcPct val="90000"/>
              </a:lnSpc>
            </a:pPr>
            <a:r>
              <a:rPr lang="en-US" sz="2000"/>
              <a:t>% Used to match an arbitrary number of characters.</a:t>
            </a:r>
          </a:p>
        </p:txBody>
      </p:sp>
    </p:spTree>
    <p:extLst>
      <p:ext uri="{BB962C8B-B14F-4D97-AF65-F5344CB8AC3E}">
        <p14:creationId xmlns:p14="http://schemas.microsoft.com/office/powerpoint/2010/main" val="99115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2DABDDA-86AD-4C52-985D-315A6F74B03B}" type="slidenum">
              <a:rPr lang="en-US"/>
              <a:pPr/>
              <a:t>57</a:t>
            </a:fld>
            <a:endParaRPr lang="en-US"/>
          </a:p>
        </p:txBody>
      </p:sp>
      <p:sp>
        <p:nvSpPr>
          <p:cNvPr id="168962" name="Rectangle 2"/>
          <p:cNvSpPr>
            <a:spLocks noGrp="1" noChangeArrowheads="1"/>
          </p:cNvSpPr>
          <p:nvPr>
            <p:ph type="title"/>
          </p:nvPr>
        </p:nvSpPr>
        <p:spPr/>
        <p:txBody>
          <a:bodyPr/>
          <a:lstStyle/>
          <a:p>
            <a:r>
              <a:rPr lang="en-US"/>
              <a:t>Pattern Matching Example</a:t>
            </a:r>
          </a:p>
        </p:txBody>
      </p:sp>
      <p:sp>
        <p:nvSpPr>
          <p:cNvPr id="168963" name="Rectangle 3"/>
          <p:cNvSpPr>
            <a:spLocks noGrp="1" noChangeArrowheads="1"/>
          </p:cNvSpPr>
          <p:nvPr>
            <p:ph type="body" idx="1"/>
          </p:nvPr>
        </p:nvSpPr>
        <p:spPr/>
        <p:txBody>
          <a:bodyPr/>
          <a:lstStyle/>
          <a:p>
            <a:r>
              <a:rPr lang="en-US"/>
              <a:t>To find names beginning with ‘b’: </a:t>
            </a:r>
          </a:p>
          <a:p>
            <a:endParaRPr lang="en-US"/>
          </a:p>
          <a:p>
            <a:pPr>
              <a:buFont typeface="Wingdings" panose="05000000000000000000" pitchFamily="2" charset="2"/>
              <a:buNone/>
            </a:pPr>
            <a:r>
              <a:rPr lang="en-US" sz="1600" b="1">
                <a:latin typeface="Courier New" panose="02070309020205020404" pitchFamily="49" charset="0"/>
              </a:rPr>
              <a:t>mysql&gt; SELECT * FROM pet WHERE name LIKE "b%";</a:t>
            </a:r>
          </a:p>
          <a:p>
            <a:pPr>
              <a:buFont typeface="Wingdings" panose="05000000000000000000" pitchFamily="2" charset="2"/>
              <a:buNone/>
            </a:pPr>
            <a:r>
              <a:rPr lang="en-US" sz="1600" b="1">
                <a:latin typeface="Courier New" panose="02070309020205020404" pitchFamily="49" charset="0"/>
              </a:rPr>
              <a:t>+--------+--------+---------+------+------------+------------+</a:t>
            </a:r>
          </a:p>
          <a:p>
            <a:pPr>
              <a:buFont typeface="Wingdings" panose="05000000000000000000" pitchFamily="2" charset="2"/>
              <a:buNone/>
            </a:pPr>
            <a:r>
              <a:rPr lang="en-US" sz="1600" b="1">
                <a:latin typeface="Courier New" panose="02070309020205020404" pitchFamily="49" charset="0"/>
              </a:rPr>
              <a:t>| name   | owner  | species | sex  | birth      | death      |</a:t>
            </a:r>
          </a:p>
          <a:p>
            <a:pPr>
              <a:buFont typeface="Wingdings" panose="05000000000000000000" pitchFamily="2" charset="2"/>
              <a:buNone/>
            </a:pPr>
            <a:r>
              <a:rPr lang="en-US" sz="1600" b="1">
                <a:latin typeface="Courier New" panose="02070309020205020404" pitchFamily="49" charset="0"/>
              </a:rPr>
              <a:t>+--------+--------+---------+------+------------+------------+</a:t>
            </a:r>
          </a:p>
          <a:p>
            <a:pPr>
              <a:buFont typeface="Wingdings" panose="05000000000000000000" pitchFamily="2" charset="2"/>
              <a:buNone/>
            </a:pPr>
            <a:r>
              <a:rPr lang="en-US" sz="1600" b="1">
                <a:latin typeface="Courier New" panose="02070309020205020404" pitchFamily="49" charset="0"/>
              </a:rPr>
              <a:t>| Buffy  | Harold | dog     | f    | 1989-05-13 | NULL       |</a:t>
            </a:r>
          </a:p>
          <a:p>
            <a:pPr>
              <a:buFont typeface="Wingdings" panose="05000000000000000000" pitchFamily="2" charset="2"/>
              <a:buNone/>
            </a:pPr>
            <a:r>
              <a:rPr lang="en-US" sz="1600" b="1">
                <a:latin typeface="Courier New" panose="02070309020205020404" pitchFamily="49" charset="0"/>
              </a:rPr>
              <a:t>| Bowser | Diane  | dog     | m    | 1989-08-31 | 1995-07-29 |</a:t>
            </a:r>
          </a:p>
          <a:p>
            <a:pPr>
              <a:buFont typeface="Wingdings" panose="05000000000000000000" pitchFamily="2" charset="2"/>
              <a:buNone/>
            </a:pPr>
            <a:r>
              <a:rPr lang="en-US" sz="1600" b="1">
                <a:latin typeface="Courier New" panose="02070309020205020404" pitchFamily="49" charset="0"/>
              </a:rPr>
              <a:t>+--------+--------+---------+------+------------+------------+</a:t>
            </a:r>
          </a:p>
        </p:txBody>
      </p:sp>
    </p:spTree>
    <p:extLst>
      <p:ext uri="{BB962C8B-B14F-4D97-AF65-F5344CB8AC3E}">
        <p14:creationId xmlns:p14="http://schemas.microsoft.com/office/powerpoint/2010/main" val="10229015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CCB3C91-1D75-4C96-BB06-9D7019E9F89A}" type="slidenum">
              <a:rPr lang="en-US"/>
              <a:pPr/>
              <a:t>58</a:t>
            </a:fld>
            <a:endParaRPr lang="en-US"/>
          </a:p>
        </p:txBody>
      </p:sp>
      <p:sp>
        <p:nvSpPr>
          <p:cNvPr id="169986" name="Rectangle 2"/>
          <p:cNvSpPr>
            <a:spLocks noGrp="1" noChangeArrowheads="1"/>
          </p:cNvSpPr>
          <p:nvPr>
            <p:ph type="title"/>
          </p:nvPr>
        </p:nvSpPr>
        <p:spPr/>
        <p:txBody>
          <a:bodyPr/>
          <a:lstStyle/>
          <a:p>
            <a:r>
              <a:rPr lang="en-US"/>
              <a:t>Pattern Matching Example</a:t>
            </a:r>
          </a:p>
        </p:txBody>
      </p:sp>
      <p:sp>
        <p:nvSpPr>
          <p:cNvPr id="169987" name="Rectangle 3"/>
          <p:cNvSpPr>
            <a:spLocks noGrp="1" noChangeArrowheads="1"/>
          </p:cNvSpPr>
          <p:nvPr>
            <p:ph type="body" idx="1"/>
          </p:nvPr>
        </p:nvSpPr>
        <p:spPr/>
        <p:txBody>
          <a:bodyPr/>
          <a:lstStyle/>
          <a:p>
            <a:r>
              <a:rPr lang="en-US"/>
              <a:t>To find names ending with `fy': </a:t>
            </a:r>
          </a:p>
          <a:p>
            <a:endParaRPr lang="en-US"/>
          </a:p>
          <a:p>
            <a:pPr>
              <a:buFont typeface="Wingdings" panose="05000000000000000000" pitchFamily="2" charset="2"/>
              <a:buNone/>
            </a:pPr>
            <a:r>
              <a:rPr lang="en-US" sz="1600" b="1">
                <a:latin typeface="Courier New" panose="02070309020205020404" pitchFamily="49" charset="0"/>
              </a:rPr>
              <a:t>mysql&gt; SELECT * FROM pet WHERE name LIKE "%fy";</a:t>
            </a:r>
          </a:p>
          <a:p>
            <a:pPr>
              <a:buFont typeface="Wingdings" panose="05000000000000000000" pitchFamily="2" charset="2"/>
              <a:buNone/>
            </a:pPr>
            <a:r>
              <a:rPr lang="en-US" sz="1600" b="1">
                <a:latin typeface="Courier New" panose="02070309020205020404" pitchFamily="49" charset="0"/>
              </a:rPr>
              <a:t>+--------+--------+---------+------+------------+-------+</a:t>
            </a:r>
          </a:p>
          <a:p>
            <a:pPr>
              <a:buFont typeface="Wingdings" panose="05000000000000000000" pitchFamily="2" charset="2"/>
              <a:buNone/>
            </a:pPr>
            <a:r>
              <a:rPr lang="en-US" sz="1600" b="1">
                <a:latin typeface="Courier New" panose="02070309020205020404" pitchFamily="49" charset="0"/>
              </a:rPr>
              <a:t>| name   | owner  | species | sex  | birth      | death |</a:t>
            </a:r>
          </a:p>
          <a:p>
            <a:pPr>
              <a:buFont typeface="Wingdings" panose="05000000000000000000" pitchFamily="2" charset="2"/>
              <a:buNone/>
            </a:pPr>
            <a:r>
              <a:rPr lang="en-US" sz="1600" b="1">
                <a:latin typeface="Courier New" panose="02070309020205020404" pitchFamily="49" charset="0"/>
              </a:rPr>
              <a:t>+--------+--------+---------+------+------------+-------+</a:t>
            </a:r>
          </a:p>
          <a:p>
            <a:pPr>
              <a:buFont typeface="Wingdings" panose="05000000000000000000" pitchFamily="2" charset="2"/>
              <a:buNone/>
            </a:pPr>
            <a:r>
              <a:rPr lang="en-US" sz="1600" b="1">
                <a:latin typeface="Courier New" panose="02070309020205020404" pitchFamily="49" charset="0"/>
              </a:rPr>
              <a:t>| Fluffy | Harold | cat     | f    | 1993-02-04 | NULL  |</a:t>
            </a:r>
          </a:p>
          <a:p>
            <a:pPr>
              <a:buFont typeface="Wingdings" panose="05000000000000000000" pitchFamily="2" charset="2"/>
              <a:buNone/>
            </a:pPr>
            <a:r>
              <a:rPr lang="en-US" sz="1600" b="1">
                <a:latin typeface="Courier New" panose="02070309020205020404" pitchFamily="49" charset="0"/>
              </a:rPr>
              <a:t>| Buffy  | Harold | dog     | f    | 1989-05-13 | NULL  |</a:t>
            </a:r>
          </a:p>
          <a:p>
            <a:pPr>
              <a:buFont typeface="Wingdings" panose="05000000000000000000" pitchFamily="2" charset="2"/>
              <a:buNone/>
            </a:pPr>
            <a:r>
              <a:rPr lang="en-US" sz="1600" b="1">
                <a:latin typeface="Courier New" panose="02070309020205020404" pitchFamily="49" charset="0"/>
              </a:rPr>
              <a:t>+--------+--------+---------+------+------------+-------+</a:t>
            </a:r>
          </a:p>
        </p:txBody>
      </p:sp>
    </p:spTree>
    <p:extLst>
      <p:ext uri="{BB962C8B-B14F-4D97-AF65-F5344CB8AC3E}">
        <p14:creationId xmlns:p14="http://schemas.microsoft.com/office/powerpoint/2010/main" val="3794416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F8D270D-8E8F-41C2-921D-E31DA6B42DE2}" type="slidenum">
              <a:rPr lang="en-US"/>
              <a:pPr/>
              <a:t>59</a:t>
            </a:fld>
            <a:endParaRPr lang="en-US"/>
          </a:p>
        </p:txBody>
      </p:sp>
      <p:sp>
        <p:nvSpPr>
          <p:cNvPr id="171010" name="Rectangle 2"/>
          <p:cNvSpPr>
            <a:spLocks noGrp="1" noChangeArrowheads="1"/>
          </p:cNvSpPr>
          <p:nvPr>
            <p:ph type="title"/>
          </p:nvPr>
        </p:nvSpPr>
        <p:spPr/>
        <p:txBody>
          <a:bodyPr/>
          <a:lstStyle/>
          <a:p>
            <a:r>
              <a:rPr lang="en-US"/>
              <a:t>Pattern Matching Example</a:t>
            </a:r>
          </a:p>
        </p:txBody>
      </p:sp>
      <p:sp>
        <p:nvSpPr>
          <p:cNvPr id="171011" name="Rectangle 3"/>
          <p:cNvSpPr>
            <a:spLocks noGrp="1" noChangeArrowheads="1"/>
          </p:cNvSpPr>
          <p:nvPr>
            <p:ph type="body" idx="1"/>
          </p:nvPr>
        </p:nvSpPr>
        <p:spPr>
          <a:xfrm>
            <a:off x="927279" y="2539285"/>
            <a:ext cx="10161431" cy="4114800"/>
          </a:xfrm>
        </p:spPr>
        <p:txBody>
          <a:bodyPr/>
          <a:lstStyle/>
          <a:p>
            <a:r>
              <a:rPr lang="en-US" sz="2800" dirty="0"/>
              <a:t>To find names containing a ‘w’: </a:t>
            </a:r>
          </a:p>
          <a:p>
            <a:endParaRPr lang="en-US" sz="2800" b="1" dirty="0"/>
          </a:p>
          <a:p>
            <a:pPr>
              <a:buFont typeface="Wingdings" panose="05000000000000000000" pitchFamily="2" charset="2"/>
              <a:buNone/>
            </a:pPr>
            <a:r>
              <a:rPr lang="en-US" sz="1600" b="1" dirty="0" err="1">
                <a:latin typeface="Courier New" panose="02070309020205020404" pitchFamily="49" charset="0"/>
              </a:rPr>
              <a:t>mysql</a:t>
            </a:r>
            <a:r>
              <a:rPr lang="en-US" sz="1600" b="1" dirty="0">
                <a:latin typeface="Courier New" panose="02070309020205020404" pitchFamily="49" charset="0"/>
              </a:rPr>
              <a:t>&gt; SELECT * FROM pet WHERE name LIKE "%w%";</a:t>
            </a:r>
          </a:p>
          <a:p>
            <a:pPr>
              <a:buFont typeface="Wingdings" panose="05000000000000000000" pitchFamily="2" charset="2"/>
              <a:buNone/>
            </a:pPr>
            <a:r>
              <a:rPr lang="en-US" sz="1600" b="1" dirty="0">
                <a:latin typeface="Courier New" panose="02070309020205020404" pitchFamily="49" charset="0"/>
              </a:rPr>
              <a:t>+----------+-------+---------+------+------------+------------+</a:t>
            </a:r>
          </a:p>
          <a:p>
            <a:pPr>
              <a:buFont typeface="Wingdings" panose="05000000000000000000" pitchFamily="2" charset="2"/>
              <a:buNone/>
            </a:pPr>
            <a:r>
              <a:rPr lang="en-US" sz="1600" b="1" dirty="0">
                <a:latin typeface="Courier New" panose="02070309020205020404" pitchFamily="49" charset="0"/>
              </a:rPr>
              <a:t>| name     | owner | species | sex  | birth      | death      |</a:t>
            </a:r>
          </a:p>
          <a:p>
            <a:pPr>
              <a:buFont typeface="Wingdings" panose="05000000000000000000" pitchFamily="2" charset="2"/>
              <a:buNone/>
            </a:pPr>
            <a:r>
              <a:rPr lang="en-US" sz="1600" b="1" dirty="0">
                <a:latin typeface="Courier New" panose="02070309020205020404" pitchFamily="49" charset="0"/>
              </a:rPr>
              <a:t>+----------+-------+---------+------+------------+------------+</a:t>
            </a:r>
          </a:p>
          <a:p>
            <a:pPr>
              <a:buFont typeface="Wingdings" panose="05000000000000000000" pitchFamily="2" charset="2"/>
              <a:buNone/>
            </a:pPr>
            <a:r>
              <a:rPr lang="en-US" sz="1600" b="1" dirty="0">
                <a:latin typeface="Courier New" panose="02070309020205020404" pitchFamily="49" charset="0"/>
              </a:rPr>
              <a:t>| Claws    | Gwen  | cat     | m    | 1994-03-17 | NULL       |</a:t>
            </a:r>
          </a:p>
          <a:p>
            <a:pPr>
              <a:buFont typeface="Wingdings" panose="05000000000000000000" pitchFamily="2" charset="2"/>
              <a:buNone/>
            </a:pPr>
            <a:r>
              <a:rPr lang="en-US" sz="1600" b="1" dirty="0">
                <a:latin typeface="Courier New" panose="02070309020205020404" pitchFamily="49" charset="0"/>
              </a:rPr>
              <a:t>| Bowser   | Diane | dog     | m    | 1989-08-31 | 1995-07-29 |</a:t>
            </a:r>
          </a:p>
          <a:p>
            <a:pPr>
              <a:buFont typeface="Wingdings" panose="05000000000000000000" pitchFamily="2" charset="2"/>
              <a:buNone/>
            </a:pPr>
            <a:r>
              <a:rPr lang="en-US" sz="1600" b="1" dirty="0">
                <a:latin typeface="Courier New" panose="02070309020205020404" pitchFamily="49" charset="0"/>
              </a:rPr>
              <a:t>| Whistler | Gwen  | bird    | NULL | 1997-12-09 | NULL       |</a:t>
            </a:r>
          </a:p>
          <a:p>
            <a:pPr>
              <a:buFont typeface="Wingdings" panose="05000000000000000000" pitchFamily="2" charset="2"/>
              <a:buNone/>
            </a:pPr>
            <a:r>
              <a:rPr lang="en-US" sz="1600" b="1" dirty="0">
                <a:latin typeface="Courier New" panose="02070309020205020404" pitchFamily="49" charset="0"/>
              </a:rPr>
              <a:t>+----------+-------+---------+------+------------+------------+</a:t>
            </a:r>
          </a:p>
        </p:txBody>
      </p:sp>
    </p:spTree>
    <p:extLst>
      <p:ext uri="{BB962C8B-B14F-4D97-AF65-F5344CB8AC3E}">
        <p14:creationId xmlns:p14="http://schemas.microsoft.com/office/powerpoint/2010/main" val="2910607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FAC05A0-B630-48DC-BEBE-D0F986DF9D7B}" type="slidenum">
              <a:rPr lang="en-US"/>
              <a:pPr/>
              <a:t>6</a:t>
            </a:fld>
            <a:endParaRPr lang="en-US"/>
          </a:p>
        </p:txBody>
      </p:sp>
      <p:sp>
        <p:nvSpPr>
          <p:cNvPr id="123906" name="Rectangle 2"/>
          <p:cNvSpPr>
            <a:spLocks noGrp="1" noChangeArrowheads="1"/>
          </p:cNvSpPr>
          <p:nvPr>
            <p:ph type="title"/>
          </p:nvPr>
        </p:nvSpPr>
        <p:spPr/>
        <p:txBody>
          <a:bodyPr/>
          <a:lstStyle/>
          <a:p>
            <a:r>
              <a:rPr lang="en-US"/>
              <a:t>Basic Queries</a:t>
            </a:r>
          </a:p>
        </p:txBody>
      </p:sp>
      <p:sp>
        <p:nvSpPr>
          <p:cNvPr id="123907" name="Rectangle 3"/>
          <p:cNvSpPr>
            <a:spLocks noGrp="1" noChangeArrowheads="1"/>
          </p:cNvSpPr>
          <p:nvPr>
            <p:ph type="body" idx="1"/>
          </p:nvPr>
        </p:nvSpPr>
        <p:spPr/>
        <p:txBody>
          <a:bodyPr>
            <a:normAutofit fontScale="70000" lnSpcReduction="20000"/>
          </a:bodyPr>
          <a:lstStyle/>
          <a:p>
            <a:pPr>
              <a:lnSpc>
                <a:spcPct val="80000"/>
              </a:lnSpc>
            </a:pPr>
            <a:r>
              <a:rPr lang="en-US" sz="2000" dirty="0"/>
              <a:t>Once logged in, </a:t>
            </a:r>
            <a:r>
              <a:rPr lang="en-US" sz="2000" dirty="0" smtClean="0"/>
              <a:t>can </a:t>
            </a:r>
            <a:r>
              <a:rPr lang="en-US" sz="2000" dirty="0"/>
              <a:t>try some simple queries.</a:t>
            </a:r>
          </a:p>
          <a:p>
            <a:pPr>
              <a:lnSpc>
                <a:spcPct val="80000"/>
              </a:lnSpc>
            </a:pPr>
            <a:r>
              <a:rPr lang="en-US" sz="2000" dirty="0"/>
              <a:t>For example:</a:t>
            </a:r>
          </a:p>
          <a:p>
            <a:pPr>
              <a:lnSpc>
                <a:spcPct val="80000"/>
              </a:lnSpc>
            </a:pPr>
            <a:endParaRPr lang="en-US" sz="2000" dirty="0"/>
          </a:p>
          <a:p>
            <a:pPr>
              <a:lnSpc>
                <a:spcPct val="80000"/>
              </a:lnSpc>
              <a:buFont typeface="Wingdings" panose="05000000000000000000" pitchFamily="2" charset="2"/>
              <a:buNone/>
            </a:pPr>
            <a:r>
              <a:rPr lang="en-US" b="1" dirty="0" err="1">
                <a:latin typeface="Courier New" panose="02070309020205020404" pitchFamily="49" charset="0"/>
              </a:rPr>
              <a:t>mysql</a:t>
            </a:r>
            <a:r>
              <a:rPr lang="en-US" b="1" dirty="0">
                <a:latin typeface="Courier New" panose="02070309020205020404" pitchFamily="49" charset="0"/>
              </a:rPr>
              <a:t>&gt; SELECT VERSION(), CURRENT_DATE;</a:t>
            </a:r>
          </a:p>
          <a:p>
            <a:pPr>
              <a:lnSpc>
                <a:spcPct val="80000"/>
              </a:lnSpc>
              <a:buFont typeface="Wingdings" panose="05000000000000000000" pitchFamily="2" charset="2"/>
              <a:buNone/>
            </a:pPr>
            <a:r>
              <a:rPr lang="en-US" b="1" dirty="0">
                <a:latin typeface="Courier New" panose="02070309020205020404" pitchFamily="49" charset="0"/>
              </a:rPr>
              <a:t>+-----------+--------------+</a:t>
            </a:r>
          </a:p>
          <a:p>
            <a:pPr>
              <a:lnSpc>
                <a:spcPct val="80000"/>
              </a:lnSpc>
              <a:buFont typeface="Wingdings" panose="05000000000000000000" pitchFamily="2" charset="2"/>
              <a:buNone/>
            </a:pPr>
            <a:r>
              <a:rPr lang="en-US" b="1" dirty="0">
                <a:latin typeface="Courier New" panose="02070309020205020404" pitchFamily="49" charset="0"/>
              </a:rPr>
              <a:t>| VERSION() | CURRENT_DATE |</a:t>
            </a:r>
          </a:p>
          <a:p>
            <a:pPr>
              <a:lnSpc>
                <a:spcPct val="80000"/>
              </a:lnSpc>
              <a:buFont typeface="Wingdings" panose="05000000000000000000" pitchFamily="2" charset="2"/>
              <a:buNone/>
            </a:pPr>
            <a:r>
              <a:rPr lang="en-US" b="1" dirty="0">
                <a:latin typeface="Courier New" panose="02070309020205020404" pitchFamily="49" charset="0"/>
              </a:rPr>
              <a:t>+-----------+--------------+</a:t>
            </a:r>
          </a:p>
          <a:p>
            <a:pPr>
              <a:lnSpc>
                <a:spcPct val="80000"/>
              </a:lnSpc>
              <a:buFont typeface="Wingdings" panose="05000000000000000000" pitchFamily="2" charset="2"/>
              <a:buNone/>
            </a:pPr>
            <a:r>
              <a:rPr lang="en-US" b="1" dirty="0">
                <a:latin typeface="Courier New" panose="02070309020205020404" pitchFamily="49" charset="0"/>
              </a:rPr>
              <a:t>| 3.23.49   | 2002-05-26   |</a:t>
            </a:r>
          </a:p>
          <a:p>
            <a:pPr>
              <a:lnSpc>
                <a:spcPct val="80000"/>
              </a:lnSpc>
              <a:buFont typeface="Wingdings" panose="05000000000000000000" pitchFamily="2" charset="2"/>
              <a:buNone/>
            </a:pPr>
            <a:r>
              <a:rPr lang="en-US" b="1" dirty="0">
                <a:latin typeface="Courier New" panose="02070309020205020404" pitchFamily="49" charset="0"/>
              </a:rPr>
              <a:t>+-----------+--------------+</a:t>
            </a:r>
          </a:p>
          <a:p>
            <a:pPr>
              <a:lnSpc>
                <a:spcPct val="80000"/>
              </a:lnSpc>
              <a:buFont typeface="Wingdings" panose="05000000000000000000" pitchFamily="2" charset="2"/>
              <a:buNone/>
            </a:pPr>
            <a:r>
              <a:rPr lang="en-US" b="1" dirty="0">
                <a:latin typeface="Courier New" panose="02070309020205020404" pitchFamily="49" charset="0"/>
              </a:rPr>
              <a:t>1 row in set (0.00 sec)</a:t>
            </a:r>
          </a:p>
          <a:p>
            <a:pPr>
              <a:lnSpc>
                <a:spcPct val="80000"/>
              </a:lnSpc>
              <a:buFont typeface="Wingdings" panose="05000000000000000000" pitchFamily="2" charset="2"/>
              <a:buNone/>
            </a:pPr>
            <a:endParaRPr lang="en-US" b="1" dirty="0">
              <a:latin typeface="Courier New" panose="02070309020205020404" pitchFamily="49" charset="0"/>
            </a:endParaRPr>
          </a:p>
          <a:p>
            <a:pPr>
              <a:lnSpc>
                <a:spcPct val="80000"/>
              </a:lnSpc>
            </a:pPr>
            <a:r>
              <a:rPr lang="en-US" sz="2000" dirty="0"/>
              <a:t>Note that most MySQL commands end with a semicolon (;)</a:t>
            </a:r>
          </a:p>
          <a:p>
            <a:pPr>
              <a:lnSpc>
                <a:spcPct val="80000"/>
              </a:lnSpc>
            </a:pPr>
            <a:r>
              <a:rPr lang="en-US" sz="2000" dirty="0"/>
              <a:t>MySQL returns the total number of rows found, and the total time to execute the query.</a:t>
            </a:r>
          </a:p>
          <a:p>
            <a:pPr>
              <a:lnSpc>
                <a:spcPct val="80000"/>
              </a:lnSpc>
            </a:pPr>
            <a:endParaRPr lang="en-US" sz="2000" b="1" dirty="0">
              <a:latin typeface="Courier New" panose="02070309020205020404" pitchFamily="49" charset="0"/>
            </a:endParaRPr>
          </a:p>
        </p:txBody>
      </p:sp>
    </p:spTree>
    <p:extLst>
      <p:ext uri="{BB962C8B-B14F-4D97-AF65-F5344CB8AC3E}">
        <p14:creationId xmlns:p14="http://schemas.microsoft.com/office/powerpoint/2010/main" val="904810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5BE454E-599C-41CA-B053-404D4F9B2EE5}" type="slidenum">
              <a:rPr lang="en-US"/>
              <a:pPr/>
              <a:t>60</a:t>
            </a:fld>
            <a:endParaRPr lang="en-US"/>
          </a:p>
        </p:txBody>
      </p:sp>
      <p:sp>
        <p:nvSpPr>
          <p:cNvPr id="172034" name="Rectangle 2"/>
          <p:cNvSpPr>
            <a:spLocks noGrp="1" noChangeArrowheads="1"/>
          </p:cNvSpPr>
          <p:nvPr>
            <p:ph type="title"/>
          </p:nvPr>
        </p:nvSpPr>
        <p:spPr/>
        <p:txBody>
          <a:bodyPr/>
          <a:lstStyle/>
          <a:p>
            <a:r>
              <a:rPr lang="en-US"/>
              <a:t>Pattern Matching Example</a:t>
            </a:r>
          </a:p>
        </p:txBody>
      </p:sp>
      <p:sp>
        <p:nvSpPr>
          <p:cNvPr id="172035" name="Rectangle 3"/>
          <p:cNvSpPr>
            <a:spLocks noGrp="1" noChangeArrowheads="1"/>
          </p:cNvSpPr>
          <p:nvPr>
            <p:ph type="body" idx="1"/>
          </p:nvPr>
        </p:nvSpPr>
        <p:spPr/>
        <p:txBody>
          <a:bodyPr/>
          <a:lstStyle/>
          <a:p>
            <a:pPr>
              <a:lnSpc>
                <a:spcPct val="80000"/>
              </a:lnSpc>
            </a:pPr>
            <a:r>
              <a:rPr lang="en-US" sz="2000"/>
              <a:t>To find names containing exactly five characters, use the _ pattern character: </a:t>
            </a:r>
          </a:p>
          <a:p>
            <a:pPr>
              <a:lnSpc>
                <a:spcPct val="80000"/>
              </a:lnSpc>
            </a:pPr>
            <a:endParaRPr lang="en-US" sz="2000"/>
          </a:p>
          <a:p>
            <a:pPr>
              <a:lnSpc>
                <a:spcPct val="80000"/>
              </a:lnSpc>
              <a:buFont typeface="Wingdings" panose="05000000000000000000" pitchFamily="2" charset="2"/>
              <a:buNone/>
            </a:pPr>
            <a:r>
              <a:rPr lang="en-US" sz="1600" b="1">
                <a:latin typeface="Courier New" panose="02070309020205020404" pitchFamily="49" charset="0"/>
              </a:rPr>
              <a:t>mysql&gt; SELECT * FROM pet WHERE name LIKE "_____";</a:t>
            </a:r>
          </a:p>
          <a:p>
            <a:pPr>
              <a:lnSpc>
                <a:spcPct val="80000"/>
              </a:lnSpc>
              <a:buFont typeface="Wingdings" panose="05000000000000000000" pitchFamily="2" charset="2"/>
              <a:buNone/>
            </a:pPr>
            <a:r>
              <a:rPr lang="en-US" sz="1600" b="1">
                <a:latin typeface="Courier New" panose="02070309020205020404" pitchFamily="49" charset="0"/>
              </a:rPr>
              <a:t>+-------+--------+---------+------+------------+-------+</a:t>
            </a:r>
          </a:p>
          <a:p>
            <a:pPr>
              <a:lnSpc>
                <a:spcPct val="80000"/>
              </a:lnSpc>
              <a:buFont typeface="Wingdings" panose="05000000000000000000" pitchFamily="2" charset="2"/>
              <a:buNone/>
            </a:pPr>
            <a:r>
              <a:rPr lang="en-US" sz="1600" b="1">
                <a:latin typeface="Courier New" panose="02070309020205020404" pitchFamily="49" charset="0"/>
              </a:rPr>
              <a:t>| name  | owner  | species | sex  | birth      | death |</a:t>
            </a:r>
          </a:p>
          <a:p>
            <a:pPr>
              <a:lnSpc>
                <a:spcPct val="80000"/>
              </a:lnSpc>
              <a:buFont typeface="Wingdings" panose="05000000000000000000" pitchFamily="2" charset="2"/>
              <a:buNone/>
            </a:pPr>
            <a:r>
              <a:rPr lang="en-US" sz="1600" b="1">
                <a:latin typeface="Courier New" panose="02070309020205020404" pitchFamily="49" charset="0"/>
              </a:rPr>
              <a:t>+-------+--------+---------+------+------------+-------+</a:t>
            </a:r>
          </a:p>
          <a:p>
            <a:pPr>
              <a:lnSpc>
                <a:spcPct val="80000"/>
              </a:lnSpc>
              <a:buFont typeface="Wingdings" panose="05000000000000000000" pitchFamily="2" charset="2"/>
              <a:buNone/>
            </a:pPr>
            <a:r>
              <a:rPr lang="en-US" sz="1600" b="1">
                <a:latin typeface="Courier New" panose="02070309020205020404" pitchFamily="49" charset="0"/>
              </a:rPr>
              <a:t>| Claws | Gwen   | cat     | m    | 1994-03-17 | NULL  |</a:t>
            </a:r>
          </a:p>
          <a:p>
            <a:pPr>
              <a:lnSpc>
                <a:spcPct val="80000"/>
              </a:lnSpc>
              <a:buFont typeface="Wingdings" panose="05000000000000000000" pitchFamily="2" charset="2"/>
              <a:buNone/>
            </a:pPr>
            <a:r>
              <a:rPr lang="en-US" sz="1600" b="1">
                <a:latin typeface="Courier New" panose="02070309020205020404" pitchFamily="49" charset="0"/>
              </a:rPr>
              <a:t>| Buffy | Harold | dog     | f    | 1989-05-13 | NULL  |</a:t>
            </a:r>
          </a:p>
          <a:p>
            <a:pPr>
              <a:lnSpc>
                <a:spcPct val="80000"/>
              </a:lnSpc>
              <a:buFont typeface="Wingdings" panose="05000000000000000000" pitchFamily="2" charset="2"/>
              <a:buNone/>
            </a:pPr>
            <a:r>
              <a:rPr lang="en-US" sz="1600" b="1">
                <a:latin typeface="Courier New" panose="02070309020205020404" pitchFamily="49" charset="0"/>
              </a:rPr>
              <a:t>+-------+--------+---------+------+------------+-------+</a:t>
            </a:r>
          </a:p>
        </p:txBody>
      </p:sp>
    </p:spTree>
    <p:extLst>
      <p:ext uri="{BB962C8B-B14F-4D97-AF65-F5344CB8AC3E}">
        <p14:creationId xmlns:p14="http://schemas.microsoft.com/office/powerpoint/2010/main" val="1090516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68E2C1-7C2E-4269-9781-3EE1D1EAF344}" type="slidenum">
              <a:rPr lang="en-US"/>
              <a:pPr/>
              <a:t>61</a:t>
            </a:fld>
            <a:endParaRPr lang="en-US"/>
          </a:p>
        </p:txBody>
      </p:sp>
      <p:sp>
        <p:nvSpPr>
          <p:cNvPr id="173058" name="Rectangle 2"/>
          <p:cNvSpPr>
            <a:spLocks noGrp="1" noChangeArrowheads="1"/>
          </p:cNvSpPr>
          <p:nvPr>
            <p:ph type="title"/>
          </p:nvPr>
        </p:nvSpPr>
        <p:spPr/>
        <p:txBody>
          <a:bodyPr/>
          <a:lstStyle/>
          <a:p>
            <a:r>
              <a:rPr lang="en-US"/>
              <a:t>Regular Expression Matching</a:t>
            </a:r>
          </a:p>
        </p:txBody>
      </p:sp>
      <p:sp>
        <p:nvSpPr>
          <p:cNvPr id="173059" name="Rectangle 3"/>
          <p:cNvSpPr>
            <a:spLocks noGrp="1" noChangeArrowheads="1"/>
          </p:cNvSpPr>
          <p:nvPr>
            <p:ph type="body" idx="1"/>
          </p:nvPr>
        </p:nvSpPr>
        <p:spPr/>
        <p:txBody>
          <a:bodyPr/>
          <a:lstStyle/>
          <a:p>
            <a:r>
              <a:rPr lang="en-US"/>
              <a:t>The other type of pattern matching provided by MySQL uses extended regular expressions. </a:t>
            </a:r>
          </a:p>
          <a:p>
            <a:r>
              <a:rPr lang="en-US"/>
              <a:t>When you test for a match for this type of pattern, use the REGEXP and NOT REGEXP operators (or RLIKE and NOT RLIKE, which are synonyms). </a:t>
            </a:r>
          </a:p>
          <a:p>
            <a:endParaRPr lang="en-US"/>
          </a:p>
        </p:txBody>
      </p:sp>
    </p:spTree>
    <p:extLst>
      <p:ext uri="{BB962C8B-B14F-4D97-AF65-F5344CB8AC3E}">
        <p14:creationId xmlns:p14="http://schemas.microsoft.com/office/powerpoint/2010/main" val="36300981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B34628-4A15-4C7D-A9CD-F7E237A72233}" type="slidenum">
              <a:rPr lang="en-US"/>
              <a:pPr/>
              <a:t>62</a:t>
            </a:fld>
            <a:endParaRPr lang="en-US"/>
          </a:p>
        </p:txBody>
      </p:sp>
      <p:sp>
        <p:nvSpPr>
          <p:cNvPr id="174082" name="Rectangle 2"/>
          <p:cNvSpPr>
            <a:spLocks noGrp="1" noChangeArrowheads="1"/>
          </p:cNvSpPr>
          <p:nvPr>
            <p:ph type="title"/>
          </p:nvPr>
        </p:nvSpPr>
        <p:spPr/>
        <p:txBody>
          <a:bodyPr/>
          <a:lstStyle/>
          <a:p>
            <a:r>
              <a:rPr lang="en-US"/>
              <a:t>Regular Expressions</a:t>
            </a:r>
          </a:p>
        </p:txBody>
      </p:sp>
      <p:sp>
        <p:nvSpPr>
          <p:cNvPr id="174083" name="Rectangle 3"/>
          <p:cNvSpPr>
            <a:spLocks noGrp="1" noChangeArrowheads="1"/>
          </p:cNvSpPr>
          <p:nvPr>
            <p:ph type="body" idx="1"/>
          </p:nvPr>
        </p:nvSpPr>
        <p:spPr/>
        <p:txBody>
          <a:bodyPr>
            <a:normAutofit fontScale="92500"/>
          </a:bodyPr>
          <a:lstStyle/>
          <a:p>
            <a:pPr>
              <a:lnSpc>
                <a:spcPct val="80000"/>
              </a:lnSpc>
            </a:pPr>
            <a:r>
              <a:rPr lang="en-US" sz="2400"/>
              <a:t>Some characteristics of extended regular expressions are: </a:t>
            </a:r>
          </a:p>
          <a:p>
            <a:pPr lvl="1">
              <a:lnSpc>
                <a:spcPct val="80000"/>
              </a:lnSpc>
            </a:pPr>
            <a:r>
              <a:rPr lang="en-US" sz="2000"/>
              <a:t>. matches any single character. </a:t>
            </a:r>
          </a:p>
          <a:p>
            <a:pPr lvl="1">
              <a:lnSpc>
                <a:spcPct val="80000"/>
              </a:lnSpc>
            </a:pPr>
            <a:r>
              <a:rPr lang="en-US" sz="2000"/>
              <a:t>A character class [...] matches any character within the brackets. For example, [abc] matches a, b, or c. To name a range of characters, use a dash. [a-z] matches any lowercase letter, whereas [0-9] matches any digit. </a:t>
            </a:r>
          </a:p>
          <a:p>
            <a:pPr lvl="1">
              <a:lnSpc>
                <a:spcPct val="80000"/>
              </a:lnSpc>
            </a:pPr>
            <a:r>
              <a:rPr lang="en-US" sz="2000"/>
              <a:t>* matches zero or more instances of the thing preceding it. For example, x* matches any number of x characters, [0-9]* matches any number of digits, and .* matches any number of anything. </a:t>
            </a:r>
          </a:p>
          <a:p>
            <a:pPr lvl="1">
              <a:lnSpc>
                <a:spcPct val="80000"/>
              </a:lnSpc>
            </a:pPr>
            <a:r>
              <a:rPr lang="en-US" sz="2000"/>
              <a:t>To anchor a pattern so that it must match the beginning or end of the value being tested, use ^ at the beginning or $ at the end of the pattern. </a:t>
            </a:r>
          </a:p>
        </p:txBody>
      </p:sp>
    </p:spTree>
    <p:extLst>
      <p:ext uri="{BB962C8B-B14F-4D97-AF65-F5344CB8AC3E}">
        <p14:creationId xmlns:p14="http://schemas.microsoft.com/office/powerpoint/2010/main" val="38526662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EC072D7-340B-401A-A58B-CF9ED7F2C4B0}" type="slidenum">
              <a:rPr lang="en-US"/>
              <a:pPr/>
              <a:t>63</a:t>
            </a:fld>
            <a:endParaRPr lang="en-US"/>
          </a:p>
        </p:txBody>
      </p:sp>
      <p:sp>
        <p:nvSpPr>
          <p:cNvPr id="175106" name="Rectangle 2"/>
          <p:cNvSpPr>
            <a:spLocks noGrp="1" noChangeArrowheads="1"/>
          </p:cNvSpPr>
          <p:nvPr>
            <p:ph type="title"/>
          </p:nvPr>
        </p:nvSpPr>
        <p:spPr/>
        <p:txBody>
          <a:bodyPr/>
          <a:lstStyle/>
          <a:p>
            <a:r>
              <a:rPr lang="en-US"/>
              <a:t>Reg Ex Example</a:t>
            </a:r>
          </a:p>
        </p:txBody>
      </p:sp>
      <p:sp>
        <p:nvSpPr>
          <p:cNvPr id="175107" name="Rectangle 3"/>
          <p:cNvSpPr>
            <a:spLocks noGrp="1" noChangeArrowheads="1"/>
          </p:cNvSpPr>
          <p:nvPr>
            <p:ph type="body" idx="1"/>
          </p:nvPr>
        </p:nvSpPr>
        <p:spPr/>
        <p:txBody>
          <a:bodyPr/>
          <a:lstStyle/>
          <a:p>
            <a:pPr>
              <a:lnSpc>
                <a:spcPct val="80000"/>
              </a:lnSpc>
            </a:pPr>
            <a:r>
              <a:rPr lang="en-US" sz="2400"/>
              <a:t>To find names beginning with b, use ^ to match the beginning of the name: </a:t>
            </a:r>
          </a:p>
          <a:p>
            <a:pPr>
              <a:lnSpc>
                <a:spcPct val="80000"/>
              </a:lnSpc>
            </a:pPr>
            <a:endParaRPr lang="en-US" sz="2400"/>
          </a:p>
          <a:p>
            <a:pPr>
              <a:lnSpc>
                <a:spcPct val="80000"/>
              </a:lnSpc>
              <a:buFont typeface="Wingdings" panose="05000000000000000000" pitchFamily="2" charset="2"/>
              <a:buNone/>
            </a:pPr>
            <a:r>
              <a:rPr lang="en-US" sz="1600" b="1">
                <a:latin typeface="Courier New" panose="02070309020205020404" pitchFamily="49" charset="0"/>
              </a:rPr>
              <a:t>mysql&gt; SELECT * FROM pet WHERE name REGEXP "^b";</a:t>
            </a:r>
          </a:p>
          <a:p>
            <a:pPr>
              <a:lnSpc>
                <a:spcPct val="80000"/>
              </a:lnSpc>
              <a:buFont typeface="Wingdings" panose="05000000000000000000" pitchFamily="2" charset="2"/>
              <a:buNone/>
            </a:pPr>
            <a:r>
              <a:rPr lang="en-US" sz="1600" b="1">
                <a:latin typeface="Courier New" panose="02070309020205020404" pitchFamily="49" charset="0"/>
              </a:rPr>
              <a:t>+--------+--------+---------+------+------------+------------+</a:t>
            </a:r>
          </a:p>
          <a:p>
            <a:pPr>
              <a:lnSpc>
                <a:spcPct val="80000"/>
              </a:lnSpc>
              <a:buFont typeface="Wingdings" panose="05000000000000000000" pitchFamily="2" charset="2"/>
              <a:buNone/>
            </a:pPr>
            <a:r>
              <a:rPr lang="en-US" sz="1600" b="1">
                <a:latin typeface="Courier New" panose="02070309020205020404" pitchFamily="49" charset="0"/>
              </a:rPr>
              <a:t>| name   | owner  | species | sex  | birth      | death      |</a:t>
            </a:r>
          </a:p>
          <a:p>
            <a:pPr>
              <a:lnSpc>
                <a:spcPct val="80000"/>
              </a:lnSpc>
              <a:buFont typeface="Wingdings" panose="05000000000000000000" pitchFamily="2" charset="2"/>
              <a:buNone/>
            </a:pPr>
            <a:r>
              <a:rPr lang="en-US" sz="1600" b="1">
                <a:latin typeface="Courier New" panose="02070309020205020404" pitchFamily="49" charset="0"/>
              </a:rPr>
              <a:t>+--------+--------+---------+------+------------+------------+</a:t>
            </a:r>
          </a:p>
          <a:p>
            <a:pPr>
              <a:lnSpc>
                <a:spcPct val="80000"/>
              </a:lnSpc>
              <a:buFont typeface="Wingdings" panose="05000000000000000000" pitchFamily="2" charset="2"/>
              <a:buNone/>
            </a:pPr>
            <a:r>
              <a:rPr lang="en-US" sz="1600" b="1">
                <a:latin typeface="Courier New" panose="02070309020205020404" pitchFamily="49" charset="0"/>
              </a:rPr>
              <a:t>| Buffy  | Harold | dog     | f    | 1989-05-13 | NULL       |</a:t>
            </a:r>
          </a:p>
          <a:p>
            <a:pPr>
              <a:lnSpc>
                <a:spcPct val="80000"/>
              </a:lnSpc>
              <a:buFont typeface="Wingdings" panose="05000000000000000000" pitchFamily="2" charset="2"/>
              <a:buNone/>
            </a:pPr>
            <a:r>
              <a:rPr lang="en-US" sz="1600" b="1">
                <a:latin typeface="Courier New" panose="02070309020205020404" pitchFamily="49" charset="0"/>
              </a:rPr>
              <a:t>| Bowser | Diane  | dog     | m    | 1989-08-31 | 1995-07-29 |</a:t>
            </a:r>
          </a:p>
          <a:p>
            <a:pPr>
              <a:lnSpc>
                <a:spcPct val="80000"/>
              </a:lnSpc>
              <a:buFont typeface="Wingdings" panose="05000000000000000000" pitchFamily="2" charset="2"/>
              <a:buNone/>
            </a:pPr>
            <a:r>
              <a:rPr lang="en-US" sz="1600" b="1">
                <a:latin typeface="Courier New" panose="02070309020205020404" pitchFamily="49" charset="0"/>
              </a:rPr>
              <a:t>+--------+--------+---------+------+------------+------------+</a:t>
            </a:r>
          </a:p>
        </p:txBody>
      </p:sp>
    </p:spTree>
    <p:extLst>
      <p:ext uri="{BB962C8B-B14F-4D97-AF65-F5344CB8AC3E}">
        <p14:creationId xmlns:p14="http://schemas.microsoft.com/office/powerpoint/2010/main" val="1025202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E25BDFB-BB49-4D10-80B7-72A54B4259C8}" type="slidenum">
              <a:rPr lang="en-US"/>
              <a:pPr/>
              <a:t>64</a:t>
            </a:fld>
            <a:endParaRPr lang="en-US"/>
          </a:p>
        </p:txBody>
      </p:sp>
      <p:sp>
        <p:nvSpPr>
          <p:cNvPr id="176130" name="Rectangle 2"/>
          <p:cNvSpPr>
            <a:spLocks noGrp="1" noChangeArrowheads="1"/>
          </p:cNvSpPr>
          <p:nvPr>
            <p:ph type="title"/>
          </p:nvPr>
        </p:nvSpPr>
        <p:spPr/>
        <p:txBody>
          <a:bodyPr/>
          <a:lstStyle/>
          <a:p>
            <a:r>
              <a:rPr lang="en-US"/>
              <a:t>Reg Ex Example</a:t>
            </a:r>
          </a:p>
        </p:txBody>
      </p:sp>
      <p:sp>
        <p:nvSpPr>
          <p:cNvPr id="176131" name="Rectangle 3"/>
          <p:cNvSpPr>
            <a:spLocks noGrp="1" noChangeArrowheads="1"/>
          </p:cNvSpPr>
          <p:nvPr>
            <p:ph type="body" idx="1"/>
          </p:nvPr>
        </p:nvSpPr>
        <p:spPr/>
        <p:txBody>
          <a:bodyPr/>
          <a:lstStyle/>
          <a:p>
            <a:pPr>
              <a:lnSpc>
                <a:spcPct val="80000"/>
              </a:lnSpc>
            </a:pPr>
            <a:r>
              <a:rPr lang="en-US" sz="2400"/>
              <a:t>To find names ending with `fy', use `$' to match the end of the name:</a:t>
            </a:r>
            <a:r>
              <a:rPr lang="en-US"/>
              <a:t> </a:t>
            </a:r>
          </a:p>
          <a:p>
            <a:pPr>
              <a:lnSpc>
                <a:spcPct val="80000"/>
              </a:lnSpc>
            </a:pPr>
            <a:endParaRPr lang="en-US"/>
          </a:p>
          <a:p>
            <a:pPr>
              <a:lnSpc>
                <a:spcPct val="80000"/>
              </a:lnSpc>
              <a:buFont typeface="Wingdings" panose="05000000000000000000" pitchFamily="2" charset="2"/>
              <a:buNone/>
            </a:pPr>
            <a:r>
              <a:rPr lang="en-US" sz="1600" b="1">
                <a:latin typeface="Courier New" panose="02070309020205020404" pitchFamily="49" charset="0"/>
              </a:rPr>
              <a:t>mysql&gt; SELECT * FROM pet WHERE name REGEXP "fy$";</a:t>
            </a:r>
          </a:p>
          <a:p>
            <a:pPr>
              <a:lnSpc>
                <a:spcPct val="80000"/>
              </a:lnSpc>
              <a:buFont typeface="Wingdings" panose="05000000000000000000" pitchFamily="2" charset="2"/>
              <a:buNone/>
            </a:pPr>
            <a:r>
              <a:rPr lang="en-US" sz="1600" b="1">
                <a:latin typeface="Courier New" panose="02070309020205020404" pitchFamily="49" charset="0"/>
              </a:rPr>
              <a:t>+--------+--------+---------+------+------------+-------+</a:t>
            </a:r>
          </a:p>
          <a:p>
            <a:pPr>
              <a:lnSpc>
                <a:spcPct val="80000"/>
              </a:lnSpc>
              <a:buFont typeface="Wingdings" panose="05000000000000000000" pitchFamily="2" charset="2"/>
              <a:buNone/>
            </a:pPr>
            <a:r>
              <a:rPr lang="en-US" sz="1600" b="1">
                <a:latin typeface="Courier New" panose="02070309020205020404" pitchFamily="49" charset="0"/>
              </a:rPr>
              <a:t>| name   | owner  | species | sex  | birth      | death |</a:t>
            </a:r>
          </a:p>
          <a:p>
            <a:pPr>
              <a:lnSpc>
                <a:spcPct val="80000"/>
              </a:lnSpc>
              <a:buFont typeface="Wingdings" panose="05000000000000000000" pitchFamily="2" charset="2"/>
              <a:buNone/>
            </a:pPr>
            <a:r>
              <a:rPr lang="en-US" sz="1600" b="1">
                <a:latin typeface="Courier New" panose="02070309020205020404" pitchFamily="49" charset="0"/>
              </a:rPr>
              <a:t>+--------+--------+---------+------+------------+-------+</a:t>
            </a:r>
          </a:p>
          <a:p>
            <a:pPr>
              <a:lnSpc>
                <a:spcPct val="80000"/>
              </a:lnSpc>
              <a:buFont typeface="Wingdings" panose="05000000000000000000" pitchFamily="2" charset="2"/>
              <a:buNone/>
            </a:pPr>
            <a:r>
              <a:rPr lang="en-US" sz="1600" b="1">
                <a:latin typeface="Courier New" panose="02070309020205020404" pitchFamily="49" charset="0"/>
              </a:rPr>
              <a:t>| Fluffy | Harold | cat     | f    | 1993-02-04 | NULL  |</a:t>
            </a:r>
          </a:p>
          <a:p>
            <a:pPr>
              <a:lnSpc>
                <a:spcPct val="80000"/>
              </a:lnSpc>
              <a:buFont typeface="Wingdings" panose="05000000000000000000" pitchFamily="2" charset="2"/>
              <a:buNone/>
            </a:pPr>
            <a:r>
              <a:rPr lang="en-US" sz="1600" b="1">
                <a:latin typeface="Courier New" panose="02070309020205020404" pitchFamily="49" charset="0"/>
              </a:rPr>
              <a:t>| Buffy  | Harold | dog     | f    | 1989-05-13 | NULL  |</a:t>
            </a:r>
          </a:p>
          <a:p>
            <a:pPr>
              <a:lnSpc>
                <a:spcPct val="80000"/>
              </a:lnSpc>
              <a:buFont typeface="Wingdings" panose="05000000000000000000" pitchFamily="2" charset="2"/>
              <a:buNone/>
            </a:pPr>
            <a:r>
              <a:rPr lang="en-US" sz="1600" b="1">
                <a:latin typeface="Courier New" panose="02070309020205020404" pitchFamily="49" charset="0"/>
              </a:rPr>
              <a:t>+--------+--------+---------+------+------------+-------+</a:t>
            </a:r>
          </a:p>
        </p:txBody>
      </p:sp>
    </p:spTree>
    <p:extLst>
      <p:ext uri="{BB962C8B-B14F-4D97-AF65-F5344CB8AC3E}">
        <p14:creationId xmlns:p14="http://schemas.microsoft.com/office/powerpoint/2010/main" val="324123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2F93F79-70D7-4D2E-B598-C8739A8A403F}" type="slidenum">
              <a:rPr lang="en-US"/>
              <a:pPr/>
              <a:t>65</a:t>
            </a:fld>
            <a:endParaRPr lang="en-US"/>
          </a:p>
        </p:txBody>
      </p:sp>
      <p:sp>
        <p:nvSpPr>
          <p:cNvPr id="178178" name="Rectangle 2"/>
          <p:cNvSpPr>
            <a:spLocks noGrp="1" noChangeArrowheads="1"/>
          </p:cNvSpPr>
          <p:nvPr>
            <p:ph type="title"/>
          </p:nvPr>
        </p:nvSpPr>
        <p:spPr/>
        <p:txBody>
          <a:bodyPr/>
          <a:lstStyle/>
          <a:p>
            <a:r>
              <a:rPr lang="en-US"/>
              <a:t>Counting Rows</a:t>
            </a:r>
          </a:p>
        </p:txBody>
      </p:sp>
      <p:sp>
        <p:nvSpPr>
          <p:cNvPr id="178179" name="Rectangle 3"/>
          <p:cNvSpPr>
            <a:spLocks noGrp="1" noChangeArrowheads="1"/>
          </p:cNvSpPr>
          <p:nvPr>
            <p:ph type="body" idx="1"/>
          </p:nvPr>
        </p:nvSpPr>
        <p:spPr/>
        <p:txBody>
          <a:bodyPr>
            <a:normAutofit lnSpcReduction="10000"/>
          </a:bodyPr>
          <a:lstStyle/>
          <a:p>
            <a:pPr>
              <a:lnSpc>
                <a:spcPct val="90000"/>
              </a:lnSpc>
            </a:pPr>
            <a:r>
              <a:rPr lang="en-US" sz="2400"/>
              <a:t>Databases are often used to answer the question, "How often does a certain type of data occur in a table?"</a:t>
            </a:r>
          </a:p>
          <a:p>
            <a:pPr>
              <a:lnSpc>
                <a:spcPct val="90000"/>
              </a:lnSpc>
            </a:pPr>
            <a:r>
              <a:rPr lang="en-US" sz="2400"/>
              <a:t>For example, you might want to know how many pets you have, or how many pets each owner has.</a:t>
            </a:r>
          </a:p>
          <a:p>
            <a:pPr>
              <a:lnSpc>
                <a:spcPct val="90000"/>
              </a:lnSpc>
            </a:pPr>
            <a:r>
              <a:rPr lang="en-US" sz="2400"/>
              <a:t>Counting the total number of animals you have is the same question as “How many rows are in the pet table?” because there is one record per pet. </a:t>
            </a:r>
          </a:p>
          <a:p>
            <a:pPr>
              <a:lnSpc>
                <a:spcPct val="90000"/>
              </a:lnSpc>
            </a:pPr>
            <a:r>
              <a:rPr lang="en-US" sz="2400"/>
              <a:t>The COUNT() function counts the number of non-NULL results.</a:t>
            </a:r>
          </a:p>
        </p:txBody>
      </p:sp>
    </p:spTree>
    <p:extLst>
      <p:ext uri="{BB962C8B-B14F-4D97-AF65-F5344CB8AC3E}">
        <p14:creationId xmlns:p14="http://schemas.microsoft.com/office/powerpoint/2010/main" val="102557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66994CF-FE5B-48D9-8E3A-FBF424DFA406}" type="slidenum">
              <a:rPr lang="en-US"/>
              <a:pPr/>
              <a:t>66</a:t>
            </a:fld>
            <a:endParaRPr lang="en-US"/>
          </a:p>
        </p:txBody>
      </p:sp>
      <p:sp>
        <p:nvSpPr>
          <p:cNvPr id="179202" name="Rectangle 2"/>
          <p:cNvSpPr>
            <a:spLocks noGrp="1" noChangeArrowheads="1"/>
          </p:cNvSpPr>
          <p:nvPr>
            <p:ph type="title"/>
          </p:nvPr>
        </p:nvSpPr>
        <p:spPr/>
        <p:txBody>
          <a:bodyPr/>
          <a:lstStyle/>
          <a:p>
            <a:r>
              <a:rPr lang="en-US"/>
              <a:t>Counting Rows Example</a:t>
            </a:r>
          </a:p>
        </p:txBody>
      </p:sp>
      <p:sp>
        <p:nvSpPr>
          <p:cNvPr id="179203" name="Rectangle 3"/>
          <p:cNvSpPr>
            <a:spLocks noGrp="1" noChangeArrowheads="1"/>
          </p:cNvSpPr>
          <p:nvPr>
            <p:ph type="body" idx="1"/>
          </p:nvPr>
        </p:nvSpPr>
        <p:spPr/>
        <p:txBody>
          <a:bodyPr>
            <a:normAutofit fontScale="92500" lnSpcReduction="10000"/>
          </a:bodyPr>
          <a:lstStyle/>
          <a:p>
            <a:r>
              <a:rPr lang="en-US" sz="2800"/>
              <a:t>A query to determine total number of pets:</a:t>
            </a:r>
          </a:p>
          <a:p>
            <a:pPr>
              <a:buFont typeface="Wingdings" panose="05000000000000000000" pitchFamily="2" charset="2"/>
              <a:buNone/>
            </a:pPr>
            <a:r>
              <a:rPr lang="en-US" sz="2800" b="1">
                <a:latin typeface="Courier New" panose="02070309020205020404" pitchFamily="49" charset="0"/>
              </a:rPr>
              <a:t>mysql&gt; SELECT COUNT(*) FROM pet;</a:t>
            </a:r>
          </a:p>
          <a:p>
            <a:pPr>
              <a:buFont typeface="Wingdings" panose="05000000000000000000" pitchFamily="2" charset="2"/>
              <a:buNone/>
            </a:pPr>
            <a:r>
              <a:rPr lang="en-US" sz="2800" b="1">
                <a:latin typeface="Courier New" panose="02070309020205020404" pitchFamily="49" charset="0"/>
              </a:rPr>
              <a:t>+----------+</a:t>
            </a:r>
          </a:p>
          <a:p>
            <a:pPr>
              <a:buFont typeface="Wingdings" panose="05000000000000000000" pitchFamily="2" charset="2"/>
              <a:buNone/>
            </a:pPr>
            <a:r>
              <a:rPr lang="en-US" sz="2800" b="1">
                <a:latin typeface="Courier New" panose="02070309020205020404" pitchFamily="49" charset="0"/>
              </a:rPr>
              <a:t>| COUNT(*) |</a:t>
            </a:r>
          </a:p>
          <a:p>
            <a:pPr>
              <a:buFont typeface="Wingdings" panose="05000000000000000000" pitchFamily="2" charset="2"/>
              <a:buNone/>
            </a:pPr>
            <a:r>
              <a:rPr lang="en-US" sz="2800" b="1">
                <a:latin typeface="Courier New" panose="02070309020205020404" pitchFamily="49" charset="0"/>
              </a:rPr>
              <a:t>+----------+</a:t>
            </a:r>
          </a:p>
          <a:p>
            <a:pPr>
              <a:buFont typeface="Wingdings" panose="05000000000000000000" pitchFamily="2" charset="2"/>
              <a:buNone/>
            </a:pPr>
            <a:r>
              <a:rPr lang="en-US" sz="2800" b="1">
                <a:latin typeface="Courier New" panose="02070309020205020404" pitchFamily="49" charset="0"/>
              </a:rPr>
              <a:t>|        9 |</a:t>
            </a:r>
          </a:p>
          <a:p>
            <a:pPr>
              <a:buFont typeface="Wingdings" panose="05000000000000000000" pitchFamily="2" charset="2"/>
              <a:buNone/>
            </a:pPr>
            <a:r>
              <a:rPr lang="en-US" sz="2800" b="1">
                <a:latin typeface="Courier New" panose="02070309020205020404" pitchFamily="49" charset="0"/>
              </a:rPr>
              <a:t>+----------+</a:t>
            </a:r>
          </a:p>
          <a:p>
            <a:pPr>
              <a:buFont typeface="Wingdings" panose="05000000000000000000" pitchFamily="2" charset="2"/>
              <a:buNone/>
            </a:pPr>
            <a:endParaRPr lang="en-US" sz="2800" b="1">
              <a:latin typeface="Courier New" panose="02070309020205020404" pitchFamily="49" charset="0"/>
            </a:endParaRPr>
          </a:p>
        </p:txBody>
      </p:sp>
    </p:spTree>
    <p:extLst>
      <p:ext uri="{BB962C8B-B14F-4D97-AF65-F5344CB8AC3E}">
        <p14:creationId xmlns:p14="http://schemas.microsoft.com/office/powerpoint/2010/main" val="3275525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7" name="Rectangle 7"/>
          <p:cNvSpPr>
            <a:spLocks noGrp="1" noChangeArrowheads="1"/>
          </p:cNvSpPr>
          <p:nvPr>
            <p:ph type="title"/>
          </p:nvPr>
        </p:nvSpPr>
        <p:spPr/>
        <p:txBody>
          <a:bodyPr/>
          <a:lstStyle/>
          <a:p>
            <a:r>
              <a:rPr lang="en-US" altLang="zh-TW"/>
              <a:t>More Table Retrieval</a:t>
            </a:r>
          </a:p>
        </p:txBody>
      </p:sp>
      <p:sp>
        <p:nvSpPr>
          <p:cNvPr id="56328" name="Rectangle 8"/>
          <p:cNvSpPr>
            <a:spLocks noGrp="1" noChangeArrowheads="1"/>
          </p:cNvSpPr>
          <p:nvPr>
            <p:ph type="body" idx="1"/>
          </p:nvPr>
        </p:nvSpPr>
        <p:spPr/>
        <p:txBody>
          <a:bodyPr>
            <a:normAutofit fontScale="70000" lnSpcReduction="20000"/>
          </a:bodyPr>
          <a:lstStyle/>
          <a:p>
            <a:pPr>
              <a:lnSpc>
                <a:spcPct val="90000"/>
              </a:lnSpc>
            </a:pPr>
            <a:r>
              <a:rPr lang="en-US" altLang="zh-TW" sz="2000">
                <a:solidFill>
                  <a:schemeClr val="hlink"/>
                </a:solidFill>
                <a:latin typeface="Arial" panose="020B0604020202020204" pitchFamily="34" charset="0"/>
              </a:rPr>
              <a:t>OR</a:t>
            </a:r>
            <a:endParaRPr lang="en-US" altLang="zh-TW" sz="2000">
              <a:latin typeface="Arial" panose="020B0604020202020204" pitchFamily="34" charset="0"/>
            </a:endParaRPr>
          </a:p>
          <a:p>
            <a:pPr lvl="1">
              <a:lnSpc>
                <a:spcPct val="90000"/>
              </a:lnSpc>
              <a:buFont typeface="Wingdings" panose="05000000000000000000" pitchFamily="2" charset="2"/>
              <a:buNone/>
            </a:pPr>
            <a:r>
              <a:rPr lang="en-US" altLang="zh-TW">
                <a:latin typeface="Arial" panose="020B0604020202020204" pitchFamily="34" charset="0"/>
              </a:rPr>
              <a:t>mysql&gt;</a:t>
            </a:r>
            <a:r>
              <a:rPr lang="en-US" altLang="zh-TW">
                <a:solidFill>
                  <a:schemeClr val="hlink"/>
                </a:solidFill>
                <a:latin typeface="Arial" panose="020B0604020202020204" pitchFamily="34" charset="0"/>
              </a:rPr>
              <a:t> </a:t>
            </a:r>
            <a:r>
              <a:rPr lang="en-US" altLang="zh-TW">
                <a:solidFill>
                  <a:schemeClr val="accent2"/>
                </a:solidFill>
                <a:latin typeface="Arial" panose="020B0604020202020204" pitchFamily="34" charset="0"/>
              </a:rPr>
              <a:t>select name from student where major = 'BCB' </a:t>
            </a:r>
            <a:r>
              <a:rPr lang="en-US" altLang="zh-TW">
                <a:solidFill>
                  <a:schemeClr val="hlink"/>
                </a:solidFill>
                <a:latin typeface="Arial" panose="020B0604020202020204" pitchFamily="34" charset="0"/>
              </a:rPr>
              <a:t>OR</a:t>
            </a:r>
            <a:r>
              <a:rPr lang="en-US" altLang="zh-TW">
                <a:solidFill>
                  <a:schemeClr val="accent2"/>
                </a:solidFill>
                <a:latin typeface="Arial" panose="020B0604020202020204" pitchFamily="34" charset="0"/>
              </a:rPr>
              <a:t> major = 'CS';</a:t>
            </a:r>
            <a:endParaRPr lang="en-US" altLang="zh-TW" sz="2000">
              <a:solidFill>
                <a:schemeClr val="accent2"/>
              </a:solidFill>
              <a:latin typeface="Arial" panose="020B0604020202020204" pitchFamily="34" charset="0"/>
            </a:endParaRPr>
          </a:p>
          <a:p>
            <a:pPr>
              <a:lnSpc>
                <a:spcPct val="90000"/>
              </a:lnSpc>
            </a:pPr>
            <a:r>
              <a:rPr lang="en-US" altLang="zh-TW" sz="2000">
                <a:solidFill>
                  <a:schemeClr val="hlink"/>
                </a:solidFill>
                <a:latin typeface="Arial" panose="020B0604020202020204" pitchFamily="34" charset="0"/>
              </a:rPr>
              <a:t>COUNT</a:t>
            </a:r>
            <a:r>
              <a:rPr lang="en-US" altLang="zh-TW" sz="2000">
                <a:latin typeface="Arial" panose="020B0604020202020204" pitchFamily="34" charset="0"/>
              </a:rPr>
              <a:t> (Count query results)</a:t>
            </a:r>
          </a:p>
          <a:p>
            <a:pPr lvl="1">
              <a:lnSpc>
                <a:spcPct val="90000"/>
              </a:lnSpc>
              <a:buFont typeface="Wingdings" panose="05000000000000000000" pitchFamily="2" charset="2"/>
              <a:buNone/>
            </a:pPr>
            <a:r>
              <a:rPr lang="en-US" altLang="zh-TW">
                <a:latin typeface="Arial" panose="020B0604020202020204" pitchFamily="34" charset="0"/>
              </a:rPr>
              <a:t>mysql&gt;</a:t>
            </a:r>
            <a:r>
              <a:rPr lang="en-US" altLang="zh-TW">
                <a:solidFill>
                  <a:schemeClr val="hlink"/>
                </a:solidFill>
                <a:latin typeface="Arial" panose="020B0604020202020204" pitchFamily="34" charset="0"/>
              </a:rPr>
              <a:t> </a:t>
            </a:r>
            <a:r>
              <a:rPr lang="en-US" altLang="zh-TW">
                <a:solidFill>
                  <a:schemeClr val="accent2"/>
                </a:solidFill>
                <a:latin typeface="Arial" panose="020B0604020202020204" pitchFamily="34" charset="0"/>
              </a:rPr>
              <a:t>select count(name) from student where major = 'BCB' </a:t>
            </a:r>
            <a:r>
              <a:rPr lang="en-US" altLang="zh-TW">
                <a:solidFill>
                  <a:schemeClr val="hlink"/>
                </a:solidFill>
                <a:latin typeface="Arial" panose="020B0604020202020204" pitchFamily="34" charset="0"/>
              </a:rPr>
              <a:t>OR</a:t>
            </a:r>
            <a:r>
              <a:rPr lang="en-US" altLang="zh-TW">
                <a:solidFill>
                  <a:schemeClr val="accent2"/>
                </a:solidFill>
                <a:latin typeface="Arial" panose="020B0604020202020204" pitchFamily="34" charset="0"/>
              </a:rPr>
              <a:t> major = 'CS';</a:t>
            </a:r>
            <a:endParaRPr lang="en-US" altLang="zh-TW" sz="2000">
              <a:solidFill>
                <a:schemeClr val="accent2"/>
              </a:solidFill>
              <a:latin typeface="Arial" panose="020B0604020202020204" pitchFamily="34" charset="0"/>
            </a:endParaRPr>
          </a:p>
          <a:p>
            <a:pPr>
              <a:lnSpc>
                <a:spcPct val="90000"/>
              </a:lnSpc>
            </a:pPr>
            <a:r>
              <a:rPr lang="en-US" altLang="zh-TW" sz="2000">
                <a:solidFill>
                  <a:schemeClr val="hlink"/>
                </a:solidFill>
                <a:latin typeface="Arial" panose="020B0604020202020204" pitchFamily="34" charset="0"/>
              </a:rPr>
              <a:t>ORDER BY</a:t>
            </a:r>
            <a:r>
              <a:rPr lang="en-US" altLang="zh-TW" sz="2000">
                <a:latin typeface="Arial" panose="020B0604020202020204" pitchFamily="34" charset="0"/>
              </a:rPr>
              <a:t> (Sort query results)</a:t>
            </a:r>
          </a:p>
          <a:p>
            <a:pPr lvl="1">
              <a:lnSpc>
                <a:spcPct val="90000"/>
              </a:lnSpc>
              <a:buFont typeface="Wingdings" panose="05000000000000000000" pitchFamily="2" charset="2"/>
              <a:buNone/>
            </a:pPr>
            <a:r>
              <a:rPr lang="en-US" altLang="zh-TW">
                <a:latin typeface="Arial" panose="020B0604020202020204" pitchFamily="34" charset="0"/>
              </a:rPr>
              <a:t>mysql&gt;</a:t>
            </a:r>
            <a:r>
              <a:rPr lang="en-US" altLang="zh-TW">
                <a:solidFill>
                  <a:schemeClr val="hlink"/>
                </a:solidFill>
                <a:latin typeface="Arial" panose="020B0604020202020204" pitchFamily="34" charset="0"/>
              </a:rPr>
              <a:t> </a:t>
            </a:r>
            <a:r>
              <a:rPr lang="en-US" altLang="zh-TW">
                <a:solidFill>
                  <a:schemeClr val="accent2"/>
                </a:solidFill>
                <a:latin typeface="Arial" panose="020B0604020202020204" pitchFamily="34" charset="0"/>
              </a:rPr>
              <a:t>select name from student where major = 'BCB' OR major = 'CS‘ </a:t>
            </a:r>
            <a:r>
              <a:rPr lang="en-US" altLang="zh-TW" sz="1400">
                <a:solidFill>
                  <a:schemeClr val="hlink"/>
                </a:solidFill>
                <a:latin typeface="Arial" panose="020B0604020202020204" pitchFamily="34" charset="0"/>
              </a:rPr>
              <a:t>ORDER BY</a:t>
            </a:r>
            <a:r>
              <a:rPr lang="en-US" altLang="zh-TW" sz="1400">
                <a:solidFill>
                  <a:schemeClr val="accent2"/>
                </a:solidFill>
                <a:latin typeface="Arial" panose="020B0604020202020204" pitchFamily="34" charset="0"/>
              </a:rPr>
              <a:t> name;</a:t>
            </a:r>
          </a:p>
          <a:p>
            <a:pPr lvl="1">
              <a:lnSpc>
                <a:spcPct val="90000"/>
              </a:lnSpc>
              <a:buFont typeface="Wingdings" panose="05000000000000000000" pitchFamily="2" charset="2"/>
              <a:buNone/>
            </a:pPr>
            <a:r>
              <a:rPr lang="en-US" altLang="zh-TW">
                <a:latin typeface="Arial" panose="020B0604020202020204" pitchFamily="34" charset="0"/>
              </a:rPr>
              <a:t>mysql&gt;</a:t>
            </a:r>
            <a:r>
              <a:rPr lang="en-US" altLang="zh-TW">
                <a:solidFill>
                  <a:schemeClr val="hlink"/>
                </a:solidFill>
                <a:latin typeface="Arial" panose="020B0604020202020204" pitchFamily="34" charset="0"/>
              </a:rPr>
              <a:t> </a:t>
            </a:r>
            <a:r>
              <a:rPr lang="en-US" altLang="zh-TW">
                <a:solidFill>
                  <a:schemeClr val="accent2"/>
                </a:solidFill>
                <a:latin typeface="Arial" panose="020B0604020202020204" pitchFamily="34" charset="0"/>
              </a:rPr>
              <a:t>select name from student where major = 'BCB' OR major = 'CS‘ </a:t>
            </a:r>
            <a:r>
              <a:rPr lang="en-US" altLang="zh-TW" sz="1400">
                <a:solidFill>
                  <a:schemeClr val="hlink"/>
                </a:solidFill>
                <a:latin typeface="Arial" panose="020B0604020202020204" pitchFamily="34" charset="0"/>
              </a:rPr>
              <a:t>ORDER BY</a:t>
            </a:r>
            <a:r>
              <a:rPr lang="en-US" altLang="zh-TW" sz="1400">
                <a:solidFill>
                  <a:schemeClr val="accent2"/>
                </a:solidFill>
                <a:latin typeface="Arial" panose="020B0604020202020204" pitchFamily="34" charset="0"/>
              </a:rPr>
              <a:t> name </a:t>
            </a:r>
            <a:r>
              <a:rPr lang="en-US" altLang="zh-TW" sz="1400">
                <a:solidFill>
                  <a:schemeClr val="hlink"/>
                </a:solidFill>
                <a:latin typeface="Arial" panose="020B0604020202020204" pitchFamily="34" charset="0"/>
              </a:rPr>
              <a:t>DESC</a:t>
            </a:r>
            <a:r>
              <a:rPr lang="en-US" altLang="zh-TW" sz="1400">
                <a:solidFill>
                  <a:schemeClr val="accent2"/>
                </a:solidFill>
                <a:latin typeface="Arial" panose="020B0604020202020204" pitchFamily="34" charset="0"/>
              </a:rPr>
              <a:t>;</a:t>
            </a:r>
          </a:p>
          <a:p>
            <a:pPr lvl="1">
              <a:lnSpc>
                <a:spcPct val="90000"/>
              </a:lnSpc>
              <a:buFont typeface="Wingdings" panose="05000000000000000000" pitchFamily="2" charset="2"/>
              <a:buNone/>
            </a:pPr>
            <a:r>
              <a:rPr lang="en-US" altLang="zh-TW">
                <a:latin typeface="Arial" panose="020B0604020202020204" pitchFamily="34" charset="0"/>
              </a:rPr>
              <a:t>mysql&gt;</a:t>
            </a:r>
            <a:r>
              <a:rPr lang="en-US" altLang="zh-TW">
                <a:solidFill>
                  <a:schemeClr val="hlink"/>
                </a:solidFill>
                <a:latin typeface="Arial" panose="020B0604020202020204" pitchFamily="34" charset="0"/>
              </a:rPr>
              <a:t> </a:t>
            </a:r>
            <a:r>
              <a:rPr lang="en-US" altLang="zh-TW">
                <a:solidFill>
                  <a:schemeClr val="accent2"/>
                </a:solidFill>
                <a:latin typeface="Arial" panose="020B0604020202020204" pitchFamily="34" charset="0"/>
              </a:rPr>
              <a:t>select * from student where major = 'BCB' OR major = 'CS‘ </a:t>
            </a:r>
            <a:r>
              <a:rPr lang="en-US" altLang="zh-TW" sz="1400">
                <a:solidFill>
                  <a:schemeClr val="hlink"/>
                </a:solidFill>
                <a:latin typeface="Arial" panose="020B0604020202020204" pitchFamily="34" charset="0"/>
              </a:rPr>
              <a:t>ORDER BY</a:t>
            </a:r>
            <a:r>
              <a:rPr lang="en-US" altLang="zh-TW" sz="1400">
                <a:solidFill>
                  <a:schemeClr val="accent2"/>
                </a:solidFill>
                <a:latin typeface="Arial" panose="020B0604020202020204" pitchFamily="34" charset="0"/>
              </a:rPr>
              <a:t> student_id </a:t>
            </a:r>
            <a:r>
              <a:rPr lang="en-US" altLang="zh-TW" sz="1400">
                <a:solidFill>
                  <a:schemeClr val="hlink"/>
                </a:solidFill>
                <a:latin typeface="Arial" panose="020B0604020202020204" pitchFamily="34" charset="0"/>
              </a:rPr>
              <a:t>ASC</a:t>
            </a:r>
            <a:r>
              <a:rPr lang="en-US" altLang="zh-TW" sz="1400">
                <a:solidFill>
                  <a:schemeClr val="accent2"/>
                </a:solidFill>
                <a:latin typeface="Arial" panose="020B0604020202020204" pitchFamily="34" charset="0"/>
              </a:rPr>
              <a:t>, name </a:t>
            </a:r>
            <a:r>
              <a:rPr lang="en-US" altLang="zh-TW" sz="1400">
                <a:solidFill>
                  <a:schemeClr val="hlink"/>
                </a:solidFill>
                <a:latin typeface="Arial" panose="020B0604020202020204" pitchFamily="34" charset="0"/>
              </a:rPr>
              <a:t>DESC</a:t>
            </a:r>
            <a:endParaRPr lang="en-US" altLang="zh-TW" sz="1800">
              <a:solidFill>
                <a:schemeClr val="accent2"/>
              </a:solidFill>
              <a:latin typeface="Arial" panose="020B0604020202020204" pitchFamily="34" charset="0"/>
            </a:endParaRPr>
          </a:p>
          <a:p>
            <a:pPr>
              <a:lnSpc>
                <a:spcPct val="90000"/>
              </a:lnSpc>
            </a:pPr>
            <a:r>
              <a:rPr lang="en-US" altLang="zh-TW" sz="2000">
                <a:solidFill>
                  <a:schemeClr val="hlink"/>
                </a:solidFill>
                <a:latin typeface="Arial" panose="020B0604020202020204" pitchFamily="34" charset="0"/>
              </a:rPr>
              <a:t>LIKE</a:t>
            </a:r>
            <a:r>
              <a:rPr lang="en-US" altLang="zh-TW" sz="2000">
                <a:latin typeface="Arial" panose="020B0604020202020204" pitchFamily="34" charset="0"/>
              </a:rPr>
              <a:t> (Pattern matching)</a:t>
            </a:r>
          </a:p>
          <a:p>
            <a:pPr lvl="1">
              <a:lnSpc>
                <a:spcPct val="90000"/>
              </a:lnSpc>
              <a:buFont typeface="Wingdings" panose="05000000000000000000" pitchFamily="2" charset="2"/>
              <a:buNone/>
            </a:pPr>
            <a:r>
              <a:rPr lang="en-US" altLang="zh-TW">
                <a:latin typeface="Arial" panose="020B0604020202020204" pitchFamily="34" charset="0"/>
              </a:rPr>
              <a:t>mysql&gt;</a:t>
            </a:r>
            <a:r>
              <a:rPr lang="en-US" altLang="zh-TW">
                <a:solidFill>
                  <a:schemeClr val="hlink"/>
                </a:solidFill>
                <a:latin typeface="Arial" panose="020B0604020202020204" pitchFamily="34" charset="0"/>
              </a:rPr>
              <a:t> </a:t>
            </a:r>
            <a:r>
              <a:rPr lang="en-US" altLang="zh-TW">
                <a:solidFill>
                  <a:schemeClr val="accent2"/>
                </a:solidFill>
                <a:latin typeface="Arial" panose="020B0604020202020204" pitchFamily="34" charset="0"/>
              </a:rPr>
              <a:t>select name from student where name </a:t>
            </a:r>
            <a:r>
              <a:rPr lang="en-US" altLang="zh-TW">
                <a:solidFill>
                  <a:schemeClr val="hlink"/>
                </a:solidFill>
                <a:latin typeface="Arial" panose="020B0604020202020204" pitchFamily="34" charset="0"/>
              </a:rPr>
              <a:t>LIKE</a:t>
            </a:r>
            <a:r>
              <a:rPr lang="en-US" altLang="zh-TW">
                <a:solidFill>
                  <a:schemeClr val="accent2"/>
                </a:solidFill>
                <a:latin typeface="Arial" panose="020B0604020202020204" pitchFamily="34" charset="0"/>
              </a:rPr>
              <a:t> "J%";</a:t>
            </a:r>
            <a:r>
              <a:rPr lang="en-US" altLang="zh-TW">
                <a:solidFill>
                  <a:schemeClr val="hlink"/>
                </a:solidFill>
                <a:latin typeface="Arial" panose="020B0604020202020204" pitchFamily="34" charset="0"/>
              </a:rPr>
              <a:t> </a:t>
            </a:r>
            <a:endParaRPr lang="en-US" altLang="zh-TW" sz="2000">
              <a:solidFill>
                <a:schemeClr val="hlink"/>
              </a:solidFill>
              <a:latin typeface="Arial" panose="020B0604020202020204" pitchFamily="34" charset="0"/>
            </a:endParaRPr>
          </a:p>
          <a:p>
            <a:pPr>
              <a:lnSpc>
                <a:spcPct val="90000"/>
              </a:lnSpc>
            </a:pPr>
            <a:r>
              <a:rPr lang="en-US" altLang="zh-TW" sz="2000">
                <a:solidFill>
                  <a:schemeClr val="hlink"/>
                </a:solidFill>
                <a:latin typeface="Arial" panose="020B0604020202020204" pitchFamily="34" charset="0"/>
              </a:rPr>
              <a:t>DISTINCT</a:t>
            </a:r>
            <a:r>
              <a:rPr lang="en-US" altLang="zh-TW" sz="2000">
                <a:latin typeface="Arial" panose="020B0604020202020204" pitchFamily="34" charset="0"/>
              </a:rPr>
              <a:t> (Remove duplicates)</a:t>
            </a:r>
          </a:p>
          <a:p>
            <a:pPr lvl="1">
              <a:lnSpc>
                <a:spcPct val="90000"/>
              </a:lnSpc>
              <a:buFont typeface="Wingdings" panose="05000000000000000000" pitchFamily="2" charset="2"/>
              <a:buNone/>
            </a:pPr>
            <a:r>
              <a:rPr lang="en-US" altLang="zh-TW">
                <a:latin typeface="Arial" panose="020B0604020202020204" pitchFamily="34" charset="0"/>
              </a:rPr>
              <a:t>mysql&gt;</a:t>
            </a:r>
            <a:r>
              <a:rPr lang="en-US" altLang="zh-TW">
                <a:solidFill>
                  <a:schemeClr val="hlink"/>
                </a:solidFill>
                <a:latin typeface="Arial" panose="020B0604020202020204" pitchFamily="34" charset="0"/>
              </a:rPr>
              <a:t> </a:t>
            </a:r>
            <a:r>
              <a:rPr lang="en-US" altLang="zh-TW">
                <a:solidFill>
                  <a:schemeClr val="accent2"/>
                </a:solidFill>
                <a:latin typeface="Arial" panose="020B0604020202020204" pitchFamily="34" charset="0"/>
              </a:rPr>
              <a:t>select major from student;</a:t>
            </a:r>
          </a:p>
          <a:p>
            <a:pPr lvl="1">
              <a:lnSpc>
                <a:spcPct val="90000"/>
              </a:lnSpc>
              <a:buFont typeface="Wingdings" panose="05000000000000000000" pitchFamily="2" charset="2"/>
              <a:buNone/>
            </a:pPr>
            <a:r>
              <a:rPr lang="en-US" altLang="zh-TW">
                <a:latin typeface="Arial" panose="020B0604020202020204" pitchFamily="34" charset="0"/>
              </a:rPr>
              <a:t>mysql&gt;</a:t>
            </a:r>
            <a:r>
              <a:rPr lang="en-US" altLang="zh-TW">
                <a:solidFill>
                  <a:schemeClr val="hlink"/>
                </a:solidFill>
                <a:latin typeface="Arial" panose="020B0604020202020204" pitchFamily="34" charset="0"/>
              </a:rPr>
              <a:t> </a:t>
            </a:r>
            <a:r>
              <a:rPr lang="en-US" altLang="zh-TW">
                <a:solidFill>
                  <a:schemeClr val="accent2"/>
                </a:solidFill>
                <a:latin typeface="Arial" panose="020B0604020202020204" pitchFamily="34" charset="0"/>
              </a:rPr>
              <a:t>select </a:t>
            </a:r>
            <a:r>
              <a:rPr lang="en-US" altLang="zh-TW">
                <a:solidFill>
                  <a:schemeClr val="hlink"/>
                </a:solidFill>
                <a:latin typeface="Arial" panose="020B0604020202020204" pitchFamily="34" charset="0"/>
              </a:rPr>
              <a:t>DISTINCT</a:t>
            </a:r>
            <a:r>
              <a:rPr lang="en-US" altLang="zh-TW">
                <a:solidFill>
                  <a:schemeClr val="accent2"/>
                </a:solidFill>
                <a:latin typeface="Arial" panose="020B0604020202020204" pitchFamily="34" charset="0"/>
              </a:rPr>
              <a:t> major from student;</a:t>
            </a:r>
            <a:endParaRPr lang="zh-TW" altLang="en-US">
              <a:solidFill>
                <a:schemeClr val="accent2"/>
              </a:solidFill>
              <a:latin typeface="Arial" panose="020B0604020202020204" pitchFamily="34" charset="0"/>
            </a:endParaRPr>
          </a:p>
        </p:txBody>
      </p:sp>
    </p:spTree>
    <p:extLst>
      <p:ext uri="{BB962C8B-B14F-4D97-AF65-F5344CB8AC3E}">
        <p14:creationId xmlns:p14="http://schemas.microsoft.com/office/powerpoint/2010/main" val="15236375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5"/>
          <p:cNvSpPr txBox="1">
            <a:spLocks noChangeArrowheads="1"/>
          </p:cNvSpPr>
          <p:nvPr/>
        </p:nvSpPr>
        <p:spPr bwMode="auto">
          <a:xfrm>
            <a:off x="1889125" y="1484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Tx/>
              <a:buFontTx/>
              <a:buNone/>
            </a:pPr>
            <a:endParaRPr lang="zh-TW" altLang="en-US">
              <a:latin typeface="Arial" panose="020B0604020202020204" pitchFamily="34" charset="0"/>
            </a:endParaRPr>
          </a:p>
        </p:txBody>
      </p:sp>
      <p:sp>
        <p:nvSpPr>
          <p:cNvPr id="58375" name="Rectangle 7"/>
          <p:cNvSpPr>
            <a:spLocks noGrp="1" noChangeArrowheads="1"/>
          </p:cNvSpPr>
          <p:nvPr>
            <p:ph type="title"/>
          </p:nvPr>
        </p:nvSpPr>
        <p:spPr/>
        <p:txBody>
          <a:bodyPr/>
          <a:lstStyle/>
          <a:p>
            <a:r>
              <a:rPr lang="en-US" altLang="zh-TW"/>
              <a:t>Group By</a:t>
            </a:r>
          </a:p>
        </p:txBody>
      </p:sp>
      <p:sp>
        <p:nvSpPr>
          <p:cNvPr id="58376" name="Rectangle 8"/>
          <p:cNvSpPr>
            <a:spLocks noGrp="1" noChangeArrowheads="1"/>
          </p:cNvSpPr>
          <p:nvPr>
            <p:ph type="body" idx="1"/>
          </p:nvPr>
        </p:nvSpPr>
        <p:spPr/>
        <p:txBody>
          <a:bodyPr>
            <a:normAutofit fontScale="92500" lnSpcReduction="20000"/>
          </a:bodyPr>
          <a:lstStyle/>
          <a:p>
            <a:pPr>
              <a:lnSpc>
                <a:spcPct val="90000"/>
              </a:lnSpc>
            </a:pPr>
            <a:r>
              <a:rPr lang="en-US" altLang="zh-TW" sz="2800"/>
              <a:t>Cluster query results based on different groups</a:t>
            </a:r>
          </a:p>
          <a:p>
            <a:pPr>
              <a:lnSpc>
                <a:spcPct val="90000"/>
              </a:lnSpc>
            </a:pPr>
            <a:r>
              <a:rPr lang="en-US" altLang="zh-TW" sz="2800"/>
              <a:t>Example</a:t>
            </a:r>
            <a:endParaRPr lang="en-US" altLang="zh-TW" sz="1600">
              <a:latin typeface="Arial" panose="020B0604020202020204" pitchFamily="34" charset="0"/>
            </a:endParaRPr>
          </a:p>
          <a:p>
            <a:pPr>
              <a:lnSpc>
                <a:spcPct val="90000"/>
              </a:lnSpc>
              <a:spcBef>
                <a:spcPct val="0"/>
              </a:spcBef>
              <a:buClrTx/>
              <a:buSzTx/>
              <a:buFontTx/>
              <a:buNone/>
            </a:pPr>
            <a:endParaRPr lang="en-US" altLang="zh-TW" sz="1600" b="1">
              <a:solidFill>
                <a:srgbClr val="FF0000"/>
              </a:solidFill>
              <a:latin typeface="Arial" panose="020B0604020202020204" pitchFamily="34" charset="0"/>
            </a:endParaRPr>
          </a:p>
          <a:p>
            <a:pPr>
              <a:lnSpc>
                <a:spcPct val="90000"/>
              </a:lnSpc>
              <a:spcBef>
                <a:spcPct val="0"/>
              </a:spcBef>
              <a:buClrTx/>
              <a:buSzTx/>
              <a:buFontTx/>
              <a:buNone/>
            </a:pPr>
            <a:r>
              <a:rPr lang="en-US" altLang="zh-TW" sz="1600">
                <a:latin typeface="Arial" panose="020B0604020202020204" pitchFamily="34" charset="0"/>
              </a:rPr>
              <a:t>mysql&gt; </a:t>
            </a:r>
            <a:r>
              <a:rPr lang="en-US" altLang="zh-TW" sz="1600">
                <a:solidFill>
                  <a:schemeClr val="accent2"/>
                </a:solidFill>
                <a:latin typeface="Arial" panose="020B0604020202020204" pitchFamily="34" charset="0"/>
              </a:rPr>
              <a:t>select major, count(*) from student </a:t>
            </a:r>
            <a:r>
              <a:rPr lang="en-US" altLang="zh-TW" sz="1600">
                <a:solidFill>
                  <a:schemeClr val="hlink"/>
                </a:solidFill>
                <a:latin typeface="Arial" panose="020B0604020202020204" pitchFamily="34" charset="0"/>
              </a:rPr>
              <a:t>GROUP BY</a:t>
            </a:r>
            <a:r>
              <a:rPr lang="en-US" altLang="zh-TW" sz="1600">
                <a:solidFill>
                  <a:schemeClr val="accent2"/>
                </a:solidFill>
                <a:latin typeface="Arial" panose="020B0604020202020204" pitchFamily="34" charset="0"/>
              </a:rPr>
              <a:t> major;</a:t>
            </a:r>
          </a:p>
          <a:p>
            <a:pPr>
              <a:lnSpc>
                <a:spcPct val="90000"/>
              </a:lnSpc>
              <a:spcBef>
                <a:spcPct val="0"/>
              </a:spcBef>
              <a:buClrTx/>
              <a:buSzTx/>
              <a:buFontTx/>
              <a:buNone/>
            </a:pPr>
            <a:r>
              <a:rPr lang="en-US" altLang="zh-TW" sz="1600">
                <a:latin typeface="Arial" panose="020B0604020202020204" pitchFamily="34" charset="0"/>
              </a:rPr>
              <a:t>+---------+----------+</a:t>
            </a:r>
          </a:p>
          <a:p>
            <a:pPr>
              <a:lnSpc>
                <a:spcPct val="90000"/>
              </a:lnSpc>
              <a:spcBef>
                <a:spcPct val="0"/>
              </a:spcBef>
              <a:buClrTx/>
              <a:buSzTx/>
              <a:buFontTx/>
              <a:buNone/>
            </a:pPr>
            <a:r>
              <a:rPr lang="en-US" altLang="zh-TW" sz="1600">
                <a:latin typeface="Arial" panose="020B0604020202020204" pitchFamily="34" charset="0"/>
              </a:rPr>
              <a:t>| major  | count(*) |</a:t>
            </a:r>
          </a:p>
          <a:p>
            <a:pPr>
              <a:lnSpc>
                <a:spcPct val="90000"/>
              </a:lnSpc>
              <a:spcBef>
                <a:spcPct val="0"/>
              </a:spcBef>
              <a:buClrTx/>
              <a:buSzTx/>
              <a:buFontTx/>
              <a:buNone/>
            </a:pPr>
            <a:r>
              <a:rPr lang="en-US" altLang="zh-TW" sz="1600">
                <a:latin typeface="Arial" panose="020B0604020202020204" pitchFamily="34" charset="0"/>
              </a:rPr>
              <a:t>+---------+----------+</a:t>
            </a:r>
          </a:p>
          <a:p>
            <a:pPr>
              <a:lnSpc>
                <a:spcPct val="90000"/>
              </a:lnSpc>
              <a:spcBef>
                <a:spcPct val="0"/>
              </a:spcBef>
              <a:buClrTx/>
              <a:buSzTx/>
              <a:buFontTx/>
              <a:buNone/>
            </a:pPr>
            <a:r>
              <a:rPr lang="en-US" altLang="zh-TW" sz="1600">
                <a:latin typeface="Arial" panose="020B0604020202020204" pitchFamily="34" charset="0"/>
              </a:rPr>
              <a:t>| BBMB |           3 |</a:t>
            </a:r>
          </a:p>
          <a:p>
            <a:pPr>
              <a:lnSpc>
                <a:spcPct val="90000"/>
              </a:lnSpc>
              <a:spcBef>
                <a:spcPct val="0"/>
              </a:spcBef>
              <a:buClrTx/>
              <a:buSzTx/>
              <a:buFontTx/>
              <a:buNone/>
            </a:pPr>
            <a:r>
              <a:rPr lang="zh-TW" altLang="en-US" sz="1600">
                <a:latin typeface="Arial" panose="020B0604020202020204" pitchFamily="34" charset="0"/>
              </a:rPr>
              <a:t>| </a:t>
            </a:r>
            <a:r>
              <a:rPr lang="en-US" altLang="zh-TW" sz="1600">
                <a:latin typeface="Arial" panose="020B0604020202020204" pitchFamily="34" charset="0"/>
              </a:rPr>
              <a:t>BCB    |           3 |</a:t>
            </a:r>
          </a:p>
          <a:p>
            <a:pPr>
              <a:lnSpc>
                <a:spcPct val="90000"/>
              </a:lnSpc>
              <a:spcBef>
                <a:spcPct val="0"/>
              </a:spcBef>
              <a:buClrTx/>
              <a:buSzTx/>
              <a:buFontTx/>
              <a:buNone/>
            </a:pPr>
            <a:r>
              <a:rPr lang="en-US" altLang="zh-TW" sz="1600">
                <a:latin typeface="Arial" panose="020B0604020202020204" pitchFamily="34" charset="0"/>
              </a:rPr>
              <a:t>| Chem  |          1 |</a:t>
            </a:r>
          </a:p>
          <a:p>
            <a:pPr>
              <a:lnSpc>
                <a:spcPct val="90000"/>
              </a:lnSpc>
              <a:spcBef>
                <a:spcPct val="0"/>
              </a:spcBef>
              <a:buClrTx/>
              <a:buSzTx/>
              <a:buFontTx/>
              <a:buNone/>
            </a:pPr>
            <a:r>
              <a:rPr lang="en-US" altLang="zh-TW" sz="1600">
                <a:latin typeface="Arial" panose="020B0604020202020204" pitchFamily="34" charset="0"/>
              </a:rPr>
              <a:t>| CS       |          5 |</a:t>
            </a:r>
          </a:p>
          <a:p>
            <a:pPr>
              <a:lnSpc>
                <a:spcPct val="90000"/>
              </a:lnSpc>
              <a:spcBef>
                <a:spcPct val="0"/>
              </a:spcBef>
              <a:buClrTx/>
              <a:buSzTx/>
              <a:buFontTx/>
              <a:buNone/>
            </a:pPr>
            <a:r>
              <a:rPr lang="en-US" altLang="zh-TW" sz="1600">
                <a:latin typeface="Arial" panose="020B0604020202020204" pitchFamily="34" charset="0"/>
              </a:rPr>
              <a:t>| IG        |          2 |</a:t>
            </a:r>
          </a:p>
          <a:p>
            <a:pPr>
              <a:lnSpc>
                <a:spcPct val="90000"/>
              </a:lnSpc>
              <a:spcBef>
                <a:spcPct val="0"/>
              </a:spcBef>
              <a:buClrTx/>
              <a:buSzTx/>
              <a:buFontTx/>
              <a:buNone/>
            </a:pPr>
            <a:r>
              <a:rPr lang="en-US" altLang="zh-TW" sz="1600">
                <a:latin typeface="Arial" panose="020B0604020202020204" pitchFamily="34" charset="0"/>
              </a:rPr>
              <a:t>| Math    |          2 |</a:t>
            </a:r>
          </a:p>
          <a:p>
            <a:pPr>
              <a:lnSpc>
                <a:spcPct val="90000"/>
              </a:lnSpc>
              <a:spcBef>
                <a:spcPct val="0"/>
              </a:spcBef>
              <a:buClrTx/>
              <a:buSzTx/>
              <a:buFontTx/>
              <a:buNone/>
            </a:pPr>
            <a:r>
              <a:rPr lang="en-US" altLang="zh-TW" sz="1600">
                <a:latin typeface="Arial" panose="020B0604020202020204" pitchFamily="34" charset="0"/>
              </a:rPr>
              <a:t>| MCDB |          3 |</a:t>
            </a:r>
          </a:p>
          <a:p>
            <a:pPr>
              <a:lnSpc>
                <a:spcPct val="90000"/>
              </a:lnSpc>
              <a:spcBef>
                <a:spcPct val="0"/>
              </a:spcBef>
              <a:buClrTx/>
              <a:buSzTx/>
              <a:buFontTx/>
              <a:buNone/>
            </a:pPr>
            <a:r>
              <a:rPr lang="en-US" altLang="zh-TW" sz="1600">
                <a:latin typeface="Arial" panose="020B0604020202020204" pitchFamily="34" charset="0"/>
              </a:rPr>
              <a:t>| Stat     |          2 |</a:t>
            </a:r>
          </a:p>
          <a:p>
            <a:pPr>
              <a:lnSpc>
                <a:spcPct val="90000"/>
              </a:lnSpc>
              <a:spcBef>
                <a:spcPct val="0"/>
              </a:spcBef>
              <a:buClrTx/>
              <a:buSzTx/>
              <a:buFontTx/>
              <a:buNone/>
            </a:pPr>
            <a:r>
              <a:rPr lang="en-US" altLang="zh-TW" sz="1600">
                <a:latin typeface="Arial" panose="020B0604020202020204" pitchFamily="34" charset="0"/>
              </a:rPr>
              <a:t>+---------+------------+</a:t>
            </a:r>
          </a:p>
          <a:p>
            <a:pPr>
              <a:lnSpc>
                <a:spcPct val="90000"/>
              </a:lnSpc>
              <a:spcBef>
                <a:spcPct val="0"/>
              </a:spcBef>
              <a:buClrTx/>
              <a:buSzTx/>
              <a:buFontTx/>
              <a:buNone/>
            </a:pPr>
            <a:r>
              <a:rPr lang="en-US" altLang="zh-TW" sz="1600">
                <a:latin typeface="Arial" panose="020B0604020202020204" pitchFamily="34" charset="0"/>
              </a:rPr>
              <a:t>8 rows in set (0.00 sec)</a:t>
            </a:r>
            <a:endParaRPr lang="zh-TW" altLang="en-US" sz="2800"/>
          </a:p>
        </p:txBody>
      </p:sp>
    </p:spTree>
    <p:extLst>
      <p:ext uri="{BB962C8B-B14F-4D97-AF65-F5344CB8AC3E}">
        <p14:creationId xmlns:p14="http://schemas.microsoft.com/office/powerpoint/2010/main" val="10123896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GROUP BY </a:t>
            </a:r>
            <a:r>
              <a:rPr lang="en-US" dirty="0" smtClean="0"/>
              <a:t>clause</a:t>
            </a:r>
            <a:endParaRPr lang="en-US" dirty="0"/>
          </a:p>
        </p:txBody>
      </p:sp>
      <p:sp>
        <p:nvSpPr>
          <p:cNvPr id="3" name="Content Placeholder 2"/>
          <p:cNvSpPr>
            <a:spLocks noGrp="1"/>
          </p:cNvSpPr>
          <p:nvPr>
            <p:ph idx="1"/>
          </p:nvPr>
        </p:nvSpPr>
        <p:spPr>
          <a:xfrm>
            <a:off x="1154954" y="2603499"/>
            <a:ext cx="10461790" cy="4080635"/>
          </a:xfrm>
        </p:spPr>
        <p:txBody>
          <a:bodyPr>
            <a:normAutofit fontScale="85000" lnSpcReduction="10000"/>
          </a:bodyPr>
          <a:lstStyle/>
          <a:p>
            <a:r>
              <a:rPr lang="en-US" dirty="0" smtClean="0"/>
              <a:t>The </a:t>
            </a:r>
            <a:r>
              <a:rPr lang="en-US" dirty="0"/>
              <a:t>GROUP BY clause groups a set of rows into a set of summary rows by values of columns or expressions. </a:t>
            </a:r>
            <a:endParaRPr lang="en-US" dirty="0" smtClean="0"/>
          </a:p>
          <a:p>
            <a:r>
              <a:rPr lang="en-US" dirty="0" smtClean="0"/>
              <a:t>The </a:t>
            </a:r>
            <a:r>
              <a:rPr lang="en-US" dirty="0"/>
              <a:t>GROUP BY clause returns one row for each group. In other words, it reduces the number of rows in the result set.</a:t>
            </a:r>
          </a:p>
          <a:p>
            <a:r>
              <a:rPr lang="en-US" dirty="0" smtClean="0"/>
              <a:t>You </a:t>
            </a:r>
            <a:r>
              <a:rPr lang="en-US" dirty="0"/>
              <a:t>often use the GROUP BY clause with aggregate functions such as SUM, AVG, MAX, MIN, and COUNT</a:t>
            </a:r>
            <a:r>
              <a:rPr lang="en-US" dirty="0" smtClean="0"/>
              <a:t>.</a:t>
            </a:r>
          </a:p>
          <a:p>
            <a:r>
              <a:rPr lang="en-US" dirty="0" smtClean="0"/>
              <a:t> </a:t>
            </a:r>
            <a:r>
              <a:rPr lang="en-US" dirty="0"/>
              <a:t>The aggregate function that appears in the SELECT clause provides the information about each group.</a:t>
            </a:r>
          </a:p>
          <a:p>
            <a:r>
              <a:rPr lang="en-US" dirty="0" smtClean="0"/>
              <a:t>The </a:t>
            </a:r>
            <a:r>
              <a:rPr lang="en-US" dirty="0"/>
              <a:t>GROUP BY clause is an optional clause of the SELECT statement</a:t>
            </a:r>
            <a:r>
              <a:rPr lang="en-US" dirty="0" smtClean="0"/>
              <a:t>.</a:t>
            </a:r>
          </a:p>
          <a:p>
            <a:r>
              <a:rPr lang="en-US" dirty="0" smtClean="0"/>
              <a:t> </a:t>
            </a:r>
            <a:r>
              <a:rPr lang="en-US" dirty="0"/>
              <a:t>The following illustrates the GROUP BY clause syntax:</a:t>
            </a:r>
          </a:p>
          <a:p>
            <a:pPr marL="0" indent="0">
              <a:buNone/>
            </a:pPr>
            <a:r>
              <a:rPr lang="en-US" b="1" dirty="0" smtClean="0">
                <a:solidFill>
                  <a:schemeClr val="accent2"/>
                </a:solidFill>
              </a:rPr>
              <a:t>SELECT </a:t>
            </a:r>
            <a:endParaRPr lang="en-US" b="1" dirty="0">
              <a:solidFill>
                <a:schemeClr val="accent2"/>
              </a:solidFill>
            </a:endParaRPr>
          </a:p>
          <a:p>
            <a:pPr marL="0" indent="0">
              <a:buNone/>
            </a:pPr>
            <a:r>
              <a:rPr lang="en-US" b="1" dirty="0">
                <a:solidFill>
                  <a:schemeClr val="accent2"/>
                </a:solidFill>
              </a:rPr>
              <a:t>    c1, c2,..., </a:t>
            </a:r>
            <a:r>
              <a:rPr lang="en-US" b="1" dirty="0" err="1">
                <a:solidFill>
                  <a:schemeClr val="accent2"/>
                </a:solidFill>
              </a:rPr>
              <a:t>cn</a:t>
            </a:r>
            <a:r>
              <a:rPr lang="en-US" b="1" dirty="0">
                <a:solidFill>
                  <a:schemeClr val="accent2"/>
                </a:solidFill>
              </a:rPr>
              <a:t>, </a:t>
            </a:r>
            <a:r>
              <a:rPr lang="en-US" b="1" dirty="0" err="1">
                <a:solidFill>
                  <a:schemeClr val="accent2"/>
                </a:solidFill>
              </a:rPr>
              <a:t>aggregate_function</a:t>
            </a:r>
            <a:r>
              <a:rPr lang="en-US" b="1" dirty="0">
                <a:solidFill>
                  <a:schemeClr val="accent2"/>
                </a:solidFill>
              </a:rPr>
              <a:t>(ci)</a:t>
            </a:r>
          </a:p>
          <a:p>
            <a:pPr marL="0" indent="0">
              <a:buNone/>
            </a:pPr>
            <a:r>
              <a:rPr lang="en-US" b="1" dirty="0" smtClean="0">
                <a:solidFill>
                  <a:schemeClr val="accent2"/>
                </a:solidFill>
              </a:rPr>
              <a:t>FROM     table WHERE     </a:t>
            </a:r>
            <a:r>
              <a:rPr lang="en-US" b="1" dirty="0" err="1">
                <a:solidFill>
                  <a:schemeClr val="accent2"/>
                </a:solidFill>
              </a:rPr>
              <a:t>where_conditions</a:t>
            </a:r>
            <a:endParaRPr lang="en-US" b="1" dirty="0">
              <a:solidFill>
                <a:schemeClr val="accent2"/>
              </a:solidFill>
            </a:endParaRPr>
          </a:p>
          <a:p>
            <a:pPr marL="0" indent="0">
              <a:buNone/>
            </a:pPr>
            <a:r>
              <a:rPr lang="en-US" b="1" dirty="0">
                <a:solidFill>
                  <a:schemeClr val="accent2"/>
                </a:solidFill>
              </a:rPr>
              <a:t>GROUP BY c1 , c2,...,</a:t>
            </a:r>
            <a:r>
              <a:rPr lang="en-US" b="1" dirty="0" err="1">
                <a:solidFill>
                  <a:schemeClr val="accent2"/>
                </a:solidFill>
              </a:rPr>
              <a:t>cn</a:t>
            </a:r>
            <a:r>
              <a:rPr lang="en-US" b="1" dirty="0">
                <a:solidFill>
                  <a:schemeClr val="accent2"/>
                </a:solidFill>
              </a:rPr>
              <a:t>;</a:t>
            </a:r>
          </a:p>
        </p:txBody>
      </p:sp>
    </p:spTree>
    <p:extLst>
      <p:ext uri="{BB962C8B-B14F-4D97-AF65-F5344CB8AC3E}">
        <p14:creationId xmlns:p14="http://schemas.microsoft.com/office/powerpoint/2010/main" val="335965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04E65CC-9D9D-4276-9780-92AA1CD642C6}" type="slidenum">
              <a:rPr lang="en-US"/>
              <a:pPr/>
              <a:t>7</a:t>
            </a:fld>
            <a:endParaRPr lang="en-US"/>
          </a:p>
        </p:txBody>
      </p:sp>
      <p:sp>
        <p:nvSpPr>
          <p:cNvPr id="124930" name="Rectangle 2"/>
          <p:cNvSpPr>
            <a:spLocks noGrp="1" noChangeArrowheads="1"/>
          </p:cNvSpPr>
          <p:nvPr>
            <p:ph type="title"/>
          </p:nvPr>
        </p:nvSpPr>
        <p:spPr/>
        <p:txBody>
          <a:bodyPr/>
          <a:lstStyle/>
          <a:p>
            <a:r>
              <a:rPr lang="en-US"/>
              <a:t>Basic Queries</a:t>
            </a:r>
          </a:p>
        </p:txBody>
      </p:sp>
      <p:sp>
        <p:nvSpPr>
          <p:cNvPr id="124931" name="Rectangle 3"/>
          <p:cNvSpPr>
            <a:spLocks noGrp="1" noChangeArrowheads="1"/>
          </p:cNvSpPr>
          <p:nvPr>
            <p:ph type="body" idx="1"/>
          </p:nvPr>
        </p:nvSpPr>
        <p:spPr/>
        <p:txBody>
          <a:bodyPr/>
          <a:lstStyle/>
          <a:p>
            <a:pPr>
              <a:lnSpc>
                <a:spcPct val="80000"/>
              </a:lnSpc>
            </a:pPr>
            <a:r>
              <a:rPr lang="en-US" sz="2800"/>
              <a:t>Keywords may be entered in any lettercase.</a:t>
            </a:r>
          </a:p>
          <a:p>
            <a:pPr>
              <a:lnSpc>
                <a:spcPct val="80000"/>
              </a:lnSpc>
            </a:pPr>
            <a:r>
              <a:rPr lang="en-US" sz="2800"/>
              <a:t>The following queries are equivalent: </a:t>
            </a:r>
          </a:p>
          <a:p>
            <a:pPr>
              <a:lnSpc>
                <a:spcPct val="80000"/>
              </a:lnSpc>
            </a:pPr>
            <a:endParaRPr lang="en-US" sz="2800"/>
          </a:p>
          <a:p>
            <a:pPr lvl="1">
              <a:lnSpc>
                <a:spcPct val="80000"/>
              </a:lnSpc>
              <a:buFont typeface="Wingdings" panose="05000000000000000000" pitchFamily="2" charset="2"/>
              <a:buNone/>
            </a:pPr>
            <a:r>
              <a:rPr lang="en-US" sz="2400" b="1">
                <a:latin typeface="Courier New" panose="02070309020205020404" pitchFamily="49" charset="0"/>
              </a:rPr>
              <a:t>mysql&gt; SELECT VERSION(), CURRENT_DATE;</a:t>
            </a:r>
          </a:p>
          <a:p>
            <a:pPr lvl="1">
              <a:lnSpc>
                <a:spcPct val="80000"/>
              </a:lnSpc>
              <a:buFont typeface="Wingdings" panose="05000000000000000000" pitchFamily="2" charset="2"/>
              <a:buNone/>
            </a:pPr>
            <a:r>
              <a:rPr lang="en-US" sz="2400" b="1">
                <a:latin typeface="Courier New" panose="02070309020205020404" pitchFamily="49" charset="0"/>
              </a:rPr>
              <a:t>mysql&gt; select version(), current_date;</a:t>
            </a:r>
          </a:p>
          <a:p>
            <a:pPr lvl="1">
              <a:lnSpc>
                <a:spcPct val="80000"/>
              </a:lnSpc>
              <a:buFont typeface="Wingdings" panose="05000000000000000000" pitchFamily="2" charset="2"/>
              <a:buNone/>
            </a:pPr>
            <a:r>
              <a:rPr lang="en-US" sz="2400" b="1">
                <a:latin typeface="Courier New" panose="02070309020205020404" pitchFamily="49" charset="0"/>
              </a:rPr>
              <a:t>mysql&gt; SeLeCt vErSiOn(), current_DATE;</a:t>
            </a:r>
          </a:p>
          <a:p>
            <a:pPr>
              <a:lnSpc>
                <a:spcPct val="80000"/>
              </a:lnSpc>
            </a:pPr>
            <a:endParaRPr lang="en-US" sz="2400">
              <a:latin typeface="Courier New" panose="02070309020205020404" pitchFamily="49" charset="0"/>
            </a:endParaRPr>
          </a:p>
        </p:txBody>
      </p:sp>
    </p:spTree>
    <p:extLst>
      <p:ext uri="{BB962C8B-B14F-4D97-AF65-F5344CB8AC3E}">
        <p14:creationId xmlns:p14="http://schemas.microsoft.com/office/powerpoint/2010/main" val="1064307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4" y="2603500"/>
            <a:ext cx="10461790" cy="3913210"/>
          </a:xfrm>
        </p:spPr>
        <p:txBody>
          <a:bodyPr>
            <a:normAutofit/>
          </a:bodyPr>
          <a:lstStyle/>
          <a:p>
            <a:r>
              <a:rPr lang="en-US" dirty="0"/>
              <a:t>to group values of the order’s status into subgroups, you use the GROUP BY clause with the status column as the following query:</a:t>
            </a:r>
          </a:p>
          <a:p>
            <a:pPr marL="0" indent="0">
              <a:buNone/>
            </a:pPr>
            <a:r>
              <a:rPr lang="en-US" b="1" dirty="0" smtClean="0">
                <a:solidFill>
                  <a:schemeClr val="accent2"/>
                </a:solidFill>
              </a:rPr>
              <a:t>		SELECT     status FROM    orders GROUP </a:t>
            </a:r>
            <a:r>
              <a:rPr lang="en-US" b="1" dirty="0">
                <a:solidFill>
                  <a:schemeClr val="accent2"/>
                </a:solidFill>
              </a:rPr>
              <a:t>BY status</a:t>
            </a:r>
            <a:r>
              <a:rPr lang="en-US" b="1" dirty="0" smtClean="0">
                <a:solidFill>
                  <a:schemeClr val="accent2"/>
                </a:solidFill>
              </a:rPr>
              <a:t>;</a:t>
            </a:r>
          </a:p>
          <a:p>
            <a:r>
              <a:rPr lang="en-US" dirty="0">
                <a:solidFill>
                  <a:schemeClr val="tx1"/>
                </a:solidFill>
              </a:rPr>
              <a:t>to know the number orders in each status, you can use the COUNT function with the GROUP BY clause as follows:</a:t>
            </a:r>
          </a:p>
          <a:p>
            <a:pPr marL="0" indent="0">
              <a:buNone/>
            </a:pPr>
            <a:r>
              <a:rPr lang="en-US" b="1" dirty="0" smtClean="0">
                <a:solidFill>
                  <a:schemeClr val="accent2"/>
                </a:solidFill>
              </a:rPr>
              <a:t>		SELECT     </a:t>
            </a:r>
            <a:r>
              <a:rPr lang="en-US" b="1" dirty="0">
                <a:solidFill>
                  <a:schemeClr val="accent2"/>
                </a:solidFill>
              </a:rPr>
              <a:t>status, COUNT</a:t>
            </a:r>
            <a:r>
              <a:rPr lang="en-US" b="1" dirty="0" smtClean="0">
                <a:solidFill>
                  <a:schemeClr val="accent2"/>
                </a:solidFill>
              </a:rPr>
              <a:t>(*) FROM  orders GROUP </a:t>
            </a:r>
            <a:r>
              <a:rPr lang="en-US" b="1" dirty="0">
                <a:solidFill>
                  <a:schemeClr val="accent2"/>
                </a:solidFill>
              </a:rPr>
              <a:t>BY status</a:t>
            </a:r>
            <a:r>
              <a:rPr lang="en-US" b="1" dirty="0" smtClean="0">
                <a:solidFill>
                  <a:schemeClr val="accent2"/>
                </a:solidFill>
              </a:rPr>
              <a:t>;</a:t>
            </a:r>
          </a:p>
          <a:p>
            <a:r>
              <a:rPr lang="en-US" dirty="0">
                <a:solidFill>
                  <a:schemeClr val="tx1"/>
                </a:solidFill>
              </a:rPr>
              <a:t>following query returns the order numbers and the total amount of each order.</a:t>
            </a:r>
          </a:p>
          <a:p>
            <a:pPr marL="0" indent="0">
              <a:buNone/>
            </a:pPr>
            <a:r>
              <a:rPr lang="en-US" b="1" dirty="0" smtClean="0">
                <a:solidFill>
                  <a:schemeClr val="accent2"/>
                </a:solidFill>
              </a:rPr>
              <a:t>		SELECT     </a:t>
            </a:r>
            <a:r>
              <a:rPr lang="en-US" b="1" dirty="0" err="1">
                <a:solidFill>
                  <a:schemeClr val="accent2"/>
                </a:solidFill>
              </a:rPr>
              <a:t>orderNumber</a:t>
            </a:r>
            <a:r>
              <a:rPr lang="en-US" b="1" dirty="0" smtClean="0">
                <a:solidFill>
                  <a:schemeClr val="accent2"/>
                </a:solidFill>
              </a:rPr>
              <a:t>,    </a:t>
            </a:r>
            <a:r>
              <a:rPr lang="en-US" b="1" dirty="0">
                <a:solidFill>
                  <a:schemeClr val="accent2"/>
                </a:solidFill>
              </a:rPr>
              <a:t>SUM(</a:t>
            </a:r>
            <a:r>
              <a:rPr lang="en-US" b="1" dirty="0" err="1">
                <a:solidFill>
                  <a:schemeClr val="accent2"/>
                </a:solidFill>
              </a:rPr>
              <a:t>quantityOrdered</a:t>
            </a:r>
            <a:r>
              <a:rPr lang="en-US" b="1" dirty="0">
                <a:solidFill>
                  <a:schemeClr val="accent2"/>
                </a:solidFill>
              </a:rPr>
              <a:t> * </a:t>
            </a:r>
            <a:r>
              <a:rPr lang="en-US" b="1" dirty="0" err="1">
                <a:solidFill>
                  <a:schemeClr val="accent2"/>
                </a:solidFill>
              </a:rPr>
              <a:t>priceEach</a:t>
            </a:r>
            <a:r>
              <a:rPr lang="en-US" b="1" dirty="0">
                <a:solidFill>
                  <a:schemeClr val="accent2"/>
                </a:solidFill>
              </a:rPr>
              <a:t>) AS total</a:t>
            </a:r>
          </a:p>
          <a:p>
            <a:pPr marL="0" indent="0">
              <a:buNone/>
            </a:pPr>
            <a:r>
              <a:rPr lang="en-US" b="1" dirty="0" smtClean="0">
                <a:solidFill>
                  <a:schemeClr val="accent2"/>
                </a:solidFill>
              </a:rPr>
              <a:t>		FROM     </a:t>
            </a:r>
            <a:r>
              <a:rPr lang="en-US" b="1" dirty="0" err="1" smtClean="0">
                <a:solidFill>
                  <a:schemeClr val="accent2"/>
                </a:solidFill>
              </a:rPr>
              <a:t>orderdetails</a:t>
            </a:r>
            <a:r>
              <a:rPr lang="en-US" b="1" dirty="0" smtClean="0">
                <a:solidFill>
                  <a:schemeClr val="accent2"/>
                </a:solidFill>
              </a:rPr>
              <a:t> GROUP </a:t>
            </a:r>
            <a:r>
              <a:rPr lang="en-US" b="1" dirty="0">
                <a:solidFill>
                  <a:schemeClr val="accent2"/>
                </a:solidFill>
              </a:rPr>
              <a:t>BY </a:t>
            </a:r>
            <a:r>
              <a:rPr lang="en-US" b="1" dirty="0" err="1">
                <a:solidFill>
                  <a:schemeClr val="accent2"/>
                </a:solidFill>
              </a:rPr>
              <a:t>orderNumber</a:t>
            </a:r>
            <a:r>
              <a:rPr lang="en-US" b="1" dirty="0">
                <a:solidFill>
                  <a:schemeClr val="accent2"/>
                </a:solidFill>
              </a:rPr>
              <a:t>;</a:t>
            </a:r>
          </a:p>
        </p:txBody>
      </p:sp>
    </p:spTree>
    <p:extLst>
      <p:ext uri="{BB962C8B-B14F-4D97-AF65-F5344CB8AC3E}">
        <p14:creationId xmlns:p14="http://schemas.microsoft.com/office/powerpoint/2010/main" val="3293457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with expression example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C</a:t>
            </a:r>
            <a:r>
              <a:rPr lang="en-US" dirty="0" smtClean="0"/>
              <a:t>an </a:t>
            </a:r>
            <a:r>
              <a:rPr lang="en-US" dirty="0"/>
              <a:t>group rows by expressions. The following query gets the total sales for each year.</a:t>
            </a:r>
            <a:endParaRPr lang="en-US" b="1" dirty="0" smtClean="0">
              <a:solidFill>
                <a:schemeClr val="accent2"/>
              </a:solidFill>
            </a:endParaRPr>
          </a:p>
          <a:p>
            <a:pPr marL="0" indent="0">
              <a:buNone/>
            </a:pPr>
            <a:r>
              <a:rPr lang="en-US" b="1" dirty="0" smtClean="0">
                <a:solidFill>
                  <a:schemeClr val="accent2"/>
                </a:solidFill>
              </a:rPr>
              <a:t>SELECT </a:t>
            </a:r>
            <a:endParaRPr lang="en-US" b="1" dirty="0">
              <a:solidFill>
                <a:schemeClr val="accent2"/>
              </a:solidFill>
            </a:endParaRPr>
          </a:p>
          <a:p>
            <a:pPr marL="0" indent="0">
              <a:buNone/>
            </a:pPr>
            <a:r>
              <a:rPr lang="en-US" b="1" dirty="0">
                <a:solidFill>
                  <a:schemeClr val="accent2"/>
                </a:solidFill>
              </a:rPr>
              <a:t>    YEAR(</a:t>
            </a:r>
            <a:r>
              <a:rPr lang="en-US" b="1" dirty="0" err="1">
                <a:solidFill>
                  <a:schemeClr val="accent2"/>
                </a:solidFill>
              </a:rPr>
              <a:t>orderDate</a:t>
            </a:r>
            <a:r>
              <a:rPr lang="en-US" b="1" dirty="0">
                <a:solidFill>
                  <a:schemeClr val="accent2"/>
                </a:solidFill>
              </a:rPr>
              <a:t>) AS year,</a:t>
            </a:r>
          </a:p>
          <a:p>
            <a:pPr marL="0" indent="0">
              <a:buNone/>
            </a:pPr>
            <a:r>
              <a:rPr lang="en-US" b="1" dirty="0">
                <a:solidFill>
                  <a:schemeClr val="accent2"/>
                </a:solidFill>
              </a:rPr>
              <a:t>    SUM(</a:t>
            </a:r>
            <a:r>
              <a:rPr lang="en-US" b="1" dirty="0" err="1">
                <a:solidFill>
                  <a:schemeClr val="accent2"/>
                </a:solidFill>
              </a:rPr>
              <a:t>quantityOrdered</a:t>
            </a:r>
            <a:r>
              <a:rPr lang="en-US" b="1" dirty="0">
                <a:solidFill>
                  <a:schemeClr val="accent2"/>
                </a:solidFill>
              </a:rPr>
              <a:t> * </a:t>
            </a:r>
            <a:r>
              <a:rPr lang="en-US" b="1" dirty="0" err="1">
                <a:solidFill>
                  <a:schemeClr val="accent2"/>
                </a:solidFill>
              </a:rPr>
              <a:t>priceEach</a:t>
            </a:r>
            <a:r>
              <a:rPr lang="en-US" b="1" dirty="0">
                <a:solidFill>
                  <a:schemeClr val="accent2"/>
                </a:solidFill>
              </a:rPr>
              <a:t>) AS total</a:t>
            </a:r>
          </a:p>
          <a:p>
            <a:pPr marL="0" indent="0">
              <a:buNone/>
            </a:pPr>
            <a:r>
              <a:rPr lang="en-US" b="1" dirty="0">
                <a:solidFill>
                  <a:schemeClr val="accent2"/>
                </a:solidFill>
              </a:rPr>
              <a:t>FROM</a:t>
            </a:r>
          </a:p>
          <a:p>
            <a:pPr marL="0" indent="0">
              <a:buNone/>
            </a:pPr>
            <a:r>
              <a:rPr lang="en-US" b="1" dirty="0">
                <a:solidFill>
                  <a:schemeClr val="accent2"/>
                </a:solidFill>
              </a:rPr>
              <a:t>    orders</a:t>
            </a:r>
          </a:p>
          <a:p>
            <a:pPr marL="0" indent="0">
              <a:buNone/>
            </a:pPr>
            <a:r>
              <a:rPr lang="en-US" b="1" dirty="0">
                <a:solidFill>
                  <a:schemeClr val="accent2"/>
                </a:solidFill>
              </a:rPr>
              <a:t>        INNER JOIN</a:t>
            </a:r>
          </a:p>
          <a:p>
            <a:pPr marL="0" indent="0">
              <a:buNone/>
            </a:pPr>
            <a:r>
              <a:rPr lang="en-US" b="1" dirty="0">
                <a:solidFill>
                  <a:schemeClr val="accent2"/>
                </a:solidFill>
              </a:rPr>
              <a:t>    </a:t>
            </a:r>
            <a:r>
              <a:rPr lang="en-US" b="1" dirty="0" err="1">
                <a:solidFill>
                  <a:schemeClr val="accent2"/>
                </a:solidFill>
              </a:rPr>
              <a:t>orderdetails</a:t>
            </a:r>
            <a:r>
              <a:rPr lang="en-US" b="1" dirty="0">
                <a:solidFill>
                  <a:schemeClr val="accent2"/>
                </a:solidFill>
              </a:rPr>
              <a:t> USING (</a:t>
            </a:r>
            <a:r>
              <a:rPr lang="en-US" b="1" dirty="0" err="1">
                <a:solidFill>
                  <a:schemeClr val="accent2"/>
                </a:solidFill>
              </a:rPr>
              <a:t>orderNumber</a:t>
            </a:r>
            <a:r>
              <a:rPr lang="en-US" b="1" dirty="0">
                <a:solidFill>
                  <a:schemeClr val="accent2"/>
                </a:solidFill>
              </a:rPr>
              <a:t>)</a:t>
            </a:r>
          </a:p>
          <a:p>
            <a:pPr marL="0" indent="0">
              <a:buNone/>
            </a:pPr>
            <a:r>
              <a:rPr lang="en-US" b="1" dirty="0">
                <a:solidFill>
                  <a:schemeClr val="accent2"/>
                </a:solidFill>
              </a:rPr>
              <a:t>WHERE</a:t>
            </a:r>
          </a:p>
          <a:p>
            <a:pPr marL="0" indent="0">
              <a:buNone/>
            </a:pPr>
            <a:r>
              <a:rPr lang="en-US" b="1" dirty="0">
                <a:solidFill>
                  <a:schemeClr val="accent2"/>
                </a:solidFill>
              </a:rPr>
              <a:t>    status = 'Shipped'</a:t>
            </a:r>
          </a:p>
          <a:p>
            <a:pPr marL="0" indent="0">
              <a:buNone/>
            </a:pPr>
            <a:r>
              <a:rPr lang="en-US" b="1" dirty="0">
                <a:solidFill>
                  <a:schemeClr val="accent2"/>
                </a:solidFill>
              </a:rPr>
              <a:t>GROUP BY YEAR(</a:t>
            </a:r>
            <a:r>
              <a:rPr lang="en-US" b="1" dirty="0" err="1">
                <a:solidFill>
                  <a:schemeClr val="accent2"/>
                </a:solidFill>
              </a:rPr>
              <a:t>orderDate</a:t>
            </a:r>
            <a:r>
              <a:rPr lang="en-US" b="1" dirty="0">
                <a:solidFill>
                  <a:schemeClr val="accent2"/>
                </a:solidFill>
              </a:rPr>
              <a:t>);</a:t>
            </a:r>
          </a:p>
        </p:txBody>
      </p:sp>
    </p:spTree>
    <p:extLst>
      <p:ext uri="{BB962C8B-B14F-4D97-AF65-F5344CB8AC3E}">
        <p14:creationId xmlns:p14="http://schemas.microsoft.com/office/powerpoint/2010/main" val="3328831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with HAVING clause</a:t>
            </a:r>
            <a:br>
              <a:rPr lang="en-US" dirty="0"/>
            </a:br>
            <a:endParaRPr lang="en-US" dirty="0"/>
          </a:p>
        </p:txBody>
      </p:sp>
      <p:sp>
        <p:nvSpPr>
          <p:cNvPr id="3" name="Content Placeholder 2"/>
          <p:cNvSpPr>
            <a:spLocks noGrp="1"/>
          </p:cNvSpPr>
          <p:nvPr>
            <p:ph idx="1"/>
          </p:nvPr>
        </p:nvSpPr>
        <p:spPr>
          <a:xfrm>
            <a:off x="1154954" y="2603500"/>
            <a:ext cx="10242849" cy="4093514"/>
          </a:xfrm>
        </p:spPr>
        <p:txBody>
          <a:bodyPr>
            <a:normAutofit/>
          </a:bodyPr>
          <a:lstStyle/>
          <a:p>
            <a:r>
              <a:rPr lang="en-US" dirty="0" smtClean="0"/>
              <a:t>To </a:t>
            </a:r>
            <a:r>
              <a:rPr lang="en-US" dirty="0"/>
              <a:t>filter the groups returned by GROUP BY clause, you use a  HAVING clause. </a:t>
            </a:r>
            <a:endParaRPr lang="en-US" dirty="0" smtClean="0"/>
          </a:p>
          <a:p>
            <a:r>
              <a:rPr lang="en-US" dirty="0" smtClean="0"/>
              <a:t>The </a:t>
            </a:r>
            <a:r>
              <a:rPr lang="en-US" dirty="0"/>
              <a:t>following query uses the HAVING clause to select the total sales of the years after 2003</a:t>
            </a:r>
            <a:r>
              <a:rPr lang="en-US" dirty="0" smtClean="0"/>
              <a:t>.</a:t>
            </a:r>
          </a:p>
          <a:p>
            <a:pPr marL="0" indent="0" latinLnBrk="1">
              <a:buNone/>
            </a:pPr>
            <a:r>
              <a:rPr lang="en-US" dirty="0">
                <a:solidFill>
                  <a:srgbClr val="0077AA"/>
                </a:solidFill>
                <a:latin typeface="inherit"/>
              </a:rPr>
              <a:t>SELECT</a:t>
            </a:r>
            <a:r>
              <a:rPr lang="en-US" dirty="0">
                <a:solidFill>
                  <a:srgbClr val="006FE0"/>
                </a:solidFill>
                <a:latin typeface="inherit"/>
              </a:rPr>
              <a:t> </a:t>
            </a:r>
            <a:r>
              <a:rPr lang="en-US" dirty="0" smtClean="0">
                <a:solidFill>
                  <a:srgbClr val="006FE0"/>
                </a:solidFill>
                <a:latin typeface="inherit"/>
              </a:rPr>
              <a:t> </a:t>
            </a:r>
            <a:r>
              <a:rPr lang="en-US" dirty="0">
                <a:solidFill>
                  <a:srgbClr val="006FE0"/>
                </a:solidFill>
                <a:latin typeface="inherit"/>
              </a:rPr>
              <a:t>    </a:t>
            </a:r>
            <a:r>
              <a:rPr lang="en-US" dirty="0">
                <a:solidFill>
                  <a:srgbClr val="0077AA"/>
                </a:solidFill>
                <a:latin typeface="inherit"/>
              </a:rPr>
              <a:t>YEAR</a:t>
            </a:r>
            <a:r>
              <a:rPr lang="en-US" dirty="0">
                <a:solidFill>
                  <a:srgbClr val="445870"/>
                </a:solidFill>
                <a:latin typeface="Liberation Mono"/>
              </a:rPr>
              <a:t>(</a:t>
            </a:r>
            <a:r>
              <a:rPr lang="en-US" dirty="0" err="1">
                <a:solidFill>
                  <a:srgbClr val="445870"/>
                </a:solidFill>
                <a:latin typeface="Liberation Mono"/>
              </a:rPr>
              <a:t>orderDate</a:t>
            </a:r>
            <a:r>
              <a:rPr lang="en-US" dirty="0">
                <a:solidFill>
                  <a:srgbClr val="445870"/>
                </a:solidFill>
                <a:latin typeface="Liberation Mono"/>
              </a:rPr>
              <a:t>)</a:t>
            </a:r>
            <a:r>
              <a:rPr lang="en-US" dirty="0">
                <a:solidFill>
                  <a:srgbClr val="006FE0"/>
                </a:solidFill>
                <a:latin typeface="inherit"/>
              </a:rPr>
              <a:t> </a:t>
            </a:r>
            <a:r>
              <a:rPr lang="en-US" dirty="0">
                <a:solidFill>
                  <a:srgbClr val="0077AA"/>
                </a:solidFill>
                <a:latin typeface="inherit"/>
              </a:rPr>
              <a:t>AS</a:t>
            </a:r>
            <a:r>
              <a:rPr lang="en-US" dirty="0">
                <a:solidFill>
                  <a:srgbClr val="006FE0"/>
                </a:solidFill>
                <a:latin typeface="inherit"/>
              </a:rPr>
              <a:t> </a:t>
            </a:r>
            <a:r>
              <a:rPr lang="en-US" dirty="0">
                <a:solidFill>
                  <a:srgbClr val="0077AA"/>
                </a:solidFill>
                <a:latin typeface="inherit"/>
              </a:rPr>
              <a:t>year</a:t>
            </a:r>
            <a:r>
              <a:rPr lang="en-US" dirty="0" smtClean="0">
                <a:solidFill>
                  <a:srgbClr val="445870"/>
                </a:solidFill>
                <a:latin typeface="Liberation Mono"/>
              </a:rPr>
              <a:t>, </a:t>
            </a:r>
            <a:r>
              <a:rPr lang="en-US" dirty="0">
                <a:solidFill>
                  <a:srgbClr val="006FE0"/>
                </a:solidFill>
                <a:latin typeface="inherit"/>
              </a:rPr>
              <a:t>    </a:t>
            </a:r>
            <a:r>
              <a:rPr lang="en-US" dirty="0">
                <a:solidFill>
                  <a:srgbClr val="111111"/>
                </a:solidFill>
                <a:latin typeface="inherit"/>
              </a:rPr>
              <a:t>SUM</a:t>
            </a:r>
            <a:r>
              <a:rPr lang="en-US" dirty="0">
                <a:solidFill>
                  <a:srgbClr val="445870"/>
                </a:solidFill>
                <a:latin typeface="Liberation Mono"/>
              </a:rPr>
              <a:t>(</a:t>
            </a:r>
            <a:r>
              <a:rPr lang="en-US" dirty="0" err="1">
                <a:solidFill>
                  <a:srgbClr val="445870"/>
                </a:solidFill>
                <a:latin typeface="Liberation Mono"/>
              </a:rPr>
              <a:t>quantityOrdered</a:t>
            </a:r>
            <a:r>
              <a:rPr lang="en-US" dirty="0">
                <a:solidFill>
                  <a:srgbClr val="006FE0"/>
                </a:solidFill>
                <a:latin typeface="inherit"/>
              </a:rPr>
              <a:t> </a:t>
            </a:r>
            <a:r>
              <a:rPr lang="en-US" dirty="0">
                <a:solidFill>
                  <a:srgbClr val="445870"/>
                </a:solidFill>
                <a:latin typeface="Liberation Mono"/>
              </a:rPr>
              <a:t>*</a:t>
            </a:r>
            <a:r>
              <a:rPr lang="en-US" dirty="0">
                <a:solidFill>
                  <a:srgbClr val="006FE0"/>
                </a:solidFill>
                <a:latin typeface="inherit"/>
              </a:rPr>
              <a:t> </a:t>
            </a:r>
            <a:r>
              <a:rPr lang="en-US" dirty="0" err="1">
                <a:solidFill>
                  <a:srgbClr val="445870"/>
                </a:solidFill>
                <a:latin typeface="Liberation Mono"/>
              </a:rPr>
              <a:t>priceEach</a:t>
            </a:r>
            <a:r>
              <a:rPr lang="en-US" dirty="0">
                <a:solidFill>
                  <a:srgbClr val="445870"/>
                </a:solidFill>
                <a:latin typeface="Liberation Mono"/>
              </a:rPr>
              <a:t>)</a:t>
            </a:r>
            <a:r>
              <a:rPr lang="en-US" dirty="0">
                <a:solidFill>
                  <a:srgbClr val="006FE0"/>
                </a:solidFill>
                <a:latin typeface="inherit"/>
              </a:rPr>
              <a:t> </a:t>
            </a:r>
            <a:r>
              <a:rPr lang="en-US" dirty="0">
                <a:solidFill>
                  <a:srgbClr val="0077AA"/>
                </a:solidFill>
                <a:latin typeface="inherit"/>
              </a:rPr>
              <a:t>AS</a:t>
            </a:r>
            <a:r>
              <a:rPr lang="en-US" dirty="0">
                <a:solidFill>
                  <a:srgbClr val="006FE0"/>
                </a:solidFill>
                <a:latin typeface="inherit"/>
              </a:rPr>
              <a:t> </a:t>
            </a:r>
            <a:r>
              <a:rPr lang="en-US" dirty="0">
                <a:solidFill>
                  <a:srgbClr val="445870"/>
                </a:solidFill>
                <a:latin typeface="Liberation Mono"/>
              </a:rPr>
              <a:t>total</a:t>
            </a:r>
          </a:p>
          <a:p>
            <a:pPr marL="0" indent="0" latinLnBrk="1">
              <a:buNone/>
            </a:pPr>
            <a:r>
              <a:rPr lang="en-US" dirty="0" smtClean="0">
                <a:solidFill>
                  <a:srgbClr val="0077AA"/>
                </a:solidFill>
                <a:latin typeface="inherit"/>
              </a:rPr>
              <a:t>FROM </a:t>
            </a:r>
            <a:r>
              <a:rPr lang="en-US" dirty="0">
                <a:solidFill>
                  <a:srgbClr val="006FE0"/>
                </a:solidFill>
                <a:latin typeface="inherit"/>
              </a:rPr>
              <a:t>    </a:t>
            </a:r>
            <a:r>
              <a:rPr lang="en-US" dirty="0">
                <a:solidFill>
                  <a:srgbClr val="445870"/>
                </a:solidFill>
                <a:latin typeface="Liberation Mono"/>
              </a:rPr>
              <a:t>orders</a:t>
            </a:r>
          </a:p>
          <a:p>
            <a:pPr marL="0" indent="0" latinLnBrk="1">
              <a:buNone/>
            </a:pPr>
            <a:r>
              <a:rPr lang="en-US" dirty="0">
                <a:solidFill>
                  <a:srgbClr val="006FE0"/>
                </a:solidFill>
                <a:latin typeface="inherit"/>
              </a:rPr>
              <a:t>        </a:t>
            </a:r>
            <a:r>
              <a:rPr lang="en-US" dirty="0">
                <a:solidFill>
                  <a:srgbClr val="0077AA"/>
                </a:solidFill>
                <a:latin typeface="inherit"/>
              </a:rPr>
              <a:t>INNER JOIN</a:t>
            </a:r>
            <a:endParaRPr lang="en-US" dirty="0">
              <a:solidFill>
                <a:srgbClr val="445870"/>
              </a:solidFill>
              <a:latin typeface="Liberation Mono"/>
            </a:endParaRPr>
          </a:p>
          <a:p>
            <a:pPr marL="0" indent="0" latinLnBrk="1">
              <a:buNone/>
            </a:pPr>
            <a:r>
              <a:rPr lang="en-US" dirty="0">
                <a:solidFill>
                  <a:srgbClr val="006FE0"/>
                </a:solidFill>
                <a:latin typeface="inherit"/>
              </a:rPr>
              <a:t>    </a:t>
            </a:r>
            <a:r>
              <a:rPr lang="en-US" dirty="0" err="1">
                <a:solidFill>
                  <a:srgbClr val="445870"/>
                </a:solidFill>
                <a:latin typeface="Liberation Mono"/>
              </a:rPr>
              <a:t>orderdetails</a:t>
            </a:r>
            <a:r>
              <a:rPr lang="en-US" dirty="0">
                <a:solidFill>
                  <a:srgbClr val="006FE0"/>
                </a:solidFill>
                <a:latin typeface="inherit"/>
              </a:rPr>
              <a:t> </a:t>
            </a:r>
            <a:r>
              <a:rPr lang="en-US" dirty="0">
                <a:solidFill>
                  <a:srgbClr val="0077AA"/>
                </a:solidFill>
                <a:latin typeface="inherit"/>
              </a:rPr>
              <a:t>USING</a:t>
            </a:r>
            <a:r>
              <a:rPr lang="en-US" dirty="0">
                <a:solidFill>
                  <a:srgbClr val="006FE0"/>
                </a:solidFill>
                <a:latin typeface="inherit"/>
              </a:rPr>
              <a:t> </a:t>
            </a:r>
            <a:r>
              <a:rPr lang="en-US" dirty="0">
                <a:solidFill>
                  <a:srgbClr val="445870"/>
                </a:solidFill>
                <a:latin typeface="Liberation Mono"/>
              </a:rPr>
              <a:t>(</a:t>
            </a:r>
            <a:r>
              <a:rPr lang="en-US" dirty="0" err="1">
                <a:solidFill>
                  <a:srgbClr val="445870"/>
                </a:solidFill>
                <a:latin typeface="Liberation Mono"/>
              </a:rPr>
              <a:t>orderNumber</a:t>
            </a:r>
            <a:r>
              <a:rPr lang="en-US" dirty="0">
                <a:solidFill>
                  <a:srgbClr val="445870"/>
                </a:solidFill>
                <a:latin typeface="Liberation Mono"/>
              </a:rPr>
              <a:t>)</a:t>
            </a:r>
          </a:p>
          <a:p>
            <a:pPr marL="0" indent="0" latinLnBrk="1">
              <a:buNone/>
            </a:pPr>
            <a:r>
              <a:rPr lang="en-US" dirty="0" smtClean="0">
                <a:solidFill>
                  <a:srgbClr val="0077AA"/>
                </a:solidFill>
                <a:latin typeface="inherit"/>
              </a:rPr>
              <a:t>WHERE </a:t>
            </a:r>
            <a:r>
              <a:rPr lang="en-US" dirty="0">
                <a:solidFill>
                  <a:srgbClr val="006FE0"/>
                </a:solidFill>
                <a:latin typeface="inherit"/>
              </a:rPr>
              <a:t>    </a:t>
            </a:r>
            <a:r>
              <a:rPr lang="en-US" dirty="0">
                <a:solidFill>
                  <a:srgbClr val="0077AA"/>
                </a:solidFill>
                <a:latin typeface="inherit"/>
              </a:rPr>
              <a:t>status</a:t>
            </a:r>
            <a:r>
              <a:rPr lang="en-US" dirty="0">
                <a:solidFill>
                  <a:srgbClr val="006FE0"/>
                </a:solidFill>
                <a:latin typeface="inherit"/>
              </a:rPr>
              <a:t> </a:t>
            </a:r>
            <a:r>
              <a:rPr lang="en-US" dirty="0">
                <a:solidFill>
                  <a:srgbClr val="445870"/>
                </a:solidFill>
                <a:latin typeface="Liberation Mono"/>
              </a:rPr>
              <a:t>=</a:t>
            </a:r>
            <a:r>
              <a:rPr lang="en-US" dirty="0">
                <a:solidFill>
                  <a:srgbClr val="006FE0"/>
                </a:solidFill>
                <a:latin typeface="inherit"/>
              </a:rPr>
              <a:t> </a:t>
            </a:r>
            <a:r>
              <a:rPr lang="en-US" dirty="0">
                <a:solidFill>
                  <a:srgbClr val="669900"/>
                </a:solidFill>
                <a:latin typeface="inherit"/>
              </a:rPr>
              <a:t>'Shipped'</a:t>
            </a:r>
            <a:endParaRPr lang="en-US" dirty="0">
              <a:solidFill>
                <a:srgbClr val="445870"/>
              </a:solidFill>
              <a:latin typeface="Liberation Mono"/>
            </a:endParaRPr>
          </a:p>
          <a:p>
            <a:pPr marL="0" indent="0" latinLnBrk="1">
              <a:buNone/>
            </a:pPr>
            <a:r>
              <a:rPr lang="en-US" dirty="0">
                <a:solidFill>
                  <a:srgbClr val="0077AA"/>
                </a:solidFill>
                <a:latin typeface="inherit"/>
              </a:rPr>
              <a:t>GROUP</a:t>
            </a:r>
            <a:r>
              <a:rPr lang="en-US" dirty="0">
                <a:solidFill>
                  <a:srgbClr val="006FE0"/>
                </a:solidFill>
                <a:latin typeface="inherit"/>
              </a:rPr>
              <a:t> </a:t>
            </a:r>
            <a:r>
              <a:rPr lang="en-US" dirty="0">
                <a:solidFill>
                  <a:srgbClr val="0077AA"/>
                </a:solidFill>
                <a:latin typeface="inherit"/>
              </a:rPr>
              <a:t>BY</a:t>
            </a:r>
            <a:r>
              <a:rPr lang="en-US" dirty="0">
                <a:solidFill>
                  <a:srgbClr val="006FE0"/>
                </a:solidFill>
                <a:latin typeface="inherit"/>
              </a:rPr>
              <a:t> </a:t>
            </a:r>
            <a:r>
              <a:rPr lang="en-US" dirty="0" smtClean="0">
                <a:solidFill>
                  <a:srgbClr val="0077AA"/>
                </a:solidFill>
                <a:latin typeface="inherit"/>
              </a:rPr>
              <a:t>year HAVING</a:t>
            </a:r>
            <a:r>
              <a:rPr lang="en-US" dirty="0" smtClean="0">
                <a:solidFill>
                  <a:srgbClr val="006FE0"/>
                </a:solidFill>
                <a:latin typeface="inherit"/>
              </a:rPr>
              <a:t> </a:t>
            </a:r>
            <a:r>
              <a:rPr lang="en-US" dirty="0">
                <a:solidFill>
                  <a:srgbClr val="0077AA"/>
                </a:solidFill>
                <a:latin typeface="inherit"/>
              </a:rPr>
              <a:t>year</a:t>
            </a:r>
            <a:r>
              <a:rPr lang="en-US" dirty="0">
                <a:solidFill>
                  <a:srgbClr val="006FE0"/>
                </a:solidFill>
                <a:latin typeface="inherit"/>
              </a:rPr>
              <a:t> &gt; </a:t>
            </a:r>
            <a:r>
              <a:rPr lang="en-US" dirty="0">
                <a:solidFill>
                  <a:srgbClr val="445870"/>
                </a:solidFill>
                <a:latin typeface="Liberation Mono"/>
              </a:rPr>
              <a:t>2003;</a:t>
            </a:r>
          </a:p>
          <a:p>
            <a:endParaRPr lang="en-US" dirty="0"/>
          </a:p>
        </p:txBody>
      </p:sp>
    </p:spTree>
    <p:extLst>
      <p:ext uri="{BB962C8B-B14F-4D97-AF65-F5344CB8AC3E}">
        <p14:creationId xmlns:p14="http://schemas.microsoft.com/office/powerpoint/2010/main" val="14999042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a:t>
            </a:r>
          </a:p>
        </p:txBody>
      </p:sp>
      <p:sp>
        <p:nvSpPr>
          <p:cNvPr id="3" name="Content Placeholder 2"/>
          <p:cNvSpPr>
            <a:spLocks noGrp="1"/>
          </p:cNvSpPr>
          <p:nvPr>
            <p:ph idx="1"/>
          </p:nvPr>
        </p:nvSpPr>
        <p:spPr>
          <a:xfrm>
            <a:off x="1154954" y="2603499"/>
            <a:ext cx="10745125" cy="4080635"/>
          </a:xfrm>
        </p:spPr>
        <p:txBody>
          <a:bodyPr/>
          <a:lstStyle/>
          <a:p>
            <a:r>
              <a:rPr lang="en-US" dirty="0"/>
              <a:t>Standard SQL does not allow you to use an alias in the GROUP BY clause, however, MySQL supports this. </a:t>
            </a:r>
            <a:endParaRPr lang="en-US" dirty="0" smtClean="0"/>
          </a:p>
          <a:p>
            <a:r>
              <a:rPr lang="en-US" dirty="0" smtClean="0"/>
              <a:t>The </a:t>
            </a:r>
            <a:r>
              <a:rPr lang="en-US" dirty="0"/>
              <a:t>following query extracts the year from the order date and counts the orders per year. </a:t>
            </a:r>
            <a:endParaRPr lang="en-US" dirty="0" smtClean="0"/>
          </a:p>
          <a:p>
            <a:r>
              <a:rPr lang="en-US" dirty="0" smtClean="0"/>
              <a:t>The </a:t>
            </a:r>
            <a:r>
              <a:rPr lang="en-US" dirty="0"/>
              <a:t>year is used as an alias of the expression YEAR(</a:t>
            </a:r>
            <a:r>
              <a:rPr lang="en-US" dirty="0" err="1"/>
              <a:t>orderDate</a:t>
            </a:r>
            <a:r>
              <a:rPr lang="en-US" dirty="0"/>
              <a:t>) and it is used as an alias in the GROUP BY clause too. This query is invalid in standard SQL.</a:t>
            </a:r>
          </a:p>
          <a:p>
            <a:pPr marL="0" indent="0" latinLnBrk="1">
              <a:buNone/>
            </a:pPr>
            <a:r>
              <a:rPr lang="en-US" dirty="0">
                <a:solidFill>
                  <a:srgbClr val="0077AA"/>
                </a:solidFill>
                <a:latin typeface="inherit"/>
              </a:rPr>
              <a:t>SELECT</a:t>
            </a:r>
            <a:r>
              <a:rPr lang="en-US" dirty="0">
                <a:solidFill>
                  <a:srgbClr val="006FE0"/>
                </a:solidFill>
                <a:latin typeface="inherit"/>
              </a:rPr>
              <a:t> </a:t>
            </a:r>
            <a:endParaRPr lang="en-US" dirty="0">
              <a:solidFill>
                <a:srgbClr val="445870"/>
              </a:solidFill>
              <a:latin typeface="Liberation Mono"/>
            </a:endParaRPr>
          </a:p>
          <a:p>
            <a:pPr marL="0" indent="0" latinLnBrk="1">
              <a:buNone/>
            </a:pPr>
            <a:r>
              <a:rPr lang="en-US" dirty="0">
                <a:solidFill>
                  <a:srgbClr val="006FE0"/>
                </a:solidFill>
                <a:latin typeface="inherit"/>
              </a:rPr>
              <a:t>    </a:t>
            </a:r>
            <a:r>
              <a:rPr lang="en-US" dirty="0">
                <a:solidFill>
                  <a:srgbClr val="0077AA"/>
                </a:solidFill>
                <a:latin typeface="inherit"/>
              </a:rPr>
              <a:t>YEAR</a:t>
            </a:r>
            <a:r>
              <a:rPr lang="en-US" dirty="0">
                <a:solidFill>
                  <a:srgbClr val="445870"/>
                </a:solidFill>
                <a:latin typeface="Liberation Mono"/>
              </a:rPr>
              <a:t>(</a:t>
            </a:r>
            <a:r>
              <a:rPr lang="en-US" dirty="0" err="1">
                <a:solidFill>
                  <a:srgbClr val="445870"/>
                </a:solidFill>
                <a:latin typeface="Liberation Mono"/>
              </a:rPr>
              <a:t>orderDate</a:t>
            </a:r>
            <a:r>
              <a:rPr lang="en-US" dirty="0">
                <a:solidFill>
                  <a:srgbClr val="445870"/>
                </a:solidFill>
                <a:latin typeface="Liberation Mono"/>
              </a:rPr>
              <a:t>)</a:t>
            </a:r>
            <a:r>
              <a:rPr lang="en-US" dirty="0">
                <a:solidFill>
                  <a:srgbClr val="006FE0"/>
                </a:solidFill>
                <a:latin typeface="inherit"/>
              </a:rPr>
              <a:t> </a:t>
            </a:r>
            <a:r>
              <a:rPr lang="en-US" dirty="0">
                <a:solidFill>
                  <a:srgbClr val="0077AA"/>
                </a:solidFill>
                <a:latin typeface="inherit"/>
              </a:rPr>
              <a:t>AS</a:t>
            </a:r>
            <a:r>
              <a:rPr lang="en-US" dirty="0">
                <a:solidFill>
                  <a:srgbClr val="006FE0"/>
                </a:solidFill>
                <a:latin typeface="inherit"/>
              </a:rPr>
              <a:t> </a:t>
            </a:r>
            <a:r>
              <a:rPr lang="en-US" dirty="0">
                <a:solidFill>
                  <a:srgbClr val="0077AA"/>
                </a:solidFill>
                <a:latin typeface="inherit"/>
              </a:rPr>
              <a:t>year</a:t>
            </a:r>
            <a:r>
              <a:rPr lang="en-US" dirty="0">
                <a:solidFill>
                  <a:srgbClr val="445870"/>
                </a:solidFill>
                <a:latin typeface="Liberation Mono"/>
              </a:rPr>
              <a:t>,</a:t>
            </a:r>
            <a:r>
              <a:rPr lang="en-US" dirty="0">
                <a:solidFill>
                  <a:srgbClr val="006FE0"/>
                </a:solidFill>
                <a:latin typeface="inherit"/>
              </a:rPr>
              <a:t> </a:t>
            </a:r>
            <a:r>
              <a:rPr lang="en-US" dirty="0">
                <a:solidFill>
                  <a:srgbClr val="111111"/>
                </a:solidFill>
                <a:latin typeface="inherit"/>
              </a:rPr>
              <a:t>COUNT</a:t>
            </a:r>
            <a:r>
              <a:rPr lang="en-US" dirty="0">
                <a:solidFill>
                  <a:srgbClr val="445870"/>
                </a:solidFill>
                <a:latin typeface="Liberation Mono"/>
              </a:rPr>
              <a:t>(</a:t>
            </a:r>
            <a:r>
              <a:rPr lang="en-US" dirty="0" err="1">
                <a:solidFill>
                  <a:srgbClr val="445870"/>
                </a:solidFill>
                <a:latin typeface="Liberation Mono"/>
              </a:rPr>
              <a:t>orderNumber</a:t>
            </a:r>
            <a:r>
              <a:rPr lang="en-US" dirty="0">
                <a:solidFill>
                  <a:srgbClr val="445870"/>
                </a:solidFill>
                <a:latin typeface="Liberation Mono"/>
              </a:rPr>
              <a:t>)</a:t>
            </a:r>
          </a:p>
          <a:p>
            <a:pPr marL="0" indent="0" latinLnBrk="1">
              <a:buNone/>
            </a:pPr>
            <a:r>
              <a:rPr lang="en-US" dirty="0">
                <a:solidFill>
                  <a:srgbClr val="0077AA"/>
                </a:solidFill>
                <a:latin typeface="inherit"/>
              </a:rPr>
              <a:t>FROM</a:t>
            </a:r>
            <a:endParaRPr lang="en-US" dirty="0">
              <a:solidFill>
                <a:srgbClr val="445870"/>
              </a:solidFill>
              <a:latin typeface="Liberation Mono"/>
            </a:endParaRPr>
          </a:p>
          <a:p>
            <a:pPr marL="0" indent="0" latinLnBrk="1">
              <a:buNone/>
            </a:pPr>
            <a:r>
              <a:rPr lang="en-US" dirty="0">
                <a:solidFill>
                  <a:srgbClr val="006FE0"/>
                </a:solidFill>
                <a:latin typeface="inherit"/>
              </a:rPr>
              <a:t>    </a:t>
            </a:r>
            <a:r>
              <a:rPr lang="en-US" dirty="0">
                <a:solidFill>
                  <a:srgbClr val="445870"/>
                </a:solidFill>
                <a:latin typeface="Liberation Mono"/>
              </a:rPr>
              <a:t>orders</a:t>
            </a:r>
          </a:p>
          <a:p>
            <a:pPr marL="0" indent="0" latinLnBrk="1">
              <a:buNone/>
            </a:pPr>
            <a:r>
              <a:rPr lang="en-US" dirty="0">
                <a:solidFill>
                  <a:srgbClr val="0077AA"/>
                </a:solidFill>
                <a:latin typeface="inherit"/>
              </a:rPr>
              <a:t>GROUP</a:t>
            </a:r>
            <a:r>
              <a:rPr lang="en-US" dirty="0">
                <a:solidFill>
                  <a:srgbClr val="006FE0"/>
                </a:solidFill>
                <a:latin typeface="inherit"/>
              </a:rPr>
              <a:t> </a:t>
            </a:r>
            <a:r>
              <a:rPr lang="en-US" dirty="0">
                <a:solidFill>
                  <a:srgbClr val="0077AA"/>
                </a:solidFill>
                <a:latin typeface="inherit"/>
              </a:rPr>
              <a:t>BY</a:t>
            </a:r>
            <a:r>
              <a:rPr lang="en-US" dirty="0">
                <a:solidFill>
                  <a:srgbClr val="006FE0"/>
                </a:solidFill>
                <a:latin typeface="inherit"/>
              </a:rPr>
              <a:t> </a:t>
            </a:r>
            <a:r>
              <a:rPr lang="en-US" dirty="0">
                <a:solidFill>
                  <a:srgbClr val="0077AA"/>
                </a:solidFill>
                <a:latin typeface="inherit"/>
              </a:rPr>
              <a:t>year</a:t>
            </a:r>
            <a:r>
              <a:rPr lang="en-US" dirty="0">
                <a:solidFill>
                  <a:srgbClr val="445870"/>
                </a:solidFill>
                <a:latin typeface="Liberation Mono"/>
              </a:rPr>
              <a:t>;</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40561582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a:t>
            </a:r>
          </a:p>
        </p:txBody>
      </p:sp>
      <p:sp>
        <p:nvSpPr>
          <p:cNvPr id="3" name="Content Placeholder 2"/>
          <p:cNvSpPr>
            <a:spLocks noGrp="1"/>
          </p:cNvSpPr>
          <p:nvPr>
            <p:ph idx="1"/>
          </p:nvPr>
        </p:nvSpPr>
        <p:spPr/>
        <p:txBody>
          <a:bodyPr>
            <a:normAutofit/>
          </a:bodyPr>
          <a:lstStyle/>
          <a:p>
            <a:r>
              <a:rPr lang="en-US" dirty="0"/>
              <a:t>MySQL also allows you to sort the groups in ascending or descending orders while the standard SQL does not. </a:t>
            </a:r>
            <a:endParaRPr lang="en-US" dirty="0" smtClean="0"/>
          </a:p>
          <a:p>
            <a:r>
              <a:rPr lang="en-US" dirty="0" smtClean="0"/>
              <a:t>The </a:t>
            </a:r>
            <a:r>
              <a:rPr lang="en-US" dirty="0"/>
              <a:t>default order is ascending</a:t>
            </a:r>
            <a:r>
              <a:rPr lang="en-US" dirty="0" smtClean="0"/>
              <a:t>.</a:t>
            </a:r>
          </a:p>
          <a:p>
            <a:r>
              <a:rPr lang="en-US" dirty="0" smtClean="0"/>
              <a:t> </a:t>
            </a:r>
            <a:r>
              <a:rPr lang="en-US" dirty="0"/>
              <a:t>For example, if you want to get the number of orders by status and sort the status in descending order, you can use the GROUP BY clause with DESC as the following query</a:t>
            </a:r>
            <a:r>
              <a:rPr lang="en-US" dirty="0" smtClean="0"/>
              <a:t>:</a:t>
            </a:r>
          </a:p>
          <a:p>
            <a:pPr marL="0" indent="0" latinLnBrk="1">
              <a:buNone/>
            </a:pPr>
            <a:r>
              <a:rPr lang="en-US" dirty="0">
                <a:solidFill>
                  <a:srgbClr val="0077AA"/>
                </a:solidFill>
                <a:latin typeface="inherit"/>
              </a:rPr>
              <a:t>SELECT</a:t>
            </a:r>
            <a:r>
              <a:rPr lang="en-US" dirty="0">
                <a:solidFill>
                  <a:srgbClr val="006FE0"/>
                </a:solidFill>
                <a:latin typeface="inherit"/>
              </a:rPr>
              <a:t>     </a:t>
            </a:r>
            <a:r>
              <a:rPr lang="en-US" dirty="0">
                <a:solidFill>
                  <a:srgbClr val="0077AA"/>
                </a:solidFill>
                <a:latin typeface="inherit"/>
              </a:rPr>
              <a:t>status</a:t>
            </a:r>
            <a:r>
              <a:rPr lang="en-US" dirty="0">
                <a:solidFill>
                  <a:srgbClr val="445870"/>
                </a:solidFill>
                <a:latin typeface="Liberation Mono"/>
              </a:rPr>
              <a:t>,</a:t>
            </a:r>
            <a:r>
              <a:rPr lang="en-US" dirty="0">
                <a:solidFill>
                  <a:srgbClr val="006FE0"/>
                </a:solidFill>
                <a:latin typeface="inherit"/>
              </a:rPr>
              <a:t> </a:t>
            </a:r>
            <a:r>
              <a:rPr lang="en-US" dirty="0">
                <a:solidFill>
                  <a:srgbClr val="111111"/>
                </a:solidFill>
                <a:latin typeface="inherit"/>
              </a:rPr>
              <a:t>COUNT</a:t>
            </a:r>
            <a:r>
              <a:rPr lang="en-US" dirty="0" smtClean="0">
                <a:solidFill>
                  <a:srgbClr val="445870"/>
                </a:solidFill>
                <a:latin typeface="Liberation Mono"/>
              </a:rPr>
              <a:t>(*)  </a:t>
            </a:r>
            <a:r>
              <a:rPr lang="en-US" dirty="0" smtClean="0">
                <a:solidFill>
                  <a:srgbClr val="0077AA"/>
                </a:solidFill>
                <a:latin typeface="inherit"/>
              </a:rPr>
              <a:t>FROM </a:t>
            </a:r>
            <a:r>
              <a:rPr lang="en-US" dirty="0">
                <a:solidFill>
                  <a:srgbClr val="006FE0"/>
                </a:solidFill>
                <a:latin typeface="inherit"/>
              </a:rPr>
              <a:t>    </a:t>
            </a:r>
            <a:r>
              <a:rPr lang="en-US" dirty="0">
                <a:solidFill>
                  <a:srgbClr val="445870"/>
                </a:solidFill>
                <a:latin typeface="Liberation Mono"/>
              </a:rPr>
              <a:t>orders</a:t>
            </a:r>
          </a:p>
          <a:p>
            <a:pPr marL="0" indent="0" latinLnBrk="1">
              <a:buNone/>
            </a:pPr>
            <a:r>
              <a:rPr lang="en-US" dirty="0">
                <a:solidFill>
                  <a:srgbClr val="0077AA"/>
                </a:solidFill>
                <a:latin typeface="inherit"/>
              </a:rPr>
              <a:t>GROUP</a:t>
            </a:r>
            <a:r>
              <a:rPr lang="en-US" dirty="0">
                <a:solidFill>
                  <a:srgbClr val="006FE0"/>
                </a:solidFill>
                <a:latin typeface="inherit"/>
              </a:rPr>
              <a:t> </a:t>
            </a:r>
            <a:r>
              <a:rPr lang="en-US" dirty="0">
                <a:solidFill>
                  <a:srgbClr val="0077AA"/>
                </a:solidFill>
                <a:latin typeface="inherit"/>
              </a:rPr>
              <a:t>BY</a:t>
            </a:r>
            <a:r>
              <a:rPr lang="en-US" dirty="0">
                <a:solidFill>
                  <a:srgbClr val="006FE0"/>
                </a:solidFill>
                <a:latin typeface="inherit"/>
              </a:rPr>
              <a:t> </a:t>
            </a:r>
            <a:r>
              <a:rPr lang="en-US" dirty="0">
                <a:solidFill>
                  <a:srgbClr val="0077AA"/>
                </a:solidFill>
                <a:latin typeface="inherit"/>
              </a:rPr>
              <a:t>status</a:t>
            </a:r>
            <a:r>
              <a:rPr lang="en-US" dirty="0">
                <a:solidFill>
                  <a:srgbClr val="006FE0"/>
                </a:solidFill>
                <a:latin typeface="inherit"/>
              </a:rPr>
              <a:t> </a:t>
            </a:r>
            <a:r>
              <a:rPr lang="en-US" dirty="0">
                <a:solidFill>
                  <a:srgbClr val="0077AA"/>
                </a:solidFill>
                <a:latin typeface="inherit"/>
              </a:rPr>
              <a:t>DESC</a:t>
            </a:r>
            <a:r>
              <a:rPr lang="en-US" dirty="0">
                <a:solidFill>
                  <a:srgbClr val="445870"/>
                </a:solidFill>
                <a:latin typeface="Liberation Mono"/>
              </a:rPr>
              <a:t>;</a:t>
            </a:r>
          </a:p>
          <a:p>
            <a:endParaRPr lang="en-US" dirty="0"/>
          </a:p>
        </p:txBody>
      </p:sp>
    </p:spTree>
    <p:extLst>
      <p:ext uri="{BB962C8B-B14F-4D97-AF65-F5344CB8AC3E}">
        <p14:creationId xmlns:p14="http://schemas.microsoft.com/office/powerpoint/2010/main" val="1106131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t>
            </a:r>
            <a:r>
              <a:rPr lang="en-US" dirty="0" smtClean="0"/>
              <a:t>statement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 to update existing data in a table. We can use the UPDATE statement to change column values of a single row, a group of rows, or all rows in a table.</a:t>
            </a:r>
          </a:p>
          <a:p>
            <a:r>
              <a:rPr lang="en-US" dirty="0"/>
              <a:t>S</a:t>
            </a:r>
            <a:r>
              <a:rPr lang="en-US" dirty="0" smtClean="0"/>
              <a:t>yntax </a:t>
            </a:r>
            <a:r>
              <a:rPr lang="en-US" dirty="0"/>
              <a:t>of the MySQL UPDATE statement</a:t>
            </a:r>
            <a:r>
              <a:rPr lang="en-US" dirty="0" smtClean="0"/>
              <a:t>:</a:t>
            </a:r>
          </a:p>
          <a:p>
            <a:pPr marL="0" indent="0" latinLnBrk="1">
              <a:buNone/>
            </a:pPr>
            <a:r>
              <a:rPr lang="en-US" dirty="0">
                <a:solidFill>
                  <a:srgbClr val="0077AA"/>
                </a:solidFill>
                <a:latin typeface="inherit"/>
              </a:rPr>
              <a:t>UPDATE</a:t>
            </a:r>
            <a:r>
              <a:rPr lang="en-US" dirty="0">
                <a:solidFill>
                  <a:srgbClr val="006FE0"/>
                </a:solidFill>
                <a:latin typeface="inherit"/>
              </a:rPr>
              <a:t> </a:t>
            </a:r>
            <a:r>
              <a:rPr lang="en-US" dirty="0">
                <a:solidFill>
                  <a:srgbClr val="445870"/>
                </a:solidFill>
                <a:latin typeface="Liberation Mono"/>
              </a:rPr>
              <a:t>[</a:t>
            </a:r>
            <a:r>
              <a:rPr lang="en-US" dirty="0">
                <a:solidFill>
                  <a:srgbClr val="0077AA"/>
                </a:solidFill>
                <a:latin typeface="inherit"/>
              </a:rPr>
              <a:t>LOW_PRIORITY</a:t>
            </a:r>
            <a:r>
              <a:rPr lang="en-US" dirty="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a:t>
            </a:r>
            <a:r>
              <a:rPr lang="en-US" dirty="0">
                <a:solidFill>
                  <a:srgbClr val="0077AA"/>
                </a:solidFill>
                <a:latin typeface="inherit"/>
              </a:rPr>
              <a:t>IGNORE</a:t>
            </a:r>
            <a:r>
              <a:rPr lang="en-US" dirty="0">
                <a:solidFill>
                  <a:srgbClr val="445870"/>
                </a:solidFill>
                <a:latin typeface="Liberation Mono"/>
              </a:rPr>
              <a:t>]</a:t>
            </a:r>
            <a:r>
              <a:rPr lang="en-US" dirty="0">
                <a:solidFill>
                  <a:srgbClr val="006FE0"/>
                </a:solidFill>
                <a:latin typeface="inherit"/>
              </a:rPr>
              <a:t> </a:t>
            </a:r>
            <a:r>
              <a:rPr lang="en-US" dirty="0" err="1">
                <a:solidFill>
                  <a:srgbClr val="445870"/>
                </a:solidFill>
                <a:latin typeface="Liberation Mono"/>
              </a:rPr>
              <a:t>table_name</a:t>
            </a:r>
            <a:r>
              <a:rPr lang="en-US" dirty="0">
                <a:solidFill>
                  <a:srgbClr val="006FE0"/>
                </a:solidFill>
                <a:latin typeface="inherit"/>
              </a:rPr>
              <a:t> </a:t>
            </a:r>
            <a:endParaRPr lang="en-US" dirty="0">
              <a:solidFill>
                <a:srgbClr val="445870"/>
              </a:solidFill>
              <a:latin typeface="Liberation Mono"/>
            </a:endParaRPr>
          </a:p>
          <a:p>
            <a:pPr marL="0" indent="0" latinLnBrk="1">
              <a:buNone/>
            </a:pPr>
            <a:r>
              <a:rPr lang="en-US" dirty="0">
                <a:solidFill>
                  <a:srgbClr val="0077AA"/>
                </a:solidFill>
                <a:latin typeface="inherit"/>
              </a:rPr>
              <a:t>SET</a:t>
            </a:r>
            <a:r>
              <a:rPr lang="en-US" dirty="0">
                <a:solidFill>
                  <a:srgbClr val="006FE0"/>
                </a:solidFill>
                <a:latin typeface="inherit"/>
              </a:rPr>
              <a:t> </a:t>
            </a:r>
            <a:endParaRPr lang="en-US" dirty="0">
              <a:solidFill>
                <a:srgbClr val="445870"/>
              </a:solidFill>
              <a:latin typeface="Liberation Mono"/>
            </a:endParaRPr>
          </a:p>
          <a:p>
            <a:pPr marL="0" indent="0" latinLnBrk="1">
              <a:buNone/>
            </a:pPr>
            <a:r>
              <a:rPr lang="en-US" dirty="0">
                <a:solidFill>
                  <a:srgbClr val="006FE0"/>
                </a:solidFill>
                <a:latin typeface="inherit"/>
              </a:rPr>
              <a:t>    </a:t>
            </a:r>
            <a:r>
              <a:rPr lang="en-US" dirty="0">
                <a:solidFill>
                  <a:srgbClr val="445870"/>
                </a:solidFill>
                <a:latin typeface="Liberation Mono"/>
              </a:rPr>
              <a:t>column_name1</a:t>
            </a:r>
            <a:r>
              <a:rPr lang="en-US" dirty="0">
                <a:solidFill>
                  <a:srgbClr val="006FE0"/>
                </a:solidFill>
                <a:latin typeface="inherit"/>
              </a:rPr>
              <a:t> </a:t>
            </a:r>
            <a:r>
              <a:rPr lang="en-US" dirty="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expr1,</a:t>
            </a:r>
          </a:p>
          <a:p>
            <a:pPr marL="0" indent="0" latinLnBrk="1">
              <a:buNone/>
            </a:pPr>
            <a:r>
              <a:rPr lang="en-US" dirty="0">
                <a:solidFill>
                  <a:srgbClr val="006FE0"/>
                </a:solidFill>
                <a:latin typeface="inherit"/>
              </a:rPr>
              <a:t>    </a:t>
            </a:r>
            <a:r>
              <a:rPr lang="en-US" dirty="0">
                <a:solidFill>
                  <a:srgbClr val="445870"/>
                </a:solidFill>
                <a:latin typeface="Liberation Mono"/>
              </a:rPr>
              <a:t>column_name2</a:t>
            </a:r>
            <a:r>
              <a:rPr lang="en-US" dirty="0">
                <a:solidFill>
                  <a:srgbClr val="006FE0"/>
                </a:solidFill>
                <a:latin typeface="inherit"/>
              </a:rPr>
              <a:t> </a:t>
            </a:r>
            <a:r>
              <a:rPr lang="en-US" dirty="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expr2,</a:t>
            </a:r>
          </a:p>
          <a:p>
            <a:pPr marL="0" indent="0" latinLnBrk="1">
              <a:buNone/>
            </a:pPr>
            <a:r>
              <a:rPr lang="en-US" dirty="0">
                <a:solidFill>
                  <a:srgbClr val="006FE0"/>
                </a:solidFill>
                <a:latin typeface="inherit"/>
              </a:rPr>
              <a:t>    </a:t>
            </a:r>
            <a:r>
              <a:rPr lang="en-US" dirty="0">
                <a:solidFill>
                  <a:srgbClr val="445870"/>
                </a:solidFill>
                <a:latin typeface="Liberation Mono"/>
              </a:rPr>
              <a:t>...</a:t>
            </a:r>
          </a:p>
          <a:p>
            <a:pPr marL="0" indent="0" latinLnBrk="1">
              <a:buNone/>
            </a:pPr>
            <a:r>
              <a:rPr lang="en-US" dirty="0">
                <a:solidFill>
                  <a:srgbClr val="0077AA"/>
                </a:solidFill>
                <a:latin typeface="inherit"/>
              </a:rPr>
              <a:t>WHERE</a:t>
            </a:r>
            <a:endParaRPr lang="en-US" dirty="0">
              <a:solidFill>
                <a:srgbClr val="445870"/>
              </a:solidFill>
              <a:latin typeface="Liberation Mono"/>
            </a:endParaRPr>
          </a:p>
          <a:p>
            <a:pPr marL="0" indent="0" latinLnBrk="1">
              <a:buNone/>
            </a:pPr>
            <a:r>
              <a:rPr lang="en-US" dirty="0">
                <a:solidFill>
                  <a:srgbClr val="006FE0"/>
                </a:solidFill>
                <a:latin typeface="inherit"/>
              </a:rPr>
              <a:t>    </a:t>
            </a:r>
            <a:r>
              <a:rPr lang="en-US" dirty="0">
                <a:solidFill>
                  <a:srgbClr val="0077AA"/>
                </a:solidFill>
                <a:latin typeface="inherit"/>
              </a:rPr>
              <a:t>condition</a:t>
            </a:r>
            <a:r>
              <a:rPr lang="en-US" dirty="0">
                <a:solidFill>
                  <a:srgbClr val="445870"/>
                </a:solidFill>
                <a:latin typeface="Liberation Mono"/>
              </a:rPr>
              <a:t>;</a:t>
            </a:r>
          </a:p>
          <a:p>
            <a:pPr marL="0" indent="0">
              <a:buNone/>
            </a:pPr>
            <a:endParaRPr lang="en-US" dirty="0"/>
          </a:p>
        </p:txBody>
      </p:sp>
    </p:spTree>
    <p:extLst>
      <p:ext uri="{BB962C8B-B14F-4D97-AF65-F5344CB8AC3E}">
        <p14:creationId xmlns:p14="http://schemas.microsoft.com/office/powerpoint/2010/main" val="23721571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statement</a:t>
            </a:r>
          </a:p>
        </p:txBody>
      </p:sp>
      <p:sp>
        <p:nvSpPr>
          <p:cNvPr id="3" name="Content Placeholder 2"/>
          <p:cNvSpPr>
            <a:spLocks noGrp="1"/>
          </p:cNvSpPr>
          <p:nvPr>
            <p:ph idx="1"/>
          </p:nvPr>
        </p:nvSpPr>
        <p:spPr>
          <a:xfrm>
            <a:off x="1154954" y="2603499"/>
            <a:ext cx="10603457" cy="3926089"/>
          </a:xfrm>
        </p:spPr>
        <p:txBody>
          <a:bodyPr/>
          <a:lstStyle/>
          <a:p>
            <a:r>
              <a:rPr lang="en-US" dirty="0"/>
              <a:t>In the UPDATE statement:</a:t>
            </a:r>
          </a:p>
          <a:p>
            <a:r>
              <a:rPr lang="en-US" dirty="0" smtClean="0"/>
              <a:t>First</a:t>
            </a:r>
            <a:r>
              <a:rPr lang="en-US" dirty="0"/>
              <a:t>, specify the table name that you want to update data after the UPDATE keyword.</a:t>
            </a:r>
          </a:p>
          <a:p>
            <a:r>
              <a:rPr lang="en-US" dirty="0"/>
              <a:t>Second, the SET clause specifies which column that you want to modify and the new values. </a:t>
            </a:r>
            <a:endParaRPr lang="en-US" dirty="0" smtClean="0"/>
          </a:p>
          <a:p>
            <a:r>
              <a:rPr lang="en-US" dirty="0" smtClean="0"/>
              <a:t>To </a:t>
            </a:r>
            <a:r>
              <a:rPr lang="en-US" dirty="0"/>
              <a:t>update multiple columns, you use a list comma-separated assignments. </a:t>
            </a:r>
            <a:endParaRPr lang="en-US" dirty="0" smtClean="0"/>
          </a:p>
          <a:p>
            <a:r>
              <a:rPr lang="en-US" dirty="0" smtClean="0"/>
              <a:t>supply </a:t>
            </a:r>
            <a:r>
              <a:rPr lang="en-US" dirty="0"/>
              <a:t>the value in each column’s assignment in the form of a literal value, an expression, or a </a:t>
            </a:r>
            <a:r>
              <a:rPr lang="en-US" dirty="0" err="1"/>
              <a:t>subquery</a:t>
            </a:r>
            <a:r>
              <a:rPr lang="en-US" dirty="0"/>
              <a:t>.</a:t>
            </a:r>
          </a:p>
          <a:p>
            <a:r>
              <a:rPr lang="en-US" dirty="0"/>
              <a:t>Third, specify which rows to be updated using a condition in the WHERE clause. </a:t>
            </a:r>
            <a:endParaRPr lang="en-US" dirty="0" smtClean="0"/>
          </a:p>
          <a:p>
            <a:r>
              <a:rPr lang="en-US" dirty="0" smtClean="0"/>
              <a:t>The </a:t>
            </a:r>
            <a:r>
              <a:rPr lang="en-US" dirty="0"/>
              <a:t>WHERE clause is optional. </a:t>
            </a:r>
            <a:endParaRPr lang="en-US" dirty="0" smtClean="0"/>
          </a:p>
          <a:p>
            <a:r>
              <a:rPr lang="en-US" dirty="0" smtClean="0"/>
              <a:t>If </a:t>
            </a:r>
            <a:r>
              <a:rPr lang="en-US" dirty="0"/>
              <a:t>you omit the WHERE clause, the UPDATE statement will update all rows in the table.</a:t>
            </a:r>
          </a:p>
        </p:txBody>
      </p:sp>
    </p:spTree>
    <p:extLst>
      <p:ext uri="{BB962C8B-B14F-4D97-AF65-F5344CB8AC3E}">
        <p14:creationId xmlns:p14="http://schemas.microsoft.com/office/powerpoint/2010/main" val="32881008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statement</a:t>
            </a:r>
          </a:p>
        </p:txBody>
      </p:sp>
      <p:sp>
        <p:nvSpPr>
          <p:cNvPr id="3" name="Content Placeholder 2"/>
          <p:cNvSpPr>
            <a:spLocks noGrp="1"/>
          </p:cNvSpPr>
          <p:nvPr>
            <p:ph idx="1"/>
          </p:nvPr>
        </p:nvSpPr>
        <p:spPr>
          <a:xfrm>
            <a:off x="1154954" y="2603499"/>
            <a:ext cx="10603457" cy="3926089"/>
          </a:xfrm>
        </p:spPr>
        <p:txBody>
          <a:bodyPr/>
          <a:lstStyle/>
          <a:p>
            <a:r>
              <a:rPr lang="en-US" dirty="0"/>
              <a:t>MySQL supports two modifiers in the UPDATE statement.</a:t>
            </a:r>
          </a:p>
          <a:p>
            <a:endParaRPr lang="en-US" dirty="0"/>
          </a:p>
          <a:p>
            <a:r>
              <a:rPr lang="en-US" dirty="0"/>
              <a:t>The LOW_PRIORITY modifier instructs the UPDATE statement to delay the update until there is no connection reading data from the table. </a:t>
            </a:r>
            <a:endParaRPr lang="en-US" dirty="0" smtClean="0"/>
          </a:p>
          <a:p>
            <a:r>
              <a:rPr lang="en-US" dirty="0" smtClean="0"/>
              <a:t>The </a:t>
            </a:r>
            <a:r>
              <a:rPr lang="en-US" dirty="0"/>
              <a:t>LOW_PRIORITY takes effect for the storage engines that use table-level locking only, for example, </a:t>
            </a:r>
            <a:r>
              <a:rPr lang="en-US" dirty="0" err="1"/>
              <a:t>MyISAM</a:t>
            </a:r>
            <a:r>
              <a:rPr lang="en-US" dirty="0"/>
              <a:t>, MERGE, MEMORY.</a:t>
            </a:r>
          </a:p>
          <a:p>
            <a:r>
              <a:rPr lang="en-US" dirty="0"/>
              <a:t>The IGNORE modifier enables the UPDATE statement to continue updating rows even if errors occurred</a:t>
            </a:r>
            <a:r>
              <a:rPr lang="en-US" dirty="0" smtClean="0"/>
              <a:t>.</a:t>
            </a:r>
          </a:p>
          <a:p>
            <a:r>
              <a:rPr lang="en-US" dirty="0" smtClean="0"/>
              <a:t> </a:t>
            </a:r>
            <a:r>
              <a:rPr lang="en-US" dirty="0"/>
              <a:t>The rows that cause errors such as duplicate-key conflicts are not updated.</a:t>
            </a:r>
          </a:p>
        </p:txBody>
      </p:sp>
    </p:spTree>
    <p:extLst>
      <p:ext uri="{BB962C8B-B14F-4D97-AF65-F5344CB8AC3E}">
        <p14:creationId xmlns:p14="http://schemas.microsoft.com/office/powerpoint/2010/main" val="37048639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statement</a:t>
            </a:r>
          </a:p>
        </p:txBody>
      </p:sp>
      <p:sp>
        <p:nvSpPr>
          <p:cNvPr id="3" name="Content Placeholder 2"/>
          <p:cNvSpPr>
            <a:spLocks noGrp="1"/>
          </p:cNvSpPr>
          <p:nvPr>
            <p:ph idx="1"/>
          </p:nvPr>
        </p:nvSpPr>
        <p:spPr>
          <a:xfrm>
            <a:off x="1154954" y="2603499"/>
            <a:ext cx="10603457" cy="3926089"/>
          </a:xfrm>
        </p:spPr>
        <p:txBody>
          <a:bodyPr/>
          <a:lstStyle/>
          <a:p>
            <a:pPr latinLnBrk="1"/>
            <a:r>
              <a:rPr lang="en-US" dirty="0">
                <a:solidFill>
                  <a:srgbClr val="0077AA"/>
                </a:solidFill>
                <a:latin typeface="inherit"/>
              </a:rPr>
              <a:t>UPDATE</a:t>
            </a:r>
            <a:r>
              <a:rPr lang="en-US" dirty="0">
                <a:solidFill>
                  <a:srgbClr val="006FE0"/>
                </a:solidFill>
                <a:latin typeface="inherit"/>
              </a:rPr>
              <a:t> </a:t>
            </a:r>
            <a:r>
              <a:rPr lang="en-US" dirty="0">
                <a:solidFill>
                  <a:srgbClr val="445870"/>
                </a:solidFill>
                <a:latin typeface="Liberation Mono"/>
              </a:rPr>
              <a:t>employees</a:t>
            </a:r>
            <a:r>
              <a:rPr lang="en-US" dirty="0">
                <a:solidFill>
                  <a:srgbClr val="006FE0"/>
                </a:solidFill>
                <a:latin typeface="inherit"/>
              </a:rPr>
              <a:t> </a:t>
            </a:r>
            <a:r>
              <a:rPr lang="en-US" dirty="0" smtClean="0">
                <a:solidFill>
                  <a:srgbClr val="0077AA"/>
                </a:solidFill>
                <a:latin typeface="inherit"/>
              </a:rPr>
              <a:t>SET</a:t>
            </a:r>
            <a:r>
              <a:rPr lang="en-US" dirty="0" smtClean="0">
                <a:solidFill>
                  <a:srgbClr val="006FE0"/>
                </a:solidFill>
                <a:latin typeface="inherit"/>
              </a:rPr>
              <a:t> </a:t>
            </a:r>
            <a:r>
              <a:rPr lang="en-US" dirty="0">
                <a:solidFill>
                  <a:srgbClr val="006FE0"/>
                </a:solidFill>
                <a:latin typeface="inherit"/>
              </a:rPr>
              <a:t>    </a:t>
            </a:r>
            <a:r>
              <a:rPr lang="en-US" dirty="0">
                <a:solidFill>
                  <a:srgbClr val="445870"/>
                </a:solidFill>
                <a:latin typeface="Liberation Mono"/>
              </a:rPr>
              <a:t>email</a:t>
            </a:r>
            <a:r>
              <a:rPr lang="en-US" dirty="0">
                <a:solidFill>
                  <a:srgbClr val="006FE0"/>
                </a:solidFill>
                <a:latin typeface="inherit"/>
              </a:rPr>
              <a:t> </a:t>
            </a:r>
            <a:r>
              <a:rPr lang="en-US" dirty="0">
                <a:solidFill>
                  <a:srgbClr val="445870"/>
                </a:solidFill>
                <a:latin typeface="Liberation Mono"/>
              </a:rPr>
              <a:t>=</a:t>
            </a:r>
            <a:r>
              <a:rPr lang="en-US" dirty="0">
                <a:solidFill>
                  <a:srgbClr val="006FE0"/>
                </a:solidFill>
                <a:latin typeface="inherit"/>
              </a:rPr>
              <a:t> </a:t>
            </a:r>
            <a:r>
              <a:rPr lang="en-US" dirty="0">
                <a:solidFill>
                  <a:srgbClr val="669900"/>
                </a:solidFill>
                <a:latin typeface="inherit"/>
              </a:rPr>
              <a:t>'mary.patterson@classicmodelcars.com'</a:t>
            </a:r>
            <a:endParaRPr lang="en-US" dirty="0">
              <a:solidFill>
                <a:srgbClr val="445870"/>
              </a:solidFill>
              <a:latin typeface="Liberation Mono"/>
            </a:endParaRPr>
          </a:p>
          <a:p>
            <a:pPr marL="0" indent="0" latinLnBrk="1">
              <a:buNone/>
            </a:pPr>
            <a:r>
              <a:rPr lang="en-US" dirty="0" smtClean="0">
                <a:solidFill>
                  <a:srgbClr val="0077AA"/>
                </a:solidFill>
                <a:latin typeface="inherit"/>
              </a:rPr>
              <a:t>WHERE</a:t>
            </a:r>
            <a:r>
              <a:rPr lang="en-US" dirty="0">
                <a:solidFill>
                  <a:srgbClr val="006FE0"/>
                </a:solidFill>
                <a:latin typeface="inherit"/>
              </a:rPr>
              <a:t>    </a:t>
            </a:r>
            <a:r>
              <a:rPr lang="en-US" dirty="0" err="1">
                <a:solidFill>
                  <a:srgbClr val="445870"/>
                </a:solidFill>
                <a:latin typeface="Liberation Mono"/>
              </a:rPr>
              <a:t>employeeNumber</a:t>
            </a:r>
            <a:r>
              <a:rPr lang="en-US" dirty="0">
                <a:solidFill>
                  <a:srgbClr val="006FE0"/>
                </a:solidFill>
                <a:latin typeface="inherit"/>
              </a:rPr>
              <a:t> </a:t>
            </a:r>
            <a:r>
              <a:rPr lang="en-US" dirty="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1056</a:t>
            </a:r>
            <a:r>
              <a:rPr lang="en-US" dirty="0" smtClean="0">
                <a:solidFill>
                  <a:srgbClr val="445870"/>
                </a:solidFill>
                <a:latin typeface="Liberation Mono"/>
              </a:rPr>
              <a:t>;</a:t>
            </a:r>
          </a:p>
          <a:p>
            <a:pPr latinLnBrk="1"/>
            <a:r>
              <a:rPr lang="en-US" dirty="0">
                <a:solidFill>
                  <a:srgbClr val="445870"/>
                </a:solidFill>
                <a:latin typeface="Liberation Mono"/>
              </a:rPr>
              <a:t>UPDATE employees </a:t>
            </a:r>
            <a:r>
              <a:rPr lang="en-US" dirty="0" smtClean="0">
                <a:solidFill>
                  <a:srgbClr val="445870"/>
                </a:solidFill>
                <a:latin typeface="Liberation Mono"/>
              </a:rPr>
              <a:t>SET </a:t>
            </a:r>
            <a:endParaRPr lang="en-US" dirty="0">
              <a:solidFill>
                <a:srgbClr val="445870"/>
              </a:solidFill>
              <a:latin typeface="Liberation Mono"/>
            </a:endParaRPr>
          </a:p>
          <a:p>
            <a:pPr marL="0" indent="0" latinLnBrk="1">
              <a:buNone/>
            </a:pPr>
            <a:r>
              <a:rPr lang="en-US" dirty="0">
                <a:solidFill>
                  <a:srgbClr val="445870"/>
                </a:solidFill>
                <a:latin typeface="Liberation Mono"/>
              </a:rPr>
              <a:t>    </a:t>
            </a:r>
            <a:r>
              <a:rPr lang="en-US" dirty="0" err="1">
                <a:solidFill>
                  <a:srgbClr val="445870"/>
                </a:solidFill>
                <a:latin typeface="Liberation Mono"/>
              </a:rPr>
              <a:t>lastname</a:t>
            </a:r>
            <a:r>
              <a:rPr lang="en-US" dirty="0">
                <a:solidFill>
                  <a:srgbClr val="445870"/>
                </a:solidFill>
                <a:latin typeface="Liberation Mono"/>
              </a:rPr>
              <a:t> = 'Hill',</a:t>
            </a:r>
          </a:p>
          <a:p>
            <a:pPr marL="0" indent="0" latinLnBrk="1">
              <a:buNone/>
            </a:pPr>
            <a:r>
              <a:rPr lang="en-US" dirty="0">
                <a:solidFill>
                  <a:srgbClr val="445870"/>
                </a:solidFill>
                <a:latin typeface="Liberation Mono"/>
              </a:rPr>
              <a:t>    email = 'mary.hill@classicmodelcars.com'</a:t>
            </a:r>
          </a:p>
          <a:p>
            <a:pPr marL="0" indent="0" latinLnBrk="1">
              <a:buNone/>
            </a:pPr>
            <a:r>
              <a:rPr lang="en-US" dirty="0" smtClean="0">
                <a:solidFill>
                  <a:srgbClr val="445870"/>
                </a:solidFill>
                <a:latin typeface="Liberation Mono"/>
              </a:rPr>
              <a:t>WHERE    </a:t>
            </a:r>
            <a:r>
              <a:rPr lang="en-US" dirty="0" err="1">
                <a:solidFill>
                  <a:srgbClr val="445870"/>
                </a:solidFill>
                <a:latin typeface="Liberation Mono"/>
              </a:rPr>
              <a:t>employeeNumber</a:t>
            </a:r>
            <a:r>
              <a:rPr lang="en-US" dirty="0">
                <a:solidFill>
                  <a:srgbClr val="445870"/>
                </a:solidFill>
                <a:latin typeface="Liberation Mono"/>
              </a:rPr>
              <a:t> = 1056</a:t>
            </a:r>
            <a:r>
              <a:rPr lang="en-US" dirty="0" smtClean="0">
                <a:solidFill>
                  <a:srgbClr val="445870"/>
                </a:solidFill>
                <a:latin typeface="Liberation Mono"/>
              </a:rPr>
              <a:t>;</a:t>
            </a:r>
          </a:p>
          <a:p>
            <a:pPr latinLnBrk="1"/>
            <a:endParaRPr lang="en-US" dirty="0" smtClean="0">
              <a:solidFill>
                <a:srgbClr val="445870"/>
              </a:solidFill>
              <a:latin typeface="Liberation Mono"/>
            </a:endParaRPr>
          </a:p>
          <a:p>
            <a:pPr latinLnBrk="1"/>
            <a:endParaRPr lang="en-US" dirty="0">
              <a:solidFill>
                <a:srgbClr val="445870"/>
              </a:solidFill>
              <a:latin typeface="Liberation Mono"/>
            </a:endParaRPr>
          </a:p>
          <a:p>
            <a:endParaRPr lang="en-US" dirty="0"/>
          </a:p>
        </p:txBody>
      </p:sp>
    </p:spTree>
    <p:extLst>
      <p:ext uri="{BB962C8B-B14F-4D97-AF65-F5344CB8AC3E}">
        <p14:creationId xmlns:p14="http://schemas.microsoft.com/office/powerpoint/2010/main" val="27720182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statement</a:t>
            </a:r>
          </a:p>
        </p:txBody>
      </p:sp>
      <p:sp>
        <p:nvSpPr>
          <p:cNvPr id="3" name="Content Placeholder 2"/>
          <p:cNvSpPr>
            <a:spLocks noGrp="1"/>
          </p:cNvSpPr>
          <p:nvPr>
            <p:ph idx="1"/>
          </p:nvPr>
        </p:nvSpPr>
        <p:spPr>
          <a:xfrm>
            <a:off x="1154954" y="2603499"/>
            <a:ext cx="10603457" cy="3926089"/>
          </a:xfrm>
        </p:spPr>
        <p:txBody>
          <a:bodyPr>
            <a:normAutofit/>
          </a:bodyPr>
          <a:lstStyle/>
          <a:p>
            <a:r>
              <a:rPr lang="en-US" dirty="0"/>
              <a:t>To delete data from a table, you use the MySQL DELETE statement</a:t>
            </a:r>
            <a:r>
              <a:rPr lang="en-US" dirty="0" smtClean="0"/>
              <a:t>.</a:t>
            </a:r>
          </a:p>
          <a:p>
            <a:r>
              <a:rPr lang="en-US" dirty="0" smtClean="0"/>
              <a:t>Syntax </a:t>
            </a:r>
            <a:r>
              <a:rPr lang="en-US" dirty="0"/>
              <a:t>of the DELETE statement</a:t>
            </a:r>
            <a:r>
              <a:rPr lang="en-US" dirty="0" smtClean="0"/>
              <a:t>:</a:t>
            </a:r>
          </a:p>
          <a:p>
            <a:pPr latinLnBrk="1"/>
            <a:r>
              <a:rPr lang="en-US" dirty="0">
                <a:solidFill>
                  <a:srgbClr val="0077AA"/>
                </a:solidFill>
                <a:latin typeface="inherit"/>
              </a:rPr>
              <a:t>DELETE</a:t>
            </a:r>
            <a:r>
              <a:rPr lang="en-US" dirty="0">
                <a:solidFill>
                  <a:srgbClr val="006FE0"/>
                </a:solidFill>
                <a:latin typeface="inherit"/>
              </a:rPr>
              <a:t> </a:t>
            </a:r>
            <a:r>
              <a:rPr lang="en-US" dirty="0">
                <a:solidFill>
                  <a:srgbClr val="0077AA"/>
                </a:solidFill>
                <a:latin typeface="inherit"/>
              </a:rPr>
              <a:t>FROM</a:t>
            </a:r>
            <a:r>
              <a:rPr lang="en-US" dirty="0">
                <a:solidFill>
                  <a:srgbClr val="006FE0"/>
                </a:solidFill>
                <a:latin typeface="inherit"/>
              </a:rPr>
              <a:t> </a:t>
            </a:r>
            <a:r>
              <a:rPr lang="en-US" dirty="0" err="1" smtClean="0">
                <a:solidFill>
                  <a:srgbClr val="445870"/>
                </a:solidFill>
                <a:latin typeface="Liberation Mono"/>
              </a:rPr>
              <a:t>table_name</a:t>
            </a:r>
            <a:r>
              <a:rPr lang="en-US" dirty="0" smtClean="0">
                <a:solidFill>
                  <a:srgbClr val="445870"/>
                </a:solidFill>
                <a:latin typeface="Liberation Mono"/>
              </a:rPr>
              <a:t>  </a:t>
            </a:r>
            <a:r>
              <a:rPr lang="en-US" dirty="0" smtClean="0">
                <a:solidFill>
                  <a:srgbClr val="0077AA"/>
                </a:solidFill>
                <a:latin typeface="inherit"/>
              </a:rPr>
              <a:t>WHERE</a:t>
            </a:r>
            <a:r>
              <a:rPr lang="en-US" dirty="0" smtClean="0">
                <a:solidFill>
                  <a:srgbClr val="006FE0"/>
                </a:solidFill>
                <a:latin typeface="inherit"/>
              </a:rPr>
              <a:t> </a:t>
            </a:r>
            <a:r>
              <a:rPr lang="en-US" dirty="0">
                <a:solidFill>
                  <a:srgbClr val="0077AA"/>
                </a:solidFill>
                <a:latin typeface="inherit"/>
              </a:rPr>
              <a:t>condition</a:t>
            </a:r>
            <a:r>
              <a:rPr lang="en-US" dirty="0" smtClean="0">
                <a:solidFill>
                  <a:srgbClr val="445870"/>
                </a:solidFill>
                <a:latin typeface="Liberation Mono"/>
              </a:rPr>
              <a:t>;</a:t>
            </a:r>
          </a:p>
          <a:p>
            <a:pPr latinLnBrk="1"/>
            <a:r>
              <a:rPr lang="en-US" dirty="0">
                <a:solidFill>
                  <a:srgbClr val="445870"/>
                </a:solidFill>
                <a:latin typeface="Liberation Mono"/>
              </a:rPr>
              <a:t>First, specify the table from which you delete data.</a:t>
            </a:r>
          </a:p>
          <a:p>
            <a:pPr latinLnBrk="1"/>
            <a:r>
              <a:rPr lang="en-US" dirty="0">
                <a:solidFill>
                  <a:srgbClr val="445870"/>
                </a:solidFill>
                <a:latin typeface="Liberation Mono"/>
              </a:rPr>
              <a:t>Second, use a condition to specify which rows to delete in the WHERE clause. If the row matches the condition, it will be deleted.</a:t>
            </a:r>
          </a:p>
          <a:p>
            <a:endParaRPr lang="en-US" dirty="0"/>
          </a:p>
        </p:txBody>
      </p:sp>
    </p:spTree>
    <p:extLst>
      <p:ext uri="{BB962C8B-B14F-4D97-AF65-F5344CB8AC3E}">
        <p14:creationId xmlns:p14="http://schemas.microsoft.com/office/powerpoint/2010/main" val="416498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904CD6C-21BB-4A06-B007-4AB362DB0F6B}" type="slidenum">
              <a:rPr lang="en-US"/>
              <a:pPr/>
              <a:t>8</a:t>
            </a:fld>
            <a:endParaRPr lang="en-US"/>
          </a:p>
        </p:txBody>
      </p:sp>
      <p:sp>
        <p:nvSpPr>
          <p:cNvPr id="125954" name="Rectangle 2"/>
          <p:cNvSpPr>
            <a:spLocks noGrp="1" noChangeArrowheads="1"/>
          </p:cNvSpPr>
          <p:nvPr>
            <p:ph type="title"/>
          </p:nvPr>
        </p:nvSpPr>
        <p:spPr/>
        <p:txBody>
          <a:bodyPr/>
          <a:lstStyle/>
          <a:p>
            <a:r>
              <a:rPr lang="en-US"/>
              <a:t>Basic Queries</a:t>
            </a:r>
          </a:p>
        </p:txBody>
      </p:sp>
      <p:sp>
        <p:nvSpPr>
          <p:cNvPr id="125955" name="Rectangle 3"/>
          <p:cNvSpPr>
            <a:spLocks noGrp="1" noChangeArrowheads="1"/>
          </p:cNvSpPr>
          <p:nvPr>
            <p:ph type="body" idx="1"/>
          </p:nvPr>
        </p:nvSpPr>
        <p:spPr/>
        <p:txBody>
          <a:bodyPr>
            <a:normAutofit fontScale="92500" lnSpcReduction="10000"/>
          </a:bodyPr>
          <a:lstStyle/>
          <a:p>
            <a:pPr>
              <a:lnSpc>
                <a:spcPct val="80000"/>
              </a:lnSpc>
            </a:pPr>
            <a:r>
              <a:rPr lang="en-US" sz="2800" dirty="0"/>
              <a:t>C</a:t>
            </a:r>
            <a:r>
              <a:rPr lang="en-US" sz="2800" dirty="0" smtClean="0"/>
              <a:t>an </a:t>
            </a:r>
            <a:r>
              <a:rPr lang="en-US" sz="2800" dirty="0"/>
              <a:t>use </a:t>
            </a:r>
            <a:r>
              <a:rPr lang="en-US" sz="2800" dirty="0" err="1"/>
              <a:t>mysql</a:t>
            </a:r>
            <a:r>
              <a:rPr lang="en-US" sz="2800" dirty="0"/>
              <a:t> as a simple calculator: </a:t>
            </a:r>
          </a:p>
          <a:p>
            <a:pPr>
              <a:lnSpc>
                <a:spcPct val="80000"/>
              </a:lnSpc>
            </a:pPr>
            <a:endParaRPr lang="en-US" sz="2800" dirty="0"/>
          </a:p>
          <a:p>
            <a:pPr>
              <a:lnSpc>
                <a:spcPct val="80000"/>
              </a:lnSpc>
              <a:buFont typeface="Wingdings" panose="05000000000000000000" pitchFamily="2" charset="2"/>
              <a:buNone/>
            </a:pPr>
            <a:r>
              <a:rPr lang="en-US" sz="2800" b="1" dirty="0" err="1">
                <a:latin typeface="Courier New" panose="02070309020205020404" pitchFamily="49" charset="0"/>
              </a:rPr>
              <a:t>mysql</a:t>
            </a:r>
            <a:r>
              <a:rPr lang="en-US" sz="2800" b="1" dirty="0">
                <a:latin typeface="Courier New" panose="02070309020205020404" pitchFamily="49" charset="0"/>
              </a:rPr>
              <a:t>&gt; SELECT SIN(PI()/4), (4+1)*5;</a:t>
            </a:r>
          </a:p>
          <a:p>
            <a:pPr>
              <a:lnSpc>
                <a:spcPct val="80000"/>
              </a:lnSpc>
              <a:buFont typeface="Wingdings" panose="05000000000000000000" pitchFamily="2" charset="2"/>
              <a:buNone/>
            </a:pPr>
            <a:r>
              <a:rPr lang="en-US" sz="2800" b="1" dirty="0">
                <a:latin typeface="Courier New" panose="02070309020205020404" pitchFamily="49" charset="0"/>
              </a:rPr>
              <a:t>+-------------+---------+</a:t>
            </a:r>
          </a:p>
          <a:p>
            <a:pPr>
              <a:lnSpc>
                <a:spcPct val="80000"/>
              </a:lnSpc>
              <a:buFont typeface="Wingdings" panose="05000000000000000000" pitchFamily="2" charset="2"/>
              <a:buNone/>
            </a:pPr>
            <a:r>
              <a:rPr lang="en-US" sz="2800" b="1" dirty="0">
                <a:latin typeface="Courier New" panose="02070309020205020404" pitchFamily="49" charset="0"/>
              </a:rPr>
              <a:t>| SIN(PI()/4) | (4+1)*5 |</a:t>
            </a:r>
          </a:p>
          <a:p>
            <a:pPr>
              <a:lnSpc>
                <a:spcPct val="80000"/>
              </a:lnSpc>
              <a:buFont typeface="Wingdings" panose="05000000000000000000" pitchFamily="2" charset="2"/>
              <a:buNone/>
            </a:pPr>
            <a:r>
              <a:rPr lang="en-US" sz="2800" b="1" dirty="0">
                <a:latin typeface="Courier New" panose="02070309020205020404" pitchFamily="49" charset="0"/>
              </a:rPr>
              <a:t>+-------------+---------+</a:t>
            </a:r>
          </a:p>
          <a:p>
            <a:pPr>
              <a:lnSpc>
                <a:spcPct val="80000"/>
              </a:lnSpc>
              <a:buFont typeface="Wingdings" panose="05000000000000000000" pitchFamily="2" charset="2"/>
              <a:buNone/>
            </a:pPr>
            <a:r>
              <a:rPr lang="en-US" sz="2800" b="1" dirty="0">
                <a:latin typeface="Courier New" panose="02070309020205020404" pitchFamily="49" charset="0"/>
              </a:rPr>
              <a:t>|    0.707107 |      25 |</a:t>
            </a:r>
          </a:p>
          <a:p>
            <a:pPr>
              <a:lnSpc>
                <a:spcPct val="80000"/>
              </a:lnSpc>
              <a:buFont typeface="Wingdings" panose="05000000000000000000" pitchFamily="2" charset="2"/>
              <a:buNone/>
            </a:pPr>
            <a:r>
              <a:rPr lang="en-US" sz="2800" b="1" dirty="0">
                <a:latin typeface="Courier New" panose="02070309020205020404" pitchFamily="49" charset="0"/>
              </a:rPr>
              <a:t>+-------------+---------+</a:t>
            </a:r>
          </a:p>
          <a:p>
            <a:pPr>
              <a:lnSpc>
                <a:spcPct val="80000"/>
              </a:lnSpc>
            </a:pPr>
            <a:endParaRPr lang="en-US" sz="2800" b="1" dirty="0">
              <a:latin typeface="Courier New" panose="02070309020205020404" pitchFamily="49" charset="0"/>
            </a:endParaRPr>
          </a:p>
        </p:txBody>
      </p:sp>
    </p:spTree>
    <p:extLst>
      <p:ext uri="{BB962C8B-B14F-4D97-AF65-F5344CB8AC3E}">
        <p14:creationId xmlns:p14="http://schemas.microsoft.com/office/powerpoint/2010/main" val="3284793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statement</a:t>
            </a:r>
          </a:p>
        </p:txBody>
      </p:sp>
      <p:sp>
        <p:nvSpPr>
          <p:cNvPr id="3" name="Content Placeholder 2"/>
          <p:cNvSpPr>
            <a:spLocks noGrp="1"/>
          </p:cNvSpPr>
          <p:nvPr>
            <p:ph idx="1"/>
          </p:nvPr>
        </p:nvSpPr>
        <p:spPr>
          <a:xfrm>
            <a:off x="1154954" y="2603499"/>
            <a:ext cx="10603457" cy="3926089"/>
          </a:xfrm>
        </p:spPr>
        <p:txBody>
          <a:bodyPr>
            <a:normAutofit fontScale="92500" lnSpcReduction="20000"/>
          </a:bodyPr>
          <a:lstStyle/>
          <a:p>
            <a:pPr latinLnBrk="1"/>
            <a:r>
              <a:rPr lang="en-US" dirty="0" smtClean="0">
                <a:solidFill>
                  <a:srgbClr val="445870"/>
                </a:solidFill>
                <a:latin typeface="Liberation Mono"/>
              </a:rPr>
              <a:t> </a:t>
            </a:r>
            <a:r>
              <a:rPr lang="en-US" dirty="0">
                <a:solidFill>
                  <a:srgbClr val="445870"/>
                </a:solidFill>
                <a:latin typeface="Liberation Mono"/>
              </a:rPr>
              <a:t>WHERE clause is optional. If you omit the WHERE clause, the DELETE statement will delete all rows in the table.</a:t>
            </a:r>
          </a:p>
          <a:p>
            <a:pPr latinLnBrk="1"/>
            <a:endParaRPr lang="en-US" dirty="0">
              <a:solidFill>
                <a:srgbClr val="445870"/>
              </a:solidFill>
              <a:latin typeface="Liberation Mono"/>
            </a:endParaRPr>
          </a:p>
          <a:p>
            <a:pPr latinLnBrk="1"/>
            <a:r>
              <a:rPr lang="en-US" dirty="0">
                <a:solidFill>
                  <a:srgbClr val="445870"/>
                </a:solidFill>
                <a:latin typeface="Liberation Mono"/>
              </a:rPr>
              <a:t>Besides deleting data from a table, the DELETE statement returns the number of rows deleted.</a:t>
            </a:r>
          </a:p>
          <a:p>
            <a:pPr latinLnBrk="1"/>
            <a:endParaRPr lang="en-US" dirty="0">
              <a:solidFill>
                <a:srgbClr val="445870"/>
              </a:solidFill>
              <a:latin typeface="Liberation Mono"/>
            </a:endParaRPr>
          </a:p>
          <a:p>
            <a:pPr latinLnBrk="1"/>
            <a:r>
              <a:rPr lang="en-US" dirty="0">
                <a:solidFill>
                  <a:srgbClr val="445870"/>
                </a:solidFill>
                <a:latin typeface="Liberation Mono"/>
              </a:rPr>
              <a:t>To delete data from multiple tables using a single DELETE statement, you use the DELETE JOIN statement which we will cover in the next tutorial.</a:t>
            </a:r>
          </a:p>
          <a:p>
            <a:pPr latinLnBrk="1"/>
            <a:endParaRPr lang="en-US" dirty="0">
              <a:solidFill>
                <a:srgbClr val="445870"/>
              </a:solidFill>
              <a:latin typeface="Liberation Mono"/>
            </a:endParaRPr>
          </a:p>
          <a:p>
            <a:pPr latinLnBrk="1"/>
            <a:r>
              <a:rPr lang="en-US" dirty="0">
                <a:solidFill>
                  <a:srgbClr val="445870"/>
                </a:solidFill>
                <a:latin typeface="Liberation Mono"/>
              </a:rPr>
              <a:t>To delete all rows in a table without the need of knowing how many rows deleted, you should use the TRUNCATE TABLE statement to get a better performance.</a:t>
            </a:r>
          </a:p>
          <a:p>
            <a:pPr latinLnBrk="1"/>
            <a:endParaRPr lang="en-US" dirty="0">
              <a:solidFill>
                <a:srgbClr val="445870"/>
              </a:solidFill>
              <a:latin typeface="Liberation Mono"/>
            </a:endParaRPr>
          </a:p>
          <a:p>
            <a:pPr latinLnBrk="1"/>
            <a:r>
              <a:rPr lang="en-US" dirty="0">
                <a:solidFill>
                  <a:srgbClr val="445870"/>
                </a:solidFill>
                <a:latin typeface="Liberation Mono"/>
              </a:rPr>
              <a:t>For a table that has a foreign key constraint, when you delete rows from the parent table, the rows in the child table will be deleted automatically by using the ON DELETE CASCADE option.</a:t>
            </a:r>
          </a:p>
          <a:p>
            <a:endParaRPr lang="en-US" dirty="0"/>
          </a:p>
        </p:txBody>
      </p:sp>
    </p:spTree>
    <p:extLst>
      <p:ext uri="{BB962C8B-B14F-4D97-AF65-F5344CB8AC3E}">
        <p14:creationId xmlns:p14="http://schemas.microsoft.com/office/powerpoint/2010/main" val="24438735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statement</a:t>
            </a:r>
          </a:p>
        </p:txBody>
      </p:sp>
      <p:sp>
        <p:nvSpPr>
          <p:cNvPr id="3" name="Content Placeholder 2"/>
          <p:cNvSpPr>
            <a:spLocks noGrp="1"/>
          </p:cNvSpPr>
          <p:nvPr>
            <p:ph idx="1"/>
          </p:nvPr>
        </p:nvSpPr>
        <p:spPr>
          <a:xfrm>
            <a:off x="502276" y="2603499"/>
            <a:ext cx="11256135" cy="3926089"/>
          </a:xfrm>
        </p:spPr>
        <p:txBody>
          <a:bodyPr/>
          <a:lstStyle/>
          <a:p>
            <a:pPr latinLnBrk="1"/>
            <a:r>
              <a:rPr lang="en-US" dirty="0">
                <a:solidFill>
                  <a:schemeClr val="tx1"/>
                </a:solidFill>
                <a:latin typeface="inherit"/>
              </a:rPr>
              <a:t>T</a:t>
            </a:r>
            <a:r>
              <a:rPr lang="en-US" dirty="0" smtClean="0">
                <a:solidFill>
                  <a:schemeClr val="tx1"/>
                </a:solidFill>
                <a:latin typeface="inherit"/>
              </a:rPr>
              <a:t>o </a:t>
            </a:r>
            <a:r>
              <a:rPr lang="en-US" dirty="0">
                <a:solidFill>
                  <a:schemeClr val="tx1"/>
                </a:solidFill>
                <a:latin typeface="inherit"/>
              </a:rPr>
              <a:t>delete employees whose </a:t>
            </a:r>
            <a:r>
              <a:rPr lang="en-US" dirty="0" err="1">
                <a:solidFill>
                  <a:schemeClr val="tx1"/>
                </a:solidFill>
                <a:latin typeface="inherit"/>
              </a:rPr>
              <a:t>officeNumber</a:t>
            </a:r>
            <a:r>
              <a:rPr lang="en-US" dirty="0">
                <a:solidFill>
                  <a:schemeClr val="tx1"/>
                </a:solidFill>
                <a:latin typeface="inherit"/>
              </a:rPr>
              <a:t> is 4, you use the DELETE statement with the WHERE clause</a:t>
            </a:r>
            <a:endParaRPr lang="en-US" dirty="0" smtClean="0">
              <a:solidFill>
                <a:schemeClr val="tx1"/>
              </a:solidFill>
              <a:latin typeface="inherit"/>
            </a:endParaRPr>
          </a:p>
          <a:p>
            <a:pPr marL="0" indent="0" latinLnBrk="1">
              <a:buNone/>
            </a:pPr>
            <a:r>
              <a:rPr lang="en-US" dirty="0" smtClean="0">
                <a:solidFill>
                  <a:srgbClr val="0077AA"/>
                </a:solidFill>
                <a:latin typeface="inherit"/>
              </a:rPr>
              <a:t>	DELETE</a:t>
            </a:r>
            <a:r>
              <a:rPr lang="en-US" dirty="0" smtClean="0">
                <a:solidFill>
                  <a:srgbClr val="006FE0"/>
                </a:solidFill>
                <a:latin typeface="inherit"/>
              </a:rPr>
              <a:t> </a:t>
            </a:r>
            <a:r>
              <a:rPr lang="en-US" dirty="0">
                <a:solidFill>
                  <a:srgbClr val="0077AA"/>
                </a:solidFill>
                <a:latin typeface="inherit"/>
              </a:rPr>
              <a:t>FROM</a:t>
            </a:r>
            <a:r>
              <a:rPr lang="en-US" dirty="0">
                <a:solidFill>
                  <a:srgbClr val="006FE0"/>
                </a:solidFill>
                <a:latin typeface="inherit"/>
              </a:rPr>
              <a:t> </a:t>
            </a:r>
            <a:r>
              <a:rPr lang="en-US" dirty="0">
                <a:solidFill>
                  <a:srgbClr val="445870"/>
                </a:solidFill>
                <a:latin typeface="Liberation Mono"/>
              </a:rPr>
              <a:t>employees</a:t>
            </a:r>
            <a:r>
              <a:rPr lang="en-US" dirty="0">
                <a:solidFill>
                  <a:srgbClr val="006FE0"/>
                </a:solidFill>
                <a:latin typeface="inherit"/>
              </a:rPr>
              <a:t> </a:t>
            </a:r>
            <a:r>
              <a:rPr lang="en-US" dirty="0" smtClean="0">
                <a:solidFill>
                  <a:srgbClr val="0077AA"/>
                </a:solidFill>
                <a:latin typeface="inherit"/>
              </a:rPr>
              <a:t>WHERE</a:t>
            </a:r>
            <a:r>
              <a:rPr lang="en-US" dirty="0">
                <a:solidFill>
                  <a:srgbClr val="006FE0"/>
                </a:solidFill>
                <a:latin typeface="inherit"/>
              </a:rPr>
              <a:t>    </a:t>
            </a:r>
            <a:r>
              <a:rPr lang="en-US" dirty="0" err="1">
                <a:solidFill>
                  <a:srgbClr val="445870"/>
                </a:solidFill>
                <a:latin typeface="Liberation Mono"/>
              </a:rPr>
              <a:t>officeCode</a:t>
            </a:r>
            <a:r>
              <a:rPr lang="en-US" dirty="0">
                <a:solidFill>
                  <a:srgbClr val="006FE0"/>
                </a:solidFill>
                <a:latin typeface="inherit"/>
              </a:rPr>
              <a:t> </a:t>
            </a:r>
            <a:r>
              <a:rPr lang="en-US" dirty="0">
                <a:solidFill>
                  <a:srgbClr val="445870"/>
                </a:solidFill>
                <a:latin typeface="Liberation Mono"/>
              </a:rPr>
              <a:t>=</a:t>
            </a:r>
            <a:r>
              <a:rPr lang="en-US" dirty="0">
                <a:solidFill>
                  <a:srgbClr val="006FE0"/>
                </a:solidFill>
                <a:latin typeface="inherit"/>
              </a:rPr>
              <a:t> </a:t>
            </a:r>
            <a:r>
              <a:rPr lang="en-US" dirty="0">
                <a:solidFill>
                  <a:srgbClr val="445870"/>
                </a:solidFill>
                <a:latin typeface="Liberation Mono"/>
              </a:rPr>
              <a:t>4</a:t>
            </a:r>
            <a:r>
              <a:rPr lang="en-US" dirty="0" smtClean="0">
                <a:solidFill>
                  <a:srgbClr val="445870"/>
                </a:solidFill>
                <a:latin typeface="Liberation Mono"/>
              </a:rPr>
              <a:t>;</a:t>
            </a:r>
          </a:p>
          <a:p>
            <a:pPr latinLnBrk="1"/>
            <a:r>
              <a:rPr lang="en-US" dirty="0">
                <a:solidFill>
                  <a:schemeClr val="tx1"/>
                </a:solidFill>
                <a:latin typeface="Liberation Mono"/>
              </a:rPr>
              <a:t>to limit the number of rows to be deleted, you use the LIMIT clause as follows:</a:t>
            </a:r>
          </a:p>
          <a:p>
            <a:pPr marL="0" indent="0" latinLnBrk="1">
              <a:buNone/>
            </a:pPr>
            <a:r>
              <a:rPr lang="en-US" dirty="0" smtClean="0">
                <a:solidFill>
                  <a:srgbClr val="445870"/>
                </a:solidFill>
                <a:latin typeface="Liberation Mono"/>
              </a:rPr>
              <a:t>DELETE </a:t>
            </a:r>
            <a:r>
              <a:rPr lang="en-US" dirty="0">
                <a:solidFill>
                  <a:srgbClr val="445870"/>
                </a:solidFill>
                <a:latin typeface="Liberation Mono"/>
              </a:rPr>
              <a:t>FROM </a:t>
            </a:r>
            <a:r>
              <a:rPr lang="en-US" dirty="0" smtClean="0">
                <a:solidFill>
                  <a:srgbClr val="445870"/>
                </a:solidFill>
                <a:latin typeface="Liberation Mono"/>
              </a:rPr>
              <a:t>table LIMIT </a:t>
            </a:r>
            <a:r>
              <a:rPr lang="en-US" dirty="0" err="1">
                <a:solidFill>
                  <a:srgbClr val="445870"/>
                </a:solidFill>
                <a:latin typeface="Liberation Mono"/>
              </a:rPr>
              <a:t>row_count</a:t>
            </a:r>
            <a:r>
              <a:rPr lang="en-US" dirty="0" smtClean="0">
                <a:solidFill>
                  <a:srgbClr val="445870"/>
                </a:solidFill>
                <a:latin typeface="Liberation Mono"/>
              </a:rPr>
              <a:t>;</a:t>
            </a:r>
          </a:p>
          <a:p>
            <a:pPr marL="0" indent="0" latinLnBrk="1">
              <a:buNone/>
            </a:pPr>
            <a:r>
              <a:rPr lang="en-US" dirty="0">
                <a:solidFill>
                  <a:srgbClr val="445870"/>
                </a:solidFill>
                <a:latin typeface="Liberation Mono"/>
              </a:rPr>
              <a:t>DELETE FROM </a:t>
            </a:r>
            <a:r>
              <a:rPr lang="en-US" dirty="0" smtClean="0">
                <a:solidFill>
                  <a:srgbClr val="445870"/>
                </a:solidFill>
                <a:latin typeface="Liberation Mono"/>
              </a:rPr>
              <a:t>customers ORDER </a:t>
            </a:r>
            <a:r>
              <a:rPr lang="en-US" dirty="0">
                <a:solidFill>
                  <a:srgbClr val="445870"/>
                </a:solidFill>
                <a:latin typeface="Liberation Mono"/>
              </a:rPr>
              <a:t>BY </a:t>
            </a:r>
            <a:r>
              <a:rPr lang="en-US" dirty="0" err="1" smtClean="0">
                <a:solidFill>
                  <a:srgbClr val="445870"/>
                </a:solidFill>
                <a:latin typeface="Liberation Mono"/>
              </a:rPr>
              <a:t>customerName</a:t>
            </a:r>
            <a:r>
              <a:rPr lang="en-US" dirty="0" smtClean="0">
                <a:solidFill>
                  <a:srgbClr val="445870"/>
                </a:solidFill>
                <a:latin typeface="Liberation Mono"/>
              </a:rPr>
              <a:t> LIMIT </a:t>
            </a:r>
            <a:r>
              <a:rPr lang="en-US" dirty="0">
                <a:solidFill>
                  <a:srgbClr val="445870"/>
                </a:solidFill>
                <a:latin typeface="Liberation Mono"/>
              </a:rPr>
              <a:t>10;</a:t>
            </a:r>
            <a:endParaRPr lang="en-US" dirty="0" smtClean="0">
              <a:solidFill>
                <a:srgbClr val="445870"/>
              </a:solidFill>
              <a:latin typeface="Liberation Mono"/>
            </a:endParaRPr>
          </a:p>
          <a:p>
            <a:pPr latinLnBrk="1"/>
            <a:endParaRPr lang="en-US" dirty="0">
              <a:solidFill>
                <a:srgbClr val="445870"/>
              </a:solidFill>
              <a:latin typeface="Liberation Mono"/>
            </a:endParaRPr>
          </a:p>
          <a:p>
            <a:pPr latinLnBrk="1"/>
            <a:endParaRPr lang="en-US" dirty="0">
              <a:solidFill>
                <a:srgbClr val="445870"/>
              </a:solidFill>
              <a:latin typeface="Liberation Mono"/>
            </a:endParaRPr>
          </a:p>
          <a:p>
            <a:endParaRPr lang="en-US" dirty="0"/>
          </a:p>
        </p:txBody>
      </p:sp>
    </p:spTree>
    <p:extLst>
      <p:ext uri="{BB962C8B-B14F-4D97-AF65-F5344CB8AC3E}">
        <p14:creationId xmlns:p14="http://schemas.microsoft.com/office/powerpoint/2010/main" val="42714335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TRUNCATE </a:t>
            </a:r>
            <a:r>
              <a:rPr lang="en-US" dirty="0" smtClean="0"/>
              <a:t>TABLE</a:t>
            </a:r>
            <a:endParaRPr lang="en-US" dirty="0"/>
          </a:p>
        </p:txBody>
      </p:sp>
      <p:sp>
        <p:nvSpPr>
          <p:cNvPr id="3" name="Content Placeholder 2"/>
          <p:cNvSpPr>
            <a:spLocks noGrp="1"/>
          </p:cNvSpPr>
          <p:nvPr>
            <p:ph idx="1"/>
          </p:nvPr>
        </p:nvSpPr>
        <p:spPr>
          <a:xfrm>
            <a:off x="1154954" y="2603499"/>
            <a:ext cx="10564821" cy="4106393"/>
          </a:xfrm>
        </p:spPr>
        <p:txBody>
          <a:bodyPr>
            <a:normAutofit/>
          </a:bodyPr>
          <a:lstStyle/>
          <a:p>
            <a:r>
              <a:rPr lang="en-US" dirty="0"/>
              <a:t> TRUNCATE TABLE statement allows you to delete all data in a table</a:t>
            </a:r>
            <a:r>
              <a:rPr lang="en-US" dirty="0" smtClean="0"/>
              <a:t>.</a:t>
            </a:r>
          </a:p>
          <a:p>
            <a:r>
              <a:rPr lang="en-US" dirty="0" smtClean="0"/>
              <a:t>TRUNCATE </a:t>
            </a:r>
            <a:r>
              <a:rPr lang="en-US" dirty="0"/>
              <a:t>TABLE statement is like a DELETE statement without a WHERE clause</a:t>
            </a:r>
            <a:r>
              <a:rPr lang="en-US" dirty="0" smtClean="0"/>
              <a:t>.</a:t>
            </a:r>
          </a:p>
          <a:p>
            <a:r>
              <a:rPr lang="en-US" dirty="0" smtClean="0"/>
              <a:t> </a:t>
            </a:r>
            <a:r>
              <a:rPr lang="en-US" dirty="0"/>
              <a:t>However, in some cases, the MySQL TRUNCATE TABLE statement is more efficient than the DELETE statement.</a:t>
            </a:r>
          </a:p>
          <a:p>
            <a:r>
              <a:rPr lang="en-US" dirty="0" smtClean="0"/>
              <a:t>syntax </a:t>
            </a:r>
            <a:r>
              <a:rPr lang="en-US" dirty="0"/>
              <a:t>of the MySQL TRUNCATE TABLE statement </a:t>
            </a:r>
          </a:p>
          <a:p>
            <a:pPr marL="0" indent="0">
              <a:buNone/>
            </a:pPr>
            <a:r>
              <a:rPr lang="en-US" b="1" dirty="0" smtClean="0">
                <a:solidFill>
                  <a:schemeClr val="accent2"/>
                </a:solidFill>
              </a:rPr>
              <a:t>TRUNCATE </a:t>
            </a:r>
            <a:r>
              <a:rPr lang="en-US" b="1" dirty="0">
                <a:solidFill>
                  <a:schemeClr val="accent2"/>
                </a:solidFill>
              </a:rPr>
              <a:t>TABLE </a:t>
            </a:r>
            <a:r>
              <a:rPr lang="en-US" b="1" dirty="0" err="1">
                <a:solidFill>
                  <a:schemeClr val="accent2"/>
                </a:solidFill>
              </a:rPr>
              <a:t>table_name</a:t>
            </a:r>
            <a:r>
              <a:rPr lang="en-US" b="1" dirty="0">
                <a:solidFill>
                  <a:schemeClr val="accent2"/>
                </a:solidFill>
              </a:rPr>
              <a:t>;</a:t>
            </a:r>
          </a:p>
          <a:p>
            <a:r>
              <a:rPr lang="en-US" dirty="0"/>
              <a:t>You specify the table name, which you want to remove all data, after the TRUNCATE TABLE clause.</a:t>
            </a:r>
          </a:p>
          <a:p>
            <a:r>
              <a:rPr lang="en-US" dirty="0" smtClean="0"/>
              <a:t>The </a:t>
            </a:r>
            <a:r>
              <a:rPr lang="en-US" dirty="0"/>
              <a:t>TABLE keyword is optional. However, you should use it to distinguish between the TRUNCATE TABLE statement and the TRUNCATE function.</a:t>
            </a:r>
          </a:p>
        </p:txBody>
      </p:sp>
    </p:spTree>
    <p:extLst>
      <p:ext uri="{BB962C8B-B14F-4D97-AF65-F5344CB8AC3E}">
        <p14:creationId xmlns:p14="http://schemas.microsoft.com/office/powerpoint/2010/main" val="40632283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Text Box 5"/>
          <p:cNvSpPr txBox="1">
            <a:spLocks noChangeArrowheads="1"/>
          </p:cNvSpPr>
          <p:nvPr/>
        </p:nvSpPr>
        <p:spPr bwMode="auto">
          <a:xfrm>
            <a:off x="1965325" y="1484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Tx/>
              <a:buFontTx/>
              <a:buNone/>
            </a:pPr>
            <a:endParaRPr lang="zh-TW" altLang="en-US">
              <a:latin typeface="Arial" panose="020B0604020202020204" pitchFamily="34" charset="0"/>
            </a:endParaRPr>
          </a:p>
        </p:txBody>
      </p:sp>
      <p:sp>
        <p:nvSpPr>
          <p:cNvPr id="60423" name="Rectangle 7"/>
          <p:cNvSpPr>
            <a:spLocks noGrp="1" noChangeArrowheads="1"/>
          </p:cNvSpPr>
          <p:nvPr>
            <p:ph type="title"/>
          </p:nvPr>
        </p:nvSpPr>
        <p:spPr/>
        <p:txBody>
          <a:bodyPr/>
          <a:lstStyle/>
          <a:p>
            <a:r>
              <a:rPr lang="en-US" altLang="zh-TW"/>
              <a:t>NULL</a:t>
            </a:r>
          </a:p>
        </p:txBody>
      </p:sp>
      <p:sp>
        <p:nvSpPr>
          <p:cNvPr id="60424" name="Rectangle 8"/>
          <p:cNvSpPr>
            <a:spLocks noGrp="1" noChangeArrowheads="1"/>
          </p:cNvSpPr>
          <p:nvPr>
            <p:ph type="body" idx="1"/>
          </p:nvPr>
        </p:nvSpPr>
        <p:spPr/>
        <p:txBody>
          <a:bodyPr>
            <a:normAutofit fontScale="92500" lnSpcReduction="20000"/>
          </a:bodyPr>
          <a:lstStyle/>
          <a:p>
            <a:pPr>
              <a:lnSpc>
                <a:spcPct val="90000"/>
              </a:lnSpc>
            </a:pPr>
            <a:r>
              <a:rPr lang="en-US" altLang="zh-TW" b="1">
                <a:solidFill>
                  <a:schemeClr val="hlink"/>
                </a:solidFill>
                <a:latin typeface="Arial" panose="020B0604020202020204" pitchFamily="34" charset="0"/>
              </a:rPr>
              <a:t>No Value</a:t>
            </a:r>
          </a:p>
          <a:p>
            <a:pPr>
              <a:lnSpc>
                <a:spcPct val="90000"/>
              </a:lnSpc>
            </a:pPr>
            <a:r>
              <a:rPr lang="en-US" altLang="zh-TW">
                <a:latin typeface="Arial" panose="020B0604020202020204" pitchFamily="34" charset="0"/>
              </a:rPr>
              <a:t>Can not use the usual comparison operators (&gt;, =, != …)</a:t>
            </a:r>
          </a:p>
          <a:p>
            <a:pPr>
              <a:lnSpc>
                <a:spcPct val="90000"/>
              </a:lnSpc>
            </a:pPr>
            <a:r>
              <a:rPr lang="en-US" altLang="zh-TW">
                <a:latin typeface="Arial" panose="020B0604020202020204" pitchFamily="34" charset="0"/>
              </a:rPr>
              <a:t>Use</a:t>
            </a:r>
            <a:r>
              <a:rPr lang="en-US" altLang="zh-TW" b="1">
                <a:latin typeface="Arial" panose="020B0604020202020204" pitchFamily="34" charset="0"/>
              </a:rPr>
              <a:t> </a:t>
            </a:r>
            <a:r>
              <a:rPr lang="en-US" altLang="zh-TW" b="1">
                <a:solidFill>
                  <a:schemeClr val="hlink"/>
                </a:solidFill>
                <a:latin typeface="Arial" panose="020B0604020202020204" pitchFamily="34" charset="0"/>
              </a:rPr>
              <a:t>IS</a:t>
            </a:r>
            <a:r>
              <a:rPr lang="en-US" altLang="zh-TW" b="1">
                <a:latin typeface="Arial" panose="020B0604020202020204" pitchFamily="34" charset="0"/>
              </a:rPr>
              <a:t> </a:t>
            </a:r>
            <a:r>
              <a:rPr lang="en-US" altLang="zh-TW">
                <a:latin typeface="Arial" panose="020B0604020202020204" pitchFamily="34" charset="0"/>
              </a:rPr>
              <a:t>or</a:t>
            </a:r>
            <a:r>
              <a:rPr lang="en-US" altLang="zh-TW" b="1">
                <a:latin typeface="Arial" panose="020B0604020202020204" pitchFamily="34" charset="0"/>
              </a:rPr>
              <a:t> </a:t>
            </a:r>
            <a:r>
              <a:rPr lang="en-US" altLang="zh-TW" b="1">
                <a:solidFill>
                  <a:schemeClr val="hlink"/>
                </a:solidFill>
                <a:latin typeface="Arial" panose="020B0604020202020204" pitchFamily="34" charset="0"/>
              </a:rPr>
              <a:t>IS NOT</a:t>
            </a:r>
            <a:r>
              <a:rPr lang="en-US" altLang="zh-TW" b="1">
                <a:latin typeface="Arial" panose="020B0604020202020204" pitchFamily="34" charset="0"/>
              </a:rPr>
              <a:t> </a:t>
            </a:r>
            <a:r>
              <a:rPr lang="en-US" altLang="zh-TW">
                <a:latin typeface="Arial" panose="020B0604020202020204" pitchFamily="34" charset="0"/>
              </a:rPr>
              <a:t>operators to compare with</a:t>
            </a:r>
          </a:p>
          <a:p>
            <a:pPr>
              <a:lnSpc>
                <a:spcPct val="90000"/>
              </a:lnSpc>
            </a:pPr>
            <a:r>
              <a:rPr lang="en-US" altLang="zh-TW">
                <a:latin typeface="Arial" panose="020B0604020202020204" pitchFamily="34" charset="0"/>
              </a:rPr>
              <a:t>Example</a:t>
            </a:r>
          </a:p>
          <a:p>
            <a:pPr>
              <a:lnSpc>
                <a:spcPct val="90000"/>
              </a:lnSpc>
              <a:spcBef>
                <a:spcPct val="0"/>
              </a:spcBef>
              <a:buClrTx/>
              <a:buSzTx/>
              <a:buFontTx/>
              <a:buNone/>
            </a:pPr>
            <a:endParaRPr lang="en-US" altLang="zh-TW" b="1">
              <a:latin typeface="Arial" panose="020B0604020202020204" pitchFamily="34" charset="0"/>
            </a:endParaRPr>
          </a:p>
          <a:p>
            <a:pPr>
              <a:lnSpc>
                <a:spcPct val="90000"/>
              </a:lnSpc>
              <a:spcBef>
                <a:spcPct val="0"/>
              </a:spcBef>
              <a:buClrTx/>
              <a:buSzTx/>
              <a:buFontTx/>
              <a:buNone/>
            </a:pPr>
            <a:r>
              <a:rPr lang="en-US" altLang="zh-TW">
                <a:latin typeface="Arial" panose="020B0604020202020204" pitchFamily="34" charset="0"/>
              </a:rPr>
              <a:t>mysql&gt; select name from student where project_ID </a:t>
            </a:r>
            <a:r>
              <a:rPr lang="en-US" altLang="zh-TW" b="1">
                <a:solidFill>
                  <a:schemeClr val="hlink"/>
                </a:solidFill>
                <a:latin typeface="Arial" panose="020B0604020202020204" pitchFamily="34" charset="0"/>
              </a:rPr>
              <a:t>=</a:t>
            </a:r>
            <a:r>
              <a:rPr lang="en-US" altLang="zh-TW">
                <a:latin typeface="Arial" panose="020B0604020202020204" pitchFamily="34" charset="0"/>
              </a:rPr>
              <a:t> NULL;</a:t>
            </a:r>
          </a:p>
          <a:p>
            <a:pPr>
              <a:lnSpc>
                <a:spcPct val="90000"/>
              </a:lnSpc>
              <a:spcBef>
                <a:spcPct val="0"/>
              </a:spcBef>
              <a:buClrTx/>
              <a:buSzTx/>
              <a:buFontTx/>
              <a:buNone/>
            </a:pPr>
            <a:r>
              <a:rPr lang="en-US" altLang="zh-TW">
                <a:latin typeface="Arial" panose="020B0604020202020204" pitchFamily="34" charset="0"/>
              </a:rPr>
              <a:t>Empty set (0.00 sec)</a:t>
            </a:r>
          </a:p>
          <a:p>
            <a:pPr>
              <a:lnSpc>
                <a:spcPct val="90000"/>
              </a:lnSpc>
              <a:spcBef>
                <a:spcPct val="0"/>
              </a:spcBef>
              <a:buClrTx/>
              <a:buSzTx/>
              <a:buFontTx/>
              <a:buNone/>
            </a:pPr>
            <a:endParaRPr lang="en-US" altLang="zh-TW">
              <a:latin typeface="Arial" panose="020B0604020202020204" pitchFamily="34" charset="0"/>
            </a:endParaRPr>
          </a:p>
          <a:p>
            <a:pPr>
              <a:lnSpc>
                <a:spcPct val="90000"/>
              </a:lnSpc>
              <a:spcBef>
                <a:spcPct val="0"/>
              </a:spcBef>
              <a:buClrTx/>
              <a:buSzTx/>
              <a:buFontTx/>
              <a:buNone/>
            </a:pPr>
            <a:r>
              <a:rPr lang="en-US" altLang="zh-TW">
                <a:latin typeface="Arial" panose="020B0604020202020204" pitchFamily="34" charset="0"/>
              </a:rPr>
              <a:t>mysql&gt; select name from student where project_ID </a:t>
            </a:r>
            <a:r>
              <a:rPr lang="en-US" altLang="zh-TW" b="1">
                <a:solidFill>
                  <a:schemeClr val="hlink"/>
                </a:solidFill>
                <a:latin typeface="Arial" panose="020B0604020202020204" pitchFamily="34" charset="0"/>
              </a:rPr>
              <a:t>IS</a:t>
            </a:r>
            <a:r>
              <a:rPr lang="en-US" altLang="zh-TW">
                <a:latin typeface="Arial" panose="020B0604020202020204" pitchFamily="34" charset="0"/>
              </a:rPr>
              <a:t> NULL;</a:t>
            </a:r>
          </a:p>
          <a:p>
            <a:pPr>
              <a:lnSpc>
                <a:spcPct val="90000"/>
              </a:lnSpc>
              <a:spcBef>
                <a:spcPct val="0"/>
              </a:spcBef>
              <a:buClrTx/>
              <a:buSzTx/>
              <a:buFontTx/>
              <a:buNone/>
            </a:pPr>
            <a:r>
              <a:rPr lang="en-US" altLang="zh-TW">
                <a:latin typeface="Arial" panose="020B0604020202020204" pitchFamily="34" charset="0"/>
              </a:rPr>
              <a:t>+-------+</a:t>
            </a:r>
          </a:p>
          <a:p>
            <a:pPr>
              <a:lnSpc>
                <a:spcPct val="90000"/>
              </a:lnSpc>
              <a:spcBef>
                <a:spcPct val="0"/>
              </a:spcBef>
              <a:buClrTx/>
              <a:buSzTx/>
              <a:buFontTx/>
              <a:buNone/>
            </a:pPr>
            <a:r>
              <a:rPr lang="en-US" altLang="zh-TW">
                <a:latin typeface="Arial" panose="020B0604020202020204" pitchFamily="34" charset="0"/>
              </a:rPr>
              <a:t>| name|</a:t>
            </a:r>
          </a:p>
          <a:p>
            <a:pPr>
              <a:lnSpc>
                <a:spcPct val="90000"/>
              </a:lnSpc>
              <a:spcBef>
                <a:spcPct val="0"/>
              </a:spcBef>
              <a:buClrTx/>
              <a:buSzTx/>
              <a:buFontTx/>
              <a:buNone/>
            </a:pPr>
            <a:r>
              <a:rPr lang="en-US" altLang="zh-TW">
                <a:latin typeface="Arial" panose="020B0604020202020204" pitchFamily="34" charset="0"/>
              </a:rPr>
              <a:t>+-------+</a:t>
            </a:r>
          </a:p>
          <a:p>
            <a:pPr>
              <a:lnSpc>
                <a:spcPct val="90000"/>
              </a:lnSpc>
              <a:spcBef>
                <a:spcPct val="0"/>
              </a:spcBef>
              <a:buClrTx/>
              <a:buSzTx/>
              <a:buFontTx/>
              <a:buNone/>
            </a:pPr>
            <a:r>
              <a:rPr lang="en-US" altLang="zh-TW">
                <a:latin typeface="Arial" panose="020B0604020202020204" pitchFamily="34" charset="0"/>
              </a:rPr>
              <a:t>| Jerry |</a:t>
            </a:r>
          </a:p>
          <a:p>
            <a:pPr>
              <a:lnSpc>
                <a:spcPct val="90000"/>
              </a:lnSpc>
              <a:spcBef>
                <a:spcPct val="0"/>
              </a:spcBef>
              <a:buClrTx/>
              <a:buSzTx/>
              <a:buFontTx/>
              <a:buNone/>
            </a:pPr>
            <a:r>
              <a:rPr lang="en-US" altLang="zh-TW">
                <a:latin typeface="Arial" panose="020B0604020202020204" pitchFamily="34" charset="0"/>
              </a:rPr>
              <a:t>+-------+</a:t>
            </a:r>
          </a:p>
          <a:p>
            <a:pPr>
              <a:lnSpc>
                <a:spcPct val="90000"/>
              </a:lnSpc>
              <a:spcBef>
                <a:spcPct val="0"/>
              </a:spcBef>
              <a:buClrTx/>
              <a:buSzTx/>
              <a:buFontTx/>
              <a:buNone/>
            </a:pPr>
            <a:r>
              <a:rPr lang="en-US" altLang="zh-TW">
                <a:latin typeface="Arial" panose="020B0604020202020204" pitchFamily="34" charset="0"/>
              </a:rPr>
              <a:t>1 row in set (0.00 sec)</a:t>
            </a:r>
            <a:endParaRPr lang="zh-TW" altLang="en-US"/>
          </a:p>
        </p:txBody>
      </p:sp>
    </p:spTree>
    <p:extLst>
      <p:ext uri="{BB962C8B-B14F-4D97-AF65-F5344CB8AC3E}">
        <p14:creationId xmlns:p14="http://schemas.microsoft.com/office/powerpoint/2010/main" val="6402004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a:ea typeface="宋体" panose="02010600030101010101" pitchFamily="2" charset="-122"/>
              </a:rPr>
              <a:t>Query</a:t>
            </a:r>
          </a:p>
        </p:txBody>
      </p:sp>
      <p:sp>
        <p:nvSpPr>
          <p:cNvPr id="15363" name="Rectangle 3"/>
          <p:cNvSpPr>
            <a:spLocks noGrp="1" noChangeArrowheads="1"/>
          </p:cNvSpPr>
          <p:nvPr>
            <p:ph type="body" idx="1"/>
          </p:nvPr>
        </p:nvSpPr>
        <p:spPr/>
        <p:txBody>
          <a:bodyPr>
            <a:normAutofit fontScale="85000" lnSpcReduction="20000"/>
          </a:bodyPr>
          <a:lstStyle/>
          <a:p>
            <a:pPr>
              <a:lnSpc>
                <a:spcPct val="90000"/>
              </a:lnSpc>
            </a:pPr>
            <a:r>
              <a:rPr lang="en-US" altLang="zh-CN" sz="2000">
                <a:ea typeface="宋体" panose="02010600030101010101" pitchFamily="2" charset="-122"/>
              </a:rPr>
              <a:t>To find all loan number for loans made at the Perryridge branch with loan amounts greater than $1100.</a:t>
            </a:r>
            <a:br>
              <a:rPr lang="en-US" altLang="zh-CN" sz="2000">
                <a:ea typeface="宋体" panose="02010600030101010101" pitchFamily="2" charset="-122"/>
              </a:rPr>
            </a:br>
            <a:endParaRPr lang="en-US" altLang="zh-CN" sz="2000">
              <a:ea typeface="宋体" panose="02010600030101010101" pitchFamily="2" charset="-122"/>
            </a:endParaRPr>
          </a:p>
          <a:p>
            <a:pPr>
              <a:lnSpc>
                <a:spcPct val="90000"/>
              </a:lnSpc>
              <a:buFont typeface="Wingdings" panose="05000000000000000000" pitchFamily="2" charset="2"/>
              <a:buNone/>
            </a:pPr>
            <a:r>
              <a:rPr lang="en-US" altLang="zh-CN" sz="2000" b="1">
                <a:ea typeface="宋体" panose="02010600030101010101" pitchFamily="2" charset="-122"/>
              </a:rPr>
              <a:t>	select </a:t>
            </a:r>
            <a:r>
              <a:rPr lang="en-US" altLang="zh-CN" sz="2000" i="1">
                <a:ea typeface="宋体" panose="02010600030101010101" pitchFamily="2" charset="-122"/>
              </a:rPr>
              <a:t>loan_number  </a:t>
            </a:r>
            <a:r>
              <a:rPr lang="en-US" altLang="zh-CN" sz="2000" b="1">
                <a:ea typeface="宋体" panose="02010600030101010101" pitchFamily="2" charset="-122"/>
              </a:rPr>
              <a:t>from </a:t>
            </a:r>
            <a:r>
              <a:rPr lang="en-US" altLang="zh-CN" sz="2000" i="1">
                <a:ea typeface="宋体" panose="02010600030101010101" pitchFamily="2" charset="-122"/>
              </a:rPr>
              <a:t>loan</a:t>
            </a:r>
            <a:br>
              <a:rPr lang="en-US" altLang="zh-CN" sz="2000" i="1">
                <a:ea typeface="宋体" panose="02010600030101010101" pitchFamily="2" charset="-122"/>
              </a:rPr>
            </a:br>
            <a:r>
              <a:rPr lang="en-US" altLang="zh-CN" sz="2000" b="1">
                <a:ea typeface="宋体" panose="02010600030101010101" pitchFamily="2" charset="-122"/>
              </a:rPr>
              <a:t>where </a:t>
            </a:r>
            <a:r>
              <a:rPr lang="en-US" altLang="zh-CN" sz="2000" i="1">
                <a:ea typeface="宋体" panose="02010600030101010101" pitchFamily="2" charset="-122"/>
              </a:rPr>
              <a:t>branch_name = ‘</a:t>
            </a:r>
            <a:r>
              <a:rPr lang="en-US" altLang="zh-CN" sz="2000">
                <a:ea typeface="宋体" panose="02010600030101010101" pitchFamily="2" charset="-122"/>
              </a:rPr>
              <a:t>Perryridge</a:t>
            </a:r>
            <a:r>
              <a:rPr lang="en-US" altLang="zh-CN" sz="2000" i="1">
                <a:ea typeface="宋体" panose="02010600030101010101" pitchFamily="2" charset="-122"/>
              </a:rPr>
              <a:t>’ </a:t>
            </a:r>
            <a:r>
              <a:rPr lang="en-US" altLang="zh-CN" sz="2000" b="1">
                <a:ea typeface="宋体" panose="02010600030101010101" pitchFamily="2" charset="-122"/>
              </a:rPr>
              <a:t>and </a:t>
            </a:r>
            <a:r>
              <a:rPr lang="en-US" altLang="zh-CN" sz="2000" i="1">
                <a:ea typeface="宋体" panose="02010600030101010101" pitchFamily="2" charset="-122"/>
              </a:rPr>
              <a:t>amount</a:t>
            </a:r>
            <a:r>
              <a:rPr lang="en-US" altLang="zh-CN" sz="2000">
                <a:ea typeface="宋体" panose="02010600030101010101" pitchFamily="2" charset="-122"/>
              </a:rPr>
              <a:t>&gt;1100;</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Find the loan number of those loans with loan amounts between $1,000 and $1,500 (that is, </a:t>
            </a:r>
            <a:r>
              <a:rPr lang="en-US" altLang="zh-CN" sz="2000">
                <a:latin typeface="Symbol" panose="05050102010706020507" pitchFamily="18" charset="2"/>
                <a:ea typeface="宋体" panose="02010600030101010101" pitchFamily="2" charset="-122"/>
              </a:rPr>
              <a:t></a:t>
            </a:r>
            <a:r>
              <a:rPr lang="en-US" altLang="zh-CN" sz="2000">
                <a:ea typeface="宋体" panose="02010600030101010101" pitchFamily="2" charset="-122"/>
              </a:rPr>
              <a:t>$1,000 and </a:t>
            </a:r>
            <a:r>
              <a:rPr lang="en-US" altLang="zh-CN" sz="2000">
                <a:latin typeface="Symbol" panose="05050102010706020507" pitchFamily="18" charset="2"/>
                <a:ea typeface="宋体" panose="02010600030101010101" pitchFamily="2" charset="-122"/>
              </a:rPr>
              <a:t></a:t>
            </a:r>
            <a:r>
              <a:rPr lang="en-US" altLang="zh-CN" sz="2000">
                <a:ea typeface="宋体" panose="02010600030101010101" pitchFamily="2" charset="-122"/>
              </a:rPr>
              <a:t>$1,500)</a:t>
            </a:r>
            <a:endParaRPr lang="en-US" altLang="zh-CN" sz="2000">
              <a:latin typeface="Times New Roman" panose="02020603050405020304" pitchFamily="18" charset="0"/>
              <a:ea typeface="宋体" panose="02010600030101010101" pitchFamily="2" charset="-122"/>
            </a:endParaRPr>
          </a:p>
          <a:p>
            <a:pPr>
              <a:lnSpc>
                <a:spcPct val="90000"/>
              </a:lnSpc>
              <a:buFont typeface="Wingdings" panose="05000000000000000000" pitchFamily="2" charset="2"/>
              <a:buNone/>
            </a:pPr>
            <a:r>
              <a:rPr lang="en-US" altLang="zh-CN" sz="2000">
                <a:ea typeface="宋体" panose="02010600030101010101" pitchFamily="2" charset="-122"/>
              </a:rPr>
              <a:t>	</a:t>
            </a:r>
          </a:p>
          <a:p>
            <a:pPr>
              <a:lnSpc>
                <a:spcPct val="90000"/>
              </a:lnSpc>
              <a:buFont typeface="Wingdings" panose="05000000000000000000" pitchFamily="2" charset="2"/>
              <a:buNone/>
            </a:pPr>
            <a:r>
              <a:rPr kumimoji="1" lang="en-US" altLang="zh-CN" sz="2000" b="1">
                <a:ea typeface="宋体" panose="02010600030101010101" pitchFamily="2" charset="-122"/>
              </a:rPr>
              <a:t>	select</a:t>
            </a:r>
            <a:r>
              <a:rPr kumimoji="1" lang="en-US" altLang="zh-CN" sz="2000" i="1">
                <a:ea typeface="宋体" panose="02010600030101010101" pitchFamily="2" charset="-122"/>
              </a:rPr>
              <a:t> loan_number </a:t>
            </a:r>
            <a:r>
              <a:rPr kumimoji="1" lang="en-US" altLang="zh-CN" sz="2000" b="1">
                <a:ea typeface="宋体" panose="02010600030101010101" pitchFamily="2" charset="-122"/>
              </a:rPr>
              <a:t>from </a:t>
            </a:r>
            <a:r>
              <a:rPr kumimoji="1" lang="en-US" altLang="zh-CN" sz="2000" i="1">
                <a:ea typeface="宋体" panose="02010600030101010101" pitchFamily="2" charset="-122"/>
              </a:rPr>
              <a:t>loan</a:t>
            </a:r>
            <a:r>
              <a:rPr kumimoji="1" lang="en-US" altLang="zh-CN" sz="2000">
                <a:ea typeface="宋体" panose="02010600030101010101" pitchFamily="2" charset="-122"/>
              </a:rPr>
              <a:t/>
            </a:r>
            <a:br>
              <a:rPr kumimoji="1" lang="en-US" altLang="zh-CN" sz="2000">
                <a:ea typeface="宋体" panose="02010600030101010101" pitchFamily="2" charset="-122"/>
              </a:rPr>
            </a:br>
            <a:r>
              <a:rPr kumimoji="1" lang="en-US" altLang="zh-CN" sz="2000" b="1">
                <a:ea typeface="宋体" panose="02010600030101010101" pitchFamily="2" charset="-122"/>
              </a:rPr>
              <a:t>where </a:t>
            </a:r>
            <a:r>
              <a:rPr kumimoji="1" lang="en-US" altLang="zh-CN" sz="2000" i="1">
                <a:ea typeface="宋体" panose="02010600030101010101" pitchFamily="2" charset="-122"/>
              </a:rPr>
              <a:t>amount</a:t>
            </a:r>
            <a:r>
              <a:rPr kumimoji="1" lang="en-US" altLang="zh-CN" sz="2000">
                <a:ea typeface="宋体" panose="02010600030101010101" pitchFamily="2" charset="-122"/>
              </a:rPr>
              <a:t> </a:t>
            </a:r>
            <a:r>
              <a:rPr kumimoji="1" lang="en-US" altLang="zh-CN" sz="2000" b="1">
                <a:ea typeface="宋体" panose="02010600030101010101" pitchFamily="2" charset="-122"/>
              </a:rPr>
              <a:t>between </a:t>
            </a:r>
            <a:r>
              <a:rPr kumimoji="1" lang="en-US" altLang="zh-CN" sz="2000">
                <a:ea typeface="宋体" panose="02010600030101010101" pitchFamily="2" charset="-122"/>
              </a:rPr>
              <a:t>1000 </a:t>
            </a:r>
            <a:r>
              <a:rPr kumimoji="1" lang="en-US" altLang="zh-CN" sz="2000" b="1">
                <a:ea typeface="宋体" panose="02010600030101010101" pitchFamily="2" charset="-122"/>
              </a:rPr>
              <a:t>and </a:t>
            </a:r>
            <a:r>
              <a:rPr kumimoji="1" lang="en-US" altLang="zh-CN" sz="2000">
                <a:ea typeface="宋体" panose="02010600030101010101" pitchFamily="2" charset="-122"/>
              </a:rPr>
              <a:t>1500;</a:t>
            </a:r>
            <a:endParaRPr lang="en-US" altLang="zh-CN" sz="2000">
              <a:ea typeface="宋体" panose="02010600030101010101" pitchFamily="2" charset="-122"/>
            </a:endParaRPr>
          </a:p>
          <a:p>
            <a:pPr>
              <a:lnSpc>
                <a:spcPct val="90000"/>
              </a:lnSpc>
              <a:buFont typeface="Wingdings" panose="05000000000000000000" pitchFamily="2" charset="2"/>
              <a:buNone/>
            </a:pPr>
            <a:endParaRPr lang="en-US" altLang="zh-CN" sz="2000">
              <a:ea typeface="宋体" panose="02010600030101010101" pitchFamily="2" charset="-122"/>
            </a:endParaRPr>
          </a:p>
          <a:p>
            <a:pPr>
              <a:lnSpc>
                <a:spcPct val="90000"/>
              </a:lnSpc>
              <a:buFont typeface="Wingdings" panose="05000000000000000000" pitchFamily="2" charset="2"/>
              <a:buNone/>
            </a:pPr>
            <a:r>
              <a:rPr lang="en-US" altLang="zh-CN" sz="2000">
                <a:ea typeface="宋体" panose="02010600030101010101" pitchFamily="2" charset="-122"/>
              </a:rPr>
              <a:t>	</a:t>
            </a:r>
          </a:p>
          <a:p>
            <a:pPr>
              <a:lnSpc>
                <a:spcPct val="90000"/>
              </a:lnSpc>
            </a:pPr>
            <a:endParaRPr lang="zh-CN" altLang="en-US" sz="1600">
              <a:ea typeface="宋体" panose="02010600030101010101" pitchFamily="2" charset="-122"/>
            </a:endParaRPr>
          </a:p>
        </p:txBody>
      </p:sp>
    </p:spTree>
    <p:extLst>
      <p:ext uri="{BB962C8B-B14F-4D97-AF65-F5344CB8AC3E}">
        <p14:creationId xmlns:p14="http://schemas.microsoft.com/office/powerpoint/2010/main" val="690843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ox(in)">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363">
                                            <p:txEl>
                                              <p:pRg st="5" end="5"/>
                                            </p:txEl>
                                          </p:spTgt>
                                        </p:tgtEl>
                                        <p:attrNameLst>
                                          <p:attrName>style.visibility</p:attrName>
                                        </p:attrNameLst>
                                      </p:cBhvr>
                                      <p:to>
                                        <p:strVal val="visible"/>
                                      </p:to>
                                    </p:set>
                                    <p:animEffect transition="in" filter="box(in)">
                                      <p:cBhvr>
                                        <p:cTn id="12"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ea typeface="宋体" panose="02010600030101010101" pitchFamily="2" charset="-122"/>
              </a:rPr>
              <a:t>Query</a:t>
            </a:r>
          </a:p>
        </p:txBody>
      </p:sp>
      <p:sp>
        <p:nvSpPr>
          <p:cNvPr id="19459" name="Rectangle 3"/>
          <p:cNvSpPr>
            <a:spLocks noGrp="1" noChangeArrowheads="1"/>
          </p:cNvSpPr>
          <p:nvPr>
            <p:ph type="body" idx="1"/>
          </p:nvPr>
        </p:nvSpPr>
        <p:spPr/>
        <p:txBody>
          <a:bodyPr>
            <a:normAutofit fontScale="92500" lnSpcReduction="20000"/>
          </a:bodyPr>
          <a:lstStyle/>
          <a:p>
            <a:pPr eaLnBrk="0" hangingPunct="0">
              <a:lnSpc>
                <a:spcPct val="80000"/>
              </a:lnSpc>
              <a:spcBef>
                <a:spcPct val="35000"/>
              </a:spcBef>
              <a:buClr>
                <a:schemeClr val="tx2"/>
              </a:buClr>
              <a:buSzPct val="90000"/>
              <a:buFont typeface="Monotype Sorts" pitchFamily="64" charset="2"/>
              <a:buChar char="n"/>
            </a:pPr>
            <a:r>
              <a:rPr kumimoji="1" lang="en-US" altLang="zh-CN">
                <a:ea typeface="宋体" panose="02010600030101010101" pitchFamily="2" charset="-122"/>
              </a:rPr>
              <a:t>Find the names of all branches that have greater assets than some branch located in Brooklyn.</a:t>
            </a:r>
          </a:p>
          <a:p>
            <a:pPr eaLnBrk="0" hangingPunct="0">
              <a:lnSpc>
                <a:spcPct val="80000"/>
              </a:lnSpc>
              <a:spcBef>
                <a:spcPct val="35000"/>
              </a:spcBef>
              <a:buClr>
                <a:schemeClr val="tx2"/>
              </a:buClr>
              <a:buSzPct val="90000"/>
              <a:buFont typeface="Monotype Sorts" pitchFamily="64" charset="2"/>
              <a:buChar char="n"/>
            </a:pPr>
            <a:endParaRPr lang="en-US" altLang="zh-CN">
              <a:ea typeface="宋体" panose="02010600030101010101" pitchFamily="2" charset="-122"/>
            </a:endParaRPr>
          </a:p>
          <a:p>
            <a:pPr eaLnBrk="0" hangingPunct="0">
              <a:lnSpc>
                <a:spcPct val="80000"/>
              </a:lnSpc>
              <a:spcBef>
                <a:spcPct val="35000"/>
              </a:spcBef>
              <a:buClr>
                <a:schemeClr val="tx2"/>
              </a:buClr>
              <a:buSzPct val="90000"/>
              <a:buFont typeface="Monotype Sorts" pitchFamily="64" charset="2"/>
              <a:buNone/>
            </a:pPr>
            <a:r>
              <a:rPr lang="en-US" altLang="zh-CN">
                <a:ea typeface="宋体" panose="02010600030101010101" pitchFamily="2" charset="-122"/>
              </a:rPr>
              <a:t>	</a:t>
            </a:r>
            <a:r>
              <a:rPr kumimoji="1" lang="en-US" altLang="zh-CN" b="1">
                <a:ea typeface="宋体" panose="02010600030101010101" pitchFamily="2" charset="-122"/>
              </a:rPr>
              <a:t>select distinct </a:t>
            </a:r>
            <a:r>
              <a:rPr kumimoji="1" lang="en-US" altLang="zh-CN" i="1">
                <a:ea typeface="宋体" panose="02010600030101010101" pitchFamily="2" charset="-122"/>
              </a:rPr>
              <a:t>T.branch_name</a:t>
            </a:r>
          </a:p>
          <a:p>
            <a:pPr eaLnBrk="0" hangingPunct="0">
              <a:lnSpc>
                <a:spcPct val="80000"/>
              </a:lnSpc>
              <a:spcBef>
                <a:spcPct val="35000"/>
              </a:spcBef>
              <a:buClr>
                <a:schemeClr val="tx2"/>
              </a:buClr>
              <a:buSzPct val="90000"/>
              <a:buFont typeface="Monotype Sorts" pitchFamily="64" charset="2"/>
              <a:buNone/>
            </a:pPr>
            <a:r>
              <a:rPr kumimoji="1" lang="en-US" altLang="zh-CN" i="1">
                <a:ea typeface="宋体" panose="02010600030101010101" pitchFamily="2" charset="-122"/>
              </a:rPr>
              <a:t>	</a:t>
            </a:r>
            <a:r>
              <a:rPr kumimoji="1" lang="en-US" altLang="zh-CN" b="1">
                <a:ea typeface="宋体" panose="02010600030101010101" pitchFamily="2" charset="-122"/>
              </a:rPr>
              <a:t>from </a:t>
            </a:r>
            <a:r>
              <a:rPr kumimoji="1" lang="en-US" altLang="zh-CN" i="1">
                <a:ea typeface="宋体" panose="02010600030101010101" pitchFamily="2" charset="-122"/>
              </a:rPr>
              <a:t>branch </a:t>
            </a:r>
            <a:r>
              <a:rPr kumimoji="1" lang="en-US" altLang="zh-CN" b="1">
                <a:ea typeface="宋体" panose="02010600030101010101" pitchFamily="2" charset="-122"/>
              </a:rPr>
              <a:t>as </a:t>
            </a:r>
            <a:r>
              <a:rPr kumimoji="1" lang="en-US" altLang="zh-CN" i="1">
                <a:ea typeface="宋体" panose="02010600030101010101" pitchFamily="2" charset="-122"/>
              </a:rPr>
              <a:t>T, branch </a:t>
            </a:r>
            <a:r>
              <a:rPr kumimoji="1" lang="en-US" altLang="zh-CN" b="1">
                <a:ea typeface="宋体" panose="02010600030101010101" pitchFamily="2" charset="-122"/>
              </a:rPr>
              <a:t>as </a:t>
            </a:r>
            <a:r>
              <a:rPr kumimoji="1" lang="en-US" altLang="zh-CN" i="1">
                <a:ea typeface="宋体" panose="02010600030101010101" pitchFamily="2" charset="-122"/>
              </a:rPr>
              <a:t>S</a:t>
            </a:r>
            <a:br>
              <a:rPr kumimoji="1" lang="en-US" altLang="zh-CN" i="1">
                <a:ea typeface="宋体" panose="02010600030101010101" pitchFamily="2" charset="-122"/>
              </a:rPr>
            </a:br>
            <a:r>
              <a:rPr kumimoji="1" lang="en-US" altLang="zh-CN" b="1">
                <a:ea typeface="宋体" panose="02010600030101010101" pitchFamily="2" charset="-122"/>
              </a:rPr>
              <a:t>where </a:t>
            </a:r>
            <a:r>
              <a:rPr kumimoji="1" lang="en-US" altLang="zh-CN" i="1">
                <a:ea typeface="宋体" panose="02010600030101010101" pitchFamily="2" charset="-122"/>
              </a:rPr>
              <a:t>T.assets &gt; S.assets </a:t>
            </a:r>
            <a:r>
              <a:rPr kumimoji="1" lang="en-US" altLang="zh-CN" b="1">
                <a:ea typeface="宋体" panose="02010600030101010101" pitchFamily="2" charset="-122"/>
              </a:rPr>
              <a:t>and </a:t>
            </a:r>
            <a:r>
              <a:rPr kumimoji="1" lang="en-US" altLang="zh-CN" i="1">
                <a:ea typeface="宋体" panose="02010600030101010101" pitchFamily="2" charset="-122"/>
              </a:rPr>
              <a:t>S.branch_city = ‘</a:t>
            </a:r>
            <a:r>
              <a:rPr kumimoji="1" lang="en-US" altLang="zh-CN">
                <a:ea typeface="宋体" panose="02010600030101010101" pitchFamily="2" charset="-122"/>
              </a:rPr>
              <a:t>Brooklyn</a:t>
            </a:r>
            <a:r>
              <a:rPr kumimoji="1" lang="en-US" altLang="zh-CN" i="1">
                <a:ea typeface="宋体" panose="02010600030101010101" pitchFamily="2" charset="-122"/>
              </a:rPr>
              <a:t>’;</a:t>
            </a:r>
          </a:p>
          <a:p>
            <a:pPr eaLnBrk="0" hangingPunct="0">
              <a:lnSpc>
                <a:spcPct val="80000"/>
              </a:lnSpc>
              <a:spcBef>
                <a:spcPct val="35000"/>
              </a:spcBef>
              <a:buClr>
                <a:schemeClr val="tx2"/>
              </a:buClr>
              <a:buSzPct val="90000"/>
              <a:buFont typeface="Monotype Sorts" pitchFamily="64" charset="2"/>
              <a:buNone/>
            </a:pPr>
            <a:endParaRPr kumimoji="1" lang="en-US" altLang="zh-CN" i="1">
              <a:ea typeface="宋体" panose="02010600030101010101" pitchFamily="2" charset="-122"/>
            </a:endParaRPr>
          </a:p>
          <a:p>
            <a:pPr eaLnBrk="0" hangingPunct="0">
              <a:lnSpc>
                <a:spcPct val="80000"/>
              </a:lnSpc>
              <a:spcBef>
                <a:spcPct val="35000"/>
              </a:spcBef>
              <a:buClr>
                <a:schemeClr val="tx2"/>
              </a:buClr>
              <a:buSzPct val="90000"/>
              <a:buFont typeface="Monotype Sorts" pitchFamily="64" charset="2"/>
              <a:buChar char="n"/>
            </a:pPr>
            <a:r>
              <a:rPr kumimoji="1" lang="en-US" altLang="zh-CN">
                <a:ea typeface="宋体" panose="02010600030101010101" pitchFamily="2" charset="-122"/>
              </a:rPr>
              <a:t>Find the customer names and their loan numbers for all customers having a loan at some branch.</a:t>
            </a:r>
          </a:p>
          <a:p>
            <a:pPr eaLnBrk="0" hangingPunct="0">
              <a:lnSpc>
                <a:spcPct val="80000"/>
              </a:lnSpc>
              <a:spcBef>
                <a:spcPct val="35000"/>
              </a:spcBef>
              <a:buClr>
                <a:schemeClr val="tx2"/>
              </a:buClr>
              <a:buSzPct val="90000"/>
              <a:buFont typeface="Monotype Sorts" pitchFamily="64" charset="2"/>
              <a:buChar char="n"/>
            </a:pPr>
            <a:endParaRPr lang="en-US" altLang="zh-CN">
              <a:ea typeface="宋体" panose="02010600030101010101" pitchFamily="2" charset="-122"/>
            </a:endParaRPr>
          </a:p>
          <a:p>
            <a:pPr eaLnBrk="0" hangingPunct="0">
              <a:lnSpc>
                <a:spcPct val="80000"/>
              </a:lnSpc>
              <a:spcBef>
                <a:spcPct val="35000"/>
              </a:spcBef>
              <a:buClr>
                <a:schemeClr val="tx2"/>
              </a:buClr>
              <a:buSzPct val="90000"/>
              <a:buFont typeface="Monotype Sorts" pitchFamily="64" charset="2"/>
              <a:buNone/>
            </a:pPr>
            <a:r>
              <a:rPr lang="en-US" altLang="zh-CN">
                <a:ea typeface="宋体" panose="02010600030101010101" pitchFamily="2" charset="-122"/>
              </a:rPr>
              <a:t>	 </a:t>
            </a:r>
            <a:r>
              <a:rPr kumimoji="1" lang="en-US" b="1"/>
              <a:t>select </a:t>
            </a:r>
            <a:r>
              <a:rPr kumimoji="1" lang="en-US" i="1"/>
              <a:t>customer_name, T.loan_number, S.amount</a:t>
            </a:r>
            <a:br>
              <a:rPr kumimoji="1" lang="en-US" i="1"/>
            </a:br>
            <a:r>
              <a:rPr kumimoji="1" lang="en-US" i="1"/>
              <a:t> </a:t>
            </a:r>
            <a:r>
              <a:rPr kumimoji="1" lang="en-US" b="1"/>
              <a:t>from </a:t>
            </a:r>
            <a:r>
              <a:rPr kumimoji="1" lang="en-US" i="1"/>
              <a:t>borrower </a:t>
            </a:r>
            <a:r>
              <a:rPr kumimoji="1" lang="en-US" b="1"/>
              <a:t>as </a:t>
            </a:r>
            <a:r>
              <a:rPr kumimoji="1" lang="en-US" i="1"/>
              <a:t>T, loan </a:t>
            </a:r>
            <a:r>
              <a:rPr kumimoji="1" lang="en-US" b="1"/>
              <a:t>as </a:t>
            </a:r>
            <a:r>
              <a:rPr kumimoji="1" lang="en-US" i="1"/>
              <a:t>S</a:t>
            </a:r>
            <a:br>
              <a:rPr kumimoji="1" lang="en-US" i="1"/>
            </a:br>
            <a:r>
              <a:rPr kumimoji="1" lang="en-US" i="1"/>
              <a:t> </a:t>
            </a:r>
            <a:r>
              <a:rPr kumimoji="1" lang="en-US" b="1"/>
              <a:t>where </a:t>
            </a:r>
            <a:r>
              <a:rPr kumimoji="1" lang="en-US" i="1"/>
              <a:t> T.loan_number = S.loan_number;</a:t>
            </a:r>
            <a:endParaRPr lang="en-US" altLang="zh-CN">
              <a:ea typeface="宋体" panose="02010600030101010101" pitchFamily="2" charset="-122"/>
            </a:endParaRPr>
          </a:p>
          <a:p>
            <a:pPr eaLnBrk="0" hangingPunct="0">
              <a:lnSpc>
                <a:spcPct val="80000"/>
              </a:lnSpc>
              <a:spcBef>
                <a:spcPct val="35000"/>
              </a:spcBef>
              <a:buClr>
                <a:schemeClr val="tx2"/>
              </a:buClr>
              <a:buSzPct val="90000"/>
              <a:buFont typeface="Monotype Sorts" pitchFamily="64" charset="2"/>
              <a:buNone/>
            </a:pPr>
            <a:endParaRPr lang="en-US" altLang="zh-CN">
              <a:ea typeface="宋体" panose="02010600030101010101" pitchFamily="2" charset="-122"/>
            </a:endParaRPr>
          </a:p>
          <a:p>
            <a:pPr eaLnBrk="0" hangingPunct="0">
              <a:lnSpc>
                <a:spcPct val="80000"/>
              </a:lnSpc>
              <a:spcBef>
                <a:spcPct val="35000"/>
              </a:spcBef>
              <a:buClr>
                <a:schemeClr val="tx2"/>
              </a:buClr>
              <a:buSzPct val="90000"/>
              <a:buFont typeface="Monotype Sorts" pitchFamily="64" charset="2"/>
              <a:buNone/>
            </a:pPr>
            <a:r>
              <a:rPr lang="en-US" altLang="zh-CN" sz="1000">
                <a:ea typeface="宋体" panose="02010600030101010101" pitchFamily="2" charset="-122"/>
              </a:rPr>
              <a:t>	</a:t>
            </a:r>
            <a:endParaRPr lang="en-US" altLang="zh-CN" sz="1200">
              <a:ea typeface="宋体" panose="02010600030101010101" pitchFamily="2" charset="-122"/>
            </a:endParaRPr>
          </a:p>
          <a:p>
            <a:pPr eaLnBrk="0" hangingPunct="0">
              <a:lnSpc>
                <a:spcPct val="80000"/>
              </a:lnSpc>
              <a:spcBef>
                <a:spcPct val="35000"/>
              </a:spcBef>
              <a:buClr>
                <a:schemeClr val="tx2"/>
              </a:buClr>
              <a:buSzPct val="90000"/>
              <a:buFont typeface="Monotype Sorts" pitchFamily="64" charset="2"/>
              <a:buNone/>
            </a:pPr>
            <a:endParaRPr lang="zh-CN" altLang="en-US" sz="1200">
              <a:ea typeface="宋体" panose="02010600030101010101" pitchFamily="2" charset="-122"/>
            </a:endParaRPr>
          </a:p>
        </p:txBody>
      </p:sp>
    </p:spTree>
    <p:extLst>
      <p:ext uri="{BB962C8B-B14F-4D97-AF65-F5344CB8AC3E}">
        <p14:creationId xmlns:p14="http://schemas.microsoft.com/office/powerpoint/2010/main" val="766744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Effect transition="in" filter="box(in)">
                                      <p:cBhvr>
                                        <p:cTn id="7" dur="500"/>
                                        <p:tgtEl>
                                          <p:spTgt spid="1945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9459">
                                            <p:txEl>
                                              <p:pRg st="3" end="3"/>
                                            </p:txEl>
                                          </p:spTgt>
                                        </p:tgtEl>
                                        <p:attrNameLst>
                                          <p:attrName>style.visibility</p:attrName>
                                        </p:attrNameLst>
                                      </p:cBhvr>
                                      <p:to>
                                        <p:strVal val="visible"/>
                                      </p:to>
                                    </p:set>
                                    <p:animEffect transition="in" filter="box(in)">
                                      <p:cBhvr>
                                        <p:cTn id="10" dur="500"/>
                                        <p:tgtEl>
                                          <p:spTgt spid="1945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9459">
                                            <p:txEl>
                                              <p:pRg st="7" end="7"/>
                                            </p:txEl>
                                          </p:spTgt>
                                        </p:tgtEl>
                                        <p:attrNameLst>
                                          <p:attrName>style.visibility</p:attrName>
                                        </p:attrNameLst>
                                      </p:cBhvr>
                                      <p:to>
                                        <p:strVal val="visible"/>
                                      </p:to>
                                    </p:set>
                                    <p:animEffect transition="in" filter="box(in)">
                                      <p:cBhvr>
                                        <p:cTn id="15"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ea typeface="宋体" panose="02010600030101010101" pitchFamily="2" charset="-122"/>
              </a:rPr>
              <a:t>Set Operation</a:t>
            </a:r>
          </a:p>
        </p:txBody>
      </p:sp>
      <p:sp>
        <p:nvSpPr>
          <p:cNvPr id="17411" name="Rectangle 3"/>
          <p:cNvSpPr>
            <a:spLocks noGrp="1" noChangeArrowheads="1"/>
          </p:cNvSpPr>
          <p:nvPr>
            <p:ph type="body" idx="1"/>
          </p:nvPr>
        </p:nvSpPr>
        <p:spPr/>
        <p:txBody>
          <a:bodyPr>
            <a:normAutofit fontScale="85000" lnSpcReduction="20000"/>
          </a:bodyPr>
          <a:lstStyle/>
          <a:p>
            <a:r>
              <a:rPr lang="en-US" altLang="zh-CN" sz="2000">
                <a:ea typeface="宋体" panose="02010600030101010101" pitchFamily="2" charset="-122"/>
              </a:rPr>
              <a:t>Find all customers who have a loan, an account, or both:</a:t>
            </a:r>
          </a:p>
          <a:p>
            <a:pPr>
              <a:buFont typeface="Wingdings" panose="05000000000000000000" pitchFamily="2" charset="2"/>
              <a:buNone/>
            </a:pPr>
            <a:r>
              <a:rPr lang="en-US" altLang="zh-CN" sz="2000">
                <a:ea typeface="宋体" panose="02010600030101010101" pitchFamily="2" charset="-122"/>
              </a:rPr>
              <a:t>	</a:t>
            </a:r>
          </a:p>
          <a:p>
            <a:pPr>
              <a:buFont typeface="Wingdings" panose="05000000000000000000" pitchFamily="2" charset="2"/>
              <a:buNone/>
            </a:pPr>
            <a:r>
              <a:rPr lang="en-US" altLang="zh-CN" sz="2000">
                <a:ea typeface="宋体" panose="02010600030101010101" pitchFamily="2" charset="-122"/>
              </a:rPr>
              <a:t>	</a:t>
            </a:r>
            <a:r>
              <a:rPr kumimoji="1" lang="en-US" altLang="zh-CN" sz="2000" b="1">
                <a:ea typeface="宋体" panose="02010600030101010101" pitchFamily="2" charset="-122"/>
              </a:rPr>
              <a:t>(select</a:t>
            </a:r>
            <a:r>
              <a:rPr kumimoji="1" lang="en-US" altLang="zh-CN" sz="2000">
                <a:ea typeface="宋体" panose="02010600030101010101" pitchFamily="2" charset="-122"/>
              </a:rPr>
              <a:t> </a:t>
            </a:r>
            <a:r>
              <a:rPr kumimoji="1" lang="en-US" altLang="zh-CN" sz="2000" i="1">
                <a:ea typeface="宋体" panose="02010600030101010101" pitchFamily="2" charset="-122"/>
              </a:rPr>
              <a:t>customer_name </a:t>
            </a:r>
            <a:r>
              <a:rPr kumimoji="1" lang="en-US" altLang="zh-CN" sz="2000" b="1">
                <a:ea typeface="宋体" panose="02010600030101010101" pitchFamily="2" charset="-122"/>
              </a:rPr>
              <a:t>from </a:t>
            </a:r>
            <a:r>
              <a:rPr kumimoji="1" lang="en-US" altLang="zh-CN" sz="2000" i="1">
                <a:ea typeface="宋体" panose="02010600030101010101" pitchFamily="2" charset="-122"/>
              </a:rPr>
              <a:t>depositor</a:t>
            </a:r>
            <a:r>
              <a:rPr kumimoji="1" lang="en-US" altLang="zh-CN" sz="2000">
                <a:ea typeface="宋体" panose="02010600030101010101" pitchFamily="2" charset="-122"/>
              </a:rPr>
              <a:t>)</a:t>
            </a:r>
            <a:br>
              <a:rPr kumimoji="1" lang="en-US" altLang="zh-CN" sz="2000">
                <a:ea typeface="宋体" panose="02010600030101010101" pitchFamily="2" charset="-122"/>
              </a:rPr>
            </a:br>
            <a:r>
              <a:rPr kumimoji="1" lang="en-US" altLang="zh-CN" sz="2000">
                <a:ea typeface="宋体" panose="02010600030101010101" pitchFamily="2" charset="-122"/>
              </a:rPr>
              <a:t>	</a:t>
            </a:r>
            <a:r>
              <a:rPr kumimoji="1" lang="en-US" altLang="zh-CN" sz="2000" b="1">
                <a:ea typeface="宋体" panose="02010600030101010101" pitchFamily="2" charset="-122"/>
              </a:rPr>
              <a:t>union</a:t>
            </a:r>
            <a:br>
              <a:rPr kumimoji="1" lang="en-US" altLang="zh-CN" sz="2000" b="1">
                <a:ea typeface="宋体" panose="02010600030101010101" pitchFamily="2" charset="-122"/>
              </a:rPr>
            </a:br>
            <a:r>
              <a:rPr kumimoji="1" lang="en-US" altLang="zh-CN" sz="2000" b="1">
                <a:ea typeface="宋体" panose="02010600030101010101" pitchFamily="2" charset="-122"/>
              </a:rPr>
              <a:t>(select</a:t>
            </a:r>
            <a:r>
              <a:rPr kumimoji="1" lang="en-US" altLang="zh-CN" sz="2000">
                <a:ea typeface="宋体" panose="02010600030101010101" pitchFamily="2" charset="-122"/>
              </a:rPr>
              <a:t> </a:t>
            </a:r>
            <a:r>
              <a:rPr kumimoji="1" lang="en-US" altLang="zh-CN" sz="2000" i="1">
                <a:ea typeface="宋体" panose="02010600030101010101" pitchFamily="2" charset="-122"/>
              </a:rPr>
              <a:t>customer_name </a:t>
            </a:r>
            <a:r>
              <a:rPr kumimoji="1" lang="en-US" altLang="zh-CN" sz="2000" b="1">
                <a:ea typeface="宋体" panose="02010600030101010101" pitchFamily="2" charset="-122"/>
              </a:rPr>
              <a:t>from</a:t>
            </a:r>
            <a:r>
              <a:rPr kumimoji="1" lang="en-US" altLang="zh-CN" sz="2000" i="1">
                <a:ea typeface="宋体" panose="02010600030101010101" pitchFamily="2" charset="-122"/>
              </a:rPr>
              <a:t> borrower);</a:t>
            </a:r>
            <a:endParaRPr lang="en-US" altLang="zh-CN" sz="2000">
              <a:ea typeface="宋体" panose="02010600030101010101" pitchFamily="2" charset="-122"/>
            </a:endParaRPr>
          </a:p>
          <a:p>
            <a:pPr>
              <a:buFont typeface="Wingdings" panose="05000000000000000000" pitchFamily="2" charset="2"/>
              <a:buNone/>
            </a:pPr>
            <a:endParaRPr lang="en-US" altLang="zh-CN" sz="2000">
              <a:ea typeface="宋体" panose="02010600030101010101" pitchFamily="2" charset="-122"/>
            </a:endParaRPr>
          </a:p>
          <a:p>
            <a:r>
              <a:rPr kumimoji="1" lang="en-US" altLang="zh-CN" sz="2000">
                <a:ea typeface="宋体" panose="02010600030101010101" pitchFamily="2" charset="-122"/>
              </a:rPr>
              <a:t>Find all customers who have an account but no loan.</a:t>
            </a:r>
          </a:p>
          <a:p>
            <a:pPr>
              <a:buFont typeface="Wingdings" panose="05000000000000000000" pitchFamily="2" charset="2"/>
              <a:buNone/>
            </a:pPr>
            <a:r>
              <a:rPr kumimoji="1" lang="en-US" altLang="zh-CN" sz="2000">
                <a:ea typeface="宋体" panose="02010600030101010101" pitchFamily="2" charset="-122"/>
              </a:rPr>
              <a:t>	(no </a:t>
            </a:r>
            <a:r>
              <a:rPr kumimoji="1" lang="en-US" altLang="zh-CN" sz="2000" b="1">
                <a:ea typeface="宋体" panose="02010600030101010101" pitchFamily="2" charset="-122"/>
              </a:rPr>
              <a:t>minus</a:t>
            </a:r>
            <a:r>
              <a:rPr kumimoji="1" lang="en-US" altLang="zh-CN" sz="2000">
                <a:ea typeface="宋体" panose="02010600030101010101" pitchFamily="2" charset="-122"/>
              </a:rPr>
              <a:t> operator provided in mysql)</a:t>
            </a:r>
          </a:p>
          <a:p>
            <a:pPr>
              <a:buFont typeface="Wingdings" panose="05000000000000000000" pitchFamily="2" charset="2"/>
              <a:buNone/>
            </a:pPr>
            <a:r>
              <a:rPr kumimoji="1" lang="en-US" altLang="zh-CN" sz="2000">
                <a:ea typeface="宋体" panose="02010600030101010101" pitchFamily="2" charset="-122"/>
              </a:rPr>
              <a:t>	</a:t>
            </a:r>
            <a:r>
              <a:rPr kumimoji="1" lang="en-US" altLang="zh-CN" sz="2000" b="1">
                <a:ea typeface="宋体" panose="02010600030101010101" pitchFamily="2" charset="-122"/>
              </a:rPr>
              <a:t>select</a:t>
            </a:r>
            <a:r>
              <a:rPr kumimoji="1" lang="en-US" altLang="zh-CN" sz="2000">
                <a:ea typeface="宋体" panose="02010600030101010101" pitchFamily="2" charset="-122"/>
              </a:rPr>
              <a:t> </a:t>
            </a:r>
            <a:r>
              <a:rPr kumimoji="1" lang="en-US" altLang="zh-CN" sz="2000" i="1">
                <a:ea typeface="宋体" panose="02010600030101010101" pitchFamily="2" charset="-122"/>
              </a:rPr>
              <a:t>customer_name </a:t>
            </a:r>
            <a:r>
              <a:rPr kumimoji="1" lang="en-US" altLang="zh-CN" sz="2000" b="1">
                <a:ea typeface="宋体" panose="02010600030101010101" pitchFamily="2" charset="-122"/>
              </a:rPr>
              <a:t>from </a:t>
            </a:r>
            <a:r>
              <a:rPr kumimoji="1" lang="en-US" altLang="zh-CN" sz="2000" i="1">
                <a:ea typeface="宋体" panose="02010600030101010101" pitchFamily="2" charset="-122"/>
              </a:rPr>
              <a:t>depositor </a:t>
            </a:r>
          </a:p>
          <a:p>
            <a:pPr>
              <a:buFont typeface="Wingdings" panose="05000000000000000000" pitchFamily="2" charset="2"/>
              <a:buNone/>
            </a:pPr>
            <a:r>
              <a:rPr kumimoji="1" lang="en-US" altLang="zh-CN" sz="2000">
                <a:ea typeface="宋体" panose="02010600030101010101" pitchFamily="2" charset="-122"/>
              </a:rPr>
              <a:t>	</a:t>
            </a:r>
            <a:r>
              <a:rPr kumimoji="1" lang="en-US" altLang="zh-CN" sz="2000" b="1">
                <a:ea typeface="宋体" panose="02010600030101010101" pitchFamily="2" charset="-122"/>
              </a:rPr>
              <a:t>where</a:t>
            </a:r>
            <a:r>
              <a:rPr kumimoji="1" lang="en-US" altLang="zh-CN" sz="2000">
                <a:ea typeface="宋体" panose="02010600030101010101" pitchFamily="2" charset="-122"/>
              </a:rPr>
              <a:t> </a:t>
            </a:r>
            <a:r>
              <a:rPr kumimoji="1" lang="en-US" altLang="zh-CN" sz="2000" i="1">
                <a:ea typeface="宋体" panose="02010600030101010101" pitchFamily="2" charset="-122"/>
              </a:rPr>
              <a:t>customer_name</a:t>
            </a:r>
            <a:r>
              <a:rPr kumimoji="1" lang="en-US" altLang="zh-CN" sz="2000">
                <a:ea typeface="宋体" panose="02010600030101010101" pitchFamily="2" charset="-122"/>
              </a:rPr>
              <a:t>  </a:t>
            </a:r>
            <a:r>
              <a:rPr kumimoji="1" lang="en-US" altLang="zh-CN" sz="2000" b="1">
                <a:ea typeface="宋体" panose="02010600030101010101" pitchFamily="2" charset="-122"/>
              </a:rPr>
              <a:t>not in</a:t>
            </a:r>
            <a:r>
              <a:rPr kumimoji="1" lang="en-US" altLang="zh-CN" sz="2000">
                <a:ea typeface="宋体" panose="02010600030101010101" pitchFamily="2" charset="-122"/>
              </a:rPr>
              <a:t/>
            </a:r>
            <a:br>
              <a:rPr kumimoji="1" lang="en-US" altLang="zh-CN" sz="2000">
                <a:ea typeface="宋体" panose="02010600030101010101" pitchFamily="2" charset="-122"/>
              </a:rPr>
            </a:br>
            <a:r>
              <a:rPr kumimoji="1" lang="en-US" altLang="zh-CN" sz="2000" b="1">
                <a:ea typeface="宋体" panose="02010600030101010101" pitchFamily="2" charset="-122"/>
              </a:rPr>
              <a:t>(select</a:t>
            </a:r>
            <a:r>
              <a:rPr kumimoji="1" lang="en-US" altLang="zh-CN" sz="2000">
                <a:ea typeface="宋体" panose="02010600030101010101" pitchFamily="2" charset="-122"/>
              </a:rPr>
              <a:t> </a:t>
            </a:r>
            <a:r>
              <a:rPr kumimoji="1" lang="en-US" altLang="zh-CN" sz="2000" i="1">
                <a:ea typeface="宋体" panose="02010600030101010101" pitchFamily="2" charset="-122"/>
              </a:rPr>
              <a:t>customer_name </a:t>
            </a:r>
            <a:r>
              <a:rPr kumimoji="1" lang="en-US" altLang="zh-CN" sz="2000" b="1">
                <a:ea typeface="宋体" panose="02010600030101010101" pitchFamily="2" charset="-122"/>
              </a:rPr>
              <a:t>from</a:t>
            </a:r>
            <a:r>
              <a:rPr kumimoji="1" lang="en-US" altLang="zh-CN" sz="2000" i="1">
                <a:ea typeface="宋体" panose="02010600030101010101" pitchFamily="2" charset="-122"/>
              </a:rPr>
              <a:t> borrower);</a:t>
            </a:r>
            <a:endParaRPr kumimoji="1" lang="en-US" altLang="zh-CN" sz="2000">
              <a:ea typeface="宋体" panose="02010600030101010101" pitchFamily="2" charset="-122"/>
            </a:endParaRPr>
          </a:p>
          <a:p>
            <a:endParaRPr lang="en-US" altLang="zh-CN" sz="2000">
              <a:ea typeface="宋体" panose="02010600030101010101" pitchFamily="2" charset="-122"/>
            </a:endParaRPr>
          </a:p>
          <a:p>
            <a:pPr eaLnBrk="0" hangingPunct="0">
              <a:spcBef>
                <a:spcPct val="0"/>
              </a:spcBef>
              <a:buClrTx/>
              <a:buSzTx/>
              <a:buFontTx/>
              <a:buNone/>
            </a:pPr>
            <a:endParaRPr kumimoji="1" lang="en-US" altLang="zh-CN" sz="2000">
              <a:ea typeface="宋体" panose="02010600030101010101" pitchFamily="2" charset="-122"/>
            </a:endParaRPr>
          </a:p>
        </p:txBody>
      </p:sp>
    </p:spTree>
    <p:extLst>
      <p:ext uri="{BB962C8B-B14F-4D97-AF65-F5344CB8AC3E}">
        <p14:creationId xmlns:p14="http://schemas.microsoft.com/office/powerpoint/2010/main" val="2990944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box(in)">
                                      <p:cBhvr>
                                        <p:cTn id="7" dur="500"/>
                                        <p:tgtEl>
                                          <p:spTgt spid="174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7411">
                                            <p:txEl>
                                              <p:pRg st="5" end="5"/>
                                            </p:txEl>
                                          </p:spTgt>
                                        </p:tgtEl>
                                        <p:attrNameLst>
                                          <p:attrName>style.visibility</p:attrName>
                                        </p:attrNameLst>
                                      </p:cBhvr>
                                      <p:to>
                                        <p:strVal val="visible"/>
                                      </p:to>
                                    </p:set>
                                    <p:animEffect transition="in" filter="box(in)">
                                      <p:cBhvr>
                                        <p:cTn id="12" dur="500"/>
                                        <p:tgtEl>
                                          <p:spTgt spid="17411">
                                            <p:txEl>
                                              <p:pRg st="5" end="5"/>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7411">
                                            <p:txEl>
                                              <p:pRg st="6" end="6"/>
                                            </p:txEl>
                                          </p:spTgt>
                                        </p:tgtEl>
                                        <p:attrNameLst>
                                          <p:attrName>style.visibility</p:attrName>
                                        </p:attrNameLst>
                                      </p:cBhvr>
                                      <p:to>
                                        <p:strVal val="visible"/>
                                      </p:to>
                                    </p:set>
                                    <p:animEffect transition="in" filter="box(in)">
                                      <p:cBhvr>
                                        <p:cTn id="15" dur="500"/>
                                        <p:tgtEl>
                                          <p:spTgt spid="17411">
                                            <p:txEl>
                                              <p:pRg st="6" end="6"/>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7411">
                                            <p:txEl>
                                              <p:pRg st="7" end="7"/>
                                            </p:txEl>
                                          </p:spTgt>
                                        </p:tgtEl>
                                        <p:attrNameLst>
                                          <p:attrName>style.visibility</p:attrName>
                                        </p:attrNameLst>
                                      </p:cBhvr>
                                      <p:to>
                                        <p:strVal val="visible"/>
                                      </p:to>
                                    </p:set>
                                    <p:animEffect transition="in" filter="box(in)">
                                      <p:cBhvr>
                                        <p:cTn id="18"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a:ea typeface="宋体" panose="02010600030101010101" pitchFamily="2" charset="-122"/>
              </a:rPr>
              <a:t>Aggregate function</a:t>
            </a:r>
          </a:p>
        </p:txBody>
      </p:sp>
      <p:sp>
        <p:nvSpPr>
          <p:cNvPr id="25603" name="Rectangle 3"/>
          <p:cNvSpPr>
            <a:spLocks noGrp="1" noChangeArrowheads="1"/>
          </p:cNvSpPr>
          <p:nvPr>
            <p:ph type="body" idx="1"/>
          </p:nvPr>
        </p:nvSpPr>
        <p:spPr/>
        <p:txBody>
          <a:bodyPr>
            <a:normAutofit fontScale="85000" lnSpcReduction="20000"/>
          </a:bodyPr>
          <a:lstStyle/>
          <a:p>
            <a:r>
              <a:rPr lang="en-US" altLang="zh-CN">
                <a:ea typeface="宋体" panose="02010600030101010101" pitchFamily="2" charset="-122"/>
              </a:rPr>
              <a:t>Find the number of depositors for each branch.</a:t>
            </a:r>
          </a:p>
          <a:p>
            <a:endParaRPr lang="en-US" altLang="zh-CN">
              <a:ea typeface="宋体" panose="02010600030101010101" pitchFamily="2" charset="-122"/>
            </a:endParaRPr>
          </a:p>
          <a:p>
            <a:pPr>
              <a:buFont typeface="Wingdings" panose="05000000000000000000" pitchFamily="2" charset="2"/>
              <a:buNone/>
            </a:pPr>
            <a:r>
              <a:rPr lang="en-US" altLang="zh-CN">
                <a:ea typeface="宋体" panose="02010600030101010101" pitchFamily="2" charset="-122"/>
              </a:rPr>
              <a:t>	</a:t>
            </a:r>
            <a:r>
              <a:rPr kumimoji="1" lang="en-US" altLang="zh-CN" b="1">
                <a:ea typeface="宋体" panose="02010600030101010101" pitchFamily="2" charset="-122"/>
              </a:rPr>
              <a:t>select </a:t>
            </a:r>
            <a:r>
              <a:rPr kumimoji="1" lang="en-US" altLang="zh-CN" i="1">
                <a:ea typeface="宋体" panose="02010600030101010101" pitchFamily="2" charset="-122"/>
              </a:rPr>
              <a:t>branch_name, </a:t>
            </a:r>
            <a:r>
              <a:rPr kumimoji="1" lang="en-US" altLang="zh-CN" b="1">
                <a:ea typeface="宋体" panose="02010600030101010101" pitchFamily="2" charset="-122"/>
              </a:rPr>
              <a:t>count (distinct</a:t>
            </a:r>
            <a:r>
              <a:rPr kumimoji="1" lang="en-US" altLang="zh-CN">
                <a:ea typeface="宋体" panose="02010600030101010101" pitchFamily="2" charset="-122"/>
              </a:rPr>
              <a:t> </a:t>
            </a:r>
            <a:r>
              <a:rPr kumimoji="1" lang="en-US" altLang="zh-CN" i="1">
                <a:ea typeface="宋体" panose="02010600030101010101" pitchFamily="2" charset="-122"/>
              </a:rPr>
              <a:t>customer_name)</a:t>
            </a:r>
            <a:br>
              <a:rPr kumimoji="1" lang="en-US" altLang="zh-CN" i="1">
                <a:ea typeface="宋体" panose="02010600030101010101" pitchFamily="2" charset="-122"/>
              </a:rPr>
            </a:br>
            <a:r>
              <a:rPr kumimoji="1" lang="en-US" altLang="zh-CN" b="1">
                <a:ea typeface="宋体" panose="02010600030101010101" pitchFamily="2" charset="-122"/>
              </a:rPr>
              <a:t>from </a:t>
            </a:r>
            <a:r>
              <a:rPr kumimoji="1" lang="en-US" altLang="zh-CN" i="1">
                <a:ea typeface="宋体" panose="02010600030101010101" pitchFamily="2" charset="-122"/>
              </a:rPr>
              <a:t>depositor, account</a:t>
            </a:r>
            <a:br>
              <a:rPr kumimoji="1" lang="en-US" altLang="zh-CN" i="1">
                <a:ea typeface="宋体" panose="02010600030101010101" pitchFamily="2" charset="-122"/>
              </a:rPr>
            </a:br>
            <a:r>
              <a:rPr kumimoji="1" lang="en-US" altLang="zh-CN" b="1">
                <a:ea typeface="宋体" panose="02010600030101010101" pitchFamily="2" charset="-122"/>
              </a:rPr>
              <a:t>where </a:t>
            </a:r>
            <a:r>
              <a:rPr kumimoji="1" lang="en-US" altLang="zh-CN" i="1">
                <a:ea typeface="宋体" panose="02010600030101010101" pitchFamily="2" charset="-122"/>
              </a:rPr>
              <a:t>depositor.account_number = account.account_number</a:t>
            </a:r>
            <a:br>
              <a:rPr kumimoji="1" lang="en-US" altLang="zh-CN" i="1">
                <a:ea typeface="宋体" panose="02010600030101010101" pitchFamily="2" charset="-122"/>
              </a:rPr>
            </a:br>
            <a:r>
              <a:rPr kumimoji="1" lang="en-US" altLang="zh-CN" b="1">
                <a:ea typeface="宋体" panose="02010600030101010101" pitchFamily="2" charset="-122"/>
              </a:rPr>
              <a:t>group by </a:t>
            </a:r>
            <a:r>
              <a:rPr kumimoji="1" lang="en-US" altLang="zh-CN" i="1">
                <a:ea typeface="宋体" panose="02010600030101010101" pitchFamily="2" charset="-122"/>
              </a:rPr>
              <a:t>branch_name;</a:t>
            </a:r>
            <a:endParaRPr lang="en-US" altLang="zh-CN">
              <a:ea typeface="宋体" panose="02010600030101010101" pitchFamily="2" charset="-122"/>
            </a:endParaRPr>
          </a:p>
          <a:p>
            <a:pPr>
              <a:buFont typeface="Wingdings" panose="05000000000000000000" pitchFamily="2" charset="2"/>
              <a:buNone/>
            </a:pPr>
            <a:endParaRPr lang="en-US" altLang="zh-CN">
              <a:ea typeface="宋体" panose="02010600030101010101" pitchFamily="2" charset="-122"/>
            </a:endParaRPr>
          </a:p>
          <a:p>
            <a:r>
              <a:rPr lang="en-US" altLang="zh-CN">
                <a:ea typeface="宋体" panose="02010600030101010101" pitchFamily="2" charset="-122"/>
              </a:rPr>
              <a:t>Find the names of all branches where the average account balance is more than $500.</a:t>
            </a:r>
          </a:p>
          <a:p>
            <a:pPr>
              <a:buFont typeface="Wingdings" panose="05000000000000000000" pitchFamily="2" charset="2"/>
              <a:buNone/>
            </a:pPr>
            <a:r>
              <a:rPr lang="en-US" altLang="zh-CN">
                <a:ea typeface="宋体" panose="02010600030101010101" pitchFamily="2" charset="-122"/>
              </a:rPr>
              <a:t>	</a:t>
            </a:r>
          </a:p>
          <a:p>
            <a:pPr>
              <a:buFont typeface="Wingdings" panose="05000000000000000000" pitchFamily="2" charset="2"/>
              <a:buNone/>
            </a:pPr>
            <a:r>
              <a:rPr lang="en-US" altLang="zh-CN">
                <a:ea typeface="宋体" panose="02010600030101010101" pitchFamily="2" charset="-122"/>
              </a:rPr>
              <a:t>	</a:t>
            </a:r>
            <a:r>
              <a:rPr kumimoji="1" lang="en-US" altLang="zh-CN" b="1">
                <a:ea typeface="宋体" panose="02010600030101010101" pitchFamily="2" charset="-122"/>
              </a:rPr>
              <a:t>select</a:t>
            </a:r>
            <a:r>
              <a:rPr kumimoji="1" lang="en-US" altLang="zh-CN" i="1">
                <a:ea typeface="宋体" panose="02010600030101010101" pitchFamily="2" charset="-122"/>
              </a:rPr>
              <a:t> branch_name, </a:t>
            </a:r>
            <a:r>
              <a:rPr kumimoji="1" lang="en-US" altLang="zh-CN" b="1">
                <a:ea typeface="宋体" panose="02010600030101010101" pitchFamily="2" charset="-122"/>
              </a:rPr>
              <a:t>avg </a:t>
            </a:r>
            <a:r>
              <a:rPr kumimoji="1" lang="en-US" altLang="zh-CN" i="1">
                <a:ea typeface="宋体" panose="02010600030101010101" pitchFamily="2" charset="-122"/>
              </a:rPr>
              <a:t>(balance)</a:t>
            </a:r>
            <a:br>
              <a:rPr kumimoji="1" lang="en-US" altLang="zh-CN" i="1">
                <a:ea typeface="宋体" panose="02010600030101010101" pitchFamily="2" charset="-122"/>
              </a:rPr>
            </a:br>
            <a:r>
              <a:rPr kumimoji="1" lang="en-US" altLang="zh-CN" b="1">
                <a:ea typeface="宋体" panose="02010600030101010101" pitchFamily="2" charset="-122"/>
              </a:rPr>
              <a:t>from</a:t>
            </a:r>
            <a:r>
              <a:rPr kumimoji="1" lang="en-US" altLang="zh-CN" i="1">
                <a:ea typeface="宋体" panose="02010600030101010101" pitchFamily="2" charset="-122"/>
              </a:rPr>
              <a:t> account</a:t>
            </a:r>
            <a:br>
              <a:rPr kumimoji="1" lang="en-US" altLang="zh-CN" i="1">
                <a:ea typeface="宋体" panose="02010600030101010101" pitchFamily="2" charset="-122"/>
              </a:rPr>
            </a:br>
            <a:r>
              <a:rPr kumimoji="1" lang="en-US" altLang="zh-CN" b="1">
                <a:ea typeface="宋体" panose="02010600030101010101" pitchFamily="2" charset="-122"/>
              </a:rPr>
              <a:t>group by</a:t>
            </a:r>
            <a:r>
              <a:rPr kumimoji="1" lang="en-US" altLang="zh-CN" i="1">
                <a:ea typeface="宋体" panose="02010600030101010101" pitchFamily="2" charset="-122"/>
              </a:rPr>
              <a:t> branch_name</a:t>
            </a:r>
            <a:br>
              <a:rPr kumimoji="1" lang="en-US" altLang="zh-CN" i="1">
                <a:ea typeface="宋体" panose="02010600030101010101" pitchFamily="2" charset="-122"/>
              </a:rPr>
            </a:br>
            <a:r>
              <a:rPr kumimoji="1" lang="en-US" altLang="zh-CN" b="1">
                <a:ea typeface="宋体" panose="02010600030101010101" pitchFamily="2" charset="-122"/>
              </a:rPr>
              <a:t>having avg</a:t>
            </a:r>
            <a:r>
              <a:rPr kumimoji="1" lang="en-US" altLang="zh-CN" i="1">
                <a:ea typeface="宋体" panose="02010600030101010101" pitchFamily="2" charset="-122"/>
              </a:rPr>
              <a:t>(balance) &gt; </a:t>
            </a:r>
            <a:r>
              <a:rPr kumimoji="1" lang="en-US" altLang="zh-CN">
                <a:ea typeface="宋体" panose="02010600030101010101" pitchFamily="2" charset="-122"/>
              </a:rPr>
              <a:t>500;</a:t>
            </a:r>
            <a:endParaRPr lang="en-US" altLang="zh-CN">
              <a:ea typeface="宋体" panose="02010600030101010101" pitchFamily="2" charset="-122"/>
            </a:endParaRPr>
          </a:p>
          <a:p>
            <a:endParaRPr lang="en-US" altLang="zh-CN">
              <a:ea typeface="宋体" panose="02010600030101010101" pitchFamily="2" charset="-122"/>
            </a:endParaRPr>
          </a:p>
        </p:txBody>
      </p:sp>
    </p:spTree>
    <p:extLst>
      <p:ext uri="{BB962C8B-B14F-4D97-AF65-F5344CB8AC3E}">
        <p14:creationId xmlns:p14="http://schemas.microsoft.com/office/powerpoint/2010/main" val="2254219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box(in)">
                                      <p:cBhvr>
                                        <p:cTn id="7" dur="500"/>
                                        <p:tgtEl>
                                          <p:spTgt spid="256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5603">
                                            <p:txEl>
                                              <p:pRg st="6" end="6"/>
                                            </p:txEl>
                                          </p:spTgt>
                                        </p:tgtEl>
                                        <p:attrNameLst>
                                          <p:attrName>style.visibility</p:attrName>
                                        </p:attrNameLst>
                                      </p:cBhvr>
                                      <p:to>
                                        <p:strVal val="visible"/>
                                      </p:to>
                                    </p:set>
                                    <p:animEffect transition="in" filter="box(in)">
                                      <p:cBhvr>
                                        <p:cTn id="12" dur="5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DISTINCT </a:t>
            </a:r>
            <a:r>
              <a:rPr lang="en-US" dirty="0"/>
              <a:t>clause</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When </a:t>
            </a:r>
            <a:r>
              <a:rPr lang="en-US" dirty="0"/>
              <a:t>querying data from a table, you may get duplicate rows</a:t>
            </a:r>
            <a:r>
              <a:rPr lang="en-US" dirty="0" smtClean="0"/>
              <a:t>.</a:t>
            </a:r>
          </a:p>
          <a:p>
            <a:r>
              <a:rPr lang="en-US" dirty="0" smtClean="0"/>
              <a:t> </a:t>
            </a:r>
            <a:r>
              <a:rPr lang="en-US" dirty="0"/>
              <a:t>In order to remove these duplicate rows, </a:t>
            </a:r>
            <a:r>
              <a:rPr lang="en-US" dirty="0" smtClean="0"/>
              <a:t>can </a:t>
            </a:r>
            <a:r>
              <a:rPr lang="en-US" dirty="0"/>
              <a:t>use the DISTINCT clause in the SELECT statement.</a:t>
            </a:r>
          </a:p>
          <a:p>
            <a:r>
              <a:rPr lang="en-US" dirty="0" smtClean="0"/>
              <a:t>The </a:t>
            </a:r>
            <a:r>
              <a:rPr lang="en-US" dirty="0"/>
              <a:t>syntax of using the DISTINCT clause is as follows:</a:t>
            </a:r>
          </a:p>
          <a:p>
            <a:pPr marL="0" indent="0">
              <a:buNone/>
            </a:pPr>
            <a:r>
              <a:rPr lang="en-US" dirty="0" smtClean="0"/>
              <a:t>SELECT DISTINCT columns FROM  </a:t>
            </a:r>
            <a:r>
              <a:rPr lang="en-US" dirty="0" err="1" smtClean="0"/>
              <a:t>table_name</a:t>
            </a:r>
            <a:r>
              <a:rPr lang="en-US" dirty="0" smtClean="0"/>
              <a:t> WHERE  </a:t>
            </a:r>
            <a:r>
              <a:rPr lang="en-US" dirty="0" err="1"/>
              <a:t>where_conditions</a:t>
            </a:r>
            <a:r>
              <a:rPr lang="en-US" dirty="0" smtClean="0"/>
              <a:t>;</a:t>
            </a:r>
          </a:p>
          <a:p>
            <a:r>
              <a:rPr lang="en-US" dirty="0"/>
              <a:t>SELECT </a:t>
            </a:r>
            <a:r>
              <a:rPr lang="en-US" dirty="0" smtClean="0"/>
              <a:t> Distinct </a:t>
            </a:r>
            <a:r>
              <a:rPr lang="en-US" dirty="0" err="1" smtClean="0"/>
              <a:t>lastname</a:t>
            </a:r>
            <a:r>
              <a:rPr lang="en-US" dirty="0" smtClean="0"/>
              <a:t> FROM     employees ORDER </a:t>
            </a:r>
            <a:r>
              <a:rPr lang="en-US" dirty="0"/>
              <a:t>BY </a:t>
            </a:r>
            <a:r>
              <a:rPr lang="en-US" dirty="0" err="1"/>
              <a:t>lastname</a:t>
            </a:r>
            <a:r>
              <a:rPr lang="en-US" dirty="0"/>
              <a:t>;</a:t>
            </a:r>
          </a:p>
        </p:txBody>
      </p:sp>
    </p:spTree>
    <p:extLst>
      <p:ext uri="{BB962C8B-B14F-4D97-AF65-F5344CB8AC3E}">
        <p14:creationId xmlns:p14="http://schemas.microsoft.com/office/powerpoint/2010/main" val="34729894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 with multiple columns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Can </a:t>
            </a:r>
            <a:r>
              <a:rPr lang="en-US" dirty="0"/>
              <a:t>use the DISTINCT clause with more than one column. </a:t>
            </a:r>
            <a:endParaRPr lang="en-US" dirty="0" smtClean="0"/>
          </a:p>
          <a:p>
            <a:r>
              <a:rPr lang="en-US" dirty="0" smtClean="0"/>
              <a:t>In </a:t>
            </a:r>
            <a:r>
              <a:rPr lang="en-US" dirty="0"/>
              <a:t>this case, MySQL uses the combination of all columns to determine the uniqueness of the row in the result set.</a:t>
            </a:r>
          </a:p>
          <a:p>
            <a:r>
              <a:rPr lang="en-US" dirty="0" smtClean="0"/>
              <a:t>For </a:t>
            </a:r>
            <a:r>
              <a:rPr lang="en-US" dirty="0"/>
              <a:t>example, to get the unique combination of city and state from the customers table, you use the following query:</a:t>
            </a:r>
          </a:p>
          <a:p>
            <a:r>
              <a:rPr lang="en-US" dirty="0" smtClean="0"/>
              <a:t>SELECT DISTINCT     </a:t>
            </a:r>
            <a:r>
              <a:rPr lang="en-US" dirty="0"/>
              <a:t>state, city</a:t>
            </a:r>
          </a:p>
          <a:p>
            <a:pPr marL="0" indent="0">
              <a:buNone/>
            </a:pPr>
            <a:r>
              <a:rPr lang="en-US" dirty="0" smtClean="0"/>
              <a:t>FROM customers WHERE  state </a:t>
            </a:r>
            <a:r>
              <a:rPr lang="en-US" dirty="0"/>
              <a:t>IS NOT </a:t>
            </a:r>
            <a:r>
              <a:rPr lang="en-US" dirty="0" smtClean="0"/>
              <a:t>NULL ORDER </a:t>
            </a:r>
            <a:r>
              <a:rPr lang="en-US" dirty="0"/>
              <a:t>BY state , city;</a:t>
            </a:r>
          </a:p>
        </p:txBody>
      </p:sp>
    </p:spTree>
    <p:extLst>
      <p:ext uri="{BB962C8B-B14F-4D97-AF65-F5344CB8AC3E}">
        <p14:creationId xmlns:p14="http://schemas.microsoft.com/office/powerpoint/2010/main" val="315333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D3844-2419-49FC-8C88-50332A4664C1}" type="slidenum">
              <a:rPr lang="en-US"/>
              <a:pPr/>
              <a:t>9</a:t>
            </a:fld>
            <a:endParaRPr lang="en-US"/>
          </a:p>
        </p:txBody>
      </p:sp>
      <p:sp>
        <p:nvSpPr>
          <p:cNvPr id="126978" name="Rectangle 2"/>
          <p:cNvSpPr>
            <a:spLocks noGrp="1" noChangeArrowheads="1"/>
          </p:cNvSpPr>
          <p:nvPr>
            <p:ph type="title"/>
          </p:nvPr>
        </p:nvSpPr>
        <p:spPr/>
        <p:txBody>
          <a:bodyPr/>
          <a:lstStyle/>
          <a:p>
            <a:r>
              <a:rPr lang="en-US"/>
              <a:t>Basic Queries</a:t>
            </a:r>
          </a:p>
        </p:txBody>
      </p:sp>
      <p:sp>
        <p:nvSpPr>
          <p:cNvPr id="126979" name="Rectangle 3"/>
          <p:cNvSpPr>
            <a:spLocks noGrp="1" noChangeArrowheads="1"/>
          </p:cNvSpPr>
          <p:nvPr>
            <p:ph type="body" idx="1"/>
          </p:nvPr>
        </p:nvSpPr>
        <p:spPr>
          <a:xfrm>
            <a:off x="1122608" y="2268828"/>
            <a:ext cx="10494136" cy="4800600"/>
          </a:xfrm>
        </p:spPr>
        <p:txBody>
          <a:bodyPr>
            <a:normAutofit lnSpcReduction="10000"/>
          </a:bodyPr>
          <a:lstStyle/>
          <a:p>
            <a:pPr>
              <a:lnSpc>
                <a:spcPct val="80000"/>
              </a:lnSpc>
            </a:pPr>
            <a:r>
              <a:rPr lang="en-US" sz="2400" dirty="0"/>
              <a:t>C</a:t>
            </a:r>
            <a:r>
              <a:rPr lang="en-US" sz="2400" dirty="0" smtClean="0"/>
              <a:t>an </a:t>
            </a:r>
            <a:r>
              <a:rPr lang="en-US" sz="2400" dirty="0"/>
              <a:t>also enter multiple statements on a single line. Just end each one with a semicolon: </a:t>
            </a:r>
          </a:p>
          <a:p>
            <a:pPr>
              <a:lnSpc>
                <a:spcPct val="80000"/>
              </a:lnSpc>
              <a:buFont typeface="Wingdings" panose="05000000000000000000" pitchFamily="2" charset="2"/>
              <a:buNone/>
            </a:pPr>
            <a:endParaRPr lang="en-US" sz="2400" b="1" dirty="0"/>
          </a:p>
          <a:p>
            <a:pPr>
              <a:lnSpc>
                <a:spcPct val="80000"/>
              </a:lnSpc>
              <a:buFont typeface="Wingdings" panose="05000000000000000000" pitchFamily="2" charset="2"/>
              <a:buNone/>
            </a:pPr>
            <a:r>
              <a:rPr lang="en-US" b="1" dirty="0" err="1">
                <a:latin typeface="Courier New" panose="02070309020205020404" pitchFamily="49" charset="0"/>
              </a:rPr>
              <a:t>mysql</a:t>
            </a:r>
            <a:r>
              <a:rPr lang="en-US" b="1" dirty="0">
                <a:latin typeface="Courier New" panose="02070309020205020404" pitchFamily="49" charset="0"/>
              </a:rPr>
              <a:t>&gt; SELECT VERSION(); SELECT NOW();</a:t>
            </a:r>
          </a:p>
          <a:p>
            <a:pPr>
              <a:lnSpc>
                <a:spcPct val="80000"/>
              </a:lnSpc>
              <a:buFont typeface="Wingdings" panose="05000000000000000000" pitchFamily="2" charset="2"/>
              <a:buNone/>
            </a:pPr>
            <a:r>
              <a:rPr lang="en-US" b="1" dirty="0">
                <a:latin typeface="Courier New" panose="02070309020205020404" pitchFamily="49" charset="0"/>
              </a:rPr>
              <a:t>+--------------+</a:t>
            </a:r>
          </a:p>
          <a:p>
            <a:pPr>
              <a:lnSpc>
                <a:spcPct val="80000"/>
              </a:lnSpc>
              <a:buFont typeface="Wingdings" panose="05000000000000000000" pitchFamily="2" charset="2"/>
              <a:buNone/>
            </a:pPr>
            <a:r>
              <a:rPr lang="en-US" b="1" dirty="0">
                <a:latin typeface="Courier New" panose="02070309020205020404" pitchFamily="49" charset="0"/>
              </a:rPr>
              <a:t>| VERSION()    |</a:t>
            </a:r>
          </a:p>
          <a:p>
            <a:pPr>
              <a:lnSpc>
                <a:spcPct val="80000"/>
              </a:lnSpc>
              <a:buFont typeface="Wingdings" panose="05000000000000000000" pitchFamily="2" charset="2"/>
              <a:buNone/>
            </a:pPr>
            <a:r>
              <a:rPr lang="en-US" b="1" dirty="0">
                <a:latin typeface="Courier New" panose="02070309020205020404" pitchFamily="49" charset="0"/>
              </a:rPr>
              <a:t>+--------------+</a:t>
            </a:r>
          </a:p>
          <a:p>
            <a:pPr>
              <a:lnSpc>
                <a:spcPct val="80000"/>
              </a:lnSpc>
              <a:buFont typeface="Wingdings" panose="05000000000000000000" pitchFamily="2" charset="2"/>
              <a:buNone/>
            </a:pPr>
            <a:r>
              <a:rPr lang="en-US" b="1" dirty="0">
                <a:latin typeface="Courier New" panose="02070309020205020404" pitchFamily="49" charset="0"/>
              </a:rPr>
              <a:t>| 3.22.20a-log |</a:t>
            </a:r>
          </a:p>
          <a:p>
            <a:pPr>
              <a:lnSpc>
                <a:spcPct val="80000"/>
              </a:lnSpc>
              <a:buFont typeface="Wingdings" panose="05000000000000000000" pitchFamily="2" charset="2"/>
              <a:buNone/>
            </a:pPr>
            <a:r>
              <a:rPr lang="en-US" b="1" dirty="0">
                <a:latin typeface="Courier New" panose="02070309020205020404" pitchFamily="49" charset="0"/>
              </a:rPr>
              <a:t>+--------------+</a:t>
            </a:r>
          </a:p>
          <a:p>
            <a:pPr>
              <a:lnSpc>
                <a:spcPct val="80000"/>
              </a:lnSpc>
              <a:buFont typeface="Wingdings" panose="05000000000000000000" pitchFamily="2" charset="2"/>
              <a:buNone/>
            </a:pPr>
            <a:r>
              <a:rPr lang="en-US" b="1" dirty="0">
                <a:latin typeface="Courier New" panose="02070309020205020404" pitchFamily="49" charset="0"/>
              </a:rPr>
              <a:t>+---------------------+</a:t>
            </a:r>
          </a:p>
          <a:p>
            <a:pPr>
              <a:lnSpc>
                <a:spcPct val="80000"/>
              </a:lnSpc>
              <a:buFont typeface="Wingdings" panose="05000000000000000000" pitchFamily="2" charset="2"/>
              <a:buNone/>
            </a:pPr>
            <a:r>
              <a:rPr lang="en-US" b="1" dirty="0">
                <a:latin typeface="Courier New" panose="02070309020205020404" pitchFamily="49" charset="0"/>
              </a:rPr>
              <a:t>| NOW()               |</a:t>
            </a:r>
          </a:p>
          <a:p>
            <a:pPr>
              <a:lnSpc>
                <a:spcPct val="80000"/>
              </a:lnSpc>
              <a:buFont typeface="Wingdings" panose="05000000000000000000" pitchFamily="2" charset="2"/>
              <a:buNone/>
            </a:pPr>
            <a:r>
              <a:rPr lang="en-US" b="1" dirty="0">
                <a:latin typeface="Courier New" panose="02070309020205020404" pitchFamily="49" charset="0"/>
              </a:rPr>
              <a:t>+---------------------+</a:t>
            </a:r>
          </a:p>
          <a:p>
            <a:pPr>
              <a:lnSpc>
                <a:spcPct val="80000"/>
              </a:lnSpc>
              <a:buFont typeface="Wingdings" panose="05000000000000000000" pitchFamily="2" charset="2"/>
              <a:buNone/>
            </a:pPr>
            <a:r>
              <a:rPr lang="en-US" b="1" dirty="0">
                <a:latin typeface="Courier New" panose="02070309020205020404" pitchFamily="49" charset="0"/>
              </a:rPr>
              <a:t>| 2004 00:15:33 |</a:t>
            </a:r>
          </a:p>
          <a:p>
            <a:pPr>
              <a:lnSpc>
                <a:spcPct val="80000"/>
              </a:lnSpc>
              <a:buFont typeface="Wingdings" panose="05000000000000000000" pitchFamily="2" charset="2"/>
              <a:buNone/>
            </a:pPr>
            <a:r>
              <a:rPr lang="en-US" b="1" dirty="0">
                <a:latin typeface="Courier New" panose="02070309020205020404" pitchFamily="49" charset="0"/>
              </a:rPr>
              <a:t>+---------------------+</a:t>
            </a:r>
          </a:p>
        </p:txBody>
      </p:sp>
    </p:spTree>
    <p:extLst>
      <p:ext uri="{BB962C8B-B14F-4D97-AF65-F5344CB8AC3E}">
        <p14:creationId xmlns:p14="http://schemas.microsoft.com/office/powerpoint/2010/main" val="2754887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t>
            </a:r>
            <a:r>
              <a:rPr lang="en-US" dirty="0" smtClean="0"/>
              <a:t>clause</a:t>
            </a:r>
            <a:endParaRPr lang="en-US" dirty="0"/>
          </a:p>
        </p:txBody>
      </p:sp>
      <p:sp>
        <p:nvSpPr>
          <p:cNvPr id="3" name="Content Placeholder 2"/>
          <p:cNvSpPr>
            <a:spLocks noGrp="1"/>
          </p:cNvSpPr>
          <p:nvPr>
            <p:ph idx="1"/>
          </p:nvPr>
        </p:nvSpPr>
        <p:spPr>
          <a:xfrm>
            <a:off x="1154954" y="2603500"/>
            <a:ext cx="10487547" cy="3416300"/>
          </a:xfrm>
        </p:spPr>
        <p:txBody>
          <a:bodyPr>
            <a:normAutofit lnSpcReduction="10000"/>
          </a:bodyPr>
          <a:lstStyle/>
          <a:p>
            <a:r>
              <a:rPr lang="en-US" dirty="0" smtClean="0"/>
              <a:t>The </a:t>
            </a:r>
            <a:r>
              <a:rPr lang="en-US" dirty="0"/>
              <a:t>LIMIT clause is used in the SELECT statement to constrain the number of rows in a result set. </a:t>
            </a:r>
            <a:endParaRPr lang="en-US" dirty="0" smtClean="0"/>
          </a:p>
          <a:p>
            <a:r>
              <a:rPr lang="en-US" dirty="0" smtClean="0"/>
              <a:t>The </a:t>
            </a:r>
            <a:r>
              <a:rPr lang="en-US" dirty="0"/>
              <a:t>LIMIT clause accepts one or two arguments</a:t>
            </a:r>
            <a:r>
              <a:rPr lang="en-US" dirty="0" smtClean="0"/>
              <a:t>.</a:t>
            </a:r>
          </a:p>
          <a:p>
            <a:r>
              <a:rPr lang="en-US" dirty="0" smtClean="0"/>
              <a:t> </a:t>
            </a:r>
            <a:r>
              <a:rPr lang="en-US" dirty="0"/>
              <a:t>The values of both arguments must be zero or positive integers.</a:t>
            </a:r>
          </a:p>
          <a:p>
            <a:r>
              <a:rPr lang="en-US" dirty="0" smtClean="0"/>
              <a:t>The </a:t>
            </a:r>
            <a:r>
              <a:rPr lang="en-US" dirty="0"/>
              <a:t>following illustrates the LIMIT clause syntax with two arguments:</a:t>
            </a:r>
          </a:p>
          <a:p>
            <a:pPr marL="0" indent="0">
              <a:buNone/>
            </a:pPr>
            <a:r>
              <a:rPr lang="en-US" dirty="0" smtClean="0"/>
              <a:t>SELECT column1,column2,...</a:t>
            </a:r>
          </a:p>
          <a:p>
            <a:pPr marL="0" indent="0">
              <a:buNone/>
            </a:pPr>
            <a:r>
              <a:rPr lang="en-US" dirty="0" smtClean="0"/>
              <a:t>FROM table LIMIT </a:t>
            </a:r>
            <a:r>
              <a:rPr lang="en-US" dirty="0"/>
              <a:t>offset , count</a:t>
            </a:r>
            <a:r>
              <a:rPr lang="en-US" dirty="0" smtClean="0"/>
              <a:t>;</a:t>
            </a:r>
          </a:p>
          <a:p>
            <a:r>
              <a:rPr lang="en-US" dirty="0" smtClean="0"/>
              <a:t>offset </a:t>
            </a:r>
            <a:r>
              <a:rPr lang="en-US" dirty="0"/>
              <a:t>specifies the offset of the first row to return. The offset of the first row is 0, not 1.</a:t>
            </a:r>
          </a:p>
          <a:p>
            <a:r>
              <a:rPr lang="en-US" dirty="0"/>
              <a:t>The count specifies the maximum number of rows to return.</a:t>
            </a:r>
          </a:p>
        </p:txBody>
      </p:sp>
    </p:spTree>
    <p:extLst>
      <p:ext uri="{BB962C8B-B14F-4D97-AF65-F5344CB8AC3E}">
        <p14:creationId xmlns:p14="http://schemas.microsoft.com/office/powerpoint/2010/main" val="26132941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 Examples</a:t>
            </a:r>
            <a:endParaRPr lang="en-US" dirty="0"/>
          </a:p>
        </p:txBody>
      </p:sp>
      <p:sp>
        <p:nvSpPr>
          <p:cNvPr id="3" name="Content Placeholder 2"/>
          <p:cNvSpPr>
            <a:spLocks noGrp="1"/>
          </p:cNvSpPr>
          <p:nvPr>
            <p:ph idx="1"/>
          </p:nvPr>
        </p:nvSpPr>
        <p:spPr>
          <a:xfrm>
            <a:off x="399245" y="2603500"/>
            <a:ext cx="11513713" cy="4067756"/>
          </a:xfrm>
        </p:spPr>
        <p:txBody>
          <a:bodyPr>
            <a:normAutofit/>
          </a:bodyPr>
          <a:lstStyle/>
          <a:p>
            <a:r>
              <a:rPr lang="en-US" dirty="0"/>
              <a:t>When you use the LIMIT clause with one argument, this argument will be used to determine the maximum number of rows to return from the beginning of the result set.</a:t>
            </a:r>
          </a:p>
          <a:p>
            <a:pPr marL="0" indent="0">
              <a:buNone/>
            </a:pPr>
            <a:r>
              <a:rPr lang="en-US" dirty="0" smtClean="0">
                <a:solidFill>
                  <a:srgbClr val="FF0000"/>
                </a:solidFill>
              </a:rPr>
              <a:t>SELECT     </a:t>
            </a:r>
            <a:r>
              <a:rPr lang="en-US" dirty="0">
                <a:solidFill>
                  <a:srgbClr val="FF0000"/>
                </a:solidFill>
              </a:rPr>
              <a:t>column1,column2,...</a:t>
            </a:r>
          </a:p>
          <a:p>
            <a:pPr marL="0" indent="0">
              <a:buNone/>
            </a:pPr>
            <a:r>
              <a:rPr lang="en-US" dirty="0" smtClean="0">
                <a:solidFill>
                  <a:srgbClr val="FF0000"/>
                </a:solidFill>
              </a:rPr>
              <a:t>FROM    table LIMIT </a:t>
            </a:r>
            <a:r>
              <a:rPr lang="en-US" dirty="0">
                <a:solidFill>
                  <a:srgbClr val="FF0000"/>
                </a:solidFill>
              </a:rPr>
              <a:t>count;</a:t>
            </a:r>
          </a:p>
          <a:p>
            <a:r>
              <a:rPr lang="en-US" dirty="0"/>
              <a:t>The query above is equivalent to the following query with the LIMIT clause that accepts two arguments:</a:t>
            </a:r>
          </a:p>
          <a:p>
            <a:pPr marL="0" indent="0">
              <a:buNone/>
            </a:pPr>
            <a:r>
              <a:rPr lang="en-US" dirty="0" smtClean="0">
                <a:solidFill>
                  <a:srgbClr val="FF0000"/>
                </a:solidFill>
              </a:rPr>
              <a:t>SELECT     </a:t>
            </a:r>
            <a:r>
              <a:rPr lang="en-US" dirty="0">
                <a:solidFill>
                  <a:srgbClr val="FF0000"/>
                </a:solidFill>
              </a:rPr>
              <a:t>column1,column2,...</a:t>
            </a:r>
          </a:p>
          <a:p>
            <a:pPr marL="0" indent="0">
              <a:buNone/>
            </a:pPr>
            <a:r>
              <a:rPr lang="en-US" dirty="0" smtClean="0">
                <a:solidFill>
                  <a:srgbClr val="FF0000"/>
                </a:solidFill>
              </a:rPr>
              <a:t>FROM     table LIMIT </a:t>
            </a:r>
            <a:r>
              <a:rPr lang="en-US" dirty="0">
                <a:solidFill>
                  <a:srgbClr val="FF0000"/>
                </a:solidFill>
              </a:rPr>
              <a:t>0 , count;</a:t>
            </a:r>
          </a:p>
        </p:txBody>
      </p:sp>
    </p:spTree>
    <p:extLst>
      <p:ext uri="{BB962C8B-B14F-4D97-AF65-F5344CB8AC3E}">
        <p14:creationId xmlns:p14="http://schemas.microsoft.com/office/powerpoint/2010/main" val="26349027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to get the first N rows</a:t>
            </a:r>
            <a:endParaRPr lang="en-US" dirty="0"/>
          </a:p>
        </p:txBody>
      </p:sp>
      <p:sp>
        <p:nvSpPr>
          <p:cNvPr id="3" name="Content Placeholder 2"/>
          <p:cNvSpPr>
            <a:spLocks noGrp="1"/>
          </p:cNvSpPr>
          <p:nvPr>
            <p:ph idx="1"/>
          </p:nvPr>
        </p:nvSpPr>
        <p:spPr/>
        <p:txBody>
          <a:bodyPr>
            <a:normAutofit/>
          </a:bodyPr>
          <a:lstStyle/>
          <a:p>
            <a:r>
              <a:rPr lang="en-US" dirty="0" smtClean="0"/>
              <a:t>Can </a:t>
            </a:r>
            <a:r>
              <a:rPr lang="en-US" dirty="0"/>
              <a:t>use the LIMIT clause to select the first N  rows in a table as follows:</a:t>
            </a:r>
          </a:p>
          <a:p>
            <a:pPr marL="0" indent="0">
              <a:buNone/>
            </a:pPr>
            <a:r>
              <a:rPr lang="en-US" dirty="0" smtClean="0">
                <a:solidFill>
                  <a:srgbClr val="FF0000"/>
                </a:solidFill>
              </a:rPr>
              <a:t>SELECT     </a:t>
            </a:r>
            <a:r>
              <a:rPr lang="en-US" dirty="0">
                <a:solidFill>
                  <a:srgbClr val="FF0000"/>
                </a:solidFill>
              </a:rPr>
              <a:t>column1,column2</a:t>
            </a:r>
            <a:r>
              <a:rPr lang="en-US" dirty="0" smtClean="0">
                <a:solidFill>
                  <a:srgbClr val="FF0000"/>
                </a:solidFill>
              </a:rPr>
              <a:t>,...FROM    table LIMIT </a:t>
            </a:r>
            <a:r>
              <a:rPr lang="en-US" dirty="0">
                <a:solidFill>
                  <a:srgbClr val="FF0000"/>
                </a:solidFill>
              </a:rPr>
              <a:t>N;</a:t>
            </a:r>
          </a:p>
          <a:p>
            <a:r>
              <a:rPr lang="en-US" dirty="0"/>
              <a:t>For example, to select the first 10 customers, you use the following query:</a:t>
            </a:r>
          </a:p>
          <a:p>
            <a:pPr marL="0" indent="0">
              <a:buNone/>
            </a:pPr>
            <a:r>
              <a:rPr lang="en-US" dirty="0" smtClean="0">
                <a:solidFill>
                  <a:srgbClr val="FF0000"/>
                </a:solidFill>
              </a:rPr>
              <a:t>SELECT  </a:t>
            </a:r>
            <a:r>
              <a:rPr lang="en-US" dirty="0" err="1">
                <a:solidFill>
                  <a:srgbClr val="FF0000"/>
                </a:solidFill>
              </a:rPr>
              <a:t>customernumber</a:t>
            </a:r>
            <a:r>
              <a:rPr lang="en-US" dirty="0" smtClean="0">
                <a:solidFill>
                  <a:srgbClr val="FF0000"/>
                </a:solidFill>
              </a:rPr>
              <a:t>, </a:t>
            </a:r>
            <a:r>
              <a:rPr lang="en-US" dirty="0" err="1">
                <a:solidFill>
                  <a:srgbClr val="FF0000"/>
                </a:solidFill>
              </a:rPr>
              <a:t>customername</a:t>
            </a:r>
            <a:r>
              <a:rPr lang="en-US" dirty="0" smtClean="0">
                <a:solidFill>
                  <a:srgbClr val="FF0000"/>
                </a:solidFill>
              </a:rPr>
              <a:t>, </a:t>
            </a:r>
            <a:r>
              <a:rPr lang="en-US" dirty="0" err="1">
                <a:solidFill>
                  <a:srgbClr val="FF0000"/>
                </a:solidFill>
              </a:rPr>
              <a:t>creditlimit</a:t>
            </a:r>
            <a:endParaRPr lang="en-US" dirty="0">
              <a:solidFill>
                <a:srgbClr val="FF0000"/>
              </a:solidFill>
            </a:endParaRPr>
          </a:p>
          <a:p>
            <a:pPr marL="0" indent="0">
              <a:buNone/>
            </a:pPr>
            <a:r>
              <a:rPr lang="en-US" dirty="0" smtClean="0">
                <a:solidFill>
                  <a:srgbClr val="FF0000"/>
                </a:solidFill>
              </a:rPr>
              <a:t>FROM  customers LIMIT </a:t>
            </a:r>
            <a:r>
              <a:rPr lang="en-US" dirty="0">
                <a:solidFill>
                  <a:srgbClr val="FF0000"/>
                </a:solidFill>
              </a:rPr>
              <a:t>10;</a:t>
            </a:r>
          </a:p>
        </p:txBody>
      </p:sp>
    </p:spTree>
    <p:extLst>
      <p:ext uri="{BB962C8B-B14F-4D97-AF65-F5344CB8AC3E}">
        <p14:creationId xmlns:p14="http://schemas.microsoft.com/office/powerpoint/2010/main" val="1956770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to get the highest and lowest </a:t>
            </a:r>
            <a:r>
              <a:rPr lang="en-US" dirty="0" smtClean="0"/>
              <a:t>values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LIMIT clause often used with the ORDER BY clause. </a:t>
            </a:r>
            <a:endParaRPr lang="en-US" dirty="0" smtClean="0"/>
          </a:p>
          <a:p>
            <a:r>
              <a:rPr lang="en-US" dirty="0" smtClean="0"/>
              <a:t>First</a:t>
            </a:r>
            <a:r>
              <a:rPr lang="en-US" dirty="0"/>
              <a:t>, you use the ORDER BY  clause to sort the result set based on certain criteria, and then you use the LIMIT clause to find lowest or highest </a:t>
            </a:r>
            <a:r>
              <a:rPr lang="en-US" dirty="0" smtClean="0"/>
              <a:t>values</a:t>
            </a:r>
          </a:p>
          <a:p>
            <a:r>
              <a:rPr lang="en-US" dirty="0"/>
              <a:t> to select top five customers who have the highest credit limit, you use the following query:</a:t>
            </a:r>
          </a:p>
          <a:p>
            <a:pPr marL="0" indent="0">
              <a:buNone/>
            </a:pPr>
            <a:r>
              <a:rPr lang="en-US" dirty="0" smtClean="0">
                <a:solidFill>
                  <a:srgbClr val="FF0000"/>
                </a:solidFill>
              </a:rPr>
              <a:t>SELECT </a:t>
            </a:r>
            <a:r>
              <a:rPr lang="en-US" dirty="0" err="1">
                <a:solidFill>
                  <a:srgbClr val="FF0000"/>
                </a:solidFill>
              </a:rPr>
              <a:t>customernumber</a:t>
            </a:r>
            <a:r>
              <a:rPr lang="en-US" dirty="0" smtClean="0">
                <a:solidFill>
                  <a:srgbClr val="FF0000"/>
                </a:solidFill>
              </a:rPr>
              <a:t>, </a:t>
            </a:r>
            <a:r>
              <a:rPr lang="en-US" dirty="0" err="1">
                <a:solidFill>
                  <a:srgbClr val="FF0000"/>
                </a:solidFill>
              </a:rPr>
              <a:t>customername</a:t>
            </a:r>
            <a:r>
              <a:rPr lang="en-US" dirty="0" smtClean="0">
                <a:solidFill>
                  <a:srgbClr val="FF0000"/>
                </a:solidFill>
              </a:rPr>
              <a:t>, </a:t>
            </a:r>
            <a:r>
              <a:rPr lang="en-US" dirty="0" err="1">
                <a:solidFill>
                  <a:srgbClr val="FF0000"/>
                </a:solidFill>
              </a:rPr>
              <a:t>creditlimit</a:t>
            </a:r>
            <a:endParaRPr lang="en-US" dirty="0">
              <a:solidFill>
                <a:srgbClr val="FF0000"/>
              </a:solidFill>
            </a:endParaRPr>
          </a:p>
          <a:p>
            <a:pPr marL="0" indent="0">
              <a:buNone/>
            </a:pPr>
            <a:r>
              <a:rPr lang="en-US" dirty="0" smtClean="0">
                <a:solidFill>
                  <a:srgbClr val="FF0000"/>
                </a:solidFill>
              </a:rPr>
              <a:t>FROM  customers ORDER BY  </a:t>
            </a:r>
            <a:r>
              <a:rPr lang="en-US" dirty="0" err="1">
                <a:solidFill>
                  <a:srgbClr val="FF0000"/>
                </a:solidFill>
              </a:rPr>
              <a:t>creditlimit</a:t>
            </a:r>
            <a:r>
              <a:rPr lang="en-US" dirty="0">
                <a:solidFill>
                  <a:srgbClr val="FF0000"/>
                </a:solidFill>
              </a:rPr>
              <a:t> </a:t>
            </a:r>
            <a:r>
              <a:rPr lang="en-US" dirty="0" smtClean="0">
                <a:solidFill>
                  <a:srgbClr val="FF0000"/>
                </a:solidFill>
              </a:rPr>
              <a:t>DESC LIMIT </a:t>
            </a:r>
            <a:r>
              <a:rPr lang="en-US" dirty="0">
                <a:solidFill>
                  <a:srgbClr val="FF0000"/>
                </a:solidFill>
              </a:rPr>
              <a:t>5;</a:t>
            </a:r>
            <a:endParaRPr lang="en-US" dirty="0" smtClean="0">
              <a:solidFill>
                <a:srgbClr val="FF0000"/>
              </a:solidFill>
            </a:endParaRPr>
          </a:p>
          <a:p>
            <a:endParaRPr lang="en-US" dirty="0"/>
          </a:p>
        </p:txBody>
      </p:sp>
    </p:spTree>
    <p:extLst>
      <p:ext uri="{BB962C8B-B14F-4D97-AF65-F5344CB8AC3E}">
        <p14:creationId xmlns:p14="http://schemas.microsoft.com/office/powerpoint/2010/main" val="247599755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to get the nth highest </a:t>
            </a:r>
            <a:r>
              <a:rPr lang="en-US" dirty="0" smtClean="0"/>
              <a:t>value</a:t>
            </a:r>
            <a:endParaRPr lang="en-US" dirty="0"/>
          </a:p>
        </p:txBody>
      </p:sp>
      <p:sp>
        <p:nvSpPr>
          <p:cNvPr id="3" name="Content Placeholder 2"/>
          <p:cNvSpPr>
            <a:spLocks noGrp="1"/>
          </p:cNvSpPr>
          <p:nvPr>
            <p:ph idx="1"/>
          </p:nvPr>
        </p:nvSpPr>
        <p:spPr/>
        <p:txBody>
          <a:bodyPr/>
          <a:lstStyle/>
          <a:p>
            <a:pPr latinLnBrk="1"/>
            <a:r>
              <a:rPr lang="en-US" dirty="0"/>
              <a:t>SELECT     column1, column2</a:t>
            </a:r>
            <a:r>
              <a:rPr lang="en-US" dirty="0" smtClean="0"/>
              <a:t>,... FROM</a:t>
            </a:r>
            <a:r>
              <a:rPr lang="en-US" dirty="0"/>
              <a:t>    table</a:t>
            </a:r>
          </a:p>
          <a:p>
            <a:pPr marL="0" indent="0" latinLnBrk="1">
              <a:buNone/>
            </a:pPr>
            <a:r>
              <a:rPr lang="en-US" dirty="0"/>
              <a:t>ORDER BY column1 </a:t>
            </a:r>
            <a:r>
              <a:rPr lang="en-US" dirty="0" smtClean="0"/>
              <a:t>DESC LIMIT </a:t>
            </a:r>
            <a:r>
              <a:rPr lang="en-US" dirty="0"/>
              <a:t>nth-1, count;</a:t>
            </a:r>
          </a:p>
          <a:p>
            <a:pPr marL="0" indent="0">
              <a:buNone/>
            </a:pPr>
            <a:endParaRPr lang="en-US" dirty="0"/>
          </a:p>
        </p:txBody>
      </p:sp>
    </p:spTree>
    <p:extLst>
      <p:ext uri="{BB962C8B-B14F-4D97-AF65-F5344CB8AC3E}">
        <p14:creationId xmlns:p14="http://schemas.microsoft.com/office/powerpoint/2010/main" val="19044956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BETWEEN Operator</a:t>
            </a:r>
            <a:br>
              <a:rPr lang="en-US" dirty="0"/>
            </a:br>
            <a:endParaRPr lang="en-US" dirty="0"/>
          </a:p>
        </p:txBody>
      </p:sp>
      <p:sp>
        <p:nvSpPr>
          <p:cNvPr id="3" name="Content Placeholder 2"/>
          <p:cNvSpPr>
            <a:spLocks noGrp="1"/>
          </p:cNvSpPr>
          <p:nvPr>
            <p:ph idx="1"/>
          </p:nvPr>
        </p:nvSpPr>
        <p:spPr>
          <a:xfrm>
            <a:off x="1154954" y="2603500"/>
            <a:ext cx="10629215" cy="3938968"/>
          </a:xfrm>
        </p:spPr>
        <p:txBody>
          <a:bodyPr>
            <a:normAutofit/>
          </a:bodyPr>
          <a:lstStyle/>
          <a:p>
            <a:r>
              <a:rPr lang="en-US" dirty="0" smtClean="0"/>
              <a:t>The </a:t>
            </a:r>
            <a:r>
              <a:rPr lang="en-US" dirty="0"/>
              <a:t>BETWEEN operator allows you to specify a range to test. </a:t>
            </a:r>
            <a:endParaRPr lang="en-US" dirty="0" smtClean="0"/>
          </a:p>
          <a:p>
            <a:r>
              <a:rPr lang="en-US" dirty="0" smtClean="0"/>
              <a:t>Use </a:t>
            </a:r>
            <a:r>
              <a:rPr lang="en-US" dirty="0"/>
              <a:t>the BETWEEN operator in the WHERE clause of the SELECT,  UPDATE, and DELETE statements.</a:t>
            </a:r>
          </a:p>
          <a:p>
            <a:r>
              <a:rPr lang="en-US" dirty="0" smtClean="0"/>
              <a:t>Syntax </a:t>
            </a:r>
            <a:r>
              <a:rPr lang="en-US" dirty="0"/>
              <a:t>of the BETWEEN operator:</a:t>
            </a:r>
          </a:p>
          <a:p>
            <a:pPr marL="0" indent="0">
              <a:buNone/>
            </a:pPr>
            <a:r>
              <a:rPr lang="en-US" dirty="0" smtClean="0"/>
              <a:t>		</a:t>
            </a:r>
            <a:r>
              <a:rPr lang="en-US" dirty="0" err="1" smtClean="0">
                <a:solidFill>
                  <a:srgbClr val="FF0000"/>
                </a:solidFill>
              </a:rPr>
              <a:t>expr</a:t>
            </a:r>
            <a:r>
              <a:rPr lang="en-US" dirty="0" smtClean="0">
                <a:solidFill>
                  <a:srgbClr val="FF0000"/>
                </a:solidFill>
              </a:rPr>
              <a:t> </a:t>
            </a:r>
            <a:r>
              <a:rPr lang="en-US" dirty="0">
                <a:solidFill>
                  <a:srgbClr val="FF0000"/>
                </a:solidFill>
              </a:rPr>
              <a:t>[NOT] BETWEEN </a:t>
            </a:r>
            <a:r>
              <a:rPr lang="en-US" dirty="0" err="1">
                <a:solidFill>
                  <a:srgbClr val="FF0000"/>
                </a:solidFill>
              </a:rPr>
              <a:t>begin_expr</a:t>
            </a:r>
            <a:r>
              <a:rPr lang="en-US" dirty="0">
                <a:solidFill>
                  <a:srgbClr val="FF0000"/>
                </a:solidFill>
              </a:rPr>
              <a:t> AND </a:t>
            </a:r>
            <a:r>
              <a:rPr lang="en-US" dirty="0" err="1">
                <a:solidFill>
                  <a:srgbClr val="FF0000"/>
                </a:solidFill>
              </a:rPr>
              <a:t>end_expr</a:t>
            </a:r>
            <a:r>
              <a:rPr lang="en-US" dirty="0">
                <a:solidFill>
                  <a:srgbClr val="FF0000"/>
                </a:solidFill>
              </a:rPr>
              <a:t>;</a:t>
            </a:r>
          </a:p>
          <a:p>
            <a:r>
              <a:rPr lang="en-US" dirty="0"/>
              <a:t>The  </a:t>
            </a:r>
            <a:r>
              <a:rPr lang="en-US" dirty="0" err="1"/>
              <a:t>expr</a:t>
            </a:r>
            <a:r>
              <a:rPr lang="en-US" dirty="0"/>
              <a:t> is the expression to test in the range that is defined by  </a:t>
            </a:r>
            <a:r>
              <a:rPr lang="en-US" dirty="0" err="1"/>
              <a:t>begin_expr</a:t>
            </a:r>
            <a:r>
              <a:rPr lang="en-US" dirty="0"/>
              <a:t> and  </a:t>
            </a:r>
            <a:r>
              <a:rPr lang="en-US" dirty="0" err="1"/>
              <a:t>end_expr</a:t>
            </a:r>
            <a:r>
              <a:rPr lang="en-US" dirty="0"/>
              <a:t>.</a:t>
            </a:r>
          </a:p>
          <a:p>
            <a:r>
              <a:rPr lang="en-US" dirty="0" smtClean="0"/>
              <a:t>All </a:t>
            </a:r>
            <a:r>
              <a:rPr lang="en-US" dirty="0"/>
              <a:t>three expressions:  </a:t>
            </a:r>
            <a:r>
              <a:rPr lang="en-US" dirty="0" err="1"/>
              <a:t>expr</a:t>
            </a:r>
            <a:r>
              <a:rPr lang="en-US" dirty="0"/>
              <a:t>,  </a:t>
            </a:r>
            <a:r>
              <a:rPr lang="en-US" dirty="0" err="1"/>
              <a:t>begin_expr</a:t>
            </a:r>
            <a:r>
              <a:rPr lang="en-US" dirty="0"/>
              <a:t>, and  </a:t>
            </a:r>
            <a:r>
              <a:rPr lang="en-US" dirty="0" err="1"/>
              <a:t>end_expr</a:t>
            </a:r>
            <a:r>
              <a:rPr lang="en-US" dirty="0"/>
              <a:t> must have the same data type</a:t>
            </a:r>
          </a:p>
        </p:txBody>
      </p:sp>
    </p:spTree>
    <p:extLst>
      <p:ext uri="{BB962C8B-B14F-4D97-AF65-F5344CB8AC3E}">
        <p14:creationId xmlns:p14="http://schemas.microsoft.com/office/powerpoint/2010/main" val="33414223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BETWEEN </a:t>
            </a:r>
            <a:r>
              <a:rPr lang="en-US" dirty="0" smtClean="0"/>
              <a:t>Operator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BETWEEN operator returns true if the value of the  </a:t>
            </a:r>
            <a:r>
              <a:rPr lang="en-US" dirty="0" err="1"/>
              <a:t>expr</a:t>
            </a:r>
            <a:r>
              <a:rPr lang="en-US" dirty="0"/>
              <a:t> is greater than or equal to (&gt;=) the value of  </a:t>
            </a:r>
            <a:r>
              <a:rPr lang="en-US" dirty="0" err="1"/>
              <a:t>begin_expr</a:t>
            </a:r>
            <a:r>
              <a:rPr lang="en-US" dirty="0"/>
              <a:t> and less than or equal to (&lt;= ) the value of the  </a:t>
            </a:r>
            <a:r>
              <a:rPr lang="en-US" dirty="0" err="1"/>
              <a:t>end_expr</a:t>
            </a:r>
            <a:r>
              <a:rPr lang="en-US" dirty="0"/>
              <a:t> otherwise it returns zero.</a:t>
            </a:r>
          </a:p>
          <a:p>
            <a:endParaRPr lang="en-US" dirty="0"/>
          </a:p>
          <a:p>
            <a:r>
              <a:rPr lang="en-US" dirty="0"/>
              <a:t>The NOT BETWEEN returns true if the value of  </a:t>
            </a:r>
            <a:r>
              <a:rPr lang="en-US" dirty="0" err="1"/>
              <a:t>expr</a:t>
            </a:r>
            <a:r>
              <a:rPr lang="en-US" dirty="0"/>
              <a:t> is less than (&lt;) the value of the  </a:t>
            </a:r>
            <a:r>
              <a:rPr lang="en-US" dirty="0" err="1"/>
              <a:t>begin_expr</a:t>
            </a:r>
            <a:r>
              <a:rPr lang="en-US" dirty="0"/>
              <a:t> or greater than the value of the value of  </a:t>
            </a:r>
            <a:r>
              <a:rPr lang="en-US" dirty="0" err="1"/>
              <a:t>end_expr</a:t>
            </a:r>
            <a:r>
              <a:rPr lang="en-US" dirty="0"/>
              <a:t> otherwise it returns 0.</a:t>
            </a:r>
          </a:p>
          <a:p>
            <a:endParaRPr lang="en-US" dirty="0"/>
          </a:p>
          <a:p>
            <a:r>
              <a:rPr lang="en-US" dirty="0"/>
              <a:t>If any expression is NULL, the BETWEEN operator returns a NULL value.</a:t>
            </a:r>
          </a:p>
          <a:p>
            <a:endParaRPr lang="en-US" dirty="0"/>
          </a:p>
          <a:p>
            <a:r>
              <a:rPr lang="en-US" dirty="0"/>
              <a:t>In case you want to specify an exclusive range, you use the greater than (&gt;) and less than (&lt;) operators.</a:t>
            </a:r>
          </a:p>
        </p:txBody>
      </p:sp>
    </p:spTree>
    <p:extLst>
      <p:ext uri="{BB962C8B-B14F-4D97-AF65-F5344CB8AC3E}">
        <p14:creationId xmlns:p14="http://schemas.microsoft.com/office/powerpoint/2010/main" val="32737457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BETWEEN Operator</a:t>
            </a:r>
          </a:p>
        </p:txBody>
      </p:sp>
      <p:sp>
        <p:nvSpPr>
          <p:cNvPr id="3" name="Content Placeholder 2"/>
          <p:cNvSpPr>
            <a:spLocks noGrp="1"/>
          </p:cNvSpPr>
          <p:nvPr>
            <p:ph idx="1"/>
          </p:nvPr>
        </p:nvSpPr>
        <p:spPr>
          <a:xfrm>
            <a:off x="1154954" y="2603500"/>
            <a:ext cx="10397395" cy="3887452"/>
          </a:xfrm>
        </p:spPr>
        <p:txBody>
          <a:bodyPr>
            <a:normAutofit/>
          </a:bodyPr>
          <a:lstStyle/>
          <a:p>
            <a:pPr latinLnBrk="1"/>
            <a:endParaRPr lang="en-US" dirty="0" smtClean="0"/>
          </a:p>
          <a:p>
            <a:pPr latinLnBrk="1"/>
            <a:r>
              <a:rPr lang="en-US" dirty="0" smtClean="0"/>
              <a:t>SELECT </a:t>
            </a:r>
            <a:r>
              <a:rPr lang="en-US" dirty="0"/>
              <a:t>    </a:t>
            </a:r>
            <a:r>
              <a:rPr lang="en-US" dirty="0" err="1"/>
              <a:t>productCode</a:t>
            </a:r>
            <a:r>
              <a:rPr lang="en-US" dirty="0"/>
              <a:t>,     </a:t>
            </a:r>
            <a:r>
              <a:rPr lang="en-US" dirty="0" err="1"/>
              <a:t>productName</a:t>
            </a:r>
            <a:r>
              <a:rPr lang="en-US" dirty="0"/>
              <a:t>,     </a:t>
            </a:r>
            <a:r>
              <a:rPr lang="en-US" dirty="0" err="1"/>
              <a:t>buyPrice</a:t>
            </a:r>
            <a:endParaRPr lang="en-US" dirty="0"/>
          </a:p>
          <a:p>
            <a:pPr marL="0" indent="0" latinLnBrk="1">
              <a:buNone/>
            </a:pPr>
            <a:r>
              <a:rPr lang="en-US" dirty="0" smtClean="0"/>
              <a:t>FROM </a:t>
            </a:r>
            <a:r>
              <a:rPr lang="en-US" dirty="0"/>
              <a:t>    </a:t>
            </a:r>
            <a:r>
              <a:rPr lang="en-US" dirty="0" smtClean="0"/>
              <a:t>products WHERE </a:t>
            </a:r>
            <a:r>
              <a:rPr lang="en-US" dirty="0"/>
              <a:t>    </a:t>
            </a:r>
            <a:r>
              <a:rPr lang="en-US" dirty="0" err="1"/>
              <a:t>buyPrice</a:t>
            </a:r>
            <a:r>
              <a:rPr lang="en-US" dirty="0"/>
              <a:t> BETWEEN 90 AND 100</a:t>
            </a:r>
            <a:r>
              <a:rPr lang="en-US" dirty="0" smtClean="0"/>
              <a:t>;</a:t>
            </a:r>
          </a:p>
          <a:p>
            <a:pPr latinLnBrk="1"/>
            <a:r>
              <a:rPr lang="en-US" dirty="0"/>
              <a:t>To find the product whose buy price is not between $20 and $100, you combine the BETWEEN operator with the NOT operator as follows:</a:t>
            </a:r>
          </a:p>
          <a:p>
            <a:pPr marL="0" indent="0" latinLnBrk="1">
              <a:buNone/>
            </a:pPr>
            <a:r>
              <a:rPr lang="en-US" dirty="0" smtClean="0"/>
              <a:t>SELECT     </a:t>
            </a:r>
            <a:r>
              <a:rPr lang="en-US" dirty="0" err="1"/>
              <a:t>productCode</a:t>
            </a:r>
            <a:r>
              <a:rPr lang="en-US" dirty="0"/>
              <a:t>, </a:t>
            </a:r>
            <a:r>
              <a:rPr lang="en-US" dirty="0" smtClean="0"/>
              <a:t>    </a:t>
            </a:r>
            <a:r>
              <a:rPr lang="en-US" dirty="0" err="1"/>
              <a:t>productName</a:t>
            </a:r>
            <a:r>
              <a:rPr lang="en-US" dirty="0"/>
              <a:t>, </a:t>
            </a:r>
            <a:r>
              <a:rPr lang="en-US" dirty="0" smtClean="0"/>
              <a:t>    </a:t>
            </a:r>
            <a:r>
              <a:rPr lang="en-US" dirty="0" err="1"/>
              <a:t>buyPrice</a:t>
            </a:r>
            <a:endParaRPr lang="en-US" dirty="0"/>
          </a:p>
          <a:p>
            <a:pPr marL="0" indent="0" latinLnBrk="1">
              <a:buNone/>
            </a:pPr>
            <a:r>
              <a:rPr lang="en-US" dirty="0" smtClean="0"/>
              <a:t>FROM     products WHERE     </a:t>
            </a:r>
            <a:r>
              <a:rPr lang="en-US" dirty="0" err="1"/>
              <a:t>buyPrice</a:t>
            </a:r>
            <a:r>
              <a:rPr lang="en-US" dirty="0"/>
              <a:t> NOT BETWEEN 20 AND 100;</a:t>
            </a:r>
            <a:endParaRPr lang="en-US" dirty="0"/>
          </a:p>
          <a:p>
            <a:pPr marL="0" indent="0">
              <a:buNone/>
            </a:pPr>
            <a:endParaRPr lang="en-US" dirty="0"/>
          </a:p>
        </p:txBody>
      </p:sp>
    </p:spTree>
    <p:extLst>
      <p:ext uri="{BB962C8B-B14F-4D97-AF65-F5344CB8AC3E}">
        <p14:creationId xmlns:p14="http://schemas.microsoft.com/office/powerpoint/2010/main" val="23752863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BETWEEN Operator</a:t>
            </a:r>
          </a:p>
        </p:txBody>
      </p:sp>
      <p:sp>
        <p:nvSpPr>
          <p:cNvPr id="3" name="Content Placeholder 2"/>
          <p:cNvSpPr>
            <a:spLocks noGrp="1"/>
          </p:cNvSpPr>
          <p:nvPr>
            <p:ph idx="1"/>
          </p:nvPr>
        </p:nvSpPr>
        <p:spPr>
          <a:xfrm>
            <a:off x="360608" y="2603500"/>
            <a:ext cx="11191741" cy="3887452"/>
          </a:xfrm>
        </p:spPr>
        <p:txBody>
          <a:bodyPr>
            <a:normAutofit/>
          </a:bodyPr>
          <a:lstStyle/>
          <a:p>
            <a:r>
              <a:rPr lang="en-US" dirty="0" smtClean="0"/>
              <a:t>To </a:t>
            </a:r>
            <a:r>
              <a:rPr lang="en-US" dirty="0"/>
              <a:t>get the orders whose required dates are from 01/01/2003 to 01/31/2003, you use the following query:</a:t>
            </a:r>
          </a:p>
          <a:p>
            <a:pPr marL="0" indent="0">
              <a:buNone/>
            </a:pPr>
            <a:r>
              <a:rPr lang="en-US" dirty="0" smtClean="0">
                <a:solidFill>
                  <a:srgbClr val="FF0000"/>
                </a:solidFill>
              </a:rPr>
              <a:t>SELECT    </a:t>
            </a:r>
            <a:r>
              <a:rPr lang="en-US" dirty="0" err="1">
                <a:solidFill>
                  <a:srgbClr val="FF0000"/>
                </a:solidFill>
              </a:rPr>
              <a:t>orderNumber</a:t>
            </a:r>
            <a:r>
              <a:rPr lang="en-US" dirty="0" smtClean="0">
                <a:solidFill>
                  <a:srgbClr val="FF0000"/>
                </a:solidFill>
              </a:rPr>
              <a:t>,   </a:t>
            </a:r>
            <a:r>
              <a:rPr lang="en-US" dirty="0" err="1">
                <a:solidFill>
                  <a:srgbClr val="FF0000"/>
                </a:solidFill>
              </a:rPr>
              <a:t>requiredDate</a:t>
            </a:r>
            <a:r>
              <a:rPr lang="en-US" dirty="0" smtClean="0">
                <a:solidFill>
                  <a:srgbClr val="FF0000"/>
                </a:solidFill>
              </a:rPr>
              <a:t>,   status FROM    </a:t>
            </a:r>
            <a:r>
              <a:rPr lang="en-US" dirty="0">
                <a:solidFill>
                  <a:srgbClr val="FF0000"/>
                </a:solidFill>
              </a:rPr>
              <a:t>orders</a:t>
            </a:r>
          </a:p>
          <a:p>
            <a:pPr marL="0" indent="0">
              <a:buNone/>
            </a:pPr>
            <a:r>
              <a:rPr lang="en-US" dirty="0">
                <a:solidFill>
                  <a:srgbClr val="FF0000"/>
                </a:solidFill>
              </a:rPr>
              <a:t>WHERE </a:t>
            </a:r>
            <a:r>
              <a:rPr lang="en-US" dirty="0" smtClean="0">
                <a:solidFill>
                  <a:srgbClr val="FF0000"/>
                </a:solidFill>
              </a:rPr>
              <a:t>   </a:t>
            </a:r>
            <a:r>
              <a:rPr lang="en-US" dirty="0" err="1">
                <a:solidFill>
                  <a:srgbClr val="FF0000"/>
                </a:solidFill>
              </a:rPr>
              <a:t>requireddate</a:t>
            </a:r>
            <a:r>
              <a:rPr lang="en-US" dirty="0">
                <a:solidFill>
                  <a:srgbClr val="FF0000"/>
                </a:solidFill>
              </a:rPr>
              <a:t> BETWEEN </a:t>
            </a:r>
            <a:r>
              <a:rPr lang="en-US" dirty="0" smtClean="0">
                <a:solidFill>
                  <a:srgbClr val="FF0000"/>
                </a:solidFill>
              </a:rPr>
              <a:t>     </a:t>
            </a:r>
            <a:r>
              <a:rPr lang="en-US" dirty="0">
                <a:solidFill>
                  <a:srgbClr val="FF0000"/>
                </a:solidFill>
              </a:rPr>
              <a:t>CAST('2003-01-01' AS DATE) AND </a:t>
            </a:r>
            <a:r>
              <a:rPr lang="en-US" dirty="0" smtClean="0">
                <a:solidFill>
                  <a:srgbClr val="FF0000"/>
                </a:solidFill>
              </a:rPr>
              <a:t>     </a:t>
            </a:r>
            <a:r>
              <a:rPr lang="en-US" dirty="0">
                <a:solidFill>
                  <a:srgbClr val="FF0000"/>
                </a:solidFill>
              </a:rPr>
              <a:t>CAST('2003-01-31' AS DATE);</a:t>
            </a:r>
          </a:p>
        </p:txBody>
      </p:sp>
    </p:spTree>
    <p:extLst>
      <p:ext uri="{BB962C8B-B14F-4D97-AF65-F5344CB8AC3E}">
        <p14:creationId xmlns:p14="http://schemas.microsoft.com/office/powerpoint/2010/main" val="31904251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 </a:t>
            </a:r>
            <a:r>
              <a:rPr lang="en-US" dirty="0" smtClean="0"/>
              <a:t>Operator</a:t>
            </a:r>
            <a:endParaRPr lang="en-US" dirty="0"/>
          </a:p>
        </p:txBody>
      </p:sp>
      <p:sp>
        <p:nvSpPr>
          <p:cNvPr id="3" name="Content Placeholder 2"/>
          <p:cNvSpPr>
            <a:spLocks noGrp="1"/>
          </p:cNvSpPr>
          <p:nvPr>
            <p:ph idx="1"/>
          </p:nvPr>
        </p:nvSpPr>
        <p:spPr>
          <a:xfrm>
            <a:off x="1154954" y="2603500"/>
            <a:ext cx="10397395" cy="3887452"/>
          </a:xfrm>
        </p:spPr>
        <p:txBody>
          <a:bodyPr>
            <a:normAutofit lnSpcReduction="10000"/>
          </a:bodyPr>
          <a:lstStyle/>
          <a:p>
            <a:r>
              <a:rPr lang="en-US" dirty="0"/>
              <a:t>IN  operator allows you to determine if a specified value matches any value in a set of values or returned by a </a:t>
            </a:r>
            <a:r>
              <a:rPr lang="en-US" dirty="0" err="1"/>
              <a:t>subquery</a:t>
            </a:r>
            <a:r>
              <a:rPr lang="en-US" dirty="0"/>
              <a:t>.</a:t>
            </a:r>
          </a:p>
          <a:p>
            <a:r>
              <a:rPr lang="en-US" dirty="0" smtClean="0"/>
              <a:t>Syntax </a:t>
            </a:r>
            <a:r>
              <a:rPr lang="en-US" dirty="0"/>
              <a:t>of the IN  operator.</a:t>
            </a:r>
          </a:p>
          <a:p>
            <a:pPr marL="0" indent="0">
              <a:buNone/>
            </a:pPr>
            <a:r>
              <a:rPr lang="en-US" dirty="0" smtClean="0"/>
              <a:t>		</a:t>
            </a:r>
            <a:r>
              <a:rPr lang="en-US" dirty="0" smtClean="0">
                <a:solidFill>
                  <a:srgbClr val="FF0000"/>
                </a:solidFill>
              </a:rPr>
              <a:t>SELECT     </a:t>
            </a:r>
            <a:r>
              <a:rPr lang="en-US" dirty="0">
                <a:solidFill>
                  <a:srgbClr val="FF0000"/>
                </a:solidFill>
              </a:rPr>
              <a:t>column1,column2</a:t>
            </a:r>
            <a:r>
              <a:rPr lang="en-US" dirty="0" smtClean="0">
                <a:solidFill>
                  <a:srgbClr val="FF0000"/>
                </a:solidFill>
              </a:rPr>
              <a:t>,...FROM    </a:t>
            </a:r>
            <a:r>
              <a:rPr lang="en-US" dirty="0" err="1" smtClean="0">
                <a:solidFill>
                  <a:srgbClr val="FF0000"/>
                </a:solidFill>
              </a:rPr>
              <a:t>table_name</a:t>
            </a:r>
            <a:endParaRPr lang="en-US" dirty="0">
              <a:solidFill>
                <a:srgbClr val="FF0000"/>
              </a:solidFill>
            </a:endParaRPr>
          </a:p>
          <a:p>
            <a:pPr marL="0" indent="0">
              <a:buNone/>
            </a:pPr>
            <a:r>
              <a:rPr lang="en-US" dirty="0" smtClean="0">
                <a:solidFill>
                  <a:srgbClr val="FF0000"/>
                </a:solidFill>
              </a:rPr>
              <a:t>		WHERE   </a:t>
            </a:r>
            <a:r>
              <a:rPr lang="en-US" dirty="0">
                <a:solidFill>
                  <a:srgbClr val="FF0000"/>
                </a:solidFill>
              </a:rPr>
              <a:t>(expr|column_1) IN ('value1','value2',...);</a:t>
            </a:r>
          </a:p>
          <a:p>
            <a:r>
              <a:rPr lang="en-US" dirty="0" smtClean="0"/>
              <a:t>Can </a:t>
            </a:r>
            <a:r>
              <a:rPr lang="en-US" dirty="0"/>
              <a:t>use a column or an expression ( </a:t>
            </a:r>
            <a:r>
              <a:rPr lang="en-US" dirty="0" err="1"/>
              <a:t>expr</a:t>
            </a:r>
            <a:r>
              <a:rPr lang="en-US" dirty="0"/>
              <a:t> ) with the IN operator in the WHERE clause.</a:t>
            </a:r>
          </a:p>
          <a:p>
            <a:r>
              <a:rPr lang="en-US" dirty="0"/>
              <a:t>The values in the list are separated by commas (,).</a:t>
            </a:r>
          </a:p>
          <a:p>
            <a:r>
              <a:rPr lang="en-US" dirty="0"/>
              <a:t>The IN operator can also be used in the WHERE clause of other statements such as UPDATE, and DELETE.</a:t>
            </a:r>
          </a:p>
          <a:p>
            <a:r>
              <a:rPr lang="en-US" dirty="0"/>
              <a:t>The IN operator returns 1 if the value of the column_1 or the result of the </a:t>
            </a:r>
            <a:r>
              <a:rPr lang="en-US" dirty="0" err="1"/>
              <a:t>expr</a:t>
            </a:r>
            <a:r>
              <a:rPr lang="en-US" dirty="0"/>
              <a:t>  expression is equal to any value in the list, otherwise, it returns 0.</a:t>
            </a:r>
          </a:p>
        </p:txBody>
      </p:sp>
    </p:spTree>
    <p:extLst>
      <p:ext uri="{BB962C8B-B14F-4D97-AF65-F5344CB8AC3E}">
        <p14:creationId xmlns:p14="http://schemas.microsoft.com/office/powerpoint/2010/main" val="3972804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269</TotalTime>
  <Words>7252</Words>
  <Application>Microsoft Office PowerPoint</Application>
  <PresentationFormat>Widescreen</PresentationFormat>
  <Paragraphs>1069</Paragraphs>
  <Slides>116</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116</vt:i4>
      </vt:variant>
    </vt:vector>
  </HeadingPairs>
  <TitlesOfParts>
    <vt:vector size="132" baseType="lpstr">
      <vt:lpstr>SimSun</vt:lpstr>
      <vt:lpstr>Arial</vt:lpstr>
      <vt:lpstr>Calibri</vt:lpstr>
      <vt:lpstr>Century Gothic</vt:lpstr>
      <vt:lpstr>Courier New</vt:lpstr>
      <vt:lpstr>Helvetica</vt:lpstr>
      <vt:lpstr>inherit</vt:lpstr>
      <vt:lpstr>Liberation Mono</vt:lpstr>
      <vt:lpstr>Monotype Sorts</vt:lpstr>
      <vt:lpstr>新細明體</vt:lpstr>
      <vt:lpstr>Symbol</vt:lpstr>
      <vt:lpstr>Tahoma</vt:lpstr>
      <vt:lpstr>Times New Roman</vt:lpstr>
      <vt:lpstr>Wingdings</vt:lpstr>
      <vt:lpstr>Wingdings 3</vt:lpstr>
      <vt:lpstr>Ion Boardroom</vt:lpstr>
      <vt:lpstr>Introduction to MySQL</vt:lpstr>
      <vt:lpstr>Database and Database Management System</vt:lpstr>
      <vt:lpstr>MySQL Introduction</vt:lpstr>
      <vt:lpstr>Basic MySQL Operations</vt:lpstr>
      <vt:lpstr>How MySQL stores data (by default)</vt:lpstr>
      <vt:lpstr>Basic Queries</vt:lpstr>
      <vt:lpstr>Basic Queries</vt:lpstr>
      <vt:lpstr>Basic Queries</vt:lpstr>
      <vt:lpstr>Basic Queries</vt:lpstr>
      <vt:lpstr>Multi-Line Commands</vt:lpstr>
      <vt:lpstr>Canceling a Command</vt:lpstr>
      <vt:lpstr>Create Database</vt:lpstr>
      <vt:lpstr>Create Table</vt:lpstr>
      <vt:lpstr>Drop Table</vt:lpstr>
      <vt:lpstr>Primary Key</vt:lpstr>
      <vt:lpstr>Primary Key</vt:lpstr>
      <vt:lpstr>Defining MySQL PRIMARY KEY constraints using CREATE TABLE statement </vt:lpstr>
      <vt:lpstr>Defining MySQL PRIMARY KEY constraints using CREATE TABLE statement</vt:lpstr>
      <vt:lpstr>Defining MySQL PRIMARY KEY constraints using CREATE TABLE statement</vt:lpstr>
      <vt:lpstr>PRIMARY KEY constraints using ALTER TABLE statement </vt:lpstr>
      <vt:lpstr>Foreign Key</vt:lpstr>
      <vt:lpstr>PowerPoint Presentation</vt:lpstr>
      <vt:lpstr>MySQL creating foreign key syntax</vt:lpstr>
      <vt:lpstr>MySQL creating foreign key syntax- Explanantion</vt:lpstr>
      <vt:lpstr>ON DELETE clause</vt:lpstr>
      <vt:lpstr>ON UPDATE clause</vt:lpstr>
      <vt:lpstr>Example- foreign key</vt:lpstr>
      <vt:lpstr>MySQL adding foreign key syntax </vt:lpstr>
      <vt:lpstr>Dropping MySQL foreign key</vt:lpstr>
      <vt:lpstr>UNIQUE Constraint</vt:lpstr>
      <vt:lpstr>UNIQUE Constraint</vt:lpstr>
      <vt:lpstr>to assign a specific name to a UNIQUE constraint</vt:lpstr>
      <vt:lpstr>UNIQUE Constraint</vt:lpstr>
      <vt:lpstr>UNIQUE Constraint</vt:lpstr>
      <vt:lpstr>UNIQUE Constraint</vt:lpstr>
      <vt:lpstr>CHECK Constraint</vt:lpstr>
      <vt:lpstr>NOT NULL Constraint</vt:lpstr>
      <vt:lpstr>Creating MySQL sequence</vt:lpstr>
      <vt:lpstr>AUTO_INCREMENT</vt:lpstr>
      <vt:lpstr>AUTO_INCREMENT</vt:lpstr>
      <vt:lpstr>AUTO_INCREMENT</vt:lpstr>
      <vt:lpstr>AUTO_INCREMENT AND UPDATE</vt:lpstr>
      <vt:lpstr>AUTO_INCREMENT AND DELETE</vt:lpstr>
      <vt:lpstr>Display Table Structure</vt:lpstr>
      <vt:lpstr>Modify Table Structure</vt:lpstr>
      <vt:lpstr>Insert Record</vt:lpstr>
      <vt:lpstr>Selecting All Data</vt:lpstr>
      <vt:lpstr>Selecting Particular Rows</vt:lpstr>
      <vt:lpstr>Selecting Particular Rows</vt:lpstr>
      <vt:lpstr>Selecting Particular Columns</vt:lpstr>
      <vt:lpstr>Selecting Particular Columns</vt:lpstr>
      <vt:lpstr>Sorting Data</vt:lpstr>
      <vt:lpstr>Sorting Data</vt:lpstr>
      <vt:lpstr>Working with NULLs</vt:lpstr>
      <vt:lpstr>Working with NULLs</vt:lpstr>
      <vt:lpstr>Pattern Matching</vt:lpstr>
      <vt:lpstr>Pattern Matching Example</vt:lpstr>
      <vt:lpstr>Pattern Matching Example</vt:lpstr>
      <vt:lpstr>Pattern Matching Example</vt:lpstr>
      <vt:lpstr>Pattern Matching Example</vt:lpstr>
      <vt:lpstr>Regular Expression Matching</vt:lpstr>
      <vt:lpstr>Regular Expressions</vt:lpstr>
      <vt:lpstr>Reg Ex Example</vt:lpstr>
      <vt:lpstr>Reg Ex Example</vt:lpstr>
      <vt:lpstr>Counting Rows</vt:lpstr>
      <vt:lpstr>Counting Rows Example</vt:lpstr>
      <vt:lpstr>More Table Retrieval</vt:lpstr>
      <vt:lpstr>Group By</vt:lpstr>
      <vt:lpstr> GROUP BY clause</vt:lpstr>
      <vt:lpstr>PowerPoint Presentation</vt:lpstr>
      <vt:lpstr>GROUP BY with expression example</vt:lpstr>
      <vt:lpstr>GROUP BY with HAVING clause </vt:lpstr>
      <vt:lpstr>GROUP BY clause</vt:lpstr>
      <vt:lpstr>GROUP BY clause</vt:lpstr>
      <vt:lpstr>UPDATE statement</vt:lpstr>
      <vt:lpstr>UPDATE statement</vt:lpstr>
      <vt:lpstr>UPDATE statement</vt:lpstr>
      <vt:lpstr>UPDATE statement</vt:lpstr>
      <vt:lpstr>DELETE statement</vt:lpstr>
      <vt:lpstr>DELETE statement</vt:lpstr>
      <vt:lpstr>DELETE statement</vt:lpstr>
      <vt:lpstr>TRUNCATE TABLE</vt:lpstr>
      <vt:lpstr>NULL</vt:lpstr>
      <vt:lpstr>Query</vt:lpstr>
      <vt:lpstr>Query</vt:lpstr>
      <vt:lpstr>Set Operation</vt:lpstr>
      <vt:lpstr>Aggregate function</vt:lpstr>
      <vt:lpstr>DISTINCT clause </vt:lpstr>
      <vt:lpstr>DISTINCT with multiple columns </vt:lpstr>
      <vt:lpstr>LIMIT clause</vt:lpstr>
      <vt:lpstr>Limit - Examples</vt:lpstr>
      <vt:lpstr>LIMIT to get the first N rows</vt:lpstr>
      <vt:lpstr>LIMIT to get the highest and lowest values</vt:lpstr>
      <vt:lpstr>LIMIT to get the nth highest value</vt:lpstr>
      <vt:lpstr>BETWEEN Operator </vt:lpstr>
      <vt:lpstr>BETWEEN Operator</vt:lpstr>
      <vt:lpstr>BETWEEN Operator</vt:lpstr>
      <vt:lpstr>BETWEEN Operator</vt:lpstr>
      <vt:lpstr> IN Operator</vt:lpstr>
      <vt:lpstr> IN Operator</vt:lpstr>
      <vt:lpstr>INSERT INTO SELECT</vt:lpstr>
      <vt:lpstr>INSERT INTO SELECT</vt:lpstr>
      <vt:lpstr>Nested Subqueries</vt:lpstr>
      <vt:lpstr>Nested Subquery</vt:lpstr>
      <vt:lpstr>Create View</vt:lpstr>
      <vt:lpstr>Joined Relations</vt:lpstr>
      <vt:lpstr>Joined Relations – Datasets for Examples</vt:lpstr>
      <vt:lpstr>Joined Relations – Examples </vt:lpstr>
      <vt:lpstr>Example</vt:lpstr>
      <vt:lpstr>CROSS JOIN </vt:lpstr>
      <vt:lpstr>CROSS JOIN </vt:lpstr>
      <vt:lpstr>Modification of Database</vt:lpstr>
      <vt:lpstr>Modification of Database</vt:lpstr>
      <vt:lpstr>Modification of Database</vt:lpstr>
      <vt:lpstr>Table Join</vt:lpstr>
      <vt:lpstr>Backup Database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User</dc:creator>
  <cp:lastModifiedBy>User</cp:lastModifiedBy>
  <cp:revision>71</cp:revision>
  <dcterms:created xsi:type="dcterms:W3CDTF">2018-12-14T12:57:18Z</dcterms:created>
  <dcterms:modified xsi:type="dcterms:W3CDTF">2018-12-14T17:26:24Z</dcterms:modified>
</cp:coreProperties>
</file>