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57"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62"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6/29/2022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6/29/2022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6/29/2022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ev.mysql.com/doc/refman/8.0/en/mysqld.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02E79-35B7-84BC-B365-793B532519AE}"/>
              </a:ext>
            </a:extLst>
          </p:cNvPr>
          <p:cNvSpPr>
            <a:spLocks noGrp="1"/>
          </p:cNvSpPr>
          <p:nvPr>
            <p:ph type="ctrTitle"/>
          </p:nvPr>
        </p:nvSpPr>
        <p:spPr/>
        <p:txBody>
          <a:bodyPr/>
          <a:lstStyle/>
          <a:p>
            <a:r>
              <a:rPr lang="en-IN" dirty="0"/>
              <a:t>MySQL Server Logs</a:t>
            </a:r>
          </a:p>
        </p:txBody>
      </p:sp>
      <p:sp>
        <p:nvSpPr>
          <p:cNvPr id="3" name="Subtitle 2">
            <a:extLst>
              <a:ext uri="{FF2B5EF4-FFF2-40B4-BE49-F238E27FC236}">
                <a16:creationId xmlns:a16="http://schemas.microsoft.com/office/drawing/2014/main" id="{3C3B0B3A-EFC3-803C-360D-92A859BC1549}"/>
              </a:ext>
            </a:extLst>
          </p:cNvPr>
          <p:cNvSpPr>
            <a:spLocks noGrp="1"/>
          </p:cNvSpPr>
          <p:nvPr>
            <p:ph type="subTitle" idx="1"/>
          </p:nvPr>
        </p:nvSpPr>
        <p:spPr/>
        <p:txBody>
          <a:bodyPr/>
          <a:lstStyle/>
          <a:p>
            <a:r>
              <a:rPr lang="en-US" dirty="0"/>
              <a:t>Anju munoth</a:t>
            </a:r>
            <a:endParaRPr lang="en-IN" dirty="0"/>
          </a:p>
        </p:txBody>
      </p:sp>
    </p:spTree>
    <p:extLst>
      <p:ext uri="{BB962C8B-B14F-4D97-AF65-F5344CB8AC3E}">
        <p14:creationId xmlns:p14="http://schemas.microsoft.com/office/powerpoint/2010/main" val="2748823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4F07-ADB3-346B-72D1-D97A8F4E9F91}"/>
              </a:ext>
            </a:extLst>
          </p:cNvPr>
          <p:cNvSpPr>
            <a:spLocks noGrp="1"/>
          </p:cNvSpPr>
          <p:nvPr>
            <p:ph type="title"/>
          </p:nvPr>
        </p:nvSpPr>
        <p:spPr/>
        <p:txBody>
          <a:bodyPr/>
          <a:lstStyle/>
          <a:p>
            <a:r>
              <a:rPr lang="en-US" dirty="0"/>
              <a:t>Log Table Characteristics</a:t>
            </a:r>
            <a:endParaRPr lang="en-IN" dirty="0"/>
          </a:p>
        </p:txBody>
      </p:sp>
      <p:sp>
        <p:nvSpPr>
          <p:cNvPr id="3" name="Content Placeholder 2">
            <a:extLst>
              <a:ext uri="{FF2B5EF4-FFF2-40B4-BE49-F238E27FC236}">
                <a16:creationId xmlns:a16="http://schemas.microsoft.com/office/drawing/2014/main" id="{DB2BE5AE-5030-7527-DAAC-760C508585CE}"/>
              </a:ext>
            </a:extLst>
          </p:cNvPr>
          <p:cNvSpPr>
            <a:spLocks noGrp="1"/>
          </p:cNvSpPr>
          <p:nvPr>
            <p:ph idx="1"/>
          </p:nvPr>
        </p:nvSpPr>
        <p:spPr>
          <a:xfrm>
            <a:off x="1154954" y="2603500"/>
            <a:ext cx="10117884" cy="4025900"/>
          </a:xfrm>
        </p:spPr>
        <p:txBody>
          <a:bodyPr>
            <a:normAutofit lnSpcReduction="10000"/>
          </a:bodyPr>
          <a:lstStyle/>
          <a:p>
            <a:r>
              <a:rPr lang="en-US" dirty="0"/>
              <a:t>Primary purpose of log tables is to provide an interface for users to observe the runtime execution of the server, not to interfere with its runtime execution.</a:t>
            </a:r>
          </a:p>
          <a:p>
            <a:r>
              <a:rPr lang="en-US" dirty="0"/>
              <a:t>CREATE TABLE, ALTER TABLE, and DROP TABLE are valid operations on a log table. </a:t>
            </a:r>
          </a:p>
          <a:p>
            <a:r>
              <a:rPr lang="en-US" dirty="0"/>
              <a:t>For ALTER TABLE and DROP TABLE, the log table cannot be in use and must be disabled</a:t>
            </a:r>
          </a:p>
          <a:p>
            <a:r>
              <a:rPr lang="en-US" dirty="0"/>
              <a:t>By default, the log tables use the CSV storage engine that writes data in comma-separated values format. </a:t>
            </a:r>
          </a:p>
          <a:p>
            <a:r>
              <a:rPr lang="en-US" dirty="0"/>
              <a:t>For users who have access to the .CSV files that contain log table data, the files are easy to import into other programs such as spreadsheets that can process CSV input.</a:t>
            </a:r>
          </a:p>
          <a:p>
            <a:r>
              <a:rPr lang="en-US" dirty="0"/>
              <a:t>The log tables can be altered to use the </a:t>
            </a:r>
            <a:r>
              <a:rPr lang="en-US" dirty="0" err="1"/>
              <a:t>MyISAM</a:t>
            </a:r>
            <a:r>
              <a:rPr lang="en-US" dirty="0"/>
              <a:t> storage engine.</a:t>
            </a:r>
          </a:p>
          <a:p>
            <a:r>
              <a:rPr lang="en-US" dirty="0"/>
              <a:t>Cannot use ALTER TABLE to alter a log table that is in use. The log must be disabled first. No engines other than CSV or </a:t>
            </a:r>
            <a:r>
              <a:rPr lang="en-US" dirty="0" err="1"/>
              <a:t>MyISAM</a:t>
            </a:r>
            <a:r>
              <a:rPr lang="en-US" dirty="0"/>
              <a:t> are legal for the log tables.</a:t>
            </a:r>
          </a:p>
        </p:txBody>
      </p:sp>
    </p:spTree>
    <p:extLst>
      <p:ext uri="{BB962C8B-B14F-4D97-AF65-F5344CB8AC3E}">
        <p14:creationId xmlns:p14="http://schemas.microsoft.com/office/powerpoint/2010/main" val="2921954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4F07-ADB3-346B-72D1-D97A8F4E9F91}"/>
              </a:ext>
            </a:extLst>
          </p:cNvPr>
          <p:cNvSpPr>
            <a:spLocks noGrp="1"/>
          </p:cNvSpPr>
          <p:nvPr>
            <p:ph type="title"/>
          </p:nvPr>
        </p:nvSpPr>
        <p:spPr/>
        <p:txBody>
          <a:bodyPr/>
          <a:lstStyle/>
          <a:p>
            <a:r>
              <a:rPr lang="en-US" dirty="0"/>
              <a:t>Log Table Characteristics</a:t>
            </a:r>
            <a:endParaRPr lang="en-IN" dirty="0"/>
          </a:p>
        </p:txBody>
      </p:sp>
      <p:sp>
        <p:nvSpPr>
          <p:cNvPr id="3" name="Content Placeholder 2">
            <a:extLst>
              <a:ext uri="{FF2B5EF4-FFF2-40B4-BE49-F238E27FC236}">
                <a16:creationId xmlns:a16="http://schemas.microsoft.com/office/drawing/2014/main" id="{DB2BE5AE-5030-7527-DAAC-760C508585CE}"/>
              </a:ext>
            </a:extLst>
          </p:cNvPr>
          <p:cNvSpPr>
            <a:spLocks noGrp="1"/>
          </p:cNvSpPr>
          <p:nvPr>
            <p:ph idx="1"/>
          </p:nvPr>
        </p:nvSpPr>
        <p:spPr>
          <a:xfrm>
            <a:off x="1154954" y="2603500"/>
            <a:ext cx="10117884" cy="4025900"/>
          </a:xfrm>
        </p:spPr>
        <p:txBody>
          <a:bodyPr>
            <a:normAutofit/>
          </a:bodyPr>
          <a:lstStyle/>
          <a:p>
            <a:r>
              <a:rPr lang="en-US" dirty="0"/>
              <a:t>Log Tables and “Too many open files” Errors.  </a:t>
            </a:r>
          </a:p>
          <a:p>
            <a:r>
              <a:rPr lang="en-US" dirty="0"/>
              <a:t>If you select TABLE as a log destination and the log tables use the CSV storage engine, you may find that disabling and enabling the general query log or slow query log repeatedly at runtime results in a number of open file descriptors for the .CSV file, possibly resulting in a “Too many open files” error.</a:t>
            </a:r>
          </a:p>
          <a:p>
            <a:r>
              <a:rPr lang="en-US" dirty="0"/>
              <a:t> To work around this issue, execute FLUSH TABLES or ensure that the value of </a:t>
            </a:r>
            <a:r>
              <a:rPr lang="en-US" dirty="0" err="1"/>
              <a:t>open_files_limit</a:t>
            </a:r>
            <a:r>
              <a:rPr lang="en-US" dirty="0"/>
              <a:t> is greater than the value of </a:t>
            </a:r>
            <a:r>
              <a:rPr lang="en-US" dirty="0" err="1"/>
              <a:t>table_open_cache_instances</a:t>
            </a:r>
            <a:r>
              <a:rPr lang="en-US" dirty="0"/>
              <a:t>.</a:t>
            </a:r>
            <a:endParaRPr lang="en-IN" dirty="0"/>
          </a:p>
        </p:txBody>
      </p:sp>
    </p:spTree>
    <p:extLst>
      <p:ext uri="{BB962C8B-B14F-4D97-AF65-F5344CB8AC3E}">
        <p14:creationId xmlns:p14="http://schemas.microsoft.com/office/powerpoint/2010/main" val="1142549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C8A6A-3916-CD26-A3C7-0E6DA85E4A60}"/>
              </a:ext>
            </a:extLst>
          </p:cNvPr>
          <p:cNvSpPr>
            <a:spLocks noGrp="1"/>
          </p:cNvSpPr>
          <p:nvPr>
            <p:ph type="title"/>
          </p:nvPr>
        </p:nvSpPr>
        <p:spPr/>
        <p:txBody>
          <a:bodyPr/>
          <a:lstStyle/>
          <a:p>
            <a:r>
              <a:rPr lang="en-US" dirty="0"/>
              <a:t>Log Table Characteristics</a:t>
            </a:r>
            <a:endParaRPr lang="en-IN" dirty="0"/>
          </a:p>
        </p:txBody>
      </p:sp>
      <p:sp>
        <p:nvSpPr>
          <p:cNvPr id="3" name="Content Placeholder 2">
            <a:extLst>
              <a:ext uri="{FF2B5EF4-FFF2-40B4-BE49-F238E27FC236}">
                <a16:creationId xmlns:a16="http://schemas.microsoft.com/office/drawing/2014/main" id="{3FEA36B8-1E41-D36C-93F4-6003FB24A77C}"/>
              </a:ext>
            </a:extLst>
          </p:cNvPr>
          <p:cNvSpPr>
            <a:spLocks noGrp="1"/>
          </p:cNvSpPr>
          <p:nvPr>
            <p:ph idx="1"/>
          </p:nvPr>
        </p:nvSpPr>
        <p:spPr/>
        <p:txBody>
          <a:bodyPr>
            <a:normAutofit fontScale="92500" lnSpcReduction="10000"/>
          </a:bodyPr>
          <a:lstStyle/>
          <a:p>
            <a:r>
              <a:rPr lang="en-US" dirty="0"/>
              <a:t>To disable logging so that you can alter (or drop) a log table, you can use the following strategy.</a:t>
            </a:r>
          </a:p>
          <a:p>
            <a:r>
              <a:rPr lang="en-US" dirty="0"/>
              <a:t> The example uses the general query log; the procedure for the slow query log is similar but uses the </a:t>
            </a:r>
            <a:r>
              <a:rPr lang="en-US" dirty="0" err="1"/>
              <a:t>slow_log</a:t>
            </a:r>
            <a:r>
              <a:rPr lang="en-US" dirty="0"/>
              <a:t> table and </a:t>
            </a:r>
            <a:r>
              <a:rPr lang="en-US" dirty="0" err="1"/>
              <a:t>slow_query_log</a:t>
            </a:r>
            <a:r>
              <a:rPr lang="en-US" dirty="0"/>
              <a:t> system variable.</a:t>
            </a:r>
          </a:p>
          <a:p>
            <a:r>
              <a:rPr lang="en-US" dirty="0"/>
              <a:t>SET @old_log_state = @@GLOBAL.general_log;</a:t>
            </a:r>
          </a:p>
          <a:p>
            <a:r>
              <a:rPr lang="en-US" dirty="0"/>
              <a:t>SET GLOBAL </a:t>
            </a:r>
            <a:r>
              <a:rPr lang="en-US" dirty="0" err="1"/>
              <a:t>general_log</a:t>
            </a:r>
            <a:r>
              <a:rPr lang="en-US" dirty="0"/>
              <a:t> = 'OFF';</a:t>
            </a:r>
          </a:p>
          <a:p>
            <a:r>
              <a:rPr lang="en-US" dirty="0"/>
              <a:t>ALTER TABLE </a:t>
            </a:r>
            <a:r>
              <a:rPr lang="en-US" dirty="0" err="1"/>
              <a:t>mysql.general_log</a:t>
            </a:r>
            <a:r>
              <a:rPr lang="en-US" dirty="0"/>
              <a:t> ENGINE = </a:t>
            </a:r>
            <a:r>
              <a:rPr lang="en-US" dirty="0" err="1"/>
              <a:t>MyISAM</a:t>
            </a:r>
            <a:r>
              <a:rPr lang="en-US" dirty="0"/>
              <a:t>;</a:t>
            </a:r>
          </a:p>
          <a:p>
            <a:r>
              <a:rPr lang="en-US" dirty="0"/>
              <a:t>SET GLOBAL </a:t>
            </a:r>
            <a:r>
              <a:rPr lang="en-US" dirty="0" err="1"/>
              <a:t>general_log</a:t>
            </a:r>
            <a:r>
              <a:rPr lang="en-US" dirty="0"/>
              <a:t> = @old_log_state;</a:t>
            </a:r>
          </a:p>
          <a:p>
            <a:r>
              <a:rPr lang="en-US" dirty="0"/>
              <a:t>TRUNCATE TABLE is a valid operation on a log table. It can be used to expire log entries.</a:t>
            </a:r>
            <a:endParaRPr lang="en-IN" dirty="0"/>
          </a:p>
        </p:txBody>
      </p:sp>
    </p:spTree>
    <p:extLst>
      <p:ext uri="{BB962C8B-B14F-4D97-AF65-F5344CB8AC3E}">
        <p14:creationId xmlns:p14="http://schemas.microsoft.com/office/powerpoint/2010/main" val="1492648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1B79-79A6-36ED-2612-FB3E3644045A}"/>
              </a:ext>
            </a:extLst>
          </p:cNvPr>
          <p:cNvSpPr>
            <a:spLocks noGrp="1"/>
          </p:cNvSpPr>
          <p:nvPr>
            <p:ph type="title"/>
          </p:nvPr>
        </p:nvSpPr>
        <p:spPr/>
        <p:txBody>
          <a:bodyPr/>
          <a:lstStyle/>
          <a:p>
            <a:r>
              <a:rPr lang="en-US" dirty="0"/>
              <a:t>Log Table Characteristics</a:t>
            </a:r>
            <a:endParaRPr lang="en-IN" dirty="0"/>
          </a:p>
        </p:txBody>
      </p:sp>
      <p:sp>
        <p:nvSpPr>
          <p:cNvPr id="3" name="Content Placeholder 2">
            <a:extLst>
              <a:ext uri="{FF2B5EF4-FFF2-40B4-BE49-F238E27FC236}">
                <a16:creationId xmlns:a16="http://schemas.microsoft.com/office/drawing/2014/main" id="{7E911C86-6FE5-3F41-408B-645A2EB3C82E}"/>
              </a:ext>
            </a:extLst>
          </p:cNvPr>
          <p:cNvSpPr>
            <a:spLocks noGrp="1"/>
          </p:cNvSpPr>
          <p:nvPr>
            <p:ph idx="1"/>
          </p:nvPr>
        </p:nvSpPr>
        <p:spPr>
          <a:xfrm>
            <a:off x="1154954" y="2603500"/>
            <a:ext cx="10532221" cy="4025900"/>
          </a:xfrm>
        </p:spPr>
        <p:txBody>
          <a:bodyPr>
            <a:normAutofit fontScale="92500" lnSpcReduction="10000"/>
          </a:bodyPr>
          <a:lstStyle/>
          <a:p>
            <a:r>
              <a:rPr lang="en-US" dirty="0"/>
              <a:t>RENAME TABLE is a valid operation on a log table. You can atomically rename a log table (to perform log rotation, for example) using the following strategy:</a:t>
            </a:r>
          </a:p>
          <a:p>
            <a:pPr marL="0" indent="0">
              <a:buNone/>
            </a:pPr>
            <a:r>
              <a:rPr lang="en-US" b="1" dirty="0">
                <a:solidFill>
                  <a:srgbClr val="FF0000"/>
                </a:solidFill>
              </a:rPr>
              <a:t>USE </a:t>
            </a:r>
            <a:r>
              <a:rPr lang="en-US" b="1" dirty="0" err="1">
                <a:solidFill>
                  <a:srgbClr val="FF0000"/>
                </a:solidFill>
              </a:rPr>
              <a:t>mysql</a:t>
            </a:r>
            <a:r>
              <a:rPr lang="en-US" b="1" dirty="0">
                <a:solidFill>
                  <a:srgbClr val="FF0000"/>
                </a:solidFill>
              </a:rPr>
              <a:t>;</a:t>
            </a:r>
          </a:p>
          <a:p>
            <a:pPr marL="0" indent="0">
              <a:buNone/>
            </a:pPr>
            <a:r>
              <a:rPr lang="en-US" b="1" dirty="0">
                <a:solidFill>
                  <a:srgbClr val="FF0000"/>
                </a:solidFill>
              </a:rPr>
              <a:t>DROP TABLE IF EXISTS general_log2;</a:t>
            </a:r>
          </a:p>
          <a:p>
            <a:pPr marL="0" indent="0">
              <a:buNone/>
            </a:pPr>
            <a:r>
              <a:rPr lang="en-US" b="1" dirty="0">
                <a:solidFill>
                  <a:srgbClr val="FF0000"/>
                </a:solidFill>
              </a:rPr>
              <a:t>CREATE TABLE general_log2 LIKE </a:t>
            </a:r>
            <a:r>
              <a:rPr lang="en-US" b="1" dirty="0" err="1">
                <a:solidFill>
                  <a:srgbClr val="FF0000"/>
                </a:solidFill>
              </a:rPr>
              <a:t>general_log</a:t>
            </a:r>
            <a:r>
              <a:rPr lang="en-US" b="1" dirty="0">
                <a:solidFill>
                  <a:srgbClr val="FF0000"/>
                </a:solidFill>
              </a:rPr>
              <a:t>;</a:t>
            </a:r>
          </a:p>
          <a:p>
            <a:pPr marL="0" indent="0">
              <a:buNone/>
            </a:pPr>
            <a:r>
              <a:rPr lang="en-US" b="1" dirty="0">
                <a:solidFill>
                  <a:srgbClr val="FF0000"/>
                </a:solidFill>
              </a:rPr>
              <a:t>RENAME TABLE </a:t>
            </a:r>
            <a:r>
              <a:rPr lang="en-US" b="1" dirty="0" err="1">
                <a:solidFill>
                  <a:srgbClr val="FF0000"/>
                </a:solidFill>
              </a:rPr>
              <a:t>general_log</a:t>
            </a:r>
            <a:r>
              <a:rPr lang="en-US" b="1" dirty="0">
                <a:solidFill>
                  <a:srgbClr val="FF0000"/>
                </a:solidFill>
              </a:rPr>
              <a:t> TO </a:t>
            </a:r>
            <a:r>
              <a:rPr lang="en-US" b="1" dirty="0" err="1">
                <a:solidFill>
                  <a:srgbClr val="FF0000"/>
                </a:solidFill>
              </a:rPr>
              <a:t>general_log_backup</a:t>
            </a:r>
            <a:r>
              <a:rPr lang="en-US" b="1" dirty="0">
                <a:solidFill>
                  <a:srgbClr val="FF0000"/>
                </a:solidFill>
              </a:rPr>
              <a:t>, general_log2 TO </a:t>
            </a:r>
            <a:r>
              <a:rPr lang="en-US" b="1" dirty="0" err="1">
                <a:solidFill>
                  <a:srgbClr val="FF0000"/>
                </a:solidFill>
              </a:rPr>
              <a:t>general_log</a:t>
            </a:r>
            <a:r>
              <a:rPr lang="en-US" b="1" dirty="0">
                <a:solidFill>
                  <a:srgbClr val="FF0000"/>
                </a:solidFill>
              </a:rPr>
              <a:t>;</a:t>
            </a:r>
          </a:p>
          <a:p>
            <a:r>
              <a:rPr lang="en-US" dirty="0"/>
              <a:t>CHECK TABLE is a valid operation on a log table.</a:t>
            </a:r>
          </a:p>
          <a:p>
            <a:r>
              <a:rPr lang="en-US" dirty="0"/>
              <a:t>LOCK TABLES cannot be used on a log table.</a:t>
            </a:r>
          </a:p>
          <a:p>
            <a:r>
              <a:rPr lang="en-US" dirty="0"/>
              <a:t>INSERT, DELETE, and UPDATE cannot be used on a log table. These operations are permitted only internally to the server itself.</a:t>
            </a:r>
          </a:p>
          <a:p>
            <a:r>
              <a:rPr lang="en-US" dirty="0"/>
              <a:t>FLUSH TABLES WITH READ LOCK and the state of the </a:t>
            </a:r>
            <a:r>
              <a:rPr lang="en-US" dirty="0" err="1"/>
              <a:t>read_only</a:t>
            </a:r>
            <a:r>
              <a:rPr lang="en-US" dirty="0"/>
              <a:t> system variable have no effect on log tables. The server can always write to the log tables.</a:t>
            </a:r>
          </a:p>
        </p:txBody>
      </p:sp>
    </p:spTree>
    <p:extLst>
      <p:ext uri="{BB962C8B-B14F-4D97-AF65-F5344CB8AC3E}">
        <p14:creationId xmlns:p14="http://schemas.microsoft.com/office/powerpoint/2010/main" val="941148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1B79-79A6-36ED-2612-FB3E3644045A}"/>
              </a:ext>
            </a:extLst>
          </p:cNvPr>
          <p:cNvSpPr>
            <a:spLocks noGrp="1"/>
          </p:cNvSpPr>
          <p:nvPr>
            <p:ph type="title"/>
          </p:nvPr>
        </p:nvSpPr>
        <p:spPr/>
        <p:txBody>
          <a:bodyPr/>
          <a:lstStyle/>
          <a:p>
            <a:r>
              <a:rPr lang="en-US" dirty="0"/>
              <a:t>Log Table Characteristics</a:t>
            </a:r>
            <a:endParaRPr lang="en-IN" dirty="0"/>
          </a:p>
        </p:txBody>
      </p:sp>
      <p:sp>
        <p:nvSpPr>
          <p:cNvPr id="3" name="Content Placeholder 2">
            <a:extLst>
              <a:ext uri="{FF2B5EF4-FFF2-40B4-BE49-F238E27FC236}">
                <a16:creationId xmlns:a16="http://schemas.microsoft.com/office/drawing/2014/main" id="{7E911C86-6FE5-3F41-408B-645A2EB3C82E}"/>
              </a:ext>
            </a:extLst>
          </p:cNvPr>
          <p:cNvSpPr>
            <a:spLocks noGrp="1"/>
          </p:cNvSpPr>
          <p:nvPr>
            <p:ph idx="1"/>
          </p:nvPr>
        </p:nvSpPr>
        <p:spPr>
          <a:xfrm>
            <a:off x="1154954" y="2603500"/>
            <a:ext cx="10532221" cy="4025900"/>
          </a:xfrm>
        </p:spPr>
        <p:txBody>
          <a:bodyPr>
            <a:normAutofit/>
          </a:bodyPr>
          <a:lstStyle/>
          <a:p>
            <a:r>
              <a:rPr lang="en-US" dirty="0"/>
              <a:t>Entries written to the log tables are not written to the binary log and thus are not replicated to replicas.</a:t>
            </a:r>
          </a:p>
          <a:p>
            <a:r>
              <a:rPr lang="en-US" dirty="0"/>
              <a:t>To flush the log tables or log files, use FLUSH TABLES or FLUSH LOGS, respectively.</a:t>
            </a:r>
          </a:p>
          <a:p>
            <a:r>
              <a:rPr lang="en-US" dirty="0"/>
              <a:t>Partitioning of log tables is not permitted.</a:t>
            </a:r>
          </a:p>
          <a:p>
            <a:r>
              <a:rPr lang="en-US" dirty="0"/>
              <a:t>A </a:t>
            </a:r>
            <a:r>
              <a:rPr lang="en-US" dirty="0" err="1"/>
              <a:t>mysqldump</a:t>
            </a:r>
            <a:r>
              <a:rPr lang="en-US" dirty="0"/>
              <a:t> dump includes statements to recreate those tables so that they are not missing after reloading the dump file. Log table contents are not dumped.</a:t>
            </a:r>
            <a:endParaRPr lang="en-IN" dirty="0"/>
          </a:p>
        </p:txBody>
      </p:sp>
    </p:spTree>
    <p:extLst>
      <p:ext uri="{BB962C8B-B14F-4D97-AF65-F5344CB8AC3E}">
        <p14:creationId xmlns:p14="http://schemas.microsoft.com/office/powerpoint/2010/main" val="2386186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BED4C-B807-B6E4-1176-00FF9F5820AF}"/>
              </a:ext>
            </a:extLst>
          </p:cNvPr>
          <p:cNvSpPr>
            <a:spLocks noGrp="1"/>
          </p:cNvSpPr>
          <p:nvPr>
            <p:ph type="title"/>
          </p:nvPr>
        </p:nvSpPr>
        <p:spPr/>
        <p:txBody>
          <a:bodyPr/>
          <a:lstStyle/>
          <a:p>
            <a:r>
              <a:rPr lang="en-US" dirty="0"/>
              <a:t>Slow Query Log</a:t>
            </a:r>
            <a:endParaRPr lang="en-IN" dirty="0"/>
          </a:p>
        </p:txBody>
      </p:sp>
      <p:sp>
        <p:nvSpPr>
          <p:cNvPr id="3" name="Content Placeholder 2">
            <a:extLst>
              <a:ext uri="{FF2B5EF4-FFF2-40B4-BE49-F238E27FC236}">
                <a16:creationId xmlns:a16="http://schemas.microsoft.com/office/drawing/2014/main" id="{639F2F5D-DF34-5558-02BA-998ECFBA69AC}"/>
              </a:ext>
            </a:extLst>
          </p:cNvPr>
          <p:cNvSpPr>
            <a:spLocks noGrp="1"/>
          </p:cNvSpPr>
          <p:nvPr>
            <p:ph idx="1"/>
          </p:nvPr>
        </p:nvSpPr>
        <p:spPr>
          <a:xfrm>
            <a:off x="1154954" y="2603499"/>
            <a:ext cx="10303621" cy="3954463"/>
          </a:xfrm>
        </p:spPr>
        <p:txBody>
          <a:bodyPr>
            <a:normAutofit/>
          </a:bodyPr>
          <a:lstStyle/>
          <a:p>
            <a:r>
              <a:rPr lang="en-US" dirty="0"/>
              <a:t>Slow query log consists of SQL statements that take more than </a:t>
            </a:r>
            <a:r>
              <a:rPr lang="en-US" dirty="0" err="1"/>
              <a:t>long_query_time</a:t>
            </a:r>
            <a:r>
              <a:rPr lang="en-US" dirty="0"/>
              <a:t> seconds to execute and require at least </a:t>
            </a:r>
            <a:r>
              <a:rPr lang="en-US" dirty="0" err="1"/>
              <a:t>min_examined_row_limit</a:t>
            </a:r>
            <a:r>
              <a:rPr lang="en-US" dirty="0"/>
              <a:t> rows to be examined. </a:t>
            </a:r>
          </a:p>
          <a:p>
            <a:r>
              <a:rPr lang="en-US" dirty="0"/>
              <a:t>Can be used to find queries that take a long time to execute and are therefore candidates for optimization. </a:t>
            </a:r>
          </a:p>
          <a:p>
            <a:r>
              <a:rPr lang="en-US" dirty="0"/>
              <a:t>However, examining a long slow query log can be a time-consuming task. </a:t>
            </a:r>
          </a:p>
          <a:p>
            <a:r>
              <a:rPr lang="en-US" dirty="0"/>
              <a:t>To make this easier, you can use the </a:t>
            </a:r>
            <a:r>
              <a:rPr lang="en-US" dirty="0" err="1"/>
              <a:t>mysqldumpslow</a:t>
            </a:r>
            <a:r>
              <a:rPr lang="en-US" dirty="0"/>
              <a:t> command to process a slow query log file and summarize its contents. </a:t>
            </a:r>
          </a:p>
          <a:p>
            <a:r>
              <a:rPr lang="en-US" dirty="0"/>
              <a:t>The time to acquire the initial locks is not counted as execution time.</a:t>
            </a:r>
          </a:p>
          <a:p>
            <a:r>
              <a:rPr lang="en-US" dirty="0"/>
              <a:t> </a:t>
            </a:r>
            <a:r>
              <a:rPr lang="en-US" dirty="0" err="1"/>
              <a:t>mysqld</a:t>
            </a:r>
            <a:r>
              <a:rPr lang="en-US" dirty="0"/>
              <a:t> writes a statement to the slow query log after it has been executed and after all locks have been released, so log order might differ from execution order</a:t>
            </a:r>
            <a:endParaRPr lang="en-IN" dirty="0"/>
          </a:p>
        </p:txBody>
      </p:sp>
    </p:spTree>
    <p:extLst>
      <p:ext uri="{BB962C8B-B14F-4D97-AF65-F5344CB8AC3E}">
        <p14:creationId xmlns:p14="http://schemas.microsoft.com/office/powerpoint/2010/main" val="3213165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A6226-2280-7E3A-037B-A759370B2A4E}"/>
              </a:ext>
            </a:extLst>
          </p:cNvPr>
          <p:cNvSpPr>
            <a:spLocks noGrp="1"/>
          </p:cNvSpPr>
          <p:nvPr>
            <p:ph type="title"/>
          </p:nvPr>
        </p:nvSpPr>
        <p:spPr/>
        <p:txBody>
          <a:bodyPr/>
          <a:lstStyle/>
          <a:p>
            <a:r>
              <a:rPr lang="en-US" dirty="0"/>
              <a:t>Slow Query Log Parameters</a:t>
            </a:r>
            <a:endParaRPr lang="en-IN" dirty="0"/>
          </a:p>
        </p:txBody>
      </p:sp>
      <p:sp>
        <p:nvSpPr>
          <p:cNvPr id="3" name="Content Placeholder 2">
            <a:extLst>
              <a:ext uri="{FF2B5EF4-FFF2-40B4-BE49-F238E27FC236}">
                <a16:creationId xmlns:a16="http://schemas.microsoft.com/office/drawing/2014/main" id="{9BE8F8E6-E6F3-C5FC-15F4-BED33C8837B2}"/>
              </a:ext>
            </a:extLst>
          </p:cNvPr>
          <p:cNvSpPr>
            <a:spLocks noGrp="1"/>
          </p:cNvSpPr>
          <p:nvPr>
            <p:ph idx="1"/>
          </p:nvPr>
        </p:nvSpPr>
        <p:spPr>
          <a:xfrm>
            <a:off x="1154954" y="2603500"/>
            <a:ext cx="10532221" cy="3968750"/>
          </a:xfrm>
        </p:spPr>
        <p:txBody>
          <a:bodyPr>
            <a:normAutofit fontScale="92500" lnSpcReduction="20000"/>
          </a:bodyPr>
          <a:lstStyle/>
          <a:p>
            <a:r>
              <a:rPr lang="en-US" dirty="0"/>
              <a:t>The minimum and default values of </a:t>
            </a:r>
            <a:r>
              <a:rPr lang="en-US" dirty="0" err="1"/>
              <a:t>long_query_time</a:t>
            </a:r>
            <a:r>
              <a:rPr lang="en-US" dirty="0"/>
              <a:t> are 0 and 10, respectively.</a:t>
            </a:r>
          </a:p>
          <a:p>
            <a:r>
              <a:rPr lang="en-US" dirty="0"/>
              <a:t>Value can be specified to a resolution of microseconds.</a:t>
            </a:r>
          </a:p>
          <a:p>
            <a:r>
              <a:rPr lang="en-US" dirty="0"/>
              <a:t>By default, administrative statements are not logged, nor are queries that do not use indexes for lookups. </a:t>
            </a:r>
          </a:p>
          <a:p>
            <a:r>
              <a:rPr lang="en-US" dirty="0"/>
              <a:t>Behavior can be changed using </a:t>
            </a:r>
            <a:r>
              <a:rPr lang="en-US" dirty="0" err="1"/>
              <a:t>log_slow_admin_statements</a:t>
            </a:r>
            <a:r>
              <a:rPr lang="en-US" dirty="0"/>
              <a:t> and </a:t>
            </a:r>
            <a:r>
              <a:rPr lang="en-US" dirty="0" err="1"/>
              <a:t>log_queries_not_using_indexes</a:t>
            </a:r>
            <a:endParaRPr lang="en-US" dirty="0"/>
          </a:p>
          <a:p>
            <a:r>
              <a:rPr lang="en-US" dirty="0"/>
              <a:t>By default, the slow query log is disabled. </a:t>
            </a:r>
          </a:p>
          <a:p>
            <a:r>
              <a:rPr lang="en-US" dirty="0"/>
              <a:t>To specify the initial slow query log state explicitly, use --</a:t>
            </a:r>
            <a:r>
              <a:rPr lang="en-US" dirty="0" err="1"/>
              <a:t>slow_query_log</a:t>
            </a:r>
            <a:r>
              <a:rPr lang="en-US" dirty="0"/>
              <a:t>[={0|1}].</a:t>
            </a:r>
          </a:p>
          <a:p>
            <a:r>
              <a:rPr lang="en-US" dirty="0"/>
              <a:t> With no argument or an argument of 1, --</a:t>
            </a:r>
            <a:r>
              <a:rPr lang="en-US" dirty="0" err="1"/>
              <a:t>slow_query_log</a:t>
            </a:r>
            <a:r>
              <a:rPr lang="en-US" dirty="0"/>
              <a:t> enables the log. </a:t>
            </a:r>
          </a:p>
          <a:p>
            <a:r>
              <a:rPr lang="en-US" dirty="0"/>
              <a:t>With an argument of 0, this option disables the log. </a:t>
            </a:r>
          </a:p>
          <a:p>
            <a:r>
              <a:rPr lang="en-US" dirty="0"/>
              <a:t>To specify a log file name, use --</a:t>
            </a:r>
            <a:r>
              <a:rPr lang="en-US" dirty="0" err="1"/>
              <a:t>slow_query_log_file</a:t>
            </a:r>
            <a:r>
              <a:rPr lang="en-US" dirty="0"/>
              <a:t>=</a:t>
            </a:r>
            <a:r>
              <a:rPr lang="en-US" dirty="0" err="1"/>
              <a:t>file_name</a:t>
            </a:r>
            <a:r>
              <a:rPr lang="en-US" dirty="0"/>
              <a:t>. </a:t>
            </a:r>
          </a:p>
          <a:p>
            <a:r>
              <a:rPr lang="en-US" dirty="0"/>
              <a:t>To specify the log destination, use the </a:t>
            </a:r>
            <a:r>
              <a:rPr lang="en-US" dirty="0" err="1"/>
              <a:t>log_output</a:t>
            </a:r>
            <a:r>
              <a:rPr lang="en-US" dirty="0"/>
              <a:t> system variable </a:t>
            </a:r>
            <a:endParaRPr lang="en-IN" dirty="0"/>
          </a:p>
        </p:txBody>
      </p:sp>
    </p:spTree>
    <p:extLst>
      <p:ext uri="{BB962C8B-B14F-4D97-AF65-F5344CB8AC3E}">
        <p14:creationId xmlns:p14="http://schemas.microsoft.com/office/powerpoint/2010/main" val="1969878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3A90A-3BEE-7FB1-6A69-72434479E85A}"/>
              </a:ext>
            </a:extLst>
          </p:cNvPr>
          <p:cNvSpPr>
            <a:spLocks noGrp="1"/>
          </p:cNvSpPr>
          <p:nvPr>
            <p:ph type="title"/>
          </p:nvPr>
        </p:nvSpPr>
        <p:spPr/>
        <p:txBody>
          <a:bodyPr/>
          <a:lstStyle/>
          <a:p>
            <a:r>
              <a:rPr lang="en-US" dirty="0"/>
              <a:t>Slow Query Log Parameters</a:t>
            </a:r>
            <a:endParaRPr lang="en-IN" dirty="0"/>
          </a:p>
        </p:txBody>
      </p:sp>
      <p:sp>
        <p:nvSpPr>
          <p:cNvPr id="3" name="Content Placeholder 2">
            <a:extLst>
              <a:ext uri="{FF2B5EF4-FFF2-40B4-BE49-F238E27FC236}">
                <a16:creationId xmlns:a16="http://schemas.microsoft.com/office/drawing/2014/main" id="{F767CCDE-B564-F63E-8A40-5078B242745E}"/>
              </a:ext>
            </a:extLst>
          </p:cNvPr>
          <p:cNvSpPr>
            <a:spLocks noGrp="1"/>
          </p:cNvSpPr>
          <p:nvPr>
            <p:ph idx="1"/>
          </p:nvPr>
        </p:nvSpPr>
        <p:spPr>
          <a:xfrm>
            <a:off x="1154954" y="2603499"/>
            <a:ext cx="10575084" cy="3997325"/>
          </a:xfrm>
        </p:spPr>
        <p:txBody>
          <a:bodyPr>
            <a:normAutofit fontScale="92500" lnSpcReduction="20000"/>
          </a:bodyPr>
          <a:lstStyle/>
          <a:p>
            <a:r>
              <a:rPr lang="en-US" dirty="0"/>
              <a:t>If you specify no name for the slow query log file, the default name is host_name-slow.log. </a:t>
            </a:r>
          </a:p>
          <a:p>
            <a:r>
              <a:rPr lang="en-US" dirty="0"/>
              <a:t>The server creates the file in the data directory unless an absolute path name is given to specify a different directory.</a:t>
            </a:r>
          </a:p>
          <a:p>
            <a:r>
              <a:rPr lang="en-US" dirty="0"/>
              <a:t>To disable or enable the slow query log or change the log file name at runtime, use the global </a:t>
            </a:r>
            <a:r>
              <a:rPr lang="en-US" dirty="0" err="1"/>
              <a:t>slow_query_log</a:t>
            </a:r>
            <a:r>
              <a:rPr lang="en-US" dirty="0"/>
              <a:t> and </a:t>
            </a:r>
            <a:r>
              <a:rPr lang="en-US" dirty="0" err="1"/>
              <a:t>slow_query_log_file</a:t>
            </a:r>
            <a:r>
              <a:rPr lang="en-US" dirty="0"/>
              <a:t> system variables. </a:t>
            </a:r>
          </a:p>
          <a:p>
            <a:r>
              <a:rPr lang="en-US" dirty="0"/>
              <a:t>Set </a:t>
            </a:r>
            <a:r>
              <a:rPr lang="en-US" dirty="0" err="1"/>
              <a:t>slow_query_log</a:t>
            </a:r>
            <a:r>
              <a:rPr lang="en-US" dirty="0"/>
              <a:t> to 0 to disable the log or to 1 to enable it. </a:t>
            </a:r>
          </a:p>
          <a:p>
            <a:r>
              <a:rPr lang="en-US" dirty="0"/>
              <a:t>Set </a:t>
            </a:r>
            <a:r>
              <a:rPr lang="en-US" dirty="0" err="1"/>
              <a:t>slow_query_log_file</a:t>
            </a:r>
            <a:r>
              <a:rPr lang="en-US" dirty="0"/>
              <a:t> to specify the name of the log file. If a log file already is open, it is closed and the new file is opened.</a:t>
            </a:r>
          </a:p>
          <a:p>
            <a:r>
              <a:rPr lang="en-US" dirty="0"/>
              <a:t>The server writes less information to the slow query log if you use the --log-short-format option.</a:t>
            </a:r>
          </a:p>
          <a:p>
            <a:r>
              <a:rPr lang="en-US" dirty="0"/>
              <a:t>To include slow administrative statements in the slow query log, enable the </a:t>
            </a:r>
            <a:r>
              <a:rPr lang="en-US" dirty="0" err="1"/>
              <a:t>log_slow_admin_statements</a:t>
            </a:r>
            <a:r>
              <a:rPr lang="en-US" dirty="0"/>
              <a:t> system variable. </a:t>
            </a:r>
          </a:p>
          <a:p>
            <a:r>
              <a:rPr lang="en-US" dirty="0"/>
              <a:t>Administrative statements include ALTER TABLE, ANALYZE TABLE, CHECK TABLE, CREATE INDEX, DROP INDEX, OPTIMIZE TABLE, and REPAIR TABLE.</a:t>
            </a:r>
            <a:endParaRPr lang="en-IN" dirty="0"/>
          </a:p>
        </p:txBody>
      </p:sp>
    </p:spTree>
    <p:extLst>
      <p:ext uri="{BB962C8B-B14F-4D97-AF65-F5344CB8AC3E}">
        <p14:creationId xmlns:p14="http://schemas.microsoft.com/office/powerpoint/2010/main" val="1310285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9AEB-7AF7-CFEA-8690-F902AE903F37}"/>
              </a:ext>
            </a:extLst>
          </p:cNvPr>
          <p:cNvSpPr>
            <a:spLocks noGrp="1"/>
          </p:cNvSpPr>
          <p:nvPr>
            <p:ph type="title"/>
          </p:nvPr>
        </p:nvSpPr>
        <p:spPr/>
        <p:txBody>
          <a:bodyPr/>
          <a:lstStyle/>
          <a:p>
            <a:r>
              <a:rPr lang="en-US" dirty="0"/>
              <a:t>Slow Query Log Parameters</a:t>
            </a:r>
            <a:endParaRPr lang="en-IN" dirty="0"/>
          </a:p>
        </p:txBody>
      </p:sp>
      <p:sp>
        <p:nvSpPr>
          <p:cNvPr id="3" name="Content Placeholder 2">
            <a:extLst>
              <a:ext uri="{FF2B5EF4-FFF2-40B4-BE49-F238E27FC236}">
                <a16:creationId xmlns:a16="http://schemas.microsoft.com/office/drawing/2014/main" id="{175F469A-A386-E85C-2A5F-E76CF1BA29FD}"/>
              </a:ext>
            </a:extLst>
          </p:cNvPr>
          <p:cNvSpPr>
            <a:spLocks noGrp="1"/>
          </p:cNvSpPr>
          <p:nvPr>
            <p:ph idx="1"/>
          </p:nvPr>
        </p:nvSpPr>
        <p:spPr>
          <a:xfrm>
            <a:off x="1154954" y="2603500"/>
            <a:ext cx="10632234" cy="4254500"/>
          </a:xfrm>
        </p:spPr>
        <p:txBody>
          <a:bodyPr>
            <a:normAutofit/>
          </a:bodyPr>
          <a:lstStyle/>
          <a:p>
            <a:r>
              <a:rPr lang="en-US" dirty="0"/>
              <a:t>To include queries that do not use indexes for row lookups in the statements written to the slow query log, enable the </a:t>
            </a:r>
            <a:r>
              <a:rPr lang="en-US" dirty="0" err="1"/>
              <a:t>log_queries_not_using_indexes</a:t>
            </a:r>
            <a:r>
              <a:rPr lang="en-US" dirty="0"/>
              <a:t> system variable.</a:t>
            </a:r>
          </a:p>
          <a:p>
            <a:r>
              <a:rPr lang="en-US" dirty="0"/>
              <a:t>Even with that variable enabled, the server does not log queries that would not benefit from the presence of an index due to the table having fewer than two rows.</a:t>
            </a:r>
          </a:p>
          <a:p>
            <a:r>
              <a:rPr lang="en-US" dirty="0"/>
              <a:t>When queries that do not use an index are logged, the slow query log may grow quickly. </a:t>
            </a:r>
          </a:p>
          <a:p>
            <a:r>
              <a:rPr lang="en-US" dirty="0"/>
              <a:t>It is possible to put a rate limit on these queries by setting the </a:t>
            </a:r>
            <a:r>
              <a:rPr lang="en-US" dirty="0" err="1"/>
              <a:t>log_throttle_queries_not_using_indexes</a:t>
            </a:r>
            <a:r>
              <a:rPr lang="en-US" dirty="0"/>
              <a:t> system variable. </a:t>
            </a:r>
          </a:p>
        </p:txBody>
      </p:sp>
    </p:spTree>
    <p:extLst>
      <p:ext uri="{BB962C8B-B14F-4D97-AF65-F5344CB8AC3E}">
        <p14:creationId xmlns:p14="http://schemas.microsoft.com/office/powerpoint/2010/main" val="1001040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9AEB-7AF7-CFEA-8690-F902AE903F37}"/>
              </a:ext>
            </a:extLst>
          </p:cNvPr>
          <p:cNvSpPr>
            <a:spLocks noGrp="1"/>
          </p:cNvSpPr>
          <p:nvPr>
            <p:ph type="title"/>
          </p:nvPr>
        </p:nvSpPr>
        <p:spPr/>
        <p:txBody>
          <a:bodyPr/>
          <a:lstStyle/>
          <a:p>
            <a:r>
              <a:rPr lang="en-US" dirty="0"/>
              <a:t>Slow Query Log Parameters</a:t>
            </a:r>
            <a:endParaRPr lang="en-IN" dirty="0"/>
          </a:p>
        </p:txBody>
      </p:sp>
      <p:sp>
        <p:nvSpPr>
          <p:cNvPr id="3" name="Content Placeholder 2">
            <a:extLst>
              <a:ext uri="{FF2B5EF4-FFF2-40B4-BE49-F238E27FC236}">
                <a16:creationId xmlns:a16="http://schemas.microsoft.com/office/drawing/2014/main" id="{175F469A-A386-E85C-2A5F-E76CF1BA29FD}"/>
              </a:ext>
            </a:extLst>
          </p:cNvPr>
          <p:cNvSpPr>
            <a:spLocks noGrp="1"/>
          </p:cNvSpPr>
          <p:nvPr>
            <p:ph idx="1"/>
          </p:nvPr>
        </p:nvSpPr>
        <p:spPr>
          <a:xfrm>
            <a:off x="1154954" y="2603500"/>
            <a:ext cx="10632234" cy="4254500"/>
          </a:xfrm>
        </p:spPr>
        <p:txBody>
          <a:bodyPr>
            <a:normAutofit/>
          </a:bodyPr>
          <a:lstStyle/>
          <a:p>
            <a:r>
              <a:rPr lang="en-US" dirty="0"/>
              <a:t>Possible to put a rate limit on these queries by setting the </a:t>
            </a:r>
            <a:r>
              <a:rPr lang="en-US" dirty="0" err="1"/>
              <a:t>log_throttle_queries_not_using_indexes</a:t>
            </a:r>
            <a:r>
              <a:rPr lang="en-US" dirty="0"/>
              <a:t> system variable. </a:t>
            </a:r>
          </a:p>
          <a:p>
            <a:r>
              <a:rPr lang="en-US" dirty="0"/>
              <a:t>By default, this variable is 0, which means there is no limit.</a:t>
            </a:r>
          </a:p>
          <a:p>
            <a:r>
              <a:rPr lang="en-US" dirty="0"/>
              <a:t> Positive values impose a per-minute limit on logging of queries that do not use indexes.</a:t>
            </a:r>
          </a:p>
          <a:p>
            <a:r>
              <a:rPr lang="en-US" dirty="0"/>
              <a:t> The first such query opens a 60-second window within which the server logs queries up to the given limit, then suppresses additional queries. </a:t>
            </a:r>
          </a:p>
          <a:p>
            <a:r>
              <a:rPr lang="en-US" dirty="0"/>
              <a:t>If there are suppressed queries when the window ends, the server logs a summary that indicates how many there were and the aggregate time spent in them. </a:t>
            </a:r>
          </a:p>
          <a:p>
            <a:r>
              <a:rPr lang="en-US" dirty="0"/>
              <a:t>The next 60-second window begins when the server logs the next query that does not use indexes.</a:t>
            </a:r>
            <a:endParaRPr lang="en-IN" dirty="0"/>
          </a:p>
        </p:txBody>
      </p:sp>
    </p:spTree>
    <p:extLst>
      <p:ext uri="{BB962C8B-B14F-4D97-AF65-F5344CB8AC3E}">
        <p14:creationId xmlns:p14="http://schemas.microsoft.com/office/powerpoint/2010/main" val="409363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1C070-3EED-8AFD-F43E-B469CA9A4225}"/>
              </a:ext>
            </a:extLst>
          </p:cNvPr>
          <p:cNvSpPr>
            <a:spLocks noGrp="1"/>
          </p:cNvSpPr>
          <p:nvPr>
            <p:ph type="title"/>
          </p:nvPr>
        </p:nvSpPr>
        <p:spPr/>
        <p:txBody>
          <a:bodyPr/>
          <a:lstStyle/>
          <a:p>
            <a:r>
              <a:rPr lang="en-US" dirty="0"/>
              <a:t>Server Logs</a:t>
            </a:r>
            <a:endParaRPr lang="en-IN" dirty="0"/>
          </a:p>
        </p:txBody>
      </p:sp>
      <p:sp>
        <p:nvSpPr>
          <p:cNvPr id="3" name="Content Placeholder 2">
            <a:extLst>
              <a:ext uri="{FF2B5EF4-FFF2-40B4-BE49-F238E27FC236}">
                <a16:creationId xmlns:a16="http://schemas.microsoft.com/office/drawing/2014/main" id="{425938AD-9C19-FFD8-EA7C-804CE03BA0D9}"/>
              </a:ext>
            </a:extLst>
          </p:cNvPr>
          <p:cNvSpPr>
            <a:spLocks noGrp="1"/>
          </p:cNvSpPr>
          <p:nvPr>
            <p:ph idx="1"/>
          </p:nvPr>
        </p:nvSpPr>
        <p:spPr>
          <a:xfrm>
            <a:off x="1154954" y="2603499"/>
            <a:ext cx="10103596" cy="3883025"/>
          </a:xfrm>
        </p:spPr>
        <p:txBody>
          <a:bodyPr>
            <a:normAutofit lnSpcReduction="10000"/>
          </a:bodyPr>
          <a:lstStyle/>
          <a:p>
            <a:r>
              <a:rPr lang="en-US" dirty="0"/>
              <a:t>By default, no logs are enabled, except the error log on Windows. </a:t>
            </a:r>
          </a:p>
          <a:p>
            <a:r>
              <a:rPr lang="en-US" dirty="0"/>
              <a:t>(The DDL log is always created when required, and has no user-configurable options) </a:t>
            </a:r>
          </a:p>
          <a:p>
            <a:r>
              <a:rPr lang="en-US" dirty="0"/>
              <a:t>By default, the server writes files for all enabled logs in the data directory. </a:t>
            </a:r>
          </a:p>
          <a:p>
            <a:r>
              <a:rPr lang="en-US" dirty="0"/>
              <a:t>Can force the server to close and reopen the log files (or in some cases switch to a new log file) by flushing the logs. </a:t>
            </a:r>
          </a:p>
          <a:p>
            <a:r>
              <a:rPr lang="en-US" dirty="0"/>
              <a:t>Log flushing occurs when you issue a FLUSH LOGS statement; </a:t>
            </a:r>
          </a:p>
          <a:p>
            <a:pPr marL="0" indent="0">
              <a:buNone/>
            </a:pPr>
            <a:r>
              <a:rPr lang="en-US" b="1" dirty="0">
                <a:solidFill>
                  <a:srgbClr val="FF0000"/>
                </a:solidFill>
              </a:rPr>
              <a:t>execute </a:t>
            </a:r>
            <a:r>
              <a:rPr lang="en-US" b="1" dirty="0" err="1">
                <a:solidFill>
                  <a:srgbClr val="FF0000"/>
                </a:solidFill>
              </a:rPr>
              <a:t>mysqladmin</a:t>
            </a:r>
            <a:r>
              <a:rPr lang="en-US" b="1" dirty="0">
                <a:solidFill>
                  <a:srgbClr val="FF0000"/>
                </a:solidFill>
              </a:rPr>
              <a:t> with a flush-logs or refresh argument; </a:t>
            </a:r>
          </a:p>
          <a:p>
            <a:pPr marL="0" indent="0">
              <a:buNone/>
            </a:pPr>
            <a:r>
              <a:rPr lang="en-US" b="1" dirty="0">
                <a:solidFill>
                  <a:srgbClr val="FF0000"/>
                </a:solidFill>
              </a:rPr>
              <a:t>Or</a:t>
            </a:r>
          </a:p>
          <a:p>
            <a:pPr marL="0" indent="0">
              <a:buNone/>
            </a:pPr>
            <a:r>
              <a:rPr lang="en-US" b="1" dirty="0">
                <a:solidFill>
                  <a:srgbClr val="FF0000"/>
                </a:solidFill>
              </a:rPr>
              <a:t>execute </a:t>
            </a:r>
            <a:r>
              <a:rPr lang="en-US" b="1" dirty="0" err="1">
                <a:solidFill>
                  <a:srgbClr val="FF0000"/>
                </a:solidFill>
              </a:rPr>
              <a:t>mysqldump</a:t>
            </a:r>
            <a:r>
              <a:rPr lang="en-US" b="1" dirty="0">
                <a:solidFill>
                  <a:srgbClr val="FF0000"/>
                </a:solidFill>
              </a:rPr>
              <a:t> with a --flush-logs or --master-data option. </a:t>
            </a:r>
          </a:p>
          <a:p>
            <a:r>
              <a:rPr lang="en-US" dirty="0"/>
              <a:t>In addition, the binary log is flushed when its size reaches the value of the </a:t>
            </a:r>
            <a:r>
              <a:rPr lang="en-US" dirty="0" err="1"/>
              <a:t>max_binlog_size</a:t>
            </a:r>
            <a:r>
              <a:rPr lang="en-US" dirty="0"/>
              <a:t> system variable.</a:t>
            </a:r>
            <a:endParaRPr lang="en-IN" dirty="0"/>
          </a:p>
        </p:txBody>
      </p:sp>
    </p:spTree>
    <p:extLst>
      <p:ext uri="{BB962C8B-B14F-4D97-AF65-F5344CB8AC3E}">
        <p14:creationId xmlns:p14="http://schemas.microsoft.com/office/powerpoint/2010/main" val="219412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85851-66DF-530D-A989-F153AD58DFD5}"/>
              </a:ext>
            </a:extLst>
          </p:cNvPr>
          <p:cNvSpPr>
            <a:spLocks noGrp="1"/>
          </p:cNvSpPr>
          <p:nvPr>
            <p:ph type="title"/>
          </p:nvPr>
        </p:nvSpPr>
        <p:spPr/>
        <p:txBody>
          <a:bodyPr/>
          <a:lstStyle/>
          <a:p>
            <a:r>
              <a:rPr lang="en-US" dirty="0"/>
              <a:t>Slow Query Log Parameters</a:t>
            </a:r>
            <a:endParaRPr lang="en-IN" dirty="0"/>
          </a:p>
        </p:txBody>
      </p:sp>
      <p:sp>
        <p:nvSpPr>
          <p:cNvPr id="3" name="Content Placeholder 2">
            <a:extLst>
              <a:ext uri="{FF2B5EF4-FFF2-40B4-BE49-F238E27FC236}">
                <a16:creationId xmlns:a16="http://schemas.microsoft.com/office/drawing/2014/main" id="{898F4CCE-7378-2592-BAB3-BEF3280AF05E}"/>
              </a:ext>
            </a:extLst>
          </p:cNvPr>
          <p:cNvSpPr>
            <a:spLocks noGrp="1"/>
          </p:cNvSpPr>
          <p:nvPr>
            <p:ph idx="1"/>
          </p:nvPr>
        </p:nvSpPr>
        <p:spPr>
          <a:xfrm>
            <a:off x="1154954" y="2603500"/>
            <a:ext cx="10560796" cy="3754438"/>
          </a:xfrm>
        </p:spPr>
        <p:txBody>
          <a:bodyPr>
            <a:normAutofit/>
          </a:bodyPr>
          <a:lstStyle/>
          <a:p>
            <a:pPr marL="0" indent="0">
              <a:buNone/>
            </a:pPr>
            <a:r>
              <a:rPr lang="en-US" dirty="0"/>
              <a:t>server uses the controlling parameters in the following order to determine whether to write a query to the slow query log:</a:t>
            </a:r>
          </a:p>
          <a:p>
            <a:r>
              <a:rPr lang="en-US" dirty="0"/>
              <a:t>The query must either not be an administrative statement, or </a:t>
            </a:r>
            <a:r>
              <a:rPr lang="en-US" dirty="0" err="1"/>
              <a:t>log_slow_admin_statements</a:t>
            </a:r>
            <a:r>
              <a:rPr lang="en-US" dirty="0"/>
              <a:t> must be enabled.</a:t>
            </a:r>
          </a:p>
          <a:p>
            <a:r>
              <a:rPr lang="en-US" dirty="0"/>
              <a:t>The query must have taken at least </a:t>
            </a:r>
            <a:r>
              <a:rPr lang="en-US" dirty="0" err="1"/>
              <a:t>long_query_time</a:t>
            </a:r>
            <a:r>
              <a:rPr lang="en-US" dirty="0"/>
              <a:t> seconds, or </a:t>
            </a:r>
            <a:r>
              <a:rPr lang="en-US" dirty="0" err="1"/>
              <a:t>log_queries_not_using_indexes</a:t>
            </a:r>
            <a:r>
              <a:rPr lang="en-US" dirty="0"/>
              <a:t> must be enabled and the query used no indexes for row lookups.</a:t>
            </a:r>
          </a:p>
          <a:p>
            <a:r>
              <a:rPr lang="en-US" dirty="0"/>
              <a:t>The query must have examined at least </a:t>
            </a:r>
            <a:r>
              <a:rPr lang="en-US" dirty="0" err="1"/>
              <a:t>min_examined_row_limit</a:t>
            </a:r>
            <a:r>
              <a:rPr lang="en-US" dirty="0"/>
              <a:t> rows.</a:t>
            </a:r>
          </a:p>
          <a:p>
            <a:r>
              <a:rPr lang="en-US" dirty="0"/>
              <a:t>The query must not be suppressed according to the </a:t>
            </a:r>
            <a:r>
              <a:rPr lang="en-US" dirty="0" err="1"/>
              <a:t>log_throttle_queries_not_using_indexes</a:t>
            </a:r>
            <a:r>
              <a:rPr lang="en-US" dirty="0"/>
              <a:t> setting.</a:t>
            </a:r>
            <a:endParaRPr lang="en-IN" dirty="0"/>
          </a:p>
        </p:txBody>
      </p:sp>
    </p:spTree>
    <p:extLst>
      <p:ext uri="{BB962C8B-B14F-4D97-AF65-F5344CB8AC3E}">
        <p14:creationId xmlns:p14="http://schemas.microsoft.com/office/powerpoint/2010/main" val="3293269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F5ECD-6068-5593-C7B4-11575740D225}"/>
              </a:ext>
            </a:extLst>
          </p:cNvPr>
          <p:cNvSpPr>
            <a:spLocks noGrp="1"/>
          </p:cNvSpPr>
          <p:nvPr>
            <p:ph type="title"/>
          </p:nvPr>
        </p:nvSpPr>
        <p:spPr/>
        <p:txBody>
          <a:bodyPr/>
          <a:lstStyle/>
          <a:p>
            <a:r>
              <a:rPr lang="en-US" dirty="0"/>
              <a:t>Slow Query Log Contents</a:t>
            </a:r>
            <a:endParaRPr lang="en-IN" dirty="0"/>
          </a:p>
        </p:txBody>
      </p:sp>
      <p:sp>
        <p:nvSpPr>
          <p:cNvPr id="3" name="Content Placeholder 2">
            <a:extLst>
              <a:ext uri="{FF2B5EF4-FFF2-40B4-BE49-F238E27FC236}">
                <a16:creationId xmlns:a16="http://schemas.microsoft.com/office/drawing/2014/main" id="{0BCCDF48-D24C-BF5C-B8A0-5F4FAA0E56D4}"/>
              </a:ext>
            </a:extLst>
          </p:cNvPr>
          <p:cNvSpPr>
            <a:spLocks noGrp="1"/>
          </p:cNvSpPr>
          <p:nvPr>
            <p:ph idx="1"/>
          </p:nvPr>
        </p:nvSpPr>
        <p:spPr>
          <a:xfrm>
            <a:off x="1154954" y="2603500"/>
            <a:ext cx="10489359" cy="3697288"/>
          </a:xfrm>
        </p:spPr>
        <p:txBody>
          <a:bodyPr>
            <a:normAutofit lnSpcReduction="10000"/>
          </a:bodyPr>
          <a:lstStyle/>
          <a:p>
            <a:r>
              <a:rPr lang="en-US" dirty="0"/>
              <a:t>When the slow query log is enabled, the server writes output to any destinations specified by the </a:t>
            </a:r>
            <a:r>
              <a:rPr lang="en-US" dirty="0" err="1"/>
              <a:t>log_output</a:t>
            </a:r>
            <a:r>
              <a:rPr lang="en-US" dirty="0"/>
              <a:t> system variable. </a:t>
            </a:r>
          </a:p>
          <a:p>
            <a:r>
              <a:rPr lang="en-US" dirty="0"/>
              <a:t>If you enable the log, the server opens the log file and writes startup messages to it.</a:t>
            </a:r>
          </a:p>
          <a:p>
            <a:r>
              <a:rPr lang="en-US" dirty="0"/>
              <a:t> However, further logging of queries to the file does not occur unless the FILE log destination is selected.</a:t>
            </a:r>
          </a:p>
          <a:p>
            <a:r>
              <a:rPr lang="en-US" dirty="0"/>
              <a:t> If the destination is NONE, the server writes no queries even if the slow query log is enabled. </a:t>
            </a:r>
          </a:p>
          <a:p>
            <a:r>
              <a:rPr lang="en-US" dirty="0"/>
              <a:t>Setting the log file name has no effect on logging if FILE is not selected as an output destination.</a:t>
            </a:r>
          </a:p>
          <a:p>
            <a:r>
              <a:rPr lang="en-US" dirty="0"/>
              <a:t>If the slow query log is enabled and FILE is selected as an output destination, each statement written to the log is preceded by a line that begins with a # character </a:t>
            </a:r>
            <a:endParaRPr lang="en-IN" dirty="0"/>
          </a:p>
        </p:txBody>
      </p:sp>
    </p:spTree>
    <p:extLst>
      <p:ext uri="{BB962C8B-B14F-4D97-AF65-F5344CB8AC3E}">
        <p14:creationId xmlns:p14="http://schemas.microsoft.com/office/powerpoint/2010/main" val="1389537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96D5E-9116-DF7A-CD33-CDE1F4978DB0}"/>
              </a:ext>
            </a:extLst>
          </p:cNvPr>
          <p:cNvSpPr>
            <a:spLocks noGrp="1"/>
          </p:cNvSpPr>
          <p:nvPr>
            <p:ph type="title"/>
          </p:nvPr>
        </p:nvSpPr>
        <p:spPr/>
        <p:txBody>
          <a:bodyPr/>
          <a:lstStyle/>
          <a:p>
            <a:r>
              <a:rPr lang="en-US" dirty="0"/>
              <a:t>Log Control at Server Startup</a:t>
            </a:r>
            <a:endParaRPr lang="en-IN" dirty="0"/>
          </a:p>
        </p:txBody>
      </p:sp>
      <p:sp>
        <p:nvSpPr>
          <p:cNvPr id="3" name="Content Placeholder 2">
            <a:extLst>
              <a:ext uri="{FF2B5EF4-FFF2-40B4-BE49-F238E27FC236}">
                <a16:creationId xmlns:a16="http://schemas.microsoft.com/office/drawing/2014/main" id="{C948249D-7AFA-6660-B4FC-D471E66301C5}"/>
              </a:ext>
            </a:extLst>
          </p:cNvPr>
          <p:cNvSpPr>
            <a:spLocks noGrp="1"/>
          </p:cNvSpPr>
          <p:nvPr>
            <p:ph idx="1"/>
          </p:nvPr>
        </p:nvSpPr>
        <p:spPr>
          <a:xfrm>
            <a:off x="1154954" y="2603500"/>
            <a:ext cx="10417921" cy="3968750"/>
          </a:xfrm>
        </p:spPr>
        <p:txBody>
          <a:bodyPr>
            <a:normAutofit/>
          </a:bodyPr>
          <a:lstStyle/>
          <a:p>
            <a:r>
              <a:rPr lang="en-US" dirty="0"/>
              <a:t>The </a:t>
            </a:r>
            <a:r>
              <a:rPr lang="en-US" dirty="0" err="1"/>
              <a:t>log_output</a:t>
            </a:r>
            <a:r>
              <a:rPr lang="en-US" dirty="0"/>
              <a:t> system variable specifies the destination for log output. </a:t>
            </a:r>
          </a:p>
          <a:p>
            <a:r>
              <a:rPr lang="en-US" dirty="0"/>
              <a:t>Setting this variable does not in itself enable the logs; they must be enabled separately.</a:t>
            </a:r>
          </a:p>
          <a:p>
            <a:r>
              <a:rPr lang="en-US" dirty="0"/>
              <a:t>If </a:t>
            </a:r>
            <a:r>
              <a:rPr lang="en-US" dirty="0" err="1"/>
              <a:t>log_output</a:t>
            </a:r>
            <a:r>
              <a:rPr lang="en-US" dirty="0"/>
              <a:t> is not specified at startup, the default logging destination is FILE.</a:t>
            </a:r>
          </a:p>
          <a:p>
            <a:r>
              <a:rPr lang="en-US" dirty="0"/>
              <a:t>If </a:t>
            </a:r>
            <a:r>
              <a:rPr lang="en-US" dirty="0" err="1"/>
              <a:t>log_output</a:t>
            </a:r>
            <a:r>
              <a:rPr lang="en-US" dirty="0"/>
              <a:t> is specified at startup, its value is a list one or more comma-separated words chosen from TABLE (log to tables), FILE (log to files), or NONE (do not log to tables or files). NONE, if present, takes precedence over any other specifiers.</a:t>
            </a:r>
          </a:p>
        </p:txBody>
      </p:sp>
    </p:spTree>
    <p:extLst>
      <p:ext uri="{BB962C8B-B14F-4D97-AF65-F5344CB8AC3E}">
        <p14:creationId xmlns:p14="http://schemas.microsoft.com/office/powerpoint/2010/main" val="4180480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4E6F1-CC57-D8B4-24E8-82687A34C6BA}"/>
              </a:ext>
            </a:extLst>
          </p:cNvPr>
          <p:cNvSpPr>
            <a:spLocks noGrp="1"/>
          </p:cNvSpPr>
          <p:nvPr>
            <p:ph type="title"/>
          </p:nvPr>
        </p:nvSpPr>
        <p:spPr/>
        <p:txBody>
          <a:bodyPr/>
          <a:lstStyle/>
          <a:p>
            <a:r>
              <a:rPr lang="en-US" dirty="0"/>
              <a:t>Slow Query Log Contents</a:t>
            </a:r>
            <a:endParaRPr lang="en-IN" dirty="0"/>
          </a:p>
        </p:txBody>
      </p:sp>
      <p:sp>
        <p:nvSpPr>
          <p:cNvPr id="3" name="Content Placeholder 2">
            <a:extLst>
              <a:ext uri="{FF2B5EF4-FFF2-40B4-BE49-F238E27FC236}">
                <a16:creationId xmlns:a16="http://schemas.microsoft.com/office/drawing/2014/main" id="{1FFFB933-46CD-E5B0-BCB9-8EE71F2A5EBD}"/>
              </a:ext>
            </a:extLst>
          </p:cNvPr>
          <p:cNvSpPr>
            <a:spLocks noGrp="1"/>
          </p:cNvSpPr>
          <p:nvPr>
            <p:ph idx="1"/>
          </p:nvPr>
        </p:nvSpPr>
        <p:spPr/>
        <p:txBody>
          <a:bodyPr>
            <a:normAutofit lnSpcReduction="10000"/>
          </a:bodyPr>
          <a:lstStyle/>
          <a:p>
            <a:r>
              <a:rPr lang="en-US" dirty="0" err="1"/>
              <a:t>Query_time</a:t>
            </a:r>
            <a:r>
              <a:rPr lang="en-US" dirty="0"/>
              <a:t>: duration</a:t>
            </a:r>
          </a:p>
          <a:p>
            <a:pPr marL="0" indent="0">
              <a:buNone/>
            </a:pPr>
            <a:r>
              <a:rPr lang="en-US" dirty="0"/>
              <a:t>The statement execution time in seconds.</a:t>
            </a:r>
          </a:p>
          <a:p>
            <a:r>
              <a:rPr lang="en-US" dirty="0" err="1"/>
              <a:t>Lock_time</a:t>
            </a:r>
            <a:r>
              <a:rPr lang="en-US" dirty="0"/>
              <a:t>: duration</a:t>
            </a:r>
          </a:p>
          <a:p>
            <a:pPr marL="0" indent="0">
              <a:buNone/>
            </a:pPr>
            <a:r>
              <a:rPr lang="en-US" dirty="0"/>
              <a:t>The time to acquire locks in seconds.</a:t>
            </a:r>
          </a:p>
          <a:p>
            <a:r>
              <a:rPr lang="en-US" dirty="0" err="1"/>
              <a:t>Rows_sent</a:t>
            </a:r>
            <a:r>
              <a:rPr lang="en-US" dirty="0"/>
              <a:t>: N</a:t>
            </a:r>
          </a:p>
          <a:p>
            <a:pPr marL="0" indent="0">
              <a:buNone/>
            </a:pPr>
            <a:r>
              <a:rPr lang="en-US" dirty="0"/>
              <a:t>The number of rows sent to the client.</a:t>
            </a:r>
          </a:p>
          <a:p>
            <a:r>
              <a:rPr lang="en-US" dirty="0" err="1"/>
              <a:t>Rows_examined</a:t>
            </a:r>
            <a:r>
              <a:rPr lang="en-US" dirty="0"/>
              <a:t>:</a:t>
            </a:r>
          </a:p>
          <a:p>
            <a:pPr marL="0" indent="0">
              <a:buNone/>
            </a:pPr>
            <a:r>
              <a:rPr lang="en-US" dirty="0"/>
              <a:t>The number of rows examined by the server layer (not counting any processing internal to storage engines).</a:t>
            </a:r>
            <a:endParaRPr lang="en-IN" dirty="0"/>
          </a:p>
        </p:txBody>
      </p:sp>
    </p:spTree>
    <p:extLst>
      <p:ext uri="{BB962C8B-B14F-4D97-AF65-F5344CB8AC3E}">
        <p14:creationId xmlns:p14="http://schemas.microsoft.com/office/powerpoint/2010/main" val="4200120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F495-7B3C-996F-D5D0-E9FC908A5D96}"/>
              </a:ext>
            </a:extLst>
          </p:cNvPr>
          <p:cNvSpPr>
            <a:spLocks noGrp="1"/>
          </p:cNvSpPr>
          <p:nvPr>
            <p:ph type="title"/>
          </p:nvPr>
        </p:nvSpPr>
        <p:spPr/>
        <p:txBody>
          <a:bodyPr/>
          <a:lstStyle/>
          <a:p>
            <a:r>
              <a:rPr lang="en-IN" dirty="0"/>
              <a:t>MySQL Log Files in Windows</a:t>
            </a:r>
          </a:p>
        </p:txBody>
      </p:sp>
      <p:sp>
        <p:nvSpPr>
          <p:cNvPr id="3" name="Content Placeholder 2">
            <a:extLst>
              <a:ext uri="{FF2B5EF4-FFF2-40B4-BE49-F238E27FC236}">
                <a16:creationId xmlns:a16="http://schemas.microsoft.com/office/drawing/2014/main" id="{A28397A9-6B9B-0E3A-1693-B211CE35EE98}"/>
              </a:ext>
            </a:extLst>
          </p:cNvPr>
          <p:cNvSpPr>
            <a:spLocks noGrp="1"/>
          </p:cNvSpPr>
          <p:nvPr>
            <p:ph idx="1"/>
          </p:nvPr>
        </p:nvSpPr>
        <p:spPr>
          <a:xfrm>
            <a:off x="1154954" y="2603499"/>
            <a:ext cx="10432209" cy="3954463"/>
          </a:xfrm>
        </p:spPr>
        <p:txBody>
          <a:bodyPr>
            <a:normAutofit/>
          </a:bodyPr>
          <a:lstStyle/>
          <a:p>
            <a:r>
              <a:rPr lang="en-US" dirty="0"/>
              <a:t>default location for each of the logs is the MySQL Data directory (C:\ProgramData\MySQL\MySQL Server [version number]\Data\), </a:t>
            </a:r>
          </a:p>
          <a:p>
            <a:r>
              <a:rPr lang="en-US" dirty="0"/>
              <a:t>Default log names are based on the computer's device name</a:t>
            </a:r>
          </a:p>
          <a:p>
            <a:r>
              <a:rPr lang="en-US" dirty="0"/>
              <a:t>can manually enable/disable the general query, slow query, and binary logs via the installer GUI, but not the error log. </a:t>
            </a:r>
          </a:p>
          <a:p>
            <a:r>
              <a:rPr lang="en-US" dirty="0"/>
              <a:t>Can also manually set the names and paths for each of the logs.</a:t>
            </a:r>
          </a:p>
          <a:p>
            <a:r>
              <a:rPr lang="en-US" dirty="0"/>
              <a:t>After installation, the log settings are managed via the user-editable C:\ProgramData\MySQL\MySQL Server [version number]\my.ini file. These settings include log names and paths as well as enable/disable switches.</a:t>
            </a:r>
            <a:endParaRPr lang="en-IN" dirty="0"/>
          </a:p>
        </p:txBody>
      </p:sp>
    </p:spTree>
    <p:extLst>
      <p:ext uri="{BB962C8B-B14F-4D97-AF65-F5344CB8AC3E}">
        <p14:creationId xmlns:p14="http://schemas.microsoft.com/office/powerpoint/2010/main" val="1899810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5C156-19C5-D3B9-F24F-43298A25A3C9}"/>
              </a:ext>
            </a:extLst>
          </p:cNvPr>
          <p:cNvSpPr>
            <a:spLocks noGrp="1"/>
          </p:cNvSpPr>
          <p:nvPr>
            <p:ph type="title"/>
          </p:nvPr>
        </p:nvSpPr>
        <p:spPr/>
        <p:txBody>
          <a:bodyPr/>
          <a:lstStyle/>
          <a:p>
            <a:r>
              <a:rPr lang="en-IN" dirty="0"/>
              <a:t>Platform-Specific UNIX/Linux</a:t>
            </a:r>
          </a:p>
        </p:txBody>
      </p:sp>
      <p:sp>
        <p:nvSpPr>
          <p:cNvPr id="3" name="Content Placeholder 2">
            <a:extLst>
              <a:ext uri="{FF2B5EF4-FFF2-40B4-BE49-F238E27FC236}">
                <a16:creationId xmlns:a16="http://schemas.microsoft.com/office/drawing/2014/main" id="{4D109A30-0060-1ABB-50CE-C82C7F0CCBCE}"/>
              </a:ext>
            </a:extLst>
          </p:cNvPr>
          <p:cNvSpPr>
            <a:spLocks noGrp="1"/>
          </p:cNvSpPr>
          <p:nvPr>
            <p:ph idx="1"/>
          </p:nvPr>
        </p:nvSpPr>
        <p:spPr>
          <a:xfrm>
            <a:off x="1154954" y="2603500"/>
            <a:ext cx="10503646" cy="4025900"/>
          </a:xfrm>
        </p:spPr>
        <p:txBody>
          <a:bodyPr>
            <a:normAutofit/>
          </a:bodyPr>
          <a:lstStyle/>
          <a:p>
            <a:r>
              <a:rPr lang="en-US" dirty="0"/>
              <a:t>The official distributions for individual UNIX/Linux platforms are typically script-based, with little or no interactive configuration during installation.</a:t>
            </a:r>
          </a:p>
          <a:p>
            <a:r>
              <a:rPr lang="en-US" dirty="0"/>
              <a:t> Some installation packages (including Yum and APT) create the error log in /var/log/ or var/log/</a:t>
            </a:r>
            <a:r>
              <a:rPr lang="en-US" dirty="0" err="1"/>
              <a:t>mysql</a:t>
            </a:r>
            <a:r>
              <a:rPr lang="en-US" dirty="0"/>
              <a:t>/ with a name like error.log or mysqld.log. </a:t>
            </a:r>
          </a:p>
          <a:p>
            <a:r>
              <a:rPr lang="en-US" dirty="0"/>
              <a:t>The data directory will typically be /var/lib/</a:t>
            </a:r>
            <a:r>
              <a:rPr lang="en-US" dirty="0" err="1"/>
              <a:t>mysql</a:t>
            </a:r>
            <a:r>
              <a:rPr lang="en-US" dirty="0"/>
              <a:t>/ or something similar, and it will serve as the default destination for any logs that are enabled without an alternate path.</a:t>
            </a:r>
          </a:p>
          <a:p>
            <a:r>
              <a:rPr lang="en-US" dirty="0"/>
              <a:t>The log settings are managed via a user-editable configuration file such as /</a:t>
            </a:r>
            <a:r>
              <a:rPr lang="en-US" dirty="0" err="1"/>
              <a:t>etc</a:t>
            </a:r>
            <a:r>
              <a:rPr lang="en-US" dirty="0"/>
              <a:t>/</a:t>
            </a:r>
            <a:r>
              <a:rPr lang="en-US" dirty="0" err="1"/>
              <a:t>mysql</a:t>
            </a:r>
            <a:r>
              <a:rPr lang="en-US" dirty="0"/>
              <a:t>/</a:t>
            </a:r>
            <a:r>
              <a:rPr lang="en-US" dirty="0" err="1"/>
              <a:t>mysql.conf.d</a:t>
            </a:r>
            <a:r>
              <a:rPr lang="en-US" dirty="0"/>
              <a:t>/</a:t>
            </a:r>
            <a:r>
              <a:rPr lang="en-US" dirty="0" err="1"/>
              <a:t>mysqld.cnf</a:t>
            </a:r>
            <a:r>
              <a:rPr lang="en-US" dirty="0"/>
              <a:t>. These settings include log names and paths as well as enable/disable switches. Startup and shutdown are typically managed by </a:t>
            </a:r>
            <a:r>
              <a:rPr lang="en-US" dirty="0" err="1"/>
              <a:t>mysqld_safe</a:t>
            </a:r>
            <a:r>
              <a:rPr lang="en-US" dirty="0"/>
              <a:t> (or with some distributions, </a:t>
            </a:r>
            <a:r>
              <a:rPr lang="en-US" dirty="0" err="1"/>
              <a:t>systemd</a:t>
            </a:r>
            <a:r>
              <a:rPr lang="en-US" dirty="0"/>
              <a:t>), which should find and apply log configuration options</a:t>
            </a:r>
            <a:endParaRPr lang="en-IN" dirty="0"/>
          </a:p>
        </p:txBody>
      </p:sp>
    </p:spTree>
    <p:extLst>
      <p:ext uri="{BB962C8B-B14F-4D97-AF65-F5344CB8AC3E}">
        <p14:creationId xmlns:p14="http://schemas.microsoft.com/office/powerpoint/2010/main" val="2868849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A76B5-90F9-F355-59A1-265F275BDE38}"/>
              </a:ext>
            </a:extLst>
          </p:cNvPr>
          <p:cNvSpPr>
            <a:spLocks noGrp="1"/>
          </p:cNvSpPr>
          <p:nvPr>
            <p:ph type="title"/>
          </p:nvPr>
        </p:nvSpPr>
        <p:spPr/>
        <p:txBody>
          <a:bodyPr/>
          <a:lstStyle/>
          <a:p>
            <a:r>
              <a:rPr lang="en-US" dirty="0"/>
              <a:t>General and Slow Query Logs</a:t>
            </a:r>
            <a:endParaRPr lang="en-IN" dirty="0"/>
          </a:p>
        </p:txBody>
      </p:sp>
      <p:sp>
        <p:nvSpPr>
          <p:cNvPr id="3" name="Content Placeholder 2">
            <a:extLst>
              <a:ext uri="{FF2B5EF4-FFF2-40B4-BE49-F238E27FC236}">
                <a16:creationId xmlns:a16="http://schemas.microsoft.com/office/drawing/2014/main" id="{4466820B-D99C-7464-AAFD-41B6D7A16B5A}"/>
              </a:ext>
            </a:extLst>
          </p:cNvPr>
          <p:cNvSpPr>
            <a:spLocks noGrp="1"/>
          </p:cNvSpPr>
          <p:nvPr>
            <p:ph idx="1"/>
          </p:nvPr>
        </p:nvSpPr>
        <p:spPr/>
        <p:txBody>
          <a:bodyPr/>
          <a:lstStyle/>
          <a:p>
            <a:r>
              <a:rPr lang="en-US" b="0" i="0" dirty="0">
                <a:solidFill>
                  <a:srgbClr val="64696C"/>
                </a:solidFill>
                <a:effectLst/>
                <a:latin typeface="Lab Grotesque"/>
              </a:rPr>
              <a:t>General query log, however, records all client SQL statements along with connect and disconnect times, while the slow query log only records queries that take longer than the time specified by the long-query-time system variable. </a:t>
            </a:r>
          </a:p>
          <a:p>
            <a:r>
              <a:rPr lang="en-US" b="0" i="0" dirty="0">
                <a:solidFill>
                  <a:srgbClr val="64696C"/>
                </a:solidFill>
                <a:effectLst/>
                <a:latin typeface="Lab Grotesque"/>
              </a:rPr>
              <a:t>The slow query log also includes a set of fields containing the execution time, lock time, rows sent, and rows examined for each logged query.</a:t>
            </a:r>
            <a:endParaRPr lang="en-IN" dirty="0"/>
          </a:p>
        </p:txBody>
      </p:sp>
    </p:spTree>
    <p:extLst>
      <p:ext uri="{BB962C8B-B14F-4D97-AF65-F5344CB8AC3E}">
        <p14:creationId xmlns:p14="http://schemas.microsoft.com/office/powerpoint/2010/main" val="3544562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DB3B80-0DD5-A22D-302B-0329EFE82FCC}"/>
              </a:ext>
            </a:extLst>
          </p:cNvPr>
          <p:cNvSpPr txBox="1"/>
          <p:nvPr/>
        </p:nvSpPr>
        <p:spPr>
          <a:xfrm>
            <a:off x="814388" y="985838"/>
            <a:ext cx="10044112" cy="3970318"/>
          </a:xfrm>
          <a:prstGeom prst="rect">
            <a:avLst/>
          </a:prstGeom>
          <a:noFill/>
        </p:spPr>
        <p:txBody>
          <a:bodyPr wrap="square">
            <a:spAutoFit/>
          </a:bodyPr>
          <a:lstStyle/>
          <a:p>
            <a:r>
              <a:rPr lang="en-US" dirty="0"/>
              <a:t>A typical general query log entry might look like this:</a:t>
            </a:r>
          </a:p>
          <a:p>
            <a:endParaRPr lang="en-US" dirty="0"/>
          </a:p>
          <a:p>
            <a:r>
              <a:rPr lang="en-US" dirty="0"/>
              <a:t>2020-05-26T08:01:39.429740Z       17 Query    INSERT INTO rental VALUES (1,'2005-05-24 22:53:30…</a:t>
            </a:r>
          </a:p>
          <a:p>
            <a:endParaRPr lang="en-US" dirty="0"/>
          </a:p>
          <a:p>
            <a:endParaRPr lang="en-US" dirty="0"/>
          </a:p>
          <a:p>
            <a:r>
              <a:rPr lang="en-US" dirty="0"/>
              <a:t>The slow query log entry for the same event might look like this:</a:t>
            </a:r>
          </a:p>
          <a:p>
            <a:endParaRPr lang="en-US" dirty="0"/>
          </a:p>
          <a:p>
            <a:r>
              <a:rPr lang="en-US" dirty="0"/>
              <a:t># Time: 2020-05-26T08:01:50.095050Z</a:t>
            </a:r>
          </a:p>
          <a:p>
            <a:r>
              <a:rPr lang="en-US" dirty="0"/>
              <a:t># </a:t>
            </a:r>
            <a:r>
              <a:rPr lang="en-US" dirty="0" err="1"/>
              <a:t>User@Host</a:t>
            </a:r>
            <a:r>
              <a:rPr lang="en-US" dirty="0"/>
              <a:t>: root[root] @ localhost [::1]  Id:    17</a:t>
            </a:r>
          </a:p>
          <a:p>
            <a:r>
              <a:rPr lang="en-US" dirty="0"/>
              <a:t># </a:t>
            </a:r>
            <a:r>
              <a:rPr lang="en-US" dirty="0" err="1"/>
              <a:t>Query_time</a:t>
            </a:r>
            <a:r>
              <a:rPr lang="en-US" dirty="0"/>
              <a:t>: 10.699002  </a:t>
            </a:r>
            <a:r>
              <a:rPr lang="en-US" dirty="0" err="1"/>
              <a:t>Lock_time</a:t>
            </a:r>
            <a:r>
              <a:rPr lang="en-US" dirty="0"/>
              <a:t>: 0.037315 </a:t>
            </a:r>
            <a:r>
              <a:rPr lang="en-US" dirty="0" err="1"/>
              <a:t>Rows_sent</a:t>
            </a:r>
            <a:r>
              <a:rPr lang="en-US" dirty="0"/>
              <a:t>: 0  </a:t>
            </a:r>
            <a:r>
              <a:rPr lang="en-US" dirty="0" err="1"/>
              <a:t>Rows_examined</a:t>
            </a:r>
            <a:r>
              <a:rPr lang="en-US" dirty="0"/>
              <a:t>: 0</a:t>
            </a:r>
          </a:p>
          <a:p>
            <a:r>
              <a:rPr lang="en-US" dirty="0"/>
              <a:t>use </a:t>
            </a:r>
            <a:r>
              <a:rPr lang="en-US" dirty="0" err="1"/>
              <a:t>sakila</a:t>
            </a:r>
            <a:r>
              <a:rPr lang="en-US" dirty="0"/>
              <a:t>;</a:t>
            </a:r>
          </a:p>
          <a:p>
            <a:r>
              <a:rPr lang="en-US" dirty="0"/>
              <a:t>SET timestamp=1590480099;</a:t>
            </a:r>
          </a:p>
          <a:p>
            <a:r>
              <a:rPr lang="en-US" dirty="0"/>
              <a:t>INSERT INTO rental VALUES (1,'2005-05-24 22:53:30…</a:t>
            </a:r>
            <a:endParaRPr lang="en-IN" dirty="0"/>
          </a:p>
        </p:txBody>
      </p:sp>
    </p:spTree>
    <p:extLst>
      <p:ext uri="{BB962C8B-B14F-4D97-AF65-F5344CB8AC3E}">
        <p14:creationId xmlns:p14="http://schemas.microsoft.com/office/powerpoint/2010/main" val="3872128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1F137-B065-3C45-75D8-AD98A0D317EE}"/>
              </a:ext>
            </a:extLst>
          </p:cNvPr>
          <p:cNvSpPr>
            <a:spLocks noGrp="1"/>
          </p:cNvSpPr>
          <p:nvPr>
            <p:ph type="title"/>
          </p:nvPr>
        </p:nvSpPr>
        <p:spPr/>
        <p:txBody>
          <a:bodyPr/>
          <a:lstStyle/>
          <a:p>
            <a:r>
              <a:rPr lang="en-IN" dirty="0"/>
              <a:t>Log File Usage Matrix</a:t>
            </a:r>
          </a:p>
        </p:txBody>
      </p:sp>
      <p:graphicFrame>
        <p:nvGraphicFramePr>
          <p:cNvPr id="4" name="Table 4">
            <a:extLst>
              <a:ext uri="{FF2B5EF4-FFF2-40B4-BE49-F238E27FC236}">
                <a16:creationId xmlns:a16="http://schemas.microsoft.com/office/drawing/2014/main" id="{08708579-C452-26AD-58F6-5B81B2C75B23}"/>
              </a:ext>
            </a:extLst>
          </p:cNvPr>
          <p:cNvGraphicFramePr>
            <a:graphicFrameLocks noGrp="1"/>
          </p:cNvGraphicFramePr>
          <p:nvPr>
            <p:ph idx="1"/>
            <p:extLst>
              <p:ext uri="{D42A27DB-BD31-4B8C-83A1-F6EECF244321}">
                <p14:modId xmlns:p14="http://schemas.microsoft.com/office/powerpoint/2010/main" val="1222724953"/>
              </p:ext>
            </p:extLst>
          </p:nvPr>
        </p:nvGraphicFramePr>
        <p:xfrm>
          <a:off x="1155700" y="2603500"/>
          <a:ext cx="8824912" cy="3845560"/>
        </p:xfrm>
        <a:graphic>
          <a:graphicData uri="http://schemas.openxmlformats.org/drawingml/2006/table">
            <a:tbl>
              <a:tblPr firstRow="1" bandRow="1">
                <a:tableStyleId>{5C22544A-7EE6-4342-B048-85BDC9FD1C3A}</a:tableStyleId>
              </a:tblPr>
              <a:tblGrid>
                <a:gridCol w="2206228">
                  <a:extLst>
                    <a:ext uri="{9D8B030D-6E8A-4147-A177-3AD203B41FA5}">
                      <a16:colId xmlns:a16="http://schemas.microsoft.com/office/drawing/2014/main" val="2948237934"/>
                    </a:ext>
                  </a:extLst>
                </a:gridCol>
                <a:gridCol w="2206228">
                  <a:extLst>
                    <a:ext uri="{9D8B030D-6E8A-4147-A177-3AD203B41FA5}">
                      <a16:colId xmlns:a16="http://schemas.microsoft.com/office/drawing/2014/main" val="2649768554"/>
                    </a:ext>
                  </a:extLst>
                </a:gridCol>
                <a:gridCol w="2206228">
                  <a:extLst>
                    <a:ext uri="{9D8B030D-6E8A-4147-A177-3AD203B41FA5}">
                      <a16:colId xmlns:a16="http://schemas.microsoft.com/office/drawing/2014/main" val="973252236"/>
                    </a:ext>
                  </a:extLst>
                </a:gridCol>
                <a:gridCol w="2206228">
                  <a:extLst>
                    <a:ext uri="{9D8B030D-6E8A-4147-A177-3AD203B41FA5}">
                      <a16:colId xmlns:a16="http://schemas.microsoft.com/office/drawing/2014/main" val="3316577135"/>
                    </a:ext>
                  </a:extLst>
                </a:gridCol>
              </a:tblGrid>
              <a:tr h="370840">
                <a:tc>
                  <a:txBody>
                    <a:bodyPr/>
                    <a:lstStyle/>
                    <a:p>
                      <a:pPr algn="l" fontAlgn="t"/>
                      <a:r>
                        <a:rPr lang="en-IN" dirty="0">
                          <a:effectLst/>
                        </a:rPr>
                        <a:t>Log File</a:t>
                      </a:r>
                    </a:p>
                  </a:txBody>
                  <a:tcPr/>
                </a:tc>
                <a:tc>
                  <a:txBody>
                    <a:bodyPr/>
                    <a:lstStyle/>
                    <a:p>
                      <a:pPr algn="l" fontAlgn="t"/>
                      <a:r>
                        <a:rPr lang="en-IN">
                          <a:effectLst/>
                        </a:rPr>
                        <a:t>Options</a:t>
                      </a:r>
                    </a:p>
                  </a:txBody>
                  <a:tcPr/>
                </a:tc>
                <a:tc>
                  <a:txBody>
                    <a:bodyPr/>
                    <a:lstStyle/>
                    <a:p>
                      <a:pPr algn="l" fontAlgn="t"/>
                      <a:r>
                        <a:rPr lang="en-IN">
                          <a:effectLst/>
                        </a:rPr>
                        <a:t>File or Table Name</a:t>
                      </a:r>
                    </a:p>
                  </a:txBody>
                  <a:tcPr/>
                </a:tc>
                <a:tc>
                  <a:txBody>
                    <a:bodyPr/>
                    <a:lstStyle/>
                    <a:p>
                      <a:pPr algn="l" fontAlgn="t"/>
                      <a:r>
                        <a:rPr lang="en-IN">
                          <a:effectLst/>
                        </a:rPr>
                        <a:t>Programs</a:t>
                      </a:r>
                    </a:p>
                  </a:txBody>
                  <a:tcPr/>
                </a:tc>
                <a:extLst>
                  <a:ext uri="{0D108BD9-81ED-4DB2-BD59-A6C34878D82A}">
                    <a16:rowId xmlns:a16="http://schemas.microsoft.com/office/drawing/2014/main" val="1067989926"/>
                  </a:ext>
                </a:extLst>
              </a:tr>
              <a:tr h="370840">
                <a:tc>
                  <a:txBody>
                    <a:bodyPr/>
                    <a:lstStyle/>
                    <a:p>
                      <a:pPr algn="l" fontAlgn="t"/>
                      <a:r>
                        <a:rPr lang="en-IN">
                          <a:effectLst/>
                        </a:rPr>
                        <a:t>Error</a:t>
                      </a:r>
                    </a:p>
                  </a:txBody>
                  <a:tcPr/>
                </a:tc>
                <a:tc>
                  <a:txBody>
                    <a:bodyPr/>
                    <a:lstStyle/>
                    <a:p>
                      <a:pPr algn="l" fontAlgn="t"/>
                      <a:r>
                        <a:rPr lang="en-IN">
                          <a:effectLst/>
                        </a:rPr>
                        <a:t>–log-error</a:t>
                      </a:r>
                    </a:p>
                  </a:txBody>
                  <a:tcPr/>
                </a:tc>
                <a:tc>
                  <a:txBody>
                    <a:bodyPr/>
                    <a:lstStyle/>
                    <a:p>
                      <a:pPr algn="l" fontAlgn="t"/>
                      <a:r>
                        <a:rPr lang="en-IN">
                          <a:effectLst/>
                        </a:rPr>
                        <a:t>host_name.err</a:t>
                      </a:r>
                    </a:p>
                  </a:txBody>
                  <a:tcPr/>
                </a:tc>
                <a:tc>
                  <a:txBody>
                    <a:bodyPr/>
                    <a:lstStyle/>
                    <a:p>
                      <a:pPr algn="l" fontAlgn="t"/>
                      <a:r>
                        <a:rPr lang="en-IN">
                          <a:effectLst/>
                        </a:rPr>
                        <a:t>N/A</a:t>
                      </a:r>
                    </a:p>
                  </a:txBody>
                  <a:tcPr/>
                </a:tc>
                <a:extLst>
                  <a:ext uri="{0D108BD9-81ED-4DB2-BD59-A6C34878D82A}">
                    <a16:rowId xmlns:a16="http://schemas.microsoft.com/office/drawing/2014/main" val="1964520234"/>
                  </a:ext>
                </a:extLst>
              </a:tr>
              <a:tr h="370840">
                <a:tc>
                  <a:txBody>
                    <a:bodyPr/>
                    <a:lstStyle/>
                    <a:p>
                      <a:pPr algn="l" fontAlgn="t"/>
                      <a:r>
                        <a:rPr lang="en-IN">
                          <a:effectLst/>
                        </a:rPr>
                        <a:t>General</a:t>
                      </a:r>
                    </a:p>
                  </a:txBody>
                  <a:tcPr/>
                </a:tc>
                <a:tc>
                  <a:txBody>
                    <a:bodyPr/>
                    <a:lstStyle/>
                    <a:p>
                      <a:pPr algn="l" fontAlgn="t"/>
                      <a:r>
                        <a:rPr lang="en-IN">
                          <a:effectLst/>
                        </a:rPr>
                        <a:t>–general_log</a:t>
                      </a:r>
                    </a:p>
                  </a:txBody>
                  <a:tcPr/>
                </a:tc>
                <a:tc>
                  <a:txBody>
                    <a:bodyPr/>
                    <a:lstStyle/>
                    <a:p>
                      <a:pPr algn="l" fontAlgn="t"/>
                      <a:r>
                        <a:rPr lang="en-IN">
                          <a:effectLst/>
                        </a:rPr>
                        <a:t>host_name.log/general_log</a:t>
                      </a:r>
                    </a:p>
                  </a:txBody>
                  <a:tcPr/>
                </a:tc>
                <a:tc>
                  <a:txBody>
                    <a:bodyPr/>
                    <a:lstStyle/>
                    <a:p>
                      <a:pPr algn="l" fontAlgn="t"/>
                      <a:r>
                        <a:rPr lang="en-IN">
                          <a:effectLst/>
                        </a:rPr>
                        <a:t>N/A</a:t>
                      </a:r>
                    </a:p>
                  </a:txBody>
                  <a:tcPr/>
                </a:tc>
                <a:extLst>
                  <a:ext uri="{0D108BD9-81ED-4DB2-BD59-A6C34878D82A}">
                    <a16:rowId xmlns:a16="http://schemas.microsoft.com/office/drawing/2014/main" val="2537067396"/>
                  </a:ext>
                </a:extLst>
              </a:tr>
              <a:tr h="370840">
                <a:tc>
                  <a:txBody>
                    <a:bodyPr/>
                    <a:lstStyle/>
                    <a:p>
                      <a:pPr algn="l" fontAlgn="t"/>
                      <a:r>
                        <a:rPr lang="en-IN">
                          <a:effectLst/>
                        </a:rPr>
                        <a:t>Slow Query</a:t>
                      </a:r>
                    </a:p>
                  </a:txBody>
                  <a:tcPr/>
                </a:tc>
                <a:tc>
                  <a:txBody>
                    <a:bodyPr/>
                    <a:lstStyle/>
                    <a:p>
                      <a:pPr algn="l" fontAlgn="t"/>
                      <a:r>
                        <a:rPr lang="en-US">
                          <a:effectLst/>
                        </a:rPr>
                        <a:t>–slow_query_log and –long_query_time</a:t>
                      </a:r>
                    </a:p>
                  </a:txBody>
                  <a:tcPr/>
                </a:tc>
                <a:tc>
                  <a:txBody>
                    <a:bodyPr/>
                    <a:lstStyle/>
                    <a:p>
                      <a:pPr algn="l" fontAlgn="t"/>
                      <a:r>
                        <a:rPr lang="en-US">
                          <a:effectLst/>
                        </a:rPr>
                        <a:t>host_name-slow. Log/slow_log</a:t>
                      </a:r>
                    </a:p>
                  </a:txBody>
                  <a:tcPr/>
                </a:tc>
                <a:tc>
                  <a:txBody>
                    <a:bodyPr/>
                    <a:lstStyle/>
                    <a:p>
                      <a:pPr algn="l" fontAlgn="t"/>
                      <a:r>
                        <a:rPr lang="en-IN">
                          <a:effectLst/>
                        </a:rPr>
                        <a:t>mysqldumpslow</a:t>
                      </a:r>
                    </a:p>
                  </a:txBody>
                  <a:tcPr/>
                </a:tc>
                <a:extLst>
                  <a:ext uri="{0D108BD9-81ED-4DB2-BD59-A6C34878D82A}">
                    <a16:rowId xmlns:a16="http://schemas.microsoft.com/office/drawing/2014/main" val="4000574238"/>
                  </a:ext>
                </a:extLst>
              </a:tr>
              <a:tr h="370840">
                <a:tc>
                  <a:txBody>
                    <a:bodyPr/>
                    <a:lstStyle/>
                    <a:p>
                      <a:pPr algn="l" fontAlgn="t"/>
                      <a:r>
                        <a:rPr lang="en-IN">
                          <a:effectLst/>
                        </a:rPr>
                        <a:t>Binary</a:t>
                      </a:r>
                    </a:p>
                  </a:txBody>
                  <a:tcPr/>
                </a:tc>
                <a:tc>
                  <a:txBody>
                    <a:bodyPr/>
                    <a:lstStyle/>
                    <a:p>
                      <a:pPr algn="l" fontAlgn="t"/>
                      <a:r>
                        <a:rPr lang="en-IN">
                          <a:effectLst/>
                        </a:rPr>
                        <a:t>–log-bin and –expire-logs-days</a:t>
                      </a:r>
                    </a:p>
                  </a:txBody>
                  <a:tcPr/>
                </a:tc>
                <a:tc>
                  <a:txBody>
                    <a:bodyPr/>
                    <a:lstStyle/>
                    <a:p>
                      <a:pPr algn="l" fontAlgn="t"/>
                      <a:r>
                        <a:rPr lang="en-IN">
                          <a:effectLst/>
                        </a:rPr>
                        <a:t>host_name-bin.000001</a:t>
                      </a:r>
                    </a:p>
                  </a:txBody>
                  <a:tcPr/>
                </a:tc>
                <a:tc>
                  <a:txBody>
                    <a:bodyPr/>
                    <a:lstStyle/>
                    <a:p>
                      <a:pPr algn="l" fontAlgn="t"/>
                      <a:r>
                        <a:rPr lang="en-IN">
                          <a:effectLst/>
                        </a:rPr>
                        <a:t>mysqlbinlog</a:t>
                      </a:r>
                    </a:p>
                  </a:txBody>
                  <a:tcPr/>
                </a:tc>
                <a:extLst>
                  <a:ext uri="{0D108BD9-81ED-4DB2-BD59-A6C34878D82A}">
                    <a16:rowId xmlns:a16="http://schemas.microsoft.com/office/drawing/2014/main" val="3122162516"/>
                  </a:ext>
                </a:extLst>
              </a:tr>
              <a:tr h="370840">
                <a:tc>
                  <a:txBody>
                    <a:bodyPr/>
                    <a:lstStyle/>
                    <a:p>
                      <a:pPr algn="l" fontAlgn="t"/>
                      <a:r>
                        <a:rPr lang="en-IN">
                          <a:effectLst/>
                        </a:rPr>
                        <a:t>Audit</a:t>
                      </a:r>
                    </a:p>
                  </a:txBody>
                  <a:tcPr/>
                </a:tc>
                <a:tc>
                  <a:txBody>
                    <a:bodyPr/>
                    <a:lstStyle/>
                    <a:p>
                      <a:pPr algn="l" fontAlgn="t"/>
                      <a:r>
                        <a:rPr lang="en-IN">
                          <a:effectLst/>
                        </a:rPr>
                        <a:t>–audit_log and –audit_log_file</a:t>
                      </a:r>
                    </a:p>
                  </a:txBody>
                  <a:tcPr/>
                </a:tc>
                <a:tc>
                  <a:txBody>
                    <a:bodyPr/>
                    <a:lstStyle/>
                    <a:p>
                      <a:pPr algn="l" fontAlgn="t"/>
                      <a:r>
                        <a:rPr lang="en-IN">
                          <a:effectLst/>
                        </a:rPr>
                        <a:t>audit.log</a:t>
                      </a:r>
                    </a:p>
                  </a:txBody>
                  <a:tcPr/>
                </a:tc>
                <a:tc>
                  <a:txBody>
                    <a:bodyPr/>
                    <a:lstStyle/>
                    <a:p>
                      <a:pPr algn="l" fontAlgn="t"/>
                      <a:r>
                        <a:rPr lang="en-IN" dirty="0">
                          <a:effectLst/>
                        </a:rPr>
                        <a:t>N/A</a:t>
                      </a:r>
                    </a:p>
                  </a:txBody>
                  <a:tcPr/>
                </a:tc>
                <a:extLst>
                  <a:ext uri="{0D108BD9-81ED-4DB2-BD59-A6C34878D82A}">
                    <a16:rowId xmlns:a16="http://schemas.microsoft.com/office/drawing/2014/main" val="1327857196"/>
                  </a:ext>
                </a:extLst>
              </a:tr>
            </a:tbl>
          </a:graphicData>
        </a:graphic>
      </p:graphicFrame>
    </p:spTree>
    <p:extLst>
      <p:ext uri="{BB962C8B-B14F-4D97-AF65-F5344CB8AC3E}">
        <p14:creationId xmlns:p14="http://schemas.microsoft.com/office/powerpoint/2010/main" val="743138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5762C6-9111-3AA4-EE9C-7754F83103B2}"/>
              </a:ext>
            </a:extLst>
          </p:cNvPr>
          <p:cNvSpPr txBox="1"/>
          <p:nvPr/>
        </p:nvSpPr>
        <p:spPr>
          <a:xfrm>
            <a:off x="1014413" y="1371600"/>
            <a:ext cx="8126015" cy="4312414"/>
          </a:xfrm>
          <a:prstGeom prst="rect">
            <a:avLst/>
          </a:prstGeom>
          <a:noFill/>
        </p:spPr>
        <p:txBody>
          <a:bodyPr wrap="square">
            <a:spAutoFit/>
          </a:bodyPr>
          <a:lstStyle/>
          <a:p>
            <a:r>
              <a:rPr lang="en-IN" dirty="0"/>
              <a:t>show global variables like '</a:t>
            </a:r>
            <a:r>
              <a:rPr lang="en-IN" dirty="0" err="1"/>
              <a:t>slow%log</a:t>
            </a:r>
            <a:r>
              <a:rPr lang="en-IN" dirty="0"/>
              <a:t>%';</a:t>
            </a:r>
          </a:p>
          <a:p>
            <a:r>
              <a:rPr lang="en-IN" dirty="0"/>
              <a:t> </a:t>
            </a:r>
          </a:p>
          <a:p>
            <a:r>
              <a:rPr lang="en-IN" dirty="0"/>
              <a:t>+---------------------+-------------------------------+</a:t>
            </a:r>
          </a:p>
          <a:p>
            <a:r>
              <a:rPr lang="en-IN" dirty="0"/>
              <a:t> </a:t>
            </a:r>
          </a:p>
          <a:p>
            <a:r>
              <a:rPr lang="en-IN" dirty="0"/>
              <a:t>| </a:t>
            </a:r>
            <a:r>
              <a:rPr lang="en-IN" dirty="0" err="1"/>
              <a:t>Variable_name</a:t>
            </a:r>
            <a:r>
              <a:rPr lang="en-IN" dirty="0"/>
              <a:t>       | Value           |</a:t>
            </a:r>
          </a:p>
          <a:p>
            <a:r>
              <a:rPr lang="en-IN" dirty="0"/>
              <a:t> </a:t>
            </a:r>
          </a:p>
          <a:p>
            <a:r>
              <a:rPr lang="en-IN" dirty="0"/>
              <a:t>+---------------------+-------------------------------+</a:t>
            </a:r>
          </a:p>
          <a:p>
            <a:r>
              <a:rPr lang="en-IN" dirty="0"/>
              <a:t> </a:t>
            </a:r>
          </a:p>
          <a:p>
            <a:r>
              <a:rPr lang="en-IN" dirty="0"/>
              <a:t>| </a:t>
            </a:r>
            <a:r>
              <a:rPr lang="en-IN" dirty="0" err="1"/>
              <a:t>slow_query_log</a:t>
            </a:r>
            <a:r>
              <a:rPr lang="en-IN" dirty="0"/>
              <a:t>      | ON           |</a:t>
            </a:r>
          </a:p>
          <a:p>
            <a:r>
              <a:rPr lang="en-IN" dirty="0"/>
              <a:t> </a:t>
            </a:r>
          </a:p>
          <a:p>
            <a:r>
              <a:rPr lang="en-IN" dirty="0"/>
              <a:t>| </a:t>
            </a:r>
            <a:r>
              <a:rPr lang="en-IN" dirty="0" err="1"/>
              <a:t>slow_query_log_file</a:t>
            </a:r>
            <a:r>
              <a:rPr lang="en-IN" dirty="0"/>
              <a:t> | /var/log/</a:t>
            </a:r>
            <a:r>
              <a:rPr lang="en-IN" dirty="0" err="1"/>
              <a:t>mysql</a:t>
            </a:r>
            <a:r>
              <a:rPr lang="en-IN" dirty="0"/>
              <a:t>/mysql-slow.log |</a:t>
            </a:r>
          </a:p>
          <a:p>
            <a:r>
              <a:rPr lang="en-IN" dirty="0"/>
              <a:t> </a:t>
            </a:r>
          </a:p>
          <a:p>
            <a:r>
              <a:rPr lang="en-IN" dirty="0"/>
              <a:t>+---------------------+-------------------------------+</a:t>
            </a:r>
          </a:p>
          <a:p>
            <a:r>
              <a:rPr lang="en-IN" dirty="0"/>
              <a:t> </a:t>
            </a:r>
          </a:p>
          <a:p>
            <a:r>
              <a:rPr lang="en-IN" dirty="0"/>
              <a:t>2 rows in set (0.001 sec)</a:t>
            </a:r>
          </a:p>
        </p:txBody>
      </p:sp>
    </p:spTree>
    <p:extLst>
      <p:ext uri="{BB962C8B-B14F-4D97-AF65-F5344CB8AC3E}">
        <p14:creationId xmlns:p14="http://schemas.microsoft.com/office/powerpoint/2010/main" val="1564643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A0CA-2121-AE07-6224-594FB5CACCEF}"/>
              </a:ext>
            </a:extLst>
          </p:cNvPr>
          <p:cNvSpPr>
            <a:spLocks noGrp="1"/>
          </p:cNvSpPr>
          <p:nvPr>
            <p:ph type="title"/>
          </p:nvPr>
        </p:nvSpPr>
        <p:spPr/>
        <p:txBody>
          <a:bodyPr/>
          <a:lstStyle/>
          <a:p>
            <a:r>
              <a:rPr lang="en-US" dirty="0"/>
              <a:t>Server Logs</a:t>
            </a:r>
            <a:endParaRPr lang="en-IN" dirty="0"/>
          </a:p>
        </p:txBody>
      </p:sp>
      <p:sp>
        <p:nvSpPr>
          <p:cNvPr id="3" name="Content Placeholder 2">
            <a:extLst>
              <a:ext uri="{FF2B5EF4-FFF2-40B4-BE49-F238E27FC236}">
                <a16:creationId xmlns:a16="http://schemas.microsoft.com/office/drawing/2014/main" id="{1EB152A6-38FE-C2D3-45FE-DEFC74FEBB01}"/>
              </a:ext>
            </a:extLst>
          </p:cNvPr>
          <p:cNvSpPr>
            <a:spLocks noGrp="1"/>
          </p:cNvSpPr>
          <p:nvPr>
            <p:ph idx="1"/>
          </p:nvPr>
        </p:nvSpPr>
        <p:spPr/>
        <p:txBody>
          <a:bodyPr/>
          <a:lstStyle/>
          <a:p>
            <a:r>
              <a:rPr lang="en-US" dirty="0"/>
              <a:t> can control the general query and slow query logs during runtime. </a:t>
            </a:r>
          </a:p>
          <a:p>
            <a:r>
              <a:rPr lang="en-US" dirty="0"/>
              <a:t>Can enable or disable logging, or change the log file name. </a:t>
            </a:r>
          </a:p>
          <a:p>
            <a:r>
              <a:rPr lang="en-US" dirty="0"/>
              <a:t>Can tell the server to write general query and slow query entries to log tables, log files, or both</a:t>
            </a:r>
            <a:endParaRPr lang="en-IN" dirty="0"/>
          </a:p>
        </p:txBody>
      </p:sp>
    </p:spTree>
    <p:extLst>
      <p:ext uri="{BB962C8B-B14F-4D97-AF65-F5344CB8AC3E}">
        <p14:creationId xmlns:p14="http://schemas.microsoft.com/office/powerpoint/2010/main" val="412873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CB53-550F-2FBF-67FE-3C1CDD79B9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628BCE-736D-9369-2997-69EE818412F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0653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F9714-BC47-2B48-B581-0A31970DA770}"/>
              </a:ext>
            </a:extLst>
          </p:cNvPr>
          <p:cNvSpPr>
            <a:spLocks noGrp="1"/>
          </p:cNvSpPr>
          <p:nvPr>
            <p:ph type="title"/>
          </p:nvPr>
        </p:nvSpPr>
        <p:spPr/>
        <p:txBody>
          <a:bodyPr/>
          <a:lstStyle/>
          <a:p>
            <a:r>
              <a:rPr lang="en-US" dirty="0"/>
              <a:t>Server Logs</a:t>
            </a:r>
            <a:endParaRPr lang="en-IN" dirty="0"/>
          </a:p>
        </p:txBody>
      </p:sp>
      <p:graphicFrame>
        <p:nvGraphicFramePr>
          <p:cNvPr id="5" name="Table 5">
            <a:extLst>
              <a:ext uri="{FF2B5EF4-FFF2-40B4-BE49-F238E27FC236}">
                <a16:creationId xmlns:a16="http://schemas.microsoft.com/office/drawing/2014/main" id="{3841B580-CC4B-66AE-CF67-71BE86FFEA55}"/>
              </a:ext>
            </a:extLst>
          </p:cNvPr>
          <p:cNvGraphicFramePr>
            <a:graphicFrameLocks noGrp="1"/>
          </p:cNvGraphicFramePr>
          <p:nvPr>
            <p:ph idx="1"/>
            <p:extLst>
              <p:ext uri="{D42A27DB-BD31-4B8C-83A1-F6EECF244321}">
                <p14:modId xmlns:p14="http://schemas.microsoft.com/office/powerpoint/2010/main" val="2727865894"/>
              </p:ext>
            </p:extLst>
          </p:nvPr>
        </p:nvGraphicFramePr>
        <p:xfrm>
          <a:off x="1155700" y="2603500"/>
          <a:ext cx="8824912" cy="4005580"/>
        </p:xfrm>
        <a:graphic>
          <a:graphicData uri="http://schemas.openxmlformats.org/drawingml/2006/table">
            <a:tbl>
              <a:tblPr firstRow="1" bandRow="1">
                <a:tableStyleId>{5C22544A-7EE6-4342-B048-85BDC9FD1C3A}</a:tableStyleId>
              </a:tblPr>
              <a:tblGrid>
                <a:gridCol w="3144838">
                  <a:extLst>
                    <a:ext uri="{9D8B030D-6E8A-4147-A177-3AD203B41FA5}">
                      <a16:colId xmlns:a16="http://schemas.microsoft.com/office/drawing/2014/main" val="1091775108"/>
                    </a:ext>
                  </a:extLst>
                </a:gridCol>
                <a:gridCol w="5680074">
                  <a:extLst>
                    <a:ext uri="{9D8B030D-6E8A-4147-A177-3AD203B41FA5}">
                      <a16:colId xmlns:a16="http://schemas.microsoft.com/office/drawing/2014/main" val="1249715076"/>
                    </a:ext>
                  </a:extLst>
                </a:gridCol>
              </a:tblGrid>
              <a:tr h="370840">
                <a:tc>
                  <a:txBody>
                    <a:bodyPr/>
                    <a:lstStyle/>
                    <a:p>
                      <a:pPr algn="l" fontAlgn="base"/>
                      <a:r>
                        <a:rPr lang="en-IN" b="1" i="0" dirty="0">
                          <a:effectLst/>
                        </a:rPr>
                        <a:t>Log Type</a:t>
                      </a:r>
                    </a:p>
                  </a:txBody>
                  <a:tcPr marL="28575" marR="28575" marT="28575" marB="28575"/>
                </a:tc>
                <a:tc>
                  <a:txBody>
                    <a:bodyPr/>
                    <a:lstStyle/>
                    <a:p>
                      <a:pPr algn="l" fontAlgn="base"/>
                      <a:r>
                        <a:rPr lang="en-IN" b="1" i="0">
                          <a:effectLst/>
                        </a:rPr>
                        <a:t>Information Written to Log</a:t>
                      </a:r>
                    </a:p>
                  </a:txBody>
                  <a:tcPr marL="28575" marR="28575" marT="28575" marB="28575"/>
                </a:tc>
                <a:extLst>
                  <a:ext uri="{0D108BD9-81ED-4DB2-BD59-A6C34878D82A}">
                    <a16:rowId xmlns:a16="http://schemas.microsoft.com/office/drawing/2014/main" val="532764149"/>
                  </a:ext>
                </a:extLst>
              </a:tr>
              <a:tr h="370840">
                <a:tc>
                  <a:txBody>
                    <a:bodyPr/>
                    <a:lstStyle/>
                    <a:p>
                      <a:pPr fontAlgn="base"/>
                      <a:r>
                        <a:rPr lang="en-IN">
                          <a:effectLst/>
                        </a:rPr>
                        <a:t>Error log</a:t>
                      </a:r>
                    </a:p>
                  </a:txBody>
                  <a:tcPr marL="28575" marR="28575" marT="28575" marB="28575"/>
                </a:tc>
                <a:tc>
                  <a:txBody>
                    <a:bodyPr/>
                    <a:lstStyle/>
                    <a:p>
                      <a:pPr fontAlgn="base"/>
                      <a:r>
                        <a:rPr lang="en-US">
                          <a:effectLst/>
                        </a:rPr>
                        <a:t>Problems encountered starting, running, or stopping </a:t>
                      </a:r>
                      <a:r>
                        <a:rPr lang="en-US" b="1" i="0" u="none" strike="noStrike">
                          <a:solidFill>
                            <a:srgbClr val="0074A3"/>
                          </a:solidFill>
                          <a:effectLst/>
                          <a:hlinkClick r:id="rId2" tooltip="4.3.1 mysqld — The MySQL Server"/>
                        </a:rPr>
                        <a:t>mysqld</a:t>
                      </a:r>
                      <a:endParaRPr lang="en-US">
                        <a:effectLst/>
                      </a:endParaRPr>
                    </a:p>
                  </a:txBody>
                  <a:tcPr marL="28575" marR="28575" marT="28575" marB="28575"/>
                </a:tc>
                <a:extLst>
                  <a:ext uri="{0D108BD9-81ED-4DB2-BD59-A6C34878D82A}">
                    <a16:rowId xmlns:a16="http://schemas.microsoft.com/office/drawing/2014/main" val="721983121"/>
                  </a:ext>
                </a:extLst>
              </a:tr>
              <a:tr h="370840">
                <a:tc>
                  <a:txBody>
                    <a:bodyPr/>
                    <a:lstStyle/>
                    <a:p>
                      <a:pPr fontAlgn="base"/>
                      <a:r>
                        <a:rPr lang="en-IN">
                          <a:effectLst/>
                        </a:rPr>
                        <a:t>General query log</a:t>
                      </a:r>
                    </a:p>
                  </a:txBody>
                  <a:tcPr marL="28575" marR="28575" marT="28575" marB="28575"/>
                </a:tc>
                <a:tc>
                  <a:txBody>
                    <a:bodyPr/>
                    <a:lstStyle/>
                    <a:p>
                      <a:pPr fontAlgn="base"/>
                      <a:r>
                        <a:rPr lang="en-US">
                          <a:effectLst/>
                        </a:rPr>
                        <a:t>Established client connections and statements received from clients</a:t>
                      </a:r>
                    </a:p>
                  </a:txBody>
                  <a:tcPr marL="28575" marR="28575" marT="28575" marB="28575"/>
                </a:tc>
                <a:extLst>
                  <a:ext uri="{0D108BD9-81ED-4DB2-BD59-A6C34878D82A}">
                    <a16:rowId xmlns:a16="http://schemas.microsoft.com/office/drawing/2014/main" val="2546273684"/>
                  </a:ext>
                </a:extLst>
              </a:tr>
              <a:tr h="370840">
                <a:tc>
                  <a:txBody>
                    <a:bodyPr/>
                    <a:lstStyle/>
                    <a:p>
                      <a:pPr fontAlgn="base"/>
                      <a:r>
                        <a:rPr lang="en-IN">
                          <a:effectLst/>
                        </a:rPr>
                        <a:t>Binary log</a:t>
                      </a:r>
                    </a:p>
                  </a:txBody>
                  <a:tcPr marL="28575" marR="28575" marT="28575" marB="28575"/>
                </a:tc>
                <a:tc>
                  <a:txBody>
                    <a:bodyPr/>
                    <a:lstStyle/>
                    <a:p>
                      <a:pPr fontAlgn="base"/>
                      <a:r>
                        <a:rPr lang="en-US">
                          <a:effectLst/>
                        </a:rPr>
                        <a:t>Statements that change data (also used for replication)</a:t>
                      </a:r>
                    </a:p>
                  </a:txBody>
                  <a:tcPr marL="28575" marR="28575" marT="28575" marB="28575"/>
                </a:tc>
                <a:extLst>
                  <a:ext uri="{0D108BD9-81ED-4DB2-BD59-A6C34878D82A}">
                    <a16:rowId xmlns:a16="http://schemas.microsoft.com/office/drawing/2014/main" val="1388301966"/>
                  </a:ext>
                </a:extLst>
              </a:tr>
              <a:tr h="370840">
                <a:tc>
                  <a:txBody>
                    <a:bodyPr/>
                    <a:lstStyle/>
                    <a:p>
                      <a:pPr fontAlgn="base"/>
                      <a:r>
                        <a:rPr lang="en-IN">
                          <a:effectLst/>
                        </a:rPr>
                        <a:t>Relay log</a:t>
                      </a:r>
                    </a:p>
                  </a:txBody>
                  <a:tcPr marL="28575" marR="28575" marT="28575" marB="28575"/>
                </a:tc>
                <a:tc>
                  <a:txBody>
                    <a:bodyPr/>
                    <a:lstStyle/>
                    <a:p>
                      <a:pPr fontAlgn="base"/>
                      <a:r>
                        <a:rPr lang="en-US">
                          <a:effectLst/>
                        </a:rPr>
                        <a:t>Data changes received from a replication source server</a:t>
                      </a:r>
                    </a:p>
                  </a:txBody>
                  <a:tcPr marL="28575" marR="28575" marT="28575" marB="28575"/>
                </a:tc>
                <a:extLst>
                  <a:ext uri="{0D108BD9-81ED-4DB2-BD59-A6C34878D82A}">
                    <a16:rowId xmlns:a16="http://schemas.microsoft.com/office/drawing/2014/main" val="1230330877"/>
                  </a:ext>
                </a:extLst>
              </a:tr>
              <a:tr h="370840">
                <a:tc>
                  <a:txBody>
                    <a:bodyPr/>
                    <a:lstStyle/>
                    <a:p>
                      <a:pPr fontAlgn="base"/>
                      <a:r>
                        <a:rPr lang="en-IN">
                          <a:effectLst/>
                        </a:rPr>
                        <a:t>Slow query log</a:t>
                      </a:r>
                    </a:p>
                  </a:txBody>
                  <a:tcPr marL="28575" marR="28575" marT="28575" marB="28575"/>
                </a:tc>
                <a:tc>
                  <a:txBody>
                    <a:bodyPr/>
                    <a:lstStyle/>
                    <a:p>
                      <a:pPr fontAlgn="base"/>
                      <a:r>
                        <a:rPr lang="en-US" dirty="0">
                          <a:effectLst/>
                        </a:rPr>
                        <a:t>Queries that took more than </a:t>
                      </a:r>
                      <a:r>
                        <a:rPr lang="en-US" u="none" strike="noStrike" dirty="0" err="1">
                          <a:solidFill>
                            <a:srgbClr val="0074A3"/>
                          </a:solidFill>
                          <a:effectLst/>
                        </a:rPr>
                        <a:t>long_query_time</a:t>
                      </a:r>
                      <a:r>
                        <a:rPr lang="en-US" dirty="0">
                          <a:effectLst/>
                        </a:rPr>
                        <a:t> seconds to execute</a:t>
                      </a:r>
                    </a:p>
                  </a:txBody>
                  <a:tcPr marL="28575" marR="28575" marT="28575" marB="28575"/>
                </a:tc>
                <a:extLst>
                  <a:ext uri="{0D108BD9-81ED-4DB2-BD59-A6C34878D82A}">
                    <a16:rowId xmlns:a16="http://schemas.microsoft.com/office/drawing/2014/main" val="2583849031"/>
                  </a:ext>
                </a:extLst>
              </a:tr>
              <a:tr h="370840">
                <a:tc>
                  <a:txBody>
                    <a:bodyPr/>
                    <a:lstStyle/>
                    <a:p>
                      <a:pPr fontAlgn="base"/>
                      <a:r>
                        <a:rPr lang="en-IN">
                          <a:effectLst/>
                        </a:rPr>
                        <a:t>DDL log (metadata log)</a:t>
                      </a:r>
                    </a:p>
                  </a:txBody>
                  <a:tcPr marL="28575" marR="28575" marT="28575" marB="28575"/>
                </a:tc>
                <a:tc>
                  <a:txBody>
                    <a:bodyPr/>
                    <a:lstStyle/>
                    <a:p>
                      <a:pPr fontAlgn="base"/>
                      <a:r>
                        <a:rPr lang="en-US" dirty="0">
                          <a:effectLst/>
                        </a:rPr>
                        <a:t>Metadata operations performed by DDL statements</a:t>
                      </a:r>
                    </a:p>
                  </a:txBody>
                  <a:tcPr marL="28575" marR="28575" marT="28575" marB="28575"/>
                </a:tc>
                <a:extLst>
                  <a:ext uri="{0D108BD9-81ED-4DB2-BD59-A6C34878D82A}">
                    <a16:rowId xmlns:a16="http://schemas.microsoft.com/office/drawing/2014/main" val="668988430"/>
                  </a:ext>
                </a:extLst>
              </a:tr>
            </a:tbl>
          </a:graphicData>
        </a:graphic>
      </p:graphicFrame>
    </p:spTree>
    <p:extLst>
      <p:ext uri="{BB962C8B-B14F-4D97-AF65-F5344CB8AC3E}">
        <p14:creationId xmlns:p14="http://schemas.microsoft.com/office/powerpoint/2010/main" val="4218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753C-CB8B-5956-8AEE-4A33A1C0F9F9}"/>
              </a:ext>
            </a:extLst>
          </p:cNvPr>
          <p:cNvSpPr>
            <a:spLocks noGrp="1"/>
          </p:cNvSpPr>
          <p:nvPr>
            <p:ph type="title"/>
          </p:nvPr>
        </p:nvSpPr>
        <p:spPr/>
        <p:txBody>
          <a:bodyPr/>
          <a:lstStyle/>
          <a:p>
            <a:r>
              <a:rPr lang="en-US" dirty="0"/>
              <a:t>Selecting General Query Log and Slow Query Log Output Destinations</a:t>
            </a:r>
            <a:endParaRPr lang="en-IN" dirty="0"/>
          </a:p>
        </p:txBody>
      </p:sp>
      <p:sp>
        <p:nvSpPr>
          <p:cNvPr id="3" name="Content Placeholder 2">
            <a:extLst>
              <a:ext uri="{FF2B5EF4-FFF2-40B4-BE49-F238E27FC236}">
                <a16:creationId xmlns:a16="http://schemas.microsoft.com/office/drawing/2014/main" id="{46690BFA-F06B-20B1-8DB0-684D78B3125A}"/>
              </a:ext>
            </a:extLst>
          </p:cNvPr>
          <p:cNvSpPr>
            <a:spLocks noGrp="1"/>
          </p:cNvSpPr>
          <p:nvPr>
            <p:ph idx="1"/>
          </p:nvPr>
        </p:nvSpPr>
        <p:spPr/>
        <p:txBody>
          <a:bodyPr>
            <a:normAutofit/>
          </a:bodyPr>
          <a:lstStyle/>
          <a:p>
            <a:r>
              <a:rPr lang="en-US" dirty="0"/>
              <a:t>Provides flexible control over the destination of output written to the general query log and the slow query log, if those logs are enabled. </a:t>
            </a:r>
          </a:p>
          <a:p>
            <a:r>
              <a:rPr lang="en-US" dirty="0"/>
              <a:t>Possible destinations for log entries are log files or the </a:t>
            </a:r>
            <a:r>
              <a:rPr lang="en-US" dirty="0" err="1"/>
              <a:t>general_log</a:t>
            </a:r>
            <a:r>
              <a:rPr lang="en-US" dirty="0"/>
              <a:t> and </a:t>
            </a:r>
            <a:r>
              <a:rPr lang="en-US" dirty="0" err="1"/>
              <a:t>slow_log</a:t>
            </a:r>
            <a:r>
              <a:rPr lang="en-US" dirty="0"/>
              <a:t> tables in the </a:t>
            </a:r>
            <a:r>
              <a:rPr lang="en-US" dirty="0" err="1"/>
              <a:t>mysql</a:t>
            </a:r>
            <a:r>
              <a:rPr lang="en-US" dirty="0"/>
              <a:t> system database. </a:t>
            </a:r>
          </a:p>
          <a:p>
            <a:r>
              <a:rPr lang="en-US" dirty="0"/>
              <a:t>File output, table output, or both can be selected.</a:t>
            </a:r>
          </a:p>
        </p:txBody>
      </p:sp>
    </p:spTree>
    <p:extLst>
      <p:ext uri="{BB962C8B-B14F-4D97-AF65-F5344CB8AC3E}">
        <p14:creationId xmlns:p14="http://schemas.microsoft.com/office/powerpoint/2010/main" val="3834942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96D5E-9116-DF7A-CD33-CDE1F4978DB0}"/>
              </a:ext>
            </a:extLst>
          </p:cNvPr>
          <p:cNvSpPr>
            <a:spLocks noGrp="1"/>
          </p:cNvSpPr>
          <p:nvPr>
            <p:ph type="title"/>
          </p:nvPr>
        </p:nvSpPr>
        <p:spPr/>
        <p:txBody>
          <a:bodyPr/>
          <a:lstStyle/>
          <a:p>
            <a:r>
              <a:rPr lang="en-US" dirty="0"/>
              <a:t>Log Control at Server Startup</a:t>
            </a:r>
            <a:endParaRPr lang="en-IN" dirty="0"/>
          </a:p>
        </p:txBody>
      </p:sp>
      <p:sp>
        <p:nvSpPr>
          <p:cNvPr id="3" name="Content Placeholder 2">
            <a:extLst>
              <a:ext uri="{FF2B5EF4-FFF2-40B4-BE49-F238E27FC236}">
                <a16:creationId xmlns:a16="http://schemas.microsoft.com/office/drawing/2014/main" id="{C948249D-7AFA-6660-B4FC-D471E66301C5}"/>
              </a:ext>
            </a:extLst>
          </p:cNvPr>
          <p:cNvSpPr>
            <a:spLocks noGrp="1"/>
          </p:cNvSpPr>
          <p:nvPr>
            <p:ph idx="1"/>
          </p:nvPr>
        </p:nvSpPr>
        <p:spPr>
          <a:xfrm>
            <a:off x="1154954" y="2603500"/>
            <a:ext cx="10417921" cy="3968750"/>
          </a:xfrm>
        </p:spPr>
        <p:txBody>
          <a:bodyPr>
            <a:normAutofit lnSpcReduction="10000"/>
          </a:bodyPr>
          <a:lstStyle/>
          <a:p>
            <a:r>
              <a:rPr lang="en-US" dirty="0" err="1"/>
              <a:t>general_log</a:t>
            </a:r>
            <a:r>
              <a:rPr lang="en-US" dirty="0"/>
              <a:t> system variable controls logging to the general query log for the selected log destinations. </a:t>
            </a:r>
          </a:p>
          <a:p>
            <a:r>
              <a:rPr lang="en-US" dirty="0"/>
              <a:t>If specified at server startup, </a:t>
            </a:r>
            <a:r>
              <a:rPr lang="en-US" dirty="0" err="1"/>
              <a:t>general_log</a:t>
            </a:r>
            <a:r>
              <a:rPr lang="en-US" dirty="0"/>
              <a:t> takes an optional argument of 1 or 0 to enable or disable the log.</a:t>
            </a:r>
          </a:p>
          <a:p>
            <a:r>
              <a:rPr lang="en-US" dirty="0"/>
              <a:t> To specify a file name other than the default for file logging, set the </a:t>
            </a:r>
            <a:r>
              <a:rPr lang="en-US" dirty="0" err="1"/>
              <a:t>general_log_file</a:t>
            </a:r>
            <a:r>
              <a:rPr lang="en-US" dirty="0"/>
              <a:t> variable. </a:t>
            </a:r>
          </a:p>
          <a:p>
            <a:r>
              <a:rPr lang="en-US" dirty="0"/>
              <a:t>Similarly, the </a:t>
            </a:r>
            <a:r>
              <a:rPr lang="en-US" dirty="0" err="1"/>
              <a:t>slow_query_log</a:t>
            </a:r>
            <a:r>
              <a:rPr lang="en-US" dirty="0"/>
              <a:t> variable controls logging to the slow query log for the selected destinations and setting </a:t>
            </a:r>
            <a:r>
              <a:rPr lang="en-US" dirty="0" err="1"/>
              <a:t>slow_query_log_file</a:t>
            </a:r>
            <a:r>
              <a:rPr lang="en-US" dirty="0"/>
              <a:t> specifies a file name for file logging.</a:t>
            </a:r>
          </a:p>
          <a:p>
            <a:r>
              <a:rPr lang="en-US" dirty="0"/>
              <a:t> If either log is enabled, the server opens the corresponding log file and writes startup messages to it. </a:t>
            </a:r>
          </a:p>
          <a:p>
            <a:r>
              <a:rPr lang="en-US" dirty="0"/>
              <a:t>However, further logging of queries to the file does not occur unless the FILE log destination is selected</a:t>
            </a:r>
            <a:endParaRPr lang="en-IN" dirty="0"/>
          </a:p>
        </p:txBody>
      </p:sp>
    </p:spTree>
    <p:extLst>
      <p:ext uri="{BB962C8B-B14F-4D97-AF65-F5344CB8AC3E}">
        <p14:creationId xmlns:p14="http://schemas.microsoft.com/office/powerpoint/2010/main" val="2696813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83492-83CF-077B-EF40-486081B146B1}"/>
              </a:ext>
            </a:extLst>
          </p:cNvPr>
          <p:cNvSpPr>
            <a:spLocks noGrp="1"/>
          </p:cNvSpPr>
          <p:nvPr>
            <p:ph type="title"/>
          </p:nvPr>
        </p:nvSpPr>
        <p:spPr/>
        <p:txBody>
          <a:bodyPr/>
          <a:lstStyle/>
          <a:p>
            <a:r>
              <a:rPr lang="en-US" dirty="0"/>
              <a:t>Log Control at Server Startup</a:t>
            </a:r>
            <a:endParaRPr lang="en-IN" dirty="0"/>
          </a:p>
        </p:txBody>
      </p:sp>
      <p:sp>
        <p:nvSpPr>
          <p:cNvPr id="3" name="Content Placeholder 2">
            <a:extLst>
              <a:ext uri="{FF2B5EF4-FFF2-40B4-BE49-F238E27FC236}">
                <a16:creationId xmlns:a16="http://schemas.microsoft.com/office/drawing/2014/main" id="{037D92CF-BAB0-317D-EF0E-9C5672243615}"/>
              </a:ext>
            </a:extLst>
          </p:cNvPr>
          <p:cNvSpPr>
            <a:spLocks noGrp="1"/>
          </p:cNvSpPr>
          <p:nvPr>
            <p:ph idx="1"/>
          </p:nvPr>
        </p:nvSpPr>
        <p:spPr>
          <a:xfrm>
            <a:off x="1154954" y="2603500"/>
            <a:ext cx="10289334" cy="3983038"/>
          </a:xfrm>
        </p:spPr>
        <p:txBody>
          <a:bodyPr>
            <a:normAutofit lnSpcReduction="10000"/>
          </a:bodyPr>
          <a:lstStyle/>
          <a:p>
            <a:pPr marL="0" indent="0">
              <a:buNone/>
            </a:pPr>
            <a:r>
              <a:rPr lang="en-US" dirty="0"/>
              <a:t>Examples:</a:t>
            </a:r>
          </a:p>
          <a:p>
            <a:r>
              <a:rPr lang="en-US" dirty="0"/>
              <a:t>To write general query log entries to the log table and the log file, use --</a:t>
            </a:r>
            <a:r>
              <a:rPr lang="en-US" dirty="0" err="1"/>
              <a:t>log_output</a:t>
            </a:r>
            <a:r>
              <a:rPr lang="en-US" dirty="0"/>
              <a:t>=TABLE,FILE to select both log destinations and --</a:t>
            </a:r>
            <a:r>
              <a:rPr lang="en-US" dirty="0" err="1"/>
              <a:t>general_log</a:t>
            </a:r>
            <a:r>
              <a:rPr lang="en-US" dirty="0"/>
              <a:t> to enable the general query log.</a:t>
            </a:r>
          </a:p>
          <a:p>
            <a:endParaRPr lang="en-US" dirty="0"/>
          </a:p>
          <a:p>
            <a:r>
              <a:rPr lang="en-US" dirty="0"/>
              <a:t>To write general and slow query log entries only to the log tables, use --</a:t>
            </a:r>
            <a:r>
              <a:rPr lang="en-US" dirty="0" err="1"/>
              <a:t>log_output</a:t>
            </a:r>
            <a:r>
              <a:rPr lang="en-US" dirty="0"/>
              <a:t>=TABLE to select tables as the log destination and --</a:t>
            </a:r>
            <a:r>
              <a:rPr lang="en-US" dirty="0" err="1"/>
              <a:t>general_log</a:t>
            </a:r>
            <a:r>
              <a:rPr lang="en-US" dirty="0"/>
              <a:t> and --</a:t>
            </a:r>
            <a:r>
              <a:rPr lang="en-US" dirty="0" err="1"/>
              <a:t>slow_query_log</a:t>
            </a:r>
            <a:r>
              <a:rPr lang="en-US" dirty="0"/>
              <a:t> to enable both logs.</a:t>
            </a:r>
          </a:p>
          <a:p>
            <a:endParaRPr lang="en-US" dirty="0"/>
          </a:p>
          <a:p>
            <a:r>
              <a:rPr lang="en-US" dirty="0"/>
              <a:t>To write slow query log entries only to the log file, use --</a:t>
            </a:r>
            <a:r>
              <a:rPr lang="en-US" dirty="0" err="1"/>
              <a:t>log_output</a:t>
            </a:r>
            <a:r>
              <a:rPr lang="en-US" dirty="0"/>
              <a:t>=FILE to select files as the log destination and --</a:t>
            </a:r>
            <a:r>
              <a:rPr lang="en-US" dirty="0" err="1"/>
              <a:t>slow_query_log</a:t>
            </a:r>
            <a:r>
              <a:rPr lang="en-US" dirty="0"/>
              <a:t> to enable the slow query log. In this case, because the default log destination is FILE, you could omit the </a:t>
            </a:r>
            <a:r>
              <a:rPr lang="en-US" dirty="0" err="1"/>
              <a:t>log_output</a:t>
            </a:r>
            <a:r>
              <a:rPr lang="en-US" dirty="0"/>
              <a:t> setting.</a:t>
            </a:r>
            <a:endParaRPr lang="en-IN" dirty="0"/>
          </a:p>
        </p:txBody>
      </p:sp>
    </p:spTree>
    <p:extLst>
      <p:ext uri="{BB962C8B-B14F-4D97-AF65-F5344CB8AC3E}">
        <p14:creationId xmlns:p14="http://schemas.microsoft.com/office/powerpoint/2010/main" val="3951061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D0138-1C19-FE54-9614-087500B57174}"/>
              </a:ext>
            </a:extLst>
          </p:cNvPr>
          <p:cNvSpPr>
            <a:spLocks noGrp="1"/>
          </p:cNvSpPr>
          <p:nvPr>
            <p:ph type="title"/>
          </p:nvPr>
        </p:nvSpPr>
        <p:spPr/>
        <p:txBody>
          <a:bodyPr/>
          <a:lstStyle/>
          <a:p>
            <a:r>
              <a:rPr lang="en-US" dirty="0"/>
              <a:t>Log Control at Runtime</a:t>
            </a:r>
            <a:endParaRPr lang="en-IN" dirty="0"/>
          </a:p>
        </p:txBody>
      </p:sp>
      <p:sp>
        <p:nvSpPr>
          <p:cNvPr id="3" name="Content Placeholder 2">
            <a:extLst>
              <a:ext uri="{FF2B5EF4-FFF2-40B4-BE49-F238E27FC236}">
                <a16:creationId xmlns:a16="http://schemas.microsoft.com/office/drawing/2014/main" id="{3912DDA7-A8BB-FB83-BBC2-0F9A020F7D33}"/>
              </a:ext>
            </a:extLst>
          </p:cNvPr>
          <p:cNvSpPr>
            <a:spLocks noGrp="1"/>
          </p:cNvSpPr>
          <p:nvPr>
            <p:ph idx="1"/>
          </p:nvPr>
        </p:nvSpPr>
        <p:spPr>
          <a:xfrm>
            <a:off x="1154954" y="2603499"/>
            <a:ext cx="10560796" cy="3997325"/>
          </a:xfrm>
        </p:spPr>
        <p:txBody>
          <a:bodyPr>
            <a:normAutofit fontScale="92500"/>
          </a:bodyPr>
          <a:lstStyle/>
          <a:p>
            <a:r>
              <a:rPr lang="en-US" dirty="0"/>
              <a:t>The system variables associated with log tables and files enable runtime control over logging:</a:t>
            </a:r>
          </a:p>
          <a:p>
            <a:r>
              <a:rPr lang="en-US" dirty="0" err="1"/>
              <a:t>log_output</a:t>
            </a:r>
            <a:r>
              <a:rPr lang="en-US" dirty="0"/>
              <a:t> variable indicates the current logging destination. </a:t>
            </a:r>
          </a:p>
          <a:p>
            <a:pPr lvl="1"/>
            <a:r>
              <a:rPr lang="en-US" dirty="0"/>
              <a:t>It can be modified at runtime to change the destination.</a:t>
            </a:r>
          </a:p>
          <a:p>
            <a:r>
              <a:rPr lang="en-US" dirty="0" err="1"/>
              <a:t>general_log</a:t>
            </a:r>
            <a:r>
              <a:rPr lang="en-US" dirty="0"/>
              <a:t> and </a:t>
            </a:r>
            <a:r>
              <a:rPr lang="en-US" dirty="0" err="1"/>
              <a:t>slow_query_log</a:t>
            </a:r>
            <a:r>
              <a:rPr lang="en-US" dirty="0"/>
              <a:t> variables indicate whether the general query log and slow query log are enabled (ON) or disabled (OFF). </a:t>
            </a:r>
          </a:p>
          <a:p>
            <a:pPr lvl="1"/>
            <a:r>
              <a:rPr lang="en-US" dirty="0"/>
              <a:t>Can set these variables at runtime to control whether the logs are enabled.</a:t>
            </a:r>
          </a:p>
          <a:p>
            <a:r>
              <a:rPr lang="en-US" dirty="0" err="1"/>
              <a:t>general_log_file</a:t>
            </a:r>
            <a:r>
              <a:rPr lang="en-US" dirty="0"/>
              <a:t> and </a:t>
            </a:r>
            <a:r>
              <a:rPr lang="en-US" dirty="0" err="1"/>
              <a:t>slow_query_log_file</a:t>
            </a:r>
            <a:r>
              <a:rPr lang="en-US" dirty="0"/>
              <a:t> variables indicate the names of the general query log and slow query log files. </a:t>
            </a:r>
          </a:p>
          <a:p>
            <a:pPr lvl="1"/>
            <a:r>
              <a:rPr lang="en-US" dirty="0"/>
              <a:t>Can set these variables at server startup or at runtime to change the names of the log files.</a:t>
            </a:r>
          </a:p>
          <a:p>
            <a:r>
              <a:rPr lang="en-US" dirty="0"/>
              <a:t>To disable or enable general query logging for the current session, set the session </a:t>
            </a:r>
            <a:r>
              <a:rPr lang="en-US" dirty="0" err="1"/>
              <a:t>sql_log_off</a:t>
            </a:r>
            <a:r>
              <a:rPr lang="en-US" dirty="0"/>
              <a:t> variable to ON or OFF. (This assumes that the general query log itself is enabled.)</a:t>
            </a:r>
            <a:endParaRPr lang="en-IN" dirty="0"/>
          </a:p>
        </p:txBody>
      </p:sp>
    </p:spTree>
    <p:extLst>
      <p:ext uri="{BB962C8B-B14F-4D97-AF65-F5344CB8AC3E}">
        <p14:creationId xmlns:p14="http://schemas.microsoft.com/office/powerpoint/2010/main" val="3052026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1ADBA-6F7B-DB0C-DAA4-AADFE61A5CBA}"/>
              </a:ext>
            </a:extLst>
          </p:cNvPr>
          <p:cNvSpPr>
            <a:spLocks noGrp="1"/>
          </p:cNvSpPr>
          <p:nvPr>
            <p:ph type="title"/>
          </p:nvPr>
        </p:nvSpPr>
        <p:spPr/>
        <p:txBody>
          <a:bodyPr/>
          <a:lstStyle/>
          <a:p>
            <a:r>
              <a:rPr lang="en-US" dirty="0"/>
              <a:t>Log Table Benefits</a:t>
            </a:r>
            <a:endParaRPr lang="en-IN" dirty="0"/>
          </a:p>
        </p:txBody>
      </p:sp>
      <p:sp>
        <p:nvSpPr>
          <p:cNvPr id="3" name="Content Placeholder 2">
            <a:extLst>
              <a:ext uri="{FF2B5EF4-FFF2-40B4-BE49-F238E27FC236}">
                <a16:creationId xmlns:a16="http://schemas.microsoft.com/office/drawing/2014/main" id="{AF389B4B-C8EA-FF33-8941-92AC78A8F7BF}"/>
              </a:ext>
            </a:extLst>
          </p:cNvPr>
          <p:cNvSpPr>
            <a:spLocks noGrp="1"/>
          </p:cNvSpPr>
          <p:nvPr>
            <p:ph idx="1"/>
          </p:nvPr>
        </p:nvSpPr>
        <p:spPr>
          <a:xfrm>
            <a:off x="1154954" y="2603500"/>
            <a:ext cx="10603659" cy="3911600"/>
          </a:xfrm>
        </p:spPr>
        <p:txBody>
          <a:bodyPr>
            <a:normAutofit fontScale="92500" lnSpcReduction="10000"/>
          </a:bodyPr>
          <a:lstStyle/>
          <a:p>
            <a:r>
              <a:rPr lang="en-US" dirty="0"/>
              <a:t>Log entries have a standard format. To display the current structure of the log tables, use these statements:</a:t>
            </a:r>
          </a:p>
          <a:p>
            <a:pPr marL="0" indent="0">
              <a:buNone/>
            </a:pPr>
            <a:r>
              <a:rPr lang="en-US" dirty="0"/>
              <a:t>SHOW CREATE TABLE </a:t>
            </a:r>
            <a:r>
              <a:rPr lang="en-US" dirty="0" err="1"/>
              <a:t>mysql.general_log</a:t>
            </a:r>
            <a:r>
              <a:rPr lang="en-US" dirty="0"/>
              <a:t>;</a:t>
            </a:r>
          </a:p>
          <a:p>
            <a:pPr marL="0" indent="0">
              <a:buNone/>
            </a:pPr>
            <a:r>
              <a:rPr lang="en-US" dirty="0"/>
              <a:t>SHOW CREATE TABLE </a:t>
            </a:r>
            <a:r>
              <a:rPr lang="en-US" dirty="0" err="1"/>
              <a:t>mysql.slow_log</a:t>
            </a:r>
            <a:r>
              <a:rPr lang="en-US" dirty="0"/>
              <a:t>;</a:t>
            </a:r>
          </a:p>
          <a:p>
            <a:r>
              <a:rPr lang="en-US" dirty="0"/>
              <a:t>Log contents are accessible through SQL statements. </a:t>
            </a:r>
          </a:p>
          <a:p>
            <a:r>
              <a:rPr lang="en-US" dirty="0"/>
              <a:t>This enables the use of queries that select only those log entries that satisfy specific criteria.</a:t>
            </a:r>
          </a:p>
          <a:p>
            <a:r>
              <a:rPr lang="en-US" dirty="0"/>
              <a:t> For example, to select log contents associated with a particular client (which can be useful for identifying problematic queries from that client), it is easier to do this using a log table than a log file.</a:t>
            </a:r>
          </a:p>
          <a:p>
            <a:r>
              <a:rPr lang="en-US" dirty="0"/>
              <a:t>Logs are accessible remotely through any client that can connect to the server and issue queries (if the client has the appropriate log table privileges). </a:t>
            </a:r>
          </a:p>
          <a:p>
            <a:r>
              <a:rPr lang="en-US" dirty="0"/>
              <a:t>It is not necessary to log in to the server host and directly access the file system.</a:t>
            </a:r>
            <a:endParaRPr lang="en-IN" dirty="0"/>
          </a:p>
        </p:txBody>
      </p:sp>
    </p:spTree>
    <p:extLst>
      <p:ext uri="{BB962C8B-B14F-4D97-AF65-F5344CB8AC3E}">
        <p14:creationId xmlns:p14="http://schemas.microsoft.com/office/powerpoint/2010/main" val="17695620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41</TotalTime>
  <Words>3428</Words>
  <Application>Microsoft Office PowerPoint</Application>
  <PresentationFormat>Widescreen</PresentationFormat>
  <Paragraphs>235</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Century Gothic</vt:lpstr>
      <vt:lpstr>Lab Grotesque</vt:lpstr>
      <vt:lpstr>Wingdings 3</vt:lpstr>
      <vt:lpstr>Ion Boardroom</vt:lpstr>
      <vt:lpstr>MySQL Server Logs</vt:lpstr>
      <vt:lpstr>Server Logs</vt:lpstr>
      <vt:lpstr>Server Logs</vt:lpstr>
      <vt:lpstr>Server Logs</vt:lpstr>
      <vt:lpstr>Selecting General Query Log and Slow Query Log Output Destinations</vt:lpstr>
      <vt:lpstr>Log Control at Server Startup</vt:lpstr>
      <vt:lpstr>Log Control at Server Startup</vt:lpstr>
      <vt:lpstr>Log Control at Runtime</vt:lpstr>
      <vt:lpstr>Log Table Benefits</vt:lpstr>
      <vt:lpstr>Log Table Characteristics</vt:lpstr>
      <vt:lpstr>Log Table Characteristics</vt:lpstr>
      <vt:lpstr>Log Table Characteristics</vt:lpstr>
      <vt:lpstr>Log Table Characteristics</vt:lpstr>
      <vt:lpstr>Log Table Characteristics</vt:lpstr>
      <vt:lpstr>Slow Query Log</vt:lpstr>
      <vt:lpstr>Slow Query Log Parameters</vt:lpstr>
      <vt:lpstr>Slow Query Log Parameters</vt:lpstr>
      <vt:lpstr>Slow Query Log Parameters</vt:lpstr>
      <vt:lpstr>Slow Query Log Parameters</vt:lpstr>
      <vt:lpstr>Slow Query Log Parameters</vt:lpstr>
      <vt:lpstr>Slow Query Log Contents</vt:lpstr>
      <vt:lpstr>Log Control at Server Startup</vt:lpstr>
      <vt:lpstr>Slow Query Log Contents</vt:lpstr>
      <vt:lpstr>MySQL Log Files in Windows</vt:lpstr>
      <vt:lpstr>Platform-Specific UNIX/Linux</vt:lpstr>
      <vt:lpstr>General and Slow Query Logs</vt:lpstr>
      <vt:lpstr>PowerPoint Presentation</vt:lpstr>
      <vt:lpstr>Log File Usage Matrix</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Server Logs</dc:title>
  <dc:creator>anju munoth</dc:creator>
  <cp:lastModifiedBy>anju munoth</cp:lastModifiedBy>
  <cp:revision>33</cp:revision>
  <dcterms:created xsi:type="dcterms:W3CDTF">2022-06-29T01:35:16Z</dcterms:created>
  <dcterms:modified xsi:type="dcterms:W3CDTF">2022-06-29T02:31:14Z</dcterms:modified>
</cp:coreProperties>
</file>