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2" r:id="rId7"/>
    <p:sldId id="263" r:id="rId8"/>
    <p:sldId id="264" r:id="rId9"/>
    <p:sldId id="265" r:id="rId10"/>
    <p:sldId id="266" r:id="rId11"/>
    <p:sldId id="268" r:id="rId12"/>
    <p:sldId id="267" r:id="rId13"/>
    <p:sldId id="271" r:id="rId14"/>
    <p:sldId id="269" r:id="rId15"/>
    <p:sldId id="270" r:id="rId16"/>
    <p:sldId id="272" r:id="rId17"/>
    <p:sldId id="274" r:id="rId18"/>
    <p:sldId id="273" r:id="rId19"/>
    <p:sldId id="275" r:id="rId20"/>
    <p:sldId id="276" r:id="rId21"/>
    <p:sldId id="277" r:id="rId22"/>
    <p:sldId id="278" r:id="rId23"/>
    <p:sldId id="279" r:id="rId24"/>
    <p:sldId id="280" r:id="rId25"/>
    <p:sldId id="282" r:id="rId26"/>
    <p:sldId id="283" r:id="rId27"/>
    <p:sldId id="284" r:id="rId28"/>
    <p:sldId id="281" r:id="rId29"/>
    <p:sldId id="286" r:id="rId30"/>
    <p:sldId id="287" r:id="rId31"/>
    <p:sldId id="285" r:id="rId32"/>
    <p:sldId id="288" r:id="rId33"/>
    <p:sldId id="290" r:id="rId34"/>
    <p:sldId id="291" r:id="rId35"/>
    <p:sldId id="292" r:id="rId36"/>
    <p:sldId id="293" r:id="rId37"/>
    <p:sldId id="294" r:id="rId38"/>
    <p:sldId id="289" r:id="rId39"/>
    <p:sldId id="295" r:id="rId40"/>
    <p:sldId id="297" r:id="rId41"/>
    <p:sldId id="298" r:id="rId42"/>
    <p:sldId id="296" r:id="rId43"/>
    <p:sldId id="300" r:id="rId44"/>
    <p:sldId id="299" r:id="rId45"/>
    <p:sldId id="301" r:id="rId46"/>
    <p:sldId id="302" r:id="rId47"/>
    <p:sldId id="303" r:id="rId48"/>
    <p:sldId id="304" r:id="rId49"/>
    <p:sldId id="305" r:id="rId50"/>
    <p:sldId id="306" r:id="rId51"/>
    <p:sldId id="307" r:id="rId52"/>
    <p:sldId id="311" r:id="rId53"/>
    <p:sldId id="309" r:id="rId54"/>
    <p:sldId id="308" r:id="rId55"/>
    <p:sldId id="310" r:id="rId56"/>
    <p:sldId id="312" r:id="rId57"/>
    <p:sldId id="313" r:id="rId58"/>
    <p:sldId id="314" r:id="rId59"/>
    <p:sldId id="315" r:id="rId60"/>
    <p:sldId id="317" r:id="rId61"/>
    <p:sldId id="318" r:id="rId62"/>
    <p:sldId id="316" r:id="rId63"/>
    <p:sldId id="320" r:id="rId64"/>
    <p:sldId id="321" r:id="rId65"/>
    <p:sldId id="322" r:id="rId66"/>
    <p:sldId id="323" r:id="rId67"/>
    <p:sldId id="324" r:id="rId68"/>
    <p:sldId id="325" r:id="rId69"/>
    <p:sldId id="326" r:id="rId70"/>
    <p:sldId id="327" r:id="rId71"/>
    <p:sldId id="328" r:id="rId72"/>
    <p:sldId id="329" r:id="rId73"/>
    <p:sldId id="330" r:id="rId74"/>
    <p:sldId id="319" r:id="rId75"/>
    <p:sldId id="33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59E1-0716-8CD8-79BC-3F2CBE8094A1}"/>
              </a:ext>
            </a:extLst>
          </p:cNvPr>
          <p:cNvSpPr>
            <a:spLocks noGrp="1"/>
          </p:cNvSpPr>
          <p:nvPr>
            <p:ph type="ctrTitle"/>
          </p:nvPr>
        </p:nvSpPr>
        <p:spPr/>
        <p:txBody>
          <a:bodyPr/>
          <a:lstStyle/>
          <a:p>
            <a:r>
              <a:rPr lang="en-US" dirty="0" err="1"/>
              <a:t>MySql</a:t>
            </a:r>
            <a:r>
              <a:rPr lang="en-US" dirty="0"/>
              <a:t> Queries</a:t>
            </a:r>
            <a:endParaRPr lang="en-IN" dirty="0"/>
          </a:p>
        </p:txBody>
      </p:sp>
      <p:sp>
        <p:nvSpPr>
          <p:cNvPr id="3" name="Subtitle 2">
            <a:extLst>
              <a:ext uri="{FF2B5EF4-FFF2-40B4-BE49-F238E27FC236}">
                <a16:creationId xmlns:a16="http://schemas.microsoft.com/office/drawing/2014/main" id="{9C1AF47B-30AE-A501-15E7-456EA13FAB2D}"/>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301487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453B-1B50-BDC6-1742-9A265A06F6FD}"/>
              </a:ext>
            </a:extLst>
          </p:cNvPr>
          <p:cNvSpPr>
            <a:spLocks noGrp="1"/>
          </p:cNvSpPr>
          <p:nvPr>
            <p:ph type="title"/>
          </p:nvPr>
        </p:nvSpPr>
        <p:spPr/>
        <p:txBody>
          <a:bodyPr/>
          <a:lstStyle/>
          <a:p>
            <a:r>
              <a:rPr lang="en-US" dirty="0" err="1"/>
              <a:t>Group_concat</a:t>
            </a:r>
            <a:endParaRPr lang="en-IN" dirty="0"/>
          </a:p>
        </p:txBody>
      </p:sp>
      <p:sp>
        <p:nvSpPr>
          <p:cNvPr id="3" name="Content Placeholder 2">
            <a:extLst>
              <a:ext uri="{FF2B5EF4-FFF2-40B4-BE49-F238E27FC236}">
                <a16:creationId xmlns:a16="http://schemas.microsoft.com/office/drawing/2014/main" id="{8A2788A8-3E7B-C783-2F83-8AEC97E915D9}"/>
              </a:ext>
            </a:extLst>
          </p:cNvPr>
          <p:cNvSpPr>
            <a:spLocks noGrp="1"/>
          </p:cNvSpPr>
          <p:nvPr>
            <p:ph idx="1"/>
          </p:nvPr>
        </p:nvSpPr>
        <p:spPr/>
        <p:txBody>
          <a:bodyPr/>
          <a:lstStyle/>
          <a:p>
            <a:r>
              <a:rPr lang="en-US" dirty="0"/>
              <a:t>GROUP_CONCAT(expr)</a:t>
            </a:r>
          </a:p>
          <a:p>
            <a:r>
              <a:rPr lang="en-US" dirty="0"/>
              <a:t>This function returns a string result with the concatenated non-NULL values from a group. </a:t>
            </a:r>
          </a:p>
          <a:p>
            <a:r>
              <a:rPr lang="en-US" dirty="0"/>
              <a:t>It returns NULL if there are no non-NULL values.</a:t>
            </a:r>
          </a:p>
          <a:p>
            <a:r>
              <a:rPr lang="en-US" dirty="0"/>
              <a:t>Syntax</a:t>
            </a:r>
          </a:p>
          <a:p>
            <a:pPr marL="0" indent="0">
              <a:buNone/>
            </a:pPr>
            <a:r>
              <a:rPr lang="en-IN" b="0" i="0" dirty="0">
                <a:solidFill>
                  <a:srgbClr val="DD4A68"/>
                </a:solidFill>
                <a:effectLst/>
                <a:latin typeface="Liberation Mono"/>
              </a:rPr>
              <a:t>GROUP_CONCAT</a:t>
            </a:r>
            <a:r>
              <a:rPr lang="en-IN" b="0" i="0" dirty="0">
                <a:solidFill>
                  <a:srgbClr val="999999"/>
                </a:solidFill>
                <a:effectLst/>
                <a:latin typeface="Liberation Mono"/>
              </a:rPr>
              <a:t>([</a:t>
            </a:r>
            <a:r>
              <a:rPr lang="en-IN" b="0" i="0" dirty="0">
                <a:solidFill>
                  <a:srgbClr val="0077AA"/>
                </a:solidFill>
                <a:effectLst/>
                <a:latin typeface="Liberation Mono"/>
              </a:rPr>
              <a:t>DISTINCT</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1" dirty="0">
                <a:solidFill>
                  <a:srgbClr val="000000"/>
                </a:solidFill>
                <a:effectLst/>
                <a:latin typeface="Liberation Mono"/>
              </a:rPr>
              <a:t>expr</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1" dirty="0">
                <a:solidFill>
                  <a:srgbClr val="000000"/>
                </a:solidFill>
                <a:effectLst/>
                <a:latin typeface="Liberation Mono"/>
              </a:rPr>
              <a:t>expr</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pPr marL="0" indent="0">
              <a:buNone/>
            </a:pPr>
            <a:r>
              <a:rPr lang="en-IN" dirty="0">
                <a:solidFill>
                  <a:srgbClr val="000000"/>
                </a:solidFill>
                <a:latin typeface="Liberation Mono"/>
              </a:rPr>
              <a:t>	</a:t>
            </a:r>
            <a:r>
              <a:rPr lang="en-IN" b="0" i="0" dirty="0">
                <a:solidFill>
                  <a:srgbClr val="999999"/>
                </a:solidFill>
                <a:effectLst/>
                <a:latin typeface="Liberation Mono"/>
              </a:rPr>
              <a:t>[</a:t>
            </a:r>
            <a:r>
              <a:rPr lang="en-IN" b="0" i="0" dirty="0">
                <a:solidFill>
                  <a:srgbClr val="0077AA"/>
                </a:solidFill>
                <a:effectLst/>
                <a:latin typeface="Liberation Mono"/>
              </a:rPr>
              <a:t>ORDER</a:t>
            </a:r>
            <a:r>
              <a:rPr lang="en-IN" b="0" i="0" dirty="0">
                <a:solidFill>
                  <a:srgbClr val="000000"/>
                </a:solidFill>
                <a:effectLst/>
                <a:latin typeface="Liberation Mono"/>
              </a:rPr>
              <a:t> </a:t>
            </a:r>
            <a:r>
              <a:rPr lang="en-IN" b="0" i="0" dirty="0">
                <a:solidFill>
                  <a:srgbClr val="0077AA"/>
                </a:solidFill>
                <a:effectLst/>
                <a:latin typeface="Liberation Mono"/>
              </a:rPr>
              <a:t>BY</a:t>
            </a:r>
            <a:r>
              <a:rPr lang="en-IN" b="0" i="0" dirty="0">
                <a:solidFill>
                  <a:srgbClr val="000000"/>
                </a:solidFill>
                <a:effectLst/>
                <a:latin typeface="Liberation Mono"/>
              </a:rPr>
              <a:t> {</a:t>
            </a:r>
            <a:r>
              <a:rPr lang="en-IN" b="0" i="1" dirty="0" err="1">
                <a:solidFill>
                  <a:srgbClr val="000000"/>
                </a:solidFill>
                <a:effectLst/>
                <a:latin typeface="Liberation Mono"/>
              </a:rPr>
              <a:t>unsigned_integer</a:t>
            </a:r>
            <a:r>
              <a:rPr lang="en-IN" b="0" i="0" dirty="0">
                <a:solidFill>
                  <a:srgbClr val="000000"/>
                </a:solidFill>
                <a:effectLst/>
                <a:latin typeface="Liberation Mono"/>
              </a:rPr>
              <a:t> </a:t>
            </a:r>
            <a:r>
              <a:rPr lang="en-IN" b="0" i="0" dirty="0">
                <a:solidFill>
                  <a:srgbClr val="A67F59"/>
                </a:solidFill>
                <a:effectLst/>
                <a:latin typeface="Liberation Mono"/>
              </a:rPr>
              <a:t>|</a:t>
            </a:r>
            <a:r>
              <a:rPr lang="en-IN" b="0" i="0" dirty="0">
                <a:solidFill>
                  <a:srgbClr val="000000"/>
                </a:solidFill>
                <a:effectLst/>
                <a:latin typeface="Liberation Mono"/>
              </a:rPr>
              <a:t> </a:t>
            </a:r>
            <a:r>
              <a:rPr lang="en-IN" b="0" i="1" dirty="0" err="1">
                <a:solidFill>
                  <a:srgbClr val="000000"/>
                </a:solidFill>
                <a:effectLst/>
                <a:latin typeface="Liberation Mono"/>
              </a:rPr>
              <a:t>col_name</a:t>
            </a:r>
            <a:r>
              <a:rPr lang="en-IN" b="0" i="0" dirty="0">
                <a:solidFill>
                  <a:srgbClr val="000000"/>
                </a:solidFill>
                <a:effectLst/>
                <a:latin typeface="Liberation Mono"/>
              </a:rPr>
              <a:t> </a:t>
            </a:r>
            <a:r>
              <a:rPr lang="en-IN" b="0" i="0" dirty="0">
                <a:solidFill>
                  <a:srgbClr val="A67F59"/>
                </a:solidFill>
                <a:effectLst/>
                <a:latin typeface="Liberation Mono"/>
              </a:rPr>
              <a:t>|</a:t>
            </a:r>
            <a:r>
              <a:rPr lang="en-IN" b="0" i="0" dirty="0">
                <a:solidFill>
                  <a:srgbClr val="000000"/>
                </a:solidFill>
                <a:effectLst/>
                <a:latin typeface="Liberation Mono"/>
              </a:rPr>
              <a:t> </a:t>
            </a:r>
            <a:r>
              <a:rPr lang="en-IN" b="0" i="1" dirty="0">
                <a:solidFill>
                  <a:srgbClr val="000000"/>
                </a:solidFill>
                <a:effectLst/>
                <a:latin typeface="Liberation Mono"/>
              </a:rPr>
              <a:t>expr</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77AA"/>
                </a:solidFill>
                <a:effectLst/>
                <a:latin typeface="Liberation Mono"/>
              </a:rPr>
              <a:t>ASC</a:t>
            </a:r>
            <a:r>
              <a:rPr lang="en-IN" b="0" i="0" dirty="0">
                <a:solidFill>
                  <a:srgbClr val="000000"/>
                </a:solidFill>
                <a:effectLst/>
                <a:latin typeface="Liberation Mono"/>
              </a:rPr>
              <a:t> </a:t>
            </a:r>
            <a:r>
              <a:rPr lang="en-IN" b="0" i="0" dirty="0">
                <a:solidFill>
                  <a:srgbClr val="A67F59"/>
                </a:solidFill>
                <a:effectLst/>
                <a:latin typeface="Liberation Mono"/>
              </a:rPr>
              <a:t>|</a:t>
            </a:r>
            <a:r>
              <a:rPr lang="en-IN" b="0" i="0" dirty="0">
                <a:solidFill>
                  <a:srgbClr val="000000"/>
                </a:solidFill>
                <a:effectLst/>
                <a:latin typeface="Liberation Mono"/>
              </a:rPr>
              <a:t> </a:t>
            </a:r>
            <a:r>
              <a:rPr lang="en-IN" b="0" i="0" dirty="0">
                <a:solidFill>
                  <a:srgbClr val="0077AA"/>
                </a:solidFill>
                <a:effectLst/>
                <a:latin typeface="Liberation Mono"/>
              </a:rPr>
              <a:t>DESC</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1" dirty="0" err="1">
                <a:solidFill>
                  <a:srgbClr val="000000"/>
                </a:solidFill>
                <a:effectLst/>
                <a:latin typeface="Liberation Mono"/>
              </a:rPr>
              <a:t>col_name</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77AA"/>
                </a:solidFill>
                <a:effectLst/>
                <a:latin typeface="Liberation Mono"/>
              </a:rPr>
              <a:t>SEPARATOR</a:t>
            </a:r>
            <a:r>
              <a:rPr lang="en-IN" b="0" i="0" dirty="0">
                <a:solidFill>
                  <a:srgbClr val="000000"/>
                </a:solidFill>
                <a:effectLst/>
                <a:latin typeface="Liberation Mono"/>
              </a:rPr>
              <a:t> </a:t>
            </a:r>
            <a:r>
              <a:rPr lang="en-IN" b="0" i="1" dirty="0" err="1">
                <a:solidFill>
                  <a:srgbClr val="000000"/>
                </a:solidFill>
                <a:effectLst/>
                <a:latin typeface="Liberation Mono"/>
              </a:rPr>
              <a:t>str_val</a:t>
            </a:r>
            <a:r>
              <a:rPr lang="en-IN" b="0" i="0" dirty="0">
                <a:solidFill>
                  <a:srgbClr val="999999"/>
                </a:solidFill>
                <a:effectLst/>
                <a:latin typeface="Liberation Mono"/>
              </a:rPr>
              <a:t>])</a:t>
            </a:r>
            <a:endParaRPr lang="en-IN" dirty="0"/>
          </a:p>
        </p:txBody>
      </p:sp>
    </p:spTree>
    <p:extLst>
      <p:ext uri="{BB962C8B-B14F-4D97-AF65-F5344CB8AC3E}">
        <p14:creationId xmlns:p14="http://schemas.microsoft.com/office/powerpoint/2010/main" val="172208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1AA1-68E9-F521-7B64-DF5861B010EF}"/>
              </a:ext>
            </a:extLst>
          </p:cNvPr>
          <p:cNvSpPr>
            <a:spLocks noGrp="1"/>
          </p:cNvSpPr>
          <p:nvPr>
            <p:ph type="title"/>
          </p:nvPr>
        </p:nvSpPr>
        <p:spPr/>
        <p:txBody>
          <a:bodyPr/>
          <a:lstStyle/>
          <a:p>
            <a:r>
              <a:rPr lang="en-US" dirty="0" err="1"/>
              <a:t>Group_concat</a:t>
            </a:r>
            <a:endParaRPr lang="en-IN" dirty="0"/>
          </a:p>
        </p:txBody>
      </p:sp>
      <p:sp>
        <p:nvSpPr>
          <p:cNvPr id="3" name="Content Placeholder 2">
            <a:extLst>
              <a:ext uri="{FF2B5EF4-FFF2-40B4-BE49-F238E27FC236}">
                <a16:creationId xmlns:a16="http://schemas.microsoft.com/office/drawing/2014/main" id="{A0770109-6DCE-42FE-B3B7-2417B9226D40}"/>
              </a:ext>
            </a:extLst>
          </p:cNvPr>
          <p:cNvSpPr>
            <a:spLocks noGrp="1"/>
          </p:cNvSpPr>
          <p:nvPr>
            <p:ph idx="1"/>
          </p:nvPr>
        </p:nvSpPr>
        <p:spPr>
          <a:xfrm>
            <a:off x="1154954" y="2603500"/>
            <a:ext cx="10132171" cy="3811588"/>
          </a:xfrm>
        </p:spPr>
        <p:txBody>
          <a:bodyPr>
            <a:normAutofit/>
          </a:bodyPr>
          <a:lstStyle/>
          <a:p>
            <a:r>
              <a:rPr lang="en-US" dirty="0"/>
              <a:t>Can get the concatenated values of expression combinations.</a:t>
            </a:r>
          </a:p>
          <a:p>
            <a:r>
              <a:rPr lang="en-US" dirty="0"/>
              <a:t> To eliminate duplicate values, use the DISTINCT clause. </a:t>
            </a:r>
          </a:p>
          <a:p>
            <a:r>
              <a:rPr lang="en-US" dirty="0"/>
              <a:t>To sort values in the result, use the ORDER BY clause. </a:t>
            </a:r>
          </a:p>
          <a:p>
            <a:r>
              <a:rPr lang="en-US" dirty="0"/>
              <a:t>To sort in reverse order, add the DESC (descending) keyword to the name of the column you are sorting by in the ORDER BY clause.</a:t>
            </a:r>
          </a:p>
          <a:p>
            <a:r>
              <a:rPr lang="en-US" dirty="0"/>
              <a:t> The default is ascending order; this may be specified explicitly using the ASC keyword.</a:t>
            </a:r>
          </a:p>
          <a:p>
            <a:r>
              <a:rPr lang="en-US" dirty="0"/>
              <a:t> The default separator between values in a group is comma (,). </a:t>
            </a:r>
          </a:p>
          <a:p>
            <a:r>
              <a:rPr lang="en-US" dirty="0"/>
              <a:t>To specify a separator explicitly, use SEPARATOR followed by the string literal value that should be inserted between group values. </a:t>
            </a:r>
          </a:p>
          <a:p>
            <a:r>
              <a:rPr lang="en-US" dirty="0"/>
              <a:t>To eliminate the separator altogether, specify SEPARATOR ''.</a:t>
            </a:r>
            <a:endParaRPr lang="en-IN" dirty="0"/>
          </a:p>
        </p:txBody>
      </p:sp>
    </p:spTree>
    <p:extLst>
      <p:ext uri="{BB962C8B-B14F-4D97-AF65-F5344CB8AC3E}">
        <p14:creationId xmlns:p14="http://schemas.microsoft.com/office/powerpoint/2010/main" val="313500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392D-386D-D4C8-E5F0-3E1AD9220600}"/>
              </a:ext>
            </a:extLst>
          </p:cNvPr>
          <p:cNvSpPr>
            <a:spLocks noGrp="1"/>
          </p:cNvSpPr>
          <p:nvPr>
            <p:ph type="title"/>
          </p:nvPr>
        </p:nvSpPr>
        <p:spPr/>
        <p:txBody>
          <a:bodyPr/>
          <a:lstStyle/>
          <a:p>
            <a:r>
              <a:rPr lang="en-US" dirty="0" err="1"/>
              <a:t>Group_concat</a:t>
            </a:r>
            <a:endParaRPr lang="en-IN" dirty="0"/>
          </a:p>
        </p:txBody>
      </p:sp>
      <p:sp>
        <p:nvSpPr>
          <p:cNvPr id="3" name="Content Placeholder 2">
            <a:extLst>
              <a:ext uri="{FF2B5EF4-FFF2-40B4-BE49-F238E27FC236}">
                <a16:creationId xmlns:a16="http://schemas.microsoft.com/office/drawing/2014/main" id="{B00A9D79-6D6C-D457-2F2B-B8F8E671E3BA}"/>
              </a:ext>
            </a:extLst>
          </p:cNvPr>
          <p:cNvSpPr>
            <a:spLocks noGrp="1"/>
          </p:cNvSpPr>
          <p:nvPr>
            <p:ph idx="1"/>
          </p:nvPr>
        </p:nvSpPr>
        <p:spPr/>
        <p:txBody>
          <a:bodyPr/>
          <a:lstStyle/>
          <a:p>
            <a:pPr marL="0" indent="0">
              <a:buNone/>
            </a:pPr>
            <a:r>
              <a:rPr lang="en-US" b="0" i="0" dirty="0" err="1">
                <a:solidFill>
                  <a:srgbClr val="A67F59"/>
                </a:solidFill>
                <a:effectLst/>
                <a:latin typeface="Liberation Mono"/>
              </a:rPr>
              <a:t>mysql</a:t>
            </a:r>
            <a:r>
              <a:rPr lang="en-US" b="0" i="0" dirty="0">
                <a:solidFill>
                  <a:srgbClr val="A67F59"/>
                </a:solidFill>
                <a:effectLst/>
                <a:latin typeface="Liberation Mono"/>
              </a:rPr>
              <a:t>&gt;</a:t>
            </a:r>
            <a:r>
              <a:rPr lang="en-US" b="0" i="0" dirty="0">
                <a:solidFill>
                  <a:srgbClr val="000000"/>
                </a:solidFill>
                <a:effectLst/>
                <a:latin typeface="Liberation Mono"/>
              </a:rPr>
              <a:t> </a:t>
            </a: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err="1">
                <a:solidFill>
                  <a:srgbClr val="000000"/>
                </a:solidFill>
                <a:effectLst/>
                <a:latin typeface="Liberation Mono"/>
              </a:rPr>
              <a:t>student_name</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DD4A68"/>
                </a:solidFill>
                <a:effectLst/>
                <a:latin typeface="Liberation Mono"/>
              </a:rPr>
              <a:t>GROUP_CONCAT</a:t>
            </a:r>
            <a:r>
              <a:rPr lang="en-US" b="0" i="0" dirty="0">
                <a:solidFill>
                  <a:srgbClr val="999999"/>
                </a:solidFill>
                <a:effectLst/>
                <a:latin typeface="Liberation Mono"/>
              </a:rPr>
              <a:t>(</a:t>
            </a:r>
            <a:r>
              <a:rPr lang="en-US" b="0" i="0" dirty="0" err="1">
                <a:solidFill>
                  <a:srgbClr val="000000"/>
                </a:solidFill>
                <a:effectLst/>
                <a:latin typeface="Liberation Mono"/>
              </a:rPr>
              <a:t>test_score</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student </a:t>
            </a:r>
            <a:r>
              <a:rPr lang="en-US" b="0" i="0" dirty="0">
                <a:solidFill>
                  <a:srgbClr val="0077AA"/>
                </a:solidFill>
                <a:effectLst/>
                <a:latin typeface="Liberation Mono"/>
              </a:rPr>
              <a:t>GROUP</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err="1">
                <a:solidFill>
                  <a:srgbClr val="000000"/>
                </a:solidFill>
                <a:effectLst/>
                <a:latin typeface="Liberation Mono"/>
              </a:rPr>
              <a:t>student_name</a:t>
            </a:r>
            <a:r>
              <a:rPr lang="en-US" b="0" i="0" dirty="0">
                <a:solidFill>
                  <a:srgbClr val="999999"/>
                </a:solidFill>
                <a:effectLst/>
                <a:latin typeface="Liberation Mono"/>
              </a:rPr>
              <a:t>;</a:t>
            </a:r>
          </a:p>
          <a:p>
            <a:pPr marL="0" indent="0">
              <a:buNone/>
            </a:pPr>
            <a:endParaRPr lang="en-US" dirty="0">
              <a:solidFill>
                <a:srgbClr val="999999"/>
              </a:solidFill>
              <a:latin typeface="Liberation Mono"/>
            </a:endParaRPr>
          </a:p>
          <a:p>
            <a:pPr marL="0" indent="0">
              <a:buNone/>
            </a:pPr>
            <a:r>
              <a:rPr lang="en-US" b="0" i="0" dirty="0" err="1">
                <a:solidFill>
                  <a:srgbClr val="A67F59"/>
                </a:solidFill>
                <a:effectLst/>
                <a:latin typeface="Liberation Mono"/>
              </a:rPr>
              <a:t>mysql</a:t>
            </a:r>
            <a:r>
              <a:rPr lang="en-US" b="0" i="0" dirty="0">
                <a:solidFill>
                  <a:srgbClr val="A67F59"/>
                </a:solidFill>
                <a:effectLst/>
                <a:latin typeface="Liberation Mono"/>
              </a:rPr>
              <a:t>&gt;</a:t>
            </a:r>
            <a:r>
              <a:rPr lang="en-US" b="0" i="0" dirty="0">
                <a:solidFill>
                  <a:srgbClr val="000000"/>
                </a:solidFill>
                <a:effectLst/>
                <a:latin typeface="Liberation Mono"/>
              </a:rPr>
              <a:t> </a:t>
            </a: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err="1">
                <a:solidFill>
                  <a:srgbClr val="000000"/>
                </a:solidFill>
                <a:effectLst/>
                <a:latin typeface="Liberation Mono"/>
              </a:rPr>
              <a:t>student_name</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DD4A68"/>
                </a:solidFill>
                <a:effectLst/>
                <a:latin typeface="Liberation Mono"/>
              </a:rPr>
              <a:t>GROUP_CONCAT</a:t>
            </a:r>
            <a:r>
              <a:rPr lang="en-US" b="0" i="0" dirty="0">
                <a:solidFill>
                  <a:srgbClr val="999999"/>
                </a:solidFill>
                <a:effectLst/>
                <a:latin typeface="Liberation Mono"/>
              </a:rPr>
              <a:t>(</a:t>
            </a:r>
            <a:r>
              <a:rPr lang="en-US" b="0" i="0" dirty="0">
                <a:solidFill>
                  <a:srgbClr val="0077AA"/>
                </a:solidFill>
                <a:effectLst/>
                <a:latin typeface="Liberation Mono"/>
              </a:rPr>
              <a:t>DISTINCT</a:t>
            </a:r>
            <a:r>
              <a:rPr lang="en-US" b="0" i="0" dirty="0">
                <a:solidFill>
                  <a:srgbClr val="000000"/>
                </a:solidFill>
                <a:effectLst/>
                <a:latin typeface="Liberation Mono"/>
              </a:rPr>
              <a:t> </a:t>
            </a:r>
            <a:r>
              <a:rPr lang="en-US" b="0" i="0" dirty="0" err="1">
                <a:solidFill>
                  <a:srgbClr val="000000"/>
                </a:solidFill>
                <a:effectLst/>
                <a:latin typeface="Liberation Mono"/>
              </a:rPr>
              <a:t>test_score</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err="1">
                <a:solidFill>
                  <a:srgbClr val="000000"/>
                </a:solidFill>
                <a:effectLst/>
                <a:latin typeface="Liberation Mono"/>
              </a:rPr>
              <a:t>test_score</a:t>
            </a:r>
            <a:r>
              <a:rPr lang="en-US" b="0" i="0" dirty="0">
                <a:solidFill>
                  <a:srgbClr val="000000"/>
                </a:solidFill>
                <a:effectLst/>
                <a:latin typeface="Liberation Mono"/>
              </a:rPr>
              <a:t> </a:t>
            </a:r>
            <a:r>
              <a:rPr lang="en-US" b="0" i="0" dirty="0">
                <a:solidFill>
                  <a:srgbClr val="0077AA"/>
                </a:solidFill>
                <a:effectLst/>
                <a:latin typeface="Liberation Mono"/>
              </a:rPr>
              <a:t>DESC</a:t>
            </a:r>
            <a:r>
              <a:rPr lang="en-US" b="0" i="0" dirty="0">
                <a:solidFill>
                  <a:srgbClr val="000000"/>
                </a:solidFill>
                <a:effectLst/>
                <a:latin typeface="Liberation Mono"/>
              </a:rPr>
              <a:t> </a:t>
            </a:r>
            <a:r>
              <a:rPr lang="en-US" b="0" i="0" dirty="0">
                <a:solidFill>
                  <a:srgbClr val="0077AA"/>
                </a:solidFill>
                <a:effectLst/>
                <a:latin typeface="Liberation Mono"/>
              </a:rPr>
              <a:t>SEPARATOR</a:t>
            </a:r>
            <a:r>
              <a:rPr lang="en-US" b="0" i="0" dirty="0">
                <a:solidFill>
                  <a:srgbClr val="000000"/>
                </a:solidFill>
                <a:effectLst/>
                <a:latin typeface="Liberation Mono"/>
              </a:rPr>
              <a:t> </a:t>
            </a:r>
            <a:r>
              <a:rPr lang="en-US" b="0" i="0" dirty="0">
                <a:solidFill>
                  <a:srgbClr val="6699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student </a:t>
            </a:r>
            <a:r>
              <a:rPr lang="en-US" b="0" i="0" dirty="0">
                <a:solidFill>
                  <a:srgbClr val="0077AA"/>
                </a:solidFill>
                <a:effectLst/>
                <a:latin typeface="Liberation Mono"/>
              </a:rPr>
              <a:t>GROUP</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err="1">
                <a:solidFill>
                  <a:srgbClr val="000000"/>
                </a:solidFill>
                <a:effectLst/>
                <a:latin typeface="Liberation Mono"/>
              </a:rPr>
              <a:t>student_name</a:t>
            </a:r>
            <a:r>
              <a:rPr lang="en-US" b="0" i="0" dirty="0">
                <a:solidFill>
                  <a:srgbClr val="999999"/>
                </a:solidFill>
                <a:effectLst/>
                <a:latin typeface="Liberation Mono"/>
              </a:rPr>
              <a:t>;</a:t>
            </a:r>
          </a:p>
          <a:p>
            <a:pPr marL="0" indent="0">
              <a:buNone/>
            </a:pPr>
            <a:endParaRPr lang="en-US" dirty="0">
              <a:solidFill>
                <a:srgbClr val="999999"/>
              </a:solidFill>
              <a:latin typeface="Liberation Mono"/>
            </a:endParaRPr>
          </a:p>
        </p:txBody>
      </p:sp>
    </p:spTree>
    <p:extLst>
      <p:ext uri="{BB962C8B-B14F-4D97-AF65-F5344CB8AC3E}">
        <p14:creationId xmlns:p14="http://schemas.microsoft.com/office/powerpoint/2010/main" val="223622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19C4-6E2E-B725-A2F4-4BDFABDA75A4}"/>
              </a:ext>
            </a:extLst>
          </p:cNvPr>
          <p:cNvSpPr>
            <a:spLocks noGrp="1"/>
          </p:cNvSpPr>
          <p:nvPr>
            <p:ph type="title"/>
          </p:nvPr>
        </p:nvSpPr>
        <p:spPr/>
        <p:txBody>
          <a:bodyPr/>
          <a:lstStyle/>
          <a:p>
            <a:r>
              <a:rPr lang="en-US" dirty="0" err="1"/>
              <a:t>Group_concat</a:t>
            </a:r>
            <a:endParaRPr lang="en-IN" dirty="0"/>
          </a:p>
        </p:txBody>
      </p:sp>
      <p:sp>
        <p:nvSpPr>
          <p:cNvPr id="3" name="Content Placeholder 2">
            <a:extLst>
              <a:ext uri="{FF2B5EF4-FFF2-40B4-BE49-F238E27FC236}">
                <a16:creationId xmlns:a16="http://schemas.microsoft.com/office/drawing/2014/main" id="{1E901D00-8A5F-9454-B419-D324FCB2C695}"/>
              </a:ext>
            </a:extLst>
          </p:cNvPr>
          <p:cNvSpPr>
            <a:spLocks noGrp="1"/>
          </p:cNvSpPr>
          <p:nvPr>
            <p:ph idx="1"/>
          </p:nvPr>
        </p:nvSpPr>
        <p:spPr/>
        <p:txBody>
          <a:bodyPr/>
          <a:lstStyle/>
          <a:p>
            <a:pPr marL="0" indent="0">
              <a:buNone/>
            </a:pPr>
            <a:r>
              <a:rPr lang="en-US" dirty="0"/>
              <a:t>Group all the employees who work in a particular department and order them in desc order of </a:t>
            </a:r>
            <a:r>
              <a:rPr lang="en-US" dirty="0" err="1"/>
              <a:t>emp_no</a:t>
            </a:r>
            <a:endParaRPr lang="en-US" dirty="0"/>
          </a:p>
          <a:p>
            <a:r>
              <a:rPr lang="en-US" dirty="0"/>
              <a:t>select </a:t>
            </a:r>
            <a:r>
              <a:rPr lang="en-US" dirty="0" err="1"/>
              <a:t>dept_no</a:t>
            </a:r>
            <a:r>
              <a:rPr lang="en-US" dirty="0"/>
              <a:t>, </a:t>
            </a:r>
            <a:r>
              <a:rPr lang="en-US" dirty="0" err="1"/>
              <a:t>group_concat</a:t>
            </a:r>
            <a:r>
              <a:rPr lang="en-US" dirty="0"/>
              <a:t>(</a:t>
            </a:r>
            <a:r>
              <a:rPr lang="en-US" dirty="0" err="1"/>
              <a:t>emp_no</a:t>
            </a:r>
            <a:r>
              <a:rPr lang="en-US" dirty="0"/>
              <a:t> order by </a:t>
            </a:r>
            <a:r>
              <a:rPr lang="en-US" dirty="0" err="1"/>
              <a:t>emp_no</a:t>
            </a:r>
            <a:r>
              <a:rPr lang="en-US" dirty="0"/>
              <a:t> desc SEPARATOR ',' ) from </a:t>
            </a:r>
            <a:r>
              <a:rPr lang="en-US" dirty="0" err="1"/>
              <a:t>dept_emp</a:t>
            </a:r>
            <a:r>
              <a:rPr lang="en-US" dirty="0"/>
              <a:t> group by </a:t>
            </a:r>
            <a:r>
              <a:rPr lang="en-US" dirty="0" err="1"/>
              <a:t>dept_no</a:t>
            </a:r>
            <a:r>
              <a:rPr lang="en-US" dirty="0"/>
              <a:t>;</a:t>
            </a:r>
            <a:endParaRPr lang="en-IN" dirty="0"/>
          </a:p>
          <a:p>
            <a:endParaRPr lang="en-IN" dirty="0"/>
          </a:p>
        </p:txBody>
      </p:sp>
    </p:spTree>
    <p:extLst>
      <p:ext uri="{BB962C8B-B14F-4D97-AF65-F5344CB8AC3E}">
        <p14:creationId xmlns:p14="http://schemas.microsoft.com/office/powerpoint/2010/main" val="220173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CFDE-90D2-D884-3CFA-B5F07813406E}"/>
              </a:ext>
            </a:extLst>
          </p:cNvPr>
          <p:cNvSpPr>
            <a:spLocks noGrp="1"/>
          </p:cNvSpPr>
          <p:nvPr>
            <p:ph type="title"/>
          </p:nvPr>
        </p:nvSpPr>
        <p:spPr/>
        <p:txBody>
          <a:bodyPr/>
          <a:lstStyle/>
          <a:p>
            <a:r>
              <a:rPr lang="en-US" dirty="0" err="1"/>
              <a:t>Group_concat</a:t>
            </a:r>
            <a:endParaRPr lang="en-IN" dirty="0"/>
          </a:p>
        </p:txBody>
      </p:sp>
      <p:sp>
        <p:nvSpPr>
          <p:cNvPr id="3" name="Content Placeholder 2">
            <a:extLst>
              <a:ext uri="{FF2B5EF4-FFF2-40B4-BE49-F238E27FC236}">
                <a16:creationId xmlns:a16="http://schemas.microsoft.com/office/drawing/2014/main" id="{38DB3FA4-10A4-37EC-AA59-B64A4D1B0174}"/>
              </a:ext>
            </a:extLst>
          </p:cNvPr>
          <p:cNvSpPr>
            <a:spLocks noGrp="1"/>
          </p:cNvSpPr>
          <p:nvPr>
            <p:ph idx="1"/>
          </p:nvPr>
        </p:nvSpPr>
        <p:spPr>
          <a:xfrm>
            <a:off x="1154954" y="2603500"/>
            <a:ext cx="9660684" cy="3754438"/>
          </a:xfrm>
        </p:spPr>
        <p:txBody>
          <a:bodyPr/>
          <a:lstStyle/>
          <a:p>
            <a:r>
              <a:rPr lang="en-US" dirty="0"/>
              <a:t>Result is truncated to the maximum length that is given by the </a:t>
            </a:r>
            <a:r>
              <a:rPr lang="en-US" dirty="0" err="1"/>
              <a:t>group_concat_max_len</a:t>
            </a:r>
            <a:r>
              <a:rPr lang="en-US" dirty="0"/>
              <a:t> system variable, which has a default value of 1024. </a:t>
            </a:r>
          </a:p>
          <a:p>
            <a:r>
              <a:rPr lang="en-US" dirty="0"/>
              <a:t>The value can be set higher, although the effective maximum length of the return value is constrained by the value of </a:t>
            </a:r>
            <a:r>
              <a:rPr lang="en-US" dirty="0" err="1"/>
              <a:t>max_allowed_packet</a:t>
            </a:r>
            <a:endParaRPr lang="en-US" dirty="0"/>
          </a:p>
          <a:p>
            <a:r>
              <a:rPr lang="en-US" dirty="0"/>
              <a:t>Return value is a nonbinary or binary string, depending on whether the arguments are nonbinary or binary strings.</a:t>
            </a:r>
          </a:p>
          <a:p>
            <a:r>
              <a:rPr lang="en-US" dirty="0"/>
              <a:t> The result type is TEXT or BLOB unless </a:t>
            </a:r>
            <a:r>
              <a:rPr lang="en-US" dirty="0" err="1"/>
              <a:t>group_concat_max_len</a:t>
            </a:r>
            <a:r>
              <a:rPr lang="en-US" dirty="0"/>
              <a:t> is less than or equal to 512, in which case the result type is VARCHAR or VARBINARY.</a:t>
            </a:r>
            <a:endParaRPr lang="en-IN" dirty="0"/>
          </a:p>
        </p:txBody>
      </p:sp>
    </p:spTree>
    <p:extLst>
      <p:ext uri="{BB962C8B-B14F-4D97-AF65-F5344CB8AC3E}">
        <p14:creationId xmlns:p14="http://schemas.microsoft.com/office/powerpoint/2010/main" val="239419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B226-C12A-0C30-A5BF-D67787C8CA6E}"/>
              </a:ext>
            </a:extLst>
          </p:cNvPr>
          <p:cNvSpPr>
            <a:spLocks noGrp="1"/>
          </p:cNvSpPr>
          <p:nvPr>
            <p:ph type="title"/>
          </p:nvPr>
        </p:nvSpPr>
        <p:spPr/>
        <p:txBody>
          <a:bodyPr/>
          <a:lstStyle/>
          <a:p>
            <a:r>
              <a:rPr lang="en-US" dirty="0"/>
              <a:t>JSON_ARRAYAGG</a:t>
            </a:r>
            <a:endParaRPr lang="en-IN" dirty="0"/>
          </a:p>
        </p:txBody>
      </p:sp>
      <p:sp>
        <p:nvSpPr>
          <p:cNvPr id="3" name="Content Placeholder 2">
            <a:extLst>
              <a:ext uri="{FF2B5EF4-FFF2-40B4-BE49-F238E27FC236}">
                <a16:creationId xmlns:a16="http://schemas.microsoft.com/office/drawing/2014/main" id="{721BC279-925F-5F5A-BE6E-A139DC8D8F31}"/>
              </a:ext>
            </a:extLst>
          </p:cNvPr>
          <p:cNvSpPr>
            <a:spLocks noGrp="1"/>
          </p:cNvSpPr>
          <p:nvPr>
            <p:ph idx="1"/>
          </p:nvPr>
        </p:nvSpPr>
        <p:spPr/>
        <p:txBody>
          <a:bodyPr/>
          <a:lstStyle/>
          <a:p>
            <a:r>
              <a:rPr lang="en-US" dirty="0"/>
              <a:t>JSON_ARRAYAGG(</a:t>
            </a:r>
            <a:r>
              <a:rPr lang="en-US" dirty="0" err="1"/>
              <a:t>col_or_expr</a:t>
            </a:r>
            <a:r>
              <a:rPr lang="en-US" dirty="0"/>
              <a:t>) </a:t>
            </a:r>
          </a:p>
          <a:p>
            <a:endParaRPr lang="en-US" dirty="0"/>
          </a:p>
          <a:p>
            <a:r>
              <a:rPr lang="en-US" dirty="0"/>
              <a:t>Aggregates a result set as a single JSON array whose elements consist of the rows. </a:t>
            </a:r>
          </a:p>
          <a:p>
            <a:r>
              <a:rPr lang="en-US" dirty="0"/>
              <a:t>The order of elements in this array is undefined. </a:t>
            </a:r>
          </a:p>
          <a:p>
            <a:r>
              <a:rPr lang="en-US" dirty="0"/>
              <a:t>The function acts on a column or an expression that evaluates to a single value.</a:t>
            </a:r>
          </a:p>
          <a:p>
            <a:r>
              <a:rPr lang="en-US" dirty="0"/>
              <a:t> Returns NULL if the result contains no rows, or in the event of an error. </a:t>
            </a:r>
          </a:p>
          <a:p>
            <a:r>
              <a:rPr lang="en-US" dirty="0"/>
              <a:t>If </a:t>
            </a:r>
            <a:r>
              <a:rPr lang="en-US" dirty="0" err="1"/>
              <a:t>col_or_expr</a:t>
            </a:r>
            <a:r>
              <a:rPr lang="en-US" dirty="0"/>
              <a:t> is NULL, the function returns an array of JSON [null] elements.</a:t>
            </a:r>
            <a:endParaRPr lang="en-IN" dirty="0"/>
          </a:p>
        </p:txBody>
      </p:sp>
    </p:spTree>
    <p:extLst>
      <p:ext uri="{BB962C8B-B14F-4D97-AF65-F5344CB8AC3E}">
        <p14:creationId xmlns:p14="http://schemas.microsoft.com/office/powerpoint/2010/main" val="368534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F5EDDD-5B5C-F615-CADD-446E65992FB3}"/>
              </a:ext>
            </a:extLst>
          </p:cNvPr>
          <p:cNvSpPr txBox="1"/>
          <p:nvPr/>
        </p:nvSpPr>
        <p:spPr>
          <a:xfrm>
            <a:off x="957263" y="467201"/>
            <a:ext cx="9244012" cy="5632311"/>
          </a:xfrm>
          <a:prstGeom prst="rect">
            <a:avLst/>
          </a:prstGeom>
          <a:noFill/>
        </p:spPr>
        <p:txBody>
          <a:bodyPr wrap="square">
            <a:spAutoFit/>
          </a:bodyPr>
          <a:lstStyle/>
          <a:p>
            <a:r>
              <a:rPr lang="en-IN" dirty="0" err="1"/>
              <a:t>mysql</a:t>
            </a:r>
            <a:r>
              <a:rPr lang="en-IN" dirty="0"/>
              <a:t>&gt; SELECT </a:t>
            </a:r>
            <a:r>
              <a:rPr lang="en-IN" dirty="0" err="1"/>
              <a:t>o_id</a:t>
            </a:r>
            <a:r>
              <a:rPr lang="en-IN" dirty="0"/>
              <a:t>, attribute, value FROM t3;</a:t>
            </a:r>
          </a:p>
          <a:p>
            <a:r>
              <a:rPr lang="en-IN" dirty="0"/>
              <a:t>+------+-----------+-------+</a:t>
            </a:r>
          </a:p>
          <a:p>
            <a:r>
              <a:rPr lang="en-IN" dirty="0"/>
              <a:t>| </a:t>
            </a:r>
            <a:r>
              <a:rPr lang="en-IN" dirty="0" err="1"/>
              <a:t>o_id</a:t>
            </a:r>
            <a:r>
              <a:rPr lang="en-IN" dirty="0"/>
              <a:t> | attribute | value |</a:t>
            </a:r>
          </a:p>
          <a:p>
            <a:r>
              <a:rPr lang="en-IN" dirty="0"/>
              <a:t>+------+-----------+-------+</a:t>
            </a:r>
          </a:p>
          <a:p>
            <a:r>
              <a:rPr lang="en-IN" dirty="0"/>
              <a:t>|    2 | </a:t>
            </a:r>
            <a:r>
              <a:rPr lang="en-IN" dirty="0" err="1"/>
              <a:t>color</a:t>
            </a:r>
            <a:r>
              <a:rPr lang="en-IN" dirty="0"/>
              <a:t>     | red   |</a:t>
            </a:r>
          </a:p>
          <a:p>
            <a:r>
              <a:rPr lang="en-IN" dirty="0"/>
              <a:t>|    2 | fabric    | silk  |</a:t>
            </a:r>
          </a:p>
          <a:p>
            <a:r>
              <a:rPr lang="en-IN" dirty="0"/>
              <a:t>|    3 | </a:t>
            </a:r>
            <a:r>
              <a:rPr lang="en-IN" dirty="0" err="1"/>
              <a:t>color</a:t>
            </a:r>
            <a:r>
              <a:rPr lang="en-IN" dirty="0"/>
              <a:t>     | green |</a:t>
            </a:r>
          </a:p>
          <a:p>
            <a:r>
              <a:rPr lang="en-IN" dirty="0"/>
              <a:t>|    3 | shape     | square|</a:t>
            </a:r>
          </a:p>
          <a:p>
            <a:r>
              <a:rPr lang="en-IN" dirty="0"/>
              <a:t>+------+-----------+-------+</a:t>
            </a:r>
          </a:p>
          <a:p>
            <a:r>
              <a:rPr lang="en-IN" dirty="0"/>
              <a:t>4 rows in set (0.00 sec)</a:t>
            </a:r>
          </a:p>
          <a:p>
            <a:endParaRPr lang="en-IN" dirty="0"/>
          </a:p>
          <a:p>
            <a:r>
              <a:rPr lang="en-IN" dirty="0" err="1"/>
              <a:t>mysql</a:t>
            </a:r>
            <a:r>
              <a:rPr lang="en-IN" dirty="0"/>
              <a:t>&gt; SELECT </a:t>
            </a:r>
            <a:r>
              <a:rPr lang="en-IN" dirty="0" err="1"/>
              <a:t>o_id</a:t>
            </a:r>
            <a:r>
              <a:rPr lang="en-IN" dirty="0"/>
              <a:t>, JSON_ARRAYAGG(attribute) AS attributes</a:t>
            </a:r>
          </a:p>
          <a:p>
            <a:r>
              <a:rPr lang="en-IN" dirty="0"/>
              <a:t>    -&gt; FROM t3 GROUP BY </a:t>
            </a:r>
            <a:r>
              <a:rPr lang="en-IN" dirty="0" err="1"/>
              <a:t>o_id</a:t>
            </a:r>
            <a:r>
              <a:rPr lang="en-IN" dirty="0"/>
              <a:t>;</a:t>
            </a:r>
          </a:p>
          <a:p>
            <a:r>
              <a:rPr lang="en-IN" dirty="0"/>
              <a:t>+------+---------------------+</a:t>
            </a:r>
          </a:p>
          <a:p>
            <a:r>
              <a:rPr lang="en-IN" dirty="0"/>
              <a:t>| </a:t>
            </a:r>
            <a:r>
              <a:rPr lang="en-IN" dirty="0" err="1"/>
              <a:t>o_id</a:t>
            </a:r>
            <a:r>
              <a:rPr lang="en-IN" dirty="0"/>
              <a:t> | attributes          |</a:t>
            </a:r>
          </a:p>
          <a:p>
            <a:r>
              <a:rPr lang="en-IN" dirty="0"/>
              <a:t>+------+---------------------+</a:t>
            </a:r>
          </a:p>
          <a:p>
            <a:r>
              <a:rPr lang="en-IN" dirty="0"/>
              <a:t>|    2 | ["</a:t>
            </a:r>
            <a:r>
              <a:rPr lang="en-IN" dirty="0" err="1"/>
              <a:t>color</a:t>
            </a:r>
            <a:r>
              <a:rPr lang="en-IN" dirty="0"/>
              <a:t>", "fabric"] |</a:t>
            </a:r>
          </a:p>
          <a:p>
            <a:r>
              <a:rPr lang="en-IN" dirty="0"/>
              <a:t>|    3 | ["</a:t>
            </a:r>
            <a:r>
              <a:rPr lang="en-IN" dirty="0" err="1"/>
              <a:t>color</a:t>
            </a:r>
            <a:r>
              <a:rPr lang="en-IN" dirty="0"/>
              <a:t>", "shape"]  |</a:t>
            </a:r>
          </a:p>
          <a:p>
            <a:r>
              <a:rPr lang="en-IN" dirty="0"/>
              <a:t>+------+---------------------+</a:t>
            </a:r>
          </a:p>
          <a:p>
            <a:r>
              <a:rPr lang="en-IN" dirty="0"/>
              <a:t>2 rows in set (0.00 sec)</a:t>
            </a:r>
          </a:p>
        </p:txBody>
      </p:sp>
    </p:spTree>
    <p:extLst>
      <p:ext uri="{BB962C8B-B14F-4D97-AF65-F5344CB8AC3E}">
        <p14:creationId xmlns:p14="http://schemas.microsoft.com/office/powerpoint/2010/main" val="4106925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14807F-7019-C5D2-3765-6C18AC78738F}"/>
              </a:ext>
            </a:extLst>
          </p:cNvPr>
          <p:cNvSpPr>
            <a:spLocks noGrp="1"/>
          </p:cNvSpPr>
          <p:nvPr>
            <p:ph type="title"/>
          </p:nvPr>
        </p:nvSpPr>
        <p:spPr/>
        <p:txBody>
          <a:bodyPr/>
          <a:lstStyle/>
          <a:p>
            <a:r>
              <a:rPr lang="en-US" dirty="0"/>
              <a:t>JSON_ARRAYAGG</a:t>
            </a:r>
            <a:endParaRPr lang="en-IN" dirty="0"/>
          </a:p>
        </p:txBody>
      </p:sp>
      <p:sp>
        <p:nvSpPr>
          <p:cNvPr id="5" name="Content Placeholder 4">
            <a:extLst>
              <a:ext uri="{FF2B5EF4-FFF2-40B4-BE49-F238E27FC236}">
                <a16:creationId xmlns:a16="http://schemas.microsoft.com/office/drawing/2014/main" id="{B01CAA1D-1E8C-EA5A-5061-EFB7ECBE1F7F}"/>
              </a:ext>
            </a:extLst>
          </p:cNvPr>
          <p:cNvSpPr>
            <a:spLocks noGrp="1"/>
          </p:cNvSpPr>
          <p:nvPr>
            <p:ph idx="1"/>
          </p:nvPr>
        </p:nvSpPr>
        <p:spPr/>
        <p:txBody>
          <a:bodyPr/>
          <a:lstStyle/>
          <a:p>
            <a:r>
              <a:rPr lang="en-US" dirty="0"/>
              <a:t>Group all the employees who work in a particular department and order them in desc order of </a:t>
            </a:r>
            <a:r>
              <a:rPr lang="en-US" dirty="0" err="1"/>
              <a:t>emp_no</a:t>
            </a:r>
            <a:endParaRPr lang="en-US" dirty="0"/>
          </a:p>
          <a:p>
            <a:endParaRPr lang="en-US" dirty="0"/>
          </a:p>
          <a:p>
            <a:r>
              <a:rPr lang="en-US" dirty="0"/>
              <a:t>select </a:t>
            </a:r>
            <a:r>
              <a:rPr lang="en-US" dirty="0" err="1"/>
              <a:t>dept_no</a:t>
            </a:r>
            <a:r>
              <a:rPr lang="en-US" dirty="0"/>
              <a:t>, </a:t>
            </a:r>
            <a:r>
              <a:rPr lang="en-US" dirty="0" err="1"/>
              <a:t>json_arrayagg</a:t>
            </a:r>
            <a:r>
              <a:rPr lang="en-US" dirty="0"/>
              <a:t>(</a:t>
            </a:r>
            <a:r>
              <a:rPr lang="en-US" dirty="0" err="1"/>
              <a:t>emp_no</a:t>
            </a:r>
            <a:r>
              <a:rPr lang="en-US" dirty="0"/>
              <a:t>) from </a:t>
            </a:r>
            <a:r>
              <a:rPr lang="en-US" dirty="0" err="1"/>
              <a:t>dept_emp</a:t>
            </a:r>
            <a:r>
              <a:rPr lang="en-US" dirty="0"/>
              <a:t> group by </a:t>
            </a:r>
            <a:r>
              <a:rPr lang="en-US" dirty="0" err="1"/>
              <a:t>dept_no</a:t>
            </a:r>
            <a:r>
              <a:rPr lang="en-US" dirty="0"/>
              <a:t>;</a:t>
            </a:r>
            <a:endParaRPr lang="en-IN" dirty="0"/>
          </a:p>
        </p:txBody>
      </p:sp>
    </p:spTree>
    <p:extLst>
      <p:ext uri="{BB962C8B-B14F-4D97-AF65-F5344CB8AC3E}">
        <p14:creationId xmlns:p14="http://schemas.microsoft.com/office/powerpoint/2010/main" val="3330122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B685-5B34-DA73-03B9-9456FF37EE64}"/>
              </a:ext>
            </a:extLst>
          </p:cNvPr>
          <p:cNvSpPr>
            <a:spLocks noGrp="1"/>
          </p:cNvSpPr>
          <p:nvPr>
            <p:ph type="title"/>
          </p:nvPr>
        </p:nvSpPr>
        <p:spPr/>
        <p:txBody>
          <a:bodyPr/>
          <a:lstStyle/>
          <a:p>
            <a:r>
              <a:rPr lang="en-US" dirty="0"/>
              <a:t>JSON_OBJECTAGG()</a:t>
            </a:r>
            <a:endParaRPr lang="en-IN" dirty="0"/>
          </a:p>
        </p:txBody>
      </p:sp>
      <p:sp>
        <p:nvSpPr>
          <p:cNvPr id="3" name="Content Placeholder 2">
            <a:extLst>
              <a:ext uri="{FF2B5EF4-FFF2-40B4-BE49-F238E27FC236}">
                <a16:creationId xmlns:a16="http://schemas.microsoft.com/office/drawing/2014/main" id="{834F0BA6-12A3-4B1E-4D9A-F187AE85DE4A}"/>
              </a:ext>
            </a:extLst>
          </p:cNvPr>
          <p:cNvSpPr>
            <a:spLocks noGrp="1"/>
          </p:cNvSpPr>
          <p:nvPr>
            <p:ph idx="1"/>
          </p:nvPr>
        </p:nvSpPr>
        <p:spPr/>
        <p:txBody>
          <a:bodyPr/>
          <a:lstStyle/>
          <a:p>
            <a:r>
              <a:rPr lang="en-US" dirty="0"/>
              <a:t>JSON_OBJECTAGG(key, value)</a:t>
            </a:r>
          </a:p>
          <a:p>
            <a:r>
              <a:rPr lang="en-US" dirty="0"/>
              <a:t>Takes two column names or expressions as arguments, the first of these being used as a key and the second as a value, and returns a JSON object containing key-value pairs. </a:t>
            </a:r>
          </a:p>
          <a:p>
            <a:r>
              <a:rPr lang="en-US" dirty="0"/>
              <a:t>Returns NULL if the result contains no rows, or in the event of an error.</a:t>
            </a:r>
          </a:p>
          <a:p>
            <a:r>
              <a:rPr lang="en-US" dirty="0"/>
              <a:t> An error occurs if any key name is NULL or the number of arguments is not equal to 2.</a:t>
            </a:r>
          </a:p>
          <a:p>
            <a:endParaRPr lang="en-US" dirty="0"/>
          </a:p>
          <a:p>
            <a:endParaRPr lang="en-IN" dirty="0"/>
          </a:p>
        </p:txBody>
      </p:sp>
    </p:spTree>
    <p:extLst>
      <p:ext uri="{BB962C8B-B14F-4D97-AF65-F5344CB8AC3E}">
        <p14:creationId xmlns:p14="http://schemas.microsoft.com/office/powerpoint/2010/main" val="95694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2E20C2-9ACE-9859-C679-01F60673BBB3}"/>
              </a:ext>
            </a:extLst>
          </p:cNvPr>
          <p:cNvSpPr txBox="1"/>
          <p:nvPr/>
        </p:nvSpPr>
        <p:spPr>
          <a:xfrm>
            <a:off x="1328738" y="467201"/>
            <a:ext cx="7811690" cy="5632311"/>
          </a:xfrm>
          <a:prstGeom prst="rect">
            <a:avLst/>
          </a:prstGeom>
          <a:noFill/>
        </p:spPr>
        <p:txBody>
          <a:bodyPr wrap="square">
            <a:spAutoFit/>
          </a:bodyPr>
          <a:lstStyle/>
          <a:p>
            <a:r>
              <a:rPr lang="en-IN" dirty="0" err="1"/>
              <a:t>mysql</a:t>
            </a:r>
            <a:r>
              <a:rPr lang="en-IN" dirty="0"/>
              <a:t>&gt; SELECT </a:t>
            </a:r>
            <a:r>
              <a:rPr lang="en-IN" dirty="0" err="1"/>
              <a:t>o_id</a:t>
            </a:r>
            <a:r>
              <a:rPr lang="en-IN" dirty="0"/>
              <a:t>, attribute, value FROM t3;</a:t>
            </a:r>
          </a:p>
          <a:p>
            <a:r>
              <a:rPr lang="en-IN" dirty="0"/>
              <a:t>+------+-----------+-------+</a:t>
            </a:r>
          </a:p>
          <a:p>
            <a:r>
              <a:rPr lang="en-IN" dirty="0"/>
              <a:t>| </a:t>
            </a:r>
            <a:r>
              <a:rPr lang="en-IN" dirty="0" err="1"/>
              <a:t>o_id</a:t>
            </a:r>
            <a:r>
              <a:rPr lang="en-IN" dirty="0"/>
              <a:t> | attribute | value |</a:t>
            </a:r>
          </a:p>
          <a:p>
            <a:r>
              <a:rPr lang="en-IN" dirty="0"/>
              <a:t>+------+-----------+-------+</a:t>
            </a:r>
          </a:p>
          <a:p>
            <a:r>
              <a:rPr lang="en-IN" dirty="0"/>
              <a:t>|    2 | </a:t>
            </a:r>
            <a:r>
              <a:rPr lang="en-IN" dirty="0" err="1"/>
              <a:t>color</a:t>
            </a:r>
            <a:r>
              <a:rPr lang="en-IN" dirty="0"/>
              <a:t>     | red   |</a:t>
            </a:r>
          </a:p>
          <a:p>
            <a:r>
              <a:rPr lang="en-IN" dirty="0"/>
              <a:t>|    2 | fabric    | silk  |</a:t>
            </a:r>
          </a:p>
          <a:p>
            <a:r>
              <a:rPr lang="en-IN" dirty="0"/>
              <a:t>|    3 | </a:t>
            </a:r>
            <a:r>
              <a:rPr lang="en-IN" dirty="0" err="1"/>
              <a:t>color</a:t>
            </a:r>
            <a:r>
              <a:rPr lang="en-IN" dirty="0"/>
              <a:t>     | green |</a:t>
            </a:r>
          </a:p>
          <a:p>
            <a:r>
              <a:rPr lang="en-IN" dirty="0"/>
              <a:t>|    3 | shape     | square|</a:t>
            </a:r>
          </a:p>
          <a:p>
            <a:r>
              <a:rPr lang="en-IN" dirty="0"/>
              <a:t>+------+-----------+-------+</a:t>
            </a:r>
          </a:p>
          <a:p>
            <a:r>
              <a:rPr lang="en-IN" dirty="0"/>
              <a:t>4 rows in set (0.00 sec)</a:t>
            </a:r>
          </a:p>
          <a:p>
            <a:endParaRPr lang="en-IN" dirty="0"/>
          </a:p>
          <a:p>
            <a:r>
              <a:rPr lang="en-IN" dirty="0" err="1"/>
              <a:t>mysql</a:t>
            </a:r>
            <a:r>
              <a:rPr lang="en-IN" dirty="0"/>
              <a:t>&gt; SELECT </a:t>
            </a:r>
            <a:r>
              <a:rPr lang="en-IN" dirty="0" err="1"/>
              <a:t>o_id</a:t>
            </a:r>
            <a:r>
              <a:rPr lang="en-IN" dirty="0"/>
              <a:t>, JSON_OBJECTAGG(attribute, value)</a:t>
            </a:r>
          </a:p>
          <a:p>
            <a:r>
              <a:rPr lang="en-IN" dirty="0"/>
              <a:t>    -&gt; FROM t3 GROUP BY </a:t>
            </a:r>
            <a:r>
              <a:rPr lang="en-IN" dirty="0" err="1"/>
              <a:t>o_id</a:t>
            </a:r>
            <a:r>
              <a:rPr lang="en-IN" dirty="0"/>
              <a:t>;</a:t>
            </a:r>
          </a:p>
          <a:p>
            <a:r>
              <a:rPr lang="en-IN" dirty="0"/>
              <a:t>+------+---------------------------------------+</a:t>
            </a:r>
          </a:p>
          <a:p>
            <a:r>
              <a:rPr lang="en-IN" dirty="0"/>
              <a:t>| </a:t>
            </a:r>
            <a:r>
              <a:rPr lang="en-IN" dirty="0" err="1"/>
              <a:t>o_id</a:t>
            </a:r>
            <a:r>
              <a:rPr lang="en-IN" dirty="0"/>
              <a:t> | JSON_OBJECTAGG(attribute, value)      |</a:t>
            </a:r>
          </a:p>
          <a:p>
            <a:r>
              <a:rPr lang="en-IN" dirty="0"/>
              <a:t>+------+---------------------------------------+</a:t>
            </a:r>
          </a:p>
          <a:p>
            <a:r>
              <a:rPr lang="en-IN" dirty="0"/>
              <a:t>|    2 | {"</a:t>
            </a:r>
            <a:r>
              <a:rPr lang="en-IN" dirty="0" err="1"/>
              <a:t>color</a:t>
            </a:r>
            <a:r>
              <a:rPr lang="en-IN" dirty="0"/>
              <a:t>": "red", "fabric": "silk"}    |</a:t>
            </a:r>
          </a:p>
          <a:p>
            <a:r>
              <a:rPr lang="en-IN" dirty="0"/>
              <a:t>|    3 | {"</a:t>
            </a:r>
            <a:r>
              <a:rPr lang="en-IN" dirty="0" err="1"/>
              <a:t>color</a:t>
            </a:r>
            <a:r>
              <a:rPr lang="en-IN" dirty="0"/>
              <a:t>": "green", "shape": "square"} |</a:t>
            </a:r>
          </a:p>
          <a:p>
            <a:r>
              <a:rPr lang="en-IN" dirty="0"/>
              <a:t>+------+---------------------------------------+</a:t>
            </a:r>
          </a:p>
          <a:p>
            <a:r>
              <a:rPr lang="en-IN" dirty="0"/>
              <a:t>2 rows in set (0.00 sec)</a:t>
            </a:r>
          </a:p>
        </p:txBody>
      </p:sp>
    </p:spTree>
    <p:extLst>
      <p:ext uri="{BB962C8B-B14F-4D97-AF65-F5344CB8AC3E}">
        <p14:creationId xmlns:p14="http://schemas.microsoft.com/office/powerpoint/2010/main" val="274104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F58A-1C81-6335-FE42-AB4A3768199F}"/>
              </a:ext>
            </a:extLst>
          </p:cNvPr>
          <p:cNvSpPr>
            <a:spLocks noGrp="1"/>
          </p:cNvSpPr>
          <p:nvPr>
            <p:ph type="title"/>
          </p:nvPr>
        </p:nvSpPr>
        <p:spPr/>
        <p:txBody>
          <a:bodyPr/>
          <a:lstStyle/>
          <a:p>
            <a:r>
              <a:rPr lang="en-IN" dirty="0"/>
              <a:t>Aggregate Function Descriptions</a:t>
            </a:r>
          </a:p>
        </p:txBody>
      </p:sp>
      <p:sp>
        <p:nvSpPr>
          <p:cNvPr id="3" name="Content Placeholder 2">
            <a:extLst>
              <a:ext uri="{FF2B5EF4-FFF2-40B4-BE49-F238E27FC236}">
                <a16:creationId xmlns:a16="http://schemas.microsoft.com/office/drawing/2014/main" id="{97A1E750-2995-03FA-0AC2-1360F117371C}"/>
              </a:ext>
            </a:extLst>
          </p:cNvPr>
          <p:cNvSpPr>
            <a:spLocks noGrp="1"/>
          </p:cNvSpPr>
          <p:nvPr>
            <p:ph idx="1"/>
          </p:nvPr>
        </p:nvSpPr>
        <p:spPr/>
        <p:txBody>
          <a:bodyPr/>
          <a:lstStyle/>
          <a:p>
            <a:r>
              <a:rPr lang="en-US" dirty="0"/>
              <a:t>Aggregate functions operate on sets of values. </a:t>
            </a:r>
          </a:p>
          <a:p>
            <a:r>
              <a:rPr lang="en-US" dirty="0"/>
              <a:t>Often used with a GROUP BY clause to group values into subsets.</a:t>
            </a:r>
          </a:p>
          <a:p>
            <a:r>
              <a:rPr lang="en-US" dirty="0"/>
              <a:t>Unless otherwise stated, aggregate functions ignore NULL values.</a:t>
            </a:r>
          </a:p>
          <a:p>
            <a:r>
              <a:rPr lang="en-US" dirty="0"/>
              <a:t>If you use an aggregate function in a statement containing no GROUP BY clause, it is equivalent to grouping on all rows.</a:t>
            </a:r>
            <a:endParaRPr lang="en-IN" dirty="0"/>
          </a:p>
        </p:txBody>
      </p:sp>
    </p:spTree>
    <p:extLst>
      <p:ext uri="{BB962C8B-B14F-4D97-AF65-F5344CB8AC3E}">
        <p14:creationId xmlns:p14="http://schemas.microsoft.com/office/powerpoint/2010/main" val="3686188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C6C5-70A0-B4B6-CB69-DF386F09B9B6}"/>
              </a:ext>
            </a:extLst>
          </p:cNvPr>
          <p:cNvSpPr>
            <a:spLocks noGrp="1"/>
          </p:cNvSpPr>
          <p:nvPr>
            <p:ph type="title"/>
          </p:nvPr>
        </p:nvSpPr>
        <p:spPr/>
        <p:txBody>
          <a:bodyPr/>
          <a:lstStyle/>
          <a:p>
            <a:r>
              <a:rPr lang="en-US" dirty="0"/>
              <a:t>JSON_OBJECTAGG()</a:t>
            </a:r>
            <a:endParaRPr lang="en-IN" dirty="0"/>
          </a:p>
        </p:txBody>
      </p:sp>
      <p:sp>
        <p:nvSpPr>
          <p:cNvPr id="3" name="Content Placeholder 2">
            <a:extLst>
              <a:ext uri="{FF2B5EF4-FFF2-40B4-BE49-F238E27FC236}">
                <a16:creationId xmlns:a16="http://schemas.microsoft.com/office/drawing/2014/main" id="{322A889F-510F-016A-9BD3-623A987C9D04}"/>
              </a:ext>
            </a:extLst>
          </p:cNvPr>
          <p:cNvSpPr>
            <a:spLocks noGrp="1"/>
          </p:cNvSpPr>
          <p:nvPr>
            <p:ph idx="1"/>
          </p:nvPr>
        </p:nvSpPr>
        <p:spPr/>
        <p:txBody>
          <a:bodyPr/>
          <a:lstStyle/>
          <a:p>
            <a:r>
              <a:rPr lang="en-US" dirty="0"/>
              <a:t>Duplicate key handling.  </a:t>
            </a:r>
          </a:p>
          <a:p>
            <a:r>
              <a:rPr lang="en-US" dirty="0"/>
              <a:t>When the result of this function is normalized, values having duplicate keys are discarded.</a:t>
            </a:r>
          </a:p>
          <a:p>
            <a:r>
              <a:rPr lang="en-US" dirty="0"/>
              <a:t> In keeping with the MySQL JSON data type specification that does not permit duplicate keys, only the last value encountered is used with that key in the returned object (“last duplicate key wins”). </a:t>
            </a:r>
          </a:p>
          <a:p>
            <a:r>
              <a:rPr lang="en-US" dirty="0"/>
              <a:t>This means that the result of using this function on columns from a SELECT can depend on the order in which the rows are returned, which is not guaranteed.</a:t>
            </a:r>
            <a:endParaRPr lang="en-IN" dirty="0"/>
          </a:p>
        </p:txBody>
      </p:sp>
    </p:spTree>
    <p:extLst>
      <p:ext uri="{BB962C8B-B14F-4D97-AF65-F5344CB8AC3E}">
        <p14:creationId xmlns:p14="http://schemas.microsoft.com/office/powerpoint/2010/main" val="374294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0299-AA6D-05C5-FD95-65063A4B2E33}"/>
              </a:ext>
            </a:extLst>
          </p:cNvPr>
          <p:cNvSpPr>
            <a:spLocks noGrp="1"/>
          </p:cNvSpPr>
          <p:nvPr>
            <p:ph type="title"/>
          </p:nvPr>
        </p:nvSpPr>
        <p:spPr/>
        <p:txBody>
          <a:bodyPr/>
          <a:lstStyle/>
          <a:p>
            <a:r>
              <a:rPr lang="en-US" dirty="0"/>
              <a:t>MAX([DISTINCT] expr)</a:t>
            </a:r>
          </a:p>
        </p:txBody>
      </p:sp>
      <p:sp>
        <p:nvSpPr>
          <p:cNvPr id="3" name="Content Placeholder 2">
            <a:extLst>
              <a:ext uri="{FF2B5EF4-FFF2-40B4-BE49-F238E27FC236}">
                <a16:creationId xmlns:a16="http://schemas.microsoft.com/office/drawing/2014/main" id="{C63F33B9-75DD-6CE7-5157-9211C98ACD4E}"/>
              </a:ext>
            </a:extLst>
          </p:cNvPr>
          <p:cNvSpPr>
            <a:spLocks noGrp="1"/>
          </p:cNvSpPr>
          <p:nvPr>
            <p:ph idx="1"/>
          </p:nvPr>
        </p:nvSpPr>
        <p:spPr>
          <a:xfrm>
            <a:off x="1154954" y="2603500"/>
            <a:ext cx="10632234" cy="4025900"/>
          </a:xfrm>
        </p:spPr>
        <p:txBody>
          <a:bodyPr>
            <a:normAutofit/>
          </a:bodyPr>
          <a:lstStyle/>
          <a:p>
            <a:r>
              <a:rPr lang="en-US" dirty="0"/>
              <a:t>Returns the maximum value of expr. </a:t>
            </a:r>
          </a:p>
          <a:p>
            <a:r>
              <a:rPr lang="en-US" dirty="0"/>
              <a:t>MAX() may take a string argument; in such cases, it returns the maximum string value</a:t>
            </a:r>
          </a:p>
          <a:p>
            <a:r>
              <a:rPr lang="en-US" dirty="0"/>
              <a:t>DISTINCT keyword can be used to find the maximum of the distinct values of expr, however, this produces the same result as omitting DISTINCT.</a:t>
            </a:r>
          </a:p>
          <a:p>
            <a:r>
              <a:rPr lang="en-US" dirty="0"/>
              <a:t>If there are no matching rows, or if expr is NULL, MAX() returns NULL.</a:t>
            </a:r>
          </a:p>
          <a:p>
            <a:pPr marL="0" indent="0">
              <a:buNone/>
            </a:pPr>
            <a:r>
              <a:rPr lang="en-US" dirty="0" err="1"/>
              <a:t>mysql</a:t>
            </a:r>
            <a:r>
              <a:rPr lang="en-US" dirty="0"/>
              <a:t>&gt; SELECT </a:t>
            </a:r>
            <a:r>
              <a:rPr lang="en-US" dirty="0" err="1"/>
              <a:t>student_name</a:t>
            </a:r>
            <a:r>
              <a:rPr lang="en-US" dirty="0"/>
              <a:t>, MIN(</a:t>
            </a:r>
            <a:r>
              <a:rPr lang="en-US" dirty="0" err="1"/>
              <a:t>test_score</a:t>
            </a:r>
            <a:r>
              <a:rPr lang="en-US" dirty="0"/>
              <a:t>), MAX(</a:t>
            </a:r>
            <a:r>
              <a:rPr lang="en-US" dirty="0" err="1"/>
              <a:t>test_score</a:t>
            </a:r>
            <a:r>
              <a:rPr lang="en-US" dirty="0"/>
              <a:t>)</a:t>
            </a:r>
          </a:p>
          <a:p>
            <a:pPr marL="0" indent="0">
              <a:buNone/>
            </a:pPr>
            <a:r>
              <a:rPr lang="en-US" dirty="0"/>
              <a:t>       FROM student</a:t>
            </a:r>
          </a:p>
          <a:p>
            <a:pPr marL="0" indent="0">
              <a:buNone/>
            </a:pPr>
            <a:r>
              <a:rPr lang="en-US" dirty="0"/>
              <a:t>       GROUP BY </a:t>
            </a:r>
            <a:r>
              <a:rPr lang="en-US" dirty="0" err="1"/>
              <a:t>student_name</a:t>
            </a:r>
            <a:r>
              <a:rPr lang="en-US" dirty="0"/>
              <a:t>;</a:t>
            </a:r>
          </a:p>
          <a:p>
            <a:r>
              <a:rPr lang="en-US" dirty="0"/>
              <a:t>For MAX(), MySQL currently compares ENUM and SET columns by their string value rather than by the string's relative position in the set. This differs from how ORDER BY compares them.</a:t>
            </a:r>
            <a:endParaRPr lang="en-IN" dirty="0"/>
          </a:p>
        </p:txBody>
      </p:sp>
    </p:spTree>
    <p:extLst>
      <p:ext uri="{BB962C8B-B14F-4D97-AF65-F5344CB8AC3E}">
        <p14:creationId xmlns:p14="http://schemas.microsoft.com/office/powerpoint/2010/main" val="3417538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31AE-73E3-74D4-54AC-220A6946481F}"/>
              </a:ext>
            </a:extLst>
          </p:cNvPr>
          <p:cNvSpPr>
            <a:spLocks noGrp="1"/>
          </p:cNvSpPr>
          <p:nvPr>
            <p:ph type="title"/>
          </p:nvPr>
        </p:nvSpPr>
        <p:spPr/>
        <p:txBody>
          <a:bodyPr/>
          <a:lstStyle/>
          <a:p>
            <a:r>
              <a:rPr lang="en-US" dirty="0"/>
              <a:t>MIN([DISTINCT] expr) </a:t>
            </a:r>
            <a:endParaRPr lang="en-IN" dirty="0"/>
          </a:p>
        </p:txBody>
      </p:sp>
      <p:sp>
        <p:nvSpPr>
          <p:cNvPr id="3" name="Content Placeholder 2">
            <a:extLst>
              <a:ext uri="{FF2B5EF4-FFF2-40B4-BE49-F238E27FC236}">
                <a16:creationId xmlns:a16="http://schemas.microsoft.com/office/drawing/2014/main" id="{8054D943-E5AA-8018-EC75-F2E9A032D34D}"/>
              </a:ext>
            </a:extLst>
          </p:cNvPr>
          <p:cNvSpPr>
            <a:spLocks noGrp="1"/>
          </p:cNvSpPr>
          <p:nvPr>
            <p:ph idx="1"/>
          </p:nvPr>
        </p:nvSpPr>
        <p:spPr>
          <a:xfrm>
            <a:off x="1154954" y="2603500"/>
            <a:ext cx="10260759" cy="4040188"/>
          </a:xfrm>
        </p:spPr>
        <p:txBody>
          <a:bodyPr>
            <a:normAutofit/>
          </a:bodyPr>
          <a:lstStyle/>
          <a:p>
            <a:r>
              <a:rPr lang="en-US" dirty="0"/>
              <a:t>Returns the minimum value of expr.</a:t>
            </a:r>
          </a:p>
          <a:p>
            <a:r>
              <a:rPr lang="en-US" dirty="0"/>
              <a:t> MIN() may take a string argument; in such cases, it returns the minimum string value. </a:t>
            </a:r>
          </a:p>
          <a:p>
            <a:r>
              <a:rPr lang="en-US" dirty="0"/>
              <a:t>DISTINCT keyword can be used to find the minimum of the distinct values of expr, however, this produces the same result as omitting DISTINCT.</a:t>
            </a:r>
          </a:p>
          <a:p>
            <a:r>
              <a:rPr lang="en-US" dirty="0"/>
              <a:t>If there are no matching rows, or if expr is NULL, MIN() returns NULL.</a:t>
            </a:r>
          </a:p>
          <a:p>
            <a:pPr marL="0" indent="0">
              <a:buNone/>
            </a:pPr>
            <a:r>
              <a:rPr lang="en-US" dirty="0" err="1"/>
              <a:t>mysql</a:t>
            </a:r>
            <a:r>
              <a:rPr lang="en-US" dirty="0"/>
              <a:t>&gt; SELECT </a:t>
            </a:r>
            <a:r>
              <a:rPr lang="en-US" dirty="0" err="1"/>
              <a:t>student_name</a:t>
            </a:r>
            <a:r>
              <a:rPr lang="en-US" dirty="0"/>
              <a:t>, MIN(</a:t>
            </a:r>
            <a:r>
              <a:rPr lang="en-US" dirty="0" err="1"/>
              <a:t>test_score</a:t>
            </a:r>
            <a:r>
              <a:rPr lang="en-US" dirty="0"/>
              <a:t>), MAX(</a:t>
            </a:r>
            <a:r>
              <a:rPr lang="en-US" dirty="0" err="1"/>
              <a:t>test_score</a:t>
            </a:r>
            <a:r>
              <a:rPr lang="en-US" dirty="0"/>
              <a:t>)</a:t>
            </a:r>
          </a:p>
          <a:p>
            <a:pPr marL="0" indent="0">
              <a:buNone/>
            </a:pPr>
            <a:r>
              <a:rPr lang="en-US" dirty="0"/>
              <a:t>       FROM student</a:t>
            </a:r>
          </a:p>
          <a:p>
            <a:pPr marL="0" indent="0">
              <a:buNone/>
            </a:pPr>
            <a:r>
              <a:rPr lang="en-US" dirty="0"/>
              <a:t>       GROUP BY </a:t>
            </a:r>
            <a:r>
              <a:rPr lang="en-US" dirty="0" err="1"/>
              <a:t>student_name</a:t>
            </a:r>
            <a:r>
              <a:rPr lang="en-US" dirty="0"/>
              <a:t>;</a:t>
            </a:r>
          </a:p>
          <a:p>
            <a:r>
              <a:rPr lang="en-US" dirty="0"/>
              <a:t>For MIN(), MySQL currently compares ENUM and SET columns by their string value rather than by the string's relative position in the set. This differs from how ORDER BY compares them.</a:t>
            </a:r>
            <a:endParaRPr lang="en-IN" dirty="0"/>
          </a:p>
        </p:txBody>
      </p:sp>
    </p:spTree>
    <p:extLst>
      <p:ext uri="{BB962C8B-B14F-4D97-AF65-F5344CB8AC3E}">
        <p14:creationId xmlns:p14="http://schemas.microsoft.com/office/powerpoint/2010/main" val="427806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4163-AEAC-39D8-45C2-2A2C3E711925}"/>
              </a:ext>
            </a:extLst>
          </p:cNvPr>
          <p:cNvSpPr>
            <a:spLocks noGrp="1"/>
          </p:cNvSpPr>
          <p:nvPr>
            <p:ph type="title"/>
          </p:nvPr>
        </p:nvSpPr>
        <p:spPr/>
        <p:txBody>
          <a:bodyPr/>
          <a:lstStyle/>
          <a:p>
            <a:r>
              <a:rPr lang="en-US" dirty="0"/>
              <a:t>GROUP BY Modifiers</a:t>
            </a:r>
            <a:endParaRPr lang="en-IN" dirty="0"/>
          </a:p>
        </p:txBody>
      </p:sp>
      <p:sp>
        <p:nvSpPr>
          <p:cNvPr id="3" name="Content Placeholder 2">
            <a:extLst>
              <a:ext uri="{FF2B5EF4-FFF2-40B4-BE49-F238E27FC236}">
                <a16:creationId xmlns:a16="http://schemas.microsoft.com/office/drawing/2014/main" id="{ECA65AAF-D14E-2696-3631-4AAA54697260}"/>
              </a:ext>
            </a:extLst>
          </p:cNvPr>
          <p:cNvSpPr>
            <a:spLocks noGrp="1"/>
          </p:cNvSpPr>
          <p:nvPr>
            <p:ph idx="1"/>
          </p:nvPr>
        </p:nvSpPr>
        <p:spPr/>
        <p:txBody>
          <a:bodyPr/>
          <a:lstStyle/>
          <a:p>
            <a:r>
              <a:rPr lang="en-US" dirty="0"/>
              <a:t>The GROUP BY clause permits a WITH ROLLUP modifier that causes summary output to include extra rows that represent higher-level (that is, super-aggregate) summary operations.</a:t>
            </a:r>
          </a:p>
          <a:p>
            <a:r>
              <a:rPr lang="en-US" dirty="0"/>
              <a:t> ROLLUP thus enables you to answer questions at multiple levels of analysis with a single query.</a:t>
            </a:r>
          </a:p>
          <a:p>
            <a:r>
              <a:rPr lang="en-US" dirty="0"/>
              <a:t> For example, ROLLUP can be used to provide support for OLAP (Online Analytical Processing) operations.</a:t>
            </a:r>
            <a:endParaRPr lang="en-IN" dirty="0"/>
          </a:p>
        </p:txBody>
      </p:sp>
    </p:spTree>
    <p:extLst>
      <p:ext uri="{BB962C8B-B14F-4D97-AF65-F5344CB8AC3E}">
        <p14:creationId xmlns:p14="http://schemas.microsoft.com/office/powerpoint/2010/main" val="646193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8CA9D4-34CF-5E00-93AD-105C9E48C485}"/>
              </a:ext>
            </a:extLst>
          </p:cNvPr>
          <p:cNvSpPr txBox="1"/>
          <p:nvPr/>
        </p:nvSpPr>
        <p:spPr>
          <a:xfrm>
            <a:off x="803672" y="674191"/>
            <a:ext cx="9369028" cy="646331"/>
          </a:xfrm>
          <a:prstGeom prst="rect">
            <a:avLst/>
          </a:prstGeom>
          <a:noFill/>
        </p:spPr>
        <p:txBody>
          <a:bodyPr wrap="square">
            <a:spAutoFit/>
          </a:bodyPr>
          <a:lstStyle/>
          <a:p>
            <a:r>
              <a:rPr lang="en-US" dirty="0"/>
              <a:t>Suppose that a sales table has year, country, product, and profit columns for recording sales profitability:</a:t>
            </a:r>
            <a:endParaRPr lang="en-IN" dirty="0"/>
          </a:p>
        </p:txBody>
      </p:sp>
      <p:sp>
        <p:nvSpPr>
          <p:cNvPr id="10" name="TextBox 9">
            <a:extLst>
              <a:ext uri="{FF2B5EF4-FFF2-40B4-BE49-F238E27FC236}">
                <a16:creationId xmlns:a16="http://schemas.microsoft.com/office/drawing/2014/main" id="{BE07FB37-254A-AD2C-994E-840CD4A08BBD}"/>
              </a:ext>
            </a:extLst>
          </p:cNvPr>
          <p:cNvSpPr txBox="1"/>
          <p:nvPr/>
        </p:nvSpPr>
        <p:spPr>
          <a:xfrm>
            <a:off x="803672" y="1333113"/>
            <a:ext cx="9040416" cy="369332"/>
          </a:xfrm>
          <a:prstGeom prst="rect">
            <a:avLst/>
          </a:prstGeom>
          <a:noFill/>
          <a:ln>
            <a:solidFill>
              <a:schemeClr val="accent1"/>
            </a:solidFill>
          </a:ln>
        </p:spPr>
        <p:txBody>
          <a:bodyPr wrap="square">
            <a:spAutoFit/>
          </a:bodyPr>
          <a:lstStyle/>
          <a:p>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sales </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834689"/>
                </a:solidFill>
                <a:effectLst/>
                <a:latin typeface="Liberation Mono"/>
              </a:rPr>
              <a:t>year</a:t>
            </a:r>
            <a:r>
              <a:rPr lang="en-US" b="0" i="0" dirty="0">
                <a:solidFill>
                  <a:srgbClr val="000000"/>
                </a:solidFill>
                <a:effectLst/>
                <a:latin typeface="Liberation Mono"/>
              </a:rPr>
              <a:t>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country </a:t>
            </a:r>
            <a:r>
              <a:rPr lang="en-US" b="0" i="0" dirty="0">
                <a:solidFill>
                  <a:srgbClr val="834689"/>
                </a:solidFill>
                <a:effectLst/>
                <a:latin typeface="Liberation Mono"/>
              </a:rPr>
              <a:t>VARCHAR</a:t>
            </a:r>
            <a:r>
              <a:rPr lang="en-US" b="0" i="0" dirty="0">
                <a:solidFill>
                  <a:srgbClr val="999999"/>
                </a:solidFill>
                <a:effectLst/>
                <a:latin typeface="Liberation Mono"/>
              </a:rPr>
              <a:t>(</a:t>
            </a:r>
            <a:r>
              <a:rPr lang="en-US" b="0" i="0" dirty="0">
                <a:solidFill>
                  <a:srgbClr val="990055"/>
                </a:solidFill>
                <a:effectLst/>
                <a:latin typeface="Liberation Mono"/>
              </a:rPr>
              <a:t>20</a:t>
            </a:r>
            <a:r>
              <a:rPr lang="en-US" b="0" i="0" dirty="0">
                <a:solidFill>
                  <a:srgbClr val="999999"/>
                </a:solidFill>
                <a:effectLst/>
                <a:latin typeface="Liberation Mono"/>
              </a:rPr>
              <a:t>),</a:t>
            </a:r>
            <a:r>
              <a:rPr lang="en-US" b="0" i="0" dirty="0">
                <a:solidFill>
                  <a:srgbClr val="000000"/>
                </a:solidFill>
                <a:effectLst/>
                <a:latin typeface="Liberation Mono"/>
              </a:rPr>
              <a:t> product </a:t>
            </a:r>
            <a:r>
              <a:rPr lang="en-US" b="0" i="0" dirty="0">
                <a:solidFill>
                  <a:srgbClr val="834689"/>
                </a:solidFill>
                <a:effectLst/>
                <a:latin typeface="Liberation Mono"/>
              </a:rPr>
              <a:t>VARCHAR</a:t>
            </a:r>
            <a:r>
              <a:rPr lang="en-US" b="0" i="0" dirty="0">
                <a:solidFill>
                  <a:srgbClr val="999999"/>
                </a:solidFill>
                <a:effectLst/>
                <a:latin typeface="Liberation Mono"/>
              </a:rPr>
              <a:t>(</a:t>
            </a:r>
            <a:r>
              <a:rPr lang="en-US" b="0" i="0" dirty="0">
                <a:solidFill>
                  <a:srgbClr val="990055"/>
                </a:solidFill>
                <a:effectLst/>
                <a:latin typeface="Liberation Mono"/>
              </a:rPr>
              <a:t>32</a:t>
            </a:r>
            <a:r>
              <a:rPr lang="en-US" b="0" i="0" dirty="0">
                <a:solidFill>
                  <a:srgbClr val="999999"/>
                </a:solidFill>
                <a:effectLst/>
                <a:latin typeface="Liberation Mono"/>
              </a:rPr>
              <a:t>),</a:t>
            </a:r>
            <a:r>
              <a:rPr lang="en-US" b="0" i="0" dirty="0">
                <a:solidFill>
                  <a:srgbClr val="000000"/>
                </a:solidFill>
                <a:effectLst/>
                <a:latin typeface="Liberation Mono"/>
              </a:rPr>
              <a:t> profit </a:t>
            </a:r>
            <a:r>
              <a:rPr lang="en-US" b="0" i="0" dirty="0">
                <a:solidFill>
                  <a:srgbClr val="834689"/>
                </a:solidFill>
                <a:effectLst/>
                <a:latin typeface="Liberation Mono"/>
              </a:rPr>
              <a:t>INT</a:t>
            </a:r>
            <a:r>
              <a:rPr lang="en-US" b="0" i="0" dirty="0">
                <a:solidFill>
                  <a:srgbClr val="000000"/>
                </a:solidFill>
                <a:effectLst/>
                <a:latin typeface="Liberation Mono"/>
              </a:rPr>
              <a:t> </a:t>
            </a:r>
            <a:r>
              <a:rPr lang="en-US" b="0" i="0" dirty="0">
                <a:solidFill>
                  <a:srgbClr val="999999"/>
                </a:solidFill>
                <a:effectLst/>
                <a:latin typeface="Liberation Mono"/>
              </a:rPr>
              <a:t>);</a:t>
            </a:r>
            <a:endParaRPr lang="en-IN" dirty="0"/>
          </a:p>
        </p:txBody>
      </p:sp>
      <p:sp>
        <p:nvSpPr>
          <p:cNvPr id="12" name="TextBox 11">
            <a:extLst>
              <a:ext uri="{FF2B5EF4-FFF2-40B4-BE49-F238E27FC236}">
                <a16:creationId xmlns:a16="http://schemas.microsoft.com/office/drawing/2014/main" id="{AD328A93-B791-03D0-CF74-01050F79B159}"/>
              </a:ext>
            </a:extLst>
          </p:cNvPr>
          <p:cNvSpPr txBox="1"/>
          <p:nvPr/>
        </p:nvSpPr>
        <p:spPr>
          <a:xfrm>
            <a:off x="803672" y="2292251"/>
            <a:ext cx="9040416" cy="369332"/>
          </a:xfrm>
          <a:prstGeom prst="rect">
            <a:avLst/>
          </a:prstGeom>
          <a:noFill/>
        </p:spPr>
        <p:txBody>
          <a:bodyPr wrap="square">
            <a:spAutoFit/>
          </a:bodyPr>
          <a:lstStyle/>
          <a:p>
            <a:r>
              <a:rPr lang="en-US" dirty="0"/>
              <a:t>To summarize table contents per year, use a simple GROUP BY like this:</a:t>
            </a:r>
            <a:endParaRPr lang="en-IN" dirty="0"/>
          </a:p>
        </p:txBody>
      </p:sp>
      <p:sp>
        <p:nvSpPr>
          <p:cNvPr id="18" name="TextBox 17">
            <a:extLst>
              <a:ext uri="{FF2B5EF4-FFF2-40B4-BE49-F238E27FC236}">
                <a16:creationId xmlns:a16="http://schemas.microsoft.com/office/drawing/2014/main" id="{94D4BB39-6036-E88F-5D1D-77156DBBF5C7}"/>
              </a:ext>
            </a:extLst>
          </p:cNvPr>
          <p:cNvSpPr txBox="1"/>
          <p:nvPr/>
        </p:nvSpPr>
        <p:spPr>
          <a:xfrm>
            <a:off x="803672" y="3216563"/>
            <a:ext cx="9040416" cy="2308324"/>
          </a:xfrm>
          <a:prstGeom prst="rect">
            <a:avLst/>
          </a:prstGeom>
          <a:noFill/>
          <a:ln>
            <a:solidFill>
              <a:schemeClr val="accent1"/>
            </a:solidFill>
          </a:ln>
        </p:spPr>
        <p:txBody>
          <a:bodyPr wrap="square">
            <a:spAutoFit/>
          </a:bodyPr>
          <a:lstStyle/>
          <a:p>
            <a:r>
              <a:rPr lang="en-US" dirty="0" err="1"/>
              <a:t>mysql</a:t>
            </a:r>
            <a:r>
              <a:rPr lang="en-US" dirty="0"/>
              <a:t>&gt; SELECT year, SUM(profit) AS profit</a:t>
            </a:r>
          </a:p>
          <a:p>
            <a:r>
              <a:rPr lang="en-US" dirty="0"/>
              <a:t>       FROM sales  GROUP BY year;</a:t>
            </a:r>
          </a:p>
          <a:p>
            <a:r>
              <a:rPr lang="en-US" dirty="0"/>
              <a:t>+------+--------+</a:t>
            </a:r>
          </a:p>
          <a:p>
            <a:r>
              <a:rPr lang="en-US" dirty="0"/>
              <a:t>| year | profit |</a:t>
            </a:r>
          </a:p>
          <a:p>
            <a:r>
              <a:rPr lang="en-US" dirty="0"/>
              <a:t>+------+--------+</a:t>
            </a:r>
          </a:p>
          <a:p>
            <a:r>
              <a:rPr lang="en-US" dirty="0"/>
              <a:t>| 2000 |   4525 |</a:t>
            </a:r>
          </a:p>
          <a:p>
            <a:r>
              <a:rPr lang="en-US" dirty="0"/>
              <a:t>| 2001 |   3010 |</a:t>
            </a:r>
          </a:p>
          <a:p>
            <a:r>
              <a:rPr lang="en-US" dirty="0"/>
              <a:t>+------+--------+</a:t>
            </a:r>
            <a:endParaRPr lang="en-IN" dirty="0"/>
          </a:p>
        </p:txBody>
      </p:sp>
    </p:spTree>
    <p:extLst>
      <p:ext uri="{BB962C8B-B14F-4D97-AF65-F5344CB8AC3E}">
        <p14:creationId xmlns:p14="http://schemas.microsoft.com/office/powerpoint/2010/main" val="1173872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60A43-11EF-A2BC-DF93-F9687B60D3BB}"/>
              </a:ext>
            </a:extLst>
          </p:cNvPr>
          <p:cNvSpPr txBox="1"/>
          <p:nvPr/>
        </p:nvSpPr>
        <p:spPr>
          <a:xfrm>
            <a:off x="1132285" y="843677"/>
            <a:ext cx="9183290" cy="3139321"/>
          </a:xfrm>
          <a:prstGeom prst="rect">
            <a:avLst/>
          </a:prstGeom>
          <a:noFill/>
        </p:spPr>
        <p:txBody>
          <a:bodyPr wrap="square">
            <a:spAutoFit/>
          </a:bodyPr>
          <a:lstStyle/>
          <a:p>
            <a:pPr marL="285750" indent="-285750">
              <a:buFont typeface="Wingdings" panose="05000000000000000000" pitchFamily="2" charset="2"/>
              <a:buChar char="Ø"/>
            </a:pPr>
            <a:r>
              <a:rPr lang="en-US" dirty="0"/>
              <a:t>The output shows the total (aggregate) profit for each year. </a:t>
            </a:r>
          </a:p>
          <a:p>
            <a:pPr marL="285750" indent="-285750">
              <a:buFont typeface="Wingdings" panose="05000000000000000000" pitchFamily="2" charset="2"/>
              <a:buChar char="Ø"/>
            </a:pPr>
            <a:r>
              <a:rPr lang="en-US" dirty="0"/>
              <a:t>To also determine the total profit summed over all years, you must add up the individual values yourself or run an additional query. </a:t>
            </a:r>
          </a:p>
          <a:p>
            <a:pPr marL="285750" indent="-285750">
              <a:buFont typeface="Wingdings" panose="05000000000000000000" pitchFamily="2" charset="2"/>
              <a:buChar char="Ø"/>
            </a:pPr>
            <a:r>
              <a:rPr lang="en-US" dirty="0"/>
              <a:t>Or you can use ROLLUP, which provides both levels of analysis with a single query. </a:t>
            </a:r>
          </a:p>
          <a:p>
            <a:pPr marL="285750" indent="-285750">
              <a:buFont typeface="Wingdings" panose="05000000000000000000" pitchFamily="2" charset="2"/>
              <a:buChar char="Ø"/>
            </a:pPr>
            <a:r>
              <a:rPr lang="en-US" dirty="0"/>
              <a:t>Adding a WITH ROLLUP modifier to the GROUP BY clause causes the query to produce another (super-aggregate) row that shows the grand total over all year values:</a:t>
            </a:r>
          </a:p>
          <a:p>
            <a:pPr marL="285750" indent="-285750">
              <a:buFont typeface="Wingdings" panose="05000000000000000000" pitchFamily="2" charset="2"/>
              <a:buChar char="Ø"/>
            </a:pPr>
            <a:r>
              <a:rPr lang="en-US" dirty="0"/>
              <a:t>The NULL value in the year column identifies the grand total super-aggregate line.</a:t>
            </a:r>
          </a:p>
          <a:p>
            <a:pPr marL="285750" indent="-285750">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3D0CB268-6BA6-C2EA-1F22-ED90E8566A82}"/>
              </a:ext>
            </a:extLst>
          </p:cNvPr>
          <p:cNvSpPr txBox="1"/>
          <p:nvPr/>
        </p:nvSpPr>
        <p:spPr>
          <a:xfrm>
            <a:off x="1360886" y="3829050"/>
            <a:ext cx="6093618" cy="2862322"/>
          </a:xfrm>
          <a:prstGeom prst="rect">
            <a:avLst/>
          </a:prstGeom>
          <a:noFill/>
          <a:ln>
            <a:solidFill>
              <a:schemeClr val="accent1"/>
            </a:solidFill>
          </a:ln>
        </p:spPr>
        <p:txBody>
          <a:bodyPr wrap="square">
            <a:spAutoFit/>
          </a:bodyPr>
          <a:lstStyle/>
          <a:p>
            <a:r>
              <a:rPr lang="en-US" dirty="0" err="1"/>
              <a:t>mysql</a:t>
            </a:r>
            <a:r>
              <a:rPr lang="en-US" dirty="0"/>
              <a:t>&gt; SELECT year, SUM(profit) AS profit</a:t>
            </a:r>
          </a:p>
          <a:p>
            <a:r>
              <a:rPr lang="en-US" dirty="0"/>
              <a:t>       FROM sales</a:t>
            </a:r>
          </a:p>
          <a:p>
            <a:r>
              <a:rPr lang="en-US" dirty="0"/>
              <a:t>       GROUP BY year WITH ROLLUP;</a:t>
            </a:r>
          </a:p>
          <a:p>
            <a:r>
              <a:rPr lang="en-US" dirty="0"/>
              <a:t>+------+--------+</a:t>
            </a:r>
          </a:p>
          <a:p>
            <a:r>
              <a:rPr lang="en-US" dirty="0"/>
              <a:t>| year | profit |</a:t>
            </a:r>
          </a:p>
          <a:p>
            <a:r>
              <a:rPr lang="en-US" dirty="0"/>
              <a:t>+------+--------+</a:t>
            </a:r>
          </a:p>
          <a:p>
            <a:r>
              <a:rPr lang="en-US" dirty="0"/>
              <a:t>| 2000 |   4525 |</a:t>
            </a:r>
          </a:p>
          <a:p>
            <a:r>
              <a:rPr lang="en-US" dirty="0"/>
              <a:t>| 2001 |   3010 |</a:t>
            </a:r>
          </a:p>
          <a:p>
            <a:r>
              <a:rPr lang="en-US" dirty="0"/>
              <a:t>| NULL |   7535 |</a:t>
            </a:r>
          </a:p>
          <a:p>
            <a:r>
              <a:rPr lang="en-US" dirty="0"/>
              <a:t>+------+--------+</a:t>
            </a:r>
            <a:endParaRPr lang="en-IN" dirty="0"/>
          </a:p>
        </p:txBody>
      </p:sp>
    </p:spTree>
    <p:extLst>
      <p:ext uri="{BB962C8B-B14F-4D97-AF65-F5344CB8AC3E}">
        <p14:creationId xmlns:p14="http://schemas.microsoft.com/office/powerpoint/2010/main" val="357139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CD207-4314-E850-A049-AE01054F24A3}"/>
              </a:ext>
            </a:extLst>
          </p:cNvPr>
          <p:cNvSpPr txBox="1"/>
          <p:nvPr/>
        </p:nvSpPr>
        <p:spPr>
          <a:xfrm>
            <a:off x="328611" y="268962"/>
            <a:ext cx="11863389" cy="1754326"/>
          </a:xfrm>
          <a:prstGeom prst="rect">
            <a:avLst/>
          </a:prstGeom>
          <a:noFill/>
        </p:spPr>
        <p:txBody>
          <a:bodyPr wrap="square">
            <a:spAutoFit/>
          </a:bodyPr>
          <a:lstStyle/>
          <a:p>
            <a:pPr marL="285750" indent="-285750">
              <a:buFont typeface="Wingdings" panose="05000000000000000000" pitchFamily="2" charset="2"/>
              <a:buChar char="Ø"/>
            </a:pPr>
            <a:r>
              <a:rPr lang="en-US" dirty="0"/>
              <a:t>ROLLUP has a more complex effect when there are multiple GROUP BY columns.</a:t>
            </a:r>
          </a:p>
          <a:p>
            <a:pPr marL="285750" indent="-285750">
              <a:buFont typeface="Wingdings" panose="05000000000000000000" pitchFamily="2" charset="2"/>
              <a:buChar char="Ø"/>
            </a:pPr>
            <a:r>
              <a:rPr lang="en-US" dirty="0"/>
              <a:t> In this case, each time there is a change in value in any but the last grouping column, the query produces an extra super-aggregate summary row.</a:t>
            </a:r>
          </a:p>
          <a:p>
            <a:pPr marL="285750" indent="-285750">
              <a:buFont typeface="Wingdings" panose="05000000000000000000" pitchFamily="2" charset="2"/>
              <a:buChar char="Ø"/>
            </a:pPr>
            <a:r>
              <a:rPr lang="en-US" dirty="0"/>
              <a:t>For example, without ROLLUP, a summary of the sales table based on year, country, and product might look like this, where the output indicates summary values only at the year/country/product level of analysis:</a:t>
            </a:r>
            <a:endParaRPr lang="en-IN" dirty="0"/>
          </a:p>
        </p:txBody>
      </p:sp>
      <p:sp>
        <p:nvSpPr>
          <p:cNvPr id="5" name="TextBox 4">
            <a:extLst>
              <a:ext uri="{FF2B5EF4-FFF2-40B4-BE49-F238E27FC236}">
                <a16:creationId xmlns:a16="http://schemas.microsoft.com/office/drawing/2014/main" id="{3E480973-7155-F6CD-8ACD-37B87F3614DB}"/>
              </a:ext>
            </a:extLst>
          </p:cNvPr>
          <p:cNvSpPr txBox="1"/>
          <p:nvPr/>
        </p:nvSpPr>
        <p:spPr>
          <a:xfrm>
            <a:off x="2789635" y="1779687"/>
            <a:ext cx="6093618" cy="5078313"/>
          </a:xfrm>
          <a:prstGeom prst="rect">
            <a:avLst/>
          </a:prstGeom>
          <a:noFill/>
        </p:spPr>
        <p:txBody>
          <a:bodyPr wrap="square">
            <a:spAutoFit/>
          </a:bodyPr>
          <a:lstStyle/>
          <a:p>
            <a:r>
              <a:rPr lang="en-IN" dirty="0" err="1"/>
              <a:t>mysql</a:t>
            </a:r>
            <a:r>
              <a:rPr lang="en-IN" dirty="0"/>
              <a:t>&gt; SELECT year, country, product, SUM(profit) AS profit</a:t>
            </a:r>
          </a:p>
          <a:p>
            <a:r>
              <a:rPr lang="en-IN" dirty="0"/>
              <a:t>       FROM sales</a:t>
            </a:r>
          </a:p>
          <a:p>
            <a:r>
              <a:rPr lang="en-IN" dirty="0"/>
              <a:t>       GROUP BY year, country, product;</a:t>
            </a:r>
          </a:p>
          <a:p>
            <a:r>
              <a:rPr lang="en-IN" dirty="0"/>
              <a:t>+------+---------+------------+--------+</a:t>
            </a:r>
          </a:p>
          <a:p>
            <a:r>
              <a:rPr lang="en-IN" dirty="0"/>
              <a:t>| year | country | product    | profit |</a:t>
            </a:r>
          </a:p>
          <a:p>
            <a:r>
              <a:rPr lang="en-IN" dirty="0"/>
              <a:t>+------+---------+------------+--------+</a:t>
            </a:r>
          </a:p>
          <a:p>
            <a:r>
              <a:rPr lang="en-IN" dirty="0"/>
              <a:t>| 2000 | Finland | Computer   |   1500 |</a:t>
            </a:r>
          </a:p>
          <a:p>
            <a:r>
              <a:rPr lang="en-IN" dirty="0"/>
              <a:t>| 2000 | Finland | Phone      |    100 |</a:t>
            </a:r>
          </a:p>
          <a:p>
            <a:r>
              <a:rPr lang="en-IN" dirty="0"/>
              <a:t>| 2000 | India   | Calculator |    150 |</a:t>
            </a:r>
          </a:p>
          <a:p>
            <a:r>
              <a:rPr lang="en-IN" dirty="0"/>
              <a:t>| 2000 | India   | Computer   |   1200 |</a:t>
            </a:r>
          </a:p>
          <a:p>
            <a:r>
              <a:rPr lang="en-IN" dirty="0"/>
              <a:t>| 2000 | USA     | Calculator |     75 |</a:t>
            </a:r>
          </a:p>
          <a:p>
            <a:r>
              <a:rPr lang="en-IN" dirty="0"/>
              <a:t>| 2000 | USA     | Computer   |   1500 |</a:t>
            </a:r>
          </a:p>
          <a:p>
            <a:r>
              <a:rPr lang="en-IN" dirty="0"/>
              <a:t>| 2001 | Finland | Phone      |     10 |</a:t>
            </a:r>
          </a:p>
          <a:p>
            <a:r>
              <a:rPr lang="en-IN" dirty="0"/>
              <a:t>| 2001 | USA     | Calculator |     50 |</a:t>
            </a:r>
          </a:p>
          <a:p>
            <a:r>
              <a:rPr lang="en-IN" dirty="0"/>
              <a:t>| 2001 | USA     | Computer   |   2700 |</a:t>
            </a:r>
          </a:p>
          <a:p>
            <a:r>
              <a:rPr lang="en-IN" dirty="0"/>
              <a:t>| 2001 | USA     | TV         |    250 |</a:t>
            </a:r>
          </a:p>
          <a:p>
            <a:r>
              <a:rPr lang="en-IN" dirty="0"/>
              <a:t>+------+---------+------------+--------+</a:t>
            </a:r>
          </a:p>
        </p:txBody>
      </p:sp>
    </p:spTree>
    <p:extLst>
      <p:ext uri="{BB962C8B-B14F-4D97-AF65-F5344CB8AC3E}">
        <p14:creationId xmlns:p14="http://schemas.microsoft.com/office/powerpoint/2010/main" val="1425110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A19B2B-4E79-9D4D-E7A1-72524EE6D1E7}"/>
              </a:ext>
            </a:extLst>
          </p:cNvPr>
          <p:cNvSpPr txBox="1"/>
          <p:nvPr/>
        </p:nvSpPr>
        <p:spPr>
          <a:xfrm>
            <a:off x="573881" y="117693"/>
            <a:ext cx="11044237" cy="6740307"/>
          </a:xfrm>
          <a:prstGeom prst="rect">
            <a:avLst/>
          </a:prstGeom>
          <a:noFill/>
        </p:spPr>
        <p:txBody>
          <a:bodyPr wrap="square">
            <a:spAutoFit/>
          </a:bodyPr>
          <a:lstStyle/>
          <a:p>
            <a:r>
              <a:rPr lang="en-IN" dirty="0" err="1"/>
              <a:t>mysql</a:t>
            </a:r>
            <a:r>
              <a:rPr lang="en-IN" dirty="0"/>
              <a:t>&gt; SELECT year, country, product, SUM(profit) AS profit</a:t>
            </a:r>
          </a:p>
          <a:p>
            <a:r>
              <a:rPr lang="en-IN" dirty="0"/>
              <a:t>       FROM sales  GROUP BY year, country, product WITH ROLLUP;</a:t>
            </a:r>
          </a:p>
          <a:p>
            <a:r>
              <a:rPr lang="en-IN" dirty="0"/>
              <a:t>+------+---------+------------+--------+</a:t>
            </a:r>
          </a:p>
          <a:p>
            <a:r>
              <a:rPr lang="en-IN" dirty="0"/>
              <a:t>| year | country | product    | profit |</a:t>
            </a:r>
          </a:p>
          <a:p>
            <a:r>
              <a:rPr lang="en-IN" dirty="0"/>
              <a:t>+------+---------+------------+--------+</a:t>
            </a:r>
          </a:p>
          <a:p>
            <a:r>
              <a:rPr lang="en-IN" dirty="0"/>
              <a:t>| 2000 | Finland | Computer   |   1500 |</a:t>
            </a:r>
          </a:p>
          <a:p>
            <a:r>
              <a:rPr lang="en-IN" dirty="0"/>
              <a:t>| 2000 | Finland | Phone      |    100 |</a:t>
            </a:r>
          </a:p>
          <a:p>
            <a:r>
              <a:rPr lang="en-IN" dirty="0"/>
              <a:t>| 2000 | Finland | NULL       |   1600 |</a:t>
            </a:r>
          </a:p>
          <a:p>
            <a:r>
              <a:rPr lang="en-IN" dirty="0"/>
              <a:t>| 2000 | India   | Calculator |    150 |</a:t>
            </a:r>
          </a:p>
          <a:p>
            <a:r>
              <a:rPr lang="en-IN" dirty="0"/>
              <a:t>| 2000 | India   | Computer   |   1200 |</a:t>
            </a:r>
          </a:p>
          <a:p>
            <a:r>
              <a:rPr lang="en-IN" dirty="0"/>
              <a:t>| 2000 | India   | NULL       |   1350 |</a:t>
            </a:r>
          </a:p>
          <a:p>
            <a:r>
              <a:rPr lang="en-IN" dirty="0"/>
              <a:t>| 2000 | USA     | Calculator |     75 |</a:t>
            </a:r>
          </a:p>
          <a:p>
            <a:r>
              <a:rPr lang="en-IN" dirty="0"/>
              <a:t>| 2000 | USA     | Computer   |   1500 |</a:t>
            </a:r>
          </a:p>
          <a:p>
            <a:r>
              <a:rPr lang="en-IN" dirty="0"/>
              <a:t>| 2000 | USA     | NULL       |   1575 |</a:t>
            </a:r>
          </a:p>
          <a:p>
            <a:r>
              <a:rPr lang="en-IN" dirty="0"/>
              <a:t>| 2000 | NULL    | NULL       |   4525 |</a:t>
            </a:r>
          </a:p>
          <a:p>
            <a:r>
              <a:rPr lang="en-IN" dirty="0"/>
              <a:t>| 2001 | Finland | Phone      |     10 |</a:t>
            </a:r>
          </a:p>
          <a:p>
            <a:r>
              <a:rPr lang="en-IN" dirty="0"/>
              <a:t>| 2001 | Finland | NULL       |     10 |</a:t>
            </a:r>
          </a:p>
          <a:p>
            <a:r>
              <a:rPr lang="en-IN" dirty="0"/>
              <a:t>| 2001 | USA     | Calculator |     50 |</a:t>
            </a:r>
          </a:p>
          <a:p>
            <a:r>
              <a:rPr lang="en-IN" dirty="0"/>
              <a:t>| 2001 | USA     | Computer   |   2700 |</a:t>
            </a:r>
          </a:p>
          <a:p>
            <a:r>
              <a:rPr lang="en-IN" dirty="0"/>
              <a:t>| 2001 | USA     | TV         |    250 |</a:t>
            </a:r>
          </a:p>
          <a:p>
            <a:r>
              <a:rPr lang="en-IN" dirty="0"/>
              <a:t>| 2001 | USA     | NULL       |   3000 |</a:t>
            </a:r>
          </a:p>
          <a:p>
            <a:r>
              <a:rPr lang="en-IN" dirty="0"/>
              <a:t>| 2001 | NULL    | NULL       |   3010 |</a:t>
            </a:r>
          </a:p>
          <a:p>
            <a:r>
              <a:rPr lang="en-IN" dirty="0"/>
              <a:t>| NULL | NULL    | NULL       |   7535 |</a:t>
            </a:r>
          </a:p>
          <a:p>
            <a:r>
              <a:rPr lang="en-IN" dirty="0"/>
              <a:t>+------+---------+------------+--------+</a:t>
            </a:r>
          </a:p>
        </p:txBody>
      </p:sp>
    </p:spTree>
    <p:extLst>
      <p:ext uri="{BB962C8B-B14F-4D97-AF65-F5344CB8AC3E}">
        <p14:creationId xmlns:p14="http://schemas.microsoft.com/office/powerpoint/2010/main" val="3132400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933B-469D-6FCF-9193-BEF50A00F410}"/>
              </a:ext>
            </a:extLst>
          </p:cNvPr>
          <p:cNvSpPr>
            <a:spLocks noGrp="1"/>
          </p:cNvSpPr>
          <p:nvPr>
            <p:ph type="title"/>
          </p:nvPr>
        </p:nvSpPr>
        <p:spPr/>
        <p:txBody>
          <a:bodyPr/>
          <a:lstStyle/>
          <a:p>
            <a:r>
              <a:rPr lang="en-US" dirty="0"/>
              <a:t>GROUP BY Modifiers</a:t>
            </a:r>
            <a:endParaRPr lang="en-IN" dirty="0"/>
          </a:p>
        </p:txBody>
      </p:sp>
      <p:sp>
        <p:nvSpPr>
          <p:cNvPr id="3" name="Content Placeholder 2">
            <a:extLst>
              <a:ext uri="{FF2B5EF4-FFF2-40B4-BE49-F238E27FC236}">
                <a16:creationId xmlns:a16="http://schemas.microsoft.com/office/drawing/2014/main" id="{702BBE27-FEC1-A0F7-646D-50BFB4D39C41}"/>
              </a:ext>
            </a:extLst>
          </p:cNvPr>
          <p:cNvSpPr>
            <a:spLocks noGrp="1"/>
          </p:cNvSpPr>
          <p:nvPr>
            <p:ph idx="1"/>
          </p:nvPr>
        </p:nvSpPr>
        <p:spPr/>
        <p:txBody>
          <a:bodyPr>
            <a:normAutofit lnSpcReduction="10000"/>
          </a:bodyPr>
          <a:lstStyle/>
          <a:p>
            <a:r>
              <a:rPr lang="en-US" dirty="0"/>
              <a:t>output includes summary information at four levels of analysis, not just one:</a:t>
            </a:r>
          </a:p>
          <a:p>
            <a:r>
              <a:rPr lang="en-US" dirty="0"/>
              <a:t>Following each set of product rows for a given year and country, an extra super-aggregate summary row appears showing the total for all products.</a:t>
            </a:r>
          </a:p>
          <a:p>
            <a:pPr lvl="1"/>
            <a:r>
              <a:rPr lang="en-US" dirty="0"/>
              <a:t>These rows have the product column set to NULL.</a:t>
            </a:r>
          </a:p>
          <a:p>
            <a:r>
              <a:rPr lang="en-US" dirty="0"/>
              <a:t>Following each set of rows for a given year, an extra super-aggregate summary row appears showing the total for all countries and products.</a:t>
            </a:r>
          </a:p>
          <a:p>
            <a:pPr lvl="1"/>
            <a:r>
              <a:rPr lang="en-US" dirty="0"/>
              <a:t> These rows have the country and products columns set to NULL.</a:t>
            </a:r>
          </a:p>
          <a:p>
            <a:r>
              <a:rPr lang="en-US" dirty="0"/>
              <a:t>Finally, following all other rows, an extra super-aggregate summary row appears showing the grand total for all years, countries, and products.</a:t>
            </a:r>
          </a:p>
          <a:p>
            <a:pPr lvl="1"/>
            <a:r>
              <a:rPr lang="en-US" dirty="0"/>
              <a:t> This row has the year, country, and products columns set to NULL.</a:t>
            </a:r>
            <a:endParaRPr lang="en-IN" dirty="0"/>
          </a:p>
        </p:txBody>
      </p:sp>
    </p:spTree>
    <p:extLst>
      <p:ext uri="{BB962C8B-B14F-4D97-AF65-F5344CB8AC3E}">
        <p14:creationId xmlns:p14="http://schemas.microsoft.com/office/powerpoint/2010/main" val="2404519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8397-2B1D-BE4B-6AE2-3601063EB665}"/>
              </a:ext>
            </a:extLst>
          </p:cNvPr>
          <p:cNvSpPr>
            <a:spLocks noGrp="1"/>
          </p:cNvSpPr>
          <p:nvPr>
            <p:ph type="title"/>
          </p:nvPr>
        </p:nvSpPr>
        <p:spPr/>
        <p:txBody>
          <a:bodyPr/>
          <a:lstStyle/>
          <a:p>
            <a:r>
              <a:rPr lang="en-US" dirty="0"/>
              <a:t>GROUP BY Modifiers</a:t>
            </a:r>
            <a:endParaRPr lang="en-IN" dirty="0"/>
          </a:p>
        </p:txBody>
      </p:sp>
      <p:sp>
        <p:nvSpPr>
          <p:cNvPr id="3" name="Content Placeholder 2">
            <a:extLst>
              <a:ext uri="{FF2B5EF4-FFF2-40B4-BE49-F238E27FC236}">
                <a16:creationId xmlns:a16="http://schemas.microsoft.com/office/drawing/2014/main" id="{2275522B-481D-007A-737A-867D1C3D265F}"/>
              </a:ext>
            </a:extLst>
          </p:cNvPr>
          <p:cNvSpPr>
            <a:spLocks noGrp="1"/>
          </p:cNvSpPr>
          <p:nvPr>
            <p:ph idx="1"/>
          </p:nvPr>
        </p:nvSpPr>
        <p:spPr>
          <a:xfrm>
            <a:off x="1154954" y="2603500"/>
            <a:ext cx="10160746" cy="3740150"/>
          </a:xfrm>
        </p:spPr>
        <p:txBody>
          <a:bodyPr>
            <a:normAutofit fontScale="92500" lnSpcReduction="20000"/>
          </a:bodyPr>
          <a:lstStyle/>
          <a:p>
            <a:r>
              <a:rPr lang="en-US" dirty="0"/>
              <a:t>The NULL indicators in each super-aggregate row are produced when the row is sent to the client. </a:t>
            </a:r>
          </a:p>
          <a:p>
            <a:r>
              <a:rPr lang="en-US" dirty="0"/>
              <a:t>The server looks at the columns named in the GROUP BY clause following the leftmost one that has changed value. </a:t>
            </a:r>
          </a:p>
          <a:p>
            <a:r>
              <a:rPr lang="en-US" dirty="0"/>
              <a:t>For any column in the result set with a name that matches any of those names, its value is set to NULL. (If you specify grouping columns by column position, the server identifies which columns to set to NULL by position.)</a:t>
            </a:r>
          </a:p>
          <a:p>
            <a:r>
              <a:rPr lang="en-US" dirty="0"/>
              <a:t>Because the NULL values in the super-aggregate rows are placed into the result set at such a late stage in query processing, you can test them as NULL values only in the select list or HAVING clause. </a:t>
            </a:r>
          </a:p>
          <a:p>
            <a:r>
              <a:rPr lang="en-US" dirty="0"/>
              <a:t>You cannot test them as NULL values in join conditions or the WHERE clause to determine which rows to select. </a:t>
            </a:r>
          </a:p>
          <a:p>
            <a:r>
              <a:rPr lang="en-US" dirty="0"/>
              <a:t>For example, you cannot add WHERE product IS NULL to the query to eliminate from the output all but the super-aggregate rows.</a:t>
            </a:r>
            <a:endParaRPr lang="en-IN" dirty="0"/>
          </a:p>
        </p:txBody>
      </p:sp>
    </p:spTree>
    <p:extLst>
      <p:ext uri="{BB962C8B-B14F-4D97-AF65-F5344CB8AC3E}">
        <p14:creationId xmlns:p14="http://schemas.microsoft.com/office/powerpoint/2010/main" val="275126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E6C6161-DB4E-A940-680A-9188FEAE268E}"/>
              </a:ext>
            </a:extLst>
          </p:cNvPr>
          <p:cNvGraphicFramePr>
            <a:graphicFrameLocks noGrp="1"/>
          </p:cNvGraphicFramePr>
          <p:nvPr>
            <p:ph idx="4294967295"/>
            <p:extLst>
              <p:ext uri="{D42A27DB-BD31-4B8C-83A1-F6EECF244321}">
                <p14:modId xmlns:p14="http://schemas.microsoft.com/office/powerpoint/2010/main" val="2251177007"/>
              </p:ext>
            </p:extLst>
          </p:nvPr>
        </p:nvGraphicFramePr>
        <p:xfrm>
          <a:off x="703421" y="1203960"/>
          <a:ext cx="10340817" cy="4450080"/>
        </p:xfrm>
        <a:graphic>
          <a:graphicData uri="http://schemas.openxmlformats.org/drawingml/2006/table">
            <a:tbl>
              <a:tblPr firstRow="1" bandRow="1">
                <a:tableStyleId>{5C22544A-7EE6-4342-B048-85BDC9FD1C3A}</a:tableStyleId>
              </a:tblPr>
              <a:tblGrid>
                <a:gridCol w="3164190">
                  <a:extLst>
                    <a:ext uri="{9D8B030D-6E8A-4147-A177-3AD203B41FA5}">
                      <a16:colId xmlns:a16="http://schemas.microsoft.com/office/drawing/2014/main" val="3226983484"/>
                    </a:ext>
                  </a:extLst>
                </a:gridCol>
                <a:gridCol w="7176627">
                  <a:extLst>
                    <a:ext uri="{9D8B030D-6E8A-4147-A177-3AD203B41FA5}">
                      <a16:colId xmlns:a16="http://schemas.microsoft.com/office/drawing/2014/main" val="3051995815"/>
                    </a:ext>
                  </a:extLst>
                </a:gridCol>
              </a:tblGrid>
              <a:tr h="370840">
                <a:tc>
                  <a:txBody>
                    <a:bodyPr/>
                    <a:lstStyle/>
                    <a:p>
                      <a:pPr algn="l" fontAlgn="base"/>
                      <a:r>
                        <a:rPr lang="en-IN" sz="2000" b="1" i="0" dirty="0">
                          <a:effectLst/>
                        </a:rPr>
                        <a:t>Name</a:t>
                      </a:r>
                    </a:p>
                  </a:txBody>
                  <a:tcPr marL="31433" marR="31433" marT="28575" marB="28575"/>
                </a:tc>
                <a:tc>
                  <a:txBody>
                    <a:bodyPr/>
                    <a:lstStyle/>
                    <a:p>
                      <a:pPr algn="l" fontAlgn="base"/>
                      <a:r>
                        <a:rPr lang="en-IN" sz="2000" b="1" i="0">
                          <a:effectLst/>
                        </a:rPr>
                        <a:t>Description</a:t>
                      </a:r>
                    </a:p>
                  </a:txBody>
                  <a:tcPr marL="31433" marR="31433" marT="28575" marB="28575"/>
                </a:tc>
                <a:extLst>
                  <a:ext uri="{0D108BD9-81ED-4DB2-BD59-A6C34878D82A}">
                    <a16:rowId xmlns:a16="http://schemas.microsoft.com/office/drawing/2014/main" val="1323679912"/>
                  </a:ext>
                </a:extLst>
              </a:tr>
              <a:tr h="370840">
                <a:tc>
                  <a:txBody>
                    <a:bodyPr/>
                    <a:lstStyle/>
                    <a:p>
                      <a:pPr fontAlgn="base"/>
                      <a:r>
                        <a:rPr lang="en-IN" sz="2000" u="none" strike="noStrike" dirty="0">
                          <a:solidFill>
                            <a:srgbClr val="0074A3"/>
                          </a:solidFill>
                          <a:effectLst/>
                        </a:rPr>
                        <a:t>AVG()</a:t>
                      </a:r>
                      <a:endParaRPr lang="en-IN" sz="2000" dirty="0">
                        <a:effectLst/>
                      </a:endParaRPr>
                    </a:p>
                  </a:txBody>
                  <a:tcPr marL="31433" marR="31433" marT="28575" marB="28575"/>
                </a:tc>
                <a:tc>
                  <a:txBody>
                    <a:bodyPr/>
                    <a:lstStyle/>
                    <a:p>
                      <a:pPr fontAlgn="base"/>
                      <a:r>
                        <a:rPr lang="en-US" sz="2000">
                          <a:effectLst/>
                        </a:rPr>
                        <a:t>Return the average value of the argument</a:t>
                      </a:r>
                    </a:p>
                  </a:txBody>
                  <a:tcPr marL="31433" marR="31433" marT="28575" marB="28575"/>
                </a:tc>
                <a:extLst>
                  <a:ext uri="{0D108BD9-81ED-4DB2-BD59-A6C34878D82A}">
                    <a16:rowId xmlns:a16="http://schemas.microsoft.com/office/drawing/2014/main" val="2006765065"/>
                  </a:ext>
                </a:extLst>
              </a:tr>
              <a:tr h="370840">
                <a:tc>
                  <a:txBody>
                    <a:bodyPr/>
                    <a:lstStyle/>
                    <a:p>
                      <a:pPr fontAlgn="base"/>
                      <a:r>
                        <a:rPr lang="en-IN" sz="2000" u="none" strike="noStrike" dirty="0">
                          <a:solidFill>
                            <a:srgbClr val="0074A3"/>
                          </a:solidFill>
                          <a:effectLst/>
                        </a:rPr>
                        <a:t>BIT_AND()</a:t>
                      </a:r>
                      <a:endParaRPr lang="en-IN" sz="2000" dirty="0">
                        <a:effectLst/>
                      </a:endParaRPr>
                    </a:p>
                  </a:txBody>
                  <a:tcPr marL="31433" marR="31433" marT="28575" marB="28575"/>
                </a:tc>
                <a:tc>
                  <a:txBody>
                    <a:bodyPr/>
                    <a:lstStyle/>
                    <a:p>
                      <a:pPr fontAlgn="base"/>
                      <a:r>
                        <a:rPr lang="en-IN" sz="2000">
                          <a:effectLst/>
                        </a:rPr>
                        <a:t>Return bitwise AND</a:t>
                      </a:r>
                    </a:p>
                  </a:txBody>
                  <a:tcPr marL="31433" marR="31433" marT="28575" marB="28575"/>
                </a:tc>
                <a:extLst>
                  <a:ext uri="{0D108BD9-81ED-4DB2-BD59-A6C34878D82A}">
                    <a16:rowId xmlns:a16="http://schemas.microsoft.com/office/drawing/2014/main" val="3874379577"/>
                  </a:ext>
                </a:extLst>
              </a:tr>
              <a:tr h="370840">
                <a:tc>
                  <a:txBody>
                    <a:bodyPr/>
                    <a:lstStyle/>
                    <a:p>
                      <a:pPr fontAlgn="base"/>
                      <a:r>
                        <a:rPr lang="en-IN" sz="2000" u="none" strike="noStrike" dirty="0">
                          <a:solidFill>
                            <a:srgbClr val="0074A3"/>
                          </a:solidFill>
                          <a:effectLst/>
                        </a:rPr>
                        <a:t>BIT_OR()</a:t>
                      </a:r>
                      <a:endParaRPr lang="en-IN" sz="2000" dirty="0">
                        <a:effectLst/>
                      </a:endParaRPr>
                    </a:p>
                  </a:txBody>
                  <a:tcPr marL="31433" marR="31433" marT="28575" marB="28575"/>
                </a:tc>
                <a:tc>
                  <a:txBody>
                    <a:bodyPr/>
                    <a:lstStyle/>
                    <a:p>
                      <a:pPr fontAlgn="base"/>
                      <a:r>
                        <a:rPr lang="en-IN" sz="2000">
                          <a:effectLst/>
                        </a:rPr>
                        <a:t>Return bitwise OR</a:t>
                      </a:r>
                    </a:p>
                  </a:txBody>
                  <a:tcPr marL="31433" marR="31433" marT="28575" marB="28575"/>
                </a:tc>
                <a:extLst>
                  <a:ext uri="{0D108BD9-81ED-4DB2-BD59-A6C34878D82A}">
                    <a16:rowId xmlns:a16="http://schemas.microsoft.com/office/drawing/2014/main" val="259061255"/>
                  </a:ext>
                </a:extLst>
              </a:tr>
              <a:tr h="370840">
                <a:tc>
                  <a:txBody>
                    <a:bodyPr/>
                    <a:lstStyle/>
                    <a:p>
                      <a:pPr fontAlgn="base"/>
                      <a:r>
                        <a:rPr lang="en-IN" sz="2000" u="none" strike="noStrike" dirty="0">
                          <a:solidFill>
                            <a:srgbClr val="0074A3"/>
                          </a:solidFill>
                          <a:effectLst/>
                        </a:rPr>
                        <a:t>BIT_XOR()</a:t>
                      </a:r>
                      <a:endParaRPr lang="en-IN" sz="2000" dirty="0">
                        <a:effectLst/>
                      </a:endParaRPr>
                    </a:p>
                  </a:txBody>
                  <a:tcPr marL="31433" marR="31433" marT="28575" marB="28575"/>
                </a:tc>
                <a:tc>
                  <a:txBody>
                    <a:bodyPr/>
                    <a:lstStyle/>
                    <a:p>
                      <a:pPr fontAlgn="base"/>
                      <a:r>
                        <a:rPr lang="en-IN" sz="2000">
                          <a:effectLst/>
                        </a:rPr>
                        <a:t>Return bitwise XOR</a:t>
                      </a:r>
                    </a:p>
                  </a:txBody>
                  <a:tcPr marL="31433" marR="31433" marT="28575" marB="28575"/>
                </a:tc>
                <a:extLst>
                  <a:ext uri="{0D108BD9-81ED-4DB2-BD59-A6C34878D82A}">
                    <a16:rowId xmlns:a16="http://schemas.microsoft.com/office/drawing/2014/main" val="413875117"/>
                  </a:ext>
                </a:extLst>
              </a:tr>
              <a:tr h="370840">
                <a:tc>
                  <a:txBody>
                    <a:bodyPr/>
                    <a:lstStyle/>
                    <a:p>
                      <a:pPr fontAlgn="base"/>
                      <a:r>
                        <a:rPr lang="en-IN" sz="2000" u="none" strike="noStrike" dirty="0">
                          <a:solidFill>
                            <a:srgbClr val="0074A3"/>
                          </a:solidFill>
                          <a:effectLst/>
                        </a:rPr>
                        <a:t>COUNT()</a:t>
                      </a:r>
                      <a:endParaRPr lang="en-IN" sz="2000" dirty="0">
                        <a:effectLst/>
                      </a:endParaRPr>
                    </a:p>
                  </a:txBody>
                  <a:tcPr marL="31433" marR="31433" marT="28575" marB="28575"/>
                </a:tc>
                <a:tc>
                  <a:txBody>
                    <a:bodyPr/>
                    <a:lstStyle/>
                    <a:p>
                      <a:pPr fontAlgn="base"/>
                      <a:r>
                        <a:rPr lang="en-US" sz="2000">
                          <a:effectLst/>
                        </a:rPr>
                        <a:t>Return a count of the number of rows returned</a:t>
                      </a:r>
                    </a:p>
                  </a:txBody>
                  <a:tcPr marL="31433" marR="31433" marT="28575" marB="28575"/>
                </a:tc>
                <a:extLst>
                  <a:ext uri="{0D108BD9-81ED-4DB2-BD59-A6C34878D82A}">
                    <a16:rowId xmlns:a16="http://schemas.microsoft.com/office/drawing/2014/main" val="2552297892"/>
                  </a:ext>
                </a:extLst>
              </a:tr>
              <a:tr h="370840">
                <a:tc>
                  <a:txBody>
                    <a:bodyPr/>
                    <a:lstStyle/>
                    <a:p>
                      <a:pPr fontAlgn="base"/>
                      <a:r>
                        <a:rPr lang="en-IN" sz="2000" u="none" strike="noStrike" dirty="0">
                          <a:solidFill>
                            <a:srgbClr val="0074A3"/>
                          </a:solidFill>
                          <a:effectLst/>
                        </a:rPr>
                        <a:t>COUNT(DISTINCT)</a:t>
                      </a:r>
                      <a:endParaRPr lang="en-IN" sz="2000" dirty="0">
                        <a:effectLst/>
                      </a:endParaRPr>
                    </a:p>
                  </a:txBody>
                  <a:tcPr marL="31433" marR="31433" marT="28575" marB="28575"/>
                </a:tc>
                <a:tc>
                  <a:txBody>
                    <a:bodyPr/>
                    <a:lstStyle/>
                    <a:p>
                      <a:pPr fontAlgn="base"/>
                      <a:r>
                        <a:rPr lang="en-US" sz="2000">
                          <a:effectLst/>
                        </a:rPr>
                        <a:t>Return the count of a number of different values</a:t>
                      </a:r>
                    </a:p>
                  </a:txBody>
                  <a:tcPr marL="31433" marR="31433" marT="28575" marB="28575"/>
                </a:tc>
                <a:extLst>
                  <a:ext uri="{0D108BD9-81ED-4DB2-BD59-A6C34878D82A}">
                    <a16:rowId xmlns:a16="http://schemas.microsoft.com/office/drawing/2014/main" val="2160015237"/>
                  </a:ext>
                </a:extLst>
              </a:tr>
              <a:tr h="370840">
                <a:tc>
                  <a:txBody>
                    <a:bodyPr/>
                    <a:lstStyle/>
                    <a:p>
                      <a:pPr fontAlgn="base"/>
                      <a:r>
                        <a:rPr lang="en-IN" sz="2000" u="none" strike="noStrike" dirty="0">
                          <a:solidFill>
                            <a:srgbClr val="0074A3"/>
                          </a:solidFill>
                          <a:effectLst/>
                        </a:rPr>
                        <a:t>GROUP_CONCAT()</a:t>
                      </a:r>
                      <a:endParaRPr lang="en-IN" sz="2000" dirty="0">
                        <a:effectLst/>
                      </a:endParaRPr>
                    </a:p>
                  </a:txBody>
                  <a:tcPr marL="31433" marR="31433" marT="28575" marB="28575"/>
                </a:tc>
                <a:tc>
                  <a:txBody>
                    <a:bodyPr/>
                    <a:lstStyle/>
                    <a:p>
                      <a:pPr fontAlgn="base"/>
                      <a:r>
                        <a:rPr lang="en-IN" sz="2000">
                          <a:effectLst/>
                        </a:rPr>
                        <a:t>Return a concatenated string</a:t>
                      </a:r>
                    </a:p>
                  </a:txBody>
                  <a:tcPr marL="31433" marR="31433" marT="28575" marB="28575"/>
                </a:tc>
                <a:extLst>
                  <a:ext uri="{0D108BD9-81ED-4DB2-BD59-A6C34878D82A}">
                    <a16:rowId xmlns:a16="http://schemas.microsoft.com/office/drawing/2014/main" val="3696398801"/>
                  </a:ext>
                </a:extLst>
              </a:tr>
              <a:tr h="370840">
                <a:tc>
                  <a:txBody>
                    <a:bodyPr/>
                    <a:lstStyle/>
                    <a:p>
                      <a:pPr fontAlgn="base"/>
                      <a:r>
                        <a:rPr lang="en-IN" sz="2000" u="none" strike="noStrike" dirty="0">
                          <a:solidFill>
                            <a:srgbClr val="0074A3"/>
                          </a:solidFill>
                          <a:effectLst/>
                        </a:rPr>
                        <a:t>JSON_ARRAYAGG()</a:t>
                      </a:r>
                      <a:endParaRPr lang="en-IN" sz="2000" dirty="0">
                        <a:effectLst/>
                      </a:endParaRPr>
                    </a:p>
                  </a:txBody>
                  <a:tcPr marL="31433" marR="31433" marT="28575" marB="28575"/>
                </a:tc>
                <a:tc>
                  <a:txBody>
                    <a:bodyPr/>
                    <a:lstStyle/>
                    <a:p>
                      <a:pPr fontAlgn="base"/>
                      <a:r>
                        <a:rPr lang="en-US" sz="2000">
                          <a:effectLst/>
                        </a:rPr>
                        <a:t>Return result set as a single JSON array</a:t>
                      </a:r>
                    </a:p>
                  </a:txBody>
                  <a:tcPr marL="31433" marR="31433" marT="28575" marB="28575"/>
                </a:tc>
                <a:extLst>
                  <a:ext uri="{0D108BD9-81ED-4DB2-BD59-A6C34878D82A}">
                    <a16:rowId xmlns:a16="http://schemas.microsoft.com/office/drawing/2014/main" val="2396785557"/>
                  </a:ext>
                </a:extLst>
              </a:tr>
              <a:tr h="370840">
                <a:tc>
                  <a:txBody>
                    <a:bodyPr/>
                    <a:lstStyle/>
                    <a:p>
                      <a:pPr fontAlgn="base"/>
                      <a:r>
                        <a:rPr lang="en-IN" sz="2000" u="none" strike="noStrike" dirty="0">
                          <a:solidFill>
                            <a:srgbClr val="0074A3"/>
                          </a:solidFill>
                          <a:effectLst/>
                        </a:rPr>
                        <a:t>JSON_OBJECTAGG()</a:t>
                      </a:r>
                      <a:endParaRPr lang="en-IN" sz="2000" dirty="0">
                        <a:effectLst/>
                      </a:endParaRPr>
                    </a:p>
                  </a:txBody>
                  <a:tcPr marL="31433" marR="31433" marT="28575" marB="28575"/>
                </a:tc>
                <a:tc>
                  <a:txBody>
                    <a:bodyPr/>
                    <a:lstStyle/>
                    <a:p>
                      <a:pPr fontAlgn="base"/>
                      <a:r>
                        <a:rPr lang="en-US" sz="2000" dirty="0">
                          <a:effectLst/>
                        </a:rPr>
                        <a:t>Return result set as a single JSON object</a:t>
                      </a:r>
                    </a:p>
                  </a:txBody>
                  <a:tcPr marL="31433" marR="31433" marT="28575" marB="28575"/>
                </a:tc>
                <a:extLst>
                  <a:ext uri="{0D108BD9-81ED-4DB2-BD59-A6C34878D82A}">
                    <a16:rowId xmlns:a16="http://schemas.microsoft.com/office/drawing/2014/main" val="4152259235"/>
                  </a:ext>
                </a:extLst>
              </a:tr>
              <a:tr h="370840">
                <a:tc>
                  <a:txBody>
                    <a:bodyPr/>
                    <a:lstStyle/>
                    <a:p>
                      <a:pPr fontAlgn="base"/>
                      <a:r>
                        <a:rPr lang="en-IN" sz="2000" u="none" strike="noStrike" dirty="0">
                          <a:solidFill>
                            <a:srgbClr val="0074A3"/>
                          </a:solidFill>
                          <a:effectLst/>
                        </a:rPr>
                        <a:t>MAX()</a:t>
                      </a:r>
                      <a:endParaRPr lang="en-IN" sz="2000" dirty="0">
                        <a:effectLst/>
                      </a:endParaRPr>
                    </a:p>
                  </a:txBody>
                  <a:tcPr marL="31433" marR="31433" marT="28575" marB="28575"/>
                </a:tc>
                <a:tc>
                  <a:txBody>
                    <a:bodyPr/>
                    <a:lstStyle/>
                    <a:p>
                      <a:pPr fontAlgn="base"/>
                      <a:r>
                        <a:rPr lang="en-IN" sz="2000">
                          <a:effectLst/>
                        </a:rPr>
                        <a:t>Return the maximum value</a:t>
                      </a:r>
                    </a:p>
                  </a:txBody>
                  <a:tcPr marL="31433" marR="31433" marT="28575" marB="28575"/>
                </a:tc>
                <a:extLst>
                  <a:ext uri="{0D108BD9-81ED-4DB2-BD59-A6C34878D82A}">
                    <a16:rowId xmlns:a16="http://schemas.microsoft.com/office/drawing/2014/main" val="1561628108"/>
                  </a:ext>
                </a:extLst>
              </a:tr>
              <a:tr h="370840">
                <a:tc>
                  <a:txBody>
                    <a:bodyPr/>
                    <a:lstStyle/>
                    <a:p>
                      <a:pPr fontAlgn="base"/>
                      <a:r>
                        <a:rPr lang="en-IN" sz="2000" u="none" strike="noStrike" dirty="0">
                          <a:solidFill>
                            <a:srgbClr val="0074A3"/>
                          </a:solidFill>
                          <a:effectLst/>
                        </a:rPr>
                        <a:t>MIN()</a:t>
                      </a:r>
                      <a:endParaRPr lang="en-IN" sz="2000" dirty="0">
                        <a:effectLst/>
                      </a:endParaRPr>
                    </a:p>
                  </a:txBody>
                  <a:tcPr marL="31433" marR="31433" marT="28575" marB="28575"/>
                </a:tc>
                <a:tc>
                  <a:txBody>
                    <a:bodyPr/>
                    <a:lstStyle/>
                    <a:p>
                      <a:pPr fontAlgn="base"/>
                      <a:r>
                        <a:rPr lang="en-IN" sz="2000" dirty="0">
                          <a:effectLst/>
                        </a:rPr>
                        <a:t>Return the minimum value</a:t>
                      </a:r>
                    </a:p>
                  </a:txBody>
                  <a:tcPr marL="31433" marR="31433" marT="28575" marB="28575"/>
                </a:tc>
                <a:extLst>
                  <a:ext uri="{0D108BD9-81ED-4DB2-BD59-A6C34878D82A}">
                    <a16:rowId xmlns:a16="http://schemas.microsoft.com/office/drawing/2014/main" val="166430815"/>
                  </a:ext>
                </a:extLst>
              </a:tr>
            </a:tbl>
          </a:graphicData>
        </a:graphic>
      </p:graphicFrame>
    </p:spTree>
    <p:extLst>
      <p:ext uri="{BB962C8B-B14F-4D97-AF65-F5344CB8AC3E}">
        <p14:creationId xmlns:p14="http://schemas.microsoft.com/office/powerpoint/2010/main" val="1520849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D291-7DDB-EC37-4E34-658405348626}"/>
              </a:ext>
            </a:extLst>
          </p:cNvPr>
          <p:cNvSpPr>
            <a:spLocks noGrp="1"/>
          </p:cNvSpPr>
          <p:nvPr>
            <p:ph type="title"/>
          </p:nvPr>
        </p:nvSpPr>
        <p:spPr/>
        <p:txBody>
          <a:bodyPr/>
          <a:lstStyle/>
          <a:p>
            <a:r>
              <a:rPr lang="en-US" dirty="0"/>
              <a:t>GROUP BY Modifiers</a:t>
            </a:r>
            <a:endParaRPr lang="en-IN" dirty="0"/>
          </a:p>
        </p:txBody>
      </p:sp>
      <p:sp>
        <p:nvSpPr>
          <p:cNvPr id="3" name="Content Placeholder 2">
            <a:extLst>
              <a:ext uri="{FF2B5EF4-FFF2-40B4-BE49-F238E27FC236}">
                <a16:creationId xmlns:a16="http://schemas.microsoft.com/office/drawing/2014/main" id="{476BE698-0603-AD9E-5F6E-8716F054C3CB}"/>
              </a:ext>
            </a:extLst>
          </p:cNvPr>
          <p:cNvSpPr>
            <a:spLocks noGrp="1"/>
          </p:cNvSpPr>
          <p:nvPr>
            <p:ph idx="1"/>
          </p:nvPr>
        </p:nvSpPr>
        <p:spPr>
          <a:xfrm>
            <a:off x="1154954" y="2603499"/>
            <a:ext cx="10689384" cy="3883025"/>
          </a:xfrm>
        </p:spPr>
        <p:txBody>
          <a:bodyPr>
            <a:normAutofit fontScale="85000" lnSpcReduction="20000"/>
          </a:bodyPr>
          <a:lstStyle/>
          <a:p>
            <a:r>
              <a:rPr lang="en-US" dirty="0"/>
              <a:t>For GROUP BY ... WITH ROLLUP queries, to test whether NULL values in the result represent super-aggregate values, the GROUPING() function is available for use in the select list, HAVING clause, and (as of MySQL 8.0.12) ORDER BY clause.</a:t>
            </a:r>
          </a:p>
          <a:p>
            <a:r>
              <a:rPr lang="en-US" dirty="0"/>
              <a:t> For example, GROUPING(year) returns 1 when NULL in the year column occurs in a super-aggregate row, and 0 otherwise.</a:t>
            </a:r>
          </a:p>
          <a:p>
            <a:r>
              <a:rPr lang="en-US" dirty="0"/>
              <a:t> Similarly, GROUPING(country) and GROUPING(product) return 1 for super-aggregate NULL values in the country and product columns, respectively</a:t>
            </a:r>
          </a:p>
          <a:p>
            <a:pPr marL="0" indent="0">
              <a:buNone/>
            </a:pPr>
            <a:r>
              <a:rPr lang="en-US" dirty="0" err="1"/>
              <a:t>mysql</a:t>
            </a:r>
            <a:r>
              <a:rPr lang="en-US" dirty="0"/>
              <a:t>&gt; SELECT</a:t>
            </a:r>
          </a:p>
          <a:p>
            <a:pPr marL="0" indent="0">
              <a:buNone/>
            </a:pPr>
            <a:r>
              <a:rPr lang="en-US" dirty="0"/>
              <a:t>         year, country, product, SUM(profit) AS profit,</a:t>
            </a:r>
          </a:p>
          <a:p>
            <a:pPr marL="0" indent="0">
              <a:buNone/>
            </a:pPr>
            <a:r>
              <a:rPr lang="en-US" dirty="0"/>
              <a:t>         GROUPING(year) AS </a:t>
            </a:r>
            <a:r>
              <a:rPr lang="en-US" dirty="0" err="1"/>
              <a:t>grp_year</a:t>
            </a:r>
            <a:r>
              <a:rPr lang="en-US" dirty="0"/>
              <a:t>,</a:t>
            </a:r>
          </a:p>
          <a:p>
            <a:pPr marL="0" indent="0">
              <a:buNone/>
            </a:pPr>
            <a:r>
              <a:rPr lang="en-US" dirty="0"/>
              <a:t>         GROUPING(country) AS </a:t>
            </a:r>
            <a:r>
              <a:rPr lang="en-US" dirty="0" err="1"/>
              <a:t>grp_country</a:t>
            </a:r>
            <a:r>
              <a:rPr lang="en-US" dirty="0"/>
              <a:t>,</a:t>
            </a:r>
          </a:p>
          <a:p>
            <a:pPr marL="0" indent="0">
              <a:buNone/>
            </a:pPr>
            <a:r>
              <a:rPr lang="en-US" dirty="0"/>
              <a:t>         GROUPING(product) AS </a:t>
            </a:r>
            <a:r>
              <a:rPr lang="en-US" dirty="0" err="1"/>
              <a:t>grp_product</a:t>
            </a:r>
            <a:endParaRPr lang="en-US" dirty="0"/>
          </a:p>
          <a:p>
            <a:pPr marL="0" indent="0">
              <a:buNone/>
            </a:pPr>
            <a:r>
              <a:rPr lang="en-US" dirty="0"/>
              <a:t>       FROM sales</a:t>
            </a:r>
          </a:p>
          <a:p>
            <a:pPr marL="0" indent="0">
              <a:buNone/>
            </a:pPr>
            <a:r>
              <a:rPr lang="en-US" dirty="0"/>
              <a:t>       GROUP BY year, country, product WITH ROLLUP;</a:t>
            </a:r>
          </a:p>
          <a:p>
            <a:pPr marL="0" indent="0">
              <a:buNone/>
            </a:pPr>
            <a:endParaRPr lang="en-IN" dirty="0"/>
          </a:p>
        </p:txBody>
      </p:sp>
    </p:spTree>
    <p:extLst>
      <p:ext uri="{BB962C8B-B14F-4D97-AF65-F5344CB8AC3E}">
        <p14:creationId xmlns:p14="http://schemas.microsoft.com/office/powerpoint/2010/main" val="2476858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90B69C-E20F-9852-D3BA-F446837E1AFC}"/>
              </a:ext>
            </a:extLst>
          </p:cNvPr>
          <p:cNvSpPr txBox="1"/>
          <p:nvPr/>
        </p:nvSpPr>
        <p:spPr>
          <a:xfrm>
            <a:off x="1071563" y="484169"/>
            <a:ext cx="10796587" cy="6186309"/>
          </a:xfrm>
          <a:prstGeom prst="rect">
            <a:avLst/>
          </a:prstGeom>
          <a:noFill/>
        </p:spPr>
        <p:txBody>
          <a:bodyPr wrap="square">
            <a:spAutoFit/>
          </a:bodyPr>
          <a:lstStyle/>
          <a:p>
            <a:r>
              <a:rPr lang="en-IN" dirty="0"/>
              <a:t>+------+---------+------------+--------+----------+-------------+-------------+</a:t>
            </a:r>
          </a:p>
          <a:p>
            <a:r>
              <a:rPr lang="en-IN" dirty="0"/>
              <a:t>| year | country | product    | profit | </a:t>
            </a:r>
            <a:r>
              <a:rPr lang="en-IN" dirty="0" err="1"/>
              <a:t>grp_year</a:t>
            </a:r>
            <a:r>
              <a:rPr lang="en-IN" dirty="0"/>
              <a:t> | </a:t>
            </a:r>
            <a:r>
              <a:rPr lang="en-IN" dirty="0" err="1"/>
              <a:t>grp_country</a:t>
            </a:r>
            <a:r>
              <a:rPr lang="en-IN" dirty="0"/>
              <a:t> | </a:t>
            </a:r>
            <a:r>
              <a:rPr lang="en-IN" dirty="0" err="1"/>
              <a:t>grp_product</a:t>
            </a:r>
            <a:r>
              <a:rPr lang="en-IN" dirty="0"/>
              <a:t> |</a:t>
            </a:r>
          </a:p>
          <a:p>
            <a:r>
              <a:rPr lang="en-IN" dirty="0"/>
              <a:t>+------+---------+------------+--------+----------+-------------+-------------+</a:t>
            </a:r>
          </a:p>
          <a:p>
            <a:r>
              <a:rPr lang="en-IN" dirty="0"/>
              <a:t>| 2000 | Finland | Computer   |   1500 |        0 |           0 |           0 |</a:t>
            </a:r>
          </a:p>
          <a:p>
            <a:r>
              <a:rPr lang="en-IN" dirty="0"/>
              <a:t>| 2000 | Finland | Phone      |    100 |        0 |           0 |           0 |</a:t>
            </a:r>
          </a:p>
          <a:p>
            <a:r>
              <a:rPr lang="en-IN" dirty="0"/>
              <a:t>| 2000 | Finland | NULL       |   1600 |        0 |           0 |           1 |</a:t>
            </a:r>
          </a:p>
          <a:p>
            <a:r>
              <a:rPr lang="en-IN" dirty="0"/>
              <a:t>| 2000 | India   | Calculator |    150 |        0 |           0 |           0 |</a:t>
            </a:r>
          </a:p>
          <a:p>
            <a:r>
              <a:rPr lang="en-IN" dirty="0"/>
              <a:t>| 2000 | India   | Computer   |   1200 |        0 |           0 |           0 |</a:t>
            </a:r>
          </a:p>
          <a:p>
            <a:r>
              <a:rPr lang="en-IN" dirty="0"/>
              <a:t>| 2000 | India   | NULL       |   1350 |        0 |           0 |           1 |</a:t>
            </a:r>
          </a:p>
          <a:p>
            <a:r>
              <a:rPr lang="en-IN" dirty="0"/>
              <a:t>| 2000 | USA     | Calculator |     75 |        0 |           0 |           0 |</a:t>
            </a:r>
          </a:p>
          <a:p>
            <a:r>
              <a:rPr lang="en-IN" dirty="0"/>
              <a:t>| 2000 | USA     | Computer   |   1500 |        0 |           0 |           0 |</a:t>
            </a:r>
          </a:p>
          <a:p>
            <a:r>
              <a:rPr lang="en-IN" dirty="0"/>
              <a:t>| 2000 | USA     | NULL       |   1575 |        0 |           0 |           1 |</a:t>
            </a:r>
          </a:p>
          <a:p>
            <a:r>
              <a:rPr lang="en-IN" dirty="0"/>
              <a:t>| 2000 | NULL    | NULL       |   4525 |        0 |           1 |           1 |</a:t>
            </a:r>
          </a:p>
          <a:p>
            <a:r>
              <a:rPr lang="en-IN" dirty="0"/>
              <a:t>| 2001 | Finland | Phone      |     10 |        0 |           0 |           0 |</a:t>
            </a:r>
          </a:p>
          <a:p>
            <a:r>
              <a:rPr lang="en-IN" dirty="0"/>
              <a:t>| 2001 | Finland | NULL       |     10 |        0 |           0 |           1 |</a:t>
            </a:r>
          </a:p>
          <a:p>
            <a:r>
              <a:rPr lang="en-IN" dirty="0"/>
              <a:t>| 2001 | USA     | Calculator |     50 |        0 |           0 |           0 |</a:t>
            </a:r>
          </a:p>
          <a:p>
            <a:r>
              <a:rPr lang="en-IN" dirty="0"/>
              <a:t>| 2001 | USA     | Computer   |   2700 |        0 |           0 |           0 |</a:t>
            </a:r>
          </a:p>
          <a:p>
            <a:r>
              <a:rPr lang="en-IN" dirty="0"/>
              <a:t>| 2001 | USA     | TV         |    250 |        0 |           0 |           0 |</a:t>
            </a:r>
          </a:p>
          <a:p>
            <a:r>
              <a:rPr lang="en-IN" dirty="0"/>
              <a:t>| 2001 | USA     | NULL       |   3000 |        0 |           0 |           1 |</a:t>
            </a:r>
          </a:p>
          <a:p>
            <a:r>
              <a:rPr lang="en-IN" dirty="0"/>
              <a:t>| 2001 | NULL    | NULL       |   3010 |        0 |           1 |           1 |</a:t>
            </a:r>
          </a:p>
          <a:p>
            <a:r>
              <a:rPr lang="en-IN" dirty="0"/>
              <a:t>| NULL | NULL    | NULL       |   7535 |        1 |           1 |           1 |</a:t>
            </a:r>
          </a:p>
          <a:p>
            <a:r>
              <a:rPr lang="en-IN" dirty="0"/>
              <a:t>+------+---------+------------+--------+----------+-------------+-------------+</a:t>
            </a:r>
          </a:p>
        </p:txBody>
      </p:sp>
    </p:spTree>
    <p:extLst>
      <p:ext uri="{BB962C8B-B14F-4D97-AF65-F5344CB8AC3E}">
        <p14:creationId xmlns:p14="http://schemas.microsoft.com/office/powerpoint/2010/main" val="832607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9159-D09D-ED1F-3087-2CC18CB2EDE4}"/>
              </a:ext>
            </a:extLst>
          </p:cNvPr>
          <p:cNvSpPr>
            <a:spLocks noGrp="1"/>
          </p:cNvSpPr>
          <p:nvPr>
            <p:ph type="title"/>
          </p:nvPr>
        </p:nvSpPr>
        <p:spPr/>
        <p:txBody>
          <a:bodyPr/>
          <a:lstStyle/>
          <a:p>
            <a:r>
              <a:rPr lang="en-US" dirty="0"/>
              <a:t>GROUP BY Modifiers</a:t>
            </a:r>
            <a:endParaRPr lang="en-IN" dirty="0"/>
          </a:p>
        </p:txBody>
      </p:sp>
      <p:sp>
        <p:nvSpPr>
          <p:cNvPr id="3" name="Content Placeholder 2">
            <a:extLst>
              <a:ext uri="{FF2B5EF4-FFF2-40B4-BE49-F238E27FC236}">
                <a16:creationId xmlns:a16="http://schemas.microsoft.com/office/drawing/2014/main" id="{9521D424-90B8-F137-9E66-A542D0BF8D6B}"/>
              </a:ext>
            </a:extLst>
          </p:cNvPr>
          <p:cNvSpPr>
            <a:spLocks noGrp="1"/>
          </p:cNvSpPr>
          <p:nvPr>
            <p:ph idx="1"/>
          </p:nvPr>
        </p:nvSpPr>
        <p:spPr/>
        <p:txBody>
          <a:bodyPr/>
          <a:lstStyle/>
          <a:p>
            <a:r>
              <a:rPr lang="en-US" dirty="0"/>
              <a:t>Instead of displaying the GROUPING() results directly, you can use GROUPING() to substitute labels for super-aggregate NULL values:</a:t>
            </a:r>
          </a:p>
          <a:p>
            <a:pPr marL="0" indent="0">
              <a:buNone/>
            </a:pPr>
            <a:r>
              <a:rPr lang="en-US" b="0" i="0" dirty="0" err="1">
                <a:solidFill>
                  <a:srgbClr val="A67F59"/>
                </a:solidFill>
                <a:effectLst/>
                <a:latin typeface="Liberation Mono"/>
              </a:rPr>
              <a:t>mysql</a:t>
            </a:r>
            <a:r>
              <a:rPr lang="en-US" b="0" i="0" dirty="0">
                <a:solidFill>
                  <a:srgbClr val="A67F59"/>
                </a:solidFill>
                <a:effectLst/>
                <a:latin typeface="Liberation Mono"/>
              </a:rPr>
              <a:t>&gt;</a:t>
            </a:r>
            <a:r>
              <a:rPr lang="en-US" b="0" i="0" dirty="0">
                <a:solidFill>
                  <a:srgbClr val="000000"/>
                </a:solidFill>
                <a:effectLst/>
                <a:latin typeface="Liberation Mono"/>
              </a:rPr>
              <a:t> </a:t>
            </a:r>
            <a:r>
              <a:rPr lang="en-US" b="0" i="0" dirty="0">
                <a:solidFill>
                  <a:srgbClr val="0077AA"/>
                </a:solidFill>
                <a:effectLst/>
                <a:latin typeface="Liberation Mono"/>
              </a:rPr>
              <a:t>SELECT</a:t>
            </a:r>
            <a:r>
              <a:rPr lang="en-US" b="0" i="0" dirty="0">
                <a:solidFill>
                  <a:srgbClr val="000000"/>
                </a:solidFill>
                <a:effectLst/>
                <a:latin typeface="Liberation Mono"/>
              </a:rPr>
              <a:t> </a:t>
            </a:r>
          </a:p>
          <a:p>
            <a:pPr marL="0" indent="0">
              <a:buNone/>
            </a:pPr>
            <a:r>
              <a:rPr lang="en-US" b="0" i="0" dirty="0">
                <a:solidFill>
                  <a:srgbClr val="DD4A68"/>
                </a:solidFill>
                <a:effectLst/>
                <a:latin typeface="Liberation Mono"/>
              </a:rPr>
              <a:t>IF</a:t>
            </a:r>
            <a:r>
              <a:rPr lang="en-US" b="0" i="0" dirty="0">
                <a:solidFill>
                  <a:srgbClr val="999999"/>
                </a:solidFill>
                <a:effectLst/>
                <a:latin typeface="Liberation Mono"/>
              </a:rPr>
              <a:t>(</a:t>
            </a:r>
            <a:r>
              <a:rPr lang="en-US" b="0" i="0" dirty="0">
                <a:solidFill>
                  <a:srgbClr val="DD4A68"/>
                </a:solidFill>
                <a:effectLst/>
                <a:latin typeface="Liberation Mono"/>
              </a:rPr>
              <a:t>GROUPING</a:t>
            </a:r>
            <a:r>
              <a:rPr lang="en-US" b="0" i="0" dirty="0">
                <a:solidFill>
                  <a:srgbClr val="999999"/>
                </a:solidFill>
                <a:effectLst/>
                <a:latin typeface="Liberation Mono"/>
              </a:rPr>
              <a:t>(</a:t>
            </a:r>
            <a:r>
              <a:rPr lang="en-US" b="0" i="0" dirty="0">
                <a:solidFill>
                  <a:srgbClr val="834689"/>
                </a:solidFill>
                <a:effectLst/>
                <a:latin typeface="Liberation Mono"/>
              </a:rPr>
              <a:t>year</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669900"/>
                </a:solidFill>
                <a:effectLst/>
                <a:latin typeface="Liberation Mono"/>
              </a:rPr>
              <a:t>'All years'</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834689"/>
                </a:solidFill>
                <a:effectLst/>
                <a:latin typeface="Liberation Mono"/>
              </a:rPr>
              <a:t>year</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AS</a:t>
            </a:r>
            <a:r>
              <a:rPr lang="en-US" b="0" i="0" dirty="0">
                <a:solidFill>
                  <a:srgbClr val="000000"/>
                </a:solidFill>
                <a:effectLst/>
                <a:latin typeface="Liberation Mono"/>
              </a:rPr>
              <a:t> </a:t>
            </a:r>
            <a:r>
              <a:rPr lang="en-US" b="0" i="0" dirty="0">
                <a:solidFill>
                  <a:srgbClr val="834689"/>
                </a:solidFill>
                <a:effectLst/>
                <a:latin typeface="Liberation Mono"/>
              </a:rPr>
              <a:t>year</a:t>
            </a:r>
            <a:r>
              <a:rPr lang="en-US" b="0" i="0" dirty="0">
                <a:solidFill>
                  <a:srgbClr val="999999"/>
                </a:solidFill>
                <a:effectLst/>
                <a:latin typeface="Liberation Mono"/>
              </a:rPr>
              <a:t>,</a:t>
            </a:r>
          </a:p>
          <a:p>
            <a:pPr marL="0" indent="0">
              <a:buNone/>
            </a:pPr>
            <a:r>
              <a:rPr lang="en-US" b="0" i="0" dirty="0">
                <a:solidFill>
                  <a:srgbClr val="000000"/>
                </a:solidFill>
                <a:effectLst/>
                <a:latin typeface="Liberation Mono"/>
              </a:rPr>
              <a:t> </a:t>
            </a:r>
            <a:r>
              <a:rPr lang="en-US" b="0" i="0" dirty="0">
                <a:solidFill>
                  <a:srgbClr val="DD4A68"/>
                </a:solidFill>
                <a:effectLst/>
                <a:latin typeface="Liberation Mono"/>
              </a:rPr>
              <a:t>IF</a:t>
            </a:r>
            <a:r>
              <a:rPr lang="en-US" b="0" i="0" dirty="0">
                <a:solidFill>
                  <a:srgbClr val="999999"/>
                </a:solidFill>
                <a:effectLst/>
                <a:latin typeface="Liberation Mono"/>
              </a:rPr>
              <a:t>(</a:t>
            </a:r>
            <a:r>
              <a:rPr lang="en-US" b="0" i="0" dirty="0">
                <a:solidFill>
                  <a:srgbClr val="DD4A68"/>
                </a:solidFill>
                <a:effectLst/>
                <a:latin typeface="Liberation Mono"/>
              </a:rPr>
              <a:t>GROUPING</a:t>
            </a:r>
            <a:r>
              <a:rPr lang="en-US" b="0" i="0" dirty="0">
                <a:solidFill>
                  <a:srgbClr val="999999"/>
                </a:solidFill>
                <a:effectLst/>
                <a:latin typeface="Liberation Mono"/>
              </a:rPr>
              <a:t>(</a:t>
            </a:r>
            <a:r>
              <a:rPr lang="en-US" b="0" i="0" dirty="0">
                <a:solidFill>
                  <a:srgbClr val="000000"/>
                </a:solidFill>
                <a:effectLst/>
                <a:latin typeface="Liberation Mono"/>
              </a:rPr>
              <a:t>country</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669900"/>
                </a:solidFill>
                <a:effectLst/>
                <a:latin typeface="Liberation Mono"/>
              </a:rPr>
              <a:t>'All countries'</a:t>
            </a:r>
            <a:r>
              <a:rPr lang="en-US" b="0" i="0" dirty="0">
                <a:solidFill>
                  <a:srgbClr val="999999"/>
                </a:solidFill>
                <a:effectLst/>
                <a:latin typeface="Liberation Mono"/>
              </a:rPr>
              <a:t>,</a:t>
            </a:r>
            <a:r>
              <a:rPr lang="en-US" b="0" i="0" dirty="0">
                <a:solidFill>
                  <a:srgbClr val="000000"/>
                </a:solidFill>
                <a:effectLst/>
                <a:latin typeface="Liberation Mono"/>
              </a:rPr>
              <a:t> country</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AS</a:t>
            </a:r>
            <a:r>
              <a:rPr lang="en-US" b="0" i="0" dirty="0">
                <a:solidFill>
                  <a:srgbClr val="000000"/>
                </a:solidFill>
                <a:effectLst/>
                <a:latin typeface="Liberation Mono"/>
              </a:rPr>
              <a:t> country</a:t>
            </a:r>
            <a:r>
              <a:rPr lang="en-US" b="0" i="0" dirty="0">
                <a:solidFill>
                  <a:srgbClr val="999999"/>
                </a:solidFill>
                <a:effectLst/>
                <a:latin typeface="Liberation Mono"/>
              </a:rPr>
              <a:t>,</a:t>
            </a:r>
          </a:p>
          <a:p>
            <a:pPr marL="0" indent="0">
              <a:buNone/>
            </a:pPr>
            <a:r>
              <a:rPr lang="en-US" b="0" i="0" dirty="0">
                <a:solidFill>
                  <a:srgbClr val="000000"/>
                </a:solidFill>
                <a:effectLst/>
                <a:latin typeface="Liberation Mono"/>
              </a:rPr>
              <a:t> </a:t>
            </a:r>
            <a:r>
              <a:rPr lang="en-US" b="0" i="0" dirty="0">
                <a:solidFill>
                  <a:srgbClr val="DD4A68"/>
                </a:solidFill>
                <a:effectLst/>
                <a:latin typeface="Liberation Mono"/>
              </a:rPr>
              <a:t>IF</a:t>
            </a:r>
            <a:r>
              <a:rPr lang="en-US" b="0" i="0" dirty="0">
                <a:solidFill>
                  <a:srgbClr val="999999"/>
                </a:solidFill>
                <a:effectLst/>
                <a:latin typeface="Liberation Mono"/>
              </a:rPr>
              <a:t>(</a:t>
            </a:r>
            <a:r>
              <a:rPr lang="en-US" b="0" i="0" dirty="0">
                <a:solidFill>
                  <a:srgbClr val="DD4A68"/>
                </a:solidFill>
                <a:effectLst/>
                <a:latin typeface="Liberation Mono"/>
              </a:rPr>
              <a:t>GROUPING</a:t>
            </a:r>
            <a:r>
              <a:rPr lang="en-US" b="0" i="0" dirty="0">
                <a:solidFill>
                  <a:srgbClr val="999999"/>
                </a:solidFill>
                <a:effectLst/>
                <a:latin typeface="Liberation Mono"/>
              </a:rPr>
              <a:t>(</a:t>
            </a:r>
            <a:r>
              <a:rPr lang="en-US" b="0" i="0" dirty="0">
                <a:solidFill>
                  <a:srgbClr val="000000"/>
                </a:solidFill>
                <a:effectLst/>
                <a:latin typeface="Liberation Mono"/>
              </a:rPr>
              <a:t>product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669900"/>
                </a:solidFill>
                <a:effectLst/>
                <a:latin typeface="Liberation Mono"/>
              </a:rPr>
              <a:t>'All products'</a:t>
            </a:r>
            <a:r>
              <a:rPr lang="en-US" b="0" i="0" dirty="0">
                <a:solidFill>
                  <a:srgbClr val="999999"/>
                </a:solidFill>
                <a:effectLst/>
                <a:latin typeface="Liberation Mono"/>
              </a:rPr>
              <a:t>,</a:t>
            </a:r>
            <a:r>
              <a:rPr lang="en-US" b="0" i="0" dirty="0">
                <a:solidFill>
                  <a:srgbClr val="000000"/>
                </a:solidFill>
                <a:effectLst/>
                <a:latin typeface="Liberation Mono"/>
              </a:rPr>
              <a:t> product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AS</a:t>
            </a:r>
            <a:r>
              <a:rPr lang="en-US" b="0" i="0" dirty="0">
                <a:solidFill>
                  <a:srgbClr val="000000"/>
                </a:solidFill>
                <a:effectLst/>
                <a:latin typeface="Liberation Mono"/>
              </a:rPr>
              <a:t> product</a:t>
            </a:r>
            <a:r>
              <a:rPr lang="en-US" b="0" i="0" dirty="0">
                <a:solidFill>
                  <a:srgbClr val="999999"/>
                </a:solidFill>
                <a:effectLst/>
                <a:latin typeface="Liberation Mono"/>
              </a:rPr>
              <a:t>,</a:t>
            </a:r>
            <a:r>
              <a:rPr lang="en-US" b="0" i="0" dirty="0">
                <a:solidFill>
                  <a:srgbClr val="000000"/>
                </a:solidFill>
                <a:effectLst/>
                <a:latin typeface="Liberation Mono"/>
              </a:rPr>
              <a:t> </a:t>
            </a:r>
          </a:p>
          <a:p>
            <a:pPr marL="0" indent="0">
              <a:buNone/>
            </a:pPr>
            <a:r>
              <a:rPr lang="en-US" b="0" i="0" dirty="0">
                <a:solidFill>
                  <a:srgbClr val="DD4A68"/>
                </a:solidFill>
                <a:effectLst/>
                <a:latin typeface="Liberation Mono"/>
              </a:rPr>
              <a:t>SUM</a:t>
            </a:r>
            <a:r>
              <a:rPr lang="en-US" b="0" i="0" dirty="0">
                <a:solidFill>
                  <a:srgbClr val="999999"/>
                </a:solidFill>
                <a:effectLst/>
                <a:latin typeface="Liberation Mono"/>
              </a:rPr>
              <a:t>(</a:t>
            </a:r>
            <a:r>
              <a:rPr lang="en-US" b="0" i="0" dirty="0">
                <a:solidFill>
                  <a:srgbClr val="000000"/>
                </a:solidFill>
                <a:effectLst/>
                <a:latin typeface="Liberation Mono"/>
              </a:rPr>
              <a:t>profit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AS</a:t>
            </a:r>
            <a:r>
              <a:rPr lang="en-US" b="0" i="0" dirty="0">
                <a:solidFill>
                  <a:srgbClr val="000000"/>
                </a:solidFill>
                <a:effectLst/>
                <a:latin typeface="Liberation Mono"/>
              </a:rPr>
              <a:t> profit</a:t>
            </a:r>
          </a:p>
          <a:p>
            <a:pPr marL="0" indent="0">
              <a:buNone/>
            </a:pP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sales </a:t>
            </a:r>
            <a:r>
              <a:rPr lang="en-US" b="0" i="0" dirty="0">
                <a:solidFill>
                  <a:srgbClr val="0077AA"/>
                </a:solidFill>
                <a:effectLst/>
                <a:latin typeface="Liberation Mono"/>
              </a:rPr>
              <a:t>GROUP</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a:solidFill>
                  <a:srgbClr val="834689"/>
                </a:solidFill>
                <a:effectLst/>
                <a:latin typeface="Liberation Mono"/>
              </a:rPr>
              <a:t>year</a:t>
            </a:r>
            <a:r>
              <a:rPr lang="en-US" b="0" i="0" dirty="0">
                <a:solidFill>
                  <a:srgbClr val="999999"/>
                </a:solidFill>
                <a:effectLst/>
                <a:latin typeface="Liberation Mono"/>
              </a:rPr>
              <a:t>,</a:t>
            </a:r>
            <a:r>
              <a:rPr lang="en-US" b="0" i="0" dirty="0">
                <a:solidFill>
                  <a:srgbClr val="000000"/>
                </a:solidFill>
                <a:effectLst/>
                <a:latin typeface="Liberation Mono"/>
              </a:rPr>
              <a:t> country</a:t>
            </a:r>
            <a:r>
              <a:rPr lang="en-US" b="0" i="0" dirty="0">
                <a:solidFill>
                  <a:srgbClr val="999999"/>
                </a:solidFill>
                <a:effectLst/>
                <a:latin typeface="Liberation Mono"/>
              </a:rPr>
              <a:t>,</a:t>
            </a:r>
            <a:r>
              <a:rPr lang="en-US" b="0" i="0" dirty="0">
                <a:solidFill>
                  <a:srgbClr val="000000"/>
                </a:solidFill>
                <a:effectLst/>
                <a:latin typeface="Liberation Mono"/>
              </a:rPr>
              <a:t> product </a:t>
            </a:r>
            <a:r>
              <a:rPr lang="en-US" b="0" i="0" dirty="0">
                <a:solidFill>
                  <a:srgbClr val="0077AA"/>
                </a:solidFill>
                <a:effectLst/>
                <a:latin typeface="Liberation Mono"/>
              </a:rPr>
              <a:t>WITH</a:t>
            </a:r>
            <a:r>
              <a:rPr lang="en-US" b="0" i="0" dirty="0">
                <a:solidFill>
                  <a:srgbClr val="000000"/>
                </a:solidFill>
                <a:effectLst/>
                <a:latin typeface="Liberation Mono"/>
              </a:rPr>
              <a:t> </a:t>
            </a:r>
            <a:r>
              <a:rPr lang="en-US" b="0" i="0" dirty="0">
                <a:solidFill>
                  <a:srgbClr val="0077AA"/>
                </a:solidFill>
                <a:effectLst/>
                <a:latin typeface="Liberation Mono"/>
              </a:rPr>
              <a:t>ROLLUP</a:t>
            </a:r>
            <a:r>
              <a:rPr lang="en-US" b="0" i="0" dirty="0">
                <a:solidFill>
                  <a:srgbClr val="999999"/>
                </a:solidFill>
                <a:effectLst/>
                <a:latin typeface="Liberation Mono"/>
              </a:rPr>
              <a:t>;</a:t>
            </a:r>
            <a:endParaRPr lang="en-IN" dirty="0"/>
          </a:p>
        </p:txBody>
      </p:sp>
    </p:spTree>
    <p:extLst>
      <p:ext uri="{BB962C8B-B14F-4D97-AF65-F5344CB8AC3E}">
        <p14:creationId xmlns:p14="http://schemas.microsoft.com/office/powerpoint/2010/main" val="2260538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84A92B-C1CD-A34E-213C-393D5E6DF983}"/>
              </a:ext>
            </a:extLst>
          </p:cNvPr>
          <p:cNvSpPr txBox="1"/>
          <p:nvPr/>
        </p:nvSpPr>
        <p:spPr>
          <a:xfrm>
            <a:off x="3046810" y="328702"/>
            <a:ext cx="6093618" cy="6186309"/>
          </a:xfrm>
          <a:prstGeom prst="rect">
            <a:avLst/>
          </a:prstGeom>
          <a:noFill/>
        </p:spPr>
        <p:txBody>
          <a:bodyPr wrap="square">
            <a:spAutoFit/>
          </a:bodyPr>
          <a:lstStyle/>
          <a:p>
            <a:r>
              <a:rPr lang="en-IN" dirty="0"/>
              <a:t>+-----------+---------------+--------------+--------+</a:t>
            </a:r>
          </a:p>
          <a:p>
            <a:r>
              <a:rPr lang="en-IN" dirty="0"/>
              <a:t>| year      | country       | product      | profit |</a:t>
            </a:r>
          </a:p>
          <a:p>
            <a:r>
              <a:rPr lang="en-IN" dirty="0"/>
              <a:t>+-----------+---------------+--------------+--------+</a:t>
            </a:r>
          </a:p>
          <a:p>
            <a:r>
              <a:rPr lang="en-IN" dirty="0"/>
              <a:t>| 2000      | Finland       | Computer     |   1500 |</a:t>
            </a:r>
          </a:p>
          <a:p>
            <a:r>
              <a:rPr lang="en-IN" dirty="0"/>
              <a:t>| 2000      | Finland       | Phone        |    100 |</a:t>
            </a:r>
          </a:p>
          <a:p>
            <a:r>
              <a:rPr lang="en-IN" dirty="0"/>
              <a:t>| 2000      | Finland       | All products |   1600 |</a:t>
            </a:r>
          </a:p>
          <a:p>
            <a:r>
              <a:rPr lang="en-IN" dirty="0"/>
              <a:t>| 2000      | India         | Calculator   |    150 |</a:t>
            </a:r>
          </a:p>
          <a:p>
            <a:r>
              <a:rPr lang="en-IN" dirty="0"/>
              <a:t>| 2000      | India         | Computer     |   1200 |</a:t>
            </a:r>
          </a:p>
          <a:p>
            <a:r>
              <a:rPr lang="en-IN" dirty="0"/>
              <a:t>| 2000      | India         | All products |   1350 |</a:t>
            </a:r>
          </a:p>
          <a:p>
            <a:r>
              <a:rPr lang="en-IN" dirty="0"/>
              <a:t>| 2000      | USA           | Calculator   |     75 |</a:t>
            </a:r>
          </a:p>
          <a:p>
            <a:r>
              <a:rPr lang="en-IN" dirty="0"/>
              <a:t>| 2000      | USA           | Computer     |   1500 |</a:t>
            </a:r>
          </a:p>
          <a:p>
            <a:r>
              <a:rPr lang="en-IN" dirty="0"/>
              <a:t>| 2000      | USA           | All products |   1575 |</a:t>
            </a:r>
          </a:p>
          <a:p>
            <a:r>
              <a:rPr lang="en-IN" dirty="0"/>
              <a:t>| 2000      | All countries | All products |   4525 |</a:t>
            </a:r>
          </a:p>
          <a:p>
            <a:r>
              <a:rPr lang="en-IN" dirty="0"/>
              <a:t>| 2001      | Finland       | Phone        |     10 |</a:t>
            </a:r>
          </a:p>
          <a:p>
            <a:r>
              <a:rPr lang="en-IN" dirty="0"/>
              <a:t>| 2001      | Finland       | All products |     10 |</a:t>
            </a:r>
          </a:p>
          <a:p>
            <a:r>
              <a:rPr lang="en-IN" dirty="0"/>
              <a:t>| 2001      | USA           | Calculator   |     50 |</a:t>
            </a:r>
          </a:p>
          <a:p>
            <a:r>
              <a:rPr lang="en-IN" dirty="0"/>
              <a:t>| 2001      | USA           | Computer     |   2700 |</a:t>
            </a:r>
          </a:p>
          <a:p>
            <a:r>
              <a:rPr lang="en-IN" dirty="0"/>
              <a:t>| 2001      | USA           | TV           |    250 |</a:t>
            </a:r>
          </a:p>
          <a:p>
            <a:r>
              <a:rPr lang="en-IN" dirty="0"/>
              <a:t>| 2001      | USA           | All products |   3000 |</a:t>
            </a:r>
          </a:p>
          <a:p>
            <a:r>
              <a:rPr lang="en-IN" dirty="0"/>
              <a:t>| 2001      | All countries | All products |   3010 |</a:t>
            </a:r>
          </a:p>
          <a:p>
            <a:r>
              <a:rPr lang="en-IN" dirty="0"/>
              <a:t>| All years | All countries | All products |   7535 |</a:t>
            </a:r>
          </a:p>
          <a:p>
            <a:r>
              <a:rPr lang="en-IN" dirty="0"/>
              <a:t>+-----------+---------------+--------------+--------+</a:t>
            </a:r>
          </a:p>
        </p:txBody>
      </p:sp>
    </p:spTree>
    <p:extLst>
      <p:ext uri="{BB962C8B-B14F-4D97-AF65-F5344CB8AC3E}">
        <p14:creationId xmlns:p14="http://schemas.microsoft.com/office/powerpoint/2010/main" val="403143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61923B-7433-BAE8-AA61-89AC82BCE7BD}"/>
              </a:ext>
            </a:extLst>
          </p:cNvPr>
          <p:cNvSpPr txBox="1"/>
          <p:nvPr/>
        </p:nvSpPr>
        <p:spPr>
          <a:xfrm>
            <a:off x="1289447" y="692855"/>
            <a:ext cx="8740378" cy="923330"/>
          </a:xfrm>
          <a:prstGeom prst="rect">
            <a:avLst/>
          </a:prstGeom>
          <a:noFill/>
        </p:spPr>
        <p:txBody>
          <a:bodyPr wrap="square">
            <a:spAutoFit/>
          </a:bodyPr>
          <a:lstStyle/>
          <a:p>
            <a:r>
              <a:rPr lang="en-US" dirty="0"/>
              <a:t>The result of such a GROUPING() is nonzero if any of the expressions represents a super-aggregate NULL, so you can return only the super-aggregate rows and filter out the regular grouped rows like this:</a:t>
            </a:r>
            <a:endParaRPr lang="en-IN" dirty="0"/>
          </a:p>
        </p:txBody>
      </p:sp>
      <p:sp>
        <p:nvSpPr>
          <p:cNvPr id="5" name="TextBox 4">
            <a:extLst>
              <a:ext uri="{FF2B5EF4-FFF2-40B4-BE49-F238E27FC236}">
                <a16:creationId xmlns:a16="http://schemas.microsoft.com/office/drawing/2014/main" id="{716D9EC0-92FC-9313-00D9-001A4DCDBFB8}"/>
              </a:ext>
            </a:extLst>
          </p:cNvPr>
          <p:cNvSpPr txBox="1"/>
          <p:nvPr/>
        </p:nvSpPr>
        <p:spPr>
          <a:xfrm>
            <a:off x="2003822" y="1849874"/>
            <a:ext cx="7840266" cy="4524315"/>
          </a:xfrm>
          <a:prstGeom prst="rect">
            <a:avLst/>
          </a:prstGeom>
          <a:noFill/>
        </p:spPr>
        <p:txBody>
          <a:bodyPr wrap="square">
            <a:spAutoFit/>
          </a:bodyPr>
          <a:lstStyle/>
          <a:p>
            <a:r>
              <a:rPr lang="en-IN" dirty="0" err="1"/>
              <a:t>mysql</a:t>
            </a:r>
            <a:r>
              <a:rPr lang="en-IN" dirty="0"/>
              <a:t>&gt; SELECT year, country, product, SUM(profit) AS profit</a:t>
            </a:r>
          </a:p>
          <a:p>
            <a:r>
              <a:rPr lang="en-IN" dirty="0"/>
              <a:t>       FROM sales</a:t>
            </a:r>
          </a:p>
          <a:p>
            <a:r>
              <a:rPr lang="en-IN" dirty="0"/>
              <a:t>       GROUP BY year, country, product WITH ROLLUP</a:t>
            </a:r>
          </a:p>
          <a:p>
            <a:r>
              <a:rPr lang="en-IN" dirty="0"/>
              <a:t>       HAVING GROUPING(year, country, product) &lt;&gt; 0;</a:t>
            </a:r>
          </a:p>
          <a:p>
            <a:r>
              <a:rPr lang="en-IN" dirty="0"/>
              <a:t>+------+---------+---------+--------+</a:t>
            </a:r>
          </a:p>
          <a:p>
            <a:r>
              <a:rPr lang="en-IN" dirty="0"/>
              <a:t>| year | country | product | profit |</a:t>
            </a:r>
          </a:p>
          <a:p>
            <a:r>
              <a:rPr lang="en-IN" dirty="0"/>
              <a:t>+------+---------+---------+--------+</a:t>
            </a:r>
          </a:p>
          <a:p>
            <a:r>
              <a:rPr lang="en-IN" dirty="0"/>
              <a:t>| 2000 | Finland | NULL    |   1600 |</a:t>
            </a:r>
          </a:p>
          <a:p>
            <a:r>
              <a:rPr lang="en-IN" dirty="0"/>
              <a:t>| 2000 | India   | NULL    |   1350 |</a:t>
            </a:r>
          </a:p>
          <a:p>
            <a:r>
              <a:rPr lang="en-IN" dirty="0"/>
              <a:t>| 2000 | USA     | NULL    |   1575 |</a:t>
            </a:r>
          </a:p>
          <a:p>
            <a:r>
              <a:rPr lang="en-IN" dirty="0"/>
              <a:t>| 2000 | NULL    | NULL    |   4525 |</a:t>
            </a:r>
          </a:p>
          <a:p>
            <a:r>
              <a:rPr lang="en-IN" dirty="0"/>
              <a:t>| 2001 | Finland | NULL    |     10 |</a:t>
            </a:r>
          </a:p>
          <a:p>
            <a:r>
              <a:rPr lang="en-IN" dirty="0"/>
              <a:t>| 2001 | USA     | NULL    |   3000 |</a:t>
            </a:r>
          </a:p>
          <a:p>
            <a:r>
              <a:rPr lang="en-IN" dirty="0"/>
              <a:t>| 2001 | NULL    | NULL    |   3010 |</a:t>
            </a:r>
          </a:p>
          <a:p>
            <a:r>
              <a:rPr lang="en-IN" dirty="0"/>
              <a:t>| NULL | NULL    | NULL    |   7535 |</a:t>
            </a:r>
          </a:p>
          <a:p>
            <a:r>
              <a:rPr lang="en-IN" dirty="0"/>
              <a:t>+------+---------+---------+--------+</a:t>
            </a:r>
          </a:p>
        </p:txBody>
      </p:sp>
    </p:spTree>
    <p:extLst>
      <p:ext uri="{BB962C8B-B14F-4D97-AF65-F5344CB8AC3E}">
        <p14:creationId xmlns:p14="http://schemas.microsoft.com/office/powerpoint/2010/main" val="1171462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B4844-0D4B-A7A3-D0D0-BC1B7B7DE3D6}"/>
              </a:ext>
            </a:extLst>
          </p:cNvPr>
          <p:cNvSpPr txBox="1"/>
          <p:nvPr/>
        </p:nvSpPr>
        <p:spPr>
          <a:xfrm>
            <a:off x="1132284" y="804833"/>
            <a:ext cx="8583215" cy="2585323"/>
          </a:xfrm>
          <a:prstGeom prst="rect">
            <a:avLst/>
          </a:prstGeom>
          <a:noFill/>
        </p:spPr>
        <p:txBody>
          <a:bodyPr wrap="square">
            <a:spAutoFit/>
          </a:bodyPr>
          <a:lstStyle/>
          <a:p>
            <a:pPr marL="285750" indent="-285750">
              <a:buFont typeface="Wingdings" panose="05000000000000000000" pitchFamily="2" charset="2"/>
              <a:buChar char="Ø"/>
            </a:pPr>
            <a:r>
              <a:rPr lang="en-US" dirty="0"/>
              <a:t>The sales table contains no NULL values, so all NULL values in a ROLLUP result represent super-aggregate values. </a:t>
            </a:r>
          </a:p>
          <a:p>
            <a:pPr marL="285750" indent="-285750">
              <a:buFont typeface="Wingdings" panose="05000000000000000000" pitchFamily="2" charset="2"/>
              <a:buChar char="Ø"/>
            </a:pPr>
            <a:r>
              <a:rPr lang="en-US" dirty="0"/>
              <a:t>When the data set contains NULL values, ROLLUP summaries may contain NULL values not only in super-aggregate rows, but also in regular grouped rows. </a:t>
            </a:r>
          </a:p>
          <a:p>
            <a:pPr marL="285750" indent="-285750">
              <a:buFont typeface="Wingdings" panose="05000000000000000000" pitchFamily="2" charset="2"/>
              <a:buChar char="Ø"/>
            </a:pPr>
            <a:r>
              <a:rPr lang="en-US" dirty="0"/>
              <a:t>GROUPING() enables these to be distinguished. </a:t>
            </a:r>
          </a:p>
          <a:p>
            <a:pPr marL="285750" indent="-285750">
              <a:buFont typeface="Wingdings" panose="05000000000000000000" pitchFamily="2" charset="2"/>
              <a:buChar char="Ø"/>
            </a:pPr>
            <a:r>
              <a:rPr lang="en-US" dirty="0"/>
              <a:t>Suppose that table t1 contains a simple data set with two grouping factors for a set of quantity values, where NULL indicates something like “other” or “unknown”:</a:t>
            </a:r>
            <a:endParaRPr lang="en-IN" dirty="0"/>
          </a:p>
        </p:txBody>
      </p:sp>
      <p:sp>
        <p:nvSpPr>
          <p:cNvPr id="5" name="TextBox 4">
            <a:extLst>
              <a:ext uri="{FF2B5EF4-FFF2-40B4-BE49-F238E27FC236}">
                <a16:creationId xmlns:a16="http://schemas.microsoft.com/office/drawing/2014/main" id="{FDE12E85-5871-693F-90A9-C698FF49710C}"/>
              </a:ext>
            </a:extLst>
          </p:cNvPr>
          <p:cNvSpPr txBox="1"/>
          <p:nvPr/>
        </p:nvSpPr>
        <p:spPr>
          <a:xfrm>
            <a:off x="2160986" y="3467845"/>
            <a:ext cx="6093618" cy="2862322"/>
          </a:xfrm>
          <a:prstGeom prst="rect">
            <a:avLst/>
          </a:prstGeom>
          <a:noFill/>
        </p:spPr>
        <p:txBody>
          <a:bodyPr wrap="square">
            <a:spAutoFit/>
          </a:bodyPr>
          <a:lstStyle/>
          <a:p>
            <a:r>
              <a:rPr lang="en-IN" b="0" i="0" dirty="0" err="1">
                <a:solidFill>
                  <a:srgbClr val="A67F59"/>
                </a:solidFill>
                <a:effectLst/>
                <a:latin typeface="Liberation Mono"/>
              </a:rPr>
              <a:t>mysql</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0077AA"/>
                </a:solidFill>
                <a:effectLst/>
                <a:latin typeface="Liberation Mono"/>
              </a:rPr>
              <a:t>SELECT</a:t>
            </a:r>
            <a:r>
              <a:rPr lang="en-IN" b="0" i="0" dirty="0">
                <a:solidFill>
                  <a:srgbClr val="000000"/>
                </a:solidFill>
                <a:effectLst/>
                <a:latin typeface="Liberation Mono"/>
              </a:rPr>
              <a:t> </a:t>
            </a:r>
            <a:r>
              <a:rPr lang="en-IN" b="0" i="0" dirty="0">
                <a:solidFill>
                  <a:srgbClr val="A67F59"/>
                </a:solidFill>
                <a:effectLst/>
                <a:latin typeface="Liberation Mono"/>
              </a:rPr>
              <a:t>*</a:t>
            </a:r>
            <a:r>
              <a:rPr lang="en-IN" b="0" i="0" dirty="0">
                <a:solidFill>
                  <a:srgbClr val="000000"/>
                </a:solidFill>
                <a:effectLst/>
                <a:latin typeface="Liberation Mono"/>
              </a:rPr>
              <a:t> </a:t>
            </a:r>
            <a:r>
              <a:rPr lang="en-IN" b="0" i="0" dirty="0">
                <a:solidFill>
                  <a:srgbClr val="0077AA"/>
                </a:solidFill>
                <a:effectLst/>
                <a:latin typeface="Liberation Mono"/>
              </a:rPr>
              <a:t>FROM</a:t>
            </a:r>
            <a:r>
              <a:rPr lang="en-IN" b="0" i="0" dirty="0">
                <a:solidFill>
                  <a:srgbClr val="000000"/>
                </a:solidFill>
                <a:effectLst/>
                <a:latin typeface="Liberation Mono"/>
              </a:rPr>
              <a:t> t1</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555555"/>
                </a:solidFill>
                <a:effectLst/>
                <a:latin typeface="Liberation Mono"/>
              </a:rPr>
              <a:t> name </a:t>
            </a:r>
            <a:r>
              <a:rPr lang="en-IN" b="0" i="0" dirty="0">
                <a:solidFill>
                  <a:srgbClr val="999999"/>
                </a:solidFill>
                <a:effectLst/>
                <a:latin typeface="Liberation Mono"/>
              </a:rPr>
              <a:t>|</a:t>
            </a:r>
            <a:r>
              <a:rPr lang="en-IN" b="0" i="0" dirty="0">
                <a:solidFill>
                  <a:srgbClr val="555555"/>
                </a:solidFill>
                <a:effectLst/>
                <a:latin typeface="Liberation Mono"/>
              </a:rPr>
              <a:t> size </a:t>
            </a:r>
            <a:r>
              <a:rPr lang="en-IN" b="0" i="0" dirty="0">
                <a:solidFill>
                  <a:srgbClr val="999999"/>
                </a:solidFill>
                <a:effectLst/>
                <a:latin typeface="Liberation Mono"/>
              </a:rPr>
              <a:t>|</a:t>
            </a:r>
            <a:r>
              <a:rPr lang="en-IN" b="0" i="0" dirty="0">
                <a:solidFill>
                  <a:srgbClr val="555555"/>
                </a:solidFill>
                <a:effectLst/>
                <a:latin typeface="Liberation Mono"/>
              </a:rPr>
              <a:t> quantity</a:t>
            </a:r>
          </a:p>
          <a:p>
            <a:r>
              <a:rPr lang="en-IN" b="0" i="0" dirty="0">
                <a:solidFill>
                  <a:srgbClr val="555555"/>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555555"/>
                </a:solidFill>
                <a:effectLst/>
                <a:latin typeface="Liberation Mono"/>
              </a:rPr>
              <a:t> ball </a:t>
            </a:r>
            <a:r>
              <a:rPr lang="en-IN" b="0" i="0" dirty="0">
                <a:solidFill>
                  <a:srgbClr val="999999"/>
                </a:solidFill>
                <a:effectLst/>
                <a:latin typeface="Liberation Mono"/>
              </a:rPr>
              <a:t>|</a:t>
            </a:r>
            <a:r>
              <a:rPr lang="en-IN" b="0" i="0" dirty="0">
                <a:solidFill>
                  <a:srgbClr val="555555"/>
                </a:solidFill>
                <a:effectLst/>
                <a:latin typeface="Liberation Mono"/>
              </a:rPr>
              <a:t> small </a:t>
            </a:r>
            <a:r>
              <a:rPr lang="en-IN" b="0" i="0" dirty="0">
                <a:solidFill>
                  <a:srgbClr val="999999"/>
                </a:solidFill>
                <a:effectLst/>
                <a:latin typeface="Liberation Mono"/>
              </a:rPr>
              <a:t>|</a:t>
            </a:r>
            <a:r>
              <a:rPr lang="en-IN" b="0" i="0" dirty="0">
                <a:solidFill>
                  <a:srgbClr val="555555"/>
                </a:solidFill>
                <a:effectLst/>
                <a:latin typeface="Liberation Mono"/>
              </a:rPr>
              <a:t> 10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555555"/>
                </a:solidFill>
                <a:effectLst/>
                <a:latin typeface="Liberation Mono"/>
              </a:rPr>
              <a:t> ball </a:t>
            </a:r>
            <a:r>
              <a:rPr lang="en-IN" b="0" i="0" dirty="0">
                <a:solidFill>
                  <a:srgbClr val="999999"/>
                </a:solidFill>
                <a:effectLst/>
                <a:latin typeface="Liberation Mono"/>
              </a:rPr>
              <a:t>|</a:t>
            </a:r>
            <a:r>
              <a:rPr lang="en-IN" b="0" i="0" dirty="0">
                <a:solidFill>
                  <a:srgbClr val="555555"/>
                </a:solidFill>
                <a:effectLst/>
                <a:latin typeface="Liberation Mono"/>
              </a:rPr>
              <a:t> large </a:t>
            </a:r>
            <a:r>
              <a:rPr lang="en-IN" b="0" i="0" dirty="0">
                <a:solidFill>
                  <a:srgbClr val="999999"/>
                </a:solidFill>
                <a:effectLst/>
                <a:latin typeface="Liberation Mono"/>
              </a:rPr>
              <a:t>|</a:t>
            </a:r>
            <a:r>
              <a:rPr lang="en-IN" b="0" i="0" dirty="0">
                <a:solidFill>
                  <a:srgbClr val="555555"/>
                </a:solidFill>
                <a:effectLst/>
                <a:latin typeface="Liberation Mono"/>
              </a:rPr>
              <a:t> 20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555555"/>
                </a:solidFill>
                <a:effectLst/>
                <a:latin typeface="Liberation Mono"/>
              </a:rPr>
              <a:t> ball </a:t>
            </a:r>
            <a:r>
              <a:rPr lang="en-IN" b="0" i="0" dirty="0">
                <a:solidFill>
                  <a:srgbClr val="999999"/>
                </a:solidFill>
                <a:effectLst/>
                <a:latin typeface="Liberation Mono"/>
              </a:rPr>
              <a:t>|</a:t>
            </a:r>
            <a:r>
              <a:rPr lang="en-IN" b="0" i="0" dirty="0">
                <a:solidFill>
                  <a:srgbClr val="555555"/>
                </a:solidFill>
                <a:effectLst/>
                <a:latin typeface="Liberation Mono"/>
              </a:rPr>
              <a:t> NULL </a:t>
            </a:r>
            <a:r>
              <a:rPr lang="en-IN" b="0" i="0" dirty="0">
                <a:solidFill>
                  <a:srgbClr val="999999"/>
                </a:solidFill>
                <a:effectLst/>
                <a:latin typeface="Liberation Mono"/>
              </a:rPr>
              <a:t>|</a:t>
            </a:r>
            <a:r>
              <a:rPr lang="en-IN" b="0" i="0" dirty="0">
                <a:solidFill>
                  <a:srgbClr val="555555"/>
                </a:solidFill>
                <a:effectLst/>
                <a:latin typeface="Liberation Mono"/>
              </a:rPr>
              <a:t> 5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555555"/>
                </a:solidFill>
                <a:effectLst/>
                <a:latin typeface="Liberation Mono"/>
              </a:rPr>
              <a:t> hoop </a:t>
            </a:r>
            <a:r>
              <a:rPr lang="en-IN" b="0" i="0" dirty="0">
                <a:solidFill>
                  <a:srgbClr val="999999"/>
                </a:solidFill>
                <a:effectLst/>
                <a:latin typeface="Liberation Mono"/>
              </a:rPr>
              <a:t>|</a:t>
            </a:r>
            <a:r>
              <a:rPr lang="en-IN" b="0" i="0" dirty="0">
                <a:solidFill>
                  <a:srgbClr val="555555"/>
                </a:solidFill>
                <a:effectLst/>
                <a:latin typeface="Liberation Mono"/>
              </a:rPr>
              <a:t> small </a:t>
            </a:r>
            <a:r>
              <a:rPr lang="en-IN" b="0" i="0" dirty="0">
                <a:solidFill>
                  <a:srgbClr val="999999"/>
                </a:solidFill>
                <a:effectLst/>
                <a:latin typeface="Liberation Mono"/>
              </a:rPr>
              <a:t>|</a:t>
            </a:r>
            <a:r>
              <a:rPr lang="en-IN" b="0" i="0" dirty="0">
                <a:solidFill>
                  <a:srgbClr val="555555"/>
                </a:solidFill>
                <a:effectLst/>
                <a:latin typeface="Liberation Mono"/>
              </a:rPr>
              <a:t> 15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555555"/>
                </a:solidFill>
                <a:effectLst/>
                <a:latin typeface="Liberation Mono"/>
              </a:rPr>
              <a:t> hoop </a:t>
            </a:r>
            <a:r>
              <a:rPr lang="en-IN" b="0" i="0" dirty="0">
                <a:solidFill>
                  <a:srgbClr val="999999"/>
                </a:solidFill>
                <a:effectLst/>
                <a:latin typeface="Liberation Mono"/>
              </a:rPr>
              <a:t>|</a:t>
            </a:r>
            <a:r>
              <a:rPr lang="en-IN" b="0" i="0" dirty="0">
                <a:solidFill>
                  <a:srgbClr val="555555"/>
                </a:solidFill>
                <a:effectLst/>
                <a:latin typeface="Liberation Mono"/>
              </a:rPr>
              <a:t> large </a:t>
            </a:r>
            <a:r>
              <a:rPr lang="en-IN" b="0" i="0" dirty="0">
                <a:solidFill>
                  <a:srgbClr val="999999"/>
                </a:solidFill>
                <a:effectLst/>
                <a:latin typeface="Liberation Mono"/>
              </a:rPr>
              <a:t>|</a:t>
            </a:r>
            <a:r>
              <a:rPr lang="en-IN" b="0" i="0" dirty="0">
                <a:solidFill>
                  <a:srgbClr val="555555"/>
                </a:solidFill>
                <a:effectLst/>
                <a:latin typeface="Liberation Mono"/>
              </a:rPr>
              <a:t> 5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555555"/>
                </a:solidFill>
                <a:effectLst/>
                <a:latin typeface="Liberation Mono"/>
              </a:rPr>
              <a:t> hoop </a:t>
            </a:r>
            <a:r>
              <a:rPr lang="en-IN" b="0" i="0" dirty="0">
                <a:solidFill>
                  <a:srgbClr val="999999"/>
                </a:solidFill>
                <a:effectLst/>
                <a:latin typeface="Liberation Mono"/>
              </a:rPr>
              <a:t>|</a:t>
            </a:r>
            <a:r>
              <a:rPr lang="en-IN" b="0" i="0" dirty="0">
                <a:solidFill>
                  <a:srgbClr val="555555"/>
                </a:solidFill>
                <a:effectLst/>
                <a:latin typeface="Liberation Mono"/>
              </a:rPr>
              <a:t> NULL </a:t>
            </a:r>
            <a:r>
              <a:rPr lang="en-IN" b="0" i="0" dirty="0">
                <a:solidFill>
                  <a:srgbClr val="999999"/>
                </a:solidFill>
                <a:effectLst/>
                <a:latin typeface="Liberation Mono"/>
              </a:rPr>
              <a:t>|</a:t>
            </a:r>
            <a:r>
              <a:rPr lang="en-IN" b="0" i="0" dirty="0">
                <a:solidFill>
                  <a:srgbClr val="555555"/>
                </a:solidFill>
                <a:effectLst/>
                <a:latin typeface="Liberation Mono"/>
              </a:rPr>
              <a:t> 3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endParaRPr lang="en-IN" dirty="0"/>
          </a:p>
        </p:txBody>
      </p:sp>
    </p:spTree>
    <p:extLst>
      <p:ext uri="{BB962C8B-B14F-4D97-AF65-F5344CB8AC3E}">
        <p14:creationId xmlns:p14="http://schemas.microsoft.com/office/powerpoint/2010/main" val="1276740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897DB-B051-C52C-BA33-2B966D9B68E5}"/>
              </a:ext>
            </a:extLst>
          </p:cNvPr>
          <p:cNvSpPr txBox="1"/>
          <p:nvPr/>
        </p:nvSpPr>
        <p:spPr>
          <a:xfrm>
            <a:off x="989409" y="678567"/>
            <a:ext cx="8754665" cy="923330"/>
          </a:xfrm>
          <a:prstGeom prst="rect">
            <a:avLst/>
          </a:prstGeom>
          <a:noFill/>
        </p:spPr>
        <p:txBody>
          <a:bodyPr wrap="square">
            <a:spAutoFit/>
          </a:bodyPr>
          <a:lstStyle/>
          <a:p>
            <a:r>
              <a:rPr lang="en-US" dirty="0"/>
              <a:t>A simple ROLLUP operation produces these results, in which it is not so easy to distinguish NULL values in super-aggregate rows from NULL values in regular grouped rows:</a:t>
            </a:r>
            <a:endParaRPr lang="en-IN" dirty="0"/>
          </a:p>
        </p:txBody>
      </p:sp>
      <p:sp>
        <p:nvSpPr>
          <p:cNvPr id="5" name="TextBox 4">
            <a:extLst>
              <a:ext uri="{FF2B5EF4-FFF2-40B4-BE49-F238E27FC236}">
                <a16:creationId xmlns:a16="http://schemas.microsoft.com/office/drawing/2014/main" id="{021AFF9B-34B1-783D-2234-C988B2A5827A}"/>
              </a:ext>
            </a:extLst>
          </p:cNvPr>
          <p:cNvSpPr txBox="1"/>
          <p:nvPr/>
        </p:nvSpPr>
        <p:spPr>
          <a:xfrm>
            <a:off x="3049191" y="1845499"/>
            <a:ext cx="6093618" cy="4524315"/>
          </a:xfrm>
          <a:prstGeom prst="rect">
            <a:avLst/>
          </a:prstGeom>
          <a:noFill/>
          <a:ln>
            <a:solidFill>
              <a:schemeClr val="accent1"/>
            </a:solidFill>
          </a:ln>
        </p:spPr>
        <p:txBody>
          <a:bodyPr wrap="square">
            <a:spAutoFit/>
          </a:bodyPr>
          <a:lstStyle/>
          <a:p>
            <a:r>
              <a:rPr lang="en-IN" dirty="0" err="1"/>
              <a:t>mysql</a:t>
            </a:r>
            <a:r>
              <a:rPr lang="en-IN" dirty="0"/>
              <a:t>&gt; SELECT name, size, SUM(quantity) AS quantity</a:t>
            </a:r>
          </a:p>
          <a:p>
            <a:r>
              <a:rPr lang="en-IN" dirty="0"/>
              <a:t>       FROM t1</a:t>
            </a:r>
          </a:p>
          <a:p>
            <a:r>
              <a:rPr lang="en-IN" dirty="0"/>
              <a:t>       GROUP BY name, size WITH ROLLUP;</a:t>
            </a:r>
          </a:p>
          <a:p>
            <a:r>
              <a:rPr lang="en-IN" dirty="0"/>
              <a:t>+------+-------+----------+</a:t>
            </a:r>
          </a:p>
          <a:p>
            <a:r>
              <a:rPr lang="en-IN" dirty="0"/>
              <a:t>| name | size  | quantity |</a:t>
            </a:r>
          </a:p>
          <a:p>
            <a:r>
              <a:rPr lang="en-IN" dirty="0"/>
              <a:t>+------+-------+----------+</a:t>
            </a:r>
          </a:p>
          <a:p>
            <a:r>
              <a:rPr lang="en-IN" dirty="0"/>
              <a:t>| ball | NULL  |        5 |</a:t>
            </a:r>
          </a:p>
          <a:p>
            <a:r>
              <a:rPr lang="en-IN" dirty="0"/>
              <a:t>| ball | large |       20 |</a:t>
            </a:r>
          </a:p>
          <a:p>
            <a:r>
              <a:rPr lang="en-IN" dirty="0"/>
              <a:t>| ball | small |       10 |</a:t>
            </a:r>
          </a:p>
          <a:p>
            <a:r>
              <a:rPr lang="en-IN" dirty="0"/>
              <a:t>| ball | NULL  |       35 |</a:t>
            </a:r>
          </a:p>
          <a:p>
            <a:r>
              <a:rPr lang="en-IN" dirty="0"/>
              <a:t>| hoop | NULL  |        3 |</a:t>
            </a:r>
          </a:p>
          <a:p>
            <a:r>
              <a:rPr lang="en-IN" dirty="0"/>
              <a:t>| hoop | large |        5 |</a:t>
            </a:r>
          </a:p>
          <a:p>
            <a:r>
              <a:rPr lang="en-IN" dirty="0"/>
              <a:t>| hoop | small |       15 |</a:t>
            </a:r>
          </a:p>
          <a:p>
            <a:r>
              <a:rPr lang="en-IN" dirty="0"/>
              <a:t>| hoop | NULL  |       23 |</a:t>
            </a:r>
          </a:p>
          <a:p>
            <a:r>
              <a:rPr lang="en-IN" dirty="0"/>
              <a:t>| NULL | NULL  |       58 |</a:t>
            </a:r>
          </a:p>
          <a:p>
            <a:r>
              <a:rPr lang="en-IN" dirty="0"/>
              <a:t>+------+-------+----------+</a:t>
            </a:r>
          </a:p>
        </p:txBody>
      </p:sp>
    </p:spTree>
    <p:extLst>
      <p:ext uri="{BB962C8B-B14F-4D97-AF65-F5344CB8AC3E}">
        <p14:creationId xmlns:p14="http://schemas.microsoft.com/office/powerpoint/2010/main" val="3004889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E1A408-5F73-8BA2-96CF-405BB7F1F7CF}"/>
              </a:ext>
            </a:extLst>
          </p:cNvPr>
          <p:cNvSpPr txBox="1"/>
          <p:nvPr/>
        </p:nvSpPr>
        <p:spPr>
          <a:xfrm>
            <a:off x="242888" y="345579"/>
            <a:ext cx="9886949" cy="646331"/>
          </a:xfrm>
          <a:prstGeom prst="rect">
            <a:avLst/>
          </a:prstGeom>
          <a:noFill/>
        </p:spPr>
        <p:txBody>
          <a:bodyPr wrap="square">
            <a:spAutoFit/>
          </a:bodyPr>
          <a:lstStyle/>
          <a:p>
            <a:r>
              <a:rPr lang="en-US" dirty="0"/>
              <a:t>Using GROUPING() to substitute labels for the super-aggregate NULL values makes the result easier to interpret:</a:t>
            </a:r>
            <a:endParaRPr lang="en-IN" dirty="0"/>
          </a:p>
        </p:txBody>
      </p:sp>
      <p:sp>
        <p:nvSpPr>
          <p:cNvPr id="8" name="TextBox 7">
            <a:extLst>
              <a:ext uri="{FF2B5EF4-FFF2-40B4-BE49-F238E27FC236}">
                <a16:creationId xmlns:a16="http://schemas.microsoft.com/office/drawing/2014/main" id="{3993FF4C-69E9-802E-93E0-00298B814C7E}"/>
              </a:ext>
            </a:extLst>
          </p:cNvPr>
          <p:cNvSpPr txBox="1"/>
          <p:nvPr/>
        </p:nvSpPr>
        <p:spPr>
          <a:xfrm>
            <a:off x="3049191" y="1225689"/>
            <a:ext cx="6093618" cy="5632311"/>
          </a:xfrm>
          <a:prstGeom prst="rect">
            <a:avLst/>
          </a:prstGeom>
          <a:noFill/>
          <a:ln>
            <a:solidFill>
              <a:schemeClr val="accent1"/>
            </a:solidFill>
          </a:ln>
        </p:spPr>
        <p:txBody>
          <a:bodyPr wrap="square">
            <a:spAutoFit/>
          </a:bodyPr>
          <a:lstStyle/>
          <a:p>
            <a:r>
              <a:rPr lang="en-IN" dirty="0" err="1"/>
              <a:t>mysql</a:t>
            </a:r>
            <a:r>
              <a:rPr lang="en-IN" dirty="0"/>
              <a:t>&gt; SELECT</a:t>
            </a:r>
          </a:p>
          <a:p>
            <a:r>
              <a:rPr lang="en-IN" dirty="0"/>
              <a:t>         IF(GROUPING(name) = 1, 'All items', name) AS name,</a:t>
            </a:r>
          </a:p>
          <a:p>
            <a:r>
              <a:rPr lang="en-IN" dirty="0"/>
              <a:t>         IF(GROUPING(size) = 1, 'All sizes', size) AS size,</a:t>
            </a:r>
          </a:p>
          <a:p>
            <a:r>
              <a:rPr lang="en-IN" dirty="0"/>
              <a:t>         SUM(quantity) AS quantity</a:t>
            </a:r>
          </a:p>
          <a:p>
            <a:r>
              <a:rPr lang="en-IN" dirty="0"/>
              <a:t>       FROM t1</a:t>
            </a:r>
          </a:p>
          <a:p>
            <a:r>
              <a:rPr lang="en-IN" dirty="0"/>
              <a:t>       GROUP BY name, size WITH ROLLUP;</a:t>
            </a:r>
          </a:p>
          <a:p>
            <a:r>
              <a:rPr lang="en-IN" dirty="0"/>
              <a:t>+-----------+-----------+----------+</a:t>
            </a:r>
          </a:p>
          <a:p>
            <a:r>
              <a:rPr lang="en-IN" dirty="0"/>
              <a:t>| name      | size      | quantity |</a:t>
            </a:r>
          </a:p>
          <a:p>
            <a:r>
              <a:rPr lang="en-IN" dirty="0"/>
              <a:t>+-----------+-----------+----------+</a:t>
            </a:r>
          </a:p>
          <a:p>
            <a:r>
              <a:rPr lang="en-IN" dirty="0"/>
              <a:t>| ball      | NULL      |        5 |</a:t>
            </a:r>
          </a:p>
          <a:p>
            <a:r>
              <a:rPr lang="en-IN" dirty="0"/>
              <a:t>| ball      | large     |       20 |</a:t>
            </a:r>
          </a:p>
          <a:p>
            <a:r>
              <a:rPr lang="en-IN" dirty="0"/>
              <a:t>| ball      | small     |       10 |</a:t>
            </a:r>
          </a:p>
          <a:p>
            <a:r>
              <a:rPr lang="en-IN" dirty="0"/>
              <a:t>| ball      | All sizes |       35 |</a:t>
            </a:r>
          </a:p>
          <a:p>
            <a:r>
              <a:rPr lang="en-IN" dirty="0"/>
              <a:t>| hoop      | NULL      |        3 |</a:t>
            </a:r>
          </a:p>
          <a:p>
            <a:r>
              <a:rPr lang="en-IN" dirty="0"/>
              <a:t>| hoop      | large     |        5 |</a:t>
            </a:r>
          </a:p>
          <a:p>
            <a:r>
              <a:rPr lang="en-IN" dirty="0"/>
              <a:t>| hoop      | small     |       15 |</a:t>
            </a:r>
          </a:p>
          <a:p>
            <a:r>
              <a:rPr lang="en-IN" dirty="0"/>
              <a:t>| hoop      | All sizes |       23 |</a:t>
            </a:r>
          </a:p>
          <a:p>
            <a:r>
              <a:rPr lang="en-IN" dirty="0"/>
              <a:t>| All items | All sizes |       58 |</a:t>
            </a:r>
          </a:p>
          <a:p>
            <a:r>
              <a:rPr lang="en-IN" dirty="0"/>
              <a:t>+-----------+-----------+----------+</a:t>
            </a:r>
          </a:p>
        </p:txBody>
      </p:sp>
    </p:spTree>
    <p:extLst>
      <p:ext uri="{BB962C8B-B14F-4D97-AF65-F5344CB8AC3E}">
        <p14:creationId xmlns:p14="http://schemas.microsoft.com/office/powerpoint/2010/main" val="735600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4A64-5CC0-AFA1-FEC7-B5C9643D64A0}"/>
              </a:ext>
            </a:extLst>
          </p:cNvPr>
          <p:cNvSpPr>
            <a:spLocks noGrp="1"/>
          </p:cNvSpPr>
          <p:nvPr>
            <p:ph type="title"/>
          </p:nvPr>
        </p:nvSpPr>
        <p:spPr/>
        <p:txBody>
          <a:bodyPr/>
          <a:lstStyle/>
          <a:p>
            <a:r>
              <a:rPr lang="en-US" dirty="0"/>
              <a:t>Other Considerations When using ROLLUP</a:t>
            </a:r>
            <a:endParaRPr lang="en-IN" dirty="0"/>
          </a:p>
        </p:txBody>
      </p:sp>
      <p:sp>
        <p:nvSpPr>
          <p:cNvPr id="3" name="Content Placeholder 2">
            <a:extLst>
              <a:ext uri="{FF2B5EF4-FFF2-40B4-BE49-F238E27FC236}">
                <a16:creationId xmlns:a16="http://schemas.microsoft.com/office/drawing/2014/main" id="{EF6914E4-A54E-746A-0F1D-129C03A7CED9}"/>
              </a:ext>
            </a:extLst>
          </p:cNvPr>
          <p:cNvSpPr>
            <a:spLocks noGrp="1"/>
          </p:cNvSpPr>
          <p:nvPr>
            <p:ph idx="1"/>
          </p:nvPr>
        </p:nvSpPr>
        <p:spPr>
          <a:xfrm>
            <a:off x="1154954" y="2603499"/>
            <a:ext cx="9860709" cy="3597275"/>
          </a:xfrm>
        </p:spPr>
        <p:txBody>
          <a:bodyPr>
            <a:normAutofit/>
          </a:bodyPr>
          <a:lstStyle/>
          <a:p>
            <a:r>
              <a:rPr lang="en-US" dirty="0"/>
              <a:t>The following discussion lists some behaviors specific to the MySQL implementation of ROLLUP.</a:t>
            </a:r>
          </a:p>
          <a:p>
            <a:r>
              <a:rPr lang="en-US" dirty="0"/>
              <a:t>Prior to MySQL 8.0.12, when you use ROLLUP, you cannot also use an ORDER BY clause to sort the results. </a:t>
            </a:r>
          </a:p>
          <a:p>
            <a:r>
              <a:rPr lang="en-US" dirty="0"/>
              <a:t>In other words, ROLLUP and ORDER BY were mutually exclusive in MySQL.</a:t>
            </a:r>
          </a:p>
          <a:p>
            <a:r>
              <a:rPr lang="en-US" dirty="0"/>
              <a:t>However, you still have some control over sort order. </a:t>
            </a:r>
          </a:p>
          <a:p>
            <a:r>
              <a:rPr lang="en-US" dirty="0"/>
              <a:t>To work around the restriction that prevents using ROLLUP with ORDER BY and achieve a specific sort order of grouped results, generate the grouped result set as a derived table and apply ORDER BY to it</a:t>
            </a:r>
            <a:endParaRPr lang="en-IN" dirty="0"/>
          </a:p>
        </p:txBody>
      </p:sp>
    </p:spTree>
    <p:extLst>
      <p:ext uri="{BB962C8B-B14F-4D97-AF65-F5344CB8AC3E}">
        <p14:creationId xmlns:p14="http://schemas.microsoft.com/office/powerpoint/2010/main" val="4207933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2F3A26-0775-EDDB-7C11-2F739C411785}"/>
              </a:ext>
            </a:extLst>
          </p:cNvPr>
          <p:cNvSpPr txBox="1"/>
          <p:nvPr/>
        </p:nvSpPr>
        <p:spPr>
          <a:xfrm>
            <a:off x="1828800" y="1114426"/>
            <a:ext cx="7311628" cy="3139321"/>
          </a:xfrm>
          <a:prstGeom prst="rect">
            <a:avLst/>
          </a:prstGeom>
          <a:noFill/>
          <a:ln>
            <a:solidFill>
              <a:schemeClr val="accent1"/>
            </a:solidFill>
          </a:ln>
        </p:spPr>
        <p:txBody>
          <a:bodyPr wrap="square">
            <a:spAutoFit/>
          </a:bodyPr>
          <a:lstStyle/>
          <a:p>
            <a:r>
              <a:rPr lang="en-US" dirty="0" err="1"/>
              <a:t>mysql</a:t>
            </a:r>
            <a:r>
              <a:rPr lang="en-US" dirty="0"/>
              <a:t>&gt; SELECT * FROM</a:t>
            </a:r>
          </a:p>
          <a:p>
            <a:r>
              <a:rPr lang="en-US" dirty="0"/>
              <a:t>         (SELECT year, SUM(profit) AS profit</a:t>
            </a:r>
          </a:p>
          <a:p>
            <a:r>
              <a:rPr lang="en-US" dirty="0"/>
              <a:t>         FROM sales GROUP BY year WITH ROLLUP) AS dt</a:t>
            </a:r>
          </a:p>
          <a:p>
            <a:r>
              <a:rPr lang="en-US" dirty="0"/>
              <a:t>       ORDER BY year DESC;</a:t>
            </a:r>
          </a:p>
          <a:p>
            <a:r>
              <a:rPr lang="en-US" dirty="0"/>
              <a:t>+------+--------+</a:t>
            </a:r>
          </a:p>
          <a:p>
            <a:r>
              <a:rPr lang="en-US" dirty="0"/>
              <a:t>| year | profit |</a:t>
            </a:r>
          </a:p>
          <a:p>
            <a:r>
              <a:rPr lang="en-US" dirty="0"/>
              <a:t>+------+--------+</a:t>
            </a:r>
          </a:p>
          <a:p>
            <a:r>
              <a:rPr lang="en-US" dirty="0"/>
              <a:t>| 2001 |   3010 |</a:t>
            </a:r>
          </a:p>
          <a:p>
            <a:r>
              <a:rPr lang="en-US" dirty="0"/>
              <a:t>| 2000 |   4525 |</a:t>
            </a:r>
          </a:p>
          <a:p>
            <a:r>
              <a:rPr lang="en-US" dirty="0"/>
              <a:t>| NULL |   7535 |</a:t>
            </a:r>
          </a:p>
          <a:p>
            <a:r>
              <a:rPr lang="en-US" dirty="0"/>
              <a:t>+------+--------+</a:t>
            </a:r>
            <a:endParaRPr lang="en-IN" dirty="0"/>
          </a:p>
        </p:txBody>
      </p:sp>
    </p:spTree>
    <p:extLst>
      <p:ext uri="{BB962C8B-B14F-4D97-AF65-F5344CB8AC3E}">
        <p14:creationId xmlns:p14="http://schemas.microsoft.com/office/powerpoint/2010/main" val="13318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E6C6161-DB4E-A940-680A-9188FEAE268E}"/>
              </a:ext>
            </a:extLst>
          </p:cNvPr>
          <p:cNvGraphicFramePr>
            <a:graphicFrameLocks noGrp="1"/>
          </p:cNvGraphicFramePr>
          <p:nvPr>
            <p:ph idx="4294967295"/>
            <p:extLst>
              <p:ext uri="{D42A27DB-BD31-4B8C-83A1-F6EECF244321}">
                <p14:modId xmlns:p14="http://schemas.microsoft.com/office/powerpoint/2010/main" val="3787333577"/>
              </p:ext>
            </p:extLst>
          </p:nvPr>
        </p:nvGraphicFramePr>
        <p:xfrm>
          <a:off x="1257299" y="1589088"/>
          <a:ext cx="10444163" cy="3337560"/>
        </p:xfrm>
        <a:graphic>
          <a:graphicData uri="http://schemas.openxmlformats.org/drawingml/2006/table">
            <a:tbl>
              <a:tblPr firstRow="1" bandRow="1">
                <a:tableStyleId>{5C22544A-7EE6-4342-B048-85BDC9FD1C3A}</a:tableStyleId>
              </a:tblPr>
              <a:tblGrid>
                <a:gridCol w="3195813">
                  <a:extLst>
                    <a:ext uri="{9D8B030D-6E8A-4147-A177-3AD203B41FA5}">
                      <a16:colId xmlns:a16="http://schemas.microsoft.com/office/drawing/2014/main" val="3226983484"/>
                    </a:ext>
                  </a:extLst>
                </a:gridCol>
                <a:gridCol w="7248350">
                  <a:extLst>
                    <a:ext uri="{9D8B030D-6E8A-4147-A177-3AD203B41FA5}">
                      <a16:colId xmlns:a16="http://schemas.microsoft.com/office/drawing/2014/main" val="3051995815"/>
                    </a:ext>
                  </a:extLst>
                </a:gridCol>
              </a:tblGrid>
              <a:tr h="370840">
                <a:tc>
                  <a:txBody>
                    <a:bodyPr/>
                    <a:lstStyle/>
                    <a:p>
                      <a:pPr algn="l" fontAlgn="base"/>
                      <a:r>
                        <a:rPr lang="en-IN" sz="2000" b="1" i="0" dirty="0">
                          <a:effectLst/>
                        </a:rPr>
                        <a:t>Name</a:t>
                      </a:r>
                    </a:p>
                  </a:txBody>
                  <a:tcPr marL="28575" marR="28575" marT="28575" marB="28575"/>
                </a:tc>
                <a:tc>
                  <a:txBody>
                    <a:bodyPr/>
                    <a:lstStyle/>
                    <a:p>
                      <a:pPr algn="l" fontAlgn="base"/>
                      <a:r>
                        <a:rPr lang="en-IN" sz="2000" b="1" i="0">
                          <a:effectLst/>
                        </a:rPr>
                        <a:t>Description</a:t>
                      </a:r>
                    </a:p>
                  </a:txBody>
                  <a:tcPr marL="28575" marR="28575" marT="28575" marB="28575"/>
                </a:tc>
                <a:extLst>
                  <a:ext uri="{0D108BD9-81ED-4DB2-BD59-A6C34878D82A}">
                    <a16:rowId xmlns:a16="http://schemas.microsoft.com/office/drawing/2014/main" val="1323679912"/>
                  </a:ext>
                </a:extLst>
              </a:tr>
              <a:tr h="370840">
                <a:tc>
                  <a:txBody>
                    <a:bodyPr/>
                    <a:lstStyle/>
                    <a:p>
                      <a:pPr fontAlgn="base"/>
                      <a:r>
                        <a:rPr lang="en-IN" sz="2000" u="none" strike="noStrike" dirty="0">
                          <a:solidFill>
                            <a:srgbClr val="0074A3"/>
                          </a:solidFill>
                          <a:effectLst/>
                        </a:rPr>
                        <a:t>STD()</a:t>
                      </a:r>
                      <a:endParaRPr lang="en-IN" sz="2000" dirty="0">
                        <a:effectLst/>
                      </a:endParaRPr>
                    </a:p>
                  </a:txBody>
                  <a:tcPr marL="28575" marR="28575" marT="28575" marB="28575"/>
                </a:tc>
                <a:tc>
                  <a:txBody>
                    <a:bodyPr/>
                    <a:lstStyle/>
                    <a:p>
                      <a:pPr fontAlgn="base"/>
                      <a:r>
                        <a:rPr lang="en-US" sz="2000" dirty="0">
                          <a:effectLst/>
                        </a:rPr>
                        <a:t>Return the population standard deviation</a:t>
                      </a:r>
                    </a:p>
                  </a:txBody>
                  <a:tcPr marL="28575" marR="28575" marT="28575" marB="28575"/>
                </a:tc>
                <a:extLst>
                  <a:ext uri="{0D108BD9-81ED-4DB2-BD59-A6C34878D82A}">
                    <a16:rowId xmlns:a16="http://schemas.microsoft.com/office/drawing/2014/main" val="501600335"/>
                  </a:ext>
                </a:extLst>
              </a:tr>
              <a:tr h="370840">
                <a:tc>
                  <a:txBody>
                    <a:bodyPr/>
                    <a:lstStyle/>
                    <a:p>
                      <a:pPr fontAlgn="base"/>
                      <a:r>
                        <a:rPr lang="en-IN" sz="2000" u="none" strike="noStrike" dirty="0">
                          <a:solidFill>
                            <a:srgbClr val="0074A3"/>
                          </a:solidFill>
                          <a:effectLst/>
                        </a:rPr>
                        <a:t>STDDEV()</a:t>
                      </a:r>
                      <a:endParaRPr lang="en-IN" sz="2000" dirty="0">
                        <a:effectLst/>
                      </a:endParaRPr>
                    </a:p>
                  </a:txBody>
                  <a:tcPr marL="28575" marR="28575" marT="28575" marB="28575"/>
                </a:tc>
                <a:tc>
                  <a:txBody>
                    <a:bodyPr/>
                    <a:lstStyle/>
                    <a:p>
                      <a:pPr fontAlgn="base"/>
                      <a:r>
                        <a:rPr lang="en-US" sz="2000">
                          <a:effectLst/>
                        </a:rPr>
                        <a:t>Return the population standard deviation</a:t>
                      </a:r>
                    </a:p>
                  </a:txBody>
                  <a:tcPr marL="28575" marR="28575" marT="28575" marB="28575"/>
                </a:tc>
                <a:extLst>
                  <a:ext uri="{0D108BD9-81ED-4DB2-BD59-A6C34878D82A}">
                    <a16:rowId xmlns:a16="http://schemas.microsoft.com/office/drawing/2014/main" val="4038835293"/>
                  </a:ext>
                </a:extLst>
              </a:tr>
              <a:tr h="370840">
                <a:tc>
                  <a:txBody>
                    <a:bodyPr/>
                    <a:lstStyle/>
                    <a:p>
                      <a:pPr fontAlgn="base"/>
                      <a:r>
                        <a:rPr lang="en-IN" sz="2000" u="none" strike="noStrike" dirty="0">
                          <a:solidFill>
                            <a:srgbClr val="0074A3"/>
                          </a:solidFill>
                          <a:effectLst/>
                        </a:rPr>
                        <a:t>STDDEV_POP()</a:t>
                      </a:r>
                      <a:endParaRPr lang="en-IN" sz="2000" dirty="0">
                        <a:effectLst/>
                      </a:endParaRPr>
                    </a:p>
                  </a:txBody>
                  <a:tcPr marL="28575" marR="28575" marT="28575" marB="28575"/>
                </a:tc>
                <a:tc>
                  <a:txBody>
                    <a:bodyPr/>
                    <a:lstStyle/>
                    <a:p>
                      <a:pPr fontAlgn="base"/>
                      <a:r>
                        <a:rPr lang="en-US" sz="2000">
                          <a:effectLst/>
                        </a:rPr>
                        <a:t>Return the population standard deviation</a:t>
                      </a:r>
                    </a:p>
                  </a:txBody>
                  <a:tcPr marL="28575" marR="28575" marT="28575" marB="28575"/>
                </a:tc>
                <a:extLst>
                  <a:ext uri="{0D108BD9-81ED-4DB2-BD59-A6C34878D82A}">
                    <a16:rowId xmlns:a16="http://schemas.microsoft.com/office/drawing/2014/main" val="1160057793"/>
                  </a:ext>
                </a:extLst>
              </a:tr>
              <a:tr h="370840">
                <a:tc>
                  <a:txBody>
                    <a:bodyPr/>
                    <a:lstStyle/>
                    <a:p>
                      <a:pPr fontAlgn="base"/>
                      <a:r>
                        <a:rPr lang="en-IN" sz="2000" u="none" strike="noStrike" dirty="0">
                          <a:solidFill>
                            <a:srgbClr val="0074A3"/>
                          </a:solidFill>
                          <a:effectLst/>
                        </a:rPr>
                        <a:t>STDDEV_SAMP()</a:t>
                      </a:r>
                      <a:endParaRPr lang="en-IN" sz="2000" dirty="0">
                        <a:effectLst/>
                      </a:endParaRPr>
                    </a:p>
                  </a:txBody>
                  <a:tcPr marL="28575" marR="28575" marT="28575" marB="28575"/>
                </a:tc>
                <a:tc>
                  <a:txBody>
                    <a:bodyPr/>
                    <a:lstStyle/>
                    <a:p>
                      <a:pPr fontAlgn="base"/>
                      <a:r>
                        <a:rPr lang="en-US" sz="2000">
                          <a:effectLst/>
                        </a:rPr>
                        <a:t>Return the sample standard deviation</a:t>
                      </a:r>
                    </a:p>
                  </a:txBody>
                  <a:tcPr marL="28575" marR="28575" marT="28575" marB="28575"/>
                </a:tc>
                <a:extLst>
                  <a:ext uri="{0D108BD9-81ED-4DB2-BD59-A6C34878D82A}">
                    <a16:rowId xmlns:a16="http://schemas.microsoft.com/office/drawing/2014/main" val="1351051593"/>
                  </a:ext>
                </a:extLst>
              </a:tr>
              <a:tr h="370840">
                <a:tc>
                  <a:txBody>
                    <a:bodyPr/>
                    <a:lstStyle/>
                    <a:p>
                      <a:pPr fontAlgn="base"/>
                      <a:r>
                        <a:rPr lang="en-IN" sz="2000" u="none" strike="noStrike" dirty="0">
                          <a:solidFill>
                            <a:srgbClr val="0074A3"/>
                          </a:solidFill>
                          <a:effectLst/>
                        </a:rPr>
                        <a:t>SUM()</a:t>
                      </a:r>
                      <a:endParaRPr lang="en-IN" sz="2000" dirty="0">
                        <a:effectLst/>
                      </a:endParaRPr>
                    </a:p>
                  </a:txBody>
                  <a:tcPr marL="28575" marR="28575" marT="28575" marB="28575"/>
                </a:tc>
                <a:tc>
                  <a:txBody>
                    <a:bodyPr/>
                    <a:lstStyle/>
                    <a:p>
                      <a:pPr fontAlgn="base"/>
                      <a:r>
                        <a:rPr lang="en-IN" sz="2000">
                          <a:effectLst/>
                        </a:rPr>
                        <a:t>Return the sum</a:t>
                      </a:r>
                    </a:p>
                  </a:txBody>
                  <a:tcPr marL="28575" marR="28575" marT="28575" marB="28575"/>
                </a:tc>
                <a:extLst>
                  <a:ext uri="{0D108BD9-81ED-4DB2-BD59-A6C34878D82A}">
                    <a16:rowId xmlns:a16="http://schemas.microsoft.com/office/drawing/2014/main" val="1173800606"/>
                  </a:ext>
                </a:extLst>
              </a:tr>
              <a:tr h="370840">
                <a:tc>
                  <a:txBody>
                    <a:bodyPr/>
                    <a:lstStyle/>
                    <a:p>
                      <a:pPr fontAlgn="base"/>
                      <a:r>
                        <a:rPr lang="en-IN" sz="2000" u="none" strike="noStrike" dirty="0">
                          <a:solidFill>
                            <a:srgbClr val="0074A3"/>
                          </a:solidFill>
                          <a:effectLst/>
                        </a:rPr>
                        <a:t>VAR_POP()</a:t>
                      </a:r>
                      <a:endParaRPr lang="en-IN" sz="2000" dirty="0">
                        <a:effectLst/>
                      </a:endParaRPr>
                    </a:p>
                  </a:txBody>
                  <a:tcPr marL="28575" marR="28575" marT="28575" marB="28575"/>
                </a:tc>
                <a:tc>
                  <a:txBody>
                    <a:bodyPr/>
                    <a:lstStyle/>
                    <a:p>
                      <a:pPr fontAlgn="base"/>
                      <a:r>
                        <a:rPr lang="en-US" sz="2000">
                          <a:effectLst/>
                        </a:rPr>
                        <a:t>Return the population standard variance</a:t>
                      </a:r>
                    </a:p>
                  </a:txBody>
                  <a:tcPr marL="28575" marR="28575" marT="28575" marB="28575"/>
                </a:tc>
                <a:extLst>
                  <a:ext uri="{0D108BD9-81ED-4DB2-BD59-A6C34878D82A}">
                    <a16:rowId xmlns:a16="http://schemas.microsoft.com/office/drawing/2014/main" val="1551295053"/>
                  </a:ext>
                </a:extLst>
              </a:tr>
              <a:tr h="370840">
                <a:tc>
                  <a:txBody>
                    <a:bodyPr/>
                    <a:lstStyle/>
                    <a:p>
                      <a:pPr fontAlgn="base"/>
                      <a:r>
                        <a:rPr lang="en-IN" sz="2000" u="none" strike="noStrike" dirty="0">
                          <a:solidFill>
                            <a:srgbClr val="0074A3"/>
                          </a:solidFill>
                          <a:effectLst/>
                        </a:rPr>
                        <a:t>VAR_SAMP()</a:t>
                      </a:r>
                      <a:endParaRPr lang="en-IN" sz="2000" dirty="0">
                        <a:effectLst/>
                      </a:endParaRPr>
                    </a:p>
                  </a:txBody>
                  <a:tcPr marL="28575" marR="28575" marT="28575" marB="28575"/>
                </a:tc>
                <a:tc>
                  <a:txBody>
                    <a:bodyPr/>
                    <a:lstStyle/>
                    <a:p>
                      <a:pPr fontAlgn="base"/>
                      <a:r>
                        <a:rPr lang="en-IN" sz="2000">
                          <a:effectLst/>
                        </a:rPr>
                        <a:t>Return the sample variance</a:t>
                      </a:r>
                    </a:p>
                  </a:txBody>
                  <a:tcPr marL="28575" marR="28575" marT="28575" marB="28575"/>
                </a:tc>
                <a:extLst>
                  <a:ext uri="{0D108BD9-81ED-4DB2-BD59-A6C34878D82A}">
                    <a16:rowId xmlns:a16="http://schemas.microsoft.com/office/drawing/2014/main" val="954825992"/>
                  </a:ext>
                </a:extLst>
              </a:tr>
              <a:tr h="370840">
                <a:tc>
                  <a:txBody>
                    <a:bodyPr/>
                    <a:lstStyle/>
                    <a:p>
                      <a:pPr fontAlgn="base"/>
                      <a:r>
                        <a:rPr lang="en-IN" sz="2000" u="none" strike="noStrike" dirty="0">
                          <a:solidFill>
                            <a:srgbClr val="0074A3"/>
                          </a:solidFill>
                          <a:effectLst/>
                        </a:rPr>
                        <a:t>VARIANCE()</a:t>
                      </a:r>
                      <a:endParaRPr lang="en-IN" sz="2000" dirty="0">
                        <a:effectLst/>
                      </a:endParaRPr>
                    </a:p>
                  </a:txBody>
                  <a:tcPr marL="28575" marR="28575" marT="28575" marB="28575"/>
                </a:tc>
                <a:tc>
                  <a:txBody>
                    <a:bodyPr/>
                    <a:lstStyle/>
                    <a:p>
                      <a:pPr fontAlgn="base"/>
                      <a:r>
                        <a:rPr lang="en-US" sz="2000" dirty="0">
                          <a:effectLst/>
                        </a:rPr>
                        <a:t>Return the population standard variance</a:t>
                      </a:r>
                    </a:p>
                  </a:txBody>
                  <a:tcPr marL="28575" marR="28575" marT="28575" marB="28575"/>
                </a:tc>
                <a:extLst>
                  <a:ext uri="{0D108BD9-81ED-4DB2-BD59-A6C34878D82A}">
                    <a16:rowId xmlns:a16="http://schemas.microsoft.com/office/drawing/2014/main" val="2304154549"/>
                  </a:ext>
                </a:extLst>
              </a:tr>
            </a:tbl>
          </a:graphicData>
        </a:graphic>
      </p:graphicFrame>
    </p:spTree>
    <p:extLst>
      <p:ext uri="{BB962C8B-B14F-4D97-AF65-F5344CB8AC3E}">
        <p14:creationId xmlns:p14="http://schemas.microsoft.com/office/powerpoint/2010/main" val="2577911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4F102-AE2C-F76E-90D4-8C3EE9AE9C10}"/>
              </a:ext>
            </a:extLst>
          </p:cNvPr>
          <p:cNvSpPr txBox="1"/>
          <p:nvPr/>
        </p:nvSpPr>
        <p:spPr>
          <a:xfrm>
            <a:off x="1718072" y="750004"/>
            <a:ext cx="8511778" cy="923330"/>
          </a:xfrm>
          <a:prstGeom prst="rect">
            <a:avLst/>
          </a:prstGeom>
          <a:noFill/>
        </p:spPr>
        <p:txBody>
          <a:bodyPr wrap="square">
            <a:spAutoFit/>
          </a:bodyPr>
          <a:lstStyle/>
          <a:p>
            <a:r>
              <a:rPr lang="en-US" dirty="0"/>
              <a:t>As of MySQL 8.0.12, ORDER BY and ROLLUP can be used together, which enables the use of ORDER BY and GROUPING() to achieve a specific sort order of grouped results. For example:</a:t>
            </a:r>
            <a:endParaRPr lang="en-IN" dirty="0"/>
          </a:p>
        </p:txBody>
      </p:sp>
      <p:sp>
        <p:nvSpPr>
          <p:cNvPr id="5" name="TextBox 4">
            <a:extLst>
              <a:ext uri="{FF2B5EF4-FFF2-40B4-BE49-F238E27FC236}">
                <a16:creationId xmlns:a16="http://schemas.microsoft.com/office/drawing/2014/main" id="{A6ABB436-DC00-6207-D872-098A4A047C3F}"/>
              </a:ext>
            </a:extLst>
          </p:cNvPr>
          <p:cNvSpPr txBox="1"/>
          <p:nvPr/>
        </p:nvSpPr>
        <p:spPr>
          <a:xfrm>
            <a:off x="3046810" y="1852196"/>
            <a:ext cx="6093618" cy="3139321"/>
          </a:xfrm>
          <a:prstGeom prst="rect">
            <a:avLst/>
          </a:prstGeom>
          <a:noFill/>
          <a:ln>
            <a:solidFill>
              <a:schemeClr val="accent1"/>
            </a:solidFill>
          </a:ln>
        </p:spPr>
        <p:txBody>
          <a:bodyPr wrap="square">
            <a:spAutoFit/>
          </a:bodyPr>
          <a:lstStyle/>
          <a:p>
            <a:r>
              <a:rPr lang="en-US" dirty="0" err="1"/>
              <a:t>mysql</a:t>
            </a:r>
            <a:r>
              <a:rPr lang="en-US" dirty="0"/>
              <a:t>&gt; SELECT year, SUM(profit) AS profit</a:t>
            </a:r>
          </a:p>
          <a:p>
            <a:r>
              <a:rPr lang="en-US" dirty="0"/>
              <a:t>       FROM sales</a:t>
            </a:r>
          </a:p>
          <a:p>
            <a:r>
              <a:rPr lang="en-US" dirty="0"/>
              <a:t>       GROUP BY year WITH ROLLUP</a:t>
            </a:r>
          </a:p>
          <a:p>
            <a:r>
              <a:rPr lang="en-US" dirty="0"/>
              <a:t>       ORDER BY GROUPING(year) DESC;</a:t>
            </a:r>
          </a:p>
          <a:p>
            <a:r>
              <a:rPr lang="en-US" dirty="0"/>
              <a:t>+------+--------+</a:t>
            </a:r>
          </a:p>
          <a:p>
            <a:r>
              <a:rPr lang="en-US" dirty="0"/>
              <a:t>| year | profit |</a:t>
            </a:r>
          </a:p>
          <a:p>
            <a:r>
              <a:rPr lang="en-US" dirty="0"/>
              <a:t>+------+--------+</a:t>
            </a:r>
          </a:p>
          <a:p>
            <a:r>
              <a:rPr lang="en-US" dirty="0"/>
              <a:t>| NULL |   7535 |</a:t>
            </a:r>
          </a:p>
          <a:p>
            <a:r>
              <a:rPr lang="en-US" dirty="0"/>
              <a:t>| 2000 |   4525 |</a:t>
            </a:r>
          </a:p>
          <a:p>
            <a:r>
              <a:rPr lang="en-US" dirty="0"/>
              <a:t>| 2001 |   3010 |</a:t>
            </a:r>
          </a:p>
          <a:p>
            <a:r>
              <a:rPr lang="en-US" dirty="0"/>
              <a:t>+------+--------+</a:t>
            </a:r>
            <a:endParaRPr lang="en-IN" dirty="0"/>
          </a:p>
        </p:txBody>
      </p:sp>
      <p:sp>
        <p:nvSpPr>
          <p:cNvPr id="7" name="TextBox 6">
            <a:extLst>
              <a:ext uri="{FF2B5EF4-FFF2-40B4-BE49-F238E27FC236}">
                <a16:creationId xmlns:a16="http://schemas.microsoft.com/office/drawing/2014/main" id="{BE82C745-08D3-FCD9-B16F-295E08FEC1B5}"/>
              </a:ext>
            </a:extLst>
          </p:cNvPr>
          <p:cNvSpPr txBox="1"/>
          <p:nvPr/>
        </p:nvSpPr>
        <p:spPr>
          <a:xfrm>
            <a:off x="1718072" y="5170379"/>
            <a:ext cx="8511778" cy="923330"/>
          </a:xfrm>
          <a:prstGeom prst="rect">
            <a:avLst/>
          </a:prstGeom>
          <a:noFill/>
        </p:spPr>
        <p:txBody>
          <a:bodyPr wrap="square">
            <a:spAutoFit/>
          </a:bodyPr>
          <a:lstStyle/>
          <a:p>
            <a:r>
              <a:rPr lang="en-US" dirty="0"/>
              <a:t>In both cases, the super-aggregate summary rows sort with the rows from which they are calculated, and their placement depends on sort order (at the end for ascending sort, at the beginning for descending sort).</a:t>
            </a:r>
            <a:endParaRPr lang="en-IN" dirty="0"/>
          </a:p>
        </p:txBody>
      </p:sp>
    </p:spTree>
    <p:extLst>
      <p:ext uri="{BB962C8B-B14F-4D97-AF65-F5344CB8AC3E}">
        <p14:creationId xmlns:p14="http://schemas.microsoft.com/office/powerpoint/2010/main" val="3599927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603201-A447-80E0-E626-8433CF26386C}"/>
              </a:ext>
            </a:extLst>
          </p:cNvPr>
          <p:cNvSpPr txBox="1"/>
          <p:nvPr/>
        </p:nvSpPr>
        <p:spPr>
          <a:xfrm>
            <a:off x="1032273" y="649992"/>
            <a:ext cx="9126140" cy="923330"/>
          </a:xfrm>
          <a:prstGeom prst="rect">
            <a:avLst/>
          </a:prstGeom>
          <a:noFill/>
        </p:spPr>
        <p:txBody>
          <a:bodyPr wrap="square">
            <a:spAutoFit/>
          </a:bodyPr>
          <a:lstStyle/>
          <a:p>
            <a:r>
              <a:rPr lang="en-US" dirty="0"/>
              <a:t>LIMIT can be used to restrict the number of rows returned to the client. LIMIT is applied after ROLLUP, so the limit applies against the extra rows added by ROLLUP. For example:</a:t>
            </a:r>
            <a:endParaRPr lang="en-IN" dirty="0"/>
          </a:p>
        </p:txBody>
      </p:sp>
      <p:sp>
        <p:nvSpPr>
          <p:cNvPr id="5" name="TextBox 4">
            <a:extLst>
              <a:ext uri="{FF2B5EF4-FFF2-40B4-BE49-F238E27FC236}">
                <a16:creationId xmlns:a16="http://schemas.microsoft.com/office/drawing/2014/main" id="{1149B1E6-EEB1-6151-8A67-02A4EA713F4C}"/>
              </a:ext>
            </a:extLst>
          </p:cNvPr>
          <p:cNvSpPr txBox="1"/>
          <p:nvPr/>
        </p:nvSpPr>
        <p:spPr>
          <a:xfrm>
            <a:off x="2746772" y="1822459"/>
            <a:ext cx="6093618" cy="3970318"/>
          </a:xfrm>
          <a:prstGeom prst="rect">
            <a:avLst/>
          </a:prstGeom>
          <a:noFill/>
          <a:ln>
            <a:solidFill>
              <a:schemeClr val="accent1"/>
            </a:solidFill>
          </a:ln>
        </p:spPr>
        <p:txBody>
          <a:bodyPr wrap="square">
            <a:spAutoFit/>
          </a:bodyPr>
          <a:lstStyle/>
          <a:p>
            <a:r>
              <a:rPr lang="en-IN" dirty="0" err="1"/>
              <a:t>mysql</a:t>
            </a:r>
            <a:r>
              <a:rPr lang="en-IN" dirty="0"/>
              <a:t>&gt; SELECT year, country, product, SUM(profit) AS profit</a:t>
            </a:r>
          </a:p>
          <a:p>
            <a:r>
              <a:rPr lang="en-IN" dirty="0"/>
              <a:t>       FROM sales</a:t>
            </a:r>
          </a:p>
          <a:p>
            <a:r>
              <a:rPr lang="en-IN" dirty="0"/>
              <a:t>       GROUP BY year, country, product WITH ROLLUP</a:t>
            </a:r>
          </a:p>
          <a:p>
            <a:r>
              <a:rPr lang="en-IN" dirty="0"/>
              <a:t>       LIMIT 5;</a:t>
            </a:r>
          </a:p>
          <a:p>
            <a:r>
              <a:rPr lang="en-IN" dirty="0"/>
              <a:t>+------+---------+------------+--------+</a:t>
            </a:r>
          </a:p>
          <a:p>
            <a:r>
              <a:rPr lang="en-IN" dirty="0"/>
              <a:t>| year | country | product    | profit |</a:t>
            </a:r>
          </a:p>
          <a:p>
            <a:r>
              <a:rPr lang="en-IN" dirty="0"/>
              <a:t>+------+---------+------------+--------+</a:t>
            </a:r>
          </a:p>
          <a:p>
            <a:r>
              <a:rPr lang="en-IN" dirty="0"/>
              <a:t>| 2000 | Finland | Computer   |   1500 |</a:t>
            </a:r>
          </a:p>
          <a:p>
            <a:r>
              <a:rPr lang="en-IN" dirty="0"/>
              <a:t>| 2000 | Finland | Phone      |    100 |</a:t>
            </a:r>
          </a:p>
          <a:p>
            <a:r>
              <a:rPr lang="en-IN" dirty="0"/>
              <a:t>| 2000 | Finland | NULL       |   1600 |</a:t>
            </a:r>
          </a:p>
          <a:p>
            <a:r>
              <a:rPr lang="en-IN" dirty="0"/>
              <a:t>| 2000 | India   | Calculator |    150 |</a:t>
            </a:r>
          </a:p>
          <a:p>
            <a:r>
              <a:rPr lang="en-IN" dirty="0"/>
              <a:t>| 2000 | India   | Computer   |   1200 |</a:t>
            </a:r>
          </a:p>
          <a:p>
            <a:r>
              <a:rPr lang="en-IN" dirty="0"/>
              <a:t>+------+---------+------------+--------+</a:t>
            </a:r>
          </a:p>
        </p:txBody>
      </p:sp>
      <p:sp>
        <p:nvSpPr>
          <p:cNvPr id="7" name="TextBox 6">
            <a:extLst>
              <a:ext uri="{FF2B5EF4-FFF2-40B4-BE49-F238E27FC236}">
                <a16:creationId xmlns:a16="http://schemas.microsoft.com/office/drawing/2014/main" id="{75F89F50-F8C0-1D94-E749-83D9AF09B529}"/>
              </a:ext>
            </a:extLst>
          </p:cNvPr>
          <p:cNvSpPr txBox="1"/>
          <p:nvPr/>
        </p:nvSpPr>
        <p:spPr>
          <a:xfrm>
            <a:off x="1032273" y="5934670"/>
            <a:ext cx="9740502" cy="646331"/>
          </a:xfrm>
          <a:prstGeom prst="rect">
            <a:avLst/>
          </a:prstGeom>
          <a:noFill/>
        </p:spPr>
        <p:txBody>
          <a:bodyPr wrap="square">
            <a:spAutoFit/>
          </a:bodyPr>
          <a:lstStyle/>
          <a:p>
            <a:r>
              <a:rPr lang="en-US" dirty="0"/>
              <a:t>Using LIMIT with ROLLUP may produce results that are more difficult to interpret, because there is less context for understanding the super-aggregate rows.</a:t>
            </a:r>
            <a:endParaRPr lang="en-IN" dirty="0"/>
          </a:p>
        </p:txBody>
      </p:sp>
    </p:spTree>
    <p:extLst>
      <p:ext uri="{BB962C8B-B14F-4D97-AF65-F5344CB8AC3E}">
        <p14:creationId xmlns:p14="http://schemas.microsoft.com/office/powerpoint/2010/main" val="2006584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C81E-0712-5AAA-E240-14768622096A}"/>
              </a:ext>
            </a:extLst>
          </p:cNvPr>
          <p:cNvSpPr>
            <a:spLocks noGrp="1"/>
          </p:cNvSpPr>
          <p:nvPr>
            <p:ph type="title"/>
          </p:nvPr>
        </p:nvSpPr>
        <p:spPr/>
        <p:txBody>
          <a:bodyPr/>
          <a:lstStyle/>
          <a:p>
            <a:r>
              <a:rPr lang="en-US" dirty="0"/>
              <a:t>Group by</a:t>
            </a:r>
            <a:endParaRPr lang="en-IN" dirty="0"/>
          </a:p>
        </p:txBody>
      </p:sp>
      <p:sp>
        <p:nvSpPr>
          <p:cNvPr id="3" name="Content Placeholder 2">
            <a:extLst>
              <a:ext uri="{FF2B5EF4-FFF2-40B4-BE49-F238E27FC236}">
                <a16:creationId xmlns:a16="http://schemas.microsoft.com/office/drawing/2014/main" id="{FC7370DF-1BA2-868A-5457-F27FC089A235}"/>
              </a:ext>
            </a:extLst>
          </p:cNvPr>
          <p:cNvSpPr>
            <a:spLocks noGrp="1"/>
          </p:cNvSpPr>
          <p:nvPr>
            <p:ph idx="1"/>
          </p:nvPr>
        </p:nvSpPr>
        <p:spPr/>
        <p:txBody>
          <a:bodyPr/>
          <a:lstStyle/>
          <a:p>
            <a:r>
              <a:rPr lang="en-US" dirty="0"/>
              <a:t>A MySQL extension permits a column that does not appear in the GROUP BY list to be named in the select list. </a:t>
            </a:r>
          </a:p>
          <a:p>
            <a:r>
              <a:rPr lang="en-US" dirty="0"/>
              <a:t>In this case, the server is free to choose any value from this </a:t>
            </a:r>
            <a:r>
              <a:rPr lang="en-US" dirty="0" err="1"/>
              <a:t>nonaggregated</a:t>
            </a:r>
            <a:r>
              <a:rPr lang="en-US" dirty="0"/>
              <a:t> column in summary rows, and this includes the extra rows added by WITH ROLLUP. </a:t>
            </a:r>
          </a:p>
          <a:p>
            <a:r>
              <a:rPr lang="en-US" dirty="0"/>
              <a:t>For example, in the following query, country is a </a:t>
            </a:r>
            <a:r>
              <a:rPr lang="en-US" dirty="0" err="1"/>
              <a:t>nonaggregated</a:t>
            </a:r>
            <a:r>
              <a:rPr lang="en-US" dirty="0"/>
              <a:t> column that does not appear in the GROUP BY list and values chosen for this column are nondeterministic:</a:t>
            </a:r>
            <a:endParaRPr lang="en-IN" dirty="0"/>
          </a:p>
        </p:txBody>
      </p:sp>
    </p:spTree>
    <p:extLst>
      <p:ext uri="{BB962C8B-B14F-4D97-AF65-F5344CB8AC3E}">
        <p14:creationId xmlns:p14="http://schemas.microsoft.com/office/powerpoint/2010/main" val="4282136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0A45BC-7B2D-7096-6A97-D471FB410C92}"/>
              </a:ext>
            </a:extLst>
          </p:cNvPr>
          <p:cNvSpPr txBox="1"/>
          <p:nvPr/>
        </p:nvSpPr>
        <p:spPr>
          <a:xfrm>
            <a:off x="1618060" y="933420"/>
            <a:ext cx="6093618" cy="2862322"/>
          </a:xfrm>
          <a:prstGeom prst="rect">
            <a:avLst/>
          </a:prstGeom>
          <a:noFill/>
          <a:ln>
            <a:solidFill>
              <a:schemeClr val="accent1"/>
            </a:solidFill>
          </a:ln>
        </p:spPr>
        <p:txBody>
          <a:bodyPr wrap="square">
            <a:spAutoFit/>
          </a:bodyPr>
          <a:lstStyle/>
          <a:p>
            <a:r>
              <a:rPr lang="en-IN" dirty="0" err="1"/>
              <a:t>mysql</a:t>
            </a:r>
            <a:r>
              <a:rPr lang="en-IN" dirty="0"/>
              <a:t>&gt; SELECT year, country, SUM(profit) AS profit</a:t>
            </a:r>
          </a:p>
          <a:p>
            <a:r>
              <a:rPr lang="en-IN" dirty="0"/>
              <a:t>       FROM sales</a:t>
            </a:r>
          </a:p>
          <a:p>
            <a:r>
              <a:rPr lang="en-IN" dirty="0"/>
              <a:t>       GROUP BY year WITH ROLLUP;</a:t>
            </a:r>
          </a:p>
          <a:p>
            <a:r>
              <a:rPr lang="en-IN" dirty="0"/>
              <a:t>+------+---------+--------+</a:t>
            </a:r>
          </a:p>
          <a:p>
            <a:r>
              <a:rPr lang="en-IN" dirty="0"/>
              <a:t>| year | country | profit |</a:t>
            </a:r>
          </a:p>
          <a:p>
            <a:r>
              <a:rPr lang="en-IN" dirty="0"/>
              <a:t>+------+---------+--------+</a:t>
            </a:r>
          </a:p>
          <a:p>
            <a:r>
              <a:rPr lang="en-IN" dirty="0"/>
              <a:t>| 2000 | India   |   4525 |</a:t>
            </a:r>
          </a:p>
          <a:p>
            <a:r>
              <a:rPr lang="en-IN" dirty="0"/>
              <a:t>| 2001 | USA     |   3010 |</a:t>
            </a:r>
          </a:p>
          <a:p>
            <a:r>
              <a:rPr lang="en-IN" dirty="0"/>
              <a:t>| NULL | USA     |   7535 |</a:t>
            </a:r>
          </a:p>
          <a:p>
            <a:r>
              <a:rPr lang="en-IN" dirty="0"/>
              <a:t>+------+---------+--------+</a:t>
            </a:r>
          </a:p>
        </p:txBody>
      </p:sp>
      <p:sp>
        <p:nvSpPr>
          <p:cNvPr id="7" name="TextBox 6">
            <a:extLst>
              <a:ext uri="{FF2B5EF4-FFF2-40B4-BE49-F238E27FC236}">
                <a16:creationId xmlns:a16="http://schemas.microsoft.com/office/drawing/2014/main" id="{4BAC95DD-7106-FDAC-6A01-FF27E8D171D0}"/>
              </a:ext>
            </a:extLst>
          </p:cNvPr>
          <p:cNvSpPr txBox="1"/>
          <p:nvPr/>
        </p:nvSpPr>
        <p:spPr>
          <a:xfrm>
            <a:off x="1618059" y="4447252"/>
            <a:ext cx="9326165" cy="1200329"/>
          </a:xfrm>
          <a:prstGeom prst="rect">
            <a:avLst/>
          </a:prstGeom>
          <a:noFill/>
        </p:spPr>
        <p:txBody>
          <a:bodyPr wrap="square">
            <a:spAutoFit/>
          </a:bodyPr>
          <a:lstStyle/>
          <a:p>
            <a:r>
              <a:rPr lang="en-US" dirty="0"/>
              <a:t>This behavior is permitted when the ONLY_FULL_GROUP_BY SQL mode is not enabled. </a:t>
            </a:r>
          </a:p>
          <a:p>
            <a:r>
              <a:rPr lang="en-US" dirty="0"/>
              <a:t>If that mode is enabled, the server rejects the query as illegal because country is not listed in the GROUP BY clause</a:t>
            </a:r>
            <a:endParaRPr lang="en-IN" dirty="0"/>
          </a:p>
        </p:txBody>
      </p:sp>
    </p:spTree>
    <p:extLst>
      <p:ext uri="{BB962C8B-B14F-4D97-AF65-F5344CB8AC3E}">
        <p14:creationId xmlns:p14="http://schemas.microsoft.com/office/powerpoint/2010/main" val="3653750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4597-A5C8-CF71-5A0E-3444F830CA30}"/>
              </a:ext>
            </a:extLst>
          </p:cNvPr>
          <p:cNvSpPr>
            <a:spLocks noGrp="1"/>
          </p:cNvSpPr>
          <p:nvPr>
            <p:ph type="title"/>
          </p:nvPr>
        </p:nvSpPr>
        <p:spPr/>
        <p:txBody>
          <a:bodyPr/>
          <a:lstStyle/>
          <a:p>
            <a:r>
              <a:rPr lang="en-US" dirty="0"/>
              <a:t>Union clause</a:t>
            </a:r>
            <a:endParaRPr lang="en-IN" dirty="0"/>
          </a:p>
        </p:txBody>
      </p:sp>
      <p:sp>
        <p:nvSpPr>
          <p:cNvPr id="3" name="Content Placeholder 2">
            <a:extLst>
              <a:ext uri="{FF2B5EF4-FFF2-40B4-BE49-F238E27FC236}">
                <a16:creationId xmlns:a16="http://schemas.microsoft.com/office/drawing/2014/main" id="{0745DEC8-000A-7FFD-6623-A0A384FF5762}"/>
              </a:ext>
            </a:extLst>
          </p:cNvPr>
          <p:cNvSpPr>
            <a:spLocks noGrp="1"/>
          </p:cNvSpPr>
          <p:nvPr>
            <p:ph idx="1"/>
          </p:nvPr>
        </p:nvSpPr>
        <p:spPr/>
        <p:txBody>
          <a:bodyPr/>
          <a:lstStyle/>
          <a:p>
            <a:r>
              <a:rPr lang="en-US" dirty="0"/>
              <a:t>UNION combines the result from multiple SELECT statements into a single result set.</a:t>
            </a:r>
          </a:p>
          <a:p>
            <a:pPr marL="0" indent="0">
              <a:buNone/>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p>
          <a:p>
            <a:pPr marL="0" indent="0">
              <a:buNone/>
            </a:pPr>
            <a:r>
              <a:rPr lang="en-US" b="0" i="0" dirty="0">
                <a:solidFill>
                  <a:srgbClr val="0077AA"/>
                </a:solidFill>
                <a:effectLst/>
                <a:latin typeface="Liberation Mono"/>
              </a:rPr>
              <a:t>UNION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77AA"/>
                </a:solidFill>
                <a:effectLst/>
                <a:latin typeface="Liberation Mono"/>
              </a:rPr>
              <a:t>ALL</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DISTINCT</a:t>
            </a:r>
            <a:r>
              <a:rPr lang="en-US" b="0" i="0" dirty="0">
                <a:solidFill>
                  <a:srgbClr val="999999"/>
                </a:solidFill>
                <a:effectLst/>
                <a:latin typeface="Liberation Mono"/>
              </a:rPr>
              <a:t>]</a:t>
            </a:r>
            <a:r>
              <a:rPr lang="en-US" b="0" i="0" dirty="0">
                <a:solidFill>
                  <a:srgbClr val="000000"/>
                </a:solidFill>
                <a:effectLst/>
                <a:latin typeface="Liberation Mono"/>
              </a:rPr>
              <a:t> </a:t>
            </a:r>
          </a:p>
          <a:p>
            <a:pPr marL="0" indent="0">
              <a:buNone/>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p>
          <a:p>
            <a:pPr marL="0" indent="0">
              <a:buNone/>
            </a:pPr>
            <a:r>
              <a:rPr lang="en-US" b="0" i="0" dirty="0">
                <a:solidFill>
                  <a:srgbClr val="999999"/>
                </a:solidFill>
                <a:effectLst/>
                <a:latin typeface="Liberation Mono"/>
              </a:rPr>
              <a:t>[</a:t>
            </a:r>
            <a:r>
              <a:rPr lang="en-US" b="0" i="0" dirty="0">
                <a:solidFill>
                  <a:srgbClr val="0077AA"/>
                </a:solidFill>
                <a:effectLst/>
                <a:latin typeface="Liberation Mono"/>
              </a:rPr>
              <a:t>UNION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77AA"/>
                </a:solidFill>
                <a:effectLst/>
                <a:latin typeface="Liberation Mono"/>
              </a:rPr>
              <a:t>ALL</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DISTINCT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999999"/>
                </a:solidFill>
                <a:effectLst/>
                <a:latin typeface="Liberation Mono"/>
              </a:rPr>
              <a:t>...]</a:t>
            </a:r>
            <a:endParaRPr lang="en-IN" dirty="0"/>
          </a:p>
        </p:txBody>
      </p:sp>
    </p:spTree>
    <p:extLst>
      <p:ext uri="{BB962C8B-B14F-4D97-AF65-F5344CB8AC3E}">
        <p14:creationId xmlns:p14="http://schemas.microsoft.com/office/powerpoint/2010/main" val="3279247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387C-B585-AF7E-24C2-351D473F87DA}"/>
              </a:ext>
            </a:extLst>
          </p:cNvPr>
          <p:cNvSpPr>
            <a:spLocks noGrp="1"/>
          </p:cNvSpPr>
          <p:nvPr>
            <p:ph type="title"/>
          </p:nvPr>
        </p:nvSpPr>
        <p:spPr/>
        <p:txBody>
          <a:bodyPr/>
          <a:lstStyle/>
          <a:p>
            <a:r>
              <a:rPr lang="en-US" dirty="0"/>
              <a:t>Result Set Column Names and Data Types</a:t>
            </a:r>
            <a:endParaRPr lang="en-IN" dirty="0"/>
          </a:p>
        </p:txBody>
      </p:sp>
      <p:sp>
        <p:nvSpPr>
          <p:cNvPr id="3" name="Content Placeholder 2">
            <a:extLst>
              <a:ext uri="{FF2B5EF4-FFF2-40B4-BE49-F238E27FC236}">
                <a16:creationId xmlns:a16="http://schemas.microsoft.com/office/drawing/2014/main" id="{05D3EB35-8B76-F2F5-E94F-74F8D055B708}"/>
              </a:ext>
            </a:extLst>
          </p:cNvPr>
          <p:cNvSpPr>
            <a:spLocks noGrp="1"/>
          </p:cNvSpPr>
          <p:nvPr>
            <p:ph idx="1"/>
          </p:nvPr>
        </p:nvSpPr>
        <p:spPr/>
        <p:txBody>
          <a:bodyPr>
            <a:normAutofit/>
          </a:bodyPr>
          <a:lstStyle/>
          <a:p>
            <a:r>
              <a:rPr lang="en-US" dirty="0"/>
              <a:t>The column names for a UNION result set are taken from the column names of the first SELECT statement.</a:t>
            </a:r>
          </a:p>
          <a:p>
            <a:r>
              <a:rPr lang="en-US" dirty="0"/>
              <a:t>Selected columns listed in corresponding positions of each SELECT statement should have the same data type. </a:t>
            </a:r>
          </a:p>
          <a:p>
            <a:r>
              <a:rPr lang="en-US" dirty="0"/>
              <a:t>For example, the first column selected by the first statement should have the same type as the first column selected by the other statements.</a:t>
            </a:r>
          </a:p>
          <a:p>
            <a:r>
              <a:rPr lang="en-US" dirty="0"/>
              <a:t> If the data types of corresponding SELECT columns do not match, the types and lengths of the columns in the UNION result take into account the values retrieved by all the SELECT statements</a:t>
            </a:r>
            <a:endParaRPr lang="en-IN" dirty="0"/>
          </a:p>
        </p:txBody>
      </p:sp>
    </p:spTree>
    <p:extLst>
      <p:ext uri="{BB962C8B-B14F-4D97-AF65-F5344CB8AC3E}">
        <p14:creationId xmlns:p14="http://schemas.microsoft.com/office/powerpoint/2010/main" val="1427118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AA03-1BCE-0E8B-8211-F73F49B16DBA}"/>
              </a:ext>
            </a:extLst>
          </p:cNvPr>
          <p:cNvSpPr>
            <a:spLocks noGrp="1"/>
          </p:cNvSpPr>
          <p:nvPr>
            <p:ph type="title"/>
          </p:nvPr>
        </p:nvSpPr>
        <p:spPr/>
        <p:txBody>
          <a:bodyPr/>
          <a:lstStyle/>
          <a:p>
            <a:r>
              <a:rPr lang="en-US" dirty="0"/>
              <a:t>UNION DISTINCT and UNION ALL</a:t>
            </a:r>
            <a:endParaRPr lang="en-IN" dirty="0"/>
          </a:p>
        </p:txBody>
      </p:sp>
      <p:sp>
        <p:nvSpPr>
          <p:cNvPr id="3" name="Content Placeholder 2">
            <a:extLst>
              <a:ext uri="{FF2B5EF4-FFF2-40B4-BE49-F238E27FC236}">
                <a16:creationId xmlns:a16="http://schemas.microsoft.com/office/drawing/2014/main" id="{93BBE5CC-AE9C-968B-AFD1-1CD6A6B3F214}"/>
              </a:ext>
            </a:extLst>
          </p:cNvPr>
          <p:cNvSpPr>
            <a:spLocks noGrp="1"/>
          </p:cNvSpPr>
          <p:nvPr>
            <p:ph idx="1"/>
          </p:nvPr>
        </p:nvSpPr>
        <p:spPr>
          <a:xfrm>
            <a:off x="1154954" y="2603500"/>
            <a:ext cx="10475071" cy="3854450"/>
          </a:xfrm>
        </p:spPr>
        <p:txBody>
          <a:bodyPr>
            <a:normAutofit lnSpcReduction="10000"/>
          </a:bodyPr>
          <a:lstStyle/>
          <a:p>
            <a:r>
              <a:rPr lang="en-US" dirty="0"/>
              <a:t>By default, duplicate rows are removed from UNION results. </a:t>
            </a:r>
          </a:p>
          <a:p>
            <a:r>
              <a:rPr lang="en-US" dirty="0"/>
              <a:t>The optional DISTINCT keyword has the same effect but makes it explicit. </a:t>
            </a:r>
          </a:p>
          <a:p>
            <a:r>
              <a:rPr lang="en-US" dirty="0"/>
              <a:t>With the optional ALL keyword, duplicate-row removal does not occur and the result includes all matching rows from all the SELECT statements.</a:t>
            </a:r>
          </a:p>
          <a:p>
            <a:r>
              <a:rPr lang="en-US" dirty="0"/>
              <a:t>Can mix UNION ALL and UNION DISTINCT in the same query.</a:t>
            </a:r>
          </a:p>
          <a:p>
            <a:r>
              <a:rPr lang="en-US" dirty="0"/>
              <a:t> Mixed UNION types are treated such that a DISTINCT union overrides any ALL union to its left. </a:t>
            </a:r>
          </a:p>
          <a:p>
            <a:r>
              <a:rPr lang="en-US" dirty="0"/>
              <a:t>A DISTINCT union can be produced explicitly by using UNION DISTINCT or implicitly by using UNION with no following DISTINCT or ALL keyword.</a:t>
            </a:r>
          </a:p>
          <a:p>
            <a:r>
              <a:rPr lang="en-US" dirty="0"/>
              <a:t>In MySQL 8.0.19 and later, UNION ALL and UNION DISTINCT work the same way when one or more TABLE statements are used in the union.</a:t>
            </a:r>
            <a:endParaRPr lang="en-IN" dirty="0"/>
          </a:p>
        </p:txBody>
      </p:sp>
    </p:spTree>
    <p:extLst>
      <p:ext uri="{BB962C8B-B14F-4D97-AF65-F5344CB8AC3E}">
        <p14:creationId xmlns:p14="http://schemas.microsoft.com/office/powerpoint/2010/main" val="289697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AE96-F6F0-CDCE-2001-6438DA986E51}"/>
              </a:ext>
            </a:extLst>
          </p:cNvPr>
          <p:cNvSpPr>
            <a:spLocks noGrp="1"/>
          </p:cNvSpPr>
          <p:nvPr>
            <p:ph type="title"/>
          </p:nvPr>
        </p:nvSpPr>
        <p:spPr/>
        <p:txBody>
          <a:bodyPr/>
          <a:lstStyle/>
          <a:p>
            <a:r>
              <a:rPr lang="en-US" dirty="0"/>
              <a:t>ORDER BY and LIMIT in Unions</a:t>
            </a:r>
            <a:endParaRPr lang="en-IN" dirty="0"/>
          </a:p>
        </p:txBody>
      </p:sp>
      <p:sp>
        <p:nvSpPr>
          <p:cNvPr id="3" name="Content Placeholder 2">
            <a:extLst>
              <a:ext uri="{FF2B5EF4-FFF2-40B4-BE49-F238E27FC236}">
                <a16:creationId xmlns:a16="http://schemas.microsoft.com/office/drawing/2014/main" id="{979A7CB3-3998-0D43-AAE0-984BFD4DA700}"/>
              </a:ext>
            </a:extLst>
          </p:cNvPr>
          <p:cNvSpPr>
            <a:spLocks noGrp="1"/>
          </p:cNvSpPr>
          <p:nvPr>
            <p:ph idx="1"/>
          </p:nvPr>
        </p:nvSpPr>
        <p:spPr>
          <a:xfrm>
            <a:off x="1154954" y="2603499"/>
            <a:ext cx="10303621" cy="4111625"/>
          </a:xfrm>
        </p:spPr>
        <p:txBody>
          <a:bodyPr>
            <a:normAutofit lnSpcReduction="10000"/>
          </a:bodyPr>
          <a:lstStyle/>
          <a:p>
            <a:r>
              <a:rPr lang="en-US" dirty="0"/>
              <a:t>To apply an ORDER BY or LIMIT clause to an individual SELECT, parenthesize the SELECT and place the clause inside the parentheses:</a:t>
            </a:r>
          </a:p>
          <a:p>
            <a:pPr marL="0" indent="0">
              <a:buNone/>
            </a:pPr>
            <a:r>
              <a:rPr lang="en-US" dirty="0"/>
              <a:t>(SELECT a FROM t1 WHERE a=10 AND B=1 ORDER BY a LIMIT 10)</a:t>
            </a:r>
          </a:p>
          <a:p>
            <a:pPr marL="0" indent="0">
              <a:buNone/>
            </a:pPr>
            <a:r>
              <a:rPr lang="en-US" dirty="0"/>
              <a:t>UNION</a:t>
            </a:r>
          </a:p>
          <a:p>
            <a:pPr marL="0" indent="0">
              <a:buNone/>
            </a:pPr>
            <a:r>
              <a:rPr lang="en-US" dirty="0"/>
              <a:t>(SELECT a FROM t2 WHERE a=11 AND B=2 ORDER BY a LIMIT 10);</a:t>
            </a:r>
          </a:p>
          <a:p>
            <a:r>
              <a:rPr lang="en-US" dirty="0"/>
              <a:t>Use of ORDER BY for individual SELECT statements implies nothing about the order in which the rows appear in the final result because UNION by default produces an unordered set of rows. </a:t>
            </a:r>
          </a:p>
          <a:p>
            <a:r>
              <a:rPr lang="en-US" dirty="0"/>
              <a:t>Therefore, ORDER BY in this context typically is used in conjunction with LIMIT, to determine the subset of the selected rows to retrieve for the SELECT, even though it does not necessarily affect the order of those rows in the final UNION result.</a:t>
            </a:r>
          </a:p>
          <a:p>
            <a:r>
              <a:rPr lang="en-US" dirty="0"/>
              <a:t> If ORDER BY appears without LIMIT in a SELECT, it is optimized away because it has no effect in any case.</a:t>
            </a:r>
            <a:endParaRPr lang="en-IN" dirty="0"/>
          </a:p>
        </p:txBody>
      </p:sp>
    </p:spTree>
    <p:extLst>
      <p:ext uri="{BB962C8B-B14F-4D97-AF65-F5344CB8AC3E}">
        <p14:creationId xmlns:p14="http://schemas.microsoft.com/office/powerpoint/2010/main" val="1551046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883-B1AC-DC5C-C5FD-ACFE288F2D0C}"/>
              </a:ext>
            </a:extLst>
          </p:cNvPr>
          <p:cNvSpPr>
            <a:spLocks noGrp="1"/>
          </p:cNvSpPr>
          <p:nvPr>
            <p:ph type="title"/>
          </p:nvPr>
        </p:nvSpPr>
        <p:spPr/>
        <p:txBody>
          <a:bodyPr/>
          <a:lstStyle/>
          <a:p>
            <a:r>
              <a:rPr lang="en-US" dirty="0"/>
              <a:t>ORDER BY and LIMIT in Unions</a:t>
            </a:r>
            <a:endParaRPr lang="en-IN" dirty="0"/>
          </a:p>
        </p:txBody>
      </p:sp>
      <p:sp>
        <p:nvSpPr>
          <p:cNvPr id="3" name="Content Placeholder 2">
            <a:extLst>
              <a:ext uri="{FF2B5EF4-FFF2-40B4-BE49-F238E27FC236}">
                <a16:creationId xmlns:a16="http://schemas.microsoft.com/office/drawing/2014/main" id="{7A6662D6-47A2-045D-A915-ECC6484F1596}"/>
              </a:ext>
            </a:extLst>
          </p:cNvPr>
          <p:cNvSpPr>
            <a:spLocks noGrp="1"/>
          </p:cNvSpPr>
          <p:nvPr>
            <p:ph idx="1"/>
          </p:nvPr>
        </p:nvSpPr>
        <p:spPr/>
        <p:txBody>
          <a:bodyPr/>
          <a:lstStyle/>
          <a:p>
            <a:r>
              <a:rPr lang="en-US" dirty="0"/>
              <a:t>To use an ORDER BY or LIMIT clause to sort or limit the entire UNION result, parenthesize the individual SELECT statements and place the ORDER BY or LIMIT after the last one:</a:t>
            </a:r>
          </a:p>
          <a:p>
            <a:pPr marL="0" indent="0">
              <a:buNone/>
            </a:pPr>
            <a:r>
              <a:rPr lang="en-US" dirty="0"/>
              <a:t>(SELECT a FROM t1 WHERE a=10 AND B=1)</a:t>
            </a:r>
          </a:p>
          <a:p>
            <a:pPr marL="0" indent="0">
              <a:buNone/>
            </a:pPr>
            <a:r>
              <a:rPr lang="en-US" dirty="0"/>
              <a:t>UNION</a:t>
            </a:r>
          </a:p>
          <a:p>
            <a:pPr marL="0" indent="0">
              <a:buNone/>
            </a:pPr>
            <a:r>
              <a:rPr lang="en-US" dirty="0"/>
              <a:t>(SELECT a FROM t2 WHERE a=11 AND B=2)</a:t>
            </a:r>
          </a:p>
          <a:p>
            <a:pPr marL="0" indent="0">
              <a:buNone/>
            </a:pPr>
            <a:r>
              <a:rPr lang="en-US" dirty="0"/>
              <a:t>ORDER BY a LIMIT 10;</a:t>
            </a:r>
            <a:endParaRPr lang="en-IN" dirty="0"/>
          </a:p>
        </p:txBody>
      </p:sp>
    </p:spTree>
    <p:extLst>
      <p:ext uri="{BB962C8B-B14F-4D97-AF65-F5344CB8AC3E}">
        <p14:creationId xmlns:p14="http://schemas.microsoft.com/office/powerpoint/2010/main" val="3972661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5338-322D-0458-C8BD-C8B26ADFF8CE}"/>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id="{AB71A9C1-AB45-9F70-F3C5-DD28C5985E4D}"/>
              </a:ext>
            </a:extLst>
          </p:cNvPr>
          <p:cNvSpPr>
            <a:spLocks noGrp="1"/>
          </p:cNvSpPr>
          <p:nvPr>
            <p:ph idx="1"/>
          </p:nvPr>
        </p:nvSpPr>
        <p:spPr>
          <a:xfrm>
            <a:off x="1154954" y="2603500"/>
            <a:ext cx="10717959" cy="4097338"/>
          </a:xfrm>
        </p:spPr>
        <p:txBody>
          <a:bodyPr>
            <a:normAutofit/>
          </a:bodyPr>
          <a:lstStyle/>
          <a:p>
            <a:r>
              <a:rPr lang="en-US" dirty="0"/>
              <a:t>A subquery is a SELECT statement within another statement.</a:t>
            </a:r>
          </a:p>
          <a:p>
            <a:r>
              <a:rPr lang="en-US" dirty="0"/>
              <a:t>All subquery forms and operations that the SQL standard requires are supported, as well as a few features that are MySQL-specific.</a:t>
            </a:r>
          </a:p>
          <a:p>
            <a:r>
              <a:rPr lang="en-US" dirty="0"/>
              <a:t>Here is an example of a subquery:</a:t>
            </a:r>
          </a:p>
          <a:p>
            <a:pPr marL="0" indent="0">
              <a:buNone/>
            </a:pPr>
            <a:r>
              <a:rPr lang="en-US" dirty="0"/>
              <a:t>SELECT * FROM t1 WHERE column1 = (SELECT column1 FROM t2);</a:t>
            </a:r>
          </a:p>
          <a:p>
            <a:r>
              <a:rPr lang="en-US" dirty="0"/>
              <a:t>In this example, SELECT * FROM t1 ... is the outer query (or outer statement), and (SELECT column1 FROM t2) is the subquery.</a:t>
            </a:r>
          </a:p>
          <a:p>
            <a:r>
              <a:rPr lang="en-US" dirty="0" err="1"/>
              <a:t>Suquery</a:t>
            </a:r>
            <a:r>
              <a:rPr lang="en-US" dirty="0"/>
              <a:t> is nested within the outer query, and in fact it is possible to nest subqueries within other subqueries, to a considerable depth. </a:t>
            </a:r>
          </a:p>
          <a:p>
            <a:r>
              <a:rPr lang="en-US" dirty="0"/>
              <a:t>A subquery must always appear within parentheses.</a:t>
            </a:r>
            <a:endParaRPr lang="en-IN" dirty="0"/>
          </a:p>
        </p:txBody>
      </p:sp>
    </p:spTree>
    <p:extLst>
      <p:ext uri="{BB962C8B-B14F-4D97-AF65-F5344CB8AC3E}">
        <p14:creationId xmlns:p14="http://schemas.microsoft.com/office/powerpoint/2010/main" val="203328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023E-84B5-8F66-3F79-5A0D5D6562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631F57-C8B1-3C19-491B-BB39C87D0F54}"/>
              </a:ext>
            </a:extLst>
          </p:cNvPr>
          <p:cNvSpPr>
            <a:spLocks noGrp="1"/>
          </p:cNvSpPr>
          <p:nvPr>
            <p:ph idx="1"/>
          </p:nvPr>
        </p:nvSpPr>
        <p:spPr>
          <a:xfrm>
            <a:off x="1154954" y="2603500"/>
            <a:ext cx="10246471" cy="3983038"/>
          </a:xfrm>
        </p:spPr>
        <p:txBody>
          <a:bodyPr>
            <a:normAutofit fontScale="85000" lnSpcReduction="20000"/>
          </a:bodyPr>
          <a:lstStyle/>
          <a:p>
            <a:r>
              <a:rPr lang="en-US" dirty="0"/>
              <a:t>For numeric arguments, the variance and standard deviation functions return a DOUBLE value.</a:t>
            </a:r>
          </a:p>
          <a:p>
            <a:r>
              <a:rPr lang="en-US" dirty="0"/>
              <a:t>SUM() and AVG() functions return a DECIMAL value for exact-value arguments (integer or DECIMAL), and a DOUBLE value for approximate-value arguments (FLOAT or DOUBLE).</a:t>
            </a:r>
          </a:p>
          <a:p>
            <a:r>
              <a:rPr lang="en-US" dirty="0"/>
              <a:t>SUM() and AVG() aggregate functions do not work with temporal values. (They convert the values to numbers, losing everything after the first nonnumeric character.) </a:t>
            </a:r>
          </a:p>
          <a:p>
            <a:pPr lvl="1"/>
            <a:r>
              <a:rPr lang="en-US" dirty="0"/>
              <a:t>To work around this problem, convert to numeric units, perform the aggregate operation, and convert back to a temporal value. Examples:</a:t>
            </a:r>
          </a:p>
          <a:p>
            <a:endParaRPr lang="en-US" dirty="0"/>
          </a:p>
          <a:p>
            <a:pPr marL="0" indent="0">
              <a:buNone/>
            </a:pPr>
            <a:r>
              <a:rPr lang="en-US" dirty="0"/>
              <a:t>SELECT SEC_TO_TIME(SUM(TIME_TO_SEC(</a:t>
            </a:r>
            <a:r>
              <a:rPr lang="en-US" dirty="0" err="1"/>
              <a:t>time_col</a:t>
            </a:r>
            <a:r>
              <a:rPr lang="en-US" dirty="0"/>
              <a:t>))) FROM </a:t>
            </a:r>
            <a:r>
              <a:rPr lang="en-US" dirty="0" err="1"/>
              <a:t>tbl_name</a:t>
            </a:r>
            <a:r>
              <a:rPr lang="en-US" dirty="0"/>
              <a:t>;</a:t>
            </a:r>
          </a:p>
          <a:p>
            <a:pPr marL="0" indent="0">
              <a:buNone/>
            </a:pPr>
            <a:r>
              <a:rPr lang="en-US" dirty="0"/>
              <a:t>SELECT FROM_DAYS(SUM(TO_DAYS(</a:t>
            </a:r>
            <a:r>
              <a:rPr lang="en-US" dirty="0" err="1"/>
              <a:t>date_col</a:t>
            </a:r>
            <a:r>
              <a:rPr lang="en-US" dirty="0"/>
              <a:t>))) FROM </a:t>
            </a:r>
            <a:r>
              <a:rPr lang="en-US" dirty="0" err="1"/>
              <a:t>tbl_name</a:t>
            </a:r>
            <a:r>
              <a:rPr lang="en-US" dirty="0"/>
              <a:t>;</a:t>
            </a:r>
          </a:p>
          <a:p>
            <a:r>
              <a:rPr lang="en-US" dirty="0"/>
              <a:t>Functions such as SUM() or AVG() that expect a numeric argument cast the argument to a number if necessary. </a:t>
            </a:r>
          </a:p>
          <a:p>
            <a:r>
              <a:rPr lang="en-US" dirty="0"/>
              <a:t>For SET or ENUM values, the cast operation causes the underlying numeric value to be used.</a:t>
            </a:r>
          </a:p>
          <a:p>
            <a:r>
              <a:rPr lang="en-US" dirty="0"/>
              <a:t>The BIT_AND(), BIT_OR(), and BIT_XOR() aggregate functions perform bit operations.</a:t>
            </a:r>
            <a:endParaRPr lang="en-IN" dirty="0"/>
          </a:p>
        </p:txBody>
      </p:sp>
    </p:spTree>
    <p:extLst>
      <p:ext uri="{BB962C8B-B14F-4D97-AF65-F5344CB8AC3E}">
        <p14:creationId xmlns:p14="http://schemas.microsoft.com/office/powerpoint/2010/main" val="1376241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CDF7-E3B5-B500-E412-09D8D54B1F99}"/>
              </a:ext>
            </a:extLst>
          </p:cNvPr>
          <p:cNvSpPr>
            <a:spLocks noGrp="1"/>
          </p:cNvSpPr>
          <p:nvPr>
            <p:ph type="title"/>
          </p:nvPr>
        </p:nvSpPr>
        <p:spPr/>
        <p:txBody>
          <a:bodyPr/>
          <a:lstStyle/>
          <a:p>
            <a:r>
              <a:rPr lang="en-US" dirty="0"/>
              <a:t>Advantages of subqueries</a:t>
            </a:r>
            <a:endParaRPr lang="en-IN" dirty="0"/>
          </a:p>
        </p:txBody>
      </p:sp>
      <p:sp>
        <p:nvSpPr>
          <p:cNvPr id="3" name="Content Placeholder 2">
            <a:extLst>
              <a:ext uri="{FF2B5EF4-FFF2-40B4-BE49-F238E27FC236}">
                <a16:creationId xmlns:a16="http://schemas.microsoft.com/office/drawing/2014/main" id="{FE09DB70-A269-7D41-6378-A3658B87DA48}"/>
              </a:ext>
            </a:extLst>
          </p:cNvPr>
          <p:cNvSpPr>
            <a:spLocks noGrp="1"/>
          </p:cNvSpPr>
          <p:nvPr>
            <p:ph idx="1"/>
          </p:nvPr>
        </p:nvSpPr>
        <p:spPr/>
        <p:txBody>
          <a:bodyPr>
            <a:normAutofit/>
          </a:bodyPr>
          <a:lstStyle/>
          <a:p>
            <a:r>
              <a:rPr lang="en-US" dirty="0"/>
              <a:t>Allow queries that are structured so that it is possible to isolate each part of a statement.</a:t>
            </a:r>
          </a:p>
          <a:p>
            <a:r>
              <a:rPr lang="en-US" dirty="0"/>
              <a:t>Provide alternative ways to perform operations that would otherwise require complex joins and unions.</a:t>
            </a:r>
          </a:p>
          <a:p>
            <a:r>
              <a:rPr lang="en-US" dirty="0"/>
              <a:t>Many people find subqueries more readable than complex joins or unions. Indeed, it was the innovation of subqueries that gave people the original idea of calling the early SQL “Structured Query Language.</a:t>
            </a:r>
            <a:endParaRPr lang="en-IN" dirty="0"/>
          </a:p>
        </p:txBody>
      </p:sp>
    </p:spTree>
    <p:extLst>
      <p:ext uri="{BB962C8B-B14F-4D97-AF65-F5344CB8AC3E}">
        <p14:creationId xmlns:p14="http://schemas.microsoft.com/office/powerpoint/2010/main" val="14647104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5CB0-DDF4-E438-214E-CACCDCF229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4738EC-ABDF-BD68-8739-29A03223F014}"/>
              </a:ext>
            </a:extLst>
          </p:cNvPr>
          <p:cNvSpPr>
            <a:spLocks noGrp="1"/>
          </p:cNvSpPr>
          <p:nvPr>
            <p:ph idx="1"/>
          </p:nvPr>
        </p:nvSpPr>
        <p:spPr>
          <a:xfrm>
            <a:off x="1154954" y="2603499"/>
            <a:ext cx="10203609" cy="3840163"/>
          </a:xfrm>
        </p:spPr>
        <p:txBody>
          <a:bodyPr>
            <a:normAutofit fontScale="92500" lnSpcReduction="10000"/>
          </a:bodyPr>
          <a:lstStyle/>
          <a:p>
            <a:r>
              <a:rPr lang="en-US" dirty="0"/>
              <a:t>A subquery can return a scalar (a single value), a single row, a single column, or a table (one or more rows of one or more columns). </a:t>
            </a:r>
          </a:p>
          <a:p>
            <a:r>
              <a:rPr lang="en-US" dirty="0"/>
              <a:t>Are called scalar, column, row, and table subqueries</a:t>
            </a:r>
          </a:p>
          <a:p>
            <a:r>
              <a:rPr lang="en-US" dirty="0"/>
              <a:t> Subqueries that return a particular kind of result often can be used only in certain contexts</a:t>
            </a:r>
          </a:p>
          <a:p>
            <a:r>
              <a:rPr lang="en-US" dirty="0"/>
              <a:t>There are restrictions on the type of statements in which subqueries can be used.</a:t>
            </a:r>
          </a:p>
          <a:p>
            <a:r>
              <a:rPr lang="en-US" dirty="0"/>
              <a:t>A sub query can contain many of the keywords or clauses that an ordinary SELECT can contain: DISTINCT, GROUP BY, ORDER BY, LIMIT, joins, index hints, UNION constructs, comments, functions, and so on.</a:t>
            </a:r>
          </a:p>
          <a:p>
            <a:r>
              <a:rPr lang="en-US" dirty="0"/>
              <a:t>Beginning with MySQL 8.0.19, TABLE and VALUES statements can be used in subqueries.</a:t>
            </a:r>
          </a:p>
          <a:p>
            <a:r>
              <a:rPr lang="en-US" dirty="0"/>
              <a:t>Subqueries using VALUES are generally more verbose versions of subqueries that can be rewritten more compactly using set notation, or with SELECT or TABLE syntax</a:t>
            </a:r>
          </a:p>
          <a:p>
            <a:r>
              <a:rPr lang="en-US" dirty="0"/>
              <a:t>A subquery's outer statement can be any one of: SELECT, INSERT, UPDATE, DELETE, SET, or DO.</a:t>
            </a:r>
            <a:endParaRPr lang="en-IN" dirty="0"/>
          </a:p>
        </p:txBody>
      </p:sp>
    </p:spTree>
    <p:extLst>
      <p:ext uri="{BB962C8B-B14F-4D97-AF65-F5344CB8AC3E}">
        <p14:creationId xmlns:p14="http://schemas.microsoft.com/office/powerpoint/2010/main" val="1467319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BC11-B0DA-8842-9B59-6C127E12A7DA}"/>
              </a:ext>
            </a:extLst>
          </p:cNvPr>
          <p:cNvSpPr>
            <a:spLocks noGrp="1"/>
          </p:cNvSpPr>
          <p:nvPr>
            <p:ph type="title"/>
          </p:nvPr>
        </p:nvSpPr>
        <p:spPr/>
        <p:txBody>
          <a:bodyPr/>
          <a:lstStyle/>
          <a:p>
            <a:r>
              <a:rPr lang="en-US" dirty="0"/>
              <a:t>Rules to use subqueries:</a:t>
            </a:r>
            <a:endParaRPr lang="en-IN" dirty="0"/>
          </a:p>
        </p:txBody>
      </p:sp>
      <p:sp>
        <p:nvSpPr>
          <p:cNvPr id="3" name="Content Placeholder 2">
            <a:extLst>
              <a:ext uri="{FF2B5EF4-FFF2-40B4-BE49-F238E27FC236}">
                <a16:creationId xmlns:a16="http://schemas.microsoft.com/office/drawing/2014/main" id="{BA3BAB7F-DCD3-6C32-A20D-CFFC82E52657}"/>
              </a:ext>
            </a:extLst>
          </p:cNvPr>
          <p:cNvSpPr>
            <a:spLocks noGrp="1"/>
          </p:cNvSpPr>
          <p:nvPr>
            <p:ph idx="1"/>
          </p:nvPr>
        </p:nvSpPr>
        <p:spPr/>
        <p:txBody>
          <a:bodyPr>
            <a:normAutofit/>
          </a:bodyPr>
          <a:lstStyle/>
          <a:p>
            <a:r>
              <a:rPr lang="en-US" dirty="0"/>
              <a:t>Subqueries should always use in parentheses.</a:t>
            </a:r>
          </a:p>
          <a:p>
            <a:r>
              <a:rPr lang="en-US" dirty="0"/>
              <a:t>If the main query does not have multiple columns for subquery, then a subquery can have only one column in the SELECT command.</a:t>
            </a:r>
          </a:p>
          <a:p>
            <a:r>
              <a:rPr lang="en-US" dirty="0"/>
              <a:t>We can use various comparison operators with the subquery, such as &gt;, &lt;, =, IN, ANY, SOME, and ALL. A multiple-row operator is very useful when the subquery returns more than one row.</a:t>
            </a:r>
          </a:p>
          <a:p>
            <a:r>
              <a:rPr lang="en-US" dirty="0"/>
              <a:t>We cannot use the ORDER BY clause in a subquery, although it can be used inside the main query.</a:t>
            </a:r>
          </a:p>
          <a:p>
            <a:r>
              <a:rPr lang="en-US" dirty="0"/>
              <a:t>If we use a subquery in a set function, it cannot be immediately enclosed in a set function</a:t>
            </a:r>
            <a:endParaRPr lang="en-IN" dirty="0"/>
          </a:p>
        </p:txBody>
      </p:sp>
    </p:spTree>
    <p:extLst>
      <p:ext uri="{BB962C8B-B14F-4D97-AF65-F5344CB8AC3E}">
        <p14:creationId xmlns:p14="http://schemas.microsoft.com/office/powerpoint/2010/main" val="2654812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73E5-FC95-717F-9FBE-A9447BA41E1F}"/>
              </a:ext>
            </a:extLst>
          </p:cNvPr>
          <p:cNvSpPr>
            <a:spLocks noGrp="1"/>
          </p:cNvSpPr>
          <p:nvPr>
            <p:ph type="title"/>
          </p:nvPr>
        </p:nvSpPr>
        <p:spPr/>
        <p:txBody>
          <a:bodyPr/>
          <a:lstStyle/>
          <a:p>
            <a:r>
              <a:rPr lang="en-IN" dirty="0"/>
              <a:t>Subquery as Scalar Operand</a:t>
            </a:r>
          </a:p>
        </p:txBody>
      </p:sp>
      <p:sp>
        <p:nvSpPr>
          <p:cNvPr id="3" name="Content Placeholder 2">
            <a:extLst>
              <a:ext uri="{FF2B5EF4-FFF2-40B4-BE49-F238E27FC236}">
                <a16:creationId xmlns:a16="http://schemas.microsoft.com/office/drawing/2014/main" id="{C06E858E-E57E-5F6D-1445-199AF3183A73}"/>
              </a:ext>
            </a:extLst>
          </p:cNvPr>
          <p:cNvSpPr>
            <a:spLocks noGrp="1"/>
          </p:cNvSpPr>
          <p:nvPr>
            <p:ph idx="1"/>
          </p:nvPr>
        </p:nvSpPr>
        <p:spPr/>
        <p:txBody>
          <a:bodyPr/>
          <a:lstStyle/>
          <a:p>
            <a:r>
              <a:rPr lang="en-US" dirty="0"/>
              <a:t>a subquery is a scalar subquery that returns a single value.</a:t>
            </a:r>
          </a:p>
          <a:p>
            <a:r>
              <a:rPr lang="en-US" dirty="0"/>
              <a:t> A scalar subquery is a simple operand, and you can use it almost anywhere a single column value or literal is legal</a:t>
            </a:r>
          </a:p>
          <a:p>
            <a:r>
              <a:rPr lang="en-US" dirty="0"/>
              <a:t>Can expect it to have those characteristics that all operands have: a data type, a length, an indication that it can be NULL</a:t>
            </a:r>
          </a:p>
          <a:p>
            <a:pPr marL="0" indent="0" algn="just">
              <a:buNone/>
            </a:pPr>
            <a:r>
              <a:rPr lang="en-US" b="0" i="0" dirty="0">
                <a:solidFill>
                  <a:srgbClr val="333333"/>
                </a:solidFill>
                <a:effectLst/>
                <a:latin typeface="inter-regular"/>
              </a:rPr>
              <a:t>To find employee details with </a:t>
            </a:r>
            <a:r>
              <a:rPr lang="en-US" b="1" i="0" dirty="0">
                <a:solidFill>
                  <a:srgbClr val="333333"/>
                </a:solidFill>
                <a:effectLst/>
                <a:latin typeface="inter-bold"/>
              </a:rPr>
              <a:t>maximum income</a:t>
            </a:r>
            <a:r>
              <a:rPr lang="en-US" b="0" i="0" dirty="0">
                <a:solidFill>
                  <a:srgbClr val="333333"/>
                </a:solidFill>
                <a:effectLst/>
                <a:latin typeface="inter-regular"/>
              </a:rPr>
              <a:t> using a subquery.</a:t>
            </a:r>
          </a:p>
          <a:p>
            <a:pPr marL="0" indent="0" algn="just">
              <a:buNone/>
            </a:pPr>
            <a:r>
              <a:rPr lang="en-US" b="1" i="0" dirty="0">
                <a:solidFill>
                  <a:srgbClr val="006699"/>
                </a:solidFill>
                <a:effectLst/>
                <a:latin typeface="inter-regular"/>
              </a:rPr>
              <a:t>SELECT</a:t>
            </a:r>
            <a:r>
              <a:rPr lang="en-US" b="0" i="0" dirty="0">
                <a:solidFill>
                  <a:srgbClr val="000000"/>
                </a:solidFill>
                <a:effectLst/>
                <a:latin typeface="inter-regular"/>
              </a:rPr>
              <a:t> </a:t>
            </a:r>
            <a:r>
              <a:rPr lang="en-US" b="0" i="0" dirty="0" err="1">
                <a:solidFill>
                  <a:srgbClr val="000000"/>
                </a:solidFill>
                <a:effectLst/>
                <a:latin typeface="inter-regular"/>
              </a:rPr>
              <a:t>emp_name</a:t>
            </a:r>
            <a:r>
              <a:rPr lang="en-US" b="0" i="0" dirty="0">
                <a:solidFill>
                  <a:srgbClr val="000000"/>
                </a:solidFill>
                <a:effectLst/>
                <a:latin typeface="inter-regular"/>
              </a:rPr>
              <a:t>, city, income </a:t>
            </a:r>
            <a:r>
              <a:rPr lang="en-US" b="1" i="0" dirty="0">
                <a:solidFill>
                  <a:srgbClr val="006699"/>
                </a:solidFill>
                <a:effectLst/>
                <a:latin typeface="inter-regular"/>
              </a:rPr>
              <a:t>FROM</a:t>
            </a:r>
            <a:r>
              <a:rPr lang="en-US" b="0" i="0" dirty="0">
                <a:solidFill>
                  <a:srgbClr val="000000"/>
                </a:solidFill>
                <a:effectLst/>
                <a:latin typeface="inter-regular"/>
              </a:rPr>
              <a:t> employees   </a:t>
            </a:r>
          </a:p>
          <a:p>
            <a:pPr marL="0" indent="0" algn="just">
              <a:buNone/>
            </a:pPr>
            <a:r>
              <a:rPr lang="en-US" b="1" i="0" dirty="0">
                <a:solidFill>
                  <a:srgbClr val="006699"/>
                </a:solidFill>
                <a:effectLst/>
                <a:latin typeface="inter-regular"/>
              </a:rPr>
              <a:t>WHERE</a:t>
            </a:r>
            <a:r>
              <a:rPr lang="en-US" b="0" i="0" dirty="0">
                <a:solidFill>
                  <a:srgbClr val="000000"/>
                </a:solidFill>
                <a:effectLst/>
                <a:latin typeface="inter-regular"/>
              </a:rPr>
              <a:t> income = (</a:t>
            </a:r>
            <a:r>
              <a:rPr lang="en-US" b="1" i="0" dirty="0">
                <a:solidFill>
                  <a:srgbClr val="006699"/>
                </a:solidFill>
                <a:effectLst/>
                <a:latin typeface="inter-regular"/>
              </a:rPr>
              <a:t>SELECT</a:t>
            </a:r>
            <a:r>
              <a:rPr lang="en-US" b="0" i="0" dirty="0">
                <a:solidFill>
                  <a:srgbClr val="000000"/>
                </a:solidFill>
                <a:effectLst/>
                <a:latin typeface="inter-regular"/>
              </a:rPr>
              <a:t> </a:t>
            </a:r>
            <a:r>
              <a:rPr lang="en-US" b="1" i="0" dirty="0">
                <a:solidFill>
                  <a:srgbClr val="006699"/>
                </a:solidFill>
                <a:effectLst/>
                <a:latin typeface="inter-regular"/>
              </a:rPr>
              <a:t>MAX</a:t>
            </a:r>
            <a:r>
              <a:rPr lang="en-US" b="0" i="0" dirty="0">
                <a:solidFill>
                  <a:srgbClr val="000000"/>
                </a:solidFill>
                <a:effectLst/>
                <a:latin typeface="inter-regular"/>
              </a:rPr>
              <a:t>(income) </a:t>
            </a:r>
            <a:r>
              <a:rPr lang="en-US" b="1" i="0" dirty="0">
                <a:solidFill>
                  <a:srgbClr val="006699"/>
                </a:solidFill>
                <a:effectLst/>
                <a:latin typeface="inter-regular"/>
              </a:rPr>
              <a:t>FROM</a:t>
            </a:r>
            <a:r>
              <a:rPr lang="en-US" b="0" i="0" dirty="0">
                <a:solidFill>
                  <a:srgbClr val="000000"/>
                </a:solidFill>
                <a:effectLst/>
                <a:latin typeface="inter-regular"/>
              </a:rPr>
              <a:t> employees);  </a:t>
            </a:r>
          </a:p>
          <a:p>
            <a:endParaRPr lang="en-IN" dirty="0"/>
          </a:p>
        </p:txBody>
      </p:sp>
    </p:spTree>
    <p:extLst>
      <p:ext uri="{BB962C8B-B14F-4D97-AF65-F5344CB8AC3E}">
        <p14:creationId xmlns:p14="http://schemas.microsoft.com/office/powerpoint/2010/main" val="32922292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021C-EA3C-E56F-E03C-C533B8CA772D}"/>
              </a:ext>
            </a:extLst>
          </p:cNvPr>
          <p:cNvSpPr>
            <a:spLocks noGrp="1"/>
          </p:cNvSpPr>
          <p:nvPr>
            <p:ph type="title"/>
          </p:nvPr>
        </p:nvSpPr>
        <p:spPr/>
        <p:txBody>
          <a:bodyPr/>
          <a:lstStyle/>
          <a:p>
            <a:r>
              <a:rPr lang="en-US" dirty="0"/>
              <a:t>contexts in which a scalar subquery cannot be used</a:t>
            </a:r>
            <a:endParaRPr lang="en-IN" dirty="0"/>
          </a:p>
        </p:txBody>
      </p:sp>
      <p:sp>
        <p:nvSpPr>
          <p:cNvPr id="3" name="Content Placeholder 2">
            <a:extLst>
              <a:ext uri="{FF2B5EF4-FFF2-40B4-BE49-F238E27FC236}">
                <a16:creationId xmlns:a16="http://schemas.microsoft.com/office/drawing/2014/main" id="{EE690CE9-E500-8946-BA43-5A48494FD394}"/>
              </a:ext>
            </a:extLst>
          </p:cNvPr>
          <p:cNvSpPr>
            <a:spLocks noGrp="1"/>
          </p:cNvSpPr>
          <p:nvPr>
            <p:ph idx="1"/>
          </p:nvPr>
        </p:nvSpPr>
        <p:spPr/>
        <p:txBody>
          <a:bodyPr/>
          <a:lstStyle/>
          <a:p>
            <a:pPr marL="0" indent="0">
              <a:buNone/>
            </a:pPr>
            <a:r>
              <a:rPr lang="en-US" dirty="0"/>
              <a:t>Cannot use subqueries to supply these values.</a:t>
            </a:r>
            <a:endParaRPr lang="en-IN" dirty="0"/>
          </a:p>
          <a:p>
            <a:r>
              <a:rPr lang="en-US" dirty="0"/>
              <a:t>If a statement permits only a literal value, you cannot use a subquery.</a:t>
            </a:r>
          </a:p>
          <a:p>
            <a:r>
              <a:rPr lang="en-US" dirty="0"/>
              <a:t> For example, LIMIT requires literal integer arguments, and LOAD DATA requires a literal string file name. </a:t>
            </a:r>
          </a:p>
        </p:txBody>
      </p:sp>
    </p:spTree>
    <p:extLst>
      <p:ext uri="{BB962C8B-B14F-4D97-AF65-F5344CB8AC3E}">
        <p14:creationId xmlns:p14="http://schemas.microsoft.com/office/powerpoint/2010/main" val="23221217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16E8-19CB-0966-5400-96C7AFEB19F9}"/>
              </a:ext>
            </a:extLst>
          </p:cNvPr>
          <p:cNvSpPr>
            <a:spLocks noGrp="1"/>
          </p:cNvSpPr>
          <p:nvPr>
            <p:ph type="title"/>
          </p:nvPr>
        </p:nvSpPr>
        <p:spPr/>
        <p:txBody>
          <a:bodyPr/>
          <a:lstStyle/>
          <a:p>
            <a:r>
              <a:rPr lang="en-US" dirty="0"/>
              <a:t>Scalar Subquery</a:t>
            </a:r>
            <a:endParaRPr lang="en-IN" dirty="0"/>
          </a:p>
        </p:txBody>
      </p:sp>
      <p:sp>
        <p:nvSpPr>
          <p:cNvPr id="3" name="Content Placeholder 2">
            <a:extLst>
              <a:ext uri="{FF2B5EF4-FFF2-40B4-BE49-F238E27FC236}">
                <a16:creationId xmlns:a16="http://schemas.microsoft.com/office/drawing/2014/main" id="{E34FEB4F-D41B-EE11-47DC-5BB1BCF950D0}"/>
              </a:ext>
            </a:extLst>
          </p:cNvPr>
          <p:cNvSpPr>
            <a:spLocks noGrp="1"/>
          </p:cNvSpPr>
          <p:nvPr>
            <p:ph idx="1"/>
          </p:nvPr>
        </p:nvSpPr>
        <p:spPr/>
        <p:txBody>
          <a:bodyPr/>
          <a:lstStyle/>
          <a:p>
            <a:r>
              <a:rPr lang="en-US" dirty="0"/>
              <a:t>A scalar subquery can be part of an expression, but remember the parentheses, even if the subquery is an operand that provides an argument for a function. </a:t>
            </a:r>
          </a:p>
          <a:p>
            <a:pPr marL="0" indent="0">
              <a:buNone/>
            </a:pPr>
            <a:r>
              <a:rPr lang="en-US" dirty="0"/>
              <a:t>For example:</a:t>
            </a:r>
          </a:p>
          <a:p>
            <a:endParaRPr lang="en-US" dirty="0"/>
          </a:p>
          <a:p>
            <a:r>
              <a:rPr lang="en-US" dirty="0"/>
              <a:t>SELECT UPPER((SELECT s1 FROM t1)) FROM t2;</a:t>
            </a:r>
            <a:endParaRPr lang="en-IN" dirty="0"/>
          </a:p>
        </p:txBody>
      </p:sp>
    </p:spTree>
    <p:extLst>
      <p:ext uri="{BB962C8B-B14F-4D97-AF65-F5344CB8AC3E}">
        <p14:creationId xmlns:p14="http://schemas.microsoft.com/office/powerpoint/2010/main" val="565511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74C9-553E-5FA7-875F-571CEDAD3970}"/>
              </a:ext>
            </a:extLst>
          </p:cNvPr>
          <p:cNvSpPr>
            <a:spLocks noGrp="1"/>
          </p:cNvSpPr>
          <p:nvPr>
            <p:ph type="title"/>
          </p:nvPr>
        </p:nvSpPr>
        <p:spPr/>
        <p:txBody>
          <a:bodyPr/>
          <a:lstStyle/>
          <a:p>
            <a:r>
              <a:rPr lang="en-US" dirty="0"/>
              <a:t>Subquery in the FROM Clause</a:t>
            </a:r>
            <a:endParaRPr lang="en-IN" dirty="0"/>
          </a:p>
        </p:txBody>
      </p:sp>
      <p:sp>
        <p:nvSpPr>
          <p:cNvPr id="3" name="Content Placeholder 2">
            <a:extLst>
              <a:ext uri="{FF2B5EF4-FFF2-40B4-BE49-F238E27FC236}">
                <a16:creationId xmlns:a16="http://schemas.microsoft.com/office/drawing/2014/main" id="{BF016B6F-7460-204F-D0A9-7918B89C2701}"/>
              </a:ext>
            </a:extLst>
          </p:cNvPr>
          <p:cNvSpPr>
            <a:spLocks noGrp="1"/>
          </p:cNvSpPr>
          <p:nvPr>
            <p:ph idx="1"/>
          </p:nvPr>
        </p:nvSpPr>
        <p:spPr/>
        <p:txBody>
          <a:bodyPr>
            <a:normAutofit lnSpcReduction="10000"/>
          </a:bodyPr>
          <a:lstStyle/>
          <a:p>
            <a:r>
              <a:rPr lang="en-US" dirty="0"/>
              <a:t>Can use a subquery in the FROM clause, MySQL will return the output from a subquery is used as a temporary table. </a:t>
            </a:r>
          </a:p>
          <a:p>
            <a:r>
              <a:rPr lang="en-US" dirty="0"/>
              <a:t>We called this table as a derived table, inline views, or materialized subquery</a:t>
            </a:r>
          </a:p>
          <a:p>
            <a:pPr algn="just"/>
            <a:r>
              <a:rPr lang="en-US" b="0" i="0" dirty="0">
                <a:solidFill>
                  <a:srgbClr val="333333"/>
                </a:solidFill>
                <a:effectLst/>
                <a:latin typeface="inter-regular"/>
              </a:rPr>
              <a:t>subquery returns the maximum, minimum, and average number of items in the order table:</a:t>
            </a:r>
          </a:p>
          <a:p>
            <a:pPr marL="0" indent="0" algn="just">
              <a:buNone/>
            </a:pPr>
            <a:r>
              <a:rPr lang="en-US" b="1" i="0" dirty="0">
                <a:solidFill>
                  <a:srgbClr val="006699"/>
                </a:solidFill>
                <a:effectLst/>
                <a:latin typeface="inter-regular"/>
              </a:rPr>
              <a:t>SELECT</a:t>
            </a:r>
            <a:r>
              <a:rPr lang="en-US" b="0" i="0" dirty="0">
                <a:solidFill>
                  <a:srgbClr val="000000"/>
                </a:solidFill>
                <a:effectLst/>
                <a:latin typeface="inter-regular"/>
              </a:rPr>
              <a:t> </a:t>
            </a:r>
            <a:r>
              <a:rPr lang="en-US" b="1" i="0" dirty="0">
                <a:solidFill>
                  <a:srgbClr val="006699"/>
                </a:solidFill>
                <a:effectLst/>
                <a:latin typeface="inter-regular"/>
              </a:rPr>
              <a:t>Max</a:t>
            </a:r>
            <a:r>
              <a:rPr lang="en-US" b="0" i="0" dirty="0">
                <a:solidFill>
                  <a:srgbClr val="000000"/>
                </a:solidFill>
                <a:effectLst/>
                <a:latin typeface="inter-regular"/>
              </a:rPr>
              <a:t>(items), </a:t>
            </a:r>
            <a:r>
              <a:rPr lang="en-US" b="1" i="0" dirty="0">
                <a:solidFill>
                  <a:srgbClr val="006699"/>
                </a:solidFill>
                <a:effectLst/>
                <a:latin typeface="inter-regular"/>
              </a:rPr>
              <a:t>MIN</a:t>
            </a:r>
            <a:r>
              <a:rPr lang="en-US" b="0" i="0" dirty="0">
                <a:solidFill>
                  <a:srgbClr val="000000"/>
                </a:solidFill>
                <a:effectLst/>
                <a:latin typeface="inter-regular"/>
              </a:rPr>
              <a:t>(items), FLOOR(</a:t>
            </a:r>
            <a:r>
              <a:rPr lang="en-US" b="0" i="0" dirty="0">
                <a:solidFill>
                  <a:srgbClr val="FF1493"/>
                </a:solidFill>
                <a:effectLst/>
                <a:latin typeface="inter-regular"/>
              </a:rPr>
              <a:t>AVG</a:t>
            </a:r>
            <a:r>
              <a:rPr lang="en-US" b="0" i="0" dirty="0">
                <a:solidFill>
                  <a:srgbClr val="000000"/>
                </a:solidFill>
                <a:effectLst/>
                <a:latin typeface="inter-regular"/>
              </a:rPr>
              <a:t>(items))  </a:t>
            </a:r>
          </a:p>
          <a:p>
            <a:pPr marL="0" indent="0" algn="just">
              <a:buNone/>
            </a:pPr>
            <a:r>
              <a:rPr lang="en-US" b="1" i="0" dirty="0">
                <a:solidFill>
                  <a:srgbClr val="006699"/>
                </a:solidFill>
                <a:effectLst/>
                <a:latin typeface="inter-regular"/>
              </a:rPr>
              <a:t>FROM</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SELECT</a:t>
            </a:r>
            <a:r>
              <a:rPr lang="en-US" b="0" i="0" dirty="0">
                <a:solidFill>
                  <a:srgbClr val="000000"/>
                </a:solidFill>
                <a:effectLst/>
                <a:latin typeface="inter-regular"/>
              </a:rPr>
              <a:t> </a:t>
            </a:r>
            <a:r>
              <a:rPr lang="en-US" b="0" i="0" dirty="0" err="1">
                <a:solidFill>
                  <a:srgbClr val="000000"/>
                </a:solidFill>
                <a:effectLst/>
                <a:latin typeface="inter-regular"/>
              </a:rPr>
              <a:t>order_id</a:t>
            </a:r>
            <a:r>
              <a:rPr lang="en-US" b="0" i="0" dirty="0">
                <a:solidFill>
                  <a:srgbClr val="000000"/>
                </a:solidFill>
                <a:effectLst/>
                <a:latin typeface="inter-regular"/>
              </a:rPr>
              <a:t>, </a:t>
            </a:r>
            <a:r>
              <a:rPr lang="en-US" b="0" i="0" dirty="0">
                <a:solidFill>
                  <a:srgbClr val="FF1493"/>
                </a:solidFill>
                <a:effectLst/>
                <a:latin typeface="inter-regular"/>
              </a:rPr>
              <a:t>COUNT</a:t>
            </a:r>
            <a:r>
              <a:rPr lang="en-US" b="0" i="0" dirty="0">
                <a:solidFill>
                  <a:srgbClr val="000000"/>
                </a:solidFill>
                <a:effectLst/>
                <a:latin typeface="inter-regular"/>
              </a:rPr>
              <a:t>(</a:t>
            </a:r>
            <a:r>
              <a:rPr lang="en-US" b="0" i="0" dirty="0" err="1">
                <a:solidFill>
                  <a:srgbClr val="000000"/>
                </a:solidFill>
                <a:effectLst/>
                <a:latin typeface="inter-regular"/>
              </a:rPr>
              <a:t>order_id</a:t>
            </a:r>
            <a:r>
              <a:rPr lang="en-US" b="0" i="0" dirty="0">
                <a:solidFill>
                  <a:srgbClr val="000000"/>
                </a:solidFill>
                <a:effectLst/>
                <a:latin typeface="inter-regular"/>
              </a:rPr>
              <a:t>) </a:t>
            </a:r>
            <a:r>
              <a:rPr lang="en-US" b="1" i="0" dirty="0">
                <a:solidFill>
                  <a:srgbClr val="006699"/>
                </a:solidFill>
                <a:effectLst/>
                <a:latin typeface="inter-regular"/>
              </a:rPr>
              <a:t>AS</a:t>
            </a:r>
            <a:r>
              <a:rPr lang="en-US" b="0" i="0" dirty="0">
                <a:solidFill>
                  <a:srgbClr val="000000"/>
                </a:solidFill>
                <a:effectLst/>
                <a:latin typeface="inter-regular"/>
              </a:rPr>
              <a:t> items </a:t>
            </a:r>
            <a:r>
              <a:rPr lang="en-US" b="1" i="0" dirty="0">
                <a:solidFill>
                  <a:srgbClr val="006699"/>
                </a:solidFill>
                <a:effectLst/>
                <a:latin typeface="inter-regular"/>
              </a:rPr>
              <a:t>FROM</a:t>
            </a:r>
            <a:r>
              <a:rPr lang="en-US" b="0" i="0" dirty="0">
                <a:solidFill>
                  <a:srgbClr val="000000"/>
                </a:solidFill>
                <a:effectLst/>
                <a:latin typeface="inter-regular"/>
              </a:rPr>
              <a:t> orders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GROUP</a:t>
            </a:r>
            <a:r>
              <a:rPr lang="en-US" b="0" i="0" dirty="0">
                <a:solidFill>
                  <a:srgbClr val="000000"/>
                </a:solidFill>
                <a:effectLst/>
                <a:latin typeface="inter-regular"/>
              </a:rPr>
              <a:t> </a:t>
            </a:r>
            <a:r>
              <a:rPr lang="en-US" b="1" i="0" dirty="0">
                <a:solidFill>
                  <a:srgbClr val="006699"/>
                </a:solidFill>
                <a:effectLst/>
                <a:latin typeface="inter-regular"/>
              </a:rPr>
              <a:t>BY</a:t>
            </a:r>
            <a:r>
              <a:rPr lang="en-US" b="0" i="0" dirty="0">
                <a:solidFill>
                  <a:srgbClr val="000000"/>
                </a:solidFill>
                <a:effectLst/>
                <a:latin typeface="inter-regular"/>
              </a:rPr>
              <a:t> </a:t>
            </a:r>
            <a:r>
              <a:rPr lang="en-US" b="0" i="0" dirty="0" err="1">
                <a:solidFill>
                  <a:srgbClr val="000000"/>
                </a:solidFill>
                <a:effectLst/>
                <a:latin typeface="inter-regular"/>
              </a:rPr>
              <a:t>order_date</a:t>
            </a:r>
            <a:r>
              <a:rPr lang="en-US" b="0" i="0" dirty="0">
                <a:solidFill>
                  <a:srgbClr val="000000"/>
                </a:solidFill>
                <a:effectLst/>
                <a:latin typeface="inter-regular"/>
              </a:rPr>
              <a:t>) </a:t>
            </a:r>
            <a:r>
              <a:rPr lang="en-US" b="1" i="0" dirty="0">
                <a:solidFill>
                  <a:srgbClr val="006699"/>
                </a:solidFill>
                <a:effectLst/>
                <a:latin typeface="inter-regular"/>
              </a:rPr>
              <a:t>AS</a:t>
            </a:r>
            <a:r>
              <a:rPr lang="en-US" b="0" i="0" dirty="0">
                <a:solidFill>
                  <a:srgbClr val="000000"/>
                </a:solidFill>
                <a:effectLst/>
                <a:latin typeface="inter-regular"/>
              </a:rPr>
              <a:t> </a:t>
            </a:r>
            <a:r>
              <a:rPr lang="en-US" b="0" i="0" dirty="0" err="1">
                <a:solidFill>
                  <a:srgbClr val="000000"/>
                </a:solidFill>
                <a:effectLst/>
                <a:latin typeface="inter-regular"/>
              </a:rPr>
              <a:t>Student_order_detail</a:t>
            </a: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3387728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2C6B-1C4C-DB84-5062-640686153339}"/>
              </a:ext>
            </a:extLst>
          </p:cNvPr>
          <p:cNvSpPr>
            <a:spLocks noGrp="1"/>
          </p:cNvSpPr>
          <p:nvPr>
            <p:ph type="title"/>
          </p:nvPr>
        </p:nvSpPr>
        <p:spPr/>
        <p:txBody>
          <a:bodyPr/>
          <a:lstStyle/>
          <a:p>
            <a:r>
              <a:rPr lang="en-US" dirty="0"/>
              <a:t>Correlated Subqueries</a:t>
            </a:r>
            <a:endParaRPr lang="en-IN" dirty="0"/>
          </a:p>
        </p:txBody>
      </p:sp>
      <p:sp>
        <p:nvSpPr>
          <p:cNvPr id="3" name="Content Placeholder 2">
            <a:extLst>
              <a:ext uri="{FF2B5EF4-FFF2-40B4-BE49-F238E27FC236}">
                <a16:creationId xmlns:a16="http://schemas.microsoft.com/office/drawing/2014/main" id="{AC4988DD-20C7-413F-505E-3CD1638B2AB8}"/>
              </a:ext>
            </a:extLst>
          </p:cNvPr>
          <p:cNvSpPr>
            <a:spLocks noGrp="1"/>
          </p:cNvSpPr>
          <p:nvPr>
            <p:ph idx="1"/>
          </p:nvPr>
        </p:nvSpPr>
        <p:spPr>
          <a:xfrm>
            <a:off x="1154954" y="2603500"/>
            <a:ext cx="10275046" cy="4097338"/>
          </a:xfrm>
        </p:spPr>
        <p:txBody>
          <a:bodyPr>
            <a:normAutofit fontScale="92500" lnSpcReduction="20000"/>
          </a:bodyPr>
          <a:lstStyle/>
          <a:p>
            <a:r>
              <a:rPr lang="en-US" dirty="0"/>
              <a:t>correlated subquery is a subquery that depends on the outer query. </a:t>
            </a:r>
          </a:p>
          <a:p>
            <a:r>
              <a:rPr lang="en-US" dirty="0"/>
              <a:t>It uses the data from the outer query or contains a reference to a parent query that also appears in the outer query. </a:t>
            </a:r>
          </a:p>
          <a:p>
            <a:r>
              <a:rPr lang="en-US" dirty="0"/>
              <a:t>MySQL evaluates it once from each row in the outer query.</a:t>
            </a:r>
          </a:p>
          <a:p>
            <a:pPr marL="0" indent="0">
              <a:buNone/>
            </a:pPr>
            <a:r>
              <a:rPr lang="en-US" dirty="0"/>
              <a:t>SELECT </a:t>
            </a:r>
            <a:r>
              <a:rPr lang="en-US" dirty="0" err="1"/>
              <a:t>emp_name</a:t>
            </a:r>
            <a:r>
              <a:rPr lang="en-US" dirty="0"/>
              <a:t>, city, income  </a:t>
            </a:r>
          </a:p>
          <a:p>
            <a:pPr marL="0" indent="0">
              <a:buNone/>
            </a:pPr>
            <a:r>
              <a:rPr lang="en-US" dirty="0"/>
              <a:t>FROM employees emp WHERE income &gt; (   </a:t>
            </a:r>
          </a:p>
          <a:p>
            <a:pPr marL="0" indent="0">
              <a:buNone/>
            </a:pPr>
            <a:r>
              <a:rPr lang="en-US" dirty="0"/>
              <a:t>SELECT AVG(income) FROM employees WHERE city = </a:t>
            </a:r>
            <a:r>
              <a:rPr lang="en-US" dirty="0" err="1"/>
              <a:t>emp.city</a:t>
            </a:r>
            <a:r>
              <a:rPr lang="en-US" dirty="0"/>
              <a:t>);  </a:t>
            </a:r>
          </a:p>
          <a:p>
            <a:r>
              <a:rPr lang="en-US" dirty="0"/>
              <a:t>In the above query, we select an employee name and city whose income is higher than the average income of all employees in each city</a:t>
            </a:r>
          </a:p>
          <a:p>
            <a:r>
              <a:rPr lang="en-US" b="0" i="0" dirty="0">
                <a:solidFill>
                  <a:srgbClr val="333333"/>
                </a:solidFill>
                <a:effectLst/>
                <a:latin typeface="inter-regular"/>
              </a:rPr>
              <a:t>subquery executes for every city of the specified table because it will change for every row. </a:t>
            </a:r>
          </a:p>
          <a:p>
            <a:r>
              <a:rPr lang="en-US" b="0" i="0" dirty="0">
                <a:solidFill>
                  <a:srgbClr val="333333"/>
                </a:solidFill>
                <a:effectLst/>
                <a:latin typeface="inter-regular"/>
              </a:rPr>
              <a:t>Therefore, the average income will also be changed. </a:t>
            </a:r>
          </a:p>
          <a:p>
            <a:r>
              <a:rPr lang="en-US" b="0" i="0" dirty="0">
                <a:solidFill>
                  <a:srgbClr val="333333"/>
                </a:solidFill>
                <a:effectLst/>
                <a:latin typeface="inter-regular"/>
              </a:rPr>
              <a:t>Then, the main query filters employee detail whose income is higher than the average income from the subquery.</a:t>
            </a:r>
            <a:endParaRPr lang="en-IN" dirty="0"/>
          </a:p>
        </p:txBody>
      </p:sp>
    </p:spTree>
    <p:extLst>
      <p:ext uri="{BB962C8B-B14F-4D97-AF65-F5344CB8AC3E}">
        <p14:creationId xmlns:p14="http://schemas.microsoft.com/office/powerpoint/2010/main" val="65937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E534-A33C-BE63-C752-4CB43ADC13F8}"/>
              </a:ext>
            </a:extLst>
          </p:cNvPr>
          <p:cNvSpPr>
            <a:spLocks noGrp="1"/>
          </p:cNvSpPr>
          <p:nvPr>
            <p:ph type="title"/>
          </p:nvPr>
        </p:nvSpPr>
        <p:spPr/>
        <p:txBody>
          <a:bodyPr/>
          <a:lstStyle/>
          <a:p>
            <a:r>
              <a:rPr lang="en-IN" dirty="0"/>
              <a:t>Subqueries with EXISTS </a:t>
            </a:r>
          </a:p>
        </p:txBody>
      </p:sp>
      <p:sp>
        <p:nvSpPr>
          <p:cNvPr id="3" name="Content Placeholder 2">
            <a:extLst>
              <a:ext uri="{FF2B5EF4-FFF2-40B4-BE49-F238E27FC236}">
                <a16:creationId xmlns:a16="http://schemas.microsoft.com/office/drawing/2014/main" id="{F3AF8F49-239B-F347-B39F-FFB76CB820EC}"/>
              </a:ext>
            </a:extLst>
          </p:cNvPr>
          <p:cNvSpPr>
            <a:spLocks noGrp="1"/>
          </p:cNvSpPr>
          <p:nvPr>
            <p:ph idx="1"/>
          </p:nvPr>
        </p:nvSpPr>
        <p:spPr/>
        <p:txBody>
          <a:bodyPr/>
          <a:lstStyle/>
          <a:p>
            <a:r>
              <a:rPr lang="en-US" dirty="0"/>
              <a:t> EXISTS operator is a Boolean operator that returns either true or false result.</a:t>
            </a:r>
          </a:p>
          <a:p>
            <a:r>
              <a:rPr lang="en-US" dirty="0"/>
              <a:t>Used with a subquery and checks the existence of data in a subquery.</a:t>
            </a:r>
          </a:p>
          <a:p>
            <a:r>
              <a:rPr lang="en-US" dirty="0"/>
              <a:t> If a subquery returns any record at all, this operator returns true.</a:t>
            </a:r>
          </a:p>
          <a:p>
            <a:r>
              <a:rPr lang="en-US" dirty="0"/>
              <a:t> Otherwise, it will return false. </a:t>
            </a:r>
          </a:p>
          <a:p>
            <a:r>
              <a:rPr lang="en-US" dirty="0"/>
              <a:t>The NOT EXISTS operator used for negation that gives true value when the subquery does not return any row.</a:t>
            </a:r>
          </a:p>
          <a:p>
            <a:r>
              <a:rPr lang="en-US" dirty="0"/>
              <a:t> Otherwise, it returns false.</a:t>
            </a:r>
          </a:p>
          <a:p>
            <a:r>
              <a:rPr lang="en-US" dirty="0"/>
              <a:t> Both EXISTS and NOT EXISTS used with correlated subqueries. </a:t>
            </a:r>
            <a:endParaRPr lang="en-IN" dirty="0"/>
          </a:p>
        </p:txBody>
      </p:sp>
    </p:spTree>
    <p:extLst>
      <p:ext uri="{BB962C8B-B14F-4D97-AF65-F5344CB8AC3E}">
        <p14:creationId xmlns:p14="http://schemas.microsoft.com/office/powerpoint/2010/main" val="307267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210B7B-7EFB-7CFC-A9FC-4D0E726C2F33}"/>
              </a:ext>
            </a:extLst>
          </p:cNvPr>
          <p:cNvPicPr>
            <a:picLocks noChangeAspect="1"/>
          </p:cNvPicPr>
          <p:nvPr/>
        </p:nvPicPr>
        <p:blipFill>
          <a:blip r:embed="rId2"/>
          <a:stretch>
            <a:fillRect/>
          </a:stretch>
        </p:blipFill>
        <p:spPr>
          <a:xfrm>
            <a:off x="1085850" y="162194"/>
            <a:ext cx="9502127" cy="6195744"/>
          </a:xfrm>
          <a:prstGeom prst="rect">
            <a:avLst/>
          </a:prstGeom>
        </p:spPr>
      </p:pic>
    </p:spTree>
    <p:extLst>
      <p:ext uri="{BB962C8B-B14F-4D97-AF65-F5344CB8AC3E}">
        <p14:creationId xmlns:p14="http://schemas.microsoft.com/office/powerpoint/2010/main" val="25835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9BBD-F7C9-F0FD-5932-CB58A653B39E}"/>
              </a:ext>
            </a:extLst>
          </p:cNvPr>
          <p:cNvSpPr>
            <a:spLocks noGrp="1"/>
          </p:cNvSpPr>
          <p:nvPr>
            <p:ph type="title"/>
          </p:nvPr>
        </p:nvSpPr>
        <p:spPr/>
        <p:txBody>
          <a:bodyPr/>
          <a:lstStyle/>
          <a:p>
            <a:r>
              <a:rPr lang="en-US" dirty="0"/>
              <a:t>Avg</a:t>
            </a:r>
            <a:endParaRPr lang="en-IN" dirty="0"/>
          </a:p>
        </p:txBody>
      </p:sp>
      <p:sp>
        <p:nvSpPr>
          <p:cNvPr id="3" name="Content Placeholder 2">
            <a:extLst>
              <a:ext uri="{FF2B5EF4-FFF2-40B4-BE49-F238E27FC236}">
                <a16:creationId xmlns:a16="http://schemas.microsoft.com/office/drawing/2014/main" id="{A8703222-486E-2023-C24E-897024713C64}"/>
              </a:ext>
            </a:extLst>
          </p:cNvPr>
          <p:cNvSpPr>
            <a:spLocks noGrp="1"/>
          </p:cNvSpPr>
          <p:nvPr>
            <p:ph idx="1"/>
          </p:nvPr>
        </p:nvSpPr>
        <p:spPr/>
        <p:txBody>
          <a:bodyPr/>
          <a:lstStyle/>
          <a:p>
            <a:pPr marL="0" indent="0">
              <a:buNone/>
            </a:pPr>
            <a:r>
              <a:rPr lang="en-US" dirty="0"/>
              <a:t>AVG([DISTINCT] expr)</a:t>
            </a:r>
          </a:p>
          <a:p>
            <a:r>
              <a:rPr lang="en-US" dirty="0"/>
              <a:t>Returns the average value of expr. The DISTINCT option can be used to return the average of the distinct values of expr.</a:t>
            </a:r>
          </a:p>
          <a:p>
            <a:endParaRPr lang="en-US" dirty="0"/>
          </a:p>
          <a:p>
            <a:r>
              <a:rPr lang="en-US" dirty="0"/>
              <a:t>If there are no matching rows, AVG() returns NULL. The function also returns NULL if expr is NULL.</a:t>
            </a:r>
          </a:p>
          <a:p>
            <a:pPr marL="0" indent="0">
              <a:buNone/>
            </a:pPr>
            <a:r>
              <a:rPr lang="en-US" dirty="0" err="1"/>
              <a:t>mysql</a:t>
            </a:r>
            <a:r>
              <a:rPr lang="en-US" dirty="0"/>
              <a:t>&gt; SELECT </a:t>
            </a:r>
            <a:r>
              <a:rPr lang="en-US" dirty="0" err="1"/>
              <a:t>student_name</a:t>
            </a:r>
            <a:r>
              <a:rPr lang="en-US" dirty="0"/>
              <a:t>, AVG(</a:t>
            </a:r>
            <a:r>
              <a:rPr lang="en-US" dirty="0" err="1"/>
              <a:t>test_score</a:t>
            </a:r>
            <a:r>
              <a:rPr lang="en-US" dirty="0"/>
              <a:t>)</a:t>
            </a:r>
          </a:p>
          <a:p>
            <a:pPr marL="0" indent="0">
              <a:buNone/>
            </a:pPr>
            <a:r>
              <a:rPr lang="en-US" dirty="0"/>
              <a:t>       FROM student</a:t>
            </a:r>
          </a:p>
          <a:p>
            <a:pPr marL="0" indent="0">
              <a:buNone/>
            </a:pPr>
            <a:r>
              <a:rPr lang="en-US" dirty="0"/>
              <a:t>       GROUP BY </a:t>
            </a:r>
            <a:r>
              <a:rPr lang="en-US" dirty="0" err="1"/>
              <a:t>student_name</a:t>
            </a:r>
            <a:r>
              <a:rPr lang="en-US" dirty="0"/>
              <a:t>;</a:t>
            </a:r>
            <a:endParaRPr lang="en-IN" dirty="0"/>
          </a:p>
        </p:txBody>
      </p:sp>
    </p:spTree>
    <p:extLst>
      <p:ext uri="{BB962C8B-B14F-4D97-AF65-F5344CB8AC3E}">
        <p14:creationId xmlns:p14="http://schemas.microsoft.com/office/powerpoint/2010/main" val="2257177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CBC7F-079A-ED36-42C8-50D885460E43}"/>
              </a:ext>
            </a:extLst>
          </p:cNvPr>
          <p:cNvSpPr txBox="1"/>
          <p:nvPr/>
        </p:nvSpPr>
        <p:spPr>
          <a:xfrm>
            <a:off x="857250" y="700089"/>
            <a:ext cx="9158288" cy="3970318"/>
          </a:xfrm>
          <a:prstGeom prst="rect">
            <a:avLst/>
          </a:prstGeom>
          <a:noFill/>
        </p:spPr>
        <p:txBody>
          <a:bodyPr wrap="square">
            <a:spAutoFit/>
          </a:bodyPr>
          <a:lstStyle/>
          <a:p>
            <a:r>
              <a:rPr lang="en-US" dirty="0"/>
              <a:t> Below SQL statements uses EXISTS operator to find the name, occupation, and age of the customer who has placed at least one order.</a:t>
            </a:r>
          </a:p>
          <a:p>
            <a:endParaRPr lang="en-US" dirty="0"/>
          </a:p>
          <a:p>
            <a:r>
              <a:rPr lang="en-US" dirty="0"/>
              <a:t>SELECT name, occupation, age FROM customer C  </a:t>
            </a:r>
          </a:p>
          <a:p>
            <a:r>
              <a:rPr lang="en-US" dirty="0"/>
              <a:t>WHERE EXISTS (SELECT * FROM Orders O  </a:t>
            </a:r>
          </a:p>
          <a:p>
            <a:r>
              <a:rPr lang="en-US" dirty="0"/>
              <a:t>WHERE </a:t>
            </a:r>
            <a:r>
              <a:rPr lang="en-US" dirty="0" err="1"/>
              <a:t>C.cust_id</a:t>
            </a:r>
            <a:r>
              <a:rPr lang="en-US" dirty="0"/>
              <a:t> = </a:t>
            </a:r>
            <a:r>
              <a:rPr lang="en-US" dirty="0" err="1"/>
              <a:t>O.cust_id</a:t>
            </a:r>
            <a:r>
              <a:rPr lang="en-US" dirty="0"/>
              <a:t>);    </a:t>
            </a:r>
          </a:p>
          <a:p>
            <a:endParaRPr lang="en-US" dirty="0"/>
          </a:p>
          <a:p>
            <a:endParaRPr lang="en-US" dirty="0"/>
          </a:p>
          <a:p>
            <a:r>
              <a:rPr lang="en-US" dirty="0"/>
              <a:t>This statement uses NOT EXISTS operator that returns the customer details who have not placed an order.</a:t>
            </a:r>
          </a:p>
          <a:p>
            <a:endParaRPr lang="en-US" dirty="0"/>
          </a:p>
          <a:p>
            <a:r>
              <a:rPr lang="en-US" dirty="0"/>
              <a:t>SELECT name, occupation, age FROM customer C  </a:t>
            </a:r>
          </a:p>
          <a:p>
            <a:r>
              <a:rPr lang="en-US" dirty="0"/>
              <a:t>WHERE NOT EXISTS (SELECT * FROM Orders O  </a:t>
            </a:r>
          </a:p>
          <a:p>
            <a:r>
              <a:rPr lang="en-US" dirty="0"/>
              <a:t>WHERE </a:t>
            </a:r>
            <a:r>
              <a:rPr lang="en-US" dirty="0" err="1"/>
              <a:t>C.cust_id</a:t>
            </a:r>
            <a:r>
              <a:rPr lang="en-US" dirty="0"/>
              <a:t> = </a:t>
            </a:r>
            <a:r>
              <a:rPr lang="en-US" dirty="0" err="1"/>
              <a:t>O.cust_id</a:t>
            </a:r>
            <a:r>
              <a:rPr lang="en-US" dirty="0"/>
              <a:t>); </a:t>
            </a:r>
            <a:endParaRPr lang="en-IN" dirty="0"/>
          </a:p>
        </p:txBody>
      </p:sp>
    </p:spTree>
    <p:extLst>
      <p:ext uri="{BB962C8B-B14F-4D97-AF65-F5344CB8AC3E}">
        <p14:creationId xmlns:p14="http://schemas.microsoft.com/office/powerpoint/2010/main" val="1138082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ySQL Subquery">
            <a:extLst>
              <a:ext uri="{FF2B5EF4-FFF2-40B4-BE49-F238E27FC236}">
                <a16:creationId xmlns:a16="http://schemas.microsoft.com/office/drawing/2014/main" id="{B2213F02-4544-C3C7-6540-DAEE4F9A7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368577"/>
            <a:ext cx="9271220" cy="6060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3998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08C6-D287-F7D5-FE78-B3B40E291FEB}"/>
              </a:ext>
            </a:extLst>
          </p:cNvPr>
          <p:cNvSpPr>
            <a:spLocks noGrp="1"/>
          </p:cNvSpPr>
          <p:nvPr>
            <p:ph type="title"/>
          </p:nvPr>
        </p:nvSpPr>
        <p:spPr/>
        <p:txBody>
          <a:bodyPr/>
          <a:lstStyle/>
          <a:p>
            <a:r>
              <a:rPr lang="en-US" dirty="0"/>
              <a:t>ROW Subqueries</a:t>
            </a:r>
            <a:endParaRPr lang="en-IN" dirty="0"/>
          </a:p>
        </p:txBody>
      </p:sp>
      <p:sp>
        <p:nvSpPr>
          <p:cNvPr id="3" name="Content Placeholder 2">
            <a:extLst>
              <a:ext uri="{FF2B5EF4-FFF2-40B4-BE49-F238E27FC236}">
                <a16:creationId xmlns:a16="http://schemas.microsoft.com/office/drawing/2014/main" id="{7271A7C3-15AA-238B-BC06-2904B3A3DB52}"/>
              </a:ext>
            </a:extLst>
          </p:cNvPr>
          <p:cNvSpPr>
            <a:spLocks noGrp="1"/>
          </p:cNvSpPr>
          <p:nvPr>
            <p:ph idx="1"/>
          </p:nvPr>
        </p:nvSpPr>
        <p:spPr>
          <a:xfrm>
            <a:off x="1154954" y="2603500"/>
            <a:ext cx="9274921" cy="4097338"/>
          </a:xfrm>
        </p:spPr>
        <p:txBody>
          <a:bodyPr>
            <a:normAutofit/>
          </a:bodyPr>
          <a:lstStyle/>
          <a:p>
            <a:r>
              <a:rPr lang="en-US" dirty="0"/>
              <a:t>It is a subquery that returns a single row where we can get more than one column values.</a:t>
            </a:r>
          </a:p>
          <a:p>
            <a:r>
              <a:rPr lang="en-US" dirty="0"/>
              <a:t>Can use the following operators for comparing row subqueries =, &gt;, &lt;, &gt;=, &lt;=, &lt;&gt;, !=, &lt;=&gt;. </a:t>
            </a:r>
          </a:p>
          <a:p>
            <a:r>
              <a:rPr lang="en-US" dirty="0"/>
              <a:t>Let us see the following example:</a:t>
            </a:r>
          </a:p>
          <a:p>
            <a:pPr marL="0" indent="0">
              <a:buNone/>
            </a:pPr>
            <a:r>
              <a:rPr lang="en-US" dirty="0">
                <a:solidFill>
                  <a:srgbClr val="FF0000"/>
                </a:solidFill>
              </a:rPr>
              <a:t>SELECT * FROM customer C WHERE ROW(</a:t>
            </a:r>
            <a:r>
              <a:rPr lang="en-US" dirty="0" err="1">
                <a:solidFill>
                  <a:srgbClr val="FF0000"/>
                </a:solidFill>
              </a:rPr>
              <a:t>cust_id</a:t>
            </a:r>
            <a:r>
              <a:rPr lang="en-US" dirty="0">
                <a:solidFill>
                  <a:srgbClr val="FF0000"/>
                </a:solidFill>
              </a:rPr>
              <a:t>, occupation) = (  </a:t>
            </a:r>
          </a:p>
          <a:p>
            <a:pPr marL="0" indent="0">
              <a:buNone/>
            </a:pPr>
            <a:r>
              <a:rPr lang="en-US" dirty="0">
                <a:solidFill>
                  <a:srgbClr val="FF0000"/>
                </a:solidFill>
              </a:rPr>
              <a:t>SELECT </a:t>
            </a:r>
            <a:r>
              <a:rPr lang="en-US" dirty="0" err="1">
                <a:solidFill>
                  <a:srgbClr val="FF0000"/>
                </a:solidFill>
              </a:rPr>
              <a:t>order_id</a:t>
            </a:r>
            <a:r>
              <a:rPr lang="en-US" dirty="0">
                <a:solidFill>
                  <a:srgbClr val="FF0000"/>
                </a:solidFill>
              </a:rPr>
              <a:t>, </a:t>
            </a:r>
            <a:r>
              <a:rPr lang="en-US" dirty="0" err="1">
                <a:solidFill>
                  <a:srgbClr val="FF0000"/>
                </a:solidFill>
              </a:rPr>
              <a:t>order_date</a:t>
            </a:r>
            <a:r>
              <a:rPr lang="en-US" dirty="0">
                <a:solidFill>
                  <a:srgbClr val="FF0000"/>
                </a:solidFill>
              </a:rPr>
              <a:t> FROM Orders O WHERE </a:t>
            </a:r>
            <a:r>
              <a:rPr lang="en-US" dirty="0" err="1">
                <a:solidFill>
                  <a:srgbClr val="FF0000"/>
                </a:solidFill>
              </a:rPr>
              <a:t>C.cust_id</a:t>
            </a:r>
            <a:r>
              <a:rPr lang="en-US" dirty="0">
                <a:solidFill>
                  <a:srgbClr val="FF0000"/>
                </a:solidFill>
              </a:rPr>
              <a:t> = </a:t>
            </a:r>
            <a:r>
              <a:rPr lang="en-US" dirty="0" err="1">
                <a:solidFill>
                  <a:srgbClr val="FF0000"/>
                </a:solidFill>
              </a:rPr>
              <a:t>O.cust_id</a:t>
            </a:r>
            <a:r>
              <a:rPr lang="en-US" dirty="0">
                <a:solidFill>
                  <a:srgbClr val="FF0000"/>
                </a:solidFill>
              </a:rPr>
              <a:t>);  </a:t>
            </a:r>
          </a:p>
          <a:p>
            <a:r>
              <a:rPr lang="en-US" dirty="0"/>
              <a:t>If given row has </a:t>
            </a:r>
            <a:r>
              <a:rPr lang="en-US" dirty="0" err="1"/>
              <a:t>cust_id</a:t>
            </a:r>
            <a:r>
              <a:rPr lang="en-US" dirty="0"/>
              <a:t>, occupation values equal to the </a:t>
            </a:r>
            <a:r>
              <a:rPr lang="en-US" dirty="0" err="1"/>
              <a:t>order_id</a:t>
            </a:r>
            <a:r>
              <a:rPr lang="en-US" dirty="0"/>
              <a:t>, </a:t>
            </a:r>
            <a:r>
              <a:rPr lang="en-US" dirty="0" err="1"/>
              <a:t>order_date</a:t>
            </a:r>
            <a:r>
              <a:rPr lang="en-US" dirty="0"/>
              <a:t> values of any rows in the first table, the WHERE expression is TRUE, and each query returns those first table rows. </a:t>
            </a:r>
          </a:p>
          <a:p>
            <a:r>
              <a:rPr lang="en-US" dirty="0"/>
              <a:t>Otherwise, the expression is FALSE, and the query produces an empty set</a:t>
            </a:r>
            <a:endParaRPr lang="en-IN" dirty="0"/>
          </a:p>
        </p:txBody>
      </p:sp>
    </p:spTree>
    <p:extLst>
      <p:ext uri="{BB962C8B-B14F-4D97-AF65-F5344CB8AC3E}">
        <p14:creationId xmlns:p14="http://schemas.microsoft.com/office/powerpoint/2010/main" val="198109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06A6-8A29-69F8-0529-84981A99D419}"/>
              </a:ext>
            </a:extLst>
          </p:cNvPr>
          <p:cNvSpPr>
            <a:spLocks noGrp="1"/>
          </p:cNvSpPr>
          <p:nvPr>
            <p:ph type="title"/>
          </p:nvPr>
        </p:nvSpPr>
        <p:spPr/>
        <p:txBody>
          <a:bodyPr/>
          <a:lstStyle/>
          <a:p>
            <a:r>
              <a:rPr lang="en-US" dirty="0"/>
              <a:t>Subqueries with ALL, ANY, and SOME</a:t>
            </a:r>
            <a:endParaRPr lang="en-IN" dirty="0"/>
          </a:p>
        </p:txBody>
      </p:sp>
      <p:sp>
        <p:nvSpPr>
          <p:cNvPr id="3" name="Content Placeholder 2">
            <a:extLst>
              <a:ext uri="{FF2B5EF4-FFF2-40B4-BE49-F238E27FC236}">
                <a16:creationId xmlns:a16="http://schemas.microsoft.com/office/drawing/2014/main" id="{D589CDF6-0828-B53A-433D-72CE90DA5E94}"/>
              </a:ext>
            </a:extLst>
          </p:cNvPr>
          <p:cNvSpPr>
            <a:spLocks noGrp="1"/>
          </p:cNvSpPr>
          <p:nvPr>
            <p:ph idx="1"/>
          </p:nvPr>
        </p:nvSpPr>
        <p:spPr/>
        <p:txBody>
          <a:bodyPr/>
          <a:lstStyle/>
          <a:p>
            <a:r>
              <a:rPr lang="en-US" dirty="0"/>
              <a:t>Can use a subquery which is followed by the keyword ALL, ANY, or SOME after a comparison operator.</a:t>
            </a:r>
          </a:p>
          <a:p>
            <a:r>
              <a:rPr lang="en-US" dirty="0"/>
              <a:t> The following are the syntax to use subqueries with ALL, ANY, or SOME:</a:t>
            </a:r>
          </a:p>
          <a:p>
            <a:pPr marL="0" indent="0">
              <a:buNone/>
            </a:pPr>
            <a:r>
              <a:rPr lang="en-US" dirty="0">
                <a:solidFill>
                  <a:srgbClr val="FF0000"/>
                </a:solidFill>
              </a:rPr>
              <a:t>operand </a:t>
            </a:r>
            <a:r>
              <a:rPr lang="en-US" dirty="0" err="1">
                <a:solidFill>
                  <a:srgbClr val="FF0000"/>
                </a:solidFill>
              </a:rPr>
              <a:t>comparison_operator</a:t>
            </a:r>
            <a:r>
              <a:rPr lang="en-US" dirty="0">
                <a:solidFill>
                  <a:srgbClr val="FF0000"/>
                </a:solidFill>
              </a:rPr>
              <a:t> ANY (subquery)  </a:t>
            </a:r>
          </a:p>
          <a:p>
            <a:pPr marL="0" indent="0">
              <a:buNone/>
            </a:pPr>
            <a:r>
              <a:rPr lang="en-US" dirty="0">
                <a:solidFill>
                  <a:srgbClr val="FF0000"/>
                </a:solidFill>
              </a:rPr>
              <a:t>operand </a:t>
            </a:r>
            <a:r>
              <a:rPr lang="en-US" dirty="0" err="1">
                <a:solidFill>
                  <a:srgbClr val="FF0000"/>
                </a:solidFill>
              </a:rPr>
              <a:t>comparison_operator</a:t>
            </a:r>
            <a:r>
              <a:rPr lang="en-US" dirty="0">
                <a:solidFill>
                  <a:srgbClr val="FF0000"/>
                </a:solidFill>
              </a:rPr>
              <a:t> ALL (subquery)  </a:t>
            </a:r>
          </a:p>
          <a:p>
            <a:pPr marL="0" indent="0">
              <a:buNone/>
            </a:pPr>
            <a:r>
              <a:rPr lang="en-US" dirty="0">
                <a:solidFill>
                  <a:srgbClr val="FF0000"/>
                </a:solidFill>
              </a:rPr>
              <a:t>operand </a:t>
            </a:r>
            <a:r>
              <a:rPr lang="en-US" dirty="0" err="1">
                <a:solidFill>
                  <a:srgbClr val="FF0000"/>
                </a:solidFill>
              </a:rPr>
              <a:t>comparison_operator</a:t>
            </a:r>
            <a:r>
              <a:rPr lang="en-US" dirty="0">
                <a:solidFill>
                  <a:srgbClr val="FF0000"/>
                </a:solidFill>
              </a:rPr>
              <a:t> SOME (subquery) </a:t>
            </a:r>
            <a:endParaRPr lang="en-IN" dirty="0">
              <a:solidFill>
                <a:srgbClr val="FF0000"/>
              </a:solidFill>
            </a:endParaRPr>
          </a:p>
        </p:txBody>
      </p:sp>
    </p:spTree>
    <p:extLst>
      <p:ext uri="{BB962C8B-B14F-4D97-AF65-F5344CB8AC3E}">
        <p14:creationId xmlns:p14="http://schemas.microsoft.com/office/powerpoint/2010/main" val="447320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74ED-37A5-3917-02D5-A9371B71CB87}"/>
              </a:ext>
            </a:extLst>
          </p:cNvPr>
          <p:cNvSpPr>
            <a:spLocks noGrp="1"/>
          </p:cNvSpPr>
          <p:nvPr>
            <p:ph type="title"/>
          </p:nvPr>
        </p:nvSpPr>
        <p:spPr/>
        <p:txBody>
          <a:bodyPr/>
          <a:lstStyle/>
          <a:p>
            <a:r>
              <a:rPr lang="en-US" dirty="0"/>
              <a:t>Subqueries with ALL, ANY, and SOME</a:t>
            </a:r>
            <a:endParaRPr lang="en-IN" dirty="0"/>
          </a:p>
        </p:txBody>
      </p:sp>
      <p:sp>
        <p:nvSpPr>
          <p:cNvPr id="3" name="Content Placeholder 2">
            <a:extLst>
              <a:ext uri="{FF2B5EF4-FFF2-40B4-BE49-F238E27FC236}">
                <a16:creationId xmlns:a16="http://schemas.microsoft.com/office/drawing/2014/main" id="{646EE27B-4925-31E5-D110-2DF752677A64}"/>
              </a:ext>
            </a:extLst>
          </p:cNvPr>
          <p:cNvSpPr>
            <a:spLocks noGrp="1"/>
          </p:cNvSpPr>
          <p:nvPr>
            <p:ph idx="1"/>
          </p:nvPr>
        </p:nvSpPr>
        <p:spPr/>
        <p:txBody>
          <a:bodyPr/>
          <a:lstStyle/>
          <a:p>
            <a:r>
              <a:rPr lang="en-US" dirty="0"/>
              <a:t>ALL keyword compares values with the value returned by a subquery.</a:t>
            </a:r>
          </a:p>
          <a:p>
            <a:r>
              <a:rPr lang="en-US" dirty="0"/>
              <a:t>Returns TRUE if the comparison is TRUE for ALL of the values returned by a subquery. </a:t>
            </a:r>
          </a:p>
          <a:p>
            <a:r>
              <a:rPr lang="en-US" dirty="0"/>
              <a:t>ANY keyword returns TRUE if the comparison is TRUE for ANY of the values returned by a subquery. </a:t>
            </a:r>
          </a:p>
          <a:p>
            <a:r>
              <a:rPr lang="en-US" dirty="0"/>
              <a:t>ANY and SOME keywords are the same because they are the alias of each other.</a:t>
            </a:r>
            <a:endParaRPr lang="en-IN" dirty="0"/>
          </a:p>
        </p:txBody>
      </p:sp>
    </p:spTree>
    <p:extLst>
      <p:ext uri="{BB962C8B-B14F-4D97-AF65-F5344CB8AC3E}">
        <p14:creationId xmlns:p14="http://schemas.microsoft.com/office/powerpoint/2010/main" val="28042466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0CF574-43CA-3788-05DA-6F8BB9927BD3}"/>
              </a:ext>
            </a:extLst>
          </p:cNvPr>
          <p:cNvSpPr txBox="1"/>
          <p:nvPr/>
        </p:nvSpPr>
        <p:spPr>
          <a:xfrm>
            <a:off x="971550" y="744200"/>
            <a:ext cx="8168878" cy="5355312"/>
          </a:xfrm>
          <a:prstGeom prst="rect">
            <a:avLst/>
          </a:prstGeom>
          <a:noFill/>
        </p:spPr>
        <p:txBody>
          <a:bodyPr wrap="square">
            <a:spAutoFit/>
          </a:bodyPr>
          <a:lstStyle/>
          <a:p>
            <a:r>
              <a:rPr lang="en-IN" dirty="0"/>
              <a:t>MySQL Subquery as Scalar Operand</a:t>
            </a:r>
          </a:p>
          <a:p>
            <a:endParaRPr lang="en-IN" dirty="0"/>
          </a:p>
          <a:p>
            <a:r>
              <a:rPr lang="en-IN" dirty="0" err="1"/>
              <a:t>mysql</a:t>
            </a:r>
            <a:r>
              <a:rPr lang="en-IN" dirty="0"/>
              <a:t>&gt; SELECT </a:t>
            </a:r>
            <a:r>
              <a:rPr lang="en-IN" dirty="0" err="1"/>
              <a:t>employee_id</a:t>
            </a:r>
            <a:r>
              <a:rPr lang="en-IN" dirty="0"/>
              <a:t>, </a:t>
            </a:r>
            <a:r>
              <a:rPr lang="en-IN" dirty="0" err="1"/>
              <a:t>last_name</a:t>
            </a:r>
            <a:r>
              <a:rPr lang="en-IN" dirty="0"/>
              <a:t>, </a:t>
            </a:r>
          </a:p>
          <a:p>
            <a:r>
              <a:rPr lang="en-IN" dirty="0"/>
              <a:t>(CASE WHEN </a:t>
            </a:r>
            <a:r>
              <a:rPr lang="en-IN" dirty="0" err="1"/>
              <a:t>department_id</a:t>
            </a:r>
            <a:r>
              <a:rPr lang="en-IN" dirty="0"/>
              <a:t>=(</a:t>
            </a:r>
          </a:p>
          <a:p>
            <a:r>
              <a:rPr lang="en-IN" dirty="0"/>
              <a:t>SELECT </a:t>
            </a:r>
            <a:r>
              <a:rPr lang="en-IN" dirty="0" err="1"/>
              <a:t>department_id</a:t>
            </a:r>
            <a:r>
              <a:rPr lang="en-IN" dirty="0"/>
              <a:t> from departments WHERE </a:t>
            </a:r>
            <a:r>
              <a:rPr lang="en-IN" dirty="0" err="1"/>
              <a:t>location_id</a:t>
            </a:r>
            <a:r>
              <a:rPr lang="en-IN" dirty="0"/>
              <a:t>=2500) </a:t>
            </a:r>
          </a:p>
          <a:p>
            <a:r>
              <a:rPr lang="en-IN" dirty="0"/>
              <a:t>THEN 'Canada' ELSE 'USA' END) </a:t>
            </a:r>
          </a:p>
          <a:p>
            <a:r>
              <a:rPr lang="en-IN" dirty="0"/>
              <a:t>location FROM employees;</a:t>
            </a:r>
          </a:p>
          <a:p>
            <a:endParaRPr lang="en-IN" dirty="0"/>
          </a:p>
          <a:p>
            <a:r>
              <a:rPr lang="en-IN" dirty="0"/>
              <a:t>+-------------+-------------+----------+</a:t>
            </a:r>
          </a:p>
          <a:p>
            <a:r>
              <a:rPr lang="en-IN" dirty="0"/>
              <a:t>| </a:t>
            </a:r>
            <a:r>
              <a:rPr lang="en-IN" dirty="0" err="1"/>
              <a:t>employee_id</a:t>
            </a:r>
            <a:r>
              <a:rPr lang="en-IN" dirty="0"/>
              <a:t> | </a:t>
            </a:r>
            <a:r>
              <a:rPr lang="en-IN" dirty="0" err="1"/>
              <a:t>last_name</a:t>
            </a:r>
            <a:r>
              <a:rPr lang="en-IN" dirty="0"/>
              <a:t>   | location |</a:t>
            </a:r>
          </a:p>
          <a:p>
            <a:r>
              <a:rPr lang="en-IN" dirty="0"/>
              <a:t>+-------------+-------------+----------+</a:t>
            </a:r>
          </a:p>
          <a:p>
            <a:r>
              <a:rPr lang="en-IN" dirty="0"/>
              <a:t>|         100 | King        | USA      |</a:t>
            </a:r>
          </a:p>
          <a:p>
            <a:r>
              <a:rPr lang="en-IN" dirty="0"/>
              <a:t>|         101 | Kochhar     | USA      |</a:t>
            </a:r>
          </a:p>
          <a:p>
            <a:r>
              <a:rPr lang="en-IN" dirty="0"/>
              <a:t>|         102 | De </a:t>
            </a:r>
            <a:r>
              <a:rPr lang="en-IN" dirty="0" err="1"/>
              <a:t>Haan</a:t>
            </a:r>
            <a:r>
              <a:rPr lang="en-IN" dirty="0"/>
              <a:t>     | USA      |</a:t>
            </a:r>
          </a:p>
          <a:p>
            <a:r>
              <a:rPr lang="en-IN" dirty="0"/>
              <a:t>|         103 | </a:t>
            </a:r>
            <a:r>
              <a:rPr lang="en-IN" dirty="0" err="1"/>
              <a:t>Hunold</a:t>
            </a:r>
            <a:r>
              <a:rPr lang="en-IN" dirty="0"/>
              <a:t>      | USA      |</a:t>
            </a:r>
          </a:p>
          <a:p>
            <a:r>
              <a:rPr lang="en-IN" dirty="0"/>
              <a:t>|         104 | Ernst       | USA      |</a:t>
            </a:r>
          </a:p>
          <a:p>
            <a:r>
              <a:rPr lang="en-IN" dirty="0"/>
              <a:t>|         105 | Austin      | USA      |</a:t>
            </a:r>
          </a:p>
          <a:p>
            <a:r>
              <a:rPr lang="en-IN" dirty="0"/>
              <a:t>| - - - - - - - - - - - - - - - - - - -|</a:t>
            </a:r>
          </a:p>
          <a:p>
            <a:r>
              <a:rPr lang="en-IN" dirty="0"/>
              <a:t>| - - - - - - - - - - - - - - - - - - -|</a:t>
            </a:r>
          </a:p>
        </p:txBody>
      </p:sp>
    </p:spTree>
    <p:extLst>
      <p:ext uri="{BB962C8B-B14F-4D97-AF65-F5344CB8AC3E}">
        <p14:creationId xmlns:p14="http://schemas.microsoft.com/office/powerpoint/2010/main" val="22069693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26E1A-7627-D208-5958-6BACBBB0D860}"/>
              </a:ext>
            </a:extLst>
          </p:cNvPr>
          <p:cNvSpPr txBox="1"/>
          <p:nvPr/>
        </p:nvSpPr>
        <p:spPr>
          <a:xfrm>
            <a:off x="1085850" y="744200"/>
            <a:ext cx="8054578" cy="5078313"/>
          </a:xfrm>
          <a:prstGeom prst="rect">
            <a:avLst/>
          </a:prstGeom>
          <a:noFill/>
        </p:spPr>
        <p:txBody>
          <a:bodyPr wrap="square">
            <a:spAutoFit/>
          </a:bodyPr>
          <a:lstStyle/>
          <a:p>
            <a:r>
              <a:rPr lang="en-IN" dirty="0" err="1"/>
              <a:t>mysql</a:t>
            </a:r>
            <a:r>
              <a:rPr lang="en-IN" dirty="0"/>
              <a:t>&gt; SELECT </a:t>
            </a:r>
            <a:r>
              <a:rPr lang="en-IN" dirty="0" err="1"/>
              <a:t>employee_id,first_name,last_name,salary</a:t>
            </a:r>
            <a:endParaRPr lang="en-IN" dirty="0"/>
          </a:p>
          <a:p>
            <a:r>
              <a:rPr lang="en-IN" dirty="0"/>
              <a:t>       FROM employees WHERE salary &gt; </a:t>
            </a:r>
          </a:p>
          <a:p>
            <a:r>
              <a:rPr lang="en-IN" dirty="0"/>
              <a:t>	        (SELECT AVG(SALARY) FROM employees); </a:t>
            </a:r>
          </a:p>
          <a:p>
            <a:r>
              <a:rPr lang="en-IN" dirty="0"/>
              <a:t>+-------------+-------------+------------+----------+</a:t>
            </a:r>
          </a:p>
          <a:p>
            <a:r>
              <a:rPr lang="en-IN" dirty="0"/>
              <a:t>| </a:t>
            </a:r>
            <a:r>
              <a:rPr lang="en-IN" dirty="0" err="1"/>
              <a:t>employee_id</a:t>
            </a:r>
            <a:r>
              <a:rPr lang="en-IN" dirty="0"/>
              <a:t> | </a:t>
            </a:r>
            <a:r>
              <a:rPr lang="en-IN" dirty="0" err="1"/>
              <a:t>first_name</a:t>
            </a:r>
            <a:r>
              <a:rPr lang="en-IN" dirty="0"/>
              <a:t>  | </a:t>
            </a:r>
            <a:r>
              <a:rPr lang="en-IN" dirty="0" err="1"/>
              <a:t>last_name</a:t>
            </a:r>
            <a:r>
              <a:rPr lang="en-IN" dirty="0"/>
              <a:t>  | salary   |</a:t>
            </a:r>
          </a:p>
          <a:p>
            <a:r>
              <a:rPr lang="en-IN" dirty="0"/>
              <a:t>+-------------+-------------+------------+----------+</a:t>
            </a:r>
          </a:p>
          <a:p>
            <a:r>
              <a:rPr lang="en-IN" dirty="0"/>
              <a:t>|         100 | Steven      | King       | 24000.00 |</a:t>
            </a:r>
          </a:p>
          <a:p>
            <a:r>
              <a:rPr lang="en-IN" dirty="0"/>
              <a:t>|         101 | </a:t>
            </a:r>
            <a:r>
              <a:rPr lang="en-IN" dirty="0" err="1"/>
              <a:t>Neena</a:t>
            </a:r>
            <a:r>
              <a:rPr lang="en-IN" dirty="0"/>
              <a:t>       | Kochhar    | 17000.00 |</a:t>
            </a:r>
          </a:p>
          <a:p>
            <a:r>
              <a:rPr lang="en-IN" dirty="0"/>
              <a:t>|         102 | Lex         | De </a:t>
            </a:r>
            <a:r>
              <a:rPr lang="en-IN" dirty="0" err="1"/>
              <a:t>Haan</a:t>
            </a:r>
            <a:r>
              <a:rPr lang="en-IN" dirty="0"/>
              <a:t>    | 17000.00 |</a:t>
            </a:r>
          </a:p>
          <a:p>
            <a:r>
              <a:rPr lang="en-IN" dirty="0"/>
              <a:t>|         103 | Alexander   | </a:t>
            </a:r>
            <a:r>
              <a:rPr lang="en-IN" dirty="0" err="1"/>
              <a:t>Hunold</a:t>
            </a:r>
            <a:r>
              <a:rPr lang="en-IN" dirty="0"/>
              <a:t>     |  9000.00 |</a:t>
            </a:r>
          </a:p>
          <a:p>
            <a:r>
              <a:rPr lang="en-IN" dirty="0"/>
              <a:t>|         108 | Nancy       | Greenberg  | 12000.00 |</a:t>
            </a:r>
          </a:p>
          <a:p>
            <a:r>
              <a:rPr lang="en-IN" dirty="0"/>
              <a:t>|         109 | Daniel      | </a:t>
            </a:r>
            <a:r>
              <a:rPr lang="en-IN" dirty="0" err="1"/>
              <a:t>Faviet</a:t>
            </a:r>
            <a:r>
              <a:rPr lang="en-IN" dirty="0"/>
              <a:t>     |  9000.00 |</a:t>
            </a:r>
          </a:p>
          <a:p>
            <a:r>
              <a:rPr lang="en-IN" dirty="0"/>
              <a:t>|         120 | Matthew     | Weiss      |  8000.00 |</a:t>
            </a:r>
          </a:p>
          <a:p>
            <a:r>
              <a:rPr lang="en-IN" dirty="0"/>
              <a:t>|         121 | Adam        | </a:t>
            </a:r>
            <a:r>
              <a:rPr lang="en-IN" dirty="0" err="1"/>
              <a:t>Fripp</a:t>
            </a:r>
            <a:r>
              <a:rPr lang="en-IN" dirty="0"/>
              <a:t>      |  8200.00 |</a:t>
            </a:r>
          </a:p>
          <a:p>
            <a:r>
              <a:rPr lang="en-IN" dirty="0"/>
              <a:t>|         122 | Payam       | </a:t>
            </a:r>
            <a:r>
              <a:rPr lang="en-IN" dirty="0" err="1"/>
              <a:t>Kaufling</a:t>
            </a:r>
            <a:r>
              <a:rPr lang="en-IN" dirty="0"/>
              <a:t>   |  7900.00 |</a:t>
            </a:r>
          </a:p>
          <a:p>
            <a:r>
              <a:rPr lang="en-IN" dirty="0"/>
              <a:t>|- - - - - - - - - - - - - - - - - - - - - - - - - -|</a:t>
            </a:r>
          </a:p>
          <a:p>
            <a:r>
              <a:rPr lang="en-IN" dirty="0"/>
              <a:t>|- - - - - - - - - - - - - - - - - - - - - - - - - -|</a:t>
            </a:r>
          </a:p>
          <a:p>
            <a:r>
              <a:rPr lang="en-IN" dirty="0"/>
              <a:t>+-------------+-------------+------------+----------+</a:t>
            </a:r>
          </a:p>
        </p:txBody>
      </p:sp>
    </p:spTree>
    <p:extLst>
      <p:ext uri="{BB962C8B-B14F-4D97-AF65-F5344CB8AC3E}">
        <p14:creationId xmlns:p14="http://schemas.microsoft.com/office/powerpoint/2010/main" val="40134977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96427-FDB9-56EF-05A1-AA872A12D386}"/>
              </a:ext>
            </a:extLst>
          </p:cNvPr>
          <p:cNvSpPr txBox="1"/>
          <p:nvPr/>
        </p:nvSpPr>
        <p:spPr>
          <a:xfrm>
            <a:off x="1271587" y="1928813"/>
            <a:ext cx="8886825" cy="4247317"/>
          </a:xfrm>
          <a:prstGeom prst="rect">
            <a:avLst/>
          </a:prstGeom>
          <a:noFill/>
        </p:spPr>
        <p:txBody>
          <a:bodyPr wrap="square">
            <a:spAutoFit/>
          </a:bodyPr>
          <a:lstStyle/>
          <a:p>
            <a:endParaRPr lang="en-US" dirty="0"/>
          </a:p>
          <a:p>
            <a:r>
              <a:rPr lang="en-US" dirty="0" err="1"/>
              <a:t>mysql</a:t>
            </a:r>
            <a:r>
              <a:rPr lang="en-US" dirty="0"/>
              <a:t>&gt; SELECT </a:t>
            </a:r>
            <a:r>
              <a:rPr lang="en-US" dirty="0" err="1"/>
              <a:t>department_id</a:t>
            </a:r>
            <a:r>
              <a:rPr lang="en-US" dirty="0"/>
              <a:t>, AVG(SALARY) </a:t>
            </a:r>
          </a:p>
          <a:p>
            <a:r>
              <a:rPr lang="en-US" dirty="0"/>
              <a:t>FROM EMPLOYEES GROUP BY </a:t>
            </a:r>
            <a:r>
              <a:rPr lang="en-US" dirty="0" err="1"/>
              <a:t>department_id</a:t>
            </a:r>
            <a:r>
              <a:rPr lang="en-US" dirty="0"/>
              <a:t> </a:t>
            </a:r>
          </a:p>
          <a:p>
            <a:r>
              <a:rPr lang="en-US" dirty="0"/>
              <a:t>HAVING AVG(SALARY)&gt;=ALL </a:t>
            </a:r>
          </a:p>
          <a:p>
            <a:r>
              <a:rPr lang="en-US" dirty="0"/>
              <a:t>(SELECT AVG(SALARY) FROM EMPLOYEES GROUP BY </a:t>
            </a:r>
            <a:r>
              <a:rPr lang="en-US" dirty="0" err="1"/>
              <a:t>department_id</a:t>
            </a:r>
            <a:r>
              <a:rPr lang="en-US" dirty="0"/>
              <a:t>);</a:t>
            </a:r>
          </a:p>
          <a:p>
            <a:endParaRPr lang="en-US" dirty="0"/>
          </a:p>
          <a:p>
            <a:r>
              <a:rPr lang="en-US" dirty="0"/>
              <a:t>+---------------+--------------+</a:t>
            </a:r>
          </a:p>
          <a:p>
            <a:r>
              <a:rPr lang="en-US" dirty="0"/>
              <a:t>| </a:t>
            </a:r>
            <a:r>
              <a:rPr lang="en-US" dirty="0" err="1"/>
              <a:t>department_id</a:t>
            </a:r>
            <a:r>
              <a:rPr lang="en-US" dirty="0"/>
              <a:t> | AVG(SALARY)  |</a:t>
            </a:r>
          </a:p>
          <a:p>
            <a:r>
              <a:rPr lang="en-US" dirty="0"/>
              <a:t>+---------------+--------------+</a:t>
            </a:r>
          </a:p>
          <a:p>
            <a:r>
              <a:rPr lang="en-US" dirty="0"/>
              <a:t>|            90 | 19333.333333 |</a:t>
            </a:r>
          </a:p>
          <a:p>
            <a:r>
              <a:rPr lang="en-US" dirty="0"/>
              <a:t>+---------------+--------------+</a:t>
            </a:r>
          </a:p>
          <a:p>
            <a:endParaRPr lang="en-US" dirty="0"/>
          </a:p>
          <a:p>
            <a:r>
              <a:rPr lang="en-US" b="0" i="0" dirty="0">
                <a:effectLst/>
                <a:latin typeface="Helvetica" panose="020B0604020202020204" pitchFamily="34" charset="0"/>
              </a:rPr>
              <a:t>Have used ALL keyword for this subquery as the department selected by the query must have an average salary greater than or equal to all the average salaries of the other departments.</a:t>
            </a:r>
            <a:endParaRPr lang="en-IN" dirty="0"/>
          </a:p>
        </p:txBody>
      </p:sp>
    </p:spTree>
    <p:extLst>
      <p:ext uri="{BB962C8B-B14F-4D97-AF65-F5344CB8AC3E}">
        <p14:creationId xmlns:p14="http://schemas.microsoft.com/office/powerpoint/2010/main" val="1593009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401A1-87FB-1811-1B8B-87AD6D066D8B}"/>
              </a:ext>
            </a:extLst>
          </p:cNvPr>
          <p:cNvSpPr txBox="1"/>
          <p:nvPr/>
        </p:nvSpPr>
        <p:spPr>
          <a:xfrm>
            <a:off x="742950" y="1257300"/>
            <a:ext cx="8397478" cy="1754326"/>
          </a:xfrm>
          <a:prstGeom prst="rect">
            <a:avLst/>
          </a:prstGeom>
          <a:noFill/>
        </p:spPr>
        <p:txBody>
          <a:bodyPr wrap="square">
            <a:spAutoFit/>
          </a:bodyPr>
          <a:lstStyle/>
          <a:p>
            <a:r>
              <a:rPr lang="en-US" dirty="0"/>
              <a:t>MySQL Subquery, ANY operator</a:t>
            </a:r>
          </a:p>
          <a:p>
            <a:endParaRPr lang="en-US" dirty="0"/>
          </a:p>
          <a:p>
            <a:r>
              <a:rPr lang="en-US" dirty="0"/>
              <a:t>The following query selects any employee who works in the location 1800.</a:t>
            </a:r>
          </a:p>
          <a:p>
            <a:r>
              <a:rPr lang="en-US" dirty="0"/>
              <a:t> </a:t>
            </a:r>
          </a:p>
          <a:p>
            <a:r>
              <a:rPr lang="en-US" dirty="0"/>
              <a:t>The subquery finds the department id in the 1800 location, and then the main query selects the employees who work in any of these departments.</a:t>
            </a:r>
            <a:endParaRPr lang="en-IN" dirty="0"/>
          </a:p>
        </p:txBody>
      </p:sp>
      <p:sp>
        <p:nvSpPr>
          <p:cNvPr id="6" name="TextBox 5">
            <a:extLst>
              <a:ext uri="{FF2B5EF4-FFF2-40B4-BE49-F238E27FC236}">
                <a16:creationId xmlns:a16="http://schemas.microsoft.com/office/drawing/2014/main" id="{B8817EB4-61FE-8D9C-41F3-52E9B5D7F0BF}"/>
              </a:ext>
            </a:extLst>
          </p:cNvPr>
          <p:cNvSpPr txBox="1"/>
          <p:nvPr/>
        </p:nvSpPr>
        <p:spPr>
          <a:xfrm>
            <a:off x="2875360" y="3429000"/>
            <a:ext cx="6093618" cy="3139321"/>
          </a:xfrm>
          <a:prstGeom prst="rect">
            <a:avLst/>
          </a:prstGeom>
          <a:noFill/>
        </p:spPr>
        <p:txBody>
          <a:bodyPr wrap="square">
            <a:spAutoFit/>
          </a:bodyPr>
          <a:lstStyle/>
          <a:p>
            <a:r>
              <a:rPr lang="en-IN" dirty="0" err="1"/>
              <a:t>mysql</a:t>
            </a:r>
            <a:r>
              <a:rPr lang="en-IN" dirty="0"/>
              <a:t>&gt; SELECT </a:t>
            </a:r>
            <a:r>
              <a:rPr lang="en-IN" dirty="0" err="1"/>
              <a:t>first_name</a:t>
            </a:r>
            <a:r>
              <a:rPr lang="en-IN" dirty="0"/>
              <a:t>, </a:t>
            </a:r>
            <a:r>
              <a:rPr lang="en-IN" dirty="0" err="1"/>
              <a:t>last_name,department_id</a:t>
            </a:r>
            <a:r>
              <a:rPr lang="en-IN" dirty="0"/>
              <a:t> </a:t>
            </a:r>
          </a:p>
          <a:p>
            <a:r>
              <a:rPr lang="en-IN" dirty="0"/>
              <a:t>FROM employees WHERE </a:t>
            </a:r>
            <a:r>
              <a:rPr lang="en-IN" dirty="0" err="1"/>
              <a:t>department_id</a:t>
            </a:r>
            <a:r>
              <a:rPr lang="en-IN" dirty="0"/>
              <a:t>= ANY</a:t>
            </a:r>
          </a:p>
          <a:p>
            <a:r>
              <a:rPr lang="en-IN" dirty="0"/>
              <a:t>(SELECT DEPARTMENT_ID FROM departments WHERE </a:t>
            </a:r>
            <a:r>
              <a:rPr lang="en-IN" dirty="0" err="1"/>
              <a:t>location_id</a:t>
            </a:r>
            <a:r>
              <a:rPr lang="en-IN" dirty="0"/>
              <a:t>=1800);</a:t>
            </a:r>
          </a:p>
          <a:p>
            <a:endParaRPr lang="en-IN" dirty="0"/>
          </a:p>
          <a:p>
            <a:r>
              <a:rPr lang="en-IN" dirty="0"/>
              <a:t>+------------+-----------+---------------+</a:t>
            </a:r>
          </a:p>
          <a:p>
            <a:r>
              <a:rPr lang="en-IN" dirty="0"/>
              <a:t>| </a:t>
            </a:r>
            <a:r>
              <a:rPr lang="en-IN" dirty="0" err="1"/>
              <a:t>first_name</a:t>
            </a:r>
            <a:r>
              <a:rPr lang="en-IN" dirty="0"/>
              <a:t> | </a:t>
            </a:r>
            <a:r>
              <a:rPr lang="en-IN" dirty="0" err="1"/>
              <a:t>last_name</a:t>
            </a:r>
            <a:r>
              <a:rPr lang="en-IN" dirty="0"/>
              <a:t> | </a:t>
            </a:r>
            <a:r>
              <a:rPr lang="en-IN" dirty="0" err="1"/>
              <a:t>department_id</a:t>
            </a:r>
            <a:r>
              <a:rPr lang="en-IN" dirty="0"/>
              <a:t> |</a:t>
            </a:r>
          </a:p>
          <a:p>
            <a:r>
              <a:rPr lang="en-IN" dirty="0"/>
              <a:t>+------------+-----------+---------------+</a:t>
            </a:r>
          </a:p>
          <a:p>
            <a:r>
              <a:rPr lang="en-IN" dirty="0"/>
              <a:t>| Michael    | Hartstein |            20 |</a:t>
            </a:r>
          </a:p>
          <a:p>
            <a:r>
              <a:rPr lang="en-IN" dirty="0"/>
              <a:t>| Pat        | Fay       |            20 |</a:t>
            </a:r>
          </a:p>
          <a:p>
            <a:r>
              <a:rPr lang="en-IN" dirty="0"/>
              <a:t>+------------+-----------+---------------+</a:t>
            </a:r>
          </a:p>
        </p:txBody>
      </p:sp>
    </p:spTree>
    <p:extLst>
      <p:ext uri="{BB962C8B-B14F-4D97-AF65-F5344CB8AC3E}">
        <p14:creationId xmlns:p14="http://schemas.microsoft.com/office/powerpoint/2010/main" val="327319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998DB-36F9-5DEA-3E21-BD7336712076}"/>
              </a:ext>
            </a:extLst>
          </p:cNvPr>
          <p:cNvSpPr txBox="1"/>
          <p:nvPr/>
        </p:nvSpPr>
        <p:spPr>
          <a:xfrm>
            <a:off x="1946672" y="2762220"/>
            <a:ext cx="8283177" cy="2862322"/>
          </a:xfrm>
          <a:prstGeom prst="rect">
            <a:avLst/>
          </a:prstGeom>
          <a:noFill/>
        </p:spPr>
        <p:txBody>
          <a:bodyPr wrap="square">
            <a:spAutoFit/>
          </a:bodyPr>
          <a:lstStyle/>
          <a:p>
            <a:r>
              <a:rPr lang="en-US" dirty="0" err="1"/>
              <a:t>mysql</a:t>
            </a:r>
            <a:r>
              <a:rPr lang="en-US" dirty="0"/>
              <a:t>&gt; SELECT </a:t>
            </a:r>
            <a:r>
              <a:rPr lang="en-US" dirty="0" err="1"/>
              <a:t>first_name</a:t>
            </a:r>
            <a:r>
              <a:rPr lang="en-US" dirty="0"/>
              <a:t> </a:t>
            </a:r>
          </a:p>
          <a:p>
            <a:r>
              <a:rPr lang="en-US" dirty="0"/>
              <a:t>FROM employees </a:t>
            </a:r>
          </a:p>
          <a:p>
            <a:r>
              <a:rPr lang="en-US" dirty="0"/>
              <a:t>WHERE ROW(</a:t>
            </a:r>
            <a:r>
              <a:rPr lang="en-US" dirty="0" err="1"/>
              <a:t>department_id</a:t>
            </a:r>
            <a:r>
              <a:rPr lang="en-US" dirty="0"/>
              <a:t>, </a:t>
            </a:r>
            <a:r>
              <a:rPr lang="en-US" dirty="0" err="1"/>
              <a:t>manager_id</a:t>
            </a:r>
            <a:r>
              <a:rPr lang="en-US" dirty="0"/>
              <a:t>) = (SELECT </a:t>
            </a:r>
            <a:r>
              <a:rPr lang="en-US" dirty="0" err="1"/>
              <a:t>department_id</a:t>
            </a:r>
            <a:r>
              <a:rPr lang="en-US" dirty="0"/>
              <a:t>, </a:t>
            </a:r>
            <a:r>
              <a:rPr lang="en-US" dirty="0" err="1"/>
              <a:t>manager_id</a:t>
            </a:r>
            <a:r>
              <a:rPr lang="en-US" dirty="0"/>
              <a:t> FROM departments WHERE </a:t>
            </a:r>
            <a:r>
              <a:rPr lang="en-US" dirty="0" err="1"/>
              <a:t>location_id</a:t>
            </a:r>
            <a:r>
              <a:rPr lang="en-US" dirty="0"/>
              <a:t> = 1800);</a:t>
            </a:r>
          </a:p>
          <a:p>
            <a:endParaRPr lang="en-US" dirty="0"/>
          </a:p>
          <a:p>
            <a:r>
              <a:rPr lang="en-US" dirty="0"/>
              <a:t>+------------+</a:t>
            </a:r>
          </a:p>
          <a:p>
            <a:r>
              <a:rPr lang="en-US" dirty="0"/>
              <a:t>| </a:t>
            </a:r>
            <a:r>
              <a:rPr lang="en-US" dirty="0" err="1"/>
              <a:t>first_name</a:t>
            </a:r>
            <a:r>
              <a:rPr lang="en-US" dirty="0"/>
              <a:t> |</a:t>
            </a:r>
          </a:p>
          <a:p>
            <a:r>
              <a:rPr lang="en-US" dirty="0"/>
              <a:t>+------------+</a:t>
            </a:r>
          </a:p>
          <a:p>
            <a:r>
              <a:rPr lang="en-US" dirty="0"/>
              <a:t>| Pat        |</a:t>
            </a:r>
          </a:p>
          <a:p>
            <a:r>
              <a:rPr lang="en-US" dirty="0"/>
              <a:t>+------------+</a:t>
            </a:r>
            <a:endParaRPr lang="en-IN" dirty="0"/>
          </a:p>
        </p:txBody>
      </p:sp>
      <p:sp>
        <p:nvSpPr>
          <p:cNvPr id="5" name="TextBox 4">
            <a:extLst>
              <a:ext uri="{FF2B5EF4-FFF2-40B4-BE49-F238E27FC236}">
                <a16:creationId xmlns:a16="http://schemas.microsoft.com/office/drawing/2014/main" id="{60186C7B-014E-7AAC-B176-23CC110DCCBC}"/>
              </a:ext>
            </a:extLst>
          </p:cNvPr>
          <p:cNvSpPr txBox="1"/>
          <p:nvPr/>
        </p:nvSpPr>
        <p:spPr>
          <a:xfrm>
            <a:off x="2218135" y="1379815"/>
            <a:ext cx="6093618" cy="369332"/>
          </a:xfrm>
          <a:prstGeom prst="rect">
            <a:avLst/>
          </a:prstGeom>
          <a:noFill/>
        </p:spPr>
        <p:txBody>
          <a:bodyPr wrap="square">
            <a:spAutoFit/>
          </a:bodyPr>
          <a:lstStyle/>
          <a:p>
            <a:r>
              <a:rPr lang="en-IN" b="1" i="0" dirty="0">
                <a:effectLst/>
                <a:latin typeface="Helvetica" panose="020B0604020202020204" pitchFamily="34" charset="0"/>
              </a:rPr>
              <a:t>MySQL Row Subqueries</a:t>
            </a:r>
            <a:endParaRPr lang="en-IN" dirty="0"/>
          </a:p>
        </p:txBody>
      </p:sp>
    </p:spTree>
    <p:extLst>
      <p:ext uri="{BB962C8B-B14F-4D97-AF65-F5344CB8AC3E}">
        <p14:creationId xmlns:p14="http://schemas.microsoft.com/office/powerpoint/2010/main" val="102810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787B-B45E-5B68-4156-6BF45B730B30}"/>
              </a:ext>
            </a:extLst>
          </p:cNvPr>
          <p:cNvSpPr>
            <a:spLocks noGrp="1"/>
          </p:cNvSpPr>
          <p:nvPr>
            <p:ph type="title"/>
          </p:nvPr>
        </p:nvSpPr>
        <p:spPr/>
        <p:txBody>
          <a:bodyPr/>
          <a:lstStyle/>
          <a:p>
            <a:r>
              <a:rPr lang="en-US" dirty="0"/>
              <a:t>count</a:t>
            </a:r>
            <a:endParaRPr lang="en-IN" dirty="0"/>
          </a:p>
        </p:txBody>
      </p:sp>
      <p:sp>
        <p:nvSpPr>
          <p:cNvPr id="3" name="Content Placeholder 2">
            <a:extLst>
              <a:ext uri="{FF2B5EF4-FFF2-40B4-BE49-F238E27FC236}">
                <a16:creationId xmlns:a16="http://schemas.microsoft.com/office/drawing/2014/main" id="{C655D042-55A6-1DEA-AA7A-BCE25D231043}"/>
              </a:ext>
            </a:extLst>
          </p:cNvPr>
          <p:cNvSpPr>
            <a:spLocks noGrp="1"/>
          </p:cNvSpPr>
          <p:nvPr>
            <p:ph idx="1"/>
          </p:nvPr>
        </p:nvSpPr>
        <p:spPr>
          <a:xfrm>
            <a:off x="1154954" y="2603499"/>
            <a:ext cx="10417921" cy="3783013"/>
          </a:xfrm>
        </p:spPr>
        <p:txBody>
          <a:bodyPr>
            <a:normAutofit lnSpcReduction="10000"/>
          </a:bodyPr>
          <a:lstStyle/>
          <a:p>
            <a:r>
              <a:rPr lang="en-US" dirty="0"/>
              <a:t>COUNT(expr)</a:t>
            </a:r>
          </a:p>
          <a:p>
            <a:r>
              <a:rPr lang="en-US" dirty="0"/>
              <a:t>Returns a count of the number of non-NULL values of expr in the rows retrieved by a SELECT statement. The result is a BIGINT value.</a:t>
            </a:r>
          </a:p>
          <a:p>
            <a:r>
              <a:rPr lang="en-US" dirty="0"/>
              <a:t>If there are no matching rows, COUNT() returns 0. COUNT(NULL) returns 0.</a:t>
            </a:r>
          </a:p>
          <a:p>
            <a:r>
              <a:rPr lang="en-US" dirty="0"/>
              <a:t>COUNT(*) is somewhat different in that it returns a count of the number of rows retrieved, whether or not they contain NULL values.</a:t>
            </a:r>
          </a:p>
          <a:p>
            <a:r>
              <a:rPr lang="en-US" dirty="0"/>
              <a:t>For transactional storage engines such as </a:t>
            </a:r>
            <a:r>
              <a:rPr lang="en-US" dirty="0" err="1"/>
              <a:t>InnoDB</a:t>
            </a:r>
            <a:r>
              <a:rPr lang="en-US" dirty="0"/>
              <a:t>, storing an exact row count is problematic. Multiple transactions may be occurring at the same time, each of which may affect the count.</a:t>
            </a:r>
          </a:p>
          <a:p>
            <a:r>
              <a:rPr lang="en-US" dirty="0" err="1"/>
              <a:t>InnoDB</a:t>
            </a:r>
            <a:r>
              <a:rPr lang="en-US" dirty="0"/>
              <a:t> does not keep an internal count of rows in a table because concurrent transactions might “see” different numbers of rows at the same time. Consequently, SELECT COUNT(*) statements only count rows visible to the current transaction.</a:t>
            </a:r>
            <a:endParaRPr lang="en-IN" dirty="0"/>
          </a:p>
        </p:txBody>
      </p:sp>
    </p:spTree>
    <p:extLst>
      <p:ext uri="{BB962C8B-B14F-4D97-AF65-F5344CB8AC3E}">
        <p14:creationId xmlns:p14="http://schemas.microsoft.com/office/powerpoint/2010/main" val="2235429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181251-FC42-5926-0361-3E5F916AC7D5}"/>
              </a:ext>
            </a:extLst>
          </p:cNvPr>
          <p:cNvSpPr txBox="1"/>
          <p:nvPr/>
        </p:nvSpPr>
        <p:spPr>
          <a:xfrm>
            <a:off x="1046559" y="2056686"/>
            <a:ext cx="9315450" cy="4801314"/>
          </a:xfrm>
          <a:prstGeom prst="rect">
            <a:avLst/>
          </a:prstGeom>
          <a:noFill/>
        </p:spPr>
        <p:txBody>
          <a:bodyPr wrap="square">
            <a:spAutoFit/>
          </a:bodyPr>
          <a:lstStyle/>
          <a:p>
            <a:r>
              <a:rPr lang="en-IN" dirty="0"/>
              <a:t>SELECT </a:t>
            </a:r>
            <a:r>
              <a:rPr lang="en-IN" dirty="0" err="1"/>
              <a:t>employee_id</a:t>
            </a:r>
            <a:r>
              <a:rPr lang="en-IN" dirty="0"/>
              <a:t>, </a:t>
            </a:r>
            <a:r>
              <a:rPr lang="en-IN" dirty="0" err="1"/>
              <a:t>first_name</a:t>
            </a:r>
            <a:r>
              <a:rPr lang="en-IN" dirty="0"/>
              <a:t>, </a:t>
            </a:r>
            <a:r>
              <a:rPr lang="en-IN" dirty="0" err="1"/>
              <a:t>last_name</a:t>
            </a:r>
            <a:r>
              <a:rPr lang="en-IN" dirty="0"/>
              <a:t>, </a:t>
            </a:r>
            <a:r>
              <a:rPr lang="en-IN" dirty="0" err="1"/>
              <a:t>job_id</a:t>
            </a:r>
            <a:r>
              <a:rPr lang="en-IN" dirty="0"/>
              <a:t>, </a:t>
            </a:r>
            <a:r>
              <a:rPr lang="en-IN" dirty="0" err="1"/>
              <a:t>department_id</a:t>
            </a:r>
            <a:r>
              <a:rPr lang="en-IN" dirty="0"/>
              <a:t> </a:t>
            </a:r>
          </a:p>
          <a:p>
            <a:r>
              <a:rPr lang="en-IN" dirty="0"/>
              <a:t>FROM employees E </a:t>
            </a:r>
          </a:p>
          <a:p>
            <a:r>
              <a:rPr lang="en-IN" dirty="0"/>
              <a:t>WHERE EXISTS (SELECT * FROM employees WHERE </a:t>
            </a:r>
            <a:r>
              <a:rPr lang="en-IN" dirty="0" err="1"/>
              <a:t>manager_id</a:t>
            </a:r>
            <a:r>
              <a:rPr lang="en-IN" dirty="0"/>
              <a:t> = </a:t>
            </a:r>
            <a:r>
              <a:rPr lang="en-IN" dirty="0" err="1"/>
              <a:t>E.employee_id</a:t>
            </a:r>
            <a:r>
              <a:rPr lang="en-IN" dirty="0"/>
              <a:t>);</a:t>
            </a:r>
          </a:p>
          <a:p>
            <a:r>
              <a:rPr lang="en-IN" dirty="0"/>
              <a:t>+-------------+------------+-----------+---------+---------------+</a:t>
            </a:r>
          </a:p>
          <a:p>
            <a:r>
              <a:rPr lang="en-IN" dirty="0"/>
              <a:t>| </a:t>
            </a:r>
            <a:r>
              <a:rPr lang="en-IN" dirty="0" err="1"/>
              <a:t>employee_id</a:t>
            </a:r>
            <a:r>
              <a:rPr lang="en-IN" dirty="0"/>
              <a:t> | </a:t>
            </a:r>
            <a:r>
              <a:rPr lang="en-IN" dirty="0" err="1"/>
              <a:t>first_name</a:t>
            </a:r>
            <a:r>
              <a:rPr lang="en-IN" dirty="0"/>
              <a:t> | </a:t>
            </a:r>
            <a:r>
              <a:rPr lang="en-IN" dirty="0" err="1"/>
              <a:t>last_name</a:t>
            </a:r>
            <a:r>
              <a:rPr lang="en-IN" dirty="0"/>
              <a:t> | </a:t>
            </a:r>
            <a:r>
              <a:rPr lang="en-IN" dirty="0" err="1"/>
              <a:t>job_id</a:t>
            </a:r>
            <a:r>
              <a:rPr lang="en-IN" dirty="0"/>
              <a:t>  | </a:t>
            </a:r>
            <a:r>
              <a:rPr lang="en-IN" dirty="0" err="1"/>
              <a:t>department_id</a:t>
            </a:r>
            <a:r>
              <a:rPr lang="en-IN" dirty="0"/>
              <a:t> |</a:t>
            </a:r>
          </a:p>
          <a:p>
            <a:r>
              <a:rPr lang="en-IN" dirty="0"/>
              <a:t>+-------------+------------+-----------+---------+---------------+</a:t>
            </a:r>
          </a:p>
          <a:p>
            <a:r>
              <a:rPr lang="en-IN" dirty="0"/>
              <a:t>|         100 | Steven     | King      | AD_PRES |            90 |</a:t>
            </a:r>
          </a:p>
          <a:p>
            <a:r>
              <a:rPr lang="en-IN" dirty="0"/>
              <a:t>|         101 | </a:t>
            </a:r>
            <a:r>
              <a:rPr lang="en-IN" dirty="0" err="1"/>
              <a:t>Neena</a:t>
            </a:r>
            <a:r>
              <a:rPr lang="en-IN" dirty="0"/>
              <a:t>      | Kochhar   | AD_VP   |            90 |</a:t>
            </a:r>
          </a:p>
          <a:p>
            <a:r>
              <a:rPr lang="en-IN" dirty="0"/>
              <a:t>|         102 | Lex        | De </a:t>
            </a:r>
            <a:r>
              <a:rPr lang="en-IN" dirty="0" err="1"/>
              <a:t>Haan</a:t>
            </a:r>
            <a:r>
              <a:rPr lang="en-IN" dirty="0"/>
              <a:t>   | AD_VP   |            90 |</a:t>
            </a:r>
          </a:p>
          <a:p>
            <a:r>
              <a:rPr lang="en-IN" dirty="0"/>
              <a:t>|         103 | Alexander  | </a:t>
            </a:r>
            <a:r>
              <a:rPr lang="en-IN" dirty="0" err="1"/>
              <a:t>Hunold</a:t>
            </a:r>
            <a:r>
              <a:rPr lang="en-IN" dirty="0"/>
              <a:t>    | IT_PROG |            60 |</a:t>
            </a:r>
          </a:p>
          <a:p>
            <a:r>
              <a:rPr lang="en-IN" dirty="0"/>
              <a:t>|         108 | Nancy      | Greenberg | FI_MGR  |           100 |</a:t>
            </a:r>
          </a:p>
          <a:p>
            <a:r>
              <a:rPr lang="en-IN" dirty="0"/>
              <a:t>|         114 | Den        | </a:t>
            </a:r>
            <a:r>
              <a:rPr lang="en-IN" dirty="0" err="1"/>
              <a:t>Raphaely</a:t>
            </a:r>
            <a:r>
              <a:rPr lang="en-IN" dirty="0"/>
              <a:t>  | PU_MAN  |            30 |</a:t>
            </a:r>
          </a:p>
          <a:p>
            <a:r>
              <a:rPr lang="en-IN" dirty="0"/>
              <a:t>|         120 | Matthew    | Weiss     | ST_MAN  |            50 |</a:t>
            </a:r>
          </a:p>
          <a:p>
            <a:r>
              <a:rPr lang="en-IN" dirty="0"/>
              <a:t>|         121 | Adam       | </a:t>
            </a:r>
            <a:r>
              <a:rPr lang="en-IN" dirty="0" err="1"/>
              <a:t>Fripp</a:t>
            </a:r>
            <a:r>
              <a:rPr lang="en-IN" dirty="0"/>
              <a:t>     | ST_MAN  |            50 |</a:t>
            </a:r>
          </a:p>
          <a:p>
            <a:r>
              <a:rPr lang="en-IN" dirty="0"/>
              <a:t>| ----------  | ---------- | --------- | ------- | ------------- |</a:t>
            </a:r>
          </a:p>
          <a:p>
            <a:r>
              <a:rPr lang="en-IN" dirty="0"/>
              <a:t>+-------------+------------+-----------+---------+---------------+</a:t>
            </a:r>
          </a:p>
          <a:p>
            <a:r>
              <a:rPr lang="en-IN" dirty="0"/>
              <a:t>18 rows in set (0.02 sec)</a:t>
            </a:r>
          </a:p>
        </p:txBody>
      </p:sp>
      <p:sp>
        <p:nvSpPr>
          <p:cNvPr id="5" name="TextBox 4">
            <a:extLst>
              <a:ext uri="{FF2B5EF4-FFF2-40B4-BE49-F238E27FC236}">
                <a16:creationId xmlns:a16="http://schemas.microsoft.com/office/drawing/2014/main" id="{D4EF74E6-0885-9458-CFAF-9D0144BCB370}"/>
              </a:ext>
            </a:extLst>
          </p:cNvPr>
          <p:cNvSpPr txBox="1"/>
          <p:nvPr/>
        </p:nvSpPr>
        <p:spPr>
          <a:xfrm>
            <a:off x="1046559" y="458718"/>
            <a:ext cx="8926115" cy="1477328"/>
          </a:xfrm>
          <a:prstGeom prst="rect">
            <a:avLst/>
          </a:prstGeom>
          <a:noFill/>
        </p:spPr>
        <p:txBody>
          <a:bodyPr wrap="square">
            <a:spAutoFit/>
          </a:bodyPr>
          <a:lstStyle/>
          <a:p>
            <a:r>
              <a:rPr lang="en-US" dirty="0"/>
              <a:t>MySQL Subqueries with EXISTS</a:t>
            </a:r>
          </a:p>
          <a:p>
            <a:endParaRPr lang="en-US" dirty="0"/>
          </a:p>
          <a:p>
            <a:r>
              <a:rPr lang="en-US" dirty="0"/>
              <a:t>From the following tables (employees) find employees (</a:t>
            </a:r>
            <a:r>
              <a:rPr lang="en-US" dirty="0" err="1"/>
              <a:t>employee_id</a:t>
            </a:r>
            <a:r>
              <a:rPr lang="en-US" dirty="0"/>
              <a:t>, </a:t>
            </a:r>
            <a:r>
              <a:rPr lang="en-US" dirty="0" err="1"/>
              <a:t>first_name</a:t>
            </a:r>
            <a:r>
              <a:rPr lang="en-US" dirty="0"/>
              <a:t>, </a:t>
            </a:r>
            <a:r>
              <a:rPr lang="en-US" dirty="0" err="1"/>
              <a:t>last_name</a:t>
            </a:r>
            <a:r>
              <a:rPr lang="en-US" dirty="0"/>
              <a:t>, </a:t>
            </a:r>
            <a:r>
              <a:rPr lang="en-US" dirty="0" err="1"/>
              <a:t>job_id</a:t>
            </a:r>
            <a:r>
              <a:rPr lang="en-US" dirty="0"/>
              <a:t>, </a:t>
            </a:r>
            <a:r>
              <a:rPr lang="en-US" dirty="0" err="1"/>
              <a:t>department_id</a:t>
            </a:r>
            <a:r>
              <a:rPr lang="en-US" dirty="0"/>
              <a:t>) who have at least one person reporting to them</a:t>
            </a:r>
            <a:endParaRPr lang="en-IN" dirty="0"/>
          </a:p>
        </p:txBody>
      </p:sp>
    </p:spTree>
    <p:extLst>
      <p:ext uri="{BB962C8B-B14F-4D97-AF65-F5344CB8AC3E}">
        <p14:creationId xmlns:p14="http://schemas.microsoft.com/office/powerpoint/2010/main" val="18355989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CB615-C9A6-2245-5D00-C75C41B501FF}"/>
              </a:ext>
            </a:extLst>
          </p:cNvPr>
          <p:cNvSpPr txBox="1"/>
          <p:nvPr/>
        </p:nvSpPr>
        <p:spPr>
          <a:xfrm>
            <a:off x="542925" y="457200"/>
            <a:ext cx="9744075" cy="1200329"/>
          </a:xfrm>
          <a:prstGeom prst="rect">
            <a:avLst/>
          </a:prstGeom>
          <a:noFill/>
        </p:spPr>
        <p:txBody>
          <a:bodyPr wrap="square">
            <a:spAutoFit/>
          </a:bodyPr>
          <a:lstStyle/>
          <a:p>
            <a:r>
              <a:rPr lang="en-US" dirty="0"/>
              <a:t>MySQL Subqueries with NOT EXISTS</a:t>
            </a:r>
          </a:p>
          <a:p>
            <a:endParaRPr lang="en-US" dirty="0"/>
          </a:p>
          <a:p>
            <a:r>
              <a:rPr lang="en-US" dirty="0"/>
              <a:t>From the following table (departments and employees) find all departments (</a:t>
            </a:r>
            <a:r>
              <a:rPr lang="en-US" dirty="0" err="1"/>
              <a:t>department_id</a:t>
            </a:r>
            <a:r>
              <a:rPr lang="en-US" dirty="0"/>
              <a:t>, </a:t>
            </a:r>
            <a:r>
              <a:rPr lang="en-US" dirty="0" err="1"/>
              <a:t>department_name</a:t>
            </a:r>
            <a:r>
              <a:rPr lang="en-US" dirty="0"/>
              <a:t>) that do not have any employees</a:t>
            </a:r>
            <a:endParaRPr lang="en-IN" dirty="0"/>
          </a:p>
        </p:txBody>
      </p:sp>
      <p:sp>
        <p:nvSpPr>
          <p:cNvPr id="5" name="TextBox 4">
            <a:extLst>
              <a:ext uri="{FF2B5EF4-FFF2-40B4-BE49-F238E27FC236}">
                <a16:creationId xmlns:a16="http://schemas.microsoft.com/office/drawing/2014/main" id="{154DFDA6-F163-8E75-E14B-1F5FAF0C331E}"/>
              </a:ext>
            </a:extLst>
          </p:cNvPr>
          <p:cNvSpPr txBox="1"/>
          <p:nvPr/>
        </p:nvSpPr>
        <p:spPr>
          <a:xfrm>
            <a:off x="752475" y="1657529"/>
            <a:ext cx="10687050" cy="5078313"/>
          </a:xfrm>
          <a:prstGeom prst="rect">
            <a:avLst/>
          </a:prstGeom>
          <a:noFill/>
        </p:spPr>
        <p:txBody>
          <a:bodyPr wrap="square">
            <a:spAutoFit/>
          </a:bodyPr>
          <a:lstStyle/>
          <a:p>
            <a:r>
              <a:rPr lang="en-IN" dirty="0" err="1"/>
              <a:t>mysql</a:t>
            </a:r>
            <a:r>
              <a:rPr lang="en-IN" dirty="0"/>
              <a:t>&gt; SELECT </a:t>
            </a:r>
            <a:r>
              <a:rPr lang="en-IN" dirty="0" err="1"/>
              <a:t>department_id</a:t>
            </a:r>
            <a:r>
              <a:rPr lang="en-IN" dirty="0"/>
              <a:t>, </a:t>
            </a:r>
            <a:r>
              <a:rPr lang="en-IN" dirty="0" err="1"/>
              <a:t>department_name</a:t>
            </a:r>
            <a:r>
              <a:rPr lang="en-IN" dirty="0"/>
              <a:t> </a:t>
            </a:r>
          </a:p>
          <a:p>
            <a:r>
              <a:rPr lang="en-IN" dirty="0"/>
              <a:t>FROM departments d </a:t>
            </a:r>
          </a:p>
          <a:p>
            <a:r>
              <a:rPr lang="en-IN" dirty="0"/>
              <a:t>WHERE NOT EXISTS (SELECT * FROM employees WHERE </a:t>
            </a:r>
            <a:r>
              <a:rPr lang="en-IN" dirty="0" err="1"/>
              <a:t>department_id</a:t>
            </a:r>
            <a:r>
              <a:rPr lang="en-IN" dirty="0"/>
              <a:t> = </a:t>
            </a:r>
            <a:r>
              <a:rPr lang="en-IN" dirty="0" err="1"/>
              <a:t>d.department_id</a:t>
            </a:r>
            <a:r>
              <a:rPr lang="en-IN" dirty="0"/>
              <a:t>);</a:t>
            </a:r>
          </a:p>
          <a:p>
            <a:r>
              <a:rPr lang="en-IN" dirty="0"/>
              <a:t>+---------------+----------------------+</a:t>
            </a:r>
          </a:p>
          <a:p>
            <a:r>
              <a:rPr lang="en-IN" dirty="0"/>
              <a:t>| </a:t>
            </a:r>
            <a:r>
              <a:rPr lang="en-IN" dirty="0" err="1"/>
              <a:t>department_id</a:t>
            </a:r>
            <a:r>
              <a:rPr lang="en-IN" dirty="0"/>
              <a:t> | </a:t>
            </a:r>
            <a:r>
              <a:rPr lang="en-IN" dirty="0" err="1"/>
              <a:t>department_name</a:t>
            </a:r>
            <a:r>
              <a:rPr lang="en-IN" dirty="0"/>
              <a:t>      |</a:t>
            </a:r>
          </a:p>
          <a:p>
            <a:r>
              <a:rPr lang="en-IN" dirty="0"/>
              <a:t>+---------------+----------------------+</a:t>
            </a:r>
          </a:p>
          <a:p>
            <a:r>
              <a:rPr lang="en-IN" dirty="0"/>
              <a:t>|           120 | Treasury             |</a:t>
            </a:r>
          </a:p>
          <a:p>
            <a:r>
              <a:rPr lang="en-IN" dirty="0"/>
              <a:t>|           130 | Corporate Tax        |</a:t>
            </a:r>
          </a:p>
          <a:p>
            <a:r>
              <a:rPr lang="en-IN" dirty="0"/>
              <a:t>|           140 | Control And Credit   |</a:t>
            </a:r>
          </a:p>
          <a:p>
            <a:r>
              <a:rPr lang="en-IN" dirty="0"/>
              <a:t>|           150 | Shareholder Services |</a:t>
            </a:r>
          </a:p>
          <a:p>
            <a:r>
              <a:rPr lang="en-IN" dirty="0"/>
              <a:t>|           160 | Benefits             |</a:t>
            </a:r>
          </a:p>
          <a:p>
            <a:r>
              <a:rPr lang="en-IN" dirty="0"/>
              <a:t>|           170 | Manufacturing        |</a:t>
            </a:r>
          </a:p>
          <a:p>
            <a:r>
              <a:rPr lang="en-IN" dirty="0"/>
              <a:t>|           180 | Construction         |</a:t>
            </a:r>
          </a:p>
          <a:p>
            <a:r>
              <a:rPr lang="en-IN" dirty="0"/>
              <a:t>|           190 | Contracting          |</a:t>
            </a:r>
          </a:p>
          <a:p>
            <a:r>
              <a:rPr lang="en-IN" dirty="0"/>
              <a:t>|           200 | Operations           |</a:t>
            </a:r>
          </a:p>
          <a:p>
            <a:r>
              <a:rPr lang="en-IN" dirty="0"/>
              <a:t>| ------------  | -------------------- | </a:t>
            </a:r>
          </a:p>
          <a:p>
            <a:r>
              <a:rPr lang="en-IN" dirty="0"/>
              <a:t>+---------------+----------------------+</a:t>
            </a:r>
          </a:p>
          <a:p>
            <a:r>
              <a:rPr lang="en-IN" dirty="0"/>
              <a:t>16 rows in set (0.00 sec)</a:t>
            </a:r>
          </a:p>
        </p:txBody>
      </p:sp>
    </p:spTree>
    <p:extLst>
      <p:ext uri="{BB962C8B-B14F-4D97-AF65-F5344CB8AC3E}">
        <p14:creationId xmlns:p14="http://schemas.microsoft.com/office/powerpoint/2010/main" val="3679491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D583E2-D233-B983-66FC-589BEDBC9E7E}"/>
              </a:ext>
            </a:extLst>
          </p:cNvPr>
          <p:cNvSpPr txBox="1"/>
          <p:nvPr/>
        </p:nvSpPr>
        <p:spPr>
          <a:xfrm>
            <a:off x="632223" y="598379"/>
            <a:ext cx="8368902" cy="646331"/>
          </a:xfrm>
          <a:prstGeom prst="rect">
            <a:avLst/>
          </a:prstGeom>
          <a:noFill/>
        </p:spPr>
        <p:txBody>
          <a:bodyPr wrap="square">
            <a:spAutoFit/>
          </a:bodyPr>
          <a:lstStyle/>
          <a:p>
            <a:r>
              <a:rPr lang="en-IN" b="0" i="0" dirty="0">
                <a:effectLst/>
                <a:latin typeface="Helvetica" panose="020B0604020202020204" pitchFamily="34" charset="0"/>
              </a:rPr>
              <a:t>Correlated Subqueries</a:t>
            </a:r>
            <a:endParaRPr lang="en-US" b="0" i="0" dirty="0">
              <a:effectLst/>
              <a:latin typeface="Helvetica" panose="020B0604020202020204" pitchFamily="34" charset="0"/>
            </a:endParaRPr>
          </a:p>
          <a:p>
            <a:r>
              <a:rPr lang="en-US" b="0" i="0" dirty="0">
                <a:effectLst/>
                <a:latin typeface="Helvetica" panose="020B0604020202020204" pitchFamily="34" charset="0"/>
              </a:rPr>
              <a:t>Find all employees who earn more than the average salary in their department.</a:t>
            </a:r>
            <a:endParaRPr lang="en-IN" dirty="0"/>
          </a:p>
        </p:txBody>
      </p:sp>
      <p:sp>
        <p:nvSpPr>
          <p:cNvPr id="5" name="TextBox 4">
            <a:extLst>
              <a:ext uri="{FF2B5EF4-FFF2-40B4-BE49-F238E27FC236}">
                <a16:creationId xmlns:a16="http://schemas.microsoft.com/office/drawing/2014/main" id="{8D2AFFED-5CEB-E4F9-F9F6-00134D27448C}"/>
              </a:ext>
            </a:extLst>
          </p:cNvPr>
          <p:cNvSpPr txBox="1"/>
          <p:nvPr/>
        </p:nvSpPr>
        <p:spPr>
          <a:xfrm>
            <a:off x="300038" y="1779687"/>
            <a:ext cx="11630025" cy="4801314"/>
          </a:xfrm>
          <a:prstGeom prst="rect">
            <a:avLst/>
          </a:prstGeom>
          <a:noFill/>
        </p:spPr>
        <p:txBody>
          <a:bodyPr wrap="square">
            <a:spAutoFit/>
          </a:bodyPr>
          <a:lstStyle/>
          <a:p>
            <a:r>
              <a:rPr lang="en-IN" dirty="0" err="1"/>
              <a:t>mysql</a:t>
            </a:r>
            <a:r>
              <a:rPr lang="en-IN" dirty="0"/>
              <a:t>&gt; SELECT </a:t>
            </a:r>
            <a:r>
              <a:rPr lang="en-IN" dirty="0" err="1"/>
              <a:t>last_name</a:t>
            </a:r>
            <a:r>
              <a:rPr lang="en-IN" dirty="0"/>
              <a:t>, salary, </a:t>
            </a:r>
            <a:r>
              <a:rPr lang="en-IN" dirty="0" err="1"/>
              <a:t>department_id</a:t>
            </a:r>
            <a:r>
              <a:rPr lang="en-IN" dirty="0"/>
              <a:t> </a:t>
            </a:r>
          </a:p>
          <a:p>
            <a:r>
              <a:rPr lang="en-IN" dirty="0"/>
              <a:t>FROM employees </a:t>
            </a:r>
            <a:r>
              <a:rPr lang="en-IN" dirty="0" err="1"/>
              <a:t>outerr</a:t>
            </a:r>
            <a:endParaRPr lang="en-IN" dirty="0"/>
          </a:p>
          <a:p>
            <a:r>
              <a:rPr lang="en-IN" dirty="0"/>
              <a:t>WHERE salary &gt; (SELECT AVG(salary) FROM employees WHERE </a:t>
            </a:r>
            <a:r>
              <a:rPr lang="en-IN" dirty="0" err="1"/>
              <a:t>department_id</a:t>
            </a:r>
            <a:r>
              <a:rPr lang="en-IN" dirty="0"/>
              <a:t> = </a:t>
            </a:r>
            <a:r>
              <a:rPr lang="en-IN" dirty="0" err="1"/>
              <a:t>outerr.department_id</a:t>
            </a:r>
            <a:r>
              <a:rPr lang="en-IN" dirty="0"/>
              <a:t>);</a:t>
            </a:r>
          </a:p>
          <a:p>
            <a:r>
              <a:rPr lang="en-IN" dirty="0"/>
              <a:t>+-----------+----------+---------------+</a:t>
            </a:r>
          </a:p>
          <a:p>
            <a:r>
              <a:rPr lang="en-IN" dirty="0"/>
              <a:t>| </a:t>
            </a:r>
            <a:r>
              <a:rPr lang="en-IN" dirty="0" err="1"/>
              <a:t>last_name</a:t>
            </a:r>
            <a:r>
              <a:rPr lang="en-IN" dirty="0"/>
              <a:t> | salary   | </a:t>
            </a:r>
            <a:r>
              <a:rPr lang="en-IN" dirty="0" err="1"/>
              <a:t>department_id</a:t>
            </a:r>
            <a:r>
              <a:rPr lang="en-IN" dirty="0"/>
              <a:t> |</a:t>
            </a:r>
          </a:p>
          <a:p>
            <a:r>
              <a:rPr lang="en-IN" dirty="0"/>
              <a:t>+-----------+----------+---------------+</a:t>
            </a:r>
          </a:p>
          <a:p>
            <a:r>
              <a:rPr lang="en-IN" dirty="0"/>
              <a:t>| King      | 24000.00 |            90 |</a:t>
            </a:r>
          </a:p>
          <a:p>
            <a:r>
              <a:rPr lang="en-IN" dirty="0"/>
              <a:t>| </a:t>
            </a:r>
            <a:r>
              <a:rPr lang="en-IN" dirty="0" err="1"/>
              <a:t>Hunold</a:t>
            </a:r>
            <a:r>
              <a:rPr lang="en-IN" dirty="0"/>
              <a:t>    |  9000.00 |            60 |</a:t>
            </a:r>
          </a:p>
          <a:p>
            <a:r>
              <a:rPr lang="en-IN" dirty="0"/>
              <a:t>| Ernst     |  6000.00 |            60 |</a:t>
            </a:r>
          </a:p>
          <a:p>
            <a:r>
              <a:rPr lang="en-IN" dirty="0"/>
              <a:t>| Greenberg | 12000.00 |           100 |</a:t>
            </a:r>
          </a:p>
          <a:p>
            <a:r>
              <a:rPr lang="en-IN" dirty="0"/>
              <a:t>| </a:t>
            </a:r>
            <a:r>
              <a:rPr lang="en-IN" dirty="0" err="1"/>
              <a:t>Faviet</a:t>
            </a:r>
            <a:r>
              <a:rPr lang="en-IN" dirty="0"/>
              <a:t>    |  9000.00 |           100 |</a:t>
            </a:r>
          </a:p>
          <a:p>
            <a:r>
              <a:rPr lang="en-IN" dirty="0"/>
              <a:t>| </a:t>
            </a:r>
            <a:r>
              <a:rPr lang="en-IN" dirty="0" err="1"/>
              <a:t>Raphaely</a:t>
            </a:r>
            <a:r>
              <a:rPr lang="en-IN" dirty="0"/>
              <a:t>  | 11000.00 |            30 |</a:t>
            </a:r>
          </a:p>
          <a:p>
            <a:r>
              <a:rPr lang="en-IN" dirty="0"/>
              <a:t>| Weiss     |  8000.00 |            50 |</a:t>
            </a:r>
          </a:p>
          <a:p>
            <a:r>
              <a:rPr lang="en-IN" dirty="0"/>
              <a:t>| </a:t>
            </a:r>
            <a:r>
              <a:rPr lang="en-IN" dirty="0" err="1"/>
              <a:t>Fripp</a:t>
            </a:r>
            <a:r>
              <a:rPr lang="en-IN" dirty="0"/>
              <a:t>     |  8200.00 |            50 |</a:t>
            </a:r>
          </a:p>
          <a:p>
            <a:r>
              <a:rPr lang="en-IN" dirty="0"/>
              <a:t>| --------  | -------- |  ------------ |</a:t>
            </a:r>
          </a:p>
          <a:p>
            <a:r>
              <a:rPr lang="en-IN" dirty="0"/>
              <a:t>+-----------+----------+---------------+</a:t>
            </a:r>
          </a:p>
          <a:p>
            <a:r>
              <a:rPr lang="en-IN" dirty="0"/>
              <a:t>38 rows in set (0.02 sec)</a:t>
            </a:r>
          </a:p>
        </p:txBody>
      </p:sp>
    </p:spTree>
    <p:extLst>
      <p:ext uri="{BB962C8B-B14F-4D97-AF65-F5344CB8AC3E}">
        <p14:creationId xmlns:p14="http://schemas.microsoft.com/office/powerpoint/2010/main" val="42124322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C7B10C-9A0F-EECC-E180-60610C0C6BDA}"/>
              </a:ext>
            </a:extLst>
          </p:cNvPr>
          <p:cNvSpPr txBox="1"/>
          <p:nvPr/>
        </p:nvSpPr>
        <p:spPr>
          <a:xfrm>
            <a:off x="703660" y="354330"/>
            <a:ext cx="9526190" cy="1200329"/>
          </a:xfrm>
          <a:prstGeom prst="rect">
            <a:avLst/>
          </a:prstGeom>
          <a:noFill/>
        </p:spPr>
        <p:txBody>
          <a:bodyPr wrap="square">
            <a:spAutoFit/>
          </a:bodyPr>
          <a:lstStyle/>
          <a:p>
            <a:r>
              <a:rPr lang="en-US" dirty="0"/>
              <a:t>Correlated Subqueries</a:t>
            </a:r>
          </a:p>
          <a:p>
            <a:endParaRPr lang="en-US" dirty="0"/>
          </a:p>
          <a:p>
            <a:r>
              <a:rPr lang="en-US" dirty="0"/>
              <a:t>From the employees and </a:t>
            </a:r>
            <a:r>
              <a:rPr lang="en-US" dirty="0" err="1"/>
              <a:t>job_history</a:t>
            </a:r>
            <a:r>
              <a:rPr lang="en-US" dirty="0"/>
              <a:t> tables display details of those employees who have changed jobs at least once.</a:t>
            </a:r>
            <a:endParaRPr lang="en-IN" dirty="0"/>
          </a:p>
        </p:txBody>
      </p:sp>
      <p:sp>
        <p:nvSpPr>
          <p:cNvPr id="5" name="TextBox 4">
            <a:extLst>
              <a:ext uri="{FF2B5EF4-FFF2-40B4-BE49-F238E27FC236}">
                <a16:creationId xmlns:a16="http://schemas.microsoft.com/office/drawing/2014/main" id="{8C807BC6-4FFB-79A1-4DB5-1A157AC6AE5D}"/>
              </a:ext>
            </a:extLst>
          </p:cNvPr>
          <p:cNvSpPr txBox="1"/>
          <p:nvPr/>
        </p:nvSpPr>
        <p:spPr>
          <a:xfrm>
            <a:off x="703659" y="1864162"/>
            <a:ext cx="10240565" cy="4247317"/>
          </a:xfrm>
          <a:prstGeom prst="rect">
            <a:avLst/>
          </a:prstGeom>
          <a:noFill/>
        </p:spPr>
        <p:txBody>
          <a:bodyPr wrap="square">
            <a:spAutoFit/>
          </a:bodyPr>
          <a:lstStyle/>
          <a:p>
            <a:r>
              <a:rPr lang="en-IN" dirty="0" err="1"/>
              <a:t>mysql</a:t>
            </a:r>
            <a:r>
              <a:rPr lang="en-IN" dirty="0"/>
              <a:t>&gt; SELECT </a:t>
            </a:r>
            <a:r>
              <a:rPr lang="en-IN" dirty="0" err="1"/>
              <a:t>first_name</a:t>
            </a:r>
            <a:r>
              <a:rPr lang="en-IN" dirty="0"/>
              <a:t>, </a:t>
            </a:r>
            <a:r>
              <a:rPr lang="en-IN" dirty="0" err="1"/>
              <a:t>last_name</a:t>
            </a:r>
            <a:r>
              <a:rPr lang="en-IN" dirty="0"/>
              <a:t>, </a:t>
            </a:r>
            <a:r>
              <a:rPr lang="en-IN" dirty="0" err="1"/>
              <a:t>employee_id</a:t>
            </a:r>
            <a:r>
              <a:rPr lang="en-IN" dirty="0"/>
              <a:t>, </a:t>
            </a:r>
            <a:r>
              <a:rPr lang="en-IN" dirty="0" err="1"/>
              <a:t>job_id</a:t>
            </a:r>
            <a:r>
              <a:rPr lang="en-IN" dirty="0"/>
              <a:t> </a:t>
            </a:r>
          </a:p>
          <a:p>
            <a:r>
              <a:rPr lang="en-IN" dirty="0"/>
              <a:t>FROM employees E </a:t>
            </a:r>
          </a:p>
          <a:p>
            <a:r>
              <a:rPr lang="en-IN" dirty="0"/>
              <a:t>WHERE 1 &lt;= (SELECT COUNT(*) FROM </a:t>
            </a:r>
            <a:r>
              <a:rPr lang="en-IN" dirty="0" err="1"/>
              <a:t>Job_history</a:t>
            </a:r>
            <a:r>
              <a:rPr lang="en-IN" dirty="0"/>
              <a:t> WHERE </a:t>
            </a:r>
            <a:r>
              <a:rPr lang="en-IN" dirty="0" err="1"/>
              <a:t>employee_id</a:t>
            </a:r>
            <a:r>
              <a:rPr lang="en-IN" dirty="0"/>
              <a:t> = </a:t>
            </a:r>
            <a:r>
              <a:rPr lang="en-IN" dirty="0" err="1"/>
              <a:t>E.employee_id</a:t>
            </a:r>
            <a:r>
              <a:rPr lang="en-IN" dirty="0"/>
              <a:t>);</a:t>
            </a:r>
          </a:p>
          <a:p>
            <a:r>
              <a:rPr lang="en-IN" dirty="0"/>
              <a:t>+------------+-----------+-------------+---------+</a:t>
            </a:r>
          </a:p>
          <a:p>
            <a:r>
              <a:rPr lang="en-IN" dirty="0"/>
              <a:t>| </a:t>
            </a:r>
            <a:r>
              <a:rPr lang="en-IN" dirty="0" err="1"/>
              <a:t>first_name</a:t>
            </a:r>
            <a:r>
              <a:rPr lang="en-IN" dirty="0"/>
              <a:t> | </a:t>
            </a:r>
            <a:r>
              <a:rPr lang="en-IN" dirty="0" err="1"/>
              <a:t>last_name</a:t>
            </a:r>
            <a:r>
              <a:rPr lang="en-IN" dirty="0"/>
              <a:t> | </a:t>
            </a:r>
            <a:r>
              <a:rPr lang="en-IN" dirty="0" err="1"/>
              <a:t>employee_id</a:t>
            </a:r>
            <a:r>
              <a:rPr lang="en-IN" dirty="0"/>
              <a:t> | </a:t>
            </a:r>
            <a:r>
              <a:rPr lang="en-IN" dirty="0" err="1"/>
              <a:t>job_id</a:t>
            </a:r>
            <a:r>
              <a:rPr lang="en-IN" dirty="0"/>
              <a:t>  |</a:t>
            </a:r>
          </a:p>
          <a:p>
            <a:r>
              <a:rPr lang="en-IN" dirty="0"/>
              <a:t>+------------+-----------+-------------+---------+</a:t>
            </a:r>
          </a:p>
          <a:p>
            <a:r>
              <a:rPr lang="en-IN" dirty="0"/>
              <a:t>| </a:t>
            </a:r>
            <a:r>
              <a:rPr lang="en-IN" dirty="0" err="1"/>
              <a:t>Neena</a:t>
            </a:r>
            <a:r>
              <a:rPr lang="en-IN" dirty="0"/>
              <a:t>      | Kochhar   |         101 | AD_VP   |</a:t>
            </a:r>
          </a:p>
          <a:p>
            <a:r>
              <a:rPr lang="en-IN" dirty="0"/>
              <a:t>| Lex        | De </a:t>
            </a:r>
            <a:r>
              <a:rPr lang="en-IN" dirty="0" err="1"/>
              <a:t>Haan</a:t>
            </a:r>
            <a:r>
              <a:rPr lang="en-IN" dirty="0"/>
              <a:t>   |         102 | AD_VP   |</a:t>
            </a:r>
          </a:p>
          <a:p>
            <a:r>
              <a:rPr lang="en-IN" dirty="0"/>
              <a:t>| Den        | </a:t>
            </a:r>
            <a:r>
              <a:rPr lang="en-IN" dirty="0" err="1"/>
              <a:t>Raphaely</a:t>
            </a:r>
            <a:r>
              <a:rPr lang="en-IN" dirty="0"/>
              <a:t>  |         114 | PU_MAN  |</a:t>
            </a:r>
          </a:p>
          <a:p>
            <a:r>
              <a:rPr lang="en-IN" dirty="0"/>
              <a:t>| Payam      | </a:t>
            </a:r>
            <a:r>
              <a:rPr lang="en-IN" dirty="0" err="1"/>
              <a:t>Kaufling</a:t>
            </a:r>
            <a:r>
              <a:rPr lang="en-IN" dirty="0"/>
              <a:t>  |         122 | ST_MAN  |</a:t>
            </a:r>
          </a:p>
          <a:p>
            <a:r>
              <a:rPr lang="en-IN" dirty="0"/>
              <a:t>| Jonathon   | Taylor    |         176 | SA_REP  |</a:t>
            </a:r>
          </a:p>
          <a:p>
            <a:r>
              <a:rPr lang="en-IN" dirty="0"/>
              <a:t>| Jennifer   | Whalen    |         200 | AD_ASST |</a:t>
            </a:r>
          </a:p>
          <a:p>
            <a:r>
              <a:rPr lang="en-IN" dirty="0"/>
              <a:t>| Michael    | Hartstein |         201 | MK_MAN  |</a:t>
            </a:r>
          </a:p>
          <a:p>
            <a:r>
              <a:rPr lang="en-IN" dirty="0"/>
              <a:t>+------------+-----------+-------------+---------+</a:t>
            </a:r>
          </a:p>
          <a:p>
            <a:r>
              <a:rPr lang="en-IN" dirty="0"/>
              <a:t>7 rows in set (0.00 sec)</a:t>
            </a:r>
          </a:p>
        </p:txBody>
      </p:sp>
    </p:spTree>
    <p:extLst>
      <p:ext uri="{BB962C8B-B14F-4D97-AF65-F5344CB8AC3E}">
        <p14:creationId xmlns:p14="http://schemas.microsoft.com/office/powerpoint/2010/main" val="2948553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9D2E4D-E377-EF79-5332-A6913EAFAEBB}"/>
              </a:ext>
            </a:extLst>
          </p:cNvPr>
          <p:cNvPicPr>
            <a:picLocks noChangeAspect="1"/>
          </p:cNvPicPr>
          <p:nvPr/>
        </p:nvPicPr>
        <p:blipFill>
          <a:blip r:embed="rId2"/>
          <a:stretch>
            <a:fillRect/>
          </a:stretch>
        </p:blipFill>
        <p:spPr>
          <a:xfrm>
            <a:off x="1085850" y="724220"/>
            <a:ext cx="10488444" cy="5662293"/>
          </a:xfrm>
          <a:prstGeom prst="rect">
            <a:avLst/>
          </a:prstGeom>
        </p:spPr>
      </p:pic>
    </p:spTree>
    <p:extLst>
      <p:ext uri="{BB962C8B-B14F-4D97-AF65-F5344CB8AC3E}">
        <p14:creationId xmlns:p14="http://schemas.microsoft.com/office/powerpoint/2010/main" val="18008018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244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7875-514F-328B-75A4-503F69A1CF94}"/>
              </a:ext>
            </a:extLst>
          </p:cNvPr>
          <p:cNvSpPr>
            <a:spLocks noGrp="1"/>
          </p:cNvSpPr>
          <p:nvPr>
            <p:ph type="title"/>
          </p:nvPr>
        </p:nvSpPr>
        <p:spPr/>
        <p:txBody>
          <a:bodyPr/>
          <a:lstStyle/>
          <a:p>
            <a:r>
              <a:rPr lang="en-US" dirty="0"/>
              <a:t>count</a:t>
            </a:r>
            <a:endParaRPr lang="en-IN" dirty="0"/>
          </a:p>
        </p:txBody>
      </p:sp>
      <p:sp>
        <p:nvSpPr>
          <p:cNvPr id="3" name="Content Placeholder 2">
            <a:extLst>
              <a:ext uri="{FF2B5EF4-FFF2-40B4-BE49-F238E27FC236}">
                <a16:creationId xmlns:a16="http://schemas.microsoft.com/office/drawing/2014/main" id="{A1EB1262-29EB-C08E-CCD2-AEEE6FC1D77C}"/>
              </a:ext>
            </a:extLst>
          </p:cNvPr>
          <p:cNvSpPr>
            <a:spLocks noGrp="1"/>
          </p:cNvSpPr>
          <p:nvPr>
            <p:ph idx="1"/>
          </p:nvPr>
        </p:nvSpPr>
        <p:spPr>
          <a:xfrm>
            <a:off x="1154954" y="2603500"/>
            <a:ext cx="10560796" cy="3911600"/>
          </a:xfrm>
        </p:spPr>
        <p:txBody>
          <a:bodyPr>
            <a:normAutofit fontScale="92500" lnSpcReduction="10000"/>
          </a:bodyPr>
          <a:lstStyle/>
          <a:p>
            <a:r>
              <a:rPr lang="en-US" dirty="0" err="1"/>
              <a:t>InnoDB</a:t>
            </a:r>
            <a:r>
              <a:rPr lang="en-US" dirty="0"/>
              <a:t> processes SELECT COUNT(*) statements by traversing the smallest available secondary index unless an index or optimizer hint directs the optimizer to use a different index. </a:t>
            </a:r>
          </a:p>
          <a:p>
            <a:r>
              <a:rPr lang="en-US" dirty="0"/>
              <a:t>If a secondary index is not present, </a:t>
            </a:r>
            <a:r>
              <a:rPr lang="en-US" dirty="0" err="1"/>
              <a:t>InnoDB</a:t>
            </a:r>
            <a:r>
              <a:rPr lang="en-US" dirty="0"/>
              <a:t> processes SELECT COUNT(*) statements by scanning the clustered index.</a:t>
            </a:r>
          </a:p>
          <a:p>
            <a:r>
              <a:rPr lang="en-US" dirty="0"/>
              <a:t>Processing SELECT COUNT(*) statements takes some time if index records are not entirely in the buffer pool.</a:t>
            </a:r>
          </a:p>
          <a:p>
            <a:r>
              <a:rPr lang="en-US" dirty="0"/>
              <a:t> For a faster count, create a counter table and let your application update it according to the inserts and deletes it does. </a:t>
            </a:r>
          </a:p>
          <a:p>
            <a:r>
              <a:rPr lang="en-US" dirty="0"/>
              <a:t>However, this method may not scale well in situations where thousands of concurrent transactions are initiating updates to the same counter table.</a:t>
            </a:r>
          </a:p>
          <a:p>
            <a:r>
              <a:rPr lang="en-US" dirty="0"/>
              <a:t> If an approximate row count is sufficient, use SHOW TABLE STATUS.</a:t>
            </a:r>
          </a:p>
          <a:p>
            <a:r>
              <a:rPr lang="en-US" dirty="0" err="1"/>
              <a:t>InnoDB</a:t>
            </a:r>
            <a:r>
              <a:rPr lang="en-US" dirty="0"/>
              <a:t> handles SELECT COUNT(*) and SELECT COUNT(1) operations in the same way. There is no performance difference.</a:t>
            </a:r>
            <a:endParaRPr lang="en-IN" dirty="0"/>
          </a:p>
        </p:txBody>
      </p:sp>
    </p:spTree>
    <p:extLst>
      <p:ext uri="{BB962C8B-B14F-4D97-AF65-F5344CB8AC3E}">
        <p14:creationId xmlns:p14="http://schemas.microsoft.com/office/powerpoint/2010/main" val="154861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5FD5-FFDC-60A6-8F24-D804A269D214}"/>
              </a:ext>
            </a:extLst>
          </p:cNvPr>
          <p:cNvSpPr>
            <a:spLocks noGrp="1"/>
          </p:cNvSpPr>
          <p:nvPr>
            <p:ph type="title"/>
          </p:nvPr>
        </p:nvSpPr>
        <p:spPr/>
        <p:txBody>
          <a:bodyPr/>
          <a:lstStyle/>
          <a:p>
            <a:r>
              <a:rPr lang="en-US" dirty="0"/>
              <a:t>count</a:t>
            </a:r>
            <a:endParaRPr lang="en-IN" dirty="0"/>
          </a:p>
        </p:txBody>
      </p:sp>
      <p:sp>
        <p:nvSpPr>
          <p:cNvPr id="3" name="Content Placeholder 2">
            <a:extLst>
              <a:ext uri="{FF2B5EF4-FFF2-40B4-BE49-F238E27FC236}">
                <a16:creationId xmlns:a16="http://schemas.microsoft.com/office/drawing/2014/main" id="{F6B6DD53-699D-7882-76F0-5917A238ADFB}"/>
              </a:ext>
            </a:extLst>
          </p:cNvPr>
          <p:cNvSpPr>
            <a:spLocks noGrp="1"/>
          </p:cNvSpPr>
          <p:nvPr>
            <p:ph idx="1"/>
          </p:nvPr>
        </p:nvSpPr>
        <p:spPr>
          <a:xfrm>
            <a:off x="1154954" y="2603499"/>
            <a:ext cx="10132171" cy="3825875"/>
          </a:xfrm>
        </p:spPr>
        <p:txBody>
          <a:bodyPr/>
          <a:lstStyle/>
          <a:p>
            <a:r>
              <a:rPr lang="en-US" dirty="0"/>
              <a:t>For </a:t>
            </a:r>
            <a:r>
              <a:rPr lang="en-US" dirty="0" err="1"/>
              <a:t>MyISAM</a:t>
            </a:r>
            <a:r>
              <a:rPr lang="en-US" dirty="0"/>
              <a:t> tables, COUNT(*) is optimized to return very quickly if the SELECT retrieves from one table, no other columns are retrieved, and there is no WHERE clause. For example:</a:t>
            </a:r>
          </a:p>
          <a:p>
            <a:pPr marL="0" indent="0">
              <a:buNone/>
            </a:pPr>
            <a:r>
              <a:rPr lang="en-US" dirty="0" err="1"/>
              <a:t>mysql</a:t>
            </a:r>
            <a:r>
              <a:rPr lang="en-US" dirty="0"/>
              <a:t>&gt; SELECT COUNT(*) FROM student;</a:t>
            </a:r>
          </a:p>
          <a:p>
            <a:r>
              <a:rPr lang="en-US" dirty="0"/>
              <a:t>This optimization only applies to </a:t>
            </a:r>
            <a:r>
              <a:rPr lang="en-US" dirty="0" err="1"/>
              <a:t>MyISAM</a:t>
            </a:r>
            <a:r>
              <a:rPr lang="en-US" dirty="0"/>
              <a:t> tables, because an exact row count is stored for this storage engine and can be accessed very quickly.</a:t>
            </a:r>
          </a:p>
          <a:p>
            <a:r>
              <a:rPr lang="en-US" dirty="0"/>
              <a:t>COUNT(1) is only subject to the same optimization if the first column is defined as NOT NULL.</a:t>
            </a:r>
            <a:endParaRPr lang="en-IN" dirty="0"/>
          </a:p>
        </p:txBody>
      </p:sp>
    </p:spTree>
    <p:extLst>
      <p:ext uri="{BB962C8B-B14F-4D97-AF65-F5344CB8AC3E}">
        <p14:creationId xmlns:p14="http://schemas.microsoft.com/office/powerpoint/2010/main" val="4181346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1073</TotalTime>
  <Words>8387</Words>
  <Application>Microsoft Office PowerPoint</Application>
  <PresentationFormat>Widescreen</PresentationFormat>
  <Paragraphs>762</Paragraphs>
  <Slides>75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Century Gothic</vt:lpstr>
      <vt:lpstr>Helvetica</vt:lpstr>
      <vt:lpstr>inter-bold</vt:lpstr>
      <vt:lpstr>inter-regular</vt:lpstr>
      <vt:lpstr>Liberation Mono</vt:lpstr>
      <vt:lpstr>Wingdings</vt:lpstr>
      <vt:lpstr>Wingdings 3</vt:lpstr>
      <vt:lpstr>Ion Boardroom</vt:lpstr>
      <vt:lpstr>MySql Queries</vt:lpstr>
      <vt:lpstr>Aggregate Function Descriptions</vt:lpstr>
      <vt:lpstr>PowerPoint Presentation</vt:lpstr>
      <vt:lpstr>PowerPoint Presentation</vt:lpstr>
      <vt:lpstr>PowerPoint Presentation</vt:lpstr>
      <vt:lpstr>Avg</vt:lpstr>
      <vt:lpstr>count</vt:lpstr>
      <vt:lpstr>count</vt:lpstr>
      <vt:lpstr>count</vt:lpstr>
      <vt:lpstr>Group_concat</vt:lpstr>
      <vt:lpstr>Group_concat</vt:lpstr>
      <vt:lpstr>Group_concat</vt:lpstr>
      <vt:lpstr>Group_concat</vt:lpstr>
      <vt:lpstr>Group_concat</vt:lpstr>
      <vt:lpstr>JSON_ARRAYAGG</vt:lpstr>
      <vt:lpstr>PowerPoint Presentation</vt:lpstr>
      <vt:lpstr>JSON_ARRAYAGG</vt:lpstr>
      <vt:lpstr>JSON_OBJECTAGG()</vt:lpstr>
      <vt:lpstr>PowerPoint Presentation</vt:lpstr>
      <vt:lpstr>JSON_OBJECTAGG()</vt:lpstr>
      <vt:lpstr>MAX([DISTINCT] expr)</vt:lpstr>
      <vt:lpstr>MIN([DISTINCT] expr) </vt:lpstr>
      <vt:lpstr>GROUP BY Modifiers</vt:lpstr>
      <vt:lpstr>PowerPoint Presentation</vt:lpstr>
      <vt:lpstr>PowerPoint Presentation</vt:lpstr>
      <vt:lpstr>PowerPoint Presentation</vt:lpstr>
      <vt:lpstr>PowerPoint Presentation</vt:lpstr>
      <vt:lpstr>GROUP BY Modifiers</vt:lpstr>
      <vt:lpstr>GROUP BY Modifiers</vt:lpstr>
      <vt:lpstr>GROUP BY Modifiers</vt:lpstr>
      <vt:lpstr>PowerPoint Presentation</vt:lpstr>
      <vt:lpstr>GROUP BY Modifiers</vt:lpstr>
      <vt:lpstr>PowerPoint Presentation</vt:lpstr>
      <vt:lpstr>PowerPoint Presentation</vt:lpstr>
      <vt:lpstr>PowerPoint Presentation</vt:lpstr>
      <vt:lpstr>PowerPoint Presentation</vt:lpstr>
      <vt:lpstr>PowerPoint Presentation</vt:lpstr>
      <vt:lpstr>Other Considerations When using ROLLUP</vt:lpstr>
      <vt:lpstr>PowerPoint Presentation</vt:lpstr>
      <vt:lpstr>PowerPoint Presentation</vt:lpstr>
      <vt:lpstr>PowerPoint Presentation</vt:lpstr>
      <vt:lpstr>Group by</vt:lpstr>
      <vt:lpstr>PowerPoint Presentation</vt:lpstr>
      <vt:lpstr>Union clause</vt:lpstr>
      <vt:lpstr>Result Set Column Names and Data Types</vt:lpstr>
      <vt:lpstr>UNION DISTINCT and UNION ALL</vt:lpstr>
      <vt:lpstr>ORDER BY and LIMIT in Unions</vt:lpstr>
      <vt:lpstr>ORDER BY and LIMIT in Unions</vt:lpstr>
      <vt:lpstr>Subqueries</vt:lpstr>
      <vt:lpstr>Advantages of subqueries</vt:lpstr>
      <vt:lpstr>PowerPoint Presentation</vt:lpstr>
      <vt:lpstr>Rules to use subqueries:</vt:lpstr>
      <vt:lpstr>Subquery as Scalar Operand</vt:lpstr>
      <vt:lpstr>contexts in which a scalar subquery cannot be used</vt:lpstr>
      <vt:lpstr>Scalar Subquery</vt:lpstr>
      <vt:lpstr>Subquery in the FROM Clause</vt:lpstr>
      <vt:lpstr>Correlated Subqueries</vt:lpstr>
      <vt:lpstr>Subqueries with EXISTS </vt:lpstr>
      <vt:lpstr>PowerPoint Presentation</vt:lpstr>
      <vt:lpstr>PowerPoint Presentation</vt:lpstr>
      <vt:lpstr>PowerPoint Presentation</vt:lpstr>
      <vt:lpstr>ROW Subqueries</vt:lpstr>
      <vt:lpstr>Subqueries with ALL, ANY, and SOME</vt:lpstr>
      <vt:lpstr>Subqueries with ALL, ANY, and SOME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Queries</dc:title>
  <dc:creator>anju munoth</dc:creator>
  <cp:lastModifiedBy>anju munoth</cp:lastModifiedBy>
  <cp:revision>97</cp:revision>
  <dcterms:created xsi:type="dcterms:W3CDTF">2022-06-27T16:16:17Z</dcterms:created>
  <dcterms:modified xsi:type="dcterms:W3CDTF">2022-06-28T12:34:24Z</dcterms:modified>
</cp:coreProperties>
</file>