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2CDD62A-E718-42B4-A8C4-AA301C9A33C1}" type="datetimeFigureOut">
              <a:rPr lang="en-US" smtClean="0"/>
              <a:t>14-Dec-18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9F96F-2568-47B7-A0A1-2E1DDD49BBE9}" type="slidenum">
              <a:rPr lang="en-US" smtClean="0"/>
              <a:t>‹#›</a:t>
            </a:fld>
            <a:endParaRPr lang="en-US"/>
          </a:p>
        </p:txBody>
      </p:sp>
    </p:spTree>
    <p:extLst>
      <p:ext uri="{BB962C8B-B14F-4D97-AF65-F5344CB8AC3E}">
        <p14:creationId xmlns:p14="http://schemas.microsoft.com/office/powerpoint/2010/main" val="3897443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CDD62A-E718-42B4-A8C4-AA301C9A33C1}" type="datetimeFigureOut">
              <a:rPr lang="en-US" smtClean="0"/>
              <a:t>14-Dec-18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9F96F-2568-47B7-A0A1-2E1DDD49BBE9}" type="slidenum">
              <a:rPr lang="en-US" smtClean="0"/>
              <a:t>‹#›</a:t>
            </a:fld>
            <a:endParaRPr lang="en-US"/>
          </a:p>
        </p:txBody>
      </p:sp>
    </p:spTree>
    <p:extLst>
      <p:ext uri="{BB962C8B-B14F-4D97-AF65-F5344CB8AC3E}">
        <p14:creationId xmlns:p14="http://schemas.microsoft.com/office/powerpoint/2010/main" val="2069492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CDD62A-E718-42B4-A8C4-AA301C9A33C1}" type="datetimeFigureOut">
              <a:rPr lang="en-US" smtClean="0"/>
              <a:t>14-Dec-18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9F96F-2568-47B7-A0A1-2E1DDD49BBE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80070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CDD62A-E718-42B4-A8C4-AA301C9A33C1}" type="datetimeFigureOut">
              <a:rPr lang="en-US" smtClean="0"/>
              <a:t>14-Dec-18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9F96F-2568-47B7-A0A1-2E1DDD49BBE9}" type="slidenum">
              <a:rPr lang="en-US" smtClean="0"/>
              <a:t>‹#›</a:t>
            </a:fld>
            <a:endParaRPr lang="en-US"/>
          </a:p>
        </p:txBody>
      </p:sp>
    </p:spTree>
    <p:extLst>
      <p:ext uri="{BB962C8B-B14F-4D97-AF65-F5344CB8AC3E}">
        <p14:creationId xmlns:p14="http://schemas.microsoft.com/office/powerpoint/2010/main" val="2067127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CDD62A-E718-42B4-A8C4-AA301C9A33C1}" type="datetimeFigureOut">
              <a:rPr lang="en-US" smtClean="0"/>
              <a:t>14-Dec-18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9F96F-2568-47B7-A0A1-2E1DDD49BBE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860527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CDD62A-E718-42B4-A8C4-AA301C9A33C1}" type="datetimeFigureOut">
              <a:rPr lang="en-US" smtClean="0"/>
              <a:t>14-Dec-18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9F96F-2568-47B7-A0A1-2E1DDD49BBE9}" type="slidenum">
              <a:rPr lang="en-US" smtClean="0"/>
              <a:t>‹#›</a:t>
            </a:fld>
            <a:endParaRPr lang="en-US"/>
          </a:p>
        </p:txBody>
      </p:sp>
    </p:spTree>
    <p:extLst>
      <p:ext uri="{BB962C8B-B14F-4D97-AF65-F5344CB8AC3E}">
        <p14:creationId xmlns:p14="http://schemas.microsoft.com/office/powerpoint/2010/main" val="1514373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CDD62A-E718-42B4-A8C4-AA301C9A33C1}" type="datetimeFigureOut">
              <a:rPr lang="en-US" smtClean="0"/>
              <a:t>14-Dec-18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9F96F-2568-47B7-A0A1-2E1DDD49BBE9}" type="slidenum">
              <a:rPr lang="en-US" smtClean="0"/>
              <a:t>‹#›</a:t>
            </a:fld>
            <a:endParaRPr lang="en-US"/>
          </a:p>
        </p:txBody>
      </p:sp>
    </p:spTree>
    <p:extLst>
      <p:ext uri="{BB962C8B-B14F-4D97-AF65-F5344CB8AC3E}">
        <p14:creationId xmlns:p14="http://schemas.microsoft.com/office/powerpoint/2010/main" val="10524337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CDD62A-E718-42B4-A8C4-AA301C9A33C1}" type="datetimeFigureOut">
              <a:rPr lang="en-US" smtClean="0"/>
              <a:t>14-Dec-18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9F96F-2568-47B7-A0A1-2E1DDD49BBE9}" type="slidenum">
              <a:rPr lang="en-US" smtClean="0"/>
              <a:t>‹#›</a:t>
            </a:fld>
            <a:endParaRPr lang="en-US"/>
          </a:p>
        </p:txBody>
      </p:sp>
    </p:spTree>
    <p:extLst>
      <p:ext uri="{BB962C8B-B14F-4D97-AF65-F5344CB8AC3E}">
        <p14:creationId xmlns:p14="http://schemas.microsoft.com/office/powerpoint/2010/main" val="3595449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CDD62A-E718-42B4-A8C4-AA301C9A33C1}" type="datetimeFigureOut">
              <a:rPr lang="en-US" smtClean="0"/>
              <a:t>14-Dec-18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9F96F-2568-47B7-A0A1-2E1DDD49BBE9}" type="slidenum">
              <a:rPr lang="en-US" smtClean="0"/>
              <a:t>‹#›</a:t>
            </a:fld>
            <a:endParaRPr lang="en-US"/>
          </a:p>
        </p:txBody>
      </p:sp>
    </p:spTree>
    <p:extLst>
      <p:ext uri="{BB962C8B-B14F-4D97-AF65-F5344CB8AC3E}">
        <p14:creationId xmlns:p14="http://schemas.microsoft.com/office/powerpoint/2010/main" val="4214690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CDD62A-E718-42B4-A8C4-AA301C9A33C1}" type="datetimeFigureOut">
              <a:rPr lang="en-US" smtClean="0"/>
              <a:t>14-Dec-18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9F96F-2568-47B7-A0A1-2E1DDD49BBE9}" type="slidenum">
              <a:rPr lang="en-US" smtClean="0"/>
              <a:t>‹#›</a:t>
            </a:fld>
            <a:endParaRPr lang="en-US"/>
          </a:p>
        </p:txBody>
      </p:sp>
    </p:spTree>
    <p:extLst>
      <p:ext uri="{BB962C8B-B14F-4D97-AF65-F5344CB8AC3E}">
        <p14:creationId xmlns:p14="http://schemas.microsoft.com/office/powerpoint/2010/main" val="2740841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CDD62A-E718-42B4-A8C4-AA301C9A33C1}" type="datetimeFigureOut">
              <a:rPr lang="en-US" smtClean="0"/>
              <a:t>14-Dec-18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B9F96F-2568-47B7-A0A1-2E1DDD49BBE9}" type="slidenum">
              <a:rPr lang="en-US" smtClean="0"/>
              <a:t>‹#›</a:t>
            </a:fld>
            <a:endParaRPr lang="en-US"/>
          </a:p>
        </p:txBody>
      </p:sp>
    </p:spTree>
    <p:extLst>
      <p:ext uri="{BB962C8B-B14F-4D97-AF65-F5344CB8AC3E}">
        <p14:creationId xmlns:p14="http://schemas.microsoft.com/office/powerpoint/2010/main" val="1651110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2CDD62A-E718-42B4-A8C4-AA301C9A33C1}" type="datetimeFigureOut">
              <a:rPr lang="en-US" smtClean="0"/>
              <a:t>14-Dec-18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B9F96F-2568-47B7-A0A1-2E1DDD49BBE9}" type="slidenum">
              <a:rPr lang="en-US" smtClean="0"/>
              <a:t>‹#›</a:t>
            </a:fld>
            <a:endParaRPr lang="en-US"/>
          </a:p>
        </p:txBody>
      </p:sp>
    </p:spTree>
    <p:extLst>
      <p:ext uri="{BB962C8B-B14F-4D97-AF65-F5344CB8AC3E}">
        <p14:creationId xmlns:p14="http://schemas.microsoft.com/office/powerpoint/2010/main" val="2804651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2CDD62A-E718-42B4-A8C4-AA301C9A33C1}" type="datetimeFigureOut">
              <a:rPr lang="en-US" smtClean="0"/>
              <a:t>14-Dec-18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B9F96F-2568-47B7-A0A1-2E1DDD49BBE9}" type="slidenum">
              <a:rPr lang="en-US" smtClean="0"/>
              <a:t>‹#›</a:t>
            </a:fld>
            <a:endParaRPr lang="en-US"/>
          </a:p>
        </p:txBody>
      </p:sp>
    </p:spTree>
    <p:extLst>
      <p:ext uri="{BB962C8B-B14F-4D97-AF65-F5344CB8AC3E}">
        <p14:creationId xmlns:p14="http://schemas.microsoft.com/office/powerpoint/2010/main" val="3457561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CDD62A-E718-42B4-A8C4-AA301C9A33C1}" type="datetimeFigureOut">
              <a:rPr lang="en-US" smtClean="0"/>
              <a:t>14-Dec-18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B9F96F-2568-47B7-A0A1-2E1DDD49BBE9}" type="slidenum">
              <a:rPr lang="en-US" smtClean="0"/>
              <a:t>‹#›</a:t>
            </a:fld>
            <a:endParaRPr lang="en-US"/>
          </a:p>
        </p:txBody>
      </p:sp>
    </p:spTree>
    <p:extLst>
      <p:ext uri="{BB962C8B-B14F-4D97-AF65-F5344CB8AC3E}">
        <p14:creationId xmlns:p14="http://schemas.microsoft.com/office/powerpoint/2010/main" val="3136795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CDD62A-E718-42B4-A8C4-AA301C9A33C1}" type="datetimeFigureOut">
              <a:rPr lang="en-US" smtClean="0"/>
              <a:t>14-Dec-18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B9F96F-2568-47B7-A0A1-2E1DDD49BBE9}" type="slidenum">
              <a:rPr lang="en-US" smtClean="0"/>
              <a:t>‹#›</a:t>
            </a:fld>
            <a:endParaRPr lang="en-US"/>
          </a:p>
        </p:txBody>
      </p:sp>
    </p:spTree>
    <p:extLst>
      <p:ext uri="{BB962C8B-B14F-4D97-AF65-F5344CB8AC3E}">
        <p14:creationId xmlns:p14="http://schemas.microsoft.com/office/powerpoint/2010/main" val="807147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CDD62A-E718-42B4-A8C4-AA301C9A33C1}" type="datetimeFigureOut">
              <a:rPr lang="en-US" smtClean="0"/>
              <a:t>14-Dec-18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B9F96F-2568-47B7-A0A1-2E1DDD49BBE9}" type="slidenum">
              <a:rPr lang="en-US" smtClean="0"/>
              <a:t>‹#›</a:t>
            </a:fld>
            <a:endParaRPr lang="en-US"/>
          </a:p>
        </p:txBody>
      </p:sp>
    </p:spTree>
    <p:extLst>
      <p:ext uri="{BB962C8B-B14F-4D97-AF65-F5344CB8AC3E}">
        <p14:creationId xmlns:p14="http://schemas.microsoft.com/office/powerpoint/2010/main" val="1028753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2CDD62A-E718-42B4-A8C4-AA301C9A33C1}" type="datetimeFigureOut">
              <a:rPr lang="en-US" smtClean="0"/>
              <a:t>14-Dec-18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EB9F96F-2568-47B7-A0A1-2E1DDD49BBE9}" type="slidenum">
              <a:rPr lang="en-US" smtClean="0"/>
              <a:t>‹#›</a:t>
            </a:fld>
            <a:endParaRPr lang="en-US"/>
          </a:p>
        </p:txBody>
      </p:sp>
    </p:spTree>
    <p:extLst>
      <p:ext uri="{BB962C8B-B14F-4D97-AF65-F5344CB8AC3E}">
        <p14:creationId xmlns:p14="http://schemas.microsoft.com/office/powerpoint/2010/main" val="5478181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Installation</a:t>
            </a:r>
            <a:br>
              <a:rPr lang="en-US" dirty="0" smtClean="0"/>
            </a:br>
            <a:r>
              <a:rPr lang="en-US" dirty="0" smtClean="0"/>
              <a:t>of </a:t>
            </a:r>
            <a:r>
              <a:rPr lang="en-US" dirty="0" err="1" smtClean="0"/>
              <a:t>mysql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8958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92381" y="1004082"/>
            <a:ext cx="7572375" cy="5648325"/>
          </a:xfrm>
          <a:prstGeom prst="rect">
            <a:avLst/>
          </a:prstGeom>
        </p:spPr>
      </p:pic>
      <p:sp>
        <p:nvSpPr>
          <p:cNvPr id="4" name="Rectangle 3"/>
          <p:cNvSpPr/>
          <p:nvPr/>
        </p:nvSpPr>
        <p:spPr>
          <a:xfrm>
            <a:off x="360608" y="98515"/>
            <a:ext cx="8448541" cy="923330"/>
          </a:xfrm>
          <a:prstGeom prst="rect">
            <a:avLst/>
          </a:prstGeom>
        </p:spPr>
        <p:txBody>
          <a:bodyPr wrap="square">
            <a:spAutoFit/>
          </a:bodyPr>
          <a:lstStyle/>
          <a:p>
            <a:r>
              <a:rPr lang="en-US" dirty="0" smtClean="0"/>
              <a:t>Install MySQL Step 7 – Installation Progress: MySQL Installer downloads all selected products. It will take a while, depending on which products that you selected and the speed of your internet connection.</a:t>
            </a:r>
            <a:endParaRPr lang="en-US" dirty="0"/>
          </a:p>
        </p:txBody>
      </p:sp>
    </p:spTree>
    <p:extLst>
      <p:ext uri="{BB962C8B-B14F-4D97-AF65-F5344CB8AC3E}">
        <p14:creationId xmlns:p14="http://schemas.microsoft.com/office/powerpoint/2010/main" val="2397009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73441" y="1209675"/>
            <a:ext cx="7572375" cy="5648325"/>
          </a:xfrm>
          <a:prstGeom prst="rect">
            <a:avLst/>
          </a:prstGeom>
        </p:spPr>
      </p:pic>
      <p:sp>
        <p:nvSpPr>
          <p:cNvPr id="3" name="Rectangle 2"/>
          <p:cNvSpPr/>
          <p:nvPr/>
        </p:nvSpPr>
        <p:spPr>
          <a:xfrm>
            <a:off x="1618445" y="272482"/>
            <a:ext cx="6096000" cy="646331"/>
          </a:xfrm>
          <a:prstGeom prst="rect">
            <a:avLst/>
          </a:prstGeom>
        </p:spPr>
        <p:txBody>
          <a:bodyPr>
            <a:spAutoFit/>
          </a:bodyPr>
          <a:lstStyle/>
          <a:p>
            <a:r>
              <a:rPr lang="en-US" dirty="0" smtClean="0"/>
              <a:t>Install MySQL Step 7 – Installation Progress: downloading Products in progress.</a:t>
            </a:r>
            <a:endParaRPr lang="en-US" dirty="0"/>
          </a:p>
        </p:txBody>
      </p:sp>
    </p:spTree>
    <p:extLst>
      <p:ext uri="{BB962C8B-B14F-4D97-AF65-F5344CB8AC3E}">
        <p14:creationId xmlns:p14="http://schemas.microsoft.com/office/powerpoint/2010/main" val="155453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34803" y="991203"/>
            <a:ext cx="7572375" cy="5648325"/>
          </a:xfrm>
          <a:prstGeom prst="rect">
            <a:avLst/>
          </a:prstGeom>
        </p:spPr>
      </p:pic>
      <p:sp>
        <p:nvSpPr>
          <p:cNvPr id="3" name="Rectangle 2"/>
          <p:cNvSpPr/>
          <p:nvPr/>
        </p:nvSpPr>
        <p:spPr>
          <a:xfrm>
            <a:off x="1244958" y="208088"/>
            <a:ext cx="6096000" cy="646331"/>
          </a:xfrm>
          <a:prstGeom prst="rect">
            <a:avLst/>
          </a:prstGeom>
        </p:spPr>
        <p:txBody>
          <a:bodyPr>
            <a:spAutoFit/>
          </a:bodyPr>
          <a:lstStyle/>
          <a:p>
            <a:r>
              <a:rPr lang="en-US" dirty="0" smtClean="0"/>
              <a:t>Install MySQL Step 7 – Installation Progress: Complete Downloading. Click Next button to continue…</a:t>
            </a:r>
            <a:endParaRPr lang="en-US" dirty="0"/>
          </a:p>
        </p:txBody>
      </p:sp>
    </p:spTree>
    <p:extLst>
      <p:ext uri="{BB962C8B-B14F-4D97-AF65-F5344CB8AC3E}">
        <p14:creationId xmlns:p14="http://schemas.microsoft.com/office/powerpoint/2010/main" val="827842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31017" y="1055598"/>
            <a:ext cx="7572375" cy="5648325"/>
          </a:xfrm>
          <a:prstGeom prst="rect">
            <a:avLst/>
          </a:prstGeom>
        </p:spPr>
      </p:pic>
      <p:sp>
        <p:nvSpPr>
          <p:cNvPr id="3" name="Rectangle 2"/>
          <p:cNvSpPr/>
          <p:nvPr/>
        </p:nvSpPr>
        <p:spPr>
          <a:xfrm>
            <a:off x="1554051" y="311120"/>
            <a:ext cx="6096000" cy="646331"/>
          </a:xfrm>
          <a:prstGeom prst="rect">
            <a:avLst/>
          </a:prstGeom>
        </p:spPr>
        <p:txBody>
          <a:bodyPr>
            <a:spAutoFit/>
          </a:bodyPr>
          <a:lstStyle/>
          <a:p>
            <a:r>
              <a:rPr lang="en-US" dirty="0" smtClean="0"/>
              <a:t>Install MySQL Step 8 – Configuration Overview. Click Next button to configure MySQL Database Server</a:t>
            </a:r>
            <a:endParaRPr lang="en-US" dirty="0"/>
          </a:p>
        </p:txBody>
      </p:sp>
    </p:spTree>
    <p:extLst>
      <p:ext uri="{BB962C8B-B14F-4D97-AF65-F5344CB8AC3E}">
        <p14:creationId xmlns:p14="http://schemas.microsoft.com/office/powerpoint/2010/main" val="2776515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73440" y="1209675"/>
            <a:ext cx="7572375" cy="5648325"/>
          </a:xfrm>
          <a:prstGeom prst="rect">
            <a:avLst/>
          </a:prstGeom>
        </p:spPr>
      </p:pic>
      <p:sp>
        <p:nvSpPr>
          <p:cNvPr id="3" name="Rectangle 2"/>
          <p:cNvSpPr/>
          <p:nvPr/>
        </p:nvSpPr>
        <p:spPr>
          <a:xfrm>
            <a:off x="1232079" y="198377"/>
            <a:ext cx="6096000" cy="923330"/>
          </a:xfrm>
          <a:prstGeom prst="rect">
            <a:avLst/>
          </a:prstGeom>
        </p:spPr>
        <p:txBody>
          <a:bodyPr>
            <a:spAutoFit/>
          </a:bodyPr>
          <a:lstStyle/>
          <a:p>
            <a:r>
              <a:rPr lang="en-US" dirty="0" smtClean="0"/>
              <a:t>Install MySQL Step 8.1 – MySQL Server Configuration: choose </a:t>
            </a:r>
            <a:r>
              <a:rPr lang="en-US" dirty="0" err="1" smtClean="0"/>
              <a:t>Config</a:t>
            </a:r>
            <a:r>
              <a:rPr lang="en-US" dirty="0" smtClean="0"/>
              <a:t> Type and MySQL port (3006 by default) and click Next button to continue.</a:t>
            </a:r>
            <a:endParaRPr lang="en-US" dirty="0"/>
          </a:p>
        </p:txBody>
      </p:sp>
    </p:spTree>
    <p:extLst>
      <p:ext uri="{BB962C8B-B14F-4D97-AF65-F5344CB8AC3E}">
        <p14:creationId xmlns:p14="http://schemas.microsoft.com/office/powerpoint/2010/main" val="232209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49958" y="1081355"/>
            <a:ext cx="7572375" cy="5648325"/>
          </a:xfrm>
          <a:prstGeom prst="rect">
            <a:avLst/>
          </a:prstGeom>
        </p:spPr>
      </p:pic>
      <p:sp>
        <p:nvSpPr>
          <p:cNvPr id="3" name="Rectangle 2"/>
          <p:cNvSpPr/>
          <p:nvPr/>
        </p:nvSpPr>
        <p:spPr>
          <a:xfrm>
            <a:off x="0" y="104851"/>
            <a:ext cx="9710670" cy="1200329"/>
          </a:xfrm>
          <a:prstGeom prst="rect">
            <a:avLst/>
          </a:prstGeom>
        </p:spPr>
        <p:txBody>
          <a:bodyPr wrap="square">
            <a:spAutoFit/>
          </a:bodyPr>
          <a:lstStyle/>
          <a:p>
            <a:r>
              <a:rPr lang="en-US" dirty="0" smtClean="0"/>
              <a:t>Install MySQL Step 8.1 – MySQL Server Configuration: choose a password for the root account. Please note the password download and keep it securely if you are installing MySQL database server on a production server. If you want to add a more MySQL user, you can do it in this step.</a:t>
            </a:r>
            <a:endParaRPr lang="en-US" dirty="0"/>
          </a:p>
        </p:txBody>
      </p:sp>
    </p:spTree>
    <p:extLst>
      <p:ext uri="{BB962C8B-B14F-4D97-AF65-F5344CB8AC3E}">
        <p14:creationId xmlns:p14="http://schemas.microsoft.com/office/powerpoint/2010/main" val="2796483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54499" y="1209675"/>
            <a:ext cx="7572375" cy="5648325"/>
          </a:xfrm>
          <a:prstGeom prst="rect">
            <a:avLst/>
          </a:prstGeom>
        </p:spPr>
      </p:pic>
      <p:sp>
        <p:nvSpPr>
          <p:cNvPr id="3" name="Rectangle 2"/>
          <p:cNvSpPr/>
          <p:nvPr/>
        </p:nvSpPr>
        <p:spPr>
          <a:xfrm>
            <a:off x="704045" y="124273"/>
            <a:ext cx="8221014" cy="923330"/>
          </a:xfrm>
          <a:prstGeom prst="rect">
            <a:avLst/>
          </a:prstGeom>
        </p:spPr>
        <p:txBody>
          <a:bodyPr wrap="square">
            <a:spAutoFit/>
          </a:bodyPr>
          <a:lstStyle/>
          <a:p>
            <a:r>
              <a:rPr lang="en-US" dirty="0" smtClean="0"/>
              <a:t>Install MySQL Step 8.1 – MySQL Server Configuration: choose Windows service details including Windows Service Name and account type, then click Next button to continue.</a:t>
            </a:r>
            <a:endParaRPr lang="en-US" dirty="0"/>
          </a:p>
        </p:txBody>
      </p:sp>
    </p:spTree>
    <p:extLst>
      <p:ext uri="{BB962C8B-B14F-4D97-AF65-F5344CB8AC3E}">
        <p14:creationId xmlns:p14="http://schemas.microsoft.com/office/powerpoint/2010/main" val="1941738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48438" y="991203"/>
            <a:ext cx="7572375" cy="5648325"/>
          </a:xfrm>
          <a:prstGeom prst="rect">
            <a:avLst/>
          </a:prstGeom>
        </p:spPr>
      </p:pic>
      <p:sp>
        <p:nvSpPr>
          <p:cNvPr id="3" name="Rectangle 2"/>
          <p:cNvSpPr/>
          <p:nvPr/>
        </p:nvSpPr>
        <p:spPr>
          <a:xfrm>
            <a:off x="347730" y="0"/>
            <a:ext cx="7405352" cy="923330"/>
          </a:xfrm>
          <a:prstGeom prst="rect">
            <a:avLst/>
          </a:prstGeom>
        </p:spPr>
        <p:txBody>
          <a:bodyPr wrap="square">
            <a:spAutoFit/>
          </a:bodyPr>
          <a:lstStyle/>
          <a:p>
            <a:r>
              <a:rPr lang="en-US" dirty="0" smtClean="0"/>
              <a:t>Install MySQL Step 8.1 – MySQL Server Configuration – In Progress: MySQL Installer is configuring MySQL database server. Wait until it is done and click Next button to continue.</a:t>
            </a:r>
            <a:endParaRPr lang="en-US" dirty="0"/>
          </a:p>
        </p:txBody>
      </p:sp>
    </p:spTree>
    <p:extLst>
      <p:ext uri="{BB962C8B-B14F-4D97-AF65-F5344CB8AC3E}">
        <p14:creationId xmlns:p14="http://schemas.microsoft.com/office/powerpoint/2010/main" val="972565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99952" y="1209675"/>
            <a:ext cx="7572375" cy="5648325"/>
          </a:xfrm>
          <a:prstGeom prst="rect">
            <a:avLst/>
          </a:prstGeom>
        </p:spPr>
      </p:pic>
      <p:sp>
        <p:nvSpPr>
          <p:cNvPr id="3" name="Rectangle 2"/>
          <p:cNvSpPr/>
          <p:nvPr/>
        </p:nvSpPr>
        <p:spPr>
          <a:xfrm>
            <a:off x="1180564" y="233846"/>
            <a:ext cx="6096000" cy="646331"/>
          </a:xfrm>
          <a:prstGeom prst="rect">
            <a:avLst/>
          </a:prstGeom>
        </p:spPr>
        <p:txBody>
          <a:bodyPr>
            <a:spAutoFit/>
          </a:bodyPr>
          <a:lstStyle/>
          <a:p>
            <a:r>
              <a:rPr lang="en-US" dirty="0" smtClean="0"/>
              <a:t>Install MySQL Step 8.1 – MySQL Server Configuration – Done. Click the Next button to continue.</a:t>
            </a:r>
            <a:endParaRPr lang="en-US" dirty="0"/>
          </a:p>
        </p:txBody>
      </p:sp>
    </p:spTree>
    <p:extLst>
      <p:ext uri="{BB962C8B-B14F-4D97-AF65-F5344CB8AC3E}">
        <p14:creationId xmlns:p14="http://schemas.microsoft.com/office/powerpoint/2010/main" val="2403359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57530" y="1209675"/>
            <a:ext cx="7572375" cy="5648325"/>
          </a:xfrm>
          <a:prstGeom prst="rect">
            <a:avLst/>
          </a:prstGeom>
        </p:spPr>
      </p:pic>
      <p:sp>
        <p:nvSpPr>
          <p:cNvPr id="3" name="Rectangle 2"/>
          <p:cNvSpPr/>
          <p:nvPr/>
        </p:nvSpPr>
        <p:spPr>
          <a:xfrm>
            <a:off x="1257836" y="349757"/>
            <a:ext cx="6096000" cy="646331"/>
          </a:xfrm>
          <a:prstGeom prst="rect">
            <a:avLst/>
          </a:prstGeom>
        </p:spPr>
        <p:txBody>
          <a:bodyPr>
            <a:spAutoFit/>
          </a:bodyPr>
          <a:lstStyle/>
          <a:p>
            <a:r>
              <a:rPr lang="en-US" dirty="0" smtClean="0"/>
              <a:t>Install MySQL Step 8.2 – Configuration Overview: MySQL Installer installs sample databases and sample models.</a:t>
            </a:r>
            <a:endParaRPr lang="en-US" dirty="0"/>
          </a:p>
        </p:txBody>
      </p:sp>
    </p:spTree>
    <p:extLst>
      <p:ext uri="{BB962C8B-B14F-4D97-AF65-F5344CB8AC3E}">
        <p14:creationId xmlns:p14="http://schemas.microsoft.com/office/powerpoint/2010/main" val="894105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MySQL on Windows environment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a:t> </a:t>
            </a:r>
            <a:r>
              <a:rPr lang="en-US" dirty="0" smtClean="0"/>
              <a:t>To </a:t>
            </a:r>
            <a:r>
              <a:rPr lang="en-US" dirty="0"/>
              <a:t>install MySQL on Windows environment, using MySQL installer is the easiest way. </a:t>
            </a:r>
            <a:endParaRPr lang="en-US" dirty="0" smtClean="0"/>
          </a:p>
          <a:p>
            <a:r>
              <a:rPr lang="en-US" dirty="0" smtClean="0"/>
              <a:t>MySQL </a:t>
            </a:r>
            <a:r>
              <a:rPr lang="en-US" dirty="0"/>
              <a:t>installer provides you with an easy-to-use wizard that helps you to install MySQL with the following components:</a:t>
            </a:r>
          </a:p>
          <a:p>
            <a:endParaRPr lang="en-US" dirty="0"/>
          </a:p>
          <a:p>
            <a:r>
              <a:rPr lang="en-US" dirty="0"/>
              <a:t>MySQL Server</a:t>
            </a:r>
          </a:p>
          <a:p>
            <a:r>
              <a:rPr lang="en-US" dirty="0"/>
              <a:t>All Available Connectors</a:t>
            </a:r>
          </a:p>
          <a:p>
            <a:r>
              <a:rPr lang="en-US" dirty="0"/>
              <a:t>MySQL Workbench with Sample Data Models</a:t>
            </a:r>
          </a:p>
          <a:p>
            <a:r>
              <a:rPr lang="en-US" dirty="0"/>
              <a:t>MySQL </a:t>
            </a:r>
            <a:r>
              <a:rPr lang="en-US" dirty="0" err="1"/>
              <a:t>Notifier</a:t>
            </a:r>
            <a:endParaRPr lang="en-US" dirty="0"/>
          </a:p>
          <a:p>
            <a:r>
              <a:rPr lang="en-US" dirty="0"/>
              <a:t>Tools for Excel and Microsoft Visual Studio</a:t>
            </a:r>
          </a:p>
          <a:p>
            <a:r>
              <a:rPr lang="en-US" dirty="0"/>
              <a:t>MySQL Sample Databases</a:t>
            </a:r>
          </a:p>
          <a:p>
            <a:r>
              <a:rPr lang="en-US" dirty="0"/>
              <a:t>MySQL Documentation</a:t>
            </a:r>
          </a:p>
        </p:txBody>
      </p:sp>
    </p:spTree>
    <p:extLst>
      <p:ext uri="{BB962C8B-B14F-4D97-AF65-F5344CB8AC3E}">
        <p14:creationId xmlns:p14="http://schemas.microsoft.com/office/powerpoint/2010/main" val="483095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84043" y="1209675"/>
            <a:ext cx="7572375" cy="5648325"/>
          </a:xfrm>
          <a:prstGeom prst="rect">
            <a:avLst/>
          </a:prstGeom>
        </p:spPr>
      </p:pic>
      <p:sp>
        <p:nvSpPr>
          <p:cNvPr id="3" name="Rectangle 2"/>
          <p:cNvSpPr/>
          <p:nvPr/>
        </p:nvSpPr>
        <p:spPr>
          <a:xfrm>
            <a:off x="897228" y="224135"/>
            <a:ext cx="6096000" cy="923330"/>
          </a:xfrm>
          <a:prstGeom prst="rect">
            <a:avLst/>
          </a:prstGeom>
        </p:spPr>
        <p:txBody>
          <a:bodyPr>
            <a:spAutoFit/>
          </a:bodyPr>
          <a:lstStyle/>
          <a:p>
            <a:r>
              <a:rPr lang="en-US" dirty="0" smtClean="0"/>
              <a:t>Install MySQL Step 9 – Installation Completes: the installation completes. Click finish button to close the installation wizard and launch the MySQL Workbench.</a:t>
            </a:r>
            <a:endParaRPr lang="en-US" dirty="0"/>
          </a:p>
        </p:txBody>
      </p:sp>
    </p:spTree>
    <p:extLst>
      <p:ext uri="{BB962C8B-B14F-4D97-AF65-F5344CB8AC3E}">
        <p14:creationId xmlns:p14="http://schemas.microsoft.com/office/powerpoint/2010/main" val="1993665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Installation MySQL Database Server in MAC OSX </a:t>
            </a:r>
            <a:endParaRPr lang="en-US" dirty="0"/>
          </a:p>
        </p:txBody>
      </p:sp>
      <p:sp>
        <p:nvSpPr>
          <p:cNvPr id="4" name="Content Placeholder 3"/>
          <p:cNvSpPr>
            <a:spLocks noGrp="1"/>
          </p:cNvSpPr>
          <p:nvPr>
            <p:ph idx="1"/>
          </p:nvPr>
        </p:nvSpPr>
        <p:spPr/>
        <p:txBody>
          <a:bodyPr/>
          <a:lstStyle/>
          <a:p>
            <a:endParaRPr lang="en-US" dirty="0" smtClean="0"/>
          </a:p>
          <a:p>
            <a:r>
              <a:rPr lang="en-US" dirty="0" smtClean="0"/>
              <a:t>Please follow the instructions given in the below link</a:t>
            </a:r>
          </a:p>
          <a:p>
            <a:r>
              <a:rPr lang="en-US" dirty="0" smtClean="0"/>
              <a:t>https</a:t>
            </a:r>
            <a:r>
              <a:rPr lang="en-US" dirty="0"/>
              <a:t>://dev.mysql.com/doc/refman/5.7/en/osx-installation-pkg.html</a:t>
            </a:r>
          </a:p>
        </p:txBody>
      </p:sp>
    </p:spTree>
    <p:extLst>
      <p:ext uri="{BB962C8B-B14F-4D97-AF65-F5344CB8AC3E}">
        <p14:creationId xmlns:p14="http://schemas.microsoft.com/office/powerpoint/2010/main" val="3245219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 of MySQL Database Server in Ubuntu [Linux] </a:t>
            </a:r>
            <a:endParaRPr lang="en-US" dirty="0"/>
          </a:p>
        </p:txBody>
      </p:sp>
      <p:sp>
        <p:nvSpPr>
          <p:cNvPr id="3" name="Content Placeholder 2"/>
          <p:cNvSpPr>
            <a:spLocks noGrp="1"/>
          </p:cNvSpPr>
          <p:nvPr>
            <p:ph idx="1"/>
          </p:nvPr>
        </p:nvSpPr>
        <p:spPr/>
        <p:txBody>
          <a:bodyPr/>
          <a:lstStyle/>
          <a:p>
            <a:r>
              <a:rPr lang="en-US" dirty="0"/>
              <a:t>Please follow the instructions given in the below </a:t>
            </a:r>
            <a:r>
              <a:rPr lang="en-US" dirty="0" smtClean="0"/>
              <a:t>link</a:t>
            </a:r>
          </a:p>
          <a:p>
            <a:r>
              <a:rPr lang="en-US" dirty="0"/>
              <a:t>https://dev.mysql.com/doc/refman/5.7/en/linux-installation.html</a:t>
            </a:r>
          </a:p>
          <a:p>
            <a:endParaRPr lang="en-US" dirty="0"/>
          </a:p>
        </p:txBody>
      </p:sp>
    </p:spTree>
    <p:extLst>
      <p:ext uri="{BB962C8B-B14F-4D97-AF65-F5344CB8AC3E}">
        <p14:creationId xmlns:p14="http://schemas.microsoft.com/office/powerpoint/2010/main" val="1312975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Starting MySQL from the Windows Command Line</a:t>
            </a:r>
            <a:br>
              <a:rPr lang="en-US" b="1" dirty="0"/>
            </a:br>
            <a:endParaRPr lang="en-US" dirty="0"/>
          </a:p>
        </p:txBody>
      </p:sp>
      <p:sp>
        <p:nvSpPr>
          <p:cNvPr id="3" name="Content Placeholder 2"/>
          <p:cNvSpPr>
            <a:spLocks noGrp="1"/>
          </p:cNvSpPr>
          <p:nvPr>
            <p:ph idx="1"/>
          </p:nvPr>
        </p:nvSpPr>
        <p:spPr/>
        <p:txBody>
          <a:bodyPr/>
          <a:lstStyle/>
          <a:p>
            <a:r>
              <a:rPr lang="en-US" dirty="0"/>
              <a:t>The MySQL server can be started manually from the command line. </a:t>
            </a:r>
            <a:endParaRPr lang="en-US" dirty="0" smtClean="0"/>
          </a:p>
          <a:p>
            <a:r>
              <a:rPr lang="en-US" dirty="0" smtClean="0"/>
              <a:t>This </a:t>
            </a:r>
            <a:r>
              <a:rPr lang="en-US" dirty="0"/>
              <a:t>can be done on any version of Windows.</a:t>
            </a:r>
          </a:p>
          <a:p>
            <a:endParaRPr lang="en-US" dirty="0"/>
          </a:p>
          <a:p>
            <a:r>
              <a:rPr lang="en-US" dirty="0"/>
              <a:t>To start the </a:t>
            </a:r>
            <a:r>
              <a:rPr lang="en-US" dirty="0" err="1"/>
              <a:t>mysqld</a:t>
            </a:r>
            <a:r>
              <a:rPr lang="en-US" dirty="0"/>
              <a:t> server from the command line, you should start a console window (or “DOS window”) and enter this command:</a:t>
            </a:r>
          </a:p>
          <a:p>
            <a:pPr marL="0" indent="0">
              <a:buNone/>
            </a:pPr>
            <a:r>
              <a:rPr lang="en-US" b="1" dirty="0" smtClean="0">
                <a:solidFill>
                  <a:schemeClr val="accent4"/>
                </a:solidFill>
              </a:rPr>
              <a:t>C</a:t>
            </a:r>
            <a:r>
              <a:rPr lang="en-US" b="1" dirty="0">
                <a:solidFill>
                  <a:schemeClr val="accent4"/>
                </a:solidFill>
              </a:rPr>
              <a:t>:\&gt; "C:\Program Files\MySQL\MySQL Server </a:t>
            </a:r>
            <a:r>
              <a:rPr lang="en-US" b="1" dirty="0" smtClean="0">
                <a:solidFill>
                  <a:schemeClr val="accent4"/>
                </a:solidFill>
              </a:rPr>
              <a:t>8.0\bin\</a:t>
            </a:r>
            <a:r>
              <a:rPr lang="en-US" b="1" dirty="0" err="1" smtClean="0">
                <a:solidFill>
                  <a:schemeClr val="accent4"/>
                </a:solidFill>
              </a:rPr>
              <a:t>mysqld</a:t>
            </a:r>
            <a:r>
              <a:rPr lang="en-US" b="1" dirty="0" smtClean="0">
                <a:solidFill>
                  <a:schemeClr val="accent4"/>
                </a:solidFill>
              </a:rPr>
              <a:t>“</a:t>
            </a:r>
          </a:p>
          <a:p>
            <a:r>
              <a:rPr lang="en-US" dirty="0">
                <a:solidFill>
                  <a:schemeClr val="tx1"/>
                </a:solidFill>
              </a:rPr>
              <a:t>The path to </a:t>
            </a:r>
            <a:r>
              <a:rPr lang="en-US" dirty="0" err="1">
                <a:solidFill>
                  <a:schemeClr val="tx1"/>
                </a:solidFill>
              </a:rPr>
              <a:t>mysqld</a:t>
            </a:r>
            <a:r>
              <a:rPr lang="en-US" dirty="0">
                <a:solidFill>
                  <a:schemeClr val="tx1"/>
                </a:solidFill>
              </a:rPr>
              <a:t> may vary depending on the install location of MySQL on your </a:t>
            </a:r>
            <a:r>
              <a:rPr lang="en-US" b="1" dirty="0">
                <a:solidFill>
                  <a:schemeClr val="tx1"/>
                </a:solidFill>
              </a:rPr>
              <a:t>system.</a:t>
            </a:r>
          </a:p>
        </p:txBody>
      </p:sp>
    </p:spTree>
    <p:extLst>
      <p:ext uri="{BB962C8B-B14F-4D97-AF65-F5344CB8AC3E}">
        <p14:creationId xmlns:p14="http://schemas.microsoft.com/office/powerpoint/2010/main" val="996757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Stopping </a:t>
            </a:r>
            <a:r>
              <a:rPr lang="en-US" b="1" dirty="0"/>
              <a:t>MySQL from the Windows Command Line</a:t>
            </a:r>
            <a:endParaRPr lang="en-US" dirty="0"/>
          </a:p>
        </p:txBody>
      </p:sp>
      <p:sp>
        <p:nvSpPr>
          <p:cNvPr id="3" name="Content Placeholder 2"/>
          <p:cNvSpPr>
            <a:spLocks noGrp="1"/>
          </p:cNvSpPr>
          <p:nvPr>
            <p:ph idx="1"/>
          </p:nvPr>
        </p:nvSpPr>
        <p:spPr/>
        <p:txBody>
          <a:bodyPr/>
          <a:lstStyle/>
          <a:p>
            <a:r>
              <a:rPr lang="en-US" dirty="0"/>
              <a:t>can stop the MySQL server by executing this command:</a:t>
            </a:r>
          </a:p>
          <a:p>
            <a:endParaRPr lang="en-US" dirty="0"/>
          </a:p>
          <a:p>
            <a:endParaRPr lang="en-US" dirty="0"/>
          </a:p>
          <a:p>
            <a:r>
              <a:rPr lang="en-US" dirty="0"/>
              <a:t>C:\&gt; "C:\Program Files\MySQL\MySQL Server 8.0\bin\</a:t>
            </a:r>
            <a:r>
              <a:rPr lang="en-US" dirty="0" err="1"/>
              <a:t>mysqladmin</a:t>
            </a:r>
            <a:r>
              <a:rPr lang="en-US" dirty="0"/>
              <a:t>" -u root shutdown</a:t>
            </a:r>
          </a:p>
        </p:txBody>
      </p:sp>
    </p:spTree>
    <p:extLst>
      <p:ext uri="{BB962C8B-B14F-4D97-AF65-F5344CB8AC3E}">
        <p14:creationId xmlns:p14="http://schemas.microsoft.com/office/powerpoint/2010/main" val="1338166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Connecting to the MySQL Server with the </a:t>
            </a:r>
            <a:r>
              <a:rPr lang="en-US" dirty="0" err="1"/>
              <a:t>mysql</a:t>
            </a:r>
            <a:r>
              <a:rPr lang="en-US" dirty="0"/>
              <a:t> Client</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Once your MySQL server is up and running, you can connect to it as the </a:t>
            </a:r>
            <a:r>
              <a:rPr lang="en-US" dirty="0" err="1"/>
              <a:t>superuser</a:t>
            </a:r>
            <a:r>
              <a:rPr lang="en-US" dirty="0"/>
              <a:t> root with the </a:t>
            </a:r>
            <a:r>
              <a:rPr lang="en-US" dirty="0" err="1"/>
              <a:t>mysql</a:t>
            </a:r>
            <a:r>
              <a:rPr lang="en-US" dirty="0"/>
              <a:t> client.</a:t>
            </a:r>
          </a:p>
          <a:p>
            <a:r>
              <a:rPr lang="en-US" dirty="0" smtClean="0"/>
              <a:t>On </a:t>
            </a:r>
            <a:r>
              <a:rPr lang="en-US" dirty="0"/>
              <a:t>Linux, enter the following command at the command line terminal (for installation using generic binaries, you might need to go first to the bin folder under the base directory of your MySQL installation):</a:t>
            </a:r>
          </a:p>
          <a:p>
            <a:pPr marL="0" indent="0">
              <a:buNone/>
            </a:pPr>
            <a:r>
              <a:rPr lang="en-US" dirty="0" smtClean="0"/>
              <a:t>			shell</a:t>
            </a:r>
            <a:r>
              <a:rPr lang="en-US" dirty="0"/>
              <a:t>&gt; </a:t>
            </a:r>
            <a:r>
              <a:rPr lang="en-US" dirty="0" err="1"/>
              <a:t>mysql</a:t>
            </a:r>
            <a:r>
              <a:rPr lang="en-US" dirty="0"/>
              <a:t> -u root -p</a:t>
            </a:r>
          </a:p>
          <a:p>
            <a:r>
              <a:rPr lang="en-US" dirty="0"/>
              <a:t>On Windows, click Start, All Programs, MySQL, MySQL 5.7 Command Line Client. If you did not install MySQL with the MySQL Installer, open a command prompt, go to the bin folder under the base directory of your MySQL installation, and issue the following command:</a:t>
            </a:r>
          </a:p>
          <a:p>
            <a:pPr marL="0" indent="0">
              <a:buNone/>
            </a:pPr>
            <a:r>
              <a:rPr lang="en-US" dirty="0" smtClean="0"/>
              <a:t>			C</a:t>
            </a:r>
            <a:r>
              <a:rPr lang="en-US" dirty="0"/>
              <a:t>:\&gt; </a:t>
            </a:r>
            <a:r>
              <a:rPr lang="en-US" dirty="0" err="1"/>
              <a:t>mysql</a:t>
            </a:r>
            <a:r>
              <a:rPr lang="en-US" dirty="0"/>
              <a:t> -u root </a:t>
            </a:r>
            <a:r>
              <a:rPr lang="en-US" dirty="0" smtClean="0"/>
              <a:t>–p</a:t>
            </a:r>
          </a:p>
          <a:p>
            <a:r>
              <a:rPr lang="en-US" dirty="0"/>
              <a:t>You are then asked for the root password, which was assigned in different manners according to the way you installed MySQL</a:t>
            </a:r>
          </a:p>
        </p:txBody>
      </p:sp>
    </p:spTree>
    <p:extLst>
      <p:ext uri="{BB962C8B-B14F-4D97-AF65-F5344CB8AC3E}">
        <p14:creationId xmlns:p14="http://schemas.microsoft.com/office/powerpoint/2010/main" val="514573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Connecting to the MySQL Server with the </a:t>
            </a:r>
            <a:r>
              <a:rPr lang="en-US" dirty="0" err="1"/>
              <a:t>mysql</a:t>
            </a:r>
            <a:r>
              <a:rPr lang="en-US" dirty="0"/>
              <a:t> Client</a:t>
            </a:r>
            <a:br>
              <a:rPr lang="en-US" dirty="0"/>
            </a:br>
            <a:endParaRPr lang="en-US" dirty="0"/>
          </a:p>
        </p:txBody>
      </p:sp>
      <p:sp>
        <p:nvSpPr>
          <p:cNvPr id="3" name="Content Placeholder 2"/>
          <p:cNvSpPr>
            <a:spLocks noGrp="1"/>
          </p:cNvSpPr>
          <p:nvPr>
            <p:ph idx="1"/>
          </p:nvPr>
        </p:nvSpPr>
        <p:spPr>
          <a:xfrm>
            <a:off x="677334" y="2160589"/>
            <a:ext cx="9033336" cy="4330363"/>
          </a:xfrm>
        </p:spPr>
        <p:txBody>
          <a:bodyPr>
            <a:normAutofit/>
          </a:bodyPr>
          <a:lstStyle/>
          <a:p>
            <a:r>
              <a:rPr lang="en-US" dirty="0"/>
              <a:t>Once you are connected to the MySQL server, a welcome message is displayed and the </a:t>
            </a:r>
            <a:r>
              <a:rPr lang="en-US" dirty="0" err="1"/>
              <a:t>mysql</a:t>
            </a:r>
            <a:r>
              <a:rPr lang="en-US" dirty="0"/>
              <a:t>&gt; prompt appears, at which SQL statements are to be sent to the server for execution</a:t>
            </a:r>
            <a:r>
              <a:rPr lang="en-US" dirty="0" smtClean="0"/>
              <a:t>:</a:t>
            </a:r>
          </a:p>
          <a:p>
            <a:pPr marL="0" indent="0">
              <a:buNone/>
            </a:pPr>
            <a:r>
              <a:rPr lang="en-US" dirty="0"/>
              <a:t>Welcome to the MySQL monitor.  Commands end with ; or \g.</a:t>
            </a:r>
          </a:p>
          <a:p>
            <a:pPr marL="0" indent="0">
              <a:buNone/>
            </a:pPr>
            <a:r>
              <a:rPr lang="en-US" dirty="0"/>
              <a:t>Your MySQL connection id is 4</a:t>
            </a:r>
          </a:p>
          <a:p>
            <a:pPr marL="0" indent="0">
              <a:buNone/>
            </a:pPr>
            <a:r>
              <a:rPr lang="en-US" dirty="0"/>
              <a:t>Server version: 5.7.13 MySQL Community Server (GPL)</a:t>
            </a:r>
          </a:p>
          <a:p>
            <a:pPr marL="0" indent="0">
              <a:buNone/>
            </a:pPr>
            <a:r>
              <a:rPr lang="en-US" dirty="0" smtClean="0"/>
              <a:t>Copyright </a:t>
            </a:r>
            <a:r>
              <a:rPr lang="en-US" dirty="0"/>
              <a:t>(c) 2000, 2016, Oracle and/or its affiliates. All rights reserved.</a:t>
            </a:r>
          </a:p>
          <a:p>
            <a:pPr marL="0" indent="0">
              <a:buNone/>
            </a:pPr>
            <a:r>
              <a:rPr lang="en-US" dirty="0" smtClean="0"/>
              <a:t>Oracle </a:t>
            </a:r>
            <a:r>
              <a:rPr lang="en-US" dirty="0"/>
              <a:t>is a registered trademark of Oracle Corporation and/or </a:t>
            </a:r>
            <a:r>
              <a:rPr lang="en-US" dirty="0" smtClean="0"/>
              <a:t>its affiliates</a:t>
            </a:r>
            <a:r>
              <a:rPr lang="en-US" dirty="0"/>
              <a:t>. Other names may be trademarks of their </a:t>
            </a:r>
            <a:r>
              <a:rPr lang="en-US" dirty="0" smtClean="0"/>
              <a:t>respective owners</a:t>
            </a:r>
            <a:r>
              <a:rPr lang="en-US" dirty="0"/>
              <a:t>.</a:t>
            </a:r>
          </a:p>
          <a:p>
            <a:pPr marL="0" indent="0">
              <a:buNone/>
            </a:pPr>
            <a:r>
              <a:rPr lang="en-US" dirty="0" smtClean="0"/>
              <a:t>Type </a:t>
            </a:r>
            <a:r>
              <a:rPr lang="en-US" dirty="0"/>
              <a:t>'help;' or '\h' for help. Type '\c' to clear the current input statement.</a:t>
            </a:r>
          </a:p>
          <a:p>
            <a:pPr marL="0" indent="0">
              <a:buNone/>
            </a:pPr>
            <a:r>
              <a:rPr lang="en-US" dirty="0" err="1" smtClean="0"/>
              <a:t>mysql</a:t>
            </a:r>
            <a:r>
              <a:rPr lang="en-US" dirty="0"/>
              <a:t>&gt;</a:t>
            </a:r>
          </a:p>
        </p:txBody>
      </p:sp>
    </p:spTree>
    <p:extLst>
      <p:ext uri="{BB962C8B-B14F-4D97-AF65-F5344CB8AC3E}">
        <p14:creationId xmlns:p14="http://schemas.microsoft.com/office/powerpoint/2010/main" val="932484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useful things to remember when using the </a:t>
            </a:r>
            <a:r>
              <a:rPr lang="en-US" dirty="0" err="1"/>
              <a:t>mysql</a:t>
            </a:r>
            <a:r>
              <a:rPr lang="en-US" dirty="0"/>
              <a:t> client:</a:t>
            </a:r>
            <a:br>
              <a:rPr lang="en-US" dirty="0"/>
            </a:br>
            <a:endParaRPr lang="en-US" dirty="0"/>
          </a:p>
        </p:txBody>
      </p:sp>
      <p:sp>
        <p:nvSpPr>
          <p:cNvPr id="3" name="Content Placeholder 2"/>
          <p:cNvSpPr>
            <a:spLocks noGrp="1"/>
          </p:cNvSpPr>
          <p:nvPr>
            <p:ph idx="1"/>
          </p:nvPr>
        </p:nvSpPr>
        <p:spPr>
          <a:xfrm>
            <a:off x="677334" y="1893195"/>
            <a:ext cx="9200762" cy="4868214"/>
          </a:xfrm>
        </p:spPr>
        <p:txBody>
          <a:bodyPr>
            <a:normAutofit fontScale="92500" lnSpcReduction="10000"/>
          </a:bodyPr>
          <a:lstStyle/>
          <a:p>
            <a:r>
              <a:rPr lang="en-US" dirty="0" smtClean="0"/>
              <a:t>Client </a:t>
            </a:r>
            <a:r>
              <a:rPr lang="en-US" dirty="0"/>
              <a:t>commands (for example, help, quit, and clear) and keywords in SQL statements (for example, SELECT, CREATE TABLE, and INSERT) are case insensitive.</a:t>
            </a:r>
          </a:p>
          <a:p>
            <a:r>
              <a:rPr lang="en-US" dirty="0" smtClean="0"/>
              <a:t>Column </a:t>
            </a:r>
            <a:r>
              <a:rPr lang="en-US" dirty="0"/>
              <a:t>names are case-sensitive</a:t>
            </a:r>
            <a:r>
              <a:rPr lang="en-US" dirty="0" smtClean="0"/>
              <a:t>.</a:t>
            </a:r>
          </a:p>
          <a:p>
            <a:r>
              <a:rPr lang="en-US" dirty="0" smtClean="0"/>
              <a:t> </a:t>
            </a:r>
            <a:r>
              <a:rPr lang="en-US" dirty="0"/>
              <a:t>Table names are case sensitive on most Unix-like platforms, but case insensitive on Windows platforms</a:t>
            </a:r>
            <a:r>
              <a:rPr lang="en-US" dirty="0" smtClean="0"/>
              <a:t>.</a:t>
            </a:r>
          </a:p>
          <a:p>
            <a:r>
              <a:rPr lang="en-US" dirty="0" smtClean="0"/>
              <a:t> </a:t>
            </a:r>
            <a:r>
              <a:rPr lang="en-US" dirty="0"/>
              <a:t>Case sensitivity during string comparison depends on the character collation you use. In general, it is a good idea to treat all identifiers (database names, table names, column names, etc.) and strings as case-sensitive. </a:t>
            </a:r>
          </a:p>
          <a:p>
            <a:r>
              <a:rPr lang="en-US" dirty="0" smtClean="0"/>
              <a:t>You </a:t>
            </a:r>
            <a:r>
              <a:rPr lang="en-US" dirty="0"/>
              <a:t>can type your SQL statements in multiple lines by pressing Enter in the middle of it. Typing a semi-colon (;) followed by an Enter ends an SQL statement and sends it to the server for execution; the same happens when a statement is ended with \g or \G (with the latter, returned results are displayed vertically</a:t>
            </a:r>
            <a:r>
              <a:rPr lang="en-US" dirty="0" smtClean="0"/>
              <a:t>).</a:t>
            </a:r>
          </a:p>
          <a:p>
            <a:r>
              <a:rPr lang="en-US" dirty="0" smtClean="0"/>
              <a:t> </a:t>
            </a:r>
            <a:r>
              <a:rPr lang="en-US" dirty="0"/>
              <a:t>However, client commands (for example, help, quit, and clear) do not require a terminator.</a:t>
            </a:r>
          </a:p>
          <a:p>
            <a:r>
              <a:rPr lang="en-US" dirty="0" smtClean="0"/>
              <a:t>To </a:t>
            </a:r>
            <a:r>
              <a:rPr lang="en-US" dirty="0"/>
              <a:t>disconnect from the MySQL server, type QUIT or \q at the client:</a:t>
            </a:r>
          </a:p>
          <a:p>
            <a:pPr marL="0" indent="0">
              <a:buNone/>
            </a:pPr>
            <a:r>
              <a:rPr lang="en-US" dirty="0" smtClean="0"/>
              <a:t>		</a:t>
            </a:r>
            <a:r>
              <a:rPr lang="en-US" dirty="0" err="1" smtClean="0"/>
              <a:t>mysql</a:t>
            </a:r>
            <a:r>
              <a:rPr lang="en-US" dirty="0"/>
              <a:t>&gt; QUIT</a:t>
            </a:r>
          </a:p>
        </p:txBody>
      </p:sp>
    </p:spTree>
    <p:extLst>
      <p:ext uri="{BB962C8B-B14F-4D97-AF65-F5344CB8AC3E}">
        <p14:creationId xmlns:p14="http://schemas.microsoft.com/office/powerpoint/2010/main" val="21960083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14562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To download MySQL installer, go to the following link http://dev.mysql.com/downloads/installer/. </a:t>
            </a:r>
            <a:endParaRPr lang="en-US" dirty="0" smtClean="0"/>
          </a:p>
          <a:p>
            <a:r>
              <a:rPr lang="en-US" dirty="0" smtClean="0"/>
              <a:t>There </a:t>
            </a:r>
            <a:r>
              <a:rPr lang="en-US" dirty="0"/>
              <a:t>are two files </a:t>
            </a:r>
            <a:r>
              <a:rPr lang="en-US" dirty="0" smtClean="0"/>
              <a:t> </a:t>
            </a:r>
            <a:r>
              <a:rPr lang="en-US" dirty="0"/>
              <a:t>available. </a:t>
            </a:r>
            <a:endParaRPr lang="en-US" dirty="0" smtClean="0"/>
          </a:p>
          <a:p>
            <a:r>
              <a:rPr lang="en-US" dirty="0" smtClean="0"/>
              <a:t>If </a:t>
            </a:r>
            <a:r>
              <a:rPr lang="en-US" dirty="0"/>
              <a:t>you are connecting to the internet while installing MySQL, you can choose the online installation version  mysql-installer-web-community.exe </a:t>
            </a:r>
            <a:r>
              <a:rPr lang="en-US" dirty="0" smtClean="0"/>
              <a:t>.</a:t>
            </a:r>
          </a:p>
          <a:p>
            <a:r>
              <a:rPr lang="en-US" dirty="0" smtClean="0"/>
              <a:t> </a:t>
            </a:r>
            <a:r>
              <a:rPr lang="en-US" dirty="0"/>
              <a:t>If you want to install MySQL offline, you can download the  mysql-installer-community.exe  file.</a:t>
            </a:r>
          </a:p>
        </p:txBody>
      </p:sp>
    </p:spTree>
    <p:extLst>
      <p:ext uri="{BB962C8B-B14F-4D97-AF65-F5344CB8AC3E}">
        <p14:creationId xmlns:p14="http://schemas.microsoft.com/office/powerpoint/2010/main" val="2074848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MySQL via MySQL Installer</a:t>
            </a:r>
            <a:br>
              <a:rPr lang="en-US" dirty="0"/>
            </a:br>
            <a:endParaRPr lang="en-US" dirty="0"/>
          </a:p>
        </p:txBody>
      </p:sp>
      <p:sp>
        <p:nvSpPr>
          <p:cNvPr id="5" name="Rectangle 3"/>
          <p:cNvSpPr>
            <a:spLocks noChangeArrowheads="1"/>
          </p:cNvSpPr>
          <p:nvPr/>
        </p:nvSpPr>
        <p:spPr bwMode="auto">
          <a:xfrm>
            <a:off x="773852" y="1883489"/>
            <a:ext cx="860868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Open Sans" panose="020B0606030504020204" pitchFamily="34" charset="0"/>
                <a:cs typeface="Open Sans" panose="020B0606030504020204" pitchFamily="34" charset="0"/>
              </a:rPr>
              <a:t>To install MySQL using the MySQL installer, double-click on the MySQL installer file and follow the steps below:</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Open Sans" panose="020B0606030504020204" pitchFamily="34" charset="0"/>
                <a:cs typeface="Open Sans" panose="020B0606030504020204" pitchFamily="34" charset="0"/>
              </a:rPr>
              <a:t>  </a:t>
            </a:r>
            <a:endParaRPr kumimoji="0" lang="en-US" sz="19900" b="0" i="0" u="none" strike="noStrike" cap="none" normalizeH="0" baseline="0" dirty="0" smtClean="0">
              <a:ln>
                <a:noFill/>
              </a:ln>
              <a:solidFill>
                <a:srgbClr val="000000"/>
              </a:solidFill>
              <a:effectLst/>
              <a:latin typeface="Open Sans" panose="020B0606030504020204" pitchFamily="34" charset="0"/>
              <a:cs typeface="Open Sans" panose="020B0606030504020204" pitchFamily="34" charset="0"/>
            </a:endParaRPr>
          </a:p>
        </p:txBody>
      </p:sp>
      <p:pic>
        <p:nvPicPr>
          <p:cNvPr id="1028" name="Picture 4" descr="Install MySQL Step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2818" y="3010857"/>
            <a:ext cx="5385783" cy="2077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334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nstall MySQL Step 2 - Welcome Scre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519" y="1209676"/>
            <a:ext cx="7224019" cy="538848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68438" y="257577"/>
            <a:ext cx="8117983" cy="646331"/>
          </a:xfrm>
          <a:prstGeom prst="rect">
            <a:avLst/>
          </a:prstGeom>
        </p:spPr>
        <p:txBody>
          <a:bodyPr wrap="square">
            <a:spAutoFit/>
          </a:bodyPr>
          <a:lstStyle/>
          <a:p>
            <a:r>
              <a:rPr lang="en-US" dirty="0" smtClean="0"/>
              <a:t>Install MySQL Step 2 – Welcome Screen: A welcome screen provides several options. Choose the first option: Install MySQL Products</a:t>
            </a:r>
            <a:endParaRPr lang="en-US" dirty="0"/>
          </a:p>
        </p:txBody>
      </p:sp>
    </p:spTree>
    <p:extLst>
      <p:ext uri="{BB962C8B-B14F-4D97-AF65-F5344CB8AC3E}">
        <p14:creationId xmlns:p14="http://schemas.microsoft.com/office/powerpoint/2010/main" val="2077712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nstall MySQL Step 3 - Download the latest MySQL produc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460" y="1068410"/>
            <a:ext cx="7572375" cy="56483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9094" y="240183"/>
            <a:ext cx="9478850" cy="646331"/>
          </a:xfrm>
          <a:prstGeom prst="rect">
            <a:avLst/>
          </a:prstGeom>
        </p:spPr>
        <p:txBody>
          <a:bodyPr wrap="square">
            <a:spAutoFit/>
          </a:bodyPr>
          <a:lstStyle/>
          <a:p>
            <a:r>
              <a:rPr lang="en-US" dirty="0" smtClean="0"/>
              <a:t>Install MySQL Step 3 – Download the latest MySQL products: MySQL installer checks and downloads the latest MySQL products including MySQL server, MySQL Workbench, etc.</a:t>
            </a:r>
            <a:endParaRPr lang="en-US" dirty="0"/>
          </a:p>
        </p:txBody>
      </p:sp>
    </p:spTree>
    <p:extLst>
      <p:ext uri="{BB962C8B-B14F-4D97-AF65-F5344CB8AC3E}">
        <p14:creationId xmlns:p14="http://schemas.microsoft.com/office/powerpoint/2010/main" val="1190381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11322" y="1055597"/>
            <a:ext cx="7572375" cy="5648325"/>
          </a:xfrm>
          <a:prstGeom prst="rect">
            <a:avLst/>
          </a:prstGeom>
        </p:spPr>
      </p:pic>
      <p:sp>
        <p:nvSpPr>
          <p:cNvPr id="4" name="Rectangle 3"/>
          <p:cNvSpPr/>
          <p:nvPr/>
        </p:nvSpPr>
        <p:spPr>
          <a:xfrm>
            <a:off x="2009124" y="320830"/>
            <a:ext cx="5469190" cy="369332"/>
          </a:xfrm>
          <a:prstGeom prst="rect">
            <a:avLst/>
          </a:prstGeom>
        </p:spPr>
        <p:txBody>
          <a:bodyPr wrap="none">
            <a:spAutoFit/>
          </a:bodyPr>
          <a:lstStyle/>
          <a:p>
            <a:r>
              <a:rPr lang="en-US" dirty="0" smtClean="0"/>
              <a:t>Install MySQL Step 4: Click Next button to continue</a:t>
            </a:r>
            <a:endParaRPr lang="en-US" dirty="0"/>
          </a:p>
        </p:txBody>
      </p:sp>
    </p:spTree>
    <p:extLst>
      <p:ext uri="{BB962C8B-B14F-4D97-AF65-F5344CB8AC3E}">
        <p14:creationId xmlns:p14="http://schemas.microsoft.com/office/powerpoint/2010/main" val="3841428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59051" y="1042719"/>
            <a:ext cx="7572375" cy="5648325"/>
          </a:xfrm>
          <a:prstGeom prst="rect">
            <a:avLst/>
          </a:prstGeom>
        </p:spPr>
      </p:pic>
      <p:sp>
        <p:nvSpPr>
          <p:cNvPr id="4" name="Rectangle 3"/>
          <p:cNvSpPr/>
          <p:nvPr/>
        </p:nvSpPr>
        <p:spPr>
          <a:xfrm>
            <a:off x="523741" y="0"/>
            <a:ext cx="8427076" cy="646331"/>
          </a:xfrm>
          <a:prstGeom prst="rect">
            <a:avLst/>
          </a:prstGeom>
        </p:spPr>
        <p:txBody>
          <a:bodyPr wrap="square">
            <a:spAutoFit/>
          </a:bodyPr>
          <a:lstStyle/>
          <a:p>
            <a:r>
              <a:rPr lang="en-US" dirty="0" smtClean="0"/>
              <a:t>Install MySQL Step 5 – Choosing a Setup Type: there are several setup types available. Choose the Full option to install all MySQL products and features.</a:t>
            </a:r>
            <a:endParaRPr lang="en-US" dirty="0"/>
          </a:p>
        </p:txBody>
      </p:sp>
    </p:spTree>
    <p:extLst>
      <p:ext uri="{BB962C8B-B14F-4D97-AF65-F5344CB8AC3E}">
        <p14:creationId xmlns:p14="http://schemas.microsoft.com/office/powerpoint/2010/main" val="4065383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472686" y="1107113"/>
            <a:ext cx="7572375" cy="5648325"/>
          </a:xfrm>
          <a:prstGeom prst="rect">
            <a:avLst/>
          </a:prstGeom>
        </p:spPr>
      </p:pic>
      <p:sp>
        <p:nvSpPr>
          <p:cNvPr id="4" name="Rectangle 3"/>
          <p:cNvSpPr/>
          <p:nvPr/>
        </p:nvSpPr>
        <p:spPr>
          <a:xfrm>
            <a:off x="1682610" y="217799"/>
            <a:ext cx="4911601" cy="369332"/>
          </a:xfrm>
          <a:prstGeom prst="rect">
            <a:avLst/>
          </a:prstGeom>
        </p:spPr>
        <p:txBody>
          <a:bodyPr wrap="none">
            <a:spAutoFit/>
          </a:bodyPr>
          <a:lstStyle/>
          <a:p>
            <a:r>
              <a:rPr lang="en-US" dirty="0" smtClean="0"/>
              <a:t>Install MYSQL Step 6 – Checking Requirements</a:t>
            </a:r>
            <a:endParaRPr lang="en-US" dirty="0"/>
          </a:p>
        </p:txBody>
      </p:sp>
    </p:spTree>
    <p:extLst>
      <p:ext uri="{BB962C8B-B14F-4D97-AF65-F5344CB8AC3E}">
        <p14:creationId xmlns:p14="http://schemas.microsoft.com/office/powerpoint/2010/main" val="27813404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TotalTime>
  <Words>1100</Words>
  <Application>Microsoft Office PowerPoint</Application>
  <PresentationFormat>Widescreen</PresentationFormat>
  <Paragraphs>79</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Open Sans</vt:lpstr>
      <vt:lpstr>Trebuchet MS</vt:lpstr>
      <vt:lpstr>Wingdings 3</vt:lpstr>
      <vt:lpstr>Facet</vt:lpstr>
      <vt:lpstr>Installation of mysql</vt:lpstr>
      <vt:lpstr> MySQL on Windows environment</vt:lpstr>
      <vt:lpstr>PowerPoint Presentation</vt:lpstr>
      <vt:lpstr>Install MySQL via MySQL Installer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Installation MySQL Database Server in MAC OSX </vt:lpstr>
      <vt:lpstr>Installation of MySQL Database Server in Ubuntu [Linux] </vt:lpstr>
      <vt:lpstr>Starting MySQL from the Windows Command Line </vt:lpstr>
      <vt:lpstr>Stopping MySQL from the Windows Command Line</vt:lpstr>
      <vt:lpstr>Connecting to the MySQL Server with the mysql Client </vt:lpstr>
      <vt:lpstr>Connecting to the MySQL Server with the mysql Client </vt:lpstr>
      <vt:lpstr>useful things to remember when using the mysql client: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Installation of mysql</dc:title>
  <dc:creator>User</dc:creator>
  <cp:lastModifiedBy>User</cp:lastModifiedBy>
  <cp:revision>25</cp:revision>
  <dcterms:created xsi:type="dcterms:W3CDTF">2018-12-14T17:26:31Z</dcterms:created>
  <dcterms:modified xsi:type="dcterms:W3CDTF">2018-12-14T18:00:04Z</dcterms:modified>
</cp:coreProperties>
</file>